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58" r:id="rId2"/>
    <p:sldId id="359" r:id="rId3"/>
    <p:sldId id="316" r:id="rId4"/>
    <p:sldId id="287" r:id="rId5"/>
    <p:sldId id="333" r:id="rId6"/>
    <p:sldId id="363" r:id="rId7"/>
    <p:sldId id="319" r:id="rId8"/>
    <p:sldId id="381" r:id="rId9"/>
    <p:sldId id="392" r:id="rId10"/>
    <p:sldId id="323" r:id="rId11"/>
    <p:sldId id="367" r:id="rId12"/>
    <p:sldId id="307" r:id="rId13"/>
    <p:sldId id="268" r:id="rId14"/>
    <p:sldId id="269" r:id="rId15"/>
    <p:sldId id="285" r:id="rId16"/>
    <p:sldId id="405" r:id="rId17"/>
    <p:sldId id="369" r:id="rId18"/>
    <p:sldId id="272" r:id="rId19"/>
    <p:sldId id="404" r:id="rId20"/>
    <p:sldId id="327" r:id="rId21"/>
    <p:sldId id="275" r:id="rId22"/>
    <p:sldId id="334" r:id="rId23"/>
    <p:sldId id="370" r:id="rId24"/>
    <p:sldId id="410" r:id="rId25"/>
    <p:sldId id="308" r:id="rId26"/>
    <p:sldId id="348" r:id="rId27"/>
    <p:sldId id="309" r:id="rId28"/>
    <p:sldId id="310" r:id="rId29"/>
    <p:sldId id="408" r:id="rId30"/>
    <p:sldId id="362" r:id="rId31"/>
    <p:sldId id="315" r:id="rId32"/>
    <p:sldId id="395" r:id="rId33"/>
    <p:sldId id="346" r:id="rId34"/>
    <p:sldId id="34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218" autoAdjust="0"/>
    <p:restoredTop sz="98974" autoAdjust="0"/>
  </p:normalViewPr>
  <p:slideViewPr>
    <p:cSldViewPr>
      <p:cViewPr>
        <p:scale>
          <a:sx n="36" d="100"/>
          <a:sy n="36" d="100"/>
        </p:scale>
        <p:origin x="-984" y="-278"/>
      </p:cViewPr>
      <p:guideLst>
        <p:guide orient="horz" pos="2160"/>
        <p:guide pos="2880"/>
      </p:guideLst>
    </p:cSldViewPr>
  </p:slideViewPr>
  <p:outlineViewPr>
    <p:cViewPr>
      <p:scale>
        <a:sx n="33" d="100"/>
        <a:sy n="33" d="100"/>
      </p:scale>
      <p:origin x="0" y="2760"/>
    </p:cViewPr>
  </p:outlineViewPr>
  <p:notesTextViewPr>
    <p:cViewPr>
      <p:scale>
        <a:sx n="1" d="1"/>
        <a:sy n="1" d="1"/>
      </p:scale>
      <p:origin x="0" y="62"/>
    </p:cViewPr>
  </p:notesTextViewPr>
  <p:sorterViewPr>
    <p:cViewPr>
      <p:scale>
        <a:sx n="28" d="100"/>
        <a:sy n="2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B4CD46-BF63-492F-9BA6-C61A10BE141F}" type="datetimeFigureOut">
              <a:rPr lang="en-US" smtClean="0"/>
              <a:t>7/16/2014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896E27-CFCA-41F1-8633-919A4F52C5A2}" type="slidenum">
              <a:rPr lang="en-US" smtClean="0"/>
              <a:t>‹#›</a:t>
            </a:fld>
            <a:endParaRPr lang="en-US"/>
          </a:p>
        </p:txBody>
      </p:sp>
    </p:spTree>
    <p:extLst>
      <p:ext uri="{BB962C8B-B14F-4D97-AF65-F5344CB8AC3E}">
        <p14:creationId xmlns:p14="http://schemas.microsoft.com/office/powerpoint/2010/main" val="1001058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896E27-CFCA-41F1-8633-919A4F52C5A2}" type="slidenum">
              <a:rPr lang="en-US" smtClean="0"/>
              <a:t>1</a:t>
            </a:fld>
            <a:endParaRPr lang="en-US"/>
          </a:p>
        </p:txBody>
      </p:sp>
    </p:spTree>
    <p:extLst>
      <p:ext uri="{BB962C8B-B14F-4D97-AF65-F5344CB8AC3E}">
        <p14:creationId xmlns:p14="http://schemas.microsoft.com/office/powerpoint/2010/main" val="3075595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5DFA4D-69C1-4240-AADE-5A10A08DB5B9}" type="slidenum">
              <a:rPr lang="en-US" smtClean="0"/>
              <a:t>27</a:t>
            </a:fld>
            <a:endParaRPr lang="en-US"/>
          </a:p>
        </p:txBody>
      </p:sp>
    </p:spTree>
    <p:extLst>
      <p:ext uri="{BB962C8B-B14F-4D97-AF65-F5344CB8AC3E}">
        <p14:creationId xmlns:p14="http://schemas.microsoft.com/office/powerpoint/2010/main" val="1319492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5DFA4D-69C1-4240-AADE-5A10A08DB5B9}" type="slidenum">
              <a:rPr lang="en-US" smtClean="0"/>
              <a:t>28</a:t>
            </a:fld>
            <a:endParaRPr lang="en-US"/>
          </a:p>
        </p:txBody>
      </p:sp>
    </p:spTree>
    <p:extLst>
      <p:ext uri="{BB962C8B-B14F-4D97-AF65-F5344CB8AC3E}">
        <p14:creationId xmlns:p14="http://schemas.microsoft.com/office/powerpoint/2010/main" val="1313058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896E27-CFCA-41F1-8633-919A4F52C5A2}" type="slidenum">
              <a:rPr lang="en-US" smtClean="0"/>
              <a:t>30</a:t>
            </a:fld>
            <a:endParaRPr lang="en-US"/>
          </a:p>
        </p:txBody>
      </p:sp>
    </p:spTree>
    <p:extLst>
      <p:ext uri="{BB962C8B-B14F-4D97-AF65-F5344CB8AC3E}">
        <p14:creationId xmlns:p14="http://schemas.microsoft.com/office/powerpoint/2010/main" val="2185299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546087-DE5F-4411-9C33-8A316455EBEC}" type="slidenum">
              <a:rPr lang="en-US" smtClean="0"/>
              <a:t>33</a:t>
            </a:fld>
            <a:endParaRPr lang="en-US"/>
          </a:p>
        </p:txBody>
      </p:sp>
    </p:spTree>
    <p:extLst>
      <p:ext uri="{BB962C8B-B14F-4D97-AF65-F5344CB8AC3E}">
        <p14:creationId xmlns:p14="http://schemas.microsoft.com/office/powerpoint/2010/main" val="3330804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896E27-CFCA-41F1-8633-919A4F52C5A2}" type="slidenum">
              <a:rPr lang="en-US" smtClean="0"/>
              <a:t>34</a:t>
            </a:fld>
            <a:endParaRPr lang="en-US"/>
          </a:p>
        </p:txBody>
      </p:sp>
    </p:spTree>
    <p:extLst>
      <p:ext uri="{BB962C8B-B14F-4D97-AF65-F5344CB8AC3E}">
        <p14:creationId xmlns:p14="http://schemas.microsoft.com/office/powerpoint/2010/main" val="1157583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896E27-CFCA-41F1-8633-919A4F52C5A2}" type="slidenum">
              <a:rPr lang="en-US" smtClean="0"/>
              <a:t>2</a:t>
            </a:fld>
            <a:endParaRPr lang="en-US"/>
          </a:p>
        </p:txBody>
      </p:sp>
    </p:spTree>
    <p:extLst>
      <p:ext uri="{BB962C8B-B14F-4D97-AF65-F5344CB8AC3E}">
        <p14:creationId xmlns:p14="http://schemas.microsoft.com/office/powerpoint/2010/main" val="2908022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888D60-50CD-4159-9054-1FA8B87571B4}" type="slidenum">
              <a:rPr lang="en-US" smtClean="0"/>
              <a:t>5</a:t>
            </a:fld>
            <a:endParaRPr lang="en-US" dirty="0"/>
          </a:p>
        </p:txBody>
      </p:sp>
    </p:spTree>
    <p:extLst>
      <p:ext uri="{BB962C8B-B14F-4D97-AF65-F5344CB8AC3E}">
        <p14:creationId xmlns:p14="http://schemas.microsoft.com/office/powerpoint/2010/main" val="1521397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896E27-CFCA-41F1-8633-919A4F52C5A2}" type="slidenum">
              <a:rPr lang="en-US" smtClean="0"/>
              <a:t>6</a:t>
            </a:fld>
            <a:endParaRPr lang="en-US"/>
          </a:p>
        </p:txBody>
      </p:sp>
    </p:spTree>
    <p:extLst>
      <p:ext uri="{BB962C8B-B14F-4D97-AF65-F5344CB8AC3E}">
        <p14:creationId xmlns:p14="http://schemas.microsoft.com/office/powerpoint/2010/main" val="3661326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DD8C0-98EF-4BFA-BCFF-32E9F951035D}"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896E27-CFCA-41F1-8633-919A4F52C5A2}" type="slidenum">
              <a:rPr lang="en-US" smtClean="0"/>
              <a:t>8</a:t>
            </a:fld>
            <a:endParaRPr lang="en-US"/>
          </a:p>
        </p:txBody>
      </p:sp>
    </p:spTree>
    <p:extLst>
      <p:ext uri="{BB962C8B-B14F-4D97-AF65-F5344CB8AC3E}">
        <p14:creationId xmlns:p14="http://schemas.microsoft.com/office/powerpoint/2010/main" val="360407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sz="1600" dirty="0" smtClean="0">
                <a:latin typeface="Arial" charset="0"/>
                <a:ea typeface="ＭＳ Ｐ明朝" charset="-128"/>
              </a:rPr>
              <a:t>These are the successively southward cross-sections across the Tonga arc and across the </a:t>
            </a:r>
            <a:r>
              <a:rPr lang="en-US" altLang="ja-JP" sz="1600" dirty="0" err="1" smtClean="0">
                <a:latin typeface="Arial" charset="0"/>
                <a:ea typeface="ＭＳ Ｐ明朝" charset="-128"/>
              </a:rPr>
              <a:t>Kermadec</a:t>
            </a:r>
            <a:r>
              <a:rPr lang="en-US" altLang="ja-JP" sz="1600" dirty="0" smtClean="0">
                <a:latin typeface="Arial" charset="0"/>
                <a:ea typeface="ＭＳ Ｐ明朝" charset="-128"/>
              </a:rPr>
              <a:t> arc.  In the Tonga region we see two horizontal slabs, one above the 660 and the other below it in the uppermost lower mantle. These two horizontal slab images are consistent with the two trends of seismicity at greatest depths, one in the down-dip direction and the other in the horizontal direction. In the </a:t>
            </a:r>
            <a:r>
              <a:rPr lang="en-US" altLang="ja-JP" sz="1600" dirty="0" err="1" smtClean="0">
                <a:latin typeface="Arial" charset="0"/>
                <a:ea typeface="ＭＳ Ｐ明朝" charset="-128"/>
              </a:rPr>
              <a:t>Kermadec</a:t>
            </a:r>
            <a:r>
              <a:rPr lang="en-US" altLang="ja-JP" sz="1600" dirty="0" smtClean="0">
                <a:latin typeface="Arial" charset="0"/>
                <a:ea typeface="ＭＳ Ｐ明朝" charset="-128"/>
              </a:rPr>
              <a:t> region the slab is  trapped  well in the uppermost lower mantle. The trapped slab extends </a:t>
            </a:r>
            <a:r>
              <a:rPr lang="en-US" altLang="ja-JP" sz="1600" dirty="0" err="1" smtClean="0">
                <a:latin typeface="Arial" charset="0"/>
                <a:ea typeface="ＭＳ Ｐ明朝" charset="-128"/>
              </a:rPr>
              <a:t>subhorizontally</a:t>
            </a:r>
            <a:r>
              <a:rPr lang="en-US" altLang="ja-JP" sz="1600" dirty="0" smtClean="0">
                <a:latin typeface="Arial" charset="0"/>
                <a:ea typeface="ＭＳ Ｐ明朝" charset="-128"/>
              </a:rPr>
              <a:t> both forward and backward of the </a:t>
            </a:r>
            <a:r>
              <a:rPr lang="en-US" altLang="ja-JP" sz="1600" dirty="0" err="1" smtClean="0">
                <a:latin typeface="Arial" charset="0"/>
                <a:ea typeface="ＭＳ Ｐ明朝" charset="-128"/>
              </a:rPr>
              <a:t>subduction</a:t>
            </a:r>
            <a:r>
              <a:rPr lang="en-US" altLang="ja-JP" sz="1600" dirty="0" smtClean="0">
                <a:latin typeface="Arial" charset="0"/>
                <a:ea typeface="ＭＳ Ｐ明朝" charset="-128"/>
              </a:rPr>
              <a:t> direction. </a:t>
            </a:r>
            <a:endParaRPr lang="ja-JP" altLang="en-US" sz="1600" dirty="0" smtClean="0"/>
          </a:p>
          <a:p>
            <a:endParaRPr lang="ja-JP" altLang="en-US" sz="1800"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CFB9C1E0-7D3A-4E82-8A78-669477A7CBFC}" type="slidenum">
              <a:rPr kumimoji="1" lang="ja-JP" altLang="en-US" smtClean="0"/>
              <a:pPr/>
              <a:t>9</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added from Gu et al., 2003</a:t>
            </a:r>
            <a:endParaRPr lang="en-US" dirty="0"/>
          </a:p>
        </p:txBody>
      </p:sp>
      <p:sp>
        <p:nvSpPr>
          <p:cNvPr id="4" name="Slide Number Placeholder 3"/>
          <p:cNvSpPr>
            <a:spLocks noGrp="1"/>
          </p:cNvSpPr>
          <p:nvPr>
            <p:ph type="sldNum" sz="quarter" idx="10"/>
          </p:nvPr>
        </p:nvSpPr>
        <p:spPr/>
        <p:txBody>
          <a:bodyPr/>
          <a:lstStyle/>
          <a:p>
            <a:fld id="{1FF88ECE-1CE2-48E5-A241-6C60767A0B7C}"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896E27-CFCA-41F1-8633-919A4F52C5A2}" type="slidenum">
              <a:rPr lang="en-US" smtClean="0"/>
              <a:t>15</a:t>
            </a:fld>
            <a:endParaRPr lang="en-US"/>
          </a:p>
        </p:txBody>
      </p:sp>
    </p:spTree>
    <p:extLst>
      <p:ext uri="{BB962C8B-B14F-4D97-AF65-F5344CB8AC3E}">
        <p14:creationId xmlns:p14="http://schemas.microsoft.com/office/powerpoint/2010/main" val="2830110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6023D0-33F2-4A88-B240-504D11624D1A}"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7B16C-1E8F-4CDB-83F5-EBBAC2C744B1}" type="slidenum">
              <a:rPr lang="en-US" smtClean="0"/>
              <a:t>‹#›</a:t>
            </a:fld>
            <a:endParaRPr lang="en-US"/>
          </a:p>
        </p:txBody>
      </p:sp>
    </p:spTree>
    <p:extLst>
      <p:ext uri="{BB962C8B-B14F-4D97-AF65-F5344CB8AC3E}">
        <p14:creationId xmlns:p14="http://schemas.microsoft.com/office/powerpoint/2010/main" val="2744012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6023D0-33F2-4A88-B240-504D11624D1A}"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7B16C-1E8F-4CDB-83F5-EBBAC2C744B1}" type="slidenum">
              <a:rPr lang="en-US" smtClean="0"/>
              <a:t>‹#›</a:t>
            </a:fld>
            <a:endParaRPr lang="en-US"/>
          </a:p>
        </p:txBody>
      </p:sp>
    </p:spTree>
    <p:extLst>
      <p:ext uri="{BB962C8B-B14F-4D97-AF65-F5344CB8AC3E}">
        <p14:creationId xmlns:p14="http://schemas.microsoft.com/office/powerpoint/2010/main" val="3961191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6023D0-33F2-4A88-B240-504D11624D1A}"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7B16C-1E8F-4CDB-83F5-EBBAC2C744B1}" type="slidenum">
              <a:rPr lang="en-US" smtClean="0"/>
              <a:t>‹#›</a:t>
            </a:fld>
            <a:endParaRPr lang="en-US"/>
          </a:p>
        </p:txBody>
      </p:sp>
    </p:spTree>
    <p:extLst>
      <p:ext uri="{BB962C8B-B14F-4D97-AF65-F5344CB8AC3E}">
        <p14:creationId xmlns:p14="http://schemas.microsoft.com/office/powerpoint/2010/main" val="192381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4788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2147888"/>
            <a:ext cx="3810000" cy="4114800"/>
          </a:xfrm>
        </p:spPr>
        <p:txBody>
          <a:bodyPr/>
          <a:lstStyle/>
          <a:p>
            <a:endParaRPr lang="en-US"/>
          </a:p>
        </p:txBody>
      </p:sp>
      <p:sp>
        <p:nvSpPr>
          <p:cNvPr id="5" name="Date Placeholder 4"/>
          <p:cNvSpPr>
            <a:spLocks noGrp="1"/>
          </p:cNvSpPr>
          <p:nvPr>
            <p:ph type="dt" sz="half" idx="10"/>
          </p:nvPr>
        </p:nvSpPr>
        <p:spPr>
          <a:xfrm>
            <a:off x="685800" y="63246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E2CA5195-1535-4FBB-ACFE-C520EE3C42D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6023D0-33F2-4A88-B240-504D11624D1A}"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7B16C-1E8F-4CDB-83F5-EBBAC2C744B1}" type="slidenum">
              <a:rPr lang="en-US" smtClean="0"/>
              <a:t>‹#›</a:t>
            </a:fld>
            <a:endParaRPr lang="en-US"/>
          </a:p>
        </p:txBody>
      </p:sp>
    </p:spTree>
    <p:extLst>
      <p:ext uri="{BB962C8B-B14F-4D97-AF65-F5344CB8AC3E}">
        <p14:creationId xmlns:p14="http://schemas.microsoft.com/office/powerpoint/2010/main" val="179254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6023D0-33F2-4A88-B240-504D11624D1A}"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7B16C-1E8F-4CDB-83F5-EBBAC2C744B1}" type="slidenum">
              <a:rPr lang="en-US" smtClean="0"/>
              <a:t>‹#›</a:t>
            </a:fld>
            <a:endParaRPr lang="en-US"/>
          </a:p>
        </p:txBody>
      </p:sp>
    </p:spTree>
    <p:extLst>
      <p:ext uri="{BB962C8B-B14F-4D97-AF65-F5344CB8AC3E}">
        <p14:creationId xmlns:p14="http://schemas.microsoft.com/office/powerpoint/2010/main" val="1760862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6023D0-33F2-4A88-B240-504D11624D1A}" type="datetimeFigureOut">
              <a:rPr lang="en-US" smtClean="0"/>
              <a:t>7/16/2014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7B16C-1E8F-4CDB-83F5-EBBAC2C744B1}" type="slidenum">
              <a:rPr lang="en-US" smtClean="0"/>
              <a:t>‹#›</a:t>
            </a:fld>
            <a:endParaRPr lang="en-US"/>
          </a:p>
        </p:txBody>
      </p:sp>
    </p:spTree>
    <p:extLst>
      <p:ext uri="{BB962C8B-B14F-4D97-AF65-F5344CB8AC3E}">
        <p14:creationId xmlns:p14="http://schemas.microsoft.com/office/powerpoint/2010/main" val="3444389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6023D0-33F2-4A88-B240-504D11624D1A}" type="datetimeFigureOut">
              <a:rPr lang="en-US" smtClean="0"/>
              <a:t>7/16/2014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7B16C-1E8F-4CDB-83F5-EBBAC2C744B1}" type="slidenum">
              <a:rPr lang="en-US" smtClean="0"/>
              <a:t>‹#›</a:t>
            </a:fld>
            <a:endParaRPr lang="en-US"/>
          </a:p>
        </p:txBody>
      </p:sp>
    </p:spTree>
    <p:extLst>
      <p:ext uri="{BB962C8B-B14F-4D97-AF65-F5344CB8AC3E}">
        <p14:creationId xmlns:p14="http://schemas.microsoft.com/office/powerpoint/2010/main" val="1542809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6023D0-33F2-4A88-B240-504D11624D1A}" type="datetimeFigureOut">
              <a:rPr lang="en-US" smtClean="0"/>
              <a:t>7/16/2014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7B16C-1E8F-4CDB-83F5-EBBAC2C744B1}" type="slidenum">
              <a:rPr lang="en-US" smtClean="0"/>
              <a:t>‹#›</a:t>
            </a:fld>
            <a:endParaRPr lang="en-US"/>
          </a:p>
        </p:txBody>
      </p:sp>
    </p:spTree>
    <p:extLst>
      <p:ext uri="{BB962C8B-B14F-4D97-AF65-F5344CB8AC3E}">
        <p14:creationId xmlns:p14="http://schemas.microsoft.com/office/powerpoint/2010/main" val="2476784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023D0-33F2-4A88-B240-504D11624D1A}" type="datetimeFigureOut">
              <a:rPr lang="en-US" smtClean="0"/>
              <a:t>7/16/2014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7B16C-1E8F-4CDB-83F5-EBBAC2C744B1}" type="slidenum">
              <a:rPr lang="en-US" smtClean="0"/>
              <a:t>‹#›</a:t>
            </a:fld>
            <a:endParaRPr lang="en-US"/>
          </a:p>
        </p:txBody>
      </p:sp>
    </p:spTree>
    <p:extLst>
      <p:ext uri="{BB962C8B-B14F-4D97-AF65-F5344CB8AC3E}">
        <p14:creationId xmlns:p14="http://schemas.microsoft.com/office/powerpoint/2010/main" val="3724495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6023D0-33F2-4A88-B240-504D11624D1A}" type="datetimeFigureOut">
              <a:rPr lang="en-US" smtClean="0"/>
              <a:t>7/16/2014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7B16C-1E8F-4CDB-83F5-EBBAC2C744B1}" type="slidenum">
              <a:rPr lang="en-US" smtClean="0"/>
              <a:t>‹#›</a:t>
            </a:fld>
            <a:endParaRPr lang="en-US"/>
          </a:p>
        </p:txBody>
      </p:sp>
    </p:spTree>
    <p:extLst>
      <p:ext uri="{BB962C8B-B14F-4D97-AF65-F5344CB8AC3E}">
        <p14:creationId xmlns:p14="http://schemas.microsoft.com/office/powerpoint/2010/main" val="2798171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6023D0-33F2-4A88-B240-504D11624D1A}" type="datetimeFigureOut">
              <a:rPr lang="en-US" smtClean="0"/>
              <a:t>7/16/2014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7B16C-1E8F-4CDB-83F5-EBBAC2C744B1}" type="slidenum">
              <a:rPr lang="en-US" smtClean="0"/>
              <a:t>‹#›</a:t>
            </a:fld>
            <a:endParaRPr lang="en-US"/>
          </a:p>
        </p:txBody>
      </p:sp>
    </p:spTree>
    <p:extLst>
      <p:ext uri="{BB962C8B-B14F-4D97-AF65-F5344CB8AC3E}">
        <p14:creationId xmlns:p14="http://schemas.microsoft.com/office/powerpoint/2010/main" val="901243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023D0-33F2-4A88-B240-504D11624D1A}" type="datetimeFigureOut">
              <a:rPr lang="en-US" smtClean="0"/>
              <a:t>7/16/2014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7B16C-1E8F-4CDB-83F5-EBBAC2C744B1}" type="slidenum">
              <a:rPr lang="en-US" smtClean="0"/>
              <a:t>‹#›</a:t>
            </a:fld>
            <a:endParaRPr lang="en-US"/>
          </a:p>
        </p:txBody>
      </p:sp>
    </p:spTree>
    <p:extLst>
      <p:ext uri="{BB962C8B-B14F-4D97-AF65-F5344CB8AC3E}">
        <p14:creationId xmlns:p14="http://schemas.microsoft.com/office/powerpoint/2010/main" val="3029541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wmf"/><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732367"/>
            <a:ext cx="5367866" cy="1752600"/>
          </a:xfrm>
        </p:spPr>
        <p:txBody>
          <a:bodyPr>
            <a:normAutofit fontScale="90000"/>
          </a:bodyPr>
          <a:lstStyle/>
          <a:p>
            <a:r>
              <a:rPr lang="en-US" sz="4000" dirty="0" smtClean="0">
                <a:solidFill>
                  <a:srgbClr val="002060"/>
                </a:solidFill>
                <a:latin typeface="Comic Sans MS" panose="030F0702030302020204" pitchFamily="66" charset="0"/>
              </a:rPr>
              <a:t>“</a:t>
            </a:r>
            <a:r>
              <a:rPr lang="en-US" sz="4000" dirty="0" err="1" smtClean="0">
                <a:solidFill>
                  <a:srgbClr val="002060"/>
                </a:solidFill>
                <a:latin typeface="Comic Sans MS" panose="030F0702030302020204" pitchFamily="66" charset="0"/>
              </a:rPr>
              <a:t>Ecco</a:t>
            </a:r>
            <a:r>
              <a:rPr lang="en-US" sz="4000" dirty="0" smtClean="0">
                <a:solidFill>
                  <a:srgbClr val="002060"/>
                </a:solidFill>
                <a:latin typeface="Comic Sans MS" panose="030F0702030302020204" pitchFamily="66" charset="0"/>
              </a:rPr>
              <a:t> </a:t>
            </a:r>
            <a:r>
              <a:rPr lang="en-US" sz="4000" dirty="0" err="1" smtClean="0">
                <a:solidFill>
                  <a:srgbClr val="002060"/>
                </a:solidFill>
                <a:latin typeface="Comic Sans MS" panose="030F0702030302020204" pitchFamily="66" charset="0"/>
              </a:rPr>
              <a:t>Domani</a:t>
            </a:r>
            <a:r>
              <a:rPr lang="en-US" sz="4000" dirty="0" smtClean="0">
                <a:solidFill>
                  <a:srgbClr val="002060"/>
                </a:solidFill>
                <a:latin typeface="Comic Sans MS" panose="030F0702030302020204" pitchFamily="66" charset="0"/>
              </a:rPr>
              <a:t>”</a:t>
            </a:r>
            <a:br>
              <a:rPr lang="en-US" sz="4000" dirty="0" smtClean="0">
                <a:solidFill>
                  <a:srgbClr val="002060"/>
                </a:solidFill>
                <a:latin typeface="Comic Sans MS" panose="030F0702030302020204" pitchFamily="66" charset="0"/>
              </a:rPr>
            </a:br>
            <a:r>
              <a:rPr lang="en-US" sz="4000" dirty="0" smtClean="0">
                <a:solidFill>
                  <a:srgbClr val="002060"/>
                </a:solidFill>
                <a:latin typeface="Comic Sans MS" panose="030F0702030302020204" pitchFamily="66" charset="0"/>
              </a:rPr>
              <a:t>Global Tomography</a:t>
            </a:r>
            <a:br>
              <a:rPr lang="en-US" sz="4000" dirty="0" smtClean="0">
                <a:solidFill>
                  <a:srgbClr val="002060"/>
                </a:solidFill>
                <a:latin typeface="Comic Sans MS" panose="030F0702030302020204" pitchFamily="66" charset="0"/>
              </a:rPr>
            </a:br>
            <a:r>
              <a:rPr lang="en-US" sz="4000" dirty="0" smtClean="0">
                <a:solidFill>
                  <a:srgbClr val="002060"/>
                </a:solidFill>
                <a:latin typeface="Comic Sans MS" panose="030F0702030302020204" pitchFamily="66" charset="0"/>
              </a:rPr>
              <a:t> and Mantle Dynamics</a:t>
            </a:r>
            <a:endParaRPr lang="en-US" dirty="0">
              <a:solidFill>
                <a:srgbClr val="002060"/>
              </a:solidFill>
              <a:latin typeface="Comic Sans MS" panose="030F0702030302020204" pitchFamily="66" charset="0"/>
            </a:endParaRPr>
          </a:p>
        </p:txBody>
      </p:sp>
      <p:sp>
        <p:nvSpPr>
          <p:cNvPr id="3" name="Content Placeholder 2"/>
          <p:cNvSpPr>
            <a:spLocks noGrp="1"/>
          </p:cNvSpPr>
          <p:nvPr>
            <p:ph idx="1"/>
          </p:nvPr>
        </p:nvSpPr>
        <p:spPr>
          <a:xfrm>
            <a:off x="3495833" y="5791200"/>
            <a:ext cx="5656634" cy="715963"/>
          </a:xfrm>
        </p:spPr>
        <p:txBody>
          <a:bodyPr>
            <a:noAutofit/>
          </a:bodyPr>
          <a:lstStyle/>
          <a:p>
            <a:pPr marL="0" indent="0" algn="ctr">
              <a:buNone/>
            </a:pPr>
            <a:r>
              <a:rPr lang="en-US" sz="2400" i="1" dirty="0" smtClean="0">
                <a:latin typeface="Comic Sans MS" panose="030F0702030302020204" pitchFamily="66" charset="0"/>
              </a:rPr>
              <a:t>CIDER 2014; July 10, 2014</a:t>
            </a:r>
            <a:endParaRPr lang="en-US" sz="2400" i="1" dirty="0">
              <a:latin typeface="Comic Sans MS" panose="030F0702030302020204" pitchFamily="66" charset="0"/>
            </a:endParaRPr>
          </a:p>
        </p:txBody>
      </p:sp>
      <p:sp>
        <p:nvSpPr>
          <p:cNvPr id="9" name="TextBox 8"/>
          <p:cNvSpPr txBox="1"/>
          <p:nvPr/>
        </p:nvSpPr>
        <p:spPr>
          <a:xfrm>
            <a:off x="3583719" y="2819400"/>
            <a:ext cx="5350933" cy="2123658"/>
          </a:xfrm>
          <a:prstGeom prst="rect">
            <a:avLst/>
          </a:prstGeom>
          <a:noFill/>
        </p:spPr>
        <p:txBody>
          <a:bodyPr wrap="square" rtlCol="0">
            <a:spAutoFit/>
          </a:bodyPr>
          <a:lstStyle/>
          <a:p>
            <a:pPr algn="ctr"/>
            <a:r>
              <a:rPr lang="en-US" sz="3600" dirty="0" smtClean="0">
                <a:solidFill>
                  <a:srgbClr val="C00000"/>
                </a:solidFill>
                <a:latin typeface="Comic Sans MS" panose="030F0702030302020204" pitchFamily="66" charset="0"/>
              </a:rPr>
              <a:t>Adam M. Dziewonski</a:t>
            </a:r>
          </a:p>
          <a:p>
            <a:pPr algn="ctr"/>
            <a:r>
              <a:rPr lang="en-US" sz="3200" i="1" dirty="0">
                <a:solidFill>
                  <a:srgbClr val="C00000"/>
                </a:solidFill>
                <a:latin typeface="Comic Sans MS" panose="030F0702030302020204" pitchFamily="66" charset="0"/>
              </a:rPr>
              <a:t>i</a:t>
            </a:r>
            <a:r>
              <a:rPr lang="en-US" sz="3200" i="1" dirty="0" smtClean="0">
                <a:solidFill>
                  <a:srgbClr val="C00000"/>
                </a:solidFill>
                <a:latin typeface="Comic Sans MS" panose="030F0702030302020204" pitchFamily="66" charset="0"/>
              </a:rPr>
              <a:t>n cooperation with</a:t>
            </a:r>
          </a:p>
          <a:p>
            <a:pPr algn="ctr"/>
            <a:r>
              <a:rPr lang="en-US" sz="3200" i="1" dirty="0" err="1" smtClean="0">
                <a:solidFill>
                  <a:srgbClr val="C00000"/>
                </a:solidFill>
                <a:latin typeface="Comic Sans MS" panose="030F0702030302020204" pitchFamily="66" charset="0"/>
              </a:rPr>
              <a:t>Ved</a:t>
            </a:r>
            <a:r>
              <a:rPr lang="en-US" sz="3200" i="1" dirty="0" smtClean="0">
                <a:solidFill>
                  <a:srgbClr val="C00000"/>
                </a:solidFill>
                <a:latin typeface="Comic Sans MS" panose="030F0702030302020204" pitchFamily="66" charset="0"/>
              </a:rPr>
              <a:t> Lekic and Barbara Romanowicz</a:t>
            </a:r>
            <a:endParaRPr lang="en-US" sz="3200" i="1" dirty="0">
              <a:solidFill>
                <a:srgbClr val="C00000"/>
              </a:solidFill>
              <a:latin typeface="Comic Sans MS" panose="030F0702030302020204" pitchFamily="66" charset="0"/>
            </a:endParaRPr>
          </a:p>
        </p:txBody>
      </p:sp>
      <p:pic>
        <p:nvPicPr>
          <p:cNvPr id="1026" name="Picture 2" descr="Ecco Domani Pinot Grigio delle Venezie IGT, Italy"/>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6225" y="609600"/>
            <a:ext cx="3152775" cy="5715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0" y="-1693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7 of 7</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  </a:t>
            </a:r>
            <a:endParaRPr kumimoji="0" lang="en-US" altLang="en-US" sz="36000" b="0" i="0" u="none" strike="noStrike" cap="none" normalizeH="0" baseline="0" dirty="0" smtClean="0">
              <a:ln>
                <a:noFill/>
              </a:ln>
              <a:solidFill>
                <a:schemeClr val="tx1"/>
              </a:solidFill>
              <a:effectLst/>
              <a:latin typeface="Arial" charset="0"/>
              <a:cs typeface="Arial" charset="0"/>
            </a:endParaRPr>
          </a:p>
        </p:txBody>
      </p:sp>
      <p:sp>
        <p:nvSpPr>
          <p:cNvPr id="5" name="Rectangle 3"/>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7 of 7</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  </a:t>
            </a:r>
            <a:endParaRPr kumimoji="0" lang="en-US" altLang="en-US" sz="36000" b="0" i="0" u="none" strike="noStrike" cap="none" normalizeH="0" baseline="0" dirty="0" smtClean="0">
              <a:ln>
                <a:noFill/>
              </a:ln>
              <a:solidFill>
                <a:schemeClr val="tx1"/>
              </a:solidFill>
              <a:effectLst/>
              <a:latin typeface="Arial" charset="0"/>
              <a:cs typeface="Arial" charset="0"/>
            </a:endParaRPr>
          </a:p>
        </p:txBody>
      </p:sp>
      <p:sp>
        <p:nvSpPr>
          <p:cNvPr id="6" name="Rectangle 5"/>
          <p:cNvSpPr/>
          <p:nvPr/>
        </p:nvSpPr>
        <p:spPr>
          <a:xfrm>
            <a:off x="8381999" y="-152400"/>
            <a:ext cx="1105307" cy="129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2400" y="-381000"/>
            <a:ext cx="1066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572907" y="-220133"/>
            <a:ext cx="2416826" cy="1794933"/>
          </a:xfrm>
          <a:custGeom>
            <a:avLst/>
            <a:gdLst>
              <a:gd name="connsiteX0" fmla="*/ 1536293 w 2416826"/>
              <a:gd name="connsiteY0" fmla="*/ 1794933 h 1794933"/>
              <a:gd name="connsiteX1" fmla="*/ 232426 w 2416826"/>
              <a:gd name="connsiteY1" fmla="*/ 406400 h 1794933"/>
              <a:gd name="connsiteX2" fmla="*/ 215493 w 2416826"/>
              <a:gd name="connsiteY2" fmla="*/ 372533 h 1794933"/>
              <a:gd name="connsiteX3" fmla="*/ 2416826 w 2416826"/>
              <a:gd name="connsiteY3" fmla="*/ 0 h 1794933"/>
              <a:gd name="connsiteX4" fmla="*/ 2416826 w 2416826"/>
              <a:gd name="connsiteY4" fmla="*/ 0 h 179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826" h="1794933">
                <a:moveTo>
                  <a:pt x="1536293" y="1794933"/>
                </a:moveTo>
                <a:lnTo>
                  <a:pt x="232426" y="406400"/>
                </a:lnTo>
                <a:cubicBezTo>
                  <a:pt x="12293" y="169333"/>
                  <a:pt x="-148574" y="440266"/>
                  <a:pt x="215493" y="372533"/>
                </a:cubicBezTo>
                <a:cubicBezTo>
                  <a:pt x="579560" y="304800"/>
                  <a:pt x="2416826" y="0"/>
                  <a:pt x="2416826" y="0"/>
                </a:cubicBezTo>
                <a:lnTo>
                  <a:pt x="2416826"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234992" y="-152400"/>
            <a:ext cx="139932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Down Arrow 10"/>
          <p:cNvSpPr/>
          <p:nvPr/>
        </p:nvSpPr>
        <p:spPr>
          <a:xfrm>
            <a:off x="8572907" y="914400"/>
            <a:ext cx="19009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8725307" y="1066800"/>
            <a:ext cx="19009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8877707" y="1219200"/>
            <a:ext cx="19009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672667" y="-575733"/>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353800" y="0"/>
            <a:ext cx="45719"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572906" y="910167"/>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7959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304800"/>
            <a:ext cx="762000" cy="288925"/>
          </a:xfrm>
        </p:spPr>
        <p:txBody>
          <a:bodyPr>
            <a:normAutofit fontScale="90000"/>
          </a:bodyPr>
          <a:lstStyle/>
          <a:p>
            <a:pPr eaLnBrk="1" hangingPunct="1"/>
            <a:endParaRPr lang="en-US" dirty="0" smtClean="0"/>
          </a:p>
        </p:txBody>
      </p:sp>
      <p:sp>
        <p:nvSpPr>
          <p:cNvPr id="22531" name="Rectangle 3"/>
          <p:cNvSpPr>
            <a:spLocks noGrp="1" noChangeArrowheads="1"/>
          </p:cNvSpPr>
          <p:nvPr>
            <p:ph type="body" sz="half" idx="1"/>
          </p:nvPr>
        </p:nvSpPr>
        <p:spPr>
          <a:xfrm>
            <a:off x="381000" y="1676400"/>
            <a:ext cx="3581400" cy="4129088"/>
          </a:xfrm>
        </p:spPr>
        <p:txBody>
          <a:bodyPr>
            <a:noAutofit/>
          </a:bodyPr>
          <a:lstStyle/>
          <a:p>
            <a:pPr eaLnBrk="1" hangingPunct="1">
              <a:buFontTx/>
              <a:buNone/>
            </a:pPr>
            <a:r>
              <a:rPr lang="en-US" sz="2800" dirty="0" smtClean="0">
                <a:latin typeface="Comic Sans MS" panose="030F0702030302020204" pitchFamily="66" charset="0"/>
              </a:rPr>
              <a:t>      </a:t>
            </a:r>
          </a:p>
        </p:txBody>
      </p:sp>
      <p:pic>
        <p:nvPicPr>
          <p:cNvPr id="22532" name="Picture 7" descr="C:\presentations\jpeg_transparencies\scanned_transparencies_1\izu_mariana_java.jpg"/>
          <p:cNvPicPr>
            <a:picLocks noGrp="1" noChangeAspect="1" noChangeArrowheads="1"/>
          </p:cNvPicPr>
          <p:nvPr>
            <p:ph type="clipArt" sz="half" idx="2"/>
          </p:nvPr>
        </p:nvPicPr>
        <p:blipFill>
          <a:blip r:embed="rId3" cstate="print"/>
          <a:srcRect/>
          <a:stretch>
            <a:fillRect/>
          </a:stretch>
        </p:blipFill>
        <p:spPr>
          <a:xfrm>
            <a:off x="1006976" y="798245"/>
            <a:ext cx="6205383" cy="5189402"/>
          </a:xfrm>
          <a:noFill/>
        </p:spPr>
      </p:pic>
      <p:sp>
        <p:nvSpPr>
          <p:cNvPr id="3" name="TextBox 2"/>
          <p:cNvSpPr txBox="1"/>
          <p:nvPr/>
        </p:nvSpPr>
        <p:spPr>
          <a:xfrm>
            <a:off x="552855" y="132864"/>
            <a:ext cx="8331127" cy="646331"/>
          </a:xfrm>
          <a:prstGeom prst="rect">
            <a:avLst/>
          </a:prstGeom>
          <a:noFill/>
        </p:spPr>
        <p:txBody>
          <a:bodyPr wrap="none" rtlCol="0">
            <a:spAutoFit/>
          </a:bodyPr>
          <a:lstStyle/>
          <a:p>
            <a:r>
              <a:rPr lang="en-US" sz="3600" dirty="0" smtClean="0">
                <a:latin typeface="Comic Sans MS" panose="030F0702030302020204" pitchFamily="66" charset="0"/>
              </a:rPr>
              <a:t>Stagnant slabs; Depressed boundaries</a:t>
            </a:r>
            <a:endParaRPr lang="en-US" sz="3600" dirty="0">
              <a:latin typeface="Comic Sans MS" panose="030F0702030302020204" pitchFamily="66" charset="0"/>
            </a:endParaRPr>
          </a:p>
        </p:txBody>
      </p:sp>
      <p:sp>
        <p:nvSpPr>
          <p:cNvPr id="9" name="TextBox 8"/>
          <p:cNvSpPr txBox="1"/>
          <p:nvPr/>
        </p:nvSpPr>
        <p:spPr>
          <a:xfrm>
            <a:off x="7212359" y="6248400"/>
            <a:ext cx="1933543" cy="461665"/>
          </a:xfrm>
          <a:prstGeom prst="rect">
            <a:avLst/>
          </a:prstGeom>
          <a:noFill/>
        </p:spPr>
        <p:txBody>
          <a:bodyPr wrap="none" rtlCol="0">
            <a:spAutoFit/>
          </a:bodyPr>
          <a:lstStyle/>
          <a:p>
            <a:r>
              <a:rPr lang="en-US" sz="2400" dirty="0" err="1" smtClean="0">
                <a:latin typeface="Comic Sans MS" panose="030F0702030302020204" pitchFamily="66" charset="0"/>
              </a:rPr>
              <a:t>Gu</a:t>
            </a:r>
            <a:r>
              <a:rPr lang="en-US" sz="2400" dirty="0" smtClean="0">
                <a:latin typeface="Comic Sans MS" panose="030F0702030302020204" pitchFamily="66" charset="0"/>
              </a:rPr>
              <a:t>  al., 2001</a:t>
            </a:r>
            <a:endParaRPr lang="en-US" sz="2400" dirty="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924800" cy="868362"/>
          </a:xfrm>
        </p:spPr>
        <p:txBody>
          <a:bodyPr>
            <a:normAutofit fontScale="90000"/>
          </a:bodyPr>
          <a:lstStyle/>
          <a:p>
            <a:r>
              <a:rPr lang="en-US" dirty="0" smtClean="0">
                <a:solidFill>
                  <a:srgbClr val="C00000"/>
                </a:solidFill>
                <a:latin typeface="Comic Sans MS" pitchFamily="66" charset="0"/>
              </a:rPr>
              <a:t>Lower</a:t>
            </a:r>
            <a:r>
              <a:rPr lang="en-US" sz="3600" dirty="0" smtClean="0">
                <a:latin typeface="Comic Sans MS" pitchFamily="66" charset="0"/>
              </a:rPr>
              <a:t> </a:t>
            </a:r>
            <a:r>
              <a:rPr lang="en-US" dirty="0" smtClean="0">
                <a:solidFill>
                  <a:srgbClr val="C00000"/>
                </a:solidFill>
                <a:latin typeface="Comic Sans MS" pitchFamily="66" charset="0"/>
              </a:rPr>
              <a:t>Mantle</a:t>
            </a:r>
            <a:br>
              <a:rPr lang="en-US" dirty="0" smtClean="0">
                <a:solidFill>
                  <a:srgbClr val="C00000"/>
                </a:solidFill>
                <a:latin typeface="Comic Sans MS" pitchFamily="66" charset="0"/>
              </a:rPr>
            </a:br>
            <a:endParaRPr lang="en-US" dirty="0">
              <a:solidFill>
                <a:srgbClr val="C00000"/>
              </a:solidFill>
              <a:latin typeface="Comic Sans MS" pitchFamily="66" charset="0"/>
            </a:endParaRPr>
          </a:p>
        </p:txBody>
      </p:sp>
      <p:pic>
        <p:nvPicPr>
          <p:cNvPr id="1026" name="Picture 2"/>
          <p:cNvPicPr>
            <a:picLocks noGrp="1" noChangeAspect="1" noChangeArrowheads="1"/>
          </p:cNvPicPr>
          <p:nvPr>
            <p:ph idx="1"/>
          </p:nvPr>
        </p:nvPicPr>
        <p:blipFill>
          <a:blip r:embed="rId2" cstate="print"/>
          <a:srcRect t="49880" b="10345"/>
          <a:stretch>
            <a:fillRect/>
          </a:stretch>
        </p:blipFill>
        <p:spPr bwMode="auto">
          <a:xfrm>
            <a:off x="0" y="2667000"/>
            <a:ext cx="8968451" cy="3360305"/>
          </a:xfrm>
          <a:prstGeom prst="rect">
            <a:avLst/>
          </a:prstGeom>
          <a:noFill/>
          <a:ln w="9525">
            <a:noFill/>
            <a:miter lim="800000"/>
            <a:headEnd/>
            <a:tailEnd/>
          </a:ln>
        </p:spPr>
      </p:pic>
      <p:sp>
        <p:nvSpPr>
          <p:cNvPr id="4" name="TextBox 3"/>
          <p:cNvSpPr txBox="1"/>
          <p:nvPr/>
        </p:nvSpPr>
        <p:spPr>
          <a:xfrm>
            <a:off x="5943600" y="6096000"/>
            <a:ext cx="2964273" cy="461665"/>
          </a:xfrm>
          <a:prstGeom prst="rect">
            <a:avLst/>
          </a:prstGeom>
          <a:noFill/>
        </p:spPr>
        <p:txBody>
          <a:bodyPr wrap="none" rtlCol="0">
            <a:spAutoFit/>
          </a:bodyPr>
          <a:lstStyle/>
          <a:p>
            <a:pPr algn="r"/>
            <a:r>
              <a:rPr lang="en-US" sz="2400" i="1" dirty="0" smtClean="0">
                <a:latin typeface="Comic Sans MS" pitchFamily="66" charset="0"/>
              </a:rPr>
              <a:t>Ritsema et al., 2011</a:t>
            </a:r>
            <a:endParaRPr lang="en-US" sz="2400" i="1" dirty="0">
              <a:latin typeface="Comic Sans MS" pitchFamily="66" charset="0"/>
            </a:endParaRPr>
          </a:p>
        </p:txBody>
      </p:sp>
      <p:pic>
        <p:nvPicPr>
          <p:cNvPr id="5" name="Picture 2"/>
          <p:cNvPicPr>
            <a:picLocks noChangeAspect="1" noChangeArrowheads="1"/>
          </p:cNvPicPr>
          <p:nvPr/>
        </p:nvPicPr>
        <p:blipFill>
          <a:blip r:embed="rId2" cstate="print"/>
          <a:srcRect l="11504" r="1770" b="94884"/>
          <a:stretch>
            <a:fillRect/>
          </a:stretch>
        </p:blipFill>
        <p:spPr bwMode="auto">
          <a:xfrm>
            <a:off x="990600" y="1981200"/>
            <a:ext cx="7924800"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Models and Data</a:t>
            </a:r>
            <a:endParaRPr lang="en-US" dirty="0">
              <a:latin typeface="Comic Sans MS" pitchFamily="66" charset="0"/>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457200" y="1143000"/>
            <a:ext cx="7515705"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792162"/>
          </a:xfrm>
        </p:spPr>
        <p:txBody>
          <a:bodyPr>
            <a:noAutofit/>
          </a:bodyPr>
          <a:lstStyle/>
          <a:p>
            <a:r>
              <a:rPr lang="en-US" sz="4000" dirty="0" smtClean="0"/>
              <a:t/>
            </a:r>
            <a:br>
              <a:rPr lang="en-US" sz="4000" dirty="0" smtClean="0"/>
            </a:br>
            <a:endParaRPr lang="en-US" sz="4000" dirty="0"/>
          </a:p>
        </p:txBody>
      </p:sp>
      <p:pic>
        <p:nvPicPr>
          <p:cNvPr id="4098" name="Picture 2"/>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265897" y="1181280"/>
            <a:ext cx="8039903" cy="4514538"/>
          </a:xfrm>
          <a:prstGeom prst="rect">
            <a:avLst/>
          </a:prstGeom>
          <a:noFill/>
          <a:ln w="9525">
            <a:noFill/>
            <a:miter lim="800000"/>
            <a:headEnd/>
            <a:tailEnd/>
          </a:ln>
        </p:spPr>
      </p:pic>
      <p:sp>
        <p:nvSpPr>
          <p:cNvPr id="4" name="TextBox 3"/>
          <p:cNvSpPr txBox="1"/>
          <p:nvPr/>
        </p:nvSpPr>
        <p:spPr>
          <a:xfrm>
            <a:off x="0" y="6172200"/>
            <a:ext cx="1095172" cy="400110"/>
          </a:xfrm>
          <a:prstGeom prst="rect">
            <a:avLst/>
          </a:prstGeom>
          <a:noFill/>
        </p:spPr>
        <p:txBody>
          <a:bodyPr wrap="none" rtlCol="0">
            <a:spAutoFit/>
          </a:bodyPr>
          <a:lstStyle/>
          <a:p>
            <a:r>
              <a:rPr lang="en-US" sz="2000" dirty="0" smtClean="0">
                <a:latin typeface="Comic Sans MS" pitchFamily="66" charset="0"/>
              </a:rPr>
              <a:t>All slow</a:t>
            </a:r>
            <a:endParaRPr lang="en-US" sz="2000" dirty="0">
              <a:latin typeface="Comic Sans MS" pitchFamily="66" charset="0"/>
            </a:endParaRPr>
          </a:p>
        </p:txBody>
      </p:sp>
      <p:sp>
        <p:nvSpPr>
          <p:cNvPr id="5" name="TextBox 4"/>
          <p:cNvSpPr txBox="1"/>
          <p:nvPr/>
        </p:nvSpPr>
        <p:spPr>
          <a:xfrm>
            <a:off x="2438400" y="6172200"/>
            <a:ext cx="1096775" cy="400110"/>
          </a:xfrm>
          <a:prstGeom prst="rect">
            <a:avLst/>
          </a:prstGeom>
          <a:noFill/>
        </p:spPr>
        <p:txBody>
          <a:bodyPr wrap="none" rtlCol="0">
            <a:spAutoFit/>
          </a:bodyPr>
          <a:lstStyle/>
          <a:p>
            <a:r>
              <a:rPr lang="en-US" sz="2000" dirty="0" smtClean="0">
                <a:latin typeface="Comic Sans MS" pitchFamily="66" charset="0"/>
              </a:rPr>
              <a:t>All fast</a:t>
            </a:r>
            <a:endParaRPr lang="en-US" sz="2000" dirty="0">
              <a:latin typeface="Comic Sans MS" pitchFamily="66" charset="0"/>
            </a:endParaRPr>
          </a:p>
        </p:txBody>
      </p:sp>
      <p:sp>
        <p:nvSpPr>
          <p:cNvPr id="7" name="TextBox 6"/>
          <p:cNvSpPr txBox="1"/>
          <p:nvPr/>
        </p:nvSpPr>
        <p:spPr>
          <a:xfrm>
            <a:off x="5328532" y="5094982"/>
            <a:ext cx="3815468" cy="1077218"/>
          </a:xfrm>
          <a:prstGeom prst="rect">
            <a:avLst/>
          </a:prstGeom>
          <a:noFill/>
        </p:spPr>
        <p:txBody>
          <a:bodyPr wrap="none" rtlCol="0">
            <a:spAutoFit/>
          </a:bodyPr>
          <a:lstStyle/>
          <a:p>
            <a:r>
              <a:rPr lang="en-US" sz="3200" dirty="0" smtClean="0">
                <a:latin typeface="Comic Sans MS" pitchFamily="66" charset="0"/>
              </a:rPr>
              <a:t>Five models voting:</a:t>
            </a:r>
          </a:p>
          <a:p>
            <a:r>
              <a:rPr lang="en-US" sz="3200" dirty="0" smtClean="0">
                <a:latin typeface="Comic Sans MS" pitchFamily="66" charset="0"/>
              </a:rPr>
              <a:t> “Slow” or “Fast”</a:t>
            </a:r>
            <a:endParaRPr lang="en-US" sz="3200" dirty="0"/>
          </a:p>
        </p:txBody>
      </p:sp>
      <p:sp>
        <p:nvSpPr>
          <p:cNvPr id="8" name="TextBox 7"/>
          <p:cNvSpPr txBox="1"/>
          <p:nvPr/>
        </p:nvSpPr>
        <p:spPr>
          <a:xfrm>
            <a:off x="1361782" y="95249"/>
            <a:ext cx="6490879" cy="1200329"/>
          </a:xfrm>
          <a:prstGeom prst="rect">
            <a:avLst/>
          </a:prstGeom>
          <a:noFill/>
        </p:spPr>
        <p:txBody>
          <a:bodyPr wrap="none" rtlCol="0">
            <a:spAutoFit/>
          </a:bodyPr>
          <a:lstStyle/>
          <a:p>
            <a:pPr algn="ctr"/>
            <a:r>
              <a:rPr lang="en-US" sz="3600" dirty="0" smtClean="0">
                <a:solidFill>
                  <a:srgbClr val="C00000"/>
                </a:solidFill>
                <a:latin typeface="Comic Sans MS" panose="030F0702030302020204" pitchFamily="66" charset="0"/>
              </a:rPr>
              <a:t>Convergence of models in the</a:t>
            </a:r>
          </a:p>
          <a:p>
            <a:pPr algn="ctr"/>
            <a:r>
              <a:rPr lang="en-US" sz="3600" dirty="0">
                <a:solidFill>
                  <a:srgbClr val="C00000"/>
                </a:solidFill>
                <a:latin typeface="Comic Sans MS" panose="030F0702030302020204" pitchFamily="66" charset="0"/>
              </a:rPr>
              <a:t>a</a:t>
            </a:r>
            <a:r>
              <a:rPr lang="en-US" sz="3600" dirty="0" smtClean="0">
                <a:solidFill>
                  <a:srgbClr val="C00000"/>
                </a:solidFill>
                <a:latin typeface="Comic Sans MS" panose="030F0702030302020204" pitchFamily="66" charset="0"/>
              </a:rPr>
              <a:t>byssal layer (2400 – CMB)</a:t>
            </a:r>
            <a:endParaRPr lang="en-US" sz="3600" dirty="0">
              <a:solidFill>
                <a:srgbClr val="C00000"/>
              </a:solidFill>
              <a:latin typeface="Comic Sans MS" panose="030F0702030302020204" pitchFamily="66" charset="0"/>
            </a:endParaRPr>
          </a:p>
        </p:txBody>
      </p:sp>
      <p:sp>
        <p:nvSpPr>
          <p:cNvPr id="6" name="TextBox 5"/>
          <p:cNvSpPr txBox="1"/>
          <p:nvPr/>
        </p:nvSpPr>
        <p:spPr>
          <a:xfrm>
            <a:off x="6044531" y="6310700"/>
            <a:ext cx="2940228" cy="523220"/>
          </a:xfrm>
          <a:prstGeom prst="rect">
            <a:avLst/>
          </a:prstGeom>
          <a:noFill/>
        </p:spPr>
        <p:txBody>
          <a:bodyPr wrap="none" rtlCol="0">
            <a:spAutoFit/>
          </a:bodyPr>
          <a:lstStyle/>
          <a:p>
            <a:pPr algn="r"/>
            <a:r>
              <a:rPr lang="en-US" sz="2800" dirty="0" smtClean="0">
                <a:latin typeface="Comic Sans MS" panose="030F0702030302020204" pitchFamily="66" charset="0"/>
              </a:rPr>
              <a:t>Lekic et al. 2012</a:t>
            </a:r>
            <a:endParaRPr lang="en-US" sz="2800" dirty="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Voting vs. harmonic order</a:t>
            </a:r>
            <a:endParaRPr lang="en-US" dirty="0">
              <a:latin typeface="Comic Sans MS" pitchFamily="66" charset="0"/>
            </a:endParaRPr>
          </a:p>
        </p:txBody>
      </p:sp>
      <p:pic>
        <p:nvPicPr>
          <p:cNvPr id="4" name="Content Placeholder 3" descr="Voting_vs_Lmax.jpg"/>
          <p:cNvPicPr>
            <a:picLocks noGrp="1" noChangeAspect="1"/>
          </p:cNvPicPr>
          <p:nvPr>
            <p:ph idx="1"/>
          </p:nvPr>
        </p:nvPicPr>
        <p:blipFill>
          <a:blip r:embed="rId2" cstate="print">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tretch>
            <a:fillRect/>
          </a:stretch>
        </p:blipFill>
        <p:spPr>
          <a:xfrm>
            <a:off x="324924" y="1219200"/>
            <a:ext cx="8819076" cy="4906963"/>
          </a:xfrm>
        </p:spPr>
      </p:pic>
      <p:sp>
        <p:nvSpPr>
          <p:cNvPr id="6" name="TextBox 5"/>
          <p:cNvSpPr txBox="1"/>
          <p:nvPr/>
        </p:nvSpPr>
        <p:spPr>
          <a:xfrm>
            <a:off x="5943600" y="6121450"/>
            <a:ext cx="3039615" cy="523220"/>
          </a:xfrm>
          <a:prstGeom prst="rect">
            <a:avLst/>
          </a:prstGeom>
          <a:noFill/>
        </p:spPr>
        <p:txBody>
          <a:bodyPr wrap="none" rtlCol="0">
            <a:spAutoFit/>
          </a:bodyPr>
          <a:lstStyle/>
          <a:p>
            <a:pPr algn="r"/>
            <a:r>
              <a:rPr lang="en-US" sz="2800" dirty="0" smtClean="0">
                <a:latin typeface="Comic Sans MS" panose="030F0702030302020204" pitchFamily="66" charset="0"/>
              </a:rPr>
              <a:t>Lekic et al., 2012</a:t>
            </a:r>
            <a:endParaRPr lang="en-US" sz="2800" dirty="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lum bright="10000" contrast="30000"/>
            <a:extLst>
              <a:ext uri="{28A0092B-C50C-407E-A947-70E740481C1C}">
                <a14:useLocalDpi xmlns:a14="http://schemas.microsoft.com/office/drawing/2010/main" val="0"/>
              </a:ext>
            </a:extLst>
          </a:blip>
          <a:srcRect l="4274" t="-4230" r="50572" b="40257"/>
          <a:stretch/>
        </p:blipFill>
        <p:spPr bwMode="auto">
          <a:xfrm>
            <a:off x="691471" y="4294352"/>
            <a:ext cx="3373878" cy="2348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r="51840" b="43160"/>
          <a:stretch/>
        </p:blipFill>
        <p:spPr bwMode="auto">
          <a:xfrm>
            <a:off x="856782" y="2515456"/>
            <a:ext cx="3191488" cy="187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r="54370" b="39712"/>
          <a:stretch/>
        </p:blipFill>
        <p:spPr bwMode="auto">
          <a:xfrm>
            <a:off x="941146" y="321013"/>
            <a:ext cx="3124203" cy="21195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07551" y="321013"/>
            <a:ext cx="2882520" cy="769441"/>
          </a:xfrm>
          <a:prstGeom prst="rect">
            <a:avLst/>
          </a:prstGeom>
          <a:noFill/>
        </p:spPr>
        <p:txBody>
          <a:bodyPr wrap="none" rtlCol="0">
            <a:spAutoFit/>
          </a:bodyPr>
          <a:lstStyle/>
          <a:p>
            <a:pPr algn="ctr"/>
            <a:r>
              <a:rPr lang="en-US" sz="4400" dirty="0" smtClean="0">
                <a:latin typeface="Comic Sans MS" panose="030F0702030302020204" pitchFamily="66" charset="0"/>
              </a:rPr>
              <a:t>Resolution</a:t>
            </a:r>
            <a:endParaRPr lang="en-US" sz="4400" dirty="0">
              <a:latin typeface="Comic Sans MS" panose="030F0702030302020204" pitchFamily="66" charset="0"/>
            </a:endParaRPr>
          </a:p>
        </p:txBody>
      </p:sp>
      <p:sp>
        <p:nvSpPr>
          <p:cNvPr id="8" name="TextBox 7"/>
          <p:cNvSpPr txBox="1"/>
          <p:nvPr/>
        </p:nvSpPr>
        <p:spPr>
          <a:xfrm>
            <a:off x="4564585" y="1355389"/>
            <a:ext cx="1774845" cy="584775"/>
          </a:xfrm>
          <a:prstGeom prst="rect">
            <a:avLst/>
          </a:prstGeom>
          <a:noFill/>
        </p:spPr>
        <p:txBody>
          <a:bodyPr wrap="none" rtlCol="0">
            <a:spAutoFit/>
          </a:bodyPr>
          <a:lstStyle/>
          <a:p>
            <a:r>
              <a:rPr lang="en-US" sz="3200" dirty="0" err="1" smtClean="0">
                <a:latin typeface="Comic Sans MS" panose="030F0702030302020204" pitchFamily="66" charset="0"/>
              </a:rPr>
              <a:t>lmax</a:t>
            </a:r>
            <a:r>
              <a:rPr lang="en-US" sz="3200" dirty="0">
                <a:latin typeface="Comic Sans MS" panose="030F0702030302020204" pitchFamily="66" charset="0"/>
              </a:rPr>
              <a:t> </a:t>
            </a:r>
            <a:r>
              <a:rPr lang="en-US" sz="3200" dirty="0" smtClean="0">
                <a:latin typeface="Comic Sans MS" panose="030F0702030302020204" pitchFamily="66" charset="0"/>
              </a:rPr>
              <a:t>= 8</a:t>
            </a:r>
            <a:endParaRPr lang="en-US" sz="3200" dirty="0">
              <a:latin typeface="Comic Sans MS" panose="030F0702030302020204" pitchFamily="66" charset="0"/>
            </a:endParaRPr>
          </a:p>
        </p:txBody>
      </p:sp>
      <p:sp>
        <p:nvSpPr>
          <p:cNvPr id="9" name="TextBox 8"/>
          <p:cNvSpPr txBox="1"/>
          <p:nvPr/>
        </p:nvSpPr>
        <p:spPr>
          <a:xfrm>
            <a:off x="4564585" y="3137468"/>
            <a:ext cx="1959191" cy="584775"/>
          </a:xfrm>
          <a:prstGeom prst="rect">
            <a:avLst/>
          </a:prstGeom>
          <a:noFill/>
        </p:spPr>
        <p:txBody>
          <a:bodyPr wrap="none" rtlCol="0">
            <a:spAutoFit/>
          </a:bodyPr>
          <a:lstStyle/>
          <a:p>
            <a:r>
              <a:rPr lang="en-US" sz="3200" dirty="0" err="1">
                <a:latin typeface="Comic Sans MS" panose="030F0702030302020204" pitchFamily="66" charset="0"/>
              </a:rPr>
              <a:t>l</a:t>
            </a:r>
            <a:r>
              <a:rPr lang="en-US" sz="3200" dirty="0" err="1" smtClean="0">
                <a:latin typeface="Comic Sans MS" panose="030F0702030302020204" pitchFamily="66" charset="0"/>
              </a:rPr>
              <a:t>max</a:t>
            </a:r>
            <a:r>
              <a:rPr lang="en-US" sz="3200" dirty="0" smtClean="0">
                <a:latin typeface="Comic Sans MS" panose="030F0702030302020204" pitchFamily="66" charset="0"/>
              </a:rPr>
              <a:t> = 10</a:t>
            </a:r>
            <a:endParaRPr lang="en-US" sz="3200" dirty="0">
              <a:latin typeface="Comic Sans MS" panose="030F0702030302020204" pitchFamily="66" charset="0"/>
            </a:endParaRPr>
          </a:p>
        </p:txBody>
      </p:sp>
      <p:sp>
        <p:nvSpPr>
          <p:cNvPr id="10" name="TextBox 9"/>
          <p:cNvSpPr txBox="1"/>
          <p:nvPr/>
        </p:nvSpPr>
        <p:spPr>
          <a:xfrm>
            <a:off x="4694137" y="5176193"/>
            <a:ext cx="1959191" cy="584775"/>
          </a:xfrm>
          <a:prstGeom prst="rect">
            <a:avLst/>
          </a:prstGeom>
          <a:noFill/>
        </p:spPr>
        <p:txBody>
          <a:bodyPr wrap="none" rtlCol="0">
            <a:spAutoFit/>
          </a:bodyPr>
          <a:lstStyle/>
          <a:p>
            <a:r>
              <a:rPr lang="en-US" sz="3200" dirty="0" err="1">
                <a:latin typeface="Comic Sans MS" panose="030F0702030302020204" pitchFamily="66" charset="0"/>
              </a:rPr>
              <a:t>l</a:t>
            </a:r>
            <a:r>
              <a:rPr lang="en-US" sz="3200" dirty="0" err="1" smtClean="0">
                <a:latin typeface="Comic Sans MS" panose="030F0702030302020204" pitchFamily="66" charset="0"/>
              </a:rPr>
              <a:t>max</a:t>
            </a:r>
            <a:r>
              <a:rPr lang="en-US" sz="3200" dirty="0" smtClean="0">
                <a:latin typeface="Comic Sans MS" panose="030F0702030302020204" pitchFamily="66" charset="0"/>
              </a:rPr>
              <a:t> = 12</a:t>
            </a:r>
            <a:endParaRPr lang="en-US" sz="3200" dirty="0">
              <a:latin typeface="Comic Sans MS" panose="030F0702030302020204" pitchFamily="66" charset="0"/>
            </a:endParaRPr>
          </a:p>
        </p:txBody>
      </p:sp>
      <p:sp>
        <p:nvSpPr>
          <p:cNvPr id="11" name="Oval 10"/>
          <p:cNvSpPr/>
          <p:nvPr/>
        </p:nvSpPr>
        <p:spPr>
          <a:xfrm>
            <a:off x="2856689" y="457201"/>
            <a:ext cx="914400" cy="89818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43200" y="2515456"/>
            <a:ext cx="914400" cy="914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730230" y="4554180"/>
            <a:ext cx="914400" cy="914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16884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722" y="-179832"/>
            <a:ext cx="9677400" cy="1600200"/>
          </a:xfrm>
        </p:spPr>
        <p:txBody>
          <a:bodyPr>
            <a:noAutofit/>
          </a:bodyPr>
          <a:lstStyle/>
          <a:p>
            <a:r>
              <a:rPr lang="en-US" sz="3200" dirty="0" smtClean="0">
                <a:latin typeface="Comic Sans MS" pitchFamily="66" charset="0"/>
              </a:rPr>
              <a:t>What happens to the Superplumes </a:t>
            </a:r>
            <a:br>
              <a:rPr lang="en-US" sz="3200" dirty="0" smtClean="0">
                <a:latin typeface="Comic Sans MS" pitchFamily="66" charset="0"/>
              </a:rPr>
            </a:br>
            <a:r>
              <a:rPr lang="en-US" sz="3200" dirty="0" smtClean="0">
                <a:latin typeface="Comic Sans MS" pitchFamily="66" charset="0"/>
              </a:rPr>
              <a:t>the middle mantle?</a:t>
            </a:r>
            <a:endParaRPr lang="en-US" sz="3200" dirty="0">
              <a:latin typeface="Comic Sans MS" pitchFamily="66" charset="0"/>
            </a:endParaRPr>
          </a:p>
        </p:txBody>
      </p:sp>
      <p:pic>
        <p:nvPicPr>
          <p:cNvPr id="5122" name="Picture 2"/>
          <p:cNvPicPr>
            <a:picLocks noGrp="1" noChangeAspect="1" noChangeArrowheads="1"/>
          </p:cNvPicPr>
          <p:nvPr>
            <p:ph idx="1"/>
          </p:nvPr>
        </p:nvPicPr>
        <p:blipFill>
          <a:blip r:embed="rId2" cstate="print"/>
          <a:srcRect t="6734" r="49047"/>
          <a:stretch>
            <a:fillRect/>
          </a:stretch>
        </p:blipFill>
        <p:spPr bwMode="auto">
          <a:xfrm>
            <a:off x="486457" y="990600"/>
            <a:ext cx="5465957" cy="5663865"/>
          </a:xfrm>
          <a:prstGeom prst="rect">
            <a:avLst/>
          </a:prstGeom>
          <a:noFill/>
          <a:ln w="9525">
            <a:noFill/>
            <a:miter lim="800000"/>
            <a:headEnd/>
            <a:tailEnd/>
          </a:ln>
        </p:spPr>
      </p:pic>
      <p:pic>
        <p:nvPicPr>
          <p:cNvPr id="4" name="Picture 2"/>
          <p:cNvPicPr>
            <a:picLocks noChangeAspect="1" noChangeArrowheads="1"/>
          </p:cNvPicPr>
          <p:nvPr/>
        </p:nvPicPr>
        <p:blipFill>
          <a:blip r:embed="rId2" cstate="print"/>
          <a:srcRect l="42375" t="47141" r="39516" b="39390"/>
          <a:stretch>
            <a:fillRect/>
          </a:stretch>
        </p:blipFill>
        <p:spPr bwMode="auto">
          <a:xfrm>
            <a:off x="4924044" y="3505200"/>
            <a:ext cx="1447800" cy="609600"/>
          </a:xfrm>
          <a:prstGeom prst="rect">
            <a:avLst/>
          </a:prstGeom>
          <a:noFill/>
          <a:ln w="9525">
            <a:noFill/>
            <a:miter lim="800000"/>
            <a:headEnd/>
            <a:tailEnd/>
          </a:ln>
        </p:spPr>
      </p:pic>
      <p:sp>
        <p:nvSpPr>
          <p:cNvPr id="5" name="Rectangle 4"/>
          <p:cNvSpPr/>
          <p:nvPr/>
        </p:nvSpPr>
        <p:spPr>
          <a:xfrm>
            <a:off x="4648200" y="3810000"/>
            <a:ext cx="838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srcRect l="43328" t="90916" r="41422"/>
          <a:stretch>
            <a:fillRect/>
          </a:stretch>
        </p:blipFill>
        <p:spPr bwMode="auto">
          <a:xfrm>
            <a:off x="5815584" y="5924263"/>
            <a:ext cx="1219200" cy="411163"/>
          </a:xfrm>
          <a:prstGeom prst="rect">
            <a:avLst/>
          </a:prstGeom>
          <a:noFill/>
          <a:ln w="9525">
            <a:noFill/>
            <a:miter lim="800000"/>
            <a:headEnd/>
            <a:tailEnd/>
          </a:ln>
        </p:spPr>
      </p:pic>
      <p:sp>
        <p:nvSpPr>
          <p:cNvPr id="7" name="Rectangle 6"/>
          <p:cNvSpPr/>
          <p:nvPr/>
        </p:nvSpPr>
        <p:spPr>
          <a:xfrm>
            <a:off x="5196078" y="6150680"/>
            <a:ext cx="580644" cy="369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425183" y="1295400"/>
            <a:ext cx="2414015" cy="1938992"/>
          </a:xfrm>
          <a:prstGeom prst="rect">
            <a:avLst/>
          </a:prstGeom>
          <a:noFill/>
        </p:spPr>
        <p:txBody>
          <a:bodyPr wrap="square" rtlCol="0">
            <a:spAutoFit/>
          </a:bodyPr>
          <a:lstStyle/>
          <a:p>
            <a:r>
              <a:rPr lang="en-US" sz="2400" dirty="0" smtClean="0">
                <a:latin typeface="Comic Sans MS" panose="030F0702030302020204" pitchFamily="66" charset="0"/>
              </a:rPr>
              <a:t>They appear to  continue; even though the signal to noise ratio is lower</a:t>
            </a:r>
            <a:endParaRPr lang="en-US" sz="2400" dirty="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295400" y="905096"/>
            <a:ext cx="6096000" cy="45865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702795" y="230126"/>
            <a:ext cx="4346062" cy="646331"/>
          </a:xfrm>
          <a:prstGeom prst="rect">
            <a:avLst/>
          </a:prstGeom>
          <a:noFill/>
        </p:spPr>
        <p:txBody>
          <a:bodyPr wrap="none" rtlCol="0">
            <a:spAutoFit/>
          </a:bodyPr>
          <a:lstStyle/>
          <a:p>
            <a:r>
              <a:rPr lang="en-US" sz="3600" dirty="0" smtClean="0">
                <a:latin typeface="Comic Sans MS" panose="030F0702030302020204" pitchFamily="66" charset="0"/>
              </a:rPr>
              <a:t>Pillars of the Earth</a:t>
            </a:r>
            <a:endParaRPr lang="en-US" sz="3600" dirty="0">
              <a:latin typeface="Comic Sans MS" panose="030F0702030302020204" pitchFamily="66" charset="0"/>
            </a:endParaRPr>
          </a:p>
        </p:txBody>
      </p:sp>
      <p:sp>
        <p:nvSpPr>
          <p:cNvPr id="4" name="TextBox 3"/>
          <p:cNvSpPr txBox="1"/>
          <p:nvPr/>
        </p:nvSpPr>
        <p:spPr>
          <a:xfrm>
            <a:off x="533400" y="5493124"/>
            <a:ext cx="8382000" cy="1200329"/>
          </a:xfrm>
          <a:prstGeom prst="rect">
            <a:avLst/>
          </a:prstGeom>
          <a:noFill/>
        </p:spPr>
        <p:txBody>
          <a:bodyPr wrap="square" rtlCol="0">
            <a:spAutoFit/>
          </a:bodyPr>
          <a:lstStyle/>
          <a:p>
            <a:r>
              <a:rPr lang="en-US" sz="2400" dirty="0" err="1" smtClean="0">
                <a:latin typeface="Comic Sans MS" panose="030F0702030302020204" pitchFamily="66" charset="0"/>
              </a:rPr>
              <a:t>Iso</a:t>
            </a:r>
            <a:r>
              <a:rPr lang="en-US" sz="2400" dirty="0" smtClean="0">
                <a:latin typeface="Comic Sans MS" panose="030F0702030302020204" pitchFamily="66" charset="0"/>
              </a:rPr>
              <a:t>-surface of -0.6% velocity anomaly. View from below; depth range 2890 km to Moho. Degree 12 model of Su et al. (1994). The African Super-plume is on the left.</a:t>
            </a:r>
            <a:endParaRPr lang="en-US" sz="2400" dirty="0">
              <a:latin typeface="Comic Sans MS" panose="030F0702030302020204" pitchFamily="66" charset="0"/>
            </a:endParaRPr>
          </a:p>
        </p:txBody>
      </p:sp>
    </p:spTree>
    <p:extLst>
      <p:ext uri="{BB962C8B-B14F-4D97-AF65-F5344CB8AC3E}">
        <p14:creationId xmlns:p14="http://schemas.microsoft.com/office/powerpoint/2010/main" val="25562508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Grp="1" noChangeAspect="1" noChangeArrowheads="1"/>
          </p:cNvPicPr>
          <p:nvPr>
            <p:ph type="ctrTitle"/>
          </p:nvPr>
        </p:nvPicPr>
        <p:blipFill>
          <a:blip r:embed="rId2" cstate="print">
            <a:lum bright="-20000" contrast="20000"/>
          </a:blip>
          <a:srcRect t="3148" b="7524"/>
          <a:stretch>
            <a:fillRect/>
          </a:stretch>
        </p:blipFill>
        <p:spPr>
          <a:xfrm>
            <a:off x="533400" y="1295400"/>
            <a:ext cx="7924800" cy="4883369"/>
          </a:xfrm>
          <a:noFill/>
          <a:ln/>
        </p:spPr>
      </p:pic>
      <p:sp>
        <p:nvSpPr>
          <p:cNvPr id="2051" name="Rectangle 3"/>
          <p:cNvSpPr>
            <a:spLocks noGrp="1" noChangeArrowheads="1"/>
          </p:cNvSpPr>
          <p:nvPr>
            <p:ph type="subTitle" idx="1"/>
          </p:nvPr>
        </p:nvSpPr>
        <p:spPr/>
        <p:txBody>
          <a:bodyPr/>
          <a:lstStyle/>
          <a:p>
            <a:endParaRPr lang="en-US" dirty="0"/>
          </a:p>
        </p:txBody>
      </p:sp>
      <p:sp>
        <p:nvSpPr>
          <p:cNvPr id="4" name="TextBox 3"/>
          <p:cNvSpPr txBox="1"/>
          <p:nvPr/>
        </p:nvSpPr>
        <p:spPr>
          <a:xfrm>
            <a:off x="3276600" y="1295400"/>
            <a:ext cx="992579" cy="461665"/>
          </a:xfrm>
          <a:prstGeom prst="rect">
            <a:avLst/>
          </a:prstGeom>
          <a:noFill/>
        </p:spPr>
        <p:txBody>
          <a:bodyPr wrap="none" rtlCol="0">
            <a:spAutoFit/>
          </a:bodyPr>
          <a:lstStyle/>
          <a:p>
            <a:pPr algn="r"/>
            <a:r>
              <a:rPr lang="en-US" sz="2400" dirty="0" smtClean="0">
                <a:solidFill>
                  <a:schemeClr val="bg1"/>
                </a:solidFill>
                <a:latin typeface="Comic Sans MS" pitchFamily="66" charset="0"/>
              </a:rPr>
              <a:t>Geoid</a:t>
            </a:r>
            <a:endParaRPr lang="en-US" sz="2400" dirty="0">
              <a:solidFill>
                <a:schemeClr val="bg1"/>
              </a:solidFill>
              <a:latin typeface="Comic Sans MS" pitchFamily="66" charset="0"/>
            </a:endParaRPr>
          </a:p>
        </p:txBody>
      </p:sp>
      <p:sp>
        <p:nvSpPr>
          <p:cNvPr id="6" name="TextBox 5"/>
          <p:cNvSpPr txBox="1"/>
          <p:nvPr/>
        </p:nvSpPr>
        <p:spPr>
          <a:xfrm>
            <a:off x="6629400" y="1295400"/>
            <a:ext cx="1587294" cy="461665"/>
          </a:xfrm>
          <a:prstGeom prst="rect">
            <a:avLst/>
          </a:prstGeom>
          <a:noFill/>
        </p:spPr>
        <p:txBody>
          <a:bodyPr wrap="none" rtlCol="0">
            <a:spAutoFit/>
          </a:bodyPr>
          <a:lstStyle/>
          <a:p>
            <a:pPr algn="just"/>
            <a:r>
              <a:rPr lang="en-US" sz="2400" dirty="0" smtClean="0">
                <a:solidFill>
                  <a:schemeClr val="bg1"/>
                </a:solidFill>
                <a:latin typeface="Comic Sans MS" pitchFamily="66" charset="0"/>
              </a:rPr>
              <a:t>Hot spots</a:t>
            </a:r>
            <a:endParaRPr lang="en-US" sz="2400" dirty="0">
              <a:solidFill>
                <a:schemeClr val="bg1"/>
              </a:solidFill>
              <a:latin typeface="Comic Sans MS" pitchFamily="66" charset="0"/>
            </a:endParaRPr>
          </a:p>
        </p:txBody>
      </p:sp>
      <p:sp>
        <p:nvSpPr>
          <p:cNvPr id="8" name="TextBox 7"/>
          <p:cNvSpPr txBox="1"/>
          <p:nvPr/>
        </p:nvSpPr>
        <p:spPr>
          <a:xfrm>
            <a:off x="1432629" y="3810000"/>
            <a:ext cx="2848857" cy="830997"/>
          </a:xfrm>
          <a:prstGeom prst="rect">
            <a:avLst/>
          </a:prstGeom>
          <a:noFill/>
        </p:spPr>
        <p:txBody>
          <a:bodyPr wrap="none" rtlCol="0">
            <a:spAutoFit/>
          </a:bodyPr>
          <a:lstStyle/>
          <a:p>
            <a:pPr algn="r"/>
            <a:r>
              <a:rPr lang="en-US" sz="2400" dirty="0" smtClean="0">
                <a:solidFill>
                  <a:schemeClr val="bg1"/>
                </a:solidFill>
                <a:latin typeface="Comic Sans MS" pitchFamily="66" charset="0"/>
              </a:rPr>
              <a:t>Seismic structure</a:t>
            </a:r>
          </a:p>
          <a:p>
            <a:pPr algn="r"/>
            <a:r>
              <a:rPr lang="en-US" sz="2400" dirty="0" smtClean="0">
                <a:solidFill>
                  <a:schemeClr val="bg1"/>
                </a:solidFill>
                <a:latin typeface="Comic Sans MS" pitchFamily="66" charset="0"/>
              </a:rPr>
              <a:t>at 2800 km</a:t>
            </a:r>
            <a:endParaRPr lang="en-US" sz="2400" dirty="0">
              <a:solidFill>
                <a:schemeClr val="bg1"/>
              </a:solidFill>
              <a:latin typeface="Comic Sans MS" pitchFamily="66" charset="0"/>
            </a:endParaRPr>
          </a:p>
        </p:txBody>
      </p:sp>
      <p:sp>
        <p:nvSpPr>
          <p:cNvPr id="9" name="TextBox 8"/>
          <p:cNvSpPr txBox="1"/>
          <p:nvPr/>
        </p:nvSpPr>
        <p:spPr>
          <a:xfrm>
            <a:off x="4800600" y="3810000"/>
            <a:ext cx="3427541" cy="461665"/>
          </a:xfrm>
          <a:prstGeom prst="rect">
            <a:avLst/>
          </a:prstGeom>
          <a:noFill/>
        </p:spPr>
        <p:txBody>
          <a:bodyPr wrap="none" rtlCol="0">
            <a:spAutoFit/>
          </a:bodyPr>
          <a:lstStyle/>
          <a:p>
            <a:pPr algn="r"/>
            <a:r>
              <a:rPr lang="en-US" sz="2400" dirty="0" smtClean="0">
                <a:solidFill>
                  <a:schemeClr val="bg1"/>
                </a:solidFill>
                <a:latin typeface="Comic Sans MS" pitchFamily="66" charset="0"/>
              </a:rPr>
              <a:t>Subduction 0 – 120 Ma</a:t>
            </a:r>
            <a:endParaRPr lang="en-US" sz="2400" dirty="0">
              <a:solidFill>
                <a:schemeClr val="bg1"/>
              </a:solidFill>
              <a:latin typeface="Comic Sans MS" pitchFamily="66" charset="0"/>
            </a:endParaRPr>
          </a:p>
        </p:txBody>
      </p:sp>
      <p:sp>
        <p:nvSpPr>
          <p:cNvPr id="10" name="TextBox 9"/>
          <p:cNvSpPr txBox="1"/>
          <p:nvPr/>
        </p:nvSpPr>
        <p:spPr>
          <a:xfrm>
            <a:off x="1143000" y="152400"/>
            <a:ext cx="7143302" cy="954107"/>
          </a:xfrm>
          <a:prstGeom prst="rect">
            <a:avLst/>
          </a:prstGeom>
          <a:noFill/>
        </p:spPr>
        <p:txBody>
          <a:bodyPr wrap="none" rtlCol="0">
            <a:spAutoFit/>
          </a:bodyPr>
          <a:lstStyle/>
          <a:p>
            <a:pPr algn="ctr"/>
            <a:r>
              <a:rPr lang="en-US" sz="2800" dirty="0" smtClean="0">
                <a:latin typeface="Comic Sans MS" pitchFamily="66" charset="0"/>
              </a:rPr>
              <a:t>A slab sinking paradox: </a:t>
            </a:r>
          </a:p>
          <a:p>
            <a:pPr algn="ctr"/>
            <a:r>
              <a:rPr lang="en-US" sz="2800" dirty="0" smtClean="0">
                <a:latin typeface="Comic Sans MS" pitchFamily="66" charset="0"/>
              </a:rPr>
              <a:t>Geodynamic functions; degrees 2 &amp; 3 only</a:t>
            </a:r>
            <a:endParaRPr lang="en-US" sz="2800" dirty="0">
              <a:latin typeface="Comic Sans MS" pitchFamily="66" charset="0"/>
            </a:endParaRPr>
          </a:p>
        </p:txBody>
      </p:sp>
      <p:sp>
        <p:nvSpPr>
          <p:cNvPr id="11" name="TextBox 10"/>
          <p:cNvSpPr txBox="1"/>
          <p:nvPr/>
        </p:nvSpPr>
        <p:spPr>
          <a:xfrm>
            <a:off x="4490162" y="6248400"/>
            <a:ext cx="4653838" cy="461665"/>
          </a:xfrm>
          <a:prstGeom prst="rect">
            <a:avLst/>
          </a:prstGeom>
          <a:noFill/>
        </p:spPr>
        <p:txBody>
          <a:bodyPr wrap="none" rtlCol="0">
            <a:spAutoFit/>
          </a:bodyPr>
          <a:lstStyle/>
          <a:p>
            <a:pPr algn="r"/>
            <a:r>
              <a:rPr lang="en-US" sz="2400" i="1" dirty="0" smtClean="0">
                <a:latin typeface="Comic Sans MS" pitchFamily="66" charset="0"/>
              </a:rPr>
              <a:t>Richards &amp; Engerbretsen, 1992</a:t>
            </a:r>
            <a:endParaRPr lang="en-US" sz="2400" i="1" dirty="0">
              <a:latin typeface="Comic Sans MS" pitchFamily="66"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2514600"/>
            <a:ext cx="2590800" cy="1143000"/>
          </a:xfrm>
        </p:spPr>
        <p:txBody>
          <a:bodyPr>
            <a:normAutofit fontScale="90000"/>
          </a:bodyPr>
          <a:lstStyle/>
          <a:p>
            <a:pPr eaLnBrk="1" hangingPunct="1"/>
            <a:r>
              <a:rPr lang="en-US" smtClean="0">
                <a:solidFill>
                  <a:srgbClr val="FF0000"/>
                </a:solidFill>
                <a:latin typeface="Comic Sans MS" pitchFamily="66" charset="0"/>
              </a:rPr>
              <a:t>Slabs at depth</a:t>
            </a:r>
          </a:p>
        </p:txBody>
      </p:sp>
      <p:sp>
        <p:nvSpPr>
          <p:cNvPr id="3075" name="Rectangle 3"/>
          <p:cNvSpPr>
            <a:spLocks noGrp="1" noChangeArrowheads="1"/>
          </p:cNvSpPr>
          <p:nvPr>
            <p:ph type="body" idx="1"/>
          </p:nvPr>
        </p:nvSpPr>
        <p:spPr>
          <a:xfrm flipV="1">
            <a:off x="457200" y="6126163"/>
            <a:ext cx="76200" cy="350837"/>
          </a:xfrm>
        </p:spPr>
        <p:txBody>
          <a:bodyPr/>
          <a:lstStyle/>
          <a:p>
            <a:pPr eaLnBrk="1" hangingPunct="1">
              <a:lnSpc>
                <a:spcPct val="80000"/>
              </a:lnSpc>
            </a:pPr>
            <a:endParaRPr lang="en-US" sz="2000" smtClean="0"/>
          </a:p>
        </p:txBody>
      </p:sp>
      <p:pic>
        <p:nvPicPr>
          <p:cNvPr id="3076" name="Picture 4"/>
          <p:cNvPicPr>
            <a:picLocks noChangeAspect="1" noChangeArrowheads="1"/>
          </p:cNvPicPr>
          <p:nvPr/>
        </p:nvPicPr>
        <p:blipFill>
          <a:blip r:embed="rId2" cstate="print"/>
          <a:srcRect t="3401" r="47169"/>
          <a:stretch>
            <a:fillRect/>
          </a:stretch>
        </p:blipFill>
        <p:spPr bwMode="auto">
          <a:xfrm>
            <a:off x="3962400" y="228600"/>
            <a:ext cx="2135188" cy="6629400"/>
          </a:xfrm>
          <a:prstGeom prst="rect">
            <a:avLst/>
          </a:prstGeom>
          <a:noFill/>
          <a:ln w="9525">
            <a:noFill/>
            <a:miter lim="800000"/>
            <a:headEnd/>
            <a:tailEnd/>
          </a:ln>
        </p:spPr>
      </p:pic>
      <p:sp>
        <p:nvSpPr>
          <p:cNvPr id="3077" name="Text Box 5"/>
          <p:cNvSpPr txBox="1">
            <a:spLocks noChangeArrowheads="1"/>
          </p:cNvSpPr>
          <p:nvPr/>
        </p:nvSpPr>
        <p:spPr bwMode="auto">
          <a:xfrm>
            <a:off x="3027363" y="468313"/>
            <a:ext cx="874712" cy="396875"/>
          </a:xfrm>
          <a:prstGeom prst="rect">
            <a:avLst/>
          </a:prstGeom>
          <a:noFill/>
          <a:ln w="9525">
            <a:noFill/>
            <a:miter lim="800000"/>
            <a:headEnd/>
            <a:tailEnd/>
          </a:ln>
        </p:spPr>
        <p:txBody>
          <a:bodyPr wrap="none">
            <a:spAutoFit/>
          </a:bodyPr>
          <a:lstStyle/>
          <a:p>
            <a:pPr algn="r"/>
            <a:r>
              <a:rPr lang="en-US" sz="2000"/>
              <a:t>72 km</a:t>
            </a:r>
          </a:p>
        </p:txBody>
      </p:sp>
      <p:sp>
        <p:nvSpPr>
          <p:cNvPr id="3078" name="Text Box 6"/>
          <p:cNvSpPr txBox="1">
            <a:spLocks noChangeArrowheads="1"/>
          </p:cNvSpPr>
          <p:nvPr/>
        </p:nvSpPr>
        <p:spPr bwMode="auto">
          <a:xfrm>
            <a:off x="2895600" y="1371600"/>
            <a:ext cx="1016000" cy="396875"/>
          </a:xfrm>
          <a:prstGeom prst="rect">
            <a:avLst/>
          </a:prstGeom>
          <a:noFill/>
          <a:ln w="9525">
            <a:noFill/>
            <a:miter lim="800000"/>
            <a:headEnd/>
            <a:tailEnd/>
          </a:ln>
        </p:spPr>
        <p:txBody>
          <a:bodyPr wrap="none">
            <a:spAutoFit/>
          </a:bodyPr>
          <a:lstStyle/>
          <a:p>
            <a:pPr algn="r"/>
            <a:r>
              <a:rPr lang="en-US" sz="2000"/>
              <a:t>362 km</a:t>
            </a:r>
          </a:p>
        </p:txBody>
      </p:sp>
      <p:sp>
        <p:nvSpPr>
          <p:cNvPr id="3079" name="Text Box 7"/>
          <p:cNvSpPr txBox="1">
            <a:spLocks noChangeArrowheads="1"/>
          </p:cNvSpPr>
          <p:nvPr/>
        </p:nvSpPr>
        <p:spPr bwMode="auto">
          <a:xfrm>
            <a:off x="2886075" y="2297113"/>
            <a:ext cx="1016000" cy="396875"/>
          </a:xfrm>
          <a:prstGeom prst="rect">
            <a:avLst/>
          </a:prstGeom>
          <a:noFill/>
          <a:ln w="9525">
            <a:noFill/>
            <a:miter lim="800000"/>
            <a:headEnd/>
            <a:tailEnd/>
          </a:ln>
        </p:spPr>
        <p:txBody>
          <a:bodyPr wrap="none">
            <a:spAutoFit/>
          </a:bodyPr>
          <a:lstStyle/>
          <a:p>
            <a:pPr algn="r"/>
            <a:r>
              <a:rPr lang="en-US" sz="2000"/>
              <a:t>652 km</a:t>
            </a:r>
          </a:p>
        </p:txBody>
      </p:sp>
      <p:sp>
        <p:nvSpPr>
          <p:cNvPr id="3080" name="Text Box 10"/>
          <p:cNvSpPr txBox="1">
            <a:spLocks noChangeArrowheads="1"/>
          </p:cNvSpPr>
          <p:nvPr/>
        </p:nvSpPr>
        <p:spPr bwMode="auto">
          <a:xfrm>
            <a:off x="2886075" y="3211513"/>
            <a:ext cx="1016000" cy="396875"/>
          </a:xfrm>
          <a:prstGeom prst="rect">
            <a:avLst/>
          </a:prstGeom>
          <a:noFill/>
          <a:ln w="9525">
            <a:noFill/>
            <a:miter lim="800000"/>
            <a:headEnd/>
            <a:tailEnd/>
          </a:ln>
        </p:spPr>
        <p:txBody>
          <a:bodyPr wrap="none">
            <a:spAutoFit/>
          </a:bodyPr>
          <a:lstStyle/>
          <a:p>
            <a:pPr algn="r"/>
            <a:r>
              <a:rPr lang="en-US" sz="2000" dirty="0"/>
              <a:t>942 km</a:t>
            </a:r>
          </a:p>
        </p:txBody>
      </p:sp>
      <p:sp>
        <p:nvSpPr>
          <p:cNvPr id="3081" name="Text Box 11"/>
          <p:cNvSpPr txBox="1">
            <a:spLocks noChangeArrowheads="1"/>
          </p:cNvSpPr>
          <p:nvPr/>
        </p:nvSpPr>
        <p:spPr bwMode="auto">
          <a:xfrm>
            <a:off x="2820988" y="4202113"/>
            <a:ext cx="1157287" cy="396875"/>
          </a:xfrm>
          <a:prstGeom prst="rect">
            <a:avLst/>
          </a:prstGeom>
          <a:noFill/>
          <a:ln w="9525">
            <a:noFill/>
            <a:miter lim="800000"/>
            <a:headEnd/>
            <a:tailEnd/>
          </a:ln>
        </p:spPr>
        <p:txBody>
          <a:bodyPr wrap="none">
            <a:spAutoFit/>
          </a:bodyPr>
          <a:lstStyle/>
          <a:p>
            <a:pPr algn="r"/>
            <a:r>
              <a:rPr lang="en-US" sz="2000"/>
              <a:t>1377 km</a:t>
            </a:r>
          </a:p>
        </p:txBody>
      </p:sp>
      <p:sp>
        <p:nvSpPr>
          <p:cNvPr id="3082" name="Text Box 12"/>
          <p:cNvSpPr txBox="1">
            <a:spLocks noChangeArrowheads="1"/>
          </p:cNvSpPr>
          <p:nvPr/>
        </p:nvSpPr>
        <p:spPr bwMode="auto">
          <a:xfrm>
            <a:off x="2744788" y="5116513"/>
            <a:ext cx="1157287" cy="396875"/>
          </a:xfrm>
          <a:prstGeom prst="rect">
            <a:avLst/>
          </a:prstGeom>
          <a:noFill/>
          <a:ln w="9525">
            <a:noFill/>
            <a:miter lim="800000"/>
            <a:headEnd/>
            <a:tailEnd/>
          </a:ln>
        </p:spPr>
        <p:txBody>
          <a:bodyPr wrap="none">
            <a:spAutoFit/>
          </a:bodyPr>
          <a:lstStyle/>
          <a:p>
            <a:pPr algn="r"/>
            <a:r>
              <a:rPr lang="en-US" sz="2000"/>
              <a:t>2102 km</a:t>
            </a:r>
          </a:p>
        </p:txBody>
      </p:sp>
      <p:sp>
        <p:nvSpPr>
          <p:cNvPr id="3083" name="Text Box 13"/>
          <p:cNvSpPr txBox="1">
            <a:spLocks noChangeArrowheads="1"/>
          </p:cNvSpPr>
          <p:nvPr/>
        </p:nvSpPr>
        <p:spPr bwMode="auto">
          <a:xfrm>
            <a:off x="2820988" y="6107113"/>
            <a:ext cx="1157287" cy="396875"/>
          </a:xfrm>
          <a:prstGeom prst="rect">
            <a:avLst/>
          </a:prstGeom>
          <a:noFill/>
          <a:ln w="9525">
            <a:noFill/>
            <a:miter lim="800000"/>
            <a:headEnd/>
            <a:tailEnd/>
          </a:ln>
        </p:spPr>
        <p:txBody>
          <a:bodyPr wrap="none">
            <a:spAutoFit/>
          </a:bodyPr>
          <a:lstStyle/>
          <a:p>
            <a:pPr algn="r"/>
            <a:r>
              <a:rPr lang="en-US" sz="2000"/>
              <a:t>2827 km</a:t>
            </a:r>
          </a:p>
        </p:txBody>
      </p:sp>
      <p:sp>
        <p:nvSpPr>
          <p:cNvPr id="3084" name="Rectangle 14"/>
          <p:cNvSpPr>
            <a:spLocks noChangeArrowheads="1"/>
          </p:cNvSpPr>
          <p:nvPr/>
        </p:nvSpPr>
        <p:spPr bwMode="auto">
          <a:xfrm>
            <a:off x="5334000" y="0"/>
            <a:ext cx="838200" cy="304800"/>
          </a:xfrm>
          <a:prstGeom prst="rect">
            <a:avLst/>
          </a:prstGeom>
          <a:solidFill>
            <a:schemeClr val="bg1"/>
          </a:solidFill>
          <a:ln w="9525">
            <a:noFill/>
            <a:miter lim="800000"/>
            <a:headEnd/>
            <a:tailEnd/>
          </a:ln>
        </p:spPr>
        <p:txBody>
          <a:bodyPr wrap="none" anchor="ctr"/>
          <a:lstStyle/>
          <a:p>
            <a:endParaRPr lang="en-US"/>
          </a:p>
        </p:txBody>
      </p:sp>
      <p:sp>
        <p:nvSpPr>
          <p:cNvPr id="3085" name="Rectangle 15"/>
          <p:cNvSpPr>
            <a:spLocks noChangeArrowheads="1"/>
          </p:cNvSpPr>
          <p:nvPr/>
        </p:nvSpPr>
        <p:spPr bwMode="auto">
          <a:xfrm>
            <a:off x="5410200" y="1066800"/>
            <a:ext cx="838200" cy="228600"/>
          </a:xfrm>
          <a:prstGeom prst="rect">
            <a:avLst/>
          </a:prstGeom>
          <a:solidFill>
            <a:schemeClr val="bg1"/>
          </a:solidFill>
          <a:ln w="9525">
            <a:noFill/>
            <a:miter lim="800000"/>
            <a:headEnd/>
            <a:tailEnd/>
          </a:ln>
        </p:spPr>
        <p:txBody>
          <a:bodyPr wrap="none" anchor="ctr"/>
          <a:lstStyle/>
          <a:p>
            <a:endParaRPr lang="en-US"/>
          </a:p>
        </p:txBody>
      </p:sp>
      <p:sp>
        <p:nvSpPr>
          <p:cNvPr id="3086" name="Rectangle 16"/>
          <p:cNvSpPr>
            <a:spLocks noChangeArrowheads="1"/>
          </p:cNvSpPr>
          <p:nvPr/>
        </p:nvSpPr>
        <p:spPr bwMode="auto">
          <a:xfrm>
            <a:off x="5410200" y="1981200"/>
            <a:ext cx="762000" cy="304800"/>
          </a:xfrm>
          <a:prstGeom prst="rect">
            <a:avLst/>
          </a:prstGeom>
          <a:solidFill>
            <a:schemeClr val="bg1"/>
          </a:solidFill>
          <a:ln w="9525">
            <a:noFill/>
            <a:miter lim="800000"/>
            <a:headEnd/>
            <a:tailEnd/>
          </a:ln>
        </p:spPr>
        <p:txBody>
          <a:bodyPr wrap="none" anchor="ctr"/>
          <a:lstStyle/>
          <a:p>
            <a:endParaRPr lang="en-US"/>
          </a:p>
        </p:txBody>
      </p:sp>
      <p:sp>
        <p:nvSpPr>
          <p:cNvPr id="3087" name="Rectangle 17"/>
          <p:cNvSpPr>
            <a:spLocks noChangeArrowheads="1"/>
          </p:cNvSpPr>
          <p:nvPr/>
        </p:nvSpPr>
        <p:spPr bwMode="auto">
          <a:xfrm>
            <a:off x="5410200" y="2971800"/>
            <a:ext cx="685800" cy="152400"/>
          </a:xfrm>
          <a:prstGeom prst="rect">
            <a:avLst/>
          </a:prstGeom>
          <a:solidFill>
            <a:schemeClr val="bg1"/>
          </a:solidFill>
          <a:ln w="9525">
            <a:noFill/>
            <a:miter lim="800000"/>
            <a:headEnd/>
            <a:tailEnd/>
          </a:ln>
        </p:spPr>
        <p:txBody>
          <a:bodyPr wrap="none" anchor="ctr"/>
          <a:lstStyle/>
          <a:p>
            <a:endParaRPr lang="en-US"/>
          </a:p>
        </p:txBody>
      </p:sp>
      <p:sp>
        <p:nvSpPr>
          <p:cNvPr id="3088" name="Rectangle 18"/>
          <p:cNvSpPr>
            <a:spLocks noChangeArrowheads="1"/>
          </p:cNvSpPr>
          <p:nvPr/>
        </p:nvSpPr>
        <p:spPr bwMode="auto">
          <a:xfrm>
            <a:off x="5410200" y="3886200"/>
            <a:ext cx="838200" cy="152400"/>
          </a:xfrm>
          <a:prstGeom prst="rect">
            <a:avLst/>
          </a:prstGeom>
          <a:solidFill>
            <a:schemeClr val="bg1"/>
          </a:solidFill>
          <a:ln w="9525">
            <a:noFill/>
            <a:miter lim="800000"/>
            <a:headEnd/>
            <a:tailEnd/>
          </a:ln>
        </p:spPr>
        <p:txBody>
          <a:bodyPr wrap="none" anchor="ctr"/>
          <a:lstStyle/>
          <a:p>
            <a:endParaRPr lang="en-US"/>
          </a:p>
        </p:txBody>
      </p:sp>
      <p:sp>
        <p:nvSpPr>
          <p:cNvPr id="3089" name="Rectangle 19"/>
          <p:cNvSpPr>
            <a:spLocks noChangeArrowheads="1"/>
          </p:cNvSpPr>
          <p:nvPr/>
        </p:nvSpPr>
        <p:spPr bwMode="auto">
          <a:xfrm>
            <a:off x="5410200" y="4800600"/>
            <a:ext cx="762000" cy="228600"/>
          </a:xfrm>
          <a:prstGeom prst="rect">
            <a:avLst/>
          </a:prstGeom>
          <a:solidFill>
            <a:schemeClr val="bg1"/>
          </a:solidFill>
          <a:ln w="9525">
            <a:noFill/>
            <a:miter lim="800000"/>
            <a:headEnd/>
            <a:tailEnd/>
          </a:ln>
        </p:spPr>
        <p:txBody>
          <a:bodyPr wrap="none" anchor="ctr"/>
          <a:lstStyle/>
          <a:p>
            <a:endParaRPr lang="en-US"/>
          </a:p>
        </p:txBody>
      </p:sp>
      <p:sp>
        <p:nvSpPr>
          <p:cNvPr id="3090" name="Rectangle 20"/>
          <p:cNvSpPr>
            <a:spLocks noChangeArrowheads="1"/>
          </p:cNvSpPr>
          <p:nvPr/>
        </p:nvSpPr>
        <p:spPr bwMode="auto">
          <a:xfrm>
            <a:off x="5410200" y="5715000"/>
            <a:ext cx="762000" cy="228600"/>
          </a:xfrm>
          <a:prstGeom prst="rect">
            <a:avLst/>
          </a:prstGeom>
          <a:solidFill>
            <a:schemeClr val="bg1"/>
          </a:solidFill>
          <a:ln w="9525">
            <a:noFill/>
            <a:miter lim="800000"/>
            <a:headEnd/>
            <a:tailEnd/>
          </a:ln>
        </p:spPr>
        <p:txBody>
          <a:bodyPr wrap="none" anchor="ctr"/>
          <a:lstStyle/>
          <a:p>
            <a:pPr algn="ctr"/>
            <a:r>
              <a:rPr lang="en-US"/>
              <a:t>j</a:t>
            </a:r>
          </a:p>
        </p:txBody>
      </p:sp>
      <p:sp>
        <p:nvSpPr>
          <p:cNvPr id="19" name="TextBox 18"/>
          <p:cNvSpPr txBox="1"/>
          <p:nvPr/>
        </p:nvSpPr>
        <p:spPr>
          <a:xfrm>
            <a:off x="0" y="4495800"/>
            <a:ext cx="2935419" cy="646331"/>
          </a:xfrm>
          <a:prstGeom prst="rect">
            <a:avLst/>
          </a:prstGeom>
          <a:noFill/>
        </p:spPr>
        <p:txBody>
          <a:bodyPr wrap="none" rtlCol="0">
            <a:spAutoFit/>
          </a:bodyPr>
          <a:lstStyle/>
          <a:p>
            <a:r>
              <a:rPr lang="en-US" i="1" dirty="0" smtClean="0">
                <a:latin typeface="Comic Sans MS" pitchFamily="66" charset="0"/>
              </a:rPr>
              <a:t>After Lithgow-Bertelloni </a:t>
            </a:r>
          </a:p>
          <a:p>
            <a:r>
              <a:rPr lang="en-US" i="1" dirty="0" smtClean="0">
                <a:latin typeface="Comic Sans MS" pitchFamily="66" charset="0"/>
              </a:rPr>
              <a:t>and Richards, 1998</a:t>
            </a:r>
            <a:endParaRPr lang="en-US" i="1" dirty="0">
              <a:latin typeface="Comic Sans MS" pitchFamily="66" charset="0"/>
            </a:endParaRPr>
          </a:p>
        </p:txBody>
      </p:sp>
      <p:cxnSp>
        <p:nvCxnSpPr>
          <p:cNvPr id="21" name="Straight Connector 20"/>
          <p:cNvCxnSpPr/>
          <p:nvPr/>
        </p:nvCxnSpPr>
        <p:spPr>
          <a:xfrm>
            <a:off x="3962400" y="3048000"/>
            <a:ext cx="1981200"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143000"/>
            <a:ext cx="8077200" cy="914400"/>
          </a:xfrm>
        </p:spPr>
        <p:txBody>
          <a:bodyPr>
            <a:noAutofit/>
          </a:bodyPr>
          <a:lstStyle/>
          <a:p>
            <a:r>
              <a:rPr lang="en-US" sz="4000" dirty="0" smtClean="0">
                <a:latin typeface="Comic Sans MS" panose="030F0702030302020204" pitchFamily="66" charset="0"/>
              </a:rPr>
              <a:t>“Top Down” or “Bottom Up” ?</a:t>
            </a:r>
            <a:endParaRPr lang="en-US" sz="4000" dirty="0">
              <a:latin typeface="Comic Sans MS" panose="030F0702030302020204" pitchFamily="66" charset="0"/>
            </a:endParaRPr>
          </a:p>
        </p:txBody>
      </p:sp>
      <p:sp>
        <p:nvSpPr>
          <p:cNvPr id="3" name="Subtitle 2"/>
          <p:cNvSpPr>
            <a:spLocks noGrp="1"/>
          </p:cNvSpPr>
          <p:nvPr>
            <p:ph type="subTitle" idx="1"/>
          </p:nvPr>
        </p:nvSpPr>
        <p:spPr>
          <a:xfrm>
            <a:off x="685800" y="2286000"/>
            <a:ext cx="8458200" cy="3759740"/>
          </a:xfrm>
        </p:spPr>
        <p:txBody>
          <a:bodyPr>
            <a:noAutofit/>
          </a:bodyPr>
          <a:lstStyle/>
          <a:p>
            <a:pPr algn="l"/>
            <a:r>
              <a:rPr lang="en-US" sz="3600" i="1" dirty="0" smtClean="0">
                <a:solidFill>
                  <a:srgbClr val="C00000"/>
                </a:solidFill>
                <a:latin typeface="Comic Sans MS" panose="030F0702030302020204" pitchFamily="66" charset="0"/>
              </a:rPr>
              <a:t>Short answer: Rather than being mutually exclusive,  these opposite views of mantle dynamics are complementary, but act on different spatial and temporal scales</a:t>
            </a:r>
            <a:endParaRPr lang="en-US" sz="3600" i="1"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5884823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C00000"/>
                </a:solidFill>
                <a:latin typeface="Comic Sans MS" pitchFamily="66" charset="0"/>
              </a:rPr>
              <a:t>It does not work!</a:t>
            </a:r>
          </a:p>
        </p:txBody>
      </p:sp>
      <p:sp>
        <p:nvSpPr>
          <p:cNvPr id="6147" name="Rectangle 3"/>
          <p:cNvSpPr>
            <a:spLocks noGrp="1" noChangeArrowheads="1"/>
          </p:cNvSpPr>
          <p:nvPr>
            <p:ph type="body" idx="1"/>
          </p:nvPr>
        </p:nvSpPr>
        <p:spPr/>
        <p:txBody>
          <a:bodyPr/>
          <a:lstStyle/>
          <a:p>
            <a:pPr eaLnBrk="1" hangingPunct="1"/>
            <a:endParaRPr lang="en-US" dirty="0" smtClean="0"/>
          </a:p>
        </p:txBody>
      </p:sp>
      <p:pic>
        <p:nvPicPr>
          <p:cNvPr id="6148" name="Picture 4" descr="slab_power_spectra"/>
          <p:cNvPicPr>
            <a:picLocks noChangeAspect="1" noChangeArrowheads="1"/>
          </p:cNvPicPr>
          <p:nvPr/>
        </p:nvPicPr>
        <p:blipFill>
          <a:blip r:embed="rId2" cstate="print"/>
          <a:srcRect/>
          <a:stretch>
            <a:fillRect/>
          </a:stretch>
        </p:blipFill>
        <p:spPr bwMode="auto">
          <a:xfrm>
            <a:off x="4572000" y="3429000"/>
            <a:ext cx="4572000" cy="3314700"/>
          </a:xfrm>
          <a:prstGeom prst="rect">
            <a:avLst/>
          </a:prstGeom>
          <a:noFill/>
          <a:ln w="9525">
            <a:noFill/>
            <a:miter lim="800000"/>
            <a:headEnd/>
            <a:tailEnd/>
          </a:ln>
        </p:spPr>
      </p:pic>
      <p:pic>
        <p:nvPicPr>
          <p:cNvPr id="6149" name="Picture 5" descr="slab_seismic_18"/>
          <p:cNvPicPr>
            <a:picLocks noChangeAspect="1" noChangeArrowheads="1"/>
          </p:cNvPicPr>
          <p:nvPr/>
        </p:nvPicPr>
        <p:blipFill>
          <a:blip r:embed="rId3" cstate="print"/>
          <a:srcRect/>
          <a:stretch>
            <a:fillRect/>
          </a:stretch>
        </p:blipFill>
        <p:spPr bwMode="auto">
          <a:xfrm>
            <a:off x="457200" y="1295400"/>
            <a:ext cx="3657600" cy="5116152"/>
          </a:xfrm>
          <a:prstGeom prst="rect">
            <a:avLst/>
          </a:prstGeom>
          <a:noFill/>
          <a:ln w="9525">
            <a:noFill/>
            <a:miter lim="800000"/>
            <a:headEnd/>
            <a:tailEnd/>
          </a:ln>
        </p:spPr>
      </p:pic>
      <p:sp>
        <p:nvSpPr>
          <p:cNvPr id="6150" name="Text Box 6"/>
          <p:cNvSpPr txBox="1">
            <a:spLocks noChangeArrowheads="1"/>
          </p:cNvSpPr>
          <p:nvPr/>
        </p:nvSpPr>
        <p:spPr bwMode="auto">
          <a:xfrm>
            <a:off x="4419600" y="1295400"/>
            <a:ext cx="4868863" cy="946150"/>
          </a:xfrm>
          <a:prstGeom prst="rect">
            <a:avLst/>
          </a:prstGeom>
          <a:noFill/>
          <a:ln w="9525">
            <a:noFill/>
            <a:miter lim="800000"/>
            <a:headEnd/>
            <a:tailEnd/>
          </a:ln>
        </p:spPr>
        <p:txBody>
          <a:bodyPr wrap="none">
            <a:spAutoFit/>
          </a:bodyPr>
          <a:lstStyle/>
          <a:p>
            <a:pPr algn="ctr"/>
            <a:r>
              <a:rPr lang="en-US" sz="2800" dirty="0">
                <a:latin typeface="Comic Sans MS" pitchFamily="66" charset="0"/>
              </a:rPr>
              <a:t>Slabs and seismic velocities;</a:t>
            </a:r>
          </a:p>
          <a:p>
            <a:pPr algn="ctr"/>
            <a:r>
              <a:rPr lang="en-US" sz="2800" dirty="0">
                <a:latin typeface="Comic Sans MS" pitchFamily="66" charset="0"/>
              </a:rPr>
              <a:t>Degrees 1-12</a:t>
            </a:r>
          </a:p>
        </p:txBody>
      </p:sp>
      <p:sp>
        <p:nvSpPr>
          <p:cNvPr id="6151" name="Text Box 7"/>
          <p:cNvSpPr txBox="1">
            <a:spLocks noChangeArrowheads="1"/>
          </p:cNvSpPr>
          <p:nvPr/>
        </p:nvSpPr>
        <p:spPr bwMode="auto">
          <a:xfrm>
            <a:off x="5843588" y="3017838"/>
            <a:ext cx="2193925" cy="457200"/>
          </a:xfrm>
          <a:prstGeom prst="rect">
            <a:avLst/>
          </a:prstGeom>
          <a:noFill/>
          <a:ln w="9525">
            <a:noFill/>
            <a:miter lim="800000"/>
            <a:headEnd/>
            <a:tailEnd/>
          </a:ln>
        </p:spPr>
        <p:txBody>
          <a:bodyPr wrap="none">
            <a:spAutoFit/>
          </a:bodyPr>
          <a:lstStyle/>
          <a:p>
            <a:pPr algn="ctr"/>
            <a:r>
              <a:rPr lang="en-US" sz="2400" dirty="0">
                <a:latin typeface="Comic Sans MS" pitchFamily="66" charset="0"/>
              </a:rPr>
              <a:t>Power spectra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2514600"/>
            <a:ext cx="2590800" cy="1143000"/>
          </a:xfrm>
        </p:spPr>
        <p:txBody>
          <a:bodyPr>
            <a:normAutofit fontScale="90000"/>
          </a:bodyPr>
          <a:lstStyle/>
          <a:p>
            <a:pPr eaLnBrk="1" hangingPunct="1"/>
            <a:r>
              <a:rPr lang="en-US" dirty="0" smtClean="0">
                <a:solidFill>
                  <a:srgbClr val="FF0000"/>
                </a:solidFill>
                <a:latin typeface="Comic Sans MS" pitchFamily="66" charset="0"/>
              </a:rPr>
              <a:t>Slabs at depth</a:t>
            </a:r>
          </a:p>
        </p:txBody>
      </p:sp>
      <p:sp>
        <p:nvSpPr>
          <p:cNvPr id="3075" name="Rectangle 3"/>
          <p:cNvSpPr>
            <a:spLocks noGrp="1" noChangeArrowheads="1"/>
          </p:cNvSpPr>
          <p:nvPr>
            <p:ph type="body" idx="1"/>
          </p:nvPr>
        </p:nvSpPr>
        <p:spPr>
          <a:xfrm flipV="1">
            <a:off x="457200" y="6126163"/>
            <a:ext cx="76200" cy="350837"/>
          </a:xfrm>
        </p:spPr>
        <p:txBody>
          <a:bodyPr/>
          <a:lstStyle/>
          <a:p>
            <a:pPr eaLnBrk="1" hangingPunct="1">
              <a:lnSpc>
                <a:spcPct val="80000"/>
              </a:lnSpc>
            </a:pPr>
            <a:endParaRPr lang="en-US" sz="2000" dirty="0" smtClean="0"/>
          </a:p>
        </p:txBody>
      </p:sp>
      <p:pic>
        <p:nvPicPr>
          <p:cNvPr id="3076" name="Picture 4"/>
          <p:cNvPicPr>
            <a:picLocks noChangeAspect="1" noChangeArrowheads="1"/>
          </p:cNvPicPr>
          <p:nvPr/>
        </p:nvPicPr>
        <p:blipFill>
          <a:blip r:embed="rId2" cstate="print">
            <a:lum bright="-20000" contrast="20000"/>
          </a:blip>
          <a:srcRect t="3401" r="47169"/>
          <a:stretch>
            <a:fillRect/>
          </a:stretch>
        </p:blipFill>
        <p:spPr bwMode="auto">
          <a:xfrm>
            <a:off x="3885406" y="0"/>
            <a:ext cx="2135188" cy="6629400"/>
          </a:xfrm>
          <a:prstGeom prst="rect">
            <a:avLst/>
          </a:prstGeom>
          <a:noFill/>
          <a:ln w="28575">
            <a:solidFill>
              <a:schemeClr val="bg1"/>
            </a:solidFill>
            <a:miter lim="800000"/>
            <a:headEnd/>
            <a:tailEnd/>
          </a:ln>
        </p:spPr>
      </p:pic>
      <p:sp>
        <p:nvSpPr>
          <p:cNvPr id="3077" name="Text Box 5"/>
          <p:cNvSpPr txBox="1">
            <a:spLocks noChangeArrowheads="1"/>
          </p:cNvSpPr>
          <p:nvPr/>
        </p:nvSpPr>
        <p:spPr bwMode="auto">
          <a:xfrm>
            <a:off x="3027363" y="468313"/>
            <a:ext cx="874712" cy="396875"/>
          </a:xfrm>
          <a:prstGeom prst="rect">
            <a:avLst/>
          </a:prstGeom>
          <a:noFill/>
          <a:ln w="9525">
            <a:noFill/>
            <a:miter lim="800000"/>
            <a:headEnd/>
            <a:tailEnd/>
          </a:ln>
        </p:spPr>
        <p:txBody>
          <a:bodyPr wrap="none">
            <a:spAutoFit/>
          </a:bodyPr>
          <a:lstStyle/>
          <a:p>
            <a:pPr algn="r"/>
            <a:r>
              <a:rPr lang="en-US" sz="2000" dirty="0"/>
              <a:t>72 km</a:t>
            </a:r>
          </a:p>
        </p:txBody>
      </p:sp>
      <p:sp>
        <p:nvSpPr>
          <p:cNvPr id="3078" name="Text Box 6"/>
          <p:cNvSpPr txBox="1">
            <a:spLocks noChangeArrowheads="1"/>
          </p:cNvSpPr>
          <p:nvPr/>
        </p:nvSpPr>
        <p:spPr bwMode="auto">
          <a:xfrm>
            <a:off x="2895600" y="1371600"/>
            <a:ext cx="1016000" cy="396875"/>
          </a:xfrm>
          <a:prstGeom prst="rect">
            <a:avLst/>
          </a:prstGeom>
          <a:noFill/>
          <a:ln w="9525">
            <a:noFill/>
            <a:miter lim="800000"/>
            <a:headEnd/>
            <a:tailEnd/>
          </a:ln>
        </p:spPr>
        <p:txBody>
          <a:bodyPr wrap="none">
            <a:spAutoFit/>
          </a:bodyPr>
          <a:lstStyle/>
          <a:p>
            <a:pPr algn="r"/>
            <a:r>
              <a:rPr lang="en-US" sz="2000" dirty="0"/>
              <a:t>362 km</a:t>
            </a:r>
          </a:p>
        </p:txBody>
      </p:sp>
      <p:sp>
        <p:nvSpPr>
          <p:cNvPr id="3079" name="Text Box 7"/>
          <p:cNvSpPr txBox="1">
            <a:spLocks noChangeArrowheads="1"/>
          </p:cNvSpPr>
          <p:nvPr/>
        </p:nvSpPr>
        <p:spPr bwMode="auto">
          <a:xfrm>
            <a:off x="2886075" y="2297113"/>
            <a:ext cx="1016000" cy="396875"/>
          </a:xfrm>
          <a:prstGeom prst="rect">
            <a:avLst/>
          </a:prstGeom>
          <a:noFill/>
          <a:ln w="9525">
            <a:noFill/>
            <a:miter lim="800000"/>
            <a:headEnd/>
            <a:tailEnd/>
          </a:ln>
        </p:spPr>
        <p:txBody>
          <a:bodyPr wrap="none">
            <a:spAutoFit/>
          </a:bodyPr>
          <a:lstStyle/>
          <a:p>
            <a:pPr algn="r"/>
            <a:r>
              <a:rPr lang="en-US" sz="2000" dirty="0"/>
              <a:t>652 km</a:t>
            </a:r>
          </a:p>
        </p:txBody>
      </p:sp>
      <p:sp>
        <p:nvSpPr>
          <p:cNvPr id="3080" name="Text Box 10"/>
          <p:cNvSpPr txBox="1">
            <a:spLocks noChangeArrowheads="1"/>
          </p:cNvSpPr>
          <p:nvPr/>
        </p:nvSpPr>
        <p:spPr bwMode="auto">
          <a:xfrm>
            <a:off x="2886075" y="3211513"/>
            <a:ext cx="1016000" cy="396875"/>
          </a:xfrm>
          <a:prstGeom prst="rect">
            <a:avLst/>
          </a:prstGeom>
          <a:noFill/>
          <a:ln w="9525">
            <a:noFill/>
            <a:miter lim="800000"/>
            <a:headEnd/>
            <a:tailEnd/>
          </a:ln>
        </p:spPr>
        <p:txBody>
          <a:bodyPr wrap="none">
            <a:spAutoFit/>
          </a:bodyPr>
          <a:lstStyle/>
          <a:p>
            <a:pPr algn="r"/>
            <a:r>
              <a:rPr lang="en-US" sz="2000" dirty="0"/>
              <a:t>942 km</a:t>
            </a:r>
          </a:p>
        </p:txBody>
      </p:sp>
      <p:sp>
        <p:nvSpPr>
          <p:cNvPr id="3081" name="Text Box 11"/>
          <p:cNvSpPr txBox="1">
            <a:spLocks noChangeArrowheads="1"/>
          </p:cNvSpPr>
          <p:nvPr/>
        </p:nvSpPr>
        <p:spPr bwMode="auto">
          <a:xfrm>
            <a:off x="2820988" y="4202113"/>
            <a:ext cx="1157287" cy="396875"/>
          </a:xfrm>
          <a:prstGeom prst="rect">
            <a:avLst/>
          </a:prstGeom>
          <a:noFill/>
          <a:ln w="9525">
            <a:noFill/>
            <a:miter lim="800000"/>
            <a:headEnd/>
            <a:tailEnd/>
          </a:ln>
        </p:spPr>
        <p:txBody>
          <a:bodyPr wrap="none">
            <a:spAutoFit/>
          </a:bodyPr>
          <a:lstStyle/>
          <a:p>
            <a:pPr algn="r"/>
            <a:r>
              <a:rPr lang="en-US" sz="2000" dirty="0"/>
              <a:t>1377 km</a:t>
            </a:r>
          </a:p>
        </p:txBody>
      </p:sp>
      <p:sp>
        <p:nvSpPr>
          <p:cNvPr id="3082" name="Text Box 12"/>
          <p:cNvSpPr txBox="1">
            <a:spLocks noChangeArrowheads="1"/>
          </p:cNvSpPr>
          <p:nvPr/>
        </p:nvSpPr>
        <p:spPr bwMode="auto">
          <a:xfrm>
            <a:off x="2744788" y="5116513"/>
            <a:ext cx="1157287" cy="396875"/>
          </a:xfrm>
          <a:prstGeom prst="rect">
            <a:avLst/>
          </a:prstGeom>
          <a:noFill/>
          <a:ln w="9525">
            <a:noFill/>
            <a:miter lim="800000"/>
            <a:headEnd/>
            <a:tailEnd/>
          </a:ln>
        </p:spPr>
        <p:txBody>
          <a:bodyPr wrap="none">
            <a:spAutoFit/>
          </a:bodyPr>
          <a:lstStyle/>
          <a:p>
            <a:pPr algn="r"/>
            <a:r>
              <a:rPr lang="en-US" sz="2000" dirty="0"/>
              <a:t>2102 km</a:t>
            </a:r>
          </a:p>
        </p:txBody>
      </p:sp>
      <p:sp>
        <p:nvSpPr>
          <p:cNvPr id="3083" name="Text Box 13"/>
          <p:cNvSpPr txBox="1">
            <a:spLocks noChangeArrowheads="1"/>
          </p:cNvSpPr>
          <p:nvPr/>
        </p:nvSpPr>
        <p:spPr bwMode="auto">
          <a:xfrm>
            <a:off x="2820988" y="6107113"/>
            <a:ext cx="1157287" cy="396875"/>
          </a:xfrm>
          <a:prstGeom prst="rect">
            <a:avLst/>
          </a:prstGeom>
          <a:noFill/>
          <a:ln w="9525">
            <a:noFill/>
            <a:miter lim="800000"/>
            <a:headEnd/>
            <a:tailEnd/>
          </a:ln>
        </p:spPr>
        <p:txBody>
          <a:bodyPr wrap="none">
            <a:spAutoFit/>
          </a:bodyPr>
          <a:lstStyle/>
          <a:p>
            <a:pPr algn="r"/>
            <a:r>
              <a:rPr lang="en-US" sz="2000" dirty="0"/>
              <a:t>2827 km</a:t>
            </a:r>
          </a:p>
        </p:txBody>
      </p:sp>
      <p:sp>
        <p:nvSpPr>
          <p:cNvPr id="3084" name="Rectangle 14"/>
          <p:cNvSpPr>
            <a:spLocks noChangeArrowheads="1"/>
          </p:cNvSpPr>
          <p:nvPr/>
        </p:nvSpPr>
        <p:spPr bwMode="auto">
          <a:xfrm>
            <a:off x="5334000" y="0"/>
            <a:ext cx="838200" cy="304800"/>
          </a:xfrm>
          <a:prstGeom prst="rect">
            <a:avLst/>
          </a:prstGeom>
          <a:solidFill>
            <a:schemeClr val="bg1"/>
          </a:solidFill>
          <a:ln w="9525">
            <a:noFill/>
            <a:miter lim="800000"/>
            <a:headEnd/>
            <a:tailEnd/>
          </a:ln>
        </p:spPr>
        <p:txBody>
          <a:bodyPr wrap="none" anchor="ctr"/>
          <a:lstStyle/>
          <a:p>
            <a:endParaRPr lang="en-US" dirty="0"/>
          </a:p>
        </p:txBody>
      </p:sp>
      <p:sp>
        <p:nvSpPr>
          <p:cNvPr id="3085" name="Rectangle 15"/>
          <p:cNvSpPr>
            <a:spLocks noChangeArrowheads="1"/>
          </p:cNvSpPr>
          <p:nvPr/>
        </p:nvSpPr>
        <p:spPr bwMode="auto">
          <a:xfrm>
            <a:off x="5337853" y="858320"/>
            <a:ext cx="838200" cy="228600"/>
          </a:xfrm>
          <a:prstGeom prst="rect">
            <a:avLst/>
          </a:prstGeom>
          <a:solidFill>
            <a:schemeClr val="bg1"/>
          </a:solidFill>
          <a:ln w="9525">
            <a:noFill/>
            <a:miter lim="800000"/>
            <a:headEnd/>
            <a:tailEnd/>
          </a:ln>
        </p:spPr>
        <p:txBody>
          <a:bodyPr wrap="none" anchor="ctr"/>
          <a:lstStyle/>
          <a:p>
            <a:endParaRPr lang="en-US" dirty="0"/>
          </a:p>
        </p:txBody>
      </p:sp>
      <p:sp>
        <p:nvSpPr>
          <p:cNvPr id="3086" name="Rectangle 16"/>
          <p:cNvSpPr>
            <a:spLocks noChangeArrowheads="1"/>
          </p:cNvSpPr>
          <p:nvPr/>
        </p:nvSpPr>
        <p:spPr bwMode="auto">
          <a:xfrm>
            <a:off x="5337853" y="1674688"/>
            <a:ext cx="762000" cy="304800"/>
          </a:xfrm>
          <a:prstGeom prst="rect">
            <a:avLst/>
          </a:prstGeom>
          <a:solidFill>
            <a:schemeClr val="bg1"/>
          </a:solidFill>
          <a:ln w="9525">
            <a:noFill/>
            <a:miter lim="800000"/>
            <a:headEnd/>
            <a:tailEnd/>
          </a:ln>
        </p:spPr>
        <p:txBody>
          <a:bodyPr wrap="none" anchor="ctr"/>
          <a:lstStyle/>
          <a:p>
            <a:endParaRPr lang="en-US" dirty="0"/>
          </a:p>
        </p:txBody>
      </p:sp>
      <p:sp>
        <p:nvSpPr>
          <p:cNvPr id="3087" name="Rectangle 17"/>
          <p:cNvSpPr>
            <a:spLocks noChangeArrowheads="1"/>
          </p:cNvSpPr>
          <p:nvPr/>
        </p:nvSpPr>
        <p:spPr bwMode="auto">
          <a:xfrm>
            <a:off x="5375953" y="2711112"/>
            <a:ext cx="685800" cy="152400"/>
          </a:xfrm>
          <a:prstGeom prst="rect">
            <a:avLst/>
          </a:prstGeom>
          <a:solidFill>
            <a:schemeClr val="bg1"/>
          </a:solidFill>
          <a:ln w="9525">
            <a:noFill/>
            <a:miter lim="800000"/>
            <a:headEnd/>
            <a:tailEnd/>
          </a:ln>
        </p:spPr>
        <p:txBody>
          <a:bodyPr wrap="none" anchor="ctr"/>
          <a:lstStyle/>
          <a:p>
            <a:endParaRPr lang="en-US" dirty="0"/>
          </a:p>
        </p:txBody>
      </p:sp>
      <p:sp>
        <p:nvSpPr>
          <p:cNvPr id="3088" name="Rectangle 18"/>
          <p:cNvSpPr>
            <a:spLocks noChangeArrowheads="1"/>
          </p:cNvSpPr>
          <p:nvPr/>
        </p:nvSpPr>
        <p:spPr bwMode="auto">
          <a:xfrm>
            <a:off x="5375953" y="3615237"/>
            <a:ext cx="838200" cy="152400"/>
          </a:xfrm>
          <a:prstGeom prst="rect">
            <a:avLst/>
          </a:prstGeom>
          <a:solidFill>
            <a:schemeClr val="bg1"/>
          </a:solidFill>
          <a:ln w="9525">
            <a:noFill/>
            <a:miter lim="800000"/>
            <a:headEnd/>
            <a:tailEnd/>
          </a:ln>
        </p:spPr>
        <p:txBody>
          <a:bodyPr wrap="none" anchor="ctr"/>
          <a:lstStyle/>
          <a:p>
            <a:endParaRPr lang="en-US" dirty="0"/>
          </a:p>
        </p:txBody>
      </p:sp>
      <p:sp>
        <p:nvSpPr>
          <p:cNvPr id="3089" name="Rectangle 19"/>
          <p:cNvSpPr>
            <a:spLocks noChangeArrowheads="1"/>
          </p:cNvSpPr>
          <p:nvPr/>
        </p:nvSpPr>
        <p:spPr bwMode="auto">
          <a:xfrm>
            <a:off x="5337853" y="4533900"/>
            <a:ext cx="762000" cy="228600"/>
          </a:xfrm>
          <a:prstGeom prst="rect">
            <a:avLst/>
          </a:prstGeom>
          <a:solidFill>
            <a:schemeClr val="bg1"/>
          </a:solidFill>
          <a:ln w="9525">
            <a:noFill/>
            <a:miter lim="800000"/>
            <a:headEnd/>
            <a:tailEnd/>
          </a:ln>
        </p:spPr>
        <p:txBody>
          <a:bodyPr wrap="none" anchor="ctr"/>
          <a:lstStyle/>
          <a:p>
            <a:endParaRPr lang="en-US" dirty="0"/>
          </a:p>
        </p:txBody>
      </p:sp>
      <p:sp>
        <p:nvSpPr>
          <p:cNvPr id="3090" name="Rectangle 20"/>
          <p:cNvSpPr>
            <a:spLocks noChangeArrowheads="1"/>
          </p:cNvSpPr>
          <p:nvPr/>
        </p:nvSpPr>
        <p:spPr bwMode="auto">
          <a:xfrm>
            <a:off x="5372100" y="5551898"/>
            <a:ext cx="762000" cy="228600"/>
          </a:xfrm>
          <a:prstGeom prst="rect">
            <a:avLst/>
          </a:prstGeom>
          <a:solidFill>
            <a:schemeClr val="bg1"/>
          </a:solidFill>
          <a:ln w="9525">
            <a:noFill/>
            <a:miter lim="800000"/>
            <a:headEnd/>
            <a:tailEnd/>
          </a:ln>
        </p:spPr>
        <p:txBody>
          <a:bodyPr wrap="none" anchor="ctr"/>
          <a:lstStyle/>
          <a:p>
            <a:pPr algn="ctr"/>
            <a:r>
              <a:rPr lang="en-US" dirty="0"/>
              <a:t>j</a:t>
            </a:r>
          </a:p>
        </p:txBody>
      </p:sp>
      <p:sp>
        <p:nvSpPr>
          <p:cNvPr id="19" name="TextBox 18"/>
          <p:cNvSpPr txBox="1"/>
          <p:nvPr/>
        </p:nvSpPr>
        <p:spPr>
          <a:xfrm>
            <a:off x="0" y="4495800"/>
            <a:ext cx="2935419" cy="646331"/>
          </a:xfrm>
          <a:prstGeom prst="rect">
            <a:avLst/>
          </a:prstGeom>
          <a:noFill/>
        </p:spPr>
        <p:txBody>
          <a:bodyPr wrap="none" rtlCol="0">
            <a:spAutoFit/>
          </a:bodyPr>
          <a:lstStyle/>
          <a:p>
            <a:r>
              <a:rPr lang="en-US" i="1" dirty="0" smtClean="0">
                <a:latin typeface="Comic Sans MS" pitchFamily="66" charset="0"/>
              </a:rPr>
              <a:t>After Lithgow-Bertelloni </a:t>
            </a:r>
          </a:p>
          <a:p>
            <a:r>
              <a:rPr lang="en-US" i="1" dirty="0" smtClean="0">
                <a:latin typeface="Comic Sans MS" pitchFamily="66" charset="0"/>
              </a:rPr>
              <a:t>and Richards, 1998</a:t>
            </a:r>
            <a:endParaRPr lang="en-US" i="1" dirty="0">
              <a:latin typeface="Comic Sans MS" pitchFamily="66" charset="0"/>
            </a:endParaRPr>
          </a:p>
        </p:txBody>
      </p:sp>
      <p:cxnSp>
        <p:nvCxnSpPr>
          <p:cNvPr id="21" name="Straight Connector 20"/>
          <p:cNvCxnSpPr/>
          <p:nvPr/>
        </p:nvCxnSpPr>
        <p:spPr>
          <a:xfrm>
            <a:off x="4000500" y="2819400"/>
            <a:ext cx="1981200"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pic>
        <p:nvPicPr>
          <p:cNvPr id="22" name="Content Placeholder 3" descr="EPSL_Figure_5.jpg"/>
          <p:cNvPicPr>
            <a:picLocks noChangeAspect="1"/>
          </p:cNvPicPr>
          <p:nvPr/>
        </p:nvPicPr>
        <p:blipFill>
          <a:blip r:embed="rId3" cstate="print"/>
          <a:srcRect l="49074" r="10185" b="49698"/>
          <a:stretch>
            <a:fillRect/>
          </a:stretch>
        </p:blipFill>
        <p:spPr>
          <a:xfrm>
            <a:off x="6324600" y="838200"/>
            <a:ext cx="2561492" cy="1513609"/>
          </a:xfrm>
          <a:prstGeom prst="rect">
            <a:avLst/>
          </a:prstGeom>
        </p:spPr>
      </p:pic>
      <p:pic>
        <p:nvPicPr>
          <p:cNvPr id="23" name="Content Placeholder 3" descr="EPSL_Figure_8.jpg"/>
          <p:cNvPicPr>
            <a:picLocks noChangeAspect="1"/>
          </p:cNvPicPr>
          <p:nvPr/>
        </p:nvPicPr>
        <p:blipFill>
          <a:blip r:embed="rId4" cstate="print"/>
          <a:srcRect l="49275" r="10145" b="74682"/>
          <a:stretch>
            <a:fillRect/>
          </a:stretch>
        </p:blipFill>
        <p:spPr>
          <a:xfrm>
            <a:off x="6279776" y="5029200"/>
            <a:ext cx="2635624" cy="1600200"/>
          </a:xfrm>
          <a:prstGeom prst="rect">
            <a:avLst/>
          </a:prstGeom>
        </p:spPr>
      </p:pic>
      <p:cxnSp>
        <p:nvCxnSpPr>
          <p:cNvPr id="25" name="Straight Connector 24"/>
          <p:cNvCxnSpPr/>
          <p:nvPr/>
        </p:nvCxnSpPr>
        <p:spPr>
          <a:xfrm>
            <a:off x="3886200" y="6705600"/>
            <a:ext cx="220980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400800" y="381000"/>
            <a:ext cx="2616422" cy="430887"/>
          </a:xfrm>
          <a:prstGeom prst="rect">
            <a:avLst/>
          </a:prstGeom>
          <a:noFill/>
        </p:spPr>
        <p:txBody>
          <a:bodyPr wrap="none" rtlCol="0">
            <a:spAutoFit/>
          </a:bodyPr>
          <a:lstStyle/>
          <a:p>
            <a:r>
              <a:rPr lang="en-US" sz="2200" dirty="0" smtClean="0">
                <a:latin typeface="Comic Sans MS" pitchFamily="66" charset="0"/>
              </a:rPr>
              <a:t>Sum: upper mantle</a:t>
            </a:r>
            <a:endParaRPr lang="en-US" sz="2200" dirty="0">
              <a:latin typeface="Comic Sans MS" pitchFamily="66" charset="0"/>
            </a:endParaRPr>
          </a:p>
        </p:txBody>
      </p:sp>
      <p:sp>
        <p:nvSpPr>
          <p:cNvPr id="28" name="TextBox 27"/>
          <p:cNvSpPr txBox="1"/>
          <p:nvPr/>
        </p:nvSpPr>
        <p:spPr>
          <a:xfrm>
            <a:off x="6324600" y="4648200"/>
            <a:ext cx="2613216" cy="430887"/>
          </a:xfrm>
          <a:prstGeom prst="rect">
            <a:avLst/>
          </a:prstGeom>
          <a:noFill/>
        </p:spPr>
        <p:txBody>
          <a:bodyPr wrap="none" rtlCol="0">
            <a:spAutoFit/>
          </a:bodyPr>
          <a:lstStyle/>
          <a:p>
            <a:r>
              <a:rPr lang="en-US" sz="2200" dirty="0" smtClean="0">
                <a:latin typeface="Comic Sans MS" pitchFamily="66" charset="0"/>
              </a:rPr>
              <a:t>Sum: whole mantle</a:t>
            </a:r>
            <a:endParaRPr lang="en-US" sz="2200" dirty="0">
              <a:latin typeface="Comic Sans MS"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pPr eaLnBrk="1" hangingPunct="1"/>
            <a:r>
              <a:rPr lang="en-US" sz="3600" dirty="0" smtClean="0">
                <a:latin typeface="Comic Sans MS" pitchFamily="66" charset="0"/>
              </a:rPr>
              <a:t>Upper mantle test</a:t>
            </a:r>
          </a:p>
        </p:txBody>
      </p:sp>
      <p:pic>
        <p:nvPicPr>
          <p:cNvPr id="5" name="Content Placeholder 3" descr="EPSL_Figure_5.jpg"/>
          <p:cNvPicPr>
            <a:picLocks noChangeAspect="1"/>
          </p:cNvPicPr>
          <p:nvPr/>
        </p:nvPicPr>
        <p:blipFill>
          <a:blip r:embed="rId2" cstate="print"/>
          <a:srcRect/>
          <a:stretch>
            <a:fillRect/>
          </a:stretch>
        </p:blipFill>
        <p:spPr>
          <a:xfrm>
            <a:off x="68553" y="1600200"/>
            <a:ext cx="9075447" cy="4343400"/>
          </a:xfrm>
          <a:prstGeom prst="rect">
            <a:avLst/>
          </a:prstGeom>
        </p:spPr>
      </p:pic>
      <p:sp>
        <p:nvSpPr>
          <p:cNvPr id="6" name="Content Placeholder 5"/>
          <p:cNvSpPr>
            <a:spLocks noGrp="1"/>
          </p:cNvSpPr>
          <p:nvPr>
            <p:ph idx="1"/>
          </p:nvPr>
        </p:nvSpPr>
        <p:spPr>
          <a:xfrm flipV="1">
            <a:off x="457200" y="5562599"/>
            <a:ext cx="4953000" cy="45719"/>
          </a:xfrm>
        </p:spPr>
        <p:txBody>
          <a:bodyPr>
            <a:normAutofit fontScale="25000" lnSpcReduction="20000"/>
          </a:bodyPr>
          <a:lstStyle/>
          <a:p>
            <a:endParaRPr lang="en-US" dirty="0"/>
          </a:p>
        </p:txBody>
      </p:sp>
      <p:sp>
        <p:nvSpPr>
          <p:cNvPr id="2" name="TextBox 1"/>
          <p:cNvSpPr txBox="1"/>
          <p:nvPr/>
        </p:nvSpPr>
        <p:spPr>
          <a:xfrm>
            <a:off x="1371600" y="1250035"/>
            <a:ext cx="2893741" cy="461665"/>
          </a:xfrm>
          <a:prstGeom prst="rect">
            <a:avLst/>
          </a:prstGeom>
          <a:noFill/>
        </p:spPr>
        <p:txBody>
          <a:bodyPr wrap="none" rtlCol="0">
            <a:spAutoFit/>
          </a:bodyPr>
          <a:lstStyle/>
          <a:p>
            <a:r>
              <a:rPr lang="en-US" sz="2400" dirty="0" smtClean="0">
                <a:latin typeface="Comic Sans MS" panose="030F0702030302020204" pitchFamily="66" charset="0"/>
              </a:rPr>
              <a:t>Velocity at 600 km</a:t>
            </a:r>
            <a:endParaRPr lang="en-US" sz="2400" dirty="0">
              <a:latin typeface="Comic Sans MS" panose="030F0702030302020204" pitchFamily="66" charset="0"/>
            </a:endParaRPr>
          </a:p>
        </p:txBody>
      </p:sp>
      <p:sp>
        <p:nvSpPr>
          <p:cNvPr id="3" name="TextBox 2"/>
          <p:cNvSpPr txBox="1"/>
          <p:nvPr/>
        </p:nvSpPr>
        <p:spPr>
          <a:xfrm>
            <a:off x="4589023" y="1098437"/>
            <a:ext cx="3599062" cy="830997"/>
          </a:xfrm>
          <a:prstGeom prst="rect">
            <a:avLst/>
          </a:prstGeom>
          <a:noFill/>
        </p:spPr>
        <p:txBody>
          <a:bodyPr wrap="none" rtlCol="0">
            <a:spAutoFit/>
          </a:bodyPr>
          <a:lstStyle/>
          <a:p>
            <a:pPr algn="ctr"/>
            <a:r>
              <a:rPr lang="en-US" sz="2400" dirty="0" smtClean="0">
                <a:latin typeface="Comic Sans MS" panose="030F0702030302020204" pitchFamily="66" charset="0"/>
              </a:rPr>
              <a:t>Sum of subducted slabs</a:t>
            </a:r>
          </a:p>
          <a:p>
            <a:pPr algn="ctr"/>
            <a:r>
              <a:rPr lang="en-US" sz="2400" dirty="0" smtClean="0">
                <a:latin typeface="Comic Sans MS" panose="030F0702030302020204" pitchFamily="66" charset="0"/>
              </a:rPr>
              <a:t>Moho – 650 km</a:t>
            </a:r>
            <a:endParaRPr lang="en-US" sz="2400" dirty="0">
              <a:latin typeface="Comic Sans MS" panose="030F0702030302020204" pitchFamily="66" charset="0"/>
            </a:endParaRPr>
          </a:p>
        </p:txBody>
      </p:sp>
      <p:sp>
        <p:nvSpPr>
          <p:cNvPr id="4" name="TextBox 3"/>
          <p:cNvSpPr txBox="1"/>
          <p:nvPr/>
        </p:nvSpPr>
        <p:spPr>
          <a:xfrm>
            <a:off x="2130741" y="5715000"/>
            <a:ext cx="4499951" cy="954107"/>
          </a:xfrm>
          <a:prstGeom prst="rect">
            <a:avLst/>
          </a:prstGeom>
          <a:noFill/>
        </p:spPr>
        <p:txBody>
          <a:bodyPr wrap="none" rtlCol="0">
            <a:spAutoFit/>
          </a:bodyPr>
          <a:lstStyle/>
          <a:p>
            <a:pPr algn="ctr"/>
            <a:r>
              <a:rPr lang="en-US" sz="2800" dirty="0" smtClean="0">
                <a:latin typeface="Comic Sans MS" panose="030F0702030302020204" pitchFamily="66" charset="0"/>
              </a:rPr>
              <a:t>Upper row: degrees 1 – 18</a:t>
            </a:r>
          </a:p>
          <a:p>
            <a:pPr algn="ctr"/>
            <a:r>
              <a:rPr lang="en-US" sz="2800" dirty="0" smtClean="0">
                <a:latin typeface="Comic Sans MS" panose="030F0702030302020204" pitchFamily="66" charset="0"/>
              </a:rPr>
              <a:t>Lower row: degree 2</a:t>
            </a:r>
            <a:endParaRPr lang="en-US" sz="2800" dirty="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068"/>
            <a:ext cx="8229600" cy="1143000"/>
          </a:xfrm>
        </p:spPr>
        <p:txBody>
          <a:bodyPr>
            <a:normAutofit/>
          </a:bodyPr>
          <a:lstStyle/>
          <a:p>
            <a:r>
              <a:rPr lang="en-US" sz="3200" dirty="0" smtClean="0">
                <a:latin typeface="Comic Sans MS" panose="030F0702030302020204" pitchFamily="66" charset="0"/>
              </a:rPr>
              <a:t>Velocity anomalies at 2800 km depth</a:t>
            </a:r>
            <a:br>
              <a:rPr lang="en-US" sz="3200" dirty="0" smtClean="0">
                <a:latin typeface="Comic Sans MS" panose="030F0702030302020204" pitchFamily="66" charset="0"/>
              </a:rPr>
            </a:br>
            <a:r>
              <a:rPr lang="en-US" sz="3200" dirty="0" smtClean="0">
                <a:latin typeface="Comic Sans MS" panose="030F0702030302020204" pitchFamily="66" charset="0"/>
              </a:rPr>
              <a:t>and</a:t>
            </a:r>
            <a:r>
              <a:rPr lang="en-US" sz="3200" dirty="0">
                <a:latin typeface="Comic Sans MS" panose="030F0702030302020204" pitchFamily="66" charset="0"/>
              </a:rPr>
              <a:t> </a:t>
            </a:r>
            <a:r>
              <a:rPr lang="en-US" sz="3200" dirty="0" smtClean="0">
                <a:latin typeface="Comic Sans MS" panose="030F0702030302020204" pitchFamily="66" charset="0"/>
              </a:rPr>
              <a:t>integrated subduction </a:t>
            </a:r>
            <a:endParaRPr lang="en-US" sz="3200" dirty="0">
              <a:latin typeface="Comic Sans MS" panose="030F0702030302020204" pitchFamily="66"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7530" y="1372059"/>
            <a:ext cx="5514098" cy="5364619"/>
          </a:xfrm>
        </p:spPr>
      </p:pic>
      <p:sp>
        <p:nvSpPr>
          <p:cNvPr id="5" name="TextBox 4"/>
          <p:cNvSpPr txBox="1"/>
          <p:nvPr/>
        </p:nvSpPr>
        <p:spPr>
          <a:xfrm>
            <a:off x="1390788" y="1752600"/>
            <a:ext cx="2146742" cy="461665"/>
          </a:xfrm>
          <a:prstGeom prst="rect">
            <a:avLst/>
          </a:prstGeom>
          <a:noFill/>
        </p:spPr>
        <p:txBody>
          <a:bodyPr wrap="none" rtlCol="0">
            <a:spAutoFit/>
          </a:bodyPr>
          <a:lstStyle/>
          <a:p>
            <a:pPr algn="r"/>
            <a:r>
              <a:rPr lang="en-US" sz="2400" dirty="0" smtClean="0">
                <a:latin typeface="Comic Sans MS" panose="030F0702030302020204" pitchFamily="66" charset="0"/>
              </a:rPr>
              <a:t>Degrees 1 -18</a:t>
            </a:r>
          </a:p>
        </p:txBody>
      </p:sp>
      <p:sp>
        <p:nvSpPr>
          <p:cNvPr id="9" name="TextBox 8"/>
          <p:cNvSpPr txBox="1"/>
          <p:nvPr/>
        </p:nvSpPr>
        <p:spPr>
          <a:xfrm>
            <a:off x="1201827" y="4495800"/>
            <a:ext cx="2223686" cy="461665"/>
          </a:xfrm>
          <a:prstGeom prst="rect">
            <a:avLst/>
          </a:prstGeom>
          <a:noFill/>
        </p:spPr>
        <p:txBody>
          <a:bodyPr wrap="none" rtlCol="0">
            <a:spAutoFit/>
          </a:bodyPr>
          <a:lstStyle/>
          <a:p>
            <a:pPr algn="r"/>
            <a:r>
              <a:rPr lang="en-US" sz="2400" dirty="0" smtClean="0">
                <a:latin typeface="Comic Sans MS" panose="030F0702030302020204" pitchFamily="66" charset="0"/>
              </a:rPr>
              <a:t>Degrees 2 &amp; 3</a:t>
            </a:r>
            <a:endParaRPr lang="en-US" sz="2400" dirty="0">
              <a:latin typeface="Comic Sans MS" panose="030F0702030302020204" pitchFamily="66" charset="0"/>
            </a:endParaRPr>
          </a:p>
        </p:txBody>
      </p:sp>
      <p:sp>
        <p:nvSpPr>
          <p:cNvPr id="13" name="TextBox 12"/>
          <p:cNvSpPr txBox="1"/>
          <p:nvPr/>
        </p:nvSpPr>
        <p:spPr>
          <a:xfrm>
            <a:off x="1923179" y="3110187"/>
            <a:ext cx="1502334" cy="461665"/>
          </a:xfrm>
          <a:prstGeom prst="rect">
            <a:avLst/>
          </a:prstGeom>
          <a:noFill/>
        </p:spPr>
        <p:txBody>
          <a:bodyPr wrap="none" rtlCol="0">
            <a:spAutoFit/>
          </a:bodyPr>
          <a:lstStyle/>
          <a:p>
            <a:pPr algn="r"/>
            <a:r>
              <a:rPr lang="en-US" sz="2400" dirty="0" smtClean="0">
                <a:latin typeface="Comic Sans MS" panose="030F0702030302020204" pitchFamily="66" charset="0"/>
              </a:rPr>
              <a:t>Degree 2</a:t>
            </a:r>
            <a:endParaRPr lang="en-US" sz="2400" dirty="0">
              <a:latin typeface="Comic Sans MS" panose="030F0702030302020204" pitchFamily="66" charset="0"/>
            </a:endParaRPr>
          </a:p>
        </p:txBody>
      </p:sp>
      <p:sp>
        <p:nvSpPr>
          <p:cNvPr id="15" name="TextBox 14"/>
          <p:cNvSpPr txBox="1"/>
          <p:nvPr/>
        </p:nvSpPr>
        <p:spPr>
          <a:xfrm>
            <a:off x="1217067" y="5715000"/>
            <a:ext cx="2287806" cy="461665"/>
          </a:xfrm>
          <a:prstGeom prst="rect">
            <a:avLst/>
          </a:prstGeom>
          <a:noFill/>
        </p:spPr>
        <p:txBody>
          <a:bodyPr wrap="none" rtlCol="0">
            <a:spAutoFit/>
          </a:bodyPr>
          <a:lstStyle/>
          <a:p>
            <a:pPr algn="r"/>
            <a:r>
              <a:rPr lang="en-US" sz="2400" dirty="0" smtClean="0">
                <a:latin typeface="Comic Sans MS" panose="030F0702030302020204" pitchFamily="66" charset="0"/>
              </a:rPr>
              <a:t>Degrees 4 - 18</a:t>
            </a:r>
            <a:endParaRPr lang="en-US" sz="2400" dirty="0">
              <a:latin typeface="Comic Sans MS" panose="030F0702030302020204" pitchFamily="66" charset="0"/>
            </a:endParaRPr>
          </a:p>
        </p:txBody>
      </p:sp>
    </p:spTree>
    <p:extLst>
      <p:ext uri="{BB962C8B-B14F-4D97-AF65-F5344CB8AC3E}">
        <p14:creationId xmlns:p14="http://schemas.microsoft.com/office/powerpoint/2010/main" val="37250151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latin typeface="Comic Sans MS" pitchFamily="66" charset="0"/>
              </a:rPr>
              <a:t>What does it mean?</a:t>
            </a:r>
            <a:endParaRPr lang="en-US" dirty="0">
              <a:solidFill>
                <a:srgbClr val="C00000"/>
              </a:solidFill>
              <a:latin typeface="Comic Sans MS" pitchFamily="66" charset="0"/>
            </a:endParaRPr>
          </a:p>
        </p:txBody>
      </p:sp>
      <p:sp>
        <p:nvSpPr>
          <p:cNvPr id="3" name="Content Placeholder 2"/>
          <p:cNvSpPr>
            <a:spLocks noGrp="1"/>
          </p:cNvSpPr>
          <p:nvPr>
            <p:ph idx="1"/>
          </p:nvPr>
        </p:nvSpPr>
        <p:spPr>
          <a:xfrm>
            <a:off x="457200" y="1219200"/>
            <a:ext cx="8229600" cy="5257800"/>
          </a:xfrm>
        </p:spPr>
        <p:txBody>
          <a:bodyPr>
            <a:normAutofit fontScale="92500"/>
          </a:bodyPr>
          <a:lstStyle/>
          <a:p>
            <a:pPr>
              <a:buNone/>
            </a:pPr>
            <a:r>
              <a:rPr lang="en-US" sz="3600" dirty="0">
                <a:solidFill>
                  <a:srgbClr val="7030A0"/>
                </a:solidFill>
                <a:latin typeface="Comic Sans MS" pitchFamily="66" charset="0"/>
              </a:rPr>
              <a:t> </a:t>
            </a:r>
            <a:r>
              <a:rPr lang="en-US" sz="3600" dirty="0" smtClean="0">
                <a:solidFill>
                  <a:srgbClr val="7030A0"/>
                </a:solidFill>
                <a:latin typeface="Comic Sans MS" pitchFamily="66" charset="0"/>
              </a:rPr>
              <a:t> </a:t>
            </a:r>
            <a:r>
              <a:rPr lang="en-US" sz="2400" dirty="0" smtClean="0">
                <a:solidFill>
                  <a:srgbClr val="7030A0"/>
                </a:solidFill>
                <a:latin typeface="Comic Sans MS" pitchFamily="66" charset="0"/>
              </a:rPr>
              <a:t>This </a:t>
            </a:r>
            <a:r>
              <a:rPr lang="en-US" sz="2400" dirty="0">
                <a:solidFill>
                  <a:srgbClr val="7030A0"/>
                </a:solidFill>
                <a:latin typeface="Comic Sans MS" pitchFamily="66" charset="0"/>
              </a:rPr>
              <a:t>means that the degree 2 and 3 velocity anomalies in the lowermost mantle correspond to a long time average of the tectonic processes. It is difficult to say how long, but TPW reconstructions </a:t>
            </a:r>
            <a:r>
              <a:rPr lang="en-US" sz="2400" dirty="0" smtClean="0">
                <a:solidFill>
                  <a:srgbClr val="7030A0"/>
                </a:solidFill>
                <a:latin typeface="Comic Sans MS" pitchFamily="66" charset="0"/>
              </a:rPr>
              <a:t>indicate </a:t>
            </a:r>
            <a:r>
              <a:rPr lang="en-US" sz="2400" dirty="0">
                <a:solidFill>
                  <a:srgbClr val="7030A0"/>
                </a:solidFill>
                <a:latin typeface="Comic Sans MS" pitchFamily="66" charset="0"/>
              </a:rPr>
              <a:t>that it could be more than 1 </a:t>
            </a:r>
            <a:r>
              <a:rPr lang="en-US" sz="2400" dirty="0" smtClean="0">
                <a:solidFill>
                  <a:srgbClr val="7030A0"/>
                </a:solidFill>
                <a:latin typeface="Comic Sans MS" pitchFamily="66" charset="0"/>
              </a:rPr>
              <a:t>billion years. Hence, Dziewonski et al. (2010) call it the “Mantle Anchor Structure”. </a:t>
            </a:r>
          </a:p>
          <a:p>
            <a:pPr>
              <a:buNone/>
            </a:pPr>
            <a:r>
              <a:rPr lang="en-US" sz="2400" dirty="0">
                <a:solidFill>
                  <a:srgbClr val="7030A0"/>
                </a:solidFill>
                <a:latin typeface="Comic Sans MS" pitchFamily="66" charset="0"/>
              </a:rPr>
              <a:t> </a:t>
            </a:r>
            <a:r>
              <a:rPr lang="en-US" sz="2400" dirty="0" smtClean="0">
                <a:solidFill>
                  <a:srgbClr val="7030A0"/>
                </a:solidFill>
                <a:latin typeface="Comic Sans MS" pitchFamily="66" charset="0"/>
              </a:rPr>
              <a:t>  Shorter time changes in location of subduction during the last 100 Ma, appear to be confined to the perimeter outlined by the fast velocity anomaly; the time scale of the change of location of subduction is on the order of 10-30 Ma.</a:t>
            </a:r>
          </a:p>
          <a:p>
            <a:pPr>
              <a:buNone/>
            </a:pPr>
            <a:r>
              <a:rPr lang="en-US" sz="2400" dirty="0">
                <a:solidFill>
                  <a:srgbClr val="7030A0"/>
                </a:solidFill>
                <a:latin typeface="Comic Sans MS" pitchFamily="66" charset="0"/>
              </a:rPr>
              <a:t> </a:t>
            </a:r>
            <a:r>
              <a:rPr lang="en-US" sz="2400" dirty="0" smtClean="0">
                <a:solidFill>
                  <a:srgbClr val="7030A0"/>
                </a:solidFill>
                <a:latin typeface="Comic Sans MS" pitchFamily="66" charset="0"/>
              </a:rPr>
              <a:t>  To find out whether these two time scales also correspond to variations of seismic anomalies as a function of depth we apply the Principal Component Analysis,</a:t>
            </a:r>
          </a:p>
          <a:p>
            <a:pPr>
              <a:buNone/>
            </a:pPr>
            <a:endParaRPr lang="en-US" sz="2800" dirty="0" smtClean="0">
              <a:solidFill>
                <a:srgbClr val="7030A0"/>
              </a:solidFill>
              <a:latin typeface="Comic Sans MS" pitchFamily="66" charset="0"/>
            </a:endParaRPr>
          </a:p>
          <a:p>
            <a:pPr>
              <a:buNone/>
            </a:pPr>
            <a:endParaRPr lang="en-US" sz="2800" dirty="0" smtClean="0">
              <a:solidFill>
                <a:srgbClr val="7030A0"/>
              </a:solidFill>
              <a:latin typeface="Comic Sans MS" pitchFamily="66"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8084" b="-2"/>
          <a:stretch/>
        </p:blipFill>
        <p:spPr>
          <a:xfrm>
            <a:off x="0" y="6511159"/>
            <a:ext cx="9144000" cy="113667"/>
          </a:xfrm>
          <a:prstGeom prst="rect">
            <a:avLst/>
          </a:prstGeom>
        </p:spPr>
      </p:pic>
    </p:spTree>
    <p:extLst>
      <p:ext uri="{BB962C8B-B14F-4D97-AF65-F5344CB8AC3E}">
        <p14:creationId xmlns:p14="http://schemas.microsoft.com/office/powerpoint/2010/main" val="35984247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dirty="0" smtClean="0">
                <a:solidFill>
                  <a:srgbClr val="C00000"/>
                </a:solidFill>
                <a:latin typeface="Comic Sans MS" pitchFamily="66" charset="0"/>
              </a:rPr>
              <a:t>Principal Component Analysis (PCA)</a:t>
            </a:r>
            <a:endParaRPr lang="en-US" sz="4000" dirty="0">
              <a:solidFill>
                <a:srgbClr val="C00000"/>
              </a:solidFill>
              <a:latin typeface="Comic Sans MS" pitchFamily="66" charset="0"/>
            </a:endParaRPr>
          </a:p>
        </p:txBody>
      </p:sp>
      <p:sp>
        <p:nvSpPr>
          <p:cNvPr id="3" name="Content Placeholder 2"/>
          <p:cNvSpPr>
            <a:spLocks noGrp="1"/>
          </p:cNvSpPr>
          <p:nvPr>
            <p:ph idx="1"/>
          </p:nvPr>
        </p:nvSpPr>
        <p:spPr>
          <a:xfrm>
            <a:off x="228600" y="1524000"/>
            <a:ext cx="8686800" cy="5410200"/>
          </a:xfrm>
        </p:spPr>
        <p:txBody>
          <a:bodyPr>
            <a:normAutofit fontScale="92500" lnSpcReduction="10000"/>
          </a:bodyPr>
          <a:lstStyle/>
          <a:p>
            <a:pPr>
              <a:buNone/>
            </a:pPr>
            <a:r>
              <a:rPr lang="en-US" dirty="0" smtClean="0">
                <a:latin typeface="Comic Sans MS" pitchFamily="66" charset="0"/>
              </a:rPr>
              <a:t>   </a:t>
            </a:r>
            <a:r>
              <a:rPr lang="en-US" sz="2800" dirty="0" smtClean="0">
                <a:latin typeface="Comic Sans MS" pitchFamily="66" charset="0"/>
              </a:rPr>
              <a:t>A multi-dimensional function – a 3-D velocity model, for example – may be represented by a sum of multi-dimensional functions that are orthogonal: </a:t>
            </a:r>
          </a:p>
          <a:p>
            <a:pPr algn="ctr">
              <a:buNone/>
            </a:pPr>
            <a:r>
              <a:rPr lang="el-GR" sz="2800" dirty="0" smtClean="0">
                <a:latin typeface="Comic Sans MS" pitchFamily="66" charset="0"/>
              </a:rPr>
              <a:t>Δ</a:t>
            </a:r>
            <a:r>
              <a:rPr lang="en-US" sz="2800" dirty="0" smtClean="0">
                <a:latin typeface="Comic Sans MS" pitchFamily="66" charset="0"/>
              </a:rPr>
              <a:t>v(r,</a:t>
            </a:r>
            <a:r>
              <a:rPr lang="el-GR" sz="2800" dirty="0" smtClean="0">
                <a:latin typeface="Comic Sans MS" pitchFamily="66" charset="0"/>
              </a:rPr>
              <a:t>θ</a:t>
            </a:r>
            <a:r>
              <a:rPr lang="en-US" sz="2800" dirty="0" smtClean="0">
                <a:latin typeface="Comic Sans MS" pitchFamily="66" charset="0"/>
              </a:rPr>
              <a:t>,</a:t>
            </a:r>
            <a:r>
              <a:rPr lang="el-GR" sz="2800" dirty="0" smtClean="0">
                <a:latin typeface="Comic Sans MS" pitchFamily="66" charset="0"/>
              </a:rPr>
              <a:t>φ</a:t>
            </a:r>
            <a:r>
              <a:rPr lang="en-US" sz="2800" dirty="0" smtClean="0">
                <a:latin typeface="Comic Sans MS" pitchFamily="66" charset="0"/>
              </a:rPr>
              <a:t>) = ∑ </a:t>
            </a:r>
            <a:r>
              <a:rPr lang="el-GR" sz="2800" dirty="0" smtClean="0">
                <a:latin typeface="Comic Sans MS" pitchFamily="66" charset="0"/>
              </a:rPr>
              <a:t>λ</a:t>
            </a:r>
            <a:r>
              <a:rPr lang="en-US" sz="2400" i="1" dirty="0" err="1" smtClean="0">
                <a:latin typeface="Comic Sans MS" pitchFamily="66" charset="0"/>
              </a:rPr>
              <a:t>i</a:t>
            </a:r>
            <a:r>
              <a:rPr lang="en-US" sz="2400" dirty="0" smtClean="0">
                <a:latin typeface="Comic Sans MS" pitchFamily="66" charset="0"/>
              </a:rPr>
              <a:t> • </a:t>
            </a:r>
            <a:r>
              <a:rPr lang="en-US" sz="2800" dirty="0" err="1" smtClean="0">
                <a:latin typeface="Comic Sans MS" pitchFamily="66" charset="0"/>
              </a:rPr>
              <a:t>f</a:t>
            </a:r>
            <a:r>
              <a:rPr lang="en-US" sz="2000" i="1" dirty="0" err="1" smtClean="0">
                <a:latin typeface="Comic Sans MS" pitchFamily="66" charset="0"/>
              </a:rPr>
              <a:t>i</a:t>
            </a:r>
            <a:r>
              <a:rPr lang="en-US" sz="2000" dirty="0" smtClean="0">
                <a:latin typeface="Comic Sans MS" pitchFamily="66" charset="0"/>
              </a:rPr>
              <a:t> (r, </a:t>
            </a:r>
            <a:r>
              <a:rPr lang="el-GR" sz="2000" dirty="0" smtClean="0">
                <a:latin typeface="Comic Sans MS" pitchFamily="66" charset="0"/>
              </a:rPr>
              <a:t>θ</a:t>
            </a:r>
            <a:r>
              <a:rPr lang="en-US" sz="2000" dirty="0" smtClean="0">
                <a:latin typeface="Comic Sans MS" pitchFamily="66" charset="0"/>
              </a:rPr>
              <a:t>, </a:t>
            </a:r>
            <a:r>
              <a:rPr lang="el-GR" sz="2000" dirty="0" smtClean="0">
                <a:latin typeface="Comic Sans MS" pitchFamily="66" charset="0"/>
              </a:rPr>
              <a:t>φ</a:t>
            </a:r>
            <a:r>
              <a:rPr lang="en-US" sz="2000" dirty="0" smtClean="0">
                <a:latin typeface="Comic Sans MS" pitchFamily="66" charset="0"/>
              </a:rPr>
              <a:t>)</a:t>
            </a:r>
          </a:p>
          <a:p>
            <a:pPr>
              <a:buNone/>
            </a:pPr>
            <a:r>
              <a:rPr lang="en-US" sz="2400" dirty="0" smtClean="0">
                <a:latin typeface="Comic Sans MS" pitchFamily="66" charset="0"/>
              </a:rPr>
              <a:t>    Where</a:t>
            </a:r>
            <a:r>
              <a:rPr lang="en-US" sz="2800" dirty="0" smtClean="0">
                <a:latin typeface="Comic Sans MS" pitchFamily="66" charset="0"/>
              </a:rPr>
              <a:t> </a:t>
            </a:r>
            <a:r>
              <a:rPr lang="el-GR" sz="2800" dirty="0" smtClean="0">
                <a:latin typeface="Comic Sans MS" pitchFamily="66" charset="0"/>
              </a:rPr>
              <a:t>λ</a:t>
            </a:r>
            <a:r>
              <a:rPr lang="en-US" sz="2800" i="1" dirty="0" err="1" smtClean="0">
                <a:latin typeface="Comic Sans MS" pitchFamily="66" charset="0"/>
              </a:rPr>
              <a:t>i</a:t>
            </a:r>
            <a:r>
              <a:rPr lang="en-US" sz="2800" dirty="0" smtClean="0">
                <a:latin typeface="Comic Sans MS" pitchFamily="66" charset="0"/>
              </a:rPr>
              <a:t>  are </a:t>
            </a:r>
            <a:r>
              <a:rPr lang="en-US" sz="2800" dirty="0" err="1" smtClean="0">
                <a:latin typeface="Comic Sans MS" pitchFamily="66" charset="0"/>
              </a:rPr>
              <a:t>eigenvalues</a:t>
            </a:r>
            <a:r>
              <a:rPr lang="en-US" sz="2800" dirty="0" smtClean="0">
                <a:latin typeface="Comic Sans MS" pitchFamily="66" charset="0"/>
              </a:rPr>
              <a:t> and </a:t>
            </a:r>
          </a:p>
          <a:p>
            <a:pPr algn="ctr">
              <a:buNone/>
            </a:pPr>
            <a:r>
              <a:rPr lang="en-US" sz="2800" dirty="0" smtClean="0">
                <a:latin typeface="Comic Sans MS" pitchFamily="66" charset="0"/>
              </a:rPr>
              <a:t>∫ </a:t>
            </a:r>
            <a:r>
              <a:rPr lang="en-US" sz="2800" dirty="0" err="1" smtClean="0">
                <a:latin typeface="Comic Sans MS" pitchFamily="66" charset="0"/>
              </a:rPr>
              <a:t>f</a:t>
            </a:r>
            <a:r>
              <a:rPr lang="en-US" sz="2400" i="1" dirty="0" err="1" smtClean="0">
                <a:latin typeface="Comic Sans MS" pitchFamily="66" charset="0"/>
              </a:rPr>
              <a:t>i</a:t>
            </a:r>
            <a:r>
              <a:rPr lang="en-US" sz="2400" i="1" dirty="0" smtClean="0">
                <a:latin typeface="Comic Sans MS" pitchFamily="66" charset="0"/>
              </a:rPr>
              <a:t> • </a:t>
            </a:r>
            <a:r>
              <a:rPr lang="en-US" sz="2800" dirty="0" err="1" smtClean="0">
                <a:latin typeface="Comic Sans MS" pitchFamily="66" charset="0"/>
              </a:rPr>
              <a:t>f</a:t>
            </a:r>
            <a:r>
              <a:rPr lang="en-US" sz="2400" i="1" dirty="0" err="1" smtClean="0">
                <a:latin typeface="Comic Sans MS" pitchFamily="66" charset="0"/>
              </a:rPr>
              <a:t>j</a:t>
            </a:r>
            <a:r>
              <a:rPr lang="en-US" sz="2400" i="1" dirty="0" smtClean="0">
                <a:latin typeface="Comic Sans MS" pitchFamily="66" charset="0"/>
              </a:rPr>
              <a:t> </a:t>
            </a:r>
            <a:r>
              <a:rPr lang="en-US" sz="2400" i="1" dirty="0" err="1" smtClean="0">
                <a:latin typeface="Comic Sans MS" pitchFamily="66" charset="0"/>
              </a:rPr>
              <a:t>dV</a:t>
            </a:r>
            <a:r>
              <a:rPr lang="en-US" sz="2400" i="1" dirty="0" smtClean="0">
                <a:latin typeface="Comic Sans MS" pitchFamily="66" charset="0"/>
              </a:rPr>
              <a:t> </a:t>
            </a:r>
            <a:r>
              <a:rPr lang="en-US" sz="2400" dirty="0" smtClean="0">
                <a:latin typeface="Comic Sans MS" pitchFamily="66" charset="0"/>
              </a:rPr>
              <a:t> = </a:t>
            </a:r>
            <a:r>
              <a:rPr lang="el-GR" sz="2400" dirty="0" smtClean="0">
                <a:latin typeface="Comic Sans MS" pitchFamily="66" charset="0"/>
              </a:rPr>
              <a:t>δ</a:t>
            </a:r>
            <a:r>
              <a:rPr lang="en-US" sz="2400" i="1" dirty="0" err="1" smtClean="0">
                <a:latin typeface="Comic Sans MS" pitchFamily="66" charset="0"/>
              </a:rPr>
              <a:t>ij</a:t>
            </a:r>
            <a:endParaRPr lang="en-US" sz="2400" i="1" dirty="0" smtClean="0">
              <a:latin typeface="Comic Sans MS" pitchFamily="66" charset="0"/>
            </a:endParaRPr>
          </a:p>
          <a:p>
            <a:pPr>
              <a:buNone/>
            </a:pPr>
            <a:r>
              <a:rPr lang="en-US" sz="2400" i="1" dirty="0" smtClean="0">
                <a:latin typeface="Comic Sans MS" pitchFamily="66" charset="0"/>
              </a:rPr>
              <a:t>   </a:t>
            </a:r>
            <a:r>
              <a:rPr lang="en-US" sz="2800" dirty="0" smtClean="0">
                <a:latin typeface="Comic Sans MS" pitchFamily="66" charset="0"/>
              </a:rPr>
              <a:t>The advantage of PCA is to determine the importance of different elements of the model. </a:t>
            </a:r>
          </a:p>
          <a:p>
            <a:pPr>
              <a:buNone/>
            </a:pPr>
            <a:r>
              <a:rPr lang="en-US" sz="2800" dirty="0">
                <a:latin typeface="Comic Sans MS" pitchFamily="66" charset="0"/>
              </a:rPr>
              <a:t> </a:t>
            </a:r>
            <a:r>
              <a:rPr lang="en-US" sz="2800" dirty="0" smtClean="0">
                <a:latin typeface="Comic Sans MS" pitchFamily="66" charset="0"/>
              </a:rPr>
              <a:t>  Then, the model can be reconstructed using a limited number of the largest PC’s and variance reduction with respect to the original model computed.</a:t>
            </a:r>
          </a:p>
          <a:p>
            <a:pPr>
              <a:buNone/>
            </a:pPr>
            <a:r>
              <a:rPr lang="en-US" sz="2800" dirty="0">
                <a:latin typeface="Comic Sans MS" pitchFamily="66" charset="0"/>
              </a:rPr>
              <a:t> </a:t>
            </a:r>
            <a:endParaRPr lang="en-US" sz="2400" dirty="0" smtClean="0">
              <a:latin typeface="Comic Sans MS" pitchFamily="66" charset="0"/>
            </a:endParaRPr>
          </a:p>
          <a:p>
            <a:pPr>
              <a:buNone/>
            </a:pPr>
            <a:r>
              <a:rPr lang="en-US" sz="2800" i="1" dirty="0" smtClean="0">
                <a:latin typeface="Comic Sans MS" pitchFamily="66" charset="0"/>
              </a:rPr>
              <a:t>   </a:t>
            </a:r>
            <a:endParaRPr lang="en-US" sz="2800" dirty="0">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920" y="457200"/>
            <a:ext cx="8229600" cy="792162"/>
          </a:xfrm>
        </p:spPr>
        <p:txBody>
          <a:bodyPr>
            <a:normAutofit/>
          </a:bodyPr>
          <a:lstStyle/>
          <a:p>
            <a:r>
              <a:rPr lang="en-US" sz="3200" dirty="0" smtClean="0">
                <a:latin typeface="Comic Sans MS" pitchFamily="66" charset="0"/>
              </a:rPr>
              <a:t>S362ANI Principal Components</a:t>
            </a:r>
            <a:endParaRPr lang="en-US" sz="3200"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844040"/>
            <a:ext cx="8229600" cy="4114800"/>
          </a:xfrm>
        </p:spPr>
      </p:pic>
      <p:sp>
        <p:nvSpPr>
          <p:cNvPr id="3" name="TextBox 2"/>
          <p:cNvSpPr txBox="1"/>
          <p:nvPr/>
        </p:nvSpPr>
        <p:spPr>
          <a:xfrm>
            <a:off x="1469708" y="1397615"/>
            <a:ext cx="2884123" cy="461665"/>
          </a:xfrm>
          <a:prstGeom prst="rect">
            <a:avLst/>
          </a:prstGeom>
          <a:noFill/>
        </p:spPr>
        <p:txBody>
          <a:bodyPr wrap="none" rtlCol="0">
            <a:spAutoFit/>
          </a:bodyPr>
          <a:lstStyle/>
          <a:p>
            <a:pPr algn="ctr"/>
            <a:r>
              <a:rPr lang="en-US" sz="2400" dirty="0" smtClean="0">
                <a:latin typeface="Comic Sans MS" pitchFamily="66" charset="0"/>
              </a:rPr>
              <a:t>Variance reduction</a:t>
            </a:r>
            <a:endParaRPr lang="en-US" sz="2400" dirty="0">
              <a:latin typeface="Comic Sans MS" pitchFamily="66" charset="0"/>
            </a:endParaRPr>
          </a:p>
        </p:txBody>
      </p:sp>
      <p:sp>
        <p:nvSpPr>
          <p:cNvPr id="6" name="TextBox 5"/>
          <p:cNvSpPr txBox="1"/>
          <p:nvPr/>
        </p:nvSpPr>
        <p:spPr>
          <a:xfrm>
            <a:off x="5181600" y="1408390"/>
            <a:ext cx="2478564" cy="461665"/>
          </a:xfrm>
          <a:prstGeom prst="rect">
            <a:avLst/>
          </a:prstGeom>
          <a:noFill/>
        </p:spPr>
        <p:txBody>
          <a:bodyPr wrap="none" rtlCol="0">
            <a:spAutoFit/>
          </a:bodyPr>
          <a:lstStyle/>
          <a:p>
            <a:pPr algn="ctr"/>
            <a:r>
              <a:rPr lang="en-US" sz="2400" dirty="0" smtClean="0">
                <a:latin typeface="Comic Sans MS" pitchFamily="66" charset="0"/>
              </a:rPr>
              <a:t>Radial functions</a:t>
            </a:r>
            <a:endParaRPr lang="en-US" sz="2400" dirty="0">
              <a:latin typeface="Comic Sans MS" pitchFamily="66" charset="0"/>
            </a:endParaRPr>
          </a:p>
        </p:txBody>
      </p:sp>
    </p:spTree>
    <p:extLst>
      <p:ext uri="{BB962C8B-B14F-4D97-AF65-F5344CB8AC3E}">
        <p14:creationId xmlns:p14="http://schemas.microsoft.com/office/powerpoint/2010/main" val="25033359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9" y="152400"/>
            <a:ext cx="7659189" cy="868362"/>
          </a:xfrm>
        </p:spPr>
        <p:txBody>
          <a:bodyPr>
            <a:normAutofit fontScale="90000"/>
          </a:bodyPr>
          <a:lstStyle/>
          <a:p>
            <a:r>
              <a:rPr lang="en-US" sz="3600" dirty="0" smtClean="0">
                <a:latin typeface="Comic Sans MS" pitchFamily="66" charset="0"/>
              </a:rPr>
              <a:t>The Two Largest Principal Components </a:t>
            </a:r>
            <a:endParaRPr lang="en-US" sz="3600" dirty="0">
              <a:latin typeface="Comic Sans MS" pitchFamily="66" charset="0"/>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9629" r="35556"/>
          <a:stretch/>
        </p:blipFill>
        <p:spPr>
          <a:xfrm>
            <a:off x="457200" y="1371600"/>
            <a:ext cx="1935480" cy="4267200"/>
          </a:xfrm>
        </p:spPr>
      </p:pic>
      <p:pic>
        <p:nvPicPr>
          <p:cNvPr id="5"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14532" t="6383" r="54715" b="69504"/>
          <a:stretch/>
        </p:blipFill>
        <p:spPr>
          <a:xfrm>
            <a:off x="2667000" y="2026920"/>
            <a:ext cx="2087880" cy="1036320"/>
          </a:xfrm>
          <a:prstGeom prst="rect">
            <a:avLst/>
          </a:prstGeom>
        </p:spPr>
      </p:pic>
      <p:pic>
        <p:nvPicPr>
          <p:cNvPr id="7"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58307" t="6398" r="9818" b="67338"/>
          <a:stretch/>
        </p:blipFill>
        <p:spPr>
          <a:xfrm>
            <a:off x="2667000" y="3505200"/>
            <a:ext cx="2164080" cy="1188719"/>
          </a:xfrm>
          <a:prstGeom prst="rect">
            <a:avLst/>
          </a:prstGeom>
        </p:spPr>
      </p:pic>
      <p:sp>
        <p:nvSpPr>
          <p:cNvPr id="3" name="TextBox 2"/>
          <p:cNvSpPr txBox="1"/>
          <p:nvPr/>
        </p:nvSpPr>
        <p:spPr>
          <a:xfrm>
            <a:off x="1359784" y="1125527"/>
            <a:ext cx="998991" cy="461665"/>
          </a:xfrm>
          <a:prstGeom prst="rect">
            <a:avLst/>
          </a:prstGeom>
          <a:noFill/>
        </p:spPr>
        <p:txBody>
          <a:bodyPr wrap="none" rtlCol="0">
            <a:spAutoFit/>
          </a:bodyPr>
          <a:lstStyle/>
          <a:p>
            <a:r>
              <a:rPr lang="en-US" sz="2400" dirty="0" smtClean="0">
                <a:latin typeface="Comic Sans MS" pitchFamily="66" charset="0"/>
              </a:rPr>
              <a:t>radial</a:t>
            </a:r>
            <a:endParaRPr lang="en-US" sz="2400" dirty="0">
              <a:latin typeface="Comic Sans MS" pitchFamily="66" charset="0"/>
            </a:endParaRPr>
          </a:p>
        </p:txBody>
      </p:sp>
      <p:sp>
        <p:nvSpPr>
          <p:cNvPr id="12" name="TextBox 11"/>
          <p:cNvSpPr txBox="1"/>
          <p:nvPr/>
        </p:nvSpPr>
        <p:spPr>
          <a:xfrm>
            <a:off x="2842730" y="1152631"/>
            <a:ext cx="1633781" cy="461665"/>
          </a:xfrm>
          <a:prstGeom prst="rect">
            <a:avLst/>
          </a:prstGeom>
          <a:noFill/>
        </p:spPr>
        <p:txBody>
          <a:bodyPr wrap="none" rtlCol="0">
            <a:spAutoFit/>
          </a:bodyPr>
          <a:lstStyle/>
          <a:p>
            <a:r>
              <a:rPr lang="en-US" sz="2400" dirty="0" smtClean="0">
                <a:latin typeface="Comic Sans MS" pitchFamily="66" charset="0"/>
              </a:rPr>
              <a:t>horizontal</a:t>
            </a:r>
            <a:endParaRPr lang="en-US" sz="2400" dirty="0">
              <a:latin typeface="Comic Sans MS" pitchFamily="66" charset="0"/>
            </a:endParaRPr>
          </a:p>
        </p:txBody>
      </p:sp>
      <p:sp>
        <p:nvSpPr>
          <p:cNvPr id="13" name="TextBox 12"/>
          <p:cNvSpPr txBox="1"/>
          <p:nvPr/>
        </p:nvSpPr>
        <p:spPr>
          <a:xfrm>
            <a:off x="3348478" y="1638300"/>
            <a:ext cx="663964" cy="400110"/>
          </a:xfrm>
          <a:prstGeom prst="rect">
            <a:avLst/>
          </a:prstGeom>
          <a:noFill/>
        </p:spPr>
        <p:txBody>
          <a:bodyPr wrap="none" rtlCol="0">
            <a:spAutoFit/>
          </a:bodyPr>
          <a:lstStyle/>
          <a:p>
            <a:pPr algn="ctr"/>
            <a:r>
              <a:rPr lang="en-US" sz="2000" dirty="0" smtClean="0">
                <a:latin typeface="Comic Sans MS" pitchFamily="66" charset="0"/>
              </a:rPr>
              <a:t>PC 1</a:t>
            </a:r>
            <a:endParaRPr lang="en-US" sz="2000" dirty="0">
              <a:latin typeface="Comic Sans MS" pitchFamily="66" charset="0"/>
            </a:endParaRPr>
          </a:p>
        </p:txBody>
      </p:sp>
      <p:sp>
        <p:nvSpPr>
          <p:cNvPr id="14" name="TextBox 13"/>
          <p:cNvSpPr txBox="1"/>
          <p:nvPr/>
        </p:nvSpPr>
        <p:spPr>
          <a:xfrm>
            <a:off x="3306800" y="3177102"/>
            <a:ext cx="705642" cy="400110"/>
          </a:xfrm>
          <a:prstGeom prst="rect">
            <a:avLst/>
          </a:prstGeom>
          <a:noFill/>
        </p:spPr>
        <p:txBody>
          <a:bodyPr wrap="none" rtlCol="0">
            <a:spAutoFit/>
          </a:bodyPr>
          <a:lstStyle/>
          <a:p>
            <a:r>
              <a:rPr lang="en-US" sz="2000" dirty="0" smtClean="0">
                <a:latin typeface="Comic Sans MS" pitchFamily="66" charset="0"/>
              </a:rPr>
              <a:t>PC 2</a:t>
            </a:r>
            <a:endParaRPr lang="en-US" sz="2000" dirty="0">
              <a:latin typeface="Comic Sans MS" pitchFamily="66" charset="0"/>
            </a:endParaRPr>
          </a:p>
        </p:txBody>
      </p:sp>
      <p:pic>
        <p:nvPicPr>
          <p:cNvPr id="15"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l="-12200" t="4404" r="52326" b="6900"/>
          <a:stretch/>
        </p:blipFill>
        <p:spPr>
          <a:xfrm>
            <a:off x="4942460" y="1064946"/>
            <a:ext cx="2441244" cy="4582700"/>
          </a:xfrm>
          <a:prstGeom prst="rect">
            <a:avLst/>
          </a:prstGeom>
        </p:spPr>
      </p:pic>
      <p:pic>
        <p:nvPicPr>
          <p:cNvPr id="11" name="Content Placeholder 3"/>
          <p:cNvPicPr>
            <a:picLocks noChangeAspect="1"/>
          </p:cNvPicPr>
          <p:nvPr/>
        </p:nvPicPr>
        <p:blipFill rotWithShape="1">
          <a:blip r:embed="rId7" cstate="print">
            <a:extLst>
              <a:ext uri="{28A0092B-C50C-407E-A947-70E740481C1C}">
                <a14:useLocalDpi xmlns:a14="http://schemas.microsoft.com/office/drawing/2010/main" val="0"/>
              </a:ext>
            </a:extLst>
          </a:blip>
          <a:srcRect l="55315" t="4370" r="8533" b="8971"/>
          <a:stretch/>
        </p:blipFill>
        <p:spPr>
          <a:xfrm>
            <a:off x="7239000" y="1064946"/>
            <a:ext cx="1478280" cy="4490414"/>
          </a:xfrm>
          <a:prstGeom prst="rect">
            <a:avLst/>
          </a:prstGeom>
        </p:spPr>
      </p:pic>
      <p:sp>
        <p:nvSpPr>
          <p:cNvPr id="10" name="TextBox 9"/>
          <p:cNvSpPr txBox="1"/>
          <p:nvPr/>
        </p:nvSpPr>
        <p:spPr>
          <a:xfrm>
            <a:off x="5174968" y="1371599"/>
            <a:ext cx="877163" cy="369332"/>
          </a:xfrm>
          <a:prstGeom prst="rect">
            <a:avLst/>
          </a:prstGeom>
          <a:noFill/>
        </p:spPr>
        <p:txBody>
          <a:bodyPr wrap="none" rtlCol="0">
            <a:spAutoFit/>
          </a:bodyPr>
          <a:lstStyle/>
          <a:p>
            <a:pPr algn="r"/>
            <a:r>
              <a:rPr lang="en-US" dirty="0" smtClean="0"/>
              <a:t>100 km</a:t>
            </a:r>
            <a:endParaRPr lang="en-US" dirty="0"/>
          </a:p>
        </p:txBody>
      </p:sp>
      <p:sp>
        <p:nvSpPr>
          <p:cNvPr id="16" name="TextBox 15"/>
          <p:cNvSpPr txBox="1"/>
          <p:nvPr/>
        </p:nvSpPr>
        <p:spPr>
          <a:xfrm>
            <a:off x="5943600" y="2286000"/>
            <a:ext cx="184731" cy="369332"/>
          </a:xfrm>
          <a:prstGeom prst="rect">
            <a:avLst/>
          </a:prstGeom>
          <a:noFill/>
        </p:spPr>
        <p:txBody>
          <a:bodyPr wrap="none" rtlCol="0">
            <a:spAutoFit/>
          </a:bodyPr>
          <a:lstStyle/>
          <a:p>
            <a:endParaRPr lang="en-US" dirty="0"/>
          </a:p>
        </p:txBody>
      </p:sp>
      <p:sp>
        <p:nvSpPr>
          <p:cNvPr id="18" name="TextBox 17"/>
          <p:cNvSpPr txBox="1"/>
          <p:nvPr/>
        </p:nvSpPr>
        <p:spPr>
          <a:xfrm>
            <a:off x="5142311" y="2203740"/>
            <a:ext cx="877163" cy="369332"/>
          </a:xfrm>
          <a:prstGeom prst="rect">
            <a:avLst/>
          </a:prstGeom>
          <a:noFill/>
        </p:spPr>
        <p:txBody>
          <a:bodyPr wrap="none" rtlCol="0">
            <a:spAutoFit/>
          </a:bodyPr>
          <a:lstStyle/>
          <a:p>
            <a:r>
              <a:rPr lang="en-US" dirty="0" smtClean="0"/>
              <a:t>300 km</a:t>
            </a:r>
            <a:endParaRPr lang="en-US" dirty="0"/>
          </a:p>
        </p:txBody>
      </p:sp>
      <p:sp>
        <p:nvSpPr>
          <p:cNvPr id="19" name="TextBox 18"/>
          <p:cNvSpPr txBox="1"/>
          <p:nvPr/>
        </p:nvSpPr>
        <p:spPr>
          <a:xfrm>
            <a:off x="5155692" y="3072303"/>
            <a:ext cx="877163" cy="369332"/>
          </a:xfrm>
          <a:prstGeom prst="rect">
            <a:avLst/>
          </a:prstGeom>
          <a:noFill/>
        </p:spPr>
        <p:txBody>
          <a:bodyPr wrap="none" rtlCol="0">
            <a:spAutoFit/>
          </a:bodyPr>
          <a:lstStyle/>
          <a:p>
            <a:r>
              <a:rPr lang="en-US" dirty="0" smtClean="0"/>
              <a:t>600 km</a:t>
            </a:r>
            <a:endParaRPr lang="en-US" dirty="0"/>
          </a:p>
        </p:txBody>
      </p:sp>
      <p:sp>
        <p:nvSpPr>
          <p:cNvPr id="20" name="TextBox 19"/>
          <p:cNvSpPr txBox="1"/>
          <p:nvPr/>
        </p:nvSpPr>
        <p:spPr>
          <a:xfrm>
            <a:off x="5943600" y="4267200"/>
            <a:ext cx="184731" cy="369332"/>
          </a:xfrm>
          <a:prstGeom prst="rect">
            <a:avLst/>
          </a:prstGeom>
          <a:noFill/>
        </p:spPr>
        <p:txBody>
          <a:bodyPr wrap="none" rtlCol="0">
            <a:spAutoFit/>
          </a:bodyPr>
          <a:lstStyle/>
          <a:p>
            <a:endParaRPr lang="en-US" dirty="0"/>
          </a:p>
        </p:txBody>
      </p:sp>
      <p:sp>
        <p:nvSpPr>
          <p:cNvPr id="21" name="TextBox 20"/>
          <p:cNvSpPr txBox="1"/>
          <p:nvPr/>
        </p:nvSpPr>
        <p:spPr>
          <a:xfrm>
            <a:off x="5174968" y="4099559"/>
            <a:ext cx="45719" cy="369332"/>
          </a:xfrm>
          <a:prstGeom prst="rect">
            <a:avLst/>
          </a:prstGeom>
          <a:noFill/>
        </p:spPr>
        <p:txBody>
          <a:bodyPr wrap="square" rtlCol="0">
            <a:spAutoFit/>
          </a:bodyPr>
          <a:lstStyle/>
          <a:p>
            <a:endParaRPr lang="en-US" dirty="0"/>
          </a:p>
        </p:txBody>
      </p:sp>
      <p:sp>
        <p:nvSpPr>
          <p:cNvPr id="22" name="TextBox 21"/>
          <p:cNvSpPr txBox="1"/>
          <p:nvPr/>
        </p:nvSpPr>
        <p:spPr>
          <a:xfrm>
            <a:off x="5007571" y="3962400"/>
            <a:ext cx="994183" cy="369332"/>
          </a:xfrm>
          <a:prstGeom prst="rect">
            <a:avLst/>
          </a:prstGeom>
          <a:noFill/>
        </p:spPr>
        <p:txBody>
          <a:bodyPr wrap="none" rtlCol="0">
            <a:spAutoFit/>
          </a:bodyPr>
          <a:lstStyle/>
          <a:p>
            <a:r>
              <a:rPr lang="en-US" dirty="0" smtClean="0"/>
              <a:t>1200 km</a:t>
            </a:r>
            <a:endParaRPr lang="en-US" dirty="0"/>
          </a:p>
        </p:txBody>
      </p:sp>
      <p:sp>
        <p:nvSpPr>
          <p:cNvPr id="24" name="TextBox 23"/>
          <p:cNvSpPr txBox="1"/>
          <p:nvPr/>
        </p:nvSpPr>
        <p:spPr>
          <a:xfrm>
            <a:off x="5025291" y="4953000"/>
            <a:ext cx="994183" cy="369332"/>
          </a:xfrm>
          <a:prstGeom prst="rect">
            <a:avLst/>
          </a:prstGeom>
          <a:noFill/>
        </p:spPr>
        <p:txBody>
          <a:bodyPr wrap="none" rtlCol="0">
            <a:spAutoFit/>
          </a:bodyPr>
          <a:lstStyle/>
          <a:p>
            <a:r>
              <a:rPr lang="en-US" dirty="0" smtClean="0"/>
              <a:t>2800 km</a:t>
            </a:r>
            <a:endParaRPr lang="en-US" dirty="0"/>
          </a:p>
        </p:txBody>
      </p:sp>
      <p:sp>
        <p:nvSpPr>
          <p:cNvPr id="25" name="TextBox 24"/>
          <p:cNvSpPr txBox="1"/>
          <p:nvPr/>
        </p:nvSpPr>
        <p:spPr>
          <a:xfrm>
            <a:off x="5734139" y="5647646"/>
            <a:ext cx="1519070" cy="400110"/>
          </a:xfrm>
          <a:prstGeom prst="rect">
            <a:avLst/>
          </a:prstGeom>
          <a:noFill/>
        </p:spPr>
        <p:txBody>
          <a:bodyPr wrap="none" rtlCol="0">
            <a:spAutoFit/>
          </a:bodyPr>
          <a:lstStyle/>
          <a:p>
            <a:r>
              <a:rPr lang="en-US" sz="2000" dirty="0" smtClean="0"/>
              <a:t>68% var</a:t>
            </a:r>
            <a:r>
              <a:rPr lang="en-US" sz="2000" dirty="0"/>
              <a:t>.</a:t>
            </a:r>
            <a:r>
              <a:rPr lang="en-US" sz="2000" dirty="0" smtClean="0"/>
              <a:t> red.</a:t>
            </a:r>
            <a:endParaRPr lang="en-US" sz="2000" dirty="0"/>
          </a:p>
        </p:txBody>
      </p:sp>
      <p:sp>
        <p:nvSpPr>
          <p:cNvPr id="26" name="TextBox 25"/>
          <p:cNvSpPr txBox="1"/>
          <p:nvPr/>
        </p:nvSpPr>
        <p:spPr>
          <a:xfrm>
            <a:off x="7462935" y="5713154"/>
            <a:ext cx="963871" cy="400110"/>
          </a:xfrm>
          <a:prstGeom prst="rect">
            <a:avLst/>
          </a:prstGeom>
          <a:noFill/>
        </p:spPr>
        <p:txBody>
          <a:bodyPr wrap="square" rtlCol="0">
            <a:spAutoFit/>
          </a:bodyPr>
          <a:lstStyle/>
          <a:p>
            <a:r>
              <a:rPr lang="en-US" sz="2000" dirty="0" smtClean="0"/>
              <a:t>362ANI</a:t>
            </a:r>
            <a:endParaRPr lang="en-US" sz="2000" dirty="0"/>
          </a:p>
        </p:txBody>
      </p:sp>
    </p:spTree>
    <p:extLst>
      <p:ext uri="{BB962C8B-B14F-4D97-AF65-F5344CB8AC3E}">
        <p14:creationId xmlns:p14="http://schemas.microsoft.com/office/powerpoint/2010/main" val="16478730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33450"/>
          </a:xfrm>
        </p:spPr>
        <p:txBody>
          <a:bodyPr>
            <a:normAutofit/>
          </a:bodyPr>
          <a:lstStyle/>
          <a:p>
            <a:r>
              <a:rPr lang="en-US" sz="3200" dirty="0" smtClean="0">
                <a:latin typeface="Comic Sans MS" pitchFamily="66" charset="0"/>
              </a:rPr>
              <a:t>Reconstruction using 6 largest PC’s</a:t>
            </a:r>
            <a:endParaRPr lang="en-US" sz="3200" dirty="0">
              <a:latin typeface="Comic Sans MS" pitchFamily="66" charset="0"/>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768" t="4711" r="9403" b="6103"/>
          <a:stretch/>
        </p:blipFill>
        <p:spPr>
          <a:xfrm>
            <a:off x="2590799" y="1143000"/>
            <a:ext cx="3771367" cy="5181600"/>
          </a:xfrm>
        </p:spPr>
      </p:pic>
      <p:sp>
        <p:nvSpPr>
          <p:cNvPr id="10" name="TextBox 9"/>
          <p:cNvSpPr txBox="1"/>
          <p:nvPr/>
        </p:nvSpPr>
        <p:spPr>
          <a:xfrm>
            <a:off x="1524000" y="1407467"/>
            <a:ext cx="1194558" cy="461665"/>
          </a:xfrm>
          <a:prstGeom prst="rect">
            <a:avLst/>
          </a:prstGeom>
          <a:noFill/>
        </p:spPr>
        <p:txBody>
          <a:bodyPr wrap="none" rtlCol="0">
            <a:spAutoFit/>
          </a:bodyPr>
          <a:lstStyle/>
          <a:p>
            <a:r>
              <a:rPr lang="en-US" sz="2400" dirty="0" smtClean="0">
                <a:latin typeface="Comic Sans MS" pitchFamily="66" charset="0"/>
              </a:rPr>
              <a:t>100 km</a:t>
            </a:r>
          </a:p>
        </p:txBody>
      </p:sp>
      <p:sp>
        <p:nvSpPr>
          <p:cNvPr id="11" name="TextBox 10"/>
          <p:cNvSpPr txBox="1"/>
          <p:nvPr/>
        </p:nvSpPr>
        <p:spPr>
          <a:xfrm>
            <a:off x="1485900" y="2419350"/>
            <a:ext cx="1205779" cy="461665"/>
          </a:xfrm>
          <a:prstGeom prst="rect">
            <a:avLst/>
          </a:prstGeom>
          <a:noFill/>
        </p:spPr>
        <p:txBody>
          <a:bodyPr wrap="none" rtlCol="0">
            <a:spAutoFit/>
          </a:bodyPr>
          <a:lstStyle/>
          <a:p>
            <a:r>
              <a:rPr lang="en-US" sz="2400" dirty="0" smtClean="0">
                <a:latin typeface="Comic Sans MS" pitchFamily="66" charset="0"/>
              </a:rPr>
              <a:t>300</a:t>
            </a:r>
            <a:r>
              <a:rPr lang="en-US" dirty="0" smtClean="0"/>
              <a:t> </a:t>
            </a:r>
            <a:r>
              <a:rPr lang="en-US" sz="2400" dirty="0" smtClean="0">
                <a:latin typeface="Comic Sans MS" pitchFamily="66" charset="0"/>
              </a:rPr>
              <a:t>km</a:t>
            </a:r>
            <a:endParaRPr lang="en-US" sz="2400" dirty="0">
              <a:latin typeface="Comic Sans MS" pitchFamily="66" charset="0"/>
            </a:endParaRPr>
          </a:p>
        </p:txBody>
      </p:sp>
      <p:sp>
        <p:nvSpPr>
          <p:cNvPr id="13" name="TextBox 12"/>
          <p:cNvSpPr txBox="1"/>
          <p:nvPr/>
        </p:nvSpPr>
        <p:spPr>
          <a:xfrm>
            <a:off x="1468641" y="3426767"/>
            <a:ext cx="1205779" cy="461665"/>
          </a:xfrm>
          <a:prstGeom prst="rect">
            <a:avLst/>
          </a:prstGeom>
          <a:noFill/>
        </p:spPr>
        <p:txBody>
          <a:bodyPr wrap="none" rtlCol="0">
            <a:spAutoFit/>
          </a:bodyPr>
          <a:lstStyle/>
          <a:p>
            <a:r>
              <a:rPr lang="en-US" sz="2400" dirty="0" smtClean="0">
                <a:latin typeface="Comic Sans MS" pitchFamily="66" charset="0"/>
              </a:rPr>
              <a:t>600</a:t>
            </a:r>
            <a:r>
              <a:rPr lang="en-US" dirty="0" smtClean="0"/>
              <a:t> </a:t>
            </a:r>
            <a:r>
              <a:rPr lang="en-US" sz="2400" dirty="0" smtClean="0">
                <a:latin typeface="Comic Sans MS" pitchFamily="66" charset="0"/>
              </a:rPr>
              <a:t>km</a:t>
            </a:r>
            <a:endParaRPr lang="en-US" sz="2400" dirty="0">
              <a:latin typeface="Comic Sans MS" pitchFamily="66" charset="0"/>
            </a:endParaRPr>
          </a:p>
        </p:txBody>
      </p:sp>
      <p:sp>
        <p:nvSpPr>
          <p:cNvPr id="15" name="TextBox 14"/>
          <p:cNvSpPr txBox="1"/>
          <p:nvPr/>
        </p:nvSpPr>
        <p:spPr>
          <a:xfrm>
            <a:off x="1317770" y="4493567"/>
            <a:ext cx="1343638" cy="461665"/>
          </a:xfrm>
          <a:prstGeom prst="rect">
            <a:avLst/>
          </a:prstGeom>
          <a:noFill/>
        </p:spPr>
        <p:txBody>
          <a:bodyPr wrap="none" rtlCol="0">
            <a:spAutoFit/>
          </a:bodyPr>
          <a:lstStyle/>
          <a:p>
            <a:r>
              <a:rPr lang="en-US" sz="2400" dirty="0" smtClean="0">
                <a:latin typeface="Comic Sans MS" pitchFamily="66" charset="0"/>
              </a:rPr>
              <a:t>1200</a:t>
            </a:r>
            <a:r>
              <a:rPr lang="en-US" dirty="0" smtClean="0"/>
              <a:t> </a:t>
            </a:r>
            <a:r>
              <a:rPr lang="en-US" sz="2400" dirty="0" smtClean="0">
                <a:latin typeface="Comic Sans MS" pitchFamily="66" charset="0"/>
              </a:rPr>
              <a:t>km</a:t>
            </a:r>
            <a:endParaRPr lang="en-US" sz="2400" dirty="0">
              <a:latin typeface="Comic Sans MS" pitchFamily="66" charset="0"/>
            </a:endParaRPr>
          </a:p>
        </p:txBody>
      </p:sp>
      <p:sp>
        <p:nvSpPr>
          <p:cNvPr id="16" name="TextBox 15"/>
          <p:cNvSpPr txBox="1"/>
          <p:nvPr/>
        </p:nvSpPr>
        <p:spPr>
          <a:xfrm>
            <a:off x="1298349" y="5410200"/>
            <a:ext cx="1393330" cy="461665"/>
          </a:xfrm>
          <a:prstGeom prst="rect">
            <a:avLst/>
          </a:prstGeom>
          <a:noFill/>
        </p:spPr>
        <p:txBody>
          <a:bodyPr wrap="none" rtlCol="0">
            <a:spAutoFit/>
          </a:bodyPr>
          <a:lstStyle/>
          <a:p>
            <a:r>
              <a:rPr lang="en-US" sz="2400" dirty="0" smtClean="0">
                <a:latin typeface="Comic Sans MS" pitchFamily="66" charset="0"/>
              </a:rPr>
              <a:t>2800</a:t>
            </a:r>
            <a:r>
              <a:rPr lang="en-US" dirty="0" smtClean="0"/>
              <a:t> </a:t>
            </a:r>
            <a:r>
              <a:rPr lang="en-US" sz="2400" dirty="0" smtClean="0">
                <a:latin typeface="Comic Sans MS" pitchFamily="66" charset="0"/>
              </a:rPr>
              <a:t>km</a:t>
            </a:r>
            <a:endParaRPr lang="en-US" sz="2400" dirty="0">
              <a:latin typeface="Comic Sans MS" pitchFamily="66" charset="0"/>
            </a:endParaRPr>
          </a:p>
        </p:txBody>
      </p:sp>
      <p:sp>
        <p:nvSpPr>
          <p:cNvPr id="17" name="TextBox 16"/>
          <p:cNvSpPr txBox="1"/>
          <p:nvPr/>
        </p:nvSpPr>
        <p:spPr>
          <a:xfrm>
            <a:off x="2597992" y="6324600"/>
            <a:ext cx="2151551" cy="461665"/>
          </a:xfrm>
          <a:prstGeom prst="rect">
            <a:avLst/>
          </a:prstGeom>
          <a:noFill/>
        </p:spPr>
        <p:txBody>
          <a:bodyPr wrap="none" rtlCol="0">
            <a:spAutoFit/>
          </a:bodyPr>
          <a:lstStyle/>
          <a:p>
            <a:pPr algn="ctr"/>
            <a:r>
              <a:rPr lang="en-US" sz="2400" dirty="0" smtClean="0">
                <a:latin typeface="Comic Sans MS" pitchFamily="66" charset="0"/>
              </a:rPr>
              <a:t>Var. red. 95%</a:t>
            </a:r>
            <a:endParaRPr lang="en-US" sz="2400" dirty="0">
              <a:latin typeface="Comic Sans MS" pitchFamily="66" charset="0"/>
            </a:endParaRPr>
          </a:p>
        </p:txBody>
      </p:sp>
      <p:sp>
        <p:nvSpPr>
          <p:cNvPr id="21" name="TextBox 20"/>
          <p:cNvSpPr txBox="1"/>
          <p:nvPr/>
        </p:nvSpPr>
        <p:spPr>
          <a:xfrm>
            <a:off x="4962524" y="6286497"/>
            <a:ext cx="1598515" cy="461665"/>
          </a:xfrm>
          <a:prstGeom prst="rect">
            <a:avLst/>
          </a:prstGeom>
          <a:noFill/>
        </p:spPr>
        <p:txBody>
          <a:bodyPr wrap="none" rtlCol="0">
            <a:spAutoFit/>
          </a:bodyPr>
          <a:lstStyle/>
          <a:p>
            <a:r>
              <a:rPr lang="en-US" sz="2400" dirty="0" smtClean="0">
                <a:latin typeface="Comic Sans MS" pitchFamily="66" charset="0"/>
              </a:rPr>
              <a:t>S362ANI</a:t>
            </a:r>
            <a:endParaRPr lang="en-US" sz="2400" dirty="0">
              <a:latin typeface="Comic Sans MS" pitchFamily="66" charset="0"/>
            </a:endParaRPr>
          </a:p>
        </p:txBody>
      </p:sp>
      <p:pic>
        <p:nvPicPr>
          <p:cNvPr id="22"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9768" t="4711" r="9403" b="6103"/>
          <a:stretch/>
        </p:blipFill>
        <p:spPr>
          <a:xfrm>
            <a:off x="2590799" y="1162050"/>
            <a:ext cx="3771367" cy="5181600"/>
          </a:xfrm>
          <a:prstGeom prst="rect">
            <a:avLst/>
          </a:prstGeom>
        </p:spPr>
      </p:pic>
    </p:spTree>
    <p:extLst>
      <p:ext uri="{BB962C8B-B14F-4D97-AF65-F5344CB8AC3E}">
        <p14:creationId xmlns:p14="http://schemas.microsoft.com/office/powerpoint/2010/main" val="11970681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105" y="1066800"/>
            <a:ext cx="6625532" cy="6647974"/>
          </a:xfrm>
          <a:prstGeom prst="rect">
            <a:avLst/>
          </a:prstGeom>
          <a:noFill/>
        </p:spPr>
        <p:txBody>
          <a:bodyPr wrap="none" rtlCol="0">
            <a:spAutoFit/>
          </a:bodyPr>
          <a:lstStyle/>
          <a:p>
            <a:r>
              <a:rPr lang="en-US" dirty="0" smtClean="0">
                <a:latin typeface="Comic Sans MS" panose="030F0702030302020204" pitchFamily="66" charset="0"/>
              </a:rPr>
              <a:t>The first principal component is nearly identical To the </a:t>
            </a:r>
          </a:p>
          <a:p>
            <a:r>
              <a:rPr lang="en-US" dirty="0" smtClean="0">
                <a:latin typeface="Comic Sans MS" panose="030F0702030302020204" pitchFamily="66" charset="0"/>
              </a:rPr>
              <a:t>image of the velocity anomalies at a depth of 100 km. It </a:t>
            </a:r>
          </a:p>
          <a:p>
            <a:r>
              <a:rPr lang="en-US" dirty="0" smtClean="0">
                <a:latin typeface="Comic Sans MS" panose="030F0702030302020204" pitchFamily="66" charset="0"/>
              </a:rPr>
              <a:t>reflects the present day signature of the plate tectonics:</a:t>
            </a:r>
          </a:p>
          <a:p>
            <a:r>
              <a:rPr lang="en-US" dirty="0" smtClean="0">
                <a:latin typeface="Comic Sans MS" panose="030F0702030302020204" pitchFamily="66" charset="0"/>
              </a:rPr>
              <a:t>slow </a:t>
            </a:r>
            <a:r>
              <a:rPr lang="en-US" dirty="0" smtClean="0">
                <a:latin typeface="Comic Sans MS" panose="030F0702030302020204" pitchFamily="66" charset="0"/>
              </a:rPr>
              <a:t>mid-ocean ridges, cooling of plates with age, contours </a:t>
            </a:r>
          </a:p>
          <a:p>
            <a:r>
              <a:rPr lang="en-US" dirty="0" smtClean="0">
                <a:latin typeface="Comic Sans MS" panose="030F0702030302020204" pitchFamily="66" charset="0"/>
              </a:rPr>
              <a:t>of the cratons. The thickness of the most heterogeneous</a:t>
            </a:r>
          </a:p>
          <a:p>
            <a:r>
              <a:rPr lang="en-US" dirty="0">
                <a:latin typeface="Comic Sans MS" panose="030F0702030302020204" pitchFamily="66" charset="0"/>
              </a:rPr>
              <a:t>r</a:t>
            </a:r>
            <a:r>
              <a:rPr lang="en-US" dirty="0" smtClean="0">
                <a:latin typeface="Comic Sans MS" panose="030F0702030302020204" pitchFamily="66" charset="0"/>
              </a:rPr>
              <a:t>egion is the same as the “Heterosphere”. It reduces the </a:t>
            </a:r>
          </a:p>
          <a:p>
            <a:r>
              <a:rPr lang="en-US" dirty="0" smtClean="0">
                <a:latin typeface="Comic Sans MS" panose="030F0702030302020204" pitchFamily="66" charset="0"/>
              </a:rPr>
              <a:t>variance of the entire 3-D model by 52%.</a:t>
            </a:r>
          </a:p>
          <a:p>
            <a:endParaRPr lang="en-US" dirty="0">
              <a:latin typeface="Comic Sans MS" panose="030F0702030302020204" pitchFamily="66" charset="0"/>
            </a:endParaRPr>
          </a:p>
          <a:p>
            <a:r>
              <a:rPr lang="en-US" dirty="0" smtClean="0">
                <a:latin typeface="Comic Sans MS" panose="030F0702030302020204" pitchFamily="66" charset="0"/>
              </a:rPr>
              <a:t>The second component contributes primarily to the deep </a:t>
            </a:r>
          </a:p>
          <a:p>
            <a:r>
              <a:rPr lang="en-US" dirty="0">
                <a:latin typeface="Comic Sans MS" panose="030F0702030302020204" pitchFamily="66" charset="0"/>
              </a:rPr>
              <a:t>m</a:t>
            </a:r>
            <a:r>
              <a:rPr lang="en-US" dirty="0" smtClean="0">
                <a:latin typeface="Comic Sans MS" panose="030F0702030302020204" pitchFamily="66" charset="0"/>
              </a:rPr>
              <a:t>antle (the “Super-plume” planet) and the “Extended </a:t>
            </a:r>
          </a:p>
          <a:p>
            <a:r>
              <a:rPr lang="en-US" dirty="0" smtClean="0">
                <a:latin typeface="Comic Sans MS" panose="030F0702030302020204" pitchFamily="66" charset="0"/>
              </a:rPr>
              <a:t>Transition Zone”. It reduces the variance by another 18%.</a:t>
            </a:r>
          </a:p>
          <a:p>
            <a:r>
              <a:rPr lang="en-US" dirty="0" smtClean="0">
                <a:latin typeface="Comic Sans MS" panose="030F0702030302020204" pitchFamily="66" charset="0"/>
              </a:rPr>
              <a:t>The first six principal components reduce the variance by </a:t>
            </a:r>
            <a:endParaRPr lang="en-US" dirty="0" smtClean="0">
              <a:latin typeface="Comic Sans MS" panose="030F0702030302020204" pitchFamily="66" charset="0"/>
            </a:endParaRPr>
          </a:p>
          <a:p>
            <a:r>
              <a:rPr lang="en-US" dirty="0" smtClean="0">
                <a:latin typeface="Comic Sans MS" panose="030F0702030302020204" pitchFamily="66" charset="0"/>
              </a:rPr>
              <a:t>95% and </a:t>
            </a:r>
            <a:r>
              <a:rPr lang="en-US" dirty="0" smtClean="0">
                <a:latin typeface="Comic Sans MS" panose="030F0702030302020204" pitchFamily="66" charset="0"/>
              </a:rPr>
              <a:t>reproduce essential features of the large </a:t>
            </a:r>
            <a:endParaRPr lang="en-US" dirty="0" smtClean="0">
              <a:latin typeface="Comic Sans MS" panose="030F0702030302020204" pitchFamily="66" charset="0"/>
            </a:endParaRPr>
          </a:p>
          <a:p>
            <a:r>
              <a:rPr lang="en-US" dirty="0">
                <a:latin typeface="Comic Sans MS" panose="030F0702030302020204" pitchFamily="66" charset="0"/>
              </a:rPr>
              <a:t>w</a:t>
            </a:r>
            <a:r>
              <a:rPr lang="en-US" dirty="0" smtClean="0">
                <a:latin typeface="Comic Sans MS" panose="030F0702030302020204" pitchFamily="66" charset="0"/>
              </a:rPr>
              <a:t>avelength</a:t>
            </a:r>
            <a:r>
              <a:rPr lang="en-US" dirty="0" smtClean="0">
                <a:latin typeface="Comic Sans MS" panose="030F0702030302020204" pitchFamily="66" charset="0"/>
              </a:rPr>
              <a:t> </a:t>
            </a:r>
            <a:r>
              <a:rPr lang="en-US" dirty="0" smtClean="0">
                <a:latin typeface="Comic Sans MS" panose="030F0702030302020204" pitchFamily="66" charset="0"/>
              </a:rPr>
              <a:t>velocity anomalies.</a:t>
            </a:r>
          </a:p>
          <a:p>
            <a:endParaRPr lang="en-US" dirty="0">
              <a:latin typeface="Comic Sans MS" panose="030F0702030302020204" pitchFamily="66" charset="0"/>
            </a:endParaRPr>
          </a:p>
          <a:p>
            <a:r>
              <a:rPr lang="en-US" dirty="0" smtClean="0">
                <a:latin typeface="Comic Sans MS" panose="030F0702030302020204" pitchFamily="66" charset="0"/>
              </a:rPr>
              <a:t>It </a:t>
            </a:r>
            <a:r>
              <a:rPr lang="en-US" dirty="0" smtClean="0">
                <a:latin typeface="Comic Sans MS" panose="030F0702030302020204" pitchFamily="66" charset="0"/>
              </a:rPr>
              <a:t>connects our earlier interpretation of subduction history</a:t>
            </a:r>
          </a:p>
          <a:p>
            <a:r>
              <a:rPr lang="en-US" dirty="0" smtClean="0">
                <a:latin typeface="Comic Sans MS" panose="030F0702030302020204" pitchFamily="66" charset="0"/>
              </a:rPr>
              <a:t>With the spatial distinction between “Plate Tectonic Planet</a:t>
            </a:r>
          </a:p>
          <a:p>
            <a:r>
              <a:rPr lang="en-US" dirty="0" smtClean="0">
                <a:latin typeface="Comic Sans MS" panose="030F0702030302020204" pitchFamily="66" charset="0"/>
              </a:rPr>
              <a:t>And Super-plume Planet. The “Extended Transition Zone”</a:t>
            </a:r>
          </a:p>
          <a:p>
            <a:r>
              <a:rPr lang="en-US" dirty="0" smtClean="0">
                <a:latin typeface="Comic Sans MS" panose="030F0702030302020204" pitchFamily="66" charset="0"/>
              </a:rPr>
              <a:t>Is the crucial but little understood link between the two. </a:t>
            </a:r>
            <a:endParaRPr lang="en-US" dirty="0" smtClean="0">
              <a:latin typeface="Comic Sans MS" panose="030F0702030302020204" pitchFamily="66" charset="0"/>
            </a:endParaRPr>
          </a:p>
          <a:p>
            <a:endParaRPr lang="en-US" dirty="0">
              <a:latin typeface="Comic Sans MS" panose="030F0702030302020204" pitchFamily="66" charset="0"/>
            </a:endParaRPr>
          </a:p>
          <a:p>
            <a:endParaRPr lang="en-US" dirty="0" smtClean="0">
              <a:latin typeface="Comic Sans MS" panose="030F0702030302020204" pitchFamily="66" charset="0"/>
            </a:endParaRPr>
          </a:p>
          <a:p>
            <a:endParaRPr lang="en-US" sz="2400" dirty="0">
              <a:latin typeface="Comic Sans MS" panose="030F0702030302020204" pitchFamily="66" charset="0"/>
            </a:endParaRPr>
          </a:p>
          <a:p>
            <a:r>
              <a:rPr lang="en-US" sz="2400" dirty="0" smtClean="0">
                <a:latin typeface="Comic Sans MS" panose="030F0702030302020204" pitchFamily="66" charset="0"/>
              </a:rPr>
              <a:t>The s</a:t>
            </a:r>
            <a:endParaRPr lang="en-US" sz="2400" dirty="0">
              <a:latin typeface="Comic Sans MS" panose="030F0702030302020204" pitchFamily="66" charset="0"/>
            </a:endParaRPr>
          </a:p>
        </p:txBody>
      </p:sp>
      <p:sp>
        <p:nvSpPr>
          <p:cNvPr id="5" name="TextBox 4"/>
          <p:cNvSpPr txBox="1"/>
          <p:nvPr/>
        </p:nvSpPr>
        <p:spPr>
          <a:xfrm>
            <a:off x="921328" y="228600"/>
            <a:ext cx="6983236" cy="584775"/>
          </a:xfrm>
          <a:prstGeom prst="rect">
            <a:avLst/>
          </a:prstGeom>
          <a:noFill/>
        </p:spPr>
        <p:txBody>
          <a:bodyPr wrap="square" rtlCol="0">
            <a:spAutoFit/>
          </a:bodyPr>
          <a:lstStyle/>
          <a:p>
            <a:pPr algn="ctr"/>
            <a:r>
              <a:rPr lang="en-US" sz="3200" dirty="0" smtClean="0">
                <a:solidFill>
                  <a:srgbClr val="FF0000"/>
                </a:solidFill>
                <a:latin typeface="Comic Sans MS" panose="030F0702030302020204" pitchFamily="66" charset="0"/>
              </a:rPr>
              <a:t>Interpretation of the PSA results</a:t>
            </a:r>
            <a:endParaRPr lang="en-US" sz="3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664986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924800" cy="868362"/>
          </a:xfrm>
        </p:spPr>
        <p:txBody>
          <a:bodyPr>
            <a:normAutofit/>
          </a:bodyPr>
          <a:lstStyle/>
          <a:p>
            <a:r>
              <a:rPr lang="en-US" sz="3600" dirty="0" smtClean="0">
                <a:latin typeface="Comic Sans MS" pitchFamily="66" charset="0"/>
              </a:rPr>
              <a:t>Convergence of 3-D models</a:t>
            </a:r>
            <a:endParaRPr lang="en-US" sz="3600" dirty="0">
              <a:latin typeface="Comic Sans MS" pitchFamily="66" charset="0"/>
            </a:endParaRPr>
          </a:p>
        </p:txBody>
      </p:sp>
      <p:pic>
        <p:nvPicPr>
          <p:cNvPr id="1026" name="Picture 2"/>
          <p:cNvPicPr>
            <a:picLocks noGrp="1" noChangeAspect="1" noChangeArrowheads="1"/>
          </p:cNvPicPr>
          <p:nvPr>
            <p:ph idx="1"/>
          </p:nvPr>
        </p:nvPicPr>
        <p:blipFill>
          <a:blip r:embed="rId2" cstate="print"/>
          <a:srcRect b="10345"/>
          <a:stretch>
            <a:fillRect/>
          </a:stretch>
        </p:blipFill>
        <p:spPr bwMode="auto">
          <a:xfrm>
            <a:off x="1219200" y="762000"/>
            <a:ext cx="6324600" cy="5341505"/>
          </a:xfrm>
          <a:prstGeom prst="rect">
            <a:avLst/>
          </a:prstGeom>
          <a:noFill/>
          <a:ln w="9525">
            <a:noFill/>
            <a:miter lim="800000"/>
            <a:headEnd/>
            <a:tailEnd/>
          </a:ln>
        </p:spPr>
      </p:pic>
      <p:sp>
        <p:nvSpPr>
          <p:cNvPr id="4" name="TextBox 3"/>
          <p:cNvSpPr txBox="1"/>
          <p:nvPr/>
        </p:nvSpPr>
        <p:spPr>
          <a:xfrm>
            <a:off x="5943600" y="6096000"/>
            <a:ext cx="2964273" cy="461665"/>
          </a:xfrm>
          <a:prstGeom prst="rect">
            <a:avLst/>
          </a:prstGeom>
          <a:noFill/>
        </p:spPr>
        <p:txBody>
          <a:bodyPr wrap="none" rtlCol="0">
            <a:spAutoFit/>
          </a:bodyPr>
          <a:lstStyle/>
          <a:p>
            <a:pPr algn="r"/>
            <a:r>
              <a:rPr lang="en-US" sz="2400" i="1" dirty="0" smtClean="0">
                <a:latin typeface="Comic Sans MS" pitchFamily="66" charset="0"/>
              </a:rPr>
              <a:t>Ritsema et al., 2011</a:t>
            </a:r>
            <a:endParaRPr lang="en-US" sz="2400" i="1" dirty="0">
              <a:latin typeface="Comic Sans MS" pitchFamily="66" charset="0"/>
            </a:endParaRPr>
          </a:p>
        </p:txBody>
      </p:sp>
      <p:sp>
        <p:nvSpPr>
          <p:cNvPr id="6" name="TextBox 5"/>
          <p:cNvSpPr txBox="1"/>
          <p:nvPr/>
        </p:nvSpPr>
        <p:spPr>
          <a:xfrm>
            <a:off x="7543800" y="1143000"/>
            <a:ext cx="795411" cy="369332"/>
          </a:xfrm>
          <a:prstGeom prst="rect">
            <a:avLst/>
          </a:prstGeom>
          <a:noFill/>
        </p:spPr>
        <p:txBody>
          <a:bodyPr wrap="none" rtlCol="0">
            <a:spAutoFit/>
          </a:bodyPr>
          <a:lstStyle/>
          <a:p>
            <a:r>
              <a:rPr lang="en-US" dirty="0" smtClean="0"/>
              <a:t>+/- 7%</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274638"/>
            <a:ext cx="8555421" cy="1143000"/>
          </a:xfrm>
        </p:spPr>
        <p:txBody>
          <a:bodyPr>
            <a:normAutofit fontScale="90000"/>
          </a:bodyPr>
          <a:lstStyle/>
          <a:p>
            <a:r>
              <a:rPr lang="en-US" sz="4000" dirty="0" smtClean="0">
                <a:latin typeface="Comic Sans MS" panose="030F0702030302020204" pitchFamily="66" charset="0"/>
              </a:rPr>
              <a:t>Degree 2 &amp; 3 vs. subduction history</a:t>
            </a:r>
            <a:br>
              <a:rPr lang="en-US" sz="4000" dirty="0" smtClean="0">
                <a:latin typeface="Comic Sans MS" panose="030F0702030302020204" pitchFamily="66" charset="0"/>
              </a:rPr>
            </a:br>
            <a:r>
              <a:rPr lang="en-US" sz="4000" dirty="0" smtClean="0">
                <a:latin typeface="Comic Sans MS" panose="030F0702030302020204" pitchFamily="66" charset="0"/>
              </a:rPr>
              <a:t>and hotspot distribution</a:t>
            </a:r>
            <a:r>
              <a:rPr lang="en-US" sz="4000" strike="sngStrike" dirty="0" smtClean="0">
                <a:latin typeface="Comic Sans MS" panose="030F0702030302020204" pitchFamily="66" charset="0"/>
              </a:rPr>
              <a:t> </a:t>
            </a:r>
            <a:endParaRPr lang="en-US" sz="4000" strike="sngStrike" dirty="0">
              <a:latin typeface="Comic Sans MS" panose="030F0702030302020204" pitchFamily="66"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168" t="16667" r="5666" b="15364"/>
          <a:stretch/>
        </p:blipFill>
        <p:spPr>
          <a:xfrm>
            <a:off x="0" y="4031621"/>
            <a:ext cx="5181600" cy="2678015"/>
          </a:xfrm>
          <a:prstGeom prst="rect">
            <a:avLst/>
          </a:prstGeom>
        </p:spPr>
      </p:pic>
      <p:pic>
        <p:nvPicPr>
          <p:cNvPr id="7" name="Content Placeholder 6"/>
          <p:cNvPicPr>
            <a:picLocks noGrp="1" noChangeAspect="1"/>
          </p:cNvPicPr>
          <p:nvPr>
            <p:ph idx="1"/>
          </p:nvPr>
        </p:nvPicPr>
        <p:blipFill rotWithShape="1">
          <a:blip r:embed="rId4">
            <a:extLst>
              <a:ext uri="{28A0092B-C50C-407E-A947-70E740481C1C}">
                <a14:useLocalDpi xmlns:a14="http://schemas.microsoft.com/office/drawing/2010/main" val="0"/>
              </a:ext>
            </a:extLst>
          </a:blip>
          <a:srcRect l="9334" t="18527" r="5166" b="21149"/>
          <a:stretch/>
        </p:blipFill>
        <p:spPr>
          <a:xfrm>
            <a:off x="-71704" y="1350496"/>
            <a:ext cx="5253304" cy="2590799"/>
          </a:xfrm>
          <a:prstGeom prst="rect">
            <a:avLst/>
          </a:prstGeom>
        </p:spPr>
      </p:pic>
      <p:sp>
        <p:nvSpPr>
          <p:cNvPr id="3" name="TextBox 2"/>
          <p:cNvSpPr txBox="1"/>
          <p:nvPr/>
        </p:nvSpPr>
        <p:spPr>
          <a:xfrm>
            <a:off x="5181600" y="1676400"/>
            <a:ext cx="3648756" cy="1938992"/>
          </a:xfrm>
          <a:prstGeom prst="rect">
            <a:avLst/>
          </a:prstGeom>
          <a:noFill/>
        </p:spPr>
        <p:txBody>
          <a:bodyPr wrap="none" rtlCol="0">
            <a:spAutoFit/>
          </a:bodyPr>
          <a:lstStyle/>
          <a:p>
            <a:r>
              <a:rPr lang="en-US" sz="2400" dirty="0" smtClean="0">
                <a:latin typeface="Comic Sans MS" panose="030F0702030302020204" pitchFamily="66" charset="0"/>
              </a:rPr>
              <a:t>Top: “</a:t>
            </a:r>
            <a:r>
              <a:rPr lang="en-US" sz="2400" dirty="0" err="1" smtClean="0">
                <a:latin typeface="Comic Sans MS" panose="030F0702030302020204" pitchFamily="66" charset="0"/>
              </a:rPr>
              <a:t>Slablets</a:t>
            </a:r>
            <a:r>
              <a:rPr lang="en-US" sz="2400" dirty="0" smtClean="0">
                <a:latin typeface="Comic Sans MS" panose="030F0702030302020204" pitchFamily="66" charset="0"/>
              </a:rPr>
              <a:t>” as a</a:t>
            </a:r>
          </a:p>
          <a:p>
            <a:r>
              <a:rPr lang="en-US" sz="2400" dirty="0">
                <a:latin typeface="Comic Sans MS" panose="030F0702030302020204" pitchFamily="66" charset="0"/>
              </a:rPr>
              <a:t>f</a:t>
            </a:r>
            <a:r>
              <a:rPr lang="en-US" sz="2400" dirty="0" smtClean="0">
                <a:latin typeface="Comic Sans MS" panose="030F0702030302020204" pitchFamily="66" charset="0"/>
              </a:rPr>
              <a:t>unction of time; recent</a:t>
            </a:r>
          </a:p>
          <a:p>
            <a:r>
              <a:rPr lang="en-US" sz="2400" dirty="0">
                <a:latin typeface="Comic Sans MS" panose="030F0702030302020204" pitchFamily="66" charset="0"/>
              </a:rPr>
              <a:t>w</a:t>
            </a:r>
            <a:r>
              <a:rPr lang="en-US" sz="2400" dirty="0" smtClean="0">
                <a:latin typeface="Comic Sans MS" panose="030F0702030302020204" pitchFamily="66" charset="0"/>
              </a:rPr>
              <a:t>hite, oldest -- black.</a:t>
            </a:r>
          </a:p>
          <a:p>
            <a:r>
              <a:rPr lang="en-US" sz="2400" dirty="0" smtClean="0">
                <a:latin typeface="Comic Sans MS" panose="030F0702030302020204" pitchFamily="66" charset="0"/>
              </a:rPr>
              <a:t>Most of subduction is</a:t>
            </a:r>
          </a:p>
          <a:p>
            <a:r>
              <a:rPr lang="en-US" sz="2400" dirty="0">
                <a:latin typeface="Comic Sans MS" panose="030F0702030302020204" pitchFamily="66" charset="0"/>
              </a:rPr>
              <a:t>i</a:t>
            </a:r>
            <a:r>
              <a:rPr lang="en-US" sz="2400" dirty="0" smtClean="0">
                <a:latin typeface="Comic Sans MS" panose="030F0702030302020204" pitchFamily="66" charset="0"/>
              </a:rPr>
              <a:t>nside the fast ring</a:t>
            </a:r>
            <a:endParaRPr lang="en-US" sz="2400" dirty="0">
              <a:latin typeface="Comic Sans MS" panose="030F0702030302020204" pitchFamily="66" charset="0"/>
            </a:endParaRPr>
          </a:p>
        </p:txBody>
      </p:sp>
      <p:sp>
        <p:nvSpPr>
          <p:cNvPr id="4" name="TextBox 3"/>
          <p:cNvSpPr txBox="1"/>
          <p:nvPr/>
        </p:nvSpPr>
        <p:spPr>
          <a:xfrm>
            <a:off x="5071423" y="4216466"/>
            <a:ext cx="4301177" cy="1938992"/>
          </a:xfrm>
          <a:prstGeom prst="rect">
            <a:avLst/>
          </a:prstGeom>
          <a:noFill/>
        </p:spPr>
        <p:txBody>
          <a:bodyPr wrap="none" rtlCol="0">
            <a:spAutoFit/>
          </a:bodyPr>
          <a:lstStyle/>
          <a:p>
            <a:r>
              <a:rPr lang="en-US" sz="2400" dirty="0" smtClean="0">
                <a:latin typeface="Comic Sans MS" panose="030F0702030302020204" pitchFamily="66" charset="0"/>
              </a:rPr>
              <a:t>Bottom: hotspot distribution</a:t>
            </a:r>
          </a:p>
          <a:p>
            <a:r>
              <a:rPr lang="en-US" sz="2400" dirty="0" smtClean="0">
                <a:latin typeface="Comic Sans MS" panose="030F0702030302020204" pitchFamily="66" charset="0"/>
              </a:rPr>
              <a:t> with size as a function of</a:t>
            </a:r>
          </a:p>
          <a:p>
            <a:r>
              <a:rPr lang="en-US" sz="2400" dirty="0">
                <a:latin typeface="Comic Sans MS" panose="030F0702030302020204" pitchFamily="66" charset="0"/>
              </a:rPr>
              <a:t>f</a:t>
            </a:r>
            <a:r>
              <a:rPr lang="en-US" sz="2400" dirty="0" smtClean="0">
                <a:latin typeface="Comic Sans MS" panose="030F0702030302020204" pitchFamily="66" charset="0"/>
              </a:rPr>
              <a:t>lux. Most of hotspots are</a:t>
            </a:r>
          </a:p>
          <a:p>
            <a:r>
              <a:rPr lang="en-US" sz="2400" dirty="0">
                <a:latin typeface="Comic Sans MS" panose="030F0702030302020204" pitchFamily="66" charset="0"/>
              </a:rPr>
              <a:t>w</a:t>
            </a:r>
            <a:r>
              <a:rPr lang="en-US" sz="2400" dirty="0" smtClean="0">
                <a:latin typeface="Comic Sans MS" panose="030F0702030302020204" pitchFamily="66" charset="0"/>
              </a:rPr>
              <a:t>ithin the slow velocity</a:t>
            </a:r>
          </a:p>
          <a:p>
            <a:r>
              <a:rPr lang="en-US" sz="2400" dirty="0">
                <a:latin typeface="Comic Sans MS" panose="030F0702030302020204" pitchFamily="66" charset="0"/>
              </a:rPr>
              <a:t>f</a:t>
            </a:r>
            <a:r>
              <a:rPr lang="en-US" sz="2400" dirty="0" smtClean="0">
                <a:latin typeface="Comic Sans MS" panose="030F0702030302020204" pitchFamily="66" charset="0"/>
              </a:rPr>
              <a:t>ield.</a:t>
            </a:r>
            <a:endParaRPr lang="en-US" sz="2400" dirty="0">
              <a:latin typeface="Comic Sans MS" panose="030F0702030302020204" pitchFamily="66" charset="0"/>
            </a:endParaRPr>
          </a:p>
        </p:txBody>
      </p:sp>
    </p:spTree>
    <p:extLst>
      <p:ext uri="{BB962C8B-B14F-4D97-AF65-F5344CB8AC3E}">
        <p14:creationId xmlns:p14="http://schemas.microsoft.com/office/powerpoint/2010/main" val="23397599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6400" y="4114800"/>
            <a:ext cx="67818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9" y="743830"/>
            <a:ext cx="8599709" cy="4865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1386360" y="4114800"/>
            <a:ext cx="6781800"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29806" y="4365522"/>
            <a:ext cx="2186817" cy="461665"/>
          </a:xfrm>
          <a:prstGeom prst="rect">
            <a:avLst/>
          </a:prstGeom>
          <a:noFill/>
        </p:spPr>
        <p:txBody>
          <a:bodyPr wrap="none" rtlCol="0">
            <a:spAutoFit/>
          </a:bodyPr>
          <a:lstStyle/>
          <a:p>
            <a:pPr algn="ctr"/>
            <a:r>
              <a:rPr lang="en-US" sz="2400" dirty="0" smtClean="0">
                <a:latin typeface="Comic Sans MS" panose="030F0702030302020204" pitchFamily="66" charset="0"/>
              </a:rPr>
              <a:t>Abyssal Layer</a:t>
            </a:r>
            <a:endParaRPr lang="en-US" sz="2400" dirty="0">
              <a:latin typeface="Comic Sans MS" panose="030F0702030302020204" pitchFamily="66" charset="0"/>
            </a:endParaRPr>
          </a:p>
        </p:txBody>
      </p:sp>
      <p:cxnSp>
        <p:nvCxnSpPr>
          <p:cNvPr id="4" name="Straight Connector 3"/>
          <p:cNvCxnSpPr/>
          <p:nvPr/>
        </p:nvCxnSpPr>
        <p:spPr>
          <a:xfrm>
            <a:off x="5080000" y="1600199"/>
            <a:ext cx="571500" cy="3226987"/>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10520" y="193371"/>
            <a:ext cx="8733480" cy="523220"/>
          </a:xfrm>
          <a:prstGeom prst="rect">
            <a:avLst/>
          </a:prstGeom>
          <a:noFill/>
        </p:spPr>
        <p:txBody>
          <a:bodyPr wrap="none" rtlCol="0">
            <a:spAutoFit/>
          </a:bodyPr>
          <a:lstStyle/>
          <a:p>
            <a:pPr algn="ctr"/>
            <a:r>
              <a:rPr lang="en-US" sz="2800" dirty="0" smtClean="0">
                <a:solidFill>
                  <a:srgbClr val="C00000"/>
                </a:solidFill>
                <a:latin typeface="Comic Sans MS" panose="030F0702030302020204" pitchFamily="66" charset="0"/>
              </a:rPr>
              <a:t>Five Models: Average “Slow” and “Fast” Structures</a:t>
            </a:r>
            <a:endParaRPr lang="en-US" sz="2800" dirty="0">
              <a:solidFill>
                <a:srgbClr val="C00000"/>
              </a:solidFill>
              <a:latin typeface="Comic Sans MS" panose="030F0702030302020204" pitchFamily="66" charset="0"/>
            </a:endParaRPr>
          </a:p>
        </p:txBody>
      </p:sp>
      <p:sp>
        <p:nvSpPr>
          <p:cNvPr id="12" name="TextBox 11"/>
          <p:cNvSpPr txBox="1"/>
          <p:nvPr/>
        </p:nvSpPr>
        <p:spPr>
          <a:xfrm>
            <a:off x="41809" y="5513274"/>
            <a:ext cx="9300944" cy="1323439"/>
          </a:xfrm>
          <a:prstGeom prst="rect">
            <a:avLst/>
          </a:prstGeom>
          <a:noFill/>
        </p:spPr>
        <p:txBody>
          <a:bodyPr wrap="none" rtlCol="0">
            <a:spAutoFit/>
          </a:bodyPr>
          <a:lstStyle/>
          <a:p>
            <a:r>
              <a:rPr lang="en-US" sz="2000" dirty="0" smtClean="0">
                <a:latin typeface="Comic Sans MS" panose="030F0702030302020204" pitchFamily="66" charset="0"/>
              </a:rPr>
              <a:t>A hypothetical increase in the velocity of the 1-D reference model is shown </a:t>
            </a:r>
          </a:p>
          <a:p>
            <a:r>
              <a:rPr lang="en-US" sz="2000" dirty="0" smtClean="0">
                <a:latin typeface="Comic Sans MS" panose="030F0702030302020204" pitchFamily="66" charset="0"/>
              </a:rPr>
              <a:t> with a heavy broken line. Such a modification would strengthen negative </a:t>
            </a:r>
          </a:p>
          <a:p>
            <a:r>
              <a:rPr lang="en-US" sz="2000" dirty="0" smtClean="0">
                <a:latin typeface="Comic Sans MS" panose="030F0702030302020204" pitchFamily="66" charset="0"/>
              </a:rPr>
              <a:t>anomalies in the 3-D model and weaken the positive ones, giving an</a:t>
            </a:r>
          </a:p>
          <a:p>
            <a:r>
              <a:rPr lang="en-US" sz="2000" dirty="0" smtClean="0">
                <a:latin typeface="Comic Sans MS" panose="030F0702030302020204" pitchFamily="66" charset="0"/>
              </a:rPr>
              <a:t> appearance of the negative velocity structure as the only anomaly.</a:t>
            </a:r>
            <a:endParaRPr lang="en-US" sz="2000" dirty="0">
              <a:latin typeface="Comic Sans MS" panose="030F0702030302020204" pitchFamily="66" charset="0"/>
            </a:endParaRPr>
          </a:p>
        </p:txBody>
      </p:sp>
    </p:spTree>
    <p:extLst>
      <p:ext uri="{BB962C8B-B14F-4D97-AF65-F5344CB8AC3E}">
        <p14:creationId xmlns:p14="http://schemas.microsoft.com/office/powerpoint/2010/main" val="15566990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944880"/>
          </a:xfrm>
        </p:spPr>
        <p:txBody>
          <a:bodyPr>
            <a:normAutofit/>
          </a:bodyPr>
          <a:lstStyle/>
          <a:p>
            <a:r>
              <a:rPr lang="en-US" sz="3600" dirty="0" smtClean="0">
                <a:latin typeface="Comic Sans MS" panose="030F0702030302020204" pitchFamily="66" charset="0"/>
              </a:rPr>
              <a:t>Changed reference model</a:t>
            </a:r>
            <a:endParaRPr lang="en-US" sz="3600" dirty="0">
              <a:latin typeface="Comic Sans MS" panose="030F0702030302020204" pitchFamily="66"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797" t="15460" r="9582" b="15460"/>
          <a:stretch/>
        </p:blipFill>
        <p:spPr>
          <a:xfrm>
            <a:off x="4304991" y="3703320"/>
            <a:ext cx="4732329" cy="250458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114" t="13259" r="5995" b="13609"/>
          <a:stretch/>
        </p:blipFill>
        <p:spPr>
          <a:xfrm>
            <a:off x="4335472" y="886989"/>
            <a:ext cx="4808527" cy="2846811"/>
          </a:xfrm>
          <a:prstGeom prst="rect">
            <a:avLst/>
          </a:prstGeom>
        </p:spPr>
      </p:pic>
      <p:sp>
        <p:nvSpPr>
          <p:cNvPr id="10" name="TextBox 9"/>
          <p:cNvSpPr txBox="1"/>
          <p:nvPr/>
        </p:nvSpPr>
        <p:spPr>
          <a:xfrm>
            <a:off x="243840" y="1025485"/>
            <a:ext cx="5094664" cy="5847755"/>
          </a:xfrm>
          <a:prstGeom prst="rect">
            <a:avLst/>
          </a:prstGeom>
          <a:noFill/>
        </p:spPr>
        <p:txBody>
          <a:bodyPr wrap="none" rtlCol="0">
            <a:spAutoFit/>
          </a:bodyPr>
          <a:lstStyle/>
          <a:p>
            <a:r>
              <a:rPr lang="en-US" sz="2200" dirty="0" err="1" smtClean="0">
                <a:latin typeface="Comic Sans MS" panose="030F0702030302020204" pitchFamily="66" charset="0"/>
              </a:rPr>
              <a:t>contai</a:t>
            </a:r>
            <a:endParaRPr lang="en-US" sz="2200" dirty="0" smtClean="0">
              <a:latin typeface="Comic Sans MS" panose="030F0702030302020204" pitchFamily="66" charset="0"/>
            </a:endParaRPr>
          </a:p>
          <a:p>
            <a:r>
              <a:rPr lang="en-US" sz="2200" dirty="0" smtClean="0">
                <a:latin typeface="Comic Sans MS" panose="030F0702030302020204" pitchFamily="66" charset="0"/>
              </a:rPr>
              <a:t>Nearly all hotspots</a:t>
            </a:r>
            <a:r>
              <a:rPr lang="en-US" sz="2200" dirty="0">
                <a:latin typeface="Comic Sans MS" panose="030F0702030302020204" pitchFamily="66" charset="0"/>
              </a:rPr>
              <a:t>. A 3-D model is a </a:t>
            </a:r>
          </a:p>
          <a:p>
            <a:r>
              <a:rPr lang="en-US" sz="2200" dirty="0">
                <a:latin typeface="Comic Sans MS" panose="030F0702030302020204" pitchFamily="66" charset="0"/>
              </a:rPr>
              <a:t>sum of the 1-D model</a:t>
            </a:r>
          </a:p>
          <a:p>
            <a:r>
              <a:rPr lang="en-US" sz="2200" dirty="0">
                <a:latin typeface="Comic Sans MS" panose="030F0702030302020204" pitchFamily="66" charset="0"/>
              </a:rPr>
              <a:t>and a 3-D perturbation.</a:t>
            </a:r>
          </a:p>
          <a:p>
            <a:r>
              <a:rPr lang="en-US" sz="2200" dirty="0">
                <a:latin typeface="Comic Sans MS" panose="030F0702030302020204" pitchFamily="66" charset="0"/>
              </a:rPr>
              <a:t>Usually 3-D part has</a:t>
            </a:r>
          </a:p>
          <a:p>
            <a:r>
              <a:rPr lang="en-US" sz="2200" dirty="0">
                <a:latin typeface="Comic Sans MS" panose="030F0702030302020204" pitchFamily="66" charset="0"/>
              </a:rPr>
              <a:t> zero average at</a:t>
            </a:r>
          </a:p>
          <a:p>
            <a:r>
              <a:rPr lang="en-US" sz="2200" dirty="0">
                <a:latin typeface="Comic Sans MS" panose="030F0702030302020204" pitchFamily="66" charset="0"/>
              </a:rPr>
              <a:t>any depth. But it is </a:t>
            </a:r>
          </a:p>
          <a:p>
            <a:r>
              <a:rPr lang="en-US" sz="2200" dirty="0">
                <a:latin typeface="Comic Sans MS" panose="030F0702030302020204" pitchFamily="66" charset="0"/>
              </a:rPr>
              <a:t>possible to add a constant to </a:t>
            </a:r>
          </a:p>
          <a:p>
            <a:r>
              <a:rPr lang="en-US" sz="2200" dirty="0">
                <a:latin typeface="Comic Sans MS" panose="030F0702030302020204" pitchFamily="66" charset="0"/>
              </a:rPr>
              <a:t>the reference model</a:t>
            </a:r>
          </a:p>
          <a:p>
            <a:r>
              <a:rPr lang="en-US" sz="2200" dirty="0">
                <a:latin typeface="Comic Sans MS" panose="030F0702030302020204" pitchFamily="66" charset="0"/>
              </a:rPr>
              <a:t>and subtract it from the 3-D</a:t>
            </a:r>
          </a:p>
          <a:p>
            <a:r>
              <a:rPr lang="en-US" sz="2200" dirty="0">
                <a:latin typeface="Comic Sans MS" panose="030F0702030302020204" pitchFamily="66" charset="0"/>
              </a:rPr>
              <a:t>Part. A constant of 0.5% </a:t>
            </a:r>
          </a:p>
          <a:p>
            <a:r>
              <a:rPr lang="en-US" sz="2200" dirty="0">
                <a:latin typeface="Comic Sans MS" panose="030F0702030302020204" pitchFamily="66" charset="0"/>
              </a:rPr>
              <a:t>has been added to PREM</a:t>
            </a:r>
          </a:p>
          <a:p>
            <a:r>
              <a:rPr lang="en-US" sz="2200" dirty="0">
                <a:latin typeface="Comic Sans MS" panose="030F0702030302020204" pitchFamily="66" charset="0"/>
              </a:rPr>
              <a:t>and the same amount subtracted</a:t>
            </a:r>
          </a:p>
          <a:p>
            <a:r>
              <a:rPr lang="en-US" sz="2200" dirty="0">
                <a:latin typeface="Comic Sans MS" panose="030F0702030302020204" pitchFamily="66" charset="0"/>
              </a:rPr>
              <a:t>From S362ANI at 2800 . It </a:t>
            </a:r>
          </a:p>
          <a:p>
            <a:r>
              <a:rPr lang="en-US" sz="2200" dirty="0">
                <a:latin typeface="Comic Sans MS" panose="030F0702030302020204" pitchFamily="66" charset="0"/>
              </a:rPr>
              <a:t>Appears that there are only</a:t>
            </a:r>
          </a:p>
          <a:p>
            <a:r>
              <a:rPr lang="en-US" sz="2200" dirty="0">
                <a:latin typeface="Comic Sans MS" panose="030F0702030302020204" pitchFamily="66" charset="0"/>
              </a:rPr>
              <a:t>Negative anomalies, which </a:t>
            </a:r>
            <a:endParaRPr lang="en-US" sz="2200" dirty="0" smtClean="0">
              <a:latin typeface="Comic Sans MS" panose="030F0702030302020204" pitchFamily="66" charset="0"/>
            </a:endParaRPr>
          </a:p>
          <a:p>
            <a:endParaRPr lang="en-US" sz="2200" dirty="0">
              <a:latin typeface="Comic Sans MS" panose="030F0702030302020204" pitchFamily="66" charset="0"/>
            </a:endParaRPr>
          </a:p>
        </p:txBody>
      </p:sp>
    </p:spTree>
    <p:extLst>
      <p:ext uri="{BB962C8B-B14F-4D97-AF65-F5344CB8AC3E}">
        <p14:creationId xmlns:p14="http://schemas.microsoft.com/office/powerpoint/2010/main" val="21185027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742950" y="4057650"/>
            <a:ext cx="6153150" cy="108076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742950" y="3057525"/>
            <a:ext cx="6124575" cy="100012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742950" y="2133600"/>
            <a:ext cx="6076952"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1143000"/>
          </a:xfrm>
        </p:spPr>
        <p:txBody>
          <a:bodyPr/>
          <a:lstStyle/>
          <a:p>
            <a:r>
              <a:rPr lang="en-US" dirty="0" smtClean="0">
                <a:latin typeface="Comic Sans MS" panose="030F0702030302020204" pitchFamily="66" charset="0"/>
              </a:rPr>
              <a:t>A Planet Within a Planet</a:t>
            </a:r>
            <a:endParaRPr lang="en-US" dirty="0">
              <a:latin typeface="Comic Sans MS" panose="030F0702030302020204" pitchFamily="66" charset="0"/>
            </a:endParaRPr>
          </a:p>
        </p:txBody>
      </p:sp>
      <p:sp>
        <p:nvSpPr>
          <p:cNvPr id="3" name="Content Placeholder 2"/>
          <p:cNvSpPr>
            <a:spLocks noGrp="1"/>
          </p:cNvSpPr>
          <p:nvPr>
            <p:ph idx="1"/>
          </p:nvPr>
        </p:nvSpPr>
        <p:spPr>
          <a:xfrm>
            <a:off x="152400" y="1295400"/>
            <a:ext cx="8839200" cy="5257800"/>
          </a:xfrm>
          <a:ln>
            <a:noFill/>
          </a:ln>
        </p:spPr>
        <p:txBody>
          <a:bodyPr/>
          <a:lstStyle/>
          <a:p>
            <a:endParaRPr lang="en-US" dirty="0"/>
          </a:p>
        </p:txBody>
      </p:sp>
      <p:cxnSp>
        <p:nvCxnSpPr>
          <p:cNvPr id="5" name="Straight Connector 4"/>
          <p:cNvCxnSpPr/>
          <p:nvPr/>
        </p:nvCxnSpPr>
        <p:spPr>
          <a:xfrm>
            <a:off x="742950" y="2152650"/>
            <a:ext cx="60769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42950" y="3048000"/>
            <a:ext cx="60769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42950" y="4057650"/>
            <a:ext cx="61531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23900" y="5138410"/>
            <a:ext cx="6172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010400" y="1871990"/>
            <a:ext cx="1087157" cy="523220"/>
          </a:xfrm>
          <a:prstGeom prst="rect">
            <a:avLst/>
          </a:prstGeom>
          <a:noFill/>
        </p:spPr>
        <p:txBody>
          <a:bodyPr wrap="none" rtlCol="0">
            <a:spAutoFit/>
          </a:bodyPr>
          <a:lstStyle/>
          <a:p>
            <a:r>
              <a:rPr lang="en-US" sz="2800" dirty="0" err="1" smtClean="0">
                <a:latin typeface="Comic Sans MS" panose="030F0702030302020204" pitchFamily="66" charset="0"/>
              </a:rPr>
              <a:t>Moho</a:t>
            </a:r>
            <a:endParaRPr lang="en-US" sz="2800" dirty="0">
              <a:latin typeface="Comic Sans MS" panose="030F0702030302020204" pitchFamily="66" charset="0"/>
            </a:endParaRPr>
          </a:p>
        </p:txBody>
      </p:sp>
      <p:sp>
        <p:nvSpPr>
          <p:cNvPr id="44" name="TextBox 43"/>
          <p:cNvSpPr txBox="1"/>
          <p:nvPr/>
        </p:nvSpPr>
        <p:spPr>
          <a:xfrm>
            <a:off x="7010400" y="2795915"/>
            <a:ext cx="1504950" cy="523220"/>
          </a:xfrm>
          <a:prstGeom prst="rect">
            <a:avLst/>
          </a:prstGeom>
          <a:noFill/>
        </p:spPr>
        <p:txBody>
          <a:bodyPr wrap="square" rtlCol="0">
            <a:spAutoFit/>
          </a:bodyPr>
          <a:lstStyle/>
          <a:p>
            <a:r>
              <a:rPr lang="en-US" sz="2800" dirty="0" smtClean="0">
                <a:latin typeface="Comic Sans MS" panose="030F0702030302020204" pitchFamily="66" charset="0"/>
              </a:rPr>
              <a:t>250 km</a:t>
            </a:r>
            <a:endParaRPr lang="en-US" sz="2800" dirty="0">
              <a:latin typeface="Comic Sans MS" panose="030F0702030302020204" pitchFamily="66" charset="0"/>
            </a:endParaRPr>
          </a:p>
        </p:txBody>
      </p:sp>
      <p:sp>
        <p:nvSpPr>
          <p:cNvPr id="45" name="TextBox 44"/>
          <p:cNvSpPr txBox="1"/>
          <p:nvPr/>
        </p:nvSpPr>
        <p:spPr>
          <a:xfrm>
            <a:off x="7010400" y="3662690"/>
            <a:ext cx="1423788" cy="523220"/>
          </a:xfrm>
          <a:prstGeom prst="rect">
            <a:avLst/>
          </a:prstGeom>
          <a:noFill/>
        </p:spPr>
        <p:txBody>
          <a:bodyPr wrap="none" rtlCol="0">
            <a:spAutoFit/>
          </a:bodyPr>
          <a:lstStyle/>
          <a:p>
            <a:r>
              <a:rPr lang="en-US" sz="2800" dirty="0" smtClean="0">
                <a:latin typeface="Comic Sans MS" panose="030F0702030302020204" pitchFamily="66" charset="0"/>
              </a:rPr>
              <a:t>650 km</a:t>
            </a:r>
            <a:endParaRPr lang="en-US" sz="2800" dirty="0">
              <a:latin typeface="Comic Sans MS" panose="030F0702030302020204" pitchFamily="66" charset="0"/>
            </a:endParaRPr>
          </a:p>
        </p:txBody>
      </p:sp>
      <p:sp>
        <p:nvSpPr>
          <p:cNvPr id="48" name="TextBox 47"/>
          <p:cNvSpPr txBox="1"/>
          <p:nvPr/>
        </p:nvSpPr>
        <p:spPr>
          <a:xfrm>
            <a:off x="7250049" y="4876800"/>
            <a:ext cx="944489" cy="523220"/>
          </a:xfrm>
          <a:prstGeom prst="rect">
            <a:avLst/>
          </a:prstGeom>
          <a:noFill/>
        </p:spPr>
        <p:txBody>
          <a:bodyPr wrap="none" rtlCol="0">
            <a:spAutoFit/>
          </a:bodyPr>
          <a:lstStyle/>
          <a:p>
            <a:r>
              <a:rPr lang="en-US" sz="2800" dirty="0" smtClean="0">
                <a:latin typeface="Comic Sans MS" panose="030F0702030302020204" pitchFamily="66" charset="0"/>
              </a:rPr>
              <a:t>CMB</a:t>
            </a:r>
            <a:endParaRPr lang="en-US" sz="2800" dirty="0">
              <a:latin typeface="Comic Sans MS" panose="030F0702030302020204" pitchFamily="66" charset="0"/>
            </a:endParaRPr>
          </a:p>
        </p:txBody>
      </p:sp>
      <p:sp>
        <p:nvSpPr>
          <p:cNvPr id="53" name="TextBox 52"/>
          <p:cNvSpPr txBox="1"/>
          <p:nvPr/>
        </p:nvSpPr>
        <p:spPr>
          <a:xfrm>
            <a:off x="1920267" y="2395210"/>
            <a:ext cx="4421403" cy="584775"/>
          </a:xfrm>
          <a:prstGeom prst="rect">
            <a:avLst/>
          </a:prstGeom>
          <a:noFill/>
        </p:spPr>
        <p:txBody>
          <a:bodyPr wrap="none" rtlCol="0">
            <a:spAutoFit/>
          </a:bodyPr>
          <a:lstStyle/>
          <a:p>
            <a:pPr algn="ctr"/>
            <a:r>
              <a:rPr lang="en-US" sz="3200" dirty="0" smtClean="0">
                <a:latin typeface="Comic Sans MS" panose="030F0702030302020204" pitchFamily="66" charset="0"/>
              </a:rPr>
              <a:t>Plate Tectonics Planet</a:t>
            </a:r>
            <a:endParaRPr lang="en-US" sz="3200" dirty="0">
              <a:latin typeface="Comic Sans MS" panose="030F0702030302020204" pitchFamily="66" charset="0"/>
            </a:endParaRPr>
          </a:p>
        </p:txBody>
      </p:sp>
      <p:sp>
        <p:nvSpPr>
          <p:cNvPr id="55" name="TextBox 54"/>
          <p:cNvSpPr txBox="1"/>
          <p:nvPr/>
        </p:nvSpPr>
        <p:spPr>
          <a:xfrm>
            <a:off x="742950" y="3263325"/>
            <a:ext cx="6267450" cy="584775"/>
          </a:xfrm>
          <a:prstGeom prst="rect">
            <a:avLst/>
          </a:prstGeom>
          <a:noFill/>
        </p:spPr>
        <p:txBody>
          <a:bodyPr wrap="square" rtlCol="0">
            <a:spAutoFit/>
          </a:bodyPr>
          <a:lstStyle/>
          <a:p>
            <a:pPr algn="ctr"/>
            <a:r>
              <a:rPr lang="en-US" sz="3000" dirty="0" smtClean="0">
                <a:latin typeface="Comic Sans MS" panose="030F0702030302020204" pitchFamily="66" charset="0"/>
              </a:rPr>
              <a:t>Interplanetary</a:t>
            </a:r>
            <a:r>
              <a:rPr lang="en-US" sz="3200" dirty="0" smtClean="0">
                <a:latin typeface="Comic Sans MS" panose="030F0702030302020204" pitchFamily="66" charset="0"/>
              </a:rPr>
              <a:t> Interaction Zone</a:t>
            </a:r>
            <a:endParaRPr lang="en-US" sz="3200" dirty="0">
              <a:latin typeface="Comic Sans MS" panose="030F0702030302020204" pitchFamily="66" charset="0"/>
            </a:endParaRPr>
          </a:p>
        </p:txBody>
      </p:sp>
      <p:sp>
        <p:nvSpPr>
          <p:cNvPr id="47" name="TextBox 46"/>
          <p:cNvSpPr txBox="1"/>
          <p:nvPr/>
        </p:nvSpPr>
        <p:spPr>
          <a:xfrm>
            <a:off x="2278538" y="4191744"/>
            <a:ext cx="3704860" cy="584775"/>
          </a:xfrm>
          <a:prstGeom prst="rect">
            <a:avLst/>
          </a:prstGeom>
          <a:noFill/>
        </p:spPr>
        <p:txBody>
          <a:bodyPr wrap="none" rtlCol="0">
            <a:spAutoFit/>
          </a:bodyPr>
          <a:lstStyle/>
          <a:p>
            <a:pPr algn="ctr"/>
            <a:r>
              <a:rPr lang="en-US" sz="3200" dirty="0" smtClean="0">
                <a:latin typeface="Comic Sans MS" panose="030F0702030302020204" pitchFamily="66" charset="0"/>
              </a:rPr>
              <a:t>Superplume Planet</a:t>
            </a:r>
            <a:endParaRPr lang="en-US" sz="3200" dirty="0">
              <a:latin typeface="Comic Sans MS" panose="030F0702030302020204" pitchFamily="66" charset="0"/>
            </a:endParaRPr>
          </a:p>
        </p:txBody>
      </p:sp>
      <p:sp>
        <p:nvSpPr>
          <p:cNvPr id="73" name="TextBox 72"/>
          <p:cNvSpPr txBox="1"/>
          <p:nvPr/>
        </p:nvSpPr>
        <p:spPr>
          <a:xfrm>
            <a:off x="3440580" y="5400020"/>
            <a:ext cx="1069525" cy="584775"/>
          </a:xfrm>
          <a:prstGeom prst="rect">
            <a:avLst/>
          </a:prstGeom>
          <a:noFill/>
        </p:spPr>
        <p:txBody>
          <a:bodyPr wrap="none" rtlCol="0">
            <a:spAutoFit/>
          </a:bodyPr>
          <a:lstStyle/>
          <a:p>
            <a:pPr algn="ctr"/>
            <a:r>
              <a:rPr lang="en-US" sz="3200" dirty="0" smtClean="0">
                <a:latin typeface="Comic Sans MS" panose="030F0702030302020204" pitchFamily="66" charset="0"/>
              </a:rPr>
              <a:t>Core</a:t>
            </a:r>
            <a:endParaRPr lang="en-US" sz="3200" dirty="0">
              <a:latin typeface="Comic Sans MS" panose="030F0702030302020204" pitchFamily="66" charset="0"/>
            </a:endParaRPr>
          </a:p>
        </p:txBody>
      </p:sp>
      <p:sp>
        <p:nvSpPr>
          <p:cNvPr id="76" name="TextBox 75"/>
          <p:cNvSpPr txBox="1"/>
          <p:nvPr/>
        </p:nvSpPr>
        <p:spPr>
          <a:xfrm>
            <a:off x="3784842" y="1439615"/>
            <a:ext cx="1236236" cy="584775"/>
          </a:xfrm>
          <a:prstGeom prst="rect">
            <a:avLst/>
          </a:prstGeom>
          <a:noFill/>
        </p:spPr>
        <p:txBody>
          <a:bodyPr wrap="none" rtlCol="0">
            <a:spAutoFit/>
          </a:bodyPr>
          <a:lstStyle/>
          <a:p>
            <a:r>
              <a:rPr lang="en-US" sz="3200" dirty="0" smtClean="0">
                <a:latin typeface="Comic Sans MS" panose="030F0702030302020204" pitchFamily="66" charset="0"/>
              </a:rPr>
              <a:t>Crust</a:t>
            </a:r>
            <a:endParaRPr lang="en-US" sz="3200" dirty="0">
              <a:latin typeface="Comic Sans MS" panose="030F0702030302020204" pitchFamily="66" charset="0"/>
            </a:endParaRPr>
          </a:p>
        </p:txBody>
      </p:sp>
      <p:cxnSp>
        <p:nvCxnSpPr>
          <p:cNvPr id="78" name="Straight Connector 77"/>
          <p:cNvCxnSpPr/>
          <p:nvPr/>
        </p:nvCxnSpPr>
        <p:spPr>
          <a:xfrm>
            <a:off x="514350" y="2243137"/>
            <a:ext cx="19050" cy="296671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flipV="1">
            <a:off x="6838950" y="2209800"/>
            <a:ext cx="57150" cy="3200400"/>
          </a:xfrm>
          <a:prstGeom prst="line">
            <a:avLst/>
          </a:prstGeom>
          <a:ln>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0087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000099"/>
                </a:solidFill>
                <a:latin typeface="Comic Sans MS" panose="030F0702030302020204" pitchFamily="66" charset="0"/>
              </a:rPr>
              <a:t>Top down or bottom up</a:t>
            </a:r>
            <a:endParaRPr lang="en-US" dirty="0">
              <a:solidFill>
                <a:srgbClr val="000099"/>
              </a:solidFill>
              <a:latin typeface="Comic Sans MS" panose="030F0702030302020204" pitchFamily="66" charset="0"/>
            </a:endParaRPr>
          </a:p>
        </p:txBody>
      </p:sp>
      <p:sp>
        <p:nvSpPr>
          <p:cNvPr id="3" name="Subtitle 2"/>
          <p:cNvSpPr>
            <a:spLocks noGrp="1"/>
          </p:cNvSpPr>
          <p:nvPr>
            <p:ph idx="1"/>
          </p:nvPr>
        </p:nvSpPr>
        <p:spPr>
          <a:xfrm>
            <a:off x="191386" y="1295400"/>
            <a:ext cx="8571614" cy="5403112"/>
          </a:xfrm>
        </p:spPr>
        <p:txBody>
          <a:bodyPr>
            <a:noAutofit/>
          </a:bodyPr>
          <a:lstStyle/>
          <a:p>
            <a:pPr algn="just">
              <a:spcBef>
                <a:spcPts val="1800"/>
              </a:spcBef>
            </a:pPr>
            <a:r>
              <a:rPr lang="en-US" sz="2800" dirty="0" smtClean="0">
                <a:solidFill>
                  <a:schemeClr val="tx1">
                    <a:lumMod val="95000"/>
                    <a:lumOff val="5000"/>
                  </a:schemeClr>
                </a:solidFill>
                <a:latin typeface="Comic Sans MS" panose="030F0702030302020204" pitchFamily="66" charset="0"/>
              </a:rPr>
              <a:t>These are not mutually exclusive possibilities. </a:t>
            </a:r>
          </a:p>
          <a:p>
            <a:pPr algn="just">
              <a:spcBef>
                <a:spcPts val="1800"/>
              </a:spcBef>
            </a:pPr>
            <a:r>
              <a:rPr lang="en-US" sz="2800" dirty="0" smtClean="0">
                <a:solidFill>
                  <a:schemeClr val="tx1">
                    <a:lumMod val="95000"/>
                    <a:lumOff val="5000"/>
                  </a:schemeClr>
                </a:solidFill>
                <a:latin typeface="Comic Sans MS" panose="030F0702030302020204" pitchFamily="66" charset="0"/>
              </a:rPr>
              <a:t>The “top” is very energetic and contains most of the spectral power of heterogeneity. It is characterized by shorter wavelength structures. The “bottom” power is concentrated in very large wavelength anomalies.</a:t>
            </a:r>
          </a:p>
          <a:p>
            <a:pPr algn="just">
              <a:spcBef>
                <a:spcPts val="1800"/>
              </a:spcBef>
            </a:pPr>
            <a:r>
              <a:rPr lang="en-US" sz="2800" dirty="0" smtClean="0">
                <a:solidFill>
                  <a:schemeClr val="tx1">
                    <a:lumMod val="95000"/>
                    <a:lumOff val="5000"/>
                  </a:schemeClr>
                </a:solidFill>
                <a:latin typeface="Comic Sans MS" panose="030F0702030302020204" pitchFamily="66" charset="0"/>
              </a:rPr>
              <a:t>A speculation is that the processes at the “top” are relatively short lived. On the other hand, the “bottom” processes may have a time scale  on the order of the age of the Earth</a:t>
            </a:r>
            <a:r>
              <a:rPr lang="en-US" sz="2800" dirty="0" smtClean="0">
                <a:latin typeface="Comic Sans MS" panose="030F0702030302020204" pitchFamily="66" charset="0"/>
              </a:rPr>
              <a:t>.</a:t>
            </a:r>
            <a:endParaRPr lang="en-US" sz="2800" dirty="0">
              <a:latin typeface="Comic Sans MS" panose="030F0702030302020204" pitchFamily="66" charset="0"/>
            </a:endParaRPr>
          </a:p>
        </p:txBody>
      </p:sp>
    </p:spTree>
    <p:extLst>
      <p:ext uri="{BB962C8B-B14F-4D97-AF65-F5344CB8AC3E}">
        <p14:creationId xmlns:p14="http://schemas.microsoft.com/office/powerpoint/2010/main" val="595520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741" t="25509" r="9147" b="18780"/>
          <a:stretch/>
        </p:blipFill>
        <p:spPr>
          <a:xfrm>
            <a:off x="468384" y="1066800"/>
            <a:ext cx="8675616" cy="5181600"/>
          </a:xfrm>
          <a:prstGeom prst="rect">
            <a:avLst/>
          </a:prstGeom>
        </p:spPr>
      </p:pic>
      <p:cxnSp>
        <p:nvCxnSpPr>
          <p:cNvPr id="4" name="Straight Connector 3"/>
          <p:cNvCxnSpPr/>
          <p:nvPr/>
        </p:nvCxnSpPr>
        <p:spPr>
          <a:xfrm>
            <a:off x="990600" y="1828800"/>
            <a:ext cx="914400" cy="91440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055077" y="1676400"/>
            <a:ext cx="7631723"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143000" y="2227385"/>
            <a:ext cx="75672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438746" y="750870"/>
            <a:ext cx="6976590" cy="523220"/>
          </a:xfrm>
          <a:prstGeom prst="rect">
            <a:avLst/>
          </a:prstGeom>
          <a:noFill/>
        </p:spPr>
        <p:txBody>
          <a:bodyPr wrap="none" rtlCol="0">
            <a:spAutoFit/>
          </a:bodyPr>
          <a:lstStyle/>
          <a:p>
            <a:r>
              <a:rPr lang="en-US" sz="2800" dirty="0" smtClean="0">
                <a:latin typeface="Comic Sans MS" panose="030F0702030302020204" pitchFamily="66" charset="0"/>
              </a:rPr>
              <a:t> </a:t>
            </a:r>
            <a:r>
              <a:rPr lang="en-US" sz="2000" dirty="0" smtClean="0">
                <a:latin typeface="Comic Sans MS" panose="030F0702030302020204" pitchFamily="66" charset="0"/>
              </a:rPr>
              <a:t>S362ANI                   S20RTS                  SAW624AN  </a:t>
            </a:r>
            <a:endParaRPr lang="en-US" sz="2000" dirty="0">
              <a:latin typeface="Comic Sans MS" panose="030F0702030302020204" pitchFamily="66" charset="0"/>
            </a:endParaRPr>
          </a:p>
        </p:txBody>
      </p:sp>
      <p:sp>
        <p:nvSpPr>
          <p:cNvPr id="26" name="TextBox 25"/>
          <p:cNvSpPr txBox="1"/>
          <p:nvPr/>
        </p:nvSpPr>
        <p:spPr>
          <a:xfrm>
            <a:off x="2286000" y="227650"/>
            <a:ext cx="4623382" cy="523220"/>
          </a:xfrm>
          <a:prstGeom prst="rect">
            <a:avLst/>
          </a:prstGeom>
          <a:noFill/>
        </p:spPr>
        <p:txBody>
          <a:bodyPr wrap="none" rtlCol="0">
            <a:spAutoFit/>
          </a:bodyPr>
          <a:lstStyle/>
          <a:p>
            <a:pPr algn="ctr"/>
            <a:r>
              <a:rPr lang="en-US" sz="2800" dirty="0" smtClean="0">
                <a:latin typeface="Comic Sans MS" panose="030F0702030302020204" pitchFamily="66" charset="0"/>
              </a:rPr>
              <a:t>Power spectra of 3 models</a:t>
            </a:r>
          </a:p>
        </p:txBody>
      </p:sp>
    </p:spTree>
    <p:extLst>
      <p:ext uri="{BB962C8B-B14F-4D97-AF65-F5344CB8AC3E}">
        <p14:creationId xmlns:p14="http://schemas.microsoft.com/office/powerpoint/2010/main" val="3920146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184" y="106687"/>
            <a:ext cx="8229600" cy="1143000"/>
          </a:xfrm>
          <a:ln>
            <a:noFill/>
          </a:ln>
        </p:spPr>
        <p:txBody>
          <a:bodyPr/>
          <a:lstStyle/>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148556"/>
            <a:ext cx="1932920" cy="1338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578" t="7261" r="6178" b="-251"/>
          <a:stretch/>
        </p:blipFill>
        <p:spPr bwMode="auto">
          <a:xfrm>
            <a:off x="342900" y="170132"/>
            <a:ext cx="3415554" cy="6816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1423013"/>
            <a:ext cx="2046193" cy="1293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2393" y="2693774"/>
            <a:ext cx="1955351" cy="132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2549" y="4021936"/>
            <a:ext cx="2147898" cy="132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4765" y="5343524"/>
            <a:ext cx="2149253" cy="1374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248400" y="1423013"/>
            <a:ext cx="233082"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239435" y="2786036"/>
            <a:ext cx="251012" cy="416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p:cNvCxnSpPr/>
          <p:nvPr/>
        </p:nvCxnSpPr>
        <p:spPr>
          <a:xfrm>
            <a:off x="1371600" y="762000"/>
            <a:ext cx="23069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392540" y="1258754"/>
            <a:ext cx="228600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27" name="Straight Connector 1026"/>
          <p:cNvCxnSpPr/>
          <p:nvPr/>
        </p:nvCxnSpPr>
        <p:spPr>
          <a:xfrm>
            <a:off x="1392540" y="1600200"/>
            <a:ext cx="2286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p:cNvCxnSpPr/>
          <p:nvPr/>
        </p:nvCxnSpPr>
        <p:spPr>
          <a:xfrm>
            <a:off x="1381125" y="5238750"/>
            <a:ext cx="229741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39" name="Straight Arrow Connector 1038"/>
          <p:cNvCxnSpPr/>
          <p:nvPr/>
        </p:nvCxnSpPr>
        <p:spPr>
          <a:xfrm>
            <a:off x="3810000" y="457200"/>
            <a:ext cx="457200" cy="152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1" name="Straight Arrow Connector 1040"/>
          <p:cNvCxnSpPr/>
          <p:nvPr/>
        </p:nvCxnSpPr>
        <p:spPr>
          <a:xfrm>
            <a:off x="3758454" y="990600"/>
            <a:ext cx="584095" cy="8775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3" name="Straight Arrow Connector 1042"/>
          <p:cNvCxnSpPr/>
          <p:nvPr/>
        </p:nvCxnSpPr>
        <p:spPr>
          <a:xfrm>
            <a:off x="3758454" y="1487109"/>
            <a:ext cx="701662" cy="165111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7" name="Straight Arrow Connector 1046"/>
          <p:cNvCxnSpPr/>
          <p:nvPr/>
        </p:nvCxnSpPr>
        <p:spPr>
          <a:xfrm>
            <a:off x="3758454" y="2895600"/>
            <a:ext cx="701662" cy="1447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7" name="Straight Arrow Connector 1056"/>
          <p:cNvCxnSpPr>
            <a:endCxn id="13" idx="1"/>
          </p:cNvCxnSpPr>
          <p:nvPr/>
        </p:nvCxnSpPr>
        <p:spPr>
          <a:xfrm>
            <a:off x="3758454" y="6030754"/>
            <a:ext cx="566311"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58" name="Rectangle 1057"/>
          <p:cNvSpPr/>
          <p:nvPr/>
        </p:nvSpPr>
        <p:spPr>
          <a:xfrm>
            <a:off x="4240481" y="4419600"/>
            <a:ext cx="219635" cy="145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9" name="Rectangle 1058"/>
          <p:cNvSpPr/>
          <p:nvPr/>
        </p:nvSpPr>
        <p:spPr>
          <a:xfrm>
            <a:off x="6181013" y="2885354"/>
            <a:ext cx="367856" cy="306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0" name="Rectangle 1059"/>
          <p:cNvSpPr/>
          <p:nvPr/>
        </p:nvSpPr>
        <p:spPr>
          <a:xfrm>
            <a:off x="4071967" y="5576886"/>
            <a:ext cx="359574" cy="371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1" name="Rectangle 1060"/>
          <p:cNvSpPr/>
          <p:nvPr/>
        </p:nvSpPr>
        <p:spPr>
          <a:xfrm>
            <a:off x="6164357" y="1544863"/>
            <a:ext cx="217393" cy="265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a:endCxn id="2" idx="3"/>
          </p:cNvCxnSpPr>
          <p:nvPr/>
        </p:nvCxnSpPr>
        <p:spPr>
          <a:xfrm flipV="1">
            <a:off x="6755363" y="678187"/>
            <a:ext cx="1987421" cy="122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755363" y="1487109"/>
            <a:ext cx="19874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24" name="TextBox 1023"/>
          <p:cNvSpPr txBox="1"/>
          <p:nvPr/>
        </p:nvSpPr>
        <p:spPr>
          <a:xfrm>
            <a:off x="6548869" y="138492"/>
            <a:ext cx="2528256" cy="523220"/>
          </a:xfrm>
          <a:prstGeom prst="rect">
            <a:avLst/>
          </a:prstGeom>
          <a:noFill/>
        </p:spPr>
        <p:txBody>
          <a:bodyPr wrap="none" rtlCol="0">
            <a:spAutoFit/>
          </a:bodyPr>
          <a:lstStyle/>
          <a:p>
            <a:pPr algn="ctr"/>
            <a:r>
              <a:rPr lang="en-US" sz="2800" dirty="0" smtClean="0">
                <a:latin typeface="Comic Sans MS" panose="030F0702030302020204" pitchFamily="66" charset="0"/>
              </a:rPr>
              <a:t>Heterosphere</a:t>
            </a:r>
            <a:endParaRPr lang="en-US" sz="2800" dirty="0">
              <a:latin typeface="Comic Sans MS" panose="030F0702030302020204" pitchFamily="66" charset="0"/>
            </a:endParaRPr>
          </a:p>
        </p:txBody>
      </p:sp>
      <p:sp>
        <p:nvSpPr>
          <p:cNvPr id="1028" name="TextBox 1027"/>
          <p:cNvSpPr txBox="1"/>
          <p:nvPr/>
        </p:nvSpPr>
        <p:spPr>
          <a:xfrm>
            <a:off x="7298468" y="817832"/>
            <a:ext cx="1011815" cy="523220"/>
          </a:xfrm>
          <a:prstGeom prst="rect">
            <a:avLst/>
          </a:prstGeom>
          <a:noFill/>
        </p:spPr>
        <p:txBody>
          <a:bodyPr wrap="none" rtlCol="0">
            <a:spAutoFit/>
          </a:bodyPr>
          <a:lstStyle/>
          <a:p>
            <a:r>
              <a:rPr lang="en-US" sz="2800" dirty="0" smtClean="0">
                <a:latin typeface="Comic Sans MS" panose="030F0702030302020204" pitchFamily="66" charset="0"/>
              </a:rPr>
              <a:t>IPIZ</a:t>
            </a:r>
          </a:p>
        </p:txBody>
      </p:sp>
      <p:sp>
        <p:nvSpPr>
          <p:cNvPr id="1030" name="TextBox 1029"/>
          <p:cNvSpPr txBox="1"/>
          <p:nvPr/>
        </p:nvSpPr>
        <p:spPr>
          <a:xfrm>
            <a:off x="6702346" y="3619500"/>
            <a:ext cx="2278188" cy="954107"/>
          </a:xfrm>
          <a:prstGeom prst="rect">
            <a:avLst/>
          </a:prstGeom>
          <a:noFill/>
        </p:spPr>
        <p:txBody>
          <a:bodyPr wrap="none" rtlCol="0">
            <a:spAutoFit/>
          </a:bodyPr>
          <a:lstStyle/>
          <a:p>
            <a:pPr algn="ctr"/>
            <a:r>
              <a:rPr lang="en-US" sz="2800" dirty="0" smtClean="0">
                <a:latin typeface="Comic Sans MS" panose="030F0702030302020204" pitchFamily="66" charset="0"/>
              </a:rPr>
              <a:t>Super-Plume</a:t>
            </a:r>
          </a:p>
          <a:p>
            <a:pPr algn="ctr"/>
            <a:r>
              <a:rPr lang="en-US" sz="2800" dirty="0" smtClean="0">
                <a:latin typeface="Comic Sans MS" panose="030F0702030302020204" pitchFamily="66" charset="0"/>
              </a:rPr>
              <a:t>Planet</a:t>
            </a:r>
            <a:endParaRPr lang="en-US" sz="2800" dirty="0">
              <a:latin typeface="Comic Sans MS" panose="030F0702030302020204" pitchFamily="66" charset="0"/>
            </a:endParaRPr>
          </a:p>
        </p:txBody>
      </p:sp>
      <p:sp>
        <p:nvSpPr>
          <p:cNvPr id="3" name="Content Placeholder 2"/>
          <p:cNvSpPr>
            <a:spLocks noGrp="1"/>
          </p:cNvSpPr>
          <p:nvPr>
            <p:ph idx="1"/>
          </p:nvPr>
        </p:nvSpPr>
        <p:spPr>
          <a:xfrm flipH="1">
            <a:off x="-5410200" y="1600201"/>
            <a:ext cx="2895600" cy="469770"/>
          </a:xfrm>
        </p:spPr>
        <p:txBody>
          <a:bodyPr>
            <a:normAutofit fontScale="92500" lnSpcReduction="20000"/>
          </a:bodyPr>
          <a:lstStyle/>
          <a:p>
            <a:endParaRPr lang="en-US" dirty="0"/>
          </a:p>
        </p:txBody>
      </p:sp>
    </p:spTree>
    <p:extLst>
      <p:ext uri="{BB962C8B-B14F-4D97-AF65-F5344CB8AC3E}">
        <p14:creationId xmlns:p14="http://schemas.microsoft.com/office/powerpoint/2010/main" val="1141427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914" y="274638"/>
            <a:ext cx="7572886" cy="868362"/>
          </a:xfrm>
        </p:spPr>
        <p:txBody>
          <a:bodyPr>
            <a:normAutofit/>
          </a:bodyPr>
          <a:lstStyle/>
          <a:p>
            <a:r>
              <a:rPr lang="en-US" sz="3600" dirty="0" smtClean="0">
                <a:solidFill>
                  <a:srgbClr val="FF0000"/>
                </a:solidFill>
                <a:latin typeface="Comic Sans MS" panose="030F0702030302020204" pitchFamily="66" charset="0"/>
                <a:ea typeface="Adobe Fangsong Std R" pitchFamily="18" charset="-128"/>
                <a:cs typeface="Consolas" panose="020B0609020204030204" pitchFamily="49" charset="0"/>
              </a:rPr>
              <a:t>Heterosphere</a:t>
            </a:r>
            <a:endParaRPr lang="en-US" sz="3600" dirty="0">
              <a:solidFill>
                <a:srgbClr val="FF0000"/>
              </a:solidFill>
              <a:latin typeface="Comic Sans MS" panose="030F0702030302020204" pitchFamily="66" charset="0"/>
              <a:ea typeface="Adobe Fangsong Std R" pitchFamily="18" charset="-128"/>
              <a:cs typeface="Consolas" panose="020B0609020204030204" pitchFamily="49" charset="0"/>
            </a:endParaRPr>
          </a:p>
        </p:txBody>
      </p:sp>
      <p:sp>
        <p:nvSpPr>
          <p:cNvPr id="36" name="Content Placeholder 35"/>
          <p:cNvSpPr>
            <a:spLocks noGrp="1"/>
          </p:cNvSpPr>
          <p:nvPr>
            <p:ph idx="1"/>
          </p:nvPr>
        </p:nvSpPr>
        <p:spPr>
          <a:xfrm>
            <a:off x="401392" y="1632466"/>
            <a:ext cx="8229600" cy="4525963"/>
          </a:xfrm>
          <a:ln>
            <a:solidFill>
              <a:schemeClr val="tx1"/>
            </a:solidFill>
            <a:prstDash val="dash"/>
          </a:ln>
        </p:spPr>
        <p:txBody>
          <a:bodyPr/>
          <a:lstStyle/>
          <a:p>
            <a:endParaRPr lang="en-US" dirty="0"/>
          </a:p>
        </p:txBody>
      </p:sp>
      <p:sp>
        <p:nvSpPr>
          <p:cNvPr id="5" name="TextBox 4"/>
          <p:cNvSpPr txBox="1"/>
          <p:nvPr/>
        </p:nvSpPr>
        <p:spPr>
          <a:xfrm>
            <a:off x="442897" y="2362200"/>
            <a:ext cx="1342034" cy="430887"/>
          </a:xfrm>
          <a:prstGeom prst="rect">
            <a:avLst/>
          </a:prstGeom>
          <a:noFill/>
        </p:spPr>
        <p:txBody>
          <a:bodyPr wrap="none" rtlCol="0">
            <a:spAutoFit/>
          </a:bodyPr>
          <a:lstStyle/>
          <a:p>
            <a:pPr algn="r"/>
            <a:r>
              <a:rPr lang="en-US" sz="2200" dirty="0" smtClean="0">
                <a:latin typeface="Comic Sans MS" pitchFamily="66" charset="0"/>
              </a:rPr>
              <a:t>isotropic</a:t>
            </a:r>
            <a:endParaRPr lang="en-US" sz="2200" dirty="0">
              <a:latin typeface="Comic Sans MS" pitchFamily="66" charset="0"/>
            </a:endParaRPr>
          </a:p>
        </p:txBody>
      </p:sp>
      <p:sp>
        <p:nvSpPr>
          <p:cNvPr id="6" name="TextBox 5"/>
          <p:cNvSpPr txBox="1"/>
          <p:nvPr/>
        </p:nvSpPr>
        <p:spPr>
          <a:xfrm>
            <a:off x="228600" y="4572000"/>
            <a:ext cx="1633781" cy="430887"/>
          </a:xfrm>
          <a:prstGeom prst="rect">
            <a:avLst/>
          </a:prstGeom>
          <a:noFill/>
        </p:spPr>
        <p:txBody>
          <a:bodyPr wrap="none" rtlCol="0">
            <a:spAutoFit/>
          </a:bodyPr>
          <a:lstStyle/>
          <a:p>
            <a:pPr algn="r"/>
            <a:r>
              <a:rPr lang="en-US" sz="2200" dirty="0" smtClean="0">
                <a:latin typeface="Comic Sans MS" pitchFamily="66" charset="0"/>
              </a:rPr>
              <a:t>anisotropic</a:t>
            </a:r>
            <a:endParaRPr lang="en-US" sz="2200" dirty="0">
              <a:latin typeface="Comic Sans MS" pitchFamily="66" charset="0"/>
            </a:endParaRPr>
          </a:p>
        </p:txBody>
      </p:sp>
      <p:cxnSp>
        <p:nvCxnSpPr>
          <p:cNvPr id="8" name="Straight Connector 7"/>
          <p:cNvCxnSpPr/>
          <p:nvPr/>
        </p:nvCxnSpPr>
        <p:spPr>
          <a:xfrm flipV="1">
            <a:off x="2133600" y="4787443"/>
            <a:ext cx="5486400" cy="1"/>
          </a:xfrm>
          <a:prstGeom prst="line">
            <a:avLst/>
          </a:prstGeom>
          <a:ln w="28575">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76500" y="3733800"/>
            <a:ext cx="5410200" cy="0"/>
          </a:xfrm>
          <a:prstGeom prst="line">
            <a:avLst/>
          </a:prstGeom>
          <a:ln w="28575">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81200" y="2082800"/>
            <a:ext cx="5334000" cy="0"/>
          </a:xfrm>
          <a:prstGeom prst="line">
            <a:avLst/>
          </a:prstGeom>
          <a:ln w="38100">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1392" y="6324600"/>
            <a:ext cx="2189393" cy="400110"/>
          </a:xfrm>
          <a:prstGeom prst="rect">
            <a:avLst/>
          </a:prstGeom>
          <a:noFill/>
        </p:spPr>
        <p:txBody>
          <a:bodyPr wrap="square" rtlCol="0">
            <a:spAutoFit/>
          </a:bodyPr>
          <a:lstStyle/>
          <a:p>
            <a:r>
              <a:rPr lang="en-US" sz="2000" i="1" dirty="0" smtClean="0">
                <a:latin typeface="Comic Sans MS" panose="030F0702030302020204" pitchFamily="66" charset="0"/>
              </a:rPr>
              <a:t>(Ekström, 2000)</a:t>
            </a:r>
            <a:endParaRPr lang="en-US" sz="2000" i="1" dirty="0">
              <a:latin typeface="Comic Sans MS" panose="030F0702030302020204" pitchFamily="66" charset="0"/>
            </a:endParaRPr>
          </a:p>
        </p:txBody>
      </p:sp>
      <p:cxnSp>
        <p:nvCxnSpPr>
          <p:cNvPr id="11" name="Straight Connector 10"/>
          <p:cNvCxnSpPr/>
          <p:nvPr/>
        </p:nvCxnSpPr>
        <p:spPr>
          <a:xfrm>
            <a:off x="4648200" y="3505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038600" y="2362200"/>
            <a:ext cx="762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505200" y="1143000"/>
            <a:ext cx="0" cy="1434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783884" y="2154309"/>
            <a:ext cx="939800" cy="8466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14800" y="20828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267200" y="2235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765183" y="2009104"/>
            <a:ext cx="949817" cy="988096"/>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Content Placeholder 3" descr="goran_pac_section.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Lst>
          </a:blip>
          <a:srcRect l="4612" r="3152"/>
          <a:stretch>
            <a:fillRect/>
          </a:stretch>
        </p:blipFill>
        <p:spPr>
          <a:xfrm>
            <a:off x="2329922" y="926306"/>
            <a:ext cx="5995307" cy="5245894"/>
          </a:xfrm>
          <a:prstGeom prst="rect">
            <a:avLst/>
          </a:prstGeom>
          <a:ln w="28575">
            <a:solidFill>
              <a:schemeClr val="bg1"/>
            </a:solidFill>
            <a:prstDash val="dash"/>
          </a:ln>
        </p:spPr>
      </p:pic>
      <p:cxnSp>
        <p:nvCxnSpPr>
          <p:cNvPr id="38" name="Straight Connector 37"/>
          <p:cNvCxnSpPr/>
          <p:nvPr/>
        </p:nvCxnSpPr>
        <p:spPr>
          <a:xfrm>
            <a:off x="4419600" y="1778000"/>
            <a:ext cx="914400" cy="91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Arc 38"/>
          <p:cNvSpPr/>
          <p:nvPr/>
        </p:nvSpPr>
        <p:spPr>
          <a:xfrm>
            <a:off x="1862381" y="2082800"/>
            <a:ext cx="45719" cy="152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6629400" y="43434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1784931" y="2082800"/>
            <a:ext cx="1998953"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610139" y="2181225"/>
            <a:ext cx="6210300" cy="57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901374" y="2068513"/>
            <a:ext cx="5880018" cy="28573"/>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752600" y="3733800"/>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029200" y="1143000"/>
            <a:ext cx="914400" cy="91440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315200" y="60198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657975" y="1729819"/>
            <a:ext cx="762000" cy="174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7848600" y="2450342"/>
            <a:ext cx="228600" cy="242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086600" y="262965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474843" y="2235200"/>
            <a:ext cx="916057" cy="1041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3962400" y="1632466"/>
            <a:ext cx="304800" cy="184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4478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133600" y="4343400"/>
            <a:ext cx="5638800" cy="0"/>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981200" y="466724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447800" y="466724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841034" y="2933700"/>
            <a:ext cx="1550116" cy="520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784407" y="4667249"/>
            <a:ext cx="914400" cy="9144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242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latin typeface="Comic Sans MS" pitchFamily="66" charset="0"/>
              </a:rPr>
              <a:t>Crossing the 650 km discontinuity</a:t>
            </a:r>
            <a:endParaRPr lang="en-US" sz="3600" dirty="0">
              <a:solidFill>
                <a:srgbClr val="FF0000"/>
              </a:solidFill>
              <a:latin typeface="Comic Sans MS" pitchFamily="66" charset="0"/>
            </a:endParaRPr>
          </a:p>
        </p:txBody>
      </p:sp>
      <p:sp>
        <p:nvSpPr>
          <p:cNvPr id="3" name="Content Placeholder 2"/>
          <p:cNvSpPr>
            <a:spLocks noGrp="1"/>
          </p:cNvSpPr>
          <p:nvPr>
            <p:ph idx="1"/>
          </p:nvPr>
        </p:nvSpPr>
        <p:spPr>
          <a:xfrm>
            <a:off x="457200" y="1600201"/>
            <a:ext cx="8229600" cy="2362200"/>
          </a:xfrm>
        </p:spPr>
        <p:txBody>
          <a:bodyPr/>
          <a:lstStyle/>
          <a:p>
            <a:endParaRPr lang="en-US" dirty="0"/>
          </a:p>
        </p:txBody>
      </p:sp>
      <p:pic>
        <p:nvPicPr>
          <p:cNvPr id="1026" name="Picture 2"/>
          <p:cNvPicPr>
            <a:picLocks noChangeAspect="1" noChangeArrowheads="1"/>
          </p:cNvPicPr>
          <p:nvPr/>
        </p:nvPicPr>
        <p:blipFill>
          <a:blip r:embed="rId3" cstate="print"/>
          <a:srcRect b="31502"/>
          <a:stretch>
            <a:fillRect/>
          </a:stretch>
        </p:blipFill>
        <p:spPr bwMode="auto">
          <a:xfrm>
            <a:off x="228600" y="2057400"/>
            <a:ext cx="8610600" cy="19812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l="-7578" t="-3418" r="-8277" b="95443"/>
          <a:stretch>
            <a:fillRect/>
          </a:stretch>
        </p:blipFill>
        <p:spPr bwMode="auto">
          <a:xfrm>
            <a:off x="-762000" y="1143000"/>
            <a:ext cx="10482943" cy="685800"/>
          </a:xfrm>
          <a:prstGeom prst="rect">
            <a:avLst/>
          </a:prstGeom>
          <a:noFill/>
          <a:ln w="9525">
            <a:noFill/>
            <a:miter lim="800000"/>
            <a:headEnd/>
            <a:tailEnd/>
          </a:ln>
        </p:spPr>
      </p:pic>
      <p:sp>
        <p:nvSpPr>
          <p:cNvPr id="7" name="TextBox 6"/>
          <p:cNvSpPr txBox="1"/>
          <p:nvPr/>
        </p:nvSpPr>
        <p:spPr>
          <a:xfrm>
            <a:off x="5638800" y="5867400"/>
            <a:ext cx="3288080" cy="400110"/>
          </a:xfrm>
          <a:prstGeom prst="rect">
            <a:avLst/>
          </a:prstGeom>
          <a:noFill/>
        </p:spPr>
        <p:txBody>
          <a:bodyPr wrap="none" rtlCol="0">
            <a:spAutoFit/>
          </a:bodyPr>
          <a:lstStyle/>
          <a:p>
            <a:pPr algn="r"/>
            <a:r>
              <a:rPr lang="en-US" sz="2000" i="1" dirty="0" smtClean="0">
                <a:latin typeface="Comic Sans MS" pitchFamily="66" charset="0"/>
              </a:rPr>
              <a:t>After Ritsema et al., 2011</a:t>
            </a:r>
            <a:endParaRPr lang="en-US" sz="2000" i="1" dirty="0">
              <a:latin typeface="Comic Sans MS" pitchFamily="66" charset="0"/>
            </a:endParaRPr>
          </a:p>
        </p:txBody>
      </p:sp>
      <p:cxnSp>
        <p:nvCxnSpPr>
          <p:cNvPr id="9" name="Straight Connector 8"/>
          <p:cNvCxnSpPr/>
          <p:nvPr/>
        </p:nvCxnSpPr>
        <p:spPr>
          <a:xfrm>
            <a:off x="228600" y="3048000"/>
            <a:ext cx="8610600" cy="0"/>
          </a:xfrm>
          <a:prstGeom prst="line">
            <a:avLst/>
          </a:prstGeom>
          <a:ln w="28575">
            <a:solidFill>
              <a:srgbClr val="002060"/>
            </a:solidFill>
            <a:prstDash val="dashDot"/>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4" cstate="print"/>
          <a:srcRect l="34287" t="81855" r="25464" b="9719"/>
          <a:stretch>
            <a:fillRect/>
          </a:stretch>
        </p:blipFill>
        <p:spPr bwMode="auto">
          <a:xfrm>
            <a:off x="3048000" y="4038600"/>
            <a:ext cx="3352800" cy="899459"/>
          </a:xfrm>
          <a:prstGeom prst="rect">
            <a:avLst/>
          </a:prstGeom>
          <a:noFill/>
          <a:ln w="9525">
            <a:noFill/>
            <a:miter lim="800000"/>
            <a:headEnd/>
            <a:tailEnd/>
          </a:ln>
        </p:spPr>
      </p:pic>
      <p:sp>
        <p:nvSpPr>
          <p:cNvPr id="10" name="TextBox 9"/>
          <p:cNvSpPr txBox="1"/>
          <p:nvPr/>
        </p:nvSpPr>
        <p:spPr>
          <a:xfrm>
            <a:off x="990600" y="4953000"/>
            <a:ext cx="7847020" cy="830997"/>
          </a:xfrm>
          <a:prstGeom prst="rect">
            <a:avLst/>
          </a:prstGeom>
          <a:noFill/>
        </p:spPr>
        <p:txBody>
          <a:bodyPr wrap="none" rtlCol="0">
            <a:spAutoFit/>
          </a:bodyPr>
          <a:lstStyle/>
          <a:p>
            <a:r>
              <a:rPr lang="en-US" sz="2400" dirty="0" smtClean="0">
                <a:latin typeface="Comic Sans MS" pitchFamily="66" charset="0"/>
              </a:rPr>
              <a:t>Model TX2008 has weak constrains in transition zone</a:t>
            </a:r>
          </a:p>
          <a:p>
            <a:r>
              <a:rPr lang="en-US" sz="2400" dirty="0" smtClean="0">
                <a:latin typeface="Comic Sans MS" pitchFamily="66" charset="0"/>
              </a:rPr>
              <a:t>Model HMSL-S has no constraints in transition zone</a:t>
            </a:r>
            <a:endParaRPr lang="en-US" sz="2400" dirty="0">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6444208" y="0"/>
            <a:ext cx="2699792" cy="2143517"/>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a:stretch>
            <a:fillRect/>
          </a:stretch>
        </p:blipFill>
        <p:spPr bwMode="auto">
          <a:xfrm>
            <a:off x="4932040" y="1052736"/>
            <a:ext cx="2704025" cy="2160240"/>
          </a:xfrm>
          <a:prstGeom prst="rect">
            <a:avLst/>
          </a:prstGeom>
          <a:noFill/>
          <a:ln w="9525">
            <a:noFill/>
            <a:miter lim="800000"/>
            <a:headEnd/>
            <a:tailEnd/>
          </a:ln>
        </p:spPr>
      </p:pic>
      <p:pic>
        <p:nvPicPr>
          <p:cNvPr id="5" name="Picture 4"/>
          <p:cNvPicPr>
            <a:picLocks noChangeAspect="1" noChangeArrowheads="1"/>
          </p:cNvPicPr>
          <p:nvPr/>
        </p:nvPicPr>
        <p:blipFill>
          <a:blip r:embed="rId5" cstate="print"/>
          <a:srcRect/>
          <a:stretch>
            <a:fillRect/>
          </a:stretch>
        </p:blipFill>
        <p:spPr bwMode="auto">
          <a:xfrm>
            <a:off x="3779912" y="2636912"/>
            <a:ext cx="2726372" cy="2160240"/>
          </a:xfrm>
          <a:prstGeom prst="rect">
            <a:avLst/>
          </a:prstGeom>
          <a:noFill/>
          <a:ln w="9525">
            <a:noFill/>
            <a:miter lim="800000"/>
            <a:headEnd/>
            <a:tailEnd/>
          </a:ln>
        </p:spPr>
      </p:pic>
      <p:pic>
        <p:nvPicPr>
          <p:cNvPr id="6" name="Picture 5"/>
          <p:cNvPicPr>
            <a:picLocks noChangeAspect="1" noChangeArrowheads="1"/>
          </p:cNvPicPr>
          <p:nvPr/>
        </p:nvPicPr>
        <p:blipFill>
          <a:blip r:embed="rId6" cstate="print"/>
          <a:srcRect/>
          <a:stretch>
            <a:fillRect/>
          </a:stretch>
        </p:blipFill>
        <p:spPr bwMode="auto">
          <a:xfrm>
            <a:off x="1835696" y="3573016"/>
            <a:ext cx="2664296" cy="2051651"/>
          </a:xfrm>
          <a:prstGeom prst="rect">
            <a:avLst/>
          </a:prstGeom>
          <a:noFill/>
          <a:ln w="9525">
            <a:noFill/>
            <a:miter lim="800000"/>
            <a:headEnd/>
            <a:tailEnd/>
          </a:ln>
        </p:spPr>
      </p:pic>
      <p:pic>
        <p:nvPicPr>
          <p:cNvPr id="7" name="Picture 6"/>
          <p:cNvPicPr>
            <a:picLocks noChangeAspect="1" noChangeArrowheads="1"/>
          </p:cNvPicPr>
          <p:nvPr/>
        </p:nvPicPr>
        <p:blipFill>
          <a:blip r:embed="rId7" cstate="print"/>
          <a:srcRect/>
          <a:stretch>
            <a:fillRect/>
          </a:stretch>
        </p:blipFill>
        <p:spPr bwMode="auto">
          <a:xfrm>
            <a:off x="0" y="4769768"/>
            <a:ext cx="2724094" cy="2088232"/>
          </a:xfrm>
          <a:prstGeom prst="rect">
            <a:avLst/>
          </a:prstGeom>
          <a:noFill/>
          <a:ln w="9525">
            <a:noFill/>
            <a:miter lim="800000"/>
            <a:headEnd/>
            <a:tailEnd/>
          </a:ln>
        </p:spPr>
      </p:pic>
      <p:pic>
        <p:nvPicPr>
          <p:cNvPr id="8" name="Picture 3"/>
          <p:cNvPicPr>
            <a:picLocks noChangeAspect="1" noChangeArrowheads="1"/>
          </p:cNvPicPr>
          <p:nvPr/>
        </p:nvPicPr>
        <p:blipFill>
          <a:blip r:embed="rId8" cstate="print"/>
          <a:srcRect/>
          <a:stretch>
            <a:fillRect/>
          </a:stretch>
        </p:blipFill>
        <p:spPr bwMode="auto">
          <a:xfrm>
            <a:off x="179511" y="49102"/>
            <a:ext cx="3913867" cy="2731826"/>
          </a:xfrm>
          <a:prstGeom prst="rect">
            <a:avLst/>
          </a:prstGeom>
          <a:noFill/>
          <a:ln w="9525">
            <a:noFill/>
            <a:miter lim="800000"/>
            <a:headEnd/>
            <a:tailEnd/>
          </a:ln>
        </p:spPr>
      </p:pic>
      <p:sp>
        <p:nvSpPr>
          <p:cNvPr id="12" name="TextBox 11"/>
          <p:cNvSpPr txBox="1"/>
          <p:nvPr/>
        </p:nvSpPr>
        <p:spPr>
          <a:xfrm>
            <a:off x="5652120" y="5301208"/>
            <a:ext cx="3555782" cy="1077218"/>
          </a:xfrm>
          <a:prstGeom prst="rect">
            <a:avLst/>
          </a:prstGeom>
          <a:noFill/>
        </p:spPr>
        <p:txBody>
          <a:bodyPr wrap="none" rtlCol="0">
            <a:spAutoFit/>
          </a:bodyPr>
          <a:lstStyle/>
          <a:p>
            <a:r>
              <a:rPr lang="en-US" sz="3200" dirty="0" smtClean="0">
                <a:latin typeface="Comic Sans MS" pitchFamily="66" charset="0"/>
              </a:rPr>
              <a:t>Northern Bonin</a:t>
            </a:r>
          </a:p>
          <a:p>
            <a:r>
              <a:rPr lang="en-US" sz="3200" dirty="0" smtClean="0">
                <a:latin typeface="Comic Sans MS" pitchFamily="66" charset="0"/>
              </a:rPr>
              <a:t>Fukao et al., 2012</a:t>
            </a:r>
            <a:endParaRPr lang="en-US" sz="3200" dirty="0">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p:cNvPicPr>
            <a:picLocks noChangeAspect="1" noChangeArrowheads="1"/>
          </p:cNvPicPr>
          <p:nvPr/>
        </p:nvPicPr>
        <p:blipFill>
          <a:blip r:embed="rId3" cstate="print"/>
          <a:srcRect/>
          <a:stretch>
            <a:fillRect/>
          </a:stretch>
        </p:blipFill>
        <p:spPr bwMode="auto">
          <a:xfrm>
            <a:off x="5148064" y="3789040"/>
            <a:ext cx="3995936" cy="2780137"/>
          </a:xfrm>
          <a:prstGeom prst="rect">
            <a:avLst/>
          </a:prstGeom>
          <a:noFill/>
          <a:ln w="9525">
            <a:noFill/>
            <a:miter lim="800000"/>
            <a:headEnd/>
            <a:tailEnd/>
          </a:ln>
        </p:spPr>
      </p:pic>
      <p:sp>
        <p:nvSpPr>
          <p:cNvPr id="29" name="テキスト ボックス 28"/>
          <p:cNvSpPr txBox="1"/>
          <p:nvPr/>
        </p:nvSpPr>
        <p:spPr>
          <a:xfrm>
            <a:off x="521059" y="629801"/>
            <a:ext cx="3555782" cy="1077218"/>
          </a:xfrm>
          <a:prstGeom prst="rect">
            <a:avLst/>
          </a:prstGeom>
          <a:noFill/>
        </p:spPr>
        <p:txBody>
          <a:bodyPr wrap="none" rtlCol="0">
            <a:spAutoFit/>
          </a:bodyPr>
          <a:lstStyle/>
          <a:p>
            <a:pPr algn="ctr"/>
            <a:r>
              <a:rPr lang="en-US" altLang="ja-JP" sz="3200" dirty="0" smtClean="0">
                <a:latin typeface="Comic Sans MS" pitchFamily="66" charset="0"/>
              </a:rPr>
              <a:t>Tonga</a:t>
            </a:r>
          </a:p>
          <a:p>
            <a:pPr algn="ctr"/>
            <a:r>
              <a:rPr kumimoji="1" lang="en-US" altLang="ja-JP" sz="3200" dirty="0" smtClean="0">
                <a:latin typeface="Comic Sans MS" pitchFamily="66" charset="0"/>
              </a:rPr>
              <a:t>Fukao et al., 2012</a:t>
            </a:r>
            <a:endParaRPr kumimoji="1" lang="ja-JP" altLang="en-US" sz="3200" dirty="0">
              <a:latin typeface="Comic Sans MS" pitchFamily="66" charset="0"/>
            </a:endParaRPr>
          </a:p>
        </p:txBody>
      </p:sp>
      <p:sp>
        <p:nvSpPr>
          <p:cNvPr id="30" name="右中かっこ 29"/>
          <p:cNvSpPr/>
          <p:nvPr/>
        </p:nvSpPr>
        <p:spPr>
          <a:xfrm>
            <a:off x="8316416" y="4797152"/>
            <a:ext cx="216024" cy="28803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5" name="直線矢印コネクタ 34"/>
          <p:cNvCxnSpPr/>
          <p:nvPr/>
        </p:nvCxnSpPr>
        <p:spPr>
          <a:xfrm rot="16200000" flipV="1">
            <a:off x="5040052" y="1808820"/>
            <a:ext cx="288032" cy="2160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rot="16200000" flipH="1">
            <a:off x="5868144" y="2780928"/>
            <a:ext cx="216024"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rot="16200000" flipH="1">
            <a:off x="4427984" y="4005064"/>
            <a:ext cx="216024"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4" cstate="print"/>
          <a:srcRect/>
          <a:stretch>
            <a:fillRect/>
          </a:stretch>
        </p:blipFill>
        <p:spPr bwMode="auto">
          <a:xfrm>
            <a:off x="6722145" y="188640"/>
            <a:ext cx="2421855" cy="2088232"/>
          </a:xfrm>
          <a:prstGeom prst="rect">
            <a:avLst/>
          </a:prstGeom>
          <a:noFill/>
          <a:ln w="9525">
            <a:noFill/>
            <a:miter lim="800000"/>
            <a:headEnd/>
            <a:tailEnd/>
          </a:ln>
        </p:spPr>
      </p:pic>
      <p:sp>
        <p:nvSpPr>
          <p:cNvPr id="50" name="テキスト ボックス 49"/>
          <p:cNvSpPr txBox="1"/>
          <p:nvPr/>
        </p:nvSpPr>
        <p:spPr>
          <a:xfrm>
            <a:off x="8316416" y="1196752"/>
            <a:ext cx="418704" cy="369332"/>
          </a:xfrm>
          <a:prstGeom prst="rect">
            <a:avLst/>
          </a:prstGeom>
          <a:noFill/>
          <a:ln w="9525">
            <a:solidFill>
              <a:schemeClr val="tx1"/>
            </a:solidFill>
          </a:ln>
        </p:spPr>
        <p:txBody>
          <a:bodyPr wrap="none" rtlCol="0">
            <a:spAutoFit/>
          </a:bodyPr>
          <a:lstStyle/>
          <a:p>
            <a:r>
              <a:rPr kumimoji="1" lang="en-US" altLang="ja-JP" dirty="0" smtClean="0"/>
              <a:t>06</a:t>
            </a:r>
            <a:endParaRPr kumimoji="1" lang="ja-JP" altLang="en-US" dirty="0"/>
          </a:p>
        </p:txBody>
      </p:sp>
      <p:pic>
        <p:nvPicPr>
          <p:cNvPr id="7171" name="Picture 3"/>
          <p:cNvPicPr>
            <a:picLocks noChangeAspect="1" noChangeArrowheads="1"/>
          </p:cNvPicPr>
          <p:nvPr/>
        </p:nvPicPr>
        <p:blipFill>
          <a:blip r:embed="rId5" cstate="print"/>
          <a:srcRect/>
          <a:stretch>
            <a:fillRect/>
          </a:stretch>
        </p:blipFill>
        <p:spPr bwMode="auto">
          <a:xfrm>
            <a:off x="4860032" y="836712"/>
            <a:ext cx="2376899" cy="2088232"/>
          </a:xfrm>
          <a:prstGeom prst="rect">
            <a:avLst/>
          </a:prstGeom>
          <a:noFill/>
          <a:ln w="9525">
            <a:noFill/>
            <a:miter lim="800000"/>
            <a:headEnd/>
            <a:tailEnd/>
          </a:ln>
        </p:spPr>
      </p:pic>
      <p:sp>
        <p:nvSpPr>
          <p:cNvPr id="51" name="テキスト ボックス 50"/>
          <p:cNvSpPr txBox="1"/>
          <p:nvPr/>
        </p:nvSpPr>
        <p:spPr>
          <a:xfrm>
            <a:off x="6156176" y="1844824"/>
            <a:ext cx="418704" cy="369332"/>
          </a:xfrm>
          <a:prstGeom prst="rect">
            <a:avLst/>
          </a:prstGeom>
          <a:noFill/>
          <a:ln w="9525">
            <a:solidFill>
              <a:schemeClr val="tx1"/>
            </a:solidFill>
          </a:ln>
        </p:spPr>
        <p:txBody>
          <a:bodyPr wrap="none" rtlCol="0">
            <a:spAutoFit/>
          </a:bodyPr>
          <a:lstStyle/>
          <a:p>
            <a:r>
              <a:rPr kumimoji="1" lang="en-US" altLang="ja-JP" dirty="0" smtClean="0"/>
              <a:t>07</a:t>
            </a:r>
            <a:endParaRPr kumimoji="1" lang="ja-JP" altLang="en-US" dirty="0"/>
          </a:p>
        </p:txBody>
      </p:sp>
      <p:pic>
        <p:nvPicPr>
          <p:cNvPr id="7172" name="Picture 4"/>
          <p:cNvPicPr>
            <a:picLocks noChangeAspect="1" noChangeArrowheads="1"/>
          </p:cNvPicPr>
          <p:nvPr/>
        </p:nvPicPr>
        <p:blipFill>
          <a:blip r:embed="rId6" cstate="print"/>
          <a:srcRect/>
          <a:stretch>
            <a:fillRect/>
          </a:stretch>
        </p:blipFill>
        <p:spPr bwMode="auto">
          <a:xfrm>
            <a:off x="3059832" y="2132856"/>
            <a:ext cx="2402391" cy="2088232"/>
          </a:xfrm>
          <a:prstGeom prst="rect">
            <a:avLst/>
          </a:prstGeom>
          <a:noFill/>
          <a:ln w="9525">
            <a:noFill/>
            <a:miter lim="800000"/>
            <a:headEnd/>
            <a:tailEnd/>
          </a:ln>
        </p:spPr>
      </p:pic>
      <p:sp>
        <p:nvSpPr>
          <p:cNvPr id="52" name="テキスト ボックス 51"/>
          <p:cNvSpPr txBox="1"/>
          <p:nvPr/>
        </p:nvSpPr>
        <p:spPr>
          <a:xfrm>
            <a:off x="4427984" y="3140968"/>
            <a:ext cx="418704" cy="369332"/>
          </a:xfrm>
          <a:prstGeom prst="rect">
            <a:avLst/>
          </a:prstGeom>
          <a:noFill/>
          <a:ln w="9525">
            <a:solidFill>
              <a:schemeClr val="tx1"/>
            </a:solidFill>
          </a:ln>
        </p:spPr>
        <p:txBody>
          <a:bodyPr wrap="none" rtlCol="0">
            <a:spAutoFit/>
          </a:bodyPr>
          <a:lstStyle/>
          <a:p>
            <a:r>
              <a:rPr kumimoji="1" lang="en-US" altLang="ja-JP" dirty="0" smtClean="0"/>
              <a:t>08</a:t>
            </a:r>
            <a:endParaRPr kumimoji="1" lang="ja-JP" altLang="en-US" dirty="0"/>
          </a:p>
        </p:txBody>
      </p:sp>
      <p:pic>
        <p:nvPicPr>
          <p:cNvPr id="7173" name="Picture 5"/>
          <p:cNvPicPr>
            <a:picLocks noChangeAspect="1" noChangeArrowheads="1"/>
          </p:cNvPicPr>
          <p:nvPr/>
        </p:nvPicPr>
        <p:blipFill>
          <a:blip r:embed="rId7" cstate="print"/>
          <a:srcRect/>
          <a:stretch>
            <a:fillRect/>
          </a:stretch>
        </p:blipFill>
        <p:spPr bwMode="auto">
          <a:xfrm>
            <a:off x="1619672" y="3429000"/>
            <a:ext cx="2334631" cy="2088232"/>
          </a:xfrm>
          <a:prstGeom prst="rect">
            <a:avLst/>
          </a:prstGeom>
          <a:noFill/>
          <a:ln w="9525">
            <a:noFill/>
            <a:miter lim="800000"/>
            <a:headEnd/>
            <a:tailEnd/>
          </a:ln>
        </p:spPr>
      </p:pic>
      <p:sp>
        <p:nvSpPr>
          <p:cNvPr id="53" name="テキスト ボックス 52"/>
          <p:cNvSpPr txBox="1"/>
          <p:nvPr/>
        </p:nvSpPr>
        <p:spPr>
          <a:xfrm>
            <a:off x="2915816" y="4365104"/>
            <a:ext cx="418704" cy="369332"/>
          </a:xfrm>
          <a:prstGeom prst="rect">
            <a:avLst/>
          </a:prstGeom>
          <a:noFill/>
          <a:ln w="9525">
            <a:solidFill>
              <a:schemeClr val="tx1"/>
            </a:solidFill>
          </a:ln>
        </p:spPr>
        <p:txBody>
          <a:bodyPr wrap="none" rtlCol="0">
            <a:spAutoFit/>
          </a:bodyPr>
          <a:lstStyle/>
          <a:p>
            <a:r>
              <a:rPr kumimoji="1" lang="en-US" altLang="ja-JP" dirty="0" smtClean="0"/>
              <a:t>09</a:t>
            </a:r>
            <a:endParaRPr kumimoji="1" lang="ja-JP" altLang="en-US" dirty="0"/>
          </a:p>
        </p:txBody>
      </p:sp>
      <p:pic>
        <p:nvPicPr>
          <p:cNvPr id="7174" name="Picture 6"/>
          <p:cNvPicPr>
            <a:picLocks noChangeAspect="1" noChangeArrowheads="1"/>
          </p:cNvPicPr>
          <p:nvPr/>
        </p:nvPicPr>
        <p:blipFill>
          <a:blip r:embed="rId8" cstate="print"/>
          <a:srcRect/>
          <a:stretch>
            <a:fillRect/>
          </a:stretch>
        </p:blipFill>
        <p:spPr bwMode="auto">
          <a:xfrm>
            <a:off x="0" y="4509120"/>
            <a:ext cx="2429436" cy="2132856"/>
          </a:xfrm>
          <a:prstGeom prst="rect">
            <a:avLst/>
          </a:prstGeom>
          <a:noFill/>
          <a:ln w="9525">
            <a:noFill/>
            <a:miter lim="800000"/>
            <a:headEnd/>
            <a:tailEnd/>
          </a:ln>
        </p:spPr>
      </p:pic>
      <p:sp>
        <p:nvSpPr>
          <p:cNvPr id="54" name="テキスト ボックス 53"/>
          <p:cNvSpPr txBox="1"/>
          <p:nvPr/>
        </p:nvSpPr>
        <p:spPr>
          <a:xfrm>
            <a:off x="1475656" y="5517232"/>
            <a:ext cx="418704" cy="369332"/>
          </a:xfrm>
          <a:prstGeom prst="rect">
            <a:avLst/>
          </a:prstGeom>
          <a:noFill/>
          <a:ln w="9525">
            <a:solidFill>
              <a:schemeClr val="tx1"/>
            </a:solidFill>
          </a:ln>
        </p:spPr>
        <p:txBody>
          <a:bodyPr wrap="none" rtlCol="0">
            <a:spAutoFit/>
          </a:bodyPr>
          <a:lstStyle/>
          <a:p>
            <a:r>
              <a:rPr lang="en-US" altLang="ja-JP" dirty="0" smtClean="0"/>
              <a:t>10</a:t>
            </a:r>
            <a:endParaRPr kumimoji="1" lang="ja-JP" altLang="en-US" dirty="0"/>
          </a:p>
        </p:txBody>
      </p:sp>
      <p:sp>
        <p:nvSpPr>
          <p:cNvPr id="32" name="テキスト ボックス 31"/>
          <p:cNvSpPr txBox="1"/>
          <p:nvPr/>
        </p:nvSpPr>
        <p:spPr>
          <a:xfrm>
            <a:off x="467544" y="2924944"/>
            <a:ext cx="1148071" cy="523220"/>
          </a:xfrm>
          <a:prstGeom prst="rect">
            <a:avLst/>
          </a:prstGeom>
          <a:noFill/>
        </p:spPr>
        <p:txBody>
          <a:bodyPr wrap="none" rtlCol="0">
            <a:spAutoFit/>
          </a:bodyPr>
          <a:lstStyle/>
          <a:p>
            <a:r>
              <a:rPr kumimoji="1" lang="en-US" altLang="ja-JP" sz="2800" dirty="0" smtClean="0">
                <a:latin typeface="Comic Sans MS" pitchFamily="66" charset="0"/>
              </a:rPr>
              <a:t>±1.5%</a:t>
            </a:r>
            <a:endParaRPr kumimoji="1" lang="ja-JP" altLang="en-US" sz="2800" dirty="0">
              <a:latin typeface="Comic Sans MS" pitchFamily="66" charset="0"/>
            </a:endParaRPr>
          </a:p>
        </p:txBody>
      </p:sp>
      <p:sp>
        <p:nvSpPr>
          <p:cNvPr id="33" name="テキスト ボックス 32"/>
          <p:cNvSpPr txBox="1"/>
          <p:nvPr/>
        </p:nvSpPr>
        <p:spPr>
          <a:xfrm>
            <a:off x="2627784" y="2348880"/>
            <a:ext cx="535724" cy="369332"/>
          </a:xfrm>
          <a:prstGeom prst="rect">
            <a:avLst/>
          </a:prstGeom>
          <a:noFill/>
        </p:spPr>
        <p:txBody>
          <a:bodyPr wrap="none" rtlCol="0">
            <a:spAutoFit/>
          </a:bodyPr>
          <a:lstStyle/>
          <a:p>
            <a:r>
              <a:rPr kumimoji="1" lang="en-US" altLang="ja-JP" dirty="0" smtClean="0"/>
              <a:t>410</a:t>
            </a:r>
            <a:endParaRPr kumimoji="1" lang="ja-JP" altLang="en-US" dirty="0"/>
          </a:p>
        </p:txBody>
      </p:sp>
      <p:sp>
        <p:nvSpPr>
          <p:cNvPr id="34" name="テキスト ボックス 33"/>
          <p:cNvSpPr txBox="1"/>
          <p:nvPr/>
        </p:nvSpPr>
        <p:spPr>
          <a:xfrm>
            <a:off x="2627784" y="2636912"/>
            <a:ext cx="535724" cy="369332"/>
          </a:xfrm>
          <a:prstGeom prst="rect">
            <a:avLst/>
          </a:prstGeom>
          <a:noFill/>
        </p:spPr>
        <p:txBody>
          <a:bodyPr wrap="none" rtlCol="0">
            <a:spAutoFit/>
          </a:bodyPr>
          <a:lstStyle/>
          <a:p>
            <a:r>
              <a:rPr lang="en-US" altLang="ja-JP" dirty="0" smtClean="0"/>
              <a:t>66</a:t>
            </a:r>
            <a:r>
              <a:rPr kumimoji="1" lang="en-US" altLang="ja-JP" dirty="0" smtClean="0"/>
              <a:t>0</a:t>
            </a:r>
            <a:endParaRPr kumimoji="1" lang="ja-JP" altLang="en-US" dirty="0"/>
          </a:p>
        </p:txBody>
      </p:sp>
      <p:sp>
        <p:nvSpPr>
          <p:cNvPr id="36" name="テキスト ボックス 35"/>
          <p:cNvSpPr txBox="1"/>
          <p:nvPr/>
        </p:nvSpPr>
        <p:spPr>
          <a:xfrm>
            <a:off x="2555776" y="2924944"/>
            <a:ext cx="652743" cy="369332"/>
          </a:xfrm>
          <a:prstGeom prst="rect">
            <a:avLst/>
          </a:prstGeom>
          <a:noFill/>
        </p:spPr>
        <p:txBody>
          <a:bodyPr wrap="none" rtlCol="0">
            <a:spAutoFit/>
          </a:bodyPr>
          <a:lstStyle/>
          <a:p>
            <a:r>
              <a:rPr lang="en-US" altLang="ja-JP" dirty="0" smtClean="0"/>
              <a:t>100</a:t>
            </a:r>
            <a:r>
              <a:rPr kumimoji="1" lang="en-US" altLang="ja-JP" dirty="0" smtClean="0"/>
              <a:t>0</a:t>
            </a:r>
            <a:endParaRPr kumimoji="1" lang="ja-JP" alt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21346</TotalTime>
  <Words>1358</Words>
  <Application>Microsoft Office PowerPoint</Application>
  <PresentationFormat>On-screen Show (4:3)</PresentationFormat>
  <Paragraphs>236</Paragraphs>
  <Slides>34</Slides>
  <Notes>14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“Ecco Domani” Global Tomography  and Mantle Dynamics</vt:lpstr>
      <vt:lpstr>“Top Down” or “Bottom Up” ?</vt:lpstr>
      <vt:lpstr>Convergence of 3-D models</vt:lpstr>
      <vt:lpstr>PowerPoint Presentation</vt:lpstr>
      <vt:lpstr>PowerPoint Presentation</vt:lpstr>
      <vt:lpstr>Heterosphere</vt:lpstr>
      <vt:lpstr>Crossing the 650 km discontinuity</vt:lpstr>
      <vt:lpstr>PowerPoint Presentation</vt:lpstr>
      <vt:lpstr>PowerPoint Presentation</vt:lpstr>
      <vt:lpstr>PowerPoint Presentation</vt:lpstr>
      <vt:lpstr>Lower Mantle </vt:lpstr>
      <vt:lpstr>Models and Data</vt:lpstr>
      <vt:lpstr> </vt:lpstr>
      <vt:lpstr>Voting vs. harmonic order</vt:lpstr>
      <vt:lpstr>PowerPoint Presentation</vt:lpstr>
      <vt:lpstr>What happens to the Superplumes  the middle mantle?</vt:lpstr>
      <vt:lpstr>PowerPoint Presentation</vt:lpstr>
      <vt:lpstr>PowerPoint Presentation</vt:lpstr>
      <vt:lpstr>Slabs at depth</vt:lpstr>
      <vt:lpstr>It does not work!</vt:lpstr>
      <vt:lpstr>Slabs at depth</vt:lpstr>
      <vt:lpstr>Upper mantle test</vt:lpstr>
      <vt:lpstr>Velocity anomalies at 2800 km depth and integrated subduction </vt:lpstr>
      <vt:lpstr>What does it mean?</vt:lpstr>
      <vt:lpstr>Principal Component Analysis (PCA)</vt:lpstr>
      <vt:lpstr>S362ANI Principal Components</vt:lpstr>
      <vt:lpstr>The Two Largest Principal Components </vt:lpstr>
      <vt:lpstr>Reconstruction using 6 largest PC’s</vt:lpstr>
      <vt:lpstr>PowerPoint Presentation</vt:lpstr>
      <vt:lpstr>Degree 2 &amp; 3 vs. subduction history and hotspot distribution </vt:lpstr>
      <vt:lpstr>PowerPoint Presentation</vt:lpstr>
      <vt:lpstr>Changed reference model</vt:lpstr>
      <vt:lpstr>A Planet Within a Planet</vt:lpstr>
      <vt:lpstr>Top down or bottom up</vt:lpstr>
    </vt:vector>
  </TitlesOfParts>
  <Company>Harvard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Dziewons</dc:creator>
  <cp:lastModifiedBy>Dziewons</cp:lastModifiedBy>
  <cp:revision>201</cp:revision>
  <dcterms:created xsi:type="dcterms:W3CDTF">2014-03-08T19:36:09Z</dcterms:created>
  <dcterms:modified xsi:type="dcterms:W3CDTF">2014-07-16T21:38:06Z</dcterms:modified>
</cp:coreProperties>
</file>