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76" r:id="rId4"/>
    <p:sldId id="278" r:id="rId5"/>
    <p:sldId id="260" r:id="rId6"/>
    <p:sldId id="261" r:id="rId7"/>
    <p:sldId id="258" r:id="rId8"/>
    <p:sldId id="259" r:id="rId9"/>
    <p:sldId id="282" r:id="rId10"/>
    <p:sldId id="279" r:id="rId11"/>
    <p:sldId id="280" r:id="rId12"/>
    <p:sldId id="281" r:id="rId13"/>
    <p:sldId id="257" r:id="rId14"/>
    <p:sldId id="262" r:id="rId15"/>
    <p:sldId id="263" r:id="rId16"/>
    <p:sldId id="264" r:id="rId17"/>
    <p:sldId id="265" r:id="rId18"/>
    <p:sldId id="267" r:id="rId19"/>
    <p:sldId id="268" r:id="rId20"/>
    <p:sldId id="266" r:id="rId21"/>
    <p:sldId id="270" r:id="rId22"/>
    <p:sldId id="271" r:id="rId23"/>
    <p:sldId id="272" r:id="rId24"/>
    <p:sldId id="273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7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B9827-3EDE-9048-AFAF-09618047E229}" type="datetimeFigureOut">
              <a:rPr lang="en-US" smtClean="0"/>
              <a:t>7/12/13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2ED66-68D4-9743-8D5A-0AF056B6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36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2656D8-EA44-ED4A-BF24-A7D796D1BA1A}" type="slidenum">
              <a:rPr lang="en-US" sz="1200">
                <a:latin typeface="Times" charset="0"/>
              </a:rPr>
              <a:pPr/>
              <a:t>2</a:t>
            </a:fld>
            <a:endParaRPr lang="en-US" sz="1200">
              <a:latin typeface="Times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</a:rPr>
              <a:t>Spring locations on geology map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64EF37-59B6-1845-A890-5DE6A8C19E38}" type="slidenum">
              <a:rPr lang="en-US" sz="1200">
                <a:latin typeface="Times" charset="0"/>
              </a:rPr>
              <a:pPr/>
              <a:t>4</a:t>
            </a:fld>
            <a:endParaRPr lang="en-US" sz="1200">
              <a:latin typeface="Times" charset="0"/>
            </a:endParaRPr>
          </a:p>
        </p:txBody>
      </p:sp>
      <p:sp>
        <p:nvSpPr>
          <p:cNvPr id="7065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</a:rPr>
              <a:t>Bubbler photo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Furi</a:t>
            </a:r>
            <a:r>
              <a:rPr lang="en-US" dirty="0" smtClean="0"/>
              <a:t> et al., </a:t>
            </a:r>
            <a:r>
              <a:rPr lang="en-US" dirty="0" err="1" smtClean="0"/>
              <a:t>Geochem</a:t>
            </a:r>
            <a:r>
              <a:rPr lang="en-US" dirty="0" smtClean="0"/>
              <a:t>. </a:t>
            </a:r>
            <a:r>
              <a:rPr lang="en-US" dirty="0" err="1" smtClean="0"/>
              <a:t>Geophys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Geosyst</a:t>
            </a:r>
            <a:r>
              <a:rPr lang="en-US" baseline="0" dirty="0" smtClean="0"/>
              <a:t>.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2ED66-68D4-9743-8D5A-0AF056B6D2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1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5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1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1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23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7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4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0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8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6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5B439-FE2F-B941-828E-3D8FFF7F85EA}" type="datetimeFigureOut">
              <a:rPr lang="en-US" smtClean="0"/>
              <a:t>7/12/13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 smoker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77" y="148610"/>
            <a:ext cx="2343957" cy="3465980"/>
          </a:xfrm>
          <a:prstGeom prst="rect">
            <a:avLst/>
          </a:prstGeom>
        </p:spPr>
      </p:pic>
      <p:pic>
        <p:nvPicPr>
          <p:cNvPr id="7" name="Picture 2" descr="BhulBhulebubb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7207"/>
            <a:ext cx="3607164" cy="24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uego Xmas 20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3" y="979607"/>
            <a:ext cx="3015467" cy="226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75931" y="809028"/>
            <a:ext cx="262841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Sources</a:t>
            </a:r>
            <a:r>
              <a:rPr lang="en-US" sz="2400" dirty="0" smtClean="0">
                <a:solidFill>
                  <a:srgbClr val="FFFF00"/>
                </a:solidFill>
              </a:rPr>
              <a:t> of 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at the Earth’s surface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(and CH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475" t="11352" r="3358" b="-3979"/>
          <a:stretch/>
        </p:blipFill>
        <p:spPr>
          <a:xfrm>
            <a:off x="5205208" y="4053161"/>
            <a:ext cx="3810000" cy="23197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0208" y="3117334"/>
            <a:ext cx="75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6667" y="4164290"/>
            <a:ext cx="166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pockmark fields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CH</a:t>
            </a:r>
            <a:r>
              <a:rPr lang="en-US" baseline="-25000" dirty="0" smtClean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 vents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654" y="1145810"/>
            <a:ext cx="2035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r>
              <a:rPr lang="en-US" dirty="0" smtClean="0"/>
              <a:t>(Fuego, Guatemala)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3010" y="3841124"/>
            <a:ext cx="151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Metamorphic degassing 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4594" y="5513557"/>
            <a:ext cx="111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MCT zone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Nepal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8610"/>
            <a:ext cx="6863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exogenic carbon cycle (or, a few aspects, anyway)</a:t>
            </a:r>
          </a:p>
          <a:p>
            <a:endParaRPr lang="en-US" dirty="0"/>
          </a:p>
        </p:txBody>
      </p:sp>
      <p:pic>
        <p:nvPicPr>
          <p:cNvPr id="18" name="Picture 2" descr="alg_oil_rig_explosio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86667" y="2378688"/>
            <a:ext cx="3144762" cy="236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483581" y="4302789"/>
            <a:ext cx="172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Oxidation of C</a:t>
            </a:r>
            <a:r>
              <a:rPr lang="en-US" baseline="-25000" dirty="0" smtClean="0">
                <a:solidFill>
                  <a:schemeClr val="bg1"/>
                </a:solidFill>
              </a:rPr>
              <a:t>org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5600"/>
            <a:ext cx="7353300" cy="613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79169"/>
            <a:ext cx="1410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Palike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Science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03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455" y="0"/>
            <a:ext cx="76675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762000"/>
            <a:ext cx="1410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Palike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Science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63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7712"/>
            <a:ext cx="6172200" cy="6293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9387" y="635686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Zachos</a:t>
            </a:r>
            <a:r>
              <a:rPr lang="en-US" dirty="0" smtClean="0"/>
              <a:t> et al 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4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534" y="799290"/>
            <a:ext cx="6820571" cy="4299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350" y="337749"/>
            <a:ext cx="482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Costa Rica margin C balance  (</a:t>
            </a:r>
            <a:r>
              <a:rPr lang="en-US" dirty="0" err="1" smtClean="0"/>
              <a:t>Furi</a:t>
            </a:r>
            <a:r>
              <a:rPr lang="en-US" dirty="0" smtClean="0"/>
              <a:t> et al, G3, 2010)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8628" y="5139291"/>
            <a:ext cx="8995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Input &gt; 1.6×10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 g C km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yr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		Output ≈ 2×10</a:t>
            </a:r>
            <a:r>
              <a:rPr lang="en-US" sz="2400" baseline="30000" dirty="0" smtClean="0"/>
              <a:t>8</a:t>
            </a:r>
            <a:r>
              <a:rPr lang="en-US" sz="2400" dirty="0" smtClean="0"/>
              <a:t> g C km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yr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	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	</a:t>
            </a:r>
            <a:r>
              <a:rPr lang="en-US" sz="2400" dirty="0" smtClean="0"/>
              <a:t>								i.e. ≤ 12%</a:t>
            </a:r>
          </a:p>
          <a:p>
            <a:r>
              <a:rPr lang="en-US" dirty="0" smtClean="0"/>
              <a:t>Implication: most C introduced to subduction zone is recycled to mantle.  </a:t>
            </a:r>
          </a:p>
          <a:p>
            <a:r>
              <a:rPr lang="en-US" dirty="0" smtClean="0"/>
              <a:t>Should help maintain “steady state” surface C reservoir over long time scales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3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429" y="447524"/>
            <a:ext cx="8247833" cy="5724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Sedimentary sinks</a:t>
            </a:r>
          </a:p>
          <a:p>
            <a:endParaRPr lang="en-US" dirty="0"/>
          </a:p>
          <a:p>
            <a:r>
              <a:rPr lang="en-US" dirty="0" smtClean="0"/>
              <a:t>Global sediment flux (modern </a:t>
            </a:r>
            <a:r>
              <a:rPr lang="en-US" dirty="0" err="1" smtClean="0"/>
              <a:t>preanthro</a:t>
            </a:r>
            <a:r>
              <a:rPr lang="en-US" dirty="0" smtClean="0"/>
              <a:t>) = 14 </a:t>
            </a:r>
            <a:r>
              <a:rPr lang="en-US" dirty="0" err="1" smtClean="0"/>
              <a:t>Gton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(</a:t>
            </a:r>
            <a:r>
              <a:rPr lang="en-US" dirty="0" err="1" smtClean="0"/>
              <a:t>Syvitski</a:t>
            </a:r>
            <a:r>
              <a:rPr lang="en-US" dirty="0" smtClean="0"/>
              <a:t> et al, 2005)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i="1" dirty="0" smtClean="0"/>
              <a:t>carbonate burial flux   </a:t>
            </a:r>
            <a:r>
              <a:rPr lang="en-US" dirty="0" smtClean="0"/>
              <a:t>24±4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	est. from sediment inventories and</a:t>
            </a:r>
          </a:p>
          <a:p>
            <a:r>
              <a:rPr lang="en-US" dirty="0"/>
              <a:t>	</a:t>
            </a:r>
            <a:r>
              <a:rPr lang="en-US" dirty="0" smtClean="0"/>
              <a:t>								river chemistry</a:t>
            </a:r>
          </a:p>
          <a:p>
            <a:r>
              <a:rPr lang="en-US" dirty="0" smtClean="0"/>
              <a:t>	weathering ≈ carbonate sedimentation (to preserve mass and alkalinity balance)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i="1" dirty="0" smtClean="0"/>
              <a:t>How can we estimate Corg burial flux?  </a:t>
            </a:r>
            <a:r>
              <a:rPr lang="en-US" dirty="0" smtClean="0"/>
              <a:t>Inventory methods are less well-suited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Stable isotope mass balance (steady state version):</a:t>
            </a:r>
          </a:p>
          <a:p>
            <a:endParaRPr lang="en-US" dirty="0"/>
          </a:p>
          <a:p>
            <a:r>
              <a:rPr lang="en-US" dirty="0" err="1" smtClean="0"/>
              <a:t>J</a:t>
            </a:r>
            <a:r>
              <a:rPr lang="en-US" baseline="-25000" dirty="0" err="1"/>
              <a:t>C</a:t>
            </a:r>
            <a:r>
              <a:rPr lang="en-US" baseline="-25000" dirty="0" err="1" smtClean="0"/>
              <a:t>tot</a:t>
            </a:r>
            <a:r>
              <a:rPr lang="en-US" dirty="0" smtClean="0"/>
              <a:t> =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carb</a:t>
            </a:r>
            <a:r>
              <a:rPr lang="en-US" dirty="0" smtClean="0"/>
              <a:t> +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org</a:t>
            </a:r>
            <a:r>
              <a:rPr lang="en-US" dirty="0" smtClean="0"/>
              <a:t>			mass fraction: 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org</a:t>
            </a:r>
            <a:r>
              <a:rPr lang="en-US" dirty="0" smtClean="0"/>
              <a:t> +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carb</a:t>
            </a:r>
            <a:r>
              <a:rPr lang="en-US" dirty="0" smtClean="0"/>
              <a:t> = 1, or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org</a:t>
            </a:r>
            <a:r>
              <a:rPr lang="en-US" dirty="0" smtClean="0"/>
              <a:t> = 1-X</a:t>
            </a:r>
            <a:r>
              <a:rPr lang="en-US" baseline="-25000" dirty="0" smtClean="0"/>
              <a:t>carb</a:t>
            </a:r>
          </a:p>
          <a:p>
            <a:endParaRPr lang="en-US" dirty="0"/>
          </a:p>
          <a:p>
            <a:r>
              <a:rPr lang="en-US" dirty="0" smtClean="0"/>
              <a:t>δ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  <a:r>
              <a:rPr lang="en-US" baseline="-25000" dirty="0" smtClean="0"/>
              <a:t>carb</a:t>
            </a:r>
            <a:r>
              <a:rPr lang="en-US" dirty="0" smtClean="0"/>
              <a:t>  = δ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  <a:r>
              <a:rPr lang="en-US" baseline="-25000" dirty="0" smtClean="0"/>
              <a:t>org</a:t>
            </a:r>
            <a:r>
              <a:rPr lang="en-US" dirty="0" smtClean="0"/>
              <a:t> + ∆, where ∆ is (roughly) the effective SW – org isotopic fractionation</a:t>
            </a:r>
          </a:p>
          <a:p>
            <a:endParaRPr lang="en-US" dirty="0"/>
          </a:p>
          <a:p>
            <a:r>
              <a:rPr lang="en-US" dirty="0" smtClean="0"/>
              <a:t>Then  steady state mass balance requires that </a:t>
            </a:r>
            <a:r>
              <a:rPr lang="en-US" i="1" dirty="0" smtClean="0"/>
              <a:t>isotopes in = isotopes out</a:t>
            </a:r>
          </a:p>
          <a:p>
            <a:endParaRPr lang="en-US" dirty="0"/>
          </a:p>
          <a:p>
            <a:r>
              <a:rPr lang="en-US" dirty="0" smtClean="0"/>
              <a:t>δ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  <a:r>
              <a:rPr lang="en-US" baseline="-25000" dirty="0" smtClean="0"/>
              <a:t>in</a:t>
            </a:r>
            <a:r>
              <a:rPr lang="en-US" dirty="0" smtClean="0"/>
              <a:t>  = </a:t>
            </a:r>
            <a:r>
              <a:rPr lang="en-US" i="1" dirty="0" smtClean="0"/>
              <a:t>X</a:t>
            </a:r>
            <a:r>
              <a:rPr lang="en-US" i="1" baseline="-25000" dirty="0" smtClean="0"/>
              <a:t>org</a:t>
            </a:r>
            <a:r>
              <a:rPr lang="en-US" dirty="0" smtClean="0"/>
              <a:t>δ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  <a:r>
              <a:rPr lang="en-US" baseline="-25000" dirty="0" smtClean="0"/>
              <a:t>org</a:t>
            </a:r>
            <a:r>
              <a:rPr lang="en-US" dirty="0" smtClean="0"/>
              <a:t>  + (1-</a:t>
            </a:r>
            <a:r>
              <a:rPr lang="en-US" i="1" dirty="0" smtClean="0"/>
              <a:t>X</a:t>
            </a:r>
            <a:r>
              <a:rPr lang="en-US" i="1" baseline="-25000" dirty="0" smtClean="0"/>
              <a:t>org</a:t>
            </a:r>
            <a:r>
              <a:rPr lang="en-US" dirty="0" smtClean="0"/>
              <a:t>)δ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  <a:r>
              <a:rPr lang="en-US" baseline="-25000" dirty="0" smtClean="0"/>
              <a:t>carb		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7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358792"/>
              </p:ext>
            </p:extLst>
          </p:nvPr>
        </p:nvGraphicFramePr>
        <p:xfrm>
          <a:off x="822174" y="570290"/>
          <a:ext cx="3681252" cy="123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3" imgW="1358900" imgH="457200" progId="Equation.3">
                  <p:embed/>
                </p:oleObj>
              </mc:Choice>
              <mc:Fallback>
                <p:oleObj name="Equation" r:id="rId3" imgW="1358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174" y="570290"/>
                        <a:ext cx="3681252" cy="1238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428878"/>
              </p:ext>
            </p:extLst>
          </p:nvPr>
        </p:nvGraphicFramePr>
        <p:xfrm>
          <a:off x="4629150" y="1535113"/>
          <a:ext cx="41322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5" imgW="1524000" imgH="393700" progId="Equation.DSMT4">
                  <p:embed/>
                </p:oleObj>
              </mc:Choice>
              <mc:Fallback>
                <p:oleObj name="Equation" r:id="rId5" imgW="15240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29150" y="1535113"/>
                        <a:ext cx="4132263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711930" y="4151477"/>
            <a:ext cx="454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δ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carb</a:t>
            </a:r>
            <a:r>
              <a:rPr lang="en-US" sz="2400" dirty="0" smtClean="0"/>
              <a:t>, ∆</a:t>
            </a:r>
            <a:r>
              <a:rPr lang="en-US" sz="2400" baseline="-25000" dirty="0" smtClean="0"/>
              <a:t>carb-org</a:t>
            </a:r>
            <a:r>
              <a:rPr lang="en-US" sz="2400" dirty="0" smtClean="0"/>
              <a:t> vary in time, </a:t>
            </a:r>
          </a:p>
          <a:p>
            <a:endParaRPr lang="en-US" sz="2400" dirty="0"/>
          </a:p>
          <a:p>
            <a:r>
              <a:rPr lang="en-US" sz="2400" dirty="0" smtClean="0"/>
              <a:t>but mean mantle input δ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in </a:t>
            </a:r>
            <a:r>
              <a:rPr lang="en-US" sz="2400" dirty="0" smtClean="0"/>
              <a:t>probably doesn’t (much)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44374" y="3009900"/>
            <a:ext cx="611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0.24 × 24 </a:t>
            </a:r>
            <a:r>
              <a:rPr lang="en-US" sz="2400" dirty="0" err="1" smtClean="0"/>
              <a:t>Tmol</a:t>
            </a:r>
            <a:r>
              <a:rPr lang="en-US" sz="2400" dirty="0"/>
              <a:t> </a:t>
            </a:r>
            <a:r>
              <a:rPr lang="en-US" sz="2400" dirty="0" smtClean="0"/>
              <a:t>yr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</a:t>
            </a:r>
            <a:r>
              <a:rPr lang="en-US" sz="2400" dirty="0" err="1" smtClean="0"/>
              <a:t>J</a:t>
            </a:r>
            <a:r>
              <a:rPr lang="en-US" sz="2400" baseline="-25000" dirty="0" err="1" smtClean="0"/>
              <a:t>carb</a:t>
            </a:r>
            <a:r>
              <a:rPr lang="en-US" sz="2400" dirty="0" smtClean="0"/>
              <a:t> ≈ 6 </a:t>
            </a:r>
            <a:r>
              <a:rPr lang="en-US" sz="2400" dirty="0" err="1" smtClean="0"/>
              <a:t>Tmol</a:t>
            </a:r>
            <a:r>
              <a:rPr lang="en-US" sz="2400" dirty="0" smtClean="0"/>
              <a:t> yr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C</a:t>
            </a:r>
            <a:r>
              <a:rPr lang="en-US" sz="2400" baseline="-25000" dirty="0" smtClean="0"/>
              <a:t>org</a:t>
            </a:r>
            <a:r>
              <a:rPr lang="en-US" sz="2400" dirty="0" smtClean="0"/>
              <a:t> burial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3138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2" y="3313382"/>
            <a:ext cx="5551714" cy="3411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048" y="0"/>
            <a:ext cx="5475478" cy="36070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382" y="498714"/>
            <a:ext cx="3445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δ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carb</a:t>
            </a:r>
            <a:r>
              <a:rPr lang="en-US" sz="2400" dirty="0"/>
              <a:t> </a:t>
            </a:r>
            <a:r>
              <a:rPr lang="en-US" sz="2400" dirty="0" smtClean="0"/>
              <a:t>variations indicate</a:t>
            </a:r>
          </a:p>
          <a:p>
            <a:r>
              <a:rPr lang="en-US" sz="2400" dirty="0" smtClean="0"/>
              <a:t>changes in C</a:t>
            </a:r>
            <a:r>
              <a:rPr lang="en-US" sz="2400" baseline="-25000" dirty="0" smtClean="0"/>
              <a:t>org</a:t>
            </a:r>
            <a:r>
              <a:rPr lang="en-US" sz="2400" dirty="0" smtClean="0"/>
              <a:t>/</a:t>
            </a:r>
            <a:r>
              <a:rPr lang="en-US" sz="2400" dirty="0" err="1" smtClean="0"/>
              <a:t>C</a:t>
            </a:r>
            <a:r>
              <a:rPr lang="en-US" sz="2400" baseline="-25000" dirty="0" err="1" smtClean="0"/>
              <a:t>carb</a:t>
            </a:r>
            <a:r>
              <a:rPr lang="en-US" sz="2400" dirty="0" smtClean="0"/>
              <a:t> ratio entering sediments with time.  </a:t>
            </a:r>
            <a:r>
              <a:rPr lang="en-US" sz="2400" i="1" dirty="0" smtClean="0"/>
              <a:t>It’s a separate question to estimate the total C sedimentation flux </a:t>
            </a:r>
            <a:endParaRPr lang="en-US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999238" y="4438951"/>
            <a:ext cx="2818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much of this variation is primary, and how much is caused by later alteration?  Sometimes hard to answer for some critical cases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21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4381" y="737810"/>
            <a:ext cx="7595809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consequences of Corg burial?</a:t>
            </a:r>
          </a:p>
          <a:p>
            <a:endParaRPr lang="en-US" dirty="0"/>
          </a:p>
          <a:p>
            <a:r>
              <a:rPr lang="en-US" i="1" dirty="0" smtClean="0"/>
              <a:t>n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+ </a:t>
            </a:r>
            <a:r>
              <a:rPr lang="en-US" i="1" dirty="0" smtClean="0"/>
              <a:t>n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-&gt; C</a:t>
            </a:r>
            <a:r>
              <a:rPr lang="en-US" baseline="-25000" dirty="0" smtClean="0"/>
              <a:t>n</a:t>
            </a:r>
            <a:r>
              <a:rPr lang="en-US" dirty="0" smtClean="0"/>
              <a:t>H</a:t>
            </a:r>
            <a:r>
              <a:rPr lang="en-US" baseline="-25000" dirty="0" smtClean="0"/>
              <a:t>2n</a:t>
            </a:r>
            <a:r>
              <a:rPr lang="en-US" dirty="0" smtClean="0"/>
              <a:t>O</a:t>
            </a:r>
            <a:r>
              <a:rPr lang="en-US" baseline="-25000" dirty="0" smtClean="0"/>
              <a:t>n</a:t>
            </a:r>
            <a:r>
              <a:rPr lang="en-US" dirty="0" smtClean="0"/>
              <a:t> + </a:t>
            </a:r>
            <a:r>
              <a:rPr lang="en-US" i="1" dirty="0" smtClean="0"/>
              <a:t>n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,  </a:t>
            </a:r>
            <a:r>
              <a:rPr lang="en-US" i="1" dirty="0" smtClean="0"/>
              <a:t>n</a:t>
            </a:r>
            <a:r>
              <a:rPr lang="en-US" dirty="0" smtClean="0"/>
              <a:t> ≈ 6 for glucose synthesis</a:t>
            </a:r>
          </a:p>
          <a:p>
            <a:endParaRPr lang="en-US" dirty="0"/>
          </a:p>
          <a:p>
            <a:r>
              <a:rPr lang="en-US" dirty="0" smtClean="0"/>
              <a:t>So for each mole of C fixed, one mole of O</a:t>
            </a:r>
            <a:r>
              <a:rPr lang="en-US" baseline="-25000" dirty="0" smtClean="0"/>
              <a:t>2</a:t>
            </a:r>
            <a:r>
              <a:rPr lang="en-US" dirty="0" smtClean="0"/>
              <a:t> is produced.  Ordinarily respiration (the back reaction) consumes all O</a:t>
            </a:r>
            <a:r>
              <a:rPr lang="en-US" baseline="-25000" dirty="0" smtClean="0"/>
              <a:t>2</a:t>
            </a:r>
            <a:r>
              <a:rPr lang="en-US" dirty="0" smtClean="0"/>
              <a:t>, but if reduced C is buried oxidation is prevented, and you have net O</a:t>
            </a:r>
            <a:r>
              <a:rPr lang="en-US" baseline="-25000" dirty="0" smtClean="0"/>
              <a:t>2</a:t>
            </a:r>
            <a:r>
              <a:rPr lang="en-US" dirty="0" smtClean="0"/>
              <a:t> production.</a:t>
            </a:r>
          </a:p>
          <a:p>
            <a:endParaRPr lang="en-US" dirty="0"/>
          </a:p>
          <a:p>
            <a:r>
              <a:rPr lang="en-US" dirty="0" smtClean="0"/>
              <a:t>If O</a:t>
            </a:r>
            <a:r>
              <a:rPr lang="en-US" baseline="-25000" dirty="0" smtClean="0"/>
              <a:t>2</a:t>
            </a:r>
            <a:r>
              <a:rPr lang="en-US" dirty="0" smtClean="0"/>
              <a:t> is produced, what happens to it?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Oxidation of old sedimentary C</a:t>
            </a:r>
            <a:r>
              <a:rPr lang="en-US" baseline="-25000" dirty="0" smtClean="0"/>
              <a:t>org</a:t>
            </a:r>
            <a:r>
              <a:rPr lang="en-US" dirty="0" smtClean="0"/>
              <a:t> (weathering of kerogen)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Oxidation of Fe, S, reduced gases from mantle and crust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Accumulate in atmosphere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63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7167" y="888999"/>
            <a:ext cx="6873847" cy="58169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Start  with oxidation of oceanic (OC) and continental crust (CC)</a:t>
            </a:r>
          </a:p>
          <a:p>
            <a:endParaRPr lang="en-US" dirty="0"/>
          </a:p>
          <a:p>
            <a:r>
              <a:rPr lang="en-US" dirty="0" smtClean="0"/>
              <a:t>OC produced at MOR with  	Fe3+/∑Fe ≈ 0.07  (</a:t>
            </a:r>
            <a:r>
              <a:rPr lang="en-US" dirty="0" err="1" smtClean="0"/>
              <a:t>Lecuyer</a:t>
            </a:r>
            <a:r>
              <a:rPr lang="en-US" dirty="0" smtClean="0"/>
              <a:t> &amp; </a:t>
            </a:r>
            <a:r>
              <a:rPr lang="en-US" dirty="0" err="1" smtClean="0"/>
              <a:t>Ricard</a:t>
            </a:r>
            <a:r>
              <a:rPr lang="en-US" dirty="0" smtClean="0"/>
              <a:t>, 1999)</a:t>
            </a:r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smtClean="0"/>
              <a:t>or 	Fe3+/∑Fe ≈ 0.15  (Bach &amp; Edwards, 2003)</a:t>
            </a:r>
          </a:p>
          <a:p>
            <a:endParaRPr lang="en-US" dirty="0" smtClean="0"/>
          </a:p>
          <a:p>
            <a:r>
              <a:rPr lang="en-US" dirty="0" smtClean="0"/>
              <a:t>L&amp;R estimate whole OC, B&amp;E upper 500 m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With time, the crust is oxidized by fluid flow, and altered crust has</a:t>
            </a:r>
          </a:p>
          <a:p>
            <a:endParaRPr lang="en-US" dirty="0"/>
          </a:p>
          <a:p>
            <a:r>
              <a:rPr lang="en-US" dirty="0" smtClean="0"/>
              <a:t>						Fe3+/∑Fe ≈ 0.22  (</a:t>
            </a:r>
            <a:r>
              <a:rPr lang="en-US" dirty="0" err="1" smtClean="0"/>
              <a:t>Lecuyer</a:t>
            </a:r>
            <a:r>
              <a:rPr lang="en-US" dirty="0" smtClean="0"/>
              <a:t> &amp; </a:t>
            </a:r>
            <a:r>
              <a:rPr lang="en-US" dirty="0" err="1" smtClean="0"/>
              <a:t>Ricard</a:t>
            </a:r>
            <a:r>
              <a:rPr lang="en-US" dirty="0" smtClean="0"/>
              <a:t>, 1999)</a:t>
            </a:r>
          </a:p>
          <a:p>
            <a:r>
              <a:rPr lang="en-US" dirty="0" smtClean="0"/>
              <a:t>					or 	Fe3+/∑Fe ≈ 0.45  (Bach &amp; Edwards, 2003)</a:t>
            </a:r>
          </a:p>
          <a:p>
            <a:endParaRPr lang="en-US" dirty="0" smtClean="0"/>
          </a:p>
          <a:p>
            <a:r>
              <a:rPr lang="en-US" dirty="0" smtClean="0"/>
              <a:t>Consider ∑Fe of OC (≈ 7-8 </a:t>
            </a:r>
            <a:r>
              <a:rPr lang="en-US" dirty="0" err="1" smtClean="0"/>
              <a:t>wt</a:t>
            </a:r>
            <a:r>
              <a:rPr lang="en-US" dirty="0" smtClean="0"/>
              <a:t>%), and production rate (≈ 5×10</a:t>
            </a:r>
            <a:r>
              <a:rPr lang="en-US" baseline="30000" dirty="0" smtClean="0"/>
              <a:t>13</a:t>
            </a:r>
            <a:r>
              <a:rPr lang="en-US" dirty="0" smtClean="0"/>
              <a:t> kg/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also consider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red</a:t>
            </a:r>
            <a:r>
              <a:rPr lang="en-US" dirty="0" smtClean="0"/>
              <a:t> = 0.125 </a:t>
            </a:r>
            <a:r>
              <a:rPr lang="en-US" dirty="0" err="1" smtClean="0"/>
              <a:t>wt</a:t>
            </a:r>
            <a:r>
              <a:rPr lang="en-US" dirty="0" smtClean="0"/>
              <a:t>% -&gt; sulfate</a:t>
            </a:r>
            <a:endParaRPr lang="en-US" baseline="-25000" dirty="0" smtClean="0"/>
          </a:p>
          <a:p>
            <a:endParaRPr lang="en-US" dirty="0"/>
          </a:p>
          <a:p>
            <a:r>
              <a:rPr lang="en-US" dirty="0" smtClean="0"/>
              <a:t>This implies an O</a:t>
            </a:r>
            <a:r>
              <a:rPr lang="en-US" baseline="-25000" dirty="0" smtClean="0"/>
              <a:t>2</a:t>
            </a:r>
            <a:r>
              <a:rPr lang="en-US" dirty="0" smtClean="0"/>
              <a:t> consumption rate ≈ 0.6 to 1.9 </a:t>
            </a:r>
            <a:r>
              <a:rPr lang="en-US" dirty="0" err="1" smtClean="0"/>
              <a:t>Tmol</a:t>
            </a:r>
            <a:r>
              <a:rPr lang="en-US" dirty="0" smtClean="0"/>
              <a:t> yr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If we carry out same analysis for CC, we get -∆O</a:t>
            </a:r>
            <a:r>
              <a:rPr lang="en-US" baseline="-25000" dirty="0" smtClean="0"/>
              <a:t>2</a:t>
            </a:r>
            <a:r>
              <a:rPr lang="en-US" dirty="0" smtClean="0"/>
              <a:t> ≈ 0.6 </a:t>
            </a:r>
            <a:r>
              <a:rPr lang="en-US" dirty="0" err="1" smtClean="0"/>
              <a:t>Tmol</a:t>
            </a:r>
            <a:r>
              <a:rPr lang="en-US" dirty="0" smtClean="0"/>
              <a:t> yr</a:t>
            </a:r>
            <a:r>
              <a:rPr lang="en-US" baseline="30000" dirty="0" smtClean="0"/>
              <a:t>-1</a:t>
            </a:r>
          </a:p>
          <a:p>
            <a:endParaRPr lang="en-US" baseline="30000" dirty="0"/>
          </a:p>
          <a:p>
            <a:r>
              <a:rPr lang="en-US" dirty="0" smtClean="0">
                <a:solidFill>
                  <a:srgbClr val="FF0000"/>
                </a:solidFill>
              </a:rPr>
              <a:t>Sum -∆O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≈ 1.7±1.3 (</a:t>
            </a:r>
            <a:r>
              <a:rPr lang="en-US" dirty="0" err="1" smtClean="0">
                <a:solidFill>
                  <a:srgbClr val="FF0000"/>
                </a:solidFill>
              </a:rPr>
              <a:t>ish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err="1" smtClean="0">
                <a:solidFill>
                  <a:srgbClr val="FF0000"/>
                </a:solidFill>
              </a:rPr>
              <a:t>Tmol</a:t>
            </a:r>
            <a:r>
              <a:rPr lang="en-US" dirty="0" smtClean="0">
                <a:solidFill>
                  <a:srgbClr val="FF0000"/>
                </a:solidFill>
              </a:rPr>
              <a:t> yr</a:t>
            </a:r>
            <a:r>
              <a:rPr lang="en-US" baseline="30000" dirty="0" smtClean="0">
                <a:solidFill>
                  <a:srgbClr val="FF0000"/>
                </a:solidFill>
              </a:rPr>
              <a:t>-1	</a:t>
            </a:r>
            <a:r>
              <a:rPr lang="en-US" baseline="30000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TAX on 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production</a:t>
            </a:r>
            <a:endParaRPr lang="en-US" baseline="30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1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00" y="628134"/>
            <a:ext cx="7993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f we produce ≈ 6 </a:t>
            </a:r>
            <a:r>
              <a:rPr lang="en-US" dirty="0" err="1" smtClean="0"/>
              <a:t>Tmol</a:t>
            </a:r>
            <a:r>
              <a:rPr lang="en-US" dirty="0" smtClean="0"/>
              <a:t> yr</a:t>
            </a:r>
            <a:r>
              <a:rPr lang="en-US" baseline="30000" dirty="0" smtClean="0"/>
              <a:t>-1 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from C</a:t>
            </a:r>
            <a:r>
              <a:rPr lang="en-US" baseline="-25000" dirty="0" smtClean="0"/>
              <a:t>org</a:t>
            </a:r>
            <a:r>
              <a:rPr lang="en-US" dirty="0" smtClean="0"/>
              <a:t> burial, but require 1.5 to 2 to oxidize Fe and S in the OC and CC, that only leaves 4+ </a:t>
            </a:r>
            <a:r>
              <a:rPr lang="en-US" dirty="0" err="1" smtClean="0"/>
              <a:t>Tmol</a:t>
            </a:r>
            <a:r>
              <a:rPr lang="en-US" dirty="0" smtClean="0"/>
              <a:t> yr</a:t>
            </a:r>
            <a:r>
              <a:rPr lang="en-US" baseline="30000" dirty="0" smtClean="0"/>
              <a:t>-1</a:t>
            </a:r>
            <a:r>
              <a:rPr lang="en-US" dirty="0" smtClean="0"/>
              <a:t> to react with older C</a:t>
            </a:r>
            <a:r>
              <a:rPr lang="en-US" baseline="-25000" dirty="0" smtClean="0"/>
              <a:t>org</a:t>
            </a:r>
          </a:p>
          <a:p>
            <a:endParaRPr lang="en-US" dirty="0"/>
          </a:p>
          <a:p>
            <a:r>
              <a:rPr lang="en-US" dirty="0" smtClean="0"/>
              <a:t>So we have less O</a:t>
            </a:r>
            <a:r>
              <a:rPr lang="en-US" baseline="-25000" dirty="0" smtClean="0"/>
              <a:t>2</a:t>
            </a:r>
            <a:r>
              <a:rPr lang="en-US" dirty="0" smtClean="0"/>
              <a:t> to return to carbon cycle than the amount of C</a:t>
            </a:r>
            <a:r>
              <a:rPr lang="en-US" baseline="-25000" dirty="0" smtClean="0"/>
              <a:t>red</a:t>
            </a:r>
            <a:r>
              <a:rPr lang="en-US" dirty="0" smtClean="0"/>
              <a:t> we produced.  In other words, the C</a:t>
            </a:r>
            <a:r>
              <a:rPr lang="en-US" baseline="-25000" dirty="0" smtClean="0"/>
              <a:t>org</a:t>
            </a:r>
            <a:r>
              <a:rPr lang="en-US" dirty="0" smtClean="0"/>
              <a:t> reservoir cannot be at steady state if pO</a:t>
            </a:r>
            <a:r>
              <a:rPr lang="en-US" baseline="-25000" dirty="0" smtClean="0"/>
              <a:t>2</a:t>
            </a:r>
            <a:r>
              <a:rPr lang="en-US" dirty="0" smtClean="0"/>
              <a:t> is even close to steady state  </a:t>
            </a:r>
          </a:p>
          <a:p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in </a:t>
            </a:r>
            <a:r>
              <a:rPr lang="en-US" dirty="0" err="1" smtClean="0"/>
              <a:t>atm</a:t>
            </a:r>
            <a:r>
              <a:rPr lang="en-US" dirty="0" smtClean="0"/>
              <a:t> ≈ 3.7×10</a:t>
            </a:r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err="1" smtClean="0"/>
              <a:t>mol</a:t>
            </a:r>
            <a:r>
              <a:rPr lang="en-US" dirty="0" smtClean="0"/>
              <a:t>, i.e.</a:t>
            </a:r>
            <a:r>
              <a:rPr lang="en-US" sz="2400" dirty="0" smtClean="0"/>
              <a:t>τ</a:t>
            </a:r>
            <a:r>
              <a:rPr lang="en-US" baseline="-25000" dirty="0" smtClean="0"/>
              <a:t>O2</a:t>
            </a:r>
            <a:r>
              <a:rPr lang="en-US" dirty="0" smtClean="0"/>
              <a:t> ≈ 6 </a:t>
            </a:r>
            <a:r>
              <a:rPr lang="en-US" dirty="0" err="1" smtClean="0"/>
              <a:t>Myr</a:t>
            </a:r>
            <a:r>
              <a:rPr lang="en-US" dirty="0" smtClean="0"/>
              <a:t>, so “steady state” for O</a:t>
            </a:r>
            <a:r>
              <a:rPr lang="en-US" baseline="-25000" dirty="0" smtClean="0"/>
              <a:t>2</a:t>
            </a:r>
            <a:r>
              <a:rPr lang="en-US" dirty="0" smtClean="0"/>
              <a:t> not a really bad idea</a:t>
            </a:r>
          </a:p>
          <a:p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2406462" y="4902071"/>
            <a:ext cx="946988" cy="7352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1.7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4899" y="3806069"/>
            <a:ext cx="51836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≈</a:t>
            </a:r>
            <a:r>
              <a:rPr lang="en-US" sz="3600" dirty="0" smtClean="0"/>
              <a:t>  4.3      </a:t>
            </a:r>
            <a:r>
              <a:rPr lang="en-US" sz="2800" dirty="0" smtClean="0"/>
              <a:t>so at most ≈ 70% of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	C</a:t>
            </a:r>
            <a:r>
              <a:rPr lang="en-US" sz="2800" baseline="-25000" dirty="0" smtClean="0"/>
              <a:t>org</a:t>
            </a:r>
            <a:r>
              <a:rPr lang="en-US" sz="2800" dirty="0" smtClean="0"/>
              <a:t> can be </a:t>
            </a:r>
            <a:r>
              <a:rPr lang="en-US" sz="2800" dirty="0" err="1" smtClean="0"/>
              <a:t>reoxidized</a:t>
            </a:r>
            <a:r>
              <a:rPr lang="en-US" sz="2800" dirty="0" smtClean="0"/>
              <a:t>.  30% has to be “stored” someplace</a:t>
            </a:r>
            <a:endParaRPr lang="en-US" sz="5400" dirty="0"/>
          </a:p>
        </p:txBody>
      </p:sp>
      <p:sp>
        <p:nvSpPr>
          <p:cNvPr id="9" name="Up Arrow 8"/>
          <p:cNvSpPr/>
          <p:nvPr/>
        </p:nvSpPr>
        <p:spPr>
          <a:xfrm>
            <a:off x="690745" y="3231086"/>
            <a:ext cx="1715718" cy="167098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87053" y="5811542"/>
            <a:ext cx="3019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It’s actually worse than this ….</a:t>
            </a:r>
          </a:p>
        </p:txBody>
      </p:sp>
    </p:spTree>
    <p:extLst>
      <p:ext uri="{BB962C8B-B14F-4D97-AF65-F5344CB8AC3E}">
        <p14:creationId xmlns:p14="http://schemas.microsoft.com/office/powerpoint/2010/main" val="3345799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overview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131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9462"/>
            <a:ext cx="5551714" cy="4134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431" y="492666"/>
            <a:ext cx="797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Kerogen in outcrop weathers, but weathering may be a strong function of pO</a:t>
            </a:r>
            <a:r>
              <a:rPr lang="en-US" baseline="-25000" dirty="0" smtClean="0"/>
              <a:t>2</a:t>
            </a:r>
            <a:r>
              <a:rPr lang="en-US" dirty="0" smtClean="0"/>
              <a:t> (so there can be an important feedback) and erosion rate (link to tectonics)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2345" y="1560285"/>
            <a:ext cx="260047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complete is this weathering today?</a:t>
            </a:r>
          </a:p>
          <a:p>
            <a:endParaRPr lang="en-US" dirty="0"/>
          </a:p>
          <a:p>
            <a:r>
              <a:rPr lang="en-US" i="1" dirty="0" smtClean="0"/>
              <a:t>i.e.</a:t>
            </a:r>
          </a:p>
          <a:p>
            <a:endParaRPr lang="en-US" dirty="0"/>
          </a:p>
          <a:p>
            <a:r>
              <a:rPr lang="en-US" dirty="0" smtClean="0"/>
              <a:t>How efficient is recycling of sedimentary C</a:t>
            </a:r>
            <a:r>
              <a:rPr lang="en-US" baseline="-25000" dirty="0" smtClean="0"/>
              <a:t>org</a:t>
            </a:r>
            <a:r>
              <a:rPr lang="en-US" dirty="0" smtClean="0"/>
              <a:t> under modern, high pO</a:t>
            </a:r>
            <a:r>
              <a:rPr lang="en-US" baseline="-25000" dirty="0" smtClean="0"/>
              <a:t>2</a:t>
            </a:r>
            <a:r>
              <a:rPr lang="en-US" dirty="0" smtClean="0"/>
              <a:t> conditions? </a:t>
            </a:r>
          </a:p>
          <a:p>
            <a:endParaRPr lang="en-US" dirty="0"/>
          </a:p>
          <a:p>
            <a:r>
              <a:rPr lang="en-US" dirty="0" smtClean="0"/>
              <a:t>What might this have looked like under low pO</a:t>
            </a:r>
            <a:r>
              <a:rPr lang="en-US" baseline="-25000" dirty="0" smtClean="0"/>
              <a:t>2</a:t>
            </a:r>
            <a:r>
              <a:rPr lang="en-US" dirty="0" smtClean="0"/>
              <a:t> conditions?</a:t>
            </a:r>
          </a:p>
          <a:p>
            <a:endParaRPr lang="en-US" dirty="0"/>
          </a:p>
          <a:p>
            <a:r>
              <a:rPr lang="en-US" dirty="0" smtClean="0"/>
              <a:t>What other pathways are important?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3250" y="5693833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Devonian New Albany shale ≈ 7% TOC</a:t>
            </a:r>
          </a:p>
          <a:p>
            <a:r>
              <a:rPr lang="en-US" dirty="0" err="1" smtClean="0"/>
              <a:t>Petsch</a:t>
            </a:r>
            <a:r>
              <a:rPr lang="en-US" dirty="0" smtClean="0"/>
              <a:t> et al., 2001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89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86" y="1164024"/>
            <a:ext cx="4145227" cy="3661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411" y="4838700"/>
            <a:ext cx="3366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Mineral surface area highly correlated with %OC</a:t>
            </a:r>
          </a:p>
          <a:p>
            <a:pPr algn="ctr"/>
            <a:r>
              <a:rPr lang="en-US" sz="1600" dirty="0" smtClean="0"/>
              <a:t>Kennedy et al., 2002 Science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5100" y="278368"/>
            <a:ext cx="811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</a:t>
            </a:r>
            <a:r>
              <a:rPr lang="en-US" sz="2400" baseline="-25000" dirty="0" smtClean="0"/>
              <a:t>org</a:t>
            </a:r>
            <a:r>
              <a:rPr lang="en-US" sz="2400" dirty="0" smtClean="0"/>
              <a:t> is protected in sediments by adsorption to mineral surfaces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645288" y="1821934"/>
            <a:ext cx="3162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Recall what weathering does to mineral surface area. </a:t>
            </a:r>
            <a:r>
              <a:rPr lang="en-US" dirty="0" smtClean="0"/>
              <a:t>Weathering promotes C</a:t>
            </a:r>
            <a:r>
              <a:rPr lang="en-US" baseline="-25000" dirty="0" smtClean="0"/>
              <a:t>org</a:t>
            </a:r>
            <a:r>
              <a:rPr lang="en-US" dirty="0" smtClean="0"/>
              <a:t> storage.</a:t>
            </a:r>
          </a:p>
          <a:p>
            <a:endParaRPr lang="en-US" i="1" dirty="0"/>
          </a:p>
        </p:txBody>
      </p:sp>
      <p:pic>
        <p:nvPicPr>
          <p:cNvPr id="8" name="Picture 7" descr="Kaolin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13" y="3416300"/>
            <a:ext cx="4533729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0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100" y="508000"/>
            <a:ext cx="72898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During biosynthesis and </a:t>
            </a:r>
            <a:r>
              <a:rPr lang="en-US" sz="2400" dirty="0" err="1" smtClean="0"/>
              <a:t>diagenesis</a:t>
            </a:r>
            <a:r>
              <a:rPr lang="en-US" sz="2400" dirty="0" smtClean="0"/>
              <a:t>, decarboxylation (loss of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 and methylation (addition of CH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 produces C</a:t>
            </a:r>
            <a:r>
              <a:rPr lang="en-US" sz="2400" baseline="-25000" dirty="0" smtClean="0"/>
              <a:t>org</a:t>
            </a:r>
            <a:r>
              <a:rPr lang="en-US" sz="2400" dirty="0" smtClean="0"/>
              <a:t> that is </a:t>
            </a:r>
            <a:r>
              <a:rPr lang="en-US" sz="2400" i="1" u="sng" dirty="0" smtClean="0"/>
              <a:t>more reduced </a:t>
            </a:r>
            <a:r>
              <a:rPr lang="en-US" sz="2400" dirty="0" smtClean="0"/>
              <a:t>than primary </a:t>
            </a:r>
            <a:r>
              <a:rPr lang="en-US" sz="2400" dirty="0" err="1" smtClean="0"/>
              <a:t>photosynthate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i="1" dirty="0" smtClean="0"/>
              <a:t>Very</a:t>
            </a:r>
            <a:r>
              <a:rPr lang="en-US" sz="2400" dirty="0" smtClean="0"/>
              <a:t> schematically (</a:t>
            </a:r>
            <a:r>
              <a:rPr lang="en-US" sz="2400" i="1" dirty="0" smtClean="0"/>
              <a:t>don’t write this down, it’s wrong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C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-&gt; C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+ 3 CO</a:t>
            </a:r>
            <a:r>
              <a:rPr lang="en-US" sz="2400" baseline="-25000" dirty="0" smtClean="0"/>
              <a:t>2		</a:t>
            </a:r>
            <a:r>
              <a:rPr lang="en-US" sz="2400" dirty="0" smtClean="0"/>
              <a:t>decarboxylation reaction</a:t>
            </a:r>
          </a:p>
          <a:p>
            <a:endParaRPr lang="en-US" sz="2400" baseline="-25000" dirty="0"/>
          </a:p>
          <a:p>
            <a:r>
              <a:rPr lang="en-US" sz="2400" dirty="0" smtClean="0"/>
              <a:t>O/C = 1	-&gt;   O/C = 0		net reduction</a:t>
            </a:r>
          </a:p>
          <a:p>
            <a:endParaRPr lang="en-US" sz="2400" dirty="0"/>
          </a:p>
          <a:p>
            <a:r>
              <a:rPr lang="en-US" sz="2400" dirty="0"/>
              <a:t>I</a:t>
            </a:r>
            <a:r>
              <a:rPr lang="en-US" sz="2400" dirty="0" smtClean="0"/>
              <a:t>nstead of C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+ 6O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-&gt; + 6 CO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+ 6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    (1 </a:t>
            </a:r>
            <a:r>
              <a:rPr lang="en-US" sz="2400" i="1" dirty="0" smtClean="0"/>
              <a:t>O</a:t>
            </a:r>
            <a:r>
              <a:rPr lang="en-US" sz="2400" i="1" baseline="-25000" dirty="0" smtClean="0"/>
              <a:t>2</a:t>
            </a:r>
            <a:r>
              <a:rPr lang="en-US" sz="2400" dirty="0" smtClean="0"/>
              <a:t> per </a:t>
            </a:r>
            <a:r>
              <a:rPr lang="en-US" sz="2400" i="1" dirty="0" smtClean="0"/>
              <a:t>C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We now may have something like an alkane and</a:t>
            </a:r>
          </a:p>
          <a:p>
            <a:endParaRPr lang="en-US" sz="2400" dirty="0" smtClean="0"/>
          </a:p>
          <a:p>
            <a:r>
              <a:rPr lang="en-US" sz="2400" dirty="0" smtClean="0"/>
              <a:t>C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14</a:t>
            </a:r>
            <a:r>
              <a:rPr lang="en-US" sz="2400" dirty="0" smtClean="0"/>
              <a:t> + 9.5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-&gt; 6 CO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+ 7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 			i.e. 1.5 O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per 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1642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900" y="254000"/>
            <a:ext cx="74041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higher temperatures, alkanes decompose thermally to generate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and ultimately graphitic carbon (C)</a:t>
            </a:r>
          </a:p>
          <a:p>
            <a:endParaRPr lang="en-US" sz="2400" dirty="0" smtClean="0"/>
          </a:p>
          <a:p>
            <a:r>
              <a:rPr lang="en-US" sz="2400" dirty="0" smtClean="0"/>
              <a:t>C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2n+2</a:t>
            </a:r>
            <a:r>
              <a:rPr lang="en-US" sz="2400" dirty="0" smtClean="0"/>
              <a:t> + 2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-&gt; 2CH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+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C</a:t>
            </a:r>
            <a:r>
              <a:rPr lang="en-US" sz="2400" baseline="-25000" dirty="0" smtClean="0"/>
              <a:t>n-2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2n-2</a:t>
            </a:r>
            <a:r>
              <a:rPr lang="en-US" sz="2400" dirty="0" smtClean="0"/>
              <a:t>		(H/C decreases)</a:t>
            </a:r>
            <a:endParaRPr lang="en-US" sz="2400" baseline="-25000" dirty="0" smtClean="0"/>
          </a:p>
          <a:p>
            <a:endParaRPr lang="en-US" sz="2400" dirty="0"/>
          </a:p>
          <a:p>
            <a:r>
              <a:rPr lang="en-US" sz="2400" dirty="0" smtClean="0"/>
              <a:t>This will ultimately yield graphitic C as a “residue”</a:t>
            </a:r>
          </a:p>
          <a:p>
            <a:endParaRPr lang="en-US" sz="2400" dirty="0"/>
          </a:p>
          <a:p>
            <a:r>
              <a:rPr lang="en-US" sz="2400" dirty="0" smtClean="0"/>
              <a:t>Graphitic C is very unreactive, even in the presence of O</a:t>
            </a:r>
            <a:r>
              <a:rPr lang="en-US" sz="2400" baseline="-25000" dirty="0" smtClean="0"/>
              <a:t>2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Graphitic C should be a long term stable reservoir of reduced C in the crust.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Methane oxidation is efficient and has high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demand</a:t>
            </a:r>
          </a:p>
          <a:p>
            <a:endParaRPr lang="en-US" sz="2400" dirty="0"/>
          </a:p>
          <a:p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+ 2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-&gt;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+ 2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		i.e. 2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per </a:t>
            </a:r>
            <a:r>
              <a:rPr lang="en-US" sz="2400" dirty="0" err="1" smtClean="0"/>
              <a:t>mol</a:t>
            </a:r>
            <a:r>
              <a:rPr lang="en-US" sz="2400" dirty="0" smtClean="0"/>
              <a:t> of C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0445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701" y="412234"/>
            <a:ext cx="72136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Methane fluxes from sedimentary basins are large, placing further demands on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supply </a:t>
            </a:r>
          </a:p>
          <a:p>
            <a:endParaRPr lang="en-US" sz="2400" dirty="0"/>
          </a:p>
          <a:p>
            <a:r>
              <a:rPr lang="en-US" sz="2400" dirty="0" err="1" smtClean="0"/>
              <a:t>Etiope</a:t>
            </a:r>
            <a:r>
              <a:rPr lang="en-US" sz="2400" dirty="0" smtClean="0"/>
              <a:t> estimates 3.3 </a:t>
            </a:r>
            <a:r>
              <a:rPr lang="en-US" sz="2400" dirty="0" err="1" smtClean="0"/>
              <a:t>Tmol</a:t>
            </a:r>
            <a:r>
              <a:rPr lang="en-US" sz="2400" dirty="0" smtClean="0"/>
              <a:t> yr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of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is released from sedimentary basins</a:t>
            </a:r>
          </a:p>
          <a:p>
            <a:endParaRPr lang="en-US" sz="2400" dirty="0"/>
          </a:p>
          <a:p>
            <a:r>
              <a:rPr lang="en-US" sz="2400" dirty="0" smtClean="0"/>
              <a:t>This flux  alone may exceed the oxidizing capacity of the steady state system, implying a) it’s overestimated, or b) lack of steady state</a:t>
            </a:r>
          </a:p>
          <a:p>
            <a:endParaRPr lang="en-US" sz="2400" dirty="0"/>
          </a:p>
          <a:p>
            <a:r>
              <a:rPr lang="en-US" sz="2400" dirty="0" smtClean="0"/>
              <a:t>There are too many parameters we don’t know well to solve satisfactorily, and some parameters certainly change with time.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9170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265516"/>
              </p:ext>
            </p:extLst>
          </p:nvPr>
        </p:nvGraphicFramePr>
        <p:xfrm>
          <a:off x="741363" y="1898650"/>
          <a:ext cx="755332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3" imgW="3746500" imgH="393700" progId="Equation.3">
                  <p:embed/>
                </p:oleObj>
              </mc:Choice>
              <mc:Fallback>
                <p:oleObj name="Equation" r:id="rId3" imgW="3746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1363" y="1898650"/>
                        <a:ext cx="7553325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388087"/>
              </p:ext>
            </p:extLst>
          </p:nvPr>
        </p:nvGraphicFramePr>
        <p:xfrm>
          <a:off x="627063" y="4406900"/>
          <a:ext cx="72580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5" imgW="4483100" imgH="533400" progId="Equation.3">
                  <p:embed/>
                </p:oleObj>
              </mc:Choice>
              <mc:Fallback>
                <p:oleObj name="Equation" r:id="rId5" imgW="44831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7063" y="4406900"/>
                        <a:ext cx="725805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92200" y="1143000"/>
            <a:ext cx="642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“steady state” oxygen balance (Phanerozoic changes &lt; 2×)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7000" y="3722132"/>
            <a:ext cx="517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δ</a:t>
            </a:r>
            <a:r>
              <a:rPr lang="en-US" baseline="30000" dirty="0" smtClean="0"/>
              <a:t>13</a:t>
            </a:r>
            <a:r>
              <a:rPr lang="en-US" dirty="0" smtClean="0"/>
              <a:t>C of mantle input remains quasi-constant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7000" y="5847834"/>
            <a:ext cx="541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Use </a:t>
            </a:r>
            <a:r>
              <a:rPr lang="en-US" i="1" dirty="0"/>
              <a:t>M</a:t>
            </a:r>
            <a:r>
              <a:rPr lang="en-US" i="1" dirty="0" smtClean="0"/>
              <a:t>onte Carlo approach to investigate solution space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1612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 descr="Anna-Modi gor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2716" r="4219" b="45184"/>
          <a:stretch>
            <a:fillRect/>
          </a:stretch>
        </p:blipFill>
        <p:spPr bwMode="auto">
          <a:xfrm>
            <a:off x="185738" y="185738"/>
            <a:ext cx="870743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08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BhulBhulebubb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632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4419600" y="5410200"/>
            <a:ext cx="5410200" cy="10668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320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Champagne bubbler, Marsyandi</a:t>
            </a:r>
          </a:p>
          <a:p>
            <a:pPr algn="l">
              <a:defRPr/>
            </a:pPr>
            <a:r>
              <a:rPr lang="en-US" sz="320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	pCO</a:t>
            </a:r>
            <a:r>
              <a:rPr lang="en-US" sz="3200" baseline="-2500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2</a:t>
            </a:r>
            <a:r>
              <a:rPr lang="en-US" sz="320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 &gt; 1 bar, T = 55˚C</a:t>
            </a:r>
            <a:endParaRPr lang="en-US" smtClean="0">
              <a:latin typeface="Times" charset="0"/>
            </a:endParaRPr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822325" y="293688"/>
            <a:ext cx="4933950" cy="64135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600">
                <a:latin typeface="Times" charset="0"/>
              </a:rPr>
              <a:t>3) CO</a:t>
            </a:r>
            <a:r>
              <a:rPr lang="en-US" sz="3600" baseline="-25000">
                <a:latin typeface="Times" charset="0"/>
              </a:rPr>
              <a:t>2</a:t>
            </a:r>
            <a:r>
              <a:rPr lang="en-US" sz="3600">
                <a:latin typeface="Times" charset="0"/>
              </a:rPr>
              <a:t> sources and fluxes</a:t>
            </a:r>
            <a:endParaRPr lang="en-US">
              <a:latin typeface="Times" charset="0"/>
            </a:endParaRPr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542925" y="990600"/>
            <a:ext cx="625316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/>
              <a:t>(Aggrandisement de zone d</a:t>
            </a:r>
            <a:r>
              <a:rPr lang="ja-JP" altLang="en-US" i="1"/>
              <a:t>’</a:t>
            </a:r>
            <a:r>
              <a:rPr lang="en-US" altLang="ja-JP" i="1"/>
              <a:t>AOC du Champagne)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118891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914" y="36605"/>
            <a:ext cx="8866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Sinks</a:t>
            </a:r>
            <a:r>
              <a:rPr lang="en-US" sz="2400" dirty="0" smtClean="0">
                <a:solidFill>
                  <a:srgbClr val="FFFF00"/>
                </a:solidFill>
              </a:rPr>
              <a:t> of C in the near surface environment = carb and C</a:t>
            </a:r>
            <a:r>
              <a:rPr lang="en-US" sz="2400" baseline="-25000" dirty="0" smtClean="0">
                <a:solidFill>
                  <a:srgbClr val="FFFF00"/>
                </a:solidFill>
              </a:rPr>
              <a:t>org</a:t>
            </a:r>
            <a:r>
              <a:rPr lang="en-US" sz="2400" dirty="0" smtClean="0">
                <a:solidFill>
                  <a:srgbClr val="FFFF00"/>
                </a:solidFill>
              </a:rPr>
              <a:t> sediments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4" descr="karst Portug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" y="762001"/>
            <a:ext cx="3451174" cy="2588380"/>
          </a:xfrm>
          <a:prstGeom prst="rect">
            <a:avLst/>
          </a:prstGeom>
        </p:spPr>
      </p:pic>
      <p:pic>
        <p:nvPicPr>
          <p:cNvPr id="6" name="Picture 5" descr="core sto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71" y="762001"/>
            <a:ext cx="2260600" cy="3429000"/>
          </a:xfrm>
          <a:prstGeom prst="rect">
            <a:avLst/>
          </a:prstGeom>
        </p:spPr>
      </p:pic>
      <p:pic>
        <p:nvPicPr>
          <p:cNvPr id="8" name="Picture 7" descr="New Albany sha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41" y="4488079"/>
            <a:ext cx="3732493" cy="2369921"/>
          </a:xfrm>
          <a:prstGeom prst="rect">
            <a:avLst/>
          </a:prstGeom>
        </p:spPr>
      </p:pic>
      <p:pic>
        <p:nvPicPr>
          <p:cNvPr id="11" name="Picture 2" descr="N Atl bl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3618"/>
            <a:ext cx="3983076" cy="36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cco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8876" r="18818" b="7696"/>
          <a:stretch/>
        </p:blipFill>
        <p:spPr bwMode="auto">
          <a:xfrm>
            <a:off x="12100" y="3277812"/>
            <a:ext cx="1874763" cy="170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100" y="762001"/>
            <a:ext cx="173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Carb weathering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4347" y="782955"/>
            <a:ext cx="196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Silicate weathering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black shale clos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13" y="2394857"/>
            <a:ext cx="2940221" cy="2382762"/>
          </a:xfrm>
          <a:prstGeom prst="rect">
            <a:avLst/>
          </a:prstGeom>
        </p:spPr>
      </p:pic>
      <p:pic>
        <p:nvPicPr>
          <p:cNvPr id="14" name="Picture 13" descr="Coal trai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86" y="4983241"/>
            <a:ext cx="2758170" cy="177981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1886863" y="2189238"/>
            <a:ext cx="314470" cy="229884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588381" y="2866571"/>
            <a:ext cx="2382762" cy="240695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8108" y="6401618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Carbonate deposition in oceans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69238" y="1219741"/>
            <a:ext cx="1355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Burial of C</a:t>
            </a:r>
            <a:r>
              <a:rPr lang="en-US" baseline="-25000" dirty="0" smtClean="0">
                <a:solidFill>
                  <a:srgbClr val="FFFF00"/>
                </a:solidFill>
              </a:rPr>
              <a:t>org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(reduced C)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945209" y="2189238"/>
            <a:ext cx="158601" cy="14272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655449" y="2189238"/>
            <a:ext cx="1772391" cy="34471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256211" y="2341638"/>
            <a:ext cx="368386" cy="3657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38746" y="5107596"/>
            <a:ext cx="1867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New Albany Shale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(Devonian)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84347" y="6313714"/>
            <a:ext cx="177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Appalachian coal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69238" y="4064000"/>
            <a:ext cx="16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Cretaceous OAE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8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585" t="3929" r="4899" b="2500"/>
          <a:stretch/>
        </p:blipFill>
        <p:spPr>
          <a:xfrm>
            <a:off x="4846866" y="2939144"/>
            <a:ext cx="4285039" cy="3810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72" y="3244548"/>
            <a:ext cx="4109733" cy="3141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4286"/>
          <a:stretch/>
        </p:blipFill>
        <p:spPr>
          <a:xfrm>
            <a:off x="5639811" y="653141"/>
            <a:ext cx="2973207" cy="2394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143" y="459620"/>
            <a:ext cx="3996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The “hidden” carbon sink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Alteration of the oceanic crust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f</a:t>
            </a:r>
            <a:r>
              <a:rPr lang="en-US" sz="2400" dirty="0" smtClean="0">
                <a:solidFill>
                  <a:srgbClr val="FFFF00"/>
                </a:solidFill>
              </a:rPr>
              <a:t>(time), </a:t>
            </a:r>
            <a:r>
              <a:rPr lang="en-US" sz="2400" i="1" dirty="0" smtClean="0">
                <a:solidFill>
                  <a:srgbClr val="FFFF00"/>
                </a:solidFill>
              </a:rPr>
              <a:t>f</a:t>
            </a:r>
            <a:r>
              <a:rPr lang="en-US" sz="2400" dirty="0" smtClean="0">
                <a:solidFill>
                  <a:srgbClr val="FFFF00"/>
                </a:solidFill>
              </a:rPr>
              <a:t>(ocean </a:t>
            </a:r>
            <a:r>
              <a:rPr lang="en-US" sz="2400" dirty="0" err="1" smtClean="0">
                <a:solidFill>
                  <a:srgbClr val="FFFF00"/>
                </a:solidFill>
              </a:rPr>
              <a:t>chem</a:t>
            </a:r>
            <a:r>
              <a:rPr lang="en-US" sz="2400" dirty="0" smtClean="0">
                <a:solidFill>
                  <a:srgbClr val="FFFF00"/>
                </a:solidFill>
              </a:rPr>
              <a:t>, 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Includes both CaCO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and C</a:t>
            </a:r>
            <a:r>
              <a:rPr lang="en-US" sz="2400" baseline="-25000" dirty="0" smtClean="0">
                <a:solidFill>
                  <a:srgbClr val="FFFF00"/>
                </a:solidFill>
              </a:rPr>
              <a:t>red</a:t>
            </a:r>
            <a:endParaRPr lang="en-US" sz="2400" baseline="-25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143" y="2875216"/>
            <a:ext cx="176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Fliegel</a:t>
            </a:r>
            <a:r>
              <a:rPr lang="en-US" dirty="0" smtClean="0">
                <a:solidFill>
                  <a:srgbClr val="FFFFFF"/>
                </a:solidFill>
              </a:rPr>
              <a:t> et al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0051" y="3265501"/>
            <a:ext cx="184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 &amp; </a:t>
            </a:r>
            <a:r>
              <a:rPr lang="en-US" dirty="0" err="1" smtClean="0"/>
              <a:t>Teagle</a:t>
            </a:r>
            <a:r>
              <a:rPr lang="en-US" dirty="0" smtClean="0"/>
              <a:t> 1999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1496" y="283809"/>
            <a:ext cx="170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Carbonate veins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0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279" y="1355558"/>
            <a:ext cx="3418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approach is to scale to mantle </a:t>
            </a:r>
            <a:r>
              <a:rPr lang="en-US" baseline="30000" dirty="0" smtClean="0"/>
              <a:t>3</a:t>
            </a:r>
            <a:r>
              <a:rPr lang="en-US" dirty="0" smtClean="0"/>
              <a:t>He flux.  </a:t>
            </a:r>
            <a:r>
              <a:rPr lang="en-US" baseline="30000" dirty="0" smtClean="0"/>
              <a:t>3</a:t>
            </a:r>
            <a:r>
              <a:rPr lang="en-US" dirty="0" smtClean="0"/>
              <a:t>He only has a mantle source.  CO</a:t>
            </a:r>
            <a:r>
              <a:rPr lang="en-US" baseline="-25000" dirty="0" smtClean="0"/>
              <a:t>2</a:t>
            </a:r>
            <a:r>
              <a:rPr lang="en-US" dirty="0" smtClean="0"/>
              <a:t> contents of magmas must be corrected for partial degassing using </a:t>
            </a:r>
            <a:r>
              <a:rPr lang="en-US" baseline="30000" dirty="0" smtClean="0"/>
              <a:t>4</a:t>
            </a:r>
            <a:r>
              <a:rPr lang="en-US" dirty="0" smtClean="0"/>
              <a:t>He/</a:t>
            </a:r>
            <a:r>
              <a:rPr lang="en-US" baseline="30000" dirty="0" smtClean="0"/>
              <a:t>40</a:t>
            </a:r>
            <a:r>
              <a:rPr lang="en-US" dirty="0" smtClean="0"/>
              <a:t>Ar or δ</a:t>
            </a:r>
            <a:r>
              <a:rPr lang="en-US" baseline="30000" dirty="0" smtClean="0"/>
              <a:t>13</a:t>
            </a:r>
            <a:r>
              <a:rPr lang="en-US" dirty="0" smtClean="0"/>
              <a:t>C.</a:t>
            </a:r>
          </a:p>
          <a:p>
            <a:r>
              <a:rPr lang="en-US" i="1" dirty="0" smtClean="0"/>
              <a:t>Marty &amp; </a:t>
            </a:r>
            <a:r>
              <a:rPr lang="en-US" i="1" dirty="0" err="1" smtClean="0"/>
              <a:t>Tolstikhin</a:t>
            </a:r>
            <a:r>
              <a:rPr lang="en-US" i="1" dirty="0"/>
              <a:t> </a:t>
            </a:r>
            <a:r>
              <a:rPr lang="en-US" i="1" dirty="0" smtClean="0"/>
              <a:t>(1998) </a:t>
            </a:r>
          </a:p>
          <a:p>
            <a:endParaRPr lang="en-US" i="1" dirty="0"/>
          </a:p>
          <a:p>
            <a:r>
              <a:rPr lang="en-US" i="1" dirty="0" smtClean="0"/>
              <a:t>Hilton et al. (2002) </a:t>
            </a:r>
            <a:r>
              <a:rPr lang="en-US" dirty="0" smtClean="0"/>
              <a:t>uses CO</a:t>
            </a:r>
            <a:r>
              <a:rPr lang="en-US" baseline="-25000" dirty="0" smtClean="0"/>
              <a:t>2</a:t>
            </a:r>
            <a:r>
              <a:rPr lang="en-US" dirty="0" smtClean="0"/>
              <a:t>/SO</a:t>
            </a:r>
            <a:r>
              <a:rPr lang="en-US" baseline="-25000" dirty="0" smtClean="0"/>
              <a:t>2</a:t>
            </a:r>
            <a:r>
              <a:rPr lang="en-US" dirty="0" smtClean="0"/>
              <a:t> to estimate arc degassing.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664" y="1648305"/>
            <a:ext cx="4393332" cy="339013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755935"/>
              </p:ext>
            </p:extLst>
          </p:nvPr>
        </p:nvGraphicFramePr>
        <p:xfrm>
          <a:off x="95765" y="4145990"/>
          <a:ext cx="4358899" cy="1095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4" imgW="2578100" imgH="647700" progId="Equation.3">
                  <p:embed/>
                </p:oleObj>
              </mc:Choice>
              <mc:Fallback>
                <p:oleObj name="Equation" r:id="rId4" imgW="25781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765" y="4145990"/>
                        <a:ext cx="4358899" cy="1095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25194" y="132845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/</a:t>
            </a:r>
            <a:r>
              <a:rPr lang="en-US" baseline="30000" dirty="0" smtClean="0"/>
              <a:t>3</a:t>
            </a:r>
            <a:r>
              <a:rPr lang="en-US" dirty="0" smtClean="0"/>
              <a:t>He in N-MORB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74946" y="382159"/>
            <a:ext cx="5159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Estimates of global scale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degassing: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6652" y="5728229"/>
            <a:ext cx="3305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 	≈ 2.2±0.9 ×10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mol</a:t>
            </a:r>
            <a:r>
              <a:rPr lang="en-US" dirty="0" smtClean="0"/>
              <a:t> yr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Arcs		≈ 1.6±0.9 </a:t>
            </a:r>
          </a:p>
          <a:p>
            <a:r>
              <a:rPr lang="en-US" dirty="0" smtClean="0"/>
              <a:t>Plumes	&lt;&lt; 3?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1999" y="5302705"/>
            <a:ext cx="43494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Global ≈ 3.7±1.9 </a:t>
            </a:r>
            <a:r>
              <a:rPr lang="en-US" sz="2400" dirty="0" err="1" smtClean="0"/>
              <a:t>Tmol</a:t>
            </a:r>
            <a:r>
              <a:rPr lang="en-US" sz="2400" dirty="0" smtClean="0"/>
              <a:t> y</a:t>
            </a:r>
            <a:r>
              <a:rPr lang="en-US" sz="2400" baseline="30000" dirty="0" smtClean="0"/>
              <a:t>-1</a:t>
            </a:r>
          </a:p>
          <a:p>
            <a:endParaRPr lang="en-US" sz="2400" baseline="30000" dirty="0"/>
          </a:p>
          <a:p>
            <a:r>
              <a:rPr lang="en-US" sz="2400" dirty="0" smtClean="0"/>
              <a:t>but plume flux not so well known</a:t>
            </a:r>
          </a:p>
          <a:p>
            <a:r>
              <a:rPr lang="en-US" sz="2400" dirty="0" smtClean="0"/>
              <a:t>and variable in 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612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57" y="750379"/>
            <a:ext cx="5472213" cy="4512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2001" y="261163"/>
            <a:ext cx="610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Alteration of oceanic crust (OC) as it ages is a major sink for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29698" y="5478715"/>
            <a:ext cx="875957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OC uptake of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≈  1.5 to 2.4×10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  <a:r>
              <a:rPr lang="en-US" sz="2400" dirty="0" err="1" smtClean="0"/>
              <a:t>mol</a:t>
            </a:r>
            <a:r>
              <a:rPr lang="en-US" sz="2400" dirty="0" smtClean="0"/>
              <a:t> yr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(Alt &amp; </a:t>
            </a:r>
            <a:r>
              <a:rPr lang="en-US" sz="2400" dirty="0" err="1" smtClean="0"/>
              <a:t>Teagle</a:t>
            </a:r>
            <a:r>
              <a:rPr lang="en-US" sz="2400" dirty="0" smtClean="0"/>
              <a:t>, 1999 GCA)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This basically balances MOR degassing rate, within ±.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an001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9900"/>
            <a:ext cx="796925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985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2566</TotalTime>
  <Words>1007</Words>
  <Application>Microsoft Macintosh PowerPoint</Application>
  <PresentationFormat>On-screen Show (4:3)</PresentationFormat>
  <Paragraphs>187</Paragraphs>
  <Slides>25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Derry</dc:creator>
  <cp:lastModifiedBy>Louis Derry</cp:lastModifiedBy>
  <cp:revision>21</cp:revision>
  <dcterms:created xsi:type="dcterms:W3CDTF">2013-07-10T22:01:31Z</dcterms:created>
  <dcterms:modified xsi:type="dcterms:W3CDTF">2013-07-12T20:58:52Z</dcterms:modified>
</cp:coreProperties>
</file>