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.xml" ContentType="application/vnd.openxmlformats-officedocument.presentationml.notesSlide+xml"/>
  <Override PartName="/ppt/embeddings/oleObject7.bin" ContentType="application/vnd.openxmlformats-officedocument.oleObject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embeddings/oleObject8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embeddings/oleObject12.bin" ContentType="application/vnd.openxmlformats-officedocument.oleObject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313" r:id="rId2"/>
    <p:sldId id="257" r:id="rId3"/>
    <p:sldId id="256" r:id="rId4"/>
    <p:sldId id="269" r:id="rId5"/>
    <p:sldId id="270" r:id="rId6"/>
    <p:sldId id="259" r:id="rId7"/>
    <p:sldId id="261" r:id="rId8"/>
    <p:sldId id="258" r:id="rId9"/>
    <p:sldId id="301" r:id="rId10"/>
    <p:sldId id="302" r:id="rId11"/>
    <p:sldId id="262" r:id="rId12"/>
    <p:sldId id="263" r:id="rId13"/>
    <p:sldId id="267" r:id="rId14"/>
    <p:sldId id="265" r:id="rId15"/>
    <p:sldId id="266" r:id="rId16"/>
    <p:sldId id="268" r:id="rId17"/>
    <p:sldId id="271" r:id="rId18"/>
    <p:sldId id="308" r:id="rId19"/>
    <p:sldId id="309" r:id="rId20"/>
    <p:sldId id="310" r:id="rId21"/>
    <p:sldId id="311" r:id="rId22"/>
    <p:sldId id="312" r:id="rId23"/>
    <p:sldId id="305" r:id="rId24"/>
    <p:sldId id="304" r:id="rId25"/>
    <p:sldId id="307" r:id="rId26"/>
    <p:sldId id="272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5" r:id="rId47"/>
    <p:sldId id="296" r:id="rId48"/>
    <p:sldId id="299" r:id="rId49"/>
    <p:sldId id="300" r:id="rId50"/>
    <p:sldId id="303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008" y="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louderry:Documents:321:3030_10:EPICA%20CO2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ounew:Documents:Marsyandi%20bits:Myrow:Os%20data%20for%20SW%20curve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ouderry:Documents:Herdis:Philippine%20data:PH_2008_all.xls" TargetMode="External"/><Relationship Id="rId2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ounew:Documents:Herdis:Big%20Island%20data:HI_all_stream_samples_2005-2008_Lou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ounew:Documents:Herdis:Big%20Island%20data:HI_all_stream_samples_2005-2008_Lou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ounew:Documents:Herdis:volc%20weathering:Sr-CO2-%20rivers.xlsx" TargetMode="External"/><Relationship Id="rId2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Sheet1!$C$4:$C$186</c:f>
              <c:numCache>
                <c:formatCode>General</c:formatCode>
                <c:ptCount val="183"/>
                <c:pt idx="0">
                  <c:v>173.0</c:v>
                </c:pt>
                <c:pt idx="1">
                  <c:v>311.0</c:v>
                </c:pt>
                <c:pt idx="2">
                  <c:v>322.0</c:v>
                </c:pt>
                <c:pt idx="3">
                  <c:v>427.0</c:v>
                </c:pt>
                <c:pt idx="4">
                  <c:v>435.0</c:v>
                </c:pt>
                <c:pt idx="5">
                  <c:v>530.0</c:v>
                </c:pt>
                <c:pt idx="6">
                  <c:v>604.0</c:v>
                </c:pt>
                <c:pt idx="7">
                  <c:v>709.0</c:v>
                </c:pt>
                <c:pt idx="8">
                  <c:v>806.0</c:v>
                </c:pt>
                <c:pt idx="9">
                  <c:v>917.0</c:v>
                </c:pt>
                <c:pt idx="10">
                  <c:v>991.0</c:v>
                </c:pt>
                <c:pt idx="11">
                  <c:v>1083.0</c:v>
                </c:pt>
                <c:pt idx="12">
                  <c:v>1175.0</c:v>
                </c:pt>
                <c:pt idx="13">
                  <c:v>1249.0</c:v>
                </c:pt>
                <c:pt idx="14">
                  <c:v>1362.0</c:v>
                </c:pt>
                <c:pt idx="15">
                  <c:v>1477.0</c:v>
                </c:pt>
                <c:pt idx="16">
                  <c:v>1574.0</c:v>
                </c:pt>
                <c:pt idx="17">
                  <c:v>1653.0</c:v>
                </c:pt>
                <c:pt idx="18">
                  <c:v>1751.0</c:v>
                </c:pt>
                <c:pt idx="19">
                  <c:v>1830.0</c:v>
                </c:pt>
                <c:pt idx="20">
                  <c:v>1948.0</c:v>
                </c:pt>
                <c:pt idx="21">
                  <c:v>2069.0</c:v>
                </c:pt>
                <c:pt idx="22">
                  <c:v>2150.0</c:v>
                </c:pt>
                <c:pt idx="23">
                  <c:v>2228.0</c:v>
                </c:pt>
                <c:pt idx="24">
                  <c:v>2352.0</c:v>
                </c:pt>
                <c:pt idx="25">
                  <c:v>2453.0</c:v>
                </c:pt>
                <c:pt idx="26">
                  <c:v>2550.0</c:v>
                </c:pt>
                <c:pt idx="27">
                  <c:v>2625.0</c:v>
                </c:pt>
                <c:pt idx="28">
                  <c:v>2743.0</c:v>
                </c:pt>
                <c:pt idx="29">
                  <c:v>2820.0</c:v>
                </c:pt>
                <c:pt idx="30">
                  <c:v>2918.0</c:v>
                </c:pt>
                <c:pt idx="31">
                  <c:v>3078.0</c:v>
                </c:pt>
                <c:pt idx="32">
                  <c:v>3138.0</c:v>
                </c:pt>
                <c:pt idx="33">
                  <c:v>3219.0</c:v>
                </c:pt>
                <c:pt idx="34">
                  <c:v>3337.0</c:v>
                </c:pt>
                <c:pt idx="35">
                  <c:v>3454.0</c:v>
                </c:pt>
                <c:pt idx="36">
                  <c:v>3531.0</c:v>
                </c:pt>
                <c:pt idx="37">
                  <c:v>3628.0</c:v>
                </c:pt>
                <c:pt idx="38">
                  <c:v>3724.0</c:v>
                </c:pt>
                <c:pt idx="39">
                  <c:v>3802.0</c:v>
                </c:pt>
                <c:pt idx="40">
                  <c:v>3921.0</c:v>
                </c:pt>
                <c:pt idx="41">
                  <c:v>4019.0</c:v>
                </c:pt>
                <c:pt idx="42">
                  <c:v>4117.0</c:v>
                </c:pt>
                <c:pt idx="43">
                  <c:v>4176.0</c:v>
                </c:pt>
                <c:pt idx="44">
                  <c:v>4335.0</c:v>
                </c:pt>
                <c:pt idx="45">
                  <c:v>4395.0</c:v>
                </c:pt>
                <c:pt idx="46">
                  <c:v>4496.0</c:v>
                </c:pt>
                <c:pt idx="47">
                  <c:v>4596.0</c:v>
                </c:pt>
                <c:pt idx="48">
                  <c:v>4737.0</c:v>
                </c:pt>
                <c:pt idx="49">
                  <c:v>4797.0</c:v>
                </c:pt>
                <c:pt idx="50">
                  <c:v>4895.0</c:v>
                </c:pt>
                <c:pt idx="51">
                  <c:v>5033.0</c:v>
                </c:pt>
                <c:pt idx="52">
                  <c:v>5114.0</c:v>
                </c:pt>
                <c:pt idx="53">
                  <c:v>5196.0</c:v>
                </c:pt>
                <c:pt idx="54">
                  <c:v>5318.0</c:v>
                </c:pt>
                <c:pt idx="55">
                  <c:v>5419.0</c:v>
                </c:pt>
                <c:pt idx="56">
                  <c:v>5521.0</c:v>
                </c:pt>
                <c:pt idx="57">
                  <c:v>5621.0</c:v>
                </c:pt>
                <c:pt idx="58">
                  <c:v>5721.0</c:v>
                </c:pt>
                <c:pt idx="59">
                  <c:v>5780.0</c:v>
                </c:pt>
                <c:pt idx="60">
                  <c:v>5921.0</c:v>
                </c:pt>
                <c:pt idx="61">
                  <c:v>6064.0</c:v>
                </c:pt>
                <c:pt idx="62">
                  <c:v>6102.0</c:v>
                </c:pt>
                <c:pt idx="63">
                  <c:v>6205.0</c:v>
                </c:pt>
                <c:pt idx="64">
                  <c:v>6349.0</c:v>
                </c:pt>
                <c:pt idx="65">
                  <c:v>6430.0</c:v>
                </c:pt>
                <c:pt idx="66">
                  <c:v>6514.0</c:v>
                </c:pt>
                <c:pt idx="67">
                  <c:v>6631.0</c:v>
                </c:pt>
                <c:pt idx="68">
                  <c:v>6713.0</c:v>
                </c:pt>
                <c:pt idx="69">
                  <c:v>6792.0</c:v>
                </c:pt>
                <c:pt idx="70">
                  <c:v>6930.0</c:v>
                </c:pt>
                <c:pt idx="71">
                  <c:v>7031.0</c:v>
                </c:pt>
                <c:pt idx="72">
                  <c:v>7132.0</c:v>
                </c:pt>
                <c:pt idx="73">
                  <c:v>7211.0</c:v>
                </c:pt>
                <c:pt idx="74">
                  <c:v>7328.0</c:v>
                </c:pt>
                <c:pt idx="75">
                  <c:v>7424.0</c:v>
                </c:pt>
                <c:pt idx="76">
                  <c:v>7521.0</c:v>
                </c:pt>
                <c:pt idx="77">
                  <c:v>7617.0</c:v>
                </c:pt>
                <c:pt idx="78">
                  <c:v>7714.0</c:v>
                </c:pt>
                <c:pt idx="79">
                  <c:v>7813.0</c:v>
                </c:pt>
                <c:pt idx="80">
                  <c:v>7915.0</c:v>
                </c:pt>
                <c:pt idx="81">
                  <c:v>8017.0</c:v>
                </c:pt>
                <c:pt idx="82">
                  <c:v>8118.0</c:v>
                </c:pt>
                <c:pt idx="83">
                  <c:v>8174.0</c:v>
                </c:pt>
                <c:pt idx="84">
                  <c:v>8315.0</c:v>
                </c:pt>
                <c:pt idx="85">
                  <c:v>8412.0</c:v>
                </c:pt>
                <c:pt idx="86">
                  <c:v>8508.0</c:v>
                </c:pt>
                <c:pt idx="87">
                  <c:v>8599.0</c:v>
                </c:pt>
                <c:pt idx="88">
                  <c:v>8697.0</c:v>
                </c:pt>
                <c:pt idx="89">
                  <c:v>8772.0</c:v>
                </c:pt>
                <c:pt idx="90">
                  <c:v>8883.0</c:v>
                </c:pt>
                <c:pt idx="91">
                  <c:v>8974.0</c:v>
                </c:pt>
                <c:pt idx="92">
                  <c:v>9067.0</c:v>
                </c:pt>
                <c:pt idx="93">
                  <c:v>9171.0</c:v>
                </c:pt>
                <c:pt idx="94">
                  <c:v>9224.0</c:v>
                </c:pt>
                <c:pt idx="95">
                  <c:v>9310.0</c:v>
                </c:pt>
                <c:pt idx="96">
                  <c:v>9399.0</c:v>
                </c:pt>
                <c:pt idx="97">
                  <c:v>9604.0</c:v>
                </c:pt>
                <c:pt idx="98">
                  <c:v>9657.0</c:v>
                </c:pt>
                <c:pt idx="99">
                  <c:v>9776.0</c:v>
                </c:pt>
                <c:pt idx="100">
                  <c:v>9846.0</c:v>
                </c:pt>
                <c:pt idx="101">
                  <c:v>9931.0</c:v>
                </c:pt>
                <c:pt idx="102">
                  <c:v>10001.0</c:v>
                </c:pt>
                <c:pt idx="103">
                  <c:v>10093.0</c:v>
                </c:pt>
                <c:pt idx="104">
                  <c:v>10192.0</c:v>
                </c:pt>
                <c:pt idx="105">
                  <c:v>10263.0</c:v>
                </c:pt>
                <c:pt idx="106">
                  <c:v>10370.0</c:v>
                </c:pt>
                <c:pt idx="107">
                  <c:v>10458.0</c:v>
                </c:pt>
                <c:pt idx="108">
                  <c:v>10550.0</c:v>
                </c:pt>
                <c:pt idx="109">
                  <c:v>10640.0</c:v>
                </c:pt>
                <c:pt idx="110">
                  <c:v>10712.0</c:v>
                </c:pt>
                <c:pt idx="111">
                  <c:v>10732.0</c:v>
                </c:pt>
                <c:pt idx="112">
                  <c:v>10785.0</c:v>
                </c:pt>
                <c:pt idx="113">
                  <c:v>10822.0</c:v>
                </c:pt>
                <c:pt idx="114">
                  <c:v>10896.0</c:v>
                </c:pt>
                <c:pt idx="115">
                  <c:v>10952.0</c:v>
                </c:pt>
                <c:pt idx="116">
                  <c:v>11008.0</c:v>
                </c:pt>
                <c:pt idx="117">
                  <c:v>11066.0</c:v>
                </c:pt>
                <c:pt idx="118">
                  <c:v>11099.0</c:v>
                </c:pt>
                <c:pt idx="119">
                  <c:v>11144.0</c:v>
                </c:pt>
                <c:pt idx="120">
                  <c:v>11195.0</c:v>
                </c:pt>
                <c:pt idx="121">
                  <c:v>11263.0</c:v>
                </c:pt>
                <c:pt idx="122">
                  <c:v>11310.0</c:v>
                </c:pt>
                <c:pt idx="123">
                  <c:v>11349.0</c:v>
                </c:pt>
                <c:pt idx="124">
                  <c:v>11468.0</c:v>
                </c:pt>
                <c:pt idx="125">
                  <c:v>11515.0</c:v>
                </c:pt>
                <c:pt idx="126">
                  <c:v>11554.0</c:v>
                </c:pt>
                <c:pt idx="127">
                  <c:v>11602.0</c:v>
                </c:pt>
                <c:pt idx="128">
                  <c:v>11695.0</c:v>
                </c:pt>
                <c:pt idx="129">
                  <c:v>11784.0</c:v>
                </c:pt>
                <c:pt idx="130">
                  <c:v>11838.0</c:v>
                </c:pt>
                <c:pt idx="131">
                  <c:v>11941.0</c:v>
                </c:pt>
                <c:pt idx="132">
                  <c:v>12017.0</c:v>
                </c:pt>
                <c:pt idx="133">
                  <c:v>12258.0</c:v>
                </c:pt>
                <c:pt idx="134">
                  <c:v>12372.0</c:v>
                </c:pt>
                <c:pt idx="135">
                  <c:v>12511.0</c:v>
                </c:pt>
                <c:pt idx="136">
                  <c:v>12625.0</c:v>
                </c:pt>
                <c:pt idx="137">
                  <c:v>12789.0</c:v>
                </c:pt>
                <c:pt idx="138">
                  <c:v>12927.0</c:v>
                </c:pt>
                <c:pt idx="139">
                  <c:v>13068.0</c:v>
                </c:pt>
                <c:pt idx="140">
                  <c:v>13252.0</c:v>
                </c:pt>
                <c:pt idx="141">
                  <c:v>13332.0</c:v>
                </c:pt>
                <c:pt idx="142">
                  <c:v>13440.0</c:v>
                </c:pt>
                <c:pt idx="143">
                  <c:v>13574.0</c:v>
                </c:pt>
                <c:pt idx="144">
                  <c:v>13711.0</c:v>
                </c:pt>
                <c:pt idx="145">
                  <c:v>14022.0</c:v>
                </c:pt>
                <c:pt idx="146">
                  <c:v>14230.0</c:v>
                </c:pt>
                <c:pt idx="147">
                  <c:v>14387.0</c:v>
                </c:pt>
                <c:pt idx="148">
                  <c:v>14532.0</c:v>
                </c:pt>
                <c:pt idx="149">
                  <c:v>14647.0</c:v>
                </c:pt>
                <c:pt idx="150">
                  <c:v>14855.0</c:v>
                </c:pt>
                <c:pt idx="151">
                  <c:v>15037.0</c:v>
                </c:pt>
                <c:pt idx="152">
                  <c:v>15166.0</c:v>
                </c:pt>
                <c:pt idx="153">
                  <c:v>15323.0</c:v>
                </c:pt>
                <c:pt idx="154">
                  <c:v>15466.0</c:v>
                </c:pt>
                <c:pt idx="155">
                  <c:v>15637.0</c:v>
                </c:pt>
                <c:pt idx="156">
                  <c:v>15818.0</c:v>
                </c:pt>
                <c:pt idx="157">
                  <c:v>16002.0</c:v>
                </c:pt>
                <c:pt idx="158">
                  <c:v>16199.0</c:v>
                </c:pt>
                <c:pt idx="159">
                  <c:v>16400.0</c:v>
                </c:pt>
                <c:pt idx="160">
                  <c:v>16616.0</c:v>
                </c:pt>
                <c:pt idx="161">
                  <c:v>16883.0</c:v>
                </c:pt>
                <c:pt idx="162">
                  <c:v>17073.0</c:v>
                </c:pt>
                <c:pt idx="163">
                  <c:v>17311.0</c:v>
                </c:pt>
                <c:pt idx="164">
                  <c:v>17463.0</c:v>
                </c:pt>
                <c:pt idx="165">
                  <c:v>17815.0</c:v>
                </c:pt>
                <c:pt idx="166">
                  <c:v>18074.0</c:v>
                </c:pt>
                <c:pt idx="167">
                  <c:v>18391.0</c:v>
                </c:pt>
                <c:pt idx="168">
                  <c:v>18433.0</c:v>
                </c:pt>
                <c:pt idx="169">
                  <c:v>18487.0</c:v>
                </c:pt>
                <c:pt idx="170">
                  <c:v>18948.0</c:v>
                </c:pt>
                <c:pt idx="171">
                  <c:v>19104.0</c:v>
                </c:pt>
                <c:pt idx="172">
                  <c:v>19360.0</c:v>
                </c:pt>
                <c:pt idx="173">
                  <c:v>19621.0</c:v>
                </c:pt>
                <c:pt idx="174">
                  <c:v>19795.0</c:v>
                </c:pt>
                <c:pt idx="175">
                  <c:v>19824.0</c:v>
                </c:pt>
                <c:pt idx="176">
                  <c:v>20137.0</c:v>
                </c:pt>
                <c:pt idx="177">
                  <c:v>20390.0</c:v>
                </c:pt>
                <c:pt idx="178">
                  <c:v>20646.0</c:v>
                </c:pt>
                <c:pt idx="179">
                  <c:v>20897.0</c:v>
                </c:pt>
                <c:pt idx="180">
                  <c:v>21156.0</c:v>
                </c:pt>
                <c:pt idx="181">
                  <c:v>21511.0</c:v>
                </c:pt>
                <c:pt idx="182">
                  <c:v>21676.0</c:v>
                </c:pt>
              </c:numCache>
            </c:numRef>
          </c:xVal>
          <c:yVal>
            <c:numRef>
              <c:f>Sheet1!$D$4:$D$186</c:f>
              <c:numCache>
                <c:formatCode>General</c:formatCode>
                <c:ptCount val="183"/>
                <c:pt idx="0">
                  <c:v>280.4</c:v>
                </c:pt>
                <c:pt idx="1">
                  <c:v>274.9</c:v>
                </c:pt>
                <c:pt idx="2">
                  <c:v>277.9</c:v>
                </c:pt>
                <c:pt idx="3">
                  <c:v>279.1</c:v>
                </c:pt>
                <c:pt idx="4">
                  <c:v>281.9</c:v>
                </c:pt>
                <c:pt idx="5">
                  <c:v>277.7</c:v>
                </c:pt>
                <c:pt idx="6">
                  <c:v>281.1</c:v>
                </c:pt>
                <c:pt idx="7">
                  <c:v>282.2</c:v>
                </c:pt>
                <c:pt idx="8">
                  <c:v>280.1</c:v>
                </c:pt>
                <c:pt idx="9">
                  <c:v>278.4</c:v>
                </c:pt>
                <c:pt idx="10">
                  <c:v>276.6</c:v>
                </c:pt>
                <c:pt idx="11">
                  <c:v>279.1</c:v>
                </c:pt>
                <c:pt idx="12">
                  <c:v>277.7</c:v>
                </c:pt>
                <c:pt idx="13">
                  <c:v>278.7</c:v>
                </c:pt>
                <c:pt idx="14">
                  <c:v>277.4</c:v>
                </c:pt>
                <c:pt idx="15">
                  <c:v>279.2</c:v>
                </c:pt>
                <c:pt idx="16">
                  <c:v>280.0</c:v>
                </c:pt>
                <c:pt idx="17">
                  <c:v>278.9</c:v>
                </c:pt>
                <c:pt idx="18">
                  <c:v>278.7</c:v>
                </c:pt>
                <c:pt idx="19">
                  <c:v>278.0</c:v>
                </c:pt>
                <c:pt idx="20">
                  <c:v>276.9</c:v>
                </c:pt>
                <c:pt idx="21">
                  <c:v>276.7</c:v>
                </c:pt>
                <c:pt idx="22">
                  <c:v>276.7</c:v>
                </c:pt>
                <c:pt idx="23">
                  <c:v>277.6</c:v>
                </c:pt>
                <c:pt idx="24">
                  <c:v>277.9</c:v>
                </c:pt>
                <c:pt idx="25">
                  <c:v>273.9</c:v>
                </c:pt>
                <c:pt idx="26">
                  <c:v>278.9</c:v>
                </c:pt>
                <c:pt idx="27">
                  <c:v>275.3</c:v>
                </c:pt>
                <c:pt idx="28">
                  <c:v>274.7</c:v>
                </c:pt>
                <c:pt idx="29">
                  <c:v>276.3</c:v>
                </c:pt>
                <c:pt idx="30">
                  <c:v>274.6</c:v>
                </c:pt>
                <c:pt idx="31">
                  <c:v>276.3</c:v>
                </c:pt>
                <c:pt idx="32">
                  <c:v>273.1</c:v>
                </c:pt>
                <c:pt idx="33">
                  <c:v>274.0</c:v>
                </c:pt>
                <c:pt idx="34">
                  <c:v>275.0</c:v>
                </c:pt>
                <c:pt idx="35">
                  <c:v>273.4</c:v>
                </c:pt>
                <c:pt idx="36">
                  <c:v>273.0</c:v>
                </c:pt>
                <c:pt idx="37">
                  <c:v>271.5</c:v>
                </c:pt>
                <c:pt idx="38">
                  <c:v>275.4</c:v>
                </c:pt>
                <c:pt idx="39">
                  <c:v>274.9</c:v>
                </c:pt>
                <c:pt idx="40">
                  <c:v>271.7</c:v>
                </c:pt>
                <c:pt idx="41">
                  <c:v>271.6</c:v>
                </c:pt>
                <c:pt idx="42">
                  <c:v>272.8</c:v>
                </c:pt>
                <c:pt idx="43">
                  <c:v>271.5</c:v>
                </c:pt>
                <c:pt idx="44">
                  <c:v>271.1</c:v>
                </c:pt>
                <c:pt idx="45">
                  <c:v>269.1</c:v>
                </c:pt>
                <c:pt idx="46">
                  <c:v>269.8</c:v>
                </c:pt>
                <c:pt idx="47">
                  <c:v>271.5</c:v>
                </c:pt>
                <c:pt idx="48">
                  <c:v>270.7</c:v>
                </c:pt>
                <c:pt idx="49">
                  <c:v>269.3</c:v>
                </c:pt>
                <c:pt idx="50">
                  <c:v>268.6</c:v>
                </c:pt>
                <c:pt idx="51">
                  <c:v>269.8</c:v>
                </c:pt>
                <c:pt idx="52">
                  <c:v>267.6</c:v>
                </c:pt>
                <c:pt idx="53">
                  <c:v>265.3</c:v>
                </c:pt>
                <c:pt idx="54">
                  <c:v>265.2</c:v>
                </c:pt>
                <c:pt idx="55">
                  <c:v>267.6</c:v>
                </c:pt>
                <c:pt idx="56">
                  <c:v>265.9</c:v>
                </c:pt>
                <c:pt idx="57">
                  <c:v>265.5</c:v>
                </c:pt>
                <c:pt idx="58">
                  <c:v>260.7</c:v>
                </c:pt>
                <c:pt idx="59">
                  <c:v>266.7</c:v>
                </c:pt>
                <c:pt idx="60">
                  <c:v>265.5</c:v>
                </c:pt>
                <c:pt idx="61">
                  <c:v>263.2</c:v>
                </c:pt>
                <c:pt idx="62">
                  <c:v>262.7</c:v>
                </c:pt>
                <c:pt idx="63">
                  <c:v>261.2</c:v>
                </c:pt>
                <c:pt idx="64">
                  <c:v>261.1</c:v>
                </c:pt>
                <c:pt idx="65">
                  <c:v>259.4</c:v>
                </c:pt>
                <c:pt idx="66">
                  <c:v>262.1</c:v>
                </c:pt>
                <c:pt idx="67">
                  <c:v>262.9</c:v>
                </c:pt>
                <c:pt idx="68">
                  <c:v>258.1</c:v>
                </c:pt>
                <c:pt idx="69">
                  <c:v>257.6</c:v>
                </c:pt>
                <c:pt idx="70">
                  <c:v>262.3</c:v>
                </c:pt>
                <c:pt idx="71">
                  <c:v>263.0</c:v>
                </c:pt>
                <c:pt idx="72">
                  <c:v>260.7</c:v>
                </c:pt>
                <c:pt idx="73">
                  <c:v>258.4</c:v>
                </c:pt>
                <c:pt idx="74">
                  <c:v>260.1</c:v>
                </c:pt>
                <c:pt idx="75">
                  <c:v>260.4</c:v>
                </c:pt>
                <c:pt idx="76">
                  <c:v>259.7</c:v>
                </c:pt>
                <c:pt idx="77">
                  <c:v>259.2</c:v>
                </c:pt>
                <c:pt idx="78">
                  <c:v>260.8</c:v>
                </c:pt>
                <c:pt idx="79">
                  <c:v>259.6</c:v>
                </c:pt>
                <c:pt idx="80">
                  <c:v>259.3</c:v>
                </c:pt>
                <c:pt idx="81">
                  <c:v>258.3</c:v>
                </c:pt>
                <c:pt idx="82">
                  <c:v>261.3</c:v>
                </c:pt>
                <c:pt idx="83">
                  <c:v>260.7</c:v>
                </c:pt>
                <c:pt idx="84">
                  <c:v>261.8</c:v>
                </c:pt>
                <c:pt idx="85">
                  <c:v>259.0</c:v>
                </c:pt>
                <c:pt idx="86">
                  <c:v>260.9</c:v>
                </c:pt>
                <c:pt idx="87">
                  <c:v>260.4</c:v>
                </c:pt>
                <c:pt idx="88">
                  <c:v>259.3</c:v>
                </c:pt>
                <c:pt idx="89">
                  <c:v>262.0</c:v>
                </c:pt>
                <c:pt idx="90">
                  <c:v>263.7</c:v>
                </c:pt>
                <c:pt idx="91">
                  <c:v>263.8</c:v>
                </c:pt>
                <c:pt idx="92">
                  <c:v>265.2</c:v>
                </c:pt>
                <c:pt idx="93">
                  <c:v>260.6</c:v>
                </c:pt>
                <c:pt idx="94">
                  <c:v>260.9</c:v>
                </c:pt>
                <c:pt idx="95">
                  <c:v>263.0</c:v>
                </c:pt>
                <c:pt idx="96">
                  <c:v>263.8</c:v>
                </c:pt>
                <c:pt idx="97">
                  <c:v>264.4</c:v>
                </c:pt>
                <c:pt idx="98">
                  <c:v>264.2</c:v>
                </c:pt>
                <c:pt idx="99">
                  <c:v>264.0</c:v>
                </c:pt>
                <c:pt idx="100">
                  <c:v>263.4</c:v>
                </c:pt>
                <c:pt idx="101">
                  <c:v>265.7</c:v>
                </c:pt>
                <c:pt idx="102">
                  <c:v>264.9</c:v>
                </c:pt>
                <c:pt idx="103">
                  <c:v>267.5</c:v>
                </c:pt>
                <c:pt idx="104">
                  <c:v>266.9</c:v>
                </c:pt>
                <c:pt idx="105">
                  <c:v>266.0</c:v>
                </c:pt>
                <c:pt idx="106">
                  <c:v>265.1</c:v>
                </c:pt>
                <c:pt idx="107">
                  <c:v>267.6</c:v>
                </c:pt>
                <c:pt idx="108">
                  <c:v>264.8</c:v>
                </c:pt>
                <c:pt idx="109">
                  <c:v>264.8</c:v>
                </c:pt>
                <c:pt idx="110">
                  <c:v>265.0</c:v>
                </c:pt>
                <c:pt idx="111">
                  <c:v>265.3</c:v>
                </c:pt>
                <c:pt idx="112">
                  <c:v>264.4</c:v>
                </c:pt>
                <c:pt idx="113">
                  <c:v>264.1</c:v>
                </c:pt>
                <c:pt idx="114">
                  <c:v>264.2</c:v>
                </c:pt>
                <c:pt idx="115">
                  <c:v>264.5</c:v>
                </c:pt>
                <c:pt idx="116">
                  <c:v>264.0</c:v>
                </c:pt>
                <c:pt idx="117">
                  <c:v>263.0</c:v>
                </c:pt>
                <c:pt idx="118">
                  <c:v>265.2</c:v>
                </c:pt>
                <c:pt idx="119">
                  <c:v>258.8</c:v>
                </c:pt>
                <c:pt idx="120">
                  <c:v>260.8</c:v>
                </c:pt>
                <c:pt idx="121">
                  <c:v>255.4</c:v>
                </c:pt>
                <c:pt idx="122">
                  <c:v>253.9</c:v>
                </c:pt>
                <c:pt idx="123">
                  <c:v>253.8</c:v>
                </c:pt>
                <c:pt idx="124">
                  <c:v>250.7</c:v>
                </c:pt>
                <c:pt idx="125">
                  <c:v>249.7</c:v>
                </c:pt>
                <c:pt idx="126">
                  <c:v>251.1</c:v>
                </c:pt>
                <c:pt idx="127">
                  <c:v>250.7</c:v>
                </c:pt>
                <c:pt idx="128">
                  <c:v>245.3</c:v>
                </c:pt>
                <c:pt idx="129">
                  <c:v>245.3</c:v>
                </c:pt>
                <c:pt idx="130">
                  <c:v>246.6</c:v>
                </c:pt>
                <c:pt idx="131">
                  <c:v>243.2</c:v>
                </c:pt>
                <c:pt idx="132">
                  <c:v>240.3</c:v>
                </c:pt>
                <c:pt idx="133">
                  <c:v>237.5</c:v>
                </c:pt>
                <c:pt idx="134">
                  <c:v>237.6</c:v>
                </c:pt>
                <c:pt idx="135">
                  <c:v>234.2</c:v>
                </c:pt>
                <c:pt idx="136">
                  <c:v>238.3</c:v>
                </c:pt>
                <c:pt idx="137">
                  <c:v>237.3</c:v>
                </c:pt>
                <c:pt idx="138">
                  <c:v>237.9</c:v>
                </c:pt>
                <c:pt idx="139">
                  <c:v>237.6</c:v>
                </c:pt>
                <c:pt idx="140">
                  <c:v>236.4</c:v>
                </c:pt>
                <c:pt idx="141">
                  <c:v>239.2</c:v>
                </c:pt>
                <c:pt idx="142">
                  <c:v>238.6</c:v>
                </c:pt>
                <c:pt idx="143">
                  <c:v>238.6</c:v>
                </c:pt>
                <c:pt idx="144">
                  <c:v>239.1</c:v>
                </c:pt>
                <c:pt idx="145">
                  <c:v>228.5</c:v>
                </c:pt>
                <c:pt idx="146">
                  <c:v>228.4</c:v>
                </c:pt>
                <c:pt idx="147">
                  <c:v>226.1</c:v>
                </c:pt>
                <c:pt idx="148">
                  <c:v>225.2</c:v>
                </c:pt>
                <c:pt idx="149">
                  <c:v>224.5</c:v>
                </c:pt>
                <c:pt idx="150">
                  <c:v>222.0</c:v>
                </c:pt>
                <c:pt idx="151">
                  <c:v>221.0</c:v>
                </c:pt>
                <c:pt idx="152">
                  <c:v>220.9</c:v>
                </c:pt>
                <c:pt idx="153">
                  <c:v>219.4</c:v>
                </c:pt>
                <c:pt idx="154">
                  <c:v>214.0</c:v>
                </c:pt>
                <c:pt idx="155">
                  <c:v>207.5</c:v>
                </c:pt>
                <c:pt idx="156">
                  <c:v>207.7</c:v>
                </c:pt>
                <c:pt idx="157">
                  <c:v>202.9</c:v>
                </c:pt>
                <c:pt idx="158">
                  <c:v>200.8</c:v>
                </c:pt>
                <c:pt idx="159">
                  <c:v>195.2</c:v>
                </c:pt>
                <c:pt idx="160">
                  <c:v>193.9</c:v>
                </c:pt>
                <c:pt idx="161">
                  <c:v>191.0</c:v>
                </c:pt>
                <c:pt idx="162">
                  <c:v>188.5</c:v>
                </c:pt>
                <c:pt idx="163">
                  <c:v>188.5</c:v>
                </c:pt>
                <c:pt idx="164">
                  <c:v>189.2</c:v>
                </c:pt>
                <c:pt idx="165">
                  <c:v>187.0</c:v>
                </c:pt>
                <c:pt idx="166">
                  <c:v>188.6</c:v>
                </c:pt>
                <c:pt idx="167">
                  <c:v>189.4</c:v>
                </c:pt>
                <c:pt idx="168">
                  <c:v>192.3</c:v>
                </c:pt>
                <c:pt idx="169">
                  <c:v>188.3</c:v>
                </c:pt>
                <c:pt idx="170">
                  <c:v>188.7</c:v>
                </c:pt>
                <c:pt idx="171">
                  <c:v>188.8</c:v>
                </c:pt>
                <c:pt idx="172">
                  <c:v>190.0</c:v>
                </c:pt>
                <c:pt idx="173">
                  <c:v>188.0</c:v>
                </c:pt>
                <c:pt idx="174">
                  <c:v>188.2</c:v>
                </c:pt>
                <c:pt idx="175">
                  <c:v>195.0</c:v>
                </c:pt>
                <c:pt idx="176">
                  <c:v>187.8</c:v>
                </c:pt>
                <c:pt idx="177">
                  <c:v>186.9</c:v>
                </c:pt>
                <c:pt idx="178">
                  <c:v>186.5</c:v>
                </c:pt>
                <c:pt idx="179">
                  <c:v>184.7</c:v>
                </c:pt>
                <c:pt idx="180">
                  <c:v>186.1</c:v>
                </c:pt>
                <c:pt idx="181">
                  <c:v>185.7</c:v>
                </c:pt>
                <c:pt idx="182">
                  <c:v>184.4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1696136"/>
        <c:axId val="-2041772248"/>
      </c:scatterChart>
      <c:valAx>
        <c:axId val="-2041696136"/>
        <c:scaling>
          <c:orientation val="minMax"/>
          <c:max val="10000.0"/>
          <c:min val="0.0"/>
        </c:scaling>
        <c:delete val="0"/>
        <c:axPos val="b"/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41772248"/>
        <c:crosses val="autoZero"/>
        <c:crossBetween val="midCat"/>
        <c:majorUnit val="2000.0"/>
        <c:minorUnit val="1000.0"/>
      </c:valAx>
      <c:valAx>
        <c:axId val="-2041772248"/>
        <c:scaling>
          <c:orientation val="minMax"/>
          <c:min val="1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41696136"/>
        <c:crosses val="autoZero"/>
        <c:crossBetween val="midCat"/>
        <c:majorUnit val="25.0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8882748259534"/>
          <c:y val="0.0469361147327249"/>
          <c:w val="0.644350695515701"/>
          <c:h val="0.802824790317117"/>
        </c:manualLayout>
      </c:layout>
      <c:scatterChart>
        <c:scatterStyle val="lineMarker"/>
        <c:varyColors val="0"/>
        <c:ser>
          <c:idx val="0"/>
          <c:order val="0"/>
          <c:tx>
            <c:v>187Os/188Os</c:v>
          </c:tx>
          <c:spPr>
            <a:ln w="47625">
              <a:noFill/>
            </a:ln>
          </c:spPr>
          <c:marker>
            <c:symbol val="circle"/>
            <c:size val="6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'sw data'!$L$159:$L$279</c:f>
              <c:numCache>
                <c:formatCode>General</c:formatCode>
                <c:ptCount val="121"/>
                <c:pt idx="0">
                  <c:v>10.96</c:v>
                </c:pt>
                <c:pt idx="3">
                  <c:v>12.03</c:v>
                </c:pt>
                <c:pt idx="4">
                  <c:v>12.17</c:v>
                </c:pt>
                <c:pt idx="6">
                  <c:v>12.56</c:v>
                </c:pt>
                <c:pt idx="7">
                  <c:v>12.85</c:v>
                </c:pt>
                <c:pt idx="9">
                  <c:v>13.3</c:v>
                </c:pt>
                <c:pt idx="10">
                  <c:v>13.46</c:v>
                </c:pt>
                <c:pt idx="11">
                  <c:v>13.65</c:v>
                </c:pt>
                <c:pt idx="12">
                  <c:v>14.05</c:v>
                </c:pt>
                <c:pt idx="15">
                  <c:v>14.52</c:v>
                </c:pt>
                <c:pt idx="16">
                  <c:v>14.94</c:v>
                </c:pt>
                <c:pt idx="18">
                  <c:v>15.27</c:v>
                </c:pt>
                <c:pt idx="19">
                  <c:v>15.28</c:v>
                </c:pt>
                <c:pt idx="21">
                  <c:v>15.55</c:v>
                </c:pt>
                <c:pt idx="23">
                  <c:v>15.7</c:v>
                </c:pt>
                <c:pt idx="26">
                  <c:v>18.9</c:v>
                </c:pt>
                <c:pt idx="28">
                  <c:v>7.6</c:v>
                </c:pt>
                <c:pt idx="29">
                  <c:v>10.6</c:v>
                </c:pt>
                <c:pt idx="30">
                  <c:v>14.1</c:v>
                </c:pt>
                <c:pt idx="31">
                  <c:v>14.5</c:v>
                </c:pt>
                <c:pt idx="32">
                  <c:v>15.0</c:v>
                </c:pt>
                <c:pt idx="33">
                  <c:v>15.5</c:v>
                </c:pt>
                <c:pt idx="36">
                  <c:v>53.0</c:v>
                </c:pt>
                <c:pt idx="37">
                  <c:v>38.0</c:v>
                </c:pt>
                <c:pt idx="38">
                  <c:v>42.1</c:v>
                </c:pt>
                <c:pt idx="39">
                  <c:v>37.9</c:v>
                </c:pt>
                <c:pt idx="41">
                  <c:v>48.7</c:v>
                </c:pt>
                <c:pt idx="42">
                  <c:v>80.0</c:v>
                </c:pt>
                <c:pt idx="44">
                  <c:v>15.8</c:v>
                </c:pt>
                <c:pt idx="45">
                  <c:v>63.5</c:v>
                </c:pt>
                <c:pt idx="47">
                  <c:v>0.104</c:v>
                </c:pt>
                <c:pt idx="49">
                  <c:v>1.06</c:v>
                </c:pt>
                <c:pt idx="51">
                  <c:v>6.34</c:v>
                </c:pt>
                <c:pt idx="53">
                  <c:v>17.07</c:v>
                </c:pt>
                <c:pt idx="55">
                  <c:v>24.35</c:v>
                </c:pt>
                <c:pt idx="57">
                  <c:v>28.22</c:v>
                </c:pt>
                <c:pt idx="59">
                  <c:v>51.01</c:v>
                </c:pt>
                <c:pt idx="61">
                  <c:v>63.15</c:v>
                </c:pt>
                <c:pt idx="63">
                  <c:v>65.08</c:v>
                </c:pt>
                <c:pt idx="66">
                  <c:v>66.56</c:v>
                </c:pt>
                <c:pt idx="69">
                  <c:v>69.12</c:v>
                </c:pt>
                <c:pt idx="72">
                  <c:v>74.61</c:v>
                </c:pt>
                <c:pt idx="74">
                  <c:v>78.63</c:v>
                </c:pt>
                <c:pt idx="76">
                  <c:v>83.7</c:v>
                </c:pt>
                <c:pt idx="77">
                  <c:v>26.3</c:v>
                </c:pt>
                <c:pt idx="78">
                  <c:v>57.1</c:v>
                </c:pt>
                <c:pt idx="80">
                  <c:v>0.104</c:v>
                </c:pt>
                <c:pt idx="81">
                  <c:v>1.06</c:v>
                </c:pt>
                <c:pt idx="82">
                  <c:v>1.5</c:v>
                </c:pt>
                <c:pt idx="83">
                  <c:v>3.6</c:v>
                </c:pt>
                <c:pt idx="84">
                  <c:v>3.7</c:v>
                </c:pt>
                <c:pt idx="85">
                  <c:v>3.8</c:v>
                </c:pt>
                <c:pt idx="86">
                  <c:v>6.34</c:v>
                </c:pt>
                <c:pt idx="87">
                  <c:v>7.6</c:v>
                </c:pt>
                <c:pt idx="88">
                  <c:v>8.1</c:v>
                </c:pt>
                <c:pt idx="89">
                  <c:v>10.6</c:v>
                </c:pt>
                <c:pt idx="90">
                  <c:v>10.96</c:v>
                </c:pt>
                <c:pt idx="91">
                  <c:v>12.03</c:v>
                </c:pt>
                <c:pt idx="92">
                  <c:v>12.17</c:v>
                </c:pt>
                <c:pt idx="93">
                  <c:v>12.56</c:v>
                </c:pt>
                <c:pt idx="94">
                  <c:v>12.6</c:v>
                </c:pt>
                <c:pt idx="95">
                  <c:v>12.85</c:v>
                </c:pt>
                <c:pt idx="96">
                  <c:v>13.3</c:v>
                </c:pt>
                <c:pt idx="97">
                  <c:v>13.46</c:v>
                </c:pt>
                <c:pt idx="98">
                  <c:v>13.65</c:v>
                </c:pt>
                <c:pt idx="99">
                  <c:v>14.05</c:v>
                </c:pt>
                <c:pt idx="100">
                  <c:v>14.1</c:v>
                </c:pt>
                <c:pt idx="101">
                  <c:v>14.3</c:v>
                </c:pt>
                <c:pt idx="102">
                  <c:v>14.5</c:v>
                </c:pt>
                <c:pt idx="103">
                  <c:v>14.52</c:v>
                </c:pt>
                <c:pt idx="104">
                  <c:v>14.94</c:v>
                </c:pt>
                <c:pt idx="105">
                  <c:v>15.0</c:v>
                </c:pt>
                <c:pt idx="106">
                  <c:v>15.27</c:v>
                </c:pt>
                <c:pt idx="107">
                  <c:v>15.28</c:v>
                </c:pt>
                <c:pt idx="108">
                  <c:v>15.3</c:v>
                </c:pt>
                <c:pt idx="109">
                  <c:v>15.5</c:v>
                </c:pt>
                <c:pt idx="110">
                  <c:v>15.55</c:v>
                </c:pt>
                <c:pt idx="111">
                  <c:v>15.7</c:v>
                </c:pt>
                <c:pt idx="112">
                  <c:v>15.8</c:v>
                </c:pt>
                <c:pt idx="115">
                  <c:v>18.9</c:v>
                </c:pt>
                <c:pt idx="116">
                  <c:v>18.9</c:v>
                </c:pt>
                <c:pt idx="117">
                  <c:v>22.4</c:v>
                </c:pt>
                <c:pt idx="118">
                  <c:v>25.0</c:v>
                </c:pt>
                <c:pt idx="119">
                  <c:v>26.3</c:v>
                </c:pt>
                <c:pt idx="120">
                  <c:v>28.0</c:v>
                </c:pt>
              </c:numCache>
            </c:numRef>
          </c:xVal>
          <c:yVal>
            <c:numRef>
              <c:f>'sw data'!$M$159:$M$279</c:f>
              <c:numCache>
                <c:formatCode>General</c:formatCode>
                <c:ptCount val="121"/>
                <c:pt idx="0">
                  <c:v>0.791</c:v>
                </c:pt>
                <c:pt idx="1">
                  <c:v>0.7913</c:v>
                </c:pt>
                <c:pt idx="2">
                  <c:v>0.7802</c:v>
                </c:pt>
                <c:pt idx="3">
                  <c:v>0.8015</c:v>
                </c:pt>
                <c:pt idx="4">
                  <c:v>0.7948</c:v>
                </c:pt>
                <c:pt idx="5">
                  <c:v>0.7759</c:v>
                </c:pt>
                <c:pt idx="6">
                  <c:v>0.7806</c:v>
                </c:pt>
                <c:pt idx="7">
                  <c:v>0.7642</c:v>
                </c:pt>
                <c:pt idx="8">
                  <c:v>0.7636</c:v>
                </c:pt>
                <c:pt idx="9">
                  <c:v>0.773</c:v>
                </c:pt>
                <c:pt idx="10">
                  <c:v>0.768</c:v>
                </c:pt>
                <c:pt idx="11">
                  <c:v>0.7576</c:v>
                </c:pt>
                <c:pt idx="12">
                  <c:v>0.7655</c:v>
                </c:pt>
                <c:pt idx="13">
                  <c:v>0.7727</c:v>
                </c:pt>
                <c:pt idx="14">
                  <c:v>0.7705</c:v>
                </c:pt>
                <c:pt idx="15">
                  <c:v>0.7752</c:v>
                </c:pt>
                <c:pt idx="16">
                  <c:v>0.7488</c:v>
                </c:pt>
                <c:pt idx="17">
                  <c:v>0.7454</c:v>
                </c:pt>
                <c:pt idx="18">
                  <c:v>0.7505</c:v>
                </c:pt>
                <c:pt idx="19">
                  <c:v>0.7426</c:v>
                </c:pt>
                <c:pt idx="20">
                  <c:v>0.7584</c:v>
                </c:pt>
                <c:pt idx="21">
                  <c:v>0.7655</c:v>
                </c:pt>
                <c:pt idx="22">
                  <c:v>0.7691</c:v>
                </c:pt>
                <c:pt idx="23">
                  <c:v>0.7669</c:v>
                </c:pt>
                <c:pt idx="24">
                  <c:v>0.7628</c:v>
                </c:pt>
                <c:pt idx="25">
                  <c:v>0.7674</c:v>
                </c:pt>
                <c:pt idx="26">
                  <c:v>0.7346</c:v>
                </c:pt>
                <c:pt idx="27">
                  <c:v>0.7415</c:v>
                </c:pt>
                <c:pt idx="28">
                  <c:v>0.8424</c:v>
                </c:pt>
                <c:pt idx="29">
                  <c:v>0.816</c:v>
                </c:pt>
                <c:pt idx="30">
                  <c:v>0.7632</c:v>
                </c:pt>
                <c:pt idx="31">
                  <c:v>0.7548</c:v>
                </c:pt>
                <c:pt idx="32">
                  <c:v>0.7466</c:v>
                </c:pt>
                <c:pt idx="33">
                  <c:v>0.7116</c:v>
                </c:pt>
                <c:pt idx="36">
                  <c:v>0.4837</c:v>
                </c:pt>
                <c:pt idx="37">
                  <c:v>0.5408</c:v>
                </c:pt>
                <c:pt idx="38">
                  <c:v>0.5719</c:v>
                </c:pt>
                <c:pt idx="39">
                  <c:v>0.5835</c:v>
                </c:pt>
                <c:pt idx="40">
                  <c:v>0.5819</c:v>
                </c:pt>
                <c:pt idx="41">
                  <c:v>0.5587</c:v>
                </c:pt>
                <c:pt idx="42">
                  <c:v>0.6474</c:v>
                </c:pt>
                <c:pt idx="43" formatCode="0.0000">
                  <c:v>0.744</c:v>
                </c:pt>
                <c:pt idx="44" formatCode="0.0000">
                  <c:v>0.732</c:v>
                </c:pt>
                <c:pt idx="45">
                  <c:v>0.3796</c:v>
                </c:pt>
                <c:pt idx="46">
                  <c:v>0.3887</c:v>
                </c:pt>
                <c:pt idx="47">
                  <c:v>0.9491</c:v>
                </c:pt>
                <c:pt idx="48">
                  <c:v>0.9491</c:v>
                </c:pt>
                <c:pt idx="49">
                  <c:v>0.9772</c:v>
                </c:pt>
                <c:pt idx="50">
                  <c:v>0.9772</c:v>
                </c:pt>
                <c:pt idx="51">
                  <c:v>0.8669</c:v>
                </c:pt>
                <c:pt idx="52">
                  <c:v>0.8669</c:v>
                </c:pt>
                <c:pt idx="53">
                  <c:v>0.8393</c:v>
                </c:pt>
                <c:pt idx="54">
                  <c:v>0.8393</c:v>
                </c:pt>
                <c:pt idx="55">
                  <c:v>0.5915</c:v>
                </c:pt>
                <c:pt idx="56">
                  <c:v>0.5915</c:v>
                </c:pt>
                <c:pt idx="57">
                  <c:v>0.5141</c:v>
                </c:pt>
                <c:pt idx="58">
                  <c:v>0.5141</c:v>
                </c:pt>
                <c:pt idx="59">
                  <c:v>0.2693</c:v>
                </c:pt>
                <c:pt idx="60">
                  <c:v>0.4094</c:v>
                </c:pt>
                <c:pt idx="61">
                  <c:v>0.1995</c:v>
                </c:pt>
                <c:pt idx="62">
                  <c:v>0.2761</c:v>
                </c:pt>
                <c:pt idx="63">
                  <c:v>0.1687</c:v>
                </c:pt>
                <c:pt idx="64">
                  <c:v>0.2733</c:v>
                </c:pt>
                <c:pt idx="65">
                  <c:v>0.1916</c:v>
                </c:pt>
                <c:pt idx="66">
                  <c:v>0.1502</c:v>
                </c:pt>
                <c:pt idx="67">
                  <c:v>0.1548</c:v>
                </c:pt>
                <c:pt idx="68">
                  <c:v>0.1485</c:v>
                </c:pt>
                <c:pt idx="69">
                  <c:v>0.2022</c:v>
                </c:pt>
                <c:pt idx="70">
                  <c:v>0.3959</c:v>
                </c:pt>
                <c:pt idx="71">
                  <c:v>0.1513</c:v>
                </c:pt>
                <c:pt idx="72" formatCode="0.0000">
                  <c:v>0.292</c:v>
                </c:pt>
                <c:pt idx="73">
                  <c:v>0.3927</c:v>
                </c:pt>
                <c:pt idx="74">
                  <c:v>0.4114</c:v>
                </c:pt>
                <c:pt idx="75">
                  <c:v>0.5582</c:v>
                </c:pt>
                <c:pt idx="76">
                  <c:v>0.3756</c:v>
                </c:pt>
                <c:pt idx="77">
                  <c:v>0.7334</c:v>
                </c:pt>
                <c:pt idx="78">
                  <c:v>0.4466</c:v>
                </c:pt>
                <c:pt idx="80">
                  <c:v>0.9491</c:v>
                </c:pt>
                <c:pt idx="81">
                  <c:v>0.9772</c:v>
                </c:pt>
                <c:pt idx="82" formatCode="0.0000">
                  <c:v>0.923519360816307</c:v>
                </c:pt>
                <c:pt idx="83" formatCode="0.0000">
                  <c:v>0.902822900873583</c:v>
                </c:pt>
                <c:pt idx="84" formatCode="0.0000">
                  <c:v>0.876591341178735</c:v>
                </c:pt>
                <c:pt idx="85" formatCode="0.0000">
                  <c:v>0.888142853704907</c:v>
                </c:pt>
                <c:pt idx="86">
                  <c:v>0.8669</c:v>
                </c:pt>
                <c:pt idx="87">
                  <c:v>0.8424</c:v>
                </c:pt>
                <c:pt idx="88" formatCode="0.0000">
                  <c:v>0.83423579524944</c:v>
                </c:pt>
                <c:pt idx="89">
                  <c:v>0.816</c:v>
                </c:pt>
                <c:pt idx="90">
                  <c:v>0.791</c:v>
                </c:pt>
                <c:pt idx="91">
                  <c:v>0.8015</c:v>
                </c:pt>
                <c:pt idx="92">
                  <c:v>0.7948</c:v>
                </c:pt>
                <c:pt idx="93">
                  <c:v>0.7806</c:v>
                </c:pt>
                <c:pt idx="94" formatCode="0.0000">
                  <c:v>0.793203860130436</c:v>
                </c:pt>
                <c:pt idx="95">
                  <c:v>0.7642</c:v>
                </c:pt>
                <c:pt idx="96">
                  <c:v>0.773</c:v>
                </c:pt>
                <c:pt idx="97">
                  <c:v>0.768</c:v>
                </c:pt>
                <c:pt idx="98">
                  <c:v>0.7576</c:v>
                </c:pt>
                <c:pt idx="99">
                  <c:v>0.7655</c:v>
                </c:pt>
                <c:pt idx="100">
                  <c:v>0.7632</c:v>
                </c:pt>
                <c:pt idx="101" formatCode="0.0000">
                  <c:v>0.770100835078093</c:v>
                </c:pt>
                <c:pt idx="102">
                  <c:v>0.7548</c:v>
                </c:pt>
                <c:pt idx="103">
                  <c:v>0.7752</c:v>
                </c:pt>
                <c:pt idx="104">
                  <c:v>0.7488</c:v>
                </c:pt>
                <c:pt idx="105">
                  <c:v>0.7466</c:v>
                </c:pt>
                <c:pt idx="106">
                  <c:v>0.7505</c:v>
                </c:pt>
                <c:pt idx="107">
                  <c:v>0.7426</c:v>
                </c:pt>
                <c:pt idx="108" formatCode="0.0000">
                  <c:v>0.744591244916131</c:v>
                </c:pt>
                <c:pt idx="109">
                  <c:v>0.7116</c:v>
                </c:pt>
                <c:pt idx="110">
                  <c:v>0.7655</c:v>
                </c:pt>
                <c:pt idx="111">
                  <c:v>0.7669</c:v>
                </c:pt>
                <c:pt idx="112" formatCode="0.0000">
                  <c:v>0.732</c:v>
                </c:pt>
                <c:pt idx="115" formatCode="0.0000">
                  <c:v>0.736649580054388</c:v>
                </c:pt>
                <c:pt idx="116">
                  <c:v>0.7346</c:v>
                </c:pt>
                <c:pt idx="117" formatCode="0.0000">
                  <c:v>0.751810940244988</c:v>
                </c:pt>
                <c:pt idx="118" formatCode="0.0000">
                  <c:v>0.745794527470941</c:v>
                </c:pt>
                <c:pt idx="119">
                  <c:v>0.7334</c:v>
                </c:pt>
                <c:pt idx="120" formatCode="0.0000">
                  <c:v>0.740740740740741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3541496"/>
        <c:axId val="1793549800"/>
      </c:scatterChart>
      <c:scatterChart>
        <c:scatterStyle val="lineMarker"/>
        <c:varyColors val="0"/>
        <c:ser>
          <c:idx val="1"/>
          <c:order val="1"/>
          <c:tx>
            <c:v>87Sr/86Sr</c:v>
          </c:tx>
          <c:spPr>
            <a:ln w="47625">
              <a:solidFill>
                <a:srgbClr val="FF0000"/>
              </a:solidFill>
            </a:ln>
          </c:spPr>
          <c:marker>
            <c:symbol val="diamond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'[Cenozoic RRD Sr.xls]Cenozoic RRD Sr.txt'!$A$3:$A$57</c:f>
              <c:numCache>
                <c:formatCode>General</c:formatCode>
                <c:ptCount val="55"/>
                <c:pt idx="0">
                  <c:v>0.0</c:v>
                </c:pt>
                <c:pt idx="1">
                  <c:v>0.604</c:v>
                </c:pt>
                <c:pt idx="2">
                  <c:v>1.813</c:v>
                </c:pt>
                <c:pt idx="3">
                  <c:v>2.719</c:v>
                </c:pt>
                <c:pt idx="4">
                  <c:v>4.23</c:v>
                </c:pt>
                <c:pt idx="5">
                  <c:v>5.438</c:v>
                </c:pt>
                <c:pt idx="6">
                  <c:v>6.343999999999998</c:v>
                </c:pt>
                <c:pt idx="7">
                  <c:v>7.251</c:v>
                </c:pt>
                <c:pt idx="8">
                  <c:v>8.157</c:v>
                </c:pt>
                <c:pt idx="9">
                  <c:v>9.063</c:v>
                </c:pt>
                <c:pt idx="10">
                  <c:v>10.574</c:v>
                </c:pt>
                <c:pt idx="11">
                  <c:v>11.48</c:v>
                </c:pt>
                <c:pt idx="12">
                  <c:v>12.387</c:v>
                </c:pt>
                <c:pt idx="13">
                  <c:v>13.293</c:v>
                </c:pt>
                <c:pt idx="14">
                  <c:v>14.502</c:v>
                </c:pt>
                <c:pt idx="15">
                  <c:v>15.106</c:v>
                </c:pt>
                <c:pt idx="16">
                  <c:v>15.71</c:v>
                </c:pt>
                <c:pt idx="17">
                  <c:v>16.314</c:v>
                </c:pt>
                <c:pt idx="18">
                  <c:v>16.918</c:v>
                </c:pt>
                <c:pt idx="19">
                  <c:v>17.221</c:v>
                </c:pt>
                <c:pt idx="20">
                  <c:v>17.523</c:v>
                </c:pt>
                <c:pt idx="21">
                  <c:v>18.127</c:v>
                </c:pt>
                <c:pt idx="22">
                  <c:v>18.731</c:v>
                </c:pt>
                <c:pt idx="23">
                  <c:v>19.335</c:v>
                </c:pt>
                <c:pt idx="24">
                  <c:v>19.637</c:v>
                </c:pt>
                <c:pt idx="25">
                  <c:v>20.242</c:v>
                </c:pt>
                <c:pt idx="26">
                  <c:v>21.45</c:v>
                </c:pt>
                <c:pt idx="27">
                  <c:v>22.356</c:v>
                </c:pt>
                <c:pt idx="28">
                  <c:v>23.867</c:v>
                </c:pt>
                <c:pt idx="29">
                  <c:v>24.773</c:v>
                </c:pt>
                <c:pt idx="30">
                  <c:v>26.888</c:v>
                </c:pt>
                <c:pt idx="31">
                  <c:v>27.795</c:v>
                </c:pt>
                <c:pt idx="32">
                  <c:v>29.607</c:v>
                </c:pt>
                <c:pt idx="33">
                  <c:v>30.816</c:v>
                </c:pt>
                <c:pt idx="34">
                  <c:v>32.024</c:v>
                </c:pt>
                <c:pt idx="35">
                  <c:v>33.233</c:v>
                </c:pt>
                <c:pt idx="36">
                  <c:v>34.139</c:v>
                </c:pt>
                <c:pt idx="37">
                  <c:v>35.347</c:v>
                </c:pt>
                <c:pt idx="38">
                  <c:v>36.254</c:v>
                </c:pt>
                <c:pt idx="39">
                  <c:v>37.462</c:v>
                </c:pt>
                <c:pt idx="40">
                  <c:v>38.369</c:v>
                </c:pt>
                <c:pt idx="41">
                  <c:v>39.275</c:v>
                </c:pt>
                <c:pt idx="42">
                  <c:v>40.181</c:v>
                </c:pt>
                <c:pt idx="43">
                  <c:v>43.202</c:v>
                </c:pt>
                <c:pt idx="44">
                  <c:v>45.619</c:v>
                </c:pt>
                <c:pt idx="45">
                  <c:v>48.338</c:v>
                </c:pt>
                <c:pt idx="46">
                  <c:v>50.755</c:v>
                </c:pt>
                <c:pt idx="47">
                  <c:v>54.079</c:v>
                </c:pt>
                <c:pt idx="48">
                  <c:v>56.798</c:v>
                </c:pt>
                <c:pt idx="49">
                  <c:v>58.912</c:v>
                </c:pt>
                <c:pt idx="50">
                  <c:v>60.423</c:v>
                </c:pt>
                <c:pt idx="51">
                  <c:v>61.631</c:v>
                </c:pt>
                <c:pt idx="52">
                  <c:v>62.84</c:v>
                </c:pt>
                <c:pt idx="53">
                  <c:v>63.746</c:v>
                </c:pt>
                <c:pt idx="54">
                  <c:v>64.955</c:v>
                </c:pt>
              </c:numCache>
            </c:numRef>
          </c:xVal>
          <c:yVal>
            <c:numRef>
              <c:f>'[Cenozoic RRD Sr.xls]Cenozoic RRD Sr.txt'!$D$3:$D$57</c:f>
              <c:numCache>
                <c:formatCode>General</c:formatCode>
                <c:ptCount val="55"/>
                <c:pt idx="0">
                  <c:v>0.7091703</c:v>
                </c:pt>
                <c:pt idx="1">
                  <c:v>0.7091437</c:v>
                </c:pt>
                <c:pt idx="2">
                  <c:v>0.7090993</c:v>
                </c:pt>
                <c:pt idx="3">
                  <c:v>0.7090639</c:v>
                </c:pt>
                <c:pt idx="4">
                  <c:v>0.7090284</c:v>
                </c:pt>
                <c:pt idx="5">
                  <c:v>0.7090018</c:v>
                </c:pt>
                <c:pt idx="6">
                  <c:v>0.7089841</c:v>
                </c:pt>
                <c:pt idx="7">
                  <c:v>0.7089663</c:v>
                </c:pt>
                <c:pt idx="8">
                  <c:v>0.7089397</c:v>
                </c:pt>
                <c:pt idx="9">
                  <c:v>0.7089131</c:v>
                </c:pt>
                <c:pt idx="10">
                  <c:v>0.7088776</c:v>
                </c:pt>
                <c:pt idx="11">
                  <c:v>0.7088598</c:v>
                </c:pt>
                <c:pt idx="12">
                  <c:v>0.7088598</c:v>
                </c:pt>
                <c:pt idx="13">
                  <c:v>0.7088598</c:v>
                </c:pt>
                <c:pt idx="14">
                  <c:v>0.7088598</c:v>
                </c:pt>
                <c:pt idx="15">
                  <c:v>0.7088155</c:v>
                </c:pt>
                <c:pt idx="16">
                  <c:v>0.7087623</c:v>
                </c:pt>
                <c:pt idx="17">
                  <c:v>0.7087002</c:v>
                </c:pt>
                <c:pt idx="18">
                  <c:v>0.7086558</c:v>
                </c:pt>
                <c:pt idx="19">
                  <c:v>0.7086114</c:v>
                </c:pt>
                <c:pt idx="20">
                  <c:v>0.7085848</c:v>
                </c:pt>
                <c:pt idx="21">
                  <c:v>0.7085405</c:v>
                </c:pt>
                <c:pt idx="22">
                  <c:v>0.7084873</c:v>
                </c:pt>
                <c:pt idx="23">
                  <c:v>0.7084341</c:v>
                </c:pt>
                <c:pt idx="24">
                  <c:v>0.7083897</c:v>
                </c:pt>
                <c:pt idx="25">
                  <c:v>0.7083631</c:v>
                </c:pt>
                <c:pt idx="26">
                  <c:v>0.7083187</c:v>
                </c:pt>
                <c:pt idx="27">
                  <c:v>0.7082921</c:v>
                </c:pt>
                <c:pt idx="28">
                  <c:v>0.7082477</c:v>
                </c:pt>
                <c:pt idx="29">
                  <c:v>0.7082123</c:v>
                </c:pt>
                <c:pt idx="30">
                  <c:v>0.7081591</c:v>
                </c:pt>
                <c:pt idx="31">
                  <c:v>0.7081236</c:v>
                </c:pt>
                <c:pt idx="32">
                  <c:v>0.7080614</c:v>
                </c:pt>
                <c:pt idx="33">
                  <c:v>0.7080259</c:v>
                </c:pt>
                <c:pt idx="34">
                  <c:v>0.7079993</c:v>
                </c:pt>
                <c:pt idx="35">
                  <c:v>0.7079461</c:v>
                </c:pt>
                <c:pt idx="36">
                  <c:v>0.7079107</c:v>
                </c:pt>
                <c:pt idx="37">
                  <c:v>0.7078752</c:v>
                </c:pt>
                <c:pt idx="38">
                  <c:v>0.7078486</c:v>
                </c:pt>
                <c:pt idx="39">
                  <c:v>0.7078219</c:v>
                </c:pt>
                <c:pt idx="40">
                  <c:v>0.7077864</c:v>
                </c:pt>
                <c:pt idx="41">
                  <c:v>0.7077509</c:v>
                </c:pt>
                <c:pt idx="42">
                  <c:v>0.7077421</c:v>
                </c:pt>
                <c:pt idx="43">
                  <c:v>0.7077421</c:v>
                </c:pt>
                <c:pt idx="44">
                  <c:v>0.7077421</c:v>
                </c:pt>
                <c:pt idx="45">
                  <c:v>0.7077421</c:v>
                </c:pt>
                <c:pt idx="46">
                  <c:v>0.7077421</c:v>
                </c:pt>
                <c:pt idx="47">
                  <c:v>0.7077421</c:v>
                </c:pt>
                <c:pt idx="48">
                  <c:v>0.7077421</c:v>
                </c:pt>
                <c:pt idx="49">
                  <c:v>0.7077421</c:v>
                </c:pt>
                <c:pt idx="50">
                  <c:v>0.7077776</c:v>
                </c:pt>
                <c:pt idx="51">
                  <c:v>0.7078042</c:v>
                </c:pt>
                <c:pt idx="52">
                  <c:v>0.7078397</c:v>
                </c:pt>
                <c:pt idx="53">
                  <c:v>0.7078663</c:v>
                </c:pt>
                <c:pt idx="54">
                  <c:v>0.7078574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3560952"/>
        <c:axId val="1793555416"/>
      </c:scatterChart>
      <c:valAx>
        <c:axId val="1793541496"/>
        <c:scaling>
          <c:orientation val="minMax"/>
          <c:max val="65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Age, Ma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793549800"/>
        <c:crosses val="autoZero"/>
        <c:crossBetween val="midCat"/>
      </c:valAx>
      <c:valAx>
        <c:axId val="17935498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187Os/188Os</a:t>
                </a:r>
              </a:p>
            </c:rich>
          </c:tx>
          <c:layout>
            <c:manualLayout>
              <c:xMode val="edge"/>
              <c:yMode val="edge"/>
              <c:x val="0.030664395229983"/>
              <c:y val="0.32717839214035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793541496"/>
        <c:crosses val="autoZero"/>
        <c:crossBetween val="midCat"/>
      </c:valAx>
      <c:valAx>
        <c:axId val="1793555416"/>
        <c:scaling>
          <c:orientation val="minMax"/>
          <c:max val="0.7094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87Sr/86Sr</a:t>
                </a:r>
              </a:p>
            </c:rich>
          </c:tx>
          <c:layout>
            <c:manualLayout>
              <c:xMode val="edge"/>
              <c:yMode val="edge"/>
              <c:x val="0.891530402822305"/>
              <c:y val="0.348201911527682"/>
            </c:manualLayout>
          </c:layout>
          <c:overlay val="0"/>
        </c:title>
        <c:numFmt formatCode="#,##0.000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793560952"/>
        <c:crosses val="max"/>
        <c:crossBetween val="midCat"/>
      </c:valAx>
      <c:valAx>
        <c:axId val="17935609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935554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95218715207447"/>
          <c:y val="0.033030212814011"/>
          <c:w val="0.186493447262874"/>
          <c:h val="0.129930499235184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4"/>
          <c:order val="4"/>
          <c:tx>
            <c:strRef>
              <c:f>"Philippines"</c:f>
            </c:strRef>
          </c:tx>
          <c:spPr>
            <a:ln w="28575">
              <a:noFill/>
            </a:ln>
          </c:spPr>
          <c:xVal>
            <c:numRef>
              <c:f>'cyclic-salt corr'!$P$2:$P$134</c:f>
            </c:numRef>
          </c:xVal>
          <c:yVal>
            <c:numRef>
              <c:f>'cyclic-salt corr'!$AE$2:$AE$134</c:f>
            </c:numRef>
          </c:yVal>
          <c:smooth val="0"/>
        </c:ser>
        <c:ser>
          <c:idx val="5"/>
          <c:order val="5"/>
          <c:tx>
            <c:strRef>
              <c:f>"Nepal"</c:f>
            </c:strRef>
          </c:tx>
          <c:spPr>
            <a:ln w="28575">
              <a:noFill/>
            </a:ln>
          </c:spPr>
          <c:xVal>
            <c:numRef>
              <c:f>'cyclic-salt corr'!$X$3:$X$194</c:f>
            </c:numRef>
          </c:xVal>
          <c:yVal>
            <c:numRef>
              <c:f>'cyclic-salt corr'!$Y$3:$Y$194</c:f>
            </c:numRef>
          </c:yVal>
          <c:smooth val="0"/>
        </c:ser>
        <c:ser>
          <c:idx val="0"/>
          <c:order val="0"/>
          <c:tx>
            <c:v>Philippines</c:v>
          </c:tx>
          <c:spPr>
            <a:ln w="28575">
              <a:noFill/>
            </a:ln>
          </c:spPr>
          <c:marker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'[PH_2008_all.xls]cyclic-salt corr'!$P$2:$P$134</c:f>
              <c:numCache>
                <c:formatCode>0</c:formatCode>
                <c:ptCount val="133"/>
                <c:pt idx="0">
                  <c:v>1314.899450252849</c:v>
                </c:pt>
                <c:pt idx="1">
                  <c:v>1132.522690379785</c:v>
                </c:pt>
                <c:pt idx="2">
                  <c:v>1173.8059789405</c:v>
                </c:pt>
                <c:pt idx="3">
                  <c:v>667.0711088871218</c:v>
                </c:pt>
                <c:pt idx="4">
                  <c:v>1250.208970938244</c:v>
                </c:pt>
                <c:pt idx="5">
                  <c:v>1162.316630557012</c:v>
                </c:pt>
                <c:pt idx="6">
                  <c:v>921.30578957986</c:v>
                </c:pt>
                <c:pt idx="7">
                  <c:v>799.6591624623973</c:v>
                </c:pt>
                <c:pt idx="8">
                  <c:v>788.993068224613</c:v>
                </c:pt>
                <c:pt idx="9">
                  <c:v>1073.674719066919</c:v>
                </c:pt>
                <c:pt idx="10">
                  <c:v>548.6935420157525</c:v>
                </c:pt>
                <c:pt idx="11">
                  <c:v>912.5169977093242</c:v>
                </c:pt>
                <c:pt idx="12">
                  <c:v>466.0480135026564</c:v>
                </c:pt>
                <c:pt idx="13">
                  <c:v>728.1688611002114</c:v>
                </c:pt>
                <c:pt idx="14">
                  <c:v>825.6647683304328</c:v>
                </c:pt>
                <c:pt idx="15">
                  <c:v>894.4706170826364</c:v>
                </c:pt>
                <c:pt idx="16">
                  <c:v>811.1138657811133</c:v>
                </c:pt>
                <c:pt idx="17">
                  <c:v>514.618234430622</c:v>
                </c:pt>
                <c:pt idx="18">
                  <c:v>802.5493766743838</c:v>
                </c:pt>
                <c:pt idx="19">
                  <c:v>1296.010841658823</c:v>
                </c:pt>
                <c:pt idx="20">
                  <c:v>788.4419672566931</c:v>
                </c:pt>
                <c:pt idx="21">
                  <c:v>1085.267498281034</c:v>
                </c:pt>
                <c:pt idx="22">
                  <c:v>1320.205659130458</c:v>
                </c:pt>
                <c:pt idx="23">
                  <c:v>1338.95339905129</c:v>
                </c:pt>
                <c:pt idx="24">
                  <c:v>1369.279009215337</c:v>
                </c:pt>
                <c:pt idx="25">
                  <c:v>1237.273559641568</c:v>
                </c:pt>
                <c:pt idx="26">
                  <c:v>1481.348494292004</c:v>
                </c:pt>
                <c:pt idx="27">
                  <c:v>1731.483837386151</c:v>
                </c:pt>
                <c:pt idx="28">
                  <c:v>1297.339398929372</c:v>
                </c:pt>
                <c:pt idx="29">
                  <c:v>876.3060879610364</c:v>
                </c:pt>
                <c:pt idx="30">
                  <c:v>1157.916430038513</c:v>
                </c:pt>
                <c:pt idx="31">
                  <c:v>1436.872519039363</c:v>
                </c:pt>
                <c:pt idx="32">
                  <c:v>912.6674840863348</c:v>
                </c:pt>
                <c:pt idx="33">
                  <c:v>907.7645143318034</c:v>
                </c:pt>
                <c:pt idx="34">
                  <c:v>1006.468420706234</c:v>
                </c:pt>
                <c:pt idx="35">
                  <c:v>1097.353471045701</c:v>
                </c:pt>
                <c:pt idx="36">
                  <c:v>1128.763877852448</c:v>
                </c:pt>
                <c:pt idx="37">
                  <c:v>722.1896252819874</c:v>
                </c:pt>
                <c:pt idx="38">
                  <c:v>533.289353608008</c:v>
                </c:pt>
                <c:pt idx="39">
                  <c:v>764.8411218461704</c:v>
                </c:pt>
                <c:pt idx="40">
                  <c:v>819.0373555983022</c:v>
                </c:pt>
                <c:pt idx="41">
                  <c:v>1558.61183654284</c:v>
                </c:pt>
                <c:pt idx="42">
                  <c:v>1433.994241248244</c:v>
                </c:pt>
                <c:pt idx="43">
                  <c:v>1271.935289732853</c:v>
                </c:pt>
                <c:pt idx="44">
                  <c:v>1.248651010927892</c:v>
                </c:pt>
                <c:pt idx="45">
                  <c:v>1298.708936983006</c:v>
                </c:pt>
                <c:pt idx="46">
                  <c:v>1015.287711643764</c:v>
                </c:pt>
                <c:pt idx="47">
                  <c:v>730.7257921199697</c:v>
                </c:pt>
                <c:pt idx="48">
                  <c:v>803.0036843831213</c:v>
                </c:pt>
                <c:pt idx="49">
                  <c:v>1358.733506455017</c:v>
                </c:pt>
                <c:pt idx="50">
                  <c:v>901.724477477587</c:v>
                </c:pt>
                <c:pt idx="51">
                  <c:v>923.4085211985064</c:v>
                </c:pt>
                <c:pt idx="52">
                  <c:v>1230.631559580617</c:v>
                </c:pt>
                <c:pt idx="53">
                  <c:v>1184.085279766884</c:v>
                </c:pt>
                <c:pt idx="54">
                  <c:v>1161.106414867286</c:v>
                </c:pt>
                <c:pt idx="55">
                  <c:v>1003.320525013273</c:v>
                </c:pt>
                <c:pt idx="56">
                  <c:v>1671.641084795597</c:v>
                </c:pt>
                <c:pt idx="57">
                  <c:v>1324.339436241079</c:v>
                </c:pt>
                <c:pt idx="58">
                  <c:v>1596.785412041948</c:v>
                </c:pt>
                <c:pt idx="59">
                  <c:v>1576.944713066273</c:v>
                </c:pt>
                <c:pt idx="60">
                  <c:v>1906.345422848329</c:v>
                </c:pt>
                <c:pt idx="61">
                  <c:v>1818.172995068728</c:v>
                </c:pt>
                <c:pt idx="62">
                  <c:v>1645.51838664094</c:v>
                </c:pt>
                <c:pt idx="63">
                  <c:v>1557.559586584897</c:v>
                </c:pt>
                <c:pt idx="64">
                  <c:v>1726.808104849747</c:v>
                </c:pt>
                <c:pt idx="65">
                  <c:v>34.14723598484032</c:v>
                </c:pt>
                <c:pt idx="66">
                  <c:v>555.475126218192</c:v>
                </c:pt>
                <c:pt idx="67">
                  <c:v>464.741497877834</c:v>
                </c:pt>
                <c:pt idx="68">
                  <c:v>415.016516816285</c:v>
                </c:pt>
                <c:pt idx="69">
                  <c:v>421.457264023052</c:v>
                </c:pt>
                <c:pt idx="70">
                  <c:v>729.1049955036387</c:v>
                </c:pt>
                <c:pt idx="71">
                  <c:v>624.5742620464513</c:v>
                </c:pt>
                <c:pt idx="72">
                  <c:v>611.9265985368257</c:v>
                </c:pt>
                <c:pt idx="73">
                  <c:v>711.9190683201732</c:v>
                </c:pt>
                <c:pt idx="77">
                  <c:v>74.0</c:v>
                </c:pt>
              </c:numCache>
            </c:numRef>
          </c:xVal>
          <c:yVal>
            <c:numRef>
              <c:f>'[PH_2008_all.xls]cyclic-salt corr'!$AE$2:$AE$134</c:f>
              <c:numCache>
                <c:formatCode>0</c:formatCode>
                <c:ptCount val="133"/>
                <c:pt idx="0">
                  <c:v>604.8004521904627</c:v>
                </c:pt>
                <c:pt idx="1">
                  <c:v>822.1611656097671</c:v>
                </c:pt>
                <c:pt idx="2">
                  <c:v>765.9486846675218</c:v>
                </c:pt>
                <c:pt idx="3">
                  <c:v>1052.361499149078</c:v>
                </c:pt>
                <c:pt idx="4">
                  <c:v>214.8550532879486</c:v>
                </c:pt>
                <c:pt idx="5">
                  <c:v>176.272676160536</c:v>
                </c:pt>
                <c:pt idx="6">
                  <c:v>137.5648705859189</c:v>
                </c:pt>
                <c:pt idx="7">
                  <c:v>167.7091541962214</c:v>
                </c:pt>
                <c:pt idx="8">
                  <c:v>132.8837735493531</c:v>
                </c:pt>
                <c:pt idx="9">
                  <c:v>243.8319047991148</c:v>
                </c:pt>
                <c:pt idx="11">
                  <c:v>450.2332786367796</c:v>
                </c:pt>
                <c:pt idx="12">
                  <c:v>79.10043595727505</c:v>
                </c:pt>
                <c:pt idx="13">
                  <c:v>100.7430513283562</c:v>
                </c:pt>
                <c:pt idx="14">
                  <c:v>105.4467070738126</c:v>
                </c:pt>
                <c:pt idx="15">
                  <c:v>132.9854476390702</c:v>
                </c:pt>
                <c:pt idx="16">
                  <c:v>545.6375666569484</c:v>
                </c:pt>
                <c:pt idx="17">
                  <c:v>875.534073959058</c:v>
                </c:pt>
                <c:pt idx="18">
                  <c:v>318.1400274057605</c:v>
                </c:pt>
                <c:pt idx="19">
                  <c:v>616.188328187363</c:v>
                </c:pt>
                <c:pt idx="20">
                  <c:v>156.6801611269942</c:v>
                </c:pt>
                <c:pt idx="21">
                  <c:v>208.317205601792</c:v>
                </c:pt>
                <c:pt idx="22">
                  <c:v>274.0501349369587</c:v>
                </c:pt>
                <c:pt idx="23">
                  <c:v>740.487418661284</c:v>
                </c:pt>
                <c:pt idx="24">
                  <c:v>2065.401854186444</c:v>
                </c:pt>
                <c:pt idx="25">
                  <c:v>1842.947975459162</c:v>
                </c:pt>
                <c:pt idx="26">
                  <c:v>1262.439588247008</c:v>
                </c:pt>
                <c:pt idx="27">
                  <c:v>1010.371054650456</c:v>
                </c:pt>
                <c:pt idx="28">
                  <c:v>327.8250044100464</c:v>
                </c:pt>
                <c:pt idx="29">
                  <c:v>466.2704756105458</c:v>
                </c:pt>
                <c:pt idx="31">
                  <c:v>981.089657587972</c:v>
                </c:pt>
                <c:pt idx="32">
                  <c:v>892.176124210944</c:v>
                </c:pt>
                <c:pt idx="33">
                  <c:v>674.724108721127</c:v>
                </c:pt>
                <c:pt idx="34">
                  <c:v>2382.648758980353</c:v>
                </c:pt>
                <c:pt idx="36">
                  <c:v>578.5222503917639</c:v>
                </c:pt>
                <c:pt idx="37">
                  <c:v>293.7077086655026</c:v>
                </c:pt>
                <c:pt idx="38">
                  <c:v>396.1149064645763</c:v>
                </c:pt>
                <c:pt idx="39">
                  <c:v>307.3813848516036</c:v>
                </c:pt>
                <c:pt idx="40">
                  <c:v>279.5029881007845</c:v>
                </c:pt>
                <c:pt idx="41">
                  <c:v>721.3778064634161</c:v>
                </c:pt>
                <c:pt idx="42">
                  <c:v>162.622499702303</c:v>
                </c:pt>
                <c:pt idx="43">
                  <c:v>163.0019508891748</c:v>
                </c:pt>
                <c:pt idx="45">
                  <c:v>423.4399109276639</c:v>
                </c:pt>
                <c:pt idx="46">
                  <c:v>121.2236145565165</c:v>
                </c:pt>
                <c:pt idx="47">
                  <c:v>126.9302524621582</c:v>
                </c:pt>
                <c:pt idx="49">
                  <c:v>293.7227302767114</c:v>
                </c:pt>
                <c:pt idx="50">
                  <c:v>168.1909767038924</c:v>
                </c:pt>
                <c:pt idx="51">
                  <c:v>89.81852232357058</c:v>
                </c:pt>
                <c:pt idx="52">
                  <c:v>134.6965137228217</c:v>
                </c:pt>
                <c:pt idx="53">
                  <c:v>187.6907858700598</c:v>
                </c:pt>
                <c:pt idx="54">
                  <c:v>167.7258404026946</c:v>
                </c:pt>
                <c:pt idx="55">
                  <c:v>281.4809602450171</c:v>
                </c:pt>
                <c:pt idx="56">
                  <c:v>762.3444375705248</c:v>
                </c:pt>
                <c:pt idx="57">
                  <c:v>900.8249706223353</c:v>
                </c:pt>
                <c:pt idx="58">
                  <c:v>777.147083139795</c:v>
                </c:pt>
                <c:pt idx="59">
                  <c:v>829.6686207008652</c:v>
                </c:pt>
                <c:pt idx="60">
                  <c:v>788.190979594435</c:v>
                </c:pt>
                <c:pt idx="61">
                  <c:v>993.5629729586805</c:v>
                </c:pt>
                <c:pt idx="62">
                  <c:v>1285.372100541657</c:v>
                </c:pt>
                <c:pt idx="63">
                  <c:v>1167.319788630401</c:v>
                </c:pt>
                <c:pt idx="64">
                  <c:v>997.213519685807</c:v>
                </c:pt>
                <c:pt idx="68">
                  <c:v>370.2333085459265</c:v>
                </c:pt>
                <c:pt idx="69">
                  <c:v>368.9100260122556</c:v>
                </c:pt>
                <c:pt idx="70">
                  <c:v>549.755406546113</c:v>
                </c:pt>
                <c:pt idx="72">
                  <c:v>596.6611276363944</c:v>
                </c:pt>
                <c:pt idx="73">
                  <c:v>505.9862558955637</c:v>
                </c:pt>
              </c:numCache>
            </c:numRef>
          </c:yVal>
          <c:smooth val="0"/>
        </c:ser>
        <c:ser>
          <c:idx val="2"/>
          <c:order val="1"/>
          <c:tx>
            <c:v>PH ave</c:v>
          </c:tx>
          <c:spPr>
            <a:ln w="28575">
              <a:noFill/>
            </a:ln>
          </c:spPr>
          <c:marker>
            <c:symbol val="circle"/>
            <c:size val="12"/>
            <c:spPr>
              <a:solidFill>
                <a:srgbClr val="0000FF"/>
              </a:solidFill>
              <a:ln>
                <a:solidFill>
                  <a:srgbClr val="000090"/>
                </a:solidFill>
              </a:ln>
            </c:spPr>
          </c:marker>
          <c:xVal>
            <c:numRef>
              <c:f>'[PH_2008_all.xls]cyclic-salt corr'!$P$199</c:f>
              <c:numCache>
                <c:formatCode>0.00</c:formatCode>
                <c:ptCount val="1"/>
                <c:pt idx="0">
                  <c:v>1031.978106860051</c:v>
                </c:pt>
              </c:numCache>
            </c:numRef>
          </c:xVal>
          <c:yVal>
            <c:numRef>
              <c:f>'[PH_2008_all.xls]cyclic-salt corr'!$AE$199</c:f>
              <c:numCache>
                <c:formatCode>0.00</c:formatCode>
                <c:ptCount val="1"/>
                <c:pt idx="0">
                  <c:v>563.356459608191</c:v>
                </c:pt>
              </c:numCache>
            </c:numRef>
          </c:yVal>
          <c:smooth val="0"/>
        </c:ser>
        <c:ser>
          <c:idx val="1"/>
          <c:order val="2"/>
          <c:tx>
            <c:v>Himalaya</c:v>
          </c:tx>
          <c:spPr>
            <a:ln w="28575">
              <a:noFill/>
            </a:ln>
          </c:spPr>
          <c:marker>
            <c:spPr>
              <a:solidFill>
                <a:srgbClr val="C0504D"/>
              </a:solidFill>
              <a:ln>
                <a:solidFill>
                  <a:srgbClr val="993366"/>
                </a:solidFill>
                <a:prstDash val="solid"/>
              </a:ln>
            </c:spPr>
          </c:marker>
          <c:xVal>
            <c:numRef>
              <c:f>'[PH_2008_all.xls]cyclic-salt corr'!$X$3:$X$194</c:f>
              <c:numCache>
                <c:formatCode>0.00</c:formatCode>
                <c:ptCount val="192"/>
                <c:pt idx="0">
                  <c:v>67.64936267179378</c:v>
                </c:pt>
                <c:pt idx="1">
                  <c:v>103.2542903937905</c:v>
                </c:pt>
                <c:pt idx="2">
                  <c:v>110.3752759381899</c:v>
                </c:pt>
                <c:pt idx="3">
                  <c:v>178.0246386099836</c:v>
                </c:pt>
                <c:pt idx="4">
                  <c:v>263.4764651427756</c:v>
                </c:pt>
                <c:pt idx="5">
                  <c:v>309.7628711813714</c:v>
                </c:pt>
                <c:pt idx="6">
                  <c:v>57.71682577250217</c:v>
                </c:pt>
                <c:pt idx="8">
                  <c:v>140.2266810570378</c:v>
                </c:pt>
                <c:pt idx="9">
                  <c:v>167.575972394201</c:v>
                </c:pt>
                <c:pt idx="10">
                  <c:v>133.7589432407493</c:v>
                </c:pt>
                <c:pt idx="11">
                  <c:v>204.8116111406823</c:v>
                </c:pt>
                <c:pt idx="12">
                  <c:v>146.5142775760165</c:v>
                </c:pt>
                <c:pt idx="13">
                  <c:v>304.3070124305949</c:v>
                </c:pt>
                <c:pt idx="16">
                  <c:v>276.3879269153693</c:v>
                </c:pt>
                <c:pt idx="17">
                  <c:v>217.962712583552</c:v>
                </c:pt>
                <c:pt idx="18">
                  <c:v>208.4312468845688</c:v>
                </c:pt>
                <c:pt idx="19">
                  <c:v>246.7595625162296</c:v>
                </c:pt>
                <c:pt idx="22">
                  <c:v>280.0222141425969</c:v>
                </c:pt>
                <c:pt idx="23">
                  <c:v>99.69379762159078</c:v>
                </c:pt>
                <c:pt idx="25">
                  <c:v>93.78214651117601</c:v>
                </c:pt>
                <c:pt idx="26">
                  <c:v>136.0108238980275</c:v>
                </c:pt>
                <c:pt idx="27">
                  <c:v>66.5812148401339</c:v>
                </c:pt>
                <c:pt idx="29">
                  <c:v>148.1164993235064</c:v>
                </c:pt>
                <c:pt idx="30">
                  <c:v>127.1095919675283</c:v>
                </c:pt>
                <c:pt idx="31">
                  <c:v>269.5293028555153</c:v>
                </c:pt>
                <c:pt idx="32">
                  <c:v>90.79256569109166</c:v>
                </c:pt>
                <c:pt idx="33">
                  <c:v>68.00541194901374</c:v>
                </c:pt>
                <c:pt idx="34">
                  <c:v>40.2335683258563</c:v>
                </c:pt>
                <c:pt idx="35">
                  <c:v>27.05974506871751</c:v>
                </c:pt>
                <c:pt idx="36">
                  <c:v>84.7397279783522</c:v>
                </c:pt>
                <c:pt idx="37">
                  <c:v>94.35305846329128</c:v>
                </c:pt>
                <c:pt idx="38">
                  <c:v>87.62454954418988</c:v>
                </c:pt>
                <c:pt idx="39">
                  <c:v>87.16844458189005</c:v>
                </c:pt>
                <c:pt idx="40">
                  <c:v>67.24936884793458</c:v>
                </c:pt>
                <c:pt idx="41">
                  <c:v>101.8759603358671</c:v>
                </c:pt>
                <c:pt idx="42">
                  <c:v>75.2050357327148</c:v>
                </c:pt>
                <c:pt idx="43">
                  <c:v>99.69379762159078</c:v>
                </c:pt>
                <c:pt idx="46">
                  <c:v>189.0621662038026</c:v>
                </c:pt>
                <c:pt idx="47">
                  <c:v>250.302641885637</c:v>
                </c:pt>
                <c:pt idx="48">
                  <c:v>77.6187424339526</c:v>
                </c:pt>
                <c:pt idx="49">
                  <c:v>93.28491063163143</c:v>
                </c:pt>
                <c:pt idx="50">
                  <c:v>82.95948159225235</c:v>
                </c:pt>
                <c:pt idx="51">
                  <c:v>92.21676279997151</c:v>
                </c:pt>
                <c:pt idx="53">
                  <c:v>91.8607135227514</c:v>
                </c:pt>
                <c:pt idx="54">
                  <c:v>51.66455574474737</c:v>
                </c:pt>
                <c:pt idx="55">
                  <c:v>77.97479171117283</c:v>
                </c:pt>
                <c:pt idx="56">
                  <c:v>98.9816990671509</c:v>
                </c:pt>
                <c:pt idx="57">
                  <c:v>61.2833423617967</c:v>
                </c:pt>
                <c:pt idx="58">
                  <c:v>100.7543907562651</c:v>
                </c:pt>
                <c:pt idx="59">
                  <c:v>91.5046642455316</c:v>
                </c:pt>
                <c:pt idx="60">
                  <c:v>61.02056737799229</c:v>
                </c:pt>
                <c:pt idx="61">
                  <c:v>108.59502955209</c:v>
                </c:pt>
                <c:pt idx="62">
                  <c:v>97.21023088465517</c:v>
                </c:pt>
                <c:pt idx="63">
                  <c:v>87.4376212810308</c:v>
                </c:pt>
                <c:pt idx="64">
                  <c:v>103.2542903937905</c:v>
                </c:pt>
                <c:pt idx="65">
                  <c:v>101.1179947304707</c:v>
                </c:pt>
                <c:pt idx="66">
                  <c:v>139.087092701561</c:v>
                </c:pt>
                <c:pt idx="67">
                  <c:v>75.1263974934129</c:v>
                </c:pt>
                <c:pt idx="68">
                  <c:v>109.8356039071206</c:v>
                </c:pt>
                <c:pt idx="69">
                  <c:v>107.5268817204301</c:v>
                </c:pt>
                <c:pt idx="70">
                  <c:v>58.7481307412946</c:v>
                </c:pt>
                <c:pt idx="71">
                  <c:v>78.3308409883928</c:v>
                </c:pt>
                <c:pt idx="74">
                  <c:v>31.0</c:v>
                </c:pt>
                <c:pt idx="78">
                  <c:v>81.0</c:v>
                </c:pt>
                <c:pt idx="80">
                  <c:v>96.13330484939117</c:v>
                </c:pt>
                <c:pt idx="81">
                  <c:v>143.1318094424268</c:v>
                </c:pt>
                <c:pt idx="82">
                  <c:v>158.7979776401054</c:v>
                </c:pt>
                <c:pt idx="84">
                  <c:v>126.0665424426254</c:v>
                </c:pt>
                <c:pt idx="86">
                  <c:v>0.0</c:v>
                </c:pt>
                <c:pt idx="87">
                  <c:v>48.06665242469558</c:v>
                </c:pt>
                <c:pt idx="88">
                  <c:v>1.780246386099836</c:v>
                </c:pt>
                <c:pt idx="89">
                  <c:v>12.46172470269885</c:v>
                </c:pt>
                <c:pt idx="90">
                  <c:v>30.97628711813715</c:v>
                </c:pt>
                <c:pt idx="91">
                  <c:v>169.4794559567044</c:v>
                </c:pt>
                <c:pt idx="92">
                  <c:v>136.0108238980275</c:v>
                </c:pt>
                <c:pt idx="93">
                  <c:v>82.95948159225235</c:v>
                </c:pt>
                <c:pt idx="94">
                  <c:v>119.632557145909</c:v>
                </c:pt>
                <c:pt idx="95">
                  <c:v>107.1708324432101</c:v>
                </c:pt>
                <c:pt idx="97">
                  <c:v>198.1437159892436</c:v>
                </c:pt>
                <c:pt idx="98">
                  <c:v>123.5222532223294</c:v>
                </c:pt>
                <c:pt idx="99">
                  <c:v>85.22439064389587</c:v>
                </c:pt>
                <c:pt idx="100">
                  <c:v>90.510721929112</c:v>
                </c:pt>
                <c:pt idx="102">
                  <c:v>30.26418856369721</c:v>
                </c:pt>
                <c:pt idx="103">
                  <c:v>120.8234676083019</c:v>
                </c:pt>
                <c:pt idx="104">
                  <c:v>210.2322086803455</c:v>
                </c:pt>
                <c:pt idx="105">
                  <c:v>147.2487964004108</c:v>
                </c:pt>
                <c:pt idx="106">
                  <c:v>119.366849873165</c:v>
                </c:pt>
                <c:pt idx="107">
                  <c:v>104.7845641123735</c:v>
                </c:pt>
                <c:pt idx="108">
                  <c:v>179.8900842650933</c:v>
                </c:pt>
                <c:pt idx="109">
                  <c:v>145.2043064017645</c:v>
                </c:pt>
                <c:pt idx="110">
                  <c:v>118.9593613906437</c:v>
                </c:pt>
                <c:pt idx="111">
                  <c:v>106.0400668853568</c:v>
                </c:pt>
                <c:pt idx="112">
                  <c:v>126.459639133834</c:v>
                </c:pt>
                <c:pt idx="113">
                  <c:v>168.477202621826</c:v>
                </c:pt>
                <c:pt idx="114">
                  <c:v>266.4861110314266</c:v>
                </c:pt>
                <c:pt idx="115">
                  <c:v>153.7420779035818</c:v>
                </c:pt>
                <c:pt idx="116">
                  <c:v>80.4671366517126</c:v>
                </c:pt>
                <c:pt idx="117">
                  <c:v>100.7734803779242</c:v>
                </c:pt>
                <c:pt idx="118">
                  <c:v>122.9865751903725</c:v>
                </c:pt>
                <c:pt idx="120">
                  <c:v>59.46022929573449</c:v>
                </c:pt>
                <c:pt idx="121">
                  <c:v>106.7792369215559</c:v>
                </c:pt>
                <c:pt idx="123">
                  <c:v>117.9388510826181</c:v>
                </c:pt>
                <c:pt idx="124">
                  <c:v>83.68017329208355</c:v>
                </c:pt>
                <c:pt idx="125">
                  <c:v>89.7783260902727</c:v>
                </c:pt>
                <c:pt idx="126">
                  <c:v>86.19196640955697</c:v>
                </c:pt>
                <c:pt idx="127">
                  <c:v>88.25036</c:v>
                </c:pt>
                <c:pt idx="128">
                  <c:v>94.12410429322665</c:v>
                </c:pt>
                <c:pt idx="131">
                  <c:v>136.4455429754754</c:v>
                </c:pt>
                <c:pt idx="132">
                  <c:v>125.8329308483896</c:v>
                </c:pt>
                <c:pt idx="133">
                  <c:v>163.3039596581668</c:v>
                </c:pt>
                <c:pt idx="134">
                  <c:v>129.4958492956332</c:v>
                </c:pt>
                <c:pt idx="135">
                  <c:v>125.7836739988512</c:v>
                </c:pt>
                <c:pt idx="136">
                  <c:v>128.0494890774874</c:v>
                </c:pt>
                <c:pt idx="137">
                  <c:v>126.7777667803852</c:v>
                </c:pt>
                <c:pt idx="138">
                  <c:v>120.8893343132775</c:v>
                </c:pt>
                <c:pt idx="142">
                  <c:v>263.4764651427756</c:v>
                </c:pt>
                <c:pt idx="146">
                  <c:v>178.8288230522293</c:v>
                </c:pt>
                <c:pt idx="147">
                  <c:v>107.0302480123653</c:v>
                </c:pt>
                <c:pt idx="148">
                  <c:v>180.3154843292767</c:v>
                </c:pt>
                <c:pt idx="149">
                  <c:v>126.2762424942351</c:v>
                </c:pt>
                <c:pt idx="150">
                  <c:v>49.84689881079539</c:v>
                </c:pt>
                <c:pt idx="151">
                  <c:v>114.2918179876095</c:v>
                </c:pt>
                <c:pt idx="152">
                  <c:v>59.81627857295449</c:v>
                </c:pt>
                <c:pt idx="153">
                  <c:v>112.8676208787296</c:v>
                </c:pt>
                <c:pt idx="154">
                  <c:v>212.3669368799031</c:v>
                </c:pt>
                <c:pt idx="155">
                  <c:v>16.73431602933846</c:v>
                </c:pt>
                <c:pt idx="156">
                  <c:v>18.87061169265827</c:v>
                </c:pt>
                <c:pt idx="158">
                  <c:v>63.73282062237414</c:v>
                </c:pt>
                <c:pt idx="159">
                  <c:v>51.27109591967528</c:v>
                </c:pt>
                <c:pt idx="160">
                  <c:v>79.75503809727265</c:v>
                </c:pt>
                <c:pt idx="161">
                  <c:v>56.96788435519466</c:v>
                </c:pt>
                <c:pt idx="162">
                  <c:v>81.5352844833725</c:v>
                </c:pt>
                <c:pt idx="163">
                  <c:v>75.48244677063305</c:v>
                </c:pt>
                <c:pt idx="164">
                  <c:v>72.99010183009328</c:v>
                </c:pt>
                <c:pt idx="165">
                  <c:v>94.35305846329128</c:v>
                </c:pt>
                <c:pt idx="166">
                  <c:v>107.1708324432101</c:v>
                </c:pt>
                <c:pt idx="167">
                  <c:v>114.2918179876095</c:v>
                </c:pt>
                <c:pt idx="168">
                  <c:v>116.4281136509293</c:v>
                </c:pt>
                <c:pt idx="169">
                  <c:v>126.7535426903083</c:v>
                </c:pt>
                <c:pt idx="170">
                  <c:v>124.9732963042085</c:v>
                </c:pt>
                <c:pt idx="171">
                  <c:v>116.2960511369388</c:v>
                </c:pt>
                <c:pt idx="172">
                  <c:v>99.11034779654084</c:v>
                </c:pt>
                <c:pt idx="173">
                  <c:v>92.57281207719122</c:v>
                </c:pt>
                <c:pt idx="174">
                  <c:v>156.8425902196323</c:v>
                </c:pt>
                <c:pt idx="176">
                  <c:v>175.176244392224</c:v>
                </c:pt>
                <c:pt idx="177">
                  <c:v>268.1051057466352</c:v>
                </c:pt>
                <c:pt idx="178">
                  <c:v>320.0883002207506</c:v>
                </c:pt>
                <c:pt idx="179">
                  <c:v>178.4787304275545</c:v>
                </c:pt>
                <c:pt idx="181">
                  <c:v>199.3875952431816</c:v>
                </c:pt>
                <c:pt idx="182">
                  <c:v>112.5115716015097</c:v>
                </c:pt>
                <c:pt idx="183">
                  <c:v>202.5920387381614</c:v>
                </c:pt>
                <c:pt idx="184">
                  <c:v>164.8508153528448</c:v>
                </c:pt>
                <c:pt idx="185">
                  <c:v>131.7382325713879</c:v>
                </c:pt>
                <c:pt idx="187">
                  <c:v>148.6505732393363</c:v>
                </c:pt>
                <c:pt idx="189">
                  <c:v>109.022288684754</c:v>
                </c:pt>
                <c:pt idx="190">
                  <c:v>145.678060073585</c:v>
                </c:pt>
              </c:numCache>
            </c:numRef>
          </c:xVal>
          <c:yVal>
            <c:numRef>
              <c:f>'[PH_2008_all.xls]cyclic-salt corr'!$Y$3:$Y$194</c:f>
              <c:numCache>
                <c:formatCode>0.0</c:formatCode>
                <c:ptCount val="192"/>
                <c:pt idx="0">
                  <c:v>13.60381443696614</c:v>
                </c:pt>
                <c:pt idx="1">
                  <c:v>15.08500218900263</c:v>
                </c:pt>
                <c:pt idx="2">
                  <c:v>38.14465339502755</c:v>
                </c:pt>
                <c:pt idx="3">
                  <c:v>49.68830389112615</c:v>
                </c:pt>
                <c:pt idx="4">
                  <c:v>53.9484319283574</c:v>
                </c:pt>
                <c:pt idx="5">
                  <c:v>109.8971461621597</c:v>
                </c:pt>
                <c:pt idx="6">
                  <c:v>13.83172799116127</c:v>
                </c:pt>
                <c:pt idx="7">
                  <c:v>20.51917136829806</c:v>
                </c:pt>
                <c:pt idx="8">
                  <c:v>29.70609615750886</c:v>
                </c:pt>
                <c:pt idx="9">
                  <c:v>75.87355134711409</c:v>
                </c:pt>
                <c:pt idx="10">
                  <c:v>54.31813480325641</c:v>
                </c:pt>
                <c:pt idx="11">
                  <c:v>22.19564278000015</c:v>
                </c:pt>
                <c:pt idx="12">
                  <c:v>42.66682320174714</c:v>
                </c:pt>
                <c:pt idx="13">
                  <c:v>23.95388571878301</c:v>
                </c:pt>
                <c:pt idx="16">
                  <c:v>111.1277644952554</c:v>
                </c:pt>
                <c:pt idx="17">
                  <c:v>60.64074185407111</c:v>
                </c:pt>
                <c:pt idx="18">
                  <c:v>62.5537423111456</c:v>
                </c:pt>
                <c:pt idx="19">
                  <c:v>148.7350040541162</c:v>
                </c:pt>
                <c:pt idx="20">
                  <c:v>89.40040884307038</c:v>
                </c:pt>
                <c:pt idx="22">
                  <c:v>179.1881511443734</c:v>
                </c:pt>
                <c:pt idx="23">
                  <c:v>40.92796765508098</c:v>
                </c:pt>
                <c:pt idx="24">
                  <c:v>69.46870547925495</c:v>
                </c:pt>
                <c:pt idx="25">
                  <c:v>18.26925843143845</c:v>
                </c:pt>
                <c:pt idx="26">
                  <c:v>58.50931358151595</c:v>
                </c:pt>
                <c:pt idx="27">
                  <c:v>55.98432120355549</c:v>
                </c:pt>
                <c:pt idx="29">
                  <c:v>60.72189218230227</c:v>
                </c:pt>
                <c:pt idx="30">
                  <c:v>85.93584950691978</c:v>
                </c:pt>
                <c:pt idx="31">
                  <c:v>431.3715412159941</c:v>
                </c:pt>
                <c:pt idx="32">
                  <c:v>106.464028746294</c:v>
                </c:pt>
                <c:pt idx="34">
                  <c:v>126.580070824588</c:v>
                </c:pt>
                <c:pt idx="35">
                  <c:v>16.88497357546337</c:v>
                </c:pt>
                <c:pt idx="36">
                  <c:v>62.74411000079083</c:v>
                </c:pt>
                <c:pt idx="37">
                  <c:v>292.8342607313325</c:v>
                </c:pt>
                <c:pt idx="38">
                  <c:v>128.3846821339737</c:v>
                </c:pt>
                <c:pt idx="39">
                  <c:v>147.606447166467</c:v>
                </c:pt>
                <c:pt idx="40">
                  <c:v>74.8660043944264</c:v>
                </c:pt>
                <c:pt idx="41">
                  <c:v>126.8885844398498</c:v>
                </c:pt>
                <c:pt idx="42">
                  <c:v>100.8143471241856</c:v>
                </c:pt>
                <c:pt idx="43">
                  <c:v>40.92796765508098</c:v>
                </c:pt>
                <c:pt idx="46">
                  <c:v>160.846491535464</c:v>
                </c:pt>
                <c:pt idx="47">
                  <c:v>283.952671288127</c:v>
                </c:pt>
                <c:pt idx="48">
                  <c:v>181.2637808187169</c:v>
                </c:pt>
                <c:pt idx="49">
                  <c:v>158.291729397532</c:v>
                </c:pt>
                <c:pt idx="50">
                  <c:v>192.909224801556</c:v>
                </c:pt>
                <c:pt idx="51">
                  <c:v>191.0983723099461</c:v>
                </c:pt>
                <c:pt idx="52">
                  <c:v>171.022816467601</c:v>
                </c:pt>
                <c:pt idx="53">
                  <c:v>180.2655623216545</c:v>
                </c:pt>
                <c:pt idx="55">
                  <c:v>142.8322379850388</c:v>
                </c:pt>
                <c:pt idx="56">
                  <c:v>129.6142981340695</c:v>
                </c:pt>
                <c:pt idx="57">
                  <c:v>113.5999491195054</c:v>
                </c:pt>
                <c:pt idx="58">
                  <c:v>162.8529490906703</c:v>
                </c:pt>
                <c:pt idx="59">
                  <c:v>107.6269465393354</c:v>
                </c:pt>
                <c:pt idx="60">
                  <c:v>96.3098376897974</c:v>
                </c:pt>
                <c:pt idx="61">
                  <c:v>128.4832084575137</c:v>
                </c:pt>
                <c:pt idx="62">
                  <c:v>238.6601281038401</c:v>
                </c:pt>
                <c:pt idx="63">
                  <c:v>170.7510023712736</c:v>
                </c:pt>
                <c:pt idx="64">
                  <c:v>116.2620669552364</c:v>
                </c:pt>
                <c:pt idx="65">
                  <c:v>107.1245104258627</c:v>
                </c:pt>
                <c:pt idx="66">
                  <c:v>79.33527847873891</c:v>
                </c:pt>
                <c:pt idx="67">
                  <c:v>70.93211297445103</c:v>
                </c:pt>
                <c:pt idx="68">
                  <c:v>61.58696193637917</c:v>
                </c:pt>
                <c:pt idx="69">
                  <c:v>100.412836690591</c:v>
                </c:pt>
                <c:pt idx="70">
                  <c:v>71.70310417995713</c:v>
                </c:pt>
                <c:pt idx="71">
                  <c:v>74.1645980213174</c:v>
                </c:pt>
                <c:pt idx="80">
                  <c:v>99.84655555399714</c:v>
                </c:pt>
                <c:pt idx="81">
                  <c:v>126.8970392761697</c:v>
                </c:pt>
                <c:pt idx="82">
                  <c:v>160.3644783923548</c:v>
                </c:pt>
                <c:pt idx="83">
                  <c:v>183.5428229426314</c:v>
                </c:pt>
                <c:pt idx="84">
                  <c:v>142.6627240412882</c:v>
                </c:pt>
                <c:pt idx="86">
                  <c:v>38.91815838213778</c:v>
                </c:pt>
                <c:pt idx="87">
                  <c:v>0.92352620295364</c:v>
                </c:pt>
                <c:pt idx="88">
                  <c:v>3.48543424722482</c:v>
                </c:pt>
                <c:pt idx="89">
                  <c:v>9.127632553490832</c:v>
                </c:pt>
                <c:pt idx="90">
                  <c:v>60.17155772367681</c:v>
                </c:pt>
                <c:pt idx="91">
                  <c:v>103.0811772447478</c:v>
                </c:pt>
                <c:pt idx="92">
                  <c:v>58.50931358151595</c:v>
                </c:pt>
                <c:pt idx="93">
                  <c:v>74.61597934367795</c:v>
                </c:pt>
                <c:pt idx="94">
                  <c:v>89.0901018993426</c:v>
                </c:pt>
                <c:pt idx="95">
                  <c:v>80.95568229309785</c:v>
                </c:pt>
                <c:pt idx="96">
                  <c:v>200.2959013172512</c:v>
                </c:pt>
                <c:pt idx="97">
                  <c:v>70.12692940265815</c:v>
                </c:pt>
                <c:pt idx="98">
                  <c:v>93.35993669378171</c:v>
                </c:pt>
                <c:pt idx="99">
                  <c:v>95.20218719236132</c:v>
                </c:pt>
                <c:pt idx="100">
                  <c:v>100.8163026810227</c:v>
                </c:pt>
                <c:pt idx="102">
                  <c:v>49.06324780777359</c:v>
                </c:pt>
                <c:pt idx="103">
                  <c:v>75.95982663923456</c:v>
                </c:pt>
                <c:pt idx="104">
                  <c:v>81.57947362245532</c:v>
                </c:pt>
                <c:pt idx="105">
                  <c:v>115.4031024156895</c:v>
                </c:pt>
                <c:pt idx="106">
                  <c:v>104.8950224542572</c:v>
                </c:pt>
                <c:pt idx="107">
                  <c:v>58.73088523644057</c:v>
                </c:pt>
                <c:pt idx="108">
                  <c:v>14.11418850327479</c:v>
                </c:pt>
                <c:pt idx="109">
                  <c:v>200.4417892993781</c:v>
                </c:pt>
                <c:pt idx="110">
                  <c:v>114.2908827756183</c:v>
                </c:pt>
                <c:pt idx="111">
                  <c:v>54.91963776755902</c:v>
                </c:pt>
                <c:pt idx="112">
                  <c:v>121.3938448557988</c:v>
                </c:pt>
                <c:pt idx="113">
                  <c:v>72.1483638216154</c:v>
                </c:pt>
                <c:pt idx="114">
                  <c:v>70.3035492412618</c:v>
                </c:pt>
                <c:pt idx="115">
                  <c:v>67.61174877940449</c:v>
                </c:pt>
                <c:pt idx="116">
                  <c:v>50.78084511595954</c:v>
                </c:pt>
                <c:pt idx="117">
                  <c:v>78.4696024438796</c:v>
                </c:pt>
                <c:pt idx="118">
                  <c:v>81.71047737649053</c:v>
                </c:pt>
                <c:pt idx="120">
                  <c:v>57.83170988845318</c:v>
                </c:pt>
                <c:pt idx="121">
                  <c:v>110.184115055293</c:v>
                </c:pt>
                <c:pt idx="122">
                  <c:v>86.52525242095358</c:v>
                </c:pt>
                <c:pt idx="123">
                  <c:v>374.3146201668737</c:v>
                </c:pt>
                <c:pt idx="124">
                  <c:v>104.7749770490358</c:v>
                </c:pt>
                <c:pt idx="125">
                  <c:v>88.0846646883835</c:v>
                </c:pt>
                <c:pt idx="126">
                  <c:v>71.83353008885435</c:v>
                </c:pt>
                <c:pt idx="127">
                  <c:v>-0.933023303200386</c:v>
                </c:pt>
                <c:pt idx="128">
                  <c:v>86.68687108747564</c:v>
                </c:pt>
                <c:pt idx="131">
                  <c:v>146.0098289855121</c:v>
                </c:pt>
                <c:pt idx="132">
                  <c:v>137.558332182675</c:v>
                </c:pt>
                <c:pt idx="133">
                  <c:v>61.13580276500682</c:v>
                </c:pt>
                <c:pt idx="134">
                  <c:v>130.1416887381556</c:v>
                </c:pt>
                <c:pt idx="135">
                  <c:v>129.2856969017135</c:v>
                </c:pt>
                <c:pt idx="136">
                  <c:v>110.1916028238039</c:v>
                </c:pt>
                <c:pt idx="137">
                  <c:v>120.167954082514</c:v>
                </c:pt>
                <c:pt idx="138">
                  <c:v>96.9496535309334</c:v>
                </c:pt>
                <c:pt idx="140">
                  <c:v>-3.70367213114754</c:v>
                </c:pt>
                <c:pt idx="142">
                  <c:v>53.9484319283574</c:v>
                </c:pt>
                <c:pt idx="145">
                  <c:v>-3.70367213114754</c:v>
                </c:pt>
                <c:pt idx="146">
                  <c:v>9.30700421075362</c:v>
                </c:pt>
                <c:pt idx="147">
                  <c:v>63.27822359882837</c:v>
                </c:pt>
                <c:pt idx="148">
                  <c:v>33.0257253626878</c:v>
                </c:pt>
                <c:pt idx="149">
                  <c:v>65.22355011885867</c:v>
                </c:pt>
                <c:pt idx="150">
                  <c:v>41.81132500628112</c:v>
                </c:pt>
                <c:pt idx="151">
                  <c:v>66.84378169329571</c:v>
                </c:pt>
                <c:pt idx="152">
                  <c:v>59.39011744102454</c:v>
                </c:pt>
                <c:pt idx="153">
                  <c:v>99.726526351605</c:v>
                </c:pt>
                <c:pt idx="154">
                  <c:v>145.3890694745755</c:v>
                </c:pt>
                <c:pt idx="155">
                  <c:v>9.906831767738121</c:v>
                </c:pt>
                <c:pt idx="156">
                  <c:v>18.25765853351456</c:v>
                </c:pt>
                <c:pt idx="158">
                  <c:v>62.56011180775907</c:v>
                </c:pt>
                <c:pt idx="159">
                  <c:v>43.93634260440755</c:v>
                </c:pt>
                <c:pt idx="160">
                  <c:v>66.96874470495538</c:v>
                </c:pt>
                <c:pt idx="161">
                  <c:v>52.41413748424782</c:v>
                </c:pt>
                <c:pt idx="162">
                  <c:v>66.40121598658411</c:v>
                </c:pt>
                <c:pt idx="163">
                  <c:v>61.10222517664182</c:v>
                </c:pt>
                <c:pt idx="164">
                  <c:v>69.01048861614537</c:v>
                </c:pt>
                <c:pt idx="165">
                  <c:v>55.76995089007323</c:v>
                </c:pt>
                <c:pt idx="166">
                  <c:v>67.16413564342318</c:v>
                </c:pt>
                <c:pt idx="167">
                  <c:v>79.6470994959301</c:v>
                </c:pt>
                <c:pt idx="168">
                  <c:v>85.49917554847393</c:v>
                </c:pt>
                <c:pt idx="169">
                  <c:v>101.274210039644</c:v>
                </c:pt>
                <c:pt idx="170">
                  <c:v>122.9013756705053</c:v>
                </c:pt>
                <c:pt idx="171">
                  <c:v>114.0462068688375</c:v>
                </c:pt>
                <c:pt idx="172">
                  <c:v>99.75501398768945</c:v>
                </c:pt>
                <c:pt idx="173">
                  <c:v>71.6272192207721</c:v>
                </c:pt>
                <c:pt idx="174">
                  <c:v>58.79766457536701</c:v>
                </c:pt>
                <c:pt idx="176">
                  <c:v>1447.2851704484</c:v>
                </c:pt>
                <c:pt idx="177">
                  <c:v>1302.602553487917</c:v>
                </c:pt>
                <c:pt idx="179">
                  <c:v>367.7198088107018</c:v>
                </c:pt>
                <c:pt idx="181">
                  <c:v>136.1946734492175</c:v>
                </c:pt>
                <c:pt idx="182">
                  <c:v>107.9578760703688</c:v>
                </c:pt>
                <c:pt idx="183">
                  <c:v>820.7291537635925</c:v>
                </c:pt>
                <c:pt idx="184">
                  <c:v>983.3028984064214</c:v>
                </c:pt>
                <c:pt idx="185">
                  <c:v>313.8250128523457</c:v>
                </c:pt>
                <c:pt idx="186">
                  <c:v>426.0154594145739</c:v>
                </c:pt>
                <c:pt idx="187">
                  <c:v>125.0217692267892</c:v>
                </c:pt>
                <c:pt idx="189">
                  <c:v>53.79176245664154</c:v>
                </c:pt>
                <c:pt idx="190">
                  <c:v>114.1569932752127</c:v>
                </c:pt>
                <c:pt idx="191">
                  <c:v>287.5287422895162</c:v>
                </c:pt>
              </c:numCache>
            </c:numRef>
          </c:yVal>
          <c:smooth val="0"/>
        </c:ser>
        <c:ser>
          <c:idx val="3"/>
          <c:order val="3"/>
          <c:tx>
            <c:v>Himal ave</c:v>
          </c:tx>
          <c:spPr>
            <a:ln w="28575">
              <a:noFill/>
            </a:ln>
          </c:spPr>
          <c:marker>
            <c:symbol val="circle"/>
            <c:size val="12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'[PH_2008_all.xls]cyclic-salt corr'!$X$199</c:f>
              <c:numCache>
                <c:formatCode>0.00</c:formatCode>
                <c:ptCount val="1"/>
                <c:pt idx="0">
                  <c:v>121.302481863805</c:v>
                </c:pt>
              </c:numCache>
            </c:numRef>
          </c:xVal>
          <c:yVal>
            <c:numRef>
              <c:f>'[PH_2008_all.xls]cyclic-salt corr'!$Y$199</c:f>
              <c:numCache>
                <c:formatCode>0.00</c:formatCode>
                <c:ptCount val="1"/>
                <c:pt idx="0">
                  <c:v>125.2557191357255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3650872"/>
        <c:axId val="1793658952"/>
      </c:scatterChart>
      <c:valAx>
        <c:axId val="1793650872"/>
        <c:scaling>
          <c:orientation val="minMax"/>
          <c:max val="2000.0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SiO</a:t>
                </a:r>
                <a:r>
                  <a:rPr lang="en-US" sz="2400" baseline="-25000"/>
                  <a:t>2</a:t>
                </a:r>
                <a:r>
                  <a:rPr lang="en-US" sz="2400"/>
                  <a:t>, µmol/L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0" sourceLinked="1"/>
        <c:majorTickMark val="out"/>
        <c:minorTickMark val="none"/>
        <c:tickLblPos val="nextTo"/>
        <c:spPr>
          <a:ln w="1270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793658952"/>
        <c:crosses val="autoZero"/>
        <c:crossBetween val="midCat"/>
      </c:valAx>
      <c:valAx>
        <c:axId val="1793658952"/>
        <c:scaling>
          <c:orientation val="minMax"/>
          <c:min val="0.0"/>
        </c:scaling>
        <c:delete val="0"/>
        <c:axPos val="l"/>
        <c:majorGridlines>
          <c:spPr>
            <a:ln w="3175">
              <a:noFill/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(Ca + Mg)</a:t>
                </a:r>
                <a:r>
                  <a:rPr lang="en-US" sz="2400" baseline="-25000"/>
                  <a:t>sil</a:t>
                </a:r>
                <a:r>
                  <a:rPr lang="en-US" sz="2400"/>
                  <a:t>, µmol/L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0" sourceLinked="1"/>
        <c:majorTickMark val="out"/>
        <c:minorTickMark val="none"/>
        <c:tickLblPos val="nextTo"/>
        <c:spPr>
          <a:ln w="12700">
            <a:solidFill>
              <a:schemeClr val="tx1"/>
            </a:solidFill>
            <a:prstDash val="solid"/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1793650872"/>
        <c:crosses val="autoZero"/>
        <c:crossBetween val="midCat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1841718968"/>
        <c:axId val="1845839464"/>
      </c:scatterChart>
      <c:valAx>
        <c:axId val="1841718968"/>
        <c:scaling>
          <c:orientation val="minMax"/>
          <c:max val="2000.0"/>
        </c:scaling>
        <c:delete val="0"/>
        <c:axPos val="b"/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u="none">
                <a:solidFill>
                  <a:schemeClr val="bg1"/>
                </a:solidFill>
              </a:defRPr>
            </a:pPr>
            <a:endParaRPr lang="en-US"/>
          </a:p>
        </c:txPr>
        <c:crossAx val="1845839464"/>
        <c:crosses val="autoZero"/>
        <c:crossBetween val="midCat"/>
      </c:valAx>
      <c:valAx>
        <c:axId val="1845839464"/>
        <c:scaling>
          <c:orientation val="minMax"/>
          <c:max val="3000.0"/>
        </c:scaling>
        <c:delete val="0"/>
        <c:axPos val="l"/>
        <c:numFmt formatCode="0" sourceLinked="0"/>
        <c:majorTickMark val="none"/>
        <c:minorTickMark val="none"/>
        <c:tickLblPos val="none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1841718968"/>
        <c:crosses val="autoZero"/>
        <c:crossBetween val="midCat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90155480096904"/>
          <c:y val="0.053074107566775"/>
          <c:w val="0.873090574954322"/>
          <c:h val="0.886932648586025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6"/>
            <c:spPr>
              <a:solidFill>
                <a:srgbClr val="00FF00"/>
              </a:solidFill>
              <a:ln>
                <a:solidFill>
                  <a:srgbClr val="008000"/>
                </a:solidFill>
              </a:ln>
            </c:spPr>
          </c:marker>
          <c:xVal>
            <c:numRef>
              <c:f>(Sheet1!$AQ$5:$AQ$108,Sheet1!$AQ$113:$AQ$129)</c:f>
              <c:numCache>
                <c:formatCode>0</c:formatCode>
                <c:ptCount val="121"/>
                <c:pt idx="0">
                  <c:v>296.6979441924868</c:v>
                </c:pt>
                <c:pt idx="1">
                  <c:v>129.3051945678723</c:v>
                </c:pt>
                <c:pt idx="2">
                  <c:v>275.661776601728</c:v>
                </c:pt>
                <c:pt idx="3">
                  <c:v>280.004437744803</c:v>
                </c:pt>
                <c:pt idx="4">
                  <c:v>271.3074710989818</c:v>
                </c:pt>
                <c:pt idx="5">
                  <c:v>55.77604127705087</c:v>
                </c:pt>
                <c:pt idx="6">
                  <c:v>303.7974940519819</c:v>
                </c:pt>
                <c:pt idx="7">
                  <c:v>348.7630062600872</c:v>
                </c:pt>
                <c:pt idx="8">
                  <c:v>272.4365831315312</c:v>
                </c:pt>
                <c:pt idx="9">
                  <c:v>521.7178471433731</c:v>
                </c:pt>
                <c:pt idx="10">
                  <c:v>556.2315754534798</c:v>
                </c:pt>
                <c:pt idx="11">
                  <c:v>234.0681105618412</c:v>
                </c:pt>
                <c:pt idx="12">
                  <c:v>108.4930493782218</c:v>
                </c:pt>
                <c:pt idx="13">
                  <c:v>250.8008545149362</c:v>
                </c:pt>
                <c:pt idx="14">
                  <c:v>233.484421525209</c:v>
                </c:pt>
                <c:pt idx="15">
                  <c:v>44.26268041129612</c:v>
                </c:pt>
                <c:pt idx="16">
                  <c:v>237.1013267353827</c:v>
                </c:pt>
                <c:pt idx="17">
                  <c:v>57.06086356143499</c:v>
                </c:pt>
                <c:pt idx="18">
                  <c:v>270.6654131586862</c:v>
                </c:pt>
                <c:pt idx="19">
                  <c:v>54.68700503137911</c:v>
                </c:pt>
                <c:pt idx="20">
                  <c:v>280.0412776879638</c:v>
                </c:pt>
                <c:pt idx="21">
                  <c:v>88.32695008922314</c:v>
                </c:pt>
                <c:pt idx="22">
                  <c:v>269.7898796037378</c:v>
                </c:pt>
                <c:pt idx="23">
                  <c:v>36.99278811949525</c:v>
                </c:pt>
                <c:pt idx="24">
                  <c:v>278.1554552822251</c:v>
                </c:pt>
                <c:pt idx="25">
                  <c:v>280.237913359456</c:v>
                </c:pt>
                <c:pt idx="26">
                  <c:v>161.135830291826</c:v>
                </c:pt>
                <c:pt idx="27">
                  <c:v>284.9138702617291</c:v>
                </c:pt>
                <c:pt idx="28">
                  <c:v>339.423981673971</c:v>
                </c:pt>
                <c:pt idx="29">
                  <c:v>209.035528394232</c:v>
                </c:pt>
                <c:pt idx="30">
                  <c:v>347.0081954598652</c:v>
                </c:pt>
                <c:pt idx="31">
                  <c:v>74.67721008577154</c:v>
                </c:pt>
                <c:pt idx="32">
                  <c:v>252.2208396011056</c:v>
                </c:pt>
                <c:pt idx="33">
                  <c:v>64.18053660952957</c:v>
                </c:pt>
                <c:pt idx="34">
                  <c:v>300.8540185647208</c:v>
                </c:pt>
                <c:pt idx="35">
                  <c:v>135.4681967427054</c:v>
                </c:pt>
                <c:pt idx="36">
                  <c:v>178.1058432299155</c:v>
                </c:pt>
                <c:pt idx="37">
                  <c:v>109.5348976137681</c:v>
                </c:pt>
                <c:pt idx="38">
                  <c:v>331.059686204656</c:v>
                </c:pt>
                <c:pt idx="39">
                  <c:v>282.8491366380244</c:v>
                </c:pt>
                <c:pt idx="40">
                  <c:v>326.8211839381174</c:v>
                </c:pt>
                <c:pt idx="41">
                  <c:v>401.5935495871827</c:v>
                </c:pt>
                <c:pt idx="42">
                  <c:v>717.9672726805351</c:v>
                </c:pt>
                <c:pt idx="43">
                  <c:v>770.5776623735554</c:v>
                </c:pt>
                <c:pt idx="44">
                  <c:v>571.9374386456553</c:v>
                </c:pt>
                <c:pt idx="45">
                  <c:v>141.9484467812244</c:v>
                </c:pt>
                <c:pt idx="46">
                  <c:v>15.87685946209037</c:v>
                </c:pt>
                <c:pt idx="47">
                  <c:v>53.5969488378721</c:v>
                </c:pt>
                <c:pt idx="48">
                  <c:v>66.59996253419418</c:v>
                </c:pt>
                <c:pt idx="49">
                  <c:v>60.72705007931602</c:v>
                </c:pt>
                <c:pt idx="50">
                  <c:v>23.69995767031738</c:v>
                </c:pt>
                <c:pt idx="51">
                  <c:v>62.19153560885386</c:v>
                </c:pt>
                <c:pt idx="52">
                  <c:v>106.9762796194952</c:v>
                </c:pt>
                <c:pt idx="53">
                  <c:v>67.9200040889054</c:v>
                </c:pt>
                <c:pt idx="54">
                  <c:v>72.30307799343714</c:v>
                </c:pt>
                <c:pt idx="55">
                  <c:v>85.90592489858021</c:v>
                </c:pt>
                <c:pt idx="56">
                  <c:v>107.5349265840146</c:v>
                </c:pt>
                <c:pt idx="57">
                  <c:v>106.5407558623583</c:v>
                </c:pt>
                <c:pt idx="58">
                  <c:v>318.0315543055023</c:v>
                </c:pt>
                <c:pt idx="59">
                  <c:v>640.9712586801323</c:v>
                </c:pt>
                <c:pt idx="60">
                  <c:v>575.2829026444537</c:v>
                </c:pt>
                <c:pt idx="61">
                  <c:v>508.0385377507469</c:v>
                </c:pt>
                <c:pt idx="62">
                  <c:v>280.7283538008496</c:v>
                </c:pt>
                <c:pt idx="63">
                  <c:v>105.8073925269705</c:v>
                </c:pt>
                <c:pt idx="64">
                  <c:v>144.9636194544694</c:v>
                </c:pt>
                <c:pt idx="65">
                  <c:v>48.26404459424431</c:v>
                </c:pt>
                <c:pt idx="66">
                  <c:v>48.98636490583515</c:v>
                </c:pt>
                <c:pt idx="67">
                  <c:v>19.42241146419403</c:v>
                </c:pt>
                <c:pt idx="68">
                  <c:v>35.17473429349659</c:v>
                </c:pt>
                <c:pt idx="69">
                  <c:v>275.5158355735166</c:v>
                </c:pt>
                <c:pt idx="70">
                  <c:v>148.9335791525726</c:v>
                </c:pt>
                <c:pt idx="71">
                  <c:v>84.92086192318951</c:v>
                </c:pt>
                <c:pt idx="72">
                  <c:v>156.6459218099073</c:v>
                </c:pt>
                <c:pt idx="73">
                  <c:v>242.6039600754768</c:v>
                </c:pt>
                <c:pt idx="74">
                  <c:v>197.8549137904075</c:v>
                </c:pt>
                <c:pt idx="75">
                  <c:v>225.452827815127</c:v>
                </c:pt>
                <c:pt idx="76">
                  <c:v>139.295425348985</c:v>
                </c:pt>
                <c:pt idx="77">
                  <c:v>261.8987373648736</c:v>
                </c:pt>
                <c:pt idx="78">
                  <c:v>193.4685137792022</c:v>
                </c:pt>
                <c:pt idx="79">
                  <c:v>213.5661154374277</c:v>
                </c:pt>
                <c:pt idx="80">
                  <c:v>142.3773929484674</c:v>
                </c:pt>
                <c:pt idx="81">
                  <c:v>246.2583116217266</c:v>
                </c:pt>
                <c:pt idx="82">
                  <c:v>121.3745982851317</c:v>
                </c:pt>
                <c:pt idx="83">
                  <c:v>117.9886890770199</c:v>
                </c:pt>
                <c:pt idx="84">
                  <c:v>553.8044136458434</c:v>
                </c:pt>
                <c:pt idx="85">
                  <c:v>401.2746791048762</c:v>
                </c:pt>
                <c:pt idx="86">
                  <c:v>380.9356807638047</c:v>
                </c:pt>
                <c:pt idx="87">
                  <c:v>320.9984540728066</c:v>
                </c:pt>
                <c:pt idx="88">
                  <c:v>392.0182681646984</c:v>
                </c:pt>
                <c:pt idx="89">
                  <c:v>381.099169864915</c:v>
                </c:pt>
                <c:pt idx="90">
                  <c:v>406.1611842198186</c:v>
                </c:pt>
                <c:pt idx="91">
                  <c:v>355.8565974446211</c:v>
                </c:pt>
                <c:pt idx="92">
                  <c:v>275.9463470930087</c:v>
                </c:pt>
                <c:pt idx="93">
                  <c:v>516.6298650510925</c:v>
                </c:pt>
                <c:pt idx="94">
                  <c:v>1053.450780186261</c:v>
                </c:pt>
                <c:pt idx="95">
                  <c:v>801.4409112242204</c:v>
                </c:pt>
                <c:pt idx="96">
                  <c:v>461.3590355807204</c:v>
                </c:pt>
                <c:pt idx="97">
                  <c:v>321.4897294942076</c:v>
                </c:pt>
                <c:pt idx="98">
                  <c:v>306.9800138631625</c:v>
                </c:pt>
                <c:pt idx="99">
                  <c:v>265.3236903920766</c:v>
                </c:pt>
                <c:pt idx="100">
                  <c:v>321.679289879769</c:v>
                </c:pt>
                <c:pt idx="101">
                  <c:v>280.4699266550596</c:v>
                </c:pt>
                <c:pt idx="102">
                  <c:v>329.5595287538115</c:v>
                </c:pt>
                <c:pt idx="103">
                  <c:v>592.679987699832</c:v>
                </c:pt>
                <c:pt idx="104">
                  <c:v>796.0208781435151</c:v>
                </c:pt>
                <c:pt idx="105">
                  <c:v>1000.955800943624</c:v>
                </c:pt>
                <c:pt idx="106">
                  <c:v>993.0405273374529</c:v>
                </c:pt>
                <c:pt idx="107">
                  <c:v>916.32284135336</c:v>
                </c:pt>
                <c:pt idx="108">
                  <c:v>836.6402532087209</c:v>
                </c:pt>
                <c:pt idx="109">
                  <c:v>612.1199396950597</c:v>
                </c:pt>
                <c:pt idx="110">
                  <c:v>677.8141619361588</c:v>
                </c:pt>
                <c:pt idx="111">
                  <c:v>1016.058683887064</c:v>
                </c:pt>
                <c:pt idx="112">
                  <c:v>934.6150034662302</c:v>
                </c:pt>
                <c:pt idx="113">
                  <c:v>1027.74575312515</c:v>
                </c:pt>
                <c:pt idx="114">
                  <c:v>1009.536414876753</c:v>
                </c:pt>
                <c:pt idx="115">
                  <c:v>1022.450638711856</c:v>
                </c:pt>
                <c:pt idx="116">
                  <c:v>1079.368250480027</c:v>
                </c:pt>
                <c:pt idx="117">
                  <c:v>566.0440182465955</c:v>
                </c:pt>
                <c:pt idx="118">
                  <c:v>657.6099623747211</c:v>
                </c:pt>
                <c:pt idx="119">
                  <c:v>890.6869110644957</c:v>
                </c:pt>
                <c:pt idx="120">
                  <c:v>1048.846269103986</c:v>
                </c:pt>
              </c:numCache>
            </c:numRef>
          </c:xVal>
          <c:yVal>
            <c:numRef>
              <c:f>(Sheet1!$AR$5:$AR$108,Sheet1!$AS$113:$AS$129)</c:f>
              <c:numCache>
                <c:formatCode>0</c:formatCode>
                <c:ptCount val="121"/>
                <c:pt idx="0">
                  <c:v>281.4056055063902</c:v>
                </c:pt>
                <c:pt idx="1">
                  <c:v>129.1081044646452</c:v>
                </c:pt>
                <c:pt idx="2">
                  <c:v>245.5886839106076</c:v>
                </c:pt>
                <c:pt idx="3">
                  <c:v>266.2334595535382</c:v>
                </c:pt>
                <c:pt idx="4">
                  <c:v>285.7445666529712</c:v>
                </c:pt>
                <c:pt idx="5">
                  <c:v>30.51010185389211</c:v>
                </c:pt>
                <c:pt idx="6">
                  <c:v>297.5310518031161</c:v>
                </c:pt>
                <c:pt idx="7">
                  <c:v>318.9497457636452</c:v>
                </c:pt>
                <c:pt idx="8">
                  <c:v>132.8595612094613</c:v>
                </c:pt>
                <c:pt idx="9">
                  <c:v>534.0380313243605</c:v>
                </c:pt>
                <c:pt idx="10">
                  <c:v>536.3796430292454</c:v>
                </c:pt>
                <c:pt idx="11">
                  <c:v>260.6794451325573</c:v>
                </c:pt>
                <c:pt idx="12">
                  <c:v>123.8499763595651</c:v>
                </c:pt>
                <c:pt idx="13">
                  <c:v>253.3296418467288</c:v>
                </c:pt>
                <c:pt idx="14">
                  <c:v>183.4558559383633</c:v>
                </c:pt>
                <c:pt idx="15">
                  <c:v>36.08279975300572</c:v>
                </c:pt>
                <c:pt idx="16">
                  <c:v>182.440099201294</c:v>
                </c:pt>
                <c:pt idx="17">
                  <c:v>25.45771699007649</c:v>
                </c:pt>
                <c:pt idx="18">
                  <c:v>274.6116386618811</c:v>
                </c:pt>
                <c:pt idx="19">
                  <c:v>43.57486151306454</c:v>
                </c:pt>
                <c:pt idx="20">
                  <c:v>270.2345223879183</c:v>
                </c:pt>
                <c:pt idx="21">
                  <c:v>38.79693695236357</c:v>
                </c:pt>
                <c:pt idx="22">
                  <c:v>252.3325114138984</c:v>
                </c:pt>
                <c:pt idx="23">
                  <c:v>28.00139139716166</c:v>
                </c:pt>
                <c:pt idx="24">
                  <c:v>236.8198915762601</c:v>
                </c:pt>
                <c:pt idx="25">
                  <c:v>286.1534554159728</c:v>
                </c:pt>
                <c:pt idx="26">
                  <c:v>83.49069189589484</c:v>
                </c:pt>
                <c:pt idx="27">
                  <c:v>269.4789458667106</c:v>
                </c:pt>
                <c:pt idx="28">
                  <c:v>295.389057743751</c:v>
                </c:pt>
                <c:pt idx="29">
                  <c:v>88.33173828657449</c:v>
                </c:pt>
                <c:pt idx="30">
                  <c:v>269.2382217147597</c:v>
                </c:pt>
                <c:pt idx="31">
                  <c:v>53.24181541356699</c:v>
                </c:pt>
                <c:pt idx="32">
                  <c:v>219.4329408845124</c:v>
                </c:pt>
                <c:pt idx="33">
                  <c:v>31.36801643899708</c:v>
                </c:pt>
                <c:pt idx="34">
                  <c:v>252.136047027225</c:v>
                </c:pt>
                <c:pt idx="35">
                  <c:v>83.72439767930532</c:v>
                </c:pt>
                <c:pt idx="36">
                  <c:v>100.7064014305683</c:v>
                </c:pt>
                <c:pt idx="37">
                  <c:v>41.93765513056694</c:v>
                </c:pt>
                <c:pt idx="38">
                  <c:v>195.8551048284343</c:v>
                </c:pt>
                <c:pt idx="39">
                  <c:v>101.972338226126</c:v>
                </c:pt>
                <c:pt idx="40">
                  <c:v>206.4745013279733</c:v>
                </c:pt>
                <c:pt idx="41">
                  <c:v>239.0869835650196</c:v>
                </c:pt>
                <c:pt idx="42">
                  <c:v>352.4220635881229</c:v>
                </c:pt>
                <c:pt idx="43">
                  <c:v>367.4546234127067</c:v>
                </c:pt>
                <c:pt idx="44">
                  <c:v>317.20964891793</c:v>
                </c:pt>
                <c:pt idx="45">
                  <c:v>86.61701281257511</c:v>
                </c:pt>
                <c:pt idx="46">
                  <c:v>15.6380248930559</c:v>
                </c:pt>
                <c:pt idx="47">
                  <c:v>14.29705613561325</c:v>
                </c:pt>
                <c:pt idx="48">
                  <c:v>22.08898883394601</c:v>
                </c:pt>
                <c:pt idx="49">
                  <c:v>28.56954100102006</c:v>
                </c:pt>
                <c:pt idx="50">
                  <c:v>14.16032469990726</c:v>
                </c:pt>
                <c:pt idx="51">
                  <c:v>23.85383739864733</c:v>
                </c:pt>
                <c:pt idx="52">
                  <c:v>27.52908869381555</c:v>
                </c:pt>
                <c:pt idx="53">
                  <c:v>37.05011778871788</c:v>
                </c:pt>
                <c:pt idx="54">
                  <c:v>37.16385602896965</c:v>
                </c:pt>
                <c:pt idx="55">
                  <c:v>33.98105898469439</c:v>
                </c:pt>
                <c:pt idx="56">
                  <c:v>30.67582540614948</c:v>
                </c:pt>
                <c:pt idx="57">
                  <c:v>29.34490303958557</c:v>
                </c:pt>
                <c:pt idx="58">
                  <c:v>111.1037705687218</c:v>
                </c:pt>
                <c:pt idx="59">
                  <c:v>367.8629462010795</c:v>
                </c:pt>
                <c:pt idx="60">
                  <c:v>298.1677466071184</c:v>
                </c:pt>
                <c:pt idx="61">
                  <c:v>286.6609916320376</c:v>
                </c:pt>
                <c:pt idx="62">
                  <c:v>92.39059179030695</c:v>
                </c:pt>
                <c:pt idx="63">
                  <c:v>57.14048129751443</c:v>
                </c:pt>
                <c:pt idx="64">
                  <c:v>81.40061783629253</c:v>
                </c:pt>
                <c:pt idx="65">
                  <c:v>14.72351703886838</c:v>
                </c:pt>
                <c:pt idx="66">
                  <c:v>15.85951540583772</c:v>
                </c:pt>
                <c:pt idx="67">
                  <c:v>19.2688195826941</c:v>
                </c:pt>
                <c:pt idx="68">
                  <c:v>10.44553129756073</c:v>
                </c:pt>
                <c:pt idx="69">
                  <c:v>172.2559519028497</c:v>
                </c:pt>
                <c:pt idx="70">
                  <c:v>82.88376027373049</c:v>
                </c:pt>
                <c:pt idx="71">
                  <c:v>99.58044834071929</c:v>
                </c:pt>
                <c:pt idx="72">
                  <c:v>75.51664843332138</c:v>
                </c:pt>
                <c:pt idx="73">
                  <c:v>356.7771298859702</c:v>
                </c:pt>
                <c:pt idx="74">
                  <c:v>124.3668336296793</c:v>
                </c:pt>
                <c:pt idx="75">
                  <c:v>297.6846141706574</c:v>
                </c:pt>
                <c:pt idx="76">
                  <c:v>139.6695860334069</c:v>
                </c:pt>
                <c:pt idx="77">
                  <c:v>149.1465679803975</c:v>
                </c:pt>
                <c:pt idx="78">
                  <c:v>156.5130620523039</c:v>
                </c:pt>
                <c:pt idx="79">
                  <c:v>106.9929620597891</c:v>
                </c:pt>
                <c:pt idx="80">
                  <c:v>88.10550691749336</c:v>
                </c:pt>
                <c:pt idx="81">
                  <c:v>568.0248371719717</c:v>
                </c:pt>
                <c:pt idx="82">
                  <c:v>100.3801720044708</c:v>
                </c:pt>
                <c:pt idx="83">
                  <c:v>125.857932884791</c:v>
                </c:pt>
                <c:pt idx="84">
                  <c:v>170.6224449227497</c:v>
                </c:pt>
                <c:pt idx="85">
                  <c:v>270.698441204927</c:v>
                </c:pt>
                <c:pt idx="86">
                  <c:v>296.3866262197935</c:v>
                </c:pt>
                <c:pt idx="87">
                  <c:v>125.6862077184589</c:v>
                </c:pt>
                <c:pt idx="88">
                  <c:v>260.8595608540875</c:v>
                </c:pt>
                <c:pt idx="89">
                  <c:v>265.118401608497</c:v>
                </c:pt>
                <c:pt idx="90">
                  <c:v>578.4641512923768</c:v>
                </c:pt>
                <c:pt idx="91">
                  <c:v>246.0214547335236</c:v>
                </c:pt>
                <c:pt idx="92">
                  <c:v>114.8562625724484</c:v>
                </c:pt>
                <c:pt idx="93">
                  <c:v>142.7164432533095</c:v>
                </c:pt>
                <c:pt idx="94">
                  <c:v>1126.714445759496</c:v>
                </c:pt>
                <c:pt idx="95">
                  <c:v>808.8065495772088</c:v>
                </c:pt>
                <c:pt idx="96">
                  <c:v>328.150562890984</c:v>
                </c:pt>
                <c:pt idx="97">
                  <c:v>123.594030219995</c:v>
                </c:pt>
                <c:pt idx="98">
                  <c:v>414.7812621898521</c:v>
                </c:pt>
                <c:pt idx="99">
                  <c:v>116.6092257893292</c:v>
                </c:pt>
                <c:pt idx="100">
                  <c:v>284.8534309307344</c:v>
                </c:pt>
                <c:pt idx="101">
                  <c:v>127.1154555033024</c:v>
                </c:pt>
                <c:pt idx="102">
                  <c:v>147.611161658918</c:v>
                </c:pt>
                <c:pt idx="103">
                  <c:v>235.1170291739562</c:v>
                </c:pt>
                <c:pt idx="104" formatCode="General">
                  <c:v>710.7094970272205</c:v>
                </c:pt>
                <c:pt idx="105" formatCode="General">
                  <c:v>927.0643769218797</c:v>
                </c:pt>
                <c:pt idx="106" formatCode="General">
                  <c:v>984.8139112168001</c:v>
                </c:pt>
                <c:pt idx="107" formatCode="General">
                  <c:v>637.7436558869374</c:v>
                </c:pt>
                <c:pt idx="108" formatCode="General">
                  <c:v>429.705</c:v>
                </c:pt>
                <c:pt idx="109" formatCode="General">
                  <c:v>319.715</c:v>
                </c:pt>
                <c:pt idx="110" formatCode="General">
                  <c:v>329.365</c:v>
                </c:pt>
                <c:pt idx="111" formatCode="General">
                  <c:v>1052.634475144504</c:v>
                </c:pt>
                <c:pt idx="112" formatCode="General">
                  <c:v>1180.367552312317</c:v>
                </c:pt>
                <c:pt idx="113" formatCode="General">
                  <c:v>987.096494411371</c:v>
                </c:pt>
                <c:pt idx="114" formatCode="General">
                  <c:v>999.093855960864</c:v>
                </c:pt>
                <c:pt idx="115" formatCode="General">
                  <c:v>1011.676514178132</c:v>
                </c:pt>
                <c:pt idx="116" formatCode="General">
                  <c:v>1381.185100790534</c:v>
                </c:pt>
                <c:pt idx="117" formatCode="General">
                  <c:v>1934.172567532127</c:v>
                </c:pt>
                <c:pt idx="118" formatCode="General">
                  <c:v>724.572502223688</c:v>
                </c:pt>
                <c:pt idx="119" formatCode="General">
                  <c:v>696.6299501704694</c:v>
                </c:pt>
                <c:pt idx="120" formatCode="General">
                  <c:v>524.6904326447396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3679912"/>
        <c:axId val="1793685672"/>
      </c:scatterChart>
      <c:valAx>
        <c:axId val="1793679912"/>
        <c:scaling>
          <c:orientation val="minMax"/>
          <c:max val="2000.0"/>
        </c:scaling>
        <c:delete val="0"/>
        <c:axPos val="b"/>
        <c:numFmt formatCode="0" sourceLinked="0"/>
        <c:majorTickMark val="none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 u="none">
                <a:solidFill>
                  <a:schemeClr val="bg1"/>
                </a:solidFill>
              </a:defRPr>
            </a:pPr>
            <a:endParaRPr lang="en-US"/>
          </a:p>
        </c:txPr>
        <c:crossAx val="1793685672"/>
        <c:crosses val="autoZero"/>
        <c:crossBetween val="midCat"/>
      </c:valAx>
      <c:valAx>
        <c:axId val="1793685672"/>
        <c:scaling>
          <c:orientation val="minMax"/>
          <c:max val="3000.0"/>
        </c:scaling>
        <c:delete val="0"/>
        <c:axPos val="l"/>
        <c:numFmt formatCode="0" sourceLinked="0"/>
        <c:majorTickMark val="none"/>
        <c:minorTickMark val="none"/>
        <c:tickLblPos val="none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1793679912"/>
        <c:crosses val="autoZero"/>
        <c:crossBetween val="midCat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0627454021246"/>
          <c:y val="0.0632704052237373"/>
          <c:w val="0.696412212126125"/>
          <c:h val="0.800052429421932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xVal>
            <c:numRef>
              <c:f>(Sheet3!$T$4:$T$62,Sheet3!$T$67)</c:f>
              <c:numCache>
                <c:formatCode>0.000</c:formatCode>
                <c:ptCount val="60"/>
                <c:pt idx="0">
                  <c:v>0.618892508143323</c:v>
                </c:pt>
                <c:pt idx="1">
                  <c:v>5.255157437567862</c:v>
                </c:pt>
                <c:pt idx="2">
                  <c:v>2.483607597614261</c:v>
                </c:pt>
                <c:pt idx="4">
                  <c:v>22.62447650069814</c:v>
                </c:pt>
                <c:pt idx="5">
                  <c:v>-1.050805871652813</c:v>
                </c:pt>
                <c:pt idx="8">
                  <c:v>5.160962815685894</c:v>
                </c:pt>
                <c:pt idx="9">
                  <c:v>0.908103839699859</c:v>
                </c:pt>
                <c:pt idx="11">
                  <c:v>2.704147101541378</c:v>
                </c:pt>
                <c:pt idx="13">
                  <c:v>9.948390371843113</c:v>
                </c:pt>
                <c:pt idx="14">
                  <c:v>3.468279820071336</c:v>
                </c:pt>
                <c:pt idx="15">
                  <c:v>4.923643132112482</c:v>
                </c:pt>
                <c:pt idx="16">
                  <c:v>2.117263843648209</c:v>
                </c:pt>
                <c:pt idx="17">
                  <c:v>0.263547527391876</c:v>
                </c:pt>
                <c:pt idx="18">
                  <c:v>10.15652100342671</c:v>
                </c:pt>
                <c:pt idx="19">
                  <c:v>2.703583061889258</c:v>
                </c:pt>
                <c:pt idx="21">
                  <c:v>4.048958641792404</c:v>
                </c:pt>
                <c:pt idx="22">
                  <c:v>9.521976394940483</c:v>
                </c:pt>
                <c:pt idx="23">
                  <c:v>-3.133381276703861</c:v>
                </c:pt>
                <c:pt idx="25">
                  <c:v>6.584880917128601</c:v>
                </c:pt>
                <c:pt idx="28">
                  <c:v>2.575123031150648</c:v>
                </c:pt>
                <c:pt idx="30">
                  <c:v>35.56270005781624</c:v>
                </c:pt>
                <c:pt idx="31">
                  <c:v>-3.936714751046914</c:v>
                </c:pt>
                <c:pt idx="33">
                  <c:v>4.874007642737506</c:v>
                </c:pt>
                <c:pt idx="36">
                  <c:v>4.880212078909074</c:v>
                </c:pt>
                <c:pt idx="37">
                  <c:v>6.162133197963833</c:v>
                </c:pt>
                <c:pt idx="45">
                  <c:v>2.275688480900256</c:v>
                </c:pt>
                <c:pt idx="51">
                  <c:v>1.702694699437346</c:v>
                </c:pt>
                <c:pt idx="55">
                  <c:v>19.55046039736567</c:v>
                </c:pt>
                <c:pt idx="58">
                  <c:v>-5.035746012944457</c:v>
                </c:pt>
                <c:pt idx="59">
                  <c:v>-9.416641989931751</c:v>
                </c:pt>
              </c:numCache>
            </c:numRef>
          </c:xVal>
          <c:yVal>
            <c:numRef>
              <c:f>(Sheet3!$U$4:$U$62,Sheet3!$U$67)</c:f>
              <c:numCache>
                <c:formatCode>0.0</c:formatCode>
                <c:ptCount val="60"/>
                <c:pt idx="0">
                  <c:v>52.35602094240838</c:v>
                </c:pt>
                <c:pt idx="1">
                  <c:v>59.18141592920354</c:v>
                </c:pt>
                <c:pt idx="2">
                  <c:v>66.7785234899329</c:v>
                </c:pt>
                <c:pt idx="3">
                  <c:v>2029.268292682927</c:v>
                </c:pt>
                <c:pt idx="4">
                  <c:v>448.5714285714286</c:v>
                </c:pt>
                <c:pt idx="5">
                  <c:v>0.0</c:v>
                </c:pt>
                <c:pt idx="6">
                  <c:v>65.25096525096526</c:v>
                </c:pt>
                <c:pt idx="7">
                  <c:v>0.0</c:v>
                </c:pt>
                <c:pt idx="8">
                  <c:v>34.13542249580302</c:v>
                </c:pt>
                <c:pt idx="9">
                  <c:v>27.45098039215686</c:v>
                </c:pt>
                <c:pt idx="10">
                  <c:v>34.5381526104418</c:v>
                </c:pt>
                <c:pt idx="11">
                  <c:v>54.91990846681922</c:v>
                </c:pt>
                <c:pt idx="12">
                  <c:v>19.06354515050167</c:v>
                </c:pt>
                <c:pt idx="13">
                  <c:v>150.0</c:v>
                </c:pt>
                <c:pt idx="14">
                  <c:v>94.5023356090549</c:v>
                </c:pt>
                <c:pt idx="15">
                  <c:v>244.0251572327044</c:v>
                </c:pt>
                <c:pt idx="16">
                  <c:v>54.35370470524598</c:v>
                </c:pt>
                <c:pt idx="17">
                  <c:v>62.5</c:v>
                </c:pt>
                <c:pt idx="18">
                  <c:v>34.15783274440518</c:v>
                </c:pt>
                <c:pt idx="19">
                  <c:v>69.09090909090907</c:v>
                </c:pt>
                <c:pt idx="20">
                  <c:v>63.82978723404251</c:v>
                </c:pt>
                <c:pt idx="21">
                  <c:v>91.18086696562031</c:v>
                </c:pt>
                <c:pt idx="22">
                  <c:v>58.95196506550211</c:v>
                </c:pt>
                <c:pt idx="23">
                  <c:v>0.0</c:v>
                </c:pt>
                <c:pt idx="24">
                  <c:v>114.2857142857143</c:v>
                </c:pt>
                <c:pt idx="25">
                  <c:v>37.98586572438163</c:v>
                </c:pt>
                <c:pt idx="26">
                  <c:v>0.0</c:v>
                </c:pt>
                <c:pt idx="27">
                  <c:v>25.86206896551724</c:v>
                </c:pt>
                <c:pt idx="28">
                  <c:v>0.0</c:v>
                </c:pt>
                <c:pt idx="29">
                  <c:v>17.78975741239892</c:v>
                </c:pt>
                <c:pt idx="30">
                  <c:v>82.44680851063828</c:v>
                </c:pt>
                <c:pt idx="31">
                  <c:v>49.163179916318</c:v>
                </c:pt>
                <c:pt idx="32">
                  <c:v>68.35396268243115</c:v>
                </c:pt>
                <c:pt idx="33">
                  <c:v>683.3333333333333</c:v>
                </c:pt>
                <c:pt idx="34">
                  <c:v>228.5714285714286</c:v>
                </c:pt>
                <c:pt idx="35">
                  <c:v>803.27868852459</c:v>
                </c:pt>
                <c:pt idx="36">
                  <c:v>0.0</c:v>
                </c:pt>
                <c:pt idx="37">
                  <c:v>114.9273447820343</c:v>
                </c:pt>
                <c:pt idx="38">
                  <c:v>41.66666666666658</c:v>
                </c:pt>
                <c:pt idx="39">
                  <c:v>914.8665819567978</c:v>
                </c:pt>
                <c:pt idx="40">
                  <c:v>22.29965156794425</c:v>
                </c:pt>
                <c:pt idx="41">
                  <c:v>931.372549019608</c:v>
                </c:pt>
                <c:pt idx="42">
                  <c:v>23.58490566037736</c:v>
                </c:pt>
                <c:pt idx="43">
                  <c:v>1209.150326797386</c:v>
                </c:pt>
                <c:pt idx="44">
                  <c:v>0.0</c:v>
                </c:pt>
                <c:pt idx="45">
                  <c:v>42.72727272727272</c:v>
                </c:pt>
                <c:pt idx="46">
                  <c:v>0.0</c:v>
                </c:pt>
                <c:pt idx="47">
                  <c:v>43.93939393939394</c:v>
                </c:pt>
                <c:pt idx="48">
                  <c:v>0.0</c:v>
                </c:pt>
                <c:pt idx="49">
                  <c:v>158.3011583011583</c:v>
                </c:pt>
                <c:pt idx="50">
                  <c:v>17.90123456790122</c:v>
                </c:pt>
                <c:pt idx="51">
                  <c:v>29.58333333333329</c:v>
                </c:pt>
                <c:pt idx="52">
                  <c:v>0.0</c:v>
                </c:pt>
                <c:pt idx="53">
                  <c:v>162.0833333333333</c:v>
                </c:pt>
                <c:pt idx="54">
                  <c:v>100.0</c:v>
                </c:pt>
                <c:pt idx="55">
                  <c:v>636.3636363636363</c:v>
                </c:pt>
                <c:pt idx="56">
                  <c:v>6.917293233082705</c:v>
                </c:pt>
                <c:pt idx="57">
                  <c:v>42.30769230769223</c:v>
                </c:pt>
                <c:pt idx="58">
                  <c:v>12.72264631043257</c:v>
                </c:pt>
                <c:pt idx="59" formatCode="General">
                  <c:v>3580.0</c:v>
                </c:pt>
              </c:numCache>
            </c:numRef>
          </c:yVal>
          <c:smooth val="0"/>
        </c:ser>
        <c:ser>
          <c:idx val="1"/>
          <c:order val="1"/>
          <c:spPr>
            <a:ln w="47625">
              <a:noFill/>
            </a:ln>
          </c:spPr>
          <c:xVal>
            <c:numRef>
              <c:f>Sheet3!$T$67:$T$84</c:f>
              <c:numCache>
                <c:formatCode>0.000</c:formatCode>
                <c:ptCount val="18"/>
                <c:pt idx="0">
                  <c:v>-9.416641989931751</c:v>
                </c:pt>
                <c:pt idx="1">
                  <c:v>1.65263618032343</c:v>
                </c:pt>
                <c:pt idx="2">
                  <c:v>0.351114683362241</c:v>
                </c:pt>
                <c:pt idx="3">
                  <c:v>-5.467659376454215</c:v>
                </c:pt>
                <c:pt idx="4">
                  <c:v>-2.916085000775579</c:v>
                </c:pt>
                <c:pt idx="5">
                  <c:v>-0.659926392825438</c:v>
                </c:pt>
                <c:pt idx="6">
                  <c:v>-2.634065174781774</c:v>
                </c:pt>
                <c:pt idx="8">
                  <c:v>-1.64629073423861</c:v>
                </c:pt>
                <c:pt idx="9">
                  <c:v>-2.916085000775579</c:v>
                </c:pt>
                <c:pt idx="10">
                  <c:v>-1.458042500387791</c:v>
                </c:pt>
                <c:pt idx="12">
                  <c:v>-2.916085000775579</c:v>
                </c:pt>
                <c:pt idx="13">
                  <c:v>-5.832170001551162</c:v>
                </c:pt>
                <c:pt idx="14">
                  <c:v>-1.788005696800488</c:v>
                </c:pt>
                <c:pt idx="15">
                  <c:v>-2.352045348788012</c:v>
                </c:pt>
                <c:pt idx="16">
                  <c:v>-3.302931596091216</c:v>
                </c:pt>
                <c:pt idx="17">
                  <c:v>-3.951097762172662</c:v>
                </c:pt>
              </c:numCache>
            </c:numRef>
          </c:xVal>
          <c:yVal>
            <c:numRef>
              <c:f>Sheet3!$U$67:$U$84</c:f>
              <c:numCache>
                <c:formatCode>General</c:formatCode>
                <c:ptCount val="18"/>
                <c:pt idx="0">
                  <c:v>3580.0</c:v>
                </c:pt>
                <c:pt idx="1">
                  <c:v>370.0</c:v>
                </c:pt>
                <c:pt idx="2">
                  <c:v>1260.0</c:v>
                </c:pt>
                <c:pt idx="3">
                  <c:v>1480.0</c:v>
                </c:pt>
                <c:pt idx="4">
                  <c:v>6410.0</c:v>
                </c:pt>
                <c:pt idx="5">
                  <c:v>300.0</c:v>
                </c:pt>
                <c:pt idx="6">
                  <c:v>3440.0</c:v>
                </c:pt>
                <c:pt idx="7">
                  <c:v>820.0</c:v>
                </c:pt>
                <c:pt idx="8">
                  <c:v>2260.0</c:v>
                </c:pt>
                <c:pt idx="9">
                  <c:v>560.0</c:v>
                </c:pt>
                <c:pt idx="10">
                  <c:v>1110.0</c:v>
                </c:pt>
                <c:pt idx="11">
                  <c:v>200.0</c:v>
                </c:pt>
                <c:pt idx="13">
                  <c:v>6070.0</c:v>
                </c:pt>
                <c:pt idx="14">
                  <c:v>852.0</c:v>
                </c:pt>
                <c:pt idx="15">
                  <c:v>2390.0</c:v>
                </c:pt>
                <c:pt idx="16">
                  <c:v>460.0</c:v>
                </c:pt>
                <c:pt idx="17">
                  <c:v>1000.0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4752536"/>
        <c:axId val="1804755560"/>
      </c:scatterChart>
      <c:valAx>
        <c:axId val="1804752536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en-US"/>
          </a:p>
        </c:txPr>
        <c:crossAx val="1804755560"/>
        <c:crosses val="autoZero"/>
        <c:crossBetween val="midCat"/>
      </c:valAx>
      <c:valAx>
        <c:axId val="1804755560"/>
        <c:scaling>
          <c:orientation val="minMax"/>
          <c:max val="7000.0"/>
        </c:scaling>
        <c:delete val="0"/>
        <c:axPos val="l"/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en-US"/>
          </a:p>
        </c:txPr>
        <c:crossAx val="1804752536"/>
        <c:crossesAt val="-20.0"/>
        <c:crossBetween val="midCat"/>
      </c:valAx>
      <c:spPr>
        <a:noFill/>
        <a:ln w="19050">
          <a:solidFill>
            <a:schemeClr val="bg1"/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0.2006</cdr:x>
      <cdr:y>0.27359</cdr:y>
    </cdr:from>
    <cdr:to>
      <cdr:x>0.33433</cdr:x>
      <cdr:y>0.45773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371600" y="135855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2400" i="1" dirty="0" smtClean="0">
              <a:solidFill>
                <a:schemeClr val="accent2"/>
              </a:solidFill>
            </a:rPr>
            <a:t>Himalaya</a:t>
          </a:r>
          <a:endParaRPr lang="en-US" sz="2400" i="1" dirty="0">
            <a:solidFill>
              <a:schemeClr val="accent2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0.20146</cdr:x>
      <cdr:y>0.20732</cdr:y>
    </cdr:from>
    <cdr:to>
      <cdr:x>0.44476</cdr:x>
      <cdr:y>0.26643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28966" y="1079500"/>
          <a:ext cx="172571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 smtClean="0">
              <a:solidFill>
                <a:srgbClr val="FF6600"/>
              </a:solidFill>
            </a:rPr>
            <a:t>decrease (</a:t>
          </a:r>
          <a:r>
            <a:rPr lang="en-US" sz="1400" baseline="30000" dirty="0" smtClean="0">
              <a:solidFill>
                <a:srgbClr val="FF6600"/>
              </a:solidFill>
            </a:rPr>
            <a:t>87</a:t>
          </a:r>
          <a:r>
            <a:rPr lang="en-US" sz="1400" dirty="0" smtClean="0">
              <a:solidFill>
                <a:srgbClr val="FF6600"/>
              </a:solidFill>
            </a:rPr>
            <a:t>Sr/</a:t>
          </a:r>
          <a:r>
            <a:rPr lang="en-US" sz="1400" baseline="30000" dirty="0" smtClean="0">
              <a:solidFill>
                <a:srgbClr val="FF6600"/>
              </a:solidFill>
            </a:rPr>
            <a:t>86</a:t>
          </a:r>
          <a:r>
            <a:rPr lang="en-US" sz="1400" dirty="0" smtClean="0">
              <a:solidFill>
                <a:srgbClr val="FF6600"/>
              </a:solidFill>
            </a:rPr>
            <a:t>Sr)</a:t>
          </a:r>
          <a:r>
            <a:rPr lang="en-US" sz="1400" baseline="-25000" dirty="0" err="1" smtClean="0">
              <a:solidFill>
                <a:srgbClr val="FF6600"/>
              </a:solidFill>
            </a:rPr>
            <a:t>sw</a:t>
          </a:r>
          <a:endParaRPr lang="en-US" sz="1400" baseline="-25000" dirty="0">
            <a:solidFill>
              <a:srgbClr val="FF6600"/>
            </a:solidFill>
          </a:endParaRPr>
        </a:p>
      </cdr:txBody>
    </cdr:sp>
  </cdr:relSizeAnchor>
  <cdr:relSizeAnchor xmlns:cdr="http://schemas.openxmlformats.org/drawingml/2006/chartDrawing">
    <cdr:from>
      <cdr:x>0.7735</cdr:x>
      <cdr:y>0.75498</cdr:y>
    </cdr:from>
    <cdr:to>
      <cdr:x>0.82722</cdr:x>
      <cdr:y>0.8178</cdr:y>
    </cdr:to>
    <cdr:cxnSp macro="">
      <cdr:nvCxnSpPr>
        <cdr:cNvPr id="4" name="Straight Arrow Connector 3"/>
        <cdr:cNvCxnSpPr/>
      </cdr:nvCxnSpPr>
      <cdr:spPr>
        <a:xfrm xmlns:a="http://schemas.openxmlformats.org/drawingml/2006/main">
          <a:off x="5486400" y="3931166"/>
          <a:ext cx="381000" cy="32712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0.30849</cdr:x>
      <cdr:y>0.47073</cdr:y>
    </cdr:from>
    <cdr:to>
      <cdr:x>0.39749</cdr:x>
      <cdr:y>0.52927</cdr:y>
    </cdr:to>
    <cdr:cxnSp macro="">
      <cdr:nvCxnSpPr>
        <cdr:cNvPr id="6" name="Straight Arrow Connector 5"/>
        <cdr:cNvCxnSpPr/>
      </cdr:nvCxnSpPr>
      <cdr:spPr>
        <a:xfrm xmlns:a="http://schemas.openxmlformats.org/drawingml/2006/main" flipV="1">
          <a:off x="2188128" y="2451100"/>
          <a:ext cx="631272" cy="3048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2">
              <a:lumMod val="75000"/>
            </a:schemeClr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46CBB-963D-DE4A-BD8A-C3C828DFE99B}" type="datetimeFigureOut">
              <a:rPr lang="en-US" smtClean="0"/>
              <a:t>7/7/15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A48F5-3103-F040-9EDF-045DC69D9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40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Massen</a:t>
            </a:r>
            <a:r>
              <a:rPr lang="en-US" dirty="0" smtClean="0"/>
              <a:t> et al. 2007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A48F5-3103-F040-9EDF-045DC69D9D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86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ftp://ftp.ncdc.noaa.gov/pub/data/paleo/icecore/antarctica/epica_domec/edc-co2.txt</a:t>
            </a:r>
            <a:r>
              <a:rPr lang="en-US"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E7ABB75-E65A-0C41-9DC4-958BB55D1302}" type="slidenum">
              <a:rPr lang="en-US" sz="1200"/>
              <a:pPr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Zheng</a:t>
            </a:r>
            <a:r>
              <a:rPr lang="en-US" dirty="0" smtClean="0"/>
              <a:t> et al Phil Trans 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Soc</a:t>
            </a:r>
            <a:r>
              <a:rPr lang="en-US" baseline="0" dirty="0" smtClean="0"/>
              <a:t> 2013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989E6-A7A5-5D45-8224-60387299D6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36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Zheng</a:t>
            </a:r>
            <a:r>
              <a:rPr lang="en-US" dirty="0" smtClean="0"/>
              <a:t> et al Phil Trans 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Soc</a:t>
            </a:r>
            <a:r>
              <a:rPr lang="en-US" baseline="0" dirty="0" smtClean="0"/>
              <a:t> 2013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989E6-A7A5-5D45-8224-60387299D6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43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Outcrop of weathered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Pololu</a:t>
            </a:r>
            <a:r>
              <a:rPr lang="en-US" baseline="0" dirty="0" smtClean="0"/>
              <a:t> basalt (ca. 350 </a:t>
            </a:r>
            <a:r>
              <a:rPr lang="en-US" baseline="0" dirty="0" err="1" smtClean="0"/>
              <a:t>ka</a:t>
            </a:r>
            <a:r>
              <a:rPr lang="en-US" baseline="0" dirty="0" smtClean="0"/>
              <a:t>) near </a:t>
            </a:r>
            <a:r>
              <a:rPr lang="en-US" baseline="0" dirty="0" err="1" smtClean="0"/>
              <a:t>Kohala</a:t>
            </a:r>
            <a:r>
              <a:rPr lang="en-US" baseline="0" dirty="0" smtClean="0"/>
              <a:t> coast, Hawaii  (Derry photo)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C26B7-2B29-7943-83A0-8B870D871C0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86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Madadevan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Garofalini</a:t>
            </a:r>
            <a:r>
              <a:rPr lang="en-US" baseline="0" dirty="0" smtClean="0"/>
              <a:t> (2008) Jour. Phys. Chem.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197A7-9AAD-F841-BA9A-659A1A70D8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7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197A7-9AAD-F841-BA9A-659A1A70D84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02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Fuego, Christmas Day</a:t>
            </a:r>
            <a:r>
              <a:rPr lang="en-US" baseline="0" dirty="0" smtClean="0"/>
              <a:t> 2010, Antigua Guatemala (Derry photo)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197A7-9AAD-F841-BA9A-659A1A70D84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40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Furi</a:t>
            </a:r>
            <a:r>
              <a:rPr lang="en-US" dirty="0" smtClean="0"/>
              <a:t> et al., </a:t>
            </a:r>
            <a:r>
              <a:rPr lang="en-US" dirty="0" err="1" smtClean="0"/>
              <a:t>Geochem</a:t>
            </a:r>
            <a:r>
              <a:rPr lang="en-US" dirty="0" smtClean="0"/>
              <a:t>. </a:t>
            </a:r>
            <a:r>
              <a:rPr lang="en-US" dirty="0" err="1" smtClean="0"/>
              <a:t>Geophys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Geosyst</a:t>
            </a:r>
            <a:r>
              <a:rPr lang="en-US" baseline="0" dirty="0" smtClean="0"/>
              <a:t>.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2ED66-68D4-9743-8D5A-0AF056B6D2D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13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B439-FE2F-B941-828E-3D8FFF7F85EA}" type="datetimeFigureOut">
              <a:rPr lang="en-US" smtClean="0"/>
              <a:t>7/7/15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C5E-6B53-5F42-8EC6-0FFB15B9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58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B439-FE2F-B941-828E-3D8FFF7F85EA}" type="datetimeFigureOut">
              <a:rPr lang="en-US" smtClean="0"/>
              <a:t>7/7/15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C5E-6B53-5F42-8EC6-0FFB15B9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10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B439-FE2F-B941-828E-3D8FFF7F85EA}" type="datetimeFigureOut">
              <a:rPr lang="en-US" smtClean="0"/>
              <a:t>7/7/15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C5E-6B53-5F42-8EC6-0FFB15B9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18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B439-FE2F-B941-828E-3D8FFF7F85EA}" type="datetimeFigureOut">
              <a:rPr lang="en-US" smtClean="0"/>
              <a:t>7/7/15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C5E-6B53-5F42-8EC6-0FFB15B9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23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B439-FE2F-B941-828E-3D8FFF7F85EA}" type="datetimeFigureOut">
              <a:rPr lang="en-US" smtClean="0"/>
              <a:t>7/7/15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C5E-6B53-5F42-8EC6-0FFB15B9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77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B439-FE2F-B941-828E-3D8FFF7F85EA}" type="datetimeFigureOut">
              <a:rPr lang="en-US" smtClean="0"/>
              <a:t>7/7/15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C5E-6B53-5F42-8EC6-0FFB15B9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0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B439-FE2F-B941-828E-3D8FFF7F85EA}" type="datetimeFigureOut">
              <a:rPr lang="en-US" smtClean="0"/>
              <a:t>7/7/15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C5E-6B53-5F42-8EC6-0FFB15B9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44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B439-FE2F-B941-828E-3D8FFF7F85EA}" type="datetimeFigureOut">
              <a:rPr lang="en-US" smtClean="0"/>
              <a:t>7/7/15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C5E-6B53-5F42-8EC6-0FFB15B9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07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B439-FE2F-B941-828E-3D8FFF7F85EA}" type="datetimeFigureOut">
              <a:rPr lang="en-US" smtClean="0"/>
              <a:t>7/7/15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C5E-6B53-5F42-8EC6-0FFB15B9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4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B439-FE2F-B941-828E-3D8FFF7F85EA}" type="datetimeFigureOut">
              <a:rPr lang="en-US" smtClean="0"/>
              <a:t>7/7/15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C5E-6B53-5F42-8EC6-0FFB15B9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87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B439-FE2F-B941-828E-3D8FFF7F85EA}" type="datetimeFigureOut">
              <a:rPr lang="en-US" smtClean="0"/>
              <a:t>7/7/15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7C5E-6B53-5F42-8EC6-0FFB15B9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66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5B439-FE2F-B941-828E-3D8FFF7F85EA}" type="datetimeFigureOut">
              <a:rPr lang="en-US" smtClean="0"/>
              <a:t>7/7/15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27C5E-6B53-5F42-8EC6-0FFB15B91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8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6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2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2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7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4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5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5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50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8.emf"/><Relationship Id="rId5" Type="http://schemas.openxmlformats.org/officeDocument/2006/relationships/image" Target="../media/image1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chart" Target="../charts/chart1.xml"/><Relationship Id="rId5" Type="http://schemas.openxmlformats.org/officeDocument/2006/relationships/oleObject" Target="../embeddings/oleObject8.bin"/><Relationship Id="rId6" Type="http://schemas.openxmlformats.org/officeDocument/2006/relationships/image" Target="../media/image1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2400" y="1828800"/>
            <a:ext cx="28497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 am not Mark </a:t>
            </a:r>
            <a:r>
              <a:rPr lang="en-US" sz="2400" dirty="0" err="1" smtClean="0"/>
              <a:t>Pagani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Louis Derry - Cornell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2339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254000"/>
            <a:ext cx="8166100" cy="6337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600" y="159940"/>
            <a:ext cx="1797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Zheng</a:t>
            </a:r>
            <a:r>
              <a:rPr lang="en-US" dirty="0" smtClean="0"/>
              <a:t> et al.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368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9300" y="241300"/>
            <a:ext cx="4660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+ H</a:t>
            </a:r>
            <a:r>
              <a:rPr lang="en-US" baseline="-25000" dirty="0" smtClean="0"/>
              <a:t>2</a:t>
            </a:r>
            <a:r>
              <a:rPr lang="en-US" dirty="0" smtClean="0"/>
              <a:t>O </a:t>
            </a:r>
            <a:r>
              <a:rPr lang="en-US" dirty="0" smtClean="0">
                <a:latin typeface="Symbol" charset="2"/>
                <a:cs typeface="Symbol" charset="2"/>
              </a:rPr>
              <a:t>® </a:t>
            </a:r>
            <a:r>
              <a:rPr lang="en-US" dirty="0" smtClean="0">
                <a:latin typeface="+mj-lt"/>
                <a:cs typeface="Symbol" charset="2"/>
              </a:rPr>
              <a:t>H</a:t>
            </a:r>
            <a:r>
              <a:rPr lang="en-US" baseline="-25000" dirty="0" smtClean="0">
                <a:latin typeface="+mj-lt"/>
                <a:cs typeface="Symbol" charset="2"/>
              </a:rPr>
              <a:t>2</a:t>
            </a:r>
            <a:r>
              <a:rPr lang="en-US" dirty="0" smtClean="0">
                <a:latin typeface="+mj-lt"/>
                <a:cs typeface="Symbol" charset="2"/>
              </a:rPr>
              <a:t>CO</a:t>
            </a:r>
            <a:r>
              <a:rPr lang="en-US" baseline="-25000" dirty="0" smtClean="0">
                <a:latin typeface="+mj-lt"/>
                <a:cs typeface="Symbol" charset="2"/>
              </a:rPr>
              <a:t>3	</a:t>
            </a:r>
            <a:r>
              <a:rPr lang="en-US" dirty="0" smtClean="0">
                <a:latin typeface="+mj-lt"/>
                <a:cs typeface="Symbol" charset="2"/>
              </a:rPr>
              <a:t>carbonic acid</a:t>
            </a:r>
          </a:p>
          <a:p>
            <a:endParaRPr lang="en-US" dirty="0">
              <a:latin typeface="+mj-lt"/>
              <a:cs typeface="Symbol" charset="2"/>
            </a:endParaRPr>
          </a:p>
          <a:p>
            <a:r>
              <a:rPr lang="en-US" dirty="0" smtClean="0">
                <a:latin typeface="+mj-lt"/>
                <a:cs typeface="Symbol" charset="2"/>
              </a:rPr>
              <a:t>H</a:t>
            </a:r>
            <a:r>
              <a:rPr lang="en-US" baseline="-25000" dirty="0" smtClean="0">
                <a:latin typeface="+mj-lt"/>
                <a:cs typeface="Symbol" charset="2"/>
              </a:rPr>
              <a:t>2</a:t>
            </a:r>
            <a:r>
              <a:rPr lang="en-US" dirty="0" smtClean="0">
                <a:latin typeface="+mj-lt"/>
                <a:cs typeface="Symbol" charset="2"/>
              </a:rPr>
              <a:t>CO</a:t>
            </a:r>
            <a:r>
              <a:rPr lang="en-US" baseline="-25000" dirty="0" smtClean="0">
                <a:latin typeface="+mj-lt"/>
                <a:cs typeface="Symbol" charset="2"/>
              </a:rPr>
              <a:t>3</a:t>
            </a:r>
            <a:r>
              <a:rPr lang="en-US" dirty="0" smtClean="0">
                <a:latin typeface="+mj-lt"/>
                <a:cs typeface="Symbol" charset="2"/>
              </a:rPr>
              <a:t> </a:t>
            </a:r>
            <a:r>
              <a:rPr lang="en-US" dirty="0" smtClean="0"/>
              <a:t> </a:t>
            </a:r>
            <a:r>
              <a:rPr lang="en-US" dirty="0">
                <a:latin typeface="Symbol" charset="2"/>
                <a:cs typeface="Symbol" charset="2"/>
              </a:rPr>
              <a:t>® </a:t>
            </a:r>
            <a:r>
              <a:rPr lang="en-US" dirty="0" smtClean="0">
                <a:latin typeface="+mj-lt"/>
                <a:cs typeface="Symbol" charset="2"/>
              </a:rPr>
              <a:t>H</a:t>
            </a:r>
            <a:r>
              <a:rPr lang="en-US" dirty="0" smtClean="0">
                <a:cs typeface="Symbol" charset="2"/>
              </a:rPr>
              <a:t>CO</a:t>
            </a:r>
            <a:r>
              <a:rPr lang="en-US" baseline="-25000" dirty="0" smtClean="0">
                <a:cs typeface="Symbol" charset="2"/>
              </a:rPr>
              <a:t>3</a:t>
            </a:r>
            <a:r>
              <a:rPr lang="en-US" baseline="30000" dirty="0" smtClean="0">
                <a:cs typeface="Symbol" charset="2"/>
              </a:rPr>
              <a:t>-</a:t>
            </a:r>
            <a:r>
              <a:rPr lang="en-US" dirty="0" smtClean="0">
                <a:cs typeface="Symbol" charset="2"/>
              </a:rPr>
              <a:t> + H</a:t>
            </a:r>
            <a:r>
              <a:rPr lang="en-US" baseline="30000" dirty="0" smtClean="0">
                <a:cs typeface="Symbol" charset="2"/>
              </a:rPr>
              <a:t>+</a:t>
            </a:r>
            <a:r>
              <a:rPr lang="en-US" dirty="0" smtClean="0">
                <a:cs typeface="Symbol" charset="2"/>
              </a:rPr>
              <a:t>      	bicarbonate ion</a:t>
            </a:r>
          </a:p>
          <a:p>
            <a:endParaRPr lang="en-US" dirty="0">
              <a:cs typeface="Symbol" charset="2"/>
            </a:endParaRPr>
          </a:p>
          <a:p>
            <a:r>
              <a:rPr lang="en-US" dirty="0">
                <a:cs typeface="Symbol" charset="2"/>
              </a:rPr>
              <a:t>HCO</a:t>
            </a:r>
            <a:r>
              <a:rPr lang="en-US" baseline="-25000" dirty="0">
                <a:cs typeface="Symbol" charset="2"/>
              </a:rPr>
              <a:t>3</a:t>
            </a:r>
            <a:r>
              <a:rPr lang="en-US" baseline="30000" dirty="0">
                <a:cs typeface="Symbol" charset="2"/>
              </a:rPr>
              <a:t>-</a:t>
            </a:r>
            <a:r>
              <a:rPr lang="en-US" dirty="0">
                <a:cs typeface="Symbol" charset="2"/>
              </a:rPr>
              <a:t> </a:t>
            </a:r>
            <a:r>
              <a:rPr lang="en-US" dirty="0" smtClean="0">
                <a:latin typeface="Symbol" charset="2"/>
                <a:cs typeface="Symbol" charset="2"/>
              </a:rPr>
              <a:t>® </a:t>
            </a:r>
            <a:r>
              <a:rPr lang="en-US" dirty="0">
                <a:cs typeface="Symbol" charset="2"/>
              </a:rPr>
              <a:t>CO</a:t>
            </a:r>
            <a:r>
              <a:rPr lang="en-US" baseline="-25000" dirty="0">
                <a:cs typeface="Symbol" charset="2"/>
              </a:rPr>
              <a:t>3</a:t>
            </a:r>
            <a:r>
              <a:rPr lang="en-US" baseline="30000" dirty="0" smtClean="0">
                <a:cs typeface="Symbol" charset="2"/>
              </a:rPr>
              <a:t>=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>
                <a:cs typeface="Symbol" charset="2"/>
              </a:rPr>
              <a:t>+ H</a:t>
            </a:r>
            <a:r>
              <a:rPr lang="en-US" baseline="30000" dirty="0" smtClean="0">
                <a:cs typeface="Symbol" charset="2"/>
              </a:rPr>
              <a:t>+</a:t>
            </a:r>
            <a:r>
              <a:rPr lang="en-US" dirty="0" smtClean="0">
                <a:cs typeface="Symbol" charset="2"/>
              </a:rPr>
              <a:t>		carbonate ion </a:t>
            </a:r>
          </a:p>
          <a:p>
            <a:endParaRPr lang="en-US" dirty="0">
              <a:cs typeface="Symbol" charset="2"/>
            </a:endParaRPr>
          </a:p>
          <a:p>
            <a:r>
              <a:rPr lang="en-US" dirty="0" err="1" smtClean="0">
                <a:cs typeface="Symbol" charset="2"/>
              </a:rPr>
              <a:t>Ca</a:t>
            </a:r>
            <a:r>
              <a:rPr lang="en-US" baseline="30000" dirty="0" smtClean="0">
                <a:cs typeface="Symbol" charset="2"/>
              </a:rPr>
              <a:t>++</a:t>
            </a:r>
            <a:r>
              <a:rPr lang="en-US" dirty="0" smtClean="0">
                <a:cs typeface="Symbol" charset="2"/>
              </a:rPr>
              <a:t> + CO</a:t>
            </a:r>
            <a:r>
              <a:rPr lang="en-US" baseline="-25000" dirty="0" smtClean="0">
                <a:cs typeface="Symbol" charset="2"/>
              </a:rPr>
              <a:t>3</a:t>
            </a:r>
            <a:r>
              <a:rPr lang="en-US" baseline="30000" dirty="0" smtClean="0">
                <a:cs typeface="Symbol" charset="2"/>
              </a:rPr>
              <a:t>=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>
                <a:latin typeface="Symbol" charset="2"/>
                <a:cs typeface="Symbol" charset="2"/>
              </a:rPr>
              <a:t>® </a:t>
            </a:r>
            <a:r>
              <a:rPr lang="en-US" dirty="0" smtClean="0">
                <a:latin typeface="+mj-lt"/>
                <a:cs typeface="Symbol" charset="2"/>
              </a:rPr>
              <a:t>Ca</a:t>
            </a:r>
            <a:r>
              <a:rPr lang="en-US" dirty="0" smtClean="0">
                <a:cs typeface="Symbol" charset="2"/>
              </a:rPr>
              <a:t>CO</a:t>
            </a:r>
            <a:r>
              <a:rPr lang="en-US" baseline="-25000" dirty="0" smtClean="0">
                <a:cs typeface="Symbol" charset="2"/>
              </a:rPr>
              <a:t>3 (S)</a:t>
            </a:r>
            <a:r>
              <a:rPr lang="en-US" dirty="0" smtClean="0">
                <a:cs typeface="Symbol" charset="2"/>
              </a:rPr>
              <a:t>       calcite, aragonite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12800" y="2971800"/>
            <a:ext cx="67437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If some process (volcanism, burning coal) adds CO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to the atmosphere what happens in the oceans?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CO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+ H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O + CO</a:t>
            </a:r>
            <a:r>
              <a:rPr lang="en-US" baseline="-25000" dirty="0" smtClean="0">
                <a:solidFill>
                  <a:srgbClr val="0000FF"/>
                </a:solidFill>
              </a:rPr>
              <a:t>3</a:t>
            </a:r>
            <a:r>
              <a:rPr lang="en-US" baseline="30000" dirty="0" smtClean="0">
                <a:solidFill>
                  <a:srgbClr val="0000FF"/>
                </a:solidFill>
              </a:rPr>
              <a:t>=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® </a:t>
            </a:r>
            <a:r>
              <a:rPr lang="en-US" dirty="0" smtClean="0">
                <a:solidFill>
                  <a:srgbClr val="0000FF"/>
                </a:solidFill>
                <a:latin typeface="+mj-lt"/>
                <a:cs typeface="Symbol" charset="2"/>
              </a:rPr>
              <a:t>2HCO</a:t>
            </a:r>
            <a:r>
              <a:rPr lang="en-US" baseline="-25000" dirty="0" smtClean="0">
                <a:solidFill>
                  <a:srgbClr val="0000FF"/>
                </a:solidFill>
                <a:latin typeface="+mj-lt"/>
                <a:cs typeface="Symbol" charset="2"/>
              </a:rPr>
              <a:t>3</a:t>
            </a:r>
            <a:r>
              <a:rPr lang="en-US" baseline="30000" dirty="0" smtClean="0">
                <a:solidFill>
                  <a:srgbClr val="0000FF"/>
                </a:solidFill>
                <a:latin typeface="+mj-lt"/>
                <a:cs typeface="Symbol" charset="2"/>
              </a:rPr>
              <a:t>-</a:t>
            </a:r>
            <a:r>
              <a:rPr lang="en-US" dirty="0" smtClean="0">
                <a:solidFill>
                  <a:srgbClr val="0000FF"/>
                </a:solidFill>
                <a:latin typeface="+mj-lt"/>
                <a:cs typeface="Symbol" charset="2"/>
              </a:rPr>
              <a:t>		acidification</a:t>
            </a:r>
          </a:p>
          <a:p>
            <a:endParaRPr lang="en-US" dirty="0">
              <a:solidFill>
                <a:srgbClr val="0000FF"/>
              </a:solidFill>
              <a:latin typeface="+mj-lt"/>
              <a:cs typeface="Symbol" charset="2"/>
            </a:endParaRPr>
          </a:p>
          <a:p>
            <a:r>
              <a:rPr lang="en-US" dirty="0">
                <a:solidFill>
                  <a:srgbClr val="0000FF"/>
                </a:solidFill>
                <a:cs typeface="Symbol" charset="2"/>
              </a:rPr>
              <a:t>H</a:t>
            </a:r>
            <a:r>
              <a:rPr lang="en-US" baseline="-25000" dirty="0">
                <a:solidFill>
                  <a:srgbClr val="0000FF"/>
                </a:solidFill>
                <a:cs typeface="Symbol" charset="2"/>
              </a:rPr>
              <a:t>2</a:t>
            </a:r>
            <a:r>
              <a:rPr lang="en-US" dirty="0">
                <a:solidFill>
                  <a:srgbClr val="0000FF"/>
                </a:solidFill>
                <a:cs typeface="Symbol" charset="2"/>
              </a:rPr>
              <a:t>CO</a:t>
            </a:r>
            <a:r>
              <a:rPr lang="en-US" baseline="-25000" dirty="0">
                <a:solidFill>
                  <a:srgbClr val="0000FF"/>
                </a:solidFill>
                <a:cs typeface="Symbol" charset="2"/>
              </a:rPr>
              <a:t>3</a:t>
            </a:r>
            <a:r>
              <a:rPr lang="en-US" dirty="0">
                <a:solidFill>
                  <a:srgbClr val="0000FF"/>
                </a:solidFill>
                <a:cs typeface="Symbol" charset="2"/>
              </a:rPr>
              <a:t> 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+ CaCO</a:t>
            </a:r>
            <a:r>
              <a:rPr lang="en-US" baseline="-25000" dirty="0" smtClean="0">
                <a:solidFill>
                  <a:srgbClr val="0000FF"/>
                </a:solidFill>
                <a:cs typeface="Symbol" charset="2"/>
              </a:rPr>
              <a:t>3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®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cs typeface="Symbol" charset="2"/>
              </a:rPr>
              <a:t>Ca</a:t>
            </a:r>
            <a:r>
              <a:rPr lang="en-US" baseline="30000" dirty="0" smtClean="0">
                <a:solidFill>
                  <a:srgbClr val="0000FF"/>
                </a:solidFill>
                <a:cs typeface="Symbol" charset="2"/>
              </a:rPr>
              <a:t>++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 + H</a:t>
            </a:r>
            <a:r>
              <a:rPr lang="en-US" baseline="-25000" dirty="0" smtClean="0">
                <a:solidFill>
                  <a:srgbClr val="0000FF"/>
                </a:solidFill>
                <a:cs typeface="Symbol" charset="2"/>
              </a:rPr>
              <a:t>2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O + 2HCO</a:t>
            </a:r>
            <a:r>
              <a:rPr lang="en-US" baseline="-25000" dirty="0" smtClean="0">
                <a:solidFill>
                  <a:srgbClr val="0000FF"/>
                </a:solidFill>
                <a:cs typeface="Symbol" charset="2"/>
              </a:rPr>
              <a:t>3</a:t>
            </a:r>
            <a:r>
              <a:rPr lang="en-US" baseline="30000" dirty="0" smtClean="0">
                <a:solidFill>
                  <a:srgbClr val="0000FF"/>
                </a:solidFill>
                <a:cs typeface="Symbol" charset="2"/>
              </a:rPr>
              <a:t>-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  </a:t>
            </a:r>
            <a:r>
              <a:rPr lang="en-US" dirty="0">
                <a:solidFill>
                  <a:srgbClr val="0000FF"/>
                </a:solidFill>
                <a:cs typeface="Symbol" charset="2"/>
              </a:rPr>
              <a:t>	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carbonate dissolution</a:t>
            </a:r>
          </a:p>
          <a:p>
            <a:endParaRPr lang="en-US" dirty="0">
              <a:solidFill>
                <a:srgbClr val="0000FF"/>
              </a:solidFill>
              <a:cs typeface="Symbol" charset="2"/>
            </a:endParaRPr>
          </a:p>
          <a:p>
            <a:r>
              <a:rPr lang="en-US" dirty="0" smtClean="0">
                <a:solidFill>
                  <a:srgbClr val="0000FF"/>
                </a:solidFill>
                <a:cs typeface="Symbol" charset="2"/>
              </a:rPr>
              <a:t>So adding CO</a:t>
            </a:r>
            <a:r>
              <a:rPr lang="en-US" baseline="-25000" dirty="0" smtClean="0">
                <a:solidFill>
                  <a:srgbClr val="0000FF"/>
                </a:solidFill>
                <a:cs typeface="Symbol" charset="2"/>
              </a:rPr>
              <a:t>2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to the ocean-atmosphere system should</a:t>
            </a:r>
          </a:p>
          <a:p>
            <a:pPr marL="342900" indent="-342900">
              <a:buFont typeface="+mj-lt"/>
              <a:buAutoNum type="arabicPeriod"/>
            </a:pPr>
            <a:r>
              <a:rPr lang="en-US" i="1" dirty="0" smtClean="0">
                <a:solidFill>
                  <a:srgbClr val="0000FF"/>
                </a:solidFill>
                <a:cs typeface="Symbol" charset="2"/>
              </a:rPr>
              <a:t>Acidify the water</a:t>
            </a:r>
          </a:p>
          <a:p>
            <a:pPr marL="342900" indent="-342900">
              <a:buFont typeface="+mj-lt"/>
              <a:buAutoNum type="arabicPeriod"/>
            </a:pPr>
            <a:r>
              <a:rPr lang="en-US" i="1" dirty="0" smtClean="0">
                <a:solidFill>
                  <a:srgbClr val="0000FF"/>
                </a:solidFill>
                <a:cs typeface="Symbol" charset="2"/>
              </a:rPr>
              <a:t>Dissolve calcium carbonate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0000FF"/>
              </a:solidFill>
              <a:cs typeface="Symbol" charset="2"/>
            </a:endParaRPr>
          </a:p>
          <a:p>
            <a:r>
              <a:rPr lang="en-US" dirty="0" smtClean="0">
                <a:solidFill>
                  <a:srgbClr val="0000FF"/>
                </a:solidFill>
                <a:cs typeface="Symbol" charset="2"/>
              </a:rPr>
              <a:t>OK, let’s see if any of that happens ….</a:t>
            </a:r>
            <a:endParaRPr lang="en-US" dirty="0">
              <a:solidFill>
                <a:srgbClr val="0000FF"/>
              </a:solidFill>
              <a:cs typeface="Symbol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2800" y="474980"/>
            <a:ext cx="2070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basic reactions and nomenclature: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35000" y="2489200"/>
            <a:ext cx="70993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209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295400"/>
            <a:ext cx="7543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4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60350"/>
            <a:ext cx="5181600" cy="6337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67600" y="6019800"/>
            <a:ext cx="149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Zachos</a:t>
            </a:r>
            <a:r>
              <a:rPr lang="en-US" sz="1400" dirty="0" smtClean="0"/>
              <a:t> et al. 2008</a:t>
            </a:r>
          </a:p>
          <a:p>
            <a:r>
              <a:rPr lang="en-US" sz="1400" dirty="0" smtClean="0"/>
              <a:t>Nature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2531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02" y="44450"/>
            <a:ext cx="9119886" cy="5899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6248400"/>
            <a:ext cx="2133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Zachos</a:t>
            </a:r>
            <a:r>
              <a:rPr lang="en-US" sz="1400" dirty="0" smtClean="0"/>
              <a:t> et al., 2005 Science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65556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0" y="330200"/>
            <a:ext cx="7175500" cy="619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76311"/>
            <a:ext cx="2133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Zachos</a:t>
            </a:r>
            <a:r>
              <a:rPr lang="en-US" sz="1400" dirty="0" smtClean="0"/>
              <a:t> et al., 2005 Science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992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1218" y="924612"/>
            <a:ext cx="691858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So, what restores CaCO</a:t>
            </a:r>
            <a:r>
              <a:rPr lang="en-US" i="1" baseline="-25000" dirty="0" smtClean="0"/>
              <a:t>3</a:t>
            </a:r>
            <a:r>
              <a:rPr lang="en-US" i="1" dirty="0" smtClean="0"/>
              <a:t> over 100 </a:t>
            </a:r>
            <a:r>
              <a:rPr lang="en-US" i="1" dirty="0" err="1" smtClean="0"/>
              <a:t>kyr</a:t>
            </a:r>
            <a:r>
              <a:rPr lang="en-US" i="1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We need to supply new </a:t>
            </a:r>
            <a:r>
              <a:rPr lang="en-US" dirty="0" err="1" smtClean="0"/>
              <a:t>Ca</a:t>
            </a:r>
            <a:r>
              <a:rPr lang="en-US" baseline="30000" dirty="0" smtClean="0"/>
              <a:t>++</a:t>
            </a:r>
            <a:r>
              <a:rPr lang="en-US" dirty="0" smtClean="0"/>
              <a:t> to “titrate out” extra CO</a:t>
            </a:r>
            <a:r>
              <a:rPr lang="en-US" baseline="-25000" dirty="0" smtClean="0"/>
              <a:t>2</a:t>
            </a:r>
            <a:r>
              <a:rPr lang="en-US" dirty="0" smtClean="0"/>
              <a:t> that was added.</a:t>
            </a:r>
          </a:p>
          <a:p>
            <a:endParaRPr lang="en-US" dirty="0"/>
          </a:p>
          <a:p>
            <a:r>
              <a:rPr lang="en-US" dirty="0" smtClean="0"/>
              <a:t>We can do that via weathering </a:t>
            </a:r>
          </a:p>
          <a:p>
            <a:endParaRPr lang="en-US" dirty="0"/>
          </a:p>
          <a:p>
            <a:r>
              <a:rPr lang="en-US" dirty="0" smtClean="0"/>
              <a:t>What does weathering do?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Acid-base reaction where carbonic acid is neutralized by reaction with base </a:t>
            </a:r>
            <a:r>
              <a:rPr lang="en-US" dirty="0" err="1" smtClean="0"/>
              <a:t>cation</a:t>
            </a:r>
            <a:r>
              <a:rPr lang="en-US" dirty="0" smtClean="0"/>
              <a:t>-containing minerals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cs typeface="Symbol" charset="2"/>
              </a:rPr>
              <a:t>H</a:t>
            </a:r>
            <a:r>
              <a:rPr lang="en-US" baseline="-25000" dirty="0">
                <a:solidFill>
                  <a:srgbClr val="0000FF"/>
                </a:solidFill>
                <a:cs typeface="Symbol" charset="2"/>
              </a:rPr>
              <a:t>2</a:t>
            </a:r>
            <a:r>
              <a:rPr lang="en-US" dirty="0">
                <a:solidFill>
                  <a:srgbClr val="0000FF"/>
                </a:solidFill>
                <a:cs typeface="Symbol" charset="2"/>
              </a:rPr>
              <a:t>CO</a:t>
            </a:r>
            <a:r>
              <a:rPr lang="en-US" baseline="-25000" dirty="0">
                <a:solidFill>
                  <a:srgbClr val="0000FF"/>
                </a:solidFill>
                <a:cs typeface="Symbol" charset="2"/>
              </a:rPr>
              <a:t>3</a:t>
            </a:r>
            <a:r>
              <a:rPr lang="en-US" dirty="0">
                <a:solidFill>
                  <a:srgbClr val="0000FF"/>
                </a:solidFill>
                <a:cs typeface="Symbol" charset="2"/>
              </a:rPr>
              <a:t> + CaCO</a:t>
            </a:r>
            <a:r>
              <a:rPr lang="en-US" baseline="-25000" dirty="0">
                <a:solidFill>
                  <a:srgbClr val="0000FF"/>
                </a:solidFill>
                <a:cs typeface="Symbol" charset="2"/>
              </a:rPr>
              <a:t>3</a:t>
            </a:r>
            <a:r>
              <a:rPr lang="en-US" dirty="0">
                <a:solidFill>
                  <a:srgbClr val="0000FF"/>
                </a:solidFill>
                <a:cs typeface="Symbol" charset="2"/>
              </a:rPr>
              <a:t> 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®</a:t>
            </a:r>
            <a:r>
              <a:rPr lang="en-US" dirty="0">
                <a:solidFill>
                  <a:srgbClr val="0000FF"/>
                </a:solidFill>
                <a:cs typeface="Symbol" charset="2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Symbol" charset="2"/>
              </a:rPr>
              <a:t>Ca</a:t>
            </a:r>
            <a:r>
              <a:rPr lang="en-US" baseline="30000" dirty="0">
                <a:solidFill>
                  <a:srgbClr val="0000FF"/>
                </a:solidFill>
                <a:cs typeface="Symbol" charset="2"/>
              </a:rPr>
              <a:t>++</a:t>
            </a:r>
            <a:r>
              <a:rPr lang="en-US" dirty="0">
                <a:solidFill>
                  <a:srgbClr val="0000FF"/>
                </a:solidFill>
                <a:cs typeface="Symbol" charset="2"/>
              </a:rPr>
              <a:t>  + H</a:t>
            </a:r>
            <a:r>
              <a:rPr lang="en-US" baseline="-25000" dirty="0">
                <a:solidFill>
                  <a:srgbClr val="0000FF"/>
                </a:solidFill>
                <a:cs typeface="Symbol" charset="2"/>
              </a:rPr>
              <a:t>2</a:t>
            </a:r>
            <a:r>
              <a:rPr lang="en-US" dirty="0">
                <a:solidFill>
                  <a:srgbClr val="0000FF"/>
                </a:solidFill>
                <a:cs typeface="Symbol" charset="2"/>
              </a:rPr>
              <a:t>O + 2HCO</a:t>
            </a:r>
            <a:r>
              <a:rPr lang="en-US" baseline="-25000" dirty="0">
                <a:solidFill>
                  <a:srgbClr val="0000FF"/>
                </a:solidFill>
                <a:cs typeface="Symbol" charset="2"/>
              </a:rPr>
              <a:t>3</a:t>
            </a:r>
            <a:r>
              <a:rPr lang="en-US" baseline="30000" dirty="0">
                <a:solidFill>
                  <a:srgbClr val="0000FF"/>
                </a:solidFill>
                <a:cs typeface="Symbol" charset="2"/>
              </a:rPr>
              <a:t>-</a:t>
            </a:r>
            <a:r>
              <a:rPr lang="en-US" dirty="0">
                <a:solidFill>
                  <a:srgbClr val="0000FF"/>
                </a:solidFill>
                <a:cs typeface="Symbol" charset="2"/>
              </a:rPr>
              <a:t> </a:t>
            </a:r>
            <a:endParaRPr lang="en-US" dirty="0" smtClean="0">
              <a:solidFill>
                <a:srgbClr val="0000FF"/>
              </a:solidFill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FF"/>
              </a:solidFill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cs typeface="Symbol" charset="2"/>
              </a:rPr>
              <a:t>H</a:t>
            </a:r>
            <a:r>
              <a:rPr lang="en-US" baseline="-25000" dirty="0">
                <a:solidFill>
                  <a:srgbClr val="0000FF"/>
                </a:solidFill>
                <a:cs typeface="Symbol" charset="2"/>
              </a:rPr>
              <a:t>2</a:t>
            </a:r>
            <a:r>
              <a:rPr lang="en-US" dirty="0">
                <a:solidFill>
                  <a:srgbClr val="0000FF"/>
                </a:solidFill>
                <a:cs typeface="Symbol" charset="2"/>
              </a:rPr>
              <a:t>CO</a:t>
            </a:r>
            <a:r>
              <a:rPr lang="en-US" baseline="-25000" dirty="0">
                <a:solidFill>
                  <a:srgbClr val="0000FF"/>
                </a:solidFill>
                <a:cs typeface="Symbol" charset="2"/>
              </a:rPr>
              <a:t>3</a:t>
            </a:r>
            <a:r>
              <a:rPr lang="en-US" dirty="0">
                <a:solidFill>
                  <a:srgbClr val="0000FF"/>
                </a:solidFill>
                <a:cs typeface="Symbol" charset="2"/>
              </a:rPr>
              <a:t> + 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CaAl</a:t>
            </a:r>
            <a:r>
              <a:rPr lang="en-US" baseline="-25000" dirty="0" smtClean="0">
                <a:solidFill>
                  <a:srgbClr val="0000FF"/>
                </a:solidFill>
                <a:cs typeface="Symbol" charset="2"/>
              </a:rPr>
              <a:t>2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Si</a:t>
            </a:r>
            <a:r>
              <a:rPr lang="en-US" baseline="-25000" dirty="0" smtClean="0">
                <a:solidFill>
                  <a:srgbClr val="0000FF"/>
                </a:solidFill>
                <a:cs typeface="Symbol" charset="2"/>
              </a:rPr>
              <a:t>2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O</a:t>
            </a:r>
            <a:r>
              <a:rPr lang="en-US" baseline="-25000" dirty="0" smtClean="0">
                <a:solidFill>
                  <a:srgbClr val="0000FF"/>
                </a:solidFill>
                <a:cs typeface="Symbol" charset="2"/>
              </a:rPr>
              <a:t>8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®</a:t>
            </a:r>
            <a:r>
              <a:rPr lang="en-US" dirty="0">
                <a:solidFill>
                  <a:srgbClr val="0000FF"/>
                </a:solidFill>
                <a:cs typeface="Symbol" charset="2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Symbol" charset="2"/>
              </a:rPr>
              <a:t>Ca</a:t>
            </a:r>
            <a:r>
              <a:rPr lang="en-US" baseline="30000" dirty="0">
                <a:solidFill>
                  <a:srgbClr val="0000FF"/>
                </a:solidFill>
                <a:cs typeface="Symbol" charset="2"/>
              </a:rPr>
              <a:t>++</a:t>
            </a:r>
            <a:r>
              <a:rPr lang="en-US" dirty="0">
                <a:solidFill>
                  <a:srgbClr val="0000FF"/>
                </a:solidFill>
                <a:cs typeface="Symbol" charset="2"/>
              </a:rPr>
              <a:t>  + 2HCO</a:t>
            </a:r>
            <a:r>
              <a:rPr lang="en-US" baseline="-25000" dirty="0">
                <a:solidFill>
                  <a:srgbClr val="0000FF"/>
                </a:solidFill>
                <a:cs typeface="Symbol" charset="2"/>
              </a:rPr>
              <a:t>3</a:t>
            </a:r>
            <a:r>
              <a:rPr lang="en-US" baseline="30000" dirty="0">
                <a:solidFill>
                  <a:srgbClr val="0000FF"/>
                </a:solidFill>
                <a:cs typeface="Symbol" charset="2"/>
              </a:rPr>
              <a:t>-</a:t>
            </a:r>
            <a:r>
              <a:rPr lang="en-US" dirty="0">
                <a:solidFill>
                  <a:srgbClr val="0000FF"/>
                </a:solidFill>
                <a:cs typeface="Symbol" charset="2"/>
              </a:rPr>
              <a:t> 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+ Al</a:t>
            </a:r>
            <a:r>
              <a:rPr lang="en-US" baseline="-25000" dirty="0" smtClean="0">
                <a:solidFill>
                  <a:srgbClr val="0000FF"/>
                </a:solidFill>
                <a:cs typeface="Symbol" charset="2"/>
              </a:rPr>
              <a:t>2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Si</a:t>
            </a:r>
            <a:r>
              <a:rPr lang="en-US" baseline="-25000" dirty="0" smtClean="0">
                <a:solidFill>
                  <a:srgbClr val="0000FF"/>
                </a:solidFill>
                <a:cs typeface="Symbol" charset="2"/>
              </a:rPr>
              <a:t>2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O</a:t>
            </a:r>
            <a:r>
              <a:rPr lang="en-US" baseline="-25000" dirty="0" smtClean="0">
                <a:solidFill>
                  <a:srgbClr val="0000FF"/>
                </a:solidFill>
                <a:cs typeface="Symbol" charset="2"/>
              </a:rPr>
              <a:t>5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(OH)</a:t>
            </a:r>
            <a:r>
              <a:rPr lang="en-US" baseline="-25000" dirty="0" smtClean="0">
                <a:solidFill>
                  <a:srgbClr val="0000FF"/>
                </a:solidFill>
                <a:cs typeface="Symbol" charset="2"/>
              </a:rPr>
              <a:t>4</a:t>
            </a:r>
            <a:endParaRPr lang="en-US" dirty="0" smtClean="0">
              <a:solidFill>
                <a:srgbClr val="0000FF"/>
              </a:solidFill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endParaRPr lang="en-US" baseline="-25000" dirty="0">
              <a:solidFill>
                <a:srgbClr val="0000FF"/>
              </a:solidFill>
              <a:cs typeface="Symbol" charset="2"/>
            </a:endParaRPr>
          </a:p>
          <a:p>
            <a:r>
              <a:rPr lang="en-US" dirty="0" smtClean="0">
                <a:solidFill>
                  <a:srgbClr val="0000FF"/>
                </a:solidFill>
                <a:cs typeface="Symbol" charset="2"/>
              </a:rPr>
              <a:t>Weathering reactions deliver </a:t>
            </a:r>
            <a:r>
              <a:rPr lang="en-US" dirty="0" err="1" smtClean="0">
                <a:solidFill>
                  <a:srgbClr val="0000FF"/>
                </a:solidFill>
                <a:cs typeface="Symbol" charset="2"/>
              </a:rPr>
              <a:t>cations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and bicarbonate to the oceans</a:t>
            </a:r>
          </a:p>
          <a:p>
            <a:endParaRPr lang="en-US" dirty="0">
              <a:solidFill>
                <a:srgbClr val="0000FF"/>
              </a:solidFill>
              <a:cs typeface="Symbol" charset="2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cs typeface="Symbol" charset="2"/>
              </a:rPr>
              <a:t>Some of these (</a:t>
            </a:r>
            <a:r>
              <a:rPr lang="en-US" dirty="0" err="1" smtClean="0">
                <a:solidFill>
                  <a:srgbClr val="000000"/>
                </a:solidFill>
                <a:cs typeface="Symbol" charset="2"/>
              </a:rPr>
              <a:t>Ca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, Mg) form carbonates.  Others (</a:t>
            </a:r>
            <a:r>
              <a:rPr lang="en-US" dirty="0" err="1" smtClean="0">
                <a:solidFill>
                  <a:srgbClr val="000000"/>
                </a:solidFill>
                <a:cs typeface="Symbol" charset="2"/>
              </a:rPr>
              <a:t>Na,K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) cannot.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cs typeface="Symbol" charset="2"/>
              </a:rPr>
              <a:t>So, what you weather matters!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36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kalinity shor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6" b="43519"/>
          <a:stretch/>
        </p:blipFill>
        <p:spPr>
          <a:xfrm>
            <a:off x="177801" y="317499"/>
            <a:ext cx="8343899" cy="4959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201" y="5091908"/>
            <a:ext cx="82392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“missing” charge is mostly HCO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-</a:t>
            </a:r>
            <a:r>
              <a:rPr lang="en-US" dirty="0" smtClean="0"/>
              <a:t> and CO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=</a:t>
            </a:r>
            <a:r>
              <a:rPr lang="en-US" dirty="0" smtClean="0"/>
              <a:t>, and is ≈ constant for short time scales.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ALK ≈ [HCO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-</a:t>
            </a:r>
            <a:r>
              <a:rPr lang="en-US" dirty="0" smtClean="0"/>
              <a:t>] +[ CO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=</a:t>
            </a:r>
            <a:r>
              <a:rPr lang="en-US" dirty="0" smtClean="0"/>
              <a:t>] + …		quasi-conservative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Weathering generates ALK.  Carbonate precipitation removes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401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olu gibbsit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457200"/>
            <a:ext cx="325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…..  to this, and why do we care?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573768"/>
            <a:ext cx="7225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Amorphpus</a:t>
            </a:r>
            <a:r>
              <a:rPr lang="en-US" dirty="0" smtClean="0">
                <a:solidFill>
                  <a:schemeClr val="bg1"/>
                </a:solidFill>
              </a:rPr>
              <a:t> Fe-oxides and Si-Al </a:t>
            </a:r>
            <a:r>
              <a:rPr lang="en-US" dirty="0" err="1" smtClean="0">
                <a:solidFill>
                  <a:schemeClr val="bg1"/>
                </a:solidFill>
              </a:rPr>
              <a:t>mineraloids</a:t>
            </a:r>
            <a:r>
              <a:rPr lang="en-US" dirty="0" smtClean="0">
                <a:solidFill>
                  <a:schemeClr val="bg1"/>
                </a:solidFill>
              </a:rPr>
              <a:t>, organic </a:t>
            </a:r>
            <a:r>
              <a:rPr lang="en-US" dirty="0" err="1" smtClean="0">
                <a:solidFill>
                  <a:schemeClr val="bg1"/>
                </a:solidFill>
              </a:rPr>
              <a:t>matter,rock</a:t>
            </a:r>
            <a:r>
              <a:rPr lang="en-US" dirty="0" smtClean="0">
                <a:solidFill>
                  <a:schemeClr val="bg1"/>
                </a:solidFill>
              </a:rPr>
              <a:t> fragments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7400" y="5334000"/>
            <a:ext cx="2988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Pedogenic carbonate</a:t>
            </a:r>
            <a:endParaRPr lang="en-US" sz="2400" b="1" spc="50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467600" y="5867400"/>
            <a:ext cx="533400" cy="609600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533400" y="2362200"/>
            <a:ext cx="2438400" cy="609600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Gibbsite clay Al(OH)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048000" y="2819400"/>
            <a:ext cx="1424990" cy="3810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971800" y="2971800"/>
            <a:ext cx="304800" cy="2286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567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4878" y="8382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en-US" sz="2400" dirty="0" smtClean="0">
                <a:solidFill>
                  <a:srgbClr val="FFFF00"/>
                </a:solidFill>
              </a:rPr>
              <a:t>CO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+ </a:t>
            </a:r>
            <a:r>
              <a:rPr lang="en-US" sz="2400" dirty="0" smtClean="0">
                <a:solidFill>
                  <a:srgbClr val="FFFF00"/>
                </a:solidFill>
              </a:rPr>
              <a:t> H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O  &lt;-&gt;   H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			</a:t>
            </a:r>
            <a:r>
              <a:rPr lang="en-US" sz="2400" i="1" dirty="0" smtClean="0">
                <a:solidFill>
                  <a:srgbClr val="FFFF00"/>
                </a:solidFill>
              </a:rPr>
              <a:t>carbonic acid </a:t>
            </a:r>
          </a:p>
          <a:p>
            <a:pPr lvl="3"/>
            <a:endParaRPr lang="en-US" sz="2400" baseline="30000" dirty="0">
              <a:solidFill>
                <a:srgbClr val="FFFF00"/>
              </a:solidFill>
            </a:endParaRPr>
          </a:p>
          <a:p>
            <a:pPr lvl="3"/>
            <a:r>
              <a:rPr lang="en-US" sz="2400" dirty="0" smtClean="0">
                <a:solidFill>
                  <a:srgbClr val="FFFF00"/>
                </a:solidFill>
              </a:rPr>
              <a:t>H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dirty="0" smtClean="0">
                <a:solidFill>
                  <a:srgbClr val="FFFF00"/>
                </a:solidFill>
              </a:rPr>
              <a:t>  &lt;-&gt; </a:t>
            </a:r>
            <a:r>
              <a:rPr lang="en-US" sz="2400" dirty="0" smtClean="0">
                <a:solidFill>
                  <a:srgbClr val="FF6600"/>
                </a:solidFill>
              </a:rPr>
              <a:t>H</a:t>
            </a:r>
            <a:r>
              <a:rPr lang="en-US" sz="2400" baseline="30000" dirty="0" smtClean="0">
                <a:solidFill>
                  <a:srgbClr val="FF6600"/>
                </a:solidFill>
              </a:rPr>
              <a:t>+</a:t>
            </a:r>
            <a:r>
              <a:rPr lang="en-US" sz="2400" dirty="0" smtClean="0">
                <a:solidFill>
                  <a:srgbClr val="FFFF00"/>
                </a:solidFill>
              </a:rPr>
              <a:t>  +  HCO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baseline="30000" dirty="0">
                <a:solidFill>
                  <a:srgbClr val="FFFF00"/>
                </a:solidFill>
              </a:rPr>
              <a:t>-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			</a:t>
            </a:r>
            <a:r>
              <a:rPr lang="en-US" sz="2400" i="1" dirty="0" smtClean="0">
                <a:solidFill>
                  <a:srgbClr val="FFFF00"/>
                </a:solidFill>
              </a:rPr>
              <a:t>bicarbonate ion </a:t>
            </a:r>
            <a:endParaRPr lang="en-US" sz="2400" dirty="0" smtClean="0">
              <a:solidFill>
                <a:srgbClr val="FFFF00"/>
              </a:solidFill>
            </a:endParaRPr>
          </a:p>
          <a:p>
            <a:pPr lvl="3"/>
            <a:endParaRPr lang="en-US" sz="2400" baseline="-25000" dirty="0">
              <a:solidFill>
                <a:srgbClr val="FFFF00"/>
              </a:solidFill>
            </a:endParaRPr>
          </a:p>
          <a:p>
            <a:pPr lvl="3"/>
            <a:r>
              <a:rPr lang="en-US" sz="2400" dirty="0" smtClean="0">
                <a:solidFill>
                  <a:srgbClr val="FFFF00"/>
                </a:solidFill>
              </a:rPr>
              <a:t>HCO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baseline="30000" dirty="0">
                <a:solidFill>
                  <a:srgbClr val="FFFF00"/>
                </a:solidFill>
              </a:rPr>
              <a:t>-</a:t>
            </a:r>
            <a:r>
              <a:rPr lang="en-US" sz="2400" dirty="0" smtClean="0">
                <a:solidFill>
                  <a:srgbClr val="FFFF00"/>
                </a:solidFill>
              </a:rPr>
              <a:t>  </a:t>
            </a:r>
            <a:r>
              <a:rPr lang="en-US" sz="2400" dirty="0">
                <a:solidFill>
                  <a:srgbClr val="FFFF00"/>
                </a:solidFill>
              </a:rPr>
              <a:t>&lt;-&gt; 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6600"/>
                </a:solidFill>
              </a:rPr>
              <a:t>H</a:t>
            </a:r>
            <a:r>
              <a:rPr lang="en-US" sz="2400" baseline="30000" dirty="0">
                <a:solidFill>
                  <a:srgbClr val="FF6600"/>
                </a:solidFill>
              </a:rPr>
              <a:t>+</a:t>
            </a:r>
            <a:r>
              <a:rPr lang="en-US" sz="2400" dirty="0">
                <a:solidFill>
                  <a:srgbClr val="FFFF00"/>
                </a:solidFill>
              </a:rPr>
              <a:t>  +  </a:t>
            </a:r>
            <a:r>
              <a:rPr lang="en-US" sz="2400" dirty="0" smtClean="0">
                <a:solidFill>
                  <a:srgbClr val="FFFF00"/>
                </a:solidFill>
              </a:rPr>
              <a:t>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baseline="30000" dirty="0" smtClean="0">
                <a:solidFill>
                  <a:srgbClr val="FFFF00"/>
                </a:solidFill>
              </a:rPr>
              <a:t>=</a:t>
            </a:r>
            <a:r>
              <a:rPr lang="en-US" sz="2400" dirty="0" smtClean="0">
                <a:solidFill>
                  <a:srgbClr val="FFFF00"/>
                </a:solidFill>
              </a:rPr>
              <a:t> 			</a:t>
            </a:r>
            <a:r>
              <a:rPr lang="en-US" sz="2400" i="1" dirty="0" smtClean="0">
                <a:solidFill>
                  <a:srgbClr val="FFFF00"/>
                </a:solidFill>
              </a:rPr>
              <a:t>carbonate ion </a:t>
            </a:r>
            <a:endParaRPr lang="en-US" sz="2400" dirty="0">
              <a:solidFill>
                <a:srgbClr val="FFFF00"/>
              </a:solidFill>
            </a:endParaRPr>
          </a:p>
          <a:p>
            <a:pPr lvl="3"/>
            <a:endParaRPr lang="en-US" sz="2400" baseline="-25000" dirty="0" smtClean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228600"/>
            <a:ext cx="6169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FFFF00"/>
                </a:solidFill>
              </a:rPr>
              <a:t>Generation of acidity – hydrolysis of CO</a:t>
            </a:r>
            <a:r>
              <a:rPr lang="en-US" sz="2800" i="1" baseline="-25000" dirty="0" smtClean="0">
                <a:solidFill>
                  <a:srgbClr val="FFFF00"/>
                </a:solidFill>
              </a:rPr>
              <a:t>2</a:t>
            </a:r>
            <a:endParaRPr lang="en-US" sz="2800" i="1" baseline="-25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3733800"/>
            <a:ext cx="8364878" cy="3395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</a:rPr>
              <a:t>Organic acids from biosynthesis and decomposition</a:t>
            </a:r>
          </a:p>
          <a:p>
            <a:endParaRPr lang="en-US" sz="2400" i="1" baseline="-25000" dirty="0">
              <a:solidFill>
                <a:srgbClr val="FFFF00"/>
              </a:solidFill>
            </a:endParaRPr>
          </a:p>
          <a:p>
            <a:r>
              <a:rPr lang="en-US" sz="2800" i="1" baseline="-25000" dirty="0" smtClean="0">
                <a:solidFill>
                  <a:srgbClr val="FFFF00"/>
                </a:solidFill>
              </a:rPr>
              <a:t>	</a:t>
            </a:r>
            <a:r>
              <a:rPr lang="en-US" sz="2400" dirty="0" smtClean="0">
                <a:solidFill>
                  <a:srgbClr val="FFFF00"/>
                </a:solidFill>
              </a:rPr>
              <a:t>CH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dirty="0" smtClean="0">
                <a:solidFill>
                  <a:srgbClr val="FFFF00"/>
                </a:solidFill>
              </a:rPr>
              <a:t>COOH   </a:t>
            </a:r>
            <a:r>
              <a:rPr lang="en-US" sz="2400" dirty="0">
                <a:solidFill>
                  <a:srgbClr val="FFFF00"/>
                </a:solidFill>
              </a:rPr>
              <a:t>&lt;-&gt; </a:t>
            </a:r>
            <a:r>
              <a:rPr lang="en-US" sz="2400" dirty="0">
                <a:solidFill>
                  <a:srgbClr val="FF6600"/>
                </a:solidFill>
              </a:rPr>
              <a:t>H</a:t>
            </a:r>
            <a:r>
              <a:rPr lang="en-US" sz="2400" baseline="30000" dirty="0">
                <a:solidFill>
                  <a:srgbClr val="FF6600"/>
                </a:solidFill>
              </a:rPr>
              <a:t>+</a:t>
            </a:r>
            <a:r>
              <a:rPr lang="en-US" sz="2400" dirty="0">
                <a:solidFill>
                  <a:srgbClr val="FFFF00"/>
                </a:solidFill>
              </a:rPr>
              <a:t>  +  </a:t>
            </a:r>
            <a:r>
              <a:rPr lang="en-US" sz="2400" u="sng" dirty="0">
                <a:solidFill>
                  <a:srgbClr val="FFFF00"/>
                </a:solidFill>
              </a:rPr>
              <a:t>CH</a:t>
            </a:r>
            <a:r>
              <a:rPr lang="en-US" sz="2400" u="sng" baseline="-25000" dirty="0">
                <a:solidFill>
                  <a:srgbClr val="FFFF00"/>
                </a:solidFill>
              </a:rPr>
              <a:t>3</a:t>
            </a:r>
            <a:r>
              <a:rPr lang="en-US" sz="2400" u="sng" dirty="0">
                <a:solidFill>
                  <a:srgbClr val="FFFF00"/>
                </a:solidFill>
              </a:rPr>
              <a:t>COO</a:t>
            </a:r>
            <a:r>
              <a:rPr lang="en-US" sz="2400" u="sng" baseline="30000" dirty="0" smtClean="0">
                <a:solidFill>
                  <a:srgbClr val="FFFF00"/>
                </a:solidFill>
              </a:rPr>
              <a:t>-</a:t>
            </a:r>
            <a:r>
              <a:rPr lang="en-US" sz="2400" dirty="0" smtClean="0">
                <a:solidFill>
                  <a:srgbClr val="FFFF00"/>
                </a:solidFill>
              </a:rPr>
              <a:t> 		</a:t>
            </a:r>
            <a:r>
              <a:rPr lang="en-US" sz="2400" i="1" dirty="0" smtClean="0">
                <a:solidFill>
                  <a:srgbClr val="FFFF00"/>
                </a:solidFill>
              </a:rPr>
              <a:t>acetic acid as a simple</a:t>
            </a:r>
          </a:p>
          <a:p>
            <a:r>
              <a:rPr lang="en-US" sz="2400" i="1" dirty="0">
                <a:solidFill>
                  <a:srgbClr val="FFFF00"/>
                </a:solidFill>
              </a:rPr>
              <a:t>	</a:t>
            </a:r>
            <a:r>
              <a:rPr lang="en-US" sz="2400" i="1" dirty="0" smtClean="0">
                <a:solidFill>
                  <a:srgbClr val="FFFF00"/>
                </a:solidFill>
              </a:rPr>
              <a:t>									example of carboxylic acids:</a:t>
            </a:r>
          </a:p>
          <a:p>
            <a:r>
              <a:rPr lang="en-US" sz="2400" i="1" dirty="0">
                <a:solidFill>
                  <a:srgbClr val="FFFF00"/>
                </a:solidFill>
              </a:rPr>
              <a:t>	</a:t>
            </a:r>
            <a:r>
              <a:rPr lang="en-US" sz="2400" i="1" dirty="0" smtClean="0">
                <a:solidFill>
                  <a:srgbClr val="FFFF00"/>
                </a:solidFill>
              </a:rPr>
              <a:t>							  citric acid, oxalic acid, </a:t>
            </a:r>
            <a:r>
              <a:rPr lang="en-US" sz="2400" i="1" dirty="0" err="1" smtClean="0">
                <a:solidFill>
                  <a:srgbClr val="FFFF00"/>
                </a:solidFill>
              </a:rPr>
              <a:t>etc</a:t>
            </a:r>
            <a:r>
              <a:rPr lang="en-US" sz="2400" i="1" dirty="0" smtClean="0">
                <a:solidFill>
                  <a:srgbClr val="FFFF00"/>
                </a:solidFill>
              </a:rPr>
              <a:t> …</a:t>
            </a:r>
          </a:p>
          <a:p>
            <a:r>
              <a:rPr lang="en-US" sz="2400" i="1" dirty="0">
                <a:solidFill>
                  <a:srgbClr val="FFFF00"/>
                </a:solidFill>
              </a:rPr>
              <a:t>	</a:t>
            </a:r>
            <a:r>
              <a:rPr lang="en-US" sz="2400" i="1" dirty="0" smtClean="0">
                <a:solidFill>
                  <a:srgbClr val="FFFF00"/>
                </a:solidFill>
              </a:rPr>
              <a:t>							</a:t>
            </a:r>
            <a:r>
              <a:rPr lang="en-US" sz="2400" i="1" u="sng" dirty="0" smtClean="0">
                <a:solidFill>
                  <a:srgbClr val="FFFF00"/>
                </a:solidFill>
              </a:rPr>
              <a:t>Ligands</a:t>
            </a:r>
            <a:r>
              <a:rPr lang="en-US" sz="2400" i="1" dirty="0" smtClean="0">
                <a:solidFill>
                  <a:srgbClr val="FFFF00"/>
                </a:solidFill>
              </a:rPr>
              <a:t> also play key role in </a:t>
            </a:r>
          </a:p>
          <a:p>
            <a:r>
              <a:rPr lang="en-US" sz="2400" i="1" dirty="0">
                <a:solidFill>
                  <a:srgbClr val="FFFF00"/>
                </a:solidFill>
              </a:rPr>
              <a:t>	</a:t>
            </a:r>
            <a:r>
              <a:rPr lang="en-US" sz="2400" i="1" dirty="0" smtClean="0">
                <a:solidFill>
                  <a:srgbClr val="FFFF00"/>
                </a:solidFill>
              </a:rPr>
              <a:t>						enhancing solubility of Al, Fe, etc.</a:t>
            </a:r>
          </a:p>
          <a:p>
            <a:endParaRPr lang="en-US" sz="2400" i="1" dirty="0">
              <a:solidFill>
                <a:srgbClr val="FFFF00"/>
              </a:solidFill>
            </a:endParaRPr>
          </a:p>
          <a:p>
            <a:r>
              <a:rPr lang="en-US" sz="2400" i="1" dirty="0" smtClean="0">
                <a:solidFill>
                  <a:srgbClr val="FFFF00"/>
                </a:solidFill>
              </a:rPr>
              <a:t>	</a:t>
            </a:r>
            <a:endParaRPr lang="en-US" sz="2400" i="1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242560"/>
            <a:ext cx="1600200" cy="107061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09318" y="2797512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[H+] ≈ √(pCO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  		pCO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 = 400 ppm	-&gt; pH = 5.66	     </a:t>
            </a:r>
            <a:r>
              <a:rPr lang="en-US" i="1" dirty="0" smtClean="0">
                <a:solidFill>
                  <a:srgbClr val="FFFFFF"/>
                </a:solidFill>
              </a:rPr>
              <a:t>atmosphere</a:t>
            </a:r>
          </a:p>
          <a:p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				pCO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 = 4000 ppm    -&gt; pH = 5.16	     </a:t>
            </a:r>
            <a:r>
              <a:rPr lang="en-US" i="1" dirty="0" smtClean="0">
                <a:solidFill>
                  <a:srgbClr val="FFFFFF"/>
                </a:solidFill>
              </a:rPr>
              <a:t>e. g. soil gas</a:t>
            </a: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880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533400" y="5943600"/>
            <a:ext cx="7148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1 </a:t>
            </a:r>
            <a:r>
              <a:rPr lang="en-US" dirty="0" err="1"/>
              <a:t>gigaton</a:t>
            </a:r>
            <a:r>
              <a:rPr lang="en-US" dirty="0"/>
              <a:t> = 1x10</a:t>
            </a:r>
            <a:r>
              <a:rPr lang="en-US" baseline="30000" dirty="0"/>
              <a:t>9</a:t>
            </a:r>
            <a:r>
              <a:rPr lang="en-US" dirty="0"/>
              <a:t> tons = </a:t>
            </a:r>
            <a:r>
              <a:rPr lang="en-US" dirty="0" smtClean="0"/>
              <a:t>1x10</a:t>
            </a:r>
            <a:r>
              <a:rPr lang="en-US" baseline="30000" dirty="0" smtClean="0"/>
              <a:t>15</a:t>
            </a:r>
            <a:r>
              <a:rPr lang="en-US" dirty="0" smtClean="0"/>
              <a:t> </a:t>
            </a:r>
            <a:r>
              <a:rPr lang="en-US" dirty="0"/>
              <a:t>g (1 </a:t>
            </a:r>
            <a:r>
              <a:rPr lang="en-US" dirty="0" err="1"/>
              <a:t>petagram</a:t>
            </a:r>
            <a:r>
              <a:rPr lang="en-US" dirty="0"/>
              <a:t>, </a:t>
            </a:r>
            <a:r>
              <a:rPr lang="en-US" dirty="0" err="1"/>
              <a:t>Pg</a:t>
            </a:r>
            <a:r>
              <a:rPr lang="en-US" dirty="0"/>
              <a:t>)</a:t>
            </a:r>
          </a:p>
        </p:txBody>
      </p:sp>
      <p:pic>
        <p:nvPicPr>
          <p:cNvPr id="14337" name="Picture 2" descr="figure02_32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689093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Mt Maton P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34" y="842666"/>
            <a:ext cx="2467666" cy="37642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72944" y="2067311"/>
            <a:ext cx="1291377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5×10</a:t>
            </a:r>
            <a:r>
              <a:rPr lang="en-US" baseline="30000" dirty="0" smtClean="0"/>
              <a:t>4</a:t>
            </a:r>
            <a:r>
              <a:rPr lang="en-US" dirty="0" smtClean="0"/>
              <a:t> </a:t>
            </a:r>
            <a:r>
              <a:rPr lang="en-US" dirty="0" err="1" smtClean="0"/>
              <a:t>Tmol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95576" y="3354549"/>
            <a:ext cx="142764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3.2×10</a:t>
            </a:r>
            <a:r>
              <a:rPr lang="en-US" baseline="30000" dirty="0" smtClean="0"/>
              <a:t>6</a:t>
            </a:r>
            <a:r>
              <a:rPr lang="en-US" dirty="0" smtClean="0"/>
              <a:t> </a:t>
            </a:r>
            <a:r>
              <a:rPr lang="en-US" dirty="0" err="1" smtClean="0"/>
              <a:t>Tmol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72811" y="4605512"/>
            <a:ext cx="142764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5.5×10</a:t>
            </a:r>
            <a:r>
              <a:rPr lang="en-US" baseline="30000" dirty="0" smtClean="0"/>
              <a:t>9</a:t>
            </a:r>
            <a:r>
              <a:rPr lang="en-US" dirty="0" smtClean="0"/>
              <a:t>Tmol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28726" y="315203"/>
            <a:ext cx="145435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≈</a:t>
            </a:r>
            <a:r>
              <a:rPr lang="en-US" dirty="0" smtClean="0"/>
              <a:t> 6-8 </a:t>
            </a:r>
            <a:r>
              <a:rPr lang="en-US" dirty="0" err="1" smtClean="0"/>
              <a:t>Tmol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6186" y="130537"/>
            <a:ext cx="2682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Terr</a:t>
            </a:r>
            <a:r>
              <a:rPr lang="en-US" dirty="0" smtClean="0"/>
              <a:t> – </a:t>
            </a:r>
            <a:r>
              <a:rPr lang="en-US" dirty="0" err="1" smtClean="0"/>
              <a:t>atm</a:t>
            </a:r>
            <a:r>
              <a:rPr lang="en-US" dirty="0" smtClean="0"/>
              <a:t> exchange (GPP)</a:t>
            </a:r>
          </a:p>
          <a:p>
            <a:r>
              <a:rPr lang="en-US" dirty="0" smtClean="0"/>
              <a:t>1.0×10</a:t>
            </a:r>
            <a:r>
              <a:rPr lang="en-US" baseline="30000" dirty="0" smtClean="0"/>
              <a:t>4</a:t>
            </a:r>
            <a:r>
              <a:rPr lang="en-US" dirty="0" smtClean="0"/>
              <a:t> </a:t>
            </a:r>
            <a:r>
              <a:rPr lang="en-US" dirty="0" err="1" smtClean="0"/>
              <a:t>Tmol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6186" y="1004212"/>
            <a:ext cx="348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Anthro</a:t>
            </a:r>
            <a:r>
              <a:rPr lang="en-US" dirty="0" smtClean="0"/>
              <a:t> CO</a:t>
            </a:r>
            <a:r>
              <a:rPr lang="en-US" baseline="-25000" dirty="0" smtClean="0"/>
              <a:t>2</a:t>
            </a:r>
            <a:r>
              <a:rPr lang="en-US" dirty="0" smtClean="0"/>
              <a:t> emissions: 790 </a:t>
            </a:r>
            <a:r>
              <a:rPr lang="en-US" dirty="0" err="1" smtClean="0"/>
              <a:t>Tmol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882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440" y="1371600"/>
            <a:ext cx="8382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        CaCO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+ </a:t>
            </a:r>
            <a:r>
              <a:rPr lang="en-US" sz="2400" dirty="0" smtClean="0">
                <a:solidFill>
                  <a:srgbClr val="FFFF00"/>
                </a:solidFill>
              </a:rPr>
              <a:t> H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6600"/>
                </a:solidFill>
              </a:rPr>
              <a:t>CO</a:t>
            </a:r>
            <a:r>
              <a:rPr lang="en-US" sz="2400" baseline="-25000" dirty="0" smtClean="0">
                <a:solidFill>
                  <a:srgbClr val="FF6600"/>
                </a:solidFill>
              </a:rPr>
              <a:t>3</a:t>
            </a:r>
            <a:r>
              <a:rPr lang="en-US" sz="2400" dirty="0" smtClean="0">
                <a:solidFill>
                  <a:srgbClr val="FFFF00"/>
                </a:solidFill>
              </a:rPr>
              <a:t>  &lt;-&gt; Ca</a:t>
            </a:r>
            <a:r>
              <a:rPr lang="en-US" sz="2400" baseline="30000" dirty="0" smtClean="0">
                <a:solidFill>
                  <a:srgbClr val="FFFF00"/>
                </a:solidFill>
              </a:rPr>
              <a:t>++</a:t>
            </a:r>
            <a:r>
              <a:rPr lang="en-US" sz="2400" dirty="0" smtClean="0">
                <a:solidFill>
                  <a:srgbClr val="FFFF00"/>
                </a:solidFill>
              </a:rPr>
              <a:t> + 2 HCO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baseline="30000" dirty="0" smtClean="0">
                <a:solidFill>
                  <a:srgbClr val="FFFF00"/>
                </a:solidFill>
              </a:rPr>
              <a:t>-</a:t>
            </a:r>
          </a:p>
          <a:p>
            <a:pPr algn="ctr"/>
            <a:endParaRPr lang="en-US" sz="2400" baseline="30000" dirty="0">
              <a:solidFill>
                <a:srgbClr val="FFFF00"/>
              </a:solidFill>
            </a:endParaRP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endParaRPr lang="en-US" sz="2400" b="1" baseline="30000" dirty="0" smtClean="0">
              <a:solidFill>
                <a:srgbClr val="FFFF00"/>
              </a:solidFill>
            </a:endParaRPr>
          </a:p>
          <a:p>
            <a:pPr algn="ctr"/>
            <a:endParaRPr lang="en-US" sz="2400" baseline="30000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             Ca</a:t>
            </a:r>
            <a:r>
              <a:rPr lang="en-US" sz="2400" baseline="30000" dirty="0" smtClean="0">
                <a:solidFill>
                  <a:srgbClr val="FFFF00"/>
                </a:solidFill>
              </a:rPr>
              <a:t>++</a:t>
            </a:r>
            <a:r>
              <a:rPr lang="en-US" sz="2400" dirty="0" smtClean="0">
                <a:solidFill>
                  <a:srgbClr val="FFFF00"/>
                </a:solidFill>
              </a:rPr>
              <a:t> + 2 HCO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baseline="30000" dirty="0" smtClean="0">
                <a:solidFill>
                  <a:srgbClr val="FFFF00"/>
                </a:solidFill>
              </a:rPr>
              <a:t>-</a:t>
            </a:r>
            <a:r>
              <a:rPr lang="en-US" sz="2400" dirty="0" smtClean="0">
                <a:solidFill>
                  <a:srgbClr val="FFFF00"/>
                </a:solidFill>
              </a:rPr>
              <a:t> &lt;-&gt; CaCO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dirty="0" smtClean="0">
                <a:solidFill>
                  <a:srgbClr val="FFFF00"/>
                </a:solidFill>
              </a:rPr>
              <a:t> + H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O + </a:t>
            </a:r>
            <a:r>
              <a:rPr lang="en-US" sz="2400" dirty="0" smtClean="0">
                <a:solidFill>
                  <a:srgbClr val="FF6600"/>
                </a:solidFill>
              </a:rPr>
              <a:t>CO</a:t>
            </a:r>
            <a:r>
              <a:rPr lang="en-US" sz="2400" baseline="-25000" dirty="0" smtClean="0">
                <a:solidFill>
                  <a:srgbClr val="FF6600"/>
                </a:solidFill>
              </a:rPr>
              <a:t>2</a:t>
            </a:r>
          </a:p>
          <a:p>
            <a:pPr algn="ctr"/>
            <a:r>
              <a:rPr lang="en-US" sz="2400" baseline="-25000" dirty="0" smtClean="0">
                <a:solidFill>
                  <a:srgbClr val="FFFF00"/>
                </a:solidFill>
              </a:rPr>
              <a:t>_________________________________________________________________</a:t>
            </a:r>
          </a:p>
          <a:p>
            <a:pPr algn="ctr"/>
            <a:endParaRPr lang="en-US" sz="2400" baseline="-25000" dirty="0" smtClean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228600"/>
            <a:ext cx="41803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FFFF00"/>
                </a:solidFill>
              </a:rPr>
              <a:t>Weathering of carbonates:</a:t>
            </a:r>
          </a:p>
          <a:p>
            <a:r>
              <a:rPr lang="en-US" sz="2800" i="1" dirty="0" smtClean="0">
                <a:solidFill>
                  <a:srgbClr val="FFFF00"/>
                </a:solidFill>
              </a:rPr>
              <a:t>Acid-base reaction</a:t>
            </a:r>
            <a:endParaRPr lang="en-US" sz="2800" i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2300" y="4572000"/>
            <a:ext cx="68023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FFFF00"/>
                </a:solidFill>
              </a:rPr>
              <a:t>Carbonate weathering is an important buffer</a:t>
            </a:r>
          </a:p>
          <a:p>
            <a:r>
              <a:rPr lang="en-US" sz="2800" i="1" dirty="0" smtClean="0">
                <a:solidFill>
                  <a:srgbClr val="FFFF00"/>
                </a:solidFill>
              </a:rPr>
              <a:t>but not a long term sink for CO</a:t>
            </a:r>
            <a:r>
              <a:rPr lang="en-US" sz="2800" i="1" baseline="-25000" dirty="0" smtClean="0">
                <a:solidFill>
                  <a:srgbClr val="FFFF00"/>
                </a:solidFill>
              </a:rPr>
              <a:t>2</a:t>
            </a:r>
            <a:endParaRPr lang="en-US" sz="2800" i="1" baseline="-250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3741003"/>
            <a:ext cx="3432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6600"/>
                </a:solidFill>
              </a:rPr>
              <a:t>Net is zero change in CO2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0" y="1937266"/>
            <a:ext cx="6154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Carbonic acid consumed, base </a:t>
            </a:r>
            <a:r>
              <a:rPr lang="en-US" i="1" dirty="0" err="1" smtClean="0">
                <a:solidFill>
                  <a:schemeClr val="bg1"/>
                </a:solidFill>
              </a:rPr>
              <a:t>cation</a:t>
            </a:r>
            <a:r>
              <a:rPr lang="en-US" i="1" dirty="0" smtClean="0">
                <a:solidFill>
                  <a:schemeClr val="bg1"/>
                </a:solidFill>
              </a:rPr>
              <a:t> and bicarbonate produced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2510632"/>
            <a:ext cx="6773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 oceans, reaction is reversed resulting in sedimentation and pH ≈ 8.3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39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600200"/>
            <a:ext cx="838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         CaAl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Si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O</a:t>
            </a:r>
            <a:r>
              <a:rPr lang="en-US" sz="2400" baseline="-25000" dirty="0" smtClean="0">
                <a:solidFill>
                  <a:srgbClr val="FFFF00"/>
                </a:solidFill>
              </a:rPr>
              <a:t>8</a:t>
            </a:r>
            <a:r>
              <a:rPr lang="en-US" sz="2400" dirty="0" smtClean="0">
                <a:solidFill>
                  <a:srgbClr val="FFFF00"/>
                </a:solidFill>
              </a:rPr>
              <a:t> + </a:t>
            </a:r>
            <a:r>
              <a:rPr lang="en-US" sz="2400" dirty="0" smtClean="0">
                <a:solidFill>
                  <a:srgbClr val="FF66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6600"/>
                </a:solidFill>
              </a:rPr>
              <a:t>CO</a:t>
            </a:r>
            <a:r>
              <a:rPr lang="en-US" sz="2400" baseline="-25000" dirty="0" smtClean="0">
                <a:solidFill>
                  <a:srgbClr val="FF66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 + 3 H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O &lt;-&gt; Ca</a:t>
            </a:r>
            <a:r>
              <a:rPr lang="en-US" sz="2400" baseline="30000" dirty="0" smtClean="0">
                <a:solidFill>
                  <a:srgbClr val="FFFF00"/>
                </a:solidFill>
              </a:rPr>
              <a:t>++</a:t>
            </a:r>
            <a:r>
              <a:rPr lang="en-US" sz="2400" dirty="0" smtClean="0">
                <a:solidFill>
                  <a:srgbClr val="FFFF00"/>
                </a:solidFill>
              </a:rPr>
              <a:t> + Al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Si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O</a:t>
            </a:r>
            <a:r>
              <a:rPr lang="en-US" sz="2400" baseline="-25000" dirty="0" smtClean="0">
                <a:solidFill>
                  <a:srgbClr val="FFFF00"/>
                </a:solidFill>
              </a:rPr>
              <a:t>5</a:t>
            </a:r>
            <a:r>
              <a:rPr lang="en-US" sz="2400" dirty="0" smtClean="0">
                <a:solidFill>
                  <a:srgbClr val="FFFF00"/>
                </a:solidFill>
              </a:rPr>
              <a:t>(OH)</a:t>
            </a:r>
            <a:r>
              <a:rPr lang="en-US" sz="2400" baseline="-25000" dirty="0" smtClean="0">
                <a:solidFill>
                  <a:srgbClr val="FFFF00"/>
                </a:solidFill>
              </a:rPr>
              <a:t>4</a:t>
            </a:r>
            <a:r>
              <a:rPr lang="en-US" sz="2400" dirty="0" smtClean="0">
                <a:solidFill>
                  <a:srgbClr val="FFFF00"/>
                </a:solidFill>
              </a:rPr>
              <a:t> +2 HCO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baseline="30000" dirty="0" smtClean="0">
                <a:solidFill>
                  <a:srgbClr val="FFFF00"/>
                </a:solidFill>
              </a:rPr>
              <a:t>-</a:t>
            </a:r>
          </a:p>
          <a:p>
            <a:pPr algn="ctr"/>
            <a:endParaRPr lang="en-US" sz="2400" baseline="30000" dirty="0">
              <a:solidFill>
                <a:srgbClr val="FFFF00"/>
              </a:solidFill>
            </a:endParaRP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endParaRPr lang="en-US" sz="2400" baseline="30000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             Ca</a:t>
            </a:r>
            <a:r>
              <a:rPr lang="en-US" sz="2400" baseline="30000" dirty="0" smtClean="0">
                <a:solidFill>
                  <a:srgbClr val="FFFF00"/>
                </a:solidFill>
              </a:rPr>
              <a:t>++</a:t>
            </a:r>
            <a:r>
              <a:rPr lang="en-US" sz="2400" dirty="0" smtClean="0">
                <a:solidFill>
                  <a:srgbClr val="FFFF00"/>
                </a:solidFill>
              </a:rPr>
              <a:t> + 2 HCO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baseline="30000" dirty="0" smtClean="0">
                <a:solidFill>
                  <a:srgbClr val="FFFF00"/>
                </a:solidFill>
              </a:rPr>
              <a:t>-</a:t>
            </a:r>
            <a:r>
              <a:rPr lang="en-US" sz="2400" dirty="0" smtClean="0">
                <a:solidFill>
                  <a:srgbClr val="FFFF00"/>
                </a:solidFill>
              </a:rPr>
              <a:t> &lt;-&gt; CaCO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dirty="0" smtClean="0">
                <a:solidFill>
                  <a:srgbClr val="FFFF00"/>
                </a:solidFill>
              </a:rPr>
              <a:t> + H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O + </a:t>
            </a:r>
            <a:r>
              <a:rPr lang="en-US" sz="2400" dirty="0" smtClean="0">
                <a:solidFill>
                  <a:srgbClr val="FF6600"/>
                </a:solidFill>
              </a:rPr>
              <a:t>CO</a:t>
            </a:r>
            <a:r>
              <a:rPr lang="en-US" sz="2400" baseline="-25000" dirty="0" smtClean="0">
                <a:solidFill>
                  <a:srgbClr val="FF6600"/>
                </a:solidFill>
              </a:rPr>
              <a:t>2</a:t>
            </a:r>
          </a:p>
          <a:p>
            <a:pPr algn="ctr"/>
            <a:r>
              <a:rPr lang="en-US" sz="2400" baseline="-25000" dirty="0" smtClean="0">
                <a:solidFill>
                  <a:srgbClr val="FFFF00"/>
                </a:solidFill>
              </a:rPr>
              <a:t>_________________________________________________________________</a:t>
            </a:r>
          </a:p>
          <a:p>
            <a:pPr algn="ctr"/>
            <a:endParaRPr lang="en-US" sz="2400" baseline="-25000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CaAl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Si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O</a:t>
            </a:r>
            <a:r>
              <a:rPr lang="en-US" sz="2400" baseline="-25000" dirty="0" smtClean="0">
                <a:solidFill>
                  <a:srgbClr val="FFFF00"/>
                </a:solidFill>
              </a:rPr>
              <a:t>8</a:t>
            </a:r>
            <a:r>
              <a:rPr lang="en-US" sz="2400" dirty="0" smtClean="0">
                <a:solidFill>
                  <a:srgbClr val="FFFF00"/>
                </a:solidFill>
              </a:rPr>
              <a:t> + </a:t>
            </a:r>
            <a:r>
              <a:rPr lang="en-US" sz="2400" dirty="0" smtClean="0">
                <a:solidFill>
                  <a:srgbClr val="FF6600"/>
                </a:solidFill>
              </a:rPr>
              <a:t>CO</a:t>
            </a:r>
            <a:r>
              <a:rPr lang="en-US" sz="2400" baseline="-25000" dirty="0" smtClean="0">
                <a:solidFill>
                  <a:srgbClr val="FF66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 + 2 H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O &lt;-&gt; </a:t>
            </a:r>
            <a:r>
              <a:rPr lang="en-US" sz="2400" dirty="0" smtClean="0">
                <a:solidFill>
                  <a:srgbClr val="FF6600"/>
                </a:solidFill>
              </a:rPr>
              <a:t>CaCO</a:t>
            </a:r>
            <a:r>
              <a:rPr lang="en-US" sz="2400" baseline="-25000" dirty="0" smtClean="0">
                <a:solidFill>
                  <a:srgbClr val="FF6600"/>
                </a:solidFill>
              </a:rPr>
              <a:t>3</a:t>
            </a:r>
            <a:r>
              <a:rPr lang="en-US" sz="2400" baseline="-250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+ Al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Si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O</a:t>
            </a:r>
            <a:r>
              <a:rPr lang="en-US" sz="2400" baseline="-25000" dirty="0" smtClean="0">
                <a:solidFill>
                  <a:srgbClr val="FFFF00"/>
                </a:solidFill>
              </a:rPr>
              <a:t>5</a:t>
            </a:r>
            <a:r>
              <a:rPr lang="en-US" sz="2400" dirty="0" smtClean="0">
                <a:solidFill>
                  <a:srgbClr val="FFFF00"/>
                </a:solidFill>
              </a:rPr>
              <a:t>(OH)</a:t>
            </a:r>
            <a:r>
              <a:rPr lang="en-US" sz="2400" baseline="-25000" dirty="0" smtClean="0">
                <a:solidFill>
                  <a:srgbClr val="FFFF00"/>
                </a:solidFill>
              </a:rPr>
              <a:t>4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endParaRPr lang="en-US" sz="2400" baseline="-250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609600"/>
            <a:ext cx="6852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FFFF00"/>
                </a:solidFill>
              </a:rPr>
              <a:t>Weathering of Ca, Mg silicates consumes CO</a:t>
            </a:r>
            <a:r>
              <a:rPr lang="en-US" sz="2800" i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i="1" dirty="0" smtClean="0">
                <a:solidFill>
                  <a:srgbClr val="FFFF00"/>
                </a:solidFill>
              </a:rPr>
              <a:t> </a:t>
            </a:r>
            <a:endParaRPr lang="en-US" sz="2800" i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4343400"/>
            <a:ext cx="748067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FF00"/>
                </a:solidFill>
              </a:rPr>
              <a:t>Important:</a:t>
            </a:r>
          </a:p>
          <a:p>
            <a:r>
              <a:rPr lang="en-US" sz="2800" i="1" dirty="0" smtClean="0">
                <a:solidFill>
                  <a:srgbClr val="00FF00"/>
                </a:solidFill>
              </a:rPr>
              <a:t>Na</a:t>
            </a:r>
            <a:r>
              <a:rPr lang="en-US" sz="2800" i="1" dirty="0" smtClean="0">
                <a:solidFill>
                  <a:srgbClr val="00FF00"/>
                </a:solidFill>
              </a:rPr>
              <a:t>, K silicates are much less efficient sinks for CO</a:t>
            </a:r>
            <a:r>
              <a:rPr lang="en-US" sz="2800" i="1" baseline="-25000" dirty="0" smtClean="0">
                <a:solidFill>
                  <a:srgbClr val="00FF00"/>
                </a:solidFill>
              </a:rPr>
              <a:t>2</a:t>
            </a:r>
          </a:p>
          <a:p>
            <a:r>
              <a:rPr lang="en-US" sz="2800" i="1" dirty="0" smtClean="0">
                <a:solidFill>
                  <a:srgbClr val="00FF00"/>
                </a:solidFill>
              </a:rPr>
              <a:t>(because we don’t make Na</a:t>
            </a:r>
            <a:r>
              <a:rPr lang="en-US" sz="2800" i="1" baseline="-25000" dirty="0" smtClean="0">
                <a:solidFill>
                  <a:srgbClr val="00FF00"/>
                </a:solidFill>
              </a:rPr>
              <a:t>2</a:t>
            </a:r>
            <a:r>
              <a:rPr lang="en-US" sz="2800" i="1" dirty="0" smtClean="0">
                <a:solidFill>
                  <a:srgbClr val="00FF00"/>
                </a:solidFill>
              </a:rPr>
              <a:t>CO</a:t>
            </a:r>
            <a:r>
              <a:rPr lang="en-US" sz="2800" i="1" baseline="-25000" dirty="0" smtClean="0">
                <a:solidFill>
                  <a:srgbClr val="00FF00"/>
                </a:solidFill>
              </a:rPr>
              <a:t>3</a:t>
            </a:r>
            <a:r>
              <a:rPr lang="en-US" sz="2800" i="1" dirty="0" smtClean="0">
                <a:solidFill>
                  <a:srgbClr val="00FF00"/>
                </a:solidFill>
              </a:rPr>
              <a:t> in the oceans)</a:t>
            </a:r>
            <a:endParaRPr lang="en-US" sz="2800" i="1" dirty="0">
              <a:solidFill>
                <a:srgbClr val="00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890" y="3693080"/>
            <a:ext cx="693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6600"/>
                </a:solidFill>
              </a:rPr>
              <a:t>net</a:t>
            </a:r>
            <a:endParaRPr lang="en-US" sz="2400" i="1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2133600"/>
            <a:ext cx="6375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Acid (CO</a:t>
            </a:r>
            <a:r>
              <a:rPr lang="en-US" i="1" baseline="-25000" dirty="0" smtClean="0">
                <a:solidFill>
                  <a:srgbClr val="FFFFFF"/>
                </a:solidFill>
              </a:rPr>
              <a:t>2</a:t>
            </a:r>
            <a:r>
              <a:rPr lang="en-US" i="1" dirty="0" smtClean="0">
                <a:solidFill>
                  <a:srgbClr val="FFFFFF"/>
                </a:solidFill>
              </a:rPr>
              <a:t>) consumed, base </a:t>
            </a:r>
            <a:r>
              <a:rPr lang="en-US" i="1" dirty="0" err="1" smtClean="0">
                <a:solidFill>
                  <a:srgbClr val="FFFFFF"/>
                </a:solidFill>
              </a:rPr>
              <a:t>cation</a:t>
            </a:r>
            <a:r>
              <a:rPr lang="en-US" i="1" dirty="0" smtClean="0">
                <a:solidFill>
                  <a:srgbClr val="FFFFFF"/>
                </a:solidFill>
              </a:rPr>
              <a:t>, bicarbonate, and clay produced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5562600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 smtClean="0">
              <a:solidFill>
                <a:srgbClr val="00FF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2NaAlSi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dirty="0" smtClean="0">
                <a:solidFill>
                  <a:srgbClr val="FFFF00"/>
                </a:solidFill>
              </a:rPr>
              <a:t>O</a:t>
            </a:r>
            <a:r>
              <a:rPr lang="en-US" sz="2400" baseline="-25000" dirty="0" smtClean="0">
                <a:solidFill>
                  <a:srgbClr val="FFFF00"/>
                </a:solidFill>
              </a:rPr>
              <a:t>8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+ </a:t>
            </a:r>
            <a:r>
              <a:rPr lang="en-US" sz="2400" dirty="0" smtClean="0">
                <a:solidFill>
                  <a:srgbClr val="FFFF00"/>
                </a:solidFill>
              </a:rPr>
              <a:t>2CO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+ 2 H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O </a:t>
            </a:r>
            <a:r>
              <a:rPr lang="en-US" sz="2400" dirty="0" smtClean="0">
                <a:solidFill>
                  <a:srgbClr val="FFFF00"/>
                </a:solidFill>
              </a:rPr>
              <a:t> &lt;</a:t>
            </a:r>
            <a:r>
              <a:rPr lang="en-US" sz="2400" dirty="0">
                <a:solidFill>
                  <a:srgbClr val="FFFF00"/>
                </a:solidFill>
              </a:rPr>
              <a:t>-&gt; </a:t>
            </a:r>
            <a:r>
              <a:rPr lang="en-US" sz="2400" dirty="0" smtClean="0">
                <a:solidFill>
                  <a:srgbClr val="FFFF00"/>
                </a:solidFill>
              </a:rPr>
              <a:t>2Na</a:t>
            </a:r>
            <a:r>
              <a:rPr lang="en-US" sz="2400" baseline="30000" dirty="0" smtClean="0">
                <a:solidFill>
                  <a:srgbClr val="FFFF00"/>
                </a:solidFill>
              </a:rPr>
              <a:t>+</a:t>
            </a:r>
            <a:r>
              <a:rPr lang="en-US" sz="2400" dirty="0" smtClean="0">
                <a:solidFill>
                  <a:srgbClr val="FFFF00"/>
                </a:solidFill>
              </a:rPr>
              <a:t> + 2HCO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baseline="30000" dirty="0" smtClean="0">
                <a:solidFill>
                  <a:srgbClr val="FFFF00"/>
                </a:solidFill>
              </a:rPr>
              <a:t>-</a:t>
            </a:r>
            <a:r>
              <a:rPr lang="en-US" sz="2400" baseline="-250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+ Al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Si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O</a:t>
            </a:r>
            <a:r>
              <a:rPr lang="en-US" sz="2400" baseline="-25000" dirty="0">
                <a:solidFill>
                  <a:srgbClr val="FFFF00"/>
                </a:solidFill>
              </a:rPr>
              <a:t>5</a:t>
            </a:r>
            <a:r>
              <a:rPr lang="en-US" sz="2400" dirty="0">
                <a:solidFill>
                  <a:srgbClr val="FFFF00"/>
                </a:solidFill>
              </a:rPr>
              <a:t>(OH)</a:t>
            </a:r>
            <a:r>
              <a:rPr lang="en-US" sz="2400" baseline="-25000" dirty="0">
                <a:solidFill>
                  <a:srgbClr val="FFFF00"/>
                </a:solidFill>
              </a:rPr>
              <a:t>4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endParaRPr lang="en-US" sz="2400" baseline="-25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48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aolin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96900"/>
            <a:ext cx="8153400" cy="5664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9200" y="6261100"/>
            <a:ext cx="747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Kaolinite produced by weathering </a:t>
            </a:r>
            <a:r>
              <a:rPr lang="en-US" dirty="0" err="1" smtClean="0"/>
              <a:t>qtz</a:t>
            </a:r>
            <a:r>
              <a:rPr lang="en-US" dirty="0" smtClean="0"/>
              <a:t> diorite, Luquillo, PR (White et al., 1998)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613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100"/>
            <a:ext cx="9144000" cy="650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01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381000"/>
            <a:ext cx="3422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Rate “laws” for silicate weathering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2438400"/>
            <a:ext cx="1482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Rate constant</a:t>
            </a:r>
          </a:p>
          <a:p>
            <a:r>
              <a:rPr lang="en-US" dirty="0" smtClean="0"/>
              <a:t>f(T)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62200" y="2894231"/>
            <a:ext cx="23193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reactive surface area: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evolves with reaction,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tectonics, erosion rate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2247900"/>
            <a:ext cx="280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Saturation index</a:t>
            </a:r>
          </a:p>
          <a:p>
            <a:r>
              <a:rPr lang="en-US" dirty="0" smtClean="0"/>
              <a:t> (distance from equilibrium)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914400"/>
            <a:ext cx="2154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hydrogen ion activity</a:t>
            </a:r>
            <a:endParaRPr lang="en-US" dirty="0"/>
          </a:p>
        </p:txBody>
      </p:sp>
      <p:cxnSp>
        <p:nvCxnSpPr>
          <p:cNvPr id="9" name="Straight Arrow Connector 8"/>
          <p:cNvCxnSpPr>
            <a:stCxn id="6" idx="1"/>
          </p:cNvCxnSpPr>
          <p:nvPr/>
        </p:nvCxnSpPr>
        <p:spPr>
          <a:xfrm flipH="1" flipV="1">
            <a:off x="4549292" y="1728569"/>
            <a:ext cx="556108" cy="8424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541682" y="1283732"/>
            <a:ext cx="325718" cy="1450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828800" y="1676400"/>
            <a:ext cx="6858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352800" y="1879600"/>
            <a:ext cx="0" cy="10146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296714"/>
              </p:ext>
            </p:extLst>
          </p:nvPr>
        </p:nvGraphicFramePr>
        <p:xfrm>
          <a:off x="1905000" y="914400"/>
          <a:ext cx="3466034" cy="814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3" imgW="1892300" imgH="444500" progId="Equation.3">
                  <p:embed/>
                </p:oleObj>
              </mc:Choice>
              <mc:Fallback>
                <p:oleObj name="Equation" r:id="rId3" imgW="18923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000" y="914400"/>
                        <a:ext cx="3466034" cy="8141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226370" y="2894231"/>
            <a:ext cx="34604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This one place where the hydrology comes in.  If the system is very wet, it can be strongly </a:t>
            </a:r>
            <a:r>
              <a:rPr lang="en-US" dirty="0" err="1" smtClean="0">
                <a:solidFill>
                  <a:srgbClr val="FF0000"/>
                </a:solidFill>
              </a:rPr>
              <a:t>undersaturated</a:t>
            </a:r>
            <a:r>
              <a:rPr lang="en-US" dirty="0" smtClean="0">
                <a:solidFill>
                  <a:srgbClr val="FF0000"/>
                </a:solidFill>
              </a:rPr>
              <a:t>, and that promotes faster reaction.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000" y="38862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This is the main place where temperature comes in.  Arrhenius dependence on T: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44906"/>
              </p:ext>
            </p:extLst>
          </p:nvPr>
        </p:nvGraphicFramePr>
        <p:xfrm>
          <a:off x="698500" y="4953000"/>
          <a:ext cx="2209800" cy="853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Equation" r:id="rId5" imgW="1117600" imgH="431800" progId="Equation.DSMT4">
                  <p:embed/>
                </p:oleObj>
              </mc:Choice>
              <mc:Fallback>
                <p:oleObj name="Equation" r:id="rId5" imgW="11176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8500" y="4953000"/>
                        <a:ext cx="2209800" cy="8537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/>
          <p:cNvCxnSpPr/>
          <p:nvPr/>
        </p:nvCxnSpPr>
        <p:spPr>
          <a:xfrm flipV="1">
            <a:off x="990600" y="3096062"/>
            <a:ext cx="76200" cy="7901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075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365044"/>
              </p:ext>
            </p:extLst>
          </p:nvPr>
        </p:nvGraphicFramePr>
        <p:xfrm>
          <a:off x="2362200" y="609600"/>
          <a:ext cx="2728259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3" imgW="1117600" imgH="431800" progId="Equation.DSMT4">
                  <p:embed/>
                </p:oleObj>
              </mc:Choice>
              <mc:Fallback>
                <p:oleObj name="Equation" r:id="rId3" imgW="11176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62200" y="609600"/>
                        <a:ext cx="2728259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38200" y="2133600"/>
            <a:ext cx="6705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silicate weathering reactions,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a</a:t>
            </a:r>
            <a:r>
              <a:rPr lang="en-US" dirty="0" smtClean="0"/>
              <a:t> is usually 50 - 60 kJ/mol. 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That implies an increase in reaction rate of about 2.5 for a 10˚C increase in temperature.</a:t>
            </a:r>
          </a:p>
          <a:p>
            <a:r>
              <a:rPr lang="en-US" dirty="0" smtClean="0"/>
              <a:t>This is the “Walker thermostat” or “BLAG model” (in fact 19</a:t>
            </a:r>
            <a:r>
              <a:rPr lang="en-US" baseline="30000" dirty="0" smtClean="0"/>
              <a:t>th</a:t>
            </a:r>
            <a:r>
              <a:rPr lang="en-US" dirty="0" smtClean="0"/>
              <a:t> C roots</a:t>
            </a:r>
          </a:p>
          <a:p>
            <a:endParaRPr lang="en-US" dirty="0"/>
          </a:p>
          <a:p>
            <a:r>
              <a:rPr lang="en-US" dirty="0" smtClean="0"/>
              <a:t>But we have seen that water flux matters too (the saturation or affinity term), and that tectonics and erosion matter (generating reactive surface area).  So this is not simple.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Temperature matters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Water matters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Erosion/transport rate matters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lvl="1"/>
            <a:r>
              <a:rPr lang="en-US" dirty="0" smtClean="0"/>
              <a:t>How much does each, and why, and how does it vary?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547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609600"/>
            <a:ext cx="7010400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controls on weathering reactions rates: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Distance from equilibrium (degree of </a:t>
            </a:r>
            <a:r>
              <a:rPr lang="en-US" dirty="0" err="1" smtClean="0"/>
              <a:t>undersaturation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Diffusive transport to/from interface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Surface site occupancy (reversible/irreversible)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Defect density in crystal structure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Mineral surface area (evolves with reaction)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Complexation</a:t>
            </a:r>
            <a:r>
              <a:rPr lang="en-US" dirty="0" smtClean="0"/>
              <a:t>, ligands</a:t>
            </a:r>
            <a:r>
              <a:rPr lang="en-US" dirty="0"/>
              <a:t> </a:t>
            </a:r>
            <a:r>
              <a:rPr lang="en-US" dirty="0" smtClean="0"/>
              <a:t>(esp. organic ligands)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Temperature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Coatings of secondary minerals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Strain rate from ∆V of secondary mineral formation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Permeability of weathering zone</a:t>
            </a:r>
          </a:p>
          <a:p>
            <a:endParaRPr lang="en-US" dirty="0"/>
          </a:p>
          <a:p>
            <a:pPr lvl="1"/>
            <a:r>
              <a:rPr lang="en-US" i="1" dirty="0" smtClean="0"/>
              <a:t>You get the idea …</a:t>
            </a:r>
          </a:p>
          <a:p>
            <a:endParaRPr lang="en-US" dirty="0" smtClean="0"/>
          </a:p>
          <a:p>
            <a:r>
              <a:rPr lang="en-US" dirty="0" smtClean="0"/>
              <a:t>It is </a:t>
            </a:r>
            <a:r>
              <a:rPr lang="en-US" u="sng" dirty="0" smtClean="0"/>
              <a:t>not easy </a:t>
            </a:r>
            <a:r>
              <a:rPr lang="en-US" dirty="0" smtClean="0"/>
              <a:t>to begin with microscopic properties/processes and predict behavior at the scale of a soil profile or watershed.  </a:t>
            </a:r>
            <a:r>
              <a:rPr lang="en-US" i="1" dirty="0" smtClean="0"/>
              <a:t>Reactive transport modeling</a:t>
            </a:r>
            <a:r>
              <a:rPr lang="en-US" dirty="0" smtClean="0"/>
              <a:t> tries to do that at a continuum scale, but many kinetic parameters must be specified and are often poorly known.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955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9160" y="457200"/>
            <a:ext cx="6718525" cy="563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Climate – weathering feedback</a:t>
            </a:r>
          </a:p>
          <a:p>
            <a:r>
              <a:rPr lang="en-US" dirty="0"/>
              <a:t>	</a:t>
            </a:r>
            <a:r>
              <a:rPr lang="en-US" dirty="0" smtClean="0"/>
              <a:t>Solar luminosity has increased 25 – 30% over Earth history</a:t>
            </a:r>
          </a:p>
          <a:p>
            <a:r>
              <a:rPr lang="en-US" dirty="0" smtClean="0"/>
              <a:t>But liquid water continuously present since &gt; 4 </a:t>
            </a:r>
            <a:r>
              <a:rPr lang="en-US" dirty="0" err="1" smtClean="0"/>
              <a:t>Ga</a:t>
            </a:r>
            <a:r>
              <a:rPr lang="en-US" dirty="0" smtClean="0"/>
              <a:t> </a:t>
            </a:r>
          </a:p>
          <a:p>
            <a:r>
              <a:rPr lang="en-US" dirty="0"/>
              <a:t>	</a:t>
            </a:r>
            <a:r>
              <a:rPr lang="en-US" b="1" dirty="0" smtClean="0"/>
              <a:t>Goldilocks solution </a:t>
            </a:r>
            <a:r>
              <a:rPr lang="en-US" dirty="0" smtClean="0"/>
              <a:t>– not too hot, not too cold</a:t>
            </a:r>
          </a:p>
          <a:p>
            <a:endParaRPr lang="en-US" dirty="0"/>
          </a:p>
          <a:p>
            <a:r>
              <a:rPr lang="en-US" dirty="0" smtClean="0"/>
              <a:t>Continuous CO</a:t>
            </a:r>
            <a:r>
              <a:rPr lang="en-US" baseline="-25000" dirty="0" smtClean="0"/>
              <a:t>2</a:t>
            </a:r>
            <a:r>
              <a:rPr lang="en-US" dirty="0" smtClean="0"/>
              <a:t> release from interior, greenhouse</a:t>
            </a:r>
          </a:p>
          <a:p>
            <a:r>
              <a:rPr lang="en-US" dirty="0"/>
              <a:t>	</a:t>
            </a:r>
            <a:r>
              <a:rPr lang="en-US" i="1" dirty="0" smtClean="0"/>
              <a:t>Tau</a:t>
            </a:r>
            <a:r>
              <a:rPr lang="en-US" baseline="-25000" dirty="0" smtClean="0"/>
              <a:t>CO2</a:t>
            </a:r>
            <a:r>
              <a:rPr lang="en-US" dirty="0" smtClean="0"/>
              <a:t> ≈ </a:t>
            </a:r>
            <a:r>
              <a:rPr lang="en-US" dirty="0" smtClean="0"/>
              <a:t>50 </a:t>
            </a:r>
            <a:r>
              <a:rPr lang="en-US" dirty="0" err="1" smtClean="0"/>
              <a:t>ka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What regulates </a:t>
            </a:r>
            <a:r>
              <a:rPr lang="en-US" i="1" dirty="0" smtClean="0"/>
              <a:t>T</a:t>
            </a:r>
            <a:r>
              <a:rPr lang="en-US" dirty="0" smtClean="0"/>
              <a:t> over time if CO</a:t>
            </a:r>
            <a:r>
              <a:rPr lang="en-US" baseline="-25000" dirty="0" smtClean="0"/>
              <a:t>2</a:t>
            </a:r>
            <a:r>
              <a:rPr lang="en-US" dirty="0" smtClean="0"/>
              <a:t>  response time is &lt; </a:t>
            </a:r>
            <a:r>
              <a:rPr lang="en-US" dirty="0" smtClean="0"/>
              <a:t>0.1 </a:t>
            </a:r>
            <a:r>
              <a:rPr lang="en-US" dirty="0" smtClean="0"/>
              <a:t>Ma?</a:t>
            </a:r>
          </a:p>
          <a:p>
            <a:endParaRPr lang="en-US" dirty="0"/>
          </a:p>
          <a:p>
            <a:r>
              <a:rPr lang="en-US" dirty="0" smtClean="0"/>
              <a:t>Let’s imagine that atmospheric CO</a:t>
            </a:r>
            <a:r>
              <a:rPr lang="en-US" baseline="-25000" dirty="0" smtClean="0"/>
              <a:t>2</a:t>
            </a:r>
            <a:r>
              <a:rPr lang="en-US" dirty="0" smtClean="0"/>
              <a:t> increases.  Then 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i="1" dirty="0" smtClean="0"/>
              <a:t>T</a:t>
            </a:r>
            <a:r>
              <a:rPr lang="en-US" dirty="0" smtClean="0"/>
              <a:t> increases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Reaction rate increases as </a:t>
            </a:r>
            <a:r>
              <a:rPr lang="en-US" i="1" dirty="0" smtClean="0"/>
              <a:t>f(T)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Water cycle accelerates (Sat H</a:t>
            </a:r>
            <a:r>
              <a:rPr lang="en-US" baseline="-25000" dirty="0" smtClean="0"/>
              <a:t>2</a:t>
            </a:r>
            <a:r>
              <a:rPr lang="en-US" dirty="0" smtClean="0"/>
              <a:t>O </a:t>
            </a:r>
            <a:r>
              <a:rPr lang="en-US" i="1" dirty="0" smtClean="0"/>
              <a:t>P</a:t>
            </a:r>
            <a:r>
              <a:rPr lang="en-US" dirty="0" smtClean="0"/>
              <a:t> of </a:t>
            </a:r>
            <a:r>
              <a:rPr lang="en-US" dirty="0" err="1" smtClean="0"/>
              <a:t>atm</a:t>
            </a:r>
            <a:r>
              <a:rPr lang="en-US" dirty="0" smtClean="0"/>
              <a:t> is exponential in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consumption is enhanced by 2, 3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decreases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i="1" dirty="0" smtClean="0"/>
              <a:t>T</a:t>
            </a:r>
            <a:r>
              <a:rPr lang="en-US" dirty="0" smtClean="0"/>
              <a:t> decreases</a:t>
            </a:r>
          </a:p>
          <a:p>
            <a:r>
              <a:rPr lang="en-US" dirty="0"/>
              <a:t>	</a:t>
            </a:r>
            <a:r>
              <a:rPr lang="en-US" dirty="0" smtClean="0"/>
              <a:t>	Voila!</a:t>
            </a:r>
          </a:p>
          <a:p>
            <a:endParaRPr lang="en-US" dirty="0"/>
          </a:p>
          <a:p>
            <a:r>
              <a:rPr lang="en-US" dirty="0" smtClean="0"/>
              <a:t>But does this actually work?  What exactly are mechanisms in play?</a:t>
            </a:r>
          </a:p>
        </p:txBody>
      </p:sp>
    </p:spTree>
    <p:extLst>
      <p:ext uri="{BB962C8B-B14F-4D97-AF65-F5344CB8AC3E}">
        <p14:creationId xmlns:p14="http://schemas.microsoft.com/office/powerpoint/2010/main" val="3172794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" y="228600"/>
            <a:ext cx="8142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How do we study weathering rates and process at large scales?</a:t>
            </a:r>
            <a:endParaRPr lang="en-US" sz="2400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Upper Waipio stream w sphagn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24200"/>
            <a:ext cx="4572000" cy="3051402"/>
          </a:xfrm>
          <a:prstGeom prst="rect">
            <a:avLst/>
          </a:prstGeom>
        </p:spPr>
      </p:pic>
      <p:pic>
        <p:nvPicPr>
          <p:cNvPr id="4" name="Picture 3" descr="Eric w pH me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2362200"/>
            <a:ext cx="3098800" cy="41317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914400"/>
            <a:ext cx="7010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way is to measure the dissolved flux exported by rivers</a:t>
            </a:r>
          </a:p>
          <a:p>
            <a:r>
              <a:rPr lang="en-US" dirty="0" smtClean="0"/>
              <a:t>In principle, this should integrate chemical processes over wide areas and highly heterogeneous geology.  </a:t>
            </a:r>
            <a:r>
              <a:rPr lang="en-US" i="1" dirty="0" smtClean="0"/>
              <a:t>Give me one bottle of Amazon water …</a:t>
            </a:r>
          </a:p>
          <a:p>
            <a:endParaRPr lang="en-US" dirty="0" smtClean="0"/>
          </a:p>
          <a:p>
            <a:r>
              <a:rPr lang="en-US" dirty="0" smtClean="0"/>
              <a:t>Wait, isn’t that a problem if you have different kinds of processes operating whose effects you’d like to separate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15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14" y="1143000"/>
            <a:ext cx="7258286" cy="541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5009" y="152400"/>
            <a:ext cx="740459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Weathering as </a:t>
            </a:r>
            <a:r>
              <a:rPr lang="en-US" sz="2400" i="1" dirty="0" err="1" smtClean="0"/>
              <a:t>f</a:t>
            </a:r>
            <a:r>
              <a:rPr lang="en-US" sz="2400" dirty="0" err="1" smtClean="0"/>
              <a:t>(Temp</a:t>
            </a:r>
            <a:r>
              <a:rPr lang="en-US" sz="2400" dirty="0" smtClean="0"/>
              <a:t>, runoff, erosion) in large rivers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climate sensitivity there but not as strong as expected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erosion rate plays an important role (</a:t>
            </a:r>
            <a:r>
              <a:rPr lang="en-US" sz="2400" i="1" dirty="0" smtClean="0"/>
              <a:t>tectonics + climate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845263" y="1519535"/>
            <a:ext cx="10502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runoff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24266" y="3048000"/>
            <a:ext cx="834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relief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4191000"/>
            <a:ext cx="188084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Temperature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77000" y="5334000"/>
            <a:ext cx="1210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erosion</a:t>
            </a:r>
            <a:endParaRPr lang="en-US" sz="2400" i="1" dirty="0">
              <a:solidFill>
                <a:srgbClr val="0000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752600" y="4712732"/>
            <a:ext cx="2667000" cy="990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057400" y="1981200"/>
            <a:ext cx="2133600" cy="1219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410200" y="4343400"/>
            <a:ext cx="2021596" cy="1143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 rot="20450449">
            <a:off x="3199257" y="5113099"/>
            <a:ext cx="1704561" cy="958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" y="6324600"/>
            <a:ext cx="214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Gailardet</a:t>
            </a:r>
            <a:r>
              <a:rPr lang="en-US" dirty="0" smtClean="0"/>
              <a:t> et al., 1999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566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774700"/>
            <a:ext cx="1679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Residence time: 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2556991"/>
              </p:ext>
            </p:extLst>
          </p:nvPr>
        </p:nvGraphicFramePr>
        <p:xfrm>
          <a:off x="2990850" y="482600"/>
          <a:ext cx="1464982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" name="Equation" r:id="rId3" imgW="673100" imgH="431800" progId="Equation.3">
                  <p:embed/>
                </p:oleObj>
              </mc:Choice>
              <mc:Fallback>
                <p:oleObj name="Equation" r:id="rId3" imgW="6731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90850" y="482600"/>
                        <a:ext cx="1464982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143000" y="1422400"/>
            <a:ext cx="7200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where </a:t>
            </a:r>
            <a:r>
              <a:rPr lang="en-US" i="1" dirty="0"/>
              <a:t>R</a:t>
            </a:r>
            <a:r>
              <a:rPr lang="en-US" i="1" baseline="-25000" dirty="0"/>
              <a:t>a</a:t>
            </a:r>
            <a:r>
              <a:rPr lang="en-US" dirty="0"/>
              <a:t> is the reservoir </a:t>
            </a:r>
            <a:r>
              <a:rPr lang="en-US" i="1" dirty="0"/>
              <a:t>a</a:t>
            </a:r>
            <a:r>
              <a:rPr lang="en-US" dirty="0"/>
              <a:t> and </a:t>
            </a:r>
            <a:r>
              <a:rPr lang="en-US" i="1" dirty="0" err="1"/>
              <a:t>F</a:t>
            </a:r>
            <a:r>
              <a:rPr lang="en-US" i="1" baseline="-25000" dirty="0" err="1"/>
              <a:t>b</a:t>
            </a:r>
            <a:r>
              <a:rPr lang="en-US" i="1" baseline="-25000" dirty="0" err="1">
                <a:sym typeface="Symbol"/>
              </a:rPr>
              <a:t></a:t>
            </a:r>
            <a:r>
              <a:rPr lang="en-US" i="1" baseline="-25000" dirty="0" err="1"/>
              <a:t>a</a:t>
            </a:r>
            <a:r>
              <a:rPr lang="en-US" dirty="0"/>
              <a:t> is a flux from some other reservoir </a:t>
            </a:r>
            <a:r>
              <a:rPr lang="en-US" i="1" dirty="0"/>
              <a:t>b</a:t>
            </a:r>
            <a:r>
              <a:rPr lang="en-US" dirty="0"/>
              <a:t> to the reservoir </a:t>
            </a:r>
            <a:r>
              <a:rPr lang="en-US" i="1" dirty="0"/>
              <a:t>a</a:t>
            </a:r>
            <a:r>
              <a:rPr lang="en-US" dirty="0"/>
              <a:t>.  In plain </a:t>
            </a:r>
            <a:r>
              <a:rPr lang="en-US" dirty="0" smtClean="0"/>
              <a:t>English; </a:t>
            </a:r>
            <a:r>
              <a:rPr lang="en-US" dirty="0"/>
              <a:t>the </a:t>
            </a:r>
            <a:r>
              <a:rPr lang="en-US" i="1" dirty="0"/>
              <a:t>reservoir size divided by the input </a:t>
            </a:r>
            <a:r>
              <a:rPr lang="en-US" i="1" dirty="0" smtClean="0"/>
              <a:t>flux.</a:t>
            </a:r>
            <a:endParaRPr lang="en-US" i="1" dirty="0"/>
          </a:p>
          <a:p>
            <a:r>
              <a:rPr lang="en-US" i="1" dirty="0" smtClean="0"/>
              <a:t>Importantly </a:t>
            </a:r>
            <a:r>
              <a:rPr lang="en-US" sz="2400" i="1" dirty="0" smtClean="0">
                <a:latin typeface="Symbol" charset="2"/>
                <a:cs typeface="Symbol" charset="2"/>
              </a:rPr>
              <a:t>t</a:t>
            </a:r>
            <a:r>
              <a:rPr lang="en-US" i="1" dirty="0" smtClean="0"/>
              <a:t> is approximately the relaxation time constant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44500" y="2501563"/>
            <a:ext cx="840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relevant residence (relaxation) times:  </a:t>
            </a:r>
            <a:r>
              <a:rPr lang="en-US" i="1" dirty="0" smtClean="0"/>
              <a:t>both the reservoir and flux </a:t>
            </a:r>
            <a:r>
              <a:rPr lang="en-US" dirty="0" smtClean="0"/>
              <a:t>must be identified for </a:t>
            </a:r>
            <a:r>
              <a:rPr lang="en-US" sz="2400" i="1" dirty="0" smtClean="0">
                <a:latin typeface="Symbol" charset="2"/>
                <a:cs typeface="Symbol" charset="2"/>
              </a:rPr>
              <a:t>t</a:t>
            </a:r>
            <a:r>
              <a:rPr lang="en-US" i="1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/>
              <a:t>to have any meaning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726064"/>
              </p:ext>
            </p:extLst>
          </p:nvPr>
        </p:nvGraphicFramePr>
        <p:xfrm>
          <a:off x="711200" y="4108450"/>
          <a:ext cx="2093913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2" name="Equation" r:id="rId5" imgW="736600" imgH="228600" progId="Equation.DSMT4">
                  <p:embed/>
                </p:oleObj>
              </mc:Choice>
              <mc:Fallback>
                <p:oleObj name="Equation" r:id="rId5" imgW="736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1200" y="4108450"/>
                        <a:ext cx="2093913" cy="64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590742"/>
              </p:ext>
            </p:extLst>
          </p:nvPr>
        </p:nvGraphicFramePr>
        <p:xfrm>
          <a:off x="558800" y="5880100"/>
          <a:ext cx="269875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" name="Equation" r:id="rId7" imgW="1079500" imgH="254000" progId="Equation.3">
                  <p:embed/>
                </p:oleObj>
              </mc:Choice>
              <mc:Fallback>
                <p:oleObj name="Equation" r:id="rId7" imgW="1079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8800" y="5880100"/>
                        <a:ext cx="269875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4292600" y="3240227"/>
            <a:ext cx="0" cy="32367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4511258"/>
              </p:ext>
            </p:extLst>
          </p:nvPr>
        </p:nvGraphicFramePr>
        <p:xfrm>
          <a:off x="4984749" y="4108450"/>
          <a:ext cx="324238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name="Equation" r:id="rId9" imgW="1282700" imgH="228600" progId="Equation.3">
                  <p:embed/>
                </p:oleObj>
              </mc:Choice>
              <mc:Fallback>
                <p:oleObj name="Equation" r:id="rId9" imgW="1282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84749" y="4108450"/>
                        <a:ext cx="3242380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6404926"/>
              </p:ext>
            </p:extLst>
          </p:nvPr>
        </p:nvGraphicFramePr>
        <p:xfrm>
          <a:off x="4984749" y="5310326"/>
          <a:ext cx="2380692" cy="595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Equation" r:id="rId11" imgW="914400" imgH="228600" progId="Equation.3">
                  <p:embed/>
                </p:oleObj>
              </mc:Choice>
              <mc:Fallback>
                <p:oleObj name="Equation" r:id="rId11" imgW="914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984749" y="5310326"/>
                        <a:ext cx="2380692" cy="595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46886" y="3472934"/>
            <a:ext cx="2454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wrt</a:t>
            </a:r>
            <a:r>
              <a:rPr lang="en-US" i="1" dirty="0" smtClean="0"/>
              <a:t> to biological cycling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152286" y="3440668"/>
            <a:ext cx="260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wrt</a:t>
            </a:r>
            <a:r>
              <a:rPr lang="en-US" i="1" dirty="0" smtClean="0"/>
              <a:t> to volcanic degassing</a:t>
            </a:r>
            <a:endParaRPr lang="en-US" i="1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650266"/>
              </p:ext>
            </p:extLst>
          </p:nvPr>
        </p:nvGraphicFramePr>
        <p:xfrm>
          <a:off x="595630" y="5043487"/>
          <a:ext cx="2654722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name="Equation" r:id="rId13" imgW="990600" imgH="241300" progId="Equation.3">
                  <p:embed/>
                </p:oleObj>
              </mc:Choice>
              <mc:Fallback>
                <p:oleObj name="Equation" r:id="rId13" imgW="990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95630" y="5043487"/>
                        <a:ext cx="2654722" cy="646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7416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 a soil p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5046133" cy="378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300335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Another way is to sample the regolith (e.g. the boundary layer between the atmosphere and lithosphere, and where “everything”  lives.  We can look at compositional change as a function of chemistry/lithology/climate </a:t>
            </a:r>
            <a:r>
              <a:rPr lang="en-US" dirty="0" err="1" smtClean="0">
                <a:solidFill>
                  <a:srgbClr val="FFFF00"/>
                </a:solidFill>
              </a:rPr>
              <a:t>etc</a:t>
            </a:r>
            <a:r>
              <a:rPr lang="en-US" dirty="0" smtClean="0">
                <a:solidFill>
                  <a:srgbClr val="FFFF00"/>
                </a:solidFill>
              </a:rPr>
              <a:t>/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 descr="Leyte soil c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656600"/>
            <a:ext cx="4800599" cy="32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89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45" r="51337" b="12408"/>
          <a:stretch/>
        </p:blipFill>
        <p:spPr>
          <a:xfrm>
            <a:off x="111410" y="1042074"/>
            <a:ext cx="4248308" cy="436812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1066800" y="3771900"/>
            <a:ext cx="2654300" cy="647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143000" y="3771900"/>
            <a:ext cx="2501900" cy="6477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1066800" y="1676400"/>
            <a:ext cx="127000" cy="20955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733800" y="1638300"/>
            <a:ext cx="0" cy="2095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57300" y="413266"/>
            <a:ext cx="704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Soil profile from Luquillo, Puerto Rico, figure from White et al 1998 (GCA)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7954" y="5562600"/>
            <a:ext cx="7023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Integrate soil horizon density, thickness, elemental depletion to estimate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mass transfer.  If we can add time we get a rate (</a:t>
            </a:r>
            <a:r>
              <a:rPr lang="en-US" dirty="0" err="1" smtClean="0">
                <a:solidFill>
                  <a:srgbClr val="FFFF00"/>
                </a:solidFill>
              </a:rPr>
              <a:t>cosmogenics</a:t>
            </a:r>
            <a:r>
              <a:rPr lang="en-US" dirty="0" smtClean="0">
                <a:solidFill>
                  <a:srgbClr val="FFFF00"/>
                </a:solidFill>
              </a:rPr>
              <a:t>). 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343024"/>
            <a:ext cx="2667000" cy="35337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0045"/>
          <a:stretch/>
        </p:blipFill>
        <p:spPr>
          <a:xfrm>
            <a:off x="7052272" y="1295400"/>
            <a:ext cx="1694257" cy="3505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57888" y="926068"/>
            <a:ext cx="204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Normalized change</a:t>
            </a:r>
            <a:endParaRPr lang="en-US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86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566"/>
          <a:stretch/>
        </p:blipFill>
        <p:spPr>
          <a:xfrm>
            <a:off x="1600200" y="990600"/>
            <a:ext cx="5626995" cy="49418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8400" y="622002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Riebe</a:t>
            </a:r>
            <a:r>
              <a:rPr lang="en-US" dirty="0" smtClean="0">
                <a:solidFill>
                  <a:schemeClr val="bg1"/>
                </a:solidFill>
              </a:rPr>
              <a:t> et al EPSL 2004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381000"/>
            <a:ext cx="7382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Studies based on chemical depletion indices of soil and </a:t>
            </a:r>
            <a:r>
              <a:rPr lang="en-US" dirty="0" err="1" smtClean="0">
                <a:solidFill>
                  <a:schemeClr val="bg1"/>
                </a:solidFill>
              </a:rPr>
              <a:t>cosmogenic</a:t>
            </a:r>
            <a:r>
              <a:rPr lang="en-US" dirty="0" smtClean="0">
                <a:solidFill>
                  <a:schemeClr val="bg1"/>
                </a:solidFill>
              </a:rPr>
              <a:t> nuclides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415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14400"/>
            <a:ext cx="7556500" cy="340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7076" y="481226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MAP, cm yr</a:t>
            </a:r>
            <a:r>
              <a:rPr lang="en-US" baseline="30000" dirty="0" smtClean="0">
                <a:solidFill>
                  <a:srgbClr val="FFFFFF"/>
                </a:solidFill>
              </a:rPr>
              <a:t>-1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600" y="480060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MAT, ˚C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09375" y="6246911"/>
            <a:ext cx="1737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FFFF"/>
                </a:solidFill>
              </a:rPr>
              <a:t>Riebe</a:t>
            </a:r>
            <a:r>
              <a:rPr lang="en-US" sz="1400" dirty="0" smtClean="0">
                <a:solidFill>
                  <a:srgbClr val="FFFFFF"/>
                </a:solidFill>
              </a:rPr>
              <a:t> et al EPSL 2004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5867400"/>
            <a:ext cx="2912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</a:rPr>
              <a:t>E</a:t>
            </a:r>
            <a:r>
              <a:rPr lang="en-US" i="1" baseline="-25000" dirty="0" err="1" smtClean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rgbClr val="FFFF00"/>
                </a:solidFill>
              </a:rPr>
              <a:t>  modeled 17 – 24 kJ mol</a:t>
            </a:r>
            <a:r>
              <a:rPr lang="en-US" baseline="30000" dirty="0" smtClean="0">
                <a:solidFill>
                  <a:srgbClr val="FFFF00"/>
                </a:solidFill>
              </a:rPr>
              <a:t>-1</a:t>
            </a:r>
            <a:endParaRPr lang="en-US" baseline="30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3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04800"/>
            <a:ext cx="77969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Possible erosion control on weathering rates – is tectonics the first order control?</a:t>
            </a:r>
          </a:p>
          <a:p>
            <a:r>
              <a:rPr lang="en-US" dirty="0" err="1" smtClean="0"/>
              <a:t>Paleocean</a:t>
            </a:r>
            <a:r>
              <a:rPr lang="en-US" dirty="0" smtClean="0"/>
              <a:t> tracer chemistry appears to support that, but (there’s always a but) ….</a:t>
            </a:r>
          </a:p>
          <a:p>
            <a:r>
              <a:rPr lang="en-US" dirty="0" smtClean="0"/>
              <a:t>What is it, exactly, that the tracers are tracing?  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0161694"/>
              </p:ext>
            </p:extLst>
          </p:nvPr>
        </p:nvGraphicFramePr>
        <p:xfrm>
          <a:off x="844550" y="1219200"/>
          <a:ext cx="7454900" cy="487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6765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676400"/>
            <a:ext cx="6172200" cy="441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324600"/>
            <a:ext cx="4237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Dixon &amp; von </a:t>
            </a:r>
            <a:r>
              <a:rPr lang="en-US" dirty="0" err="1" smtClean="0"/>
              <a:t>Blankenburg</a:t>
            </a:r>
            <a:r>
              <a:rPr lang="en-US" dirty="0" smtClean="0"/>
              <a:t> 2012 C.R. </a:t>
            </a:r>
            <a:r>
              <a:rPr lang="en-US" dirty="0" err="1" smtClean="0"/>
              <a:t>Geosci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8382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continental settings </a:t>
            </a:r>
            <a:r>
              <a:rPr lang="en-US" i="1" dirty="0" smtClean="0"/>
              <a:t>R(</a:t>
            </a:r>
            <a:r>
              <a:rPr lang="en-US" i="1" dirty="0" err="1" smtClean="0"/>
              <a:t>wea</a:t>
            </a:r>
            <a:r>
              <a:rPr lang="en-US" i="1" dirty="0" smtClean="0"/>
              <a:t>)</a:t>
            </a:r>
            <a:r>
              <a:rPr lang="en-US" dirty="0" smtClean="0"/>
              <a:t> increases with </a:t>
            </a:r>
            <a:r>
              <a:rPr lang="en-US" i="1" dirty="0" smtClean="0"/>
              <a:t>R(erosion)</a:t>
            </a:r>
            <a:r>
              <a:rPr lang="en-US" dirty="0" smtClean="0"/>
              <a:t>, to a point. At higher </a:t>
            </a:r>
            <a:r>
              <a:rPr lang="en-US" i="1" dirty="0" smtClean="0"/>
              <a:t>R(erosion)  R(</a:t>
            </a:r>
            <a:r>
              <a:rPr lang="en-US" i="1" dirty="0" err="1" smtClean="0"/>
              <a:t>wea</a:t>
            </a:r>
            <a:r>
              <a:rPr lang="en-US" i="1" dirty="0" smtClean="0"/>
              <a:t>) </a:t>
            </a:r>
            <a:r>
              <a:rPr lang="en-US" dirty="0" smtClean="0"/>
              <a:t>“plateaus”, i.e. kinetics limit chemical reaction progress.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0217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457200" y="350838"/>
            <a:ext cx="8001000" cy="639762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Arcs – a critical sink in the global C cycle?</a:t>
            </a:r>
            <a:endParaRPr lang="en-US" sz="32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1600201"/>
            <a:ext cx="26468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Interesting features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 Ca, Mg rich compositions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 Fast kinetics in volcanic rocks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 Tectonically active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 Wet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 High erosion rates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 Frequent resurfacing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029200" y="1295400"/>
            <a:ext cx="264687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Underrepresented</a:t>
            </a:r>
            <a:r>
              <a:rPr lang="en-US" sz="2000" i="1" dirty="0" smtClean="0">
                <a:solidFill>
                  <a:srgbClr val="0000FF"/>
                </a:solidFill>
              </a:rPr>
              <a:t> in our data and our thinking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No big rivers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 Large groundwater fluxes (unmeasured!)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endParaRPr lang="en-US" sz="2000" dirty="0"/>
          </a:p>
        </p:txBody>
      </p:sp>
      <p:pic>
        <p:nvPicPr>
          <p:cNvPr id="13" name="Picture 12" descr="Milliman East Indi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136" y="3200400"/>
            <a:ext cx="5643964" cy="343736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00400" y="6324600"/>
            <a:ext cx="5715000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/>
              <a:t>Milliman</a:t>
            </a:r>
            <a:r>
              <a:rPr lang="en-US" sz="2400" dirty="0" smtClean="0"/>
              <a:t>: </a:t>
            </a:r>
            <a:r>
              <a:rPr lang="en-US" sz="2400" dirty="0" err="1" smtClean="0"/>
              <a:t>sed</a:t>
            </a:r>
            <a:r>
              <a:rPr lang="en-US" sz="2400" dirty="0" smtClean="0"/>
              <a:t> yields are ≈10x global average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609600" y="5791200"/>
            <a:ext cx="23622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Climate sensitivity?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6808902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noff map global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1346200"/>
            <a:ext cx="74168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014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381000"/>
            <a:ext cx="5632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 the fluxes from arcs and OIBs large enough to matter?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512332"/>
            <a:ext cx="4917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mean runoff ≈ 299 mm (</a:t>
            </a:r>
            <a:r>
              <a:rPr lang="en-US" dirty="0" err="1" smtClean="0"/>
              <a:t>Fekete</a:t>
            </a:r>
            <a:r>
              <a:rPr lang="en-US" dirty="0" smtClean="0"/>
              <a:t> et al., 2002)</a:t>
            </a:r>
          </a:p>
          <a:p>
            <a:r>
              <a:rPr lang="en-US" dirty="0" smtClean="0"/>
              <a:t>Arcs and OIBs much wetter</a:t>
            </a:r>
            <a:endParaRPr lang="en-US" dirty="0"/>
          </a:p>
        </p:txBody>
      </p:sp>
      <p:pic>
        <p:nvPicPr>
          <p:cNvPr id="5" name="Picture 4" descr="runoff zonal me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362200"/>
            <a:ext cx="5385724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22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103531"/>
            <a:ext cx="9144000" cy="48279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457200"/>
            <a:ext cx="4172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Global annual sediment delivery to oceans</a:t>
            </a:r>
          </a:p>
          <a:p>
            <a:pPr algn="ctr"/>
            <a:r>
              <a:rPr lang="en-US" i="1" dirty="0" err="1" smtClean="0"/>
              <a:t>Milliman</a:t>
            </a:r>
            <a:r>
              <a:rPr lang="en-US" i="1" dirty="0" smtClean="0"/>
              <a:t> 1983 J. Geol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304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0ck_whee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940" y="1097280"/>
            <a:ext cx="3924300" cy="482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" y="1193800"/>
            <a:ext cx="3657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carbon cycle is like a complex clock mechanism.  “Cycles” with very different time constants from diurnal (&lt;10</a:t>
            </a:r>
            <a:r>
              <a:rPr lang="en-US" baseline="30000" dirty="0" smtClean="0"/>
              <a:t>-2</a:t>
            </a:r>
            <a:r>
              <a:rPr lang="en-US" dirty="0" smtClean="0"/>
              <a:t> years) to &gt;10</a:t>
            </a:r>
            <a:r>
              <a:rPr lang="en-US" baseline="30000" dirty="0" smtClean="0"/>
              <a:t>9</a:t>
            </a:r>
            <a:r>
              <a:rPr lang="en-US" dirty="0" smtClean="0"/>
              <a:t> years are coupled.  </a:t>
            </a:r>
          </a:p>
          <a:p>
            <a:endParaRPr lang="en-US" dirty="0"/>
          </a:p>
          <a:p>
            <a:r>
              <a:rPr lang="en-US" dirty="0" smtClean="0"/>
              <a:t>If the problem is largely linear, it’s OK to ignore the fast cycles when considering long time scale sand vice versa.  If it’s non-linear, not so much…</a:t>
            </a:r>
          </a:p>
          <a:p>
            <a:endParaRPr lang="en-US" dirty="0"/>
          </a:p>
          <a:p>
            <a:r>
              <a:rPr lang="en-US" dirty="0" smtClean="0"/>
              <a:t>The full problem is very “stiff” because the time constants span 11 or more orders of magnitude.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353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070134871"/>
              </p:ext>
            </p:extLst>
          </p:nvPr>
        </p:nvGraphicFramePr>
        <p:xfrm>
          <a:off x="1066800" y="1179215"/>
          <a:ext cx="6837538" cy="496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47800" y="533400"/>
            <a:ext cx="4464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</a:rPr>
              <a:t>Arc and OIB rivers are different ….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 rot="2826900">
            <a:off x="6915838" y="2884639"/>
            <a:ext cx="91440" cy="9144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91200" y="1597967"/>
            <a:ext cx="1639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Philippines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5200" y="1676400"/>
            <a:ext cx="1158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Hawaii</a:t>
            </a:r>
            <a:endParaRPr lang="en-US" sz="2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669451"/>
              </p:ext>
            </p:extLst>
          </p:nvPr>
        </p:nvGraphicFramePr>
        <p:xfrm>
          <a:off x="2057400" y="1905000"/>
          <a:ext cx="5846938" cy="4416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0875090"/>
              </p:ext>
            </p:extLst>
          </p:nvPr>
        </p:nvGraphicFramePr>
        <p:xfrm>
          <a:off x="1707227" y="1143000"/>
          <a:ext cx="5913352" cy="4307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37456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343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152400"/>
            <a:ext cx="5250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Basalt weathering rates from globally distributed sites</a:t>
            </a:r>
          </a:p>
          <a:p>
            <a:pPr algn="ctr"/>
            <a:r>
              <a:rPr lang="en-US" dirty="0" smtClean="0"/>
              <a:t>(Li et al, submitted)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153804" y="766465"/>
            <a:ext cx="152400" cy="152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153804" y="1223665"/>
            <a:ext cx="152400" cy="152400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82404" y="614065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ctive provinces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82404" y="1071265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inactive provinces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19200" y="5715000"/>
            <a:ext cx="2670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Exponential T dependence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53864" y="5721866"/>
            <a:ext cx="2405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Hydrologic dependence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8805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zon geoshed 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524000"/>
            <a:ext cx="3636453" cy="4387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Google Earth Philippine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706"/>
            <a:ext cx="4953000" cy="64097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4800600"/>
            <a:ext cx="254446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Luzon</a:t>
            </a:r>
            <a:r>
              <a:rPr lang="en-US" sz="2400" dirty="0" smtClean="0"/>
              <a:t>, Philippines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active arcs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ophiolites</a:t>
            </a: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typhoons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2895600" y="1524000"/>
            <a:ext cx="1066800" cy="381000"/>
          </a:xfrm>
          <a:prstGeom prst="straightConnector1">
            <a:avLst/>
          </a:prstGeom>
          <a:ln w="41275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9680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mice river Pinatub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09600"/>
            <a:ext cx="3666336" cy="2749749"/>
          </a:xfrm>
          <a:prstGeom prst="rect">
            <a:avLst/>
          </a:prstGeom>
        </p:spPr>
      </p:pic>
      <p:pic>
        <p:nvPicPr>
          <p:cNvPr id="3" name="Picture 2" descr="Pinatubo ri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863" y="3174801"/>
            <a:ext cx="4504537" cy="3378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0863" y="381000"/>
            <a:ext cx="45045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</a:rPr>
              <a:t>Rivers draining W side of Pinatubo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Big, full of fresh pumice, and completely uncharacterized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Large groundwater discharge directly to ocean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" name="Picture 4" descr="river to sea Pinatub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886200"/>
            <a:ext cx="3801263" cy="2850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4596" y="3516868"/>
            <a:ext cx="130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Pinatubo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038768" y="3962400"/>
            <a:ext cx="1695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S. China Sea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2438400" y="4648200"/>
            <a:ext cx="4572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43200" y="1905000"/>
            <a:ext cx="152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Pumice fills river channels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3112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1420" y="4459069"/>
            <a:ext cx="7008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Volcanic-hosted rivers contribute </a:t>
            </a:r>
            <a:r>
              <a:rPr lang="en-US" dirty="0" err="1" smtClean="0">
                <a:solidFill>
                  <a:srgbClr val="FFFFFF"/>
                </a:solidFill>
              </a:rPr>
              <a:t>Sr</a:t>
            </a:r>
            <a:r>
              <a:rPr lang="en-US" dirty="0" smtClean="0">
                <a:solidFill>
                  <a:srgbClr val="FFFFFF"/>
                </a:solidFill>
              </a:rPr>
              <a:t> with low </a:t>
            </a:r>
            <a:r>
              <a:rPr lang="en-US" baseline="30000" dirty="0" smtClean="0">
                <a:solidFill>
                  <a:srgbClr val="FFFFFF"/>
                </a:solidFill>
              </a:rPr>
              <a:t>87</a:t>
            </a:r>
            <a:r>
              <a:rPr lang="en-US" dirty="0" smtClean="0">
                <a:solidFill>
                  <a:srgbClr val="FFFFFF"/>
                </a:solidFill>
              </a:rPr>
              <a:t>Sr/</a:t>
            </a:r>
            <a:r>
              <a:rPr lang="en-US" baseline="30000" dirty="0" smtClean="0">
                <a:solidFill>
                  <a:srgbClr val="FFFFFF"/>
                </a:solidFill>
              </a:rPr>
              <a:t>86</a:t>
            </a:r>
            <a:r>
              <a:rPr lang="en-US" dirty="0" smtClean="0">
                <a:solidFill>
                  <a:srgbClr val="FFFFFF"/>
                </a:solidFill>
              </a:rPr>
              <a:t>Sr to the oceans, typically 0.704 to 0.705 </a:t>
            </a:r>
            <a:r>
              <a:rPr lang="en-US" i="1" dirty="0" smtClean="0">
                <a:solidFill>
                  <a:srgbClr val="FFFFFF"/>
                </a:solidFill>
              </a:rPr>
              <a:t>vs.</a:t>
            </a:r>
            <a:r>
              <a:rPr lang="en-US" dirty="0" smtClean="0">
                <a:solidFill>
                  <a:srgbClr val="FFFFFF"/>
                </a:solidFill>
              </a:rPr>
              <a:t> seawater currently at 0.7092.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1110734"/>
            <a:ext cx="6688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function that estimates the impact of river input on oceanic </a:t>
            </a:r>
            <a:r>
              <a:rPr lang="en-US" baseline="30000" dirty="0" smtClean="0">
                <a:solidFill>
                  <a:schemeClr val="bg1"/>
                </a:solidFill>
              </a:rPr>
              <a:t>87</a:t>
            </a:r>
            <a:r>
              <a:rPr lang="en-US" dirty="0" smtClean="0">
                <a:solidFill>
                  <a:schemeClr val="bg1"/>
                </a:solidFill>
              </a:rPr>
              <a:t>Sr/Sr: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2182258"/>
              </p:ext>
            </p:extLst>
          </p:nvPr>
        </p:nvGraphicFramePr>
        <p:xfrm>
          <a:off x="807720" y="2057400"/>
          <a:ext cx="71628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3" imgW="2387600" imgH="508000" progId="Equation.3">
                  <p:embed/>
                </p:oleObj>
              </mc:Choice>
              <mc:Fallback>
                <p:oleObj name="Equation" r:id="rId3" imgW="23876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7720" y="2057400"/>
                        <a:ext cx="7162800" cy="152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86056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-718931" y="2852531"/>
            <a:ext cx="363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 consumption, 10</a:t>
            </a:r>
            <a:r>
              <a:rPr lang="en-US" baseline="30000" dirty="0" smtClean="0">
                <a:solidFill>
                  <a:srgbClr val="FFFFFF"/>
                </a:solidFill>
              </a:rPr>
              <a:t>3</a:t>
            </a:r>
            <a:r>
              <a:rPr lang="en-US" dirty="0" smtClean="0">
                <a:solidFill>
                  <a:srgbClr val="FFFFFF"/>
                </a:solidFill>
              </a:rPr>
              <a:t> mole km</a:t>
            </a:r>
            <a:r>
              <a:rPr lang="en-US" baseline="30000" dirty="0" smtClean="0">
                <a:solidFill>
                  <a:srgbClr val="FFFFFF"/>
                </a:solidFill>
              </a:rPr>
              <a:t>-2</a:t>
            </a:r>
            <a:r>
              <a:rPr lang="en-US" dirty="0" smtClean="0">
                <a:solidFill>
                  <a:srgbClr val="FFFFFF"/>
                </a:solidFill>
              </a:rPr>
              <a:t> yr</a:t>
            </a:r>
            <a:r>
              <a:rPr lang="en-US" baseline="30000" dirty="0" smtClean="0">
                <a:solidFill>
                  <a:srgbClr val="FFFFFF"/>
                </a:solidFill>
              </a:rPr>
              <a:t>-1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5712767"/>
            <a:ext cx="606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FFFFFF"/>
                </a:solidFill>
              </a:rPr>
              <a:t>Ψ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Sr</a:t>
            </a:r>
            <a:endParaRPr lang="en-US" sz="2400" baseline="-25000" dirty="0">
              <a:solidFill>
                <a:srgbClr val="FFFFFF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0149065"/>
              </p:ext>
            </p:extLst>
          </p:nvPr>
        </p:nvGraphicFramePr>
        <p:xfrm>
          <a:off x="609600" y="762000"/>
          <a:ext cx="7092950" cy="520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1" name="Straight Connector 10"/>
          <p:cNvCxnSpPr/>
          <p:nvPr/>
        </p:nvCxnSpPr>
        <p:spPr>
          <a:xfrm flipV="1">
            <a:off x="3733800" y="1066800"/>
            <a:ext cx="0" cy="411480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43400" y="1905000"/>
            <a:ext cx="1677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increase (</a:t>
            </a:r>
            <a:r>
              <a:rPr lang="en-US" sz="1400" baseline="30000" dirty="0" smtClean="0">
                <a:solidFill>
                  <a:srgbClr val="FFFF00"/>
                </a:solidFill>
              </a:rPr>
              <a:t>87</a:t>
            </a:r>
            <a:r>
              <a:rPr lang="en-US" sz="1400" dirty="0" smtClean="0">
                <a:solidFill>
                  <a:srgbClr val="FFFF00"/>
                </a:solidFill>
              </a:rPr>
              <a:t>Sr/</a:t>
            </a:r>
            <a:r>
              <a:rPr lang="en-US" sz="1400" baseline="30000" dirty="0" smtClean="0">
                <a:solidFill>
                  <a:srgbClr val="FFFF00"/>
                </a:solidFill>
              </a:rPr>
              <a:t>86</a:t>
            </a:r>
            <a:r>
              <a:rPr lang="en-US" sz="1400" dirty="0" smtClean="0">
                <a:solidFill>
                  <a:srgbClr val="FFFF00"/>
                </a:solidFill>
              </a:rPr>
              <a:t>Sr)</a:t>
            </a:r>
            <a:r>
              <a:rPr lang="en-US" sz="1400" baseline="-25000" dirty="0" err="1" smtClean="0">
                <a:solidFill>
                  <a:srgbClr val="FFFF00"/>
                </a:solidFill>
              </a:rPr>
              <a:t>sw</a:t>
            </a:r>
            <a:endParaRPr lang="en-US" sz="1400" baseline="-25000" dirty="0">
              <a:solidFill>
                <a:srgbClr val="FFFF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334266" y="2514600"/>
            <a:ext cx="856734" cy="0"/>
          </a:xfrm>
          <a:prstGeom prst="straightConnector1">
            <a:avLst/>
          </a:prstGeom>
          <a:ln>
            <a:solidFill>
              <a:srgbClr val="00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80756" y="3581400"/>
            <a:ext cx="103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volcanics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797728" y="3950732"/>
            <a:ext cx="348144" cy="437634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562600" y="5722033"/>
            <a:ext cx="2866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Data from </a:t>
            </a:r>
            <a:r>
              <a:rPr lang="en-US" sz="1600" dirty="0" err="1" smtClean="0">
                <a:solidFill>
                  <a:srgbClr val="FFFFFF"/>
                </a:solidFill>
              </a:rPr>
              <a:t>Gaillardet</a:t>
            </a:r>
            <a:r>
              <a:rPr lang="en-US" sz="1600" dirty="0" smtClean="0">
                <a:solidFill>
                  <a:srgbClr val="FFFFFF"/>
                </a:solidFill>
              </a:rPr>
              <a:t> et al., 1999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Dessert et al, 2003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	</a:t>
            </a:r>
            <a:r>
              <a:rPr lang="en-US" sz="1600" dirty="0" err="1" smtClean="0">
                <a:solidFill>
                  <a:srgbClr val="FFFFFF"/>
                </a:solidFill>
              </a:rPr>
              <a:t>Schopka</a:t>
            </a:r>
            <a:r>
              <a:rPr lang="en-US" sz="1600" dirty="0" smtClean="0">
                <a:solidFill>
                  <a:srgbClr val="FFFFFF"/>
                </a:solidFill>
              </a:rPr>
              <a:t> et al., 2010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71272" y="371176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High CO</a:t>
            </a:r>
            <a:r>
              <a:rPr lang="en-US" i="1" baseline="-25000" dirty="0" smtClean="0">
                <a:solidFill>
                  <a:srgbClr val="FFFFFF"/>
                </a:solidFill>
              </a:rPr>
              <a:t>2</a:t>
            </a:r>
            <a:r>
              <a:rPr lang="en-US" i="1" dirty="0" smtClean="0">
                <a:solidFill>
                  <a:srgbClr val="FFFFFF"/>
                </a:solidFill>
              </a:rPr>
              <a:t> consumption associated with negative forcing on SW </a:t>
            </a:r>
            <a:r>
              <a:rPr lang="en-US" i="1" baseline="30000" dirty="0" smtClean="0">
                <a:solidFill>
                  <a:srgbClr val="FFFFFF"/>
                </a:solidFill>
              </a:rPr>
              <a:t>87</a:t>
            </a:r>
            <a:r>
              <a:rPr lang="en-US" i="1" dirty="0" smtClean="0">
                <a:solidFill>
                  <a:srgbClr val="FFFFFF"/>
                </a:solidFill>
              </a:rPr>
              <a:t>Sr/</a:t>
            </a:r>
            <a:r>
              <a:rPr lang="en-US" i="1" baseline="30000" dirty="0" smtClean="0">
                <a:solidFill>
                  <a:srgbClr val="FFFFFF"/>
                </a:solidFill>
              </a:rPr>
              <a:t>86</a:t>
            </a:r>
            <a:r>
              <a:rPr lang="en-US" i="1" dirty="0" smtClean="0">
                <a:solidFill>
                  <a:srgbClr val="FFFFFF"/>
                </a:solidFill>
              </a:rPr>
              <a:t>Sr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04645" y="436572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Other major rivers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4347153" y="4680827"/>
            <a:ext cx="377247" cy="3487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7339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304800"/>
            <a:ext cx="4252145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2286000"/>
            <a:ext cx="2813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Kilauea/Mauna Loa </a:t>
            </a:r>
            <a:r>
              <a:rPr lang="en-US" i="1" dirty="0" smtClean="0">
                <a:solidFill>
                  <a:srgbClr val="000000"/>
                </a:solidFill>
              </a:rPr>
              <a:t>(young)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0600" y="3288268"/>
            <a:ext cx="2676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Mauna Kea </a:t>
            </a:r>
            <a:r>
              <a:rPr lang="en-US" i="1" dirty="0" smtClean="0">
                <a:solidFill>
                  <a:srgbClr val="000000"/>
                </a:solidFill>
              </a:rPr>
              <a:t>(intermediate)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7911" y="4648200"/>
            <a:ext cx="277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Kohala</a:t>
            </a:r>
            <a:r>
              <a:rPr lang="en-US" dirty="0" smtClean="0"/>
              <a:t> </a:t>
            </a:r>
            <a:r>
              <a:rPr lang="en-US" i="1" dirty="0" smtClean="0"/>
              <a:t>(old, flank  collapse)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57" y="3288268"/>
            <a:ext cx="3420458" cy="335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023" y="1102969"/>
            <a:ext cx="3419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Strong coupling between weathering/</a:t>
            </a:r>
            <a:r>
              <a:rPr lang="en-US" sz="2400" dirty="0" err="1" smtClean="0">
                <a:solidFill>
                  <a:schemeClr val="bg1"/>
                </a:solidFill>
              </a:rPr>
              <a:t>pedogenesis</a:t>
            </a:r>
            <a:r>
              <a:rPr lang="en-US" sz="2400" dirty="0" smtClean="0">
                <a:solidFill>
                  <a:schemeClr val="bg1"/>
                </a:solidFill>
              </a:rPr>
              <a:t>, hydrologic pathways, and landform evolution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828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211" y="838200"/>
            <a:ext cx="5429250" cy="58787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304800"/>
            <a:ext cx="5186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Ratio of weathering fluxes delivered via GW </a:t>
            </a:r>
            <a:r>
              <a:rPr lang="en-US" i="1" dirty="0" err="1" smtClean="0">
                <a:solidFill>
                  <a:srgbClr val="FFFF00"/>
                </a:solidFill>
              </a:rPr>
              <a:t>vs</a:t>
            </a:r>
            <a:r>
              <a:rPr lang="en-US" i="1" dirty="0" smtClean="0">
                <a:solidFill>
                  <a:srgbClr val="FFFF00"/>
                </a:solidFill>
              </a:rPr>
              <a:t> runoff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1488" y="95803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5284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685800"/>
            <a:ext cx="735717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u="sng" dirty="0" smtClean="0">
                <a:solidFill>
                  <a:srgbClr val="FF6600"/>
                </a:solidFill>
              </a:rPr>
              <a:t>A few important notions:</a:t>
            </a:r>
          </a:p>
          <a:p>
            <a:endParaRPr lang="en-US" sz="2800" i="1" u="sng" dirty="0" smtClean="0">
              <a:solidFill>
                <a:srgbClr val="FFFF00"/>
              </a:solidFill>
            </a:endParaRPr>
          </a:p>
          <a:p>
            <a:r>
              <a:rPr lang="en-US" sz="2800" i="1" dirty="0" smtClean="0">
                <a:solidFill>
                  <a:srgbClr val="FFFF00"/>
                </a:solidFill>
              </a:rPr>
              <a:t>Tropical arcs ≈ 1% of terrestrial surface, with 15-20% of CO</a:t>
            </a:r>
            <a:r>
              <a:rPr lang="en-US" sz="2800" i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i="1" dirty="0" smtClean="0">
                <a:solidFill>
                  <a:srgbClr val="FFFF00"/>
                </a:solidFill>
              </a:rPr>
              <a:t> consumption, with apparently strong climate sensitivity.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C fluxes in rivers – focus here, but also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geothermal fluxes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ground water fluxes  (in Hawaii 15x!)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i="1" dirty="0" smtClean="0">
                <a:solidFill>
                  <a:srgbClr val="FFFF00"/>
                </a:solidFill>
              </a:rPr>
              <a:t>Hypothesis:</a:t>
            </a:r>
            <a:r>
              <a:rPr lang="en-US" sz="2800" dirty="0" smtClean="0">
                <a:solidFill>
                  <a:srgbClr val="FFFF00"/>
                </a:solidFill>
              </a:rPr>
              <a:t> Arcs (± LIPs) are the </a:t>
            </a:r>
            <a:r>
              <a:rPr lang="en-US" sz="2800" i="1" dirty="0" smtClean="0">
                <a:solidFill>
                  <a:srgbClr val="FFFF00"/>
                </a:solidFill>
              </a:rPr>
              <a:t>locus</a:t>
            </a:r>
            <a:r>
              <a:rPr lang="en-US" sz="2800" dirty="0" smtClean="0">
                <a:solidFill>
                  <a:srgbClr val="FFFF00"/>
                </a:solidFill>
              </a:rPr>
              <a:t> of the climate-weathering feedback.  </a:t>
            </a:r>
          </a:p>
          <a:p>
            <a:r>
              <a:rPr lang="en-US" sz="2800" dirty="0" err="1" smtClean="0">
                <a:solidFill>
                  <a:srgbClr val="FFFF00"/>
                </a:solidFill>
              </a:rPr>
              <a:t>Cratonic</a:t>
            </a:r>
            <a:r>
              <a:rPr lang="en-US" sz="2800" dirty="0" smtClean="0">
                <a:solidFill>
                  <a:srgbClr val="FFFF00"/>
                </a:solidFill>
              </a:rPr>
              <a:t> settings less sensitive to climate but also to tectonics via erosion rate effects.</a:t>
            </a:r>
          </a:p>
        </p:txBody>
      </p:sp>
    </p:spTree>
    <p:extLst>
      <p:ext uri="{BB962C8B-B14F-4D97-AF65-F5344CB8AC3E}">
        <p14:creationId xmlns:p14="http://schemas.microsoft.com/office/powerpoint/2010/main" val="4078497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uego Xmas 20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00" y="152401"/>
            <a:ext cx="6832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Oh, by the way, arcs are a source of 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too.  </a:t>
            </a:r>
          </a:p>
          <a:p>
            <a:endParaRPr lang="en-US" sz="2800" dirty="0"/>
          </a:p>
          <a:p>
            <a:r>
              <a:rPr lang="en-US" sz="2800" dirty="0" smtClean="0"/>
              <a:t>Hmm, where does that get us?</a:t>
            </a:r>
            <a:endParaRPr lang="en-US" sz="2400" i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114800" y="6052066"/>
            <a:ext cx="481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Fuego, Christmas Day 2010 (Antigua, Guatemala)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51200" y="4305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05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urnal CO2 Massen 20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55" y="386834"/>
            <a:ext cx="7056045" cy="546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9909" y="6032500"/>
            <a:ext cx="418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Diurnal </a:t>
            </a:r>
            <a:r>
              <a:rPr lang="en-US" dirty="0" smtClean="0"/>
              <a:t>cycle, </a:t>
            </a:r>
            <a:r>
              <a:rPr lang="en-US" dirty="0" err="1" smtClean="0"/>
              <a:t>Diekirch</a:t>
            </a:r>
            <a:r>
              <a:rPr lang="en-US" dirty="0" smtClean="0"/>
              <a:t> Forest, Luxembourg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8101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534" y="799290"/>
            <a:ext cx="6820571" cy="4299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6350" y="337749"/>
            <a:ext cx="4828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Costa Rica margin C balance  (</a:t>
            </a:r>
            <a:r>
              <a:rPr lang="en-US" dirty="0" err="1" smtClean="0"/>
              <a:t>Furi</a:t>
            </a:r>
            <a:r>
              <a:rPr lang="en-US" dirty="0" smtClean="0"/>
              <a:t> et al, G3, 2010)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8628" y="5139291"/>
            <a:ext cx="899537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Input &gt; 1.6×10</a:t>
            </a:r>
            <a:r>
              <a:rPr lang="en-US" sz="2400" baseline="30000" dirty="0" smtClean="0"/>
              <a:t>9</a:t>
            </a:r>
            <a:r>
              <a:rPr lang="en-US" sz="2400" dirty="0" smtClean="0"/>
              <a:t> g C km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yr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		Output ≈ 2×10</a:t>
            </a:r>
            <a:r>
              <a:rPr lang="en-US" sz="2400" baseline="30000" dirty="0" smtClean="0"/>
              <a:t>8</a:t>
            </a:r>
            <a:r>
              <a:rPr lang="en-US" sz="2400" dirty="0" smtClean="0"/>
              <a:t> g C km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yr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	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	</a:t>
            </a:r>
            <a:r>
              <a:rPr lang="en-US" sz="2400" dirty="0" smtClean="0"/>
              <a:t>								i.e. ≤ 12%</a:t>
            </a:r>
          </a:p>
          <a:p>
            <a:r>
              <a:rPr lang="en-US" dirty="0" smtClean="0"/>
              <a:t>Implication: most C introduced to subduction zone is recycled to mantle.  </a:t>
            </a:r>
          </a:p>
          <a:p>
            <a:r>
              <a:rPr lang="en-US" dirty="0" smtClean="0"/>
              <a:t>Should help maintain “steady state” surface C reservoir over long time scales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7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1003300"/>
            <a:ext cx="4094158" cy="2462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8373" y="189378"/>
            <a:ext cx="557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Seasonal variation in N hemisphere </a:t>
            </a:r>
            <a:r>
              <a:rPr lang="en-US" dirty="0" err="1" smtClean="0"/>
              <a:t>atm</a:t>
            </a:r>
            <a:r>
              <a:rPr lang="en-US" dirty="0" smtClean="0"/>
              <a:t> CO</a:t>
            </a:r>
            <a:r>
              <a:rPr lang="en-US" baseline="-25000" dirty="0" smtClean="0"/>
              <a:t>2</a:t>
            </a:r>
            <a:r>
              <a:rPr lang="en-US" dirty="0" smtClean="0"/>
              <a:t> consistent with short residence time </a:t>
            </a:r>
            <a:r>
              <a:rPr lang="en-US" dirty="0" err="1" smtClean="0"/>
              <a:t>wrt</a:t>
            </a:r>
            <a:r>
              <a:rPr lang="en-US" dirty="0" smtClean="0"/>
              <a:t> to terrestrial uptake</a:t>
            </a:r>
            <a:endParaRPr lang="en-US" dirty="0"/>
          </a:p>
        </p:txBody>
      </p:sp>
      <p:pic>
        <p:nvPicPr>
          <p:cNvPr id="4" name="Picture 3" descr="latitude &amp; seasonal C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975" y="2790410"/>
            <a:ext cx="5309025" cy="346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77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40419" y="4836927"/>
            <a:ext cx="6032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Exponential fit to declining </a:t>
            </a:r>
            <a:r>
              <a:rPr lang="en-US" baseline="30000" dirty="0" smtClean="0"/>
              <a:t>14</a:t>
            </a:r>
            <a:r>
              <a:rPr lang="en-US" dirty="0" smtClean="0"/>
              <a:t>C content of </a:t>
            </a:r>
            <a:r>
              <a:rPr lang="en-US" dirty="0" err="1" smtClean="0"/>
              <a:t>atm</a:t>
            </a:r>
            <a:r>
              <a:rPr lang="en-US" dirty="0" smtClean="0"/>
              <a:t> yields </a:t>
            </a:r>
            <a:r>
              <a:rPr lang="en-US" sz="2400" dirty="0" smtClean="0">
                <a:latin typeface="Symbol" charset="2"/>
                <a:cs typeface="Symbol" charset="2"/>
              </a:rPr>
              <a:t>t</a:t>
            </a:r>
            <a:r>
              <a:rPr lang="en-US" dirty="0" smtClean="0"/>
              <a:t> ≈ 17 </a:t>
            </a:r>
            <a:r>
              <a:rPr lang="en-US" dirty="0" err="1" smtClean="0"/>
              <a:t>yrs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4442743"/>
              </p:ext>
            </p:extLst>
          </p:nvPr>
        </p:nvGraphicFramePr>
        <p:xfrm>
          <a:off x="1519238" y="5502275"/>
          <a:ext cx="2159000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3" imgW="990600" imgH="241300" progId="Equation.3">
                  <p:embed/>
                </p:oleObj>
              </mc:Choice>
              <mc:Fallback>
                <p:oleObj name="Equation" r:id="rId3" imgW="990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19238" y="5502275"/>
                        <a:ext cx="2159000" cy="525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28016" y="5590540"/>
            <a:ext cx="3218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 our simple calculation is “OK”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419" y="825500"/>
            <a:ext cx="5379720" cy="40514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9313" y="183634"/>
            <a:ext cx="2725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Bomb carbon spike in 1964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197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986927278"/>
              </p:ext>
            </p:extLst>
          </p:nvPr>
        </p:nvGraphicFramePr>
        <p:xfrm>
          <a:off x="1143000" y="1219200"/>
          <a:ext cx="6007100" cy="353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434" name="TextBox 2"/>
          <p:cNvSpPr txBox="1">
            <a:spLocks noChangeArrowheads="1"/>
          </p:cNvSpPr>
          <p:nvPr/>
        </p:nvSpPr>
        <p:spPr bwMode="auto">
          <a:xfrm>
            <a:off x="2895600" y="685800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EPICA Dome C ice core results</a:t>
            </a:r>
          </a:p>
        </p:txBody>
      </p:sp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3429000" y="4762500"/>
            <a:ext cx="1444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Age, </a:t>
            </a:r>
            <a:r>
              <a:rPr lang="en-US" dirty="0" err="1"/>
              <a:t>yr</a:t>
            </a:r>
            <a:r>
              <a:rPr lang="en-US" dirty="0"/>
              <a:t> </a:t>
            </a:r>
            <a:r>
              <a:rPr lang="en-US" dirty="0" err="1"/>
              <a:t>bp</a:t>
            </a:r>
            <a:endParaRPr lang="en-US" dirty="0"/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 rot="-5400000">
            <a:off x="-65087" y="2773362"/>
            <a:ext cx="1506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CO</a:t>
            </a:r>
            <a:r>
              <a:rPr lang="en-US" baseline="-25000"/>
              <a:t>2</a:t>
            </a:r>
            <a:r>
              <a:rPr lang="en-US"/>
              <a:t>, ppmv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91303" y="5537200"/>
            <a:ext cx="4958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so why doesn’t CO2 go all over the place in 10 </a:t>
            </a:r>
            <a:r>
              <a:rPr lang="en-US" i="1" dirty="0" err="1" smtClean="0">
                <a:solidFill>
                  <a:srgbClr val="FF0000"/>
                </a:solidFill>
              </a:rPr>
              <a:t>kyr</a:t>
            </a:r>
            <a:r>
              <a:rPr lang="en-US" i="1" dirty="0" smtClean="0">
                <a:solidFill>
                  <a:srgbClr val="FF0000"/>
                </a:solidFill>
              </a:rPr>
              <a:t>?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4400" y="6171168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There must be strong stabilizing feedbacks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362967"/>
              </p:ext>
            </p:extLst>
          </p:nvPr>
        </p:nvGraphicFramePr>
        <p:xfrm>
          <a:off x="1160325" y="5473700"/>
          <a:ext cx="2205175" cy="479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5" imgW="1168400" imgH="254000" progId="Equation.3">
                  <p:embed/>
                </p:oleObj>
              </mc:Choice>
              <mc:Fallback>
                <p:oleObj name="Equation" r:id="rId5" imgW="1168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60325" y="5473700"/>
                        <a:ext cx="2205175" cy="4793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1816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889000"/>
            <a:ext cx="7950200" cy="50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900" y="532368"/>
            <a:ext cx="1797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Zheng</a:t>
            </a:r>
            <a:r>
              <a:rPr lang="en-US" dirty="0" smtClean="0"/>
              <a:t> et al.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07608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 Presentation">
    <a:majorFont>
      <a:latin typeface="Arial"/>
      <a:ea typeface="ＭＳ Ｐゴシック"/>
      <a:cs typeface="ＭＳ Ｐゴシック"/>
    </a:majorFont>
    <a:minorFont>
      <a:latin typeface="Arial"/>
      <a:ea typeface="ＭＳ Ｐゴシック"/>
      <a:cs typeface="ＭＳ Ｐゴシック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1357</TotalTime>
  <Words>2062</Words>
  <Application>Microsoft Macintosh PowerPoint</Application>
  <PresentationFormat>On-screen Show (4:3)</PresentationFormat>
  <Paragraphs>321</Paragraphs>
  <Slides>50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Default Theme</vt:lpstr>
      <vt:lpstr>Microsoft Equation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Arcs – a critical sink in the global C cycle?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Cornell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Derry</dc:creator>
  <cp:lastModifiedBy>Louis Derry</cp:lastModifiedBy>
  <cp:revision>25</cp:revision>
  <dcterms:created xsi:type="dcterms:W3CDTF">2015-07-07T16:56:57Z</dcterms:created>
  <dcterms:modified xsi:type="dcterms:W3CDTF">2015-07-08T15:34:24Z</dcterms:modified>
</cp:coreProperties>
</file>