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53"/>
  </p:notesMasterIdLst>
  <p:sldIdLst>
    <p:sldId id="256" r:id="rId2"/>
    <p:sldId id="257" r:id="rId3"/>
    <p:sldId id="258" r:id="rId4"/>
    <p:sldId id="259" r:id="rId5"/>
    <p:sldId id="260" r:id="rId6"/>
    <p:sldId id="261" r:id="rId7"/>
    <p:sldId id="262" r:id="rId8"/>
    <p:sldId id="263" r:id="rId9"/>
    <p:sldId id="293" r:id="rId10"/>
    <p:sldId id="264" r:id="rId11"/>
    <p:sldId id="265" r:id="rId12"/>
    <p:sldId id="266" r:id="rId13"/>
    <p:sldId id="267" r:id="rId14"/>
    <p:sldId id="269" r:id="rId15"/>
    <p:sldId id="270" r:id="rId16"/>
    <p:sldId id="283" r:id="rId17"/>
    <p:sldId id="294" r:id="rId18"/>
    <p:sldId id="271" r:id="rId19"/>
    <p:sldId id="272" r:id="rId20"/>
    <p:sldId id="273" r:id="rId21"/>
    <p:sldId id="274" r:id="rId22"/>
    <p:sldId id="275" r:id="rId23"/>
    <p:sldId id="276" r:id="rId24"/>
    <p:sldId id="277" r:id="rId25"/>
    <p:sldId id="279" r:id="rId26"/>
    <p:sldId id="295" r:id="rId27"/>
    <p:sldId id="280" r:id="rId28"/>
    <p:sldId id="281" r:id="rId29"/>
    <p:sldId id="282" r:id="rId30"/>
    <p:sldId id="284" r:id="rId31"/>
    <p:sldId id="285" r:id="rId32"/>
    <p:sldId id="286" r:id="rId33"/>
    <p:sldId id="287" r:id="rId34"/>
    <p:sldId id="288" r:id="rId35"/>
    <p:sldId id="296" r:id="rId36"/>
    <p:sldId id="289" r:id="rId37"/>
    <p:sldId id="290" r:id="rId38"/>
    <p:sldId id="292" r:id="rId39"/>
    <p:sldId id="291" r:id="rId40"/>
    <p:sldId id="297" r:id="rId41"/>
    <p:sldId id="298" r:id="rId42"/>
    <p:sldId id="299" r:id="rId43"/>
    <p:sldId id="300" r:id="rId44"/>
    <p:sldId id="301" r:id="rId45"/>
    <p:sldId id="302" r:id="rId46"/>
    <p:sldId id="303" r:id="rId47"/>
    <p:sldId id="304" r:id="rId48"/>
    <p:sldId id="305" r:id="rId49"/>
    <p:sldId id="306" r:id="rId50"/>
    <p:sldId id="307" r:id="rId51"/>
    <p:sldId id="27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9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71798-4B00-A34F-BC44-85CD1F31E526}" type="datetimeFigureOut">
              <a:rPr lang="en-US" smtClean="0"/>
              <a:pPr/>
              <a:t>7/14/14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5A4B5-F3DE-4E42-8A7F-7C4020D209B2}" type="slidenum">
              <a:rPr lang="en-US" smtClean="0"/>
              <a:pPr/>
              <a:t>‹#›</a:t>
            </a:fld>
            <a:endParaRPr lang="en-US"/>
          </a:p>
        </p:txBody>
      </p:sp>
    </p:spTree>
    <p:extLst>
      <p:ext uri="{BB962C8B-B14F-4D97-AF65-F5344CB8AC3E}">
        <p14:creationId xmlns:p14="http://schemas.microsoft.com/office/powerpoint/2010/main" val="3656707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Happy Bastille Day.</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just </a:t>
            </a:r>
            <a:r>
              <a:rPr lang="en-US" dirty="0" err="1" smtClean="0"/>
              <a:t>googly</a:t>
            </a:r>
            <a:r>
              <a:rPr lang="en-US" dirty="0" smtClean="0"/>
              <a:t> eyes</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here that other types of regularization can be included as well</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35</a:t>
            </a:fld>
            <a:endParaRPr lang="en-US"/>
          </a:p>
        </p:txBody>
      </p:sp>
    </p:spTree>
    <p:extLst>
      <p:ext uri="{BB962C8B-B14F-4D97-AF65-F5344CB8AC3E}">
        <p14:creationId xmlns:p14="http://schemas.microsoft.com/office/powerpoint/2010/main" val="352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err="1" smtClean="0"/>
              <a:t>Tarantola</a:t>
            </a:r>
            <a:r>
              <a:rPr lang="en-US" dirty="0" smtClean="0"/>
              <a:t> and </a:t>
            </a:r>
            <a:r>
              <a:rPr lang="en-US" dirty="0" err="1" smtClean="0"/>
              <a:t>Valette</a:t>
            </a:r>
            <a:r>
              <a:rPr lang="en-US" dirty="0" smtClean="0"/>
              <a:t> style inversion we’ll do this afternoon.</a:t>
            </a:r>
          </a:p>
          <a:p>
            <a:endParaRPr lang="en-US" dirty="0" smtClean="0"/>
          </a:p>
          <a:p>
            <a:r>
              <a:rPr lang="en-US" dirty="0" smtClean="0"/>
              <a:t>We’ll learn a little more about how to assemble Cm</a:t>
            </a:r>
            <a:r>
              <a:rPr lang="en-US" baseline="0" dirty="0" smtClean="0"/>
              <a:t> then.</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39</a:t>
            </a:fld>
            <a:endParaRPr lang="en-US"/>
          </a:p>
        </p:txBody>
      </p:sp>
    </p:spTree>
    <p:extLst>
      <p:ext uri="{BB962C8B-B14F-4D97-AF65-F5344CB8AC3E}">
        <p14:creationId xmlns:p14="http://schemas.microsoft.com/office/powerpoint/2010/main" val="113399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This is the simple non-linear inverse problem that we will solve by a variety of ways.</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73DC778-99A9-7741-9007-F2C3D4062C98}" type="slidenum">
              <a:rPr lang="en-US"/>
              <a:pPr/>
              <a:t>42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Times New Roman" charset="0"/>
                <a:cs typeface="Times New Roman" charset="0"/>
              </a:rPr>
              <a:t>Note that the error surface is fairly complicated, even though the inverse problem looks fairly simple.</a:t>
            </a:r>
          </a:p>
          <a:p>
            <a:pPr>
              <a:spcBef>
                <a:spcPct val="0"/>
              </a:spcBef>
            </a:pPr>
            <a:r>
              <a:rPr lang="en-US">
                <a:latin typeface="Times New Roman" charset="0"/>
                <a:cs typeface="Times New Roman" charset="0"/>
              </a:rPr>
              <a:t>Note that the estimated solution is very close to the true solution, discrepancy due to grid spacing.</a:t>
            </a:r>
          </a:p>
          <a:p>
            <a:pPr>
              <a:spcBef>
                <a:spcPct val="0"/>
              </a:spcBef>
            </a:pPr>
            <a:endParaRPr lang="en-US">
              <a:latin typeface="Times New Roman" charset="0"/>
              <a:cs typeface="Times New Roman" charset="0"/>
            </a:endParaRPr>
          </a:p>
          <a:p>
            <a:pPr>
              <a:spcBef>
                <a:spcPct val="0"/>
              </a:spcBef>
            </a:pPr>
            <a:r>
              <a:rPr lang="en-US">
                <a:latin typeface="Times New Roman" charset="0"/>
                <a:cs typeface="Times New Roman" charset="0"/>
              </a:rPr>
              <a:t>Fig. 9.5.  A grid search is used to solve the non-linear curve fitting problem, </a:t>
            </a:r>
            <a:r>
              <a:rPr lang="en-US" i="1">
                <a:latin typeface="Cambria Math" charset="0"/>
                <a:ea typeface="Cambria Math" charset="0"/>
                <a:cs typeface="Times New Roman" charset="0"/>
              </a:rPr>
              <a:t>d</a:t>
            </a:r>
            <a:r>
              <a:rPr lang="en-US" i="1" baseline="-25000">
                <a:latin typeface="Cambria Math" charset="0"/>
                <a:ea typeface="Cambria Math" charset="0"/>
                <a:cs typeface="Times New Roman" charset="0"/>
              </a:rPr>
              <a:t>i</a:t>
            </a:r>
            <a:r>
              <a:rPr lang="en-US" i="1">
                <a:latin typeface="Cambria Math" charset="0"/>
                <a:ea typeface="Cambria Math" charset="0"/>
                <a:cs typeface="Times New Roman" charset="0"/>
              </a:rPr>
              <a:t>(x</a:t>
            </a:r>
            <a:r>
              <a:rPr lang="en-US" i="1" baseline="-25000">
                <a:latin typeface="Cambria Math" charset="0"/>
                <a:ea typeface="Cambria Math" charset="0"/>
                <a:cs typeface="Times New Roman" charset="0"/>
              </a:rPr>
              <a:t>i</a:t>
            </a:r>
            <a:r>
              <a:rPr lang="en-US" i="1">
                <a:latin typeface="Cambria Math" charset="0"/>
                <a:ea typeface="Cambria Math" charset="0"/>
                <a:cs typeface="Times New Roman" charset="0"/>
              </a:rPr>
              <a:t>) = sin(</a:t>
            </a:r>
            <a:r>
              <a:rPr lang="el-GR" i="1">
                <a:latin typeface="Cambria Math" charset="0"/>
                <a:ea typeface="Cambria Math" charset="0"/>
                <a:cs typeface="Times New Roman" charset="0"/>
              </a:rPr>
              <a:t>ω</a:t>
            </a:r>
            <a:r>
              <a:rPr lang="en-US" i="1" baseline="-25000">
                <a:latin typeface="Cambria Math" charset="0"/>
                <a:ea typeface="Cambria Math" charset="0"/>
                <a:cs typeface="Times New Roman" charset="0"/>
              </a:rPr>
              <a:t>0</a:t>
            </a:r>
            <a:r>
              <a:rPr lang="en-US" i="1">
                <a:latin typeface="Cambria Math" charset="0"/>
                <a:ea typeface="Cambria Math" charset="0"/>
                <a:cs typeface="Times New Roman" charset="0"/>
              </a:rPr>
              <a:t>m</a:t>
            </a:r>
            <a:r>
              <a:rPr lang="en-US" i="1" baseline="-25000">
                <a:latin typeface="Cambria Math" charset="0"/>
                <a:ea typeface="Cambria Math" charset="0"/>
                <a:cs typeface="Times New Roman" charset="0"/>
              </a:rPr>
              <a:t>1</a:t>
            </a:r>
            <a:r>
              <a:rPr lang="en-US" i="1">
                <a:latin typeface="Cambria Math" charset="0"/>
                <a:ea typeface="Cambria Math" charset="0"/>
                <a:cs typeface="Times New Roman" charset="0"/>
              </a:rPr>
              <a:t>x</a:t>
            </a:r>
            <a:r>
              <a:rPr lang="en-US" i="1" baseline="-25000">
                <a:latin typeface="Cambria Math" charset="0"/>
                <a:ea typeface="Cambria Math" charset="0"/>
                <a:cs typeface="Times New Roman" charset="0"/>
              </a:rPr>
              <a:t>i</a:t>
            </a:r>
            <a:r>
              <a:rPr lang="en-US" i="1">
                <a:latin typeface="Cambria Math" charset="0"/>
                <a:ea typeface="Cambria Math" charset="0"/>
                <a:cs typeface="Times New Roman" charset="0"/>
              </a:rPr>
              <a:t>) + m</a:t>
            </a:r>
            <a:r>
              <a:rPr lang="en-US" i="1" baseline="-25000">
                <a:latin typeface="Cambria Math" charset="0"/>
                <a:ea typeface="Cambria Math" charset="0"/>
                <a:cs typeface="Times New Roman" charset="0"/>
              </a:rPr>
              <a:t>1</a:t>
            </a:r>
            <a:r>
              <a:rPr lang="en-US" i="1">
                <a:latin typeface="Cambria Math" charset="0"/>
                <a:ea typeface="Cambria Math" charset="0"/>
                <a:cs typeface="Times New Roman" charset="0"/>
              </a:rPr>
              <a:t>m</a:t>
            </a:r>
            <a:r>
              <a:rPr lang="en-US" i="1" baseline="-25000">
                <a:latin typeface="Cambria Math" charset="0"/>
                <a:ea typeface="Cambria Math" charset="0"/>
                <a:cs typeface="Times New Roman" charset="0"/>
              </a:rPr>
              <a:t>2</a:t>
            </a:r>
            <a:r>
              <a:rPr lang="en-US">
                <a:latin typeface="Times New Roman" charset="0"/>
                <a:cs typeface="Times New Roman" charset="0"/>
              </a:rPr>
              <a:t>, .  (A) The true data (black curve) are for </a:t>
            </a:r>
            <a:r>
              <a:rPr lang="en-US" i="1">
                <a:latin typeface="Cambria Math" charset="0"/>
              </a:rPr>
              <a:t>m</a:t>
            </a:r>
            <a:r>
              <a:rPr lang="en-US" i="1" baseline="-25000">
                <a:latin typeface="Cambria Math" charset="0"/>
              </a:rPr>
              <a:t>1</a:t>
            </a:r>
            <a:r>
              <a:rPr lang="en-US" i="1">
                <a:latin typeface="Cambria Math" charset="0"/>
              </a:rPr>
              <a:t>=</a:t>
            </a:r>
            <a:r>
              <a:rPr lang="en-US">
                <a:latin typeface="Calibri" charset="0"/>
              </a:rPr>
              <a:t> 1.21, </a:t>
            </a:r>
            <a:r>
              <a:rPr lang="en-US" i="1">
                <a:latin typeface="Cambria Math" charset="0"/>
              </a:rPr>
              <a:t>m</a:t>
            </a:r>
            <a:r>
              <a:rPr lang="en-US" i="1" baseline="-25000">
                <a:latin typeface="Cambria Math" charset="0"/>
              </a:rPr>
              <a:t>2</a:t>
            </a:r>
            <a:r>
              <a:rPr lang="en-US">
                <a:latin typeface="Calibri" charset="0"/>
              </a:rPr>
              <a:t> =1.54</a:t>
            </a:r>
            <a:r>
              <a:rPr lang="en-US">
                <a:latin typeface="Times New Roman" charset="0"/>
                <a:cs typeface="Times New Roman" charset="0"/>
              </a:rPr>
              <a:t>.</a:t>
            </a:r>
            <a:r>
              <a:rPr lang="en-US">
                <a:latin typeface="Calibri" charset="0"/>
              </a:rPr>
              <a:t>  </a:t>
            </a:r>
            <a:r>
              <a:rPr lang="en-US">
                <a:latin typeface="Times New Roman" charset="0"/>
                <a:cs typeface="Times New Roman" charset="0"/>
              </a:rPr>
              <a:t>The observed data (black circles) have additive noise with variance, </a:t>
            </a:r>
            <a:r>
              <a:rPr lang="en-US" i="1">
                <a:latin typeface="Cambria Math" charset="0"/>
              </a:rPr>
              <a:t>s</a:t>
            </a:r>
            <a:r>
              <a:rPr lang="en-US" i="1" baseline="30000">
                <a:latin typeface="Cambria Math" charset="0"/>
              </a:rPr>
              <a:t>2</a:t>
            </a:r>
            <a:r>
              <a:rPr lang="en-US" i="1" baseline="-25000">
                <a:latin typeface="Cambria Math" charset="0"/>
              </a:rPr>
              <a:t>d</a:t>
            </a:r>
            <a:r>
              <a:rPr lang="en-US" i="1">
                <a:latin typeface="Cambria Math" charset="0"/>
              </a:rPr>
              <a:t>=(0.4)</a:t>
            </a:r>
            <a:r>
              <a:rPr lang="en-US" i="1" baseline="30000">
                <a:latin typeface="Cambria Math" charset="0"/>
              </a:rPr>
              <a:t>2</a:t>
            </a:r>
            <a:r>
              <a:rPr lang="en-US">
                <a:latin typeface="Times New Roman" charset="0"/>
                <a:cs typeface="Times New Roman" charset="0"/>
              </a:rPr>
              <a:t>.  The predicted data (red curve) are based results of the grid search.  (B) Error surface (colors), showing true solution (green circle) and estimated solution (white circle) </a:t>
            </a:r>
            <a:r>
              <a:rPr lang="en-US" i="1">
                <a:latin typeface="Times New Roman" charset="0"/>
                <a:cs typeface="Times New Roman" charset="0"/>
              </a:rPr>
              <a:t>MatLab</a:t>
            </a:r>
            <a:r>
              <a:rPr lang="en-US">
                <a:latin typeface="Times New Roman" charset="0"/>
                <a:cs typeface="Times New Roman" charset="0"/>
              </a:rPr>
              <a:t> script gda09_07.</a:t>
            </a:r>
          </a:p>
          <a:p>
            <a:pPr>
              <a:spcBef>
                <a:spcPct val="0"/>
              </a:spcBef>
            </a:pPr>
            <a:endParaRPr lang="en-US">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5B9E374C-C817-264B-A866-B5AFD0F2F8BE}" type="slidenum">
              <a:rPr lang="en-US"/>
              <a:pPr/>
              <a:t>43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44</a:t>
            </a:fld>
            <a:endParaRPr lang="en-US"/>
          </a:p>
        </p:txBody>
      </p:sp>
    </p:spTree>
    <p:extLst>
      <p:ext uri="{BB962C8B-B14F-4D97-AF65-F5344CB8AC3E}">
        <p14:creationId xmlns:p14="http://schemas.microsoft.com/office/powerpoint/2010/main" val="278719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just physics, of course… can come from chemistry or any other field</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a:t>
            </a:r>
            <a:r>
              <a:rPr lang="en-US" baseline="0" dirty="0" smtClean="0"/>
              <a:t> pictures on whiteboard for this bit to explain all the terms</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Gij</a:t>
            </a:r>
            <a:r>
              <a:rPr lang="en-US" dirty="0" smtClean="0"/>
              <a:t> is actually the derivative of the </a:t>
            </a:r>
            <a:r>
              <a:rPr lang="en-US" dirty="0" err="1" smtClean="0"/>
              <a:t>ith</a:t>
            </a:r>
            <a:r>
              <a:rPr lang="en-US" dirty="0" smtClean="0"/>
              <a:t> data value with respect to the </a:t>
            </a:r>
            <a:r>
              <a:rPr lang="en-US" dirty="0" err="1" smtClean="0"/>
              <a:t>jth</a:t>
            </a:r>
            <a:r>
              <a:rPr lang="en-US" baseline="0" dirty="0" smtClean="0"/>
              <a:t> model parameter</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a:t>
            </a:r>
            <a:r>
              <a:rPr lang="en-US" dirty="0" err="1" smtClean="0"/>
              <a:t>dij</a:t>
            </a:r>
            <a:r>
              <a:rPr lang="en-US" dirty="0" smtClean="0"/>
              <a:t> </a:t>
            </a:r>
            <a:r>
              <a:rPr lang="en-US" dirty="0" err="1" smtClean="0"/>
              <a:t>uj</a:t>
            </a:r>
            <a:endParaRPr lang="en-US" dirty="0" smtClean="0"/>
          </a:p>
          <a:p>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some examples</a:t>
            </a:r>
            <a:r>
              <a:rPr lang="en-US" baseline="0" dirty="0" smtClean="0"/>
              <a:t> on board </a:t>
            </a:r>
          </a:p>
          <a:p>
            <a:r>
              <a:rPr lang="en-US" baseline="0" dirty="0" smtClean="0"/>
              <a:t>Even-determined (fitting a line to 2 points)</a:t>
            </a:r>
          </a:p>
          <a:p>
            <a:r>
              <a:rPr lang="en-US" baseline="0" dirty="0" smtClean="0"/>
              <a:t>Under-determined – classic 2-d tomography on 3 by 3 grid with only vertical and horizontal shots (leaving one vertical or horizontal out)</a:t>
            </a:r>
          </a:p>
          <a:p>
            <a:r>
              <a:rPr lang="en-US" baseline="0" dirty="0" smtClean="0"/>
              <a:t>Over-determined – add in diagonals</a:t>
            </a:r>
          </a:p>
          <a:p>
            <a:r>
              <a:rPr lang="en-US" baseline="0" dirty="0" smtClean="0"/>
              <a:t>Mixed-determined – add in last row of 3 </a:t>
            </a:r>
            <a:r>
              <a:rPr lang="en-US" baseline="0" dirty="0" err="1" smtClean="0"/>
              <a:t>x</a:t>
            </a:r>
            <a:r>
              <a:rPr lang="en-US" baseline="0" dirty="0" smtClean="0"/>
              <a:t> 3 (no longer possible to satisfy data exactly) or over sampling one block and not sampling another</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chalkboard, go quickly through a</a:t>
            </a:r>
            <a:r>
              <a:rPr lang="en-US" baseline="0" dirty="0" smtClean="0"/>
              <a:t> few examples of under, over, and mixed</a:t>
            </a:r>
          </a:p>
          <a:p>
            <a:r>
              <a:rPr lang="en-US" baseline="0" dirty="0" smtClean="0"/>
              <a:t>Define the </a:t>
            </a:r>
            <a:r>
              <a:rPr lang="en-US" baseline="0" dirty="0" err="1" smtClean="0"/>
              <a:t>minimizationsand</a:t>
            </a:r>
            <a:r>
              <a:rPr lang="en-US" baseline="0" dirty="0" smtClean="0"/>
              <a:t> the basic procedures to do it: </a:t>
            </a:r>
            <a:r>
              <a:rPr lang="en-US" baseline="0" dirty="0" err="1" smtClean="0"/>
              <a:t>e</a:t>
            </a:r>
            <a:r>
              <a:rPr lang="en-US" baseline="0" dirty="0" smtClean="0"/>
              <a:t>=</a:t>
            </a:r>
            <a:r>
              <a:rPr lang="en-US" baseline="0" dirty="0" err="1" smtClean="0"/>
              <a:t>d</a:t>
            </a:r>
            <a:r>
              <a:rPr lang="en-US" baseline="0" dirty="0" smtClean="0"/>
              <a:t>-Gm, minimize </a:t>
            </a:r>
            <a:r>
              <a:rPr lang="en-US" baseline="0" dirty="0" err="1" smtClean="0"/>
              <a:t>eTe</a:t>
            </a:r>
            <a:r>
              <a:rPr lang="en-US" baseline="0" dirty="0" smtClean="0"/>
              <a:t>, </a:t>
            </a:r>
            <a:r>
              <a:rPr lang="en-US" baseline="0" dirty="0" err="1" smtClean="0"/>
              <a:t>mTm</a:t>
            </a:r>
            <a:r>
              <a:rPr lang="en-US" baseline="0" dirty="0" smtClean="0"/>
              <a:t>, or eTe+epsilon^2mTm</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Throw in some </a:t>
            </a:r>
            <a:r>
              <a:rPr lang="en-US" dirty="0" err="1" smtClean="0"/>
              <a:t>matlab</a:t>
            </a:r>
            <a:r>
              <a:rPr lang="en-US" dirty="0" smtClean="0"/>
              <a:t> figures here</a:t>
            </a:r>
            <a:r>
              <a:rPr lang="en-US" baseline="0" dirty="0" smtClean="0"/>
              <a:t> from the tutorial</a:t>
            </a:r>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35A4B5-F3DE-4E42-8A7F-7C4020D209B2}"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8661C4-791D-3B43-98BB-025FFEAA71A9}"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661C4-791D-3B43-98BB-025FFEAA71A9}"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661C4-791D-3B43-98BB-025FFEAA71A9}"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661C4-791D-3B43-98BB-025FFEAA71A9}"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AB490-DB4E-B84D-A02B-F1719BE56D80}"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442A9-4245-2A45-A83A-9D9C7AB4C1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8661C4-791D-3B43-98BB-025FFEAA71A9}" type="datetimeFigureOut">
              <a:rPr lang="en-US" smtClean="0"/>
              <a:pPr/>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8661C4-791D-3B43-98BB-025FFEAA71A9}" type="datetimeFigureOut">
              <a:rPr lang="en-US" smtClean="0"/>
              <a:pPr/>
              <a:t>7/14/14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8661C4-791D-3B43-98BB-025FFEAA71A9}" type="datetimeFigureOut">
              <a:rPr lang="en-US" smtClean="0"/>
              <a:pPr/>
              <a:t>7/14/14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661C4-791D-3B43-98BB-025FFEAA71A9}" type="datetimeFigureOut">
              <a:rPr lang="en-US" smtClean="0"/>
              <a:pPr/>
              <a:t>7/14/14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661C4-791D-3B43-98BB-025FFEAA71A9}" type="datetimeFigureOut">
              <a:rPr lang="en-US" smtClean="0"/>
              <a:pPr/>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661C4-791D-3B43-98BB-025FFEAA71A9}" type="datetimeFigureOut">
              <a:rPr lang="en-US" smtClean="0"/>
              <a:pPr/>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3FDFA-21F2-B94C-B304-9C04F445B5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661C4-791D-3B43-98BB-025FFEAA71A9}" type="datetimeFigureOut">
              <a:rPr lang="en-US" smtClean="0"/>
              <a:pPr/>
              <a:t>7/14/14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3FDFA-21F2-B94C-B304-9C04F445B5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26.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 Id="rId3" Type="http://schemas.openxmlformats.org/officeDocument/2006/relationships/image" Target="../media/image3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 Id="rId3" Type="http://schemas.openxmlformats.org/officeDocument/2006/relationships/image" Target="../media/image3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1" Type="http://schemas.openxmlformats.org/officeDocument/2006/relationships/slideLayout" Target="../slideLayouts/slideLayout6.xml"/><Relationship Id="rId2"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 Id="rId3" Type="http://schemas.openxmlformats.org/officeDocument/2006/relationships/image" Target="../media/image4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 Id="rId3" Type="http://schemas.openxmlformats.org/officeDocument/2006/relationships/image" Target="../media/image47.emf"/></Relationships>
</file>

<file path=ppt/slides/_rels/slide39.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1.emf"/></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 Id="rId3" Type="http://schemas.openxmlformats.org/officeDocument/2006/relationships/image" Target="../media/image5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2595"/>
            <a:ext cx="7772400" cy="1470025"/>
          </a:xfrm>
        </p:spPr>
        <p:txBody>
          <a:bodyPr/>
          <a:lstStyle/>
          <a:p>
            <a:r>
              <a:rPr lang="en-US" dirty="0" smtClean="0"/>
              <a:t>Inverse Theory</a:t>
            </a:r>
            <a:endParaRPr lang="en-US" dirty="0"/>
          </a:p>
        </p:txBody>
      </p:sp>
      <p:sp>
        <p:nvSpPr>
          <p:cNvPr id="3" name="Subtitle 2"/>
          <p:cNvSpPr>
            <a:spLocks noGrp="1"/>
          </p:cNvSpPr>
          <p:nvPr>
            <p:ph type="subTitle" idx="1"/>
          </p:nvPr>
        </p:nvSpPr>
        <p:spPr>
          <a:xfrm>
            <a:off x="1371600" y="1650185"/>
            <a:ext cx="6400800" cy="1752600"/>
          </a:xfrm>
        </p:spPr>
        <p:txBody>
          <a:bodyPr>
            <a:normAutofit fontScale="92500"/>
          </a:bodyPr>
          <a:lstStyle/>
          <a:p>
            <a:r>
              <a:rPr lang="en-US" dirty="0" smtClean="0"/>
              <a:t>CIDER seismology lecture IV</a:t>
            </a:r>
          </a:p>
          <a:p>
            <a:r>
              <a:rPr lang="en-US" dirty="0" smtClean="0"/>
              <a:t>July 14, 2014</a:t>
            </a:r>
          </a:p>
          <a:p>
            <a:r>
              <a:rPr lang="en-US" dirty="0" smtClean="0"/>
              <a:t>Mark Panning, University of Florida</a:t>
            </a:r>
            <a:endParaRPr lang="en-US" dirty="0"/>
          </a:p>
        </p:txBody>
      </p:sp>
      <p:pic>
        <p:nvPicPr>
          <p:cNvPr id="4" name="Picture 3" descr="73622-004-CC0BFB02.jpg"/>
          <p:cNvPicPr>
            <a:picLocks noChangeAspect="1"/>
          </p:cNvPicPr>
          <p:nvPr/>
        </p:nvPicPr>
        <p:blipFill>
          <a:blip r:embed="rId3"/>
          <a:stretch>
            <a:fillRect/>
          </a:stretch>
        </p:blipFill>
        <p:spPr>
          <a:xfrm>
            <a:off x="3418232" y="3575207"/>
            <a:ext cx="2217709" cy="328279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linear algebra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Even-determined, N=M</a:t>
            </a:r>
          </a:p>
          <a:p>
            <a:pPr lvl="1"/>
            <a:r>
              <a:rPr lang="en-US" b="1" dirty="0" err="1" smtClean="0"/>
              <a:t>m</a:t>
            </a:r>
            <a:r>
              <a:rPr lang="en-US" baseline="-25000" dirty="0" err="1" smtClean="0"/>
              <a:t>est</a:t>
            </a:r>
            <a:r>
              <a:rPr lang="en-US" dirty="0" smtClean="0"/>
              <a:t>=</a:t>
            </a:r>
            <a:r>
              <a:rPr lang="en-US" b="1" dirty="0" smtClean="0"/>
              <a:t>G</a:t>
            </a:r>
            <a:r>
              <a:rPr lang="en-US" baseline="30000" dirty="0" smtClean="0"/>
              <a:t>-1</a:t>
            </a:r>
            <a:r>
              <a:rPr lang="en-US" b="1" dirty="0" smtClean="0"/>
              <a:t>d</a:t>
            </a:r>
          </a:p>
          <a:p>
            <a:pPr lvl="1"/>
            <a:r>
              <a:rPr lang="en-US" dirty="0" smtClean="0"/>
              <a:t>In practice, </a:t>
            </a:r>
            <a:r>
              <a:rPr lang="en-US" b="1" dirty="0" smtClean="0"/>
              <a:t>G</a:t>
            </a:r>
            <a:r>
              <a:rPr lang="en-US" dirty="0" smtClean="0"/>
              <a:t> is almost always singular (true if any of the data can be expressed as a linear combination of other data)</a:t>
            </a:r>
          </a:p>
          <a:p>
            <a:r>
              <a:rPr lang="en-US" dirty="0" smtClean="0"/>
              <a:t>Purely underdetermined, N&lt;M</a:t>
            </a:r>
          </a:p>
          <a:p>
            <a:pPr lvl="1"/>
            <a:r>
              <a:rPr lang="en-US" dirty="0" smtClean="0"/>
              <a:t>Can always find model to match data exactly, but many models are possible</a:t>
            </a:r>
          </a:p>
          <a:p>
            <a:r>
              <a:rPr lang="en-US" dirty="0" smtClean="0"/>
              <a:t>Purely </a:t>
            </a:r>
            <a:r>
              <a:rPr lang="en-US" dirty="0" err="1" smtClean="0"/>
              <a:t>overdetermined</a:t>
            </a:r>
            <a:r>
              <a:rPr lang="en-US" dirty="0" smtClean="0"/>
              <a:t>, M&gt;N</a:t>
            </a:r>
          </a:p>
          <a:p>
            <a:pPr lvl="1"/>
            <a:r>
              <a:rPr lang="en-US" dirty="0" smtClean="0"/>
              <a:t>Impossible to match data exactly</a:t>
            </a:r>
          </a:p>
          <a:p>
            <a:pPr lvl="1"/>
            <a:r>
              <a:rPr lang="en-US" dirty="0" smtClean="0"/>
              <a:t>In theory, possible to exactly resolve all model parameters for a model that minimizes misfit to error</a:t>
            </a:r>
          </a:p>
          <a:p>
            <a:r>
              <a:rPr lang="en-US" dirty="0" smtClean="0"/>
              <a:t>The real world: Mixed-determined problems</a:t>
            </a:r>
          </a:p>
          <a:p>
            <a:pPr lvl="1"/>
            <a:r>
              <a:rPr lang="en-US" dirty="0" smtClean="0"/>
              <a:t>Impossible to satisfy data exactly</a:t>
            </a:r>
          </a:p>
          <a:p>
            <a:pPr lvl="1"/>
            <a:r>
              <a:rPr lang="en-US" dirty="0" smtClean="0"/>
              <a:t>Some combinations of model parameters are not independently sampled and cannot be resolved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32"/>
            <a:ext cx="8229600" cy="1143000"/>
          </a:xfrm>
        </p:spPr>
        <p:txBody>
          <a:bodyPr/>
          <a:lstStyle/>
          <a:p>
            <a:r>
              <a:rPr lang="en-US" dirty="0" smtClean="0"/>
              <a:t>Chalkboard interlude!</a:t>
            </a:r>
            <a:endParaRPr lang="en-US" dirty="0"/>
          </a:p>
        </p:txBody>
      </p:sp>
      <p:grpSp>
        <p:nvGrpSpPr>
          <p:cNvPr id="11" name="Group 10"/>
          <p:cNvGrpSpPr/>
          <p:nvPr/>
        </p:nvGrpSpPr>
        <p:grpSpPr>
          <a:xfrm>
            <a:off x="479682" y="946466"/>
            <a:ext cx="8498570" cy="5813497"/>
            <a:chOff x="479682" y="946466"/>
            <a:chExt cx="8498570" cy="5813497"/>
          </a:xfrm>
        </p:grpSpPr>
        <p:sp>
          <p:nvSpPr>
            <p:cNvPr id="4" name="TextBox 3"/>
            <p:cNvSpPr txBox="1"/>
            <p:nvPr/>
          </p:nvSpPr>
          <p:spPr>
            <a:xfrm>
              <a:off x="1118902" y="946466"/>
              <a:ext cx="6914893" cy="769441"/>
            </a:xfrm>
            <a:prstGeom prst="rect">
              <a:avLst/>
            </a:prstGeom>
            <a:noFill/>
          </p:spPr>
          <p:txBody>
            <a:bodyPr wrap="square" rtlCol="0">
              <a:spAutoFit/>
            </a:bodyPr>
            <a:lstStyle/>
            <a:p>
              <a:pPr algn="ctr"/>
              <a:r>
                <a:rPr lang="en-US" sz="4400" dirty="0" smtClean="0"/>
                <a:t>Takeaway #2: recipes</a:t>
              </a:r>
              <a:endParaRPr lang="en-US" sz="4400" dirty="0"/>
            </a:p>
          </p:txBody>
        </p:sp>
        <p:sp>
          <p:nvSpPr>
            <p:cNvPr id="10" name="TextBox 9"/>
            <p:cNvSpPr txBox="1"/>
            <p:nvPr/>
          </p:nvSpPr>
          <p:spPr>
            <a:xfrm>
              <a:off x="479682" y="2235648"/>
              <a:ext cx="8498570" cy="4524315"/>
            </a:xfrm>
            <a:prstGeom prst="rect">
              <a:avLst/>
            </a:prstGeom>
            <a:noFill/>
          </p:spPr>
          <p:txBody>
            <a:bodyPr wrap="square" rtlCol="0">
              <a:spAutoFit/>
            </a:bodyPr>
            <a:lstStyle/>
            <a:p>
              <a:pPr>
                <a:buNone/>
              </a:pPr>
              <a:r>
                <a:rPr lang="en-US" sz="2400" dirty="0" err="1"/>
                <a:t>Overdetermined</a:t>
              </a:r>
              <a:r>
                <a:rPr lang="en-US" sz="2400" dirty="0"/>
                <a:t>:</a:t>
              </a:r>
            </a:p>
            <a:p>
              <a:pPr>
                <a:buNone/>
              </a:pPr>
              <a:r>
                <a:rPr lang="en-US" sz="2400" dirty="0"/>
                <a:t>Minimize error</a:t>
              </a:r>
            </a:p>
            <a:p>
              <a:pPr>
                <a:buNone/>
              </a:pPr>
              <a:r>
                <a:rPr lang="en-US" sz="2400" dirty="0"/>
                <a:t>“Least squares”</a:t>
              </a:r>
            </a:p>
            <a:p>
              <a:pPr>
                <a:buNone/>
              </a:pPr>
              <a:endParaRPr lang="en-US" sz="2400" dirty="0"/>
            </a:p>
            <a:p>
              <a:pPr>
                <a:buNone/>
              </a:pPr>
              <a:r>
                <a:rPr lang="en-US" sz="2400" dirty="0"/>
                <a:t>Underdetermined:</a:t>
              </a:r>
            </a:p>
            <a:p>
              <a:pPr>
                <a:buNone/>
              </a:pPr>
              <a:r>
                <a:rPr lang="en-US" sz="2400" dirty="0"/>
                <a:t>Minimize model size</a:t>
              </a:r>
            </a:p>
            <a:p>
              <a:pPr>
                <a:buNone/>
              </a:pPr>
              <a:r>
                <a:rPr lang="en-US" sz="2400" dirty="0"/>
                <a:t>“Minimum length”</a:t>
              </a:r>
            </a:p>
            <a:p>
              <a:pPr>
                <a:buNone/>
              </a:pPr>
              <a:endParaRPr lang="en-US" sz="2400" dirty="0"/>
            </a:p>
            <a:p>
              <a:pPr>
                <a:buNone/>
              </a:pPr>
              <a:r>
                <a:rPr lang="en-US" sz="2400" dirty="0"/>
                <a:t>Mixed-determined:</a:t>
              </a:r>
            </a:p>
            <a:p>
              <a:pPr>
                <a:buNone/>
              </a:pPr>
              <a:r>
                <a:rPr lang="en-US" sz="2400" dirty="0"/>
                <a:t>Minimize both</a:t>
              </a:r>
            </a:p>
            <a:p>
              <a:pPr>
                <a:buNone/>
              </a:pPr>
              <a:r>
                <a:rPr lang="en-US" sz="2400" dirty="0"/>
                <a:t>“Damped least squares”</a:t>
              </a:r>
            </a:p>
            <a:p>
              <a:endParaRPr lang="en-US" sz="2400" dirty="0"/>
            </a:p>
          </p:txBody>
        </p:sp>
        <p:pic>
          <p:nvPicPr>
            <p:cNvPr id="6" name="Picture 5" descr="latex-image-1.pdf"/>
            <p:cNvPicPr>
              <a:picLocks noChangeAspect="1"/>
            </p:cNvPicPr>
            <p:nvPr/>
          </p:nvPicPr>
          <p:blipFill>
            <a:blip r:embed="rId3"/>
            <a:stretch>
              <a:fillRect/>
            </a:stretch>
          </p:blipFill>
          <p:spPr>
            <a:xfrm>
              <a:off x="4074722" y="2335158"/>
              <a:ext cx="3893992" cy="574879"/>
            </a:xfrm>
            <a:prstGeom prst="rect">
              <a:avLst/>
            </a:prstGeom>
          </p:spPr>
        </p:pic>
        <p:pic>
          <p:nvPicPr>
            <p:cNvPr id="7" name="Picture 6" descr="latex-image-1.pdf"/>
            <p:cNvPicPr>
              <a:picLocks noChangeAspect="1"/>
            </p:cNvPicPr>
            <p:nvPr/>
          </p:nvPicPr>
          <p:blipFill>
            <a:blip r:embed="rId4"/>
            <a:stretch>
              <a:fillRect/>
            </a:stretch>
          </p:blipFill>
          <p:spPr>
            <a:xfrm>
              <a:off x="4074722" y="3862455"/>
              <a:ext cx="3959073" cy="574879"/>
            </a:xfrm>
            <a:prstGeom prst="rect">
              <a:avLst/>
            </a:prstGeom>
          </p:spPr>
        </p:pic>
        <p:pic>
          <p:nvPicPr>
            <p:cNvPr id="9" name="Picture 8" descr="latex-image-1.pdf"/>
            <p:cNvPicPr>
              <a:picLocks noChangeAspect="1"/>
            </p:cNvPicPr>
            <p:nvPr/>
          </p:nvPicPr>
          <p:blipFill>
            <a:blip r:embed="rId5"/>
            <a:stretch>
              <a:fillRect/>
            </a:stretch>
          </p:blipFill>
          <p:spPr>
            <a:xfrm>
              <a:off x="4074722" y="5576955"/>
              <a:ext cx="4881048" cy="574879"/>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Weight</a:t>
            </a:r>
            <a:endParaRPr lang="en-US" dirty="0"/>
          </a:p>
        </p:txBody>
      </p:sp>
      <p:sp>
        <p:nvSpPr>
          <p:cNvPr id="3" name="Content Placeholder 2"/>
          <p:cNvSpPr>
            <a:spLocks noGrp="1"/>
          </p:cNvSpPr>
          <p:nvPr>
            <p:ph idx="1"/>
          </p:nvPr>
        </p:nvSpPr>
        <p:spPr/>
        <p:txBody>
          <a:bodyPr/>
          <a:lstStyle/>
          <a:p>
            <a:r>
              <a:rPr lang="en-US" dirty="0" smtClean="0"/>
              <a:t>The previous solutions assumed all data misfits were equally important, but what if some data is better resolved than others?</a:t>
            </a:r>
          </a:p>
          <a:p>
            <a:r>
              <a:rPr lang="en-US" dirty="0" smtClean="0"/>
              <a:t>If we know (or can estimate) the variance of each measurement, σ</a:t>
            </a:r>
            <a:r>
              <a:rPr lang="en-US" baseline="-25000" dirty="0" smtClean="0"/>
              <a:t>i</a:t>
            </a:r>
            <a:r>
              <a:rPr lang="en-US" baseline="30000" dirty="0" smtClean="0"/>
              <a:t>2</a:t>
            </a:r>
            <a:r>
              <a:rPr lang="en-US" dirty="0" smtClean="0"/>
              <a:t>, we can simply weight each data by 1/σ</a:t>
            </a:r>
            <a:r>
              <a:rPr lang="en-US" baseline="-25000" dirty="0" smtClean="0"/>
              <a:t>i</a:t>
            </a:r>
            <a:r>
              <a:rPr lang="en-US" baseline="30000" dirty="0" smtClean="0"/>
              <a:t>2</a:t>
            </a:r>
            <a:endParaRPr lang="en-US" baseline="30000" dirty="0"/>
          </a:p>
        </p:txBody>
      </p:sp>
      <p:pic>
        <p:nvPicPr>
          <p:cNvPr id="4" name="Picture 3" descr="latex-image-1.pdf"/>
          <p:cNvPicPr>
            <a:picLocks noChangeAspect="1"/>
          </p:cNvPicPr>
          <p:nvPr/>
        </p:nvPicPr>
        <p:blipFill>
          <a:blip r:embed="rId2"/>
          <a:stretch>
            <a:fillRect/>
          </a:stretch>
        </p:blipFill>
        <p:spPr>
          <a:xfrm>
            <a:off x="2657475" y="4910328"/>
            <a:ext cx="3454400" cy="546100"/>
          </a:xfrm>
          <a:prstGeom prst="rect">
            <a:avLst/>
          </a:prstGeom>
        </p:spPr>
      </p:pic>
      <p:grpSp>
        <p:nvGrpSpPr>
          <p:cNvPr id="10" name="Group 9"/>
          <p:cNvGrpSpPr/>
          <p:nvPr/>
        </p:nvGrpSpPr>
        <p:grpSpPr>
          <a:xfrm>
            <a:off x="2657475" y="5456428"/>
            <a:ext cx="2265059" cy="1178780"/>
            <a:chOff x="2657475" y="5289550"/>
            <a:chExt cx="2265059" cy="1178780"/>
          </a:xfrm>
        </p:grpSpPr>
        <p:sp>
          <p:nvSpPr>
            <p:cNvPr id="5" name="TextBox 4"/>
            <p:cNvSpPr txBox="1"/>
            <p:nvPr/>
          </p:nvSpPr>
          <p:spPr>
            <a:xfrm>
              <a:off x="2657475" y="5821999"/>
              <a:ext cx="2265059" cy="646331"/>
            </a:xfrm>
            <a:prstGeom prst="rect">
              <a:avLst/>
            </a:prstGeom>
            <a:noFill/>
          </p:spPr>
          <p:txBody>
            <a:bodyPr wrap="square" rtlCol="0">
              <a:spAutoFit/>
            </a:bodyPr>
            <a:lstStyle/>
            <a:p>
              <a:r>
                <a:rPr lang="en-US" dirty="0" smtClean="0"/>
                <a:t>Diagonal matrix with elements 1/σ</a:t>
              </a:r>
              <a:r>
                <a:rPr lang="en-US" baseline="-25000" dirty="0" smtClean="0"/>
                <a:t>i</a:t>
              </a:r>
              <a:r>
                <a:rPr lang="en-US" baseline="30000" dirty="0" smtClean="0"/>
                <a:t>2</a:t>
              </a:r>
              <a:endParaRPr lang="en-US" dirty="0"/>
            </a:p>
          </p:txBody>
        </p:sp>
        <p:cxnSp>
          <p:nvCxnSpPr>
            <p:cNvPr id="6" name="Straight Arrow Connector 5"/>
            <p:cNvCxnSpPr/>
            <p:nvPr/>
          </p:nvCxnSpPr>
          <p:spPr>
            <a:xfrm rot="10800000">
              <a:off x="2865238" y="5289551"/>
              <a:ext cx="813672" cy="5324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678911" y="5289550"/>
              <a:ext cx="919162" cy="5324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weight (regularization)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Simply minimizing model size may not be sufficient</a:t>
            </a:r>
          </a:p>
          <a:p>
            <a:r>
              <a:rPr lang="en-US" dirty="0" smtClean="0"/>
              <a:t>May want to find a model close to some reference model</a:t>
            </a:r>
          </a:p>
          <a:p>
            <a:pPr lvl="1"/>
            <a:r>
              <a:rPr lang="en-US" dirty="0" smtClean="0"/>
              <a:t>minimize (</a:t>
            </a:r>
            <a:r>
              <a:rPr lang="en-US" b="1" dirty="0" err="1" smtClean="0"/>
              <a:t>m</a:t>
            </a:r>
            <a:r>
              <a:rPr lang="en-US" dirty="0" smtClean="0"/>
              <a:t>-&lt;</a:t>
            </a:r>
            <a:r>
              <a:rPr lang="en-US" b="1" dirty="0" err="1" smtClean="0"/>
              <a:t>m</a:t>
            </a:r>
            <a:r>
              <a:rPr lang="en-US" dirty="0" smtClean="0"/>
              <a:t>&gt;)</a:t>
            </a:r>
            <a:r>
              <a:rPr lang="en-US" baseline="30000" dirty="0" err="1" smtClean="0"/>
              <a:t>T</a:t>
            </a:r>
            <a:r>
              <a:rPr lang="en-US" dirty="0" err="1" smtClean="0"/>
              <a:t>(</a:t>
            </a:r>
            <a:r>
              <a:rPr lang="en-US" b="1" dirty="0" err="1" smtClean="0"/>
              <a:t>m</a:t>
            </a:r>
            <a:r>
              <a:rPr lang="en-US" dirty="0" smtClean="0"/>
              <a:t>-&lt;</a:t>
            </a:r>
            <a:r>
              <a:rPr lang="en-US" b="1" dirty="0" err="1" smtClean="0"/>
              <a:t>m</a:t>
            </a:r>
            <a:r>
              <a:rPr lang="en-US" dirty="0" smtClean="0"/>
              <a:t>&gt;)</a:t>
            </a:r>
          </a:p>
          <a:p>
            <a:r>
              <a:rPr lang="en-US" dirty="0" smtClean="0"/>
              <a:t>May want to minimize roughness or some other characteristic of the model</a:t>
            </a:r>
          </a:p>
          <a:p>
            <a:r>
              <a:rPr lang="en-US" dirty="0" smtClean="0"/>
              <a:t>Regularization like this is often necessary to stabilize inversion, and it allows us to include a priori expectations on model characteristics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roughness</a:t>
            </a:r>
            <a:endParaRPr lang="en-US" dirty="0"/>
          </a:p>
        </p:txBody>
      </p:sp>
      <p:pic>
        <p:nvPicPr>
          <p:cNvPr id="4" name="Picture 3" descr="latex-image-1.pdf"/>
          <p:cNvPicPr>
            <a:picLocks noChangeAspect="1"/>
          </p:cNvPicPr>
          <p:nvPr/>
        </p:nvPicPr>
        <p:blipFill>
          <a:blip r:embed="rId2"/>
          <a:stretch>
            <a:fillRect/>
          </a:stretch>
        </p:blipFill>
        <p:spPr>
          <a:xfrm>
            <a:off x="1486400" y="2428923"/>
            <a:ext cx="6764174" cy="2013762"/>
          </a:xfrm>
          <a:prstGeom prst="rect">
            <a:avLst/>
          </a:prstGeom>
        </p:spPr>
      </p:pic>
      <p:pic>
        <p:nvPicPr>
          <p:cNvPr id="5" name="Picture 4" descr="latex-image-1.pdf"/>
          <p:cNvPicPr>
            <a:picLocks noChangeAspect="1"/>
          </p:cNvPicPr>
          <p:nvPr/>
        </p:nvPicPr>
        <p:blipFill>
          <a:blip r:embed="rId3"/>
          <a:stretch>
            <a:fillRect/>
          </a:stretch>
        </p:blipFill>
        <p:spPr>
          <a:xfrm>
            <a:off x="213217" y="1566489"/>
            <a:ext cx="8818071" cy="462336"/>
          </a:xfrm>
          <a:prstGeom prst="rect">
            <a:avLst/>
          </a:prstGeom>
        </p:spPr>
      </p:pic>
      <p:sp>
        <p:nvSpPr>
          <p:cNvPr id="6" name="TextBox 5"/>
          <p:cNvSpPr txBox="1"/>
          <p:nvPr/>
        </p:nvSpPr>
        <p:spPr>
          <a:xfrm>
            <a:off x="1409085" y="4939598"/>
            <a:ext cx="6600460" cy="461665"/>
          </a:xfrm>
          <a:prstGeom prst="rect">
            <a:avLst/>
          </a:prstGeom>
          <a:noFill/>
        </p:spPr>
        <p:txBody>
          <a:bodyPr wrap="square" rtlCol="0">
            <a:spAutoFit/>
          </a:bodyPr>
          <a:lstStyle/>
          <a:p>
            <a:r>
              <a:rPr lang="en-US" sz="2400" dirty="0" smtClean="0"/>
              <a:t>Combined with being close to reference model</a:t>
            </a:r>
            <a:endParaRPr lang="en-US" sz="2400" dirty="0"/>
          </a:p>
        </p:txBody>
      </p:sp>
      <p:pic>
        <p:nvPicPr>
          <p:cNvPr id="7" name="Picture 6" descr="latex-image-1.pdf"/>
          <p:cNvPicPr>
            <a:picLocks noChangeAspect="1"/>
          </p:cNvPicPr>
          <p:nvPr/>
        </p:nvPicPr>
        <p:blipFill>
          <a:blip r:embed="rId4"/>
          <a:stretch>
            <a:fillRect/>
          </a:stretch>
        </p:blipFill>
        <p:spPr>
          <a:xfrm>
            <a:off x="1100180" y="5738563"/>
            <a:ext cx="7404100" cy="53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Damped weighted least squares</a:t>
            </a:r>
            <a:endParaRPr lang="en-US" dirty="0"/>
          </a:p>
        </p:txBody>
      </p:sp>
      <p:grpSp>
        <p:nvGrpSpPr>
          <p:cNvPr id="19" name="Group 18"/>
          <p:cNvGrpSpPr/>
          <p:nvPr/>
        </p:nvGrpSpPr>
        <p:grpSpPr>
          <a:xfrm>
            <a:off x="2370666" y="3875852"/>
            <a:ext cx="6547555" cy="2006224"/>
            <a:chOff x="2370666" y="3875852"/>
            <a:chExt cx="6547555" cy="2006224"/>
          </a:xfrm>
        </p:grpSpPr>
        <p:sp>
          <p:nvSpPr>
            <p:cNvPr id="5" name="Freeform 4"/>
            <p:cNvSpPr/>
            <p:nvPr/>
          </p:nvSpPr>
          <p:spPr>
            <a:xfrm>
              <a:off x="2370666" y="3875852"/>
              <a:ext cx="6547555" cy="633432"/>
            </a:xfrm>
            <a:custGeom>
              <a:avLst/>
              <a:gdLst>
                <a:gd name="connsiteX0" fmla="*/ 0 w 5710296"/>
                <a:gd name="connsiteY0" fmla="*/ 0 h 633432"/>
                <a:gd name="connsiteX1" fmla="*/ 921926 w 5710296"/>
                <a:gd name="connsiteY1" fmla="*/ 489185 h 633432"/>
                <a:gd name="connsiteX2" fmla="*/ 2370666 w 5710296"/>
                <a:gd name="connsiteY2" fmla="*/ 583259 h 633432"/>
                <a:gd name="connsiteX3" fmla="*/ 4242740 w 5710296"/>
                <a:gd name="connsiteY3" fmla="*/ 536222 h 633432"/>
                <a:gd name="connsiteX4" fmla="*/ 5710296 w 5710296"/>
                <a:gd name="connsiteY4" fmla="*/ 0 h 63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0296" h="633432">
                  <a:moveTo>
                    <a:pt x="0" y="0"/>
                  </a:moveTo>
                  <a:cubicBezTo>
                    <a:pt x="263407" y="195987"/>
                    <a:pt x="526815" y="391975"/>
                    <a:pt x="921926" y="489185"/>
                  </a:cubicBezTo>
                  <a:cubicBezTo>
                    <a:pt x="1317037" y="586395"/>
                    <a:pt x="1817197" y="575420"/>
                    <a:pt x="2370666" y="583259"/>
                  </a:cubicBezTo>
                  <a:cubicBezTo>
                    <a:pt x="2924135" y="591098"/>
                    <a:pt x="3686135" y="633432"/>
                    <a:pt x="4242740" y="536222"/>
                  </a:cubicBezTo>
                  <a:cubicBezTo>
                    <a:pt x="4799345" y="439012"/>
                    <a:pt x="5710296" y="0"/>
                    <a:pt x="5710296" y="0"/>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a:stCxn id="5" idx="2"/>
            </p:cNvCxnSpPr>
            <p:nvPr/>
          </p:nvCxnSpPr>
          <p:spPr>
            <a:xfrm>
              <a:off x="5088925" y="4459111"/>
              <a:ext cx="198038" cy="1128889"/>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40659" y="5512744"/>
              <a:ext cx="3546593" cy="369332"/>
            </a:xfrm>
            <a:prstGeom prst="rect">
              <a:avLst/>
            </a:prstGeom>
            <a:noFill/>
          </p:spPr>
          <p:txBody>
            <a:bodyPr wrap="square" rtlCol="0">
              <a:spAutoFit/>
            </a:bodyPr>
            <a:lstStyle/>
            <a:p>
              <a:r>
                <a:rPr lang="en-US" dirty="0" smtClean="0"/>
                <a:t>Perturbation to reference model</a:t>
              </a:r>
              <a:endParaRPr lang="en-US" dirty="0"/>
            </a:p>
          </p:txBody>
        </p:sp>
      </p:grpSp>
      <p:grpSp>
        <p:nvGrpSpPr>
          <p:cNvPr id="20" name="Group 19"/>
          <p:cNvGrpSpPr/>
          <p:nvPr/>
        </p:nvGrpSpPr>
        <p:grpSpPr>
          <a:xfrm>
            <a:off x="6453481" y="2095406"/>
            <a:ext cx="2709333" cy="1352406"/>
            <a:chOff x="6434667" y="2038964"/>
            <a:chExt cx="2709333" cy="1352406"/>
          </a:xfrm>
        </p:grpSpPr>
        <p:sp>
          <p:nvSpPr>
            <p:cNvPr id="9" name="Freeform 8"/>
            <p:cNvSpPr/>
            <p:nvPr/>
          </p:nvSpPr>
          <p:spPr>
            <a:xfrm>
              <a:off x="7187252" y="3170296"/>
              <a:ext cx="1665111" cy="221074"/>
            </a:xfrm>
            <a:custGeom>
              <a:avLst/>
              <a:gdLst>
                <a:gd name="connsiteX0" fmla="*/ 0 w 1665111"/>
                <a:gd name="connsiteY0" fmla="*/ 174037 h 221074"/>
                <a:gd name="connsiteX1" fmla="*/ 489185 w 1665111"/>
                <a:gd name="connsiteY1" fmla="*/ 23519 h 221074"/>
                <a:gd name="connsiteX2" fmla="*/ 1260592 w 1665111"/>
                <a:gd name="connsiteY2" fmla="*/ 32926 h 221074"/>
                <a:gd name="connsiteX3" fmla="*/ 1665111 w 1665111"/>
                <a:gd name="connsiteY3" fmla="*/ 221074 h 221074"/>
              </a:gdLst>
              <a:ahLst/>
              <a:cxnLst>
                <a:cxn ang="0">
                  <a:pos x="connsiteX0" y="connsiteY0"/>
                </a:cxn>
                <a:cxn ang="0">
                  <a:pos x="connsiteX1" y="connsiteY1"/>
                </a:cxn>
                <a:cxn ang="0">
                  <a:pos x="connsiteX2" y="connsiteY2"/>
                </a:cxn>
                <a:cxn ang="0">
                  <a:pos x="connsiteX3" y="connsiteY3"/>
                </a:cxn>
              </a:cxnLst>
              <a:rect l="l" t="t" r="r" b="b"/>
              <a:pathLst>
                <a:path w="1665111" h="221074">
                  <a:moveTo>
                    <a:pt x="0" y="174037"/>
                  </a:moveTo>
                  <a:cubicBezTo>
                    <a:pt x="139543" y="110537"/>
                    <a:pt x="279086" y="47038"/>
                    <a:pt x="489185" y="23519"/>
                  </a:cubicBezTo>
                  <a:cubicBezTo>
                    <a:pt x="699284" y="1"/>
                    <a:pt x="1064604" y="0"/>
                    <a:pt x="1260592" y="32926"/>
                  </a:cubicBezTo>
                  <a:cubicBezTo>
                    <a:pt x="1456580" y="65852"/>
                    <a:pt x="1665111" y="221074"/>
                    <a:pt x="1665111" y="221074"/>
                  </a:cubicBezTo>
                </a:path>
              </a:pathLst>
            </a:custGeom>
            <a:ln>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p:cNvCxnSpPr>
              <a:stCxn id="9" idx="2"/>
            </p:cNvCxnSpPr>
            <p:nvPr/>
          </p:nvCxnSpPr>
          <p:spPr>
            <a:xfrm flipH="1" flipV="1">
              <a:off x="8156222" y="2408296"/>
              <a:ext cx="291622" cy="794926"/>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34667" y="2038964"/>
              <a:ext cx="2709333" cy="369332"/>
            </a:xfrm>
            <a:prstGeom prst="rect">
              <a:avLst/>
            </a:prstGeom>
            <a:noFill/>
          </p:spPr>
          <p:txBody>
            <a:bodyPr wrap="square" rtlCol="0">
              <a:spAutoFit/>
            </a:bodyPr>
            <a:lstStyle/>
            <a:p>
              <a:r>
                <a:rPr lang="en-US" dirty="0" smtClean="0"/>
                <a:t>Misfit of reference model</a:t>
              </a:r>
              <a:endParaRPr lang="en-US" dirty="0"/>
            </a:p>
          </p:txBody>
        </p:sp>
      </p:grpSp>
      <p:pic>
        <p:nvPicPr>
          <p:cNvPr id="17" name="Picture 16" descr="latex-image-1.pdf"/>
          <p:cNvPicPr>
            <a:picLocks noChangeAspect="1"/>
          </p:cNvPicPr>
          <p:nvPr/>
        </p:nvPicPr>
        <p:blipFill>
          <a:blip r:embed="rId2"/>
          <a:stretch>
            <a:fillRect/>
          </a:stretch>
        </p:blipFill>
        <p:spPr>
          <a:xfrm>
            <a:off x="231422" y="3358444"/>
            <a:ext cx="8686800" cy="503714"/>
          </a:xfrm>
          <a:prstGeom prst="rect">
            <a:avLst/>
          </a:prstGeom>
        </p:spPr>
      </p:pic>
      <p:grpSp>
        <p:nvGrpSpPr>
          <p:cNvPr id="33" name="Group 32"/>
          <p:cNvGrpSpPr/>
          <p:nvPr/>
        </p:nvGrpSpPr>
        <p:grpSpPr>
          <a:xfrm>
            <a:off x="3951906" y="2890332"/>
            <a:ext cx="1843852" cy="559066"/>
            <a:chOff x="3951906" y="2890332"/>
            <a:chExt cx="1843852" cy="559066"/>
          </a:xfrm>
        </p:grpSpPr>
        <p:sp>
          <p:nvSpPr>
            <p:cNvPr id="21" name="TextBox 20"/>
            <p:cNvSpPr txBox="1"/>
            <p:nvPr/>
          </p:nvSpPr>
          <p:spPr>
            <a:xfrm>
              <a:off x="3951906" y="2890332"/>
              <a:ext cx="1843852" cy="369332"/>
            </a:xfrm>
            <a:prstGeom prst="rect">
              <a:avLst/>
            </a:prstGeom>
            <a:noFill/>
          </p:spPr>
          <p:txBody>
            <a:bodyPr wrap="square" rtlCol="0">
              <a:spAutoFit/>
            </a:bodyPr>
            <a:lstStyle/>
            <a:p>
              <a:r>
                <a:rPr lang="en-US" dirty="0" smtClean="0"/>
                <a:t>Model weighting</a:t>
              </a:r>
              <a:endParaRPr lang="en-US" dirty="0"/>
            </a:p>
          </p:txBody>
        </p:sp>
        <p:cxnSp>
          <p:nvCxnSpPr>
            <p:cNvPr id="23" name="Straight Connector 22"/>
            <p:cNvCxnSpPr/>
            <p:nvPr/>
          </p:nvCxnSpPr>
          <p:spPr>
            <a:xfrm rot="5400000">
              <a:off x="4761312" y="3337672"/>
              <a:ext cx="221865" cy="1588"/>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3283186" y="1417638"/>
            <a:ext cx="3330221" cy="2031760"/>
            <a:chOff x="3283186" y="1417638"/>
            <a:chExt cx="3330221" cy="2031760"/>
          </a:xfrm>
        </p:grpSpPr>
        <p:sp>
          <p:nvSpPr>
            <p:cNvPr id="26" name="TextBox 25"/>
            <p:cNvSpPr txBox="1"/>
            <p:nvPr/>
          </p:nvSpPr>
          <p:spPr>
            <a:xfrm>
              <a:off x="3283186" y="1417638"/>
              <a:ext cx="1805740" cy="369332"/>
            </a:xfrm>
            <a:prstGeom prst="rect">
              <a:avLst/>
            </a:prstGeom>
            <a:noFill/>
          </p:spPr>
          <p:txBody>
            <a:bodyPr wrap="square" rtlCol="0">
              <a:spAutoFit/>
            </a:bodyPr>
            <a:lstStyle/>
            <a:p>
              <a:r>
                <a:rPr lang="en-US" dirty="0" smtClean="0"/>
                <a:t>Data weighting</a:t>
              </a:r>
              <a:endParaRPr lang="en-US" dirty="0"/>
            </a:p>
          </p:txBody>
        </p:sp>
        <p:cxnSp>
          <p:nvCxnSpPr>
            <p:cNvPr id="28" name="Straight Connector 27"/>
            <p:cNvCxnSpPr/>
            <p:nvPr/>
          </p:nvCxnSpPr>
          <p:spPr>
            <a:xfrm rot="5400000">
              <a:off x="2786332" y="2283824"/>
              <a:ext cx="1662429" cy="66872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951907" y="1786969"/>
              <a:ext cx="2661500" cy="1660843"/>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Regularization tradeoffs</a:t>
            </a:r>
            <a:endParaRPr lang="en-US" dirty="0"/>
          </a:p>
        </p:txBody>
      </p:sp>
      <p:sp>
        <p:nvSpPr>
          <p:cNvPr id="3" name="Content Placeholder 2"/>
          <p:cNvSpPr>
            <a:spLocks noGrp="1"/>
          </p:cNvSpPr>
          <p:nvPr>
            <p:ph idx="1"/>
          </p:nvPr>
        </p:nvSpPr>
        <p:spPr>
          <a:xfrm>
            <a:off x="457200" y="1600200"/>
            <a:ext cx="4608513" cy="4525963"/>
          </a:xfrm>
        </p:spPr>
        <p:txBody>
          <a:bodyPr>
            <a:normAutofit fontScale="77500" lnSpcReduction="20000"/>
          </a:bodyPr>
          <a:lstStyle/>
          <a:p>
            <a:r>
              <a:rPr lang="en-US" dirty="0" smtClean="0"/>
              <a:t>Changing the weighting of the regularization terms affects the balance between minimizing model size and data misfit</a:t>
            </a:r>
          </a:p>
          <a:p>
            <a:r>
              <a:rPr lang="en-US" dirty="0" smtClean="0"/>
              <a:t>Too large values lead to simple models biased to reference model with poor fit to the data</a:t>
            </a:r>
          </a:p>
          <a:p>
            <a:r>
              <a:rPr lang="en-US" dirty="0" smtClean="0"/>
              <a:t>Small values lead to overly complex models that may offer only marginal improvement to misfit</a:t>
            </a:r>
            <a:endParaRPr lang="en-US"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3" y="2667000"/>
            <a:ext cx="4078287"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66132" y="2113719"/>
            <a:ext cx="2651308" cy="369332"/>
          </a:xfrm>
          <a:prstGeom prst="rect">
            <a:avLst/>
          </a:prstGeom>
          <a:noFill/>
        </p:spPr>
        <p:txBody>
          <a:bodyPr wrap="square" rtlCol="0">
            <a:spAutoFit/>
          </a:bodyPr>
          <a:lstStyle/>
          <a:p>
            <a:r>
              <a:rPr lang="en-US" dirty="0" smtClean="0"/>
              <a:t>The L curve</a:t>
            </a:r>
            <a:endParaRPr lang="en-US" dirty="0"/>
          </a:p>
        </p:txBody>
      </p:sp>
      <p:sp>
        <p:nvSpPr>
          <p:cNvPr id="6" name="Oval 5"/>
          <p:cNvSpPr/>
          <p:nvPr/>
        </p:nvSpPr>
        <p:spPr>
          <a:xfrm rot="2493486">
            <a:off x="6201835" y="4366500"/>
            <a:ext cx="713814" cy="25957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order to get more reliable and robust answers, we need to weight the data appropriately to make sure we focus on fitting the most reliable data</a:t>
            </a:r>
          </a:p>
          <a:p>
            <a:r>
              <a:rPr lang="en-US" dirty="0" smtClean="0"/>
              <a:t>We also need to specify a priori characteristics of the model through model weighting or regularization</a:t>
            </a:r>
          </a:p>
          <a:p>
            <a:r>
              <a:rPr lang="en-US" dirty="0" smtClean="0"/>
              <a:t>These are often not necessarily constrained well by the data, and so are “</a:t>
            </a:r>
            <a:r>
              <a:rPr lang="en-US" dirty="0" err="1" smtClean="0"/>
              <a:t>tuneable</a:t>
            </a:r>
            <a:r>
              <a:rPr lang="en-US" dirty="0" smtClean="0"/>
              <a:t>” parameters in our inversions</a:t>
            </a:r>
            <a:endParaRPr lang="en-US" dirty="0"/>
          </a:p>
        </p:txBody>
      </p:sp>
    </p:spTree>
    <p:extLst>
      <p:ext uri="{BB962C8B-B14F-4D97-AF65-F5344CB8AC3E}">
        <p14:creationId xmlns:p14="http://schemas.microsoft.com/office/powerpoint/2010/main" val="17063530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we have an answer, right?</a:t>
            </a:r>
            <a:endParaRPr lang="en-US" dirty="0"/>
          </a:p>
        </p:txBody>
      </p:sp>
      <p:sp>
        <p:nvSpPr>
          <p:cNvPr id="3" name="Content Placeholder 2"/>
          <p:cNvSpPr>
            <a:spLocks noGrp="1"/>
          </p:cNvSpPr>
          <p:nvPr>
            <p:ph idx="1"/>
          </p:nvPr>
        </p:nvSpPr>
        <p:spPr/>
        <p:txBody>
          <a:bodyPr>
            <a:normAutofit fontScale="92500"/>
          </a:bodyPr>
          <a:lstStyle/>
          <a:p>
            <a:r>
              <a:rPr lang="en-US" dirty="0" smtClean="0"/>
              <a:t>With some combination of the previous equations, nearly every dataset can give us an “answer” for an inverted model</a:t>
            </a:r>
          </a:p>
          <a:p>
            <a:pPr lvl="1"/>
            <a:r>
              <a:rPr lang="en-US" dirty="0" smtClean="0"/>
              <a:t>This is only halfway there, though!</a:t>
            </a:r>
          </a:p>
          <a:p>
            <a:r>
              <a:rPr lang="en-US" dirty="0" smtClean="0"/>
              <a:t>How certain are we in our results?</a:t>
            </a:r>
          </a:p>
          <a:p>
            <a:r>
              <a:rPr lang="en-US" dirty="0" smtClean="0"/>
              <a:t>How well is the dataset able to resolve the chosen model parameterization?</a:t>
            </a:r>
          </a:p>
          <a:p>
            <a:r>
              <a:rPr lang="en-US" dirty="0" smtClean="0"/>
              <a:t>Are there model parameters or combinations of model parameters that we can’t resolve?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Model resolution – Given the geometry of data collection and the choices of model parameterization and regularization, how well are we able to image target structures?</a:t>
            </a:r>
          </a:p>
          <a:p>
            <a:r>
              <a:rPr lang="en-US" dirty="0" smtClean="0"/>
              <a:t>Model error – Given the errors in our measurements and the a priori model constraints (regularization), what is the uncertainty of the resolved model?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basics (forward and inverse, linear and non-linear)</a:t>
            </a:r>
          </a:p>
          <a:p>
            <a:r>
              <a:rPr lang="en-US" dirty="0" smtClean="0"/>
              <a:t>Classic discrete, linear approach</a:t>
            </a:r>
          </a:p>
          <a:p>
            <a:r>
              <a:rPr lang="en-US" dirty="0" smtClean="0"/>
              <a:t>Resolution, error, and null spaces</a:t>
            </a:r>
          </a:p>
          <a:p>
            <a:r>
              <a:rPr lang="en-US" dirty="0" smtClean="0"/>
              <a:t>Thinking more probabilistically</a:t>
            </a:r>
          </a:p>
          <a:p>
            <a:r>
              <a:rPr lang="en-US" dirty="0" smtClean="0"/>
              <a:t>Non-linear problems and model space exploration</a:t>
            </a:r>
          </a:p>
          <a:p>
            <a:r>
              <a:rPr lang="en-US" dirty="0" smtClean="0"/>
              <a:t>The takeaway – what are the important ingredients to setting up an inverse problem and to evaluate inverse models?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resolution matrix</a:t>
            </a:r>
            <a:endParaRPr lang="en-US" dirty="0"/>
          </a:p>
        </p:txBody>
      </p:sp>
      <p:sp>
        <p:nvSpPr>
          <p:cNvPr id="3" name="Content Placeholder 2"/>
          <p:cNvSpPr>
            <a:spLocks noGrp="1"/>
          </p:cNvSpPr>
          <p:nvPr>
            <p:ph idx="1"/>
          </p:nvPr>
        </p:nvSpPr>
        <p:spPr/>
        <p:txBody>
          <a:bodyPr/>
          <a:lstStyle/>
          <a:p>
            <a:r>
              <a:rPr lang="en-US" dirty="0" smtClean="0"/>
              <a:t>For any solution type, we can define a “generalized inverse” </a:t>
            </a:r>
            <a:r>
              <a:rPr lang="en-US" b="1" dirty="0" smtClean="0"/>
              <a:t>G</a:t>
            </a:r>
            <a:r>
              <a:rPr lang="en-US" baseline="30000" dirty="0" smtClean="0"/>
              <a:t>-</a:t>
            </a:r>
            <a:r>
              <a:rPr lang="en-US" baseline="30000" dirty="0" err="1" smtClean="0"/>
              <a:t>g</a:t>
            </a:r>
            <a:r>
              <a:rPr lang="en-US" dirty="0" smtClean="0"/>
              <a:t>, where </a:t>
            </a:r>
            <a:r>
              <a:rPr lang="en-US" b="1" dirty="0" err="1" smtClean="0"/>
              <a:t>m</a:t>
            </a:r>
            <a:r>
              <a:rPr lang="en-US" baseline="-25000" dirty="0" err="1" smtClean="0"/>
              <a:t>est</a:t>
            </a:r>
            <a:r>
              <a:rPr lang="en-US" dirty="0" smtClean="0"/>
              <a:t>=</a:t>
            </a:r>
            <a:r>
              <a:rPr lang="en-US" b="1" dirty="0" smtClean="0"/>
              <a:t>G</a:t>
            </a:r>
            <a:r>
              <a:rPr lang="en-US" baseline="30000" dirty="0" smtClean="0"/>
              <a:t>-</a:t>
            </a:r>
            <a:r>
              <a:rPr lang="en-US" baseline="30000" dirty="0" err="1" smtClean="0"/>
              <a:t>g</a:t>
            </a:r>
            <a:r>
              <a:rPr lang="en-US" b="1" dirty="0" err="1" smtClean="0"/>
              <a:t>d</a:t>
            </a:r>
            <a:endParaRPr lang="en-US" b="1" dirty="0" smtClean="0"/>
          </a:p>
          <a:p>
            <a:endParaRPr lang="en-US" b="1" dirty="0" smtClean="0"/>
          </a:p>
          <a:p>
            <a:r>
              <a:rPr lang="en-US" dirty="0" smtClean="0"/>
              <a:t>We can predict the data for any target “true” model</a:t>
            </a:r>
          </a:p>
          <a:p>
            <a:endParaRPr lang="en-US" dirty="0" smtClean="0"/>
          </a:p>
          <a:p>
            <a:r>
              <a:rPr lang="en-US" dirty="0" smtClean="0"/>
              <a:t>And then see what model we’d estimate for that data</a:t>
            </a:r>
            <a:endParaRPr lang="en-US" dirty="0"/>
          </a:p>
        </p:txBody>
      </p:sp>
      <p:pic>
        <p:nvPicPr>
          <p:cNvPr id="5" name="Picture 4" descr="latex-image-1.pdf"/>
          <p:cNvPicPr>
            <a:picLocks noChangeAspect="1"/>
          </p:cNvPicPr>
          <p:nvPr/>
        </p:nvPicPr>
        <p:blipFill>
          <a:blip r:embed="rId2"/>
          <a:stretch>
            <a:fillRect/>
          </a:stretch>
        </p:blipFill>
        <p:spPr>
          <a:xfrm>
            <a:off x="1428750" y="2516021"/>
            <a:ext cx="4241800" cy="673100"/>
          </a:xfrm>
          <a:prstGeom prst="rect">
            <a:avLst/>
          </a:prstGeom>
        </p:spPr>
      </p:pic>
      <p:sp>
        <p:nvSpPr>
          <p:cNvPr id="6" name="TextBox 5"/>
          <p:cNvSpPr txBox="1"/>
          <p:nvPr/>
        </p:nvSpPr>
        <p:spPr>
          <a:xfrm>
            <a:off x="5707630" y="2688503"/>
            <a:ext cx="2632767" cy="369332"/>
          </a:xfrm>
          <a:prstGeom prst="rect">
            <a:avLst/>
          </a:prstGeom>
          <a:noFill/>
        </p:spPr>
        <p:txBody>
          <a:bodyPr wrap="square" rtlCol="0">
            <a:spAutoFit/>
          </a:bodyPr>
          <a:lstStyle/>
          <a:p>
            <a:r>
              <a:rPr lang="en-US" dirty="0" smtClean="0"/>
              <a:t>For least squares</a:t>
            </a:r>
            <a:endParaRPr lang="en-US" dirty="0"/>
          </a:p>
        </p:txBody>
      </p:sp>
      <p:pic>
        <p:nvPicPr>
          <p:cNvPr id="7" name="Picture 6" descr="latex-image-1.pdf"/>
          <p:cNvPicPr>
            <a:picLocks noChangeAspect="1"/>
          </p:cNvPicPr>
          <p:nvPr/>
        </p:nvPicPr>
        <p:blipFill>
          <a:blip r:embed="rId3"/>
          <a:stretch>
            <a:fillRect/>
          </a:stretch>
        </p:blipFill>
        <p:spPr>
          <a:xfrm>
            <a:off x="2487613" y="4338687"/>
            <a:ext cx="3441700" cy="571500"/>
          </a:xfrm>
          <a:prstGeom prst="rect">
            <a:avLst/>
          </a:prstGeom>
        </p:spPr>
      </p:pic>
      <p:pic>
        <p:nvPicPr>
          <p:cNvPr id="8" name="Picture 7" descr="latex-image-1.pdf"/>
          <p:cNvPicPr>
            <a:picLocks noChangeAspect="1"/>
          </p:cNvPicPr>
          <p:nvPr/>
        </p:nvPicPr>
        <p:blipFill>
          <a:blip r:embed="rId4"/>
          <a:stretch>
            <a:fillRect/>
          </a:stretch>
        </p:blipFill>
        <p:spPr>
          <a:xfrm>
            <a:off x="1257300" y="6126163"/>
            <a:ext cx="6438900" cy="469900"/>
          </a:xfrm>
          <a:prstGeom prst="rect">
            <a:avLst/>
          </a:prstGeom>
        </p:spPr>
      </p:pic>
      <p:sp>
        <p:nvSpPr>
          <p:cNvPr id="4" name="Oval 3"/>
          <p:cNvSpPr/>
          <p:nvPr/>
        </p:nvSpPr>
        <p:spPr>
          <a:xfrm>
            <a:off x="2691413" y="5944746"/>
            <a:ext cx="1512030" cy="752623"/>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resolution matrix</a:t>
            </a:r>
            <a:endParaRPr lang="en-US" dirty="0"/>
          </a:p>
        </p:txBody>
      </p:sp>
      <p:sp>
        <p:nvSpPr>
          <p:cNvPr id="3" name="Content Placeholder 2"/>
          <p:cNvSpPr>
            <a:spLocks noGrp="1"/>
          </p:cNvSpPr>
          <p:nvPr>
            <p:ph idx="1"/>
          </p:nvPr>
        </p:nvSpPr>
        <p:spPr>
          <a:xfrm>
            <a:off x="457200" y="1600200"/>
            <a:ext cx="3631006" cy="4525963"/>
          </a:xfrm>
        </p:spPr>
        <p:txBody>
          <a:bodyPr>
            <a:normAutofit fontScale="85000" lnSpcReduction="10000"/>
          </a:bodyPr>
          <a:lstStyle/>
          <a:p>
            <a:r>
              <a:rPr lang="en-US" dirty="0" smtClean="0"/>
              <a:t>Think of it as a filter that runs a target model through the data geometry and regularization to see how your inversion can see different kinds of structure</a:t>
            </a:r>
          </a:p>
          <a:p>
            <a:r>
              <a:rPr lang="en-US" dirty="0" smtClean="0"/>
              <a:t>Does not account for errors in theory or noise in data</a:t>
            </a:r>
            <a:endParaRPr lang="en-US" dirty="0"/>
          </a:p>
        </p:txBody>
      </p:sp>
      <p:pic>
        <p:nvPicPr>
          <p:cNvPr id="4" name="Picture 3" descr="coverage.jpg"/>
          <p:cNvPicPr>
            <a:picLocks noChangeAspect="1"/>
          </p:cNvPicPr>
          <p:nvPr/>
        </p:nvPicPr>
        <p:blipFill>
          <a:blip r:embed="rId3"/>
          <a:srcRect l="7381" t="16503" r="6844" b="22473"/>
          <a:stretch>
            <a:fillRect/>
          </a:stretch>
        </p:blipFill>
        <p:spPr>
          <a:xfrm>
            <a:off x="5400267" y="1220101"/>
            <a:ext cx="2762552" cy="1474041"/>
          </a:xfrm>
          <a:prstGeom prst="rect">
            <a:avLst/>
          </a:prstGeom>
        </p:spPr>
      </p:pic>
      <p:pic>
        <p:nvPicPr>
          <p:cNvPr id="5" name="Picture 4" descr="degree10cb.jpg"/>
          <p:cNvPicPr>
            <a:picLocks noChangeAspect="1"/>
          </p:cNvPicPr>
          <p:nvPr/>
        </p:nvPicPr>
        <p:blipFill>
          <a:blip r:embed="rId4"/>
          <a:srcRect l="7718" t="6083" r="11417" b="38493"/>
          <a:stretch>
            <a:fillRect/>
          </a:stretch>
        </p:blipFill>
        <p:spPr>
          <a:xfrm>
            <a:off x="4113347" y="2861015"/>
            <a:ext cx="2285836" cy="2617968"/>
          </a:xfrm>
          <a:prstGeom prst="rect">
            <a:avLst/>
          </a:prstGeom>
        </p:spPr>
      </p:pic>
      <p:pic>
        <p:nvPicPr>
          <p:cNvPr id="6" name="Picture 5" descr="degree20cb.jpg"/>
          <p:cNvPicPr>
            <a:picLocks noChangeAspect="1"/>
          </p:cNvPicPr>
          <p:nvPr/>
        </p:nvPicPr>
        <p:blipFill>
          <a:blip r:embed="rId5"/>
          <a:srcRect l="7922" t="6083" r="8459" b="38493"/>
          <a:stretch>
            <a:fillRect/>
          </a:stretch>
        </p:blipFill>
        <p:spPr>
          <a:xfrm>
            <a:off x="6781543" y="2861015"/>
            <a:ext cx="2362457" cy="2617968"/>
          </a:xfrm>
          <a:prstGeom prst="rect">
            <a:avLst/>
          </a:prstGeom>
        </p:spPr>
      </p:pic>
      <p:sp>
        <p:nvSpPr>
          <p:cNvPr id="7" name="TextBox 6"/>
          <p:cNvSpPr txBox="1"/>
          <p:nvPr/>
        </p:nvSpPr>
        <p:spPr>
          <a:xfrm>
            <a:off x="4737127" y="5877624"/>
            <a:ext cx="3949673" cy="369332"/>
          </a:xfrm>
          <a:prstGeom prst="rect">
            <a:avLst/>
          </a:prstGeom>
          <a:noFill/>
        </p:spPr>
        <p:txBody>
          <a:bodyPr wrap="square" rtlCol="0">
            <a:spAutoFit/>
          </a:bodyPr>
          <a:lstStyle/>
          <a:p>
            <a:r>
              <a:rPr lang="en-US" dirty="0" smtClean="0"/>
              <a:t>Figures from this afternoon’s tutorial!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the checkerboard!</a:t>
            </a:r>
            <a:endParaRPr lang="en-US" dirty="0"/>
          </a:p>
        </p:txBody>
      </p:sp>
      <p:sp>
        <p:nvSpPr>
          <p:cNvPr id="3" name="Content Placeholder 2"/>
          <p:cNvSpPr>
            <a:spLocks noGrp="1"/>
          </p:cNvSpPr>
          <p:nvPr>
            <p:ph idx="1"/>
          </p:nvPr>
        </p:nvSpPr>
        <p:spPr>
          <a:xfrm>
            <a:off x="0" y="1600200"/>
            <a:ext cx="4715632" cy="5019079"/>
          </a:xfrm>
        </p:spPr>
        <p:txBody>
          <a:bodyPr>
            <a:normAutofit fontScale="85000" lnSpcReduction="20000"/>
          </a:bodyPr>
          <a:lstStyle/>
          <a:p>
            <a:r>
              <a:rPr lang="en-US" dirty="0" smtClean="0"/>
              <a:t>Checkerboard tests really only reveal how well the experiment can resolve checkerboards of various length scales</a:t>
            </a:r>
          </a:p>
          <a:p>
            <a:r>
              <a:rPr lang="en-US" dirty="0" smtClean="0"/>
              <a:t>For example, if the study is interpreting vertically or laterally continuous features, it might make more sense to use input models which test the ability of the inversion to resolve continuous or separated features</a:t>
            </a:r>
            <a:endParaRPr lang="en-US" dirty="0"/>
          </a:p>
        </p:txBody>
      </p:sp>
      <p:pic>
        <p:nvPicPr>
          <p:cNvPr id="4" name="Picture 3" descr="AllenTromp.tiff"/>
          <p:cNvPicPr>
            <a:picLocks noChangeAspect="1"/>
          </p:cNvPicPr>
          <p:nvPr/>
        </p:nvPicPr>
        <p:blipFill>
          <a:blip r:embed="rId2"/>
          <a:stretch>
            <a:fillRect/>
          </a:stretch>
        </p:blipFill>
        <p:spPr>
          <a:xfrm>
            <a:off x="4890483" y="1148786"/>
            <a:ext cx="4067099" cy="5201641"/>
          </a:xfrm>
          <a:prstGeom prst="rect">
            <a:avLst/>
          </a:prstGeom>
        </p:spPr>
      </p:pic>
      <p:sp>
        <p:nvSpPr>
          <p:cNvPr id="5" name="TextBox 4"/>
          <p:cNvSpPr txBox="1"/>
          <p:nvPr/>
        </p:nvSpPr>
        <p:spPr>
          <a:xfrm>
            <a:off x="5098669" y="6350427"/>
            <a:ext cx="4045331" cy="369332"/>
          </a:xfrm>
          <a:prstGeom prst="rect">
            <a:avLst/>
          </a:prstGeom>
          <a:noFill/>
        </p:spPr>
        <p:txBody>
          <a:bodyPr wrap="square" rtlCol="0">
            <a:spAutoFit/>
          </a:bodyPr>
          <a:lstStyle/>
          <a:p>
            <a:r>
              <a:rPr lang="en-US" dirty="0" smtClean="0"/>
              <a:t>From Allen and Tromp, 2005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model error?</a:t>
            </a:r>
            <a:endParaRPr lang="en-US" dirty="0"/>
          </a:p>
        </p:txBody>
      </p:sp>
      <p:sp>
        <p:nvSpPr>
          <p:cNvPr id="3" name="Content Placeholder 2"/>
          <p:cNvSpPr>
            <a:spLocks noGrp="1"/>
          </p:cNvSpPr>
          <p:nvPr>
            <p:ph idx="1"/>
          </p:nvPr>
        </p:nvSpPr>
        <p:spPr/>
        <p:txBody>
          <a:bodyPr/>
          <a:lstStyle/>
          <a:p>
            <a:r>
              <a:rPr lang="en-US" dirty="0" smtClean="0"/>
              <a:t>Resolution matrix tests ignore effects of data error</a:t>
            </a:r>
          </a:p>
          <a:p>
            <a:r>
              <a:rPr lang="en-US" dirty="0" smtClean="0"/>
              <a:t>Very good apparent resolution can often be obtained by decreasing damping/regularization</a:t>
            </a:r>
          </a:p>
          <a:p>
            <a:r>
              <a:rPr lang="en-US" dirty="0" smtClean="0"/>
              <a:t>If we assume a linear problem with Gaussian errors, we can propagate the data errors directly to model error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estimations of model error</a:t>
            </a:r>
            <a:endParaRPr lang="en-US" dirty="0"/>
          </a:p>
        </p:txBody>
      </p:sp>
      <p:pic>
        <p:nvPicPr>
          <p:cNvPr id="4" name="Picture 3" descr="latex-image-1.pdf"/>
          <p:cNvPicPr>
            <a:picLocks noChangeAspect="1"/>
          </p:cNvPicPr>
          <p:nvPr/>
        </p:nvPicPr>
        <p:blipFill>
          <a:blip r:embed="rId3"/>
          <a:stretch>
            <a:fillRect/>
          </a:stretch>
        </p:blipFill>
        <p:spPr>
          <a:xfrm>
            <a:off x="2162788" y="1662113"/>
            <a:ext cx="2794000" cy="469900"/>
          </a:xfrm>
          <a:prstGeom prst="rect">
            <a:avLst/>
          </a:prstGeom>
        </p:spPr>
      </p:pic>
      <p:pic>
        <p:nvPicPr>
          <p:cNvPr id="6" name="Picture 5" descr="latex-image-1.pdf"/>
          <p:cNvPicPr>
            <a:picLocks noChangeAspect="1"/>
          </p:cNvPicPr>
          <p:nvPr/>
        </p:nvPicPr>
        <p:blipFill>
          <a:blip r:embed="rId4"/>
          <a:stretch>
            <a:fillRect/>
          </a:stretch>
        </p:blipFill>
        <p:spPr>
          <a:xfrm>
            <a:off x="1563621" y="2495642"/>
            <a:ext cx="4102100" cy="533400"/>
          </a:xfrm>
          <a:prstGeom prst="rect">
            <a:avLst/>
          </a:prstGeom>
        </p:spPr>
      </p:pic>
      <p:sp>
        <p:nvSpPr>
          <p:cNvPr id="7" name="TextBox 6"/>
          <p:cNvSpPr txBox="1"/>
          <p:nvPr/>
        </p:nvSpPr>
        <p:spPr>
          <a:xfrm>
            <a:off x="160402" y="3244745"/>
            <a:ext cx="2002386" cy="646331"/>
          </a:xfrm>
          <a:prstGeom prst="rect">
            <a:avLst/>
          </a:prstGeom>
          <a:noFill/>
        </p:spPr>
        <p:txBody>
          <a:bodyPr wrap="square" rtlCol="0">
            <a:spAutoFit/>
          </a:bodyPr>
          <a:lstStyle/>
          <a:p>
            <a:r>
              <a:rPr lang="en-US" dirty="0" smtClean="0"/>
              <a:t>a posteriori model covariance</a:t>
            </a:r>
            <a:endParaRPr lang="en-US" dirty="0"/>
          </a:p>
        </p:txBody>
      </p:sp>
      <p:sp>
        <p:nvSpPr>
          <p:cNvPr id="8" name="TextBox 7"/>
          <p:cNvSpPr txBox="1"/>
          <p:nvPr/>
        </p:nvSpPr>
        <p:spPr>
          <a:xfrm>
            <a:off x="3633961" y="3244745"/>
            <a:ext cx="2031760" cy="369332"/>
          </a:xfrm>
          <a:prstGeom prst="rect">
            <a:avLst/>
          </a:prstGeom>
          <a:noFill/>
        </p:spPr>
        <p:txBody>
          <a:bodyPr wrap="square" rtlCol="0">
            <a:spAutoFit/>
          </a:bodyPr>
          <a:lstStyle/>
          <a:p>
            <a:r>
              <a:rPr lang="en-US" dirty="0" smtClean="0"/>
              <a:t>data covariance </a:t>
            </a:r>
            <a:endParaRPr lang="en-US" dirty="0"/>
          </a:p>
        </p:txBody>
      </p:sp>
      <p:cxnSp>
        <p:nvCxnSpPr>
          <p:cNvPr id="10" name="Straight Connector 9"/>
          <p:cNvCxnSpPr/>
          <p:nvPr/>
        </p:nvCxnSpPr>
        <p:spPr>
          <a:xfrm flipV="1">
            <a:off x="1288573" y="3029042"/>
            <a:ext cx="275048" cy="215703"/>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4088206" y="3029043"/>
            <a:ext cx="359408" cy="323555"/>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0402" y="4245980"/>
            <a:ext cx="5267672" cy="2308324"/>
          </a:xfrm>
          <a:prstGeom prst="rect">
            <a:avLst/>
          </a:prstGeom>
          <a:noFill/>
        </p:spPr>
        <p:txBody>
          <a:bodyPr wrap="square" rtlCol="0">
            <a:spAutoFit/>
          </a:bodyPr>
          <a:lstStyle/>
          <a:p>
            <a:r>
              <a:rPr lang="en-US" sz="2400" dirty="0" smtClean="0"/>
              <a:t>Alternatively, the diagonal elements of the model covariance can be estimated using bootstrap or other random realization approaches</a:t>
            </a:r>
          </a:p>
          <a:p>
            <a:r>
              <a:rPr lang="en-US" sz="2400" dirty="0" smtClean="0"/>
              <a:t>Note that this estimate depends on choice of regularization</a:t>
            </a:r>
            <a:endParaRPr lang="en-US" sz="2400" dirty="0"/>
          </a:p>
        </p:txBody>
      </p:sp>
      <p:pic>
        <p:nvPicPr>
          <p:cNvPr id="14" name="Picture 13" descr="degree10cb.jpg"/>
          <p:cNvPicPr>
            <a:picLocks noChangeAspect="1"/>
          </p:cNvPicPr>
          <p:nvPr/>
        </p:nvPicPr>
        <p:blipFill>
          <a:blip r:embed="rId5"/>
          <a:srcRect l="8170" t="65698" r="8480" b="9429"/>
          <a:stretch>
            <a:fillRect/>
          </a:stretch>
        </p:blipFill>
        <p:spPr>
          <a:xfrm>
            <a:off x="5723257" y="1417638"/>
            <a:ext cx="3420743" cy="1705809"/>
          </a:xfrm>
          <a:prstGeom prst="rect">
            <a:avLst/>
          </a:prstGeom>
        </p:spPr>
      </p:pic>
      <p:pic>
        <p:nvPicPr>
          <p:cNvPr id="15" name="Picture 14" descr="degree10cb_damped.jpg"/>
          <p:cNvPicPr>
            <a:picLocks noChangeAspect="1"/>
          </p:cNvPicPr>
          <p:nvPr/>
        </p:nvPicPr>
        <p:blipFill>
          <a:blip r:embed="rId6"/>
          <a:srcRect l="7783" t="65578" r="9890" b="9550"/>
          <a:stretch>
            <a:fillRect/>
          </a:stretch>
        </p:blipFill>
        <p:spPr>
          <a:xfrm>
            <a:off x="5723257" y="3244745"/>
            <a:ext cx="3420743" cy="1705809"/>
          </a:xfrm>
          <a:prstGeom prst="rect">
            <a:avLst/>
          </a:prstGeom>
        </p:spPr>
      </p:pic>
      <p:sp>
        <p:nvSpPr>
          <p:cNvPr id="16" name="TextBox 15"/>
          <p:cNvSpPr txBox="1"/>
          <p:nvPr/>
        </p:nvSpPr>
        <p:spPr>
          <a:xfrm>
            <a:off x="5917259" y="5268148"/>
            <a:ext cx="2972741" cy="646331"/>
          </a:xfrm>
          <a:prstGeom prst="rect">
            <a:avLst/>
          </a:prstGeom>
          <a:noFill/>
        </p:spPr>
        <p:txBody>
          <a:bodyPr wrap="square" rtlCol="0">
            <a:spAutoFit/>
          </a:bodyPr>
          <a:lstStyle/>
          <a:p>
            <a:r>
              <a:rPr lang="en-US" dirty="0" smtClean="0"/>
              <a:t>Two more figures from this afternoon’s tutorial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842541" cy="1143000"/>
          </a:xfrm>
        </p:spPr>
        <p:txBody>
          <a:bodyPr>
            <a:normAutofit fontScale="90000"/>
          </a:bodyPr>
          <a:lstStyle/>
          <a:p>
            <a:r>
              <a:rPr lang="en-US" dirty="0" smtClean="0"/>
              <a:t>Linear approaches:</a:t>
            </a:r>
            <a:br>
              <a:rPr lang="en-US" dirty="0" smtClean="0"/>
            </a:br>
            <a:r>
              <a:rPr lang="en-US" dirty="0" smtClean="0"/>
              <a:t>resolution/error tradeoff</a:t>
            </a:r>
            <a:endParaRPr lang="en-US" dirty="0"/>
          </a:p>
        </p:txBody>
      </p:sp>
      <p:pic>
        <p:nvPicPr>
          <p:cNvPr id="4" name="Picture 3" descr="bootstrap_erro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49889"/>
            <a:ext cx="3730386" cy="4465830"/>
          </a:xfrm>
          <a:prstGeom prst="rect">
            <a:avLst/>
          </a:prstGeom>
        </p:spPr>
      </p:pic>
      <p:pic>
        <p:nvPicPr>
          <p:cNvPr id="5" name="Picture 4" descr="Resolu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541" y="0"/>
            <a:ext cx="2756298" cy="5992947"/>
          </a:xfrm>
          <a:prstGeom prst="rect">
            <a:avLst/>
          </a:prstGeom>
        </p:spPr>
      </p:pic>
      <p:sp>
        <p:nvSpPr>
          <p:cNvPr id="6" name="TextBox 5"/>
          <p:cNvSpPr txBox="1"/>
          <p:nvPr/>
        </p:nvSpPr>
        <p:spPr>
          <a:xfrm>
            <a:off x="457200" y="6164173"/>
            <a:ext cx="3424451" cy="646331"/>
          </a:xfrm>
          <a:prstGeom prst="rect">
            <a:avLst/>
          </a:prstGeom>
          <a:noFill/>
        </p:spPr>
        <p:txBody>
          <a:bodyPr wrap="square" rtlCol="0">
            <a:spAutoFit/>
          </a:bodyPr>
          <a:lstStyle/>
          <a:p>
            <a:r>
              <a:rPr lang="en-US" dirty="0" smtClean="0"/>
              <a:t>Bootstrap error map (Panning and </a:t>
            </a:r>
            <a:r>
              <a:rPr lang="en-US" dirty="0" err="1" smtClean="0"/>
              <a:t>Romanowicz</a:t>
            </a:r>
            <a:r>
              <a:rPr lang="en-US" dirty="0" smtClean="0"/>
              <a:t>, 2006)</a:t>
            </a:r>
            <a:endParaRPr lang="en-US" dirty="0"/>
          </a:p>
        </p:txBody>
      </p:sp>
      <p:sp>
        <p:nvSpPr>
          <p:cNvPr id="7" name="TextBox 6"/>
          <p:cNvSpPr txBox="1"/>
          <p:nvPr/>
        </p:nvSpPr>
        <p:spPr>
          <a:xfrm>
            <a:off x="5651227" y="6092828"/>
            <a:ext cx="2970885" cy="369332"/>
          </a:xfrm>
          <a:prstGeom prst="rect">
            <a:avLst/>
          </a:prstGeom>
          <a:noFill/>
        </p:spPr>
        <p:txBody>
          <a:bodyPr wrap="none" rtlCol="0">
            <a:spAutoFit/>
          </a:bodyPr>
          <a:lstStyle/>
          <a:p>
            <a:r>
              <a:rPr lang="en-US" dirty="0" smtClean="0"/>
              <a:t>Checkerboard resolution map</a:t>
            </a:r>
            <a:endParaRPr lang="en-US" dirty="0"/>
          </a:p>
        </p:txBody>
      </p:sp>
    </p:spTree>
    <p:extLst>
      <p:ext uri="{BB962C8B-B14F-4D97-AF65-F5344CB8AC3E}">
        <p14:creationId xmlns:p14="http://schemas.microsoft.com/office/powerpoint/2010/main" val="26617619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order to understand a model produced by an inversion, we need to consider resolution and error</a:t>
            </a:r>
          </a:p>
          <a:p>
            <a:r>
              <a:rPr lang="en-US" dirty="0" smtClean="0"/>
              <a:t>Both of these are affected by the choices of regularization</a:t>
            </a:r>
          </a:p>
          <a:p>
            <a:pPr lvl="1"/>
            <a:r>
              <a:rPr lang="en-US" dirty="0" smtClean="0"/>
              <a:t>More highly constrained models will have lower error, but also poorer resolution, as well as being biased towards the reference model</a:t>
            </a:r>
          </a:p>
          <a:p>
            <a:r>
              <a:rPr lang="en-US" dirty="0" smtClean="0"/>
              <a:t>Ideally, one should explore a wide range of possible regularization parameters</a:t>
            </a:r>
          </a:p>
        </p:txBody>
      </p:sp>
    </p:spTree>
    <p:extLst>
      <p:ext uri="{BB962C8B-B14F-4D97-AF65-F5344CB8AC3E}">
        <p14:creationId xmlns:p14="http://schemas.microsoft.com/office/powerpoint/2010/main" val="28704237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spaces</a:t>
            </a:r>
            <a:endParaRPr lang="en-US" dirty="0"/>
          </a:p>
        </p:txBody>
      </p:sp>
      <p:sp>
        <p:nvSpPr>
          <p:cNvPr id="4" name="Oval 3"/>
          <p:cNvSpPr/>
          <p:nvPr/>
        </p:nvSpPr>
        <p:spPr>
          <a:xfrm>
            <a:off x="1038274" y="1965388"/>
            <a:ext cx="3439285" cy="3430159"/>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432400" y="2113719"/>
            <a:ext cx="3254400" cy="3281828"/>
          </a:xfrm>
          <a:prstGeom prst="ellipse">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530794" y="2095926"/>
            <a:ext cx="370812" cy="369332"/>
          </a:xfrm>
          <a:prstGeom prst="rect">
            <a:avLst/>
          </a:prstGeom>
          <a:noFill/>
        </p:spPr>
        <p:txBody>
          <a:bodyPr wrap="square" rtlCol="0">
            <a:spAutoFit/>
          </a:bodyPr>
          <a:lstStyle/>
          <a:p>
            <a:r>
              <a:rPr lang="en-US" dirty="0" smtClean="0">
                <a:solidFill>
                  <a:schemeClr val="accent1"/>
                </a:solidFill>
              </a:rPr>
              <a:t>M</a:t>
            </a:r>
            <a:endParaRPr lang="en-US" dirty="0">
              <a:solidFill>
                <a:schemeClr val="accent1"/>
              </a:solidFill>
            </a:endParaRPr>
          </a:p>
        </p:txBody>
      </p:sp>
      <p:sp>
        <p:nvSpPr>
          <p:cNvPr id="7" name="TextBox 6"/>
          <p:cNvSpPr txBox="1"/>
          <p:nvPr/>
        </p:nvSpPr>
        <p:spPr>
          <a:xfrm>
            <a:off x="6864103" y="2248326"/>
            <a:ext cx="370812" cy="369332"/>
          </a:xfrm>
          <a:prstGeom prst="rect">
            <a:avLst/>
          </a:prstGeom>
          <a:noFill/>
        </p:spPr>
        <p:txBody>
          <a:bodyPr wrap="square" rtlCol="0">
            <a:spAutoFit/>
          </a:bodyPr>
          <a:lstStyle/>
          <a:p>
            <a:r>
              <a:rPr lang="en-US" dirty="0" smtClean="0">
                <a:solidFill>
                  <a:schemeClr val="accent1"/>
                </a:solidFill>
              </a:rPr>
              <a:t>D</a:t>
            </a:r>
            <a:endParaRPr lang="en-US" dirty="0">
              <a:solidFill>
                <a:schemeClr val="accent1"/>
              </a:solidFill>
            </a:endParaRPr>
          </a:p>
        </p:txBody>
      </p:sp>
      <p:sp>
        <p:nvSpPr>
          <p:cNvPr id="8" name="Oval 7"/>
          <p:cNvSpPr/>
          <p:nvPr/>
        </p:nvSpPr>
        <p:spPr>
          <a:xfrm>
            <a:off x="5585920" y="2744128"/>
            <a:ext cx="2076549" cy="20395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085819" y="2617658"/>
            <a:ext cx="2206333" cy="23050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318770" y="1880407"/>
            <a:ext cx="3479456" cy="1432323"/>
          </a:xfrm>
          <a:custGeom>
            <a:avLst/>
            <a:gdLst>
              <a:gd name="connsiteX0" fmla="*/ 0 w 3479456"/>
              <a:gd name="connsiteY0" fmla="*/ 520704 h 1432323"/>
              <a:gd name="connsiteX1" fmla="*/ 1038275 w 3479456"/>
              <a:gd name="connsiteY1" fmla="*/ 112793 h 1432323"/>
              <a:gd name="connsiteX2" fmla="*/ 2224874 w 3479456"/>
              <a:gd name="connsiteY2" fmla="*/ 186959 h 1432323"/>
              <a:gd name="connsiteX3" fmla="*/ 3281689 w 3479456"/>
              <a:gd name="connsiteY3" fmla="*/ 1234548 h 1432323"/>
              <a:gd name="connsiteX4" fmla="*/ 3411474 w 3479456"/>
              <a:gd name="connsiteY4" fmla="*/ 1373609 h 1432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456" h="1432323">
                <a:moveTo>
                  <a:pt x="0" y="520704"/>
                </a:moveTo>
                <a:cubicBezTo>
                  <a:pt x="333731" y="344560"/>
                  <a:pt x="667463" y="168417"/>
                  <a:pt x="1038275" y="112793"/>
                </a:cubicBezTo>
                <a:cubicBezTo>
                  <a:pt x="1409087" y="57169"/>
                  <a:pt x="1850972" y="0"/>
                  <a:pt x="2224874" y="186959"/>
                </a:cubicBezTo>
                <a:cubicBezTo>
                  <a:pt x="2598776" y="373918"/>
                  <a:pt x="3083922" y="1036773"/>
                  <a:pt x="3281689" y="1234548"/>
                </a:cubicBezTo>
                <a:cubicBezTo>
                  <a:pt x="3479456" y="1432323"/>
                  <a:pt x="3411474" y="1373609"/>
                  <a:pt x="3411474" y="1373609"/>
                </a:cubicBezTo>
              </a:path>
            </a:pathLst>
          </a:custGeom>
          <a:ln>
            <a:solidFill>
              <a:schemeClr val="accent2"/>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947958" y="4588996"/>
            <a:ext cx="3884259" cy="1253090"/>
          </a:xfrm>
          <a:custGeom>
            <a:avLst/>
            <a:gdLst>
              <a:gd name="connsiteX0" fmla="*/ 3884259 w 3884259"/>
              <a:gd name="connsiteY0" fmla="*/ 407911 h 1253090"/>
              <a:gd name="connsiteX1" fmla="*/ 2864525 w 3884259"/>
              <a:gd name="connsiteY1" fmla="*/ 982694 h 1253090"/>
              <a:gd name="connsiteX2" fmla="*/ 1446168 w 3884259"/>
              <a:gd name="connsiteY2" fmla="*/ 1251545 h 1253090"/>
              <a:gd name="connsiteX3" fmla="*/ 611840 w 3884259"/>
              <a:gd name="connsiteY3" fmla="*/ 991965 h 1253090"/>
              <a:gd name="connsiteX4" fmla="*/ 0 w 3884259"/>
              <a:gd name="connsiteY4" fmla="*/ 0 h 125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259" h="1253090">
                <a:moveTo>
                  <a:pt x="3884259" y="407911"/>
                </a:moveTo>
                <a:cubicBezTo>
                  <a:pt x="3577566" y="624999"/>
                  <a:pt x="3270874" y="842088"/>
                  <a:pt x="2864525" y="982694"/>
                </a:cubicBezTo>
                <a:cubicBezTo>
                  <a:pt x="2458176" y="1123300"/>
                  <a:pt x="1821615" y="1250000"/>
                  <a:pt x="1446168" y="1251545"/>
                </a:cubicBezTo>
                <a:cubicBezTo>
                  <a:pt x="1070721" y="1253090"/>
                  <a:pt x="852868" y="1200556"/>
                  <a:pt x="611840" y="991965"/>
                </a:cubicBezTo>
                <a:cubicBezTo>
                  <a:pt x="370812" y="783374"/>
                  <a:pt x="0" y="0"/>
                  <a:pt x="0" y="0"/>
                </a:cubicBezTo>
              </a:path>
            </a:pathLst>
          </a:custGeom>
          <a:ln>
            <a:solidFill>
              <a:srgbClr val="C0504D"/>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3958421" y="1417638"/>
            <a:ext cx="1752089" cy="369332"/>
          </a:xfrm>
          <a:prstGeom prst="rect">
            <a:avLst/>
          </a:prstGeom>
          <a:noFill/>
        </p:spPr>
        <p:txBody>
          <a:bodyPr wrap="square" rtlCol="0">
            <a:spAutoFit/>
          </a:bodyPr>
          <a:lstStyle/>
          <a:p>
            <a:r>
              <a:rPr lang="en-US" dirty="0" err="1" smtClean="0"/>
              <a:t>d</a:t>
            </a:r>
            <a:r>
              <a:rPr lang="en-US" dirty="0" smtClean="0"/>
              <a:t>=Gm</a:t>
            </a:r>
            <a:endParaRPr lang="en-US" dirty="0"/>
          </a:p>
        </p:txBody>
      </p:sp>
      <p:sp>
        <p:nvSpPr>
          <p:cNvPr id="13" name="TextBox 12"/>
          <p:cNvSpPr txBox="1"/>
          <p:nvPr/>
        </p:nvSpPr>
        <p:spPr>
          <a:xfrm>
            <a:off x="4477559" y="5842086"/>
            <a:ext cx="1232951" cy="369332"/>
          </a:xfrm>
          <a:prstGeom prst="rect">
            <a:avLst/>
          </a:prstGeom>
          <a:noFill/>
        </p:spPr>
        <p:txBody>
          <a:bodyPr wrap="square" rtlCol="0">
            <a:spAutoFit/>
          </a:bodyPr>
          <a:lstStyle/>
          <a:p>
            <a:r>
              <a:rPr lang="en-US" dirty="0" smtClean="0"/>
              <a:t>m=</a:t>
            </a:r>
            <a:r>
              <a:rPr lang="en-US" dirty="0" err="1" smtClean="0"/>
              <a:t>G</a:t>
            </a:r>
            <a:r>
              <a:rPr lang="en-US" baseline="30000" dirty="0" err="1" smtClean="0"/>
              <a:t>T</a:t>
            </a:r>
            <a:r>
              <a:rPr lang="en-US" dirty="0" err="1" smtClean="0"/>
              <a:t>d</a:t>
            </a:r>
            <a:endParaRPr lang="en-US" dirty="0"/>
          </a:p>
        </p:txBody>
      </p:sp>
      <p:sp>
        <p:nvSpPr>
          <p:cNvPr id="14" name="TextBox 13"/>
          <p:cNvSpPr txBox="1"/>
          <p:nvPr/>
        </p:nvSpPr>
        <p:spPr>
          <a:xfrm>
            <a:off x="457200" y="1786970"/>
            <a:ext cx="1433943" cy="646331"/>
          </a:xfrm>
          <a:prstGeom prst="rect">
            <a:avLst/>
          </a:prstGeom>
          <a:noFill/>
        </p:spPr>
        <p:txBody>
          <a:bodyPr wrap="square" rtlCol="0">
            <a:spAutoFit/>
          </a:bodyPr>
          <a:lstStyle/>
          <a:p>
            <a:r>
              <a:rPr lang="en-US" dirty="0" smtClean="0"/>
              <a:t>Model null space</a:t>
            </a:r>
            <a:endParaRPr lang="en-US" dirty="0"/>
          </a:p>
        </p:txBody>
      </p:sp>
      <p:cxnSp>
        <p:nvCxnSpPr>
          <p:cNvPr id="16" name="Straight Connector 15"/>
          <p:cNvCxnSpPr/>
          <p:nvPr/>
        </p:nvCxnSpPr>
        <p:spPr>
          <a:xfrm rot="16200000" flipH="1">
            <a:off x="899845" y="2571729"/>
            <a:ext cx="879429" cy="60257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234915" y="1695741"/>
            <a:ext cx="1909085" cy="369332"/>
          </a:xfrm>
          <a:prstGeom prst="rect">
            <a:avLst/>
          </a:prstGeom>
          <a:noFill/>
        </p:spPr>
        <p:txBody>
          <a:bodyPr wrap="square" rtlCol="0">
            <a:spAutoFit/>
          </a:bodyPr>
          <a:lstStyle/>
          <a:p>
            <a:r>
              <a:rPr lang="en-US" dirty="0" smtClean="0"/>
              <a:t>Data null space</a:t>
            </a:r>
            <a:endParaRPr lang="en-US" dirty="0"/>
          </a:p>
        </p:txBody>
      </p:sp>
      <p:cxnSp>
        <p:nvCxnSpPr>
          <p:cNvPr id="19" name="Straight Connector 18"/>
          <p:cNvCxnSpPr/>
          <p:nvPr/>
        </p:nvCxnSpPr>
        <p:spPr>
          <a:xfrm rot="5400000">
            <a:off x="7515021" y="2212521"/>
            <a:ext cx="679055" cy="384158"/>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null space</a:t>
            </a:r>
            <a:endParaRPr lang="en-US" dirty="0"/>
          </a:p>
        </p:txBody>
      </p:sp>
      <p:sp>
        <p:nvSpPr>
          <p:cNvPr id="3" name="Content Placeholder 2"/>
          <p:cNvSpPr>
            <a:spLocks noGrp="1"/>
          </p:cNvSpPr>
          <p:nvPr>
            <p:ph idx="1"/>
          </p:nvPr>
        </p:nvSpPr>
        <p:spPr/>
        <p:txBody>
          <a:bodyPr>
            <a:normAutofit lnSpcReduction="10000"/>
          </a:bodyPr>
          <a:lstStyle/>
          <a:p>
            <a:r>
              <a:rPr lang="en-US" dirty="0" smtClean="0"/>
              <a:t>Linear combinations of data that cannot be predicted by any possible model vector </a:t>
            </a:r>
            <a:r>
              <a:rPr lang="en-US" b="1" dirty="0" err="1" smtClean="0"/>
              <a:t>m</a:t>
            </a:r>
            <a:r>
              <a:rPr lang="en-US" b="1" dirty="0" smtClean="0"/>
              <a:t> </a:t>
            </a:r>
            <a:endParaRPr lang="en-US" dirty="0" smtClean="0"/>
          </a:p>
          <a:p>
            <a:r>
              <a:rPr lang="en-US" dirty="0" smtClean="0"/>
              <a:t>For example, no simple linear theory could predict different values for a repeated measurement, but real repeated measurements will usually differ due to measurement error</a:t>
            </a:r>
          </a:p>
          <a:p>
            <a:r>
              <a:rPr lang="en-US" dirty="0" smtClean="0"/>
              <a:t>If a data null space exists, it is generally impossible to match the data exactly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null space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model null vector is any solution to the homogenous problem</a:t>
            </a:r>
          </a:p>
          <a:p>
            <a:endParaRPr lang="en-US" dirty="0" smtClean="0"/>
          </a:p>
          <a:p>
            <a:endParaRPr lang="en-US" dirty="0" smtClean="0"/>
          </a:p>
          <a:p>
            <a:r>
              <a:rPr lang="en-US" dirty="0" smtClean="0"/>
              <a:t>This means we can add in an arbitrary constant times any model null vector and not affect the data misfit</a:t>
            </a:r>
          </a:p>
          <a:p>
            <a:r>
              <a:rPr lang="en-US" dirty="0" smtClean="0"/>
              <a:t>The existence of a model null space implies non-uniqueness of any inverse solution</a:t>
            </a:r>
            <a:endParaRPr lang="en-US" dirty="0"/>
          </a:p>
        </p:txBody>
      </p:sp>
      <p:pic>
        <p:nvPicPr>
          <p:cNvPr id="4" name="Picture 3" descr="latex-image-1.pdf"/>
          <p:cNvPicPr>
            <a:picLocks noChangeAspect="1"/>
          </p:cNvPicPr>
          <p:nvPr/>
        </p:nvPicPr>
        <p:blipFill>
          <a:blip r:embed="rId2"/>
          <a:stretch>
            <a:fillRect/>
          </a:stretch>
        </p:blipFill>
        <p:spPr>
          <a:xfrm>
            <a:off x="3289300" y="2830513"/>
            <a:ext cx="2413000" cy="495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inverse theory?</a:t>
            </a:r>
            <a:endParaRPr lang="en-US" dirty="0"/>
          </a:p>
        </p:txBody>
      </p:sp>
      <p:sp>
        <p:nvSpPr>
          <p:cNvPr id="3" name="Content Placeholder 2"/>
          <p:cNvSpPr>
            <a:spLocks noGrp="1"/>
          </p:cNvSpPr>
          <p:nvPr>
            <p:ph idx="1"/>
          </p:nvPr>
        </p:nvSpPr>
        <p:spPr/>
        <p:txBody>
          <a:bodyPr>
            <a:normAutofit fontScale="85000" lnSpcReduction="20000"/>
          </a:bodyPr>
          <a:lstStyle/>
          <a:p>
            <a:r>
              <a:rPr lang="en-US" dirty="0"/>
              <a:t>A</a:t>
            </a:r>
            <a:r>
              <a:rPr lang="en-US" dirty="0" smtClean="0"/>
              <a:t> combination of approaches for determination and evaluation of physical models from observed data when we have an approach to calculate data from a known model (the “forward problem”)</a:t>
            </a:r>
          </a:p>
          <a:p>
            <a:pPr lvl="1"/>
            <a:r>
              <a:rPr lang="en-US" dirty="0" smtClean="0"/>
              <a:t>Physics – defines the forward problem and the theories to predict the data</a:t>
            </a:r>
          </a:p>
          <a:p>
            <a:pPr lvl="1"/>
            <a:r>
              <a:rPr lang="en-US" dirty="0" smtClean="0"/>
              <a:t>Linear algebra – to supply many of the mathematical tools to link model and data “vector spaces”</a:t>
            </a:r>
          </a:p>
          <a:p>
            <a:pPr lvl="1"/>
            <a:r>
              <a:rPr lang="en-US" dirty="0" smtClean="0"/>
              <a:t>Probability and statistics – all data is uncertain, so how does data (and theory) uncertainty map into the evaluation of our final model?  How can we also take advantage of randomness to deal with practical limitations of classical approaches?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Quantify null space with Singular Value Decomposition</a:t>
            </a:r>
            <a:endParaRPr lang="en-US" dirty="0"/>
          </a:p>
        </p:txBody>
      </p:sp>
      <p:sp>
        <p:nvSpPr>
          <p:cNvPr id="3" name="Content Placeholder 2"/>
          <p:cNvSpPr>
            <a:spLocks noGrp="1"/>
          </p:cNvSpPr>
          <p:nvPr>
            <p:ph idx="1"/>
          </p:nvPr>
        </p:nvSpPr>
        <p:spPr>
          <a:xfrm>
            <a:off x="457200" y="1600200"/>
            <a:ext cx="3723709" cy="4525963"/>
          </a:xfrm>
        </p:spPr>
        <p:txBody>
          <a:bodyPr>
            <a:normAutofit lnSpcReduction="10000"/>
          </a:bodyPr>
          <a:lstStyle/>
          <a:p>
            <a:r>
              <a:rPr lang="en-US" dirty="0" smtClean="0"/>
              <a:t>SVD breaks down G matrix into a series of vectors weighted by singular values that quantify the sampling of the data and model spaces</a:t>
            </a:r>
            <a:endParaRPr lang="en-US" dirty="0"/>
          </a:p>
        </p:txBody>
      </p:sp>
      <p:pic>
        <p:nvPicPr>
          <p:cNvPr id="4" name="Picture 3" descr="latex-image-1.pdf"/>
          <p:cNvPicPr>
            <a:picLocks noChangeAspect="1"/>
          </p:cNvPicPr>
          <p:nvPr/>
        </p:nvPicPr>
        <p:blipFill>
          <a:blip r:embed="rId2"/>
          <a:stretch>
            <a:fillRect/>
          </a:stretch>
        </p:blipFill>
        <p:spPr>
          <a:xfrm>
            <a:off x="5133975" y="2120900"/>
            <a:ext cx="2413000" cy="431800"/>
          </a:xfrm>
          <a:prstGeom prst="rect">
            <a:avLst/>
          </a:prstGeom>
        </p:spPr>
      </p:pic>
      <p:sp>
        <p:nvSpPr>
          <p:cNvPr id="5" name="TextBox 4"/>
          <p:cNvSpPr txBox="1"/>
          <p:nvPr/>
        </p:nvSpPr>
        <p:spPr>
          <a:xfrm>
            <a:off x="4014043" y="2873917"/>
            <a:ext cx="1983846" cy="1477328"/>
          </a:xfrm>
          <a:prstGeom prst="rect">
            <a:avLst/>
          </a:prstGeom>
          <a:noFill/>
        </p:spPr>
        <p:txBody>
          <a:bodyPr wrap="square" rtlCol="0">
            <a:spAutoFit/>
          </a:bodyPr>
          <a:lstStyle/>
          <a:p>
            <a:r>
              <a:rPr lang="en-US" dirty="0" smtClean="0"/>
              <a:t>N </a:t>
            </a:r>
            <a:r>
              <a:rPr lang="en-US" dirty="0" err="1" smtClean="0"/>
              <a:t>x</a:t>
            </a:r>
            <a:r>
              <a:rPr lang="en-US" dirty="0" smtClean="0"/>
              <a:t> N matrix with columns representing vectors that span the data space</a:t>
            </a:r>
            <a:endParaRPr lang="en-US" dirty="0"/>
          </a:p>
        </p:txBody>
      </p:sp>
      <p:sp>
        <p:nvSpPr>
          <p:cNvPr id="6" name="TextBox 5"/>
          <p:cNvSpPr txBox="1"/>
          <p:nvPr/>
        </p:nvSpPr>
        <p:spPr>
          <a:xfrm>
            <a:off x="7160154" y="2873917"/>
            <a:ext cx="1983846" cy="1477328"/>
          </a:xfrm>
          <a:prstGeom prst="rect">
            <a:avLst/>
          </a:prstGeom>
          <a:noFill/>
        </p:spPr>
        <p:txBody>
          <a:bodyPr wrap="square" rtlCol="0">
            <a:spAutoFit/>
          </a:bodyPr>
          <a:lstStyle/>
          <a:p>
            <a:r>
              <a:rPr lang="en-US" dirty="0" smtClean="0"/>
              <a:t>M </a:t>
            </a:r>
            <a:r>
              <a:rPr lang="en-US" dirty="0" err="1" smtClean="0"/>
              <a:t>x</a:t>
            </a:r>
            <a:r>
              <a:rPr lang="en-US" dirty="0" smtClean="0"/>
              <a:t> M matrix with columns representing vectors that span the model space</a:t>
            </a:r>
            <a:endParaRPr lang="en-US" dirty="0"/>
          </a:p>
        </p:txBody>
      </p:sp>
      <p:pic>
        <p:nvPicPr>
          <p:cNvPr id="8" name="Picture 7" descr="latex-image-1.pdf"/>
          <p:cNvPicPr>
            <a:picLocks noChangeAspect="1"/>
          </p:cNvPicPr>
          <p:nvPr/>
        </p:nvPicPr>
        <p:blipFill>
          <a:blip r:embed="rId3"/>
          <a:stretch>
            <a:fillRect/>
          </a:stretch>
        </p:blipFill>
        <p:spPr>
          <a:xfrm>
            <a:off x="5132388" y="4370388"/>
            <a:ext cx="2565400" cy="1104900"/>
          </a:xfrm>
          <a:prstGeom prst="rect">
            <a:avLst/>
          </a:prstGeom>
        </p:spPr>
      </p:pic>
      <p:sp>
        <p:nvSpPr>
          <p:cNvPr id="9" name="TextBox 8"/>
          <p:cNvSpPr txBox="1"/>
          <p:nvPr/>
        </p:nvSpPr>
        <p:spPr>
          <a:xfrm>
            <a:off x="4616613" y="5720022"/>
            <a:ext cx="4070187" cy="923330"/>
          </a:xfrm>
          <a:prstGeom prst="rect">
            <a:avLst/>
          </a:prstGeom>
          <a:noFill/>
        </p:spPr>
        <p:txBody>
          <a:bodyPr wrap="square" rtlCol="0">
            <a:spAutoFit/>
          </a:bodyPr>
          <a:lstStyle/>
          <a:p>
            <a:r>
              <a:rPr lang="en-US" dirty="0" smtClean="0"/>
              <a:t>If M&lt;N, this is a M </a:t>
            </a:r>
            <a:r>
              <a:rPr lang="en-US" dirty="0" err="1" smtClean="0"/>
              <a:t>x</a:t>
            </a:r>
            <a:r>
              <a:rPr lang="en-US" dirty="0" smtClean="0"/>
              <a:t> M square diagonal matrix of the singular values of the problem</a:t>
            </a:r>
            <a:endParaRPr lang="en-US" dirty="0"/>
          </a:p>
        </p:txBody>
      </p:sp>
      <p:cxnSp>
        <p:nvCxnSpPr>
          <p:cNvPr id="11" name="Straight Connector 10"/>
          <p:cNvCxnSpPr/>
          <p:nvPr/>
        </p:nvCxnSpPr>
        <p:spPr>
          <a:xfrm flipV="1">
            <a:off x="4922534" y="2506346"/>
            <a:ext cx="1251491" cy="4324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7160155" y="2506346"/>
            <a:ext cx="732355" cy="36863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4950286" y="3110360"/>
            <a:ext cx="2095207" cy="12514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6018742" y="4938995"/>
            <a:ext cx="936311" cy="62574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space from SVD</a:t>
            </a:r>
            <a:endParaRPr lang="en-US" dirty="0"/>
          </a:p>
        </p:txBody>
      </p:sp>
      <p:sp>
        <p:nvSpPr>
          <p:cNvPr id="3" name="Content Placeholder 2"/>
          <p:cNvSpPr>
            <a:spLocks noGrp="1"/>
          </p:cNvSpPr>
          <p:nvPr>
            <p:ph idx="1"/>
          </p:nvPr>
        </p:nvSpPr>
        <p:spPr/>
        <p:txBody>
          <a:bodyPr/>
          <a:lstStyle/>
          <a:p>
            <a:r>
              <a:rPr lang="en-US" dirty="0" smtClean="0"/>
              <a:t>Column vectors of U associated with 0 (or very near-zero) singular values are in the data null space</a:t>
            </a:r>
          </a:p>
          <a:p>
            <a:r>
              <a:rPr lang="en-US" dirty="0" smtClean="0"/>
              <a:t>Column vectors of V associated with 0 singular values are in the model null space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a model solution from SVD</a:t>
            </a:r>
            <a:endParaRPr lang="en-US" dirty="0"/>
          </a:p>
        </p:txBody>
      </p:sp>
      <p:sp>
        <p:nvSpPr>
          <p:cNvPr id="3" name="Content Placeholder 2"/>
          <p:cNvSpPr>
            <a:spLocks noGrp="1"/>
          </p:cNvSpPr>
          <p:nvPr>
            <p:ph idx="1"/>
          </p:nvPr>
        </p:nvSpPr>
        <p:spPr/>
        <p:txBody>
          <a:bodyPr/>
          <a:lstStyle/>
          <a:p>
            <a:r>
              <a:rPr lang="en-US" dirty="0" smtClean="0"/>
              <a:t>Given this, we can define a “natural” solution to the inverse problem that</a:t>
            </a:r>
          </a:p>
          <a:p>
            <a:pPr lvl="1"/>
            <a:r>
              <a:rPr lang="en-US" dirty="0" smtClean="0"/>
              <a:t>Minimizes the model size by ensuring that we have no component from the model null space</a:t>
            </a:r>
          </a:p>
          <a:p>
            <a:pPr lvl="1"/>
            <a:r>
              <a:rPr lang="en-US" dirty="0" smtClean="0"/>
              <a:t>Minimizes data error by ensuring all remaining error is in the data null space</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654" y="5059747"/>
            <a:ext cx="4038600" cy="58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 SVD solution</a:t>
            </a:r>
            <a:endParaRPr lang="en-US" dirty="0"/>
          </a:p>
        </p:txBody>
      </p:sp>
      <p:sp>
        <p:nvSpPr>
          <p:cNvPr id="3" name="Content Placeholder 2"/>
          <p:cNvSpPr>
            <a:spLocks noGrp="1"/>
          </p:cNvSpPr>
          <p:nvPr>
            <p:ph idx="1"/>
          </p:nvPr>
        </p:nvSpPr>
        <p:spPr>
          <a:xfrm>
            <a:off x="457200" y="1600200"/>
            <a:ext cx="4743443" cy="4525963"/>
          </a:xfrm>
        </p:spPr>
        <p:txBody>
          <a:bodyPr>
            <a:normAutofit fontScale="77500" lnSpcReduction="20000"/>
          </a:bodyPr>
          <a:lstStyle/>
          <a:p>
            <a:r>
              <a:rPr lang="en-US" dirty="0" smtClean="0"/>
              <a:t>Columns of V associated with small singular values represent portions of the model poorly constrained by the data</a:t>
            </a:r>
          </a:p>
          <a:p>
            <a:r>
              <a:rPr lang="en-US" dirty="0" smtClean="0"/>
              <a:t>Model error is proportional to the inverse square of the singular values</a:t>
            </a:r>
          </a:p>
          <a:p>
            <a:r>
              <a:rPr lang="en-US" dirty="0" smtClean="0"/>
              <a:t>Truncating small singular values can therefore reduce amplitudes in poorly constrained portions of the model and strongly reduce error</a:t>
            </a:r>
            <a:endParaRPr lang="en-US" dirty="0"/>
          </a:p>
        </p:txBody>
      </p:sp>
      <p:pic>
        <p:nvPicPr>
          <p:cNvPr id="4" name="Picture 3" descr="latex-image-1.pdf"/>
          <p:cNvPicPr>
            <a:picLocks noChangeAspect="1"/>
          </p:cNvPicPr>
          <p:nvPr/>
        </p:nvPicPr>
        <p:blipFill>
          <a:blip r:embed="rId2"/>
          <a:stretch>
            <a:fillRect/>
          </a:stretch>
        </p:blipFill>
        <p:spPr>
          <a:xfrm>
            <a:off x="5200643" y="3272557"/>
            <a:ext cx="3479800" cy="63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162"/>
            <a:ext cx="8229600" cy="1143000"/>
          </a:xfrm>
        </p:spPr>
        <p:txBody>
          <a:bodyPr/>
          <a:lstStyle/>
          <a:p>
            <a:r>
              <a:rPr lang="en-US" dirty="0" smtClean="0"/>
              <a:t>Truncated SVD</a:t>
            </a:r>
            <a:endParaRPr lang="en-US" dirty="0"/>
          </a:p>
        </p:txBody>
      </p:sp>
      <p:pic>
        <p:nvPicPr>
          <p:cNvPr id="3" name="Picture 2" descr="svd0.1.jpg"/>
          <p:cNvPicPr>
            <a:picLocks noChangeAspect="1"/>
          </p:cNvPicPr>
          <p:nvPr/>
        </p:nvPicPr>
        <p:blipFill rotWithShape="1">
          <a:blip r:embed="rId2">
            <a:extLst>
              <a:ext uri="{28A0092B-C50C-407E-A947-70E740481C1C}">
                <a14:useLocalDpi xmlns:a14="http://schemas.microsoft.com/office/drawing/2010/main" val="0"/>
              </a:ext>
            </a:extLst>
          </a:blip>
          <a:srcRect l="14360" r="16862" b="54681"/>
          <a:stretch/>
        </p:blipFill>
        <p:spPr>
          <a:xfrm>
            <a:off x="877" y="3884228"/>
            <a:ext cx="4497167" cy="2222483"/>
          </a:xfrm>
          <a:prstGeom prst="rect">
            <a:avLst/>
          </a:prstGeom>
        </p:spPr>
      </p:pic>
      <p:pic>
        <p:nvPicPr>
          <p:cNvPr id="4" name="Picture 3" descr="svd0.01.jpg"/>
          <p:cNvPicPr>
            <a:picLocks noChangeAspect="1"/>
          </p:cNvPicPr>
          <p:nvPr/>
        </p:nvPicPr>
        <p:blipFill rotWithShape="1">
          <a:blip r:embed="rId3">
            <a:extLst>
              <a:ext uri="{28A0092B-C50C-407E-A947-70E740481C1C}">
                <a14:useLocalDpi xmlns:a14="http://schemas.microsoft.com/office/drawing/2010/main" val="0"/>
              </a:ext>
            </a:extLst>
          </a:blip>
          <a:srcRect l="14344" r="16557" b="54199"/>
          <a:stretch/>
        </p:blipFill>
        <p:spPr>
          <a:xfrm>
            <a:off x="0" y="1131160"/>
            <a:ext cx="4518210" cy="2246103"/>
          </a:xfrm>
          <a:prstGeom prst="rect">
            <a:avLst/>
          </a:prstGeom>
        </p:spPr>
      </p:pic>
      <p:pic>
        <p:nvPicPr>
          <p:cNvPr id="5" name="Picture 4" descr="svd0.5.jpg"/>
          <p:cNvPicPr>
            <a:picLocks noChangeAspect="1"/>
          </p:cNvPicPr>
          <p:nvPr/>
        </p:nvPicPr>
        <p:blipFill rotWithShape="1">
          <a:blip r:embed="rId4">
            <a:extLst>
              <a:ext uri="{28A0092B-C50C-407E-A947-70E740481C1C}">
                <a14:useLocalDpi xmlns:a14="http://schemas.microsoft.com/office/drawing/2010/main" val="0"/>
              </a:ext>
            </a:extLst>
          </a:blip>
          <a:srcRect l="14180" t="-1" r="16512" b="54681"/>
          <a:stretch/>
        </p:blipFill>
        <p:spPr>
          <a:xfrm>
            <a:off x="4612092" y="3884228"/>
            <a:ext cx="4531905" cy="2222483"/>
          </a:xfrm>
          <a:prstGeom prst="rect">
            <a:avLst/>
          </a:prstGeom>
        </p:spPr>
      </p:pic>
      <p:pic>
        <p:nvPicPr>
          <p:cNvPr id="6" name="Picture 5" descr="svd0.05.jpg"/>
          <p:cNvPicPr>
            <a:picLocks noChangeAspect="1"/>
          </p:cNvPicPr>
          <p:nvPr/>
        </p:nvPicPr>
        <p:blipFill rotWithShape="1">
          <a:blip r:embed="rId5">
            <a:extLst>
              <a:ext uri="{28A0092B-C50C-407E-A947-70E740481C1C}">
                <a14:useLocalDpi xmlns:a14="http://schemas.microsoft.com/office/drawing/2010/main" val="0"/>
              </a:ext>
            </a:extLst>
          </a:blip>
          <a:srcRect l="13990" r="16701" b="54199"/>
          <a:stretch/>
        </p:blipFill>
        <p:spPr>
          <a:xfrm>
            <a:off x="4612091" y="1131160"/>
            <a:ext cx="4531909" cy="2246103"/>
          </a:xfrm>
          <a:prstGeom prst="rect">
            <a:avLst/>
          </a:prstGeom>
        </p:spPr>
      </p:pic>
      <p:sp>
        <p:nvSpPr>
          <p:cNvPr id="7" name="TextBox 6"/>
          <p:cNvSpPr txBox="1"/>
          <p:nvPr/>
        </p:nvSpPr>
        <p:spPr>
          <a:xfrm>
            <a:off x="3292310" y="6366043"/>
            <a:ext cx="5581250" cy="369332"/>
          </a:xfrm>
          <a:prstGeom prst="rect">
            <a:avLst/>
          </a:prstGeom>
          <a:noFill/>
        </p:spPr>
        <p:txBody>
          <a:bodyPr wrap="square" rtlCol="0">
            <a:spAutoFit/>
          </a:bodyPr>
          <a:lstStyle/>
          <a:p>
            <a:r>
              <a:rPr lang="en-US" dirty="0" smtClean="0"/>
              <a:t>More from this afternoon!</a:t>
            </a:r>
            <a:endParaRPr lang="en-US" dirty="0"/>
          </a:p>
        </p:txBody>
      </p:sp>
    </p:spTree>
    <p:extLst>
      <p:ext uri="{BB962C8B-B14F-4D97-AF65-F5344CB8AC3E}">
        <p14:creationId xmlns:p14="http://schemas.microsoft.com/office/powerpoint/2010/main" val="9675716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#5</a:t>
            </a:r>
            <a:endParaRPr lang="en-US" dirty="0"/>
          </a:p>
        </p:txBody>
      </p:sp>
      <p:sp>
        <p:nvSpPr>
          <p:cNvPr id="3" name="Content Placeholder 2"/>
          <p:cNvSpPr>
            <a:spLocks noGrp="1"/>
          </p:cNvSpPr>
          <p:nvPr>
            <p:ph idx="1"/>
          </p:nvPr>
        </p:nvSpPr>
        <p:spPr/>
        <p:txBody>
          <a:bodyPr/>
          <a:lstStyle/>
          <a:p>
            <a:r>
              <a:rPr lang="en-US" dirty="0" smtClean="0"/>
              <a:t>Singular Value Decompositions allow us to quantify data and model null spaces</a:t>
            </a:r>
          </a:p>
          <a:p>
            <a:r>
              <a:rPr lang="en-US" dirty="0" smtClean="0"/>
              <a:t>Using this, we can define a “natural” inverse model</a:t>
            </a:r>
          </a:p>
          <a:p>
            <a:r>
              <a:rPr lang="en-US" dirty="0" smtClean="0"/>
              <a:t>Truncation of singular values is another form of regularization</a:t>
            </a:r>
            <a:endParaRPr lang="en-US" dirty="0"/>
          </a:p>
        </p:txBody>
      </p:sp>
    </p:spTree>
    <p:extLst>
      <p:ext uri="{BB962C8B-B14F-4D97-AF65-F5344CB8AC3E}">
        <p14:creationId xmlns:p14="http://schemas.microsoft.com/office/powerpoint/2010/main" val="4951348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Thinking statistically – Bayes’ Theorem</a:t>
            </a:r>
            <a:endParaRPr lang="en-US" dirty="0"/>
          </a:p>
        </p:txBody>
      </p:sp>
      <p:pic>
        <p:nvPicPr>
          <p:cNvPr id="7" name="Content Placeholder 6" descr="seashell.png"/>
          <p:cNvPicPr>
            <a:picLocks noGrp="1" noChangeAspect="1"/>
          </p:cNvPicPr>
          <p:nvPr>
            <p:ph sz="half" idx="2"/>
          </p:nvPr>
        </p:nvPicPr>
        <p:blipFill>
          <a:blip r:embed="rId2">
            <a:extLst>
              <a:ext uri="{28A0092B-C50C-407E-A947-70E740481C1C}">
                <a14:useLocalDpi xmlns:a14="http://schemas.microsoft.com/office/drawing/2010/main" val="0"/>
              </a:ext>
            </a:extLst>
          </a:blip>
          <a:srcRect l="-11308" r="-11308"/>
          <a:stretch>
            <a:fillRect/>
          </a:stretch>
        </p:blipFill>
        <p:spPr>
          <a:xfrm>
            <a:off x="4974081" y="1600200"/>
            <a:ext cx="4038600" cy="4525963"/>
          </a:xfr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81" y="3055723"/>
            <a:ext cx="4686300" cy="1092200"/>
          </a:xfrm>
          <a:prstGeom prst="rect">
            <a:avLst/>
          </a:prstGeom>
        </p:spPr>
      </p:pic>
      <p:sp>
        <p:nvSpPr>
          <p:cNvPr id="9" name="TextBox 8"/>
          <p:cNvSpPr txBox="1"/>
          <p:nvPr/>
        </p:nvSpPr>
        <p:spPr>
          <a:xfrm>
            <a:off x="589691" y="4701765"/>
            <a:ext cx="2691413" cy="1477328"/>
          </a:xfrm>
          <a:prstGeom prst="rect">
            <a:avLst/>
          </a:prstGeom>
          <a:noFill/>
        </p:spPr>
        <p:txBody>
          <a:bodyPr wrap="square" rtlCol="0">
            <a:spAutoFit/>
          </a:bodyPr>
          <a:lstStyle/>
          <a:p>
            <a:r>
              <a:rPr lang="en-US" dirty="0" smtClean="0"/>
              <a:t>Probability of the model given the observed data – i.e. the answer we’re looking for in an inverse problem!</a:t>
            </a:r>
            <a:endParaRPr lang="en-US" dirty="0"/>
          </a:p>
        </p:txBody>
      </p:sp>
      <p:cxnSp>
        <p:nvCxnSpPr>
          <p:cNvPr id="11" name="Straight Connector 10"/>
          <p:cNvCxnSpPr/>
          <p:nvPr/>
        </p:nvCxnSpPr>
        <p:spPr>
          <a:xfrm flipH="1" flipV="1">
            <a:off x="1073541" y="3870263"/>
            <a:ext cx="589692" cy="8315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7200" y="1799068"/>
            <a:ext cx="2355175" cy="1200329"/>
          </a:xfrm>
          <a:prstGeom prst="rect">
            <a:avLst/>
          </a:prstGeom>
          <a:noFill/>
        </p:spPr>
        <p:txBody>
          <a:bodyPr wrap="square" rtlCol="0">
            <a:spAutoFit/>
          </a:bodyPr>
          <a:lstStyle/>
          <a:p>
            <a:r>
              <a:rPr lang="en-US" dirty="0" smtClean="0"/>
              <a:t>Probability of the data given the model – related to the data misfit</a:t>
            </a:r>
            <a:endParaRPr lang="en-US" dirty="0"/>
          </a:p>
        </p:txBody>
      </p:sp>
      <p:cxnSp>
        <p:nvCxnSpPr>
          <p:cNvPr id="13" name="Straight Connector 12"/>
          <p:cNvCxnSpPr/>
          <p:nvPr/>
        </p:nvCxnSpPr>
        <p:spPr>
          <a:xfrm flipH="1" flipV="1">
            <a:off x="1270105" y="2721279"/>
            <a:ext cx="1829556" cy="2781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281104" y="1417638"/>
            <a:ext cx="2071481" cy="1200329"/>
          </a:xfrm>
          <a:prstGeom prst="rect">
            <a:avLst/>
          </a:prstGeom>
          <a:noFill/>
        </p:spPr>
        <p:txBody>
          <a:bodyPr wrap="square" rtlCol="0">
            <a:spAutoFit/>
          </a:bodyPr>
          <a:lstStyle/>
          <a:p>
            <a:r>
              <a:rPr lang="en-US" dirty="0" smtClean="0"/>
              <a:t>Probability of the model – the a priori model covariance</a:t>
            </a:r>
            <a:endParaRPr lang="en-US" dirty="0"/>
          </a:p>
        </p:txBody>
      </p:sp>
      <p:cxnSp>
        <p:nvCxnSpPr>
          <p:cNvPr id="18" name="Straight Connector 17"/>
          <p:cNvCxnSpPr/>
          <p:nvPr/>
        </p:nvCxnSpPr>
        <p:spPr>
          <a:xfrm flipH="1" flipV="1">
            <a:off x="4059303" y="2601552"/>
            <a:ext cx="249982" cy="39784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417186" y="4701765"/>
            <a:ext cx="1935399" cy="2031325"/>
          </a:xfrm>
          <a:prstGeom prst="rect">
            <a:avLst/>
          </a:prstGeom>
          <a:noFill/>
        </p:spPr>
        <p:txBody>
          <a:bodyPr wrap="square" rtlCol="0">
            <a:spAutoFit/>
          </a:bodyPr>
          <a:lstStyle/>
          <a:p>
            <a:r>
              <a:rPr lang="en-US" dirty="0" smtClean="0"/>
              <a:t>Probability of the data – a normalization factor from integrating over all possible models</a:t>
            </a:r>
            <a:endParaRPr lang="en-US" dirty="0"/>
          </a:p>
        </p:txBody>
      </p:sp>
      <p:cxnSp>
        <p:nvCxnSpPr>
          <p:cNvPr id="21" name="Straight Connector 20"/>
          <p:cNvCxnSpPr/>
          <p:nvPr/>
        </p:nvCxnSpPr>
        <p:spPr>
          <a:xfrm flipH="1" flipV="1">
            <a:off x="3719593" y="4263337"/>
            <a:ext cx="589692" cy="43842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2162203" y="2984280"/>
            <a:ext cx="3190382" cy="65921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23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Evaluating P(m)</a:t>
            </a:r>
            <a:endParaRPr lang="en-US" dirty="0"/>
          </a:p>
        </p:txBody>
      </p:sp>
      <p:sp>
        <p:nvSpPr>
          <p:cNvPr id="3" name="Content Placeholder 2"/>
          <p:cNvSpPr>
            <a:spLocks noGrp="1"/>
          </p:cNvSpPr>
          <p:nvPr>
            <p:ph idx="1"/>
          </p:nvPr>
        </p:nvSpPr>
        <p:spPr>
          <a:xfrm>
            <a:off x="457200" y="662871"/>
            <a:ext cx="8229600" cy="4525963"/>
          </a:xfrm>
        </p:spPr>
        <p:txBody>
          <a:bodyPr>
            <a:normAutofit lnSpcReduction="10000"/>
          </a:bodyPr>
          <a:lstStyle/>
          <a:p>
            <a:r>
              <a:rPr lang="en-US" dirty="0" smtClean="0"/>
              <a:t>This is our a priori expectation of the probability of any particular model being true before we make our data observations</a:t>
            </a:r>
          </a:p>
          <a:p>
            <a:r>
              <a:rPr lang="en-US" dirty="0" smtClean="0"/>
              <a:t>Generally we can think of this as being a function of some reasonable variance of model parameters around an expected reference model and some “covariance” related to correlation of parameters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116627"/>
            <a:ext cx="8229600" cy="971472"/>
          </a:xfrm>
          <a:prstGeom prst="rect">
            <a:avLst/>
          </a:prstGeom>
        </p:spPr>
      </p:pic>
    </p:spTree>
    <p:extLst>
      <p:ext uri="{BB962C8B-B14F-4D97-AF65-F5344CB8AC3E}">
        <p14:creationId xmlns:p14="http://schemas.microsoft.com/office/powerpoint/2010/main" val="40601276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P(</a:t>
            </a:r>
            <a:r>
              <a:rPr lang="en-US" dirty="0" err="1" smtClean="0"/>
              <a:t>d|m</a:t>
            </a:r>
            <a:r>
              <a:rPr lang="en-US" dirty="0" smtClean="0"/>
              <a:t>)</a:t>
            </a:r>
            <a:endParaRPr lang="en-US" dirty="0"/>
          </a:p>
        </p:txBody>
      </p:sp>
      <p:sp>
        <p:nvSpPr>
          <p:cNvPr id="3" name="Content Placeholder 2"/>
          <p:cNvSpPr>
            <a:spLocks noGrp="1"/>
          </p:cNvSpPr>
          <p:nvPr>
            <p:ph idx="1"/>
          </p:nvPr>
        </p:nvSpPr>
        <p:spPr/>
        <p:txBody>
          <a:bodyPr/>
          <a:lstStyle/>
          <a:p>
            <a:r>
              <a:rPr lang="en-US" dirty="0" smtClean="0"/>
              <a:t>The probability that we observe the data if model m is true… high if the misfit is low and vice versa</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955" y="4829635"/>
            <a:ext cx="5676900" cy="1104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49202"/>
            <a:ext cx="9144000" cy="1060704"/>
          </a:xfrm>
          <a:prstGeom prst="rect">
            <a:avLst/>
          </a:prstGeom>
        </p:spPr>
      </p:pic>
    </p:spTree>
    <p:extLst>
      <p:ext uri="{BB962C8B-B14F-4D97-AF65-F5344CB8AC3E}">
        <p14:creationId xmlns:p14="http://schemas.microsoft.com/office/powerpoint/2010/main" val="10769035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9337"/>
            <a:ext cx="9144000" cy="749085"/>
          </a:xfrm>
          <a:prstGeom prst="rect">
            <a:avLst/>
          </a:prstGeom>
        </p:spPr>
      </p:pic>
      <p:sp>
        <p:nvSpPr>
          <p:cNvPr id="5" name="Title 4"/>
          <p:cNvSpPr>
            <a:spLocks noGrp="1"/>
          </p:cNvSpPr>
          <p:nvPr>
            <p:ph type="title"/>
          </p:nvPr>
        </p:nvSpPr>
        <p:spPr/>
        <p:txBody>
          <a:bodyPr/>
          <a:lstStyle/>
          <a:p>
            <a:r>
              <a:rPr lang="en-US" dirty="0" smtClean="0"/>
              <a:t>Putting it together</a:t>
            </a:r>
            <a:endParaRPr lang="en-US" dirty="0"/>
          </a:p>
        </p:txBody>
      </p:sp>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4917" y="1745536"/>
            <a:ext cx="4826000" cy="469900"/>
          </a:xfrm>
          <a:prstGeom prst="rect">
            <a:avLst/>
          </a:prstGeom>
        </p:spPr>
      </p:pic>
      <p:grpSp>
        <p:nvGrpSpPr>
          <p:cNvPr id="12" name="Group 11"/>
          <p:cNvGrpSpPr/>
          <p:nvPr/>
        </p:nvGrpSpPr>
        <p:grpSpPr>
          <a:xfrm>
            <a:off x="3613751" y="3341125"/>
            <a:ext cx="5156022" cy="2389801"/>
            <a:chOff x="3613751" y="3341125"/>
            <a:chExt cx="5156022" cy="2389801"/>
          </a:xfrm>
        </p:grpSpPr>
        <p:sp>
          <p:nvSpPr>
            <p:cNvPr id="8" name="Freeform 7"/>
            <p:cNvSpPr/>
            <p:nvPr/>
          </p:nvSpPr>
          <p:spPr>
            <a:xfrm>
              <a:off x="3613751" y="3341125"/>
              <a:ext cx="5156022" cy="607752"/>
            </a:xfrm>
            <a:custGeom>
              <a:avLst/>
              <a:gdLst>
                <a:gd name="connsiteX0" fmla="*/ 0 w 5156022"/>
                <a:gd name="connsiteY0" fmla="*/ 90710 h 607752"/>
                <a:gd name="connsiteX1" fmla="*/ 635053 w 5156022"/>
                <a:gd name="connsiteY1" fmla="*/ 498901 h 607752"/>
                <a:gd name="connsiteX2" fmla="*/ 1769075 w 5156022"/>
                <a:gd name="connsiteY2" fmla="*/ 604729 h 607752"/>
                <a:gd name="connsiteX3" fmla="*/ 2933338 w 5156022"/>
                <a:gd name="connsiteY3" fmla="*/ 559374 h 607752"/>
                <a:gd name="connsiteX4" fmla="*/ 4460488 w 5156022"/>
                <a:gd name="connsiteY4" fmla="*/ 362838 h 607752"/>
                <a:gd name="connsiteX5" fmla="*/ 5156022 w 5156022"/>
                <a:gd name="connsiteY5" fmla="*/ 0 h 60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6022" h="607752">
                  <a:moveTo>
                    <a:pt x="0" y="90710"/>
                  </a:moveTo>
                  <a:cubicBezTo>
                    <a:pt x="170103" y="251970"/>
                    <a:pt x="340207" y="413231"/>
                    <a:pt x="635053" y="498901"/>
                  </a:cubicBezTo>
                  <a:cubicBezTo>
                    <a:pt x="929899" y="584571"/>
                    <a:pt x="1386028" y="594650"/>
                    <a:pt x="1769075" y="604729"/>
                  </a:cubicBezTo>
                  <a:cubicBezTo>
                    <a:pt x="2152122" y="614808"/>
                    <a:pt x="2484769" y="599689"/>
                    <a:pt x="2933338" y="559374"/>
                  </a:cubicBezTo>
                  <a:cubicBezTo>
                    <a:pt x="3381907" y="519059"/>
                    <a:pt x="4090041" y="456067"/>
                    <a:pt x="4460488" y="362838"/>
                  </a:cubicBezTo>
                  <a:cubicBezTo>
                    <a:pt x="4830935" y="269609"/>
                    <a:pt x="5156022" y="0"/>
                    <a:pt x="5156022" y="0"/>
                  </a:cubicBezTo>
                </a:path>
              </a:pathLst>
            </a:custGeom>
            <a:ln>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Connector 9"/>
            <p:cNvCxnSpPr>
              <a:stCxn id="8" idx="2"/>
            </p:cNvCxnSpPr>
            <p:nvPr/>
          </p:nvCxnSpPr>
          <p:spPr>
            <a:xfrm>
              <a:off x="5367706" y="3948877"/>
              <a:ext cx="914400" cy="91440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367706" y="4807596"/>
              <a:ext cx="2797255" cy="923330"/>
            </a:xfrm>
            <a:prstGeom prst="rect">
              <a:avLst/>
            </a:prstGeom>
            <a:noFill/>
          </p:spPr>
          <p:txBody>
            <a:bodyPr wrap="square" rtlCol="0">
              <a:spAutoFit/>
            </a:bodyPr>
            <a:lstStyle/>
            <a:p>
              <a:r>
                <a:rPr lang="en-US" dirty="0" smtClean="0"/>
                <a:t>Minimize this to get the most probable model, given the data</a:t>
              </a:r>
              <a:endParaRPr lang="en-US" dirty="0"/>
            </a:p>
          </p:txBody>
        </p:sp>
      </p:grpSp>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37316"/>
            <a:ext cx="9144000" cy="540884"/>
          </a:xfrm>
          <a:prstGeom prst="rect">
            <a:avLst/>
          </a:prstGeom>
        </p:spPr>
      </p:pic>
    </p:spTree>
    <p:extLst>
      <p:ext uri="{BB962C8B-B14F-4D97-AF65-F5344CB8AC3E}">
        <p14:creationId xmlns:p14="http://schemas.microsoft.com/office/powerpoint/2010/main" val="1347754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forward problem – an example</a:t>
            </a:r>
            <a:endParaRPr lang="en-US" dirty="0"/>
          </a:p>
        </p:txBody>
      </p:sp>
      <p:sp>
        <p:nvSpPr>
          <p:cNvPr id="3" name="Content Placeholder 2"/>
          <p:cNvSpPr>
            <a:spLocks noGrp="1"/>
          </p:cNvSpPr>
          <p:nvPr>
            <p:ph idx="1"/>
          </p:nvPr>
        </p:nvSpPr>
        <p:spPr>
          <a:xfrm>
            <a:off x="432837" y="1139355"/>
            <a:ext cx="4354090" cy="4525963"/>
          </a:xfrm>
        </p:spPr>
        <p:txBody>
          <a:bodyPr/>
          <a:lstStyle/>
          <a:p>
            <a:r>
              <a:rPr lang="en-US" dirty="0" smtClean="0"/>
              <a:t>Gravity survey over an unknown buried mass distribution</a:t>
            </a:r>
          </a:p>
          <a:p>
            <a:r>
              <a:rPr lang="en-US" dirty="0" smtClean="0"/>
              <a:t>Continuous </a:t>
            </a:r>
            <a:r>
              <a:rPr lang="en-US" dirty="0"/>
              <a:t>i</a:t>
            </a:r>
            <a:r>
              <a:rPr lang="en-US" dirty="0" smtClean="0"/>
              <a:t>ntegral expression:</a:t>
            </a:r>
          </a:p>
          <a:p>
            <a:endParaRPr lang="en-US" dirty="0"/>
          </a:p>
        </p:txBody>
      </p:sp>
      <p:pic>
        <p:nvPicPr>
          <p:cNvPr id="5" name="Picture 4" descr="latex-image-1.pdf"/>
          <p:cNvPicPr>
            <a:picLocks noChangeAspect="1"/>
          </p:cNvPicPr>
          <p:nvPr/>
        </p:nvPicPr>
        <p:blipFill>
          <a:blip r:embed="rId2"/>
          <a:stretch>
            <a:fillRect/>
          </a:stretch>
        </p:blipFill>
        <p:spPr>
          <a:xfrm>
            <a:off x="599697" y="3708280"/>
            <a:ext cx="3775888" cy="804860"/>
          </a:xfrm>
          <a:prstGeom prst="rect">
            <a:avLst/>
          </a:prstGeom>
        </p:spPr>
      </p:pic>
      <p:grpSp>
        <p:nvGrpSpPr>
          <p:cNvPr id="53" name="Group 52"/>
          <p:cNvGrpSpPr/>
          <p:nvPr/>
        </p:nvGrpSpPr>
        <p:grpSpPr>
          <a:xfrm>
            <a:off x="0" y="4283063"/>
            <a:ext cx="5163562" cy="2460023"/>
            <a:chOff x="0" y="4283063"/>
            <a:chExt cx="5163562" cy="2460023"/>
          </a:xfrm>
        </p:grpSpPr>
        <p:sp>
          <p:nvSpPr>
            <p:cNvPr id="6" name="TextBox 5"/>
            <p:cNvSpPr txBox="1"/>
            <p:nvPr/>
          </p:nvSpPr>
          <p:spPr>
            <a:xfrm>
              <a:off x="0" y="4776654"/>
              <a:ext cx="2150711" cy="646331"/>
            </a:xfrm>
            <a:prstGeom prst="rect">
              <a:avLst/>
            </a:prstGeom>
            <a:noFill/>
          </p:spPr>
          <p:txBody>
            <a:bodyPr wrap="square" rtlCol="0">
              <a:spAutoFit/>
            </a:bodyPr>
            <a:lstStyle/>
            <a:p>
              <a:r>
                <a:rPr lang="en-US" dirty="0" smtClean="0"/>
                <a:t>The data along the surface</a:t>
              </a:r>
              <a:endParaRPr lang="en-US" dirty="0"/>
            </a:p>
          </p:txBody>
        </p:sp>
        <p:sp>
          <p:nvSpPr>
            <p:cNvPr id="7" name="TextBox 6"/>
            <p:cNvSpPr txBox="1"/>
            <p:nvPr/>
          </p:nvSpPr>
          <p:spPr>
            <a:xfrm>
              <a:off x="1640844" y="5265758"/>
              <a:ext cx="2873795" cy="1477328"/>
            </a:xfrm>
            <a:prstGeom prst="rect">
              <a:avLst/>
            </a:prstGeom>
            <a:noFill/>
          </p:spPr>
          <p:txBody>
            <a:bodyPr wrap="square" rtlCol="0">
              <a:spAutoFit/>
            </a:bodyPr>
            <a:lstStyle/>
            <a:p>
              <a:r>
                <a:rPr lang="en-US" dirty="0" smtClean="0"/>
                <a:t>The physics linking mass and gravity (Newton’s Universal Gravitation), sometimes called the kernel of the integral</a:t>
              </a:r>
              <a:endParaRPr lang="en-US" dirty="0"/>
            </a:p>
          </p:txBody>
        </p:sp>
        <p:sp>
          <p:nvSpPr>
            <p:cNvPr id="8" name="TextBox 7"/>
            <p:cNvSpPr txBox="1"/>
            <p:nvPr/>
          </p:nvSpPr>
          <p:spPr>
            <a:xfrm>
              <a:off x="3263148" y="4513140"/>
              <a:ext cx="1900414" cy="646331"/>
            </a:xfrm>
            <a:prstGeom prst="rect">
              <a:avLst/>
            </a:prstGeom>
            <a:noFill/>
          </p:spPr>
          <p:txBody>
            <a:bodyPr wrap="square" rtlCol="0">
              <a:spAutoFit/>
            </a:bodyPr>
            <a:lstStyle/>
            <a:p>
              <a:r>
                <a:rPr lang="en-US" dirty="0" smtClean="0"/>
                <a:t>The anomalous mass at depth</a:t>
              </a:r>
              <a:endParaRPr lang="en-US" dirty="0"/>
            </a:p>
          </p:txBody>
        </p:sp>
        <p:cxnSp>
          <p:nvCxnSpPr>
            <p:cNvPr id="10" name="Straight Arrow Connector 9"/>
            <p:cNvCxnSpPr/>
            <p:nvPr/>
          </p:nvCxnSpPr>
          <p:spPr>
            <a:xfrm rot="16200000" flipV="1">
              <a:off x="907358" y="4404710"/>
              <a:ext cx="493591" cy="2502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H="1" flipV="1">
              <a:off x="2020907" y="4774411"/>
              <a:ext cx="98269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3476366" y="4283064"/>
              <a:ext cx="653557" cy="3048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2" name="Freeform 21"/>
          <p:cNvSpPr/>
          <p:nvPr/>
        </p:nvSpPr>
        <p:spPr>
          <a:xfrm>
            <a:off x="4635154" y="2326946"/>
            <a:ext cx="4304513" cy="460444"/>
          </a:xfrm>
          <a:custGeom>
            <a:avLst/>
            <a:gdLst>
              <a:gd name="connsiteX0" fmla="*/ 0 w 3739024"/>
              <a:gd name="connsiteY0" fmla="*/ 83436 h 460444"/>
              <a:gd name="connsiteX1" fmla="*/ 908490 w 3739024"/>
              <a:gd name="connsiteY1" fmla="*/ 417181 h 460444"/>
              <a:gd name="connsiteX2" fmla="*/ 1399816 w 3739024"/>
              <a:gd name="connsiteY2" fmla="*/ 343016 h 460444"/>
              <a:gd name="connsiteX3" fmla="*/ 2178522 w 3739024"/>
              <a:gd name="connsiteY3" fmla="*/ 0 h 460444"/>
              <a:gd name="connsiteX4" fmla="*/ 2994309 w 3739024"/>
              <a:gd name="connsiteY4" fmla="*/ 120519 h 460444"/>
              <a:gd name="connsiteX5" fmla="*/ 3624690 w 3739024"/>
              <a:gd name="connsiteY5" fmla="*/ 203955 h 460444"/>
              <a:gd name="connsiteX6" fmla="*/ 3680312 w 3739024"/>
              <a:gd name="connsiteY6" fmla="*/ 185414 h 46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9024" h="460444">
                <a:moveTo>
                  <a:pt x="0" y="83436"/>
                </a:moveTo>
                <a:cubicBezTo>
                  <a:pt x="337593" y="228677"/>
                  <a:pt x="675187" y="373918"/>
                  <a:pt x="908490" y="417181"/>
                </a:cubicBezTo>
                <a:cubicBezTo>
                  <a:pt x="1141793" y="460444"/>
                  <a:pt x="1188144" y="412546"/>
                  <a:pt x="1399816" y="343016"/>
                </a:cubicBezTo>
                <a:cubicBezTo>
                  <a:pt x="1611488" y="273486"/>
                  <a:pt x="1912773" y="37083"/>
                  <a:pt x="2178522" y="0"/>
                </a:cubicBezTo>
                <a:lnTo>
                  <a:pt x="2994309" y="120519"/>
                </a:lnTo>
                <a:lnTo>
                  <a:pt x="3624690" y="203955"/>
                </a:lnTo>
                <a:cubicBezTo>
                  <a:pt x="3739024" y="214771"/>
                  <a:pt x="3709668" y="200092"/>
                  <a:pt x="3680312" y="185414"/>
                </a:cubicBezTo>
              </a:path>
            </a:pathLst>
          </a:custGeom>
          <a:ln>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Oval 22"/>
          <p:cNvSpPr/>
          <p:nvPr/>
        </p:nvSpPr>
        <p:spPr>
          <a:xfrm>
            <a:off x="6368702" y="3522866"/>
            <a:ext cx="834327" cy="7609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811290" y="2160073"/>
            <a:ext cx="213217" cy="646331"/>
          </a:xfrm>
          <a:prstGeom prst="rect">
            <a:avLst/>
          </a:prstGeom>
          <a:noFill/>
        </p:spPr>
        <p:txBody>
          <a:bodyPr wrap="square" rtlCol="0">
            <a:spAutoFit/>
          </a:bodyPr>
          <a:lstStyle/>
          <a:p>
            <a:r>
              <a:rPr lang="en-US" dirty="0" err="1" smtClean="0"/>
              <a:t>x</a:t>
            </a:r>
            <a:endParaRPr lang="en-US" dirty="0"/>
          </a:p>
        </p:txBody>
      </p:sp>
      <p:sp>
        <p:nvSpPr>
          <p:cNvPr id="25" name="TextBox 24"/>
          <p:cNvSpPr txBox="1"/>
          <p:nvPr/>
        </p:nvSpPr>
        <p:spPr>
          <a:xfrm>
            <a:off x="5055273" y="2294108"/>
            <a:ext cx="426434" cy="369332"/>
          </a:xfrm>
          <a:prstGeom prst="rect">
            <a:avLst/>
          </a:prstGeom>
          <a:noFill/>
        </p:spPr>
        <p:txBody>
          <a:bodyPr wrap="square" rtlCol="0">
            <a:spAutoFit/>
          </a:bodyPr>
          <a:lstStyle/>
          <a:p>
            <a:r>
              <a:rPr lang="en-US" dirty="0" err="1" smtClean="0"/>
              <a:t>x</a:t>
            </a:r>
            <a:endParaRPr lang="en-US" dirty="0"/>
          </a:p>
        </p:txBody>
      </p:sp>
      <p:sp>
        <p:nvSpPr>
          <p:cNvPr id="26" name="TextBox 25"/>
          <p:cNvSpPr txBox="1"/>
          <p:nvPr/>
        </p:nvSpPr>
        <p:spPr>
          <a:xfrm>
            <a:off x="5268490" y="2391058"/>
            <a:ext cx="213217" cy="646331"/>
          </a:xfrm>
          <a:prstGeom prst="rect">
            <a:avLst/>
          </a:prstGeom>
          <a:noFill/>
        </p:spPr>
        <p:txBody>
          <a:bodyPr wrap="square" rtlCol="0">
            <a:spAutoFit/>
          </a:bodyPr>
          <a:lstStyle/>
          <a:p>
            <a:r>
              <a:rPr lang="en-US" dirty="0" err="1" smtClean="0"/>
              <a:t>x</a:t>
            </a:r>
            <a:endParaRPr lang="en-US" dirty="0"/>
          </a:p>
        </p:txBody>
      </p:sp>
      <p:sp>
        <p:nvSpPr>
          <p:cNvPr id="27" name="TextBox 26"/>
          <p:cNvSpPr txBox="1"/>
          <p:nvPr/>
        </p:nvSpPr>
        <p:spPr>
          <a:xfrm>
            <a:off x="5509510" y="2431853"/>
            <a:ext cx="213217" cy="646331"/>
          </a:xfrm>
          <a:prstGeom prst="rect">
            <a:avLst/>
          </a:prstGeom>
          <a:noFill/>
        </p:spPr>
        <p:txBody>
          <a:bodyPr wrap="square" rtlCol="0">
            <a:spAutoFit/>
          </a:bodyPr>
          <a:lstStyle/>
          <a:p>
            <a:r>
              <a:rPr lang="en-US" dirty="0" err="1" smtClean="0"/>
              <a:t>x</a:t>
            </a:r>
            <a:endParaRPr lang="en-US" dirty="0"/>
          </a:p>
        </p:txBody>
      </p:sp>
      <p:sp>
        <p:nvSpPr>
          <p:cNvPr id="28" name="TextBox 27"/>
          <p:cNvSpPr txBox="1"/>
          <p:nvPr/>
        </p:nvSpPr>
        <p:spPr>
          <a:xfrm>
            <a:off x="5790021" y="2418871"/>
            <a:ext cx="213217" cy="646331"/>
          </a:xfrm>
          <a:prstGeom prst="rect">
            <a:avLst/>
          </a:prstGeom>
          <a:noFill/>
        </p:spPr>
        <p:txBody>
          <a:bodyPr wrap="square" rtlCol="0">
            <a:spAutoFit/>
          </a:bodyPr>
          <a:lstStyle/>
          <a:p>
            <a:r>
              <a:rPr lang="en-US" dirty="0" err="1" smtClean="0"/>
              <a:t>x</a:t>
            </a:r>
            <a:endParaRPr lang="en-US" dirty="0"/>
          </a:p>
        </p:txBody>
      </p:sp>
      <p:sp>
        <p:nvSpPr>
          <p:cNvPr id="29" name="TextBox 28"/>
          <p:cNvSpPr txBox="1"/>
          <p:nvPr/>
        </p:nvSpPr>
        <p:spPr>
          <a:xfrm>
            <a:off x="6058858" y="2344703"/>
            <a:ext cx="213217" cy="646331"/>
          </a:xfrm>
          <a:prstGeom prst="rect">
            <a:avLst/>
          </a:prstGeom>
          <a:noFill/>
        </p:spPr>
        <p:txBody>
          <a:bodyPr wrap="square" rtlCol="0">
            <a:spAutoFit/>
          </a:bodyPr>
          <a:lstStyle/>
          <a:p>
            <a:r>
              <a:rPr lang="en-US" dirty="0" err="1" smtClean="0"/>
              <a:t>x</a:t>
            </a:r>
            <a:endParaRPr lang="en-US" dirty="0"/>
          </a:p>
        </p:txBody>
      </p:sp>
      <p:sp>
        <p:nvSpPr>
          <p:cNvPr id="30" name="TextBox 29"/>
          <p:cNvSpPr txBox="1"/>
          <p:nvPr/>
        </p:nvSpPr>
        <p:spPr>
          <a:xfrm>
            <a:off x="6326578" y="2229211"/>
            <a:ext cx="213217" cy="646331"/>
          </a:xfrm>
          <a:prstGeom prst="rect">
            <a:avLst/>
          </a:prstGeom>
          <a:noFill/>
        </p:spPr>
        <p:txBody>
          <a:bodyPr wrap="square" rtlCol="0">
            <a:spAutoFit/>
          </a:bodyPr>
          <a:lstStyle/>
          <a:p>
            <a:r>
              <a:rPr lang="en-US" dirty="0" err="1" smtClean="0"/>
              <a:t>x</a:t>
            </a:r>
            <a:endParaRPr lang="en-US" dirty="0"/>
          </a:p>
        </p:txBody>
      </p:sp>
      <p:sp>
        <p:nvSpPr>
          <p:cNvPr id="31" name="TextBox 30"/>
          <p:cNvSpPr txBox="1"/>
          <p:nvPr/>
        </p:nvSpPr>
        <p:spPr>
          <a:xfrm>
            <a:off x="6614367" y="2095176"/>
            <a:ext cx="213217" cy="646331"/>
          </a:xfrm>
          <a:prstGeom prst="rect">
            <a:avLst/>
          </a:prstGeom>
          <a:noFill/>
        </p:spPr>
        <p:txBody>
          <a:bodyPr wrap="square" rtlCol="0">
            <a:spAutoFit/>
          </a:bodyPr>
          <a:lstStyle/>
          <a:p>
            <a:r>
              <a:rPr lang="en-US" dirty="0" err="1" smtClean="0"/>
              <a:t>x</a:t>
            </a:r>
            <a:endParaRPr lang="en-US" dirty="0"/>
          </a:p>
        </p:txBody>
      </p:sp>
      <p:sp>
        <p:nvSpPr>
          <p:cNvPr id="32" name="TextBox 31"/>
          <p:cNvSpPr txBox="1"/>
          <p:nvPr/>
        </p:nvSpPr>
        <p:spPr>
          <a:xfrm>
            <a:off x="7431582" y="2021537"/>
            <a:ext cx="213217" cy="646331"/>
          </a:xfrm>
          <a:prstGeom prst="rect">
            <a:avLst/>
          </a:prstGeom>
          <a:noFill/>
        </p:spPr>
        <p:txBody>
          <a:bodyPr wrap="square" rtlCol="0">
            <a:spAutoFit/>
          </a:bodyPr>
          <a:lstStyle/>
          <a:p>
            <a:r>
              <a:rPr lang="en-US" dirty="0" err="1" smtClean="0"/>
              <a:t>x</a:t>
            </a:r>
            <a:endParaRPr lang="en-US" dirty="0"/>
          </a:p>
        </p:txBody>
      </p:sp>
      <p:sp>
        <p:nvSpPr>
          <p:cNvPr id="33" name="TextBox 32"/>
          <p:cNvSpPr txBox="1"/>
          <p:nvPr/>
        </p:nvSpPr>
        <p:spPr>
          <a:xfrm>
            <a:off x="7966713" y="2122517"/>
            <a:ext cx="213217" cy="646331"/>
          </a:xfrm>
          <a:prstGeom prst="rect">
            <a:avLst/>
          </a:prstGeom>
          <a:noFill/>
        </p:spPr>
        <p:txBody>
          <a:bodyPr wrap="square" rtlCol="0">
            <a:spAutoFit/>
          </a:bodyPr>
          <a:lstStyle/>
          <a:p>
            <a:r>
              <a:rPr lang="en-US" dirty="0" err="1" smtClean="0"/>
              <a:t>x</a:t>
            </a:r>
            <a:endParaRPr lang="en-US" dirty="0"/>
          </a:p>
        </p:txBody>
      </p:sp>
      <p:sp>
        <p:nvSpPr>
          <p:cNvPr id="34" name="TextBox 33"/>
          <p:cNvSpPr txBox="1"/>
          <p:nvPr/>
        </p:nvSpPr>
        <p:spPr>
          <a:xfrm>
            <a:off x="7697876" y="2067892"/>
            <a:ext cx="213217" cy="646331"/>
          </a:xfrm>
          <a:prstGeom prst="rect">
            <a:avLst/>
          </a:prstGeom>
          <a:noFill/>
        </p:spPr>
        <p:txBody>
          <a:bodyPr wrap="square" rtlCol="0">
            <a:spAutoFit/>
          </a:bodyPr>
          <a:lstStyle/>
          <a:p>
            <a:r>
              <a:rPr lang="en-US" dirty="0" err="1" smtClean="0"/>
              <a:t>x</a:t>
            </a:r>
            <a:endParaRPr lang="en-US" dirty="0"/>
          </a:p>
        </p:txBody>
      </p:sp>
      <p:sp>
        <p:nvSpPr>
          <p:cNvPr id="35" name="TextBox 34"/>
          <p:cNvSpPr txBox="1"/>
          <p:nvPr/>
        </p:nvSpPr>
        <p:spPr>
          <a:xfrm>
            <a:off x="8473583" y="2173585"/>
            <a:ext cx="213217" cy="646331"/>
          </a:xfrm>
          <a:prstGeom prst="rect">
            <a:avLst/>
          </a:prstGeom>
          <a:noFill/>
        </p:spPr>
        <p:txBody>
          <a:bodyPr wrap="square" rtlCol="0">
            <a:spAutoFit/>
          </a:bodyPr>
          <a:lstStyle/>
          <a:p>
            <a:r>
              <a:rPr lang="en-US" dirty="0" err="1" smtClean="0"/>
              <a:t>x</a:t>
            </a:r>
            <a:endParaRPr lang="en-US" dirty="0"/>
          </a:p>
        </p:txBody>
      </p:sp>
      <p:sp>
        <p:nvSpPr>
          <p:cNvPr id="36" name="TextBox 35"/>
          <p:cNvSpPr txBox="1"/>
          <p:nvPr/>
        </p:nvSpPr>
        <p:spPr>
          <a:xfrm>
            <a:off x="8235550" y="2150802"/>
            <a:ext cx="213217" cy="646331"/>
          </a:xfrm>
          <a:prstGeom prst="rect">
            <a:avLst/>
          </a:prstGeom>
          <a:noFill/>
        </p:spPr>
        <p:txBody>
          <a:bodyPr wrap="square" rtlCol="0">
            <a:spAutoFit/>
          </a:bodyPr>
          <a:lstStyle/>
          <a:p>
            <a:r>
              <a:rPr lang="en-US" dirty="0" err="1" smtClean="0"/>
              <a:t>x</a:t>
            </a:r>
            <a:endParaRPr lang="en-US" dirty="0"/>
          </a:p>
        </p:txBody>
      </p:sp>
      <p:sp>
        <p:nvSpPr>
          <p:cNvPr id="38" name="TextBox 37"/>
          <p:cNvSpPr txBox="1"/>
          <p:nvPr/>
        </p:nvSpPr>
        <p:spPr>
          <a:xfrm>
            <a:off x="8742420" y="2187886"/>
            <a:ext cx="213217" cy="646331"/>
          </a:xfrm>
          <a:prstGeom prst="rect">
            <a:avLst/>
          </a:prstGeom>
          <a:noFill/>
        </p:spPr>
        <p:txBody>
          <a:bodyPr wrap="square" rtlCol="0">
            <a:spAutoFit/>
          </a:bodyPr>
          <a:lstStyle/>
          <a:p>
            <a:r>
              <a:rPr lang="en-US" dirty="0" err="1" smtClean="0"/>
              <a:t>x</a:t>
            </a:r>
            <a:endParaRPr lang="en-US" dirty="0"/>
          </a:p>
        </p:txBody>
      </p:sp>
      <p:sp>
        <p:nvSpPr>
          <p:cNvPr id="42" name="TextBox 41"/>
          <p:cNvSpPr txBox="1"/>
          <p:nvPr/>
        </p:nvSpPr>
        <p:spPr>
          <a:xfrm>
            <a:off x="6899098" y="1984100"/>
            <a:ext cx="213217" cy="646331"/>
          </a:xfrm>
          <a:prstGeom prst="rect">
            <a:avLst/>
          </a:prstGeom>
          <a:noFill/>
        </p:spPr>
        <p:txBody>
          <a:bodyPr wrap="square" rtlCol="0">
            <a:spAutoFit/>
          </a:bodyPr>
          <a:lstStyle/>
          <a:p>
            <a:r>
              <a:rPr lang="en-US" dirty="0" err="1" smtClean="0"/>
              <a:t>x</a:t>
            </a:r>
            <a:endParaRPr lang="en-US" dirty="0"/>
          </a:p>
        </p:txBody>
      </p:sp>
      <p:sp>
        <p:nvSpPr>
          <p:cNvPr id="43" name="TextBox 42"/>
          <p:cNvSpPr txBox="1"/>
          <p:nvPr/>
        </p:nvSpPr>
        <p:spPr>
          <a:xfrm>
            <a:off x="7218365" y="1993724"/>
            <a:ext cx="213217" cy="646331"/>
          </a:xfrm>
          <a:prstGeom prst="rect">
            <a:avLst/>
          </a:prstGeom>
          <a:noFill/>
        </p:spPr>
        <p:txBody>
          <a:bodyPr wrap="square" rtlCol="0">
            <a:spAutoFit/>
          </a:bodyPr>
          <a:lstStyle/>
          <a:p>
            <a:r>
              <a:rPr lang="en-US" dirty="0" err="1" smtClean="0"/>
              <a:t>x</a:t>
            </a:r>
            <a:endParaRPr lang="en-US" dirty="0"/>
          </a:p>
        </p:txBody>
      </p:sp>
      <p:sp>
        <p:nvSpPr>
          <p:cNvPr id="44" name="TextBox 43"/>
          <p:cNvSpPr txBox="1"/>
          <p:nvPr/>
        </p:nvSpPr>
        <p:spPr>
          <a:xfrm>
            <a:off x="6623225" y="3699009"/>
            <a:ext cx="572520" cy="369332"/>
          </a:xfrm>
          <a:prstGeom prst="rect">
            <a:avLst/>
          </a:prstGeom>
          <a:noFill/>
        </p:spPr>
        <p:txBody>
          <a:bodyPr wrap="square" rtlCol="0">
            <a:spAutoFit/>
          </a:bodyPr>
          <a:lstStyle/>
          <a:p>
            <a:r>
              <a:rPr lang="en-US" dirty="0" smtClean="0"/>
              <a:t>?</a:t>
            </a:r>
            <a:endParaRPr lang="en-US" dirty="0"/>
          </a:p>
        </p:txBody>
      </p:sp>
      <p:sp>
        <p:nvSpPr>
          <p:cNvPr id="45" name="TextBox 44"/>
          <p:cNvSpPr txBox="1"/>
          <p:nvPr/>
        </p:nvSpPr>
        <p:spPr>
          <a:xfrm>
            <a:off x="5722726" y="1538936"/>
            <a:ext cx="2512823" cy="369332"/>
          </a:xfrm>
          <a:prstGeom prst="rect">
            <a:avLst/>
          </a:prstGeom>
          <a:noFill/>
        </p:spPr>
        <p:txBody>
          <a:bodyPr wrap="square" rtlCol="0">
            <a:spAutoFit/>
          </a:bodyPr>
          <a:lstStyle/>
          <a:p>
            <a:r>
              <a:rPr lang="en-US" dirty="0" smtClean="0"/>
              <a:t>Gravity measurements</a:t>
            </a:r>
            <a:endParaRPr lang="en-US" dirty="0"/>
          </a:p>
        </p:txBody>
      </p:sp>
      <p:sp>
        <p:nvSpPr>
          <p:cNvPr id="46" name="TextBox 45"/>
          <p:cNvSpPr txBox="1"/>
          <p:nvPr/>
        </p:nvSpPr>
        <p:spPr>
          <a:xfrm>
            <a:off x="7218364" y="4283858"/>
            <a:ext cx="1737273" cy="646331"/>
          </a:xfrm>
          <a:prstGeom prst="rect">
            <a:avLst/>
          </a:prstGeom>
          <a:noFill/>
        </p:spPr>
        <p:txBody>
          <a:bodyPr wrap="square" rtlCol="0">
            <a:spAutoFit/>
          </a:bodyPr>
          <a:lstStyle/>
          <a:p>
            <a:r>
              <a:rPr lang="en-US" dirty="0" smtClean="0"/>
              <a:t>Unknown mass at depth</a:t>
            </a:r>
            <a:endParaRPr lang="en-US" dirty="0"/>
          </a:p>
        </p:txBody>
      </p:sp>
      <p:cxnSp>
        <p:nvCxnSpPr>
          <p:cNvPr id="47" name="Straight Arrow Connector 46"/>
          <p:cNvCxnSpPr>
            <a:stCxn id="45" idx="2"/>
            <a:endCxn id="29" idx="0"/>
          </p:cNvCxnSpPr>
          <p:nvPr/>
        </p:nvCxnSpPr>
        <p:spPr>
          <a:xfrm rot="5400000">
            <a:off x="6354086" y="1719650"/>
            <a:ext cx="436435" cy="8136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0800000">
            <a:off x="7218366" y="4068343"/>
            <a:ext cx="479511" cy="2155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#6</a:t>
            </a:r>
            <a:endParaRPr lang="en-US" dirty="0"/>
          </a:p>
        </p:txBody>
      </p:sp>
      <p:sp>
        <p:nvSpPr>
          <p:cNvPr id="3" name="Content Placeholder 2"/>
          <p:cNvSpPr>
            <a:spLocks noGrp="1"/>
          </p:cNvSpPr>
          <p:nvPr>
            <p:ph idx="1"/>
          </p:nvPr>
        </p:nvSpPr>
        <p:spPr/>
        <p:txBody>
          <a:bodyPr>
            <a:normAutofit lnSpcReduction="10000"/>
          </a:bodyPr>
          <a:lstStyle/>
          <a:p>
            <a:r>
              <a:rPr lang="en-US" dirty="0" smtClean="0"/>
              <a:t>We can view the inverse problem as an exercise in probability using Bayes’ Theorem</a:t>
            </a:r>
          </a:p>
          <a:p>
            <a:r>
              <a:rPr lang="en-US" dirty="0" smtClean="0"/>
              <a:t>Finding the most probable model can lead us to an equivalent expression to our damped and weighted least squares, with the weighting explicitly defined as the inverse data and model covariance matrices</a:t>
            </a:r>
            <a:endParaRPr lang="en-US" dirty="0"/>
          </a:p>
        </p:txBody>
      </p:sp>
    </p:spTree>
    <p:extLst>
      <p:ext uri="{BB962C8B-B14F-4D97-AF65-F5344CB8AC3E}">
        <p14:creationId xmlns:p14="http://schemas.microsoft.com/office/powerpoint/2010/main" val="30617163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about non-linear problems?</a:t>
            </a:r>
            <a:endParaRPr lang="en-US" dirty="0"/>
          </a:p>
        </p:txBody>
      </p:sp>
    </p:spTree>
    <p:extLst>
      <p:ext uri="{BB962C8B-B14F-4D97-AF65-F5344CB8AC3E}">
        <p14:creationId xmlns:p14="http://schemas.microsoft.com/office/powerpoint/2010/main" val="15518057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Times New Roman" charset="0"/>
                <a:cs typeface="Times New Roman" charset="0"/>
              </a:rPr>
              <a:t>sample inverse problem</a:t>
            </a:r>
          </a:p>
        </p:txBody>
      </p:sp>
      <p:sp>
        <p:nvSpPr>
          <p:cNvPr id="3" name="Content Placeholder 2"/>
          <p:cNvSpPr>
            <a:spLocks noGrp="1"/>
          </p:cNvSpPr>
          <p:nvPr>
            <p:ph idx="1"/>
          </p:nvPr>
        </p:nvSpPr>
        <p:spPr>
          <a:xfrm>
            <a:off x="1676400" y="1371600"/>
            <a:ext cx="5791200" cy="3962400"/>
          </a:xfrm>
        </p:spPr>
        <p:txBody>
          <a:bodyPr>
            <a:normAutofit/>
          </a:bodyPr>
          <a:lstStyle/>
          <a:p>
            <a:pPr>
              <a:lnSpc>
                <a:spcPct val="80000"/>
              </a:lnSpc>
              <a:buFont typeface="Arial" charset="0"/>
              <a:buNone/>
            </a:pPr>
            <a:r>
              <a:rPr lang="en-US" sz="3100" i="1">
                <a:latin typeface="Cambria Math" charset="0"/>
                <a:ea typeface="Cambria Math" charset="0"/>
                <a:cs typeface="Times New Roman" charset="0"/>
              </a:rPr>
              <a:t>d</a:t>
            </a:r>
            <a:r>
              <a:rPr lang="en-US" sz="3100" i="1" baseline="-25000">
                <a:latin typeface="Cambria Math" charset="0"/>
                <a:ea typeface="Cambria Math" charset="0"/>
                <a:cs typeface="Times New Roman" charset="0"/>
              </a:rPr>
              <a:t>i</a:t>
            </a:r>
            <a:r>
              <a:rPr lang="en-US" sz="3100" i="1">
                <a:latin typeface="Cambria Math" charset="0"/>
                <a:ea typeface="Cambria Math" charset="0"/>
                <a:cs typeface="Times New Roman" charset="0"/>
              </a:rPr>
              <a:t>(x</a:t>
            </a:r>
            <a:r>
              <a:rPr lang="en-US" sz="3100" i="1" baseline="-25000">
                <a:latin typeface="Cambria Math" charset="0"/>
                <a:ea typeface="Cambria Math" charset="0"/>
                <a:cs typeface="Times New Roman" charset="0"/>
              </a:rPr>
              <a:t>i</a:t>
            </a:r>
            <a:r>
              <a:rPr lang="en-US" sz="3100" i="1">
                <a:latin typeface="Cambria Math" charset="0"/>
                <a:ea typeface="Cambria Math" charset="0"/>
                <a:cs typeface="Times New Roman" charset="0"/>
              </a:rPr>
              <a:t>) = sin(</a:t>
            </a:r>
            <a:r>
              <a:rPr lang="el-GR" sz="3100" i="1">
                <a:latin typeface="Cambria Math" charset="0"/>
                <a:ea typeface="Cambria Math" charset="0"/>
                <a:cs typeface="Times New Roman" charset="0"/>
              </a:rPr>
              <a:t>ω</a:t>
            </a:r>
            <a:r>
              <a:rPr lang="en-US" sz="3100" i="1" baseline="-25000">
                <a:latin typeface="Cambria Math" charset="0"/>
                <a:ea typeface="Cambria Math" charset="0"/>
                <a:cs typeface="Times New Roman" charset="0"/>
              </a:rPr>
              <a:t>0</a:t>
            </a:r>
            <a:r>
              <a:rPr lang="en-US" sz="3100" i="1">
                <a:latin typeface="Cambria Math" charset="0"/>
                <a:ea typeface="Cambria Math" charset="0"/>
                <a:cs typeface="Times New Roman" charset="0"/>
              </a:rPr>
              <a:t>m</a:t>
            </a:r>
            <a:r>
              <a:rPr lang="en-US" sz="3100" i="1" baseline="-25000">
                <a:latin typeface="Cambria Math" charset="0"/>
                <a:ea typeface="Cambria Math" charset="0"/>
                <a:cs typeface="Times New Roman" charset="0"/>
              </a:rPr>
              <a:t>1</a:t>
            </a:r>
            <a:r>
              <a:rPr lang="en-US" sz="3100" i="1">
                <a:latin typeface="Cambria Math" charset="0"/>
                <a:ea typeface="Cambria Math" charset="0"/>
                <a:cs typeface="Times New Roman" charset="0"/>
              </a:rPr>
              <a:t>x</a:t>
            </a:r>
            <a:r>
              <a:rPr lang="en-US" sz="3100" i="1" baseline="-25000">
                <a:latin typeface="Cambria Math" charset="0"/>
                <a:ea typeface="Cambria Math" charset="0"/>
                <a:cs typeface="Times New Roman" charset="0"/>
              </a:rPr>
              <a:t>i</a:t>
            </a:r>
            <a:r>
              <a:rPr lang="en-US" sz="3100" i="1">
                <a:latin typeface="Cambria Math" charset="0"/>
                <a:ea typeface="Cambria Math" charset="0"/>
                <a:cs typeface="Times New Roman" charset="0"/>
              </a:rPr>
              <a:t>) + m</a:t>
            </a:r>
            <a:r>
              <a:rPr lang="en-US" sz="3100" i="1" baseline="-25000">
                <a:latin typeface="Cambria Math" charset="0"/>
                <a:ea typeface="Cambria Math" charset="0"/>
                <a:cs typeface="Times New Roman" charset="0"/>
              </a:rPr>
              <a:t>1</a:t>
            </a:r>
            <a:r>
              <a:rPr lang="en-US" sz="3100" i="1">
                <a:latin typeface="Cambria Math" charset="0"/>
                <a:ea typeface="Cambria Math" charset="0"/>
                <a:cs typeface="Times New Roman" charset="0"/>
              </a:rPr>
              <a:t>m</a:t>
            </a:r>
            <a:r>
              <a:rPr lang="en-US" sz="3100" i="1" baseline="-25000">
                <a:latin typeface="Cambria Math" charset="0"/>
                <a:ea typeface="Cambria Math" charset="0"/>
                <a:cs typeface="Times New Roman" charset="0"/>
              </a:rPr>
              <a:t>2</a:t>
            </a:r>
          </a:p>
          <a:p>
            <a:pPr>
              <a:lnSpc>
                <a:spcPct val="80000"/>
              </a:lnSpc>
              <a:buFont typeface="Arial" charset="0"/>
              <a:buNone/>
            </a:pPr>
            <a:endParaRPr lang="en-US" sz="3100" i="1" baseline="-25000">
              <a:latin typeface="Cambria Math" charset="0"/>
              <a:ea typeface="Cambria Math" charset="0"/>
              <a:cs typeface="Times New Roman" charset="0"/>
            </a:endParaRPr>
          </a:p>
          <a:p>
            <a:pPr>
              <a:lnSpc>
                <a:spcPct val="80000"/>
              </a:lnSpc>
              <a:buFont typeface="Arial" charset="0"/>
              <a:buNone/>
            </a:pPr>
            <a:r>
              <a:rPr lang="en-US" sz="3100">
                <a:latin typeface="Times New Roman" charset="0"/>
                <a:ea typeface="Cambria Math" charset="0"/>
                <a:cs typeface="Times New Roman" charset="0"/>
              </a:rPr>
              <a:t>with </a:t>
            </a:r>
            <a:r>
              <a:rPr lang="el-GR" sz="3100" i="1">
                <a:latin typeface="Cambria Math" charset="0"/>
                <a:ea typeface="Cambria Math" charset="0"/>
                <a:cs typeface="Times New Roman" charset="0"/>
              </a:rPr>
              <a:t>ω</a:t>
            </a:r>
            <a:r>
              <a:rPr lang="en-US" sz="3100" i="1" baseline="-25000">
                <a:latin typeface="Cambria Math" charset="0"/>
                <a:ea typeface="Cambria Math" charset="0"/>
                <a:cs typeface="Times New Roman" charset="0"/>
              </a:rPr>
              <a:t>0</a:t>
            </a:r>
            <a:r>
              <a:rPr lang="en-US" sz="3100" i="1">
                <a:latin typeface="Cambria Math" charset="0"/>
                <a:ea typeface="Cambria Math" charset="0"/>
                <a:cs typeface="Times New Roman" charset="0"/>
              </a:rPr>
              <a:t>=20</a:t>
            </a:r>
          </a:p>
          <a:p>
            <a:pPr>
              <a:lnSpc>
                <a:spcPct val="80000"/>
              </a:lnSpc>
              <a:buFont typeface="Arial" charset="0"/>
              <a:buNone/>
            </a:pPr>
            <a:endParaRPr lang="en-US" sz="3100" i="1">
              <a:latin typeface="Cambria Math" charset="0"/>
              <a:ea typeface="Cambria Math" charset="0"/>
              <a:cs typeface="Times New Roman" charset="0"/>
            </a:endParaRPr>
          </a:p>
          <a:p>
            <a:pPr>
              <a:lnSpc>
                <a:spcPct val="80000"/>
              </a:lnSpc>
              <a:buFont typeface="Arial" charset="0"/>
              <a:buNone/>
            </a:pPr>
            <a:r>
              <a:rPr lang="en-US" sz="3100">
                <a:latin typeface="Times New Roman" charset="0"/>
                <a:ea typeface="Cambria Math" charset="0"/>
                <a:cs typeface="Times New Roman" charset="0"/>
              </a:rPr>
              <a:t>true solution</a:t>
            </a:r>
          </a:p>
          <a:p>
            <a:pPr>
              <a:lnSpc>
                <a:spcPct val="80000"/>
              </a:lnSpc>
              <a:buFont typeface="Arial" charset="0"/>
              <a:buNone/>
            </a:pPr>
            <a:r>
              <a:rPr lang="en-US" sz="3100" i="1">
                <a:latin typeface="Cambria Math" charset="0"/>
                <a:ea typeface="Cambria Math" charset="0"/>
                <a:cs typeface="Times New Roman" charset="0"/>
              </a:rPr>
              <a:t>		m</a:t>
            </a:r>
            <a:r>
              <a:rPr lang="en-US" sz="3100" i="1" baseline="-25000">
                <a:latin typeface="Cambria Math" charset="0"/>
                <a:ea typeface="Cambria Math" charset="0"/>
                <a:cs typeface="Times New Roman" charset="0"/>
              </a:rPr>
              <a:t>1</a:t>
            </a:r>
            <a:r>
              <a:rPr lang="en-US" sz="3100" i="1">
                <a:latin typeface="Cambria Math" charset="0"/>
                <a:ea typeface="Cambria Math" charset="0"/>
                <a:cs typeface="Times New Roman" charset="0"/>
              </a:rPr>
              <a:t>=</a:t>
            </a:r>
            <a:r>
              <a:rPr lang="en-US" sz="3100">
                <a:latin typeface="Cambria Math" charset="0"/>
                <a:ea typeface="Cambria Math" charset="0"/>
                <a:cs typeface="Times New Roman" charset="0"/>
              </a:rPr>
              <a:t> 1.21, </a:t>
            </a:r>
            <a:r>
              <a:rPr lang="en-US" sz="3100" i="1">
                <a:latin typeface="Cambria Math" charset="0"/>
                <a:ea typeface="Cambria Math" charset="0"/>
                <a:cs typeface="Times New Roman" charset="0"/>
              </a:rPr>
              <a:t>m</a:t>
            </a:r>
            <a:r>
              <a:rPr lang="en-US" sz="3100" i="1" baseline="-25000">
                <a:latin typeface="Cambria Math" charset="0"/>
                <a:ea typeface="Cambria Math" charset="0"/>
                <a:cs typeface="Times New Roman" charset="0"/>
              </a:rPr>
              <a:t>2</a:t>
            </a:r>
            <a:r>
              <a:rPr lang="en-US" sz="3100">
                <a:latin typeface="Cambria Math" charset="0"/>
                <a:ea typeface="Cambria Math" charset="0"/>
                <a:cs typeface="Times New Roman" charset="0"/>
              </a:rPr>
              <a:t> =1.54</a:t>
            </a:r>
          </a:p>
          <a:p>
            <a:pPr>
              <a:lnSpc>
                <a:spcPct val="80000"/>
              </a:lnSpc>
              <a:buFont typeface="Arial" charset="0"/>
              <a:buNone/>
            </a:pPr>
            <a:endParaRPr lang="en-US" sz="3100">
              <a:latin typeface="Cambria Math" charset="0"/>
              <a:ea typeface="Cambria Math" charset="0"/>
              <a:cs typeface="Times New Roman" charset="0"/>
            </a:endParaRPr>
          </a:p>
          <a:p>
            <a:pPr>
              <a:lnSpc>
                <a:spcPct val="80000"/>
              </a:lnSpc>
              <a:buFont typeface="Arial" charset="0"/>
              <a:buNone/>
            </a:pPr>
            <a:r>
              <a:rPr lang="en-US" sz="3100" i="1">
                <a:latin typeface="Cambria Math" charset="0"/>
                <a:ea typeface="Cambria Math" charset="0"/>
                <a:cs typeface="Times New Roman" charset="0"/>
              </a:rPr>
              <a:t>N</a:t>
            </a:r>
            <a:r>
              <a:rPr lang="en-US" sz="3100">
                <a:latin typeface="Cambria Math" charset="0"/>
                <a:ea typeface="Cambria Math" charset="0"/>
                <a:cs typeface="Times New Roman" charset="0"/>
              </a:rPr>
              <a:t>=40</a:t>
            </a:r>
            <a:r>
              <a:rPr lang="en-US" sz="3100">
                <a:latin typeface="Times New Roman" charset="0"/>
                <a:ea typeface="Cambria Math" charset="0"/>
                <a:cs typeface="Times New Roman" charset="0"/>
              </a:rPr>
              <a:t> noisy data</a:t>
            </a:r>
          </a:p>
          <a:p>
            <a:pPr>
              <a:lnSpc>
                <a:spcPct val="80000"/>
              </a:lnSpc>
              <a:buFont typeface="Arial" charset="0"/>
              <a:buNone/>
            </a:pPr>
            <a:r>
              <a:rPr lang="en-US" sz="2200">
                <a:latin typeface="Cambria Math" charset="0"/>
                <a:ea typeface="Cambria Math" charset="0"/>
                <a:cs typeface="Times New Roman" charset="0"/>
              </a:rPr>
              <a:t> </a:t>
            </a:r>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257800"/>
            <a:ext cx="5181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467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8"/>
          <p:cNvGrpSpPr>
            <a:grpSpLocks noChangeAspect="1"/>
          </p:cNvGrpSpPr>
          <p:nvPr/>
        </p:nvGrpSpPr>
        <p:grpSpPr bwMode="auto">
          <a:xfrm>
            <a:off x="1219200" y="228600"/>
            <a:ext cx="6218238" cy="6446838"/>
            <a:chOff x="457200" y="609600"/>
            <a:chExt cx="5181600" cy="5372100"/>
          </a:xfrm>
        </p:grpSpPr>
        <p:pic>
          <p:nvPicPr>
            <p:cNvPr id="788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5181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4"/>
            <p:cNvPicPr>
              <a:picLocks noChangeAspect="1" noChangeArrowheads="1"/>
            </p:cNvPicPr>
            <p:nvPr/>
          </p:nvPicPr>
          <p:blipFill>
            <a:blip r:embed="rId4">
              <a:extLst>
                <a:ext uri="{28A0092B-C50C-407E-A947-70E740481C1C}">
                  <a14:useLocalDpi xmlns:a14="http://schemas.microsoft.com/office/drawing/2010/main" val="0"/>
                </a:ext>
              </a:extLst>
            </a:blip>
            <a:srcRect l="2856" t="3810" r="8571"/>
            <a:stretch>
              <a:fillRect/>
            </a:stretch>
          </p:blipFill>
          <p:spPr bwMode="auto">
            <a:xfrm>
              <a:off x="609600" y="2133600"/>
              <a:ext cx="47244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7"/>
            <p:cNvSpPr txBox="1">
              <a:spLocks noChangeArrowheads="1"/>
            </p:cNvSpPr>
            <p:nvPr/>
          </p:nvSpPr>
          <p:spPr bwMode="auto">
            <a:xfrm>
              <a:off x="1066800" y="609600"/>
              <a:ext cx="1549400"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a:latin typeface="Times New Roman" charset="0"/>
                  <a:cs typeface="Times New Roman" charset="0"/>
                </a:rPr>
                <a:t>(A)</a:t>
              </a:r>
            </a:p>
          </p:txBody>
        </p:sp>
        <p:sp>
          <p:nvSpPr>
            <p:cNvPr id="78853" name="TextBox 9"/>
            <p:cNvSpPr txBox="1">
              <a:spLocks noChangeArrowheads="1"/>
            </p:cNvSpPr>
            <p:nvPr/>
          </p:nvSpPr>
          <p:spPr bwMode="auto">
            <a:xfrm>
              <a:off x="1066800" y="1879600"/>
              <a:ext cx="1422400"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a:latin typeface="Times New Roman" charset="0"/>
                  <a:cs typeface="Times New Roman" charset="0"/>
                </a:rPr>
                <a:t>(B)</a:t>
              </a:r>
            </a:p>
          </p:txBody>
        </p:sp>
      </p:grpSp>
      <p:sp>
        <p:nvSpPr>
          <p:cNvPr id="2" name="TextBox 1"/>
          <p:cNvSpPr txBox="1"/>
          <p:nvPr/>
        </p:nvSpPr>
        <p:spPr>
          <a:xfrm>
            <a:off x="7071659" y="1016000"/>
            <a:ext cx="2072341" cy="523220"/>
          </a:xfrm>
          <a:prstGeom prst="rect">
            <a:avLst/>
          </a:prstGeom>
          <a:noFill/>
        </p:spPr>
        <p:txBody>
          <a:bodyPr wrap="square" rtlCol="0">
            <a:spAutoFit/>
          </a:bodyPr>
          <a:lstStyle/>
          <a:p>
            <a:r>
              <a:rPr lang="en-US" sz="2800" dirty="0" smtClean="0"/>
              <a:t>Grid search</a:t>
            </a:r>
            <a:endParaRPr lang="en-US" sz="2800" dirty="0"/>
          </a:p>
        </p:txBody>
      </p:sp>
      <p:sp>
        <p:nvSpPr>
          <p:cNvPr id="3" name="TextBox 2"/>
          <p:cNvSpPr txBox="1"/>
          <p:nvPr/>
        </p:nvSpPr>
        <p:spPr>
          <a:xfrm>
            <a:off x="7071659" y="5291375"/>
            <a:ext cx="2072341" cy="646331"/>
          </a:xfrm>
          <a:prstGeom prst="rect">
            <a:avLst/>
          </a:prstGeom>
          <a:noFill/>
        </p:spPr>
        <p:txBody>
          <a:bodyPr wrap="square" rtlCol="0">
            <a:spAutoFit/>
          </a:bodyPr>
          <a:lstStyle/>
          <a:p>
            <a:r>
              <a:rPr lang="en-US" dirty="0" smtClean="0"/>
              <a:t>Example from </a:t>
            </a:r>
            <a:r>
              <a:rPr lang="en-US" dirty="0" err="1" smtClean="0"/>
              <a:t>Menke</a:t>
            </a:r>
            <a:r>
              <a:rPr lang="en-US" dirty="0" smtClean="0"/>
              <a:t>, 2012</a:t>
            </a:r>
            <a:endParaRPr lang="en-US" dirty="0"/>
          </a:p>
        </p:txBody>
      </p:sp>
    </p:spTree>
    <p:extLst>
      <p:ext uri="{BB962C8B-B14F-4D97-AF65-F5344CB8AC3E}">
        <p14:creationId xmlns:p14="http://schemas.microsoft.com/office/powerpoint/2010/main" val="32045838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vs. explore?</a:t>
            </a:r>
            <a:endParaRPr lang="en-US" dirty="0"/>
          </a:p>
        </p:txBody>
      </p:sp>
      <p:pic>
        <p:nvPicPr>
          <p:cNvPr id="3" name="Picture 2" descr="SambridgeExploitExplore.png"/>
          <p:cNvPicPr>
            <a:picLocks noChangeAspect="1"/>
          </p:cNvPicPr>
          <p:nvPr/>
        </p:nvPicPr>
        <p:blipFill>
          <a:blip r:embed="rId3"/>
          <a:stretch>
            <a:fillRect/>
          </a:stretch>
        </p:blipFill>
        <p:spPr>
          <a:xfrm>
            <a:off x="2082800" y="1575031"/>
            <a:ext cx="4978400" cy="5080000"/>
          </a:xfrm>
          <a:prstGeom prst="rect">
            <a:avLst/>
          </a:prstGeom>
        </p:spPr>
      </p:pic>
      <p:sp>
        <p:nvSpPr>
          <p:cNvPr id="4" name="TextBox 3"/>
          <p:cNvSpPr txBox="1"/>
          <p:nvPr/>
        </p:nvSpPr>
        <p:spPr>
          <a:xfrm>
            <a:off x="7061200" y="3754633"/>
            <a:ext cx="2082800" cy="646331"/>
          </a:xfrm>
          <a:prstGeom prst="rect">
            <a:avLst/>
          </a:prstGeom>
          <a:noFill/>
        </p:spPr>
        <p:txBody>
          <a:bodyPr wrap="square" rtlCol="0">
            <a:spAutoFit/>
          </a:bodyPr>
          <a:lstStyle/>
          <a:p>
            <a:r>
              <a:rPr lang="en-US" dirty="0" smtClean="0"/>
              <a:t>Grid search, Monte Carlo search</a:t>
            </a:r>
            <a:endParaRPr lang="en-US" dirty="0"/>
          </a:p>
        </p:txBody>
      </p:sp>
      <p:cxnSp>
        <p:nvCxnSpPr>
          <p:cNvPr id="6" name="Straight Arrow Connector 5"/>
          <p:cNvCxnSpPr>
            <a:stCxn id="3" idx="3"/>
          </p:cNvCxnSpPr>
          <p:nvPr/>
        </p:nvCxnSpPr>
        <p:spPr>
          <a:xfrm flipH="1">
            <a:off x="6248188" y="4115031"/>
            <a:ext cx="813012" cy="5852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182141" y="5548385"/>
            <a:ext cx="1961859" cy="646331"/>
          </a:xfrm>
          <a:prstGeom prst="rect">
            <a:avLst/>
          </a:prstGeom>
          <a:noFill/>
        </p:spPr>
        <p:txBody>
          <a:bodyPr wrap="square" rtlCol="0">
            <a:spAutoFit/>
          </a:bodyPr>
          <a:lstStyle/>
          <a:p>
            <a:r>
              <a:rPr lang="en-US" dirty="0" smtClean="0"/>
              <a:t>From </a:t>
            </a:r>
            <a:r>
              <a:rPr lang="en-US" dirty="0" err="1" smtClean="0"/>
              <a:t>Sambridge</a:t>
            </a:r>
            <a:r>
              <a:rPr lang="en-US" dirty="0" smtClean="0"/>
              <a:t>, 2002</a:t>
            </a:r>
            <a:endParaRPr lang="en-US" dirty="0"/>
          </a:p>
        </p:txBody>
      </p:sp>
      <p:sp>
        <p:nvSpPr>
          <p:cNvPr id="7" name="TextBox 6"/>
          <p:cNvSpPr txBox="1"/>
          <p:nvPr/>
        </p:nvSpPr>
        <p:spPr>
          <a:xfrm>
            <a:off x="7061200" y="1708359"/>
            <a:ext cx="2082800" cy="1200329"/>
          </a:xfrm>
          <a:prstGeom prst="rect">
            <a:avLst/>
          </a:prstGeom>
          <a:noFill/>
        </p:spPr>
        <p:txBody>
          <a:bodyPr wrap="square" rtlCol="0">
            <a:spAutoFit/>
          </a:bodyPr>
          <a:lstStyle/>
          <a:p>
            <a:r>
              <a:rPr lang="en-US" dirty="0" smtClean="0"/>
              <a:t>Markov Chain Monte Carlo and various Bayesian approaches</a:t>
            </a:r>
            <a:endParaRPr lang="en-US" dirty="0"/>
          </a:p>
        </p:txBody>
      </p:sp>
      <p:cxnSp>
        <p:nvCxnSpPr>
          <p:cNvPr id="8" name="Straight Arrow Connector 7"/>
          <p:cNvCxnSpPr/>
          <p:nvPr/>
        </p:nvCxnSpPr>
        <p:spPr>
          <a:xfrm flipH="1">
            <a:off x="5095540" y="2323474"/>
            <a:ext cx="1965660" cy="1017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2095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Press, 1968 Monte Carlo inversion</a:t>
            </a:r>
            <a:endParaRPr lang="en-US" dirty="0"/>
          </a:p>
        </p:txBody>
      </p:sp>
      <p:pic>
        <p:nvPicPr>
          <p:cNvPr id="5" name="Picture 4" descr="Press1968.png"/>
          <p:cNvPicPr>
            <a:picLocks noChangeAspect="1"/>
          </p:cNvPicPr>
          <p:nvPr/>
        </p:nvPicPr>
        <p:blipFill>
          <a:blip r:embed="rId2"/>
          <a:stretch>
            <a:fillRect/>
          </a:stretch>
        </p:blipFill>
        <p:spPr>
          <a:xfrm>
            <a:off x="254000" y="1651000"/>
            <a:ext cx="8636000" cy="5207000"/>
          </a:xfrm>
          <a:prstGeom prst="rect">
            <a:avLst/>
          </a:prstGeom>
        </p:spPr>
      </p:pic>
    </p:spTree>
    <p:extLst>
      <p:ext uri="{BB962C8B-B14F-4D97-AF65-F5344CB8AC3E}">
        <p14:creationId xmlns:p14="http://schemas.microsoft.com/office/powerpoint/2010/main" val="21671031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Markov Chain Monte Carlo (and other Bayesian approaches)</a:t>
            </a:r>
            <a:endParaRPr lang="en-US" dirty="0"/>
          </a:p>
        </p:txBody>
      </p:sp>
      <p:sp>
        <p:nvSpPr>
          <p:cNvPr id="3" name="Content Placeholder 2"/>
          <p:cNvSpPr>
            <a:spLocks noGrp="1"/>
          </p:cNvSpPr>
          <p:nvPr>
            <p:ph idx="1"/>
          </p:nvPr>
        </p:nvSpPr>
        <p:spPr/>
        <p:txBody>
          <a:bodyPr/>
          <a:lstStyle/>
          <a:p>
            <a:r>
              <a:rPr lang="en-US" dirty="0" smtClean="0"/>
              <a:t>Many derived from Metropolis-Hastings algorithm which uses randomly sampled models that are accepted or rejected based on the relative change in misfit from previous model</a:t>
            </a:r>
          </a:p>
          <a:p>
            <a:r>
              <a:rPr lang="en-US" dirty="0" smtClean="0"/>
              <a:t>End result is many (often millions) of models with sample density proportional to the probability of the various models</a:t>
            </a:r>
            <a:endParaRPr lang="en-US" dirty="0"/>
          </a:p>
        </p:txBody>
      </p:sp>
    </p:spTree>
    <p:extLst>
      <p:ext uri="{BB962C8B-B14F-4D97-AF65-F5344CB8AC3E}">
        <p14:creationId xmlns:p14="http://schemas.microsoft.com/office/powerpoint/2010/main" val="24458268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model or another from </a:t>
            </a:r>
            <a:r>
              <a:rPr lang="en-US" dirty="0" err="1" smtClean="0"/>
              <a:t>Ved</a:t>
            </a:r>
            <a:endParaRPr lang="en-US" dirty="0"/>
          </a:p>
        </p:txBody>
      </p:sp>
      <p:pic>
        <p:nvPicPr>
          <p:cNvPr id="5" name="Picture 4" descr="Pictur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2797"/>
            <a:ext cx="7151973" cy="4339496"/>
          </a:xfrm>
          <a:prstGeom prst="rect">
            <a:avLst/>
          </a:prstGeom>
        </p:spPr>
      </p:pic>
    </p:spTree>
    <p:extLst>
      <p:ext uri="{BB962C8B-B14F-4D97-AF65-F5344CB8AC3E}">
        <p14:creationId xmlns:p14="http://schemas.microsoft.com/office/powerpoint/2010/main" val="26859933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51200" cy="1143000"/>
          </a:xfrm>
        </p:spPr>
        <p:txBody>
          <a:bodyPr>
            <a:normAutofit fontScale="90000"/>
          </a:bodyPr>
          <a:lstStyle/>
          <a:p>
            <a:r>
              <a:rPr lang="en-US" dirty="0" smtClean="0"/>
              <a:t>Bayesian inversion</a:t>
            </a:r>
            <a:endParaRPr lang="en-US" dirty="0"/>
          </a:p>
        </p:txBody>
      </p:sp>
      <p:pic>
        <p:nvPicPr>
          <p:cNvPr id="3" name="Picture 2" descr="Drillea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400" y="355600"/>
            <a:ext cx="4978400" cy="6134100"/>
          </a:xfrm>
          <a:prstGeom prst="rect">
            <a:avLst/>
          </a:prstGeom>
        </p:spPr>
      </p:pic>
      <p:pic>
        <p:nvPicPr>
          <p:cNvPr id="4" name="Picture 3" descr="Drilleau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9400"/>
            <a:ext cx="9144000" cy="3759072"/>
          </a:xfrm>
          <a:prstGeom prst="rect">
            <a:avLst/>
          </a:prstGeom>
        </p:spPr>
      </p:pic>
      <p:sp>
        <p:nvSpPr>
          <p:cNvPr id="5" name="TextBox 4"/>
          <p:cNvSpPr txBox="1"/>
          <p:nvPr/>
        </p:nvSpPr>
        <p:spPr>
          <a:xfrm>
            <a:off x="0" y="5790276"/>
            <a:ext cx="3583511" cy="369332"/>
          </a:xfrm>
          <a:prstGeom prst="rect">
            <a:avLst/>
          </a:prstGeom>
          <a:noFill/>
        </p:spPr>
        <p:txBody>
          <a:bodyPr wrap="square" rtlCol="0">
            <a:spAutoFit/>
          </a:bodyPr>
          <a:lstStyle/>
          <a:p>
            <a:r>
              <a:rPr lang="en-US" dirty="0" smtClean="0"/>
              <a:t>From </a:t>
            </a:r>
            <a:r>
              <a:rPr lang="en-US" dirty="0" err="1" smtClean="0"/>
              <a:t>Drilleau</a:t>
            </a:r>
            <a:r>
              <a:rPr lang="en-US" dirty="0" smtClean="0"/>
              <a:t> et al., 2013</a:t>
            </a:r>
            <a:endParaRPr lang="en-US" dirty="0"/>
          </a:p>
        </p:txBody>
      </p:sp>
    </p:spTree>
    <p:extLst>
      <p:ext uri="{BB962C8B-B14F-4D97-AF65-F5344CB8AC3E}">
        <p14:creationId xmlns:p14="http://schemas.microsoft.com/office/powerpoint/2010/main" val="4293235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#7</a:t>
            </a:r>
            <a:endParaRPr lang="en-US" dirty="0"/>
          </a:p>
        </p:txBody>
      </p:sp>
      <p:sp>
        <p:nvSpPr>
          <p:cNvPr id="3" name="Content Placeholder 2"/>
          <p:cNvSpPr>
            <a:spLocks noGrp="1"/>
          </p:cNvSpPr>
          <p:nvPr>
            <p:ph idx="1"/>
          </p:nvPr>
        </p:nvSpPr>
        <p:spPr/>
        <p:txBody>
          <a:bodyPr/>
          <a:lstStyle/>
          <a:p>
            <a:r>
              <a:rPr lang="en-US" dirty="0" smtClean="0"/>
              <a:t>When dealing with non-linear problems, linear approaches can be inadequate (stuck in local minima and underestimating model error)</a:t>
            </a:r>
          </a:p>
          <a:p>
            <a:r>
              <a:rPr lang="en-US" dirty="0" smtClean="0"/>
              <a:t>Many current approaches focus on exploration of the model space and making lots of forward calculations rather than calculating and inverting matrices</a:t>
            </a:r>
            <a:endParaRPr lang="en-US" dirty="0"/>
          </a:p>
        </p:txBody>
      </p:sp>
    </p:spTree>
    <p:extLst>
      <p:ext uri="{BB962C8B-B14F-4D97-AF65-F5344CB8AC3E}">
        <p14:creationId xmlns:p14="http://schemas.microsoft.com/office/powerpoint/2010/main" val="1564557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a discrete problem</a:t>
            </a:r>
            <a:endParaRPr lang="en-US" dirty="0"/>
          </a:p>
        </p:txBody>
      </p:sp>
      <p:sp>
        <p:nvSpPr>
          <p:cNvPr id="3" name="Content Placeholder 2"/>
          <p:cNvSpPr>
            <a:spLocks noGrp="1"/>
          </p:cNvSpPr>
          <p:nvPr>
            <p:ph idx="1"/>
          </p:nvPr>
        </p:nvSpPr>
        <p:spPr/>
        <p:txBody>
          <a:bodyPr/>
          <a:lstStyle/>
          <a:p>
            <a:r>
              <a:rPr lang="en-US" dirty="0" smtClean="0"/>
              <a:t>Data is sampled (in time and/or space)</a:t>
            </a:r>
          </a:p>
          <a:p>
            <a:r>
              <a:rPr lang="en-US" dirty="0" smtClean="0"/>
              <a:t>Model is expressed as a finite set of parameters</a:t>
            </a:r>
            <a:endParaRPr lang="en-US" dirty="0"/>
          </a:p>
        </p:txBody>
      </p:sp>
      <p:pic>
        <p:nvPicPr>
          <p:cNvPr id="4" name="Picture 3" descr="latex-image-1.pdf"/>
          <p:cNvPicPr>
            <a:picLocks noChangeAspect="1"/>
          </p:cNvPicPr>
          <p:nvPr/>
        </p:nvPicPr>
        <p:blipFill>
          <a:blip r:embed="rId2"/>
          <a:stretch>
            <a:fillRect/>
          </a:stretch>
        </p:blipFill>
        <p:spPr>
          <a:xfrm>
            <a:off x="3311679" y="3569219"/>
            <a:ext cx="1866900" cy="469900"/>
          </a:xfrm>
          <a:prstGeom prst="rect">
            <a:avLst/>
          </a:prstGeom>
        </p:spPr>
      </p:pic>
      <p:sp>
        <p:nvSpPr>
          <p:cNvPr id="5" name="TextBox 4"/>
          <p:cNvSpPr txBox="1"/>
          <p:nvPr/>
        </p:nvSpPr>
        <p:spPr>
          <a:xfrm>
            <a:off x="2391739" y="4468477"/>
            <a:ext cx="1501790" cy="369332"/>
          </a:xfrm>
          <a:prstGeom prst="rect">
            <a:avLst/>
          </a:prstGeom>
          <a:noFill/>
        </p:spPr>
        <p:txBody>
          <a:bodyPr wrap="square" rtlCol="0">
            <a:spAutoFit/>
          </a:bodyPr>
          <a:lstStyle/>
          <a:p>
            <a:r>
              <a:rPr lang="en-US" dirty="0" smtClean="0"/>
              <a:t>Data vector</a:t>
            </a:r>
            <a:endParaRPr lang="en-US" dirty="0"/>
          </a:p>
        </p:txBody>
      </p:sp>
      <p:sp>
        <p:nvSpPr>
          <p:cNvPr id="6" name="TextBox 5"/>
          <p:cNvSpPr txBox="1"/>
          <p:nvPr/>
        </p:nvSpPr>
        <p:spPr>
          <a:xfrm>
            <a:off x="4560992" y="4468477"/>
            <a:ext cx="1613033" cy="369332"/>
          </a:xfrm>
          <a:prstGeom prst="rect">
            <a:avLst/>
          </a:prstGeom>
          <a:noFill/>
        </p:spPr>
        <p:txBody>
          <a:bodyPr wrap="square" rtlCol="0">
            <a:spAutoFit/>
          </a:bodyPr>
          <a:lstStyle/>
          <a:p>
            <a:r>
              <a:rPr lang="en-US" dirty="0" smtClean="0"/>
              <a:t>Model vector</a:t>
            </a:r>
            <a:endParaRPr lang="en-US" dirty="0"/>
          </a:p>
        </p:txBody>
      </p:sp>
      <p:cxnSp>
        <p:nvCxnSpPr>
          <p:cNvPr id="7" name="Straight Arrow Connector 6"/>
          <p:cNvCxnSpPr/>
          <p:nvPr/>
        </p:nvCxnSpPr>
        <p:spPr>
          <a:xfrm rot="5400000" flipH="1" flipV="1">
            <a:off x="2988209" y="4073030"/>
            <a:ext cx="512796" cy="4449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V="1">
            <a:off x="4753897" y="4105783"/>
            <a:ext cx="491347" cy="3580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Evaluating an inverse model paper</a:t>
            </a:r>
            <a:endParaRPr lang="en-US" dirty="0"/>
          </a:p>
        </p:txBody>
      </p:sp>
      <p:sp>
        <p:nvSpPr>
          <p:cNvPr id="5" name="Content Placeholder 4"/>
          <p:cNvSpPr>
            <a:spLocks noGrp="1"/>
          </p:cNvSpPr>
          <p:nvPr>
            <p:ph idx="1"/>
          </p:nvPr>
        </p:nvSpPr>
        <p:spPr/>
        <p:txBody>
          <a:bodyPr>
            <a:normAutofit fontScale="85000" lnSpcReduction="10000"/>
          </a:bodyPr>
          <a:lstStyle/>
          <a:p>
            <a:r>
              <a:rPr lang="en-US" dirty="0"/>
              <a:t>How well does the data sample the region being modeled</a:t>
            </a:r>
            <a:r>
              <a:rPr lang="en-US" dirty="0" smtClean="0"/>
              <a:t>?  Is the data any good to begin with?</a:t>
            </a:r>
            <a:endParaRPr lang="en-US" dirty="0"/>
          </a:p>
          <a:p>
            <a:r>
              <a:rPr lang="en-US" dirty="0" smtClean="0"/>
              <a:t>Is the problem linear or not?  Can it be linearized?  Should it?</a:t>
            </a:r>
          </a:p>
          <a:p>
            <a:r>
              <a:rPr lang="en-US" dirty="0" smtClean="0"/>
              <a:t>What kind of theory are they using for the forward problem?</a:t>
            </a:r>
          </a:p>
          <a:p>
            <a:r>
              <a:rPr lang="en-US" dirty="0" smtClean="0"/>
              <a:t>What inverse technique are they using?  Does it make sense for the problem?</a:t>
            </a:r>
          </a:p>
          <a:p>
            <a:r>
              <a:rPr lang="en-US" dirty="0" smtClean="0"/>
              <a:t>What’s the model resolution and error?  Did they explain what regularization choices they made and what effect it has on the model?</a:t>
            </a:r>
          </a:p>
          <a:p>
            <a:endParaRPr lang="en-US" dirty="0" smtClean="0"/>
          </a:p>
          <a:p>
            <a:pPr marL="0" indent="0">
              <a:buNone/>
            </a:pPr>
            <a:endParaRPr lang="en-US" dirty="0"/>
          </a:p>
        </p:txBody>
      </p:sp>
    </p:spTree>
    <p:extLst>
      <p:ext uri="{BB962C8B-B14F-4D97-AF65-F5344CB8AC3E}">
        <p14:creationId xmlns:p14="http://schemas.microsoft.com/office/powerpoint/2010/main" val="370558076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reference</a:t>
            </a:r>
            <a:endParaRPr lang="en-US" dirty="0"/>
          </a:p>
        </p:txBody>
      </p:sp>
      <p:sp>
        <p:nvSpPr>
          <p:cNvPr id="3" name="Content Placeholder 2"/>
          <p:cNvSpPr>
            <a:spLocks noGrp="1"/>
          </p:cNvSpPr>
          <p:nvPr>
            <p:ph idx="1"/>
          </p:nvPr>
        </p:nvSpPr>
        <p:spPr/>
        <p:txBody>
          <a:bodyPr>
            <a:normAutofit fontScale="92500"/>
          </a:bodyPr>
          <a:lstStyle/>
          <a:p>
            <a:r>
              <a:rPr lang="en-US" dirty="0" smtClean="0"/>
              <a:t>Textbooks</a:t>
            </a:r>
          </a:p>
          <a:p>
            <a:pPr lvl="1"/>
            <a:r>
              <a:rPr lang="en-US" dirty="0" err="1" smtClean="0"/>
              <a:t>Gubbins</a:t>
            </a:r>
            <a:r>
              <a:rPr lang="en-US" dirty="0" smtClean="0"/>
              <a:t>, “Time Series Analysis and Inverse Theory for Geophysicists”, 2004</a:t>
            </a:r>
          </a:p>
          <a:p>
            <a:pPr lvl="1"/>
            <a:r>
              <a:rPr lang="en-US" dirty="0" err="1" smtClean="0"/>
              <a:t>Menke</a:t>
            </a:r>
            <a:r>
              <a:rPr lang="en-US" dirty="0" smtClean="0"/>
              <a:t>, “Geophysical Data Analysis: Discrete Inverse Theory” 3</a:t>
            </a:r>
            <a:r>
              <a:rPr lang="en-US" baseline="30000" dirty="0" smtClean="0"/>
              <a:t>rd</a:t>
            </a:r>
            <a:r>
              <a:rPr lang="en-US" dirty="0" smtClean="0"/>
              <a:t> ed., 2012</a:t>
            </a:r>
          </a:p>
          <a:p>
            <a:pPr lvl="1"/>
            <a:r>
              <a:rPr lang="en-US" dirty="0" smtClean="0"/>
              <a:t>Parker, “Geophysical Inverse Theory”, 1994</a:t>
            </a:r>
          </a:p>
          <a:p>
            <a:pPr lvl="1"/>
            <a:r>
              <a:rPr lang="en-US" dirty="0" smtClean="0"/>
              <a:t>Scales, Smith, and </a:t>
            </a:r>
            <a:r>
              <a:rPr lang="en-US" dirty="0" err="1" smtClean="0"/>
              <a:t>Treitel</a:t>
            </a:r>
            <a:r>
              <a:rPr lang="en-US" dirty="0" smtClean="0"/>
              <a:t>, “Introductory Geophysical Inverse Theory”, 2001</a:t>
            </a:r>
          </a:p>
          <a:p>
            <a:pPr lvl="1"/>
            <a:r>
              <a:rPr lang="en-US" dirty="0" err="1" smtClean="0"/>
              <a:t>Tarantola</a:t>
            </a:r>
            <a:r>
              <a:rPr lang="en-US" dirty="0" smtClean="0"/>
              <a:t>, “Inverse Problem Theory and Methods for Model Parameter Estimation”, 2005</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vs. non-linear – parameterization matters!</a:t>
            </a:r>
            <a:endParaRPr lang="en-US" dirty="0"/>
          </a:p>
        </p:txBody>
      </p:sp>
      <p:sp>
        <p:nvSpPr>
          <p:cNvPr id="3" name="Content Placeholder 2"/>
          <p:cNvSpPr>
            <a:spLocks noGrp="1"/>
          </p:cNvSpPr>
          <p:nvPr>
            <p:ph idx="1"/>
          </p:nvPr>
        </p:nvSpPr>
        <p:spPr/>
        <p:txBody>
          <a:bodyPr/>
          <a:lstStyle/>
          <a:p>
            <a:r>
              <a:rPr lang="en-US" dirty="0" smtClean="0"/>
              <a:t>Modeling our unknown anomaly as a sphere of unknown radius R, </a:t>
            </a:r>
            <a:r>
              <a:rPr lang="en-US" dirty="0" smtClean="0"/>
              <a:t>density </a:t>
            </a:r>
            <a:r>
              <a:rPr lang="en-US" dirty="0" smtClean="0"/>
              <a:t>anomaly </a:t>
            </a:r>
            <a:r>
              <a:rPr lang="en-US" dirty="0" err="1" smtClean="0"/>
              <a:t>Δρ</a:t>
            </a:r>
            <a:r>
              <a:rPr lang="en-US" dirty="0" smtClean="0"/>
              <a:t>, and depth b.</a:t>
            </a:r>
          </a:p>
          <a:p>
            <a:endParaRPr lang="en-US" dirty="0" smtClean="0"/>
          </a:p>
          <a:p>
            <a:pPr>
              <a:buNone/>
            </a:pPr>
            <a:endParaRPr lang="en-US" dirty="0" smtClean="0"/>
          </a:p>
          <a:p>
            <a:r>
              <a:rPr lang="en-US" dirty="0" smtClean="0"/>
              <a:t>Modeling it as a series of density anomalies in fixed pixels, </a:t>
            </a:r>
            <a:r>
              <a:rPr lang="en-US" dirty="0" err="1" smtClean="0"/>
              <a:t>Δρ</a:t>
            </a:r>
            <a:r>
              <a:rPr lang="en-US" baseline="-25000" dirty="0" err="1" smtClean="0"/>
              <a:t>j</a:t>
            </a:r>
            <a:endParaRPr lang="en-US" baseline="-25000" dirty="0" smtClean="0"/>
          </a:p>
        </p:txBody>
      </p:sp>
      <p:pic>
        <p:nvPicPr>
          <p:cNvPr id="5" name="Picture 4" descr="latex-image-1.pdf"/>
          <p:cNvPicPr>
            <a:picLocks noChangeAspect="1"/>
          </p:cNvPicPr>
          <p:nvPr/>
        </p:nvPicPr>
        <p:blipFill>
          <a:blip r:embed="rId3"/>
          <a:stretch>
            <a:fillRect/>
          </a:stretch>
        </p:blipFill>
        <p:spPr>
          <a:xfrm>
            <a:off x="3153386" y="3147974"/>
            <a:ext cx="1826548" cy="317287"/>
          </a:xfrm>
          <a:prstGeom prst="rect">
            <a:avLst/>
          </a:prstGeom>
        </p:spPr>
      </p:pic>
      <p:pic>
        <p:nvPicPr>
          <p:cNvPr id="7" name="Picture 6" descr="latex-image-1.pdf"/>
          <p:cNvPicPr>
            <a:picLocks noChangeAspect="1"/>
          </p:cNvPicPr>
          <p:nvPr/>
        </p:nvPicPr>
        <p:blipFill>
          <a:blip r:embed="rId4"/>
          <a:stretch>
            <a:fillRect/>
          </a:stretch>
        </p:blipFill>
        <p:spPr>
          <a:xfrm>
            <a:off x="2180421" y="3582162"/>
            <a:ext cx="3585706" cy="838217"/>
          </a:xfrm>
          <a:prstGeom prst="rect">
            <a:avLst/>
          </a:prstGeom>
        </p:spPr>
      </p:pic>
      <p:pic>
        <p:nvPicPr>
          <p:cNvPr id="8" name="Picture 7" descr="latex-image-1.pdf"/>
          <p:cNvPicPr>
            <a:picLocks noChangeAspect="1"/>
          </p:cNvPicPr>
          <p:nvPr/>
        </p:nvPicPr>
        <p:blipFill>
          <a:blip r:embed="rId5"/>
          <a:stretch>
            <a:fillRect/>
          </a:stretch>
        </p:blipFill>
        <p:spPr>
          <a:xfrm>
            <a:off x="1989138" y="5513388"/>
            <a:ext cx="3568700" cy="1117600"/>
          </a:xfrm>
          <a:prstGeom prst="rect">
            <a:avLst/>
          </a:prstGeom>
        </p:spPr>
      </p:pic>
      <p:grpSp>
        <p:nvGrpSpPr>
          <p:cNvPr id="15" name="Group 14"/>
          <p:cNvGrpSpPr/>
          <p:nvPr/>
        </p:nvGrpSpPr>
        <p:grpSpPr>
          <a:xfrm>
            <a:off x="5766128" y="3708280"/>
            <a:ext cx="2920672" cy="369332"/>
            <a:chOff x="5766128" y="3708280"/>
            <a:chExt cx="2920672" cy="369332"/>
          </a:xfrm>
        </p:grpSpPr>
        <p:sp>
          <p:nvSpPr>
            <p:cNvPr id="9" name="TextBox 8"/>
            <p:cNvSpPr txBox="1"/>
            <p:nvPr/>
          </p:nvSpPr>
          <p:spPr>
            <a:xfrm>
              <a:off x="6220898" y="3708280"/>
              <a:ext cx="2465902" cy="369332"/>
            </a:xfrm>
            <a:prstGeom prst="rect">
              <a:avLst/>
            </a:prstGeom>
            <a:noFill/>
          </p:spPr>
          <p:txBody>
            <a:bodyPr wrap="square" rtlCol="0">
              <a:spAutoFit/>
            </a:bodyPr>
            <a:lstStyle/>
            <a:p>
              <a:r>
                <a:rPr lang="en-US" dirty="0" smtClean="0"/>
                <a:t>Non-linear in R and </a:t>
              </a:r>
              <a:r>
                <a:rPr lang="en-US" dirty="0" err="1" smtClean="0"/>
                <a:t>b</a:t>
              </a:r>
              <a:endParaRPr lang="en-US" dirty="0"/>
            </a:p>
          </p:txBody>
        </p:sp>
        <p:cxnSp>
          <p:nvCxnSpPr>
            <p:cNvPr id="11" name="Straight Arrow Connector 10"/>
            <p:cNvCxnSpPr>
              <a:stCxn id="9" idx="1"/>
            </p:cNvCxnSpPr>
            <p:nvPr/>
          </p:nvCxnSpPr>
          <p:spPr>
            <a:xfrm rot="10800000" flipV="1">
              <a:off x="5766128" y="3892945"/>
              <a:ext cx="454771" cy="4710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5667696" y="5738563"/>
            <a:ext cx="2935143" cy="369332"/>
            <a:chOff x="5667696" y="5738563"/>
            <a:chExt cx="2935143" cy="369332"/>
          </a:xfrm>
        </p:grpSpPr>
        <p:sp>
          <p:nvSpPr>
            <p:cNvPr id="12" name="TextBox 11"/>
            <p:cNvSpPr txBox="1"/>
            <p:nvPr/>
          </p:nvSpPr>
          <p:spPr>
            <a:xfrm>
              <a:off x="6090586" y="5738563"/>
              <a:ext cx="2512253" cy="369332"/>
            </a:xfrm>
            <a:prstGeom prst="rect">
              <a:avLst/>
            </a:prstGeom>
            <a:noFill/>
          </p:spPr>
          <p:txBody>
            <a:bodyPr wrap="square" rtlCol="0">
              <a:spAutoFit/>
            </a:bodyPr>
            <a:lstStyle/>
            <a:p>
              <a:r>
                <a:rPr lang="en-US" dirty="0" smtClean="0"/>
                <a:t>Linear in all </a:t>
              </a:r>
              <a:r>
                <a:rPr lang="en-US" dirty="0" err="1" smtClean="0"/>
                <a:t>Δρ</a:t>
              </a:r>
              <a:r>
                <a:rPr lang="en-US" baseline="-25000" dirty="0" err="1" smtClean="0"/>
                <a:t>j</a:t>
              </a:r>
              <a:endParaRPr lang="en-US" baseline="-25000" dirty="0"/>
            </a:p>
          </p:txBody>
        </p:sp>
        <p:cxnSp>
          <p:nvCxnSpPr>
            <p:cNvPr id="13" name="Straight Arrow Connector 12"/>
            <p:cNvCxnSpPr/>
            <p:nvPr/>
          </p:nvCxnSpPr>
          <p:spPr>
            <a:xfrm rot="10800000">
              <a:off x="5667696" y="5938064"/>
              <a:ext cx="454773" cy="158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discrete linear forward problem</a:t>
            </a:r>
            <a:endParaRPr lang="en-US" dirty="0"/>
          </a:p>
        </p:txBody>
      </p:sp>
      <p:sp>
        <p:nvSpPr>
          <p:cNvPr id="3" name="Content Placeholder 2"/>
          <p:cNvSpPr>
            <a:spLocks noGrp="1"/>
          </p:cNvSpPr>
          <p:nvPr>
            <p:ph idx="1"/>
          </p:nvPr>
        </p:nvSpPr>
        <p:spPr>
          <a:xfrm>
            <a:off x="269127" y="3060701"/>
            <a:ext cx="8229600" cy="3264370"/>
          </a:xfrm>
        </p:spPr>
        <p:txBody>
          <a:bodyPr>
            <a:normAutofit fontScale="92500" lnSpcReduction="10000"/>
          </a:bodyPr>
          <a:lstStyle/>
          <a:p>
            <a:r>
              <a:rPr lang="en-US" dirty="0" err="1"/>
              <a:t>d</a:t>
            </a:r>
            <a:r>
              <a:rPr lang="en-US" baseline="-25000" dirty="0" err="1" smtClean="0"/>
              <a:t>i</a:t>
            </a:r>
            <a:r>
              <a:rPr lang="en-US" dirty="0" smtClean="0"/>
              <a:t> – the gravity anomaly measured at x</a:t>
            </a:r>
            <a:r>
              <a:rPr lang="en-US" baseline="-25000" dirty="0" smtClean="0"/>
              <a:t>i</a:t>
            </a:r>
          </a:p>
          <a:p>
            <a:r>
              <a:rPr lang="en-US" dirty="0" err="1"/>
              <a:t>m</a:t>
            </a:r>
            <a:r>
              <a:rPr lang="en-US" baseline="-25000" dirty="0" err="1" smtClean="0"/>
              <a:t>j</a:t>
            </a:r>
            <a:r>
              <a:rPr lang="en-US" dirty="0" smtClean="0"/>
              <a:t> – the density anomaly at pixel </a:t>
            </a:r>
            <a:r>
              <a:rPr lang="en-US" dirty="0" err="1" smtClean="0"/>
              <a:t>j</a:t>
            </a:r>
            <a:endParaRPr lang="en-US" dirty="0" smtClean="0"/>
          </a:p>
          <a:p>
            <a:r>
              <a:rPr lang="en-US" dirty="0" err="1" smtClean="0"/>
              <a:t>G</a:t>
            </a:r>
            <a:r>
              <a:rPr lang="en-US" baseline="-25000" dirty="0" err="1" smtClean="0"/>
              <a:t>ij</a:t>
            </a:r>
            <a:r>
              <a:rPr lang="en-US" dirty="0" smtClean="0"/>
              <a:t> – the geometric terms linking pixel </a:t>
            </a:r>
            <a:r>
              <a:rPr lang="en-US" dirty="0" err="1" smtClean="0"/>
              <a:t>j</a:t>
            </a:r>
            <a:r>
              <a:rPr lang="en-US" dirty="0" smtClean="0"/>
              <a:t> to observation </a:t>
            </a:r>
            <a:r>
              <a:rPr lang="en-US" dirty="0" err="1" smtClean="0"/>
              <a:t>i</a:t>
            </a:r>
            <a:r>
              <a:rPr lang="en-US" dirty="0" smtClean="0"/>
              <a:t> – </a:t>
            </a:r>
          </a:p>
          <a:p>
            <a:r>
              <a:rPr lang="en-US" dirty="0" smtClean="0"/>
              <a:t>Generally we say we have N data measurements, M model parameters, and therefore </a:t>
            </a:r>
            <a:r>
              <a:rPr lang="en-US" b="1" dirty="0" smtClean="0"/>
              <a:t>G</a:t>
            </a:r>
            <a:r>
              <a:rPr lang="en-US" dirty="0" smtClean="0"/>
              <a:t> is an N </a:t>
            </a:r>
            <a:r>
              <a:rPr lang="en-US" dirty="0" err="1" smtClean="0"/>
              <a:t>x</a:t>
            </a:r>
            <a:r>
              <a:rPr lang="en-US" dirty="0" smtClean="0"/>
              <a:t> M matrix</a:t>
            </a:r>
            <a:endParaRPr lang="en-US" dirty="0"/>
          </a:p>
        </p:txBody>
      </p:sp>
      <p:pic>
        <p:nvPicPr>
          <p:cNvPr id="4" name="Picture 3" descr="latex-image-1.pdf"/>
          <p:cNvPicPr>
            <a:picLocks noChangeAspect="1"/>
          </p:cNvPicPr>
          <p:nvPr/>
        </p:nvPicPr>
        <p:blipFill>
          <a:blip r:embed="rId3"/>
          <a:stretch>
            <a:fillRect/>
          </a:stretch>
        </p:blipFill>
        <p:spPr>
          <a:xfrm>
            <a:off x="3390789" y="1417638"/>
            <a:ext cx="1727200" cy="330200"/>
          </a:xfrm>
          <a:prstGeom prst="rect">
            <a:avLst/>
          </a:prstGeom>
        </p:spPr>
      </p:pic>
      <p:pic>
        <p:nvPicPr>
          <p:cNvPr id="5" name="Picture 4" descr="latex-image-1.pdf"/>
          <p:cNvPicPr>
            <a:picLocks noChangeAspect="1"/>
          </p:cNvPicPr>
          <p:nvPr/>
        </p:nvPicPr>
        <p:blipFill>
          <a:blip r:embed="rId4"/>
          <a:stretch>
            <a:fillRect/>
          </a:stretch>
        </p:blipFill>
        <p:spPr>
          <a:xfrm>
            <a:off x="1765300" y="2019300"/>
            <a:ext cx="4813300" cy="1041400"/>
          </a:xfrm>
          <a:prstGeom prst="rect">
            <a:avLst/>
          </a:prstGeom>
        </p:spPr>
      </p:pic>
      <p:pic>
        <p:nvPicPr>
          <p:cNvPr id="7" name="Picture 6" descr="latex-image-1.pdf"/>
          <p:cNvPicPr>
            <a:picLocks noChangeAspect="1"/>
          </p:cNvPicPr>
          <p:nvPr/>
        </p:nvPicPr>
        <p:blipFill>
          <a:blip r:embed="rId5"/>
          <a:stretch>
            <a:fillRect/>
          </a:stretch>
        </p:blipFill>
        <p:spPr>
          <a:xfrm>
            <a:off x="3283577" y="4552721"/>
            <a:ext cx="1370074" cy="512385"/>
          </a:xfrm>
          <a:prstGeom prst="rect">
            <a:avLst/>
          </a:prstGeom>
        </p:spPr>
      </p:pic>
      <p:sp>
        <p:nvSpPr>
          <p:cNvPr id="8" name="TextBox 7"/>
          <p:cNvSpPr txBox="1"/>
          <p:nvPr/>
        </p:nvSpPr>
        <p:spPr>
          <a:xfrm>
            <a:off x="5820859" y="1378506"/>
            <a:ext cx="2865941" cy="369332"/>
          </a:xfrm>
          <a:prstGeom prst="rect">
            <a:avLst/>
          </a:prstGeom>
          <a:noFill/>
        </p:spPr>
        <p:txBody>
          <a:bodyPr wrap="square" rtlCol="0">
            <a:spAutoFit/>
          </a:bodyPr>
          <a:lstStyle/>
          <a:p>
            <a:r>
              <a:rPr lang="en-US" dirty="0" smtClean="0"/>
              <a:t>A matrix equation!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other examples of linear discrete problems</a:t>
            </a:r>
            <a:endParaRPr lang="en-US" dirty="0"/>
          </a:p>
        </p:txBody>
      </p:sp>
      <p:sp>
        <p:nvSpPr>
          <p:cNvPr id="3" name="Content Placeholder 2"/>
          <p:cNvSpPr>
            <a:spLocks noGrp="1"/>
          </p:cNvSpPr>
          <p:nvPr>
            <p:ph idx="1"/>
          </p:nvPr>
        </p:nvSpPr>
        <p:spPr>
          <a:xfrm>
            <a:off x="457200" y="1600200"/>
            <a:ext cx="5281121" cy="4525963"/>
          </a:xfrm>
        </p:spPr>
        <p:txBody>
          <a:bodyPr>
            <a:normAutofit fontScale="92500" lnSpcReduction="10000"/>
          </a:bodyPr>
          <a:lstStyle/>
          <a:p>
            <a:r>
              <a:rPr lang="en-US" dirty="0" smtClean="0"/>
              <a:t>Acoustic tomography with pixels parameterized as acoustic slowness</a:t>
            </a:r>
          </a:p>
          <a:p>
            <a:r>
              <a:rPr lang="en-US" dirty="0" smtClean="0"/>
              <a:t>Curve fitting (e.g. linear regression)</a:t>
            </a:r>
          </a:p>
          <a:p>
            <a:r>
              <a:rPr lang="en-US" dirty="0" smtClean="0"/>
              <a:t>X-ray diffraction determination of mineral abundances (basically a very specific type of curve fitting!)</a:t>
            </a:r>
            <a:endParaRPr lang="en-US" dirty="0"/>
          </a:p>
        </p:txBody>
      </p:sp>
      <p:pic>
        <p:nvPicPr>
          <p:cNvPr id="4" name="Picture 3" descr="latex-image-1.pdf"/>
          <p:cNvPicPr>
            <a:picLocks noChangeAspect="1"/>
          </p:cNvPicPr>
          <p:nvPr/>
        </p:nvPicPr>
        <p:blipFill>
          <a:blip r:embed="rId3"/>
          <a:stretch>
            <a:fillRect/>
          </a:stretch>
        </p:blipFill>
        <p:spPr>
          <a:xfrm>
            <a:off x="6276975" y="2033588"/>
            <a:ext cx="1981200" cy="457200"/>
          </a:xfrm>
          <a:prstGeom prst="rect">
            <a:avLst/>
          </a:prstGeom>
        </p:spPr>
      </p:pic>
      <p:pic>
        <p:nvPicPr>
          <p:cNvPr id="5" name="Picture 4" descr="latex-image-1.pdf"/>
          <p:cNvPicPr>
            <a:picLocks noChangeAspect="1"/>
          </p:cNvPicPr>
          <p:nvPr/>
        </p:nvPicPr>
        <p:blipFill>
          <a:blip r:embed="rId4"/>
          <a:stretch>
            <a:fillRect/>
          </a:stretch>
        </p:blipFill>
        <p:spPr>
          <a:xfrm>
            <a:off x="5054133" y="2892766"/>
            <a:ext cx="3938587" cy="409348"/>
          </a:xfrm>
          <a:prstGeom prst="rect">
            <a:avLst/>
          </a:prstGeom>
        </p:spPr>
      </p:pic>
      <p:pic>
        <p:nvPicPr>
          <p:cNvPr id="7" name="Picture 6" descr="XRD.png"/>
          <p:cNvPicPr>
            <a:picLocks noChangeAspect="1"/>
          </p:cNvPicPr>
          <p:nvPr/>
        </p:nvPicPr>
        <p:blipFill>
          <a:blip r:embed="rId5"/>
          <a:stretch>
            <a:fillRect/>
          </a:stretch>
        </p:blipFill>
        <p:spPr>
          <a:xfrm>
            <a:off x="5738321" y="3422633"/>
            <a:ext cx="2663508" cy="33168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#1</a:t>
            </a:r>
            <a:endParaRPr lang="en-US" dirty="0"/>
          </a:p>
        </p:txBody>
      </p:sp>
      <p:sp>
        <p:nvSpPr>
          <p:cNvPr id="3" name="Content Placeholder 2"/>
          <p:cNvSpPr>
            <a:spLocks noGrp="1"/>
          </p:cNvSpPr>
          <p:nvPr>
            <p:ph idx="1"/>
          </p:nvPr>
        </p:nvSpPr>
        <p:spPr/>
        <p:txBody>
          <a:bodyPr/>
          <a:lstStyle/>
          <a:p>
            <a:r>
              <a:rPr lang="en-US" dirty="0" smtClean="0"/>
              <a:t>The physics goes into setting up the forward problem</a:t>
            </a:r>
          </a:p>
          <a:p>
            <a:r>
              <a:rPr lang="en-US" dirty="0" smtClean="0"/>
              <a:t>Depending on the theoretical choices you make, and the way you choose to parameterize your model, the problem can be linear or non-linear</a:t>
            </a:r>
            <a:endParaRPr lang="en-US" dirty="0"/>
          </a:p>
        </p:txBody>
      </p:sp>
    </p:spTree>
    <p:extLst>
      <p:ext uri="{BB962C8B-B14F-4D97-AF65-F5344CB8AC3E}">
        <p14:creationId xmlns:p14="http://schemas.microsoft.com/office/powerpoint/2010/main" val="33326336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6186</TotalTime>
  <Words>2752</Words>
  <Application>Microsoft Macintosh PowerPoint</Application>
  <PresentationFormat>On-screen Show (4:3)</PresentationFormat>
  <Paragraphs>293</Paragraphs>
  <Slides>51</Slides>
  <Notes>15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Inverse Theory</vt:lpstr>
      <vt:lpstr>Outline</vt:lpstr>
      <vt:lpstr>What is inverse theory?</vt:lpstr>
      <vt:lpstr>The forward problem – an example</vt:lpstr>
      <vt:lpstr>Make it a discrete problem</vt:lpstr>
      <vt:lpstr>Linear vs. non-linear – parameterization matters!</vt:lpstr>
      <vt:lpstr>The discrete linear forward problem</vt:lpstr>
      <vt:lpstr>Some other examples of linear discrete problems</vt:lpstr>
      <vt:lpstr>Takeaway #1</vt:lpstr>
      <vt:lpstr>Classical linear algebra</vt:lpstr>
      <vt:lpstr>Chalkboard interlude!</vt:lpstr>
      <vt:lpstr>Data Weight</vt:lpstr>
      <vt:lpstr>Model weight (regularization)</vt:lpstr>
      <vt:lpstr>Minimizing roughness</vt:lpstr>
      <vt:lpstr>Damped weighted least squares</vt:lpstr>
      <vt:lpstr>Regularization tradeoffs</vt:lpstr>
      <vt:lpstr>Takeaway #3</vt:lpstr>
      <vt:lpstr>Now we have an answer, right?</vt:lpstr>
      <vt:lpstr>Model evaluation</vt:lpstr>
      <vt:lpstr>The resolution matrix</vt:lpstr>
      <vt:lpstr>The resolution matrix</vt:lpstr>
      <vt:lpstr>Beware the checkerboard!</vt:lpstr>
      <vt:lpstr>What about model error?</vt:lpstr>
      <vt:lpstr>Linear estimations of model error</vt:lpstr>
      <vt:lpstr>Linear approaches: resolution/error tradeoff</vt:lpstr>
      <vt:lpstr>Takeaway #4</vt:lpstr>
      <vt:lpstr>Null spaces</vt:lpstr>
      <vt:lpstr>The data null space</vt:lpstr>
      <vt:lpstr>The model null space</vt:lpstr>
      <vt:lpstr>Quantify null space with Singular Value Decomposition</vt:lpstr>
      <vt:lpstr>Null space from SVD</vt:lpstr>
      <vt:lpstr>Getting a model solution from SVD</vt:lpstr>
      <vt:lpstr>Refining the SVD solution</vt:lpstr>
      <vt:lpstr>Truncated SVD</vt:lpstr>
      <vt:lpstr>Takeaway #5</vt:lpstr>
      <vt:lpstr>Thinking statistically – Bayes’ Theorem</vt:lpstr>
      <vt:lpstr>Evaluating P(m)</vt:lpstr>
      <vt:lpstr>Evaluating P(d|m)</vt:lpstr>
      <vt:lpstr>Putting it together</vt:lpstr>
      <vt:lpstr>Takeaway #6</vt:lpstr>
      <vt:lpstr>What about non-linear problems?</vt:lpstr>
      <vt:lpstr>sample inverse problem</vt:lpstr>
      <vt:lpstr>PowerPoint Presentation</vt:lpstr>
      <vt:lpstr>Exploit vs. explore?</vt:lpstr>
      <vt:lpstr>Press, 1968 Monte Carlo inversion</vt:lpstr>
      <vt:lpstr>Markov Chain Monte Carlo (and other Bayesian approaches)</vt:lpstr>
      <vt:lpstr>Some model or another from Ved</vt:lpstr>
      <vt:lpstr>Bayesian inversion</vt:lpstr>
      <vt:lpstr>Takeaway #7</vt:lpstr>
      <vt:lpstr>Evaluating an inverse model paper</vt:lpstr>
      <vt:lpstr>For further reference</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Inverse Theory</dc:title>
  <dc:creator>Mark Panning</dc:creator>
  <cp:lastModifiedBy>Mark Panning</cp:lastModifiedBy>
  <cp:revision>35</cp:revision>
  <dcterms:created xsi:type="dcterms:W3CDTF">2014-07-07T20:10:17Z</dcterms:created>
  <dcterms:modified xsi:type="dcterms:W3CDTF">2014-07-14T14:30:23Z</dcterms:modified>
</cp:coreProperties>
</file>