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charts/chart1.xml" ContentType="application/vnd.openxmlformats-officedocument.drawingml.chart+xml"/>
  <Override PartName="/ppt/embeddings/oleObject5.bin" ContentType="application/vnd.openxmlformats-officedocument.oleObject"/>
  <Override PartName="/ppt/charts/chart2.xml" ContentType="application/vnd.openxmlformats-officedocument.drawingml.chart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4" r:id="rId4"/>
    <p:sldId id="266" r:id="rId5"/>
    <p:sldId id="259" r:id="rId6"/>
    <p:sldId id="261" r:id="rId7"/>
    <p:sldId id="267" r:id="rId8"/>
    <p:sldId id="287" r:id="rId9"/>
    <p:sldId id="275" r:id="rId10"/>
    <p:sldId id="273" r:id="rId11"/>
    <p:sldId id="274" r:id="rId12"/>
    <p:sldId id="265" r:id="rId13"/>
    <p:sldId id="283" r:id="rId14"/>
    <p:sldId id="268" r:id="rId15"/>
    <p:sldId id="263" r:id="rId16"/>
    <p:sldId id="286" r:id="rId17"/>
    <p:sldId id="276" r:id="rId18"/>
    <p:sldId id="278" r:id="rId19"/>
    <p:sldId id="280" r:id="rId20"/>
    <p:sldId id="27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G Jackson" initials="MG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tian:Desktop:Nuclear_deca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ristian:Desktop:Nuclear_deca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0</c:v>
                </c:pt>
              </c:strCache>
            </c:strRef>
          </c:tx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Sheet2!$A$7:$A$10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1.5</c:v>
                </c:pt>
                <c:pt idx="3">
                  <c:v>2.0</c:v>
                </c:pt>
              </c:numCache>
            </c:numRef>
          </c:xVal>
          <c:yVal>
            <c:numRef>
              <c:f>Sheet2!$B$7:$B$10</c:f>
              <c:numCache>
                <c:formatCode>General</c:formatCode>
                <c:ptCount val="4"/>
                <c:pt idx="0">
                  <c:v>0.512</c:v>
                </c:pt>
                <c:pt idx="1">
                  <c:v>0.512</c:v>
                </c:pt>
                <c:pt idx="2">
                  <c:v>0.512</c:v>
                </c:pt>
                <c:pt idx="3">
                  <c:v>0.512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Sheet2!$A$7:$A$10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1.5</c:v>
                </c:pt>
                <c:pt idx="3">
                  <c:v>2.0</c:v>
                </c:pt>
              </c:numCache>
            </c:numRef>
          </c:xVal>
          <c:yVal>
            <c:numRef>
              <c:f>Sheet2!$E$7:$E$10</c:f>
              <c:numCache>
                <c:formatCode>General</c:formatCode>
                <c:ptCount val="4"/>
                <c:pt idx="0">
                  <c:v>0.512</c:v>
                </c:pt>
                <c:pt idx="1">
                  <c:v>0.515274913020907</c:v>
                </c:pt>
                <c:pt idx="2">
                  <c:v>0.51691236953136</c:v>
                </c:pt>
                <c:pt idx="3">
                  <c:v>0.518549826041814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Sheet2!$A$7:$A$10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1.5</c:v>
                </c:pt>
                <c:pt idx="3">
                  <c:v>2.0</c:v>
                </c:pt>
              </c:numCache>
            </c:numRef>
          </c:xVal>
          <c:yVal>
            <c:numRef>
              <c:f>Sheet2!$F$7:$F$10</c:f>
              <c:numCache>
                <c:formatCode>General</c:formatCode>
                <c:ptCount val="4"/>
                <c:pt idx="0">
                  <c:v>0.512</c:v>
                </c:pt>
                <c:pt idx="1">
                  <c:v>0.518560551097109</c:v>
                </c:pt>
                <c:pt idx="2">
                  <c:v>0.521840826645663</c:v>
                </c:pt>
                <c:pt idx="3">
                  <c:v>0.525121102194217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0932904"/>
        <c:axId val="480935928"/>
      </c:scatterChart>
      <c:valAx>
        <c:axId val="480932904"/>
        <c:scaling>
          <c:orientation val="minMax"/>
          <c:max val="2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80935928"/>
        <c:crosses val="autoZero"/>
        <c:crossBetween val="midCat"/>
        <c:majorUnit val="0.5"/>
      </c:valAx>
      <c:valAx>
        <c:axId val="480935928"/>
        <c:scaling>
          <c:orientation val="minMax"/>
          <c:max val="0.526"/>
          <c:min val="0.51"/>
        </c:scaling>
        <c:delete val="0"/>
        <c:axPos val="l"/>
        <c:majorGridlines/>
        <c:numFmt formatCode="0.0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80932904"/>
        <c:crosses val="autoZero"/>
        <c:crossBetween val="midCat"/>
        <c:majorUnit val="0.0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0</c:v>
                </c:pt>
              </c:strCache>
            </c:strRef>
          </c:tx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Sheet2!$A$7:$A$10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1.5</c:v>
                </c:pt>
                <c:pt idx="3">
                  <c:v>2.0</c:v>
                </c:pt>
              </c:numCache>
            </c:numRef>
          </c:xVal>
          <c:yVal>
            <c:numRef>
              <c:f>Sheet2!$B$7:$B$10</c:f>
              <c:numCache>
                <c:formatCode>General</c:formatCode>
                <c:ptCount val="4"/>
                <c:pt idx="0">
                  <c:v>0.512</c:v>
                </c:pt>
                <c:pt idx="1">
                  <c:v>0.512</c:v>
                </c:pt>
                <c:pt idx="2">
                  <c:v>0.512</c:v>
                </c:pt>
                <c:pt idx="3">
                  <c:v>0.512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Sheet2!$A$7:$A$10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1.5</c:v>
                </c:pt>
                <c:pt idx="3">
                  <c:v>2.0</c:v>
                </c:pt>
              </c:numCache>
            </c:numRef>
          </c:xVal>
          <c:yVal>
            <c:numRef>
              <c:f>Sheet2!$E$7:$E$10</c:f>
              <c:numCache>
                <c:formatCode>General</c:formatCode>
                <c:ptCount val="4"/>
                <c:pt idx="0">
                  <c:v>0.512</c:v>
                </c:pt>
                <c:pt idx="1">
                  <c:v>0.515274913020907</c:v>
                </c:pt>
                <c:pt idx="2">
                  <c:v>0.51691236953136</c:v>
                </c:pt>
                <c:pt idx="3">
                  <c:v>0.518549826041814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Sheet2!$A$7:$A$10</c:f>
              <c:numCache>
                <c:formatCode>General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1.5</c:v>
                </c:pt>
                <c:pt idx="3">
                  <c:v>2.0</c:v>
                </c:pt>
              </c:numCache>
            </c:numRef>
          </c:xVal>
          <c:yVal>
            <c:numRef>
              <c:f>Sheet2!$F$7:$F$10</c:f>
              <c:numCache>
                <c:formatCode>General</c:formatCode>
                <c:ptCount val="4"/>
                <c:pt idx="0">
                  <c:v>0.512</c:v>
                </c:pt>
                <c:pt idx="1">
                  <c:v>0.518560551097109</c:v>
                </c:pt>
                <c:pt idx="2">
                  <c:v>0.521840826645663</c:v>
                </c:pt>
                <c:pt idx="3">
                  <c:v>0.525121102194217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7844120"/>
        <c:axId val="570305704"/>
      </c:scatterChart>
      <c:valAx>
        <c:axId val="487844120"/>
        <c:scaling>
          <c:orientation val="minMax"/>
          <c:max val="2.0"/>
          <c:min val="0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0305704"/>
        <c:crosses val="autoZero"/>
        <c:crossBetween val="midCat"/>
        <c:majorUnit val="0.5"/>
      </c:valAx>
      <c:valAx>
        <c:axId val="570305704"/>
        <c:scaling>
          <c:orientation val="minMax"/>
          <c:max val="0.526"/>
          <c:min val="0.51"/>
        </c:scaling>
        <c:delete val="0"/>
        <c:axPos val="l"/>
        <c:majorGridlines/>
        <c:numFmt formatCode="0.0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87844120"/>
        <c:crosses val="autoZero"/>
        <c:crossBetween val="midCat"/>
        <c:majorUnit val="0.004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7F823-D69D-8B47-A540-C5EE3A95E982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8D321-B0B5-7342-8722-9607A23C1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9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C6DDC5D-EDB2-F842-8D46-D05D408DEC47}" type="slidenum">
              <a:rPr lang="en-US"/>
              <a:pPr/>
              <a:t>6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50CF-65BA-1645-A4E8-DB01B8ACC60E}" type="datetimeFigureOut">
              <a:rPr lang="en-US" smtClean="0"/>
              <a:pPr/>
              <a:t>7/16/14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49053-0888-FA40-966C-B7F11888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5" Type="http://schemas.openxmlformats.org/officeDocument/2006/relationships/chart" Target="../charts/chart1.xm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Radiogenic isotopic evolution of the mantle and crust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Jackson </a:t>
            </a:r>
          </a:p>
          <a:p>
            <a:r>
              <a:rPr lang="en-US" smtClean="0"/>
              <a:t>and </a:t>
            </a:r>
          </a:p>
          <a:p>
            <a:r>
              <a:rPr lang="en-US" smtClean="0"/>
              <a:t>Bill </a:t>
            </a:r>
            <a:r>
              <a:rPr lang="en-US" dirty="0" err="1" smtClean="0"/>
              <a:t>McDonot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718" y="3609327"/>
            <a:ext cx="5667130" cy="32486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988" y="253052"/>
            <a:ext cx="5566860" cy="32467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260" y="247734"/>
            <a:ext cx="88251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Step #2: Now that we have fractionated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parent (</a:t>
            </a:r>
            <a:r>
              <a:rPr lang="en-US" sz="4000" dirty="0" err="1" smtClean="0">
                <a:solidFill>
                  <a:srgbClr val="FF0000"/>
                </a:solidFill>
              </a:rPr>
              <a:t>Rb</a:t>
            </a:r>
            <a:r>
              <a:rPr lang="en-US" sz="4000" dirty="0" smtClean="0">
                <a:solidFill>
                  <a:srgbClr val="FF0000"/>
                </a:solidFill>
              </a:rPr>
              <a:t>) from daughter (</a:t>
            </a:r>
            <a:r>
              <a:rPr lang="en-US" sz="4000" dirty="0" err="1" smtClean="0">
                <a:solidFill>
                  <a:srgbClr val="FF0000"/>
                </a:solidFill>
              </a:rPr>
              <a:t>Sr</a:t>
            </a:r>
            <a:r>
              <a:rPr lang="en-US" sz="4000" dirty="0" smtClean="0">
                <a:solidFill>
                  <a:srgbClr val="FF0000"/>
                </a:solidFill>
              </a:rPr>
              <a:t>),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how do we generate isotopic differences?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100" y="2718043"/>
            <a:ext cx="88251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Answer:  </a:t>
            </a:r>
            <a:r>
              <a:rPr lang="en-US" sz="2500" b="1" i="1" dirty="0" smtClean="0"/>
              <a:t>Wait</a:t>
            </a:r>
            <a:r>
              <a:rPr lang="en-US" sz="2500" dirty="0" smtClean="0"/>
              <a:t>, and give the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Rb time to decay to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Sr.</a:t>
            </a:r>
            <a:endParaRPr lang="en-US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398960" y="4027413"/>
          <a:ext cx="4708993" cy="494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2260600" imgH="2374900" progId="Equation.3">
                  <p:embed/>
                </p:oleObj>
              </mc:Choice>
              <mc:Fallback>
                <p:oleObj name="Equation" r:id="rId3" imgW="2260600" imgH="2374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960" y="4027413"/>
                        <a:ext cx="4708993" cy="4948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08397" y="4027413"/>
            <a:ext cx="5742308" cy="796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446" y="86844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aseline="30000" dirty="0" smtClean="0"/>
              <a:t>87</a:t>
            </a:r>
            <a:r>
              <a:rPr lang="en-US" dirty="0" smtClean="0"/>
              <a:t>Rb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87</a:t>
            </a:r>
            <a:r>
              <a:rPr lang="en-US" dirty="0" smtClean="0">
                <a:sym typeface="Wingdings"/>
              </a:rPr>
              <a:t>Sr  (t</a:t>
            </a:r>
            <a:r>
              <a:rPr lang="en-US" baseline="-25000" dirty="0" smtClean="0"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=48.8 billion years)</a:t>
            </a:r>
          </a:p>
          <a:p>
            <a:pPr>
              <a:buNone/>
            </a:pPr>
            <a:r>
              <a:rPr lang="en-US" dirty="0" err="1" smtClean="0"/>
              <a:t>λ</a:t>
            </a:r>
            <a:r>
              <a:rPr lang="en-US" dirty="0" smtClean="0">
                <a:sym typeface="Wingdings"/>
              </a:rPr>
              <a:t>=ln(2)/t</a:t>
            </a:r>
            <a:r>
              <a:rPr lang="en-US" baseline="-25000" dirty="0" smtClean="0"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     </a:t>
            </a:r>
            <a:r>
              <a:rPr lang="en-US" dirty="0" smtClean="0"/>
              <a:t>(define decay constant)</a:t>
            </a: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baseline="30000" dirty="0" smtClean="0">
                <a:sym typeface="Wingdings"/>
              </a:rPr>
              <a:t>87</a:t>
            </a:r>
            <a:r>
              <a:rPr lang="en-US" dirty="0" smtClean="0">
                <a:sym typeface="Wingdings"/>
              </a:rPr>
              <a:t>Sr</a:t>
            </a:r>
            <a:r>
              <a:rPr lang="en-US" baseline="-25000" dirty="0" smtClean="0">
                <a:sym typeface="Wingdings"/>
              </a:rPr>
              <a:t>meas</a:t>
            </a:r>
            <a:r>
              <a:rPr lang="en-US" dirty="0" smtClean="0">
                <a:sym typeface="Wingdings"/>
              </a:rPr>
              <a:t> = </a:t>
            </a:r>
            <a:r>
              <a:rPr lang="en-US" baseline="30000" dirty="0" smtClean="0">
                <a:sym typeface="Wingdings"/>
              </a:rPr>
              <a:t>87</a:t>
            </a:r>
            <a:r>
              <a:rPr lang="en-US" dirty="0" smtClean="0">
                <a:sym typeface="Wingdings"/>
              </a:rPr>
              <a:t>Sr</a:t>
            </a:r>
            <a:r>
              <a:rPr lang="en-US" baseline="-25000" dirty="0" smtClean="0">
                <a:sym typeface="Wingdings"/>
              </a:rPr>
              <a:t>initial</a:t>
            </a:r>
            <a:r>
              <a:rPr lang="en-US" dirty="0" smtClean="0">
                <a:sym typeface="Wingdings"/>
              </a:rPr>
              <a:t> + </a:t>
            </a:r>
            <a:r>
              <a:rPr lang="en-US" baseline="30000" dirty="0" smtClean="0">
                <a:sym typeface="Wingdings"/>
              </a:rPr>
              <a:t>87</a:t>
            </a:r>
            <a:r>
              <a:rPr lang="en-US" dirty="0" smtClean="0">
                <a:sym typeface="Wingdings"/>
              </a:rPr>
              <a:t>Rb(e</a:t>
            </a:r>
            <a:r>
              <a:rPr lang="en-US" b="1" baseline="30000" dirty="0" smtClean="0"/>
              <a:t>λ</a:t>
            </a:r>
            <a:r>
              <a:rPr lang="en-US" baseline="30000" dirty="0" smtClean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-1)   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44413" y="87142"/>
            <a:ext cx="761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How to evolve radiogenic isotopic differences? 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60797" y="6459918"/>
            <a:ext cx="5742308" cy="2515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82529" y="4823576"/>
            <a:ext cx="716431" cy="701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10553" y="4500410"/>
            <a:ext cx="1595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measure</a:t>
            </a:r>
          </a:p>
          <a:p>
            <a:r>
              <a:rPr lang="en-US" dirty="0" smtClean="0"/>
              <a:t>this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09445" y="4823576"/>
            <a:ext cx="716431" cy="701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11600" y="4500410"/>
            <a:ext cx="193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Parent-daughter ratio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6154797" y="5123828"/>
            <a:ext cx="705578" cy="510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4294" y="4939162"/>
            <a:ext cx="193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in years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788512" y="4954158"/>
            <a:ext cx="879543" cy="504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76117" y="4408077"/>
            <a:ext cx="193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Decay constant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3052" y="2930749"/>
            <a:ext cx="9164021" cy="124649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Questions: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When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Rb/</a:t>
            </a:r>
            <a:r>
              <a:rPr lang="en-US" sz="2500" baseline="30000" dirty="0" smtClean="0"/>
              <a:t>86</a:t>
            </a:r>
            <a:r>
              <a:rPr lang="en-US" sz="2500" dirty="0" smtClean="0"/>
              <a:t>Sr is high, what happens to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Sr/</a:t>
            </a:r>
            <a:r>
              <a:rPr lang="en-US" sz="2500" baseline="30000" dirty="0" smtClean="0"/>
              <a:t>86</a:t>
            </a:r>
            <a:r>
              <a:rPr lang="en-US" sz="2500" dirty="0" smtClean="0"/>
              <a:t>Sr over time?</a:t>
            </a:r>
          </a:p>
          <a:p>
            <a:pPr marL="342900" indent="-342900">
              <a:buFontTx/>
              <a:buAutoNum type="arabicPeriod"/>
            </a:pPr>
            <a:r>
              <a:rPr lang="en-US" sz="2500" dirty="0" smtClean="0"/>
              <a:t>When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Rb/</a:t>
            </a:r>
            <a:r>
              <a:rPr lang="en-US" sz="2500" baseline="30000" dirty="0" smtClean="0"/>
              <a:t>86</a:t>
            </a:r>
            <a:r>
              <a:rPr lang="en-US" sz="2500" dirty="0" smtClean="0"/>
              <a:t>Sr is low, what happens to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Sr/</a:t>
            </a:r>
            <a:r>
              <a:rPr lang="en-US" sz="2500" baseline="30000" dirty="0" smtClean="0"/>
              <a:t>86</a:t>
            </a:r>
            <a:r>
              <a:rPr lang="en-US" sz="2500" dirty="0" smtClean="0"/>
              <a:t>Sr over time?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29518" y="5634040"/>
            <a:ext cx="835837" cy="314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29518" y="5775037"/>
            <a:ext cx="17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29587" y="5189078"/>
            <a:ext cx="48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(</a:t>
            </a:r>
            <a:endParaRPr lang="en-US" sz="6000" dirty="0"/>
          </a:p>
        </p:txBody>
      </p:sp>
      <p:sp>
        <p:nvSpPr>
          <p:cNvPr id="22" name="TextBox 21"/>
          <p:cNvSpPr txBox="1"/>
          <p:nvPr/>
        </p:nvSpPr>
        <p:spPr>
          <a:xfrm>
            <a:off x="3737897" y="5189494"/>
            <a:ext cx="48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3" name="TextBox 22"/>
          <p:cNvSpPr txBox="1"/>
          <p:nvPr/>
        </p:nvSpPr>
        <p:spPr>
          <a:xfrm>
            <a:off x="2605205" y="6155950"/>
            <a:ext cx="5525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y</a:t>
            </a:r>
            <a:r>
              <a:rPr lang="en-US" sz="3000" dirty="0" smtClean="0">
                <a:solidFill>
                  <a:srgbClr val="FF0000"/>
                </a:solidFill>
              </a:rPr>
              <a:t>   =  </a:t>
            </a:r>
            <a:r>
              <a:rPr lang="en-US" sz="3000" dirty="0" err="1" smtClean="0">
                <a:solidFill>
                  <a:srgbClr val="FF0000"/>
                </a:solidFill>
              </a:rPr>
              <a:t>b</a:t>
            </a:r>
            <a:r>
              <a:rPr lang="en-US" sz="3000" dirty="0" smtClean="0">
                <a:solidFill>
                  <a:srgbClr val="FF0000"/>
                </a:solidFill>
              </a:rPr>
              <a:t>             +   </a:t>
            </a:r>
            <a:r>
              <a:rPr lang="en-US" sz="3000" dirty="0" err="1" smtClean="0">
                <a:solidFill>
                  <a:srgbClr val="FF0000"/>
                </a:solidFill>
              </a:rPr>
              <a:t>x</a:t>
            </a:r>
            <a:r>
              <a:rPr lang="en-US" sz="3000" dirty="0" smtClean="0">
                <a:solidFill>
                  <a:srgbClr val="FF0000"/>
                </a:solidFill>
              </a:rPr>
              <a:t>   *  </a:t>
            </a:r>
            <a:r>
              <a:rPr lang="en-US" sz="3000" dirty="0" err="1" smtClean="0">
                <a:solidFill>
                  <a:srgbClr val="FF0000"/>
                </a:solidFill>
              </a:rPr>
              <a:t>m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4882" name="Object 2"/>
          <p:cNvGraphicFramePr>
            <a:graphicFrameLocks noChangeAspect="1"/>
          </p:cNvGraphicFramePr>
          <p:nvPr/>
        </p:nvGraphicFramePr>
        <p:xfrm>
          <a:off x="2428875" y="-1282701"/>
          <a:ext cx="4632325" cy="4867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3" imgW="2260600" imgH="2374900" progId="Equation.3">
                  <p:embed/>
                </p:oleObj>
              </mc:Choice>
              <mc:Fallback>
                <p:oleObj name="Equation" r:id="rId3" imgW="2260600" imgH="2374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-1282701"/>
                        <a:ext cx="4632325" cy="4867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019300" y="-1384300"/>
            <a:ext cx="5892800" cy="1206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1000" y="1435099"/>
            <a:ext cx="5892800" cy="3787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 rot="16200000">
            <a:off x="827868" y="2458521"/>
            <a:ext cx="958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30000" dirty="0" smtClean="0">
                <a:latin typeface="Calibri" pitchFamily="-101" charset="0"/>
              </a:rPr>
              <a:t>87</a:t>
            </a:r>
            <a:r>
              <a:rPr lang="en-US" dirty="0" smtClean="0">
                <a:latin typeface="Calibri" pitchFamily="-101" charset="0"/>
              </a:rPr>
              <a:t>Sr/</a:t>
            </a:r>
            <a:r>
              <a:rPr lang="en-US" baseline="30000" dirty="0" smtClean="0">
                <a:latin typeface="Calibri" pitchFamily="-101" charset="0"/>
              </a:rPr>
              <a:t>86</a:t>
            </a:r>
            <a:r>
              <a:rPr lang="en-US" dirty="0" smtClean="0">
                <a:latin typeface="Calibri" pitchFamily="-101" charset="0"/>
              </a:rPr>
              <a:t>Sr</a:t>
            </a:r>
            <a:endParaRPr lang="en-US" dirty="0">
              <a:latin typeface="Calibri" pitchFamily="-101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384300" y="982004"/>
          <a:ext cx="6096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327900" y="3559175"/>
            <a:ext cx="1012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t = 0 yrs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404100" y="2670175"/>
            <a:ext cx="164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t = 5 x 10</a:t>
            </a:r>
            <a:r>
              <a:rPr lang="en-US" baseline="30000">
                <a:latin typeface="Calibri" pitchFamily="-101" charset="0"/>
              </a:rPr>
              <a:t>8</a:t>
            </a:r>
            <a:r>
              <a:rPr lang="en-US">
                <a:latin typeface="Calibri" pitchFamily="-101" charset="0"/>
              </a:rPr>
              <a:t> yrs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7404100" y="1287463"/>
            <a:ext cx="159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t = 1 x 10</a:t>
            </a:r>
            <a:r>
              <a:rPr lang="en-US" baseline="30000">
                <a:latin typeface="Calibri" pitchFamily="-101" charset="0"/>
              </a:rPr>
              <a:t>9</a:t>
            </a:r>
            <a:r>
              <a:rPr lang="en-US">
                <a:latin typeface="Calibri" pitchFamily="-101" charset="0"/>
              </a:rPr>
              <a:t> yrs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709863" y="749300"/>
            <a:ext cx="3935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   </a:t>
            </a:r>
            <a:r>
              <a:rPr lang="en-US" dirty="0" err="1"/>
              <a:t>y</a:t>
            </a:r>
            <a:r>
              <a:rPr lang="en-US" dirty="0"/>
              <a:t>     =    </a:t>
            </a:r>
            <a:r>
              <a:rPr lang="en-US" dirty="0" err="1"/>
              <a:t>b</a:t>
            </a:r>
            <a:r>
              <a:rPr lang="en-US" dirty="0"/>
              <a:t>               </a:t>
            </a:r>
            <a:r>
              <a:rPr lang="en-US" dirty="0" smtClean="0"/>
              <a:t>+         (   </a:t>
            </a:r>
            <a:r>
              <a:rPr lang="en-US" dirty="0" err="1"/>
              <a:t>x</a:t>
            </a:r>
            <a:r>
              <a:rPr lang="en-US" dirty="0"/>
              <a:t>   )(   </a:t>
            </a:r>
            <a:r>
              <a:rPr lang="en-US" dirty="0" err="1"/>
              <a:t>m</a:t>
            </a:r>
            <a:r>
              <a:rPr lang="en-US" dirty="0"/>
              <a:t>   ) 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422848" y="5360178"/>
            <a:ext cx="950118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500" dirty="0" err="1"/>
              <a:t>b</a:t>
            </a:r>
            <a:r>
              <a:rPr lang="en-US" sz="2500" dirty="0"/>
              <a:t> = </a:t>
            </a:r>
            <a:r>
              <a:rPr lang="en-US" sz="2500" dirty="0" err="1"/>
              <a:t>y</a:t>
            </a:r>
            <a:r>
              <a:rPr lang="en-US" sz="2500" dirty="0"/>
              <a:t>-intercept = initial</a:t>
            </a:r>
            <a:r>
              <a:rPr lang="en-US" sz="2500" dirty="0" smtClean="0"/>
              <a:t> </a:t>
            </a:r>
            <a:r>
              <a:rPr lang="en-US" sz="2500" baseline="30000" dirty="0" smtClean="0"/>
              <a:t>87</a:t>
            </a:r>
            <a:r>
              <a:rPr lang="en-US" sz="2500" dirty="0" smtClean="0"/>
              <a:t>Sr/</a:t>
            </a:r>
            <a:r>
              <a:rPr lang="en-US" sz="2500" baseline="30000" dirty="0" smtClean="0"/>
              <a:t>86</a:t>
            </a:r>
            <a:r>
              <a:rPr lang="en-US" sz="2500" dirty="0" smtClean="0"/>
              <a:t>Sr </a:t>
            </a:r>
            <a:r>
              <a:rPr lang="en-US" sz="2500" dirty="0"/>
              <a:t>ratio</a:t>
            </a:r>
          </a:p>
          <a:p>
            <a:endParaRPr lang="en-US" sz="2500" dirty="0"/>
          </a:p>
          <a:p>
            <a:r>
              <a:rPr lang="en-US" sz="2500" dirty="0" err="1"/>
              <a:t>m</a:t>
            </a:r>
            <a:r>
              <a:rPr lang="en-US" sz="2500" dirty="0"/>
              <a:t> = slope (proportional to age</a:t>
            </a:r>
            <a:r>
              <a:rPr lang="en-US" sz="2500" dirty="0" smtClean="0"/>
              <a:t>) </a:t>
            </a:r>
            <a:r>
              <a:rPr lang="en-US" sz="2500" dirty="0" err="1" smtClean="0">
                <a:sym typeface="Wingdings" pitchFamily="-101" charset="2"/>
              </a:rPr>
              <a:t></a:t>
            </a:r>
            <a:r>
              <a:rPr lang="en-US" sz="2500" dirty="0" smtClean="0">
                <a:sym typeface="Wingdings" pitchFamily="-101" charset="2"/>
              </a:rPr>
              <a:t>   </a:t>
            </a:r>
            <a:r>
              <a:rPr lang="en-US" sz="2500" dirty="0" err="1">
                <a:sym typeface="Wingdings" pitchFamily="-101" charset="2"/>
              </a:rPr>
              <a:t>t</a:t>
            </a:r>
            <a:r>
              <a:rPr lang="en-US" sz="2500" dirty="0">
                <a:sym typeface="Wingdings" pitchFamily="-101" charset="2"/>
              </a:rPr>
              <a:t> = ln(m+1)/</a:t>
            </a:r>
            <a:r>
              <a:rPr lang="en-US" sz="2500" dirty="0" smtClean="0">
                <a:latin typeface="Times New Roman" pitchFamily="-101" charset="0"/>
                <a:ea typeface="Times New Roman" pitchFamily="-101" charset="0"/>
                <a:cs typeface="Times New Roman" pitchFamily="-101" charset="0"/>
              </a:rPr>
              <a:t>λ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35100" y="927100"/>
            <a:ext cx="596900" cy="424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40400" y="4943577"/>
            <a:ext cx="2312988" cy="4898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09988" y="3860800"/>
            <a:ext cx="304800" cy="342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54342" y="3860800"/>
            <a:ext cx="304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96000" y="3860800"/>
            <a:ext cx="304800" cy="3429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43288" y="3454400"/>
            <a:ext cx="304800" cy="342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1988" y="3162300"/>
            <a:ext cx="304800" cy="342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79900" y="3251200"/>
            <a:ext cx="304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00488" y="2791754"/>
            <a:ext cx="304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99100" y="2912404"/>
            <a:ext cx="304800" cy="3429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3742" y="2252647"/>
            <a:ext cx="304800" cy="3429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63942" y="2024047"/>
            <a:ext cx="744758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liquid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68688" y="2062147"/>
            <a:ext cx="10779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Original source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76476" y="2594178"/>
            <a:ext cx="925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MantleResidue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892800" y="5095977"/>
            <a:ext cx="2019300" cy="2802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690411" y="4943577"/>
            <a:ext cx="2312988" cy="4898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90411" y="4619625"/>
            <a:ext cx="6221689" cy="209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5"/>
          <p:cNvSpPr txBox="1">
            <a:spLocks noChangeArrowheads="1"/>
          </p:cNvSpPr>
          <p:nvPr/>
        </p:nvSpPr>
        <p:spPr bwMode="auto">
          <a:xfrm>
            <a:off x="4154488" y="4543425"/>
            <a:ext cx="1018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30000" dirty="0" smtClean="0">
                <a:latin typeface="Calibri" pitchFamily="-101" charset="0"/>
              </a:rPr>
              <a:t>87</a:t>
            </a:r>
            <a:r>
              <a:rPr lang="en-US" dirty="0" smtClean="0">
                <a:latin typeface="Calibri" pitchFamily="-101" charset="0"/>
              </a:rPr>
              <a:t>Rb/</a:t>
            </a:r>
            <a:r>
              <a:rPr lang="en-US" baseline="30000" dirty="0" smtClean="0">
                <a:latin typeface="Calibri" pitchFamily="-101" charset="0"/>
              </a:rPr>
              <a:t>86</a:t>
            </a:r>
            <a:r>
              <a:rPr lang="en-US" dirty="0" smtClean="0">
                <a:latin typeface="Calibri" pitchFamily="-101" charset="0"/>
              </a:rPr>
              <a:t>Sr</a:t>
            </a:r>
            <a:endParaRPr lang="en-US" dirty="0">
              <a:latin typeface="Calibri" pitchFamily="-10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05" y="49550"/>
            <a:ext cx="5596251" cy="677440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398960" y="5469386"/>
          <a:ext cx="4708993" cy="494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2260600" imgH="2374900" progId="Equation.3">
                  <p:embed/>
                </p:oleObj>
              </mc:Choice>
              <mc:Fallback>
                <p:oleObj name="Equation" r:id="rId3" imgW="2260600" imgH="2374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960" y="5469386"/>
                        <a:ext cx="4708993" cy="4948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08397" y="6572829"/>
            <a:ext cx="5742308" cy="30178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446" y="67906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aseline="30000" dirty="0" smtClean="0"/>
              <a:t>147</a:t>
            </a:r>
            <a:r>
              <a:rPr lang="en-US" dirty="0" smtClean="0"/>
              <a:t>Sm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143</a:t>
            </a:r>
            <a:r>
              <a:rPr lang="en-US" dirty="0" smtClean="0">
                <a:sym typeface="Wingdings"/>
              </a:rPr>
              <a:t>Nd + </a:t>
            </a:r>
            <a:r>
              <a:rPr lang="en-US" baseline="30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He (t</a:t>
            </a:r>
            <a:r>
              <a:rPr lang="en-US" baseline="-25000" dirty="0" smtClean="0">
                <a:sym typeface="Wingdings"/>
              </a:rPr>
              <a:t>1/2</a:t>
            </a:r>
            <a:r>
              <a:rPr lang="en-US" dirty="0" smtClean="0">
                <a:sym typeface="Wingdings"/>
              </a:rPr>
              <a:t>=106 billion years)</a:t>
            </a:r>
          </a:p>
          <a:p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baseline="30000" dirty="0" smtClean="0">
                <a:sym typeface="Wingdings"/>
              </a:rPr>
              <a:t>143</a:t>
            </a:r>
            <a:r>
              <a:rPr lang="en-US" dirty="0" smtClean="0">
                <a:sym typeface="Wingdings"/>
              </a:rPr>
              <a:t>Nd</a:t>
            </a:r>
            <a:r>
              <a:rPr lang="en-US" baseline="-25000" dirty="0" smtClean="0">
                <a:sym typeface="Wingdings"/>
              </a:rPr>
              <a:t>meas</a:t>
            </a:r>
            <a:r>
              <a:rPr lang="en-US" dirty="0" smtClean="0">
                <a:sym typeface="Wingdings"/>
              </a:rPr>
              <a:t> = </a:t>
            </a:r>
            <a:r>
              <a:rPr lang="en-US" baseline="30000" dirty="0" smtClean="0">
                <a:sym typeface="Wingdings"/>
              </a:rPr>
              <a:t>143</a:t>
            </a:r>
            <a:r>
              <a:rPr lang="en-US" dirty="0" smtClean="0">
                <a:sym typeface="Wingdings"/>
              </a:rPr>
              <a:t>Nd</a:t>
            </a:r>
            <a:r>
              <a:rPr lang="en-US" baseline="-25000" dirty="0" smtClean="0">
                <a:sym typeface="Wingdings"/>
              </a:rPr>
              <a:t>initial</a:t>
            </a:r>
            <a:r>
              <a:rPr lang="en-US" dirty="0" smtClean="0">
                <a:sym typeface="Wingdings"/>
              </a:rPr>
              <a:t> + </a:t>
            </a:r>
            <a:r>
              <a:rPr lang="en-US" baseline="30000" dirty="0" smtClean="0">
                <a:sym typeface="Wingdings"/>
              </a:rPr>
              <a:t>147</a:t>
            </a:r>
            <a:r>
              <a:rPr lang="en-US" dirty="0" smtClean="0">
                <a:sym typeface="Wingdings"/>
              </a:rPr>
              <a:t>Sm(e</a:t>
            </a:r>
            <a:r>
              <a:rPr lang="en-US" b="1" baseline="30000" dirty="0" smtClean="0"/>
              <a:t>λ</a:t>
            </a:r>
            <a:r>
              <a:rPr lang="en-US" baseline="30000" dirty="0" smtClean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-1)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49294" y="4818748"/>
            <a:ext cx="716431" cy="701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77318" y="4495582"/>
            <a:ext cx="1595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measure</a:t>
            </a:r>
          </a:p>
          <a:p>
            <a:r>
              <a:rPr lang="en-US" dirty="0" smtClean="0"/>
              <a:t>this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76210" y="4818748"/>
            <a:ext cx="716431" cy="7019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8365" y="4495582"/>
            <a:ext cx="1937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Parent-daughter ratio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6621562" y="5119000"/>
            <a:ext cx="705578" cy="510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01059" y="4934334"/>
            <a:ext cx="193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in years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255277" y="4949330"/>
            <a:ext cx="879543" cy="504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42882" y="4403249"/>
            <a:ext cx="193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Decay constant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814521"/>
            <a:ext cx="9238680" cy="124649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Questions:</a:t>
            </a:r>
          </a:p>
          <a:p>
            <a:pPr marL="342900" indent="-342900">
              <a:buAutoNum type="arabicPeriod"/>
            </a:pPr>
            <a:r>
              <a:rPr lang="en-US" sz="2500" dirty="0" smtClean="0"/>
              <a:t>When </a:t>
            </a:r>
            <a:r>
              <a:rPr lang="en-US" sz="2500" baseline="30000" dirty="0" smtClean="0"/>
              <a:t>147</a:t>
            </a:r>
            <a:r>
              <a:rPr lang="en-US" sz="2500" dirty="0" smtClean="0"/>
              <a:t>Sm/</a:t>
            </a:r>
            <a:r>
              <a:rPr lang="en-US" sz="2500" baseline="30000" dirty="0" smtClean="0"/>
              <a:t>144</a:t>
            </a:r>
            <a:r>
              <a:rPr lang="en-US" sz="2500" dirty="0" smtClean="0"/>
              <a:t>Nd is high, what happens to </a:t>
            </a:r>
            <a:r>
              <a:rPr lang="en-US" sz="2500" baseline="30000" dirty="0" smtClean="0"/>
              <a:t>143</a:t>
            </a:r>
            <a:r>
              <a:rPr lang="en-US" sz="2500" dirty="0" smtClean="0"/>
              <a:t>Nd/</a:t>
            </a:r>
            <a:r>
              <a:rPr lang="en-US" sz="2500" baseline="30000" dirty="0" smtClean="0"/>
              <a:t>144</a:t>
            </a:r>
            <a:r>
              <a:rPr lang="en-US" sz="2500" dirty="0" smtClean="0"/>
              <a:t>Nd over time?</a:t>
            </a:r>
          </a:p>
          <a:p>
            <a:pPr marL="342900" indent="-342900">
              <a:buFontTx/>
              <a:buAutoNum type="arabicPeriod"/>
            </a:pPr>
            <a:r>
              <a:rPr lang="en-US" sz="2500" dirty="0" smtClean="0"/>
              <a:t>When </a:t>
            </a:r>
            <a:r>
              <a:rPr lang="en-US" sz="2500" baseline="30000" dirty="0" smtClean="0"/>
              <a:t>147</a:t>
            </a:r>
            <a:r>
              <a:rPr lang="en-US" sz="2500" dirty="0" smtClean="0"/>
              <a:t>Sm/</a:t>
            </a:r>
            <a:r>
              <a:rPr lang="en-US" sz="2500" baseline="30000" dirty="0" smtClean="0"/>
              <a:t>144</a:t>
            </a:r>
            <a:r>
              <a:rPr lang="en-US" sz="2500" dirty="0" smtClean="0"/>
              <a:t>Nd is low, what happens to </a:t>
            </a:r>
            <a:r>
              <a:rPr lang="en-US" sz="2500" baseline="30000" dirty="0" smtClean="0"/>
              <a:t>143</a:t>
            </a:r>
            <a:r>
              <a:rPr lang="en-US" sz="2500" dirty="0" smtClean="0"/>
              <a:t>Nd/</a:t>
            </a:r>
            <a:r>
              <a:rPr lang="en-US" sz="2500" baseline="30000" dirty="0" smtClean="0"/>
              <a:t>144</a:t>
            </a:r>
            <a:r>
              <a:rPr lang="en-US" sz="2500" dirty="0" smtClean="0"/>
              <a:t>Nd over time?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9296" y="5926425"/>
            <a:ext cx="170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92691" y="5281386"/>
            <a:ext cx="48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(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2799750" y="6228990"/>
            <a:ext cx="5525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y</a:t>
            </a:r>
            <a:r>
              <a:rPr lang="en-US" sz="3000" dirty="0" smtClean="0">
                <a:solidFill>
                  <a:srgbClr val="FF0000"/>
                </a:solidFill>
              </a:rPr>
              <a:t>   =    </a:t>
            </a:r>
            <a:r>
              <a:rPr lang="en-US" sz="3000" dirty="0" err="1" smtClean="0">
                <a:solidFill>
                  <a:srgbClr val="FF0000"/>
                </a:solidFill>
              </a:rPr>
              <a:t>b</a:t>
            </a:r>
            <a:r>
              <a:rPr lang="en-US" sz="3000" dirty="0" smtClean="0">
                <a:solidFill>
                  <a:srgbClr val="FF0000"/>
                </a:solidFill>
              </a:rPr>
              <a:t>             +    </a:t>
            </a:r>
            <a:r>
              <a:rPr lang="en-US" sz="3000" dirty="0" err="1" smtClean="0">
                <a:solidFill>
                  <a:srgbClr val="FF0000"/>
                </a:solidFill>
              </a:rPr>
              <a:t>x</a:t>
            </a:r>
            <a:r>
              <a:rPr lang="en-US" sz="3000" dirty="0" smtClean="0">
                <a:solidFill>
                  <a:srgbClr val="FF0000"/>
                </a:solidFill>
              </a:rPr>
              <a:t>   *  </a:t>
            </a:r>
            <a:r>
              <a:rPr lang="en-US" sz="3000" dirty="0" err="1" smtClean="0">
                <a:solidFill>
                  <a:srgbClr val="FF0000"/>
                </a:solidFill>
              </a:rPr>
              <a:t>m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9296" y="5641268"/>
            <a:ext cx="757590" cy="3854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91292" y="5296053"/>
            <a:ext cx="485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)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1466123" y="87142"/>
            <a:ext cx="76114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How to evolve radiogenic isotopic differences? 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Box 6"/>
          <p:cNvSpPr txBox="1">
            <a:spLocks noChangeArrowheads="1"/>
          </p:cNvSpPr>
          <p:nvPr/>
        </p:nvSpPr>
        <p:spPr bwMode="auto">
          <a:xfrm rot="-5400000">
            <a:off x="694532" y="2934660"/>
            <a:ext cx="1352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30000">
                <a:latin typeface="Calibri" pitchFamily="-101" charset="0"/>
              </a:rPr>
              <a:t>143</a:t>
            </a:r>
            <a:r>
              <a:rPr lang="en-US">
                <a:latin typeface="Calibri" pitchFamily="-101" charset="0"/>
              </a:rPr>
              <a:t>Nd/</a:t>
            </a:r>
            <a:r>
              <a:rPr lang="en-US" baseline="30000">
                <a:latin typeface="Calibri" pitchFamily="-101" charset="0"/>
              </a:rPr>
              <a:t>144</a:t>
            </a:r>
            <a:r>
              <a:rPr lang="en-US">
                <a:latin typeface="Calibri" pitchFamily="-101" charset="0"/>
              </a:rPr>
              <a:t>Nd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1447800" y="1280620"/>
          <a:ext cx="6096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7391400" y="4035591"/>
            <a:ext cx="1012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t = 0 yrs</a:t>
            </a:r>
          </a:p>
        </p:txBody>
      </p:sp>
      <p:sp>
        <p:nvSpPr>
          <p:cNvPr id="28680" name="TextBox 9"/>
          <p:cNvSpPr txBox="1">
            <a:spLocks noChangeArrowheads="1"/>
          </p:cNvSpPr>
          <p:nvPr/>
        </p:nvSpPr>
        <p:spPr bwMode="auto">
          <a:xfrm>
            <a:off x="7467600" y="2740191"/>
            <a:ext cx="164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t = 5 x 10</a:t>
            </a:r>
            <a:r>
              <a:rPr lang="en-US" baseline="30000">
                <a:latin typeface="Calibri" pitchFamily="-101" charset="0"/>
              </a:rPr>
              <a:t>8</a:t>
            </a:r>
            <a:r>
              <a:rPr lang="en-US">
                <a:latin typeface="Calibri" pitchFamily="-101" charset="0"/>
              </a:rPr>
              <a:t> yrs</a:t>
            </a:r>
          </a:p>
        </p:txBody>
      </p:sp>
      <p:sp>
        <p:nvSpPr>
          <p:cNvPr id="28681" name="TextBox 10"/>
          <p:cNvSpPr txBox="1">
            <a:spLocks noChangeArrowheads="1"/>
          </p:cNvSpPr>
          <p:nvPr/>
        </p:nvSpPr>
        <p:spPr bwMode="auto">
          <a:xfrm>
            <a:off x="7467600" y="1357479"/>
            <a:ext cx="159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101" charset="0"/>
              </a:rPr>
              <a:t>t = 1 x 10</a:t>
            </a:r>
            <a:r>
              <a:rPr lang="en-US" baseline="30000">
                <a:latin typeface="Calibri" pitchFamily="-101" charset="0"/>
              </a:rPr>
              <a:t>9</a:t>
            </a:r>
            <a:r>
              <a:rPr lang="en-US">
                <a:latin typeface="Calibri" pitchFamily="-101" charset="0"/>
              </a:rPr>
              <a:t> yrs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252663" y="341666"/>
          <a:ext cx="37338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4" imgW="2247900" imgH="393700" progId="Equation.3">
                  <p:embed/>
                </p:oleObj>
              </mc:Choice>
              <mc:Fallback>
                <p:oleObj name="Equation" r:id="rId4" imgW="22479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341666"/>
                        <a:ext cx="373380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TextBox 10"/>
          <p:cNvSpPr txBox="1">
            <a:spLocks noChangeArrowheads="1"/>
          </p:cNvSpPr>
          <p:nvPr/>
        </p:nvSpPr>
        <p:spPr bwMode="auto">
          <a:xfrm>
            <a:off x="2252663" y="995716"/>
            <a:ext cx="3935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   </a:t>
            </a:r>
            <a:r>
              <a:rPr lang="en-US" dirty="0" err="1"/>
              <a:t>y</a:t>
            </a:r>
            <a:r>
              <a:rPr lang="en-US" dirty="0"/>
              <a:t>     =   </a:t>
            </a:r>
            <a:r>
              <a:rPr lang="en-US" dirty="0" smtClean="0"/>
              <a:t>     </a:t>
            </a:r>
            <a:r>
              <a:rPr lang="en-US" dirty="0" err="1" smtClean="0"/>
              <a:t>b</a:t>
            </a:r>
            <a:r>
              <a:rPr lang="en-US" dirty="0" smtClean="0"/>
              <a:t>                  +     </a:t>
            </a:r>
            <a:r>
              <a:rPr lang="en-US" dirty="0"/>
              <a:t>(   </a:t>
            </a:r>
            <a:r>
              <a:rPr lang="en-US" dirty="0" err="1"/>
              <a:t>x</a:t>
            </a:r>
            <a:r>
              <a:rPr lang="en-US" dirty="0"/>
              <a:t>   )(   </a:t>
            </a:r>
            <a:r>
              <a:rPr lang="en-US" dirty="0" err="1"/>
              <a:t>m</a:t>
            </a:r>
            <a:r>
              <a:rPr lang="en-US" dirty="0"/>
              <a:t>   ) </a:t>
            </a:r>
          </a:p>
        </p:txBody>
      </p:sp>
      <p:sp>
        <p:nvSpPr>
          <p:cNvPr id="28683" name="TextBox 11"/>
          <p:cNvSpPr txBox="1">
            <a:spLocks noChangeArrowheads="1"/>
          </p:cNvSpPr>
          <p:nvPr/>
        </p:nvSpPr>
        <p:spPr bwMode="auto">
          <a:xfrm>
            <a:off x="568325" y="5459276"/>
            <a:ext cx="8753475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500" dirty="0" err="1"/>
              <a:t>b</a:t>
            </a:r>
            <a:r>
              <a:rPr lang="en-US" sz="2500" dirty="0"/>
              <a:t> = </a:t>
            </a:r>
            <a:r>
              <a:rPr lang="en-US" sz="2500" dirty="0" err="1"/>
              <a:t>y</a:t>
            </a:r>
            <a:r>
              <a:rPr lang="en-US" sz="2500" dirty="0"/>
              <a:t>-intercept = initial </a:t>
            </a:r>
            <a:r>
              <a:rPr lang="en-US" sz="2500" baseline="30000" dirty="0"/>
              <a:t>143</a:t>
            </a:r>
            <a:r>
              <a:rPr lang="en-US" sz="2500" dirty="0"/>
              <a:t>Nd/</a:t>
            </a:r>
            <a:r>
              <a:rPr lang="en-US" sz="2500" baseline="30000" dirty="0"/>
              <a:t>144</a:t>
            </a:r>
            <a:r>
              <a:rPr lang="en-US" sz="2500" dirty="0"/>
              <a:t>Nd ratio</a:t>
            </a:r>
          </a:p>
          <a:p>
            <a:endParaRPr lang="en-US" sz="2500" dirty="0"/>
          </a:p>
          <a:p>
            <a:r>
              <a:rPr lang="en-US" sz="2500" dirty="0" err="1"/>
              <a:t>m</a:t>
            </a:r>
            <a:r>
              <a:rPr lang="en-US" sz="2500" dirty="0"/>
              <a:t> = slope (proportional to age)     </a:t>
            </a:r>
            <a:r>
              <a:rPr lang="en-US" sz="2500" dirty="0" err="1">
                <a:sym typeface="Wingdings" pitchFamily="-101" charset="2"/>
              </a:rPr>
              <a:t></a:t>
            </a:r>
            <a:r>
              <a:rPr lang="en-US" sz="2500" dirty="0">
                <a:sym typeface="Wingdings" pitchFamily="-101" charset="2"/>
              </a:rPr>
              <a:t>      </a:t>
            </a:r>
            <a:r>
              <a:rPr lang="en-US" sz="2500" dirty="0" err="1">
                <a:sym typeface="Wingdings" pitchFamily="-101" charset="2"/>
              </a:rPr>
              <a:t>t</a:t>
            </a:r>
            <a:r>
              <a:rPr lang="en-US" sz="2500" dirty="0">
                <a:sym typeface="Wingdings" pitchFamily="-101" charset="2"/>
              </a:rPr>
              <a:t> = ln(m+1)/</a:t>
            </a:r>
            <a:r>
              <a:rPr lang="en-US" sz="2500" dirty="0">
                <a:latin typeface="Times New Roman" pitchFamily="-101" charset="0"/>
                <a:ea typeface="Times New Roman" pitchFamily="-101" charset="0"/>
                <a:cs typeface="Times New Roman" pitchFamily="-101" charset="0"/>
              </a:rPr>
              <a:t>λ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70100" y="4883316"/>
            <a:ext cx="5702300" cy="25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49400" y="997116"/>
            <a:ext cx="550863" cy="4289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4103688" y="4715041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aseline="30000" dirty="0">
                <a:latin typeface="Calibri" pitchFamily="-101" charset="0"/>
              </a:rPr>
              <a:t>147</a:t>
            </a:r>
            <a:r>
              <a:rPr lang="en-US" dirty="0">
                <a:latin typeface="Calibri" pitchFamily="-101" charset="0"/>
              </a:rPr>
              <a:t>Sm/</a:t>
            </a:r>
            <a:r>
              <a:rPr lang="en-US" baseline="30000" dirty="0">
                <a:latin typeface="Calibri" pitchFamily="-101" charset="0"/>
              </a:rPr>
              <a:t>144</a:t>
            </a:r>
            <a:r>
              <a:rPr lang="en-US" dirty="0">
                <a:latin typeface="Calibri" pitchFamily="-101" charset="0"/>
              </a:rPr>
              <a:t>Nd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63942" y="4134016"/>
            <a:ext cx="304800" cy="342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84712" y="4137191"/>
            <a:ext cx="304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140200" y="4149891"/>
            <a:ext cx="304800" cy="3429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69378" y="3382470"/>
            <a:ext cx="304800" cy="342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279900" y="3524416"/>
            <a:ext cx="304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00488" y="3064970"/>
            <a:ext cx="304800" cy="342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811588" y="3718091"/>
            <a:ext cx="304800" cy="3429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762030" y="3143416"/>
            <a:ext cx="744758" cy="381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liquid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30588" y="2436963"/>
            <a:ext cx="10779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Original mantle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93178" y="2678263"/>
            <a:ext cx="9255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MantleResidue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481388" y="3318970"/>
            <a:ext cx="304800" cy="3429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462978" y="2875129"/>
            <a:ext cx="304800" cy="342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530" y="151202"/>
            <a:ext cx="5944850" cy="668795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245" y="390799"/>
            <a:ext cx="3401673" cy="5540097"/>
          </a:xfrm>
        </p:spPr>
        <p:txBody>
          <a:bodyPr>
            <a:normAutofit/>
          </a:bodyPr>
          <a:lstStyle/>
          <a:p>
            <a:r>
              <a:rPr lang="en-US" b="1" dirty="0" smtClean="0"/>
              <a:t>Radiogenic isotopes: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role of parent-daughter fractionation </a:t>
            </a:r>
            <a:r>
              <a:rPr lang="en-US" i="1" u="sng" dirty="0" smtClean="0"/>
              <a:t>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918" y="390799"/>
            <a:ext cx="5536082" cy="616877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6113"/>
            <a:ext cx="5491353" cy="356392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4535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aseline="30000" dirty="0" smtClean="0"/>
              <a:t>87</a:t>
            </a:r>
            <a:r>
              <a:rPr lang="en-US" dirty="0" smtClean="0"/>
              <a:t>Sr/</a:t>
            </a:r>
            <a:r>
              <a:rPr lang="en-US" baseline="30000" dirty="0" smtClean="0"/>
              <a:t>86</a:t>
            </a:r>
            <a:r>
              <a:rPr lang="en-US" dirty="0" smtClean="0"/>
              <a:t>Sr – </a:t>
            </a:r>
            <a:r>
              <a:rPr lang="en-US" baseline="30000" dirty="0" smtClean="0"/>
              <a:t>143</a:t>
            </a:r>
            <a:r>
              <a:rPr lang="en-US" dirty="0" smtClean="0"/>
              <a:t>Nd/</a:t>
            </a:r>
            <a:r>
              <a:rPr lang="en-US" baseline="30000" dirty="0" smtClean="0"/>
              <a:t>144</a:t>
            </a:r>
            <a:r>
              <a:rPr lang="en-US" dirty="0" smtClean="0"/>
              <a:t>Nd mantle array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126163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4513" y="1537040"/>
            <a:ext cx="3685068" cy="41062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96" y="-342067"/>
            <a:ext cx="8229600" cy="1143000"/>
          </a:xfrm>
        </p:spPr>
        <p:txBody>
          <a:bodyPr/>
          <a:lstStyle/>
          <a:p>
            <a:r>
              <a:rPr lang="en-US" dirty="0" err="1" smtClean="0"/>
              <a:t>Sr-Nd</a:t>
            </a:r>
            <a:r>
              <a:rPr lang="en-US" dirty="0" smtClean="0"/>
              <a:t> isotope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99" y="5180747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Global OIB (ocean island basalts, hotspots) and MORB (mid-ocean ridge basalt)</a:t>
            </a:r>
          </a:p>
          <a:p>
            <a:r>
              <a:rPr lang="en-US" sz="2500" dirty="0" smtClean="0"/>
              <a:t>We will model </a:t>
            </a:r>
            <a:r>
              <a:rPr lang="en-US" sz="2500" dirty="0" err="1" smtClean="0"/>
              <a:t>Sr-Nd</a:t>
            </a:r>
            <a:r>
              <a:rPr lang="en-US" sz="2500" dirty="0" smtClean="0"/>
              <a:t> isotopic evolution by crust-mantle differentiation.</a:t>
            </a:r>
          </a:p>
          <a:p>
            <a:endParaRPr lang="en-US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112" y="581566"/>
            <a:ext cx="7072232" cy="4589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81566"/>
            <a:ext cx="4699000" cy="162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8848" y="4733024"/>
            <a:ext cx="277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Hofmann (1997)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Sr</a:t>
            </a:r>
            <a:r>
              <a:rPr lang="en-US" dirty="0" smtClean="0"/>
              <a:t> and </a:t>
            </a:r>
            <a:r>
              <a:rPr lang="en-US" dirty="0" err="1" smtClean="0"/>
              <a:t>Nd</a:t>
            </a:r>
            <a:r>
              <a:rPr lang="en-US" dirty="0" smtClean="0"/>
              <a:t> isotopic evolution of the crust-mantle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954" y="1535064"/>
            <a:ext cx="8762786" cy="53229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sym typeface="Wingdings"/>
              </a:rPr>
              <a:t></a:t>
            </a:r>
            <a:r>
              <a:rPr lang="en-US" b="1" dirty="0" err="1" smtClean="0"/>
              <a:t>Assume</a:t>
            </a:r>
            <a:r>
              <a:rPr lang="en-US" b="1" dirty="0" smtClean="0"/>
              <a:t> an initial </a:t>
            </a:r>
            <a:r>
              <a:rPr lang="en-US" b="1" dirty="0"/>
              <a:t>uniform silicate Earth underwent melting at some time in the past to form continental crust (melt) and mantle (melting residue</a:t>
            </a:r>
            <a:r>
              <a:rPr lang="en-US" b="1" dirty="0" smtClean="0"/>
              <a:t>): 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Calculate the </a:t>
            </a:r>
            <a:r>
              <a:rPr lang="en-US" dirty="0"/>
              <a:t>present-day </a:t>
            </a:r>
            <a:r>
              <a:rPr lang="en-US" dirty="0" err="1"/>
              <a:t>Sr</a:t>
            </a:r>
            <a:r>
              <a:rPr lang="en-US" dirty="0"/>
              <a:t> and </a:t>
            </a:r>
            <a:r>
              <a:rPr lang="en-US" dirty="0" err="1"/>
              <a:t>Nd</a:t>
            </a:r>
            <a:r>
              <a:rPr lang="en-US" dirty="0"/>
              <a:t> isotopic composition of 1%, 2%, and 5% partial melts and respective melting residues, assuming the bulk partition coefficients given in</a:t>
            </a:r>
            <a:r>
              <a:rPr lang="en-US" dirty="0" smtClean="0"/>
              <a:t> the spreadsheet.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Now assume </a:t>
            </a:r>
            <a:r>
              <a:rPr lang="en-US" dirty="0"/>
              <a:t>melting occurred at</a:t>
            </a:r>
            <a:r>
              <a:rPr lang="en-US" dirty="0" smtClean="0"/>
              <a:t> different times (e.g., 1 </a:t>
            </a:r>
            <a:r>
              <a:rPr lang="en-US" dirty="0" err="1" smtClean="0"/>
              <a:t>Ga</a:t>
            </a:r>
            <a:r>
              <a:rPr lang="en-US" dirty="0" smtClean="0"/>
              <a:t>, 2 </a:t>
            </a:r>
            <a:r>
              <a:rPr lang="en-US" dirty="0" err="1" smtClean="0"/>
              <a:t>Ga</a:t>
            </a:r>
            <a:r>
              <a:rPr lang="en-US" dirty="0" smtClean="0"/>
              <a:t>, 3 </a:t>
            </a:r>
            <a:r>
              <a:rPr lang="en-US" dirty="0" err="1" smtClean="0"/>
              <a:t>Ga</a:t>
            </a:r>
            <a:r>
              <a:rPr lang="en-US" dirty="0" smtClean="0"/>
              <a:t>, etc).  What happens to </a:t>
            </a:r>
            <a:r>
              <a:rPr lang="en-US" baseline="30000" dirty="0" smtClean="0"/>
              <a:t>143</a:t>
            </a:r>
            <a:r>
              <a:rPr lang="en-US" dirty="0" smtClean="0"/>
              <a:t>Nd</a:t>
            </a:r>
            <a:r>
              <a:rPr lang="en-US" dirty="0"/>
              <a:t>/</a:t>
            </a:r>
            <a:r>
              <a:rPr lang="en-US" baseline="30000" dirty="0"/>
              <a:t>144</a:t>
            </a:r>
            <a:r>
              <a:rPr lang="en-US" dirty="0"/>
              <a:t>Nd</a:t>
            </a:r>
            <a:r>
              <a:rPr lang="en-US" dirty="0" smtClean="0"/>
              <a:t> and </a:t>
            </a:r>
            <a:r>
              <a:rPr lang="en-US" baseline="30000" dirty="0"/>
              <a:t>87</a:t>
            </a:r>
            <a:r>
              <a:rPr lang="en-US" dirty="0"/>
              <a:t>Sr/</a:t>
            </a:r>
            <a:r>
              <a:rPr lang="en-US" baseline="30000" dirty="0" smtClean="0"/>
              <a:t>86</a:t>
            </a:r>
            <a:r>
              <a:rPr lang="en-US" dirty="0" smtClean="0"/>
              <a:t>Sr in the melt and the residue.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Now vary the starting composition of the silicate Earth.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role of time (bigger spread in </a:t>
            </a:r>
            <a:r>
              <a:rPr lang="en-US" dirty="0" err="1" smtClean="0"/>
              <a:t>Sr</a:t>
            </a:r>
            <a:r>
              <a:rPr lang="en-US" dirty="0" smtClean="0"/>
              <a:t> and </a:t>
            </a:r>
            <a:r>
              <a:rPr lang="en-US" dirty="0" err="1" smtClean="0"/>
              <a:t>Nd</a:t>
            </a:r>
            <a:r>
              <a:rPr lang="en-US" dirty="0" smtClean="0"/>
              <a:t> isotopes if fractionated earlier).</a:t>
            </a:r>
          </a:p>
          <a:p>
            <a:r>
              <a:rPr lang="en-US" dirty="0" smtClean="0"/>
              <a:t>Consider the role of melt fraction (F).</a:t>
            </a:r>
          </a:p>
          <a:p>
            <a:r>
              <a:rPr lang="en-US" dirty="0" smtClean="0"/>
              <a:t>What role does variability in the starting composition play?</a:t>
            </a:r>
          </a:p>
          <a:p>
            <a:r>
              <a:rPr lang="en-US" dirty="0" smtClean="0"/>
              <a:t>Can you match the global OIB-MORB array with this simple model?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evolve radiogenic isotopic differences?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#1.  Fractionate the radioactive parent (</a:t>
            </a:r>
            <a:r>
              <a:rPr lang="en-US" baseline="30000" dirty="0" smtClean="0">
                <a:solidFill>
                  <a:srgbClr val="FF0000"/>
                </a:solidFill>
              </a:rPr>
              <a:t>87</a:t>
            </a:r>
            <a:r>
              <a:rPr lang="en-US" dirty="0" smtClean="0">
                <a:solidFill>
                  <a:srgbClr val="FF0000"/>
                </a:solidFill>
              </a:rPr>
              <a:t>Rb) from the radiogenic daughter (</a:t>
            </a:r>
            <a:r>
              <a:rPr lang="en-US" baseline="30000" dirty="0" smtClean="0">
                <a:solidFill>
                  <a:srgbClr val="FF0000"/>
                </a:solidFill>
              </a:rPr>
              <a:t>87</a:t>
            </a:r>
            <a:r>
              <a:rPr lang="en-US" dirty="0" smtClean="0">
                <a:solidFill>
                  <a:srgbClr val="FF0000"/>
                </a:solidFill>
              </a:rPr>
              <a:t>Sr).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Step #2.  Wait.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8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  How to fractionate parent from daughter?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429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: Melt the mantle and extract the melt.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798"/>
            <a:ext cx="8229600" cy="1143000"/>
          </a:xfrm>
        </p:spPr>
        <p:txBody>
          <a:bodyPr/>
          <a:lstStyle/>
          <a:p>
            <a:r>
              <a:rPr lang="en-US" b="1" dirty="0" smtClean="0"/>
              <a:t>Batch melting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523975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000" dirty="0" err="1" smtClean="0"/>
              <a:t>C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/C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 = (Concentration in liquid)/(Concentration original </a:t>
            </a:r>
            <a:r>
              <a:rPr lang="en-US" sz="2000" dirty="0" err="1" smtClean="0"/>
              <a:t>unmelted</a:t>
            </a:r>
            <a:r>
              <a:rPr lang="en-US" sz="2000" dirty="0" smtClean="0"/>
              <a:t> solid)</a:t>
            </a:r>
          </a:p>
          <a:p>
            <a:endParaRPr lang="en-US" sz="2000" dirty="0" smtClean="0"/>
          </a:p>
          <a:p>
            <a:r>
              <a:rPr lang="en-US" sz="2000" dirty="0" smtClean="0"/>
              <a:t>Where </a:t>
            </a:r>
            <a:r>
              <a:rPr lang="en-US" sz="2000" b="1" dirty="0" smtClean="0"/>
              <a:t>F</a:t>
            </a:r>
            <a:r>
              <a:rPr lang="en-US" sz="2000" dirty="0" smtClean="0"/>
              <a:t> is the amount of melting. </a:t>
            </a:r>
          </a:p>
          <a:p>
            <a:pPr lvl="1"/>
            <a:r>
              <a:rPr lang="en-US" sz="2000" dirty="0" smtClean="0"/>
              <a:t>Values range from 0 (no melting) to 1 (100% melting).</a:t>
            </a:r>
          </a:p>
          <a:p>
            <a:endParaRPr lang="en-US" sz="2000" dirty="0" smtClean="0"/>
          </a:p>
          <a:p>
            <a:r>
              <a:rPr lang="en-US" sz="2000" dirty="0" smtClean="0"/>
              <a:t>Partition coefficient (</a:t>
            </a:r>
            <a:r>
              <a:rPr lang="en-US" sz="2000" b="1" dirty="0" smtClean="0"/>
              <a:t>D</a:t>
            </a:r>
            <a:r>
              <a:rPr lang="en-US" sz="2000" dirty="0" smtClean="0"/>
              <a:t>): 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075947" y="4230576"/>
          <a:ext cx="1687513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520560" imgH="431640" progId="Equation.3">
                  <p:embed/>
                </p:oleObj>
              </mc:Choice>
              <mc:Fallback>
                <p:oleObj name="Equation" r:id="rId3" imgW="520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947" y="4230576"/>
                        <a:ext cx="1687513" cy="13985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157712" y="1054548"/>
          <a:ext cx="4895850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1180800" imgH="431640" progId="Equation.3">
                  <p:embed/>
                </p:oleObj>
              </mc:Choice>
              <mc:Fallback>
                <p:oleObj name="Equation" r:id="rId5" imgW="11808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12" y="1054548"/>
                        <a:ext cx="4895850" cy="17891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5170" y="4591119"/>
            <a:ext cx="2956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When D &lt; 1, incompatible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When D &gt; 1, compatible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80" descr="Fig 9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1719263"/>
            <a:ext cx="4143375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588" y="1116807"/>
            <a:ext cx="4999037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90500" indent="-190500">
              <a:spcBef>
                <a:spcPct val="20000"/>
              </a:spcBef>
              <a:buClr>
                <a:srgbClr val="00CC00"/>
              </a:buClr>
              <a:buSzPct val="50000"/>
              <a:buFont typeface="Monotype Sorts" charset="2"/>
              <a:buNone/>
            </a:pPr>
            <a:r>
              <a:rPr lang="en-US" sz="3200" dirty="0">
                <a:solidFill>
                  <a:srgbClr val="FF0066"/>
                </a:solidFill>
                <a:effectLst/>
              </a:rPr>
              <a:t>Batch Melting</a:t>
            </a:r>
            <a:r>
              <a:rPr lang="en-US" sz="3200" dirty="0">
                <a:effectLst/>
              </a:rPr>
              <a:t> </a:t>
            </a:r>
          </a:p>
          <a:p>
            <a:pPr marL="190500" indent="-190500">
              <a:spcBef>
                <a:spcPct val="20000"/>
              </a:spcBef>
              <a:buClr>
                <a:srgbClr val="00CC00"/>
              </a:buClr>
              <a:buSzPct val="50000"/>
              <a:buFont typeface="Monotype Sorts" charset="2"/>
              <a:buNone/>
            </a:pPr>
            <a:r>
              <a:rPr lang="en-US" sz="3200" dirty="0">
                <a:effectLst/>
              </a:rPr>
              <a:t> </a:t>
            </a:r>
            <a:r>
              <a:rPr lang="en-US" sz="2800" b="1" dirty="0">
                <a:effectLst/>
              </a:rPr>
              <a:t>A plot of C</a:t>
            </a:r>
            <a:r>
              <a:rPr lang="en-US" sz="2800" b="1" baseline="-25000" dirty="0">
                <a:effectLst/>
              </a:rPr>
              <a:t>L</a:t>
            </a:r>
            <a:r>
              <a:rPr lang="en-US" sz="2800" b="1" dirty="0">
                <a:effectLst/>
              </a:rPr>
              <a:t>/C</a:t>
            </a:r>
            <a:r>
              <a:rPr lang="en-US" sz="2800" b="1" baseline="-25000" dirty="0">
                <a:effectLst/>
              </a:rPr>
              <a:t>O</a:t>
            </a:r>
            <a:r>
              <a:rPr lang="en-US" sz="2800" b="1" dirty="0">
                <a:effectLst/>
              </a:rPr>
              <a:t> vs. F for various values of </a:t>
            </a:r>
            <a:r>
              <a:rPr lang="en-US" sz="2800" b="1" dirty="0" smtClean="0">
                <a:effectLst/>
              </a:rPr>
              <a:t>D</a:t>
            </a:r>
            <a:endParaRPr lang="en-US" sz="2800" b="1" dirty="0">
              <a:effectLst/>
            </a:endParaRPr>
          </a:p>
        </p:txBody>
      </p:sp>
      <p:sp>
        <p:nvSpPr>
          <p:cNvPr id="29701" name="Rectangle 179"/>
          <p:cNvSpPr>
            <a:spLocks noChangeArrowheads="1"/>
          </p:cNvSpPr>
          <p:nvPr/>
        </p:nvSpPr>
        <p:spPr bwMode="auto">
          <a:xfrm>
            <a:off x="477838" y="7035800"/>
            <a:ext cx="38306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FF5050"/>
                </a:solidFill>
                <a:effectLst/>
                <a:latin typeface="Arial" charset="0"/>
              </a:rPr>
              <a:t>Figure 9.2.</a:t>
            </a:r>
            <a:r>
              <a:rPr lang="en-US" sz="1200" dirty="0">
                <a:effectLst/>
                <a:latin typeface="Arial" charset="0"/>
              </a:rPr>
              <a:t> </a:t>
            </a:r>
            <a:r>
              <a:rPr lang="en-US" sz="1200" dirty="0">
                <a:solidFill>
                  <a:schemeClr val="bg2"/>
                </a:solidFill>
                <a:effectLst/>
                <a:latin typeface="Arial" charset="0"/>
              </a:rPr>
              <a:t>Variation in the relative concentration of a trace element in a liquid vs. source rock as a </a:t>
            </a:r>
            <a:r>
              <a:rPr lang="en-US" sz="1200" dirty="0" err="1">
                <a:solidFill>
                  <a:schemeClr val="bg2"/>
                </a:solidFill>
                <a:effectLst/>
                <a:latin typeface="Arial" charset="0"/>
              </a:rPr>
              <a:t>fiunction</a:t>
            </a:r>
            <a:r>
              <a:rPr lang="en-US" sz="1200" dirty="0">
                <a:solidFill>
                  <a:schemeClr val="bg2"/>
                </a:solidFill>
                <a:effectLst/>
                <a:latin typeface="Arial" charset="0"/>
              </a:rPr>
              <a:t> of D and the fraction melted, using equation (9-5) for equilibrium batch melting. From Winter (2001) An Introduction to Igneous and Metamorphic Petrology. Prentice Hall.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0989" y="105569"/>
            <a:ext cx="3038475" cy="1011238"/>
            <a:chOff x="1455" y="2258"/>
            <a:chExt cx="1914" cy="637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1455" y="2583"/>
              <a:ext cx="400" cy="3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091" y="2550"/>
              <a:ext cx="1270" cy="4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512" y="2258"/>
              <a:ext cx="19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</a:rPr>
                <a:t>C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505" y="2570"/>
              <a:ext cx="19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</a:rPr>
                <a:t>C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38" y="2267"/>
              <a:ext cx="13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</a:rPr>
                <a:t>1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15" y="2570"/>
              <a:ext cx="16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 dirty="0" smtClean="0">
                  <a:solidFill>
                    <a:srgbClr val="FF0000"/>
                  </a:solidFill>
                  <a:effectLst/>
                </a:rPr>
                <a:t>D</a:t>
              </a:r>
              <a:endParaRPr lang="en-US" b="1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359" y="2570"/>
              <a:ext cx="2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</a:rPr>
                <a:t>(1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806" y="2570"/>
              <a:ext cx="251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 dirty="0">
                  <a:solidFill>
                    <a:srgbClr val="FF0000"/>
                  </a:solidFill>
                  <a:effectLst/>
                </a:rPr>
                <a:t>F)</a:t>
              </a:r>
              <a:endParaRPr lang="en-US" b="1" dirty="0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206" y="2570"/>
              <a:ext cx="16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</a:rPr>
                <a:t>F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704" y="2388"/>
              <a:ext cx="10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/>
                </a:rPr>
                <a:t>L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1692" y="2701"/>
              <a:ext cx="12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/>
                </a:rPr>
                <a:t>O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904" y="2380"/>
              <a:ext cx="14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  <a:latin typeface="Symbol" charset="2"/>
                </a:rPr>
                <a:t>=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602" y="2547"/>
              <a:ext cx="14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  <a:latin typeface="Symbol" charset="2"/>
                </a:rPr>
                <a:t>-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45" y="2547"/>
              <a:ext cx="14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3300" b="1">
                  <a:solidFill>
                    <a:srgbClr val="FF0000"/>
                  </a:solidFill>
                  <a:effectLst/>
                  <a:latin typeface="Symbol" charset="2"/>
                </a:rPr>
                <a:t>+</a:t>
              </a:r>
              <a:endParaRPr lang="en-US" b="1">
                <a:solidFill>
                  <a:srgbClr val="FF0000"/>
                </a:solidFill>
                <a:effectLst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900104" y="3099262"/>
            <a:ext cx="563495" cy="379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80544" y="3734746"/>
            <a:ext cx="563495" cy="379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Sr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6303965" y="3929713"/>
            <a:ext cx="492124" cy="5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550027" y="3424928"/>
            <a:ext cx="492124" cy="5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50027" y="1866913"/>
            <a:ext cx="1492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0500" indent="-190500">
              <a:spcBef>
                <a:spcPct val="20000"/>
              </a:spcBef>
              <a:buClr>
                <a:srgbClr val="00CC00"/>
              </a:buClr>
              <a:buSzPct val="50000"/>
              <a:buFont typeface="Monotype Sorts" charset="2"/>
              <a:buNone/>
            </a:pPr>
            <a:r>
              <a:rPr lang="en-US" dirty="0" smtClean="0">
                <a:solidFill>
                  <a:srgbClr val="FF0066"/>
                </a:solidFill>
              </a:rPr>
              <a:t>Batch Melting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85" y="2051710"/>
            <a:ext cx="8213417" cy="4790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578" y="314811"/>
            <a:ext cx="8564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err="1" smtClean="0"/>
              <a:t>Rb-Sr</a:t>
            </a:r>
            <a:r>
              <a:rPr lang="en-US" sz="4500" dirty="0" smtClean="0"/>
              <a:t> fractionation </a:t>
            </a:r>
          </a:p>
          <a:p>
            <a:r>
              <a:rPr lang="en-US" sz="4500" dirty="0" smtClean="0"/>
              <a:t>during mantle melting</a:t>
            </a:r>
            <a:endParaRPr lang="en-US" sz="4500" dirty="0"/>
          </a:p>
        </p:txBody>
      </p:sp>
      <p:pic>
        <p:nvPicPr>
          <p:cNvPr id="6" name="Picture 180" descr="Fig 9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4221" y="-527852"/>
            <a:ext cx="2347911" cy="291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30948" y="130145"/>
            <a:ext cx="68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30948" y="499234"/>
            <a:ext cx="60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429353" y="640476"/>
            <a:ext cx="492124" cy="5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385933" y="314811"/>
            <a:ext cx="492124" cy="5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0" descr="Fig 9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068" y="275459"/>
            <a:ext cx="4982948" cy="6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17159" y="2681200"/>
            <a:ext cx="261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Sr</a:t>
            </a:r>
            <a:r>
              <a:rPr lang="en-US" b="1" dirty="0" smtClean="0">
                <a:solidFill>
                  <a:srgbClr val="FF0000"/>
                </a:solidFill>
              </a:rPr>
              <a:t> ≈ </a:t>
            </a:r>
            <a:r>
              <a:rPr lang="en-US" b="1" dirty="0" err="1" smtClean="0">
                <a:solidFill>
                  <a:srgbClr val="FF0000"/>
                </a:solidFill>
              </a:rPr>
              <a:t>Nd</a:t>
            </a:r>
            <a:r>
              <a:rPr lang="en-US" b="1" dirty="0" smtClean="0">
                <a:solidFill>
                  <a:srgbClr val="FF0000"/>
                </a:solidFill>
              </a:rPr>
              <a:t> &lt; </a:t>
            </a:r>
            <a:r>
              <a:rPr lang="en-US" b="1" dirty="0" err="1" smtClean="0">
                <a:solidFill>
                  <a:srgbClr val="FF0000"/>
                </a:solidFill>
              </a:rPr>
              <a:t>Sm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568456" y="2909290"/>
            <a:ext cx="492124" cy="54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91" y="2407852"/>
            <a:ext cx="7381416" cy="42313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6578" y="314811"/>
            <a:ext cx="8564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err="1" smtClean="0"/>
              <a:t>Sm-Nd</a:t>
            </a:r>
            <a:r>
              <a:rPr lang="en-US" sz="4500" dirty="0" smtClean="0"/>
              <a:t> fractionation </a:t>
            </a:r>
          </a:p>
          <a:p>
            <a:r>
              <a:rPr lang="en-US" sz="4500" dirty="0" smtClean="0"/>
              <a:t>during mantle melting</a:t>
            </a:r>
            <a:endParaRPr lang="en-US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1636024" y="2870285"/>
            <a:ext cx="38555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/>
              <a:t>D</a:t>
            </a:r>
            <a:r>
              <a:rPr lang="en-US" sz="3500" baseline="-25000" dirty="0" err="1" smtClean="0"/>
              <a:t>Sm</a:t>
            </a:r>
            <a:r>
              <a:rPr lang="en-US" sz="3500" dirty="0" smtClean="0"/>
              <a:t>&gt;</a:t>
            </a:r>
            <a:r>
              <a:rPr lang="en-US" sz="3500" dirty="0" err="1" smtClean="0"/>
              <a:t>D</a:t>
            </a:r>
            <a:r>
              <a:rPr lang="en-US" sz="3500" baseline="-25000" dirty="0" err="1" smtClean="0"/>
              <a:t>Nd</a:t>
            </a:r>
            <a:endParaRPr lang="en-US" sz="3500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840</Words>
  <Application>Microsoft Macintosh PowerPoint</Application>
  <PresentationFormat>On-screen Show (4:3)</PresentationFormat>
  <Paragraphs>127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Radiogenic isotopic evolution of the mantle and crust</vt:lpstr>
      <vt:lpstr>Sr-Nd isotope plot</vt:lpstr>
      <vt:lpstr>How to evolve radiogenic isotopic differences?  </vt:lpstr>
      <vt:lpstr>Step 1:  How to fractionate parent from daughter?</vt:lpstr>
      <vt:lpstr>Batch melting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Radiogenic isotopes:   The role of parent-daughter fractionation AND  time</vt:lpstr>
      <vt:lpstr>The 87Sr/86Sr – 143Nd/144Nd mantle array</vt:lpstr>
      <vt:lpstr>Sr and Nd isotopic evolution of the crust-mantle</vt:lpstr>
      <vt:lpstr>Things to think about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 Jackson</dc:creator>
  <cp:lastModifiedBy>Bill McDonough</cp:lastModifiedBy>
  <cp:revision>52</cp:revision>
  <dcterms:created xsi:type="dcterms:W3CDTF">2014-07-17T00:56:23Z</dcterms:created>
  <dcterms:modified xsi:type="dcterms:W3CDTF">2014-07-17T01:27:26Z</dcterms:modified>
</cp:coreProperties>
</file>