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91" r:id="rId2"/>
    <p:sldId id="258" r:id="rId3"/>
    <p:sldId id="268" r:id="rId4"/>
    <p:sldId id="269" r:id="rId5"/>
    <p:sldId id="263" r:id="rId6"/>
    <p:sldId id="275" r:id="rId7"/>
    <p:sldId id="274" r:id="rId8"/>
    <p:sldId id="295" r:id="rId9"/>
    <p:sldId id="264" r:id="rId10"/>
    <p:sldId id="273" r:id="rId11"/>
    <p:sldId id="265" r:id="rId12"/>
    <p:sldId id="276" r:id="rId13"/>
    <p:sldId id="267" r:id="rId14"/>
    <p:sldId id="293" r:id="rId15"/>
    <p:sldId id="259" r:id="rId16"/>
    <p:sldId id="261" r:id="rId17"/>
    <p:sldId id="260" r:id="rId18"/>
    <p:sldId id="257" r:id="rId19"/>
    <p:sldId id="288" r:id="rId20"/>
    <p:sldId id="281" r:id="rId21"/>
    <p:sldId id="294" r:id="rId22"/>
    <p:sldId id="282" r:id="rId23"/>
    <p:sldId id="284" r:id="rId24"/>
    <p:sldId id="279" r:id="rId25"/>
    <p:sldId id="285" r:id="rId26"/>
    <p:sldId id="278" r:id="rId27"/>
    <p:sldId id="287" r:id="rId28"/>
    <p:sldId id="286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54" d="100"/>
          <a:sy n="54" d="100"/>
        </p:scale>
        <p:origin x="-1944" y="-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68423-A262-8F4D-B734-4E1733FF1798}" type="datetimeFigureOut">
              <a:rPr lang="en-US" smtClean="0"/>
              <a:t>6/28/16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5D020-72CF-2141-A759-FB8C2D2CF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754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68423-A262-8F4D-B734-4E1733FF1798}" type="datetimeFigureOut">
              <a:rPr lang="en-US" smtClean="0"/>
              <a:t>6/28/16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5D020-72CF-2141-A759-FB8C2D2CF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008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68423-A262-8F4D-B734-4E1733FF1798}" type="datetimeFigureOut">
              <a:rPr lang="en-US" smtClean="0"/>
              <a:t>6/28/16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5D020-72CF-2141-A759-FB8C2D2CF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36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68423-A262-8F4D-B734-4E1733FF1798}" type="datetimeFigureOut">
              <a:rPr lang="en-US" smtClean="0"/>
              <a:t>6/28/16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5D020-72CF-2141-A759-FB8C2D2CF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72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68423-A262-8F4D-B734-4E1733FF1798}" type="datetimeFigureOut">
              <a:rPr lang="en-US" smtClean="0"/>
              <a:t>6/28/16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5D020-72CF-2141-A759-FB8C2D2CF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978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68423-A262-8F4D-B734-4E1733FF1798}" type="datetimeFigureOut">
              <a:rPr lang="en-US" smtClean="0"/>
              <a:t>6/28/16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5D020-72CF-2141-A759-FB8C2D2CF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20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68423-A262-8F4D-B734-4E1733FF1798}" type="datetimeFigureOut">
              <a:rPr lang="en-US" smtClean="0"/>
              <a:t>6/28/16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5D020-72CF-2141-A759-FB8C2D2CF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471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68423-A262-8F4D-B734-4E1733FF1798}" type="datetimeFigureOut">
              <a:rPr lang="en-US" smtClean="0"/>
              <a:t>6/28/16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5D020-72CF-2141-A759-FB8C2D2CF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972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68423-A262-8F4D-B734-4E1733FF1798}" type="datetimeFigureOut">
              <a:rPr lang="en-US" smtClean="0"/>
              <a:t>6/28/16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5D020-72CF-2141-A759-FB8C2D2CF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394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68423-A262-8F4D-B734-4E1733FF1798}" type="datetimeFigureOut">
              <a:rPr lang="en-US" smtClean="0"/>
              <a:t>6/28/16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5D020-72CF-2141-A759-FB8C2D2CF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257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68423-A262-8F4D-B734-4E1733FF1798}" type="datetimeFigureOut">
              <a:rPr lang="en-US" smtClean="0"/>
              <a:t>6/28/16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5D020-72CF-2141-A759-FB8C2D2CF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737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268423-A262-8F4D-B734-4E1733FF1798}" type="datetimeFigureOut">
              <a:rPr lang="en-US" smtClean="0"/>
              <a:t>6/28/16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020-72CF-2141-A759-FB8C2D2CF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683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emf"/><Relationship Id="rId3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emf"/><Relationship Id="rId3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Relationship Id="rId3" Type="http://schemas.openxmlformats.org/officeDocument/2006/relationships/image" Target="../media/image24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Relationship Id="rId3" Type="http://schemas.openxmlformats.org/officeDocument/2006/relationships/image" Target="../media/image26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Relationship Id="rId3" Type="http://schemas.openxmlformats.org/officeDocument/2006/relationships/image" Target="../media/image32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Relationship Id="rId3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Relationship Id="rId3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emf"/><Relationship Id="rId3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639" y="2"/>
            <a:ext cx="7772400" cy="550175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Flow in the Earth—A Catholic Theme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919509"/>
            <a:ext cx="5610300" cy="5788090"/>
          </a:xfrm>
        </p:spPr>
        <p:txBody>
          <a:bodyPr>
            <a:noAutofit/>
          </a:bodyPr>
          <a:lstStyle/>
          <a:p>
            <a:pPr algn="l"/>
            <a:r>
              <a:rPr lang="en-US" dirty="0" smtClean="0">
                <a:solidFill>
                  <a:schemeClr val="tx1"/>
                </a:solidFill>
              </a:rPr>
              <a:t>Things that flow—Glib answer: Probably everything except the lithosphere, and even that kind of does.</a:t>
            </a:r>
          </a:p>
          <a:p>
            <a:pPr algn="l"/>
            <a:endParaRPr lang="en-US" dirty="0">
              <a:solidFill>
                <a:schemeClr val="tx1"/>
              </a:solidFill>
            </a:endParaRPr>
          </a:p>
          <a:p>
            <a:pPr algn="l"/>
            <a:r>
              <a:rPr lang="en-US" dirty="0">
                <a:solidFill>
                  <a:schemeClr val="tx1"/>
                </a:solidFill>
              </a:rPr>
              <a:t>Slightly less glib: Solids at high T, core </a:t>
            </a:r>
            <a:r>
              <a:rPr lang="en-US" dirty="0" smtClean="0">
                <a:solidFill>
                  <a:schemeClr val="tx1"/>
                </a:solidFill>
              </a:rPr>
              <a:t>(both </a:t>
            </a:r>
            <a:r>
              <a:rPr lang="en-US" dirty="0">
                <a:solidFill>
                  <a:schemeClr val="tx1"/>
                </a:solidFill>
              </a:rPr>
              <a:t>inner and outer), </a:t>
            </a:r>
            <a:r>
              <a:rPr lang="en-US" dirty="0" smtClean="0">
                <a:solidFill>
                  <a:schemeClr val="tx1"/>
                </a:solidFill>
              </a:rPr>
              <a:t>mantle, fluids</a:t>
            </a:r>
            <a:r>
              <a:rPr lang="en-US" dirty="0">
                <a:solidFill>
                  <a:schemeClr val="tx1"/>
                </a:solidFill>
              </a:rPr>
              <a:t>, melts.</a:t>
            </a:r>
          </a:p>
          <a:p>
            <a:pPr algn="l"/>
            <a:endParaRPr lang="en-US" sz="2400" dirty="0" smtClean="0">
              <a:solidFill>
                <a:schemeClr val="tx1"/>
              </a:solidFill>
            </a:endParaRPr>
          </a:p>
        </p:txBody>
      </p:sp>
      <p:pic>
        <p:nvPicPr>
          <p:cNvPr id="4" name="Picture 1" descr="Mantle_convec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300" y="661362"/>
            <a:ext cx="3429134" cy="2638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283039" y="550177"/>
            <a:ext cx="815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S. </a:t>
            </a:r>
            <a:r>
              <a:rPr lang="en-US" dirty="0" err="1" smtClean="0"/>
              <a:t>Rost</a:t>
            </a:r>
            <a:endParaRPr lang="en-US" dirty="0"/>
          </a:p>
        </p:txBody>
      </p:sp>
      <p:pic>
        <p:nvPicPr>
          <p:cNvPr id="9" name="Picture 8" descr="visc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092" y="3299658"/>
            <a:ext cx="3558342" cy="35583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2224" y="5531600"/>
            <a:ext cx="495143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All-encompassing Nature Dovetails with CIDER </a:t>
            </a:r>
            <a:r>
              <a:rPr lang="en-US" sz="2400" dirty="0" err="1" smtClean="0"/>
              <a:t>Interdisciplinarity</a:t>
            </a:r>
            <a:r>
              <a:rPr lang="en-US" sz="2400" dirty="0" smtClean="0"/>
              <a:t>…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7761695" y="3280655"/>
            <a:ext cx="1277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Steinberger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354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240847" y="57184"/>
            <a:ext cx="8736201" cy="83099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9050" cmpd="sng">
            <a:solidFill>
              <a:schemeClr val="tx1"/>
            </a:solidFill>
          </a:ln>
          <a:effectLst/>
          <a:ex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 smtClean="0">
                <a:latin typeface="Times New Roman"/>
                <a:cs typeface="Times New Roman"/>
              </a:rPr>
              <a:t>With high T-conductivity: conductive heat flow is comparable to convective heat transport—Dramatic Implications for Inner Core!</a:t>
            </a: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6" name="Picture 5" descr="Nimmo 201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47" y="1190776"/>
            <a:ext cx="7752905" cy="255278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959187" y="3620674"/>
            <a:ext cx="6690574" cy="3041544"/>
            <a:chOff x="1959187" y="3620674"/>
            <a:chExt cx="6690574" cy="3041544"/>
          </a:xfrm>
        </p:grpSpPr>
        <p:sp>
          <p:nvSpPr>
            <p:cNvPr id="3" name="TextBox 2"/>
            <p:cNvSpPr txBox="1"/>
            <p:nvPr/>
          </p:nvSpPr>
          <p:spPr>
            <a:xfrm>
              <a:off x="6554867" y="6242657"/>
              <a:ext cx="20948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Nimmo</a:t>
              </a:r>
              <a:r>
                <a:rPr lang="en-US" dirty="0" smtClean="0"/>
                <a:t>, TOGP, 2015</a:t>
              </a:r>
              <a:endParaRPr lang="en-US" dirty="0"/>
            </a:p>
          </p:txBody>
        </p:sp>
        <p:pic>
          <p:nvPicPr>
            <p:cNvPr id="7" name="Picture 6" descr="Nimmo 2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9187" y="3620674"/>
              <a:ext cx="4433099" cy="3041544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4577291" y="4407651"/>
              <a:ext cx="167913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Pre-IC entropy Production</a:t>
              </a:r>
              <a:endParaRPr lang="en-US" sz="1100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6769330" y="3890872"/>
            <a:ext cx="1880431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Inner Core is Recent: 1.7 to 0.4 </a:t>
            </a:r>
            <a:r>
              <a:rPr lang="en-US" sz="2400" dirty="0" err="1" smtClean="0"/>
              <a:t>Ga</a:t>
            </a:r>
            <a:r>
              <a:rPr lang="en-US" sz="2400" dirty="0" smtClean="0"/>
              <a:t>---Goodness!!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0" y="4391155"/>
            <a:ext cx="1959187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Here, thermal conductivity of </a:t>
            </a:r>
            <a:r>
              <a:rPr lang="en-US" dirty="0" smtClean="0">
                <a:latin typeface="Times New Roman"/>
                <a:cs typeface="Times New Roman"/>
              </a:rPr>
              <a:t>~80-110 </a:t>
            </a:r>
            <a:r>
              <a:rPr lang="en-US" dirty="0">
                <a:latin typeface="Times New Roman"/>
                <a:cs typeface="Times New Roman"/>
              </a:rPr>
              <a:t>W/m/K is </a:t>
            </a:r>
            <a:r>
              <a:rPr lang="en-US" dirty="0" smtClean="0">
                <a:latin typeface="Times New Roman"/>
                <a:cs typeface="Times New Roman"/>
              </a:rPr>
              <a:t>used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170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240847" y="57184"/>
            <a:ext cx="8736201" cy="58477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9050" cmpd="sng">
            <a:solidFill>
              <a:schemeClr val="tx1"/>
            </a:solidFill>
          </a:ln>
          <a:effectLst/>
          <a:ex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dirty="0" smtClean="0">
                <a:latin typeface="Times New Roman"/>
                <a:cs typeface="Times New Roman"/>
              </a:rPr>
              <a:t>The Experimental Situation: Muddy…</a:t>
            </a:r>
            <a:endParaRPr lang="en-US" sz="3200" b="1" dirty="0">
              <a:latin typeface="Times New Roman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54867" y="6242657"/>
            <a:ext cx="2506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Ohta</a:t>
            </a:r>
            <a:r>
              <a:rPr lang="en-US" dirty="0" smtClean="0"/>
              <a:t> et al., Nature, 2016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15419" y="5365785"/>
            <a:ext cx="8314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Net Result: k ~ 88 (+29/-13) W/m/K for Liquid Alloy at top of CMB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109740" y="1350997"/>
            <a:ext cx="4138463" cy="3836223"/>
            <a:chOff x="997914" y="1350997"/>
            <a:chExt cx="3650089" cy="3348003"/>
          </a:xfrm>
        </p:grpSpPr>
        <p:grpSp>
          <p:nvGrpSpPr>
            <p:cNvPr id="17" name="Group 16"/>
            <p:cNvGrpSpPr/>
            <p:nvPr/>
          </p:nvGrpSpPr>
          <p:grpSpPr>
            <a:xfrm>
              <a:off x="1259021" y="1350997"/>
              <a:ext cx="3388982" cy="3348003"/>
              <a:chOff x="1259021" y="1837356"/>
              <a:chExt cx="2935019" cy="2861644"/>
            </a:xfrm>
          </p:grpSpPr>
          <p:pic>
            <p:nvPicPr>
              <p:cNvPr id="8" name="Picture 7" descr="Ohta Econd figure 1.pdf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59021" y="1837356"/>
                <a:ext cx="2935019" cy="2861644"/>
              </a:xfrm>
              <a:prstGeom prst="rect">
                <a:avLst/>
              </a:prstGeom>
              <a:solidFill>
                <a:schemeClr val="bg1"/>
              </a:solidFill>
            </p:spPr>
          </p:pic>
          <p:cxnSp>
            <p:nvCxnSpPr>
              <p:cNvPr id="10" name="Straight Connector 9"/>
              <p:cNvCxnSpPr/>
              <p:nvPr/>
            </p:nvCxnSpPr>
            <p:spPr>
              <a:xfrm flipV="1">
                <a:off x="2107815" y="2661465"/>
                <a:ext cx="959326" cy="905169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/>
              <p:cNvSpPr txBox="1"/>
              <p:nvPr/>
            </p:nvSpPr>
            <p:spPr>
              <a:xfrm>
                <a:off x="1824071" y="2430633"/>
                <a:ext cx="140521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Rough Trajectory for K ~ 40 W/m/K</a:t>
                </a:r>
                <a:endParaRPr lang="en-US" sz="1200" dirty="0"/>
              </a:p>
            </p:txBody>
          </p:sp>
        </p:grpSp>
        <p:pic>
          <p:nvPicPr>
            <p:cNvPr id="20" name="Picture 19" descr="Ohta Legend E cond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914" y="1726059"/>
              <a:ext cx="295308" cy="2598710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22" name="TextBox 21"/>
          <p:cNvSpPr txBox="1"/>
          <p:nvPr/>
        </p:nvSpPr>
        <p:spPr>
          <a:xfrm>
            <a:off x="240847" y="882473"/>
            <a:ext cx="8736201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Electrical Resistivity Scales Inversely with Thermal Conductivity…</a:t>
            </a:r>
            <a:endParaRPr lang="en-US" sz="2400" dirty="0"/>
          </a:p>
        </p:txBody>
      </p:sp>
      <p:sp>
        <p:nvSpPr>
          <p:cNvPr id="23" name="Rectangle 22"/>
          <p:cNvSpPr/>
          <p:nvPr/>
        </p:nvSpPr>
        <p:spPr>
          <a:xfrm>
            <a:off x="6335274" y="1769106"/>
            <a:ext cx="272565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  <a:defRPr/>
            </a:pPr>
            <a:r>
              <a:rPr lang="en-US" sz="2400" dirty="0" err="1">
                <a:solidFill>
                  <a:prstClr val="black"/>
                </a:solidFill>
              </a:rPr>
              <a:t>Wiedemann</a:t>
            </a:r>
            <a:r>
              <a:rPr lang="en-US" sz="2400" dirty="0">
                <a:solidFill>
                  <a:prstClr val="black"/>
                </a:solidFill>
              </a:rPr>
              <a:t>-Franz Law: </a:t>
            </a:r>
            <a:r>
              <a:rPr lang="en-US" sz="2400" i="1" dirty="0">
                <a:solidFill>
                  <a:prstClr val="black"/>
                </a:solidFill>
              </a:rPr>
              <a:t>LT </a:t>
            </a:r>
            <a:r>
              <a:rPr lang="en-US" sz="2400" dirty="0">
                <a:solidFill>
                  <a:prstClr val="black"/>
                </a:solidFill>
              </a:rPr>
              <a:t>= </a:t>
            </a:r>
            <a:r>
              <a:rPr lang="en-US" sz="2400" i="1" dirty="0" err="1">
                <a:solidFill>
                  <a:prstClr val="black"/>
                </a:solidFill>
              </a:rPr>
              <a:t>k</a:t>
            </a:r>
            <a:r>
              <a:rPr lang="en-US" sz="2400" i="1" dirty="0" err="1">
                <a:solidFill>
                  <a:prstClr val="black"/>
                </a:solidFill>
                <a:latin typeface="Symbol" charset="2"/>
                <a:cs typeface="Symbol" charset="2"/>
              </a:rPr>
              <a:t>r</a:t>
            </a:r>
            <a:r>
              <a:rPr lang="en-US" sz="2400" dirty="0">
                <a:solidFill>
                  <a:prstClr val="black"/>
                </a:solidFill>
              </a:rPr>
              <a:t>, where </a:t>
            </a:r>
            <a:r>
              <a:rPr lang="en-US" sz="2400" i="1" dirty="0">
                <a:solidFill>
                  <a:prstClr val="black"/>
                </a:solidFill>
              </a:rPr>
              <a:t>L</a:t>
            </a:r>
            <a:r>
              <a:rPr lang="en-US" sz="2400" dirty="0">
                <a:solidFill>
                  <a:prstClr val="black"/>
                </a:solidFill>
              </a:rPr>
              <a:t> is viewed as a constant for metals, </a:t>
            </a:r>
            <a:r>
              <a:rPr lang="en-US" sz="2400" i="1" dirty="0">
                <a:solidFill>
                  <a:prstClr val="black"/>
                </a:solidFill>
                <a:cs typeface="Times New Roman"/>
              </a:rPr>
              <a:t>k</a:t>
            </a:r>
            <a:r>
              <a:rPr lang="en-US" sz="2400" dirty="0">
                <a:solidFill>
                  <a:prstClr val="black"/>
                </a:solidFill>
              </a:rPr>
              <a:t> is thermal conductivity and </a:t>
            </a:r>
            <a:r>
              <a:rPr lang="en-US" sz="2400" i="1" dirty="0">
                <a:solidFill>
                  <a:prstClr val="black"/>
                </a:solidFill>
                <a:latin typeface="Symbol" charset="2"/>
                <a:cs typeface="Symbol" charset="2"/>
              </a:rPr>
              <a:t>r</a:t>
            </a:r>
            <a:r>
              <a:rPr lang="en-US" sz="2400" i="1" dirty="0">
                <a:solidFill>
                  <a:prstClr val="black"/>
                </a:solidFill>
              </a:rPr>
              <a:t> </a:t>
            </a:r>
            <a:r>
              <a:rPr lang="en-US" sz="2400" dirty="0">
                <a:solidFill>
                  <a:prstClr val="black"/>
                </a:solidFill>
              </a:rPr>
              <a:t>is electrical resistivity. </a:t>
            </a:r>
          </a:p>
        </p:txBody>
      </p:sp>
    </p:spTree>
    <p:extLst>
      <p:ext uri="{BB962C8B-B14F-4D97-AF65-F5344CB8AC3E}">
        <p14:creationId xmlns:p14="http://schemas.microsoft.com/office/powerpoint/2010/main" val="1456224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94581" y="57184"/>
            <a:ext cx="9049419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9050" cmpd="sng">
            <a:solidFill>
              <a:schemeClr val="tx1"/>
            </a:solidFill>
          </a:ln>
          <a:effectLst/>
          <a:ex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dirty="0" smtClean="0">
                <a:latin typeface="Times New Roman"/>
                <a:cs typeface="Times New Roman"/>
              </a:rPr>
              <a:t>The Experimental Thermal Conductivity Situation: Muddy…</a:t>
            </a:r>
            <a:endParaRPr lang="en-US" sz="2800" b="1" dirty="0">
              <a:latin typeface="Times New Roman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35643" y="6242657"/>
            <a:ext cx="3091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Konopkova</a:t>
            </a:r>
            <a:r>
              <a:rPr lang="en-US" dirty="0" smtClean="0"/>
              <a:t> et al., Nature, 2016</a:t>
            </a:r>
            <a:endParaRPr lang="en-US" dirty="0"/>
          </a:p>
        </p:txBody>
      </p:sp>
      <p:pic>
        <p:nvPicPr>
          <p:cNvPr id="4" name="Picture 3" descr="Kono Figure 2 puls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31" y="1080797"/>
            <a:ext cx="2980155" cy="326949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 descr="Konopkova Figure puls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31" y="4389121"/>
            <a:ext cx="2768835" cy="222286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Box 6"/>
          <p:cNvSpPr txBox="1"/>
          <p:nvPr/>
        </p:nvSpPr>
        <p:spPr>
          <a:xfrm>
            <a:off x="4219703" y="4971670"/>
            <a:ext cx="4407426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Hard Experiments on Solid Iron; There is a Modeling Dependence, but they should be actual Thermal Conductivity Measurements…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3904864" y="918678"/>
            <a:ext cx="4923364" cy="3969056"/>
            <a:chOff x="3904864" y="918678"/>
            <a:chExt cx="4923364" cy="3969056"/>
          </a:xfrm>
        </p:grpSpPr>
        <p:pic>
          <p:nvPicPr>
            <p:cNvPr id="2" name="Picture 1" descr="konopova figure 3 t cond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4864" y="918678"/>
              <a:ext cx="4923364" cy="3969056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8" name="Rectangle 7"/>
            <p:cNvSpPr/>
            <p:nvPr/>
          </p:nvSpPr>
          <p:spPr>
            <a:xfrm>
              <a:off x="6080236" y="2512855"/>
              <a:ext cx="1337652" cy="45933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err="1" smtClean="0">
                  <a:solidFill>
                    <a:schemeClr val="tx1"/>
                  </a:solidFill>
                </a:rPr>
                <a:t>Ohta</a:t>
              </a:r>
              <a:r>
                <a:rPr lang="en-US" sz="1100" dirty="0" smtClean="0">
                  <a:solidFill>
                    <a:schemeClr val="tx1"/>
                  </a:solidFill>
                </a:rPr>
                <a:t> et al. 2016: 136 </a:t>
              </a:r>
              <a:r>
                <a:rPr lang="en-US" sz="1100" dirty="0" err="1" smtClean="0">
                  <a:solidFill>
                    <a:schemeClr val="tx1"/>
                  </a:solidFill>
                </a:rPr>
                <a:t>GPa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7417888" y="2340665"/>
            <a:ext cx="864935" cy="92333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Young</a:t>
            </a:r>
          </a:p>
          <a:p>
            <a:r>
              <a:rPr lang="en-US" dirty="0" smtClean="0"/>
              <a:t>Inner </a:t>
            </a:r>
          </a:p>
          <a:p>
            <a:r>
              <a:rPr lang="en-US" dirty="0" smtClean="0"/>
              <a:t>Core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800735" y="3615987"/>
            <a:ext cx="734908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Old I.C.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752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240847" y="57184"/>
            <a:ext cx="8736201" cy="58477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9050" cmpd="sng">
            <a:solidFill>
              <a:schemeClr val="tx1"/>
            </a:solidFill>
          </a:ln>
          <a:effectLst/>
          <a:ex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dirty="0" smtClean="0">
                <a:latin typeface="Times New Roman"/>
                <a:cs typeface="Times New Roman"/>
              </a:rPr>
              <a:t>There are Possible Solutions…</a:t>
            </a:r>
            <a:endParaRPr lang="en-US" sz="3200" b="1" dirty="0">
              <a:latin typeface="Times New Roman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48802" y="640329"/>
            <a:ext cx="7787807" cy="39703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pPr marL="342900" indent="-342900">
              <a:buAutoNum type="arabicParenBoth"/>
            </a:pPr>
            <a:r>
              <a:rPr lang="en-US" dirty="0" smtClean="0"/>
              <a:t>Easier than we think to run a </a:t>
            </a:r>
            <a:r>
              <a:rPr lang="en-US" dirty="0" err="1" smtClean="0"/>
              <a:t>geodynamo</a:t>
            </a:r>
            <a:r>
              <a:rPr lang="en-US" dirty="0" smtClean="0"/>
              <a:t> absent an inner core?;</a:t>
            </a:r>
          </a:p>
          <a:p>
            <a:pPr marL="342900" indent="-342900">
              <a:buAutoNum type="arabicParenBoth"/>
            </a:pPr>
            <a:r>
              <a:rPr lang="en-US" dirty="0" smtClean="0"/>
              <a:t>Different boundary </a:t>
            </a:r>
            <a:r>
              <a:rPr lang="en-US" dirty="0"/>
              <a:t>c</a:t>
            </a:r>
            <a:r>
              <a:rPr lang="en-US" dirty="0" smtClean="0"/>
              <a:t>onditions at the top of the core/base of mantle?</a:t>
            </a:r>
          </a:p>
          <a:p>
            <a:pPr marL="342900" indent="-342900">
              <a:buAutoNum type="arabicParenBoth"/>
            </a:pPr>
            <a:r>
              <a:rPr lang="en-US" dirty="0" smtClean="0"/>
              <a:t>Can we lower the temperature of the outer core (Hydrogen (?), with its associated </a:t>
            </a:r>
            <a:r>
              <a:rPr lang="en-US" dirty="0" err="1" smtClean="0"/>
              <a:t>accretionary</a:t>
            </a:r>
            <a:r>
              <a:rPr lang="en-US" dirty="0" smtClean="0"/>
              <a:t> problems)</a:t>
            </a:r>
          </a:p>
          <a:p>
            <a:pPr marL="342900" indent="-342900">
              <a:buAutoNum type="arabicParenBoth"/>
            </a:pPr>
            <a:r>
              <a:rPr lang="en-US" dirty="0" smtClean="0"/>
              <a:t>An unrecognized energy source in the outer core</a:t>
            </a:r>
          </a:p>
          <a:p>
            <a:r>
              <a:rPr lang="en-US" dirty="0"/>
              <a:t>	</a:t>
            </a:r>
            <a:r>
              <a:rPr lang="en-US" dirty="0" smtClean="0"/>
              <a:t>Possibility of unrecognized radiogenic sources (Long-standing 			discussion…)</a:t>
            </a:r>
          </a:p>
          <a:p>
            <a:r>
              <a:rPr lang="en-US" dirty="0"/>
              <a:t>	</a:t>
            </a:r>
            <a:r>
              <a:rPr lang="en-US" dirty="0" err="1" smtClean="0"/>
              <a:t>Exsolution</a:t>
            </a:r>
            <a:r>
              <a:rPr lang="en-US" dirty="0" smtClean="0"/>
              <a:t> of other components (e.g. Mg: O’Rourke and Stevenson, Nature, 		2016) </a:t>
            </a:r>
          </a:p>
          <a:p>
            <a:r>
              <a:rPr lang="en-US" dirty="0" smtClean="0"/>
              <a:t>(5) Perhaps thermal conductivity of the core is not that high, and there is less of a 	problem here (a minority opinion)…</a:t>
            </a:r>
          </a:p>
          <a:p>
            <a:endParaRPr lang="en-US" dirty="0" smtClean="0"/>
          </a:p>
          <a:p>
            <a:r>
              <a:rPr lang="en-US" dirty="0"/>
              <a:t>	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0847" y="4662663"/>
            <a:ext cx="30391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Advantage for CIDER: This is the Domain of Creative Interdisciplinary Ideas…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693095" y="6519446"/>
            <a:ext cx="42839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Buffett, after O’Rourke and Stevenson, 2016</a:t>
            </a:r>
            <a:endParaRPr lang="en-US" sz="1600" dirty="0"/>
          </a:p>
        </p:txBody>
      </p:sp>
      <p:pic>
        <p:nvPicPr>
          <p:cNvPr id="9" name="Picture 8" descr="Buffett Mg Figur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212" y="4610647"/>
            <a:ext cx="4911973" cy="196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607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CCFFCC"/>
          </a:solidFill>
        </p:spPr>
        <p:txBody>
          <a:bodyPr/>
          <a:lstStyle/>
          <a:p>
            <a:r>
              <a:rPr lang="en-US" dirty="0" smtClean="0"/>
              <a:t>3 Illustrative Examples (of many)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156545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4000" dirty="0" smtClean="0"/>
              <a:t>Core Evolution (</a:t>
            </a:r>
            <a:r>
              <a:rPr lang="en-US" sz="4000" dirty="0" err="1" smtClean="0"/>
              <a:t>dQ</a:t>
            </a:r>
            <a:r>
              <a:rPr lang="en-US" sz="4000" baseline="-25000" dirty="0" err="1" smtClean="0"/>
              <a:t>cond</a:t>
            </a:r>
            <a:r>
              <a:rPr lang="en-US" sz="4000" dirty="0" smtClean="0"/>
              <a:t> ~ </a:t>
            </a:r>
            <a:r>
              <a:rPr lang="en-US" sz="4000" dirty="0" err="1" smtClean="0"/>
              <a:t>dQ</a:t>
            </a:r>
            <a:r>
              <a:rPr lang="en-US" sz="4000" baseline="-25000" dirty="0" err="1" smtClean="0"/>
              <a:t>conv</a:t>
            </a:r>
            <a:r>
              <a:rPr lang="en-US" sz="4000" dirty="0" smtClean="0"/>
              <a:t>?)</a:t>
            </a:r>
          </a:p>
          <a:p>
            <a:r>
              <a:rPr lang="en-US" sz="4000" b="1" dirty="0" smtClean="0"/>
              <a:t>Flow and Composition of LLSVP’s </a:t>
            </a:r>
          </a:p>
          <a:p>
            <a:r>
              <a:rPr lang="en-US" sz="4000" dirty="0" smtClean="0"/>
              <a:t>Hydration of the Mantle</a:t>
            </a:r>
          </a:p>
        </p:txBody>
      </p:sp>
    </p:spTree>
    <p:extLst>
      <p:ext uri="{BB962C8B-B14F-4D97-AF65-F5344CB8AC3E}">
        <p14:creationId xmlns:p14="http://schemas.microsoft.com/office/powerpoint/2010/main" val="3161371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758698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Origins of LLSVPs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09196"/>
            <a:ext cx="6404659" cy="3609085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 smtClean="0"/>
              <a:t>Primordial X</a:t>
            </a:r>
          </a:p>
          <a:p>
            <a:r>
              <a:rPr lang="en-US" sz="2800" dirty="0" smtClean="0"/>
              <a:t>Fe/Si enriched 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	</a:t>
            </a:r>
            <a:r>
              <a:rPr lang="en-US" sz="2400" dirty="0" smtClean="0"/>
              <a:t>(unknown mechanism)</a:t>
            </a:r>
          </a:p>
          <a:p>
            <a:r>
              <a:rPr lang="en-US" sz="2800" dirty="0" err="1" smtClean="0"/>
              <a:t>Subducted</a:t>
            </a:r>
            <a:r>
              <a:rPr lang="en-US" sz="2800" dirty="0" smtClean="0"/>
              <a:t> MORB Graveyard</a:t>
            </a:r>
          </a:p>
          <a:p>
            <a:r>
              <a:rPr lang="en-US" sz="2800" dirty="0" smtClean="0"/>
              <a:t>Low Fraction Silicate Melt</a:t>
            </a:r>
          </a:p>
          <a:p>
            <a:r>
              <a:rPr lang="en-US" sz="2800" dirty="0" smtClean="0"/>
              <a:t>Low Fraction Iron-alloy Melt </a:t>
            </a:r>
            <a:r>
              <a:rPr lang="en-US" sz="2800" b="1" dirty="0" smtClean="0"/>
              <a:t>(CIDER-Result!!)</a:t>
            </a:r>
          </a:p>
          <a:p>
            <a:r>
              <a:rPr lang="en-US" sz="2800" dirty="0" smtClean="0"/>
              <a:t>With Varying Amounts of Enhanced Temperature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635032" y="5521682"/>
            <a:ext cx="6579622" cy="1200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Observations: Basal; Low Seismic Shear Velocity (1-3%); Possibly Elevated Density (~1%); Sharp Edges; General Correlation with LIPS and Hotspots </a:t>
            </a:r>
            <a:endParaRPr lang="en-US" sz="2400" dirty="0"/>
          </a:p>
        </p:txBody>
      </p:sp>
      <p:pic>
        <p:nvPicPr>
          <p:cNvPr id="5" name="Picture 4" descr="Garnero 2007 LLSV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884" y="165848"/>
            <a:ext cx="4824116" cy="308669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/>
          <p:cNvSpPr txBox="1"/>
          <p:nvPr/>
        </p:nvSpPr>
        <p:spPr>
          <a:xfrm>
            <a:off x="8174322" y="190597"/>
            <a:ext cx="959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Garnero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56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44"/>
            <a:ext cx="8229600" cy="924961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2400" dirty="0" smtClean="0"/>
              <a:t>One Set of Simulations---Starting with Unspecified 3.5% Density Anomaly in 100 km Layer at Bottom</a:t>
            </a:r>
            <a:endParaRPr lang="en-US" sz="2400" dirty="0"/>
          </a:p>
        </p:txBody>
      </p:sp>
      <p:pic>
        <p:nvPicPr>
          <p:cNvPr id="4" name="Content Placeholder 3" descr="Gurnis Zoom in LLSVP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6"/>
          <a:stretch/>
        </p:blipFill>
        <p:spPr>
          <a:xfrm>
            <a:off x="125262" y="1759930"/>
            <a:ext cx="9018738" cy="1751444"/>
          </a:xfrm>
        </p:spPr>
      </p:pic>
      <p:pic>
        <p:nvPicPr>
          <p:cNvPr id="6" name="Picture 5" descr="Gurnis Scal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28" y="3767476"/>
            <a:ext cx="8240944" cy="6196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1086" y="4438970"/>
            <a:ext cx="7835261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Net Result: Coupled Flow, Vigorous Internal Motion, Some Entrainment; Sharp Edges Not so Clear (Contour is 75% density Anomaly).</a:t>
            </a:r>
          </a:p>
          <a:p>
            <a:r>
              <a:rPr lang="en-US" sz="2000" dirty="0" smtClean="0"/>
              <a:t>Questions: To what Degree Can Geodynamics Resolve Between Differing Origins of LLSVPs? To what Degree might LLSVPs have Internal Structure?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13940" y="6187135"/>
            <a:ext cx="3030060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Hassan, </a:t>
            </a:r>
            <a:r>
              <a:rPr lang="en-US" dirty="0" err="1" smtClean="0"/>
              <a:t>Flament</a:t>
            </a:r>
            <a:r>
              <a:rPr lang="en-US" dirty="0" smtClean="0"/>
              <a:t>, </a:t>
            </a:r>
            <a:r>
              <a:rPr lang="en-US" dirty="0" err="1" smtClean="0"/>
              <a:t>Gurnis</a:t>
            </a:r>
            <a:r>
              <a:rPr lang="en-US" dirty="0" smtClean="0"/>
              <a:t> et al. G</a:t>
            </a:r>
            <a:r>
              <a:rPr lang="en-US" baseline="30000" dirty="0" smtClean="0"/>
              <a:t>3</a:t>
            </a:r>
            <a:r>
              <a:rPr lang="en-US" dirty="0" smtClean="0"/>
              <a:t>, 2015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3197412" y="2166471"/>
            <a:ext cx="1972235" cy="5229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092824" y="3107765"/>
            <a:ext cx="2405529" cy="28388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0768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8852" y="25152"/>
            <a:ext cx="3473714" cy="1877583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2400" dirty="0" smtClean="0"/>
              <a:t>A Basaltic Consolidation at the Base of the Mantle: Basalt with 1.8-3.6% Density Anomaly</a:t>
            </a:r>
            <a:endParaRPr lang="en-US" sz="2400" dirty="0"/>
          </a:p>
        </p:txBody>
      </p:sp>
      <p:pic>
        <p:nvPicPr>
          <p:cNvPr id="7" name="Picture 6" descr="Mulyukova Steinberger viscosit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086" y="1602829"/>
            <a:ext cx="3826074" cy="28580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22800" y="6492185"/>
            <a:ext cx="4416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Mulyukova</a:t>
            </a:r>
            <a:r>
              <a:rPr lang="en-US" sz="1600" dirty="0" smtClean="0"/>
              <a:t>, Steinberger et al., JGR, 2015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1119454" y="4697621"/>
            <a:ext cx="7489147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Key Features: Renewable and </a:t>
            </a:r>
            <a:r>
              <a:rPr lang="en-US" sz="2000" dirty="0" err="1" smtClean="0"/>
              <a:t>Entrainable</a:t>
            </a:r>
            <a:r>
              <a:rPr lang="en-US" sz="2000" dirty="0" smtClean="0"/>
              <a:t>; Long-Lived; Mixed with “Normal” Mantle; Depends on low viscosity near CMB; Thermal Edges Separate from Compositional Edges; Unclear how “Sharp” (near Resolution of 1-30 km).</a:t>
            </a:r>
          </a:p>
        </p:txBody>
      </p:sp>
      <p:pic>
        <p:nvPicPr>
          <p:cNvPr id="11" name="Picture 10" descr="Steinberger Mulyushova LLSVP One Figur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93" y="1140759"/>
            <a:ext cx="5270203" cy="337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690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34146" y="1189437"/>
            <a:ext cx="1798701" cy="3853557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Strong </a:t>
            </a:r>
            <a:r>
              <a:rPr lang="en-US" sz="2400" dirty="0" err="1" smtClean="0">
                <a:solidFill>
                  <a:schemeClr val="tx1"/>
                </a:solidFill>
              </a:rPr>
              <a:t>ppv</a:t>
            </a:r>
            <a:r>
              <a:rPr lang="en-US" sz="2400" dirty="0" smtClean="0">
                <a:solidFill>
                  <a:schemeClr val="tx1"/>
                </a:solidFill>
              </a:rPr>
              <a:t> (‘Normal’)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dirty="0" smtClean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Weak </a:t>
            </a:r>
            <a:r>
              <a:rPr lang="en-US" sz="2400" dirty="0" err="1" smtClean="0">
                <a:solidFill>
                  <a:schemeClr val="tx1"/>
                </a:solidFill>
              </a:rPr>
              <a:t>ppv</a:t>
            </a:r>
            <a:endParaRPr lang="en-US" sz="2400" dirty="0" smtClean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(1000 x weaker)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22295" y="6496810"/>
            <a:ext cx="3380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Li, </a:t>
            </a:r>
            <a:r>
              <a:rPr lang="en-US" dirty="0" err="1" smtClean="0"/>
              <a:t>Deschamps</a:t>
            </a:r>
            <a:r>
              <a:rPr lang="en-US" dirty="0" smtClean="0"/>
              <a:t>, </a:t>
            </a:r>
            <a:r>
              <a:rPr lang="en-US" dirty="0" err="1" smtClean="0"/>
              <a:t>Tackley</a:t>
            </a:r>
            <a:r>
              <a:rPr lang="en-US" dirty="0" smtClean="0"/>
              <a:t>, GRL, 2014</a:t>
            </a:r>
            <a:endParaRPr lang="en-US" dirty="0"/>
          </a:p>
        </p:txBody>
      </p:sp>
      <p:pic>
        <p:nvPicPr>
          <p:cNvPr id="6" name="Picture 5" descr="Tackley Temperature Comp Visco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555" y="646347"/>
            <a:ext cx="6891399" cy="46915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39182" y="131965"/>
            <a:ext cx="76633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  Temperature			Composition			Viscosity</a:t>
            </a:r>
            <a:r>
              <a:rPr lang="en-US" dirty="0" smtClean="0"/>
              <a:t>					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39182" y="5337886"/>
            <a:ext cx="7467914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3% Dense Layer--Features</a:t>
            </a:r>
            <a:r>
              <a:rPr lang="en-US" sz="2400" dirty="0"/>
              <a:t>: Long-lasting Layer, Entirely underlain by PV (!!), Some apparent entrainment; Not clear that it is sharp</a:t>
            </a:r>
            <a:r>
              <a:rPr lang="en-US" sz="2400" dirty="0" smtClean="0"/>
              <a:t>…Doesn’t care about basal viscosity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79714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752" y="274638"/>
            <a:ext cx="874035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But, There are things that could add a *lot* of dynamic complexity to LLSVPs-e.g.,: </a:t>
            </a:r>
            <a:endParaRPr lang="en-US" sz="3200" dirty="0"/>
          </a:p>
        </p:txBody>
      </p:sp>
      <p:pic>
        <p:nvPicPr>
          <p:cNvPr id="6" name="Picture 5" descr="Fiquet Basalt Geother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02" y="1700376"/>
            <a:ext cx="5404271" cy="402493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Box 6"/>
          <p:cNvSpPr txBox="1"/>
          <p:nvPr/>
        </p:nvSpPr>
        <p:spPr>
          <a:xfrm>
            <a:off x="6006300" y="6521692"/>
            <a:ext cx="3256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Pradhan</a:t>
            </a:r>
            <a:r>
              <a:rPr lang="en-US" dirty="0" smtClean="0"/>
              <a:t>, </a:t>
            </a:r>
            <a:r>
              <a:rPr lang="en-US" dirty="0" err="1" smtClean="0"/>
              <a:t>Fiquet</a:t>
            </a:r>
            <a:r>
              <a:rPr lang="en-US" dirty="0" smtClean="0"/>
              <a:t> et al. EPSL, 2015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25702" y="5906551"/>
            <a:ext cx="7541097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Basalt May </a:t>
            </a:r>
            <a:r>
              <a:rPr lang="en-US" sz="2800" dirty="0" err="1" smtClean="0"/>
              <a:t>Remelt</a:t>
            </a:r>
            <a:r>
              <a:rPr lang="en-US" sz="2800" dirty="0" smtClean="0"/>
              <a:t> at 50-100 km above the CMB…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76078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639" y="2"/>
            <a:ext cx="7772400" cy="550175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Flow in the Earth—A Catholic Theme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93963"/>
            <a:ext cx="3940001" cy="5023732"/>
          </a:xfrm>
        </p:spPr>
        <p:txBody>
          <a:bodyPr>
            <a:noAutofit/>
          </a:bodyPr>
          <a:lstStyle/>
          <a:p>
            <a:pPr algn="l"/>
            <a:r>
              <a:rPr lang="en-US" sz="2400" dirty="0" smtClean="0">
                <a:solidFill>
                  <a:schemeClr val="tx1"/>
                </a:solidFill>
              </a:rPr>
              <a:t>Interdisciplinary (CIDER) Styles of Deep Earth Flow Problems Include:</a:t>
            </a:r>
            <a:endParaRPr lang="en-US" sz="2400" dirty="0">
              <a:solidFill>
                <a:schemeClr val="tx1"/>
              </a:solidFill>
            </a:endParaRPr>
          </a:p>
          <a:p>
            <a:pPr marL="514350" indent="-514350" algn="l">
              <a:buAutoNum type="arabicParenBoth"/>
            </a:pP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Mixing between Materials with Contrasts in Viscosity/Phase*</a:t>
            </a:r>
          </a:p>
          <a:p>
            <a:pPr marL="514350" indent="-514350" algn="l">
              <a:buAutoNum type="arabicParenBoth"/>
            </a:pP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Coupling of Flow and Chemistry*</a:t>
            </a:r>
          </a:p>
          <a:p>
            <a:pPr marL="514350" indent="-514350" algn="l">
              <a:buAutoNum type="arabicParenBoth"/>
            </a:pP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Competition between Convective and Conductive Heat Flow*</a:t>
            </a:r>
          </a:p>
          <a:p>
            <a:pPr algn="l"/>
            <a:endParaRPr lang="en-US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5" name="Picture 4" descr="irvine_etal_1998_small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225" y="2494338"/>
            <a:ext cx="5505775" cy="43636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83039" y="55017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8896" y="6488667"/>
            <a:ext cx="294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(Irvine et al., GSA Bull., 1998)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224322" y="593963"/>
            <a:ext cx="17674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aseline="30000" dirty="0"/>
          </a:p>
        </p:txBody>
      </p:sp>
      <p:sp>
        <p:nvSpPr>
          <p:cNvPr id="11" name="TextBox 10"/>
          <p:cNvSpPr txBox="1"/>
          <p:nvPr/>
        </p:nvSpPr>
        <p:spPr>
          <a:xfrm>
            <a:off x="5107017" y="2022110"/>
            <a:ext cx="3719446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Skaergaard</a:t>
            </a:r>
            <a:r>
              <a:rPr lang="en-US" sz="2800" dirty="0" smtClean="0"/>
              <a:t> Intrusion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78261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337" y="274638"/>
            <a:ext cx="7112463" cy="758501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3600" dirty="0" smtClean="0"/>
              <a:t>Net Modeling Observations for LLSVPs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337" y="1036931"/>
            <a:ext cx="6065771" cy="4687764"/>
          </a:xfrm>
        </p:spPr>
        <p:txBody>
          <a:bodyPr>
            <a:normAutofit/>
          </a:bodyPr>
          <a:lstStyle/>
          <a:p>
            <a:r>
              <a:rPr lang="en-US" sz="2800" dirty="0" smtClean="0"/>
              <a:t>LLSVP’s may be long-lived. </a:t>
            </a:r>
          </a:p>
          <a:p>
            <a:r>
              <a:rPr lang="en-US" sz="2800" dirty="0" smtClean="0"/>
              <a:t>It seems a bit hard to get sharp edges</a:t>
            </a:r>
            <a:endParaRPr lang="en-US" sz="2400" dirty="0" smtClean="0"/>
          </a:p>
          <a:p>
            <a:r>
              <a:rPr lang="en-US" sz="2800" dirty="0" smtClean="0"/>
              <a:t>They are uniformly hot</a:t>
            </a:r>
          </a:p>
          <a:p>
            <a:r>
              <a:rPr lang="en-US" sz="2800" dirty="0" smtClean="0"/>
              <a:t>Role of basal viscosity unclear </a:t>
            </a:r>
          </a:p>
          <a:p>
            <a:r>
              <a:rPr lang="en-US" sz="2800" dirty="0" smtClean="0"/>
              <a:t>They may leak and exchange</a:t>
            </a:r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6" name="Picture 5" descr="French and Romanowicz Pictur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109" y="1033139"/>
            <a:ext cx="2995662" cy="40516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10885" y="5724695"/>
            <a:ext cx="2533115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French and </a:t>
            </a:r>
            <a:r>
              <a:rPr lang="en-US" dirty="0" err="1" smtClean="0"/>
              <a:t>Romanowicz</a:t>
            </a:r>
            <a:r>
              <a:rPr lang="en-US" dirty="0" smtClean="0"/>
              <a:t>, </a:t>
            </a:r>
          </a:p>
          <a:p>
            <a:r>
              <a:rPr lang="en-US" dirty="0" smtClean="0"/>
              <a:t>Nature, 2015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flipH="1">
            <a:off x="1054868" y="4062702"/>
            <a:ext cx="3552114" cy="23083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Outcome-- The Bridge has not been fully built between the composition, structure, formation and dynamics of LLSVPs: Ongoing CIDER Prospects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592371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CCFFCC"/>
          </a:solidFill>
        </p:spPr>
        <p:txBody>
          <a:bodyPr/>
          <a:lstStyle/>
          <a:p>
            <a:r>
              <a:rPr lang="en-US" dirty="0" smtClean="0"/>
              <a:t>3 Illustrative Examples (of many)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4515758" cy="2575405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77500" lnSpcReduction="20000"/>
          </a:bodyPr>
          <a:lstStyle/>
          <a:p>
            <a:r>
              <a:rPr lang="en-US" sz="4000" dirty="0" smtClean="0"/>
              <a:t>Core Evolution (</a:t>
            </a:r>
            <a:r>
              <a:rPr lang="en-US" sz="4000" dirty="0" err="1" smtClean="0"/>
              <a:t>dQ</a:t>
            </a:r>
            <a:r>
              <a:rPr lang="en-US" sz="4000" baseline="-25000" dirty="0" err="1" smtClean="0"/>
              <a:t>cond</a:t>
            </a:r>
            <a:r>
              <a:rPr lang="en-US" sz="4000" dirty="0" smtClean="0"/>
              <a:t> ~ </a:t>
            </a:r>
            <a:r>
              <a:rPr lang="en-US" sz="4000" dirty="0" err="1" smtClean="0"/>
              <a:t>dQ</a:t>
            </a:r>
            <a:r>
              <a:rPr lang="en-US" sz="4000" baseline="-25000" dirty="0" err="1" smtClean="0"/>
              <a:t>conv</a:t>
            </a:r>
            <a:r>
              <a:rPr lang="en-US" sz="4000" dirty="0" smtClean="0"/>
              <a:t>?)</a:t>
            </a:r>
          </a:p>
          <a:p>
            <a:r>
              <a:rPr lang="en-US" sz="4000" dirty="0" smtClean="0"/>
              <a:t>Convection in and Composition of LLSVP’s </a:t>
            </a:r>
          </a:p>
          <a:p>
            <a:r>
              <a:rPr lang="en-US" sz="4000" b="1" dirty="0" smtClean="0"/>
              <a:t>Slabs/Hydration of the Mantle</a:t>
            </a:r>
          </a:p>
        </p:txBody>
      </p:sp>
      <p:pic>
        <p:nvPicPr>
          <p:cNvPr id="5" name="Picture 4" descr="image79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853" y="2704398"/>
            <a:ext cx="4395146" cy="415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372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120"/>
            <a:ext cx="8229600" cy="932102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3200" dirty="0" smtClean="0"/>
              <a:t>Slabs: One Example of Flow Coupling to Chemistry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6041355" y="6492096"/>
            <a:ext cx="3102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Hebert and </a:t>
            </a:r>
            <a:r>
              <a:rPr lang="en-US" dirty="0" err="1" smtClean="0"/>
              <a:t>Montesi</a:t>
            </a:r>
            <a:r>
              <a:rPr lang="en-US" dirty="0" smtClean="0"/>
              <a:t>, JGR, 2013</a:t>
            </a:r>
            <a:endParaRPr lang="en-US" dirty="0"/>
          </a:p>
        </p:txBody>
      </p:sp>
      <p:pic>
        <p:nvPicPr>
          <p:cNvPr id="6" name="Picture 5" descr="Montesi 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542298"/>
            <a:ext cx="3582985" cy="340891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 descr="Montesi 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748" y="1542298"/>
            <a:ext cx="3956458" cy="3408913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11" name="Group 10"/>
          <p:cNvGrpSpPr/>
          <p:nvPr/>
        </p:nvGrpSpPr>
        <p:grpSpPr>
          <a:xfrm>
            <a:off x="5948921" y="2903647"/>
            <a:ext cx="2068424" cy="1315624"/>
            <a:chOff x="5948921" y="2903647"/>
            <a:chExt cx="2068424" cy="1315624"/>
          </a:xfrm>
        </p:grpSpPr>
        <p:sp>
          <p:nvSpPr>
            <p:cNvPr id="8" name="TextBox 7"/>
            <p:cNvSpPr txBox="1"/>
            <p:nvPr/>
          </p:nvSpPr>
          <p:spPr>
            <a:xfrm>
              <a:off x="7276450" y="3572940"/>
              <a:ext cx="74089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Phase</a:t>
              </a:r>
            </a:p>
            <a:p>
              <a:pPr algn="ctr"/>
              <a:r>
                <a:rPr lang="en-US" dirty="0"/>
                <a:t>D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948921" y="2903647"/>
              <a:ext cx="2973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</a:t>
              </a:r>
              <a:endParaRPr lang="en-US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59556" y="987222"/>
            <a:ext cx="6900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Standard </a:t>
            </a:r>
            <a:r>
              <a:rPr lang="en-US" sz="2400" dirty="0" err="1" smtClean="0"/>
              <a:t>Subduction</a:t>
            </a:r>
            <a:r>
              <a:rPr lang="en-US" sz="2400" dirty="0" smtClean="0"/>
              <a:t> + Deeper Hydrous Phases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4040184" y="5025622"/>
            <a:ext cx="4849816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Ridiculously Complicated Phase Diagram of Hydrous Phases in </a:t>
            </a:r>
            <a:r>
              <a:rPr lang="en-US" sz="2000" dirty="0" err="1" smtClean="0"/>
              <a:t>Peridotite</a:t>
            </a:r>
            <a:r>
              <a:rPr lang="en-US" sz="2000" dirty="0" smtClean="0"/>
              <a:t> + Water system from </a:t>
            </a:r>
            <a:r>
              <a:rPr lang="en-US" sz="2000" dirty="0" err="1" smtClean="0"/>
              <a:t>Ohtani</a:t>
            </a:r>
            <a:r>
              <a:rPr lang="en-US" sz="2000" dirty="0" smtClean="0"/>
              <a:t>.  All you really need to know is gray is anhydrous, bluish is hydrous…</a:t>
            </a:r>
          </a:p>
        </p:txBody>
      </p:sp>
    </p:spTree>
    <p:extLst>
      <p:ext uri="{BB962C8B-B14F-4D97-AF65-F5344CB8AC3E}">
        <p14:creationId xmlns:p14="http://schemas.microsoft.com/office/powerpoint/2010/main" val="3235665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120"/>
            <a:ext cx="8229600" cy="721091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200" dirty="0" smtClean="0"/>
              <a:t>The Water Storage Capacity of the Mantle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726259" y="5661099"/>
            <a:ext cx="7250302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Marked Shift in Water Solubility at Top of Lower Mantle: </a:t>
            </a:r>
          </a:p>
          <a:p>
            <a:pPr algn="ctr"/>
            <a:r>
              <a:rPr lang="en-US" sz="2400" dirty="0" smtClean="0"/>
              <a:t>a Water Barrier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41355" y="6492096"/>
            <a:ext cx="3102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Hebert and </a:t>
            </a:r>
            <a:r>
              <a:rPr lang="en-US" dirty="0" err="1" smtClean="0"/>
              <a:t>Montesi</a:t>
            </a:r>
            <a:r>
              <a:rPr lang="en-US" dirty="0" smtClean="0"/>
              <a:t>, JGR, 2013</a:t>
            </a:r>
            <a:endParaRPr lang="en-US" dirty="0"/>
          </a:p>
        </p:txBody>
      </p:sp>
      <p:pic>
        <p:nvPicPr>
          <p:cNvPr id="6" name="Picture 5" descr="Hebert and Montesi 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04273"/>
            <a:ext cx="5986207" cy="435682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Box 6"/>
          <p:cNvSpPr txBox="1"/>
          <p:nvPr/>
        </p:nvSpPr>
        <p:spPr>
          <a:xfrm>
            <a:off x="6443406" y="2082800"/>
            <a:ext cx="2700593" cy="23083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At High T’s, Water is Stored in Nominally Anhydrous Minerals (NAMs): Mostly</a:t>
            </a:r>
          </a:p>
          <a:p>
            <a:r>
              <a:rPr lang="en-US" sz="2400" dirty="0" smtClean="0"/>
              <a:t>(</a:t>
            </a:r>
            <a:r>
              <a:rPr lang="en-US" sz="2400" dirty="0" err="1" smtClean="0"/>
              <a:t>Mg,Fe</a:t>
            </a:r>
            <a:r>
              <a:rPr lang="en-US" sz="2400" dirty="0" smtClean="0"/>
              <a:t>)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SiO</a:t>
            </a:r>
            <a:r>
              <a:rPr lang="en-US" sz="2400" baseline="-25000" dirty="0" smtClean="0"/>
              <a:t>4</a:t>
            </a:r>
            <a:r>
              <a:rPr lang="en-US" sz="2400" dirty="0" smtClean="0"/>
              <a:t>-polymorphs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12123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120"/>
            <a:ext cx="8229600" cy="891924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3200" dirty="0" smtClean="0"/>
              <a:t>Slabs: What Happens to Hydration of the Mantle Lithosphere?</a:t>
            </a:r>
            <a:endParaRPr lang="en-US" sz="3200" dirty="0"/>
          </a:p>
        </p:txBody>
      </p:sp>
      <p:pic>
        <p:nvPicPr>
          <p:cNvPr id="3" name="Picture 2" descr="Hebert and Montesi 1 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49" y="947044"/>
            <a:ext cx="7408416" cy="469353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extBox 3"/>
          <p:cNvSpPr txBox="1"/>
          <p:nvPr/>
        </p:nvSpPr>
        <p:spPr>
          <a:xfrm>
            <a:off x="85561" y="5626491"/>
            <a:ext cx="8978540" cy="12003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Slab Dehydration at Deep Depths, with Water Into Overlying Mantle---</a:t>
            </a:r>
          </a:p>
          <a:p>
            <a:pPr algn="ctr"/>
            <a:r>
              <a:rPr lang="en-US" sz="2400" dirty="0" smtClean="0"/>
              <a:t>Secondary </a:t>
            </a:r>
            <a:r>
              <a:rPr lang="en-US" sz="2400" dirty="0"/>
              <a:t>Water Release Can Concentrate Water away from Slab</a:t>
            </a:r>
          </a:p>
          <a:p>
            <a:pPr algn="ctr"/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6041355" y="6492096"/>
            <a:ext cx="310264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Hebert and </a:t>
            </a:r>
            <a:r>
              <a:rPr lang="en-US" dirty="0" err="1" smtClean="0"/>
              <a:t>Montesi</a:t>
            </a:r>
            <a:r>
              <a:rPr lang="en-US" dirty="0" smtClean="0"/>
              <a:t>, JGR,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075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120"/>
            <a:ext cx="8229600" cy="721091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200" dirty="0" smtClean="0"/>
              <a:t>Slabs: An Emphasis here on Chemical Effects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6041355" y="6492096"/>
            <a:ext cx="3102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Hebert and </a:t>
            </a:r>
            <a:r>
              <a:rPr lang="en-US" dirty="0" err="1" smtClean="0"/>
              <a:t>Montesi</a:t>
            </a:r>
            <a:r>
              <a:rPr lang="en-US" dirty="0" smtClean="0"/>
              <a:t>, JGR, 2013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01391" y="5721276"/>
            <a:ext cx="8179387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Can Produce Water-rich Low Viscosity Channels Running Parallel to the Slab in TZ…An Odd (and Maybe Unexpected) Result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945375" y="4982612"/>
            <a:ext cx="2802589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Fluid Velocity ~ 25 cm/</a:t>
            </a:r>
            <a:r>
              <a:rPr lang="en-US" dirty="0" err="1" smtClean="0"/>
              <a:t>yr</a:t>
            </a:r>
            <a:r>
              <a:rPr lang="en-US" dirty="0" smtClean="0"/>
              <a:t>			</a:t>
            </a:r>
            <a:r>
              <a:rPr lang="en-US" dirty="0"/>
              <a:t>	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58361" y="794407"/>
            <a:ext cx="3168785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 Water Content							</a:t>
            </a:r>
            <a:endParaRPr lang="en-US" dirty="0"/>
          </a:p>
        </p:txBody>
      </p:sp>
      <p:pic>
        <p:nvPicPr>
          <p:cNvPr id="7" name="Picture 6" descr="Hebert and Montesi 2013 6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307" y="1269900"/>
            <a:ext cx="4660638" cy="371271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391902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2800" dirty="0" smtClean="0"/>
              <a:t>This is solely for Water---Other aspects involving chemical interplays with Deep Slabs (carbon, deep melt) might be amenable to coupled approaches…</a:t>
            </a:r>
            <a:endParaRPr lang="en-US" sz="2800" dirty="0"/>
          </a:p>
        </p:txBody>
      </p:sp>
      <p:pic>
        <p:nvPicPr>
          <p:cNvPr id="9" name="Picture 8" descr="Montesi 1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951" y="1931429"/>
            <a:ext cx="5461120" cy="400915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TextBox 10"/>
          <p:cNvSpPr txBox="1"/>
          <p:nvPr/>
        </p:nvSpPr>
        <p:spPr>
          <a:xfrm>
            <a:off x="7335071" y="2966973"/>
            <a:ext cx="1808929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Vertical Velocities (Scale from -15.7 to 31.4 cm</a:t>
            </a:r>
            <a:r>
              <a:rPr lang="en-US" dirty="0"/>
              <a:t>/</a:t>
            </a:r>
            <a:r>
              <a:rPr lang="en-US" dirty="0" err="1"/>
              <a:t>yr</a:t>
            </a:r>
            <a:r>
              <a:rPr lang="en-US" dirty="0"/>
              <a:t>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041355" y="6492096"/>
            <a:ext cx="3102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Hebert and </a:t>
            </a:r>
            <a:r>
              <a:rPr lang="en-US" dirty="0" err="1" smtClean="0"/>
              <a:t>Montesi</a:t>
            </a:r>
            <a:r>
              <a:rPr lang="en-US" dirty="0" smtClean="0"/>
              <a:t>, JGR, 2013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873951" y="1255666"/>
            <a:ext cx="5719455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Heterogeneous Water-Rich </a:t>
            </a:r>
            <a:r>
              <a:rPr lang="en-US" dirty="0" err="1" smtClean="0"/>
              <a:t>Upwellings</a:t>
            </a:r>
            <a:r>
              <a:rPr lang="en-US" dirty="0" smtClean="0"/>
              <a:t> (well away from the arc) could be Generated---Water-driven </a:t>
            </a:r>
            <a:r>
              <a:rPr lang="en-US" dirty="0" err="1" smtClean="0"/>
              <a:t>Upwellings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76397" y="6112741"/>
            <a:ext cx="7104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CIDER: Regional Chemical Effects Producing Local </a:t>
            </a:r>
            <a:r>
              <a:rPr lang="en-US" dirty="0" err="1" smtClean="0"/>
              <a:t>Inhomogeneities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993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rgbClr val="CCFFCC"/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Flow---Lots of CIDER Opportunities, including…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146637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r>
              <a:rPr lang="en-US" dirty="0" smtClean="0"/>
              <a:t>Core Evolution: Low Conduction, or Alternate Heat Sources?</a:t>
            </a:r>
          </a:p>
          <a:p>
            <a:r>
              <a:rPr lang="en-US" dirty="0" smtClean="0"/>
              <a:t>LLSVP’s: The Enigmatic Role of the Interplay between their Composition and Dynamics (and maybe their relation with ULVZ’s)</a:t>
            </a:r>
          </a:p>
          <a:p>
            <a:r>
              <a:rPr lang="en-US" dirty="0" smtClean="0"/>
              <a:t>Volatiles, the Mid/Deep Mantle, and Slabs: Heterogeneous Viscosities, Varying Densities, Rapid Transport (?), Messy Chemistry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629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261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814"/>
            <a:ext cx="8229600" cy="1143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 smtClean="0"/>
              <a:t>Things that drive material flow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309" y="1176814"/>
            <a:ext cx="8229600" cy="2330290"/>
          </a:xfrm>
        </p:spPr>
        <p:txBody>
          <a:bodyPr/>
          <a:lstStyle/>
          <a:p>
            <a:r>
              <a:rPr lang="en-US" sz="2800" dirty="0" smtClean="0"/>
              <a:t>1) Density Differences (Thermal and/or Compositional and/or Phase): Ubiquitous in Earth Sciences</a:t>
            </a:r>
          </a:p>
          <a:p>
            <a:pPr marL="0" indent="0">
              <a:buNone/>
            </a:pPr>
            <a:r>
              <a:rPr lang="en-US" sz="2800" dirty="0" smtClean="0"/>
              <a:t>Drivers: Thermal Expansion: </a:t>
            </a:r>
            <a:r>
              <a:rPr lang="en-US" sz="2800" dirty="0" smtClean="0">
                <a:latin typeface="Symbol" charset="2"/>
                <a:cs typeface="Symbol" charset="2"/>
              </a:rPr>
              <a:t>a</a:t>
            </a:r>
            <a:r>
              <a:rPr lang="en-US" sz="2800" dirty="0" smtClean="0"/>
              <a:t> = -1/</a:t>
            </a:r>
            <a:r>
              <a:rPr lang="en-US" sz="2800" dirty="0" smtClean="0">
                <a:latin typeface="Symbol" charset="2"/>
                <a:cs typeface="Symbol" charset="2"/>
              </a:rPr>
              <a:t>r</a:t>
            </a:r>
            <a:r>
              <a:rPr lang="en-US" sz="2800" dirty="0" smtClean="0"/>
              <a:t>(</a:t>
            </a:r>
            <a:r>
              <a:rPr lang="en-US" sz="2800" dirty="0" err="1" smtClean="0"/>
              <a:t>d</a:t>
            </a:r>
            <a:r>
              <a:rPr lang="en-US" sz="2800" dirty="0" err="1" smtClean="0">
                <a:latin typeface="Symbol" charset="2"/>
                <a:cs typeface="Symbol" charset="2"/>
              </a:rPr>
              <a:t>r</a:t>
            </a:r>
            <a:r>
              <a:rPr lang="en-US" sz="2800" dirty="0" smtClean="0"/>
              <a:t>/</a:t>
            </a:r>
            <a:r>
              <a:rPr lang="en-US" sz="2800" dirty="0" err="1" smtClean="0"/>
              <a:t>dT</a:t>
            </a:r>
            <a:r>
              <a:rPr lang="en-US" sz="2800" dirty="0" smtClean="0"/>
              <a:t>); Heavier Element Enrichment (Fe, etc.); </a:t>
            </a:r>
            <a:r>
              <a:rPr lang="en-US" sz="2800" dirty="0" err="1" smtClean="0">
                <a:latin typeface="Symbol" charset="2"/>
                <a:cs typeface="Symbol" charset="2"/>
              </a:rPr>
              <a:t>D</a:t>
            </a:r>
            <a:r>
              <a:rPr lang="en-US" sz="2800" dirty="0" err="1" smtClean="0"/>
              <a:t>V</a:t>
            </a:r>
            <a:r>
              <a:rPr lang="en-US" sz="2800" baseline="-25000" dirty="0" err="1" smtClean="0"/>
              <a:t>melting</a:t>
            </a:r>
            <a:r>
              <a:rPr lang="en-US" sz="2800" baseline="-25000" dirty="0" smtClean="0"/>
              <a:t>, transition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607820" y="3404494"/>
            <a:ext cx="5210354" cy="3291640"/>
            <a:chOff x="3720744" y="3404494"/>
            <a:chExt cx="5210354" cy="3291640"/>
          </a:xfrm>
        </p:grpSpPr>
        <p:pic>
          <p:nvPicPr>
            <p:cNvPr id="6" name="Picture 5" descr="Erba Scale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2997" y="6251607"/>
              <a:ext cx="4597853" cy="444527"/>
            </a:xfrm>
            <a:prstGeom prst="rect">
              <a:avLst/>
            </a:prstGeom>
          </p:spPr>
        </p:pic>
        <p:pic>
          <p:nvPicPr>
            <p:cNvPr id="9" name="Picture 8" descr="Erba Better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0744" y="3404494"/>
              <a:ext cx="5210354" cy="2857291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6960885" y="6428763"/>
            <a:ext cx="2304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Erbe</a:t>
            </a:r>
            <a:r>
              <a:rPr lang="en-US" dirty="0" smtClean="0"/>
              <a:t> et al., PCCP, 2015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818174" y="4170855"/>
            <a:ext cx="2196485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Thermal Expansion—Robustly dependent on both P and T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124938" y="5459440"/>
            <a:ext cx="845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Al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</a:t>
            </a:r>
            <a:r>
              <a:rPr lang="en-US" sz="2400" baseline="-25000" dirty="0" smtClean="0"/>
              <a:t>3</a:t>
            </a:r>
            <a:endParaRPr lang="en-US" sz="2400" baseline="-25000" dirty="0"/>
          </a:p>
        </p:txBody>
      </p:sp>
    </p:spTree>
    <p:extLst>
      <p:ext uri="{BB962C8B-B14F-4D97-AF65-F5344CB8AC3E}">
        <p14:creationId xmlns:p14="http://schemas.microsoft.com/office/powerpoint/2010/main" val="3633303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813"/>
            <a:ext cx="8229600" cy="989534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200" dirty="0" smtClean="0"/>
              <a:t>Other Things that can </a:t>
            </a:r>
            <a:r>
              <a:rPr lang="en-US" sz="3200" dirty="0"/>
              <a:t>D</a:t>
            </a:r>
            <a:r>
              <a:rPr lang="en-US" sz="3200" dirty="0" smtClean="0"/>
              <a:t>rive (or Impede) Flow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30197"/>
            <a:ext cx="8229600" cy="1695494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2) Externally Imposed Stresses </a:t>
            </a:r>
          </a:p>
          <a:p>
            <a:r>
              <a:rPr lang="en-US" sz="2400" dirty="0" smtClean="0"/>
              <a:t>3) Surface </a:t>
            </a:r>
            <a:r>
              <a:rPr lang="en-US" sz="2400" dirty="0"/>
              <a:t>Tension/Energy </a:t>
            </a:r>
            <a:r>
              <a:rPr lang="en-US" sz="2400" dirty="0" smtClean="0"/>
              <a:t>(minimize surface energy per volume) </a:t>
            </a:r>
          </a:p>
          <a:p>
            <a:r>
              <a:rPr lang="en-US" sz="2400" dirty="0" smtClean="0"/>
              <a:t>4) Variations in Chemical Potential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5" name="Picture 4" descr="Holtzmann (1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96" y="3006171"/>
            <a:ext cx="3320540" cy="3184612"/>
          </a:xfrm>
          <a:prstGeom prst="rect">
            <a:avLst/>
          </a:prstGeom>
        </p:spPr>
      </p:pic>
      <p:pic>
        <p:nvPicPr>
          <p:cNvPr id="6" name="Picture 5" descr="Holtzmann (2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290" y="2718841"/>
            <a:ext cx="3552007" cy="363657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Rectangle 6"/>
          <p:cNvSpPr/>
          <p:nvPr/>
        </p:nvSpPr>
        <p:spPr>
          <a:xfrm>
            <a:off x="3225219" y="4275985"/>
            <a:ext cx="359017" cy="3224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91840" y="6355420"/>
            <a:ext cx="8329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Lithosphere-Asthenosphere Boundary from </a:t>
            </a:r>
            <a:r>
              <a:rPr lang="en-US" dirty="0" err="1" smtClean="0"/>
              <a:t>Unextractable</a:t>
            </a:r>
            <a:r>
              <a:rPr lang="en-US" dirty="0" smtClean="0"/>
              <a:t> Melt? (</a:t>
            </a:r>
            <a:r>
              <a:rPr lang="en-US" dirty="0" err="1" smtClean="0"/>
              <a:t>Holtzmann</a:t>
            </a:r>
            <a:r>
              <a:rPr lang="en-US" dirty="0" smtClean="0"/>
              <a:t>, G</a:t>
            </a:r>
            <a:r>
              <a:rPr lang="en-US" baseline="30000" dirty="0" smtClean="0"/>
              <a:t>3</a:t>
            </a:r>
            <a:r>
              <a:rPr lang="en-US" dirty="0" smtClean="0"/>
              <a:t>, 2016)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683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CCFFCC"/>
          </a:solidFill>
        </p:spPr>
        <p:txBody>
          <a:bodyPr/>
          <a:lstStyle/>
          <a:p>
            <a:r>
              <a:rPr lang="en-US" dirty="0" smtClean="0"/>
              <a:t>3 Illustrative Examples (of many)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37135"/>
            <a:ext cx="4843790" cy="3831225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2500"/>
          </a:bodyPr>
          <a:lstStyle/>
          <a:p>
            <a:r>
              <a:rPr lang="en-US" sz="4000" b="1" dirty="0" smtClean="0"/>
              <a:t>Core Evolution (</a:t>
            </a:r>
            <a:r>
              <a:rPr lang="en-US" sz="4000" b="1" dirty="0" err="1" smtClean="0"/>
              <a:t>dQ</a:t>
            </a:r>
            <a:r>
              <a:rPr lang="en-US" sz="4000" b="1" baseline="-25000" dirty="0" err="1" smtClean="0"/>
              <a:t>cond</a:t>
            </a:r>
            <a:r>
              <a:rPr lang="en-US" sz="4000" b="1" dirty="0" smtClean="0"/>
              <a:t> ~ </a:t>
            </a:r>
            <a:r>
              <a:rPr lang="en-US" sz="4000" b="1" dirty="0" err="1" smtClean="0"/>
              <a:t>dQ</a:t>
            </a:r>
            <a:r>
              <a:rPr lang="en-US" sz="4000" b="1" baseline="-25000" dirty="0" err="1" smtClean="0"/>
              <a:t>conv</a:t>
            </a:r>
            <a:r>
              <a:rPr lang="en-US" sz="4000" b="1" dirty="0" smtClean="0"/>
              <a:t>?)</a:t>
            </a:r>
          </a:p>
          <a:p>
            <a:r>
              <a:rPr lang="en-US" sz="4000" dirty="0" smtClean="0"/>
              <a:t>Flow and Composition of LLSVP’s</a:t>
            </a:r>
          </a:p>
          <a:p>
            <a:r>
              <a:rPr lang="en-US" sz="4000" dirty="0" smtClean="0"/>
              <a:t>Slabs/Hydration of the Mid-Mantle (TZ/LM)</a:t>
            </a:r>
          </a:p>
        </p:txBody>
      </p:sp>
      <p:pic>
        <p:nvPicPr>
          <p:cNvPr id="4" name="Picture 3" descr="135511089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790" y="2203654"/>
            <a:ext cx="4237841" cy="344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035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306170" y="57184"/>
            <a:ext cx="8546142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9050" cmpd="sng">
            <a:solidFill>
              <a:schemeClr val="tx1"/>
            </a:solidFill>
          </a:ln>
          <a:effectLst/>
          <a:ex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dirty="0" smtClean="0">
                <a:latin typeface="Times New Roman"/>
                <a:cs typeface="Times New Roman"/>
              </a:rPr>
              <a:t>A First-Order Question: When Did the Inner Core Form?</a:t>
            </a:r>
            <a:endParaRPr lang="en-US" sz="2800" dirty="0">
              <a:latin typeface="Times New Roman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18506" y="4355078"/>
            <a:ext cx="21342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Buffett et al., JGR, 1996</a:t>
            </a:r>
            <a:endParaRPr lang="en-US" sz="1600" dirty="0"/>
          </a:p>
        </p:txBody>
      </p:sp>
      <p:pic>
        <p:nvPicPr>
          <p:cNvPr id="8" name="Picture 7" descr="Buffett 1996 Figur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397" y="1010398"/>
            <a:ext cx="3872969" cy="35884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6170" y="1321473"/>
            <a:ext cx="2080793" cy="258532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State-of-the-Art in the 90’s: Total Heat Flow Across CMB; Conductive Flow ~2 x 10</a:t>
            </a:r>
            <a:r>
              <a:rPr lang="en-US" baseline="30000" dirty="0" smtClean="0"/>
              <a:t>12</a:t>
            </a:r>
            <a:r>
              <a:rPr lang="en-US" dirty="0" smtClean="0"/>
              <a:t> W, Energy Release from Core Crystallization from ~2.5-3 B.Y.,</a:t>
            </a:r>
          </a:p>
          <a:p>
            <a:r>
              <a:rPr lang="en-US" dirty="0" smtClean="0"/>
              <a:t>No Problem….</a:t>
            </a:r>
            <a:endParaRPr lang="en-US" dirty="0"/>
          </a:p>
        </p:txBody>
      </p:sp>
      <p:pic>
        <p:nvPicPr>
          <p:cNvPr id="2" name="Picture 1" descr="Aubert, Tardun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636" y="4693632"/>
            <a:ext cx="5558491" cy="21643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83050" y="5076350"/>
            <a:ext cx="16671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Mostly </a:t>
            </a:r>
            <a:r>
              <a:rPr lang="en-US" sz="1200" dirty="0" err="1" smtClean="0"/>
              <a:t>Kaapvaal</a:t>
            </a:r>
            <a:r>
              <a:rPr lang="en-US" sz="1200" dirty="0" smtClean="0"/>
              <a:t> </a:t>
            </a:r>
            <a:r>
              <a:rPr lang="en-US" sz="1200" dirty="0" err="1" smtClean="0"/>
              <a:t>Craton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7567127" y="5998428"/>
            <a:ext cx="158343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Aubert</a:t>
            </a:r>
            <a:r>
              <a:rPr lang="en-US" sz="1400" dirty="0" smtClean="0"/>
              <a:t>, </a:t>
            </a:r>
            <a:r>
              <a:rPr lang="en-US" sz="1400" dirty="0" err="1" smtClean="0"/>
              <a:t>Tarduno</a:t>
            </a:r>
            <a:r>
              <a:rPr lang="en-US" sz="1400" dirty="0" smtClean="0"/>
              <a:t>,</a:t>
            </a:r>
          </a:p>
          <a:p>
            <a:r>
              <a:rPr lang="en-US" sz="1400" dirty="0" smtClean="0"/>
              <a:t>Johnson, Space Sci.</a:t>
            </a:r>
          </a:p>
          <a:p>
            <a:r>
              <a:rPr lang="en-US" sz="1400" smtClean="0"/>
              <a:t>Rev., </a:t>
            </a:r>
            <a:r>
              <a:rPr lang="en-US" sz="1400" dirty="0" smtClean="0"/>
              <a:t>2010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61342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306170" y="57184"/>
            <a:ext cx="8546142" cy="83099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9050" cmpd="sng">
            <a:solidFill>
              <a:schemeClr val="tx1"/>
            </a:solidFill>
          </a:ln>
          <a:effectLst/>
          <a:ex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 smtClean="0">
                <a:latin typeface="Times New Roman"/>
                <a:cs typeface="Times New Roman"/>
              </a:rPr>
              <a:t>Since the 90’s, Core Temperatures got Hotter, T Gradients at the Top of the Core Got Bigger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4030" y="1321473"/>
            <a:ext cx="2080793" cy="224676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Implies a Markedly Different Thermal State of the Core (+ ca. 1000 K)---</a:t>
            </a:r>
          </a:p>
          <a:p>
            <a:r>
              <a:rPr lang="en-US" sz="2000" dirty="0" smtClean="0"/>
              <a:t>And Higher Heat Flow out the Top.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1737324" y="5579569"/>
            <a:ext cx="638515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Melting Curve of Iron: Notable Shifts in</a:t>
            </a:r>
          </a:p>
          <a:p>
            <a:r>
              <a:rPr lang="en-US" sz="2800" dirty="0" smtClean="0"/>
              <a:t>T and Slope at High Pressures  (Esp. at ICB)</a:t>
            </a:r>
            <a:endParaRPr lang="en-US" sz="2800" dirty="0"/>
          </a:p>
        </p:txBody>
      </p:sp>
      <p:grpSp>
        <p:nvGrpSpPr>
          <p:cNvPr id="4" name="Group 3"/>
          <p:cNvGrpSpPr/>
          <p:nvPr/>
        </p:nvGrpSpPr>
        <p:grpSpPr>
          <a:xfrm>
            <a:off x="2224823" y="918230"/>
            <a:ext cx="5651402" cy="4609069"/>
            <a:chOff x="2224823" y="918230"/>
            <a:chExt cx="5651402" cy="4609069"/>
          </a:xfrm>
        </p:grpSpPr>
        <p:sp>
          <p:nvSpPr>
            <p:cNvPr id="3" name="TextBox 2"/>
            <p:cNvSpPr txBox="1"/>
            <p:nvPr/>
          </p:nvSpPr>
          <p:spPr>
            <a:xfrm>
              <a:off x="3923561" y="4662855"/>
              <a:ext cx="22886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/>
                <a:t>Anzellini</a:t>
              </a:r>
              <a:r>
                <a:rPr lang="en-US" sz="1400" dirty="0" smtClean="0"/>
                <a:t> et al., Science, 2013</a:t>
              </a:r>
              <a:endParaRPr lang="en-US" sz="1400" dirty="0"/>
            </a:p>
          </p:txBody>
        </p:sp>
        <p:pic>
          <p:nvPicPr>
            <p:cNvPr id="6" name="Picture 5" descr="Anzellini et al 2013 Figure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4823" y="918230"/>
              <a:ext cx="5651402" cy="4609069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2" name="TextBox 11"/>
            <p:cNvSpPr txBox="1"/>
            <p:nvPr/>
          </p:nvSpPr>
          <p:spPr>
            <a:xfrm>
              <a:off x="2930467" y="3383576"/>
              <a:ext cx="7938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Gen. 1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929902" y="3748558"/>
              <a:ext cx="14131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Generation 2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532967" y="2597058"/>
              <a:ext cx="7938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Gen. 3</a:t>
              </a:r>
              <a:endParaRPr lang="en-US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855604" y="6564739"/>
            <a:ext cx="3288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Anzellini</a:t>
            </a:r>
            <a:r>
              <a:rPr lang="en-US" dirty="0" smtClean="0"/>
              <a:t> et al., Science,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281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306170" y="57184"/>
            <a:ext cx="8546142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9050" cmpd="sng">
            <a:solidFill>
              <a:schemeClr val="tx1"/>
            </a:solidFill>
          </a:ln>
          <a:effectLst/>
          <a:ex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 smtClean="0">
                <a:latin typeface="Times New Roman"/>
                <a:cs typeface="Times New Roman"/>
              </a:rPr>
              <a:t>An Illustration of the Core Thermal Regime Today and at ICN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24823" y="5579569"/>
            <a:ext cx="586408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Melting Curve of Iron: Notable Shifts in</a:t>
            </a:r>
          </a:p>
          <a:p>
            <a:r>
              <a:rPr lang="en-US" sz="2800" dirty="0" smtClean="0"/>
              <a:t>T and Slope at High Pressures  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5855604" y="6564739"/>
            <a:ext cx="3288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Olson et al., PEPI, 2015</a:t>
            </a:r>
            <a:endParaRPr lang="en-US" dirty="0"/>
          </a:p>
        </p:txBody>
      </p:sp>
      <p:pic>
        <p:nvPicPr>
          <p:cNvPr id="5" name="Picture 4" descr="Olson Core Evolution Plo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963" y="814873"/>
            <a:ext cx="6676940" cy="441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611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240847" y="57184"/>
            <a:ext cx="8736201" cy="107721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9050" cmpd="sng">
            <a:solidFill>
              <a:schemeClr val="tx1"/>
            </a:solidFill>
          </a:ln>
          <a:effectLst/>
          <a:ex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dirty="0" smtClean="0">
                <a:latin typeface="Times New Roman"/>
                <a:cs typeface="Times New Roman"/>
              </a:rPr>
              <a:t>Iron Thermal Conductivity Estimates Also Went up (factor of 2-3-ish)…</a:t>
            </a:r>
            <a:endParaRPr lang="en-US" sz="3200" b="1" dirty="0">
              <a:latin typeface="Times New Roman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54867" y="6427323"/>
            <a:ext cx="2589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Pozzo</a:t>
            </a:r>
            <a:r>
              <a:rPr lang="en-US" dirty="0" smtClean="0"/>
              <a:t> et al., Nature, 2012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-11432" y="1185656"/>
            <a:ext cx="3659753" cy="569386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/>
                <a:cs typeface="Times New Roman"/>
              </a:rPr>
              <a:t>High Thermal Conductivity of Liquid Iron implies: </a:t>
            </a:r>
          </a:p>
          <a:p>
            <a:r>
              <a:rPr lang="en-US" sz="2800" dirty="0" smtClean="0">
                <a:latin typeface="Times New Roman"/>
                <a:cs typeface="Times New Roman"/>
              </a:rPr>
              <a:t>(1) Heat transport in/out of the core is larger;</a:t>
            </a:r>
          </a:p>
          <a:p>
            <a:r>
              <a:rPr lang="en-US" sz="2800" dirty="0" smtClean="0">
                <a:latin typeface="Times New Roman"/>
                <a:cs typeface="Times New Roman"/>
              </a:rPr>
              <a:t>(2) power for the dynamo is less;</a:t>
            </a:r>
          </a:p>
          <a:p>
            <a:r>
              <a:rPr lang="en-US" sz="2800" dirty="0" smtClean="0">
                <a:latin typeface="Times New Roman"/>
                <a:cs typeface="Times New Roman"/>
              </a:rPr>
              <a:t>(3) the inner core forms late, and </a:t>
            </a:r>
          </a:p>
          <a:p>
            <a:r>
              <a:rPr lang="en-US" sz="2800" dirty="0" smtClean="0">
                <a:latin typeface="Times New Roman"/>
                <a:cs typeface="Times New Roman"/>
              </a:rPr>
              <a:t>(4) stable stratification might be necessitated at the top of the outer core.</a:t>
            </a:r>
            <a:endParaRPr lang="en-US" sz="2800" b="1" dirty="0">
              <a:latin typeface="Times New Roman"/>
              <a:cs typeface="Times New Roman"/>
            </a:endParaRPr>
          </a:p>
        </p:txBody>
      </p:sp>
      <p:pic>
        <p:nvPicPr>
          <p:cNvPr id="7" name="Picture 6" descr="PozzoThermconducir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321" y="1185656"/>
            <a:ext cx="5495679" cy="455858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TextBox 7"/>
          <p:cNvSpPr txBox="1"/>
          <p:nvPr/>
        </p:nvSpPr>
        <p:spPr>
          <a:xfrm>
            <a:off x="4650039" y="5885027"/>
            <a:ext cx="3815342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~40 W/m/K is Canonical Low Value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4862310" y="1278948"/>
            <a:ext cx="1058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Theory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26728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5760</TotalTime>
  <Words>1630</Words>
  <Application>Microsoft Macintosh PowerPoint</Application>
  <PresentationFormat>On-screen Show (4:3)</PresentationFormat>
  <Paragraphs>169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Flow in the Earth—A Catholic Theme</vt:lpstr>
      <vt:lpstr>Flow in the Earth—A Catholic Theme</vt:lpstr>
      <vt:lpstr>Things that drive material flow</vt:lpstr>
      <vt:lpstr>Other Things that can Drive (or Impede) Flow</vt:lpstr>
      <vt:lpstr>3 Illustrative Examples (of many)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 Illustrative Examples (of many)</vt:lpstr>
      <vt:lpstr>Origins of LLSVPs</vt:lpstr>
      <vt:lpstr>One Set of Simulations---Starting with Unspecified 3.5% Density Anomaly in 100 km Layer at Bottom</vt:lpstr>
      <vt:lpstr>A Basaltic Consolidation at the Base of the Mantle: Basalt with 1.8-3.6% Density Anomaly</vt:lpstr>
      <vt:lpstr>PowerPoint Presentation</vt:lpstr>
      <vt:lpstr>But, There are things that could add a *lot* of dynamic complexity to LLSVPs-e.g.,: </vt:lpstr>
      <vt:lpstr>Net Modeling Observations for LLSVPs</vt:lpstr>
      <vt:lpstr>3 Illustrative Examples (of many)</vt:lpstr>
      <vt:lpstr>Slabs: One Example of Flow Coupling to Chemistry</vt:lpstr>
      <vt:lpstr>The Water Storage Capacity of the Mantle</vt:lpstr>
      <vt:lpstr>Slabs: What Happens to Hydration of the Mantle Lithosphere?</vt:lpstr>
      <vt:lpstr>Slabs: An Emphasis here on Chemical Effects</vt:lpstr>
      <vt:lpstr>This is solely for Water---Other aspects involving chemical interplays with Deep Slabs (carbon, deep melt) might be amenable to coupled approaches…</vt:lpstr>
      <vt:lpstr>Flow---Lots of CIDER Opportunities, including…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Quentin Williams</dc:creator>
  <cp:lastModifiedBy>Quentin Williams</cp:lastModifiedBy>
  <cp:revision>128</cp:revision>
  <cp:lastPrinted>2016-06-26T16:12:27Z</cp:lastPrinted>
  <dcterms:created xsi:type="dcterms:W3CDTF">2016-06-22T16:15:13Z</dcterms:created>
  <dcterms:modified xsi:type="dcterms:W3CDTF">2016-06-28T18:54:56Z</dcterms:modified>
</cp:coreProperties>
</file>