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9" r:id="rId2"/>
    <p:sldId id="263" r:id="rId3"/>
    <p:sldId id="284" r:id="rId4"/>
    <p:sldId id="275" r:id="rId5"/>
    <p:sldId id="280" r:id="rId6"/>
    <p:sldId id="269" r:id="rId7"/>
    <p:sldId id="332" r:id="rId8"/>
    <p:sldId id="264" r:id="rId9"/>
    <p:sldId id="266" r:id="rId10"/>
    <p:sldId id="267" r:id="rId11"/>
    <p:sldId id="338" r:id="rId12"/>
    <p:sldId id="288" r:id="rId13"/>
    <p:sldId id="300" r:id="rId14"/>
    <p:sldId id="321" r:id="rId15"/>
    <p:sldId id="319" r:id="rId16"/>
    <p:sldId id="317" r:id="rId17"/>
    <p:sldId id="325" r:id="rId18"/>
    <p:sldId id="326" r:id="rId19"/>
    <p:sldId id="327" r:id="rId20"/>
    <p:sldId id="329" r:id="rId21"/>
    <p:sldId id="304" r:id="rId22"/>
    <p:sldId id="305" r:id="rId23"/>
    <p:sldId id="328" r:id="rId24"/>
    <p:sldId id="312" r:id="rId25"/>
    <p:sldId id="309" r:id="rId26"/>
    <p:sldId id="293" r:id="rId27"/>
    <p:sldId id="294" r:id="rId28"/>
    <p:sldId id="295" r:id="rId29"/>
    <p:sldId id="310" r:id="rId30"/>
    <p:sldId id="314" r:id="rId31"/>
    <p:sldId id="324" r:id="rId32"/>
    <p:sldId id="330" r:id="rId33"/>
    <p:sldId id="336" r:id="rId34"/>
    <p:sldId id="337" r:id="rId35"/>
    <p:sldId id="297" r:id="rId36"/>
    <p:sldId id="292" r:id="rId37"/>
    <p:sldId id="308" r:id="rId38"/>
    <p:sldId id="33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2AF48-77BE-4EC6-A59D-6B3576047C6C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8406A-87C0-4871-A8FA-6F6E176B2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28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5FBECE-F0F6-4900-9730-0301D55214CC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5FBECE-F0F6-4900-9730-0301D55214CC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1E86A-BF9A-452B-8AED-4F86398760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81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5ABE6E-F2BD-411B-8B5E-57F97CE6B534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305E-4B3D-40EF-B59F-5FD02C6418F2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3025-D65A-457F-A6A1-668A1C4C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0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305E-4B3D-40EF-B59F-5FD02C6418F2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3025-D65A-457F-A6A1-668A1C4C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9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305E-4B3D-40EF-B59F-5FD02C6418F2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3025-D65A-457F-A6A1-668A1C4C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63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41EE1AE-3549-47C6-9C97-E0FD28FAE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9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305E-4B3D-40EF-B59F-5FD02C6418F2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3025-D65A-457F-A6A1-668A1C4C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9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305E-4B3D-40EF-B59F-5FD02C6418F2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3025-D65A-457F-A6A1-668A1C4C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3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305E-4B3D-40EF-B59F-5FD02C6418F2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3025-D65A-457F-A6A1-668A1C4C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06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305E-4B3D-40EF-B59F-5FD02C6418F2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3025-D65A-457F-A6A1-668A1C4C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1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305E-4B3D-40EF-B59F-5FD02C6418F2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3025-D65A-457F-A6A1-668A1C4C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8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305E-4B3D-40EF-B59F-5FD02C6418F2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3025-D65A-457F-A6A1-668A1C4C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5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305E-4B3D-40EF-B59F-5FD02C6418F2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3025-D65A-457F-A6A1-668A1C4C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6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305E-4B3D-40EF-B59F-5FD02C6418F2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3025-D65A-457F-A6A1-668A1C4C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1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A305E-4B3D-40EF-B59F-5FD02C6418F2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C3025-D65A-457F-A6A1-668A1C4C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543800" cy="14319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Some definitions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8534400" cy="4343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Primordial (or non-radiogenic) noble gases (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He, </a:t>
            </a:r>
            <a:r>
              <a:rPr lang="en-US" sz="2800" baseline="30000" dirty="0" smtClean="0"/>
              <a:t>22</a:t>
            </a:r>
            <a:r>
              <a:rPr lang="en-US" sz="2800" dirty="0" smtClean="0"/>
              <a:t>Ne, </a:t>
            </a:r>
            <a:r>
              <a:rPr lang="en-US" sz="2800" baseline="30000" dirty="0" smtClean="0"/>
              <a:t>36</a:t>
            </a:r>
            <a:r>
              <a:rPr lang="en-US" sz="2800" dirty="0" smtClean="0"/>
              <a:t>Ar, </a:t>
            </a:r>
            <a:r>
              <a:rPr lang="en-US" sz="2800" baseline="30000" dirty="0" smtClean="0"/>
              <a:t>130</a:t>
            </a:r>
            <a:r>
              <a:rPr lang="en-US" sz="2800" dirty="0" smtClean="0"/>
              <a:t>Xe): isotopes not produced on Earth through radioactive decay </a:t>
            </a:r>
          </a:p>
          <a:p>
            <a:endParaRPr lang="en-US" sz="2800" dirty="0"/>
          </a:p>
          <a:p>
            <a:r>
              <a:rPr lang="en-US" sz="2800" dirty="0" smtClean="0"/>
              <a:t>Radiogenic noble gases: produced from radioactive decay (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He, </a:t>
            </a:r>
            <a:r>
              <a:rPr lang="en-US" sz="2800" baseline="30000" dirty="0" smtClean="0"/>
              <a:t>40</a:t>
            </a:r>
            <a:r>
              <a:rPr lang="en-US" sz="2800" dirty="0" smtClean="0"/>
              <a:t>Ar, </a:t>
            </a:r>
            <a:r>
              <a:rPr lang="en-US" sz="2800" baseline="30000" dirty="0" smtClean="0"/>
              <a:t>136</a:t>
            </a:r>
            <a:r>
              <a:rPr lang="en-US" sz="2800" dirty="0" smtClean="0"/>
              <a:t>Xe) or through nuclear reactions (</a:t>
            </a:r>
            <a:r>
              <a:rPr lang="en-US" sz="2800" baseline="30000" dirty="0" smtClean="0"/>
              <a:t>21</a:t>
            </a:r>
            <a:r>
              <a:rPr lang="en-US" sz="2800" dirty="0" smtClean="0"/>
              <a:t>Ne)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Report noble gas isotopes ratios as </a:t>
            </a:r>
            <a:r>
              <a:rPr lang="en-US" sz="2800" dirty="0" smtClean="0"/>
              <a:t>radiogenic/primordial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74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3906" name="TextBox 4"/>
          <p:cNvSpPr txBox="1">
            <a:spLocks noChangeArrowheads="1"/>
          </p:cNvSpPr>
          <p:nvPr/>
        </p:nvSpPr>
        <p:spPr bwMode="auto">
          <a:xfrm>
            <a:off x="0" y="4259263"/>
            <a:ext cx="8915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/>
              <a:t>If plumes are derived from the LLSVPs then these are ancient and have persisted through most of Earth’s history (older then 4.4 </a:t>
            </a:r>
            <a:r>
              <a:rPr lang="en-US" sz="2200" dirty="0" err="1"/>
              <a:t>Ga</a:t>
            </a:r>
            <a:r>
              <a:rPr lang="en-US" sz="2200" dirty="0"/>
              <a:t>).</a:t>
            </a:r>
          </a:p>
        </p:txBody>
      </p:sp>
      <p:pic>
        <p:nvPicPr>
          <p:cNvPr id="123907" name="Content Placeholder 6" descr="Pages from Torsvik_2006-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" y="0"/>
            <a:ext cx="8966200" cy="4114800"/>
          </a:xfrm>
        </p:spPr>
      </p:pic>
      <p:sp>
        <p:nvSpPr>
          <p:cNvPr id="123908" name="TextBox 7"/>
          <p:cNvSpPr txBox="1">
            <a:spLocks noChangeArrowheads="1"/>
          </p:cNvSpPr>
          <p:nvPr/>
        </p:nvSpPr>
        <p:spPr bwMode="auto">
          <a:xfrm>
            <a:off x="0" y="3581400"/>
            <a:ext cx="3659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Torsvik et al., 2010</a:t>
            </a:r>
          </a:p>
          <a:p>
            <a:r>
              <a:rPr lang="en-US"/>
              <a:t>(Also see Dziewonski et al., 2010)</a:t>
            </a:r>
          </a:p>
        </p:txBody>
      </p:sp>
    </p:spTree>
    <p:extLst>
      <p:ext uri="{BB962C8B-B14F-4D97-AF65-F5344CB8AC3E}">
        <p14:creationId xmlns:p14="http://schemas.microsoft.com/office/powerpoint/2010/main" val="161873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3906" name="TextBox 4"/>
          <p:cNvSpPr txBox="1">
            <a:spLocks noChangeArrowheads="1"/>
          </p:cNvSpPr>
          <p:nvPr/>
        </p:nvSpPr>
        <p:spPr bwMode="auto">
          <a:xfrm>
            <a:off x="0" y="4259263"/>
            <a:ext cx="8915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/>
              <a:t>If plumes are derived from the LLSVPs then these are ancient and have persisted through most of Earth’s history (older then 4.4 </a:t>
            </a:r>
            <a:r>
              <a:rPr lang="en-US" sz="2200" dirty="0" err="1"/>
              <a:t>Ga</a:t>
            </a:r>
            <a:r>
              <a:rPr lang="en-US" sz="2200" dirty="0"/>
              <a:t>).</a:t>
            </a:r>
          </a:p>
        </p:txBody>
      </p:sp>
      <p:pic>
        <p:nvPicPr>
          <p:cNvPr id="123907" name="Content Placeholder 6" descr="Pages from Torsvik_2006-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" y="0"/>
            <a:ext cx="8966200" cy="4114800"/>
          </a:xfrm>
        </p:spPr>
      </p:pic>
      <p:sp>
        <p:nvSpPr>
          <p:cNvPr id="123908" name="TextBox 7"/>
          <p:cNvSpPr txBox="1">
            <a:spLocks noChangeArrowheads="1"/>
          </p:cNvSpPr>
          <p:nvPr/>
        </p:nvSpPr>
        <p:spPr bwMode="auto">
          <a:xfrm>
            <a:off x="0" y="3581400"/>
            <a:ext cx="3659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Torsvik et al., 2010</a:t>
            </a:r>
          </a:p>
          <a:p>
            <a:r>
              <a:rPr lang="en-US"/>
              <a:t>(Also see Dziewonski et al., 2010)</a:t>
            </a:r>
          </a:p>
        </p:txBody>
      </p:sp>
      <p:sp>
        <p:nvSpPr>
          <p:cNvPr id="123909" name="TextBox 5"/>
          <p:cNvSpPr txBox="1">
            <a:spLocks noChangeArrowheads="1"/>
          </p:cNvSpPr>
          <p:nvPr/>
        </p:nvSpPr>
        <p:spPr bwMode="auto">
          <a:xfrm>
            <a:off x="0" y="510540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/>
              <a:t>Plume flux 1-2 10</a:t>
            </a:r>
            <a:r>
              <a:rPr lang="en-US" sz="2200" baseline="30000" dirty="0"/>
              <a:t>14</a:t>
            </a:r>
            <a:r>
              <a:rPr lang="en-US" sz="2200" dirty="0"/>
              <a:t> kg/</a:t>
            </a:r>
            <a:r>
              <a:rPr lang="en-US" sz="2200" dirty="0" err="1"/>
              <a:t>yr</a:t>
            </a:r>
            <a:r>
              <a:rPr lang="en-US" sz="2200" dirty="0" smtClean="0"/>
              <a:t>,</a:t>
            </a:r>
          </a:p>
          <a:p>
            <a:r>
              <a:rPr lang="en-US" sz="2200" dirty="0" smtClean="0"/>
              <a:t>primordial  </a:t>
            </a:r>
            <a:r>
              <a:rPr lang="en-US" sz="2200" dirty="0"/>
              <a:t>material constitutes ~</a:t>
            </a:r>
            <a:r>
              <a:rPr lang="en-US" sz="2200" dirty="0" smtClean="0"/>
              <a:t>10-20% </a:t>
            </a:r>
            <a:r>
              <a:rPr lang="en-US" sz="2200" dirty="0"/>
              <a:t>of total plume </a:t>
            </a:r>
            <a:endParaRPr lang="en-US" sz="2200" dirty="0" smtClean="0"/>
          </a:p>
          <a:p>
            <a:r>
              <a:rPr lang="en-US" sz="2200" dirty="0" smtClean="0">
                <a:sym typeface="Wingdings" pitchFamily="2" charset="2"/>
              </a:rPr>
              <a:t> LLSVPs material could </a:t>
            </a:r>
            <a:r>
              <a:rPr lang="en-US" sz="2200" dirty="0">
                <a:sym typeface="Wingdings" pitchFamily="2" charset="2"/>
              </a:rPr>
              <a:t>have constituted ~</a:t>
            </a:r>
            <a:r>
              <a:rPr lang="en-US" sz="2200" dirty="0" smtClean="0">
                <a:sym typeface="Wingdings" pitchFamily="2" charset="2"/>
              </a:rPr>
              <a:t>3-7% </a:t>
            </a:r>
            <a:r>
              <a:rPr lang="en-US" sz="2200" dirty="0">
                <a:sym typeface="Wingdings" pitchFamily="2" charset="2"/>
              </a:rPr>
              <a:t>of mantle </a:t>
            </a:r>
            <a:r>
              <a:rPr lang="en-US" sz="2200" dirty="0" smtClean="0">
                <a:sym typeface="Wingdings" pitchFamily="2" charset="2"/>
              </a:rPr>
              <a:t>mass.</a:t>
            </a:r>
          </a:p>
        </p:txBody>
      </p:sp>
    </p:spTree>
    <p:extLst>
      <p:ext uri="{BB962C8B-B14F-4D97-AF65-F5344CB8AC3E}">
        <p14:creationId xmlns:p14="http://schemas.microsoft.com/office/powerpoint/2010/main" val="11166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ext Box 2"/>
          <p:cNvSpPr txBox="1">
            <a:spLocks noChangeArrowheads="1"/>
          </p:cNvSpPr>
          <p:nvPr/>
        </p:nvSpPr>
        <p:spPr bwMode="auto">
          <a:xfrm>
            <a:off x="166914" y="751106"/>
            <a:ext cx="8783637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800" b="1" dirty="0" smtClean="0"/>
              <a:t>Conclusions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He/Ne ratios in the mantle remembers a magma ocean</a:t>
            </a:r>
            <a:endParaRPr lang="en-US" sz="2400" dirty="0"/>
          </a:p>
          <a:p>
            <a:pPr>
              <a:buClr>
                <a:schemeClr val="tx1"/>
              </a:buClr>
            </a:pPr>
            <a:endParaRPr lang="en-US" sz="2400" baseline="30000" dirty="0" smtClean="0"/>
          </a:p>
          <a:p>
            <a:pPr>
              <a:buClr>
                <a:schemeClr val="tx1"/>
              </a:buClr>
            </a:pPr>
            <a:r>
              <a:rPr lang="en-US" sz="2400" baseline="30000" dirty="0" smtClean="0"/>
              <a:t>129</a:t>
            </a:r>
            <a:r>
              <a:rPr lang="en-US" sz="2400" dirty="0" smtClean="0"/>
              <a:t>Xe/</a:t>
            </a:r>
            <a:r>
              <a:rPr lang="en-US" sz="2400" baseline="30000" dirty="0" smtClean="0"/>
              <a:t>130</a:t>
            </a:r>
            <a:r>
              <a:rPr lang="en-US" sz="2400" dirty="0" smtClean="0"/>
              <a:t>Xe in OIBs reflect two reservoirs that evolved with different I/</a:t>
            </a:r>
            <a:r>
              <a:rPr lang="en-US" sz="2400" dirty="0" err="1" smtClean="0"/>
              <a:t>Xe</a:t>
            </a:r>
            <a:r>
              <a:rPr lang="en-US" sz="2400" dirty="0" smtClean="0"/>
              <a:t> ratios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C00000"/>
                </a:solidFill>
                <a:sym typeface="Wingdings" pitchFamily="2" charset="2"/>
              </a:rPr>
              <a:t>MORB and OIB sources were separated by 4.45 </a:t>
            </a:r>
            <a:r>
              <a:rPr lang="en-US" sz="2400" dirty="0" err="1" smtClean="0">
                <a:solidFill>
                  <a:srgbClr val="C00000"/>
                </a:solidFill>
                <a:sym typeface="Wingdings" pitchFamily="2" charset="2"/>
              </a:rPr>
              <a:t>Ga</a:t>
            </a:r>
            <a:r>
              <a:rPr lang="en-US" sz="2400" dirty="0" smtClean="0">
                <a:solidFill>
                  <a:srgbClr val="C00000"/>
                </a:solidFill>
                <a:sym typeface="Wingdings" pitchFamily="2" charset="2"/>
              </a:rPr>
              <a:t> and subsequent direct  mixing between MORB and plume sources must have been limited over entire Earth history</a:t>
            </a:r>
          </a:p>
          <a:p>
            <a:pPr>
              <a:buClr>
                <a:schemeClr val="tx1"/>
              </a:buClr>
            </a:pPr>
            <a:endParaRPr lang="en-US" sz="2400" dirty="0">
              <a:solidFill>
                <a:srgbClr val="C00000"/>
              </a:solidFill>
              <a:sym typeface="Wingdings" pitchFamily="2" charset="2"/>
            </a:endParaRPr>
          </a:p>
          <a:p>
            <a:pPr>
              <a:buClr>
                <a:schemeClr val="tx1"/>
              </a:buClr>
            </a:pPr>
            <a:r>
              <a:rPr lang="en-US" sz="2400" dirty="0" smtClean="0">
                <a:sym typeface="Wingdings" pitchFamily="2" charset="2"/>
              </a:rPr>
              <a:t>If LLSVPs are the source of OIB material, they are at least as old as 4.45 Ga.</a:t>
            </a:r>
          </a:p>
          <a:p>
            <a:pPr>
              <a:buClr>
                <a:schemeClr val="tx1"/>
              </a:buClr>
            </a:pPr>
            <a:endParaRPr lang="en-US" sz="2400" dirty="0" smtClean="0">
              <a:solidFill>
                <a:srgbClr val="FF0000"/>
              </a:solidFill>
              <a:sym typeface="Wingdings" pitchFamily="2" charset="2"/>
            </a:endParaRPr>
          </a:p>
          <a:p>
            <a:pPr>
              <a:buClr>
                <a:schemeClr val="tx1"/>
              </a:buClr>
            </a:pPr>
            <a:r>
              <a:rPr lang="en-US" sz="2400" dirty="0" smtClean="0">
                <a:sym typeface="Wingdings" pitchFamily="2" charset="2"/>
              </a:rPr>
              <a:t>Moon forming impact did not homogenize the entire mantle</a:t>
            </a:r>
          </a:p>
          <a:p>
            <a:pPr>
              <a:buClr>
                <a:schemeClr val="tx1"/>
              </a:buClr>
            </a:pPr>
            <a:endParaRPr lang="en-US" sz="2200" dirty="0" smtClean="0"/>
          </a:p>
          <a:p>
            <a:pPr>
              <a:buClr>
                <a:schemeClr val="tx1"/>
              </a:buClr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6086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200" dirty="0" smtClean="0">
                <a:solidFill>
                  <a:srgbClr val="C00000"/>
                </a:solidFill>
              </a:rPr>
              <a:t>The first billion year history of the atmosphere (and hydrosphere)</a:t>
            </a:r>
            <a:endParaRPr lang="en-GB" sz="3200" dirty="0" smtClean="0">
              <a:solidFill>
                <a:srgbClr val="C0000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90600" lvl="1" indent="-533400" eaLnBrk="1" hangingPunct="1">
              <a:buFontTx/>
              <a:buNone/>
            </a:pPr>
            <a:r>
              <a:rPr lang="en-GB" dirty="0" smtClean="0"/>
              <a:t>Primary Atmosphere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GB" dirty="0" smtClean="0"/>
              <a:t>Capture of Solar Nebular </a:t>
            </a:r>
            <a:r>
              <a:rPr lang="en-GB" dirty="0" smtClean="0"/>
              <a:t>gases</a:t>
            </a:r>
          </a:p>
          <a:p>
            <a:pPr marL="990600" lvl="1" indent="-533400" eaLnBrk="1" hangingPunct="1">
              <a:buFontTx/>
              <a:buAutoNum type="arabicPeriod"/>
            </a:pPr>
            <a:endParaRPr lang="en-GB" dirty="0" smtClean="0"/>
          </a:p>
          <a:p>
            <a:pPr marL="990600" lvl="1" indent="-533400" eaLnBrk="1" hangingPunct="1">
              <a:buFontTx/>
              <a:buNone/>
            </a:pPr>
            <a:r>
              <a:rPr lang="en-GB" dirty="0" smtClean="0"/>
              <a:t>Secondary Atmosphere</a:t>
            </a:r>
          </a:p>
          <a:p>
            <a:pPr marL="990600" lvl="1" indent="-533400">
              <a:buFontTx/>
              <a:buAutoNum type="arabicPeriod"/>
            </a:pPr>
            <a:r>
              <a:rPr lang="en-GB" dirty="0" smtClean="0"/>
              <a:t>Impact degassing</a:t>
            </a:r>
          </a:p>
          <a:p>
            <a:pPr marL="990600" lvl="1" indent="-533400">
              <a:buFontTx/>
              <a:buAutoNum type="arabicPeriod"/>
            </a:pPr>
            <a:r>
              <a:rPr lang="en-GB" dirty="0"/>
              <a:t>Delivery from icy meteorites and </a:t>
            </a:r>
            <a:r>
              <a:rPr lang="en-GB" dirty="0" smtClean="0"/>
              <a:t>comets</a:t>
            </a:r>
            <a:endParaRPr lang="en-GB" dirty="0" smtClean="0"/>
          </a:p>
          <a:p>
            <a:pPr marL="990600" lvl="1" indent="-533400" eaLnBrk="1" hangingPunct="1">
              <a:buFontTx/>
              <a:buAutoNum type="arabicPeriod"/>
            </a:pPr>
            <a:r>
              <a:rPr lang="en-GB" dirty="0" smtClean="0"/>
              <a:t>Outgassing </a:t>
            </a:r>
            <a:r>
              <a:rPr lang="en-GB" dirty="0" smtClean="0"/>
              <a:t>of the Earth’s mantle</a:t>
            </a:r>
          </a:p>
          <a:p>
            <a:pPr marL="990600" lvl="1" indent="-533400" eaLnBrk="1" hangingPunct="1">
              <a:buFontTx/>
              <a:buAutoNum type="arabicPeriod"/>
            </a:pPr>
            <a:endParaRPr lang="en-GB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159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Composition of the earliest atmosphere</a:t>
            </a:r>
            <a:endParaRPr lang="en-US" sz="2800" dirty="0"/>
          </a:p>
          <a:p>
            <a:r>
              <a:rPr lang="en-US" sz="2800" dirty="0" smtClean="0"/>
              <a:t>Reducing atmosphere: CH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, NH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,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(e.g., Urey 1951 – led to the famous Urey-Miller experiments on prebiotic chemistry)</a:t>
            </a:r>
          </a:p>
          <a:p>
            <a:r>
              <a:rPr lang="en-US" sz="2800" dirty="0" smtClean="0"/>
              <a:t>Oxidizing atmosphere through volcanic outgassing: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(e.g., </a:t>
            </a:r>
            <a:r>
              <a:rPr lang="en-US" sz="2800" dirty="0" err="1" smtClean="0"/>
              <a:t>Rubey</a:t>
            </a:r>
            <a:r>
              <a:rPr lang="en-US" sz="2800" dirty="0" smtClean="0"/>
              <a:t> 1951)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Why is the early atmosphere important</a:t>
            </a:r>
            <a:r>
              <a:rPr lang="en-US" sz="2800" dirty="0" smtClean="0"/>
              <a:t>?</a:t>
            </a:r>
          </a:p>
          <a:p>
            <a:r>
              <a:rPr lang="en-US" sz="2800" dirty="0"/>
              <a:t>The composition of the early atmosphere sets the boundary condition for surface </a:t>
            </a:r>
            <a:r>
              <a:rPr lang="en-US" sz="2800" dirty="0" smtClean="0"/>
              <a:t>chemistry </a:t>
            </a:r>
            <a:r>
              <a:rPr lang="en-US" sz="2800" dirty="0" smtClean="0">
                <a:sym typeface="Wingdings" pitchFamily="2" charset="2"/>
              </a:rPr>
              <a:t> prebiotic chemistry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929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iceland_elemen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7103" y="267093"/>
            <a:ext cx="9329097" cy="4729479"/>
          </a:xfrm>
        </p:spPr>
      </p:pic>
      <p:sp>
        <p:nvSpPr>
          <p:cNvPr id="2" name="Rectangle 1"/>
          <p:cNvSpPr/>
          <p:nvPr/>
        </p:nvSpPr>
        <p:spPr>
          <a:xfrm>
            <a:off x="6705600" y="228600"/>
            <a:ext cx="4800600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20534" y="228600"/>
            <a:ext cx="5227866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72" name="Rectangle 5"/>
          <p:cNvSpPr>
            <a:spLocks noChangeArrowheads="1"/>
          </p:cNvSpPr>
          <p:nvPr/>
        </p:nvSpPr>
        <p:spPr bwMode="auto">
          <a:xfrm>
            <a:off x="791934" y="4876800"/>
            <a:ext cx="7828644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Deep mantle Neon says yes to incorporation of nebular gases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Atmosphere depleted in lighter isotope (</a:t>
            </a:r>
            <a:r>
              <a:rPr lang="en-US" sz="2400" baseline="30000" dirty="0" smtClean="0">
                <a:solidFill>
                  <a:srgbClr val="FF0000"/>
                </a:solidFill>
                <a:sym typeface="Wingdings" pitchFamily="2" charset="2"/>
              </a:rPr>
              <a:t>20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Ne)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6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planetary-patter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45720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1066800" y="228600"/>
            <a:ext cx="7696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/>
              <a:t>Noble gases in the atmosphere of terrestrial planets</a:t>
            </a: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5562600" y="1752600"/>
            <a:ext cx="35814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2200" dirty="0">
                <a:latin typeface="Tahoma" pitchFamily="34" charset="0"/>
              </a:rPr>
              <a:t>Massive depletion of volatiles from Earth</a:t>
            </a:r>
          </a:p>
          <a:p>
            <a:pPr>
              <a:buFontTx/>
              <a:buAutoNum type="arabicPeriod"/>
            </a:pPr>
            <a:endParaRPr lang="en-US" sz="2200" dirty="0">
              <a:latin typeface="Tahoma" pitchFamily="34" charset="0"/>
            </a:endParaRPr>
          </a:p>
          <a:p>
            <a:pPr>
              <a:buFontTx/>
              <a:buAutoNum type="arabicPeriod"/>
            </a:pPr>
            <a:r>
              <a:rPr lang="en-US" sz="2200" dirty="0">
                <a:latin typeface="Tahoma" pitchFamily="34" charset="0"/>
              </a:rPr>
              <a:t>Abundance pattern looks like carbonaceous meteorites</a:t>
            </a:r>
          </a:p>
          <a:p>
            <a:pPr>
              <a:buFontTx/>
              <a:buAutoNum type="arabicPeriod"/>
            </a:pPr>
            <a:endParaRPr lang="en-US" sz="2200" dirty="0">
              <a:latin typeface="Tahoma" pitchFamily="34" charset="0"/>
            </a:endParaRPr>
          </a:p>
          <a:p>
            <a:pPr>
              <a:buFontTx/>
              <a:buAutoNum type="arabicPeriod"/>
            </a:pPr>
            <a:r>
              <a:rPr lang="en-US" sz="2200" b="1" dirty="0" smtClean="0">
                <a:solidFill>
                  <a:srgbClr val="C00000"/>
                </a:solidFill>
                <a:latin typeface="Tahoma" pitchFamily="34" charset="0"/>
              </a:rPr>
              <a:t>Atmosphere does not remember the </a:t>
            </a:r>
            <a:r>
              <a:rPr lang="en-US" sz="2200" b="1" dirty="0">
                <a:solidFill>
                  <a:srgbClr val="C00000"/>
                </a:solidFill>
                <a:latin typeface="Tahoma" pitchFamily="34" charset="0"/>
              </a:rPr>
              <a:t>primary atmosphere</a:t>
            </a:r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914400" y="5994400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/>
              <a:t>Solar N/Ne ~1; terrestrial N/Ne ~86,000 =&gt;most of the nitrogen delivered in condensed form.</a:t>
            </a:r>
          </a:p>
        </p:txBody>
      </p:sp>
    </p:spTree>
    <p:extLst>
      <p:ext uri="{BB962C8B-B14F-4D97-AF65-F5344CB8AC3E}">
        <p14:creationId xmlns:p14="http://schemas.microsoft.com/office/powerpoint/2010/main" val="46155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Formation of Early Atmosphere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990600" lvl="1" indent="-533400" eaLnBrk="1" hangingPunct="1">
              <a:buFontTx/>
              <a:buNone/>
            </a:pPr>
            <a:r>
              <a:rPr lang="en-GB" dirty="0" smtClean="0"/>
              <a:t>Primary Atmosphere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GB" dirty="0" smtClean="0"/>
              <a:t>Capture of Solar Nebular gases</a:t>
            </a:r>
          </a:p>
          <a:p>
            <a:pPr marL="457200" lvl="1" indent="0" eaLnBrk="1" hangingPunct="1">
              <a:buNone/>
            </a:pPr>
            <a:endParaRPr lang="en-GB" dirty="0"/>
          </a:p>
          <a:p>
            <a:pPr marL="0" lvl="1" indent="0" eaLnBrk="1" hangingPunct="1">
              <a:buNone/>
            </a:pPr>
            <a:r>
              <a:rPr lang="en-GB" dirty="0" smtClean="0"/>
              <a:t>Present day atmospheric noble gases do not remember the presence of a primary atmosphere</a:t>
            </a:r>
          </a:p>
          <a:p>
            <a:pPr marL="457200" lvl="1" indent="0" eaLnBrk="1" hangingPunct="1">
              <a:buNone/>
            </a:pPr>
            <a:endParaRPr lang="en-GB" dirty="0" smtClean="0"/>
          </a:p>
          <a:p>
            <a:pPr marL="990600" lvl="1" indent="-533400" eaLnBrk="1" hangingPunct="1">
              <a:buFontTx/>
              <a:buNone/>
            </a:pPr>
            <a:r>
              <a:rPr lang="en-GB" dirty="0" smtClean="0"/>
              <a:t>Secondary </a:t>
            </a:r>
            <a:r>
              <a:rPr lang="en-GB" dirty="0" smtClean="0"/>
              <a:t>Atmosphere</a:t>
            </a:r>
            <a:endParaRPr lang="en-GB" dirty="0" smtClean="0"/>
          </a:p>
          <a:p>
            <a:pPr marL="990600" lvl="1" indent="-533400" eaLnBrk="1" hangingPunct="1">
              <a:buFontTx/>
              <a:buAutoNum type="arabicPeriod"/>
            </a:pPr>
            <a:endParaRPr lang="en-GB" dirty="0" smtClean="0"/>
          </a:p>
          <a:p>
            <a:pPr marL="990600" lvl="1" indent="-533400">
              <a:buFontTx/>
              <a:buAutoNum type="arabicPeriod"/>
            </a:pPr>
            <a:r>
              <a:rPr lang="en-GB" dirty="0" smtClean="0"/>
              <a:t>Impact degassing (while accreting)</a:t>
            </a:r>
          </a:p>
          <a:p>
            <a:pPr marL="990600" lvl="1" indent="-533400">
              <a:buFontTx/>
              <a:buAutoNum type="arabicPeriod"/>
            </a:pPr>
            <a:r>
              <a:rPr lang="en-GB" dirty="0"/>
              <a:t>Outgassing of the Earth’s </a:t>
            </a:r>
            <a:r>
              <a:rPr lang="en-GB" dirty="0" smtClean="0"/>
              <a:t>mantle</a:t>
            </a:r>
          </a:p>
          <a:p>
            <a:pPr marL="990600" lvl="1" indent="-533400">
              <a:buFontTx/>
              <a:buAutoNum type="arabicPeriod"/>
            </a:pPr>
            <a:r>
              <a:rPr lang="en-GB" dirty="0"/>
              <a:t>Delivery from icy meteorites and </a:t>
            </a:r>
            <a:r>
              <a:rPr lang="en-GB" dirty="0" smtClean="0"/>
              <a:t>comets (late veneer)</a:t>
            </a:r>
            <a:endParaRPr lang="en-GB" dirty="0" smtClean="0"/>
          </a:p>
          <a:p>
            <a:pPr marL="990600" lvl="1" indent="-533400" eaLnBrk="1" hangingPunct="1">
              <a:buFontTx/>
              <a:buAutoNum type="arabicPeriod"/>
            </a:pPr>
            <a:endParaRPr lang="en-GB" dirty="0" smtClean="0"/>
          </a:p>
        </p:txBody>
      </p:sp>
      <p:sp>
        <p:nvSpPr>
          <p:cNvPr id="4" name="Oval 3"/>
          <p:cNvSpPr/>
          <p:nvPr/>
        </p:nvSpPr>
        <p:spPr>
          <a:xfrm>
            <a:off x="282524" y="4427808"/>
            <a:ext cx="81534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87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planetary-patter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45720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1066800" y="228600"/>
            <a:ext cx="7696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/>
              <a:t>Noble gases in the atmosphere of terrestrial planets</a:t>
            </a: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5562600" y="1752600"/>
            <a:ext cx="35814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2200" dirty="0">
                <a:latin typeface="Tahoma" pitchFamily="34" charset="0"/>
              </a:rPr>
              <a:t>Massive depletion of volatiles from Earth</a:t>
            </a:r>
          </a:p>
          <a:p>
            <a:pPr>
              <a:buFontTx/>
              <a:buAutoNum type="arabicPeriod"/>
            </a:pPr>
            <a:endParaRPr lang="en-US" sz="2200" dirty="0">
              <a:latin typeface="Tahoma" pitchFamily="34" charset="0"/>
            </a:endParaRPr>
          </a:p>
          <a:p>
            <a:pPr>
              <a:buFontTx/>
              <a:buAutoNum type="arabicPeriod"/>
            </a:pPr>
            <a:r>
              <a:rPr lang="en-US" sz="2200" dirty="0">
                <a:latin typeface="Tahoma" pitchFamily="34" charset="0"/>
              </a:rPr>
              <a:t>Abundance pattern looks like carbonaceous meteorites</a:t>
            </a:r>
          </a:p>
          <a:p>
            <a:pPr>
              <a:buFontTx/>
              <a:buAutoNum type="arabicPeriod"/>
            </a:pPr>
            <a:endParaRPr lang="en-US" sz="2200" dirty="0">
              <a:latin typeface="Tahoma" pitchFamily="34" charset="0"/>
            </a:endParaRPr>
          </a:p>
          <a:p>
            <a:pPr>
              <a:buFontTx/>
              <a:buAutoNum type="arabicPeriod"/>
            </a:pPr>
            <a:r>
              <a:rPr lang="en-US" sz="2200" b="1" dirty="0" smtClean="0">
                <a:solidFill>
                  <a:srgbClr val="C00000"/>
                </a:solidFill>
                <a:latin typeface="Tahoma" pitchFamily="34" charset="0"/>
              </a:rPr>
              <a:t>Atmosphere does not remember the </a:t>
            </a:r>
            <a:r>
              <a:rPr lang="en-US" sz="2200" b="1" dirty="0">
                <a:solidFill>
                  <a:srgbClr val="C00000"/>
                </a:solidFill>
                <a:latin typeface="Tahoma" pitchFamily="34" charset="0"/>
              </a:rPr>
              <a:t>primary atmosphere</a:t>
            </a:r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914400" y="5994400"/>
            <a:ext cx="822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 smtClean="0"/>
              <a:t>So can </a:t>
            </a:r>
            <a:r>
              <a:rPr lang="en-US" sz="2000" dirty="0" err="1" smtClean="0"/>
              <a:t>chondrites</a:t>
            </a:r>
            <a:r>
              <a:rPr lang="en-US" sz="2000" dirty="0" smtClean="0"/>
              <a:t> deliver the noble gases and hence the other volatiles to </a:t>
            </a:r>
          </a:p>
          <a:p>
            <a:r>
              <a:rPr lang="en-US" sz="2000" dirty="0" smtClean="0"/>
              <a:t>Earth?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24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446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Co-variation of D/H with N isotopes</a:t>
            </a:r>
            <a:br>
              <a:rPr lang="en-US" sz="2800" dirty="0" smtClean="0"/>
            </a:br>
            <a:r>
              <a:rPr lang="en-US" sz="2800" dirty="0" smtClean="0"/>
              <a:t>Earth volatiles: Signature of </a:t>
            </a:r>
            <a:r>
              <a:rPr lang="en-US" sz="2800" dirty="0"/>
              <a:t>c</a:t>
            </a:r>
            <a:r>
              <a:rPr lang="en-US" sz="2800" dirty="0" smtClean="0"/>
              <a:t>omets? </a:t>
            </a:r>
            <a:r>
              <a:rPr lang="en-US" sz="2800" dirty="0"/>
              <a:t>M</a:t>
            </a:r>
            <a:r>
              <a:rPr lang="en-US" sz="2800" dirty="0" smtClean="0"/>
              <a:t>eteorites?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63" y="1785816"/>
            <a:ext cx="6553200" cy="4824882"/>
          </a:xfrm>
        </p:spPr>
      </p:pic>
      <p:sp>
        <p:nvSpPr>
          <p:cNvPr id="3" name="TextBox 2"/>
          <p:cNvSpPr txBox="1"/>
          <p:nvPr/>
        </p:nvSpPr>
        <p:spPr>
          <a:xfrm>
            <a:off x="7162800" y="6248400"/>
            <a:ext cx="131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Marty,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5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5"/>
          <p:cNvSpPr>
            <a:spLocks noChangeArrowheads="1"/>
          </p:cNvSpPr>
          <p:nvPr/>
        </p:nvSpPr>
        <p:spPr bwMode="auto">
          <a:xfrm>
            <a:off x="477156" y="4788933"/>
            <a:ext cx="8590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lumes cannot supply all of the primordial noble gases to the MORB source.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" name="Content Placeholder 12" descr="iceland_elemen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914400"/>
            <a:ext cx="7086600" cy="3592623"/>
          </a:xfrm>
        </p:spPr>
      </p:pic>
      <p:sp>
        <p:nvSpPr>
          <p:cNvPr id="9" name="Rectangle 8"/>
          <p:cNvSpPr/>
          <p:nvPr/>
        </p:nvSpPr>
        <p:spPr>
          <a:xfrm>
            <a:off x="990600" y="2286001"/>
            <a:ext cx="228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77656" y="2347687"/>
            <a:ext cx="228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80772" y="4205515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37944" y="4191001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4114801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3</a:t>
            </a:r>
            <a:r>
              <a:rPr lang="en-US" b="1" dirty="0" smtClean="0"/>
              <a:t>He/</a:t>
            </a:r>
            <a:r>
              <a:rPr lang="en-US" b="1" baseline="30000" dirty="0" smtClean="0"/>
              <a:t>36</a:t>
            </a:r>
            <a:r>
              <a:rPr lang="en-US" b="1" dirty="0" smtClean="0"/>
              <a:t>Ar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4114801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3</a:t>
            </a:r>
            <a:r>
              <a:rPr lang="en-US" b="1" dirty="0" smtClean="0"/>
              <a:t>He/</a:t>
            </a:r>
            <a:r>
              <a:rPr lang="en-US" b="1" baseline="30000" dirty="0" smtClean="0"/>
              <a:t>22</a:t>
            </a:r>
            <a:r>
              <a:rPr lang="en-US" b="1" dirty="0" smtClean="0"/>
              <a:t>Ne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33602" y="2538199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20</a:t>
            </a:r>
            <a:r>
              <a:rPr lang="en-US" b="1" dirty="0" smtClean="0"/>
              <a:t>Ne/</a:t>
            </a:r>
            <a:r>
              <a:rPr lang="en-US" b="1" baseline="30000" dirty="0" smtClean="0"/>
              <a:t>22</a:t>
            </a:r>
            <a:r>
              <a:rPr lang="en-US" b="1" dirty="0" smtClean="0"/>
              <a:t>Ne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3977274" y="2575927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40</a:t>
            </a:r>
            <a:r>
              <a:rPr lang="en-US" b="1" dirty="0" smtClean="0"/>
              <a:t>Ar/</a:t>
            </a:r>
            <a:r>
              <a:rPr lang="en-US" b="1" baseline="30000" dirty="0" smtClean="0"/>
              <a:t>36</a:t>
            </a:r>
            <a:r>
              <a:rPr lang="en-US" b="1" dirty="0" smtClean="0"/>
              <a:t>Ar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57094" y="4434115"/>
            <a:ext cx="221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Mukhopadhyay</a:t>
            </a:r>
            <a:r>
              <a:rPr lang="en-US" dirty="0" smtClean="0"/>
              <a:t>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89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happened during the Moon-forming giant impact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114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Likely led to majority of the volatiles being in near-surface environments</a:t>
            </a:r>
          </a:p>
          <a:p>
            <a:r>
              <a:rPr lang="en-US" sz="2800" dirty="0" smtClean="0"/>
              <a:t>Magma ocean degassing: Atmospheric C-O-H species controlled by magma ocean fugacity</a:t>
            </a:r>
          </a:p>
          <a:p>
            <a:r>
              <a:rPr lang="en-US" sz="2800" dirty="0" smtClean="0"/>
              <a:t>Zonation in fO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in the magma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ocean but surface likely to be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in equilibrium with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O-CO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122" y="3657600"/>
            <a:ext cx="40005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073189"/>
            <a:ext cx="243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Hirschmann</a:t>
            </a:r>
            <a:r>
              <a:rPr lang="en-US" dirty="0" smtClean="0"/>
              <a:t>, EPSL,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1" name="Picture 3" descr="kryton-fractionati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32825" y="990600"/>
            <a:ext cx="8915400" cy="4986338"/>
          </a:xfrm>
          <a:noFill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1000" y="6094214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Earth atmosphere </a:t>
            </a:r>
            <a:r>
              <a:rPr lang="en-US" dirty="0" smtClean="0"/>
              <a:t>depleted</a:t>
            </a:r>
            <a:r>
              <a:rPr lang="en-US" dirty="0" smtClean="0"/>
              <a:t> in lighter isotopes compared to sun but enriched compared to </a:t>
            </a:r>
            <a:r>
              <a:rPr lang="en-US" dirty="0" err="1" smtClean="0"/>
              <a:t>chondrites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12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5" name="Picture 3" descr="xenon1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533400"/>
            <a:ext cx="9144000" cy="4267200"/>
          </a:xfr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57400" y="5879068"/>
            <a:ext cx="44852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Earth atmosphere </a:t>
            </a:r>
            <a:r>
              <a:rPr lang="en-US" dirty="0" smtClean="0"/>
              <a:t>depleted in lighter isotopes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35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kryton-fraction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2420277" y="1371600"/>
            <a:ext cx="7220877" cy="4038600"/>
          </a:xfrm>
          <a:prstGeom prst="rect">
            <a:avLst/>
          </a:prstGeom>
          <a:noFill/>
        </p:spPr>
      </p:pic>
      <p:pic>
        <p:nvPicPr>
          <p:cNvPr id="6" name="Picture 3" descr="xenon1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67695" y="1475324"/>
            <a:ext cx="8758449" cy="40872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1855" y="5791200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Hmmmm</a:t>
            </a:r>
            <a:r>
              <a:rPr lang="en-US" dirty="0" smtClean="0"/>
              <a:t>……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062220"/>
              </p:ext>
            </p:extLst>
          </p:nvPr>
        </p:nvGraphicFramePr>
        <p:xfrm>
          <a:off x="1524000" y="0"/>
          <a:ext cx="5715000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SPW 12.0 Graph" r:id="rId3" imgW="5715188" imgH="4133763" progId="SigmaPlotGraphicObject.11">
                  <p:embed/>
                </p:oleObj>
              </mc:Choice>
              <mc:Fallback>
                <p:oleObj name="SPW 12.0 Graph" r:id="rId3" imgW="5715188" imgH="4133763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0"/>
                        <a:ext cx="5715000" cy="413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52400" y="4267200"/>
            <a:ext cx="899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Observation: Atmosphere is enriched in the heavier isotope compared to the mantle</a:t>
            </a:r>
          </a:p>
          <a:p>
            <a:endParaRPr lang="en-US" sz="2000" dirty="0"/>
          </a:p>
          <a:p>
            <a:r>
              <a:rPr lang="en-US" sz="2000" dirty="0" smtClean="0"/>
              <a:t>Explanations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Outgas the mantle followed by hydrodynamic escape of a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rich atmosphere (e.g., Pepin, 1991)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Atmosphere is a mixture of outgassed mantle gases and later accreting material (late veneer)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67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7800"/>
            <a:ext cx="6625526" cy="4343400"/>
          </a:xfrm>
        </p:spPr>
      </p:pic>
      <p:sp>
        <p:nvSpPr>
          <p:cNvPr id="5" name="Rectangle 4"/>
          <p:cNvSpPr/>
          <p:nvPr/>
        </p:nvSpPr>
        <p:spPr>
          <a:xfrm>
            <a:off x="2743200" y="2347686"/>
            <a:ext cx="152400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8600" y="1896320"/>
            <a:ext cx="235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Iceland, max measured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955471" y="2163020"/>
            <a:ext cx="990600" cy="1846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629400" y="6172200"/>
            <a:ext cx="131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Marty, 2012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437216"/>
            <a:ext cx="7706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Atmospheric noble gases: Mantle outgassing or late veneer?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17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-89940"/>
            <a:ext cx="8610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MORBs and OIBs have non-atmospheric primordial </a:t>
            </a:r>
            <a:r>
              <a:rPr lang="en-US" sz="2800" dirty="0" err="1" smtClean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Xe</a:t>
            </a:r>
            <a:r>
              <a:rPr lang="en-US" sz="2800" dirty="0" smtClean="0">
                <a:solidFill>
                  <a:srgbClr val="572314"/>
                </a:solidFill>
                <a:latin typeface="+mj-lt"/>
                <a:ea typeface="+mj-ea"/>
                <a:cs typeface="+mj-cs"/>
              </a:rPr>
              <a:t> isotopes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309470"/>
            <a:ext cx="712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Well gas data from </a:t>
            </a:r>
            <a:r>
              <a:rPr lang="en-US" dirty="0" err="1" smtClean="0"/>
              <a:t>Caffee</a:t>
            </a:r>
            <a:r>
              <a:rPr lang="en-US" dirty="0" smtClean="0"/>
              <a:t> et al., 1999; Holland and </a:t>
            </a:r>
            <a:r>
              <a:rPr lang="en-US" dirty="0" err="1" smtClean="0"/>
              <a:t>Ballentine</a:t>
            </a:r>
            <a:r>
              <a:rPr lang="en-US" dirty="0" smtClean="0"/>
              <a:t>, 2006</a:t>
            </a:r>
            <a:endParaRPr lang="en-US" dirty="0"/>
          </a:p>
        </p:txBody>
      </p:sp>
      <p:pic>
        <p:nvPicPr>
          <p:cNvPr id="7" name="Picture 6" descr="Mantle_128_129-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240" y="990600"/>
            <a:ext cx="6671310" cy="530733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572802" y="989788"/>
            <a:ext cx="332198" cy="5307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6200000">
            <a:off x="1047267" y="3421135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128</a:t>
            </a:r>
            <a:r>
              <a:rPr lang="en-US" b="1" dirty="0" smtClean="0"/>
              <a:t>Xe/</a:t>
            </a:r>
            <a:r>
              <a:rPr lang="en-US" b="1" baseline="30000" dirty="0" smtClean="0"/>
              <a:t>130</a:t>
            </a:r>
            <a:r>
              <a:rPr lang="en-US" b="1" dirty="0" smtClean="0"/>
              <a:t>Xe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343400" y="5971507"/>
            <a:ext cx="1676400" cy="276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0" y="5943600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129</a:t>
            </a:r>
            <a:r>
              <a:rPr lang="en-US" b="1" dirty="0" smtClean="0"/>
              <a:t>Xe/</a:t>
            </a:r>
            <a:r>
              <a:rPr lang="en-US" b="1" baseline="30000" dirty="0" smtClean="0"/>
              <a:t>130</a:t>
            </a:r>
            <a:r>
              <a:rPr lang="en-US" b="1" dirty="0" smtClean="0"/>
              <a:t>Xe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994874" y="6186883"/>
            <a:ext cx="2263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Mukhopadhyay</a:t>
            </a:r>
            <a:r>
              <a:rPr lang="en-US" dirty="0" smtClean="0"/>
              <a:t> et al., </a:t>
            </a:r>
          </a:p>
          <a:p>
            <a:r>
              <a:rPr lang="en-US" dirty="0" smtClean="0"/>
              <a:t>In prep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23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1_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7499350" cy="4303671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52600" y="228600"/>
            <a:ext cx="6343995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Kr in the mantle and the atmosphere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617220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Holland et al., 2009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438400" y="3276600"/>
            <a:ext cx="16002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19720046">
            <a:off x="3862427" y="2362200"/>
            <a:ext cx="2521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Fractionated residual 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9935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Evidence that the atmosphere cannot form through mantle outgassing i.e. its  from a late </a:t>
            </a:r>
            <a:r>
              <a:rPr lang="en-US" sz="3200" dirty="0" smtClean="0"/>
              <a:t>veneer after the giant impact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981200" y="3352800"/>
            <a:ext cx="5029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1295400" y="4953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Mantle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4953000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Atmosphere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35814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Mantle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3657600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Atmosphere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1109254" y="2438400"/>
            <a:ext cx="16002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61908" y="2057400"/>
            <a:ext cx="3615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Mantle outgassing followed </a:t>
            </a:r>
          </a:p>
          <a:p>
            <a:r>
              <a:rPr lang="en-US" sz="2000" b="1" dirty="0" smtClean="0"/>
              <a:t>by mass fractionation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2743200" y="3962400"/>
            <a:ext cx="2819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Increasing </a:t>
            </a:r>
            <a:r>
              <a:rPr lang="en-US" sz="2000" baseline="30000" dirty="0" smtClean="0"/>
              <a:t>128</a:t>
            </a:r>
            <a:r>
              <a:rPr lang="en-US" sz="2000" dirty="0" smtClean="0"/>
              <a:t>Xe/</a:t>
            </a:r>
            <a:r>
              <a:rPr lang="en-US" sz="2000" baseline="30000" dirty="0" smtClean="0"/>
              <a:t>130</a:t>
            </a:r>
            <a:r>
              <a:rPr lang="en-US" sz="2000" dirty="0" smtClean="0"/>
              <a:t>Xe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1981200" y="4648200"/>
            <a:ext cx="5029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81200" y="4524828"/>
            <a:ext cx="45719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10400" y="4524828"/>
            <a:ext cx="45719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81200" y="3229428"/>
            <a:ext cx="45719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" name="Rectangle 18"/>
          <p:cNvSpPr/>
          <p:nvPr/>
        </p:nvSpPr>
        <p:spPr>
          <a:xfrm>
            <a:off x="6964681" y="3229428"/>
            <a:ext cx="45719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486400" y="5408612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86400" y="4176486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flipH="1">
            <a:off x="2924628" y="5236026"/>
            <a:ext cx="2819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Increasing </a:t>
            </a:r>
            <a:r>
              <a:rPr lang="en-US" sz="2000" baseline="30000" dirty="0" smtClean="0"/>
              <a:t>82</a:t>
            </a:r>
            <a:r>
              <a:rPr lang="en-US" sz="2000" dirty="0" smtClean="0"/>
              <a:t>Kr/</a:t>
            </a:r>
            <a:r>
              <a:rPr lang="en-US" sz="2000" baseline="30000" dirty="0" smtClean="0"/>
              <a:t>84</a:t>
            </a:r>
            <a:r>
              <a:rPr lang="en-US" sz="2000" dirty="0" smtClean="0"/>
              <a:t>Kr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08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32581" y="26963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But late veneer is NOT carbonaceous </a:t>
            </a:r>
            <a:r>
              <a:rPr lang="en-US" sz="2800" dirty="0" err="1" smtClean="0"/>
              <a:t>chondrites</a:t>
            </a:r>
            <a:endParaRPr lang="en-US" sz="2800" dirty="0" smtClean="0"/>
          </a:p>
        </p:txBody>
      </p:sp>
      <p:pic>
        <p:nvPicPr>
          <p:cNvPr id="12291" name="Picture 3" descr="kryton-fractionati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990600"/>
            <a:ext cx="8915400" cy="4986338"/>
          </a:xfrm>
          <a:noFill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295400" y="6248400"/>
            <a:ext cx="64549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Earth atmosphere looks neither like sun nor like </a:t>
            </a:r>
            <a:r>
              <a:rPr lang="en-US" sz="2000" b="1" dirty="0" err="1"/>
              <a:t>chondrites</a:t>
            </a:r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68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800" y="4800600"/>
            <a:ext cx="8458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Honda and </a:t>
            </a:r>
            <a:r>
              <a:rPr lang="en-US" sz="2200" dirty="0" err="1" smtClean="0"/>
              <a:t>Macdougall</a:t>
            </a:r>
            <a:r>
              <a:rPr lang="en-US" sz="2200" dirty="0" smtClean="0"/>
              <a:t> (1997) suggested magma ocean degassing</a:t>
            </a:r>
          </a:p>
          <a:p>
            <a:r>
              <a:rPr lang="en-US" sz="2200" dirty="0"/>
              <a:t>t</a:t>
            </a:r>
            <a:r>
              <a:rPr lang="en-US" sz="2200" dirty="0" smtClean="0"/>
              <a:t>o explain the </a:t>
            </a:r>
            <a:r>
              <a:rPr lang="en-US" sz="2200" baseline="30000" dirty="0" smtClean="0"/>
              <a:t>3</a:t>
            </a:r>
            <a:r>
              <a:rPr lang="en-US" sz="2200" dirty="0" smtClean="0"/>
              <a:t>He/</a:t>
            </a:r>
            <a:r>
              <a:rPr lang="en-US" sz="2200" baseline="30000" dirty="0" smtClean="0"/>
              <a:t>22</a:t>
            </a:r>
            <a:r>
              <a:rPr lang="en-US" sz="2200" dirty="0" smtClean="0"/>
              <a:t>Ne difference</a:t>
            </a:r>
          </a:p>
          <a:p>
            <a:endParaRPr lang="en-US" sz="2200" dirty="0"/>
          </a:p>
          <a:p>
            <a:r>
              <a:rPr lang="en-US" sz="2200" dirty="0" smtClean="0"/>
              <a:t>Post magma ocean the whole mantle was not homogenized with respect to its He/Ne ratio</a:t>
            </a:r>
            <a:endParaRPr lang="en-US" sz="2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does one explain the 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He/</a:t>
            </a:r>
            <a:r>
              <a:rPr lang="en-US" sz="2800" baseline="30000" dirty="0" smtClean="0"/>
              <a:t>22</a:t>
            </a:r>
            <a:r>
              <a:rPr lang="en-US" sz="2800" dirty="0" smtClean="0"/>
              <a:t>Ne of the mantle?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739241"/>
              </p:ext>
            </p:extLst>
          </p:nvPr>
        </p:nvGraphicFramePr>
        <p:xfrm>
          <a:off x="1728788" y="729342"/>
          <a:ext cx="5686425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SPW 12.0 Graph" r:id="rId3" imgW="5686574" imgH="4143211" progId="SigmaPlotGraphicObject.11">
                  <p:embed/>
                </p:oleObj>
              </mc:Choice>
              <mc:Fallback>
                <p:oleObj name="SPW 12.0 Graph" r:id="rId3" imgW="5686574" imgH="4143211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8788" y="729342"/>
                        <a:ext cx="5686425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02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What happened next (and during)?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During end of accretion, </a:t>
            </a:r>
            <a:r>
              <a:rPr lang="en-US" sz="3100" dirty="0" smtClean="0"/>
              <a:t>heavy bombardment likely  </a:t>
            </a:r>
            <a:r>
              <a:rPr lang="en-US" sz="3100" dirty="0"/>
              <a:t>maintained hot, steam atmosphere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100" dirty="0" smtClean="0"/>
              <a:t>Oldest </a:t>
            </a:r>
            <a:r>
              <a:rPr lang="en-US" sz="3100" dirty="0"/>
              <a:t>zircons (possibly 4.3-4.4 </a:t>
            </a:r>
            <a:r>
              <a:rPr lang="en-US" sz="3100" dirty="0" err="1"/>
              <a:t>Ga</a:t>
            </a:r>
            <a:r>
              <a:rPr lang="en-US" sz="3100" dirty="0"/>
              <a:t>) indicate very early formation of a continental </a:t>
            </a:r>
            <a:r>
              <a:rPr lang="en-US" sz="3100" dirty="0" smtClean="0"/>
              <a:t>crust</a:t>
            </a:r>
            <a:endParaRPr lang="en-US" sz="3100" dirty="0"/>
          </a:p>
          <a:p>
            <a:pPr lvl="1">
              <a:lnSpc>
                <a:spcPct val="90000"/>
              </a:lnSpc>
            </a:pPr>
            <a:r>
              <a:rPr lang="en-US" dirty="0"/>
              <a:t>Measurements of oxygen isotope ratios </a:t>
            </a:r>
            <a:r>
              <a:rPr lang="en-US" dirty="0" smtClean="0"/>
              <a:t>in </a:t>
            </a:r>
            <a:r>
              <a:rPr lang="en-US" dirty="0"/>
              <a:t>zircons indicate </a:t>
            </a:r>
            <a:r>
              <a:rPr lang="en-US" dirty="0" smtClean="0"/>
              <a:t>liquid water at the earth’s surface</a:t>
            </a:r>
            <a:endParaRPr lang="en-US" dirty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3100" dirty="0" smtClean="0"/>
              <a:t>“Impact </a:t>
            </a:r>
            <a:r>
              <a:rPr lang="en-US" sz="3100" dirty="0"/>
              <a:t>frustration” on the development of life immediately after </a:t>
            </a:r>
            <a:r>
              <a:rPr lang="en-US" sz="3100" dirty="0" smtClean="0"/>
              <a:t>accretion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100" dirty="0" smtClean="0"/>
              <a:t>	- How long did this period last?</a:t>
            </a:r>
          </a:p>
          <a:p>
            <a:pPr marL="0" indent="0">
              <a:lnSpc>
                <a:spcPct val="90000"/>
              </a:lnSpc>
              <a:buNone/>
            </a:pPr>
            <a:endParaRPr lang="en-US" sz="3100" dirty="0" smtClean="0"/>
          </a:p>
          <a:p>
            <a:pPr>
              <a:lnSpc>
                <a:spcPct val="90000"/>
              </a:lnSpc>
            </a:pPr>
            <a:r>
              <a:rPr lang="en-US" sz="3100" dirty="0"/>
              <a:t>Impacts can help and hurt atmosphere formation and prebiotic chemistry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Only a few impacts could deliver the Earth’s ocean water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Large impacts could have blown off several generations of early atmospheres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Impact degassing can produce reducing atmosphere</a:t>
            </a:r>
          </a:p>
          <a:p>
            <a:pPr marL="0" indent="0">
              <a:lnSpc>
                <a:spcPct val="90000"/>
              </a:lnSpc>
              <a:buNone/>
            </a:pP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456388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Basin scale impacts can produce steam atmospheres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990600"/>
            <a:ext cx="8153401" cy="4356973"/>
          </a:xfrm>
        </p:spPr>
      </p:pic>
      <p:sp>
        <p:nvSpPr>
          <p:cNvPr id="5" name="TextBox 4"/>
          <p:cNvSpPr txBox="1"/>
          <p:nvPr/>
        </p:nvSpPr>
        <p:spPr>
          <a:xfrm>
            <a:off x="304800" y="6274136"/>
            <a:ext cx="1910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Zahnle</a:t>
            </a:r>
            <a:r>
              <a:rPr lang="en-US" dirty="0" smtClean="0"/>
              <a:t> et al., 2011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733800"/>
            <a:ext cx="3124200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6274136"/>
            <a:ext cx="19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2500 km diameter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8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Basin scale impacts can produce steam atmospheres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990600"/>
            <a:ext cx="8153401" cy="4356973"/>
          </a:xfrm>
        </p:spPr>
      </p:pic>
      <p:sp>
        <p:nvSpPr>
          <p:cNvPr id="5" name="TextBox 4"/>
          <p:cNvSpPr txBox="1"/>
          <p:nvPr/>
        </p:nvSpPr>
        <p:spPr>
          <a:xfrm>
            <a:off x="304800" y="6274136"/>
            <a:ext cx="1910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Zahnle</a:t>
            </a:r>
            <a:r>
              <a:rPr lang="en-US" dirty="0" smtClean="0"/>
              <a:t> et al.,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4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5410200" cy="5593746"/>
          </a:xfrm>
        </p:spPr>
      </p:pic>
      <p:sp>
        <p:nvSpPr>
          <p:cNvPr id="5" name="TextBox 4"/>
          <p:cNvSpPr txBox="1"/>
          <p:nvPr/>
        </p:nvSpPr>
        <p:spPr>
          <a:xfrm>
            <a:off x="914400" y="6177670"/>
            <a:ext cx="5976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Schaefer and </a:t>
            </a:r>
            <a:r>
              <a:rPr lang="en-US" dirty="0" err="1" smtClean="0"/>
              <a:t>Fegley</a:t>
            </a:r>
            <a:r>
              <a:rPr lang="en-US" dirty="0" smtClean="0"/>
              <a:t>, 2010</a:t>
            </a:r>
          </a:p>
          <a:p>
            <a:r>
              <a:rPr lang="en-US" dirty="0" smtClean="0"/>
              <a:t>Also see Hashimoto et al., 2007 and Schaefer and </a:t>
            </a:r>
            <a:r>
              <a:rPr lang="en-US" dirty="0" err="1" smtClean="0"/>
              <a:t>Fegley</a:t>
            </a:r>
            <a:r>
              <a:rPr lang="en-US" dirty="0" smtClean="0"/>
              <a:t> 2007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74638"/>
            <a:ext cx="3429000" cy="2697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Atmospheric composition produced through impact degassing of ordinary </a:t>
            </a:r>
            <a:r>
              <a:rPr lang="en-US" sz="2800" dirty="0" err="1" smtClean="0"/>
              <a:t>chondrites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smtClean="0"/>
              <a:t>Quite reducing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78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5523"/>
            <a:ext cx="5410200" cy="5611877"/>
          </a:xfrm>
        </p:spPr>
      </p:pic>
      <p:sp>
        <p:nvSpPr>
          <p:cNvPr id="5" name="TextBox 4"/>
          <p:cNvSpPr txBox="1"/>
          <p:nvPr/>
        </p:nvSpPr>
        <p:spPr>
          <a:xfrm>
            <a:off x="304800" y="6019800"/>
            <a:ext cx="5976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Schaefer and </a:t>
            </a:r>
            <a:r>
              <a:rPr lang="en-US" dirty="0" err="1" smtClean="0"/>
              <a:t>Fegley</a:t>
            </a:r>
            <a:r>
              <a:rPr lang="en-US" dirty="0" smtClean="0"/>
              <a:t>, 2010</a:t>
            </a:r>
          </a:p>
          <a:p>
            <a:r>
              <a:rPr lang="en-US" dirty="0" smtClean="0"/>
              <a:t>Also see Hashimoto et al., 2007 and Schaefer and </a:t>
            </a:r>
            <a:r>
              <a:rPr lang="en-US" dirty="0" err="1" smtClean="0"/>
              <a:t>Fegley</a:t>
            </a:r>
            <a:r>
              <a:rPr lang="en-US" dirty="0" smtClean="0"/>
              <a:t> 2007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81600" y="228600"/>
            <a:ext cx="3429000" cy="269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Atmospheric composition produced through impact degassing of carbonaceous (CI) </a:t>
            </a:r>
            <a:r>
              <a:rPr lang="en-US" sz="2800" dirty="0" err="1" smtClean="0"/>
              <a:t>chondrites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smtClean="0"/>
              <a:t>Substantial amounts of reducing gases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258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5684"/>
            <a:ext cx="3581400" cy="6732316"/>
          </a:xfrm>
        </p:spPr>
      </p:pic>
      <p:sp>
        <p:nvSpPr>
          <p:cNvPr id="5" name="TextBox 4"/>
          <p:cNvSpPr txBox="1"/>
          <p:nvPr/>
        </p:nvSpPr>
        <p:spPr>
          <a:xfrm>
            <a:off x="3962400" y="3352800"/>
            <a:ext cx="516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Banded iron formation in 3.6-3.8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Isua</a:t>
            </a:r>
            <a:r>
              <a:rPr lang="en-US" dirty="0" smtClean="0"/>
              <a:t> </a:t>
            </a:r>
            <a:r>
              <a:rPr lang="en-US" dirty="0" err="1" smtClean="0"/>
              <a:t>metasediments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45634" y="1501671"/>
            <a:ext cx="375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Metamorphosed pillow basalts at </a:t>
            </a:r>
            <a:r>
              <a:rPr lang="en-US" dirty="0" err="1" smtClean="0"/>
              <a:t>Isua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57000" y="4914314"/>
            <a:ext cx="279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3.8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Akila</a:t>
            </a:r>
            <a:r>
              <a:rPr lang="en-US" dirty="0" smtClean="0"/>
              <a:t> </a:t>
            </a:r>
            <a:r>
              <a:rPr lang="en-US" dirty="0" err="1" smtClean="0"/>
              <a:t>metasediemnts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25348" y="6027003"/>
            <a:ext cx="5105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Sedimentary (water-lain) rocks by</a:t>
            </a:r>
          </a:p>
          <a:p>
            <a:r>
              <a:rPr lang="en-US" sz="2400" b="1" dirty="0" smtClean="0"/>
              <a:t>3.8 </a:t>
            </a:r>
            <a:r>
              <a:rPr lang="en-US" sz="2400" b="1" dirty="0" err="1" smtClean="0"/>
              <a:t>Ga</a:t>
            </a:r>
            <a:r>
              <a:rPr lang="en-US" sz="2400" b="1" dirty="0" smtClean="0"/>
              <a:t> </a:t>
            </a:r>
            <a:r>
              <a:rPr lang="en-US" sz="2400" b="1" dirty="0" smtClean="0">
                <a:sym typeface="Wingdings" pitchFamily="2" charset="2"/>
              </a:rPr>
              <a:t> oceans established by 3.8 </a:t>
            </a:r>
            <a:r>
              <a:rPr lang="en-US" sz="2400" b="1" dirty="0" err="1" smtClean="0">
                <a:sym typeface="Wingdings" pitchFamily="2" charset="2"/>
              </a:rPr>
              <a:t>Ga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107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7924800" cy="5745480"/>
          </a:xfrm>
        </p:spPr>
      </p:pic>
      <p:sp>
        <p:nvSpPr>
          <p:cNvPr id="5" name="TextBox 4"/>
          <p:cNvSpPr txBox="1"/>
          <p:nvPr/>
        </p:nvSpPr>
        <p:spPr>
          <a:xfrm>
            <a:off x="7668052" y="6440100"/>
            <a:ext cx="1440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Kasting</a:t>
            </a:r>
            <a:r>
              <a:rPr lang="en-US" dirty="0" smtClean="0"/>
              <a:t>, 2010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52400"/>
            <a:ext cx="3713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faint young sun paradox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6096000"/>
            <a:ext cx="7939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concentration of greenhouse gases required to keep the planet above freezing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-4191000"/>
            <a:ext cx="7239000" cy="9229005"/>
          </a:xfrm>
        </p:spPr>
      </p:pic>
      <p:sp>
        <p:nvSpPr>
          <p:cNvPr id="5" name="TextBox 4"/>
          <p:cNvSpPr txBox="1"/>
          <p:nvPr/>
        </p:nvSpPr>
        <p:spPr>
          <a:xfrm>
            <a:off x="6934200" y="6019800"/>
            <a:ext cx="191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Halevy et al., 2010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0"/>
            <a:ext cx="869508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2683" y="152400"/>
            <a:ext cx="6728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Mass independent fractionation in sulfur isotopes:</a:t>
            </a:r>
          </a:p>
          <a:p>
            <a:r>
              <a:rPr lang="en-US" sz="2400" dirty="0" smtClean="0"/>
              <a:t>Interaction of the mantle with the surface reservoir?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6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Nebular gas signature present in deep mantle</a:t>
            </a:r>
          </a:p>
          <a:p>
            <a:r>
              <a:rPr lang="en-US" sz="2400" dirty="0" smtClean="0"/>
              <a:t>Transition from solar (nebular) gases to more ‘</a:t>
            </a:r>
            <a:r>
              <a:rPr lang="en-US" sz="2400" dirty="0" err="1" smtClean="0"/>
              <a:t>chondritic</a:t>
            </a:r>
            <a:r>
              <a:rPr lang="en-US" sz="2400" dirty="0" smtClean="0"/>
              <a:t>’ gases</a:t>
            </a:r>
          </a:p>
          <a:p>
            <a:r>
              <a:rPr lang="en-US" sz="2400" dirty="0" smtClean="0"/>
              <a:t>Atmosphere and mantle have not been completely </a:t>
            </a:r>
            <a:r>
              <a:rPr lang="en-US" sz="2400" dirty="0" err="1" smtClean="0"/>
              <a:t>homogeneized</a:t>
            </a:r>
            <a:endParaRPr lang="en-US" sz="2400" dirty="0" smtClean="0"/>
          </a:p>
          <a:p>
            <a:r>
              <a:rPr lang="en-US" sz="2400" dirty="0" smtClean="0"/>
              <a:t>Atmosphere likely related to late veneer; </a:t>
            </a:r>
            <a:r>
              <a:rPr lang="en-US" sz="2400" b="1" dirty="0" smtClean="0"/>
              <a:t>BUT</a:t>
            </a:r>
            <a:r>
              <a:rPr lang="en-US" sz="2400" dirty="0" smtClean="0"/>
              <a:t> no known meteorite can match the noble gas pattern</a:t>
            </a:r>
          </a:p>
          <a:p>
            <a:r>
              <a:rPr lang="en-US" sz="2400" dirty="0" smtClean="0"/>
              <a:t>Post giant impact atmosphere could have been reducing or oxidizing.</a:t>
            </a:r>
          </a:p>
          <a:p>
            <a:r>
              <a:rPr lang="en-US" sz="2400" dirty="0" smtClean="0"/>
              <a:t>Liquid water at surface by 4.3 </a:t>
            </a:r>
            <a:r>
              <a:rPr lang="en-US" sz="2400" dirty="0" err="1" smtClean="0"/>
              <a:t>Ga</a:t>
            </a:r>
            <a:r>
              <a:rPr lang="en-US" sz="2400" dirty="0" smtClean="0"/>
              <a:t>; impacts may have prevented  stable ocean for the first few hundred million years; stable oceans likely by 3.8 </a:t>
            </a:r>
            <a:r>
              <a:rPr lang="en-US" sz="2400" dirty="0" err="1" smtClean="0"/>
              <a:t>Ga</a:t>
            </a:r>
            <a:endParaRPr lang="en-US" sz="2400" dirty="0" smtClean="0"/>
          </a:p>
          <a:p>
            <a:r>
              <a:rPr lang="en-US" sz="2400" dirty="0" smtClean="0"/>
              <a:t>High concentrations of greenhouse gases required to keep the planet above freezing in the </a:t>
            </a:r>
            <a:r>
              <a:rPr lang="en-US" sz="2400" dirty="0" err="1" smtClean="0"/>
              <a:t>Archean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1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Box 6"/>
          <p:cNvSpPr txBox="1">
            <a:spLocks noChangeArrowheads="1"/>
          </p:cNvSpPr>
          <p:nvPr/>
        </p:nvSpPr>
        <p:spPr bwMode="auto">
          <a:xfrm>
            <a:off x="3717131" y="2953434"/>
            <a:ext cx="14335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Black squares</a:t>
            </a:r>
          </a:p>
          <a:p>
            <a:r>
              <a:rPr lang="en-US" b="1"/>
              <a:t>Iceland</a:t>
            </a:r>
          </a:p>
        </p:txBody>
      </p:sp>
      <p:sp>
        <p:nvSpPr>
          <p:cNvPr id="105474" name="TextBox 9"/>
          <p:cNvSpPr txBox="1">
            <a:spLocks noChangeArrowheads="1"/>
          </p:cNvSpPr>
          <p:nvPr/>
        </p:nvSpPr>
        <p:spPr bwMode="auto">
          <a:xfrm>
            <a:off x="0" y="4321985"/>
            <a:ext cx="9144000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US" sz="2200" dirty="0"/>
              <a:t>Lower xenon excesses in </a:t>
            </a:r>
            <a:r>
              <a:rPr lang="en-US" sz="2200" dirty="0" smtClean="0"/>
              <a:t>OIBs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dirty="0" smtClean="0"/>
              <a:t>More shallow level air contamination for OIBs compared to MORBs</a:t>
            </a:r>
            <a:endParaRPr lang="en-US" sz="2200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Preferential subduction of air or air saturated seawater into the OIB source </a:t>
            </a:r>
            <a:endParaRPr lang="en-US" sz="220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dirty="0" smtClean="0"/>
              <a:t>MORBs </a:t>
            </a:r>
            <a:r>
              <a:rPr lang="en-US" sz="2200" dirty="0"/>
              <a:t>and OIBs have different I/</a:t>
            </a:r>
            <a:r>
              <a:rPr lang="en-US" sz="2200" dirty="0" err="1"/>
              <a:t>Xe</a:t>
            </a:r>
            <a:r>
              <a:rPr lang="en-US" sz="2200" dirty="0"/>
              <a:t> and </a:t>
            </a:r>
            <a:r>
              <a:rPr lang="en-US" sz="2200" dirty="0" smtClean="0"/>
              <a:t>(</a:t>
            </a:r>
            <a:r>
              <a:rPr lang="en-US" sz="2200" dirty="0" err="1" smtClean="0"/>
              <a:t>Pu+U</a:t>
            </a:r>
            <a:r>
              <a:rPr lang="en-US" sz="2200" dirty="0" smtClean="0"/>
              <a:t>)/</a:t>
            </a:r>
            <a:r>
              <a:rPr lang="en-US" sz="2200" dirty="0" err="1" smtClean="0"/>
              <a:t>Xe</a:t>
            </a:r>
            <a:r>
              <a:rPr lang="en-US" sz="2200" dirty="0" smtClean="0"/>
              <a:t> </a:t>
            </a:r>
            <a:r>
              <a:rPr lang="en-US" sz="2200" dirty="0" smtClean="0"/>
              <a:t>ratios</a:t>
            </a:r>
            <a:endParaRPr lang="en-US" sz="2000" dirty="0"/>
          </a:p>
        </p:txBody>
      </p:sp>
      <p:pic>
        <p:nvPicPr>
          <p:cNvPr id="105475" name="Picture 11" descr="129_136_plo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3618" y="743634"/>
            <a:ext cx="4652963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4645818" y="2572434"/>
            <a:ext cx="381000" cy="381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46018" y="1200834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21818" y="3258234"/>
            <a:ext cx="3048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807618" y="2953434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798218" y="2326372"/>
            <a:ext cx="3810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481" name="TextBox 25"/>
          <p:cNvSpPr txBox="1">
            <a:spLocks noChangeArrowheads="1"/>
          </p:cNvSpPr>
          <p:nvPr/>
        </p:nvSpPr>
        <p:spPr bwMode="auto">
          <a:xfrm>
            <a:off x="4510389" y="1164103"/>
            <a:ext cx="16594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Popping rock</a:t>
            </a:r>
          </a:p>
          <a:p>
            <a:r>
              <a:rPr lang="en-US" b="1" dirty="0" smtClean="0"/>
              <a:t>(MORB)</a:t>
            </a:r>
          </a:p>
        </p:txBody>
      </p:sp>
      <p:sp>
        <p:nvSpPr>
          <p:cNvPr id="105482" name="TextBox 26"/>
          <p:cNvSpPr txBox="1">
            <a:spLocks noChangeArrowheads="1"/>
          </p:cNvSpPr>
          <p:nvPr/>
        </p:nvSpPr>
        <p:spPr bwMode="auto">
          <a:xfrm>
            <a:off x="5103018" y="2801034"/>
            <a:ext cx="11208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Iceland?</a:t>
            </a:r>
          </a:p>
          <a:p>
            <a:r>
              <a:rPr lang="en-US" b="1" dirty="0" smtClean="0"/>
              <a:t>(OIB)</a:t>
            </a:r>
            <a:endParaRPr lang="en-US" b="1" dirty="0"/>
          </a:p>
        </p:txBody>
      </p:sp>
      <p:sp>
        <p:nvSpPr>
          <p:cNvPr id="105483" name="TextBox 27"/>
          <p:cNvSpPr txBox="1">
            <a:spLocks noChangeArrowheads="1"/>
          </p:cNvSpPr>
          <p:nvPr/>
        </p:nvSpPr>
        <p:spPr bwMode="auto">
          <a:xfrm>
            <a:off x="3502818" y="3258234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Air</a:t>
            </a:r>
          </a:p>
        </p:txBody>
      </p:sp>
      <p:cxnSp>
        <p:nvCxnSpPr>
          <p:cNvPr id="15" name="Straight Arrow Connector 14"/>
          <p:cNvCxnSpPr>
            <a:stCxn id="105482" idx="0"/>
          </p:cNvCxnSpPr>
          <p:nvPr/>
        </p:nvCxnSpPr>
        <p:spPr>
          <a:xfrm rot="16200000" flipV="1">
            <a:off x="5345123" y="2482729"/>
            <a:ext cx="76200" cy="5604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5"/>
          <p:cNvSpPr txBox="1">
            <a:spLocks noRot="1" noChangeArrowheads="1"/>
          </p:cNvSpPr>
          <p:nvPr/>
        </p:nvSpPr>
        <p:spPr>
          <a:xfrm>
            <a:off x="114300" y="57834"/>
            <a:ext cx="9029700" cy="1008966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marL="54864" algn="ctr" fontAlgn="auto">
              <a:lnSpc>
                <a:spcPts val="2760"/>
              </a:lnSpc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00" b="1" baseline="30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129</a:t>
            </a:r>
            <a:r>
              <a:rPr lang="en-US" sz="2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I </a:t>
            </a:r>
            <a:r>
              <a:rPr lang="en-US" sz="20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b="1" baseline="30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129</a:t>
            </a:r>
            <a:r>
              <a:rPr lang="en-US" sz="20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Xe; </a:t>
            </a:r>
            <a:r>
              <a:rPr lang="en-US" sz="2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t</a:t>
            </a:r>
            <a:r>
              <a:rPr lang="en-US" sz="2000" b="1" baseline="-25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1/2</a:t>
            </a:r>
            <a:r>
              <a:rPr lang="en-US" sz="2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=15.7 My</a:t>
            </a:r>
            <a:r>
              <a:rPr lang="en-US" sz="20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/>
            </a:r>
            <a:br>
              <a:rPr lang="en-US" sz="20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</a:br>
            <a:r>
              <a:rPr lang="en-US" sz="2000" b="1" baseline="30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244</a:t>
            </a:r>
            <a:r>
              <a:rPr lang="en-US" sz="20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Pu  </a:t>
            </a:r>
            <a:r>
              <a:rPr lang="en-US" sz="2000" b="1" baseline="30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136</a:t>
            </a:r>
            <a:r>
              <a:rPr lang="en-US" sz="20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Xe; t</a:t>
            </a:r>
            <a:r>
              <a:rPr lang="en-US" sz="2000" b="1" baseline="-25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1/2</a:t>
            </a:r>
            <a:r>
              <a:rPr lang="en-US" sz="20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 = </a:t>
            </a:r>
            <a:r>
              <a:rPr lang="en-US" sz="2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80 My</a:t>
            </a:r>
            <a:r>
              <a:rPr lang="en-US" sz="20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; </a:t>
            </a:r>
            <a:r>
              <a:rPr lang="en-US" sz="2000" b="1" baseline="30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136</a:t>
            </a:r>
            <a:r>
              <a:rPr lang="en-US" sz="20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Xe also produced from </a:t>
            </a:r>
            <a:r>
              <a:rPr lang="en-US" sz="2000" b="1" baseline="30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238</a:t>
            </a:r>
            <a:r>
              <a:rPr lang="en-US" sz="2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U spontaneous fission</a:t>
            </a:r>
            <a:endParaRPr lang="en-US" sz="20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" pitchFamily="34" charset="0"/>
              <a:ea typeface="+mj-ea"/>
              <a:cs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5038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2" y="-1451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effectLst/>
              </a:rPr>
              <a:t>MORB source </a:t>
            </a:r>
            <a:r>
              <a:rPr lang="en-US" sz="2800" baseline="30000" dirty="0" smtClean="0">
                <a:effectLst/>
              </a:rPr>
              <a:t>129</a:t>
            </a:r>
            <a:r>
              <a:rPr lang="en-US" sz="2800" dirty="0" smtClean="0">
                <a:effectLst/>
              </a:rPr>
              <a:t>Xe/</a:t>
            </a:r>
            <a:r>
              <a:rPr lang="en-US" sz="2800" baseline="30000" dirty="0" smtClean="0">
                <a:effectLst/>
              </a:rPr>
              <a:t>130</a:t>
            </a:r>
            <a:r>
              <a:rPr lang="en-US" sz="2800" dirty="0" smtClean="0">
                <a:effectLst/>
              </a:rPr>
              <a:t>Xe is 7.9 ±0.14 from continental well gases.</a:t>
            </a:r>
            <a:br>
              <a:rPr lang="en-US" sz="2800" dirty="0" smtClean="0">
                <a:effectLst/>
              </a:rPr>
            </a:br>
            <a:endParaRPr lang="en-US" sz="2800" dirty="0">
              <a:effectLst/>
            </a:endParaRPr>
          </a:p>
        </p:txBody>
      </p:sp>
      <p:pic>
        <p:nvPicPr>
          <p:cNvPr id="4" name="Content Placeholder 3" descr="nature04761-f1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990600"/>
            <a:ext cx="5715000" cy="4600575"/>
          </a:xfrm>
        </p:spPr>
      </p:pic>
      <p:sp>
        <p:nvSpPr>
          <p:cNvPr id="5" name="TextBox 4"/>
          <p:cNvSpPr txBox="1"/>
          <p:nvPr/>
        </p:nvSpPr>
        <p:spPr>
          <a:xfrm>
            <a:off x="4800600" y="6063734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Holland and </a:t>
            </a:r>
            <a:r>
              <a:rPr lang="en-US" dirty="0" err="1" smtClean="0"/>
              <a:t>Ballentine</a:t>
            </a:r>
            <a:r>
              <a:rPr lang="en-US" dirty="0" smtClean="0"/>
              <a:t>, 2006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0" y="990600"/>
            <a:ext cx="3048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5410200"/>
            <a:ext cx="5867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86200" y="5334000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129</a:t>
            </a:r>
            <a:r>
              <a:rPr lang="en-US" b="1" dirty="0" smtClean="0"/>
              <a:t>Xe/</a:t>
            </a:r>
            <a:r>
              <a:rPr lang="en-US" b="1" baseline="30000" dirty="0" smtClean="0"/>
              <a:t>130</a:t>
            </a:r>
            <a:r>
              <a:rPr lang="en-US" b="1" dirty="0" smtClean="0"/>
              <a:t>Xe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047267" y="3143733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136</a:t>
            </a:r>
            <a:r>
              <a:rPr lang="en-US" b="1" dirty="0" smtClean="0"/>
              <a:t>Xe/</a:t>
            </a:r>
            <a:r>
              <a:rPr lang="en-US" b="1" baseline="30000" dirty="0" smtClean="0"/>
              <a:t>130</a:t>
            </a:r>
            <a:r>
              <a:rPr lang="en-US" b="1" dirty="0" smtClean="0"/>
              <a:t>Xe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056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82" y="-105882"/>
            <a:ext cx="9144000" cy="106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Ar-Xe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mixing constrains Iceland mantle </a:t>
            </a:r>
            <a:r>
              <a:rPr lang="en-US" sz="2800" b="1" baseline="300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129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Xe/</a:t>
            </a:r>
            <a:r>
              <a:rPr lang="en-US" sz="2800" b="1" baseline="300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130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Xe</a:t>
            </a:r>
            <a:endParaRPr lang="en-US" sz="2400" b="1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849284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Iceland mantle source </a:t>
            </a:r>
            <a:r>
              <a:rPr lang="en-US" sz="2400" baseline="30000" dirty="0" smtClean="0"/>
              <a:t>129</a:t>
            </a:r>
            <a:r>
              <a:rPr lang="en-US" sz="2400" dirty="0" smtClean="0"/>
              <a:t>Xe/</a:t>
            </a:r>
            <a:r>
              <a:rPr lang="en-US" sz="2400" baseline="30000" dirty="0" smtClean="0"/>
              <a:t>130</a:t>
            </a:r>
            <a:r>
              <a:rPr lang="en-US" sz="2400" dirty="0" smtClean="0"/>
              <a:t>Xe constrained for the first time = 6.98±0.07 </a:t>
            </a:r>
            <a:r>
              <a:rPr lang="en-US" sz="2400" dirty="0" smtClean="0">
                <a:sym typeface="Symbol"/>
              </a:rPr>
              <a:t> (MORBs  = </a:t>
            </a:r>
            <a:r>
              <a:rPr lang="en-US" sz="2400" dirty="0" smtClean="0"/>
              <a:t>7.9±0.14)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Lower values in OIBs compared to MORBs are not related to shallow level air-contamination.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Xe_E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838200"/>
            <a:ext cx="6629782" cy="3276600"/>
          </a:xfrm>
        </p:spPr>
      </p:pic>
      <p:sp>
        <p:nvSpPr>
          <p:cNvPr id="9" name="Rectangle 8"/>
          <p:cNvSpPr/>
          <p:nvPr/>
        </p:nvSpPr>
        <p:spPr>
          <a:xfrm>
            <a:off x="990600" y="4114800"/>
            <a:ext cx="6629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15625" y="4202668"/>
            <a:ext cx="238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Mukhopadhyay</a:t>
            </a:r>
            <a:r>
              <a:rPr lang="en-US" dirty="0" smtClean="0"/>
              <a:t>, 2012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39000" y="1447800"/>
            <a:ext cx="3048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6730001" y="2620494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129</a:t>
            </a:r>
            <a:r>
              <a:rPr lang="en-US" b="1" dirty="0" smtClean="0"/>
              <a:t>Xe/</a:t>
            </a:r>
            <a:r>
              <a:rPr lang="en-US" b="1" baseline="30000" dirty="0" smtClean="0"/>
              <a:t>130</a:t>
            </a:r>
            <a:r>
              <a:rPr lang="en-US" b="1" dirty="0" smtClean="0"/>
              <a:t>Xe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14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Box 6"/>
          <p:cNvSpPr txBox="1">
            <a:spLocks noChangeArrowheads="1"/>
          </p:cNvSpPr>
          <p:nvPr/>
        </p:nvSpPr>
        <p:spPr bwMode="auto">
          <a:xfrm>
            <a:off x="3717131" y="2953434"/>
            <a:ext cx="14335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Black squares</a:t>
            </a:r>
          </a:p>
          <a:p>
            <a:r>
              <a:rPr lang="en-US" b="1"/>
              <a:t>Iceland</a:t>
            </a:r>
          </a:p>
        </p:txBody>
      </p:sp>
      <p:sp>
        <p:nvSpPr>
          <p:cNvPr id="105474" name="TextBox 9"/>
          <p:cNvSpPr txBox="1">
            <a:spLocks noChangeArrowheads="1"/>
          </p:cNvSpPr>
          <p:nvPr/>
        </p:nvSpPr>
        <p:spPr bwMode="auto">
          <a:xfrm>
            <a:off x="0" y="4267200"/>
            <a:ext cx="91440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US" sz="2200" dirty="0"/>
              <a:t>Lower xenon excesses in </a:t>
            </a:r>
            <a:r>
              <a:rPr lang="en-US" sz="2200" dirty="0" smtClean="0"/>
              <a:t>OIBs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dirty="0" smtClean="0"/>
              <a:t>More shallow level air contamination for OIBs compared to </a:t>
            </a:r>
            <a:r>
              <a:rPr lang="en-US" sz="2200" dirty="0" smtClean="0"/>
              <a:t>MORBs</a:t>
            </a:r>
            <a:r>
              <a:rPr lang="en-US" sz="3600" b="1" dirty="0" smtClean="0">
                <a:solidFill>
                  <a:srgbClr val="FF0000"/>
                </a:solidFill>
              </a:rPr>
              <a:t> X</a:t>
            </a:r>
            <a:endParaRPr lang="en-US" sz="3600" b="1" dirty="0">
              <a:solidFill>
                <a:srgbClr val="FF0000"/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Preferential subduction of air or air saturated seawater into the OIB </a:t>
            </a:r>
            <a:r>
              <a:rPr lang="en-US" sz="2200" dirty="0" smtClean="0"/>
              <a:t>source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dirty="0" smtClean="0"/>
              <a:t>MORBs and OIBs have different I/</a:t>
            </a:r>
            <a:r>
              <a:rPr lang="en-US" sz="2200" dirty="0" err="1" smtClean="0"/>
              <a:t>Xe</a:t>
            </a:r>
            <a:r>
              <a:rPr lang="en-US" sz="2200" dirty="0" smtClean="0"/>
              <a:t> and (</a:t>
            </a:r>
            <a:r>
              <a:rPr lang="en-US" sz="2200" dirty="0" err="1" smtClean="0"/>
              <a:t>Pu+U</a:t>
            </a:r>
            <a:r>
              <a:rPr lang="en-US" sz="2200" dirty="0" smtClean="0"/>
              <a:t>)/</a:t>
            </a:r>
            <a:r>
              <a:rPr lang="en-US" sz="2200" dirty="0" err="1" smtClean="0"/>
              <a:t>Xe</a:t>
            </a:r>
            <a:r>
              <a:rPr lang="en-US" sz="2200" dirty="0" smtClean="0"/>
              <a:t> ratios.</a:t>
            </a:r>
            <a:endParaRPr lang="en-US" sz="2000" dirty="0"/>
          </a:p>
        </p:txBody>
      </p:sp>
      <p:pic>
        <p:nvPicPr>
          <p:cNvPr id="105475" name="Picture 11" descr="129_136_plo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3618" y="743634"/>
            <a:ext cx="4652963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4645818" y="2572434"/>
            <a:ext cx="381000" cy="381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46018" y="1200834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21818" y="3258234"/>
            <a:ext cx="3048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807618" y="2953434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798218" y="2326372"/>
            <a:ext cx="3810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481" name="TextBox 25"/>
          <p:cNvSpPr txBox="1">
            <a:spLocks noChangeArrowheads="1"/>
          </p:cNvSpPr>
          <p:nvPr/>
        </p:nvSpPr>
        <p:spPr bwMode="auto">
          <a:xfrm>
            <a:off x="4510389" y="1164103"/>
            <a:ext cx="16594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Popping rock</a:t>
            </a:r>
          </a:p>
          <a:p>
            <a:r>
              <a:rPr lang="en-US" b="1" dirty="0" smtClean="0"/>
              <a:t>(MORB)</a:t>
            </a:r>
          </a:p>
        </p:txBody>
      </p:sp>
      <p:sp>
        <p:nvSpPr>
          <p:cNvPr id="105482" name="TextBox 26"/>
          <p:cNvSpPr txBox="1">
            <a:spLocks noChangeArrowheads="1"/>
          </p:cNvSpPr>
          <p:nvPr/>
        </p:nvSpPr>
        <p:spPr bwMode="auto">
          <a:xfrm>
            <a:off x="5103018" y="2801034"/>
            <a:ext cx="8739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Iceland</a:t>
            </a:r>
            <a:endParaRPr lang="en-US" b="1" dirty="0" smtClean="0"/>
          </a:p>
          <a:p>
            <a:r>
              <a:rPr lang="en-US" b="1" dirty="0" smtClean="0"/>
              <a:t>(OIB)</a:t>
            </a:r>
            <a:endParaRPr lang="en-US" b="1" dirty="0"/>
          </a:p>
        </p:txBody>
      </p:sp>
      <p:sp>
        <p:nvSpPr>
          <p:cNvPr id="105483" name="TextBox 27"/>
          <p:cNvSpPr txBox="1">
            <a:spLocks noChangeArrowheads="1"/>
          </p:cNvSpPr>
          <p:nvPr/>
        </p:nvSpPr>
        <p:spPr bwMode="auto">
          <a:xfrm>
            <a:off x="3502818" y="3258234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Air</a:t>
            </a:r>
          </a:p>
        </p:txBody>
      </p:sp>
      <p:cxnSp>
        <p:nvCxnSpPr>
          <p:cNvPr id="15" name="Straight Arrow Connector 14"/>
          <p:cNvCxnSpPr>
            <a:stCxn id="105482" idx="0"/>
          </p:cNvCxnSpPr>
          <p:nvPr/>
        </p:nvCxnSpPr>
        <p:spPr>
          <a:xfrm flipH="1" flipV="1">
            <a:off x="5103018" y="2724834"/>
            <a:ext cx="436979" cy="76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5"/>
          <p:cNvSpPr txBox="1">
            <a:spLocks noRot="1" noChangeArrowheads="1"/>
          </p:cNvSpPr>
          <p:nvPr/>
        </p:nvSpPr>
        <p:spPr>
          <a:xfrm>
            <a:off x="114300" y="57834"/>
            <a:ext cx="9029700" cy="1008966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marL="54864" algn="ctr" fontAlgn="auto">
              <a:lnSpc>
                <a:spcPts val="2760"/>
              </a:lnSpc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00" b="1" baseline="30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129</a:t>
            </a:r>
            <a:r>
              <a:rPr lang="en-US" sz="2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I </a:t>
            </a:r>
            <a:r>
              <a:rPr lang="en-US" sz="20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b="1" baseline="30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129</a:t>
            </a:r>
            <a:r>
              <a:rPr lang="en-US" sz="20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Xe; </a:t>
            </a:r>
            <a:r>
              <a:rPr lang="en-US" sz="2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t</a:t>
            </a:r>
            <a:r>
              <a:rPr lang="en-US" sz="2000" b="1" baseline="-25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1/2</a:t>
            </a:r>
            <a:r>
              <a:rPr lang="en-US" sz="2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=15.7 My</a:t>
            </a:r>
            <a:r>
              <a:rPr lang="en-US" sz="20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/>
            </a:r>
            <a:br>
              <a:rPr lang="en-US" sz="20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</a:br>
            <a:r>
              <a:rPr lang="en-US" sz="2000" b="1" baseline="30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244</a:t>
            </a:r>
            <a:r>
              <a:rPr lang="en-US" sz="20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Pu  </a:t>
            </a:r>
            <a:r>
              <a:rPr lang="en-US" sz="2000" b="1" baseline="30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136</a:t>
            </a:r>
            <a:r>
              <a:rPr lang="en-US" sz="20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Xe; t</a:t>
            </a:r>
            <a:r>
              <a:rPr lang="en-US" sz="2000" b="1" baseline="-25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1/2</a:t>
            </a:r>
            <a:r>
              <a:rPr lang="en-US" sz="20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 = </a:t>
            </a:r>
            <a:r>
              <a:rPr lang="en-US" sz="2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80 My</a:t>
            </a:r>
            <a:r>
              <a:rPr lang="en-US" sz="20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; </a:t>
            </a:r>
            <a:r>
              <a:rPr lang="en-US" sz="2000" b="1" baseline="30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136</a:t>
            </a:r>
            <a:r>
              <a:rPr lang="en-US" sz="20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Xe also produced from </a:t>
            </a:r>
            <a:r>
              <a:rPr lang="en-US" sz="2000" b="1" baseline="30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238</a:t>
            </a:r>
            <a:r>
              <a:rPr lang="en-US" sz="2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U spontaneous fission</a:t>
            </a:r>
            <a:endParaRPr lang="en-US" sz="20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" pitchFamily="34" charset="0"/>
              <a:ea typeface="+mj-ea"/>
              <a:cs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3080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9603"/>
            <a:ext cx="890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Lower </a:t>
            </a:r>
            <a:r>
              <a:rPr lang="en-US" sz="2400" baseline="30000" dirty="0" smtClean="0"/>
              <a:t>129</a:t>
            </a:r>
            <a:r>
              <a:rPr lang="en-US" sz="2400" dirty="0" smtClean="0"/>
              <a:t>Xe/</a:t>
            </a:r>
            <a:r>
              <a:rPr lang="en-US" sz="2400" baseline="30000" dirty="0" smtClean="0"/>
              <a:t>130</a:t>
            </a:r>
            <a:r>
              <a:rPr lang="en-US" sz="2400" dirty="0" smtClean="0"/>
              <a:t>Xe in Iceland compared to MORBs is not a result</a:t>
            </a:r>
          </a:p>
          <a:p>
            <a:r>
              <a:rPr lang="en-US" sz="2400" dirty="0" smtClean="0"/>
              <a:t>of preferential recycling of Air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38100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rot="5400000">
            <a:off x="2168265" y="4297068"/>
            <a:ext cx="468868" cy="233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5950803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OIBs and MORBs separated by 4.45 </a:t>
            </a:r>
            <a:r>
              <a:rPr lang="en-US" sz="2400" dirty="0" err="1" smtClean="0">
                <a:solidFill>
                  <a:srgbClr val="FF0000"/>
                </a:solidFill>
              </a:rPr>
              <a:t>Ga</a:t>
            </a:r>
            <a:r>
              <a:rPr lang="en-US" sz="2400" dirty="0" smtClean="0">
                <a:solidFill>
                  <a:srgbClr val="FF0000"/>
                </a:solidFill>
              </a:rPr>
              <a:t>; subsequently mixing between MORBs and OIBs have to be limited.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617333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94" y="639580"/>
            <a:ext cx="6777658" cy="4800600"/>
          </a:xfrm>
          <a:ln w="19050">
            <a:solidFill>
              <a:schemeClr val="tx1"/>
            </a:solidFill>
          </a:ln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03616" y="5385952"/>
            <a:ext cx="8915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OIBs and MORBs separated by 4.45 </a:t>
            </a:r>
            <a:r>
              <a:rPr lang="en-US" sz="2400" dirty="0" err="1">
                <a:solidFill>
                  <a:srgbClr val="FF0000"/>
                </a:solidFill>
              </a:rPr>
              <a:t>Ga</a:t>
            </a:r>
            <a:r>
              <a:rPr lang="en-US" sz="2400" dirty="0">
                <a:solidFill>
                  <a:srgbClr val="FF0000"/>
                </a:solidFill>
              </a:rPr>
              <a:t>; </a:t>
            </a:r>
            <a:r>
              <a:rPr lang="en-US" sz="2400" dirty="0" smtClean="0">
                <a:solidFill>
                  <a:srgbClr val="FF0000"/>
                </a:solidFill>
              </a:rPr>
              <a:t>subsequent </a:t>
            </a:r>
            <a:r>
              <a:rPr lang="en-US" sz="2400" dirty="0">
                <a:solidFill>
                  <a:srgbClr val="FF0000"/>
                </a:solidFill>
              </a:rPr>
              <a:t>mixing between MORBs and OIBs </a:t>
            </a:r>
            <a:r>
              <a:rPr lang="en-US" sz="2400" dirty="0" smtClean="0">
                <a:solidFill>
                  <a:srgbClr val="FF0000"/>
                </a:solidFill>
              </a:rPr>
              <a:t>has to </a:t>
            </a:r>
            <a:r>
              <a:rPr lang="en-US" sz="2400" dirty="0">
                <a:solidFill>
                  <a:srgbClr val="FF0000"/>
                </a:solidFill>
              </a:rPr>
              <a:t>be limited.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2302" y="6172200"/>
            <a:ext cx="7092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Mukhopadhyay</a:t>
            </a:r>
            <a:r>
              <a:rPr lang="en-US" dirty="0" smtClean="0"/>
              <a:t>, 2012; </a:t>
            </a:r>
            <a:r>
              <a:rPr lang="en-US" dirty="0" err="1" smtClean="0"/>
              <a:t>Parai</a:t>
            </a:r>
            <a:r>
              <a:rPr lang="en-US" dirty="0" smtClean="0"/>
              <a:t>, </a:t>
            </a:r>
            <a:r>
              <a:rPr lang="en-US" dirty="0" err="1" smtClean="0"/>
              <a:t>Mukhopadhyay</a:t>
            </a:r>
            <a:r>
              <a:rPr lang="en-US" dirty="0" smtClean="0"/>
              <a:t> &amp; Standish, In review; </a:t>
            </a:r>
          </a:p>
          <a:p>
            <a:r>
              <a:rPr lang="en-US" dirty="0" smtClean="0"/>
              <a:t>Tucker, </a:t>
            </a:r>
            <a:r>
              <a:rPr lang="en-US" dirty="0" err="1" smtClean="0"/>
              <a:t>Mukhopadhyay</a:t>
            </a:r>
            <a:r>
              <a:rPr lang="en-US" dirty="0" smtClean="0"/>
              <a:t> &amp; Schilling, In review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0492" y="152400"/>
            <a:ext cx="8599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/>
              <a:t>129</a:t>
            </a:r>
            <a:r>
              <a:rPr lang="en-US" sz="2400" dirty="0" smtClean="0"/>
              <a:t>Xe -</a:t>
            </a:r>
            <a:r>
              <a:rPr lang="en-US" sz="2400" baseline="30000" dirty="0" smtClean="0"/>
              <a:t>136</a:t>
            </a:r>
            <a:r>
              <a:rPr lang="en-US" sz="2400" dirty="0" smtClean="0"/>
              <a:t>Xe differences between Iceland and depleted MORB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163580" y="2147340"/>
            <a:ext cx="4648200" cy="2514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4906780" y="659036"/>
            <a:ext cx="1905000" cy="14433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81767" y="776990"/>
            <a:ext cx="952500" cy="762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816694" y="2895600"/>
            <a:ext cx="1141323" cy="609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9792871">
            <a:off x="3248687" y="3732876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 </a:t>
            </a:r>
            <a:r>
              <a:rPr lang="en-US" dirty="0" err="1" smtClean="0"/>
              <a:t>subduction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2381598">
            <a:off x="5752911" y="1098836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 </a:t>
            </a:r>
            <a:r>
              <a:rPr lang="en-US" dirty="0" err="1" smtClean="0"/>
              <a:t>subduction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457700" y="1371600"/>
            <a:ext cx="647700" cy="289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71989" y="2286000"/>
            <a:ext cx="7328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SWIR</a:t>
            </a:r>
            <a:br>
              <a:rPr lang="en-US" sz="1400" b="1" dirty="0" smtClean="0"/>
            </a:br>
            <a:r>
              <a:rPr lang="en-US" sz="1400" b="1" dirty="0" smtClean="0"/>
              <a:t>MORB</a:t>
            </a:r>
          </a:p>
          <a:p>
            <a:r>
              <a:rPr lang="en-US" sz="1400" b="1" dirty="0"/>
              <a:t>n</a:t>
            </a:r>
            <a:r>
              <a:rPr lang="en-US" sz="1400" b="1" dirty="0" smtClean="0"/>
              <a:t>=83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698544" y="1428203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N. Lau</a:t>
            </a:r>
          </a:p>
          <a:p>
            <a:r>
              <a:rPr lang="en-US" sz="1400" b="1" dirty="0" smtClean="0"/>
              <a:t>plume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570323" y="964482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Iceland</a:t>
            </a:r>
          </a:p>
          <a:p>
            <a:r>
              <a:rPr lang="en-US" sz="1400" b="1" dirty="0" smtClean="0"/>
              <a:t>n=51</a:t>
            </a:r>
            <a:endParaRPr lang="en-US" sz="1400" b="1" dirty="0"/>
          </a:p>
        </p:txBody>
      </p:sp>
      <p:sp>
        <p:nvSpPr>
          <p:cNvPr id="31" name="Rectangle 30"/>
          <p:cNvSpPr/>
          <p:nvPr/>
        </p:nvSpPr>
        <p:spPr>
          <a:xfrm>
            <a:off x="5429834" y="1689813"/>
            <a:ext cx="528183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209800" y="3505200"/>
            <a:ext cx="11622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Eq. Atlantic</a:t>
            </a:r>
          </a:p>
          <a:p>
            <a:r>
              <a:rPr lang="en-US" sz="1400" b="1" dirty="0" smtClean="0"/>
              <a:t>MORB</a:t>
            </a:r>
          </a:p>
          <a:p>
            <a:r>
              <a:rPr lang="en-US" sz="1400" b="1" dirty="0" smtClean="0"/>
              <a:t>n=25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790920" y="3917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81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3838</TotalTime>
  <Words>1404</Words>
  <Application>Microsoft Office PowerPoint</Application>
  <PresentationFormat>On-screen Show (4:3)</PresentationFormat>
  <Paragraphs>215</Paragraphs>
  <Slides>38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SPW 12.0 Graph</vt:lpstr>
      <vt:lpstr>SigmaPlot 12.0 Graph</vt:lpstr>
      <vt:lpstr>Some definitions</vt:lpstr>
      <vt:lpstr>PowerPoint Presentation</vt:lpstr>
      <vt:lpstr>How does one explain the 3He/22Ne of the mantle?</vt:lpstr>
      <vt:lpstr>PowerPoint Presentation</vt:lpstr>
      <vt:lpstr>MORB source 129Xe/130Xe is 7.9 ±0.14 from continental well gases. </vt:lpstr>
      <vt:lpstr>Ar-Xe mixing constrains Iceland mantle 129Xe/130Xe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first billion year history of the atmosphere (and hydrosphere)</vt:lpstr>
      <vt:lpstr>PowerPoint Presentation</vt:lpstr>
      <vt:lpstr>PowerPoint Presentation</vt:lpstr>
      <vt:lpstr>PowerPoint Presentation</vt:lpstr>
      <vt:lpstr>Formation of Early Atmosphere </vt:lpstr>
      <vt:lpstr>PowerPoint Presentation</vt:lpstr>
      <vt:lpstr>Co-variation of D/H with N isotopes Earth volatiles: Signature of comets? Meteorites? </vt:lpstr>
      <vt:lpstr>What happened during the Moon-forming giant impact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Evidence that the atmosphere cannot form through mantle outgassing i.e. its  from a late veneer after the giant impact</vt:lpstr>
      <vt:lpstr>But late veneer is NOT carbonaceous chondrites</vt:lpstr>
      <vt:lpstr>What happened next (and during)?</vt:lpstr>
      <vt:lpstr>Basin scale impacts can produce steam atmospheres</vt:lpstr>
      <vt:lpstr>Basin scale impacts can produce steam atmospheres</vt:lpstr>
      <vt:lpstr>Atmospheric composition produced through impact degassing of ordinary chondrites: Quite reducing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Sujoy</dc:creator>
  <cp:lastModifiedBy>Sujoy</cp:lastModifiedBy>
  <cp:revision>79</cp:revision>
  <dcterms:created xsi:type="dcterms:W3CDTF">2012-07-23T02:50:54Z</dcterms:created>
  <dcterms:modified xsi:type="dcterms:W3CDTF">2012-07-25T19:30:51Z</dcterms:modified>
</cp:coreProperties>
</file>