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2.bin" ContentType="application/vnd.openxmlformats-officedocument.oleObject"/>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8"/>
  </p:notesMasterIdLst>
  <p:sldIdLst>
    <p:sldId id="290" r:id="rId2"/>
    <p:sldId id="336" r:id="rId3"/>
    <p:sldId id="331" r:id="rId4"/>
    <p:sldId id="328" r:id="rId5"/>
    <p:sldId id="333" r:id="rId6"/>
    <p:sldId id="334" r:id="rId7"/>
    <p:sldId id="335" r:id="rId8"/>
    <p:sldId id="311" r:id="rId9"/>
    <p:sldId id="356" r:id="rId10"/>
    <p:sldId id="338" r:id="rId11"/>
    <p:sldId id="340" r:id="rId12"/>
    <p:sldId id="341" r:id="rId13"/>
    <p:sldId id="370" r:id="rId14"/>
    <p:sldId id="342" r:id="rId15"/>
    <p:sldId id="343" r:id="rId16"/>
    <p:sldId id="346" r:id="rId17"/>
    <p:sldId id="355" r:id="rId18"/>
    <p:sldId id="348" r:id="rId19"/>
    <p:sldId id="347" r:id="rId20"/>
    <p:sldId id="368" r:id="rId21"/>
    <p:sldId id="273" r:id="rId22"/>
    <p:sldId id="291" r:id="rId23"/>
    <p:sldId id="372" r:id="rId24"/>
    <p:sldId id="319" r:id="rId25"/>
    <p:sldId id="363" r:id="rId26"/>
    <p:sldId id="318" r:id="rId27"/>
    <p:sldId id="308" r:id="rId28"/>
    <p:sldId id="324" r:id="rId29"/>
    <p:sldId id="349" r:id="rId30"/>
    <p:sldId id="352" r:id="rId31"/>
    <p:sldId id="364" r:id="rId32"/>
    <p:sldId id="351" r:id="rId33"/>
    <p:sldId id="371" r:id="rId34"/>
    <p:sldId id="312" r:id="rId35"/>
    <p:sldId id="315" r:id="rId36"/>
    <p:sldId id="350" r:id="rId37"/>
    <p:sldId id="314" r:id="rId38"/>
    <p:sldId id="325" r:id="rId39"/>
    <p:sldId id="326" r:id="rId40"/>
    <p:sldId id="310" r:id="rId41"/>
    <p:sldId id="365" r:id="rId42"/>
    <p:sldId id="366" r:id="rId43"/>
    <p:sldId id="361" r:id="rId44"/>
    <p:sldId id="359" r:id="rId45"/>
    <p:sldId id="327" r:id="rId46"/>
    <p:sldId id="300" r:id="rId4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8000"/>
    <a:srgbClr val="00FF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00" d="100"/>
          <a:sy n="100" d="100"/>
        </p:scale>
        <p:origin x="-1872" y="-3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6" charset="0"/>
                <a:ea typeface="+mn-ea"/>
                <a:cs typeface="+mn-cs"/>
              </a:defRPr>
            </a:lvl1pPr>
          </a:lstStyle>
          <a:p>
            <a:pPr>
              <a:defRPr/>
            </a:pPr>
            <a:endParaRPr lang="en-US"/>
          </a:p>
        </p:txBody>
      </p:sp>
      <p:sp>
        <p:nvSpPr>
          <p:cNvPr id="880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6" charset="0"/>
                <a:ea typeface="+mn-ea"/>
                <a:cs typeface="+mn-cs"/>
              </a:defRPr>
            </a:lvl1pPr>
          </a:lstStyle>
          <a:p>
            <a:pPr>
              <a:defRPr/>
            </a:pPr>
            <a:endParaRPr lang="en-US"/>
          </a:p>
        </p:txBody>
      </p:sp>
      <p:sp>
        <p:nvSpPr>
          <p:cNvPr id="15364"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80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6" charset="0"/>
                <a:ea typeface="+mn-ea"/>
                <a:cs typeface="+mn-cs"/>
              </a:defRPr>
            </a:lvl1pPr>
          </a:lstStyle>
          <a:p>
            <a:pPr>
              <a:defRPr/>
            </a:pPr>
            <a:endParaRPr lang="en-US"/>
          </a:p>
        </p:txBody>
      </p:sp>
      <p:sp>
        <p:nvSpPr>
          <p:cNvPr id="880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CC23D42-816B-ED45-AAD8-35B3BBEFC016}" type="slidenum">
              <a:rPr lang="en-US"/>
              <a:pPr>
                <a:defRPr/>
              </a:pPr>
              <a:t>‹#›</a:t>
            </a:fld>
            <a:endParaRPr lang="en-US"/>
          </a:p>
        </p:txBody>
      </p:sp>
    </p:spTree>
    <p:extLst>
      <p:ext uri="{BB962C8B-B14F-4D97-AF65-F5344CB8AC3E}">
        <p14:creationId xmlns:p14="http://schemas.microsoft.com/office/powerpoint/2010/main" val="19221191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6"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Times"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Times"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Times"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Times"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67AD48D-C5CD-9D4E-8834-B9FF4C7E4A81}" type="slidenum">
              <a:rPr lang="en-US" sz="1200"/>
              <a:pPr/>
              <a:t>1</a:t>
            </a:fld>
            <a:endParaRPr lang="en-US" sz="1200"/>
          </a:p>
        </p:txBody>
      </p:sp>
      <p:sp>
        <p:nvSpPr>
          <p:cNvPr id="17410" name="Rectangle 1026"/>
          <p:cNvSpPr>
            <a:spLocks noChangeArrowheads="1" noTextEdit="1"/>
          </p:cNvSpPr>
          <p:nvPr>
            <p:ph type="sldImg"/>
          </p:nvPr>
        </p:nvSpPr>
        <p:spPr>
          <a:ln/>
        </p:spPr>
      </p:sp>
      <p:sp>
        <p:nvSpPr>
          <p:cNvPr id="1741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2F6B5EB-8812-5E42-96EF-3F43AF138EC3}" type="slidenum">
              <a:rPr lang="en-US" sz="1200"/>
              <a:pPr/>
              <a:t>14</a:t>
            </a:fld>
            <a:endParaRPr lang="en-US" sz="1200"/>
          </a:p>
        </p:txBody>
      </p:sp>
      <p:sp>
        <p:nvSpPr>
          <p:cNvPr id="35842" name="Rectangle 2"/>
          <p:cNvSpPr>
            <a:spLocks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Joe Boyd, Steve Shirey and the speaker with a peridotite xenolith from ~150 km beneath the surface – sampled by the Premier kimberlite, South Africa</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58EDD36-37FE-0043-B198-63FB67001128}" type="slidenum">
              <a:rPr lang="en-US" sz="1200"/>
              <a:pPr/>
              <a:t>15</a:t>
            </a:fld>
            <a:endParaRPr lang="en-US" sz="1200"/>
          </a:p>
        </p:txBody>
      </p:sp>
      <p:sp>
        <p:nvSpPr>
          <p:cNvPr id="37890" name="Rectangle 2"/>
          <p:cNvSpPr>
            <a:spLocks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A selection of large kimberlite pipes in southern Africa.  Many more localities are available if one considers smaller dike rather than diatreme facies kimberlites.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Mineral thermobarometry allows reconstruction of the stratigraphic position of xenoliths sampled randomly by the host kimberlite.  The reconstructed xenolith stratigraphy creates cold (35-50 mW/m2) geotherms that intersect a mantle adiabat with potential temperature of 1350C near 200 km depth</a:t>
            </a: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700C3B0-2724-4A48-BCAA-0122AB98097D}" type="slidenum">
              <a:rPr lang="en-US" sz="1200"/>
              <a:pPr/>
              <a:t>17</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The geotherms recorded by kimberlite xenoliths are a snapshot of mantle lithosphere temperatures at the time of kimberlite eruption.  There is no clear temporal change in the geotherms derived from kimberlites of different ages, at least back to the 1200 Ma Premier kimberlite or 1600 Ma Kuruman kimberlite of South Africa</a:t>
            </a:r>
          </a:p>
        </p:txBody>
      </p:sp>
      <p:sp>
        <p:nvSpPr>
          <p:cNvPr id="921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D6183A9-F6CB-EB4C-9EEA-92079694E22A}" type="slidenum">
              <a:rPr lang="en-US" sz="1200"/>
              <a:pPr/>
              <a:t>19</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a:ln/>
        </p:spPr>
      </p:sp>
      <p:sp>
        <p:nvSpPr>
          <p:cNvPr id="931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The diamond surrounding the sulfide inclusion keeps the inclusion from exchanging Re and Os with surrounding mantle.  In essence, even though sulfide has a low Re-Os closure temperature, the diamond surrounding the sulfides imposes its very high closure temperature on the included sulfide.  This is an example from the Slave Craton of northern Canada, where diamond inclusions define a 3.56 Ga Re-Os isochron age, with an initial 187Os/188Os substantially higher than expected for the mantle a that time (the lined balloon).  The crosses represent peridotite xenoliths that appear to be mixtures between 3.5 Ga mantle, and the fluids with high 187Os/188Os from which the diamond inclusion sulfides crystallized.  High 187Os/188Os is a characteristic of crustal rocks, perhaps implying that this diamond isochron reflects diamond formation in the relatively deep (&gt; 150 km) upper mantle due to subduction and dewatering of crustal materials.</a:t>
            </a:r>
          </a:p>
        </p:txBody>
      </p:sp>
      <p:sp>
        <p:nvSpPr>
          <p:cNvPr id="931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F92EB32-C4E2-3248-BA56-67CDC59D488E}" type="slidenum">
              <a:rPr lang="en-US" sz="1200"/>
              <a:pPr/>
              <a:t>20</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591D664-A448-064E-9BFF-0682D7F434A3}" type="slidenum">
              <a:rPr lang="en-US" sz="1200"/>
              <a:pPr/>
              <a:t>21</a:t>
            </a:fld>
            <a:endParaRPr lang="en-US" sz="1200"/>
          </a:p>
        </p:txBody>
      </p:sp>
      <p:sp>
        <p:nvSpPr>
          <p:cNvPr id="44034" name="Rectangle 2"/>
          <p:cNvSpPr>
            <a:spLocks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The majority of lithospheric peridotite xenoliths have compositions consistent with them being the residues of large amounts of partial melt extraction.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AC0E363-4405-E648-B528-1F2A2A37DB25}" type="slidenum">
              <a:rPr lang="en-US" sz="1200"/>
              <a:pPr/>
              <a:t>22</a:t>
            </a:fld>
            <a:endParaRPr lang="en-US" sz="1200"/>
          </a:p>
        </p:txBody>
      </p:sp>
      <p:sp>
        <p:nvSpPr>
          <p:cNvPr id="46082" name="Rectangle 2"/>
          <p:cNvSpPr>
            <a:spLocks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At the same temperature, fertile mantle (pyrolite) is about 2% denser at 150 km depth than garnet harzburgite xenoliths from the Kaapvaal Craton.  This compositional density difference requires of order 400-500oC colder lithospheric mantle at 150 km depth in order for lithospheric mantle to be isopycnic with pyrolite.  Note large density jump in pyrolite going from spinel to garnet facies.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5B548E5-BECA-2A47-AED8-C592CA284693}" type="slidenum">
              <a:rPr lang="en-US" sz="1200"/>
              <a:pPr/>
              <a:t>23</a:t>
            </a:fld>
            <a:endParaRPr lang="en-US" sz="1200"/>
          </a:p>
        </p:txBody>
      </p:sp>
      <p:sp>
        <p:nvSpPr>
          <p:cNvPr id="48130" name="Rectangle 1026"/>
          <p:cNvSpPr>
            <a:spLocks noChangeArrowheads="1" noTextEdit="1"/>
          </p:cNvSpPr>
          <p:nvPr>
            <p:ph type="sldImg"/>
          </p:nvPr>
        </p:nvSpPr>
        <p:spPr>
          <a:ln/>
        </p:spPr>
      </p:sp>
      <p:sp>
        <p:nvSpPr>
          <p:cNvPr id="4813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The thing about this slide that intrigues me is that the difference between the different settings is not so much in the maximum degree of depletion, but that the cratonic sample does not preserve many fertile components.  Is this because the melting was so extensive that there was no fertile stuff left, or does the more fertile stuff eventually get eliminated either because it is the first to melt during later heating events or because it is dense enough to eventually sink out of the lithosphere?  The field shown in each plot are simply duplicates of the field from the center figure drawn to encompass the majority of data points.  The curves in the middle panel show the expected trajectories of melts at different pressures (numbers along curves in GPa – from Walter, TOG, 2003).</a:t>
            </a: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CE22CF8-EFC7-0F49-A00D-21830409E2FD}" type="slidenum">
              <a:rPr lang="en-US" sz="1200"/>
              <a:pPr/>
              <a:t>24</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The degree of melt-depletion observed for cratonic peridotites is of order 20-40%.  This high degree melting would produce a picrite or komatiite, but the continental crust is andesite.  To turn a picrite into an andesite requires A LOT of additional processing (extreme fractional crystallization, wet remelting, or extreme weathering of the mafic component of the picrite) in order to make siliceous continental crust. On the basis of an incompatible major element like aluminum, the residue to the continental crust COULD be a residue similar in size to the lithospheric mantle.  This will not work for highly incompatible trace elements like Ba, for example, as the continents contain something like 30-50% of all the Earth’s Ba.  Ba is one of the fluid-mobile trace elements selectively transferred to the crust during convergent margin volcanism.  Convergent margin volcanism provides an easy way to decouple trace element transfer from a large volume of subducted crust/sediment into the continental crust while limiting the degree of major element transfer that most likely occurs by fluid-flux melting in a convergent margin.</a:t>
            </a:r>
          </a:p>
        </p:txBody>
      </p:sp>
      <p:sp>
        <p:nvSpPr>
          <p:cNvPr id="942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4177EA8-C27F-6C46-B05C-82E49045F790}" type="slidenum">
              <a:rPr lang="en-US" sz="1200"/>
              <a:pPr/>
              <a:t>25</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The continent-ocean distinction continues to depths of 100-200 km as indicated by high shear wave velocities of continental lithospheric mantle.</a:t>
            </a: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9CC23FE-6D6D-FA4E-887D-5ABE95DE8244}" type="slidenum">
              <a:rPr lang="en-US" sz="1200"/>
              <a:pPr/>
              <a:t>2</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a:ln/>
        </p:spPr>
      </p:sp>
      <p:sp>
        <p:nvSpPr>
          <p:cNvPr id="532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If the mantle is cooling with time, then the degree of lithosphere depletion should decrease with time.  The evidence for/against a secular change in the degree of mantle depletion is not convincing either way.</a:t>
            </a:r>
          </a:p>
        </p:txBody>
      </p:sp>
      <p:sp>
        <p:nvSpPr>
          <p:cNvPr id="53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3E9F951-FDE6-6543-91EB-5479FF35CC40}" type="slidenum">
              <a:rPr lang="en-US" sz="1200"/>
              <a:pPr/>
              <a:t>26</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4961342-9E19-294B-8E34-0F85EA2C0413}" type="slidenum">
              <a:rPr lang="en-US" sz="1200"/>
              <a:pPr/>
              <a:t>27</a:t>
            </a:fld>
            <a:endParaRPr lang="en-US" sz="1200"/>
          </a:p>
        </p:txBody>
      </p:sp>
      <p:sp>
        <p:nvSpPr>
          <p:cNvPr id="55298" name="Rectangle 2"/>
          <p:cNvSpPr>
            <a:spLocks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On the basis of Al, its hard to tell cratonic from either arc or OIB mantle.  Cratonic mantle could be plume, could be arc.</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Lithospheric peridotites are quite depleted in heavy rare earth elements (REE), like Lu.  Garnet strongly concentrates the heavy REE, so if garnet were residual during the partial melting event that produced lithospheric peridotites, they should have high, not low, Lu contents.  This result suggests that the melting event producing lithospheric peridotites was relatively shallow, above the garnet stability field.</a:t>
            </a: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2F14DA9-CF27-5C4A-A731-8E4FAAC55DC3}" type="slidenum">
              <a:rPr lang="en-US" sz="1200"/>
              <a:pPr/>
              <a:t>28</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a:ln/>
        </p:spPr>
      </p:sp>
      <p:sp>
        <p:nvSpPr>
          <p:cNvPr id="952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Comparison of the expected Mg# of olivines left after melting of mantle at potential temperatures of 1350C (modern mid ocean ridges – MOR), 1550C as might be expected for ocean ridge mantle in the Archean (hot MOR), 1650C an Archean plume, or 1750C as suggested by some of the higher temperature estimates for komatiites.  The dark lines show the average Mg# of olivines from cratonic peridotites averaged over depth bins.</a:t>
            </a:r>
          </a:p>
        </p:txBody>
      </p:sp>
      <p:sp>
        <p:nvSpPr>
          <p:cNvPr id="95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587182A-0A60-6E4F-BCCB-BE743DC5B494}" type="slidenum">
              <a:rPr lang="en-US" sz="1200"/>
              <a:pPr/>
              <a:t>29</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The Slave Craton shows many “layered”” characteristics to its lithosphere including tomography, EM, anisotropy, receiver functions, and xenolith compositions.</a:t>
            </a:r>
          </a:p>
        </p:txBody>
      </p:sp>
      <p:sp>
        <p:nvSpPr>
          <p:cNvPr id="962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AB06FD5-B1E8-7C4A-845C-5FB6506561F7}" type="slidenum">
              <a:rPr lang="en-US" sz="1200"/>
              <a:pPr/>
              <a:t>30</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a:ln/>
        </p:spPr>
      </p:sp>
      <p:sp>
        <p:nvSpPr>
          <p:cNvPr id="972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972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EB11C7E-769D-B84C-BF0A-B8C589889727}" type="slidenum">
              <a:rPr lang="en-US" sz="1200"/>
              <a:pPr/>
              <a:t>32</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51B4239-C022-A640-BD6B-3BAD0CEE1C22}" type="slidenum">
              <a:rPr lang="en-US" sz="1200"/>
              <a:pPr/>
              <a:t>33</a:t>
            </a:fld>
            <a:endParaRPr lang="en-US" sz="1200"/>
          </a:p>
        </p:txBody>
      </p:sp>
      <p:sp>
        <p:nvSpPr>
          <p:cNvPr id="63490" name="Rectangle 1026"/>
          <p:cNvSpPr>
            <a:spLocks noChangeArrowheads="1" noTextEdit="1"/>
          </p:cNvSpPr>
          <p:nvPr>
            <p:ph type="sldImg"/>
          </p:nvPr>
        </p:nvSpPr>
        <p:spPr>
          <a:ln/>
        </p:spPr>
      </p:sp>
      <p:sp>
        <p:nvSpPr>
          <p:cNvPr id="6349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476C725-7581-C944-8BE9-ED74BDF33284}" type="slidenum">
              <a:rPr lang="en-US" sz="1200"/>
              <a:pPr/>
              <a:t>34</a:t>
            </a:fld>
            <a:endParaRPr lang="en-US" sz="1200"/>
          </a:p>
        </p:txBody>
      </p:sp>
      <p:sp>
        <p:nvSpPr>
          <p:cNvPr id="65538" name="Rectangle 2"/>
          <p:cNvSpPr>
            <a:spLocks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Some lithospheric peridotites, particularly those from the Kaapvaal craton, have higher Si concentrations than expected for residues of melt extraction.  When the Kaapvaal Craton was about the only well-studied craton, the silica-enrichment was viewed as some special process necessary for the creation of lithospheric mantle.  As more cratonic data were added, the Kaapvaal began to stand out as anonymously Si enriched and is now viewed as being caused by a secondary, i.e. post melt extraction, process.  The Si enrichment is expressed as unusually high modal orthopyroxene abundances.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B3CFDD0-DDE9-6546-A014-E18DDEA184F6}" type="slidenum">
              <a:rPr lang="en-US" sz="1200"/>
              <a:pPr/>
              <a:t>35</a:t>
            </a:fld>
            <a:endParaRPr lang="en-US" sz="1200"/>
          </a:p>
        </p:txBody>
      </p:sp>
      <p:sp>
        <p:nvSpPr>
          <p:cNvPr id="67586" name="Rectangle 2"/>
          <p:cNvSpPr>
            <a:spLocks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Si enrichment is not due to host rock contamination, but its cause is not clear.  One option is the precipitation of opx as Si-rich magmas originating from a subducting, underlying, slab pass through the lithosphere.  Another involves opx crystallization from passing basaltic melts.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a:ln/>
        </p:spPr>
      </p:sp>
      <p:sp>
        <p:nvSpPr>
          <p:cNvPr id="983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Possible connection of opx enrichment with convergent margin processes from tomography of mantle above the flat slab subduction in Chile-Argentina.</a:t>
            </a:r>
          </a:p>
        </p:txBody>
      </p:sp>
      <p:sp>
        <p:nvSpPr>
          <p:cNvPr id="983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7F9CECE-0FFC-954A-B33A-7BA051CF0470}" type="slidenum">
              <a:rPr lang="en-US" sz="1200"/>
              <a:pPr/>
              <a:t>36</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Thick, cold lithosphere to ~150 km beneath Labait – hint of cold thick lithosphere beneath Lasahine</a:t>
            </a: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01A2703-A002-6742-B911-E547A487BDBE}" type="slidenum">
              <a:rPr lang="en-US" sz="1200"/>
              <a:pPr/>
              <a:t>4</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D2AA2A5-E121-344E-8C6F-572D8DFAF318}" type="slidenum">
              <a:rPr lang="en-US" sz="1200"/>
              <a:pPr/>
              <a:t>37</a:t>
            </a:fld>
            <a:endParaRPr lang="en-US" sz="1200"/>
          </a:p>
        </p:txBody>
      </p:sp>
      <p:sp>
        <p:nvSpPr>
          <p:cNvPr id="70658" name="Rectangle 2"/>
          <p:cNvSpPr>
            <a:spLocks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Mantle xenoliths are carried to Earth’s surface in some of the most incompatible element rich magmas known.  As a result, even a fraction of a percent infiltration of the host magma into the xenolith can completely overwhelm its abundance of highly incompatible elements.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a:ln/>
        </p:spPr>
      </p:sp>
      <p:sp>
        <p:nvSpPr>
          <p:cNvPr id="727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Re is more incompatible than Os.  Sm is more incompatible than Nd.  A residue of melting should have low Re/Os and high Sm/Nd.  As a result, an old residue should have low 187Os/188Os (negative gamma Os) and high 143Nd/144Nd (positive epsilon Nd).  Cratonic lithosphere peridotites indeed have negative gamma Os, but often also negative epsilon Nd.  Nd is strongly incompatible and so very low in abundance in depleted peridotite, but strongly enriched in most melts.  As a result, even small amounts of melt introduced into depleted peridotite will overwhelm preexisting Sm and Nd abundances leaving a metasomatized residue with low Sm/Nd that will evolve to negative epsilon Nd with time.  In contrast, Os is compatible in the mantle and is present at concentrations some 30 to 1000 times higher than most magmas.  Thus, small amounts of melt metasomatism will raise the Re/Os ratio of the metasomatized mantle a bit, but the Re/Os ratio will remain low enough, at low degrees of metasomatism, to continue to evolve negative gamma Os.</a:t>
            </a:r>
          </a:p>
        </p:txBody>
      </p:sp>
      <p:sp>
        <p:nvSpPr>
          <p:cNvPr id="727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191C4D7-FBF4-FE4F-94D8-40AD37ADBE90}" type="slidenum">
              <a:rPr lang="en-US" sz="1200"/>
              <a:pPr/>
              <a:t>38</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a:ln/>
        </p:spPr>
      </p:sp>
      <p:sp>
        <p:nvSpPr>
          <p:cNvPr id="993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Garnets included in diamond also are strongly enriched in light REE, which means they formed from a fluid that was tremendously light REE enriched.  Once encapsulated in diamond, their low Sm/Nd ratios allow them to evolve very low 143Nd/144Nd.  The Sm-Nd model age is Archean in this example, but the age is dating the time of garnet formation from the metasomatic fluid/melt, not the melt depletion that created lithospheric peridotites.  This is perhaps the clearest evidence that metasomatism of the lithospheric mantle was occurring during or shortly after the event that caused its melt depletion.</a:t>
            </a:r>
          </a:p>
        </p:txBody>
      </p:sp>
      <p:sp>
        <p:nvSpPr>
          <p:cNvPr id="993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37886A1-CF47-D045-A1B7-497135DB9E58}" type="slidenum">
              <a:rPr lang="en-US" sz="1200"/>
              <a:pPr/>
              <a:t>39</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3BB347F-3523-C14A-97C3-99475681F3DC}" type="slidenum">
              <a:rPr lang="en-US" sz="1200"/>
              <a:pPr/>
              <a:t>40</a:t>
            </a:fld>
            <a:endParaRPr lang="en-US" sz="1200"/>
          </a:p>
        </p:txBody>
      </p:sp>
      <p:sp>
        <p:nvSpPr>
          <p:cNvPr id="75778" name="Rectangle 2"/>
          <p:cNvSpPr>
            <a:spLocks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Both sulfides metasomatically added to depleted peridotites and eclogite xenoliths in the mantle lithosphere likely got there by the subduction of crustal materials.  Their circa 3 Ga age in this example suggests that subduction of crustal material into the mantle was already ongoing by 3 Ga.</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B120C25-A12E-F540-BED7-447E59B083A2}" type="slidenum">
              <a:rPr lang="en-US" sz="1200"/>
              <a:pPr/>
              <a:t>41</a:t>
            </a:fld>
            <a:endParaRPr lang="en-US" sz="1200"/>
          </a:p>
        </p:txBody>
      </p:sp>
      <p:sp>
        <p:nvSpPr>
          <p:cNvPr id="77826" name="Rectangle 2"/>
          <p:cNvSpPr>
            <a:spLocks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Mantle xenoliths are available from the ~50 Ma Williams and Homestead kimberlites erupted through the Wyoming Craton and from the circa 380 Ma Sloan kimberlite erupted through Proterozoic crust south of the Wyoming Craton.  The Sloan xenoliths record a cold mantle geotherm typical of cratonic lithosphere and show slight depletion in incompatible elements suggestive of minimal metasomatic enrichment.  In contrast, the Wyoming Craton xenoliths also show a cold geotherm down to ~150 km then a steep step up in temperature documented by a very limited number of samples.  Cpx from the Williams and Homestead xenoliths show “U” shaped incompatible element patterns typical of strongly metasomatized peridotites.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70BB797-4422-3D41-9A50-976EFAB73180}" type="slidenum">
              <a:rPr lang="en-US" sz="1200"/>
              <a:pPr/>
              <a:t>42</a:t>
            </a:fld>
            <a:endParaRPr lang="en-US" sz="1200"/>
          </a:p>
        </p:txBody>
      </p:sp>
      <p:sp>
        <p:nvSpPr>
          <p:cNvPr id="79874" name="Rectangle 2"/>
          <p:cNvSpPr>
            <a:spLocks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Re-Os data support a Proterozoic age for Sloan lithosphere to depths of ~200 km (one sample not on this plot has an equilibration pressure of 6 GPa and a TRD age of 1.57 Ga).  Data for Homestead support an Archean lithosphere to the greatest depth sampled (~140 km), but Williams shows a step to high-T peridotites with younger Re-Os ages at about 150 km depth.  Whether this reflects the bottom of the Wyoming lithosphere awaits more definitive data.</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a:ln/>
        </p:spPr>
      </p:sp>
      <p:sp>
        <p:nvSpPr>
          <p:cNvPr id="1003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The NCC has seen 3 Phanerozoic tectonic events along its margins, and has served as the hanging wall in all three events.</a:t>
            </a:r>
          </a:p>
        </p:txBody>
      </p:sp>
      <p:sp>
        <p:nvSpPr>
          <p:cNvPr id="1003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8A3A6D2-2BC7-F94F-B0AC-6958DF510ADC}" type="slidenum">
              <a:rPr lang="en-US" sz="1200"/>
              <a:pPr/>
              <a:t>43</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32F25EF-3B35-2A45-A6C0-132C30BE6C37}" type="slidenum">
              <a:rPr lang="en-US" sz="1200"/>
              <a:pPr/>
              <a:t>46</a:t>
            </a:fld>
            <a:endParaRPr lang="en-US" sz="1200"/>
          </a:p>
        </p:txBody>
      </p:sp>
      <p:sp>
        <p:nvSpPr>
          <p:cNvPr id="84994" name="Rectangle 2"/>
          <p:cNvSpPr>
            <a:spLocks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a:ln/>
        </p:spPr>
      </p:sp>
      <p:sp>
        <p:nvSpPr>
          <p:cNvPr id="870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Yellowstone – Snake River Plain path has cut into western edge of Wyoming Craton removing the characteristic fast velocities from the mantle section.</a:t>
            </a:r>
          </a:p>
        </p:txBody>
      </p:sp>
      <p:sp>
        <p:nvSpPr>
          <p:cNvPr id="870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D53E7CA-E57C-274F-B2AC-52C57E7BEE31}" type="slidenum">
              <a:rPr lang="en-US" sz="1200"/>
              <a:pPr/>
              <a:t>5</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a:ln/>
        </p:spPr>
      </p:sp>
      <p:sp>
        <p:nvSpPr>
          <p:cNvPr id="880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At constant composition the s-velocity of peridotite increases by about 1% for every 100oC temperature drop. The appearance of garnet in peridotite raises its P velocity by about 1%, but the transition from basalt to eclogite is a step up in density by 20%.  Eclogite in the lithosphere would increase seismic velocities in the right direction, but would also result in major increases in density of the lithosphere.</a:t>
            </a:r>
          </a:p>
        </p:txBody>
      </p:sp>
      <p:sp>
        <p:nvSpPr>
          <p:cNvPr id="880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B38CA81-3FF0-9648-B24F-E6872D37F4AD}" type="slidenum">
              <a:rPr lang="en-US" sz="1200"/>
              <a:pPr/>
              <a:t>7</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BC908C0-2155-B343-998B-CED0182A8D85}" type="slidenum">
              <a:rPr lang="en-US" sz="1200"/>
              <a:pPr/>
              <a:t>8</a:t>
            </a:fld>
            <a:endParaRPr lang="en-US" sz="1200"/>
          </a:p>
        </p:txBody>
      </p:sp>
      <p:sp>
        <p:nvSpPr>
          <p:cNvPr id="27650" name="Rectangle 2"/>
          <p:cNvSpPr>
            <a:spLocks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a:ln/>
        </p:spPr>
      </p:sp>
      <p:sp>
        <p:nvSpPr>
          <p:cNvPr id="890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Decrease in density of a melt-depleted peridotite due to increase in Mg/Fe, thereby lowering the mean atomic number of the rock, but much more important is the removal of garnet because the aluminum that resides in garnet in the mantle selectively partitions into the melt, thus leaving melt-depleted peridotite garnet deficient.  As a result, melting in the shallow mantle where garnet is not present lowers the restite density by only about 1% after 30% partial melt removal, while the same amount of melt removal at ~4 GPs lowers the restite density by 2%</a:t>
            </a:r>
          </a:p>
        </p:txBody>
      </p:sp>
      <p:sp>
        <p:nvSpPr>
          <p:cNvPr id="890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92C588B-B763-9B46-B62F-54D84D8E8215}" type="slidenum">
              <a:rPr lang="en-US" sz="1200"/>
              <a:pPr/>
              <a:t>10</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a:ln/>
        </p:spPr>
      </p:sp>
      <p:sp>
        <p:nvSpPr>
          <p:cNvPr id="901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Mass is conserved during melting, but volume is not, so neither is density.  The abundance of garnet strongly influences the density of mantle rocks.</a:t>
            </a:r>
          </a:p>
        </p:txBody>
      </p:sp>
      <p:sp>
        <p:nvSpPr>
          <p:cNvPr id="901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39EE70B-1C63-D24E-9447-AD346D772436}" type="slidenum">
              <a:rPr lang="en-US" sz="1200"/>
              <a:pPr/>
              <a:t>11</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11A00BC-E114-A344-9B40-CC3839DEF719}" type="slidenum">
              <a:rPr lang="en-US" sz="1200"/>
              <a:pPr/>
              <a:t>13</a:t>
            </a:fld>
            <a:endParaRPr lang="en-US" sz="1200"/>
          </a:p>
        </p:txBody>
      </p:sp>
      <p:sp>
        <p:nvSpPr>
          <p:cNvPr id="33794" name="Rectangle 1026"/>
          <p:cNvSpPr>
            <a:spLocks noChangeArrowheads="1" noTextEdit="1"/>
          </p:cNvSpPr>
          <p:nvPr>
            <p:ph type="sldImg"/>
          </p:nvPr>
        </p:nvSpPr>
        <p:spPr>
          <a:ln/>
        </p:spPr>
      </p:sp>
      <p:sp>
        <p:nvSpPr>
          <p:cNvPr id="3379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21A4BF-6EBA-A34A-A8F0-C370FB717D87}" type="slidenum">
              <a:rPr lang="en-US"/>
              <a:pPr>
                <a:defRPr/>
              </a:pPr>
              <a:t>‹#›</a:t>
            </a:fld>
            <a:endParaRPr lang="en-US"/>
          </a:p>
        </p:txBody>
      </p:sp>
    </p:spTree>
    <p:extLst>
      <p:ext uri="{BB962C8B-B14F-4D97-AF65-F5344CB8AC3E}">
        <p14:creationId xmlns:p14="http://schemas.microsoft.com/office/powerpoint/2010/main" val="70379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7DE810-CA0B-F440-B541-947976B2F7BE}" type="slidenum">
              <a:rPr lang="en-US"/>
              <a:pPr>
                <a:defRPr/>
              </a:pPr>
              <a:t>‹#›</a:t>
            </a:fld>
            <a:endParaRPr lang="en-US"/>
          </a:p>
        </p:txBody>
      </p:sp>
    </p:spTree>
    <p:extLst>
      <p:ext uri="{BB962C8B-B14F-4D97-AF65-F5344CB8AC3E}">
        <p14:creationId xmlns:p14="http://schemas.microsoft.com/office/powerpoint/2010/main" val="2144664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79D1D9-6A28-2B4F-ADD8-30D9E183D83B}" type="slidenum">
              <a:rPr lang="en-US"/>
              <a:pPr>
                <a:defRPr/>
              </a:pPr>
              <a:t>‹#›</a:t>
            </a:fld>
            <a:endParaRPr lang="en-US"/>
          </a:p>
        </p:txBody>
      </p:sp>
    </p:spTree>
    <p:extLst>
      <p:ext uri="{BB962C8B-B14F-4D97-AF65-F5344CB8AC3E}">
        <p14:creationId xmlns:p14="http://schemas.microsoft.com/office/powerpoint/2010/main" val="3672852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2214FD8-C9F4-C643-9655-37A3BE9F299B}" type="slidenum">
              <a:rPr lang="en-US"/>
              <a:pPr>
                <a:defRPr/>
              </a:pPr>
              <a:t>‹#›</a:t>
            </a:fld>
            <a:endParaRPr lang="en-US"/>
          </a:p>
        </p:txBody>
      </p:sp>
    </p:spTree>
    <p:extLst>
      <p:ext uri="{BB962C8B-B14F-4D97-AF65-F5344CB8AC3E}">
        <p14:creationId xmlns:p14="http://schemas.microsoft.com/office/powerpoint/2010/main" val="3532365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E2ADEA-1504-F540-A86C-6F3F29F2C44F}" type="slidenum">
              <a:rPr lang="en-US"/>
              <a:pPr>
                <a:defRPr/>
              </a:pPr>
              <a:t>‹#›</a:t>
            </a:fld>
            <a:endParaRPr lang="en-US"/>
          </a:p>
        </p:txBody>
      </p:sp>
    </p:spTree>
    <p:extLst>
      <p:ext uri="{BB962C8B-B14F-4D97-AF65-F5344CB8AC3E}">
        <p14:creationId xmlns:p14="http://schemas.microsoft.com/office/powerpoint/2010/main" val="618862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C2E9D9-FD19-F84C-A7B0-34BDB3F7C28E}" type="slidenum">
              <a:rPr lang="en-US"/>
              <a:pPr>
                <a:defRPr/>
              </a:pPr>
              <a:t>‹#›</a:t>
            </a:fld>
            <a:endParaRPr lang="en-US"/>
          </a:p>
        </p:txBody>
      </p:sp>
    </p:spTree>
    <p:extLst>
      <p:ext uri="{BB962C8B-B14F-4D97-AF65-F5344CB8AC3E}">
        <p14:creationId xmlns:p14="http://schemas.microsoft.com/office/powerpoint/2010/main" val="3540859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D378D9-6C55-1E47-B822-6433FD3EDAE6}" type="slidenum">
              <a:rPr lang="en-US"/>
              <a:pPr>
                <a:defRPr/>
              </a:pPr>
              <a:t>‹#›</a:t>
            </a:fld>
            <a:endParaRPr lang="en-US"/>
          </a:p>
        </p:txBody>
      </p:sp>
    </p:spTree>
    <p:extLst>
      <p:ext uri="{BB962C8B-B14F-4D97-AF65-F5344CB8AC3E}">
        <p14:creationId xmlns:p14="http://schemas.microsoft.com/office/powerpoint/2010/main" val="2461796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3C1F8B-FE2B-0644-95E6-07CFFDBEF147}" type="slidenum">
              <a:rPr lang="en-US"/>
              <a:pPr>
                <a:defRPr/>
              </a:pPr>
              <a:t>‹#›</a:t>
            </a:fld>
            <a:endParaRPr lang="en-US"/>
          </a:p>
        </p:txBody>
      </p:sp>
    </p:spTree>
    <p:extLst>
      <p:ext uri="{BB962C8B-B14F-4D97-AF65-F5344CB8AC3E}">
        <p14:creationId xmlns:p14="http://schemas.microsoft.com/office/powerpoint/2010/main" val="3374412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BBD53F-0F87-6D4C-9628-F42AC04CCA06}" type="slidenum">
              <a:rPr lang="en-US"/>
              <a:pPr>
                <a:defRPr/>
              </a:pPr>
              <a:t>‹#›</a:t>
            </a:fld>
            <a:endParaRPr lang="en-US"/>
          </a:p>
        </p:txBody>
      </p:sp>
    </p:spTree>
    <p:extLst>
      <p:ext uri="{BB962C8B-B14F-4D97-AF65-F5344CB8AC3E}">
        <p14:creationId xmlns:p14="http://schemas.microsoft.com/office/powerpoint/2010/main" val="2892330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A66C1-2E5D-2242-91E2-50094581FCD8}" type="slidenum">
              <a:rPr lang="en-US"/>
              <a:pPr>
                <a:defRPr/>
              </a:pPr>
              <a:t>‹#›</a:t>
            </a:fld>
            <a:endParaRPr lang="en-US"/>
          </a:p>
        </p:txBody>
      </p:sp>
    </p:spTree>
    <p:extLst>
      <p:ext uri="{BB962C8B-B14F-4D97-AF65-F5344CB8AC3E}">
        <p14:creationId xmlns:p14="http://schemas.microsoft.com/office/powerpoint/2010/main" val="3066225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A22C756-89E4-0740-B4E2-37A1A5E5F254}" type="slidenum">
              <a:rPr lang="en-US"/>
              <a:pPr>
                <a:defRPr/>
              </a:pPr>
              <a:t>‹#›</a:t>
            </a:fld>
            <a:endParaRPr lang="en-US"/>
          </a:p>
        </p:txBody>
      </p:sp>
    </p:spTree>
    <p:extLst>
      <p:ext uri="{BB962C8B-B14F-4D97-AF65-F5344CB8AC3E}">
        <p14:creationId xmlns:p14="http://schemas.microsoft.com/office/powerpoint/2010/main" val="396771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035F4E-3467-EC4A-8A2B-7789E31A3086}" type="slidenum">
              <a:rPr lang="en-US"/>
              <a:pPr>
                <a:defRPr/>
              </a:pPr>
              <a:t>‹#›</a:t>
            </a:fld>
            <a:endParaRPr lang="en-US"/>
          </a:p>
        </p:txBody>
      </p:sp>
    </p:spTree>
    <p:extLst>
      <p:ext uri="{BB962C8B-B14F-4D97-AF65-F5344CB8AC3E}">
        <p14:creationId xmlns:p14="http://schemas.microsoft.com/office/powerpoint/2010/main" val="1449491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9B9FF1-ABAE-8A4F-9478-F9254666698B}" type="slidenum">
              <a:rPr lang="en-US"/>
              <a:pPr>
                <a:defRPr/>
              </a:pPr>
              <a:t>‹#›</a:t>
            </a:fld>
            <a:endParaRPr lang="en-US"/>
          </a:p>
        </p:txBody>
      </p:sp>
    </p:spTree>
    <p:extLst>
      <p:ext uri="{BB962C8B-B14F-4D97-AF65-F5344CB8AC3E}">
        <p14:creationId xmlns:p14="http://schemas.microsoft.com/office/powerpoint/2010/main" val="35495531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6"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6"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F489FE6-7493-4F44-9DBB-B490C204D5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latin typeface="Times"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Times"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Times"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Times"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Times" pitchFamily="-106" charset="0"/>
        </a:defRPr>
      </a:lvl6pPr>
      <a:lvl7pPr marL="914400" algn="ctr" rtl="0" fontAlgn="base">
        <a:spcBef>
          <a:spcPct val="0"/>
        </a:spcBef>
        <a:spcAft>
          <a:spcPct val="0"/>
        </a:spcAft>
        <a:defRPr sz="4400">
          <a:solidFill>
            <a:schemeClr val="tx2"/>
          </a:solidFill>
          <a:latin typeface="Times" pitchFamily="-106" charset="0"/>
        </a:defRPr>
      </a:lvl7pPr>
      <a:lvl8pPr marL="1371600" algn="ctr" rtl="0" fontAlgn="base">
        <a:spcBef>
          <a:spcPct val="0"/>
        </a:spcBef>
        <a:spcAft>
          <a:spcPct val="0"/>
        </a:spcAft>
        <a:defRPr sz="4400">
          <a:solidFill>
            <a:schemeClr val="tx2"/>
          </a:solidFill>
          <a:latin typeface="Times" pitchFamily="-106" charset="0"/>
        </a:defRPr>
      </a:lvl8pPr>
      <a:lvl9pPr marL="1828800" algn="ctr" rtl="0" fontAlgn="base">
        <a:spcBef>
          <a:spcPct val="0"/>
        </a:spcBef>
        <a:spcAft>
          <a:spcPct val="0"/>
        </a:spcAft>
        <a:defRPr sz="4400">
          <a:solidFill>
            <a:schemeClr val="tx2"/>
          </a:solidFill>
          <a:latin typeface="Times"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emf"/><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em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emf"/><Relationship Id="rId5" Type="http://schemas.openxmlformats.org/officeDocument/2006/relationships/image" Target="../media/image59.emf"/><Relationship Id="rId6" Type="http://schemas.openxmlformats.org/officeDocument/2006/relationships/image" Target="../media/image60.emf"/><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1.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oleObject" Target="../embeddings/Microsoft_Word_97_-_2004_Document1.doc"/><Relationship Id="rId5" Type="http://schemas.openxmlformats.org/officeDocument/2006/relationships/image" Target="../media/image63.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64.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
          <p:cNvSpPr>
            <a:spLocks noChangeArrowheads="1"/>
          </p:cNvSpPr>
          <p:nvPr/>
        </p:nvSpPr>
        <p:spPr bwMode="auto">
          <a:xfrm>
            <a:off x="0" y="0"/>
            <a:ext cx="9144000" cy="6858000"/>
          </a:xfrm>
          <a:prstGeom prst="rect">
            <a:avLst/>
          </a:prstGeom>
          <a:gradFill rotWithShape="0">
            <a:gsLst>
              <a:gs pos="0">
                <a:srgbClr val="131850"/>
              </a:gs>
              <a:gs pos="100000">
                <a:srgbClr val="2A33AC"/>
              </a:gs>
            </a:gsLst>
            <a:lin ang="0" scaled="1"/>
          </a:gradFill>
          <a:ln w="28575">
            <a:solidFill>
              <a:schemeClr val="tx1"/>
            </a:solidFill>
            <a:miter lim="800000"/>
            <a:headEnd/>
            <a:tailEnd/>
          </a:ln>
        </p:spPr>
        <p:txBody>
          <a:bodyPr wrap="none" anchor="ctr"/>
          <a:lstStyle/>
          <a:p>
            <a:pPr algn="ctr"/>
            <a:endParaRPr lang="en-US">
              <a:solidFill>
                <a:schemeClr val="accent1"/>
              </a:solidFill>
            </a:endParaRPr>
          </a:p>
        </p:txBody>
      </p:sp>
      <p:sp>
        <p:nvSpPr>
          <p:cNvPr id="16386" name="Rectangle 2"/>
          <p:cNvSpPr>
            <a:spLocks noGrp="1" noChangeArrowheads="1"/>
          </p:cNvSpPr>
          <p:nvPr>
            <p:ph type="title"/>
          </p:nvPr>
        </p:nvSpPr>
        <p:spPr>
          <a:xfrm>
            <a:off x="381000" y="152400"/>
            <a:ext cx="8305800" cy="1371600"/>
          </a:xfrm>
        </p:spPr>
        <p:txBody>
          <a:bodyPr/>
          <a:lstStyle/>
          <a:p>
            <a:pPr eaLnBrk="1" hangingPunct="1"/>
            <a:r>
              <a:rPr lang="en-US" sz="3200">
                <a:solidFill>
                  <a:srgbClr val="FFFF00"/>
                </a:solidFill>
                <a:latin typeface="Times" charset="0"/>
                <a:ea typeface="ＭＳ Ｐゴシック" charset="0"/>
                <a:cs typeface="ＭＳ Ｐゴシック" charset="0"/>
              </a:rPr>
              <a:t>The Formation and Evolution of Cratonic Lithospheric Mantle</a:t>
            </a:r>
            <a:endParaRPr lang="en-US">
              <a:solidFill>
                <a:srgbClr val="FFFF00"/>
              </a:solidFill>
              <a:latin typeface="Times" charset="0"/>
              <a:ea typeface="ＭＳ Ｐゴシック" charset="0"/>
              <a:cs typeface="ＭＳ Ｐゴシック" charset="0"/>
            </a:endParaRPr>
          </a:p>
        </p:txBody>
      </p:sp>
      <p:pic>
        <p:nvPicPr>
          <p:cNvPr id="1638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05475"/>
            <a:ext cx="11430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7"/>
          <p:cNvSpPr txBox="1">
            <a:spLocks noChangeArrowheads="1"/>
          </p:cNvSpPr>
          <p:nvPr/>
        </p:nvSpPr>
        <p:spPr bwMode="auto">
          <a:xfrm>
            <a:off x="533400" y="2438400"/>
            <a:ext cx="8153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 typeface="Arial" charset="0"/>
              <a:buAutoNum type="arabicParenR"/>
            </a:pPr>
            <a:r>
              <a:rPr lang="en-US">
                <a:solidFill>
                  <a:srgbClr val="FFFF00"/>
                </a:solidFill>
              </a:rPr>
              <a:t>Seismic characteristics – what’s causing them</a:t>
            </a:r>
          </a:p>
          <a:p>
            <a:pPr>
              <a:buFont typeface="Arial" charset="0"/>
              <a:buAutoNum type="arabicParenR"/>
            </a:pPr>
            <a:r>
              <a:rPr lang="en-US">
                <a:solidFill>
                  <a:schemeClr val="accent1"/>
                </a:solidFill>
              </a:rPr>
              <a:t>Samples of cratonic lithospheric mantle</a:t>
            </a:r>
            <a:endParaRPr lang="en-US">
              <a:solidFill>
                <a:schemeClr val="accent1"/>
              </a:solidFill>
              <a:sym typeface="Wingdings" charset="0"/>
            </a:endParaRPr>
          </a:p>
          <a:p>
            <a:pPr>
              <a:buFont typeface="Arial" charset="0"/>
              <a:buAutoNum type="arabicParenR"/>
            </a:pPr>
            <a:r>
              <a:rPr lang="en-US">
                <a:solidFill>
                  <a:schemeClr val="accent1"/>
                </a:solidFill>
                <a:sym typeface="Wingdings" charset="0"/>
              </a:rPr>
              <a:t>Constraints from xenolith composition on tectonic setting of lithosphere production and temporal variability</a:t>
            </a:r>
            <a:endParaRPr lang="en-US">
              <a:solidFill>
                <a:schemeClr val="accent1"/>
              </a:solidFill>
            </a:endParaRPr>
          </a:p>
          <a:p>
            <a:pPr>
              <a:buFont typeface="Arial" charset="0"/>
              <a:buAutoNum type="arabicParenR"/>
            </a:pPr>
            <a:r>
              <a:rPr lang="en-US">
                <a:solidFill>
                  <a:schemeClr val="accent1"/>
                </a:solidFill>
              </a:rPr>
              <a:t>Metasomatism: An indicator of formation mechanism and the ultimate </a:t>
            </a:r>
            <a:r>
              <a:rPr lang="ja-JP" altLang="en-US">
                <a:solidFill>
                  <a:schemeClr val="accent1"/>
                </a:solidFill>
              </a:rPr>
              <a:t>“</a:t>
            </a:r>
            <a:r>
              <a:rPr lang="en-US" altLang="ja-JP">
                <a:solidFill>
                  <a:schemeClr val="accent1"/>
                </a:solidFill>
              </a:rPr>
              <a:t>terminator</a:t>
            </a:r>
            <a:r>
              <a:rPr lang="ja-JP" altLang="en-US">
                <a:solidFill>
                  <a:schemeClr val="accent1"/>
                </a:solidFill>
              </a:rPr>
              <a:t>”</a:t>
            </a:r>
            <a:r>
              <a:rPr lang="en-US" altLang="ja-JP">
                <a:solidFill>
                  <a:schemeClr val="accent1"/>
                </a:solidFill>
              </a:rPr>
              <a:t> for lithosphere survival? </a:t>
            </a:r>
            <a:endParaRPr lang="en-US"/>
          </a:p>
        </p:txBody>
      </p:sp>
      <p:sp>
        <p:nvSpPr>
          <p:cNvPr id="16389" name="Text Box 8"/>
          <p:cNvSpPr txBox="1">
            <a:spLocks noChangeArrowheads="1"/>
          </p:cNvSpPr>
          <p:nvPr/>
        </p:nvSpPr>
        <p:spPr bwMode="auto">
          <a:xfrm>
            <a:off x="1524000" y="5791200"/>
            <a:ext cx="54975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chemeClr val="bg1"/>
                </a:solidFill>
              </a:rPr>
              <a:t>Richard Carlson</a:t>
            </a:r>
            <a:endParaRPr lang="en-US" baseline="30000">
              <a:solidFill>
                <a:schemeClr val="bg1"/>
              </a:solidFill>
            </a:endParaRPr>
          </a:p>
          <a:p>
            <a:r>
              <a:rPr lang="en-US">
                <a:solidFill>
                  <a:schemeClr val="bg1"/>
                </a:solidFill>
              </a:rPr>
              <a:t>Carnegie Institution of Washington, DTM</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4700" y="0"/>
            <a:ext cx="70866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Box 1"/>
          <p:cNvSpPr txBox="1">
            <a:spLocks noChangeArrowheads="1"/>
          </p:cNvSpPr>
          <p:nvPr/>
        </p:nvSpPr>
        <p:spPr bwMode="auto">
          <a:xfrm>
            <a:off x="0" y="152400"/>
            <a:ext cx="1981200"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FF00"/>
                </a:solidFill>
              </a:rPr>
              <a:t>Partial Melt Extraction Lowers the Density of the Mantle Residue.</a:t>
            </a:r>
          </a:p>
          <a:p>
            <a:endParaRPr lang="en-US">
              <a:solidFill>
                <a:srgbClr val="FFFF00"/>
              </a:solidFill>
            </a:endParaRPr>
          </a:p>
          <a:p>
            <a:endParaRPr lang="en-US">
              <a:solidFill>
                <a:srgbClr val="FFFF00"/>
              </a:solidFill>
            </a:endParaRPr>
          </a:p>
          <a:p>
            <a:r>
              <a:rPr lang="en-US" sz="1800">
                <a:solidFill>
                  <a:schemeClr val="bg1"/>
                </a:solidFill>
              </a:rPr>
              <a:t>Figure from Schutt and Lesher, JGR, 2006</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381000" y="2286000"/>
            <a:ext cx="1524000" cy="1676400"/>
          </a:xfrm>
          <a:prstGeom prst="rect">
            <a:avLst/>
          </a:prstGeom>
          <a:solidFill>
            <a:schemeClr val="accent1"/>
          </a:solidFill>
          <a:ln w="9525">
            <a:solidFill>
              <a:schemeClr val="tx1"/>
            </a:solidFill>
            <a:round/>
            <a:headEnd/>
            <a:tailEnd/>
          </a:ln>
        </p:spPr>
        <p:txBody>
          <a:bodyPr/>
          <a:lstStyle/>
          <a:p>
            <a:endParaRPr lang="en-US"/>
          </a:p>
        </p:txBody>
      </p:sp>
      <p:sp>
        <p:nvSpPr>
          <p:cNvPr id="30722" name="Rectangle 2"/>
          <p:cNvSpPr>
            <a:spLocks noChangeArrowheads="1"/>
          </p:cNvSpPr>
          <p:nvPr/>
        </p:nvSpPr>
        <p:spPr bwMode="auto">
          <a:xfrm>
            <a:off x="4038600" y="3810000"/>
            <a:ext cx="1524000" cy="1371600"/>
          </a:xfrm>
          <a:prstGeom prst="rect">
            <a:avLst/>
          </a:prstGeom>
          <a:solidFill>
            <a:schemeClr val="accent1"/>
          </a:solidFill>
          <a:ln w="9525">
            <a:solidFill>
              <a:schemeClr val="tx1"/>
            </a:solidFill>
            <a:round/>
            <a:headEnd/>
            <a:tailEnd/>
          </a:ln>
        </p:spPr>
        <p:txBody>
          <a:bodyPr/>
          <a:lstStyle/>
          <a:p>
            <a:endParaRPr lang="en-US"/>
          </a:p>
        </p:txBody>
      </p:sp>
      <p:sp>
        <p:nvSpPr>
          <p:cNvPr id="30723" name="Rectangle 3"/>
          <p:cNvSpPr>
            <a:spLocks noChangeArrowheads="1"/>
          </p:cNvSpPr>
          <p:nvPr/>
        </p:nvSpPr>
        <p:spPr bwMode="auto">
          <a:xfrm>
            <a:off x="3962400" y="1066800"/>
            <a:ext cx="1524000" cy="1371600"/>
          </a:xfrm>
          <a:prstGeom prst="rect">
            <a:avLst/>
          </a:prstGeom>
          <a:solidFill>
            <a:schemeClr val="accent1"/>
          </a:solidFill>
          <a:ln w="9525">
            <a:solidFill>
              <a:schemeClr val="tx1"/>
            </a:solidFill>
            <a:round/>
            <a:headEnd/>
            <a:tailEnd/>
          </a:ln>
        </p:spPr>
        <p:txBody>
          <a:bodyPr/>
          <a:lstStyle/>
          <a:p>
            <a:endParaRPr lang="en-US"/>
          </a:p>
        </p:txBody>
      </p:sp>
      <p:sp>
        <p:nvSpPr>
          <p:cNvPr id="30724" name="Rectangle 4"/>
          <p:cNvSpPr>
            <a:spLocks noChangeArrowheads="1"/>
          </p:cNvSpPr>
          <p:nvPr/>
        </p:nvSpPr>
        <p:spPr bwMode="auto">
          <a:xfrm>
            <a:off x="6553200" y="1066800"/>
            <a:ext cx="1524000" cy="1371600"/>
          </a:xfrm>
          <a:prstGeom prst="rect">
            <a:avLst/>
          </a:prstGeom>
          <a:solidFill>
            <a:schemeClr val="accent1"/>
          </a:solidFill>
          <a:ln w="9525">
            <a:solidFill>
              <a:schemeClr val="tx1"/>
            </a:solidFill>
            <a:round/>
            <a:headEnd/>
            <a:tailEnd/>
          </a:ln>
        </p:spPr>
        <p:txBody>
          <a:bodyPr/>
          <a:lstStyle/>
          <a:p>
            <a:endParaRPr lang="en-US"/>
          </a:p>
        </p:txBody>
      </p:sp>
      <p:sp>
        <p:nvSpPr>
          <p:cNvPr id="30725" name="TextBox 5"/>
          <p:cNvSpPr txBox="1">
            <a:spLocks noChangeArrowheads="1"/>
          </p:cNvSpPr>
          <p:nvPr/>
        </p:nvSpPr>
        <p:spPr bwMode="auto">
          <a:xfrm>
            <a:off x="457200" y="2362200"/>
            <a:ext cx="14493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Fertile</a:t>
            </a:r>
          </a:p>
          <a:p>
            <a:r>
              <a:rPr lang="en-US"/>
              <a:t>Garnet</a:t>
            </a:r>
          </a:p>
          <a:p>
            <a:r>
              <a:rPr lang="en-US"/>
              <a:t>Lherzolite</a:t>
            </a:r>
          </a:p>
          <a:p>
            <a:r>
              <a:rPr lang="en-US"/>
              <a:t>(3.4 g/cc)</a:t>
            </a:r>
          </a:p>
        </p:txBody>
      </p:sp>
      <p:sp>
        <p:nvSpPr>
          <p:cNvPr id="30726" name="TextBox 6"/>
          <p:cNvSpPr txBox="1">
            <a:spLocks noChangeArrowheads="1"/>
          </p:cNvSpPr>
          <p:nvPr/>
        </p:nvSpPr>
        <p:spPr bwMode="auto">
          <a:xfrm>
            <a:off x="152400" y="4114800"/>
            <a:ext cx="27495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chemeClr val="bg1"/>
                </a:solidFill>
              </a:rPr>
              <a:t>Ol – 61% - 3.36 g/cc</a:t>
            </a:r>
          </a:p>
          <a:p>
            <a:r>
              <a:rPr lang="en-US">
                <a:solidFill>
                  <a:schemeClr val="bg1"/>
                </a:solidFill>
              </a:rPr>
              <a:t>Opx – 10% - 3.29</a:t>
            </a:r>
          </a:p>
          <a:p>
            <a:r>
              <a:rPr lang="en-US">
                <a:solidFill>
                  <a:schemeClr val="bg1"/>
                </a:solidFill>
              </a:rPr>
              <a:t>Cpx – 14% - 3.31</a:t>
            </a:r>
          </a:p>
          <a:p>
            <a:r>
              <a:rPr lang="en-US">
                <a:solidFill>
                  <a:schemeClr val="bg1"/>
                </a:solidFill>
              </a:rPr>
              <a:t>Ga – 15% - 3.7</a:t>
            </a:r>
          </a:p>
        </p:txBody>
      </p:sp>
      <p:sp>
        <p:nvSpPr>
          <p:cNvPr id="30727" name="TextBox 7"/>
          <p:cNvSpPr txBox="1">
            <a:spLocks noChangeArrowheads="1"/>
          </p:cNvSpPr>
          <p:nvPr/>
        </p:nvSpPr>
        <p:spPr bwMode="auto">
          <a:xfrm>
            <a:off x="4038600" y="3886200"/>
            <a:ext cx="1479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Melt-depleted</a:t>
            </a:r>
          </a:p>
          <a:p>
            <a:r>
              <a:rPr lang="en-US" sz="1800"/>
              <a:t>Garnet</a:t>
            </a:r>
          </a:p>
          <a:p>
            <a:r>
              <a:rPr lang="en-US" sz="1800"/>
              <a:t>Harzburgite</a:t>
            </a:r>
          </a:p>
          <a:p>
            <a:r>
              <a:rPr lang="en-US" sz="1800"/>
              <a:t>(3.32 g/cc)</a:t>
            </a:r>
          </a:p>
        </p:txBody>
      </p:sp>
      <p:sp>
        <p:nvSpPr>
          <p:cNvPr id="30728" name="TextBox 8"/>
          <p:cNvSpPr txBox="1">
            <a:spLocks noChangeArrowheads="1"/>
          </p:cNvSpPr>
          <p:nvPr/>
        </p:nvSpPr>
        <p:spPr bwMode="auto">
          <a:xfrm>
            <a:off x="3657600" y="5249863"/>
            <a:ext cx="297973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FFFF"/>
                </a:solidFill>
              </a:rPr>
              <a:t>Ol – 71.5% - 3.32 g/cc</a:t>
            </a:r>
          </a:p>
          <a:p>
            <a:r>
              <a:rPr lang="en-US">
                <a:solidFill>
                  <a:srgbClr val="FFFFFF"/>
                </a:solidFill>
              </a:rPr>
              <a:t>Opx – 24% - 3.26</a:t>
            </a:r>
          </a:p>
          <a:p>
            <a:r>
              <a:rPr lang="en-US">
                <a:solidFill>
                  <a:srgbClr val="FFFFFF"/>
                </a:solidFill>
              </a:rPr>
              <a:t>Cpx – 1.8% - 3.29</a:t>
            </a:r>
          </a:p>
          <a:p>
            <a:r>
              <a:rPr lang="en-US">
                <a:solidFill>
                  <a:srgbClr val="FFFFFF"/>
                </a:solidFill>
              </a:rPr>
              <a:t>Ga – 2.7% - 3.7</a:t>
            </a:r>
          </a:p>
        </p:txBody>
      </p:sp>
      <p:sp>
        <p:nvSpPr>
          <p:cNvPr id="30729" name="TextBox 9"/>
          <p:cNvSpPr txBox="1">
            <a:spLocks noChangeArrowheads="1"/>
          </p:cNvSpPr>
          <p:nvPr/>
        </p:nvSpPr>
        <p:spPr bwMode="auto">
          <a:xfrm>
            <a:off x="3962400" y="1143000"/>
            <a:ext cx="1517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Basalt</a:t>
            </a:r>
          </a:p>
          <a:p>
            <a:r>
              <a:rPr lang="en-US"/>
              <a:t>(2.97 g/cc)</a:t>
            </a:r>
          </a:p>
        </p:txBody>
      </p:sp>
      <p:sp>
        <p:nvSpPr>
          <p:cNvPr id="30730" name="TextBox 10"/>
          <p:cNvSpPr txBox="1">
            <a:spLocks noChangeArrowheads="1"/>
          </p:cNvSpPr>
          <p:nvPr/>
        </p:nvSpPr>
        <p:spPr bwMode="auto">
          <a:xfrm>
            <a:off x="3429000" y="2438400"/>
            <a:ext cx="25955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FFFF"/>
                </a:solidFill>
              </a:rPr>
              <a:t>Ol – 9% - 3.38 g/cc</a:t>
            </a:r>
          </a:p>
          <a:p>
            <a:r>
              <a:rPr lang="en-US">
                <a:solidFill>
                  <a:srgbClr val="FFFFFF"/>
                </a:solidFill>
              </a:rPr>
              <a:t>Cpx – 31% - 3.4</a:t>
            </a:r>
          </a:p>
          <a:p>
            <a:r>
              <a:rPr lang="en-US">
                <a:solidFill>
                  <a:srgbClr val="FFFFFF"/>
                </a:solidFill>
              </a:rPr>
              <a:t>Plag – 60% - 2.7 </a:t>
            </a:r>
          </a:p>
        </p:txBody>
      </p:sp>
      <p:sp>
        <p:nvSpPr>
          <p:cNvPr id="30731" name="TextBox 11"/>
          <p:cNvSpPr txBox="1">
            <a:spLocks noChangeArrowheads="1"/>
          </p:cNvSpPr>
          <p:nvPr/>
        </p:nvSpPr>
        <p:spPr bwMode="auto">
          <a:xfrm>
            <a:off x="6553200" y="1143000"/>
            <a:ext cx="1517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Eclogite</a:t>
            </a:r>
          </a:p>
          <a:p>
            <a:r>
              <a:rPr lang="en-US"/>
              <a:t>(3.57 g/cc)</a:t>
            </a:r>
          </a:p>
        </p:txBody>
      </p:sp>
      <p:sp>
        <p:nvSpPr>
          <p:cNvPr id="30732" name="TextBox 12"/>
          <p:cNvSpPr txBox="1">
            <a:spLocks noChangeArrowheads="1"/>
          </p:cNvSpPr>
          <p:nvPr/>
        </p:nvSpPr>
        <p:spPr bwMode="auto">
          <a:xfrm>
            <a:off x="6292850" y="2514600"/>
            <a:ext cx="2889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rgbClr val="FFFFFF"/>
                </a:solidFill>
              </a:rPr>
              <a:t>Omphacite – 50% - 3.33 g/cc</a:t>
            </a:r>
          </a:p>
          <a:p>
            <a:r>
              <a:rPr lang="en-US" sz="1800">
                <a:solidFill>
                  <a:srgbClr val="FFFFFF"/>
                </a:solidFill>
              </a:rPr>
              <a:t>Garnet – 50% - 3.81 g/cc</a:t>
            </a:r>
          </a:p>
        </p:txBody>
      </p:sp>
      <p:sp>
        <p:nvSpPr>
          <p:cNvPr id="30733" name="TextBox 1"/>
          <p:cNvSpPr txBox="1">
            <a:spLocks noChangeArrowheads="1"/>
          </p:cNvSpPr>
          <p:nvPr/>
        </p:nvSpPr>
        <p:spPr bwMode="auto">
          <a:xfrm>
            <a:off x="0" y="152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200">
                <a:solidFill>
                  <a:srgbClr val="FFFF00"/>
                </a:solidFill>
              </a:rPr>
              <a:t>Density is NOT Conserved During Partial Melting</a:t>
            </a:r>
          </a:p>
        </p:txBody>
      </p:sp>
      <p:cxnSp>
        <p:nvCxnSpPr>
          <p:cNvPr id="30734" name="Straight Arrow Connector 3"/>
          <p:cNvCxnSpPr>
            <a:cxnSpLocks noChangeShapeType="1"/>
          </p:cNvCxnSpPr>
          <p:nvPr/>
        </p:nvCxnSpPr>
        <p:spPr bwMode="auto">
          <a:xfrm flipV="1">
            <a:off x="1981200" y="1371600"/>
            <a:ext cx="1905000" cy="1295400"/>
          </a:xfrm>
          <a:prstGeom prst="straightConnector1">
            <a:avLst/>
          </a:prstGeom>
          <a:noFill/>
          <a:ln w="9525">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0735" name="Straight Arrow Connector 5"/>
          <p:cNvCxnSpPr>
            <a:cxnSpLocks noChangeShapeType="1"/>
          </p:cNvCxnSpPr>
          <p:nvPr/>
        </p:nvCxnSpPr>
        <p:spPr bwMode="auto">
          <a:xfrm>
            <a:off x="1981200" y="3505200"/>
            <a:ext cx="1981200" cy="838200"/>
          </a:xfrm>
          <a:prstGeom prst="straightConnector1">
            <a:avLst/>
          </a:prstGeom>
          <a:noFill/>
          <a:ln w="9525">
            <a:solidFill>
              <a:srgbClr val="FFFFFF"/>
            </a:solidFill>
            <a:round/>
            <a:headEnd/>
            <a:tailEnd type="arrow" w="med" len="med"/>
          </a:ln>
          <a:extLst>
            <a:ext uri="{909E8E84-426E-40dd-AFC4-6F175D3DCCD1}">
              <a14:hiddenFill xmlns:a14="http://schemas.microsoft.com/office/drawing/2010/main">
                <a:noFill/>
              </a14:hiddenFill>
            </a:ext>
          </a:extLst>
        </p:spPr>
      </p:cxnSp>
      <p:sp>
        <p:nvSpPr>
          <p:cNvPr id="30736" name="TextBox 7"/>
          <p:cNvSpPr txBox="1">
            <a:spLocks noChangeArrowheads="1"/>
          </p:cNvSpPr>
          <p:nvPr/>
        </p:nvSpPr>
        <p:spPr bwMode="auto">
          <a:xfrm>
            <a:off x="2362200" y="1905000"/>
            <a:ext cx="7747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Melt</a:t>
            </a:r>
          </a:p>
        </p:txBody>
      </p:sp>
      <p:sp>
        <p:nvSpPr>
          <p:cNvPr id="30737" name="TextBox 8"/>
          <p:cNvSpPr txBox="1">
            <a:spLocks noChangeArrowheads="1"/>
          </p:cNvSpPr>
          <p:nvPr/>
        </p:nvSpPr>
        <p:spPr bwMode="auto">
          <a:xfrm>
            <a:off x="2286000" y="3657600"/>
            <a:ext cx="1176338"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Residue</a:t>
            </a:r>
          </a:p>
        </p:txBody>
      </p:sp>
      <p:cxnSp>
        <p:nvCxnSpPr>
          <p:cNvPr id="30738" name="Straight Arrow Connector 2"/>
          <p:cNvCxnSpPr>
            <a:cxnSpLocks noChangeShapeType="1"/>
          </p:cNvCxnSpPr>
          <p:nvPr/>
        </p:nvCxnSpPr>
        <p:spPr bwMode="auto">
          <a:xfrm>
            <a:off x="5562600" y="1676400"/>
            <a:ext cx="838200" cy="0"/>
          </a:xfrm>
          <a:prstGeom prst="straightConnector1">
            <a:avLst/>
          </a:prstGeom>
          <a:noFill/>
          <a:ln w="9525">
            <a:solidFill>
              <a:schemeClr val="bg1"/>
            </a:solidFill>
            <a:round/>
            <a:headEnd/>
            <a:tailEnd type="arrow" w="med" len="med"/>
          </a:ln>
        </p:spPr>
      </p:cxn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0900" y="0"/>
            <a:ext cx="5715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Box 1"/>
          <p:cNvSpPr txBox="1">
            <a:spLocks noChangeArrowheads="1"/>
          </p:cNvSpPr>
          <p:nvPr/>
        </p:nvSpPr>
        <p:spPr bwMode="auto">
          <a:xfrm>
            <a:off x="152400" y="381000"/>
            <a:ext cx="2971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FF00"/>
                </a:solidFill>
              </a:rPr>
              <a:t>Partial melt extraction has only a minor effect on S seismic velocity, a bit more (~1%) on P: </a:t>
            </a:r>
          </a:p>
          <a:p>
            <a:endParaRPr lang="en-US">
              <a:solidFill>
                <a:srgbClr val="FFFF00"/>
              </a:solidFill>
            </a:endParaRPr>
          </a:p>
          <a:p>
            <a:r>
              <a:rPr lang="en-US">
                <a:solidFill>
                  <a:srgbClr val="FFFF00"/>
                </a:solidFill>
              </a:rPr>
              <a:t>High cratonic seismic velocities mostly due to low temperature, buoyancy due to melt depletion.</a:t>
            </a:r>
          </a:p>
          <a:p>
            <a:endParaRPr lang="en-US"/>
          </a:p>
          <a:p>
            <a:r>
              <a:rPr lang="en-US" sz="1800">
                <a:solidFill>
                  <a:schemeClr val="bg1"/>
                </a:solidFill>
              </a:rPr>
              <a:t>Figure from Lee, JGR 2003</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4"/>
          <p:cNvSpPr>
            <a:spLocks noChangeArrowheads="1"/>
          </p:cNvSpPr>
          <p:nvPr/>
        </p:nvSpPr>
        <p:spPr bwMode="auto">
          <a:xfrm>
            <a:off x="0" y="0"/>
            <a:ext cx="9144000" cy="6858000"/>
          </a:xfrm>
          <a:prstGeom prst="rect">
            <a:avLst/>
          </a:prstGeom>
          <a:gradFill rotWithShape="0">
            <a:gsLst>
              <a:gs pos="0">
                <a:srgbClr val="131850"/>
              </a:gs>
              <a:gs pos="100000">
                <a:srgbClr val="2A33AC"/>
              </a:gs>
            </a:gsLst>
            <a:lin ang="0" scaled="1"/>
          </a:gradFill>
          <a:ln w="28575">
            <a:solidFill>
              <a:schemeClr val="tx1"/>
            </a:solidFill>
            <a:miter lim="800000"/>
            <a:headEnd/>
            <a:tailEnd/>
          </a:ln>
        </p:spPr>
        <p:txBody>
          <a:bodyPr wrap="none" anchor="ctr"/>
          <a:lstStyle/>
          <a:p>
            <a:pPr algn="ctr"/>
            <a:endParaRPr lang="en-US">
              <a:solidFill>
                <a:schemeClr val="accent1"/>
              </a:solidFill>
            </a:endParaRPr>
          </a:p>
        </p:txBody>
      </p:sp>
      <p:sp>
        <p:nvSpPr>
          <p:cNvPr id="32770" name="Rectangle 2"/>
          <p:cNvSpPr>
            <a:spLocks noGrp="1" noChangeArrowheads="1"/>
          </p:cNvSpPr>
          <p:nvPr>
            <p:ph type="title"/>
          </p:nvPr>
        </p:nvSpPr>
        <p:spPr>
          <a:xfrm>
            <a:off x="381000" y="152400"/>
            <a:ext cx="8305800" cy="1371600"/>
          </a:xfrm>
        </p:spPr>
        <p:txBody>
          <a:bodyPr/>
          <a:lstStyle/>
          <a:p>
            <a:pPr eaLnBrk="1" hangingPunct="1"/>
            <a:r>
              <a:rPr lang="en-US" sz="3200">
                <a:solidFill>
                  <a:srgbClr val="FFFF00"/>
                </a:solidFill>
                <a:latin typeface="Times" charset="0"/>
                <a:ea typeface="ＭＳ Ｐゴシック" charset="0"/>
                <a:cs typeface="ＭＳ Ｐゴシック" charset="0"/>
              </a:rPr>
              <a:t>The Formation and Evolution of Cratonic Lithospheric Mantle</a:t>
            </a:r>
            <a:endParaRPr lang="en-US">
              <a:solidFill>
                <a:srgbClr val="FFFF00"/>
              </a:solidFill>
              <a:latin typeface="Times" charset="0"/>
              <a:ea typeface="ＭＳ Ｐゴシック" charset="0"/>
              <a:cs typeface="ＭＳ Ｐゴシック" charset="0"/>
            </a:endParaRPr>
          </a:p>
        </p:txBody>
      </p:sp>
      <p:sp>
        <p:nvSpPr>
          <p:cNvPr id="32771" name="Text Box 7"/>
          <p:cNvSpPr txBox="1">
            <a:spLocks noChangeArrowheads="1"/>
          </p:cNvSpPr>
          <p:nvPr/>
        </p:nvSpPr>
        <p:spPr bwMode="auto">
          <a:xfrm>
            <a:off x="457200" y="2438400"/>
            <a:ext cx="8229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 typeface="Arial" charset="0"/>
              <a:buAutoNum type="arabicParenR"/>
            </a:pPr>
            <a:r>
              <a:rPr lang="en-US">
                <a:solidFill>
                  <a:srgbClr val="FFFFFF"/>
                </a:solidFill>
              </a:rPr>
              <a:t>Seismic characteristics – what’s causing them</a:t>
            </a:r>
          </a:p>
          <a:p>
            <a:pPr>
              <a:buFont typeface="Arial" charset="0"/>
              <a:buAutoNum type="arabicParenR"/>
            </a:pPr>
            <a:r>
              <a:rPr lang="en-US">
                <a:solidFill>
                  <a:srgbClr val="FFFF00"/>
                </a:solidFill>
              </a:rPr>
              <a:t>Samples of cratonic lithospheric mantle</a:t>
            </a:r>
            <a:endParaRPr lang="en-US">
              <a:solidFill>
                <a:srgbClr val="FFFF00"/>
              </a:solidFill>
              <a:sym typeface="Wingdings" charset="0"/>
            </a:endParaRPr>
          </a:p>
          <a:p>
            <a:pPr>
              <a:buFont typeface="Arial" charset="0"/>
              <a:buAutoNum type="arabicParenR"/>
            </a:pPr>
            <a:r>
              <a:rPr lang="en-US">
                <a:solidFill>
                  <a:schemeClr val="accent1"/>
                </a:solidFill>
                <a:sym typeface="Wingdings" charset="0"/>
              </a:rPr>
              <a:t>Constraints from xenolith composition on tectonic setting of lithosphere production and temporal variability</a:t>
            </a:r>
            <a:endParaRPr lang="en-US">
              <a:solidFill>
                <a:schemeClr val="accent1"/>
              </a:solidFill>
            </a:endParaRPr>
          </a:p>
          <a:p>
            <a:pPr>
              <a:buFont typeface="Arial" charset="0"/>
              <a:buAutoNum type="arabicParenR"/>
            </a:pPr>
            <a:r>
              <a:rPr lang="en-US">
                <a:solidFill>
                  <a:schemeClr val="accent1"/>
                </a:solidFill>
              </a:rPr>
              <a:t>Metasomatism: An indicator of formation mechanism and the ultimate </a:t>
            </a:r>
            <a:r>
              <a:rPr lang="ja-JP" altLang="en-US">
                <a:solidFill>
                  <a:schemeClr val="accent1"/>
                </a:solidFill>
              </a:rPr>
              <a:t>“</a:t>
            </a:r>
            <a:r>
              <a:rPr lang="en-US" altLang="ja-JP">
                <a:solidFill>
                  <a:schemeClr val="accent1"/>
                </a:solidFill>
              </a:rPr>
              <a:t>terminator</a:t>
            </a:r>
            <a:r>
              <a:rPr lang="ja-JP" altLang="en-US">
                <a:solidFill>
                  <a:schemeClr val="accent1"/>
                </a:solidFill>
              </a:rPr>
              <a:t>”</a:t>
            </a:r>
            <a:r>
              <a:rPr lang="en-US" altLang="ja-JP">
                <a:solidFill>
                  <a:schemeClr val="accent1"/>
                </a:solidFill>
              </a:rPr>
              <a:t> for lithosphere survival? </a:t>
            </a:r>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1524000"/>
            <a:ext cx="6942138" cy="4572000"/>
          </a:xfrm>
        </p:spPr>
      </p:pic>
      <p:sp>
        <p:nvSpPr>
          <p:cNvPr id="34818" name="Rectangle 6"/>
          <p:cNvSpPr>
            <a:spLocks noGrp="1" noChangeArrowheads="1"/>
          </p:cNvSpPr>
          <p:nvPr>
            <p:ph type="title"/>
          </p:nvPr>
        </p:nvSpPr>
        <p:spPr>
          <a:xfrm>
            <a:off x="685800" y="304800"/>
            <a:ext cx="7772400" cy="762000"/>
          </a:xfrm>
        </p:spPr>
        <p:txBody>
          <a:bodyPr/>
          <a:lstStyle/>
          <a:p>
            <a:r>
              <a:rPr lang="en-US" sz="3200">
                <a:solidFill>
                  <a:srgbClr val="FFFF00"/>
                </a:solidFill>
                <a:latin typeface="Times" charset="0"/>
                <a:ea typeface="ＭＳ Ｐゴシック" charset="0"/>
                <a:cs typeface="ＭＳ Ｐゴシック" charset="0"/>
              </a:rPr>
              <a:t>Xenoliths can be Large and Abundant</a:t>
            </a:r>
            <a:endParaRPr lang="en-US">
              <a:latin typeface="Times"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5"/>
          <p:cNvSpPr>
            <a:spLocks noChangeArrowheads="1"/>
          </p:cNvSpPr>
          <p:nvPr/>
        </p:nvSpPr>
        <p:spPr bwMode="auto">
          <a:xfrm>
            <a:off x="838200" y="1143000"/>
            <a:ext cx="7239000" cy="5334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6866" name="Rectangle 2"/>
          <p:cNvSpPr>
            <a:spLocks noGrp="1" noChangeArrowheads="1"/>
          </p:cNvSpPr>
          <p:nvPr>
            <p:ph type="title"/>
          </p:nvPr>
        </p:nvSpPr>
        <p:spPr>
          <a:xfrm>
            <a:off x="685800" y="228600"/>
            <a:ext cx="7772400" cy="457200"/>
          </a:xfrm>
        </p:spPr>
        <p:txBody>
          <a:bodyPr/>
          <a:lstStyle/>
          <a:p>
            <a:r>
              <a:rPr lang="en-US" sz="3200">
                <a:solidFill>
                  <a:srgbClr val="FFFF00"/>
                </a:solidFill>
                <a:latin typeface="Times" charset="0"/>
                <a:ea typeface="ＭＳ Ｐゴシック" charset="0"/>
                <a:cs typeface="ＭＳ Ｐゴシック" charset="0"/>
              </a:rPr>
              <a:t>Xenolith Availability Good, In Some Places</a:t>
            </a:r>
            <a:endParaRPr lang="en-US">
              <a:latin typeface="Times" charset="0"/>
              <a:ea typeface="ＭＳ Ｐゴシック" charset="0"/>
              <a:cs typeface="ＭＳ Ｐゴシック" charset="0"/>
            </a:endParaRPr>
          </a:p>
        </p:txBody>
      </p:sp>
      <p:pic>
        <p:nvPicPr>
          <p:cNvPr id="36867" name="Picture 4"/>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1295400"/>
            <a:ext cx="6096000" cy="4800600"/>
          </a:xfrm>
          <a:noFill/>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228600" y="152400"/>
            <a:ext cx="8763000" cy="812800"/>
          </a:xfrm>
        </p:spPr>
        <p:txBody>
          <a:bodyPr/>
          <a:lstStyle/>
          <a:p>
            <a:r>
              <a:rPr lang="en-US" sz="3200">
                <a:solidFill>
                  <a:srgbClr val="FFFF00"/>
                </a:solidFill>
                <a:latin typeface="Times" charset="0"/>
                <a:ea typeface="ＭＳ Ｐゴシック" charset="0"/>
                <a:cs typeface="ＭＳ Ｐゴシック" charset="0"/>
              </a:rPr>
              <a:t>Mineral Thermobarometry Allows Reconstruction of Xenolith Stratigraphy in the Mantle</a:t>
            </a:r>
          </a:p>
        </p:txBody>
      </p:sp>
      <p:sp>
        <p:nvSpPr>
          <p:cNvPr id="38914" name="Content Placeholder 2"/>
          <p:cNvSpPr>
            <a:spLocks noGrp="1"/>
          </p:cNvSpPr>
          <p:nvPr>
            <p:ph idx="1"/>
          </p:nvPr>
        </p:nvSpPr>
        <p:spPr>
          <a:xfrm>
            <a:off x="304800" y="1143000"/>
            <a:ext cx="8458200" cy="5410200"/>
          </a:xfrm>
        </p:spPr>
        <p:txBody>
          <a:bodyPr/>
          <a:lstStyle/>
          <a:p>
            <a:r>
              <a:rPr lang="en-US" sz="2400">
                <a:solidFill>
                  <a:srgbClr val="FFFF00"/>
                </a:solidFill>
                <a:latin typeface="Times" charset="0"/>
                <a:ea typeface="ＭＳ Ｐゴシック" charset="0"/>
                <a:cs typeface="ＭＳ Ｐゴシック" charset="0"/>
              </a:rPr>
              <a:t>Reviews: </a:t>
            </a:r>
            <a:r>
              <a:rPr lang="en-US" sz="2400">
                <a:solidFill>
                  <a:srgbClr val="FFFFFF"/>
                </a:solidFill>
                <a:latin typeface="Times" charset="0"/>
                <a:ea typeface="ＭＳ Ｐゴシック" charset="0"/>
                <a:cs typeface="ＭＳ Ｐゴシック" charset="0"/>
              </a:rPr>
              <a:t>Brey and Kohler, J. Pet. 1990; Carswell and Gibb, CMP 1987; Finnerty and Boyd (in Nixon, P.H., “Mantle Xenoliths”, 1987)</a:t>
            </a:r>
          </a:p>
          <a:p>
            <a:r>
              <a:rPr lang="en-US" sz="1800">
                <a:solidFill>
                  <a:srgbClr val="FFFFFF"/>
                </a:solidFill>
                <a:latin typeface="Times" charset="0"/>
                <a:ea typeface="ＭＳ Ｐゴシック" charset="0"/>
                <a:cs typeface="ＭＳ Ｐゴシック" charset="0"/>
              </a:rPr>
              <a:t>Thermometers</a:t>
            </a:r>
          </a:p>
          <a:p>
            <a:pPr lvl="1"/>
            <a:r>
              <a:rPr lang="en-US" sz="1800">
                <a:solidFill>
                  <a:srgbClr val="FFFFFF"/>
                </a:solidFill>
                <a:latin typeface="Times" charset="0"/>
                <a:ea typeface="ＭＳ Ｐゴシック" charset="0"/>
              </a:rPr>
              <a:t>Fe-Mg-Ca exchange between opx and cpx (B&amp;K; Wells, CMP 1977; Finnerty and Boyd, GCA 1984; Carlson and Lindsley, Am. Min.1988)</a:t>
            </a:r>
          </a:p>
          <a:p>
            <a:pPr lvl="1"/>
            <a:r>
              <a:rPr lang="en-US" sz="1800">
                <a:solidFill>
                  <a:srgbClr val="FFFFFF"/>
                </a:solidFill>
                <a:latin typeface="Times" charset="0"/>
                <a:ea typeface="ＭＳ Ｐゴシック" charset="0"/>
              </a:rPr>
              <a:t>Ca in opx (Nickle and Brey, CMP 1984)</a:t>
            </a:r>
          </a:p>
          <a:p>
            <a:pPr lvl="1"/>
            <a:r>
              <a:rPr lang="en-US" sz="1800">
                <a:solidFill>
                  <a:srgbClr val="FFFFFF"/>
                </a:solidFill>
                <a:latin typeface="Times" charset="0"/>
                <a:ea typeface="ＭＳ Ｐゴシック" charset="0"/>
              </a:rPr>
              <a:t>Na partitioning between opx and cpx (B&amp;K)</a:t>
            </a:r>
          </a:p>
          <a:p>
            <a:pPr lvl="1"/>
            <a:r>
              <a:rPr lang="en-US" sz="1800">
                <a:solidFill>
                  <a:srgbClr val="FFFFFF"/>
                </a:solidFill>
                <a:latin typeface="Times" charset="0"/>
                <a:ea typeface="ＭＳ Ｐゴシック" charset="0"/>
              </a:rPr>
              <a:t>Exchange of Fe and Mg between garnet and cpx (Ellis and Green, CMP 1979; Krogh, CMP 1988) or opx (Harley, CMP, 1984; Lee and Ganguly, J. Pet. 1988) or olivine (O’Neill CMP 1980)</a:t>
            </a:r>
          </a:p>
          <a:p>
            <a:r>
              <a:rPr lang="en-US" sz="1800">
                <a:solidFill>
                  <a:srgbClr val="FFFFFF"/>
                </a:solidFill>
                <a:latin typeface="Times" charset="0"/>
                <a:ea typeface="ＭＳ Ｐゴシック" charset="0"/>
                <a:cs typeface="ＭＳ Ｐゴシック" charset="0"/>
              </a:rPr>
              <a:t>Barometers (don’t work for eclogites!)</a:t>
            </a:r>
          </a:p>
          <a:p>
            <a:pPr lvl="1"/>
            <a:r>
              <a:rPr lang="en-US" sz="1800">
                <a:solidFill>
                  <a:srgbClr val="FFFFFF"/>
                </a:solidFill>
                <a:latin typeface="Times" charset="0"/>
                <a:ea typeface="ＭＳ Ｐゴシック" charset="0"/>
              </a:rPr>
              <a:t>Al-in-opx barometer (MacGregor, Am. Min. 1974; Harley, J. Pet. 1984; Bertrand et al., CMP 1986; Finnerty and Boyd, 1987)</a:t>
            </a:r>
          </a:p>
          <a:p>
            <a:pPr lvl="1"/>
            <a:r>
              <a:rPr lang="en-US" sz="1800">
                <a:solidFill>
                  <a:srgbClr val="FFFFFF"/>
                </a:solidFill>
                <a:latin typeface="Times" charset="0"/>
                <a:ea typeface="ＭＳ Ｐゴシック" charset="0"/>
              </a:rPr>
              <a:t>Tschermak’s molecule in opx coexisting with garnet (Nickle and Green,EPSL 1985)</a:t>
            </a:r>
          </a:p>
          <a:p>
            <a:pPr lvl="1"/>
            <a:r>
              <a:rPr lang="en-US" sz="1800">
                <a:solidFill>
                  <a:srgbClr val="FFFFFF"/>
                </a:solidFill>
                <a:latin typeface="Times" charset="0"/>
                <a:ea typeface="ＭＳ Ｐゴシック" charset="0"/>
              </a:rPr>
              <a:t>Exchange of Ca between olivine and cpx (Kohler and Brey, GCA 1990)</a:t>
            </a:r>
          </a:p>
          <a:p>
            <a:endParaRPr lang="en-US">
              <a:latin typeface="Times"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0" y="2667000"/>
            <a:ext cx="9144000" cy="4191000"/>
          </a:xfrm>
          <a:prstGeom prst="rect">
            <a:avLst/>
          </a:prstGeom>
          <a:solidFill>
            <a:srgbClr val="FFFFFF"/>
          </a:solidFill>
          <a:ln w="9525">
            <a:solidFill>
              <a:schemeClr val="tx1"/>
            </a:solidFill>
            <a:round/>
            <a:headEnd/>
            <a:tailEnd/>
          </a:ln>
        </p:spPr>
        <p:txBody>
          <a:bodyPr/>
          <a:lstStyle/>
          <a:p>
            <a:endParaRPr lang="en-US"/>
          </a:p>
        </p:txBody>
      </p:sp>
      <p:sp>
        <p:nvSpPr>
          <p:cNvPr id="22530" name="Text Box 1026"/>
          <p:cNvSpPr txBox="1">
            <a:spLocks noChangeArrowheads="1"/>
          </p:cNvSpPr>
          <p:nvPr/>
        </p:nvSpPr>
        <p:spPr bwMode="auto">
          <a:xfrm>
            <a:off x="152400" y="304800"/>
            <a:ext cx="883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lgn="ctr">
              <a:defRPr/>
            </a:pPr>
            <a:r>
              <a:rPr lang="en-US" sz="3200" dirty="0" smtClean="0">
                <a:solidFill>
                  <a:srgbClr val="FFFF00"/>
                </a:solidFill>
                <a:latin typeface="+mn-lt"/>
                <a:cs typeface="Times New Roman" charset="0"/>
              </a:rPr>
              <a:t>Mantle Lithosphere of Archean </a:t>
            </a:r>
            <a:r>
              <a:rPr lang="en-US" sz="3200" dirty="0" err="1" smtClean="0">
                <a:solidFill>
                  <a:srgbClr val="FFFF00"/>
                </a:solidFill>
                <a:latin typeface="+mn-lt"/>
                <a:cs typeface="Times New Roman" charset="0"/>
              </a:rPr>
              <a:t>Cratons</a:t>
            </a:r>
            <a:r>
              <a:rPr lang="en-US" sz="3200" dirty="0" smtClean="0">
                <a:solidFill>
                  <a:srgbClr val="FFFF00"/>
                </a:solidFill>
                <a:latin typeface="+mn-lt"/>
                <a:cs typeface="Times New Roman" charset="0"/>
              </a:rPr>
              <a:t> is:</a:t>
            </a:r>
          </a:p>
        </p:txBody>
      </p:sp>
      <p:sp>
        <p:nvSpPr>
          <p:cNvPr id="6" name="Text Box 1027"/>
          <p:cNvSpPr txBox="1">
            <a:spLocks noChangeArrowheads="1"/>
          </p:cNvSpPr>
          <p:nvPr/>
        </p:nvSpPr>
        <p:spPr bwMode="auto">
          <a:xfrm>
            <a:off x="381000" y="1103313"/>
            <a:ext cx="8458200" cy="1795462"/>
          </a:xfrm>
          <a:prstGeom prst="rect">
            <a:avLst/>
          </a:prstGeom>
          <a:noFill/>
          <a:ln w="12700">
            <a:noFill/>
            <a:miter lim="800000"/>
            <a:headEnd type="none" w="sm" len="sm"/>
            <a:tailEnd type="none" w="sm" len="sm"/>
          </a:ln>
          <a:effectLst/>
        </p:spPr>
        <p:txBody>
          <a:bodyPr>
            <a:spAutoFit/>
          </a:bodyPr>
          <a:lstStyle>
            <a:lvl1pPr marL="342900" indent="-342900">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spcAft>
                <a:spcPts val="1200"/>
              </a:spcAft>
              <a:buFontTx/>
              <a:buChar char="•"/>
              <a:defRPr/>
            </a:pPr>
            <a:r>
              <a:rPr lang="en-US" sz="2400" b="1" dirty="0" smtClean="0">
                <a:solidFill>
                  <a:srgbClr val="FF2A02"/>
                </a:solidFill>
                <a:latin typeface="+mn-lt"/>
                <a:cs typeface="Times New Roman" charset="0"/>
              </a:rPr>
              <a:t>Thick:</a:t>
            </a:r>
            <a:r>
              <a:rPr lang="en-US" sz="2400" dirty="0" smtClean="0">
                <a:latin typeface="+mn-lt"/>
                <a:cs typeface="Times New Roman" charset="0"/>
              </a:rPr>
              <a:t>  </a:t>
            </a:r>
            <a:r>
              <a:rPr lang="en-US" sz="2400" dirty="0" smtClean="0">
                <a:solidFill>
                  <a:schemeClr val="bg1"/>
                </a:solidFill>
                <a:cs typeface="Times New Roman" charset="0"/>
              </a:rPr>
              <a:t>~</a:t>
            </a:r>
            <a:r>
              <a:rPr lang="en-US" sz="2400" dirty="0" smtClean="0">
                <a:solidFill>
                  <a:srgbClr val="FFFFFF"/>
                </a:solidFill>
                <a:latin typeface="+mn-lt"/>
                <a:cs typeface="Times New Roman" charset="0"/>
              </a:rPr>
              <a:t>200 km based on xenoliths, not the same everywhere</a:t>
            </a:r>
          </a:p>
          <a:p>
            <a:pPr>
              <a:spcAft>
                <a:spcPts val="1200"/>
              </a:spcAft>
              <a:buFontTx/>
              <a:buChar char="•"/>
              <a:defRPr/>
            </a:pPr>
            <a:r>
              <a:rPr lang="en-US" sz="2400" b="1" dirty="0" smtClean="0">
                <a:solidFill>
                  <a:srgbClr val="FF2A02"/>
                </a:solidFill>
                <a:latin typeface="+mn-lt"/>
                <a:cs typeface="Times New Roman" charset="0"/>
              </a:rPr>
              <a:t>Cold:</a:t>
            </a:r>
            <a:r>
              <a:rPr lang="en-US" sz="2400" dirty="0" smtClean="0">
                <a:latin typeface="+mn-lt"/>
                <a:cs typeface="Times New Roman" charset="0"/>
              </a:rPr>
              <a:t>  </a:t>
            </a:r>
            <a:r>
              <a:rPr lang="en-US" sz="2400" dirty="0" smtClean="0">
                <a:solidFill>
                  <a:srgbClr val="FFFFFF"/>
                </a:solidFill>
                <a:latin typeface="+mn-lt"/>
                <a:cs typeface="Times New Roman" charset="0"/>
              </a:rPr>
              <a:t>average surface heat flow is 40 </a:t>
            </a:r>
            <a:r>
              <a:rPr lang="en-US" sz="2400" dirty="0" err="1" smtClean="0">
                <a:solidFill>
                  <a:srgbClr val="FFFFFF"/>
                </a:solidFill>
                <a:latin typeface="+mn-lt"/>
                <a:cs typeface="Times New Roman" charset="0"/>
              </a:rPr>
              <a:t>mW</a:t>
            </a:r>
            <a:r>
              <a:rPr lang="en-US" sz="2400" dirty="0" smtClean="0">
                <a:solidFill>
                  <a:srgbClr val="FFFFFF"/>
                </a:solidFill>
                <a:latin typeface="+mn-lt"/>
                <a:cs typeface="Times New Roman" charset="0"/>
              </a:rPr>
              <a:t> m</a:t>
            </a:r>
            <a:r>
              <a:rPr lang="en-US" sz="2400" baseline="30000" dirty="0" smtClean="0">
                <a:solidFill>
                  <a:srgbClr val="FFFFFF"/>
                </a:solidFill>
                <a:latin typeface="+mn-lt"/>
                <a:cs typeface="Times New Roman" charset="0"/>
              </a:rPr>
              <a:t>-2</a:t>
            </a:r>
            <a:r>
              <a:rPr lang="en-US" sz="2400" dirty="0" smtClean="0">
                <a:solidFill>
                  <a:srgbClr val="FFFFFF"/>
                </a:solidFill>
                <a:latin typeface="+mn-lt"/>
                <a:cs typeface="Times New Roman" charset="0"/>
              </a:rPr>
              <a:t>, not the same everywhere</a:t>
            </a:r>
            <a:endParaRPr lang="en-US" sz="2400" baseline="30000" dirty="0" smtClean="0">
              <a:solidFill>
                <a:srgbClr val="FFFFFF"/>
              </a:solidFill>
              <a:latin typeface="+mn-lt"/>
              <a:cs typeface="Times New Roman" charset="0"/>
            </a:endParaRPr>
          </a:p>
          <a:p>
            <a:pPr>
              <a:defRPr/>
            </a:pPr>
            <a:endParaRPr lang="en-US" sz="2800" b="1" baseline="30000" dirty="0" smtClean="0">
              <a:solidFill>
                <a:srgbClr val="FFFA97"/>
              </a:solidFill>
              <a:effectLst>
                <a:outerShdw blurRad="38100" dist="38100" dir="2700000" algn="tl">
                  <a:srgbClr val="DDDDDD"/>
                </a:outerShdw>
              </a:effectLst>
              <a:cs typeface="Arial" charset="0"/>
            </a:endParaRPr>
          </a:p>
        </p:txBody>
      </p:sp>
      <p:sp>
        <p:nvSpPr>
          <p:cNvPr id="39940" name="Rectangle 2"/>
          <p:cNvSpPr>
            <a:spLocks noChangeArrowheads="1"/>
          </p:cNvSpPr>
          <p:nvPr/>
        </p:nvSpPr>
        <p:spPr bwMode="auto">
          <a:xfrm>
            <a:off x="812800" y="2846388"/>
            <a:ext cx="7366000" cy="3276600"/>
          </a:xfrm>
          <a:prstGeom prst="rect">
            <a:avLst/>
          </a:prstGeom>
          <a:solidFill>
            <a:schemeClr val="tx1"/>
          </a:solidFill>
          <a:ln w="12700">
            <a:solidFill>
              <a:schemeClr val="tx1"/>
            </a:solidFill>
            <a:miter lim="800000"/>
            <a:headEnd type="none" w="sm" len="sm"/>
            <a:tailEnd type="none" w="sm" len="sm"/>
          </a:ln>
        </p:spPr>
        <p:txBody>
          <a:bodyPr wrap="none" anchor="ctr"/>
          <a:lstStyle/>
          <a:p>
            <a:endParaRPr lang="en-US">
              <a:cs typeface="Arial" charset="0"/>
            </a:endParaRPr>
          </a:p>
        </p:txBody>
      </p:sp>
      <p:sp>
        <p:nvSpPr>
          <p:cNvPr id="39941" name="Freeform 3"/>
          <p:cNvSpPr>
            <a:spLocks/>
          </p:cNvSpPr>
          <p:nvPr/>
        </p:nvSpPr>
        <p:spPr bwMode="auto">
          <a:xfrm>
            <a:off x="3619500" y="2846388"/>
            <a:ext cx="546100" cy="3282950"/>
          </a:xfrm>
          <a:custGeom>
            <a:avLst/>
            <a:gdLst>
              <a:gd name="T0" fmla="*/ 0 w 344"/>
              <a:gd name="T1" fmla="*/ 2147483647 h 2068"/>
              <a:gd name="T2" fmla="*/ 2147483647 w 344"/>
              <a:gd name="T3" fmla="*/ 2147483647 h 2068"/>
              <a:gd name="T4" fmla="*/ 2147483647 w 344"/>
              <a:gd name="T5" fmla="*/ 2147483647 h 2068"/>
              <a:gd name="T6" fmla="*/ 2147483647 w 344"/>
              <a:gd name="T7" fmla="*/ 0 h 2068"/>
              <a:gd name="T8" fmla="*/ 0 w 344"/>
              <a:gd name="T9" fmla="*/ 2147483647 h 2068"/>
              <a:gd name="T10" fmla="*/ 0 60000 65536"/>
              <a:gd name="T11" fmla="*/ 0 60000 65536"/>
              <a:gd name="T12" fmla="*/ 0 60000 65536"/>
              <a:gd name="T13" fmla="*/ 0 60000 65536"/>
              <a:gd name="T14" fmla="*/ 0 60000 65536"/>
              <a:gd name="T15" fmla="*/ 0 w 344"/>
              <a:gd name="T16" fmla="*/ 0 h 2068"/>
              <a:gd name="T17" fmla="*/ 344 w 344"/>
              <a:gd name="T18" fmla="*/ 2068 h 2068"/>
            </a:gdLst>
            <a:ahLst/>
            <a:cxnLst>
              <a:cxn ang="T10">
                <a:pos x="T0" y="T1"/>
              </a:cxn>
              <a:cxn ang="T11">
                <a:pos x="T2" y="T3"/>
              </a:cxn>
              <a:cxn ang="T12">
                <a:pos x="T4" y="T5"/>
              </a:cxn>
              <a:cxn ang="T13">
                <a:pos x="T6" y="T7"/>
              </a:cxn>
              <a:cxn ang="T14">
                <a:pos x="T8" y="T9"/>
              </a:cxn>
            </a:cxnLst>
            <a:rect l="T15" t="T16" r="T17" b="T18"/>
            <a:pathLst>
              <a:path w="344" h="2068">
                <a:moveTo>
                  <a:pt x="0" y="4"/>
                </a:moveTo>
                <a:lnTo>
                  <a:pt x="112" y="2068"/>
                </a:lnTo>
                <a:lnTo>
                  <a:pt x="344" y="2068"/>
                </a:lnTo>
                <a:lnTo>
                  <a:pt x="132" y="0"/>
                </a:lnTo>
                <a:lnTo>
                  <a:pt x="0" y="4"/>
                </a:lnTo>
                <a:close/>
              </a:path>
            </a:pathLst>
          </a:custGeom>
          <a:gradFill rotWithShape="0">
            <a:gsLst>
              <a:gs pos="0">
                <a:srgbClr val="1120EE"/>
              </a:gs>
              <a:gs pos="100000">
                <a:srgbClr val="7B8DEF"/>
              </a:gs>
            </a:gsLst>
            <a:lin ang="5400000" scaled="1"/>
          </a:gra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endParaRPr lang="en-US"/>
          </a:p>
        </p:txBody>
      </p:sp>
      <p:sp>
        <p:nvSpPr>
          <p:cNvPr id="39942" name="Freeform 4"/>
          <p:cNvSpPr>
            <a:spLocks/>
          </p:cNvSpPr>
          <p:nvPr/>
        </p:nvSpPr>
        <p:spPr bwMode="auto">
          <a:xfrm>
            <a:off x="7289800" y="2846388"/>
            <a:ext cx="546100" cy="3282950"/>
          </a:xfrm>
          <a:custGeom>
            <a:avLst/>
            <a:gdLst>
              <a:gd name="T0" fmla="*/ 0 w 344"/>
              <a:gd name="T1" fmla="*/ 2147483647 h 2068"/>
              <a:gd name="T2" fmla="*/ 2147483647 w 344"/>
              <a:gd name="T3" fmla="*/ 2147483647 h 2068"/>
              <a:gd name="T4" fmla="*/ 2147483647 w 344"/>
              <a:gd name="T5" fmla="*/ 2147483647 h 2068"/>
              <a:gd name="T6" fmla="*/ 2147483647 w 344"/>
              <a:gd name="T7" fmla="*/ 0 h 2068"/>
              <a:gd name="T8" fmla="*/ 0 w 344"/>
              <a:gd name="T9" fmla="*/ 2147483647 h 2068"/>
              <a:gd name="T10" fmla="*/ 0 60000 65536"/>
              <a:gd name="T11" fmla="*/ 0 60000 65536"/>
              <a:gd name="T12" fmla="*/ 0 60000 65536"/>
              <a:gd name="T13" fmla="*/ 0 60000 65536"/>
              <a:gd name="T14" fmla="*/ 0 60000 65536"/>
              <a:gd name="T15" fmla="*/ 0 w 344"/>
              <a:gd name="T16" fmla="*/ 0 h 2068"/>
              <a:gd name="T17" fmla="*/ 344 w 344"/>
              <a:gd name="T18" fmla="*/ 2068 h 2068"/>
            </a:gdLst>
            <a:ahLst/>
            <a:cxnLst>
              <a:cxn ang="T10">
                <a:pos x="T0" y="T1"/>
              </a:cxn>
              <a:cxn ang="T11">
                <a:pos x="T2" y="T3"/>
              </a:cxn>
              <a:cxn ang="T12">
                <a:pos x="T4" y="T5"/>
              </a:cxn>
              <a:cxn ang="T13">
                <a:pos x="T6" y="T7"/>
              </a:cxn>
              <a:cxn ang="T14">
                <a:pos x="T8" y="T9"/>
              </a:cxn>
            </a:cxnLst>
            <a:rect l="T15" t="T16" r="T17" b="T18"/>
            <a:pathLst>
              <a:path w="344" h="2068">
                <a:moveTo>
                  <a:pt x="0" y="4"/>
                </a:moveTo>
                <a:lnTo>
                  <a:pt x="112" y="2068"/>
                </a:lnTo>
                <a:lnTo>
                  <a:pt x="344" y="2068"/>
                </a:lnTo>
                <a:lnTo>
                  <a:pt x="132" y="0"/>
                </a:lnTo>
                <a:lnTo>
                  <a:pt x="0" y="4"/>
                </a:lnTo>
                <a:close/>
              </a:path>
            </a:pathLst>
          </a:custGeom>
          <a:gradFill rotWithShape="0">
            <a:gsLst>
              <a:gs pos="0">
                <a:srgbClr val="1120EE"/>
              </a:gs>
              <a:gs pos="100000">
                <a:srgbClr val="7B8DEF"/>
              </a:gs>
            </a:gsLst>
            <a:lin ang="5400000" scaled="1"/>
          </a:gra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endParaRPr lang="en-US"/>
          </a:p>
        </p:txBody>
      </p:sp>
      <p:grpSp>
        <p:nvGrpSpPr>
          <p:cNvPr id="39943" name="Group 324"/>
          <p:cNvGrpSpPr>
            <a:grpSpLocks/>
          </p:cNvGrpSpPr>
          <p:nvPr/>
        </p:nvGrpSpPr>
        <p:grpSpPr bwMode="auto">
          <a:xfrm>
            <a:off x="1557338" y="2840038"/>
            <a:ext cx="6569075" cy="2755900"/>
            <a:chOff x="981" y="1324"/>
            <a:chExt cx="4138" cy="1736"/>
          </a:xfrm>
        </p:grpSpPr>
        <p:sp>
          <p:nvSpPr>
            <p:cNvPr id="40468" name="Freeform 124"/>
            <p:cNvSpPr>
              <a:spLocks/>
            </p:cNvSpPr>
            <p:nvPr/>
          </p:nvSpPr>
          <p:spPr bwMode="auto">
            <a:xfrm>
              <a:off x="2786" y="1324"/>
              <a:ext cx="46" cy="30"/>
            </a:xfrm>
            <a:custGeom>
              <a:avLst/>
              <a:gdLst>
                <a:gd name="T0" fmla="*/ 0 w 46"/>
                <a:gd name="T1" fmla="*/ 15 h 30"/>
                <a:gd name="T2" fmla="*/ 0 w 46"/>
                <a:gd name="T3" fmla="*/ 0 h 30"/>
                <a:gd name="T4" fmla="*/ 46 w 46"/>
                <a:gd name="T5" fmla="*/ 15 h 30"/>
                <a:gd name="T6" fmla="*/ 38 w 46"/>
                <a:gd name="T7" fmla="*/ 30 h 30"/>
                <a:gd name="T8" fmla="*/ 0 w 46"/>
                <a:gd name="T9" fmla="*/ 15 h 30"/>
                <a:gd name="T10" fmla="*/ 0 60000 65536"/>
                <a:gd name="T11" fmla="*/ 0 60000 65536"/>
                <a:gd name="T12" fmla="*/ 0 60000 65536"/>
                <a:gd name="T13" fmla="*/ 0 60000 65536"/>
                <a:gd name="T14" fmla="*/ 0 60000 65536"/>
                <a:gd name="T15" fmla="*/ 0 w 46"/>
                <a:gd name="T16" fmla="*/ 0 h 30"/>
                <a:gd name="T17" fmla="*/ 46 w 46"/>
                <a:gd name="T18" fmla="*/ 30 h 30"/>
              </a:gdLst>
              <a:ahLst/>
              <a:cxnLst>
                <a:cxn ang="T10">
                  <a:pos x="T0" y="T1"/>
                </a:cxn>
                <a:cxn ang="T11">
                  <a:pos x="T2" y="T3"/>
                </a:cxn>
                <a:cxn ang="T12">
                  <a:pos x="T4" y="T5"/>
                </a:cxn>
                <a:cxn ang="T13">
                  <a:pos x="T6" y="T7"/>
                </a:cxn>
                <a:cxn ang="T14">
                  <a:pos x="T8" y="T9"/>
                </a:cxn>
              </a:cxnLst>
              <a:rect l="T15" t="T16" r="T17" b="T18"/>
              <a:pathLst>
                <a:path w="46" h="30">
                  <a:moveTo>
                    <a:pt x="0" y="15"/>
                  </a:moveTo>
                  <a:lnTo>
                    <a:pt x="0" y="0"/>
                  </a:lnTo>
                  <a:lnTo>
                    <a:pt x="46" y="15"/>
                  </a:lnTo>
                  <a:lnTo>
                    <a:pt x="38" y="3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69" name="Freeform 125"/>
            <p:cNvSpPr>
              <a:spLocks/>
            </p:cNvSpPr>
            <p:nvPr/>
          </p:nvSpPr>
          <p:spPr bwMode="auto">
            <a:xfrm>
              <a:off x="2824" y="1339"/>
              <a:ext cx="39" cy="23"/>
            </a:xfrm>
            <a:custGeom>
              <a:avLst/>
              <a:gdLst>
                <a:gd name="T0" fmla="*/ 8 w 39"/>
                <a:gd name="T1" fmla="*/ 0 h 23"/>
                <a:gd name="T2" fmla="*/ 8 w 39"/>
                <a:gd name="T3" fmla="*/ 0 h 23"/>
                <a:gd name="T4" fmla="*/ 39 w 39"/>
                <a:gd name="T5" fmla="*/ 8 h 23"/>
                <a:gd name="T6" fmla="*/ 39 w 39"/>
                <a:gd name="T7" fmla="*/ 23 h 23"/>
                <a:gd name="T8" fmla="*/ 0 w 39"/>
                <a:gd name="T9" fmla="*/ 15 h 23"/>
                <a:gd name="T10" fmla="*/ 8 w 39"/>
                <a:gd name="T11" fmla="*/ 0 h 23"/>
                <a:gd name="T12" fmla="*/ 0 60000 65536"/>
                <a:gd name="T13" fmla="*/ 0 60000 65536"/>
                <a:gd name="T14" fmla="*/ 0 60000 65536"/>
                <a:gd name="T15" fmla="*/ 0 60000 65536"/>
                <a:gd name="T16" fmla="*/ 0 60000 65536"/>
                <a:gd name="T17" fmla="*/ 0 60000 65536"/>
                <a:gd name="T18" fmla="*/ 0 w 39"/>
                <a:gd name="T19" fmla="*/ 0 h 23"/>
                <a:gd name="T20" fmla="*/ 39 w 39"/>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9" h="23">
                  <a:moveTo>
                    <a:pt x="8" y="0"/>
                  </a:moveTo>
                  <a:lnTo>
                    <a:pt x="8" y="0"/>
                  </a:lnTo>
                  <a:lnTo>
                    <a:pt x="39" y="8"/>
                  </a:lnTo>
                  <a:lnTo>
                    <a:pt x="39" y="23"/>
                  </a:ln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70" name="Freeform 126"/>
            <p:cNvSpPr>
              <a:spLocks/>
            </p:cNvSpPr>
            <p:nvPr/>
          </p:nvSpPr>
          <p:spPr bwMode="auto">
            <a:xfrm>
              <a:off x="2863" y="1347"/>
              <a:ext cx="38" cy="23"/>
            </a:xfrm>
            <a:custGeom>
              <a:avLst/>
              <a:gdLst>
                <a:gd name="T0" fmla="*/ 0 w 38"/>
                <a:gd name="T1" fmla="*/ 0 h 23"/>
                <a:gd name="T2" fmla="*/ 0 w 38"/>
                <a:gd name="T3" fmla="*/ 0 h 23"/>
                <a:gd name="T4" fmla="*/ 38 w 38"/>
                <a:gd name="T5" fmla="*/ 7 h 23"/>
                <a:gd name="T6" fmla="*/ 30 w 38"/>
                <a:gd name="T7" fmla="*/ 23 h 23"/>
                <a:gd name="T8" fmla="*/ 0 w 38"/>
                <a:gd name="T9" fmla="*/ 15 h 23"/>
                <a:gd name="T10" fmla="*/ 0 w 38"/>
                <a:gd name="T11" fmla="*/ 0 h 23"/>
                <a:gd name="T12" fmla="*/ 0 60000 65536"/>
                <a:gd name="T13" fmla="*/ 0 60000 65536"/>
                <a:gd name="T14" fmla="*/ 0 60000 65536"/>
                <a:gd name="T15" fmla="*/ 0 60000 65536"/>
                <a:gd name="T16" fmla="*/ 0 60000 65536"/>
                <a:gd name="T17" fmla="*/ 0 60000 65536"/>
                <a:gd name="T18" fmla="*/ 0 w 38"/>
                <a:gd name="T19" fmla="*/ 0 h 23"/>
                <a:gd name="T20" fmla="*/ 38 w 38"/>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8" h="23">
                  <a:moveTo>
                    <a:pt x="0" y="0"/>
                  </a:moveTo>
                  <a:lnTo>
                    <a:pt x="0" y="0"/>
                  </a:lnTo>
                  <a:lnTo>
                    <a:pt x="38" y="7"/>
                  </a:lnTo>
                  <a:lnTo>
                    <a:pt x="30" y="23"/>
                  </a:lnTo>
                  <a:lnTo>
                    <a:pt x="0"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71" name="Freeform 127"/>
            <p:cNvSpPr>
              <a:spLocks/>
            </p:cNvSpPr>
            <p:nvPr/>
          </p:nvSpPr>
          <p:spPr bwMode="auto">
            <a:xfrm>
              <a:off x="2893" y="1354"/>
              <a:ext cx="31" cy="23"/>
            </a:xfrm>
            <a:custGeom>
              <a:avLst/>
              <a:gdLst>
                <a:gd name="T0" fmla="*/ 8 w 31"/>
                <a:gd name="T1" fmla="*/ 0 h 23"/>
                <a:gd name="T2" fmla="*/ 8 w 31"/>
                <a:gd name="T3" fmla="*/ 0 h 23"/>
                <a:gd name="T4" fmla="*/ 31 w 31"/>
                <a:gd name="T5" fmla="*/ 8 h 23"/>
                <a:gd name="T6" fmla="*/ 31 w 31"/>
                <a:gd name="T7" fmla="*/ 23 h 23"/>
                <a:gd name="T8" fmla="*/ 0 w 31"/>
                <a:gd name="T9" fmla="*/ 16 h 23"/>
                <a:gd name="T10" fmla="*/ 8 w 31"/>
                <a:gd name="T11" fmla="*/ 0 h 23"/>
                <a:gd name="T12" fmla="*/ 0 60000 65536"/>
                <a:gd name="T13" fmla="*/ 0 60000 65536"/>
                <a:gd name="T14" fmla="*/ 0 60000 65536"/>
                <a:gd name="T15" fmla="*/ 0 60000 65536"/>
                <a:gd name="T16" fmla="*/ 0 60000 65536"/>
                <a:gd name="T17" fmla="*/ 0 60000 65536"/>
                <a:gd name="T18" fmla="*/ 0 w 31"/>
                <a:gd name="T19" fmla="*/ 0 h 23"/>
                <a:gd name="T20" fmla="*/ 31 w 3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1" h="23">
                  <a:moveTo>
                    <a:pt x="8" y="0"/>
                  </a:moveTo>
                  <a:lnTo>
                    <a:pt x="8" y="0"/>
                  </a:lnTo>
                  <a:lnTo>
                    <a:pt x="31" y="8"/>
                  </a:lnTo>
                  <a:lnTo>
                    <a:pt x="31" y="23"/>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72" name="Freeform 128"/>
            <p:cNvSpPr>
              <a:spLocks/>
            </p:cNvSpPr>
            <p:nvPr/>
          </p:nvSpPr>
          <p:spPr bwMode="auto">
            <a:xfrm>
              <a:off x="2924" y="1362"/>
              <a:ext cx="30" cy="23"/>
            </a:xfrm>
            <a:custGeom>
              <a:avLst/>
              <a:gdLst>
                <a:gd name="T0" fmla="*/ 0 w 30"/>
                <a:gd name="T1" fmla="*/ 0 h 23"/>
                <a:gd name="T2" fmla="*/ 0 w 30"/>
                <a:gd name="T3" fmla="*/ 0 h 23"/>
                <a:gd name="T4" fmla="*/ 30 w 30"/>
                <a:gd name="T5" fmla="*/ 8 h 23"/>
                <a:gd name="T6" fmla="*/ 30 w 30"/>
                <a:gd name="T7" fmla="*/ 23 h 23"/>
                <a:gd name="T8" fmla="*/ 0 w 30"/>
                <a:gd name="T9" fmla="*/ 15 h 23"/>
                <a:gd name="T10" fmla="*/ 0 w 30"/>
                <a:gd name="T11" fmla="*/ 0 h 23"/>
                <a:gd name="T12" fmla="*/ 0 60000 65536"/>
                <a:gd name="T13" fmla="*/ 0 60000 65536"/>
                <a:gd name="T14" fmla="*/ 0 60000 65536"/>
                <a:gd name="T15" fmla="*/ 0 60000 65536"/>
                <a:gd name="T16" fmla="*/ 0 60000 65536"/>
                <a:gd name="T17" fmla="*/ 0 60000 65536"/>
                <a:gd name="T18" fmla="*/ 0 w 30"/>
                <a:gd name="T19" fmla="*/ 0 h 23"/>
                <a:gd name="T20" fmla="*/ 30 w 30"/>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0" h="23">
                  <a:moveTo>
                    <a:pt x="0" y="0"/>
                  </a:moveTo>
                  <a:lnTo>
                    <a:pt x="0" y="0"/>
                  </a:lnTo>
                  <a:lnTo>
                    <a:pt x="30" y="8"/>
                  </a:lnTo>
                  <a:lnTo>
                    <a:pt x="30" y="23"/>
                  </a:lnTo>
                  <a:lnTo>
                    <a:pt x="0"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73" name="Freeform 129"/>
            <p:cNvSpPr>
              <a:spLocks/>
            </p:cNvSpPr>
            <p:nvPr/>
          </p:nvSpPr>
          <p:spPr bwMode="auto">
            <a:xfrm>
              <a:off x="2954" y="1370"/>
              <a:ext cx="23" cy="23"/>
            </a:xfrm>
            <a:custGeom>
              <a:avLst/>
              <a:gdLst>
                <a:gd name="T0" fmla="*/ 0 w 23"/>
                <a:gd name="T1" fmla="*/ 0 h 23"/>
                <a:gd name="T2" fmla="*/ 0 w 23"/>
                <a:gd name="T3" fmla="*/ 0 h 23"/>
                <a:gd name="T4" fmla="*/ 23 w 23"/>
                <a:gd name="T5" fmla="*/ 7 h 23"/>
                <a:gd name="T6" fmla="*/ 23 w 23"/>
                <a:gd name="T7" fmla="*/ 23 h 23"/>
                <a:gd name="T8" fmla="*/ 0 w 23"/>
                <a:gd name="T9" fmla="*/ 15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0" y="0"/>
                  </a:moveTo>
                  <a:lnTo>
                    <a:pt x="0" y="0"/>
                  </a:lnTo>
                  <a:lnTo>
                    <a:pt x="23" y="7"/>
                  </a:lnTo>
                  <a:lnTo>
                    <a:pt x="23" y="23"/>
                  </a:lnTo>
                  <a:lnTo>
                    <a:pt x="0"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74" name="Freeform 130"/>
            <p:cNvSpPr>
              <a:spLocks/>
            </p:cNvSpPr>
            <p:nvPr/>
          </p:nvSpPr>
          <p:spPr bwMode="auto">
            <a:xfrm>
              <a:off x="2977" y="1377"/>
              <a:ext cx="31" cy="23"/>
            </a:xfrm>
            <a:custGeom>
              <a:avLst/>
              <a:gdLst>
                <a:gd name="T0" fmla="*/ 0 w 31"/>
                <a:gd name="T1" fmla="*/ 0 h 23"/>
                <a:gd name="T2" fmla="*/ 0 w 31"/>
                <a:gd name="T3" fmla="*/ 0 h 23"/>
                <a:gd name="T4" fmla="*/ 31 w 31"/>
                <a:gd name="T5" fmla="*/ 8 h 23"/>
                <a:gd name="T6" fmla="*/ 23 w 31"/>
                <a:gd name="T7" fmla="*/ 23 h 23"/>
                <a:gd name="T8" fmla="*/ 0 w 31"/>
                <a:gd name="T9" fmla="*/ 16 h 23"/>
                <a:gd name="T10" fmla="*/ 0 w 31"/>
                <a:gd name="T11" fmla="*/ 0 h 23"/>
                <a:gd name="T12" fmla="*/ 0 60000 65536"/>
                <a:gd name="T13" fmla="*/ 0 60000 65536"/>
                <a:gd name="T14" fmla="*/ 0 60000 65536"/>
                <a:gd name="T15" fmla="*/ 0 60000 65536"/>
                <a:gd name="T16" fmla="*/ 0 60000 65536"/>
                <a:gd name="T17" fmla="*/ 0 60000 65536"/>
                <a:gd name="T18" fmla="*/ 0 w 31"/>
                <a:gd name="T19" fmla="*/ 0 h 23"/>
                <a:gd name="T20" fmla="*/ 31 w 3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1" h="23">
                  <a:moveTo>
                    <a:pt x="0" y="0"/>
                  </a:moveTo>
                  <a:lnTo>
                    <a:pt x="0" y="0"/>
                  </a:lnTo>
                  <a:lnTo>
                    <a:pt x="31" y="8"/>
                  </a:lnTo>
                  <a:lnTo>
                    <a:pt x="23" y="23"/>
                  </a:lnTo>
                  <a:lnTo>
                    <a:pt x="0"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75" name="Freeform 131"/>
            <p:cNvSpPr>
              <a:spLocks/>
            </p:cNvSpPr>
            <p:nvPr/>
          </p:nvSpPr>
          <p:spPr bwMode="auto">
            <a:xfrm>
              <a:off x="3000" y="1385"/>
              <a:ext cx="23" cy="23"/>
            </a:xfrm>
            <a:custGeom>
              <a:avLst/>
              <a:gdLst>
                <a:gd name="T0" fmla="*/ 8 w 23"/>
                <a:gd name="T1" fmla="*/ 0 h 23"/>
                <a:gd name="T2" fmla="*/ 8 w 23"/>
                <a:gd name="T3" fmla="*/ 0 h 23"/>
                <a:gd name="T4" fmla="*/ 23 w 23"/>
                <a:gd name="T5" fmla="*/ 8 h 23"/>
                <a:gd name="T6" fmla="*/ 23 w 23"/>
                <a:gd name="T7" fmla="*/ 23 h 23"/>
                <a:gd name="T8" fmla="*/ 0 w 23"/>
                <a:gd name="T9" fmla="*/ 15 h 23"/>
                <a:gd name="T10" fmla="*/ 8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8" y="0"/>
                  </a:moveTo>
                  <a:lnTo>
                    <a:pt x="8" y="0"/>
                  </a:lnTo>
                  <a:lnTo>
                    <a:pt x="23" y="8"/>
                  </a:lnTo>
                  <a:lnTo>
                    <a:pt x="23" y="23"/>
                  </a:ln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76" name="Freeform 132"/>
            <p:cNvSpPr>
              <a:spLocks/>
            </p:cNvSpPr>
            <p:nvPr/>
          </p:nvSpPr>
          <p:spPr bwMode="auto">
            <a:xfrm>
              <a:off x="3023" y="1393"/>
              <a:ext cx="46" cy="22"/>
            </a:xfrm>
            <a:custGeom>
              <a:avLst/>
              <a:gdLst>
                <a:gd name="T0" fmla="*/ 0 w 46"/>
                <a:gd name="T1" fmla="*/ 0 h 22"/>
                <a:gd name="T2" fmla="*/ 0 w 46"/>
                <a:gd name="T3" fmla="*/ 0 h 22"/>
                <a:gd name="T4" fmla="*/ 46 w 46"/>
                <a:gd name="T5" fmla="*/ 7 h 22"/>
                <a:gd name="T6" fmla="*/ 38 w 46"/>
                <a:gd name="T7" fmla="*/ 22 h 22"/>
                <a:gd name="T8" fmla="*/ 0 w 46"/>
                <a:gd name="T9" fmla="*/ 15 h 22"/>
                <a:gd name="T10" fmla="*/ 0 w 46"/>
                <a:gd name="T11" fmla="*/ 0 h 22"/>
                <a:gd name="T12" fmla="*/ 0 60000 65536"/>
                <a:gd name="T13" fmla="*/ 0 60000 65536"/>
                <a:gd name="T14" fmla="*/ 0 60000 65536"/>
                <a:gd name="T15" fmla="*/ 0 60000 65536"/>
                <a:gd name="T16" fmla="*/ 0 60000 65536"/>
                <a:gd name="T17" fmla="*/ 0 60000 65536"/>
                <a:gd name="T18" fmla="*/ 0 w 46"/>
                <a:gd name="T19" fmla="*/ 0 h 22"/>
                <a:gd name="T20" fmla="*/ 46 w 46"/>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6" h="22">
                  <a:moveTo>
                    <a:pt x="0" y="0"/>
                  </a:moveTo>
                  <a:lnTo>
                    <a:pt x="0" y="0"/>
                  </a:lnTo>
                  <a:lnTo>
                    <a:pt x="46" y="7"/>
                  </a:lnTo>
                  <a:lnTo>
                    <a:pt x="38" y="22"/>
                  </a:lnTo>
                  <a:lnTo>
                    <a:pt x="0"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77" name="Freeform 133"/>
            <p:cNvSpPr>
              <a:spLocks/>
            </p:cNvSpPr>
            <p:nvPr/>
          </p:nvSpPr>
          <p:spPr bwMode="auto">
            <a:xfrm>
              <a:off x="3061" y="1400"/>
              <a:ext cx="39" cy="31"/>
            </a:xfrm>
            <a:custGeom>
              <a:avLst/>
              <a:gdLst>
                <a:gd name="T0" fmla="*/ 8 w 39"/>
                <a:gd name="T1" fmla="*/ 0 h 31"/>
                <a:gd name="T2" fmla="*/ 8 w 39"/>
                <a:gd name="T3" fmla="*/ 0 h 31"/>
                <a:gd name="T4" fmla="*/ 39 w 39"/>
                <a:gd name="T5" fmla="*/ 15 h 31"/>
                <a:gd name="T6" fmla="*/ 39 w 39"/>
                <a:gd name="T7" fmla="*/ 31 h 31"/>
                <a:gd name="T8" fmla="*/ 0 w 39"/>
                <a:gd name="T9" fmla="*/ 15 h 31"/>
                <a:gd name="T10" fmla="*/ 8 w 39"/>
                <a:gd name="T11" fmla="*/ 0 h 31"/>
                <a:gd name="T12" fmla="*/ 0 60000 65536"/>
                <a:gd name="T13" fmla="*/ 0 60000 65536"/>
                <a:gd name="T14" fmla="*/ 0 60000 65536"/>
                <a:gd name="T15" fmla="*/ 0 60000 65536"/>
                <a:gd name="T16" fmla="*/ 0 60000 65536"/>
                <a:gd name="T17" fmla="*/ 0 60000 65536"/>
                <a:gd name="T18" fmla="*/ 0 w 39"/>
                <a:gd name="T19" fmla="*/ 0 h 31"/>
                <a:gd name="T20" fmla="*/ 39 w 39"/>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9" h="31">
                  <a:moveTo>
                    <a:pt x="8" y="0"/>
                  </a:moveTo>
                  <a:lnTo>
                    <a:pt x="8" y="0"/>
                  </a:lnTo>
                  <a:lnTo>
                    <a:pt x="39" y="15"/>
                  </a:lnTo>
                  <a:lnTo>
                    <a:pt x="39" y="31"/>
                  </a:ln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78" name="Freeform 134"/>
            <p:cNvSpPr>
              <a:spLocks/>
            </p:cNvSpPr>
            <p:nvPr/>
          </p:nvSpPr>
          <p:spPr bwMode="auto">
            <a:xfrm>
              <a:off x="3100" y="1415"/>
              <a:ext cx="38" cy="23"/>
            </a:xfrm>
            <a:custGeom>
              <a:avLst/>
              <a:gdLst>
                <a:gd name="T0" fmla="*/ 0 w 38"/>
                <a:gd name="T1" fmla="*/ 0 h 23"/>
                <a:gd name="T2" fmla="*/ 0 w 38"/>
                <a:gd name="T3" fmla="*/ 0 h 23"/>
                <a:gd name="T4" fmla="*/ 38 w 38"/>
                <a:gd name="T5" fmla="*/ 8 h 23"/>
                <a:gd name="T6" fmla="*/ 30 w 38"/>
                <a:gd name="T7" fmla="*/ 23 h 23"/>
                <a:gd name="T8" fmla="*/ 0 w 38"/>
                <a:gd name="T9" fmla="*/ 16 h 23"/>
                <a:gd name="T10" fmla="*/ 0 w 38"/>
                <a:gd name="T11" fmla="*/ 0 h 23"/>
                <a:gd name="T12" fmla="*/ 0 60000 65536"/>
                <a:gd name="T13" fmla="*/ 0 60000 65536"/>
                <a:gd name="T14" fmla="*/ 0 60000 65536"/>
                <a:gd name="T15" fmla="*/ 0 60000 65536"/>
                <a:gd name="T16" fmla="*/ 0 60000 65536"/>
                <a:gd name="T17" fmla="*/ 0 60000 65536"/>
                <a:gd name="T18" fmla="*/ 0 w 38"/>
                <a:gd name="T19" fmla="*/ 0 h 23"/>
                <a:gd name="T20" fmla="*/ 38 w 38"/>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8" h="23">
                  <a:moveTo>
                    <a:pt x="0" y="0"/>
                  </a:moveTo>
                  <a:lnTo>
                    <a:pt x="0" y="0"/>
                  </a:lnTo>
                  <a:lnTo>
                    <a:pt x="38" y="8"/>
                  </a:lnTo>
                  <a:lnTo>
                    <a:pt x="30" y="23"/>
                  </a:lnTo>
                  <a:lnTo>
                    <a:pt x="0"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79" name="Freeform 135"/>
            <p:cNvSpPr>
              <a:spLocks/>
            </p:cNvSpPr>
            <p:nvPr/>
          </p:nvSpPr>
          <p:spPr bwMode="auto">
            <a:xfrm>
              <a:off x="3130" y="1423"/>
              <a:ext cx="39" cy="31"/>
            </a:xfrm>
            <a:custGeom>
              <a:avLst/>
              <a:gdLst>
                <a:gd name="T0" fmla="*/ 8 w 39"/>
                <a:gd name="T1" fmla="*/ 0 h 31"/>
                <a:gd name="T2" fmla="*/ 8 w 39"/>
                <a:gd name="T3" fmla="*/ 0 h 31"/>
                <a:gd name="T4" fmla="*/ 39 w 39"/>
                <a:gd name="T5" fmla="*/ 15 h 31"/>
                <a:gd name="T6" fmla="*/ 31 w 39"/>
                <a:gd name="T7" fmla="*/ 31 h 31"/>
                <a:gd name="T8" fmla="*/ 0 w 39"/>
                <a:gd name="T9" fmla="*/ 15 h 31"/>
                <a:gd name="T10" fmla="*/ 8 w 39"/>
                <a:gd name="T11" fmla="*/ 0 h 31"/>
                <a:gd name="T12" fmla="*/ 0 60000 65536"/>
                <a:gd name="T13" fmla="*/ 0 60000 65536"/>
                <a:gd name="T14" fmla="*/ 0 60000 65536"/>
                <a:gd name="T15" fmla="*/ 0 60000 65536"/>
                <a:gd name="T16" fmla="*/ 0 60000 65536"/>
                <a:gd name="T17" fmla="*/ 0 60000 65536"/>
                <a:gd name="T18" fmla="*/ 0 w 39"/>
                <a:gd name="T19" fmla="*/ 0 h 31"/>
                <a:gd name="T20" fmla="*/ 39 w 39"/>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9" h="31">
                  <a:moveTo>
                    <a:pt x="8" y="0"/>
                  </a:moveTo>
                  <a:lnTo>
                    <a:pt x="8" y="0"/>
                  </a:lnTo>
                  <a:lnTo>
                    <a:pt x="39" y="15"/>
                  </a:lnTo>
                  <a:lnTo>
                    <a:pt x="31" y="31"/>
                  </a:ln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80" name="Freeform 136"/>
            <p:cNvSpPr>
              <a:spLocks/>
            </p:cNvSpPr>
            <p:nvPr/>
          </p:nvSpPr>
          <p:spPr bwMode="auto">
            <a:xfrm>
              <a:off x="3161" y="1438"/>
              <a:ext cx="69" cy="39"/>
            </a:xfrm>
            <a:custGeom>
              <a:avLst/>
              <a:gdLst>
                <a:gd name="T0" fmla="*/ 8 w 69"/>
                <a:gd name="T1" fmla="*/ 0 h 39"/>
                <a:gd name="T2" fmla="*/ 8 w 69"/>
                <a:gd name="T3" fmla="*/ 0 h 39"/>
                <a:gd name="T4" fmla="*/ 69 w 69"/>
                <a:gd name="T5" fmla="*/ 31 h 39"/>
                <a:gd name="T6" fmla="*/ 61 w 69"/>
                <a:gd name="T7" fmla="*/ 39 h 39"/>
                <a:gd name="T8" fmla="*/ 0 w 69"/>
                <a:gd name="T9" fmla="*/ 16 h 39"/>
                <a:gd name="T10" fmla="*/ 8 w 69"/>
                <a:gd name="T11" fmla="*/ 0 h 39"/>
                <a:gd name="T12" fmla="*/ 0 60000 65536"/>
                <a:gd name="T13" fmla="*/ 0 60000 65536"/>
                <a:gd name="T14" fmla="*/ 0 60000 65536"/>
                <a:gd name="T15" fmla="*/ 0 60000 65536"/>
                <a:gd name="T16" fmla="*/ 0 60000 65536"/>
                <a:gd name="T17" fmla="*/ 0 60000 65536"/>
                <a:gd name="T18" fmla="*/ 0 w 69"/>
                <a:gd name="T19" fmla="*/ 0 h 39"/>
                <a:gd name="T20" fmla="*/ 69 w 69"/>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69" h="39">
                  <a:moveTo>
                    <a:pt x="8" y="0"/>
                  </a:moveTo>
                  <a:lnTo>
                    <a:pt x="8" y="0"/>
                  </a:lnTo>
                  <a:lnTo>
                    <a:pt x="69" y="31"/>
                  </a:lnTo>
                  <a:lnTo>
                    <a:pt x="61" y="39"/>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81" name="Freeform 137"/>
            <p:cNvSpPr>
              <a:spLocks/>
            </p:cNvSpPr>
            <p:nvPr/>
          </p:nvSpPr>
          <p:spPr bwMode="auto">
            <a:xfrm>
              <a:off x="3222" y="1469"/>
              <a:ext cx="69" cy="46"/>
            </a:xfrm>
            <a:custGeom>
              <a:avLst/>
              <a:gdLst>
                <a:gd name="T0" fmla="*/ 8 w 69"/>
                <a:gd name="T1" fmla="*/ 0 h 46"/>
                <a:gd name="T2" fmla="*/ 8 w 69"/>
                <a:gd name="T3" fmla="*/ 0 h 46"/>
                <a:gd name="T4" fmla="*/ 69 w 69"/>
                <a:gd name="T5" fmla="*/ 31 h 46"/>
                <a:gd name="T6" fmla="*/ 61 w 69"/>
                <a:gd name="T7" fmla="*/ 46 h 46"/>
                <a:gd name="T8" fmla="*/ 0 w 69"/>
                <a:gd name="T9" fmla="*/ 8 h 46"/>
                <a:gd name="T10" fmla="*/ 8 w 69"/>
                <a:gd name="T11" fmla="*/ 0 h 46"/>
                <a:gd name="T12" fmla="*/ 0 60000 65536"/>
                <a:gd name="T13" fmla="*/ 0 60000 65536"/>
                <a:gd name="T14" fmla="*/ 0 60000 65536"/>
                <a:gd name="T15" fmla="*/ 0 60000 65536"/>
                <a:gd name="T16" fmla="*/ 0 60000 65536"/>
                <a:gd name="T17" fmla="*/ 0 60000 65536"/>
                <a:gd name="T18" fmla="*/ 0 w 69"/>
                <a:gd name="T19" fmla="*/ 0 h 46"/>
                <a:gd name="T20" fmla="*/ 69 w 69"/>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69" h="46">
                  <a:moveTo>
                    <a:pt x="8" y="0"/>
                  </a:moveTo>
                  <a:lnTo>
                    <a:pt x="8" y="0"/>
                  </a:lnTo>
                  <a:lnTo>
                    <a:pt x="69" y="31"/>
                  </a:lnTo>
                  <a:lnTo>
                    <a:pt x="61" y="46"/>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82" name="Freeform 138"/>
            <p:cNvSpPr>
              <a:spLocks/>
            </p:cNvSpPr>
            <p:nvPr/>
          </p:nvSpPr>
          <p:spPr bwMode="auto">
            <a:xfrm>
              <a:off x="3283" y="1500"/>
              <a:ext cx="46" cy="30"/>
            </a:xfrm>
            <a:custGeom>
              <a:avLst/>
              <a:gdLst>
                <a:gd name="T0" fmla="*/ 8 w 46"/>
                <a:gd name="T1" fmla="*/ 0 h 30"/>
                <a:gd name="T2" fmla="*/ 8 w 46"/>
                <a:gd name="T3" fmla="*/ 0 h 30"/>
                <a:gd name="T4" fmla="*/ 46 w 46"/>
                <a:gd name="T5" fmla="*/ 15 h 30"/>
                <a:gd name="T6" fmla="*/ 39 w 46"/>
                <a:gd name="T7" fmla="*/ 30 h 30"/>
                <a:gd name="T8" fmla="*/ 0 w 46"/>
                <a:gd name="T9" fmla="*/ 15 h 30"/>
                <a:gd name="T10" fmla="*/ 8 w 46"/>
                <a:gd name="T11" fmla="*/ 0 h 30"/>
                <a:gd name="T12" fmla="*/ 0 60000 65536"/>
                <a:gd name="T13" fmla="*/ 0 60000 65536"/>
                <a:gd name="T14" fmla="*/ 0 60000 65536"/>
                <a:gd name="T15" fmla="*/ 0 60000 65536"/>
                <a:gd name="T16" fmla="*/ 0 60000 65536"/>
                <a:gd name="T17" fmla="*/ 0 60000 65536"/>
                <a:gd name="T18" fmla="*/ 0 w 46"/>
                <a:gd name="T19" fmla="*/ 0 h 30"/>
                <a:gd name="T20" fmla="*/ 46 w 46"/>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46" h="30">
                  <a:moveTo>
                    <a:pt x="8" y="0"/>
                  </a:moveTo>
                  <a:lnTo>
                    <a:pt x="8" y="0"/>
                  </a:lnTo>
                  <a:lnTo>
                    <a:pt x="46" y="15"/>
                  </a:lnTo>
                  <a:lnTo>
                    <a:pt x="39" y="30"/>
                  </a:ln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83" name="Freeform 139"/>
            <p:cNvSpPr>
              <a:spLocks/>
            </p:cNvSpPr>
            <p:nvPr/>
          </p:nvSpPr>
          <p:spPr bwMode="auto">
            <a:xfrm>
              <a:off x="3322" y="1515"/>
              <a:ext cx="45" cy="38"/>
            </a:xfrm>
            <a:custGeom>
              <a:avLst/>
              <a:gdLst>
                <a:gd name="T0" fmla="*/ 7 w 45"/>
                <a:gd name="T1" fmla="*/ 0 h 38"/>
                <a:gd name="T2" fmla="*/ 7 w 45"/>
                <a:gd name="T3" fmla="*/ 0 h 38"/>
                <a:gd name="T4" fmla="*/ 45 w 45"/>
                <a:gd name="T5" fmla="*/ 23 h 38"/>
                <a:gd name="T6" fmla="*/ 38 w 45"/>
                <a:gd name="T7" fmla="*/ 38 h 38"/>
                <a:gd name="T8" fmla="*/ 0 w 45"/>
                <a:gd name="T9" fmla="*/ 15 h 38"/>
                <a:gd name="T10" fmla="*/ 7 w 45"/>
                <a:gd name="T11" fmla="*/ 0 h 38"/>
                <a:gd name="T12" fmla="*/ 0 60000 65536"/>
                <a:gd name="T13" fmla="*/ 0 60000 65536"/>
                <a:gd name="T14" fmla="*/ 0 60000 65536"/>
                <a:gd name="T15" fmla="*/ 0 60000 65536"/>
                <a:gd name="T16" fmla="*/ 0 60000 65536"/>
                <a:gd name="T17" fmla="*/ 0 60000 65536"/>
                <a:gd name="T18" fmla="*/ 0 w 45"/>
                <a:gd name="T19" fmla="*/ 0 h 38"/>
                <a:gd name="T20" fmla="*/ 45 w 45"/>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45" h="38">
                  <a:moveTo>
                    <a:pt x="7" y="0"/>
                  </a:moveTo>
                  <a:lnTo>
                    <a:pt x="7" y="0"/>
                  </a:lnTo>
                  <a:lnTo>
                    <a:pt x="45" y="23"/>
                  </a:lnTo>
                  <a:lnTo>
                    <a:pt x="38" y="38"/>
                  </a:lnTo>
                  <a:lnTo>
                    <a:pt x="0" y="15"/>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84" name="Freeform 140"/>
            <p:cNvSpPr>
              <a:spLocks/>
            </p:cNvSpPr>
            <p:nvPr/>
          </p:nvSpPr>
          <p:spPr bwMode="auto">
            <a:xfrm>
              <a:off x="3360" y="1538"/>
              <a:ext cx="46" cy="46"/>
            </a:xfrm>
            <a:custGeom>
              <a:avLst/>
              <a:gdLst>
                <a:gd name="T0" fmla="*/ 7 w 46"/>
                <a:gd name="T1" fmla="*/ 0 h 46"/>
                <a:gd name="T2" fmla="*/ 7 w 46"/>
                <a:gd name="T3" fmla="*/ 0 h 46"/>
                <a:gd name="T4" fmla="*/ 46 w 46"/>
                <a:gd name="T5" fmla="*/ 30 h 46"/>
                <a:gd name="T6" fmla="*/ 38 w 46"/>
                <a:gd name="T7" fmla="*/ 46 h 46"/>
                <a:gd name="T8" fmla="*/ 0 w 46"/>
                <a:gd name="T9" fmla="*/ 15 h 46"/>
                <a:gd name="T10" fmla="*/ 7 w 46"/>
                <a:gd name="T11" fmla="*/ 0 h 46"/>
                <a:gd name="T12" fmla="*/ 0 60000 65536"/>
                <a:gd name="T13" fmla="*/ 0 60000 65536"/>
                <a:gd name="T14" fmla="*/ 0 60000 65536"/>
                <a:gd name="T15" fmla="*/ 0 60000 65536"/>
                <a:gd name="T16" fmla="*/ 0 60000 65536"/>
                <a:gd name="T17" fmla="*/ 0 60000 65536"/>
                <a:gd name="T18" fmla="*/ 0 w 46"/>
                <a:gd name="T19" fmla="*/ 0 h 46"/>
                <a:gd name="T20" fmla="*/ 46 w 46"/>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46" h="46">
                  <a:moveTo>
                    <a:pt x="7" y="0"/>
                  </a:moveTo>
                  <a:lnTo>
                    <a:pt x="7" y="0"/>
                  </a:lnTo>
                  <a:lnTo>
                    <a:pt x="46" y="30"/>
                  </a:lnTo>
                  <a:lnTo>
                    <a:pt x="38" y="46"/>
                  </a:lnTo>
                  <a:lnTo>
                    <a:pt x="0" y="15"/>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85" name="Freeform 141"/>
            <p:cNvSpPr>
              <a:spLocks/>
            </p:cNvSpPr>
            <p:nvPr/>
          </p:nvSpPr>
          <p:spPr bwMode="auto">
            <a:xfrm>
              <a:off x="3398" y="1568"/>
              <a:ext cx="61" cy="46"/>
            </a:xfrm>
            <a:custGeom>
              <a:avLst/>
              <a:gdLst>
                <a:gd name="T0" fmla="*/ 8 w 61"/>
                <a:gd name="T1" fmla="*/ 0 h 46"/>
                <a:gd name="T2" fmla="*/ 8 w 61"/>
                <a:gd name="T3" fmla="*/ 0 h 46"/>
                <a:gd name="T4" fmla="*/ 61 w 61"/>
                <a:gd name="T5" fmla="*/ 31 h 46"/>
                <a:gd name="T6" fmla="*/ 54 w 61"/>
                <a:gd name="T7" fmla="*/ 46 h 46"/>
                <a:gd name="T8" fmla="*/ 0 w 61"/>
                <a:gd name="T9" fmla="*/ 8 h 46"/>
                <a:gd name="T10" fmla="*/ 8 w 61"/>
                <a:gd name="T11" fmla="*/ 0 h 46"/>
                <a:gd name="T12" fmla="*/ 0 60000 65536"/>
                <a:gd name="T13" fmla="*/ 0 60000 65536"/>
                <a:gd name="T14" fmla="*/ 0 60000 65536"/>
                <a:gd name="T15" fmla="*/ 0 60000 65536"/>
                <a:gd name="T16" fmla="*/ 0 60000 65536"/>
                <a:gd name="T17" fmla="*/ 0 60000 65536"/>
                <a:gd name="T18" fmla="*/ 0 w 61"/>
                <a:gd name="T19" fmla="*/ 0 h 46"/>
                <a:gd name="T20" fmla="*/ 61 w 61"/>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61" h="46">
                  <a:moveTo>
                    <a:pt x="8" y="0"/>
                  </a:moveTo>
                  <a:lnTo>
                    <a:pt x="8" y="0"/>
                  </a:lnTo>
                  <a:lnTo>
                    <a:pt x="61" y="31"/>
                  </a:lnTo>
                  <a:lnTo>
                    <a:pt x="54" y="46"/>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86" name="Freeform 142"/>
            <p:cNvSpPr>
              <a:spLocks/>
            </p:cNvSpPr>
            <p:nvPr/>
          </p:nvSpPr>
          <p:spPr bwMode="auto">
            <a:xfrm>
              <a:off x="3452" y="1599"/>
              <a:ext cx="53" cy="46"/>
            </a:xfrm>
            <a:custGeom>
              <a:avLst/>
              <a:gdLst>
                <a:gd name="T0" fmla="*/ 7 w 53"/>
                <a:gd name="T1" fmla="*/ 0 h 46"/>
                <a:gd name="T2" fmla="*/ 7 w 53"/>
                <a:gd name="T3" fmla="*/ 0 h 46"/>
                <a:gd name="T4" fmla="*/ 53 w 53"/>
                <a:gd name="T5" fmla="*/ 31 h 46"/>
                <a:gd name="T6" fmla="*/ 45 w 53"/>
                <a:gd name="T7" fmla="*/ 46 h 46"/>
                <a:gd name="T8" fmla="*/ 0 w 53"/>
                <a:gd name="T9" fmla="*/ 15 h 46"/>
                <a:gd name="T10" fmla="*/ 7 w 53"/>
                <a:gd name="T11" fmla="*/ 0 h 46"/>
                <a:gd name="T12" fmla="*/ 0 60000 65536"/>
                <a:gd name="T13" fmla="*/ 0 60000 65536"/>
                <a:gd name="T14" fmla="*/ 0 60000 65536"/>
                <a:gd name="T15" fmla="*/ 0 60000 65536"/>
                <a:gd name="T16" fmla="*/ 0 60000 65536"/>
                <a:gd name="T17" fmla="*/ 0 60000 65536"/>
                <a:gd name="T18" fmla="*/ 0 w 53"/>
                <a:gd name="T19" fmla="*/ 0 h 46"/>
                <a:gd name="T20" fmla="*/ 53 w 53"/>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53" h="46">
                  <a:moveTo>
                    <a:pt x="7" y="0"/>
                  </a:moveTo>
                  <a:lnTo>
                    <a:pt x="7" y="0"/>
                  </a:lnTo>
                  <a:lnTo>
                    <a:pt x="53" y="31"/>
                  </a:lnTo>
                  <a:lnTo>
                    <a:pt x="45" y="46"/>
                  </a:lnTo>
                  <a:lnTo>
                    <a:pt x="0" y="15"/>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87" name="Freeform 143"/>
            <p:cNvSpPr>
              <a:spLocks/>
            </p:cNvSpPr>
            <p:nvPr/>
          </p:nvSpPr>
          <p:spPr bwMode="auto">
            <a:xfrm>
              <a:off x="3497" y="1630"/>
              <a:ext cx="54" cy="46"/>
            </a:xfrm>
            <a:custGeom>
              <a:avLst/>
              <a:gdLst>
                <a:gd name="T0" fmla="*/ 8 w 54"/>
                <a:gd name="T1" fmla="*/ 0 h 46"/>
                <a:gd name="T2" fmla="*/ 8 w 54"/>
                <a:gd name="T3" fmla="*/ 0 h 46"/>
                <a:gd name="T4" fmla="*/ 54 w 54"/>
                <a:gd name="T5" fmla="*/ 30 h 46"/>
                <a:gd name="T6" fmla="*/ 46 w 54"/>
                <a:gd name="T7" fmla="*/ 46 h 46"/>
                <a:gd name="T8" fmla="*/ 0 w 54"/>
                <a:gd name="T9" fmla="*/ 15 h 46"/>
                <a:gd name="T10" fmla="*/ 8 w 54"/>
                <a:gd name="T11" fmla="*/ 0 h 46"/>
                <a:gd name="T12" fmla="*/ 0 60000 65536"/>
                <a:gd name="T13" fmla="*/ 0 60000 65536"/>
                <a:gd name="T14" fmla="*/ 0 60000 65536"/>
                <a:gd name="T15" fmla="*/ 0 60000 65536"/>
                <a:gd name="T16" fmla="*/ 0 60000 65536"/>
                <a:gd name="T17" fmla="*/ 0 60000 65536"/>
                <a:gd name="T18" fmla="*/ 0 w 54"/>
                <a:gd name="T19" fmla="*/ 0 h 46"/>
                <a:gd name="T20" fmla="*/ 54 w 54"/>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54" h="46">
                  <a:moveTo>
                    <a:pt x="8" y="0"/>
                  </a:moveTo>
                  <a:lnTo>
                    <a:pt x="8" y="0"/>
                  </a:lnTo>
                  <a:lnTo>
                    <a:pt x="54" y="30"/>
                  </a:lnTo>
                  <a:lnTo>
                    <a:pt x="46" y="46"/>
                  </a:ln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88" name="Freeform 144"/>
            <p:cNvSpPr>
              <a:spLocks/>
            </p:cNvSpPr>
            <p:nvPr/>
          </p:nvSpPr>
          <p:spPr bwMode="auto">
            <a:xfrm>
              <a:off x="3543" y="1660"/>
              <a:ext cx="46" cy="39"/>
            </a:xfrm>
            <a:custGeom>
              <a:avLst/>
              <a:gdLst>
                <a:gd name="T0" fmla="*/ 8 w 46"/>
                <a:gd name="T1" fmla="*/ 0 h 39"/>
                <a:gd name="T2" fmla="*/ 8 w 46"/>
                <a:gd name="T3" fmla="*/ 0 h 39"/>
                <a:gd name="T4" fmla="*/ 46 w 46"/>
                <a:gd name="T5" fmla="*/ 31 h 39"/>
                <a:gd name="T6" fmla="*/ 39 w 46"/>
                <a:gd name="T7" fmla="*/ 39 h 39"/>
                <a:gd name="T8" fmla="*/ 0 w 46"/>
                <a:gd name="T9" fmla="*/ 16 h 39"/>
                <a:gd name="T10" fmla="*/ 8 w 46"/>
                <a:gd name="T11" fmla="*/ 0 h 39"/>
                <a:gd name="T12" fmla="*/ 0 60000 65536"/>
                <a:gd name="T13" fmla="*/ 0 60000 65536"/>
                <a:gd name="T14" fmla="*/ 0 60000 65536"/>
                <a:gd name="T15" fmla="*/ 0 60000 65536"/>
                <a:gd name="T16" fmla="*/ 0 60000 65536"/>
                <a:gd name="T17" fmla="*/ 0 60000 65536"/>
                <a:gd name="T18" fmla="*/ 0 w 46"/>
                <a:gd name="T19" fmla="*/ 0 h 39"/>
                <a:gd name="T20" fmla="*/ 46 w 46"/>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46" h="39">
                  <a:moveTo>
                    <a:pt x="8" y="0"/>
                  </a:moveTo>
                  <a:lnTo>
                    <a:pt x="8" y="0"/>
                  </a:lnTo>
                  <a:lnTo>
                    <a:pt x="46" y="31"/>
                  </a:lnTo>
                  <a:lnTo>
                    <a:pt x="39" y="39"/>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89" name="Freeform 145"/>
            <p:cNvSpPr>
              <a:spLocks/>
            </p:cNvSpPr>
            <p:nvPr/>
          </p:nvSpPr>
          <p:spPr bwMode="auto">
            <a:xfrm>
              <a:off x="3582" y="1691"/>
              <a:ext cx="46" cy="38"/>
            </a:xfrm>
            <a:custGeom>
              <a:avLst/>
              <a:gdLst>
                <a:gd name="T0" fmla="*/ 7 w 46"/>
                <a:gd name="T1" fmla="*/ 0 h 38"/>
                <a:gd name="T2" fmla="*/ 7 w 46"/>
                <a:gd name="T3" fmla="*/ 0 h 38"/>
                <a:gd name="T4" fmla="*/ 46 w 46"/>
                <a:gd name="T5" fmla="*/ 23 h 38"/>
                <a:gd name="T6" fmla="*/ 38 w 46"/>
                <a:gd name="T7" fmla="*/ 38 h 38"/>
                <a:gd name="T8" fmla="*/ 0 w 46"/>
                <a:gd name="T9" fmla="*/ 8 h 38"/>
                <a:gd name="T10" fmla="*/ 7 w 46"/>
                <a:gd name="T11" fmla="*/ 0 h 38"/>
                <a:gd name="T12" fmla="*/ 0 60000 65536"/>
                <a:gd name="T13" fmla="*/ 0 60000 65536"/>
                <a:gd name="T14" fmla="*/ 0 60000 65536"/>
                <a:gd name="T15" fmla="*/ 0 60000 65536"/>
                <a:gd name="T16" fmla="*/ 0 60000 65536"/>
                <a:gd name="T17" fmla="*/ 0 60000 65536"/>
                <a:gd name="T18" fmla="*/ 0 w 46"/>
                <a:gd name="T19" fmla="*/ 0 h 38"/>
                <a:gd name="T20" fmla="*/ 46 w 46"/>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46" h="38">
                  <a:moveTo>
                    <a:pt x="7" y="0"/>
                  </a:moveTo>
                  <a:lnTo>
                    <a:pt x="7" y="0"/>
                  </a:lnTo>
                  <a:lnTo>
                    <a:pt x="46" y="23"/>
                  </a:lnTo>
                  <a:lnTo>
                    <a:pt x="38" y="38"/>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90" name="Freeform 146"/>
            <p:cNvSpPr>
              <a:spLocks/>
            </p:cNvSpPr>
            <p:nvPr/>
          </p:nvSpPr>
          <p:spPr bwMode="auto">
            <a:xfrm>
              <a:off x="3620" y="1714"/>
              <a:ext cx="46" cy="38"/>
            </a:xfrm>
            <a:custGeom>
              <a:avLst/>
              <a:gdLst>
                <a:gd name="T0" fmla="*/ 8 w 46"/>
                <a:gd name="T1" fmla="*/ 0 h 38"/>
                <a:gd name="T2" fmla="*/ 8 w 46"/>
                <a:gd name="T3" fmla="*/ 0 h 38"/>
                <a:gd name="T4" fmla="*/ 46 w 46"/>
                <a:gd name="T5" fmla="*/ 23 h 38"/>
                <a:gd name="T6" fmla="*/ 38 w 46"/>
                <a:gd name="T7" fmla="*/ 38 h 38"/>
                <a:gd name="T8" fmla="*/ 0 w 46"/>
                <a:gd name="T9" fmla="*/ 15 h 38"/>
                <a:gd name="T10" fmla="*/ 8 w 46"/>
                <a:gd name="T11" fmla="*/ 0 h 38"/>
                <a:gd name="T12" fmla="*/ 0 60000 65536"/>
                <a:gd name="T13" fmla="*/ 0 60000 65536"/>
                <a:gd name="T14" fmla="*/ 0 60000 65536"/>
                <a:gd name="T15" fmla="*/ 0 60000 65536"/>
                <a:gd name="T16" fmla="*/ 0 60000 65536"/>
                <a:gd name="T17" fmla="*/ 0 60000 65536"/>
                <a:gd name="T18" fmla="*/ 0 w 46"/>
                <a:gd name="T19" fmla="*/ 0 h 38"/>
                <a:gd name="T20" fmla="*/ 46 w 46"/>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46" h="38">
                  <a:moveTo>
                    <a:pt x="8" y="0"/>
                  </a:moveTo>
                  <a:lnTo>
                    <a:pt x="8" y="0"/>
                  </a:lnTo>
                  <a:lnTo>
                    <a:pt x="46" y="23"/>
                  </a:lnTo>
                  <a:lnTo>
                    <a:pt x="38" y="38"/>
                  </a:ln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91" name="Freeform 147"/>
            <p:cNvSpPr>
              <a:spLocks/>
            </p:cNvSpPr>
            <p:nvPr/>
          </p:nvSpPr>
          <p:spPr bwMode="auto">
            <a:xfrm>
              <a:off x="3658" y="1737"/>
              <a:ext cx="46" cy="46"/>
            </a:xfrm>
            <a:custGeom>
              <a:avLst/>
              <a:gdLst>
                <a:gd name="T0" fmla="*/ 8 w 46"/>
                <a:gd name="T1" fmla="*/ 0 h 46"/>
                <a:gd name="T2" fmla="*/ 8 w 46"/>
                <a:gd name="T3" fmla="*/ 0 h 46"/>
                <a:gd name="T4" fmla="*/ 46 w 46"/>
                <a:gd name="T5" fmla="*/ 30 h 46"/>
                <a:gd name="T6" fmla="*/ 38 w 46"/>
                <a:gd name="T7" fmla="*/ 46 h 46"/>
                <a:gd name="T8" fmla="*/ 0 w 46"/>
                <a:gd name="T9" fmla="*/ 15 h 46"/>
                <a:gd name="T10" fmla="*/ 8 w 46"/>
                <a:gd name="T11" fmla="*/ 0 h 46"/>
                <a:gd name="T12" fmla="*/ 0 60000 65536"/>
                <a:gd name="T13" fmla="*/ 0 60000 65536"/>
                <a:gd name="T14" fmla="*/ 0 60000 65536"/>
                <a:gd name="T15" fmla="*/ 0 60000 65536"/>
                <a:gd name="T16" fmla="*/ 0 60000 65536"/>
                <a:gd name="T17" fmla="*/ 0 60000 65536"/>
                <a:gd name="T18" fmla="*/ 0 w 46"/>
                <a:gd name="T19" fmla="*/ 0 h 46"/>
                <a:gd name="T20" fmla="*/ 46 w 46"/>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46" h="46">
                  <a:moveTo>
                    <a:pt x="8" y="0"/>
                  </a:moveTo>
                  <a:lnTo>
                    <a:pt x="8" y="0"/>
                  </a:lnTo>
                  <a:lnTo>
                    <a:pt x="46" y="30"/>
                  </a:lnTo>
                  <a:lnTo>
                    <a:pt x="38" y="46"/>
                  </a:ln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92" name="Freeform 148"/>
            <p:cNvSpPr>
              <a:spLocks/>
            </p:cNvSpPr>
            <p:nvPr/>
          </p:nvSpPr>
          <p:spPr bwMode="auto">
            <a:xfrm>
              <a:off x="3696" y="1767"/>
              <a:ext cx="46" cy="46"/>
            </a:xfrm>
            <a:custGeom>
              <a:avLst/>
              <a:gdLst>
                <a:gd name="T0" fmla="*/ 8 w 46"/>
                <a:gd name="T1" fmla="*/ 0 h 46"/>
                <a:gd name="T2" fmla="*/ 8 w 46"/>
                <a:gd name="T3" fmla="*/ 0 h 46"/>
                <a:gd name="T4" fmla="*/ 46 w 46"/>
                <a:gd name="T5" fmla="*/ 31 h 46"/>
                <a:gd name="T6" fmla="*/ 39 w 46"/>
                <a:gd name="T7" fmla="*/ 46 h 46"/>
                <a:gd name="T8" fmla="*/ 0 w 46"/>
                <a:gd name="T9" fmla="*/ 16 h 46"/>
                <a:gd name="T10" fmla="*/ 8 w 46"/>
                <a:gd name="T11" fmla="*/ 0 h 46"/>
                <a:gd name="T12" fmla="*/ 0 60000 65536"/>
                <a:gd name="T13" fmla="*/ 0 60000 65536"/>
                <a:gd name="T14" fmla="*/ 0 60000 65536"/>
                <a:gd name="T15" fmla="*/ 0 60000 65536"/>
                <a:gd name="T16" fmla="*/ 0 60000 65536"/>
                <a:gd name="T17" fmla="*/ 0 60000 65536"/>
                <a:gd name="T18" fmla="*/ 0 w 46"/>
                <a:gd name="T19" fmla="*/ 0 h 46"/>
                <a:gd name="T20" fmla="*/ 46 w 46"/>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46" h="46">
                  <a:moveTo>
                    <a:pt x="8" y="0"/>
                  </a:moveTo>
                  <a:lnTo>
                    <a:pt x="8" y="0"/>
                  </a:lnTo>
                  <a:lnTo>
                    <a:pt x="46" y="31"/>
                  </a:lnTo>
                  <a:lnTo>
                    <a:pt x="39" y="46"/>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93" name="Freeform 149"/>
            <p:cNvSpPr>
              <a:spLocks/>
            </p:cNvSpPr>
            <p:nvPr/>
          </p:nvSpPr>
          <p:spPr bwMode="auto">
            <a:xfrm>
              <a:off x="3735" y="1798"/>
              <a:ext cx="53" cy="46"/>
            </a:xfrm>
            <a:custGeom>
              <a:avLst/>
              <a:gdLst>
                <a:gd name="T0" fmla="*/ 7 w 53"/>
                <a:gd name="T1" fmla="*/ 0 h 46"/>
                <a:gd name="T2" fmla="*/ 7 w 53"/>
                <a:gd name="T3" fmla="*/ 0 h 46"/>
                <a:gd name="T4" fmla="*/ 53 w 53"/>
                <a:gd name="T5" fmla="*/ 38 h 46"/>
                <a:gd name="T6" fmla="*/ 46 w 53"/>
                <a:gd name="T7" fmla="*/ 46 h 46"/>
                <a:gd name="T8" fmla="*/ 0 w 53"/>
                <a:gd name="T9" fmla="*/ 15 h 46"/>
                <a:gd name="T10" fmla="*/ 7 w 53"/>
                <a:gd name="T11" fmla="*/ 0 h 46"/>
                <a:gd name="T12" fmla="*/ 0 60000 65536"/>
                <a:gd name="T13" fmla="*/ 0 60000 65536"/>
                <a:gd name="T14" fmla="*/ 0 60000 65536"/>
                <a:gd name="T15" fmla="*/ 0 60000 65536"/>
                <a:gd name="T16" fmla="*/ 0 60000 65536"/>
                <a:gd name="T17" fmla="*/ 0 60000 65536"/>
                <a:gd name="T18" fmla="*/ 0 w 53"/>
                <a:gd name="T19" fmla="*/ 0 h 46"/>
                <a:gd name="T20" fmla="*/ 53 w 53"/>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53" h="46">
                  <a:moveTo>
                    <a:pt x="7" y="0"/>
                  </a:moveTo>
                  <a:lnTo>
                    <a:pt x="7" y="0"/>
                  </a:lnTo>
                  <a:lnTo>
                    <a:pt x="53" y="38"/>
                  </a:lnTo>
                  <a:lnTo>
                    <a:pt x="46" y="46"/>
                  </a:lnTo>
                  <a:lnTo>
                    <a:pt x="0" y="15"/>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94" name="Freeform 150"/>
            <p:cNvSpPr>
              <a:spLocks/>
            </p:cNvSpPr>
            <p:nvPr/>
          </p:nvSpPr>
          <p:spPr bwMode="auto">
            <a:xfrm>
              <a:off x="3781" y="1836"/>
              <a:ext cx="91" cy="77"/>
            </a:xfrm>
            <a:custGeom>
              <a:avLst/>
              <a:gdLst>
                <a:gd name="T0" fmla="*/ 0 w 91"/>
                <a:gd name="T1" fmla="*/ 8 h 77"/>
                <a:gd name="T2" fmla="*/ 7 w 91"/>
                <a:gd name="T3" fmla="*/ 0 h 77"/>
                <a:gd name="T4" fmla="*/ 91 w 91"/>
                <a:gd name="T5" fmla="*/ 69 h 77"/>
                <a:gd name="T6" fmla="*/ 84 w 91"/>
                <a:gd name="T7" fmla="*/ 77 h 77"/>
                <a:gd name="T8" fmla="*/ 0 w 91"/>
                <a:gd name="T9" fmla="*/ 8 h 77"/>
                <a:gd name="T10" fmla="*/ 0 w 91"/>
                <a:gd name="T11" fmla="*/ 8 h 77"/>
                <a:gd name="T12" fmla="*/ 0 60000 65536"/>
                <a:gd name="T13" fmla="*/ 0 60000 65536"/>
                <a:gd name="T14" fmla="*/ 0 60000 65536"/>
                <a:gd name="T15" fmla="*/ 0 60000 65536"/>
                <a:gd name="T16" fmla="*/ 0 60000 65536"/>
                <a:gd name="T17" fmla="*/ 0 60000 65536"/>
                <a:gd name="T18" fmla="*/ 0 w 91"/>
                <a:gd name="T19" fmla="*/ 0 h 77"/>
                <a:gd name="T20" fmla="*/ 91 w 91"/>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91" h="77">
                  <a:moveTo>
                    <a:pt x="0" y="8"/>
                  </a:moveTo>
                  <a:lnTo>
                    <a:pt x="7" y="0"/>
                  </a:lnTo>
                  <a:lnTo>
                    <a:pt x="91" y="69"/>
                  </a:lnTo>
                  <a:lnTo>
                    <a:pt x="84" y="77"/>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95" name="Freeform 151"/>
            <p:cNvSpPr>
              <a:spLocks/>
            </p:cNvSpPr>
            <p:nvPr/>
          </p:nvSpPr>
          <p:spPr bwMode="auto">
            <a:xfrm>
              <a:off x="3865" y="1905"/>
              <a:ext cx="99" cy="69"/>
            </a:xfrm>
            <a:custGeom>
              <a:avLst/>
              <a:gdLst>
                <a:gd name="T0" fmla="*/ 0 w 99"/>
                <a:gd name="T1" fmla="*/ 8 h 69"/>
                <a:gd name="T2" fmla="*/ 7 w 99"/>
                <a:gd name="T3" fmla="*/ 0 h 69"/>
                <a:gd name="T4" fmla="*/ 99 w 99"/>
                <a:gd name="T5" fmla="*/ 61 h 69"/>
                <a:gd name="T6" fmla="*/ 92 w 99"/>
                <a:gd name="T7" fmla="*/ 69 h 69"/>
                <a:gd name="T8" fmla="*/ 0 w 99"/>
                <a:gd name="T9" fmla="*/ 8 h 69"/>
                <a:gd name="T10" fmla="*/ 0 w 99"/>
                <a:gd name="T11" fmla="*/ 8 h 69"/>
                <a:gd name="T12" fmla="*/ 0 60000 65536"/>
                <a:gd name="T13" fmla="*/ 0 60000 65536"/>
                <a:gd name="T14" fmla="*/ 0 60000 65536"/>
                <a:gd name="T15" fmla="*/ 0 60000 65536"/>
                <a:gd name="T16" fmla="*/ 0 60000 65536"/>
                <a:gd name="T17" fmla="*/ 0 60000 65536"/>
                <a:gd name="T18" fmla="*/ 0 w 99"/>
                <a:gd name="T19" fmla="*/ 0 h 69"/>
                <a:gd name="T20" fmla="*/ 99 w 99"/>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99" h="69">
                  <a:moveTo>
                    <a:pt x="0" y="8"/>
                  </a:moveTo>
                  <a:lnTo>
                    <a:pt x="7" y="0"/>
                  </a:lnTo>
                  <a:lnTo>
                    <a:pt x="99" y="61"/>
                  </a:lnTo>
                  <a:lnTo>
                    <a:pt x="92" y="69"/>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96" name="Freeform 152"/>
            <p:cNvSpPr>
              <a:spLocks/>
            </p:cNvSpPr>
            <p:nvPr/>
          </p:nvSpPr>
          <p:spPr bwMode="auto">
            <a:xfrm>
              <a:off x="3957" y="1966"/>
              <a:ext cx="30" cy="23"/>
            </a:xfrm>
            <a:custGeom>
              <a:avLst/>
              <a:gdLst>
                <a:gd name="T0" fmla="*/ 0 w 30"/>
                <a:gd name="T1" fmla="*/ 8 h 23"/>
                <a:gd name="T2" fmla="*/ 7 w 30"/>
                <a:gd name="T3" fmla="*/ 0 h 23"/>
                <a:gd name="T4" fmla="*/ 30 w 30"/>
                <a:gd name="T5" fmla="*/ 16 h 23"/>
                <a:gd name="T6" fmla="*/ 22 w 30"/>
                <a:gd name="T7" fmla="*/ 23 h 23"/>
                <a:gd name="T8" fmla="*/ 0 w 30"/>
                <a:gd name="T9" fmla="*/ 8 h 23"/>
                <a:gd name="T10" fmla="*/ 0 w 30"/>
                <a:gd name="T11" fmla="*/ 8 h 23"/>
                <a:gd name="T12" fmla="*/ 0 60000 65536"/>
                <a:gd name="T13" fmla="*/ 0 60000 65536"/>
                <a:gd name="T14" fmla="*/ 0 60000 65536"/>
                <a:gd name="T15" fmla="*/ 0 60000 65536"/>
                <a:gd name="T16" fmla="*/ 0 60000 65536"/>
                <a:gd name="T17" fmla="*/ 0 60000 65536"/>
                <a:gd name="T18" fmla="*/ 0 w 30"/>
                <a:gd name="T19" fmla="*/ 0 h 23"/>
                <a:gd name="T20" fmla="*/ 30 w 30"/>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0" h="23">
                  <a:moveTo>
                    <a:pt x="0" y="8"/>
                  </a:moveTo>
                  <a:lnTo>
                    <a:pt x="7" y="0"/>
                  </a:lnTo>
                  <a:lnTo>
                    <a:pt x="30" y="16"/>
                  </a:lnTo>
                  <a:lnTo>
                    <a:pt x="22" y="23"/>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97" name="Freeform 153"/>
            <p:cNvSpPr>
              <a:spLocks/>
            </p:cNvSpPr>
            <p:nvPr/>
          </p:nvSpPr>
          <p:spPr bwMode="auto">
            <a:xfrm>
              <a:off x="3979" y="1982"/>
              <a:ext cx="31" cy="30"/>
            </a:xfrm>
            <a:custGeom>
              <a:avLst/>
              <a:gdLst>
                <a:gd name="T0" fmla="*/ 8 w 31"/>
                <a:gd name="T1" fmla="*/ 0 h 30"/>
                <a:gd name="T2" fmla="*/ 8 w 31"/>
                <a:gd name="T3" fmla="*/ 0 h 30"/>
                <a:gd name="T4" fmla="*/ 31 w 31"/>
                <a:gd name="T5" fmla="*/ 15 h 30"/>
                <a:gd name="T6" fmla="*/ 23 w 31"/>
                <a:gd name="T7" fmla="*/ 30 h 30"/>
                <a:gd name="T8" fmla="*/ 0 w 31"/>
                <a:gd name="T9" fmla="*/ 7 h 30"/>
                <a:gd name="T10" fmla="*/ 8 w 31"/>
                <a:gd name="T11" fmla="*/ 0 h 30"/>
                <a:gd name="T12" fmla="*/ 0 60000 65536"/>
                <a:gd name="T13" fmla="*/ 0 60000 65536"/>
                <a:gd name="T14" fmla="*/ 0 60000 65536"/>
                <a:gd name="T15" fmla="*/ 0 60000 65536"/>
                <a:gd name="T16" fmla="*/ 0 60000 65536"/>
                <a:gd name="T17" fmla="*/ 0 60000 65536"/>
                <a:gd name="T18" fmla="*/ 0 w 31"/>
                <a:gd name="T19" fmla="*/ 0 h 30"/>
                <a:gd name="T20" fmla="*/ 31 w 31"/>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31" h="30">
                  <a:moveTo>
                    <a:pt x="8" y="0"/>
                  </a:moveTo>
                  <a:lnTo>
                    <a:pt x="8" y="0"/>
                  </a:lnTo>
                  <a:lnTo>
                    <a:pt x="31" y="15"/>
                  </a:lnTo>
                  <a:lnTo>
                    <a:pt x="23" y="3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98" name="Freeform 154"/>
            <p:cNvSpPr>
              <a:spLocks/>
            </p:cNvSpPr>
            <p:nvPr/>
          </p:nvSpPr>
          <p:spPr bwMode="auto">
            <a:xfrm>
              <a:off x="4002" y="1997"/>
              <a:ext cx="39" cy="38"/>
            </a:xfrm>
            <a:custGeom>
              <a:avLst/>
              <a:gdLst>
                <a:gd name="T0" fmla="*/ 8 w 39"/>
                <a:gd name="T1" fmla="*/ 0 h 38"/>
                <a:gd name="T2" fmla="*/ 8 w 39"/>
                <a:gd name="T3" fmla="*/ 0 h 38"/>
                <a:gd name="T4" fmla="*/ 39 w 39"/>
                <a:gd name="T5" fmla="*/ 23 h 38"/>
                <a:gd name="T6" fmla="*/ 31 w 39"/>
                <a:gd name="T7" fmla="*/ 38 h 38"/>
                <a:gd name="T8" fmla="*/ 0 w 39"/>
                <a:gd name="T9" fmla="*/ 15 h 38"/>
                <a:gd name="T10" fmla="*/ 8 w 39"/>
                <a:gd name="T11" fmla="*/ 0 h 38"/>
                <a:gd name="T12" fmla="*/ 0 60000 65536"/>
                <a:gd name="T13" fmla="*/ 0 60000 65536"/>
                <a:gd name="T14" fmla="*/ 0 60000 65536"/>
                <a:gd name="T15" fmla="*/ 0 60000 65536"/>
                <a:gd name="T16" fmla="*/ 0 60000 65536"/>
                <a:gd name="T17" fmla="*/ 0 60000 65536"/>
                <a:gd name="T18" fmla="*/ 0 w 39"/>
                <a:gd name="T19" fmla="*/ 0 h 38"/>
                <a:gd name="T20" fmla="*/ 39 w 39"/>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9" h="38">
                  <a:moveTo>
                    <a:pt x="8" y="0"/>
                  </a:moveTo>
                  <a:lnTo>
                    <a:pt x="8" y="0"/>
                  </a:lnTo>
                  <a:lnTo>
                    <a:pt x="39" y="23"/>
                  </a:lnTo>
                  <a:lnTo>
                    <a:pt x="31" y="38"/>
                  </a:ln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99" name="Freeform 155"/>
            <p:cNvSpPr>
              <a:spLocks/>
            </p:cNvSpPr>
            <p:nvPr/>
          </p:nvSpPr>
          <p:spPr bwMode="auto">
            <a:xfrm>
              <a:off x="4033" y="2020"/>
              <a:ext cx="38" cy="38"/>
            </a:xfrm>
            <a:custGeom>
              <a:avLst/>
              <a:gdLst>
                <a:gd name="T0" fmla="*/ 8 w 38"/>
                <a:gd name="T1" fmla="*/ 0 h 38"/>
                <a:gd name="T2" fmla="*/ 8 w 38"/>
                <a:gd name="T3" fmla="*/ 0 h 38"/>
                <a:gd name="T4" fmla="*/ 38 w 38"/>
                <a:gd name="T5" fmla="*/ 23 h 38"/>
                <a:gd name="T6" fmla="*/ 31 w 38"/>
                <a:gd name="T7" fmla="*/ 38 h 38"/>
                <a:gd name="T8" fmla="*/ 0 w 38"/>
                <a:gd name="T9" fmla="*/ 15 h 38"/>
                <a:gd name="T10" fmla="*/ 8 w 38"/>
                <a:gd name="T11" fmla="*/ 0 h 38"/>
                <a:gd name="T12" fmla="*/ 0 60000 65536"/>
                <a:gd name="T13" fmla="*/ 0 60000 65536"/>
                <a:gd name="T14" fmla="*/ 0 60000 65536"/>
                <a:gd name="T15" fmla="*/ 0 60000 65536"/>
                <a:gd name="T16" fmla="*/ 0 60000 65536"/>
                <a:gd name="T17" fmla="*/ 0 60000 65536"/>
                <a:gd name="T18" fmla="*/ 0 w 38"/>
                <a:gd name="T19" fmla="*/ 0 h 38"/>
                <a:gd name="T20" fmla="*/ 38 w 38"/>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8" h="38">
                  <a:moveTo>
                    <a:pt x="8" y="0"/>
                  </a:moveTo>
                  <a:lnTo>
                    <a:pt x="8" y="0"/>
                  </a:lnTo>
                  <a:lnTo>
                    <a:pt x="38" y="23"/>
                  </a:lnTo>
                  <a:lnTo>
                    <a:pt x="31" y="38"/>
                  </a:ln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00" name="Freeform 156"/>
            <p:cNvSpPr>
              <a:spLocks/>
            </p:cNvSpPr>
            <p:nvPr/>
          </p:nvSpPr>
          <p:spPr bwMode="auto">
            <a:xfrm>
              <a:off x="4064" y="2043"/>
              <a:ext cx="38" cy="38"/>
            </a:xfrm>
            <a:custGeom>
              <a:avLst/>
              <a:gdLst>
                <a:gd name="T0" fmla="*/ 7 w 38"/>
                <a:gd name="T1" fmla="*/ 0 h 38"/>
                <a:gd name="T2" fmla="*/ 7 w 38"/>
                <a:gd name="T3" fmla="*/ 0 h 38"/>
                <a:gd name="T4" fmla="*/ 38 w 38"/>
                <a:gd name="T5" fmla="*/ 30 h 38"/>
                <a:gd name="T6" fmla="*/ 30 w 38"/>
                <a:gd name="T7" fmla="*/ 38 h 38"/>
                <a:gd name="T8" fmla="*/ 0 w 38"/>
                <a:gd name="T9" fmla="*/ 15 h 38"/>
                <a:gd name="T10" fmla="*/ 7 w 38"/>
                <a:gd name="T11" fmla="*/ 0 h 38"/>
                <a:gd name="T12" fmla="*/ 0 60000 65536"/>
                <a:gd name="T13" fmla="*/ 0 60000 65536"/>
                <a:gd name="T14" fmla="*/ 0 60000 65536"/>
                <a:gd name="T15" fmla="*/ 0 60000 65536"/>
                <a:gd name="T16" fmla="*/ 0 60000 65536"/>
                <a:gd name="T17" fmla="*/ 0 60000 65536"/>
                <a:gd name="T18" fmla="*/ 0 w 38"/>
                <a:gd name="T19" fmla="*/ 0 h 38"/>
                <a:gd name="T20" fmla="*/ 38 w 38"/>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8" h="38">
                  <a:moveTo>
                    <a:pt x="7" y="0"/>
                  </a:moveTo>
                  <a:lnTo>
                    <a:pt x="7" y="0"/>
                  </a:lnTo>
                  <a:lnTo>
                    <a:pt x="38" y="30"/>
                  </a:lnTo>
                  <a:lnTo>
                    <a:pt x="30" y="38"/>
                  </a:lnTo>
                  <a:lnTo>
                    <a:pt x="0" y="15"/>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01" name="Freeform 157"/>
            <p:cNvSpPr>
              <a:spLocks/>
            </p:cNvSpPr>
            <p:nvPr/>
          </p:nvSpPr>
          <p:spPr bwMode="auto">
            <a:xfrm>
              <a:off x="4094" y="2073"/>
              <a:ext cx="46" cy="39"/>
            </a:xfrm>
            <a:custGeom>
              <a:avLst/>
              <a:gdLst>
                <a:gd name="T0" fmla="*/ 8 w 46"/>
                <a:gd name="T1" fmla="*/ 0 h 39"/>
                <a:gd name="T2" fmla="*/ 8 w 46"/>
                <a:gd name="T3" fmla="*/ 0 h 39"/>
                <a:gd name="T4" fmla="*/ 46 w 46"/>
                <a:gd name="T5" fmla="*/ 31 h 39"/>
                <a:gd name="T6" fmla="*/ 38 w 46"/>
                <a:gd name="T7" fmla="*/ 39 h 39"/>
                <a:gd name="T8" fmla="*/ 0 w 46"/>
                <a:gd name="T9" fmla="*/ 8 h 39"/>
                <a:gd name="T10" fmla="*/ 8 w 46"/>
                <a:gd name="T11" fmla="*/ 0 h 39"/>
                <a:gd name="T12" fmla="*/ 0 60000 65536"/>
                <a:gd name="T13" fmla="*/ 0 60000 65536"/>
                <a:gd name="T14" fmla="*/ 0 60000 65536"/>
                <a:gd name="T15" fmla="*/ 0 60000 65536"/>
                <a:gd name="T16" fmla="*/ 0 60000 65536"/>
                <a:gd name="T17" fmla="*/ 0 60000 65536"/>
                <a:gd name="T18" fmla="*/ 0 w 46"/>
                <a:gd name="T19" fmla="*/ 0 h 39"/>
                <a:gd name="T20" fmla="*/ 46 w 46"/>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46" h="39">
                  <a:moveTo>
                    <a:pt x="8" y="0"/>
                  </a:moveTo>
                  <a:lnTo>
                    <a:pt x="8" y="0"/>
                  </a:lnTo>
                  <a:lnTo>
                    <a:pt x="46" y="31"/>
                  </a:lnTo>
                  <a:lnTo>
                    <a:pt x="38" y="39"/>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02" name="Freeform 158"/>
            <p:cNvSpPr>
              <a:spLocks/>
            </p:cNvSpPr>
            <p:nvPr/>
          </p:nvSpPr>
          <p:spPr bwMode="auto">
            <a:xfrm>
              <a:off x="4132" y="2104"/>
              <a:ext cx="46" cy="46"/>
            </a:xfrm>
            <a:custGeom>
              <a:avLst/>
              <a:gdLst>
                <a:gd name="T0" fmla="*/ 8 w 46"/>
                <a:gd name="T1" fmla="*/ 0 h 46"/>
                <a:gd name="T2" fmla="*/ 8 w 46"/>
                <a:gd name="T3" fmla="*/ 0 h 46"/>
                <a:gd name="T4" fmla="*/ 46 w 46"/>
                <a:gd name="T5" fmla="*/ 31 h 46"/>
                <a:gd name="T6" fmla="*/ 39 w 46"/>
                <a:gd name="T7" fmla="*/ 46 h 46"/>
                <a:gd name="T8" fmla="*/ 0 w 46"/>
                <a:gd name="T9" fmla="*/ 8 h 46"/>
                <a:gd name="T10" fmla="*/ 8 w 46"/>
                <a:gd name="T11" fmla="*/ 0 h 46"/>
                <a:gd name="T12" fmla="*/ 0 60000 65536"/>
                <a:gd name="T13" fmla="*/ 0 60000 65536"/>
                <a:gd name="T14" fmla="*/ 0 60000 65536"/>
                <a:gd name="T15" fmla="*/ 0 60000 65536"/>
                <a:gd name="T16" fmla="*/ 0 60000 65536"/>
                <a:gd name="T17" fmla="*/ 0 60000 65536"/>
                <a:gd name="T18" fmla="*/ 0 w 46"/>
                <a:gd name="T19" fmla="*/ 0 h 46"/>
                <a:gd name="T20" fmla="*/ 46 w 46"/>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46" h="46">
                  <a:moveTo>
                    <a:pt x="8" y="0"/>
                  </a:moveTo>
                  <a:lnTo>
                    <a:pt x="8" y="0"/>
                  </a:lnTo>
                  <a:lnTo>
                    <a:pt x="46" y="31"/>
                  </a:lnTo>
                  <a:lnTo>
                    <a:pt x="39" y="46"/>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03" name="Freeform 159"/>
            <p:cNvSpPr>
              <a:spLocks/>
            </p:cNvSpPr>
            <p:nvPr/>
          </p:nvSpPr>
          <p:spPr bwMode="auto">
            <a:xfrm>
              <a:off x="4171" y="2135"/>
              <a:ext cx="46" cy="46"/>
            </a:xfrm>
            <a:custGeom>
              <a:avLst/>
              <a:gdLst>
                <a:gd name="T0" fmla="*/ 7 w 46"/>
                <a:gd name="T1" fmla="*/ 0 h 46"/>
                <a:gd name="T2" fmla="*/ 7 w 46"/>
                <a:gd name="T3" fmla="*/ 0 h 46"/>
                <a:gd name="T4" fmla="*/ 46 w 46"/>
                <a:gd name="T5" fmla="*/ 38 h 46"/>
                <a:gd name="T6" fmla="*/ 38 w 46"/>
                <a:gd name="T7" fmla="*/ 46 h 46"/>
                <a:gd name="T8" fmla="*/ 0 w 46"/>
                <a:gd name="T9" fmla="*/ 15 h 46"/>
                <a:gd name="T10" fmla="*/ 7 w 46"/>
                <a:gd name="T11" fmla="*/ 0 h 46"/>
                <a:gd name="T12" fmla="*/ 0 60000 65536"/>
                <a:gd name="T13" fmla="*/ 0 60000 65536"/>
                <a:gd name="T14" fmla="*/ 0 60000 65536"/>
                <a:gd name="T15" fmla="*/ 0 60000 65536"/>
                <a:gd name="T16" fmla="*/ 0 60000 65536"/>
                <a:gd name="T17" fmla="*/ 0 60000 65536"/>
                <a:gd name="T18" fmla="*/ 0 w 46"/>
                <a:gd name="T19" fmla="*/ 0 h 46"/>
                <a:gd name="T20" fmla="*/ 46 w 46"/>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46" h="46">
                  <a:moveTo>
                    <a:pt x="7" y="0"/>
                  </a:moveTo>
                  <a:lnTo>
                    <a:pt x="7" y="0"/>
                  </a:lnTo>
                  <a:lnTo>
                    <a:pt x="46" y="38"/>
                  </a:lnTo>
                  <a:lnTo>
                    <a:pt x="38" y="46"/>
                  </a:lnTo>
                  <a:lnTo>
                    <a:pt x="0" y="15"/>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04" name="Freeform 160"/>
            <p:cNvSpPr>
              <a:spLocks/>
            </p:cNvSpPr>
            <p:nvPr/>
          </p:nvSpPr>
          <p:spPr bwMode="auto">
            <a:xfrm>
              <a:off x="4209" y="2173"/>
              <a:ext cx="54" cy="46"/>
            </a:xfrm>
            <a:custGeom>
              <a:avLst/>
              <a:gdLst>
                <a:gd name="T0" fmla="*/ 8 w 54"/>
                <a:gd name="T1" fmla="*/ 0 h 46"/>
                <a:gd name="T2" fmla="*/ 8 w 54"/>
                <a:gd name="T3" fmla="*/ 0 h 46"/>
                <a:gd name="T4" fmla="*/ 54 w 54"/>
                <a:gd name="T5" fmla="*/ 30 h 46"/>
                <a:gd name="T6" fmla="*/ 38 w 54"/>
                <a:gd name="T7" fmla="*/ 46 h 46"/>
                <a:gd name="T8" fmla="*/ 0 w 54"/>
                <a:gd name="T9" fmla="*/ 8 h 46"/>
                <a:gd name="T10" fmla="*/ 8 w 54"/>
                <a:gd name="T11" fmla="*/ 0 h 46"/>
                <a:gd name="T12" fmla="*/ 0 60000 65536"/>
                <a:gd name="T13" fmla="*/ 0 60000 65536"/>
                <a:gd name="T14" fmla="*/ 0 60000 65536"/>
                <a:gd name="T15" fmla="*/ 0 60000 65536"/>
                <a:gd name="T16" fmla="*/ 0 60000 65536"/>
                <a:gd name="T17" fmla="*/ 0 60000 65536"/>
                <a:gd name="T18" fmla="*/ 0 w 54"/>
                <a:gd name="T19" fmla="*/ 0 h 46"/>
                <a:gd name="T20" fmla="*/ 54 w 54"/>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54" h="46">
                  <a:moveTo>
                    <a:pt x="8" y="0"/>
                  </a:moveTo>
                  <a:lnTo>
                    <a:pt x="8" y="0"/>
                  </a:lnTo>
                  <a:lnTo>
                    <a:pt x="54" y="30"/>
                  </a:lnTo>
                  <a:lnTo>
                    <a:pt x="38" y="46"/>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05" name="Freeform 161"/>
            <p:cNvSpPr>
              <a:spLocks/>
            </p:cNvSpPr>
            <p:nvPr/>
          </p:nvSpPr>
          <p:spPr bwMode="auto">
            <a:xfrm>
              <a:off x="4247" y="2203"/>
              <a:ext cx="54" cy="46"/>
            </a:xfrm>
            <a:custGeom>
              <a:avLst/>
              <a:gdLst>
                <a:gd name="T0" fmla="*/ 16 w 54"/>
                <a:gd name="T1" fmla="*/ 0 h 46"/>
                <a:gd name="T2" fmla="*/ 16 w 54"/>
                <a:gd name="T3" fmla="*/ 0 h 46"/>
                <a:gd name="T4" fmla="*/ 54 w 54"/>
                <a:gd name="T5" fmla="*/ 39 h 46"/>
                <a:gd name="T6" fmla="*/ 38 w 54"/>
                <a:gd name="T7" fmla="*/ 46 h 46"/>
                <a:gd name="T8" fmla="*/ 0 w 54"/>
                <a:gd name="T9" fmla="*/ 16 h 46"/>
                <a:gd name="T10" fmla="*/ 16 w 54"/>
                <a:gd name="T11" fmla="*/ 0 h 46"/>
                <a:gd name="T12" fmla="*/ 0 60000 65536"/>
                <a:gd name="T13" fmla="*/ 0 60000 65536"/>
                <a:gd name="T14" fmla="*/ 0 60000 65536"/>
                <a:gd name="T15" fmla="*/ 0 60000 65536"/>
                <a:gd name="T16" fmla="*/ 0 60000 65536"/>
                <a:gd name="T17" fmla="*/ 0 60000 65536"/>
                <a:gd name="T18" fmla="*/ 0 w 54"/>
                <a:gd name="T19" fmla="*/ 0 h 46"/>
                <a:gd name="T20" fmla="*/ 54 w 54"/>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54" h="46">
                  <a:moveTo>
                    <a:pt x="16" y="0"/>
                  </a:moveTo>
                  <a:lnTo>
                    <a:pt x="16" y="0"/>
                  </a:lnTo>
                  <a:lnTo>
                    <a:pt x="54" y="39"/>
                  </a:lnTo>
                  <a:lnTo>
                    <a:pt x="38" y="46"/>
                  </a:lnTo>
                  <a:lnTo>
                    <a:pt x="0" y="16"/>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06" name="Freeform 162"/>
            <p:cNvSpPr>
              <a:spLocks/>
            </p:cNvSpPr>
            <p:nvPr/>
          </p:nvSpPr>
          <p:spPr bwMode="auto">
            <a:xfrm>
              <a:off x="4285" y="2242"/>
              <a:ext cx="46" cy="38"/>
            </a:xfrm>
            <a:custGeom>
              <a:avLst/>
              <a:gdLst>
                <a:gd name="T0" fmla="*/ 16 w 46"/>
                <a:gd name="T1" fmla="*/ 0 h 38"/>
                <a:gd name="T2" fmla="*/ 16 w 46"/>
                <a:gd name="T3" fmla="*/ 0 h 38"/>
                <a:gd name="T4" fmla="*/ 46 w 46"/>
                <a:gd name="T5" fmla="*/ 23 h 38"/>
                <a:gd name="T6" fmla="*/ 39 w 46"/>
                <a:gd name="T7" fmla="*/ 38 h 38"/>
                <a:gd name="T8" fmla="*/ 0 w 46"/>
                <a:gd name="T9" fmla="*/ 7 h 38"/>
                <a:gd name="T10" fmla="*/ 16 w 46"/>
                <a:gd name="T11" fmla="*/ 0 h 38"/>
                <a:gd name="T12" fmla="*/ 0 60000 65536"/>
                <a:gd name="T13" fmla="*/ 0 60000 65536"/>
                <a:gd name="T14" fmla="*/ 0 60000 65536"/>
                <a:gd name="T15" fmla="*/ 0 60000 65536"/>
                <a:gd name="T16" fmla="*/ 0 60000 65536"/>
                <a:gd name="T17" fmla="*/ 0 60000 65536"/>
                <a:gd name="T18" fmla="*/ 0 w 46"/>
                <a:gd name="T19" fmla="*/ 0 h 38"/>
                <a:gd name="T20" fmla="*/ 46 w 46"/>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46" h="38">
                  <a:moveTo>
                    <a:pt x="16" y="0"/>
                  </a:moveTo>
                  <a:lnTo>
                    <a:pt x="16" y="0"/>
                  </a:lnTo>
                  <a:lnTo>
                    <a:pt x="46" y="23"/>
                  </a:lnTo>
                  <a:lnTo>
                    <a:pt x="39" y="38"/>
                  </a:lnTo>
                  <a:lnTo>
                    <a:pt x="0" y="7"/>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07" name="Freeform 163"/>
            <p:cNvSpPr>
              <a:spLocks/>
            </p:cNvSpPr>
            <p:nvPr/>
          </p:nvSpPr>
          <p:spPr bwMode="auto">
            <a:xfrm>
              <a:off x="4324" y="2265"/>
              <a:ext cx="38" cy="38"/>
            </a:xfrm>
            <a:custGeom>
              <a:avLst/>
              <a:gdLst>
                <a:gd name="T0" fmla="*/ 7 w 38"/>
                <a:gd name="T1" fmla="*/ 0 h 38"/>
                <a:gd name="T2" fmla="*/ 7 w 38"/>
                <a:gd name="T3" fmla="*/ 0 h 38"/>
                <a:gd name="T4" fmla="*/ 38 w 38"/>
                <a:gd name="T5" fmla="*/ 30 h 38"/>
                <a:gd name="T6" fmla="*/ 30 w 38"/>
                <a:gd name="T7" fmla="*/ 38 h 38"/>
                <a:gd name="T8" fmla="*/ 0 w 38"/>
                <a:gd name="T9" fmla="*/ 15 h 38"/>
                <a:gd name="T10" fmla="*/ 7 w 38"/>
                <a:gd name="T11" fmla="*/ 0 h 38"/>
                <a:gd name="T12" fmla="*/ 0 60000 65536"/>
                <a:gd name="T13" fmla="*/ 0 60000 65536"/>
                <a:gd name="T14" fmla="*/ 0 60000 65536"/>
                <a:gd name="T15" fmla="*/ 0 60000 65536"/>
                <a:gd name="T16" fmla="*/ 0 60000 65536"/>
                <a:gd name="T17" fmla="*/ 0 60000 65536"/>
                <a:gd name="T18" fmla="*/ 0 w 38"/>
                <a:gd name="T19" fmla="*/ 0 h 38"/>
                <a:gd name="T20" fmla="*/ 38 w 38"/>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8" h="38">
                  <a:moveTo>
                    <a:pt x="7" y="0"/>
                  </a:moveTo>
                  <a:lnTo>
                    <a:pt x="7" y="0"/>
                  </a:lnTo>
                  <a:lnTo>
                    <a:pt x="38" y="30"/>
                  </a:lnTo>
                  <a:lnTo>
                    <a:pt x="30" y="38"/>
                  </a:lnTo>
                  <a:lnTo>
                    <a:pt x="0" y="15"/>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08" name="Freeform 164"/>
            <p:cNvSpPr>
              <a:spLocks/>
            </p:cNvSpPr>
            <p:nvPr/>
          </p:nvSpPr>
          <p:spPr bwMode="auto">
            <a:xfrm>
              <a:off x="4354" y="2295"/>
              <a:ext cx="31" cy="31"/>
            </a:xfrm>
            <a:custGeom>
              <a:avLst/>
              <a:gdLst>
                <a:gd name="T0" fmla="*/ 8 w 31"/>
                <a:gd name="T1" fmla="*/ 0 h 31"/>
                <a:gd name="T2" fmla="*/ 8 w 31"/>
                <a:gd name="T3" fmla="*/ 0 h 31"/>
                <a:gd name="T4" fmla="*/ 31 w 31"/>
                <a:gd name="T5" fmla="*/ 23 h 31"/>
                <a:gd name="T6" fmla="*/ 23 w 31"/>
                <a:gd name="T7" fmla="*/ 31 h 31"/>
                <a:gd name="T8" fmla="*/ 0 w 31"/>
                <a:gd name="T9" fmla="*/ 8 h 31"/>
                <a:gd name="T10" fmla="*/ 8 w 31"/>
                <a:gd name="T11" fmla="*/ 0 h 31"/>
                <a:gd name="T12" fmla="*/ 0 60000 65536"/>
                <a:gd name="T13" fmla="*/ 0 60000 65536"/>
                <a:gd name="T14" fmla="*/ 0 60000 65536"/>
                <a:gd name="T15" fmla="*/ 0 60000 65536"/>
                <a:gd name="T16" fmla="*/ 0 60000 65536"/>
                <a:gd name="T17" fmla="*/ 0 60000 65536"/>
                <a:gd name="T18" fmla="*/ 0 w 31"/>
                <a:gd name="T19" fmla="*/ 0 h 31"/>
                <a:gd name="T20" fmla="*/ 31 w 31"/>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1" h="31">
                  <a:moveTo>
                    <a:pt x="8" y="0"/>
                  </a:moveTo>
                  <a:lnTo>
                    <a:pt x="8" y="0"/>
                  </a:lnTo>
                  <a:lnTo>
                    <a:pt x="31" y="23"/>
                  </a:lnTo>
                  <a:lnTo>
                    <a:pt x="23" y="31"/>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09" name="Freeform 165"/>
            <p:cNvSpPr>
              <a:spLocks/>
            </p:cNvSpPr>
            <p:nvPr/>
          </p:nvSpPr>
          <p:spPr bwMode="auto">
            <a:xfrm>
              <a:off x="4377" y="2318"/>
              <a:ext cx="31" cy="31"/>
            </a:xfrm>
            <a:custGeom>
              <a:avLst/>
              <a:gdLst>
                <a:gd name="T0" fmla="*/ 8 w 31"/>
                <a:gd name="T1" fmla="*/ 0 h 31"/>
                <a:gd name="T2" fmla="*/ 8 w 31"/>
                <a:gd name="T3" fmla="*/ 0 h 31"/>
                <a:gd name="T4" fmla="*/ 31 w 31"/>
                <a:gd name="T5" fmla="*/ 23 h 31"/>
                <a:gd name="T6" fmla="*/ 23 w 31"/>
                <a:gd name="T7" fmla="*/ 31 h 31"/>
                <a:gd name="T8" fmla="*/ 0 w 31"/>
                <a:gd name="T9" fmla="*/ 8 h 31"/>
                <a:gd name="T10" fmla="*/ 8 w 31"/>
                <a:gd name="T11" fmla="*/ 0 h 31"/>
                <a:gd name="T12" fmla="*/ 0 60000 65536"/>
                <a:gd name="T13" fmla="*/ 0 60000 65536"/>
                <a:gd name="T14" fmla="*/ 0 60000 65536"/>
                <a:gd name="T15" fmla="*/ 0 60000 65536"/>
                <a:gd name="T16" fmla="*/ 0 60000 65536"/>
                <a:gd name="T17" fmla="*/ 0 60000 65536"/>
                <a:gd name="T18" fmla="*/ 0 w 31"/>
                <a:gd name="T19" fmla="*/ 0 h 31"/>
                <a:gd name="T20" fmla="*/ 31 w 31"/>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1" h="31">
                  <a:moveTo>
                    <a:pt x="8" y="0"/>
                  </a:moveTo>
                  <a:lnTo>
                    <a:pt x="8" y="0"/>
                  </a:lnTo>
                  <a:lnTo>
                    <a:pt x="31" y="23"/>
                  </a:lnTo>
                  <a:lnTo>
                    <a:pt x="23" y="31"/>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10" name="Freeform 166"/>
            <p:cNvSpPr>
              <a:spLocks/>
            </p:cNvSpPr>
            <p:nvPr/>
          </p:nvSpPr>
          <p:spPr bwMode="auto">
            <a:xfrm>
              <a:off x="4400" y="2341"/>
              <a:ext cx="31" cy="31"/>
            </a:xfrm>
            <a:custGeom>
              <a:avLst/>
              <a:gdLst>
                <a:gd name="T0" fmla="*/ 8 w 31"/>
                <a:gd name="T1" fmla="*/ 0 h 31"/>
                <a:gd name="T2" fmla="*/ 8 w 31"/>
                <a:gd name="T3" fmla="*/ 0 h 31"/>
                <a:gd name="T4" fmla="*/ 31 w 31"/>
                <a:gd name="T5" fmla="*/ 15 h 31"/>
                <a:gd name="T6" fmla="*/ 23 w 31"/>
                <a:gd name="T7" fmla="*/ 31 h 31"/>
                <a:gd name="T8" fmla="*/ 0 w 31"/>
                <a:gd name="T9" fmla="*/ 8 h 31"/>
                <a:gd name="T10" fmla="*/ 8 w 31"/>
                <a:gd name="T11" fmla="*/ 0 h 31"/>
                <a:gd name="T12" fmla="*/ 0 60000 65536"/>
                <a:gd name="T13" fmla="*/ 0 60000 65536"/>
                <a:gd name="T14" fmla="*/ 0 60000 65536"/>
                <a:gd name="T15" fmla="*/ 0 60000 65536"/>
                <a:gd name="T16" fmla="*/ 0 60000 65536"/>
                <a:gd name="T17" fmla="*/ 0 60000 65536"/>
                <a:gd name="T18" fmla="*/ 0 w 31"/>
                <a:gd name="T19" fmla="*/ 0 h 31"/>
                <a:gd name="T20" fmla="*/ 31 w 31"/>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1" h="31">
                  <a:moveTo>
                    <a:pt x="8" y="0"/>
                  </a:moveTo>
                  <a:lnTo>
                    <a:pt x="8" y="0"/>
                  </a:lnTo>
                  <a:lnTo>
                    <a:pt x="31" y="15"/>
                  </a:lnTo>
                  <a:lnTo>
                    <a:pt x="23" y="31"/>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11" name="Freeform 167"/>
            <p:cNvSpPr>
              <a:spLocks/>
            </p:cNvSpPr>
            <p:nvPr/>
          </p:nvSpPr>
          <p:spPr bwMode="auto">
            <a:xfrm>
              <a:off x="4423" y="2356"/>
              <a:ext cx="23" cy="23"/>
            </a:xfrm>
            <a:custGeom>
              <a:avLst/>
              <a:gdLst>
                <a:gd name="T0" fmla="*/ 8 w 23"/>
                <a:gd name="T1" fmla="*/ 0 h 23"/>
                <a:gd name="T2" fmla="*/ 8 w 23"/>
                <a:gd name="T3" fmla="*/ 0 h 23"/>
                <a:gd name="T4" fmla="*/ 23 w 23"/>
                <a:gd name="T5" fmla="*/ 16 h 23"/>
                <a:gd name="T6" fmla="*/ 15 w 23"/>
                <a:gd name="T7" fmla="*/ 23 h 23"/>
                <a:gd name="T8" fmla="*/ 0 w 23"/>
                <a:gd name="T9" fmla="*/ 16 h 23"/>
                <a:gd name="T10" fmla="*/ 8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8" y="0"/>
                  </a:moveTo>
                  <a:lnTo>
                    <a:pt x="8" y="0"/>
                  </a:lnTo>
                  <a:lnTo>
                    <a:pt x="23" y="16"/>
                  </a:lnTo>
                  <a:lnTo>
                    <a:pt x="15" y="23"/>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12" name="Freeform 168"/>
            <p:cNvSpPr>
              <a:spLocks/>
            </p:cNvSpPr>
            <p:nvPr/>
          </p:nvSpPr>
          <p:spPr bwMode="auto">
            <a:xfrm>
              <a:off x="4438" y="2372"/>
              <a:ext cx="23" cy="23"/>
            </a:xfrm>
            <a:custGeom>
              <a:avLst/>
              <a:gdLst>
                <a:gd name="T0" fmla="*/ 8 w 23"/>
                <a:gd name="T1" fmla="*/ 0 h 23"/>
                <a:gd name="T2" fmla="*/ 8 w 23"/>
                <a:gd name="T3" fmla="*/ 0 h 23"/>
                <a:gd name="T4" fmla="*/ 23 w 23"/>
                <a:gd name="T5" fmla="*/ 15 h 23"/>
                <a:gd name="T6" fmla="*/ 16 w 23"/>
                <a:gd name="T7" fmla="*/ 23 h 23"/>
                <a:gd name="T8" fmla="*/ 0 w 23"/>
                <a:gd name="T9" fmla="*/ 7 h 23"/>
                <a:gd name="T10" fmla="*/ 8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8" y="0"/>
                  </a:moveTo>
                  <a:lnTo>
                    <a:pt x="8" y="0"/>
                  </a:lnTo>
                  <a:lnTo>
                    <a:pt x="23" y="15"/>
                  </a:lnTo>
                  <a:lnTo>
                    <a:pt x="16" y="23"/>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13" name="Freeform 169"/>
            <p:cNvSpPr>
              <a:spLocks/>
            </p:cNvSpPr>
            <p:nvPr/>
          </p:nvSpPr>
          <p:spPr bwMode="auto">
            <a:xfrm>
              <a:off x="4454" y="2387"/>
              <a:ext cx="23" cy="31"/>
            </a:xfrm>
            <a:custGeom>
              <a:avLst/>
              <a:gdLst>
                <a:gd name="T0" fmla="*/ 0 w 23"/>
                <a:gd name="T1" fmla="*/ 8 h 31"/>
                <a:gd name="T2" fmla="*/ 7 w 23"/>
                <a:gd name="T3" fmla="*/ 0 h 31"/>
                <a:gd name="T4" fmla="*/ 23 w 23"/>
                <a:gd name="T5" fmla="*/ 15 h 31"/>
                <a:gd name="T6" fmla="*/ 15 w 23"/>
                <a:gd name="T7" fmla="*/ 31 h 31"/>
                <a:gd name="T8" fmla="*/ 0 w 23"/>
                <a:gd name="T9" fmla="*/ 8 h 31"/>
                <a:gd name="T10" fmla="*/ 0 w 23"/>
                <a:gd name="T11" fmla="*/ 8 h 31"/>
                <a:gd name="T12" fmla="*/ 0 60000 65536"/>
                <a:gd name="T13" fmla="*/ 0 60000 65536"/>
                <a:gd name="T14" fmla="*/ 0 60000 65536"/>
                <a:gd name="T15" fmla="*/ 0 60000 65536"/>
                <a:gd name="T16" fmla="*/ 0 60000 65536"/>
                <a:gd name="T17" fmla="*/ 0 60000 65536"/>
                <a:gd name="T18" fmla="*/ 0 w 23"/>
                <a:gd name="T19" fmla="*/ 0 h 31"/>
                <a:gd name="T20" fmla="*/ 23 w 23"/>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23" h="31">
                  <a:moveTo>
                    <a:pt x="0" y="8"/>
                  </a:moveTo>
                  <a:lnTo>
                    <a:pt x="7" y="0"/>
                  </a:lnTo>
                  <a:lnTo>
                    <a:pt x="23" y="15"/>
                  </a:lnTo>
                  <a:lnTo>
                    <a:pt x="15" y="31"/>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14" name="Freeform 170"/>
            <p:cNvSpPr>
              <a:spLocks/>
            </p:cNvSpPr>
            <p:nvPr/>
          </p:nvSpPr>
          <p:spPr bwMode="auto">
            <a:xfrm>
              <a:off x="4469" y="2402"/>
              <a:ext cx="31" cy="31"/>
            </a:xfrm>
            <a:custGeom>
              <a:avLst/>
              <a:gdLst>
                <a:gd name="T0" fmla="*/ 0 w 31"/>
                <a:gd name="T1" fmla="*/ 16 h 31"/>
                <a:gd name="T2" fmla="*/ 8 w 31"/>
                <a:gd name="T3" fmla="*/ 0 h 31"/>
                <a:gd name="T4" fmla="*/ 31 w 31"/>
                <a:gd name="T5" fmla="*/ 16 h 31"/>
                <a:gd name="T6" fmla="*/ 15 w 31"/>
                <a:gd name="T7" fmla="*/ 31 h 31"/>
                <a:gd name="T8" fmla="*/ 0 w 31"/>
                <a:gd name="T9" fmla="*/ 16 h 31"/>
                <a:gd name="T10" fmla="*/ 0 w 31"/>
                <a:gd name="T11" fmla="*/ 16 h 31"/>
                <a:gd name="T12" fmla="*/ 0 60000 65536"/>
                <a:gd name="T13" fmla="*/ 0 60000 65536"/>
                <a:gd name="T14" fmla="*/ 0 60000 65536"/>
                <a:gd name="T15" fmla="*/ 0 60000 65536"/>
                <a:gd name="T16" fmla="*/ 0 60000 65536"/>
                <a:gd name="T17" fmla="*/ 0 60000 65536"/>
                <a:gd name="T18" fmla="*/ 0 w 31"/>
                <a:gd name="T19" fmla="*/ 0 h 31"/>
                <a:gd name="T20" fmla="*/ 31 w 31"/>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1" h="31">
                  <a:moveTo>
                    <a:pt x="0" y="16"/>
                  </a:moveTo>
                  <a:lnTo>
                    <a:pt x="8" y="0"/>
                  </a:lnTo>
                  <a:lnTo>
                    <a:pt x="31" y="16"/>
                  </a:lnTo>
                  <a:lnTo>
                    <a:pt x="15" y="31"/>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15" name="Freeform 171"/>
            <p:cNvSpPr>
              <a:spLocks/>
            </p:cNvSpPr>
            <p:nvPr/>
          </p:nvSpPr>
          <p:spPr bwMode="auto">
            <a:xfrm>
              <a:off x="4484" y="2418"/>
              <a:ext cx="31" cy="30"/>
            </a:xfrm>
            <a:custGeom>
              <a:avLst/>
              <a:gdLst>
                <a:gd name="T0" fmla="*/ 0 w 31"/>
                <a:gd name="T1" fmla="*/ 15 h 30"/>
                <a:gd name="T2" fmla="*/ 16 w 31"/>
                <a:gd name="T3" fmla="*/ 0 h 30"/>
                <a:gd name="T4" fmla="*/ 31 w 31"/>
                <a:gd name="T5" fmla="*/ 23 h 30"/>
                <a:gd name="T6" fmla="*/ 23 w 31"/>
                <a:gd name="T7" fmla="*/ 30 h 30"/>
                <a:gd name="T8" fmla="*/ 0 w 31"/>
                <a:gd name="T9" fmla="*/ 15 h 30"/>
                <a:gd name="T10" fmla="*/ 0 w 31"/>
                <a:gd name="T11" fmla="*/ 15 h 30"/>
                <a:gd name="T12" fmla="*/ 0 60000 65536"/>
                <a:gd name="T13" fmla="*/ 0 60000 65536"/>
                <a:gd name="T14" fmla="*/ 0 60000 65536"/>
                <a:gd name="T15" fmla="*/ 0 60000 65536"/>
                <a:gd name="T16" fmla="*/ 0 60000 65536"/>
                <a:gd name="T17" fmla="*/ 0 60000 65536"/>
                <a:gd name="T18" fmla="*/ 0 w 31"/>
                <a:gd name="T19" fmla="*/ 0 h 30"/>
                <a:gd name="T20" fmla="*/ 31 w 31"/>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31" h="30">
                  <a:moveTo>
                    <a:pt x="0" y="15"/>
                  </a:moveTo>
                  <a:lnTo>
                    <a:pt x="16" y="0"/>
                  </a:lnTo>
                  <a:lnTo>
                    <a:pt x="31" y="23"/>
                  </a:lnTo>
                  <a:lnTo>
                    <a:pt x="23" y="3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16" name="Freeform 172"/>
            <p:cNvSpPr>
              <a:spLocks/>
            </p:cNvSpPr>
            <p:nvPr/>
          </p:nvSpPr>
          <p:spPr bwMode="auto">
            <a:xfrm>
              <a:off x="4507" y="2441"/>
              <a:ext cx="31" cy="30"/>
            </a:xfrm>
            <a:custGeom>
              <a:avLst/>
              <a:gdLst>
                <a:gd name="T0" fmla="*/ 0 w 31"/>
                <a:gd name="T1" fmla="*/ 7 h 30"/>
                <a:gd name="T2" fmla="*/ 8 w 31"/>
                <a:gd name="T3" fmla="*/ 0 h 30"/>
                <a:gd name="T4" fmla="*/ 31 w 31"/>
                <a:gd name="T5" fmla="*/ 23 h 30"/>
                <a:gd name="T6" fmla="*/ 23 w 31"/>
                <a:gd name="T7" fmla="*/ 30 h 30"/>
                <a:gd name="T8" fmla="*/ 0 w 31"/>
                <a:gd name="T9" fmla="*/ 7 h 30"/>
                <a:gd name="T10" fmla="*/ 0 w 31"/>
                <a:gd name="T11" fmla="*/ 7 h 30"/>
                <a:gd name="T12" fmla="*/ 0 60000 65536"/>
                <a:gd name="T13" fmla="*/ 0 60000 65536"/>
                <a:gd name="T14" fmla="*/ 0 60000 65536"/>
                <a:gd name="T15" fmla="*/ 0 60000 65536"/>
                <a:gd name="T16" fmla="*/ 0 60000 65536"/>
                <a:gd name="T17" fmla="*/ 0 60000 65536"/>
                <a:gd name="T18" fmla="*/ 0 w 31"/>
                <a:gd name="T19" fmla="*/ 0 h 30"/>
                <a:gd name="T20" fmla="*/ 31 w 31"/>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31" h="30">
                  <a:moveTo>
                    <a:pt x="0" y="7"/>
                  </a:moveTo>
                  <a:lnTo>
                    <a:pt x="8" y="0"/>
                  </a:lnTo>
                  <a:lnTo>
                    <a:pt x="31" y="23"/>
                  </a:lnTo>
                  <a:lnTo>
                    <a:pt x="23" y="3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17" name="Freeform 173"/>
            <p:cNvSpPr>
              <a:spLocks/>
            </p:cNvSpPr>
            <p:nvPr/>
          </p:nvSpPr>
          <p:spPr bwMode="auto">
            <a:xfrm>
              <a:off x="4530" y="2464"/>
              <a:ext cx="31" cy="30"/>
            </a:xfrm>
            <a:custGeom>
              <a:avLst/>
              <a:gdLst>
                <a:gd name="T0" fmla="*/ 0 w 31"/>
                <a:gd name="T1" fmla="*/ 7 h 30"/>
                <a:gd name="T2" fmla="*/ 8 w 31"/>
                <a:gd name="T3" fmla="*/ 0 h 30"/>
                <a:gd name="T4" fmla="*/ 31 w 31"/>
                <a:gd name="T5" fmla="*/ 23 h 30"/>
                <a:gd name="T6" fmla="*/ 23 w 31"/>
                <a:gd name="T7" fmla="*/ 30 h 30"/>
                <a:gd name="T8" fmla="*/ 0 w 31"/>
                <a:gd name="T9" fmla="*/ 7 h 30"/>
                <a:gd name="T10" fmla="*/ 0 w 31"/>
                <a:gd name="T11" fmla="*/ 7 h 30"/>
                <a:gd name="T12" fmla="*/ 0 60000 65536"/>
                <a:gd name="T13" fmla="*/ 0 60000 65536"/>
                <a:gd name="T14" fmla="*/ 0 60000 65536"/>
                <a:gd name="T15" fmla="*/ 0 60000 65536"/>
                <a:gd name="T16" fmla="*/ 0 60000 65536"/>
                <a:gd name="T17" fmla="*/ 0 60000 65536"/>
                <a:gd name="T18" fmla="*/ 0 w 31"/>
                <a:gd name="T19" fmla="*/ 0 h 30"/>
                <a:gd name="T20" fmla="*/ 31 w 31"/>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31" h="30">
                  <a:moveTo>
                    <a:pt x="0" y="7"/>
                  </a:moveTo>
                  <a:lnTo>
                    <a:pt x="8" y="0"/>
                  </a:lnTo>
                  <a:lnTo>
                    <a:pt x="31" y="23"/>
                  </a:lnTo>
                  <a:lnTo>
                    <a:pt x="23" y="3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18" name="Freeform 174"/>
            <p:cNvSpPr>
              <a:spLocks/>
            </p:cNvSpPr>
            <p:nvPr/>
          </p:nvSpPr>
          <p:spPr bwMode="auto">
            <a:xfrm>
              <a:off x="4553" y="2487"/>
              <a:ext cx="38" cy="38"/>
            </a:xfrm>
            <a:custGeom>
              <a:avLst/>
              <a:gdLst>
                <a:gd name="T0" fmla="*/ 0 w 38"/>
                <a:gd name="T1" fmla="*/ 7 h 38"/>
                <a:gd name="T2" fmla="*/ 8 w 38"/>
                <a:gd name="T3" fmla="*/ 0 h 38"/>
                <a:gd name="T4" fmla="*/ 38 w 38"/>
                <a:gd name="T5" fmla="*/ 23 h 38"/>
                <a:gd name="T6" fmla="*/ 31 w 38"/>
                <a:gd name="T7" fmla="*/ 38 h 38"/>
                <a:gd name="T8" fmla="*/ 0 w 38"/>
                <a:gd name="T9" fmla="*/ 7 h 38"/>
                <a:gd name="T10" fmla="*/ 0 w 38"/>
                <a:gd name="T11" fmla="*/ 7 h 38"/>
                <a:gd name="T12" fmla="*/ 0 60000 65536"/>
                <a:gd name="T13" fmla="*/ 0 60000 65536"/>
                <a:gd name="T14" fmla="*/ 0 60000 65536"/>
                <a:gd name="T15" fmla="*/ 0 60000 65536"/>
                <a:gd name="T16" fmla="*/ 0 60000 65536"/>
                <a:gd name="T17" fmla="*/ 0 60000 65536"/>
                <a:gd name="T18" fmla="*/ 0 w 38"/>
                <a:gd name="T19" fmla="*/ 0 h 38"/>
                <a:gd name="T20" fmla="*/ 38 w 38"/>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8" h="38">
                  <a:moveTo>
                    <a:pt x="0" y="7"/>
                  </a:moveTo>
                  <a:lnTo>
                    <a:pt x="8" y="0"/>
                  </a:lnTo>
                  <a:lnTo>
                    <a:pt x="38" y="23"/>
                  </a:lnTo>
                  <a:lnTo>
                    <a:pt x="31" y="38"/>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19" name="Freeform 175"/>
            <p:cNvSpPr>
              <a:spLocks/>
            </p:cNvSpPr>
            <p:nvPr/>
          </p:nvSpPr>
          <p:spPr bwMode="auto">
            <a:xfrm>
              <a:off x="4584" y="2510"/>
              <a:ext cx="38" cy="38"/>
            </a:xfrm>
            <a:custGeom>
              <a:avLst/>
              <a:gdLst>
                <a:gd name="T0" fmla="*/ 0 w 38"/>
                <a:gd name="T1" fmla="*/ 15 h 38"/>
                <a:gd name="T2" fmla="*/ 7 w 38"/>
                <a:gd name="T3" fmla="*/ 0 h 38"/>
                <a:gd name="T4" fmla="*/ 38 w 38"/>
                <a:gd name="T5" fmla="*/ 30 h 38"/>
                <a:gd name="T6" fmla="*/ 23 w 38"/>
                <a:gd name="T7" fmla="*/ 38 h 38"/>
                <a:gd name="T8" fmla="*/ 0 w 38"/>
                <a:gd name="T9" fmla="*/ 15 h 38"/>
                <a:gd name="T10" fmla="*/ 0 w 38"/>
                <a:gd name="T11" fmla="*/ 15 h 38"/>
                <a:gd name="T12" fmla="*/ 0 60000 65536"/>
                <a:gd name="T13" fmla="*/ 0 60000 65536"/>
                <a:gd name="T14" fmla="*/ 0 60000 65536"/>
                <a:gd name="T15" fmla="*/ 0 60000 65536"/>
                <a:gd name="T16" fmla="*/ 0 60000 65536"/>
                <a:gd name="T17" fmla="*/ 0 60000 65536"/>
                <a:gd name="T18" fmla="*/ 0 w 38"/>
                <a:gd name="T19" fmla="*/ 0 h 38"/>
                <a:gd name="T20" fmla="*/ 38 w 38"/>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8" h="38">
                  <a:moveTo>
                    <a:pt x="0" y="15"/>
                  </a:moveTo>
                  <a:lnTo>
                    <a:pt x="7" y="0"/>
                  </a:lnTo>
                  <a:lnTo>
                    <a:pt x="38" y="30"/>
                  </a:lnTo>
                  <a:lnTo>
                    <a:pt x="23" y="38"/>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20" name="Freeform 176"/>
            <p:cNvSpPr>
              <a:spLocks/>
            </p:cNvSpPr>
            <p:nvPr/>
          </p:nvSpPr>
          <p:spPr bwMode="auto">
            <a:xfrm>
              <a:off x="4607" y="2540"/>
              <a:ext cx="38" cy="38"/>
            </a:xfrm>
            <a:custGeom>
              <a:avLst/>
              <a:gdLst>
                <a:gd name="T0" fmla="*/ 15 w 38"/>
                <a:gd name="T1" fmla="*/ 0 h 38"/>
                <a:gd name="T2" fmla="*/ 15 w 38"/>
                <a:gd name="T3" fmla="*/ 0 h 38"/>
                <a:gd name="T4" fmla="*/ 38 w 38"/>
                <a:gd name="T5" fmla="*/ 23 h 38"/>
                <a:gd name="T6" fmla="*/ 30 w 38"/>
                <a:gd name="T7" fmla="*/ 38 h 38"/>
                <a:gd name="T8" fmla="*/ 0 w 38"/>
                <a:gd name="T9" fmla="*/ 8 h 38"/>
                <a:gd name="T10" fmla="*/ 15 w 38"/>
                <a:gd name="T11" fmla="*/ 0 h 38"/>
                <a:gd name="T12" fmla="*/ 0 60000 65536"/>
                <a:gd name="T13" fmla="*/ 0 60000 65536"/>
                <a:gd name="T14" fmla="*/ 0 60000 65536"/>
                <a:gd name="T15" fmla="*/ 0 60000 65536"/>
                <a:gd name="T16" fmla="*/ 0 60000 65536"/>
                <a:gd name="T17" fmla="*/ 0 60000 65536"/>
                <a:gd name="T18" fmla="*/ 0 w 38"/>
                <a:gd name="T19" fmla="*/ 0 h 38"/>
                <a:gd name="T20" fmla="*/ 38 w 38"/>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8" h="38">
                  <a:moveTo>
                    <a:pt x="15" y="0"/>
                  </a:moveTo>
                  <a:lnTo>
                    <a:pt x="15" y="0"/>
                  </a:lnTo>
                  <a:lnTo>
                    <a:pt x="38" y="23"/>
                  </a:lnTo>
                  <a:lnTo>
                    <a:pt x="30" y="38"/>
                  </a:lnTo>
                  <a:lnTo>
                    <a:pt x="0" y="8"/>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21" name="Freeform 177"/>
            <p:cNvSpPr>
              <a:spLocks/>
            </p:cNvSpPr>
            <p:nvPr/>
          </p:nvSpPr>
          <p:spPr bwMode="auto">
            <a:xfrm>
              <a:off x="4637" y="2563"/>
              <a:ext cx="39" cy="38"/>
            </a:xfrm>
            <a:custGeom>
              <a:avLst/>
              <a:gdLst>
                <a:gd name="T0" fmla="*/ 8 w 39"/>
                <a:gd name="T1" fmla="*/ 0 h 38"/>
                <a:gd name="T2" fmla="*/ 8 w 39"/>
                <a:gd name="T3" fmla="*/ 0 h 38"/>
                <a:gd name="T4" fmla="*/ 39 w 39"/>
                <a:gd name="T5" fmla="*/ 31 h 38"/>
                <a:gd name="T6" fmla="*/ 31 w 39"/>
                <a:gd name="T7" fmla="*/ 38 h 38"/>
                <a:gd name="T8" fmla="*/ 0 w 39"/>
                <a:gd name="T9" fmla="*/ 15 h 38"/>
                <a:gd name="T10" fmla="*/ 8 w 39"/>
                <a:gd name="T11" fmla="*/ 0 h 38"/>
                <a:gd name="T12" fmla="*/ 0 60000 65536"/>
                <a:gd name="T13" fmla="*/ 0 60000 65536"/>
                <a:gd name="T14" fmla="*/ 0 60000 65536"/>
                <a:gd name="T15" fmla="*/ 0 60000 65536"/>
                <a:gd name="T16" fmla="*/ 0 60000 65536"/>
                <a:gd name="T17" fmla="*/ 0 60000 65536"/>
                <a:gd name="T18" fmla="*/ 0 w 39"/>
                <a:gd name="T19" fmla="*/ 0 h 38"/>
                <a:gd name="T20" fmla="*/ 39 w 39"/>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9" h="38">
                  <a:moveTo>
                    <a:pt x="8" y="0"/>
                  </a:moveTo>
                  <a:lnTo>
                    <a:pt x="8" y="0"/>
                  </a:lnTo>
                  <a:lnTo>
                    <a:pt x="39" y="31"/>
                  </a:lnTo>
                  <a:lnTo>
                    <a:pt x="31" y="38"/>
                  </a:ln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22" name="Freeform 178"/>
            <p:cNvSpPr>
              <a:spLocks/>
            </p:cNvSpPr>
            <p:nvPr/>
          </p:nvSpPr>
          <p:spPr bwMode="auto">
            <a:xfrm>
              <a:off x="4668" y="2594"/>
              <a:ext cx="31" cy="30"/>
            </a:xfrm>
            <a:custGeom>
              <a:avLst/>
              <a:gdLst>
                <a:gd name="T0" fmla="*/ 8 w 31"/>
                <a:gd name="T1" fmla="*/ 0 h 30"/>
                <a:gd name="T2" fmla="*/ 8 w 31"/>
                <a:gd name="T3" fmla="*/ 0 h 30"/>
                <a:gd name="T4" fmla="*/ 31 w 31"/>
                <a:gd name="T5" fmla="*/ 23 h 30"/>
                <a:gd name="T6" fmla="*/ 23 w 31"/>
                <a:gd name="T7" fmla="*/ 30 h 30"/>
                <a:gd name="T8" fmla="*/ 0 w 31"/>
                <a:gd name="T9" fmla="*/ 7 h 30"/>
                <a:gd name="T10" fmla="*/ 8 w 31"/>
                <a:gd name="T11" fmla="*/ 0 h 30"/>
                <a:gd name="T12" fmla="*/ 0 60000 65536"/>
                <a:gd name="T13" fmla="*/ 0 60000 65536"/>
                <a:gd name="T14" fmla="*/ 0 60000 65536"/>
                <a:gd name="T15" fmla="*/ 0 60000 65536"/>
                <a:gd name="T16" fmla="*/ 0 60000 65536"/>
                <a:gd name="T17" fmla="*/ 0 60000 65536"/>
                <a:gd name="T18" fmla="*/ 0 w 31"/>
                <a:gd name="T19" fmla="*/ 0 h 30"/>
                <a:gd name="T20" fmla="*/ 31 w 31"/>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31" h="30">
                  <a:moveTo>
                    <a:pt x="8" y="0"/>
                  </a:moveTo>
                  <a:lnTo>
                    <a:pt x="8" y="0"/>
                  </a:lnTo>
                  <a:lnTo>
                    <a:pt x="31" y="23"/>
                  </a:lnTo>
                  <a:lnTo>
                    <a:pt x="23" y="3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23" name="Freeform 179"/>
            <p:cNvSpPr>
              <a:spLocks/>
            </p:cNvSpPr>
            <p:nvPr/>
          </p:nvSpPr>
          <p:spPr bwMode="auto">
            <a:xfrm>
              <a:off x="4691" y="2617"/>
              <a:ext cx="31" cy="30"/>
            </a:xfrm>
            <a:custGeom>
              <a:avLst/>
              <a:gdLst>
                <a:gd name="T0" fmla="*/ 8 w 31"/>
                <a:gd name="T1" fmla="*/ 0 h 30"/>
                <a:gd name="T2" fmla="*/ 8 w 31"/>
                <a:gd name="T3" fmla="*/ 0 h 30"/>
                <a:gd name="T4" fmla="*/ 31 w 31"/>
                <a:gd name="T5" fmla="*/ 15 h 30"/>
                <a:gd name="T6" fmla="*/ 23 w 31"/>
                <a:gd name="T7" fmla="*/ 30 h 30"/>
                <a:gd name="T8" fmla="*/ 0 w 31"/>
                <a:gd name="T9" fmla="*/ 7 h 30"/>
                <a:gd name="T10" fmla="*/ 8 w 31"/>
                <a:gd name="T11" fmla="*/ 0 h 30"/>
                <a:gd name="T12" fmla="*/ 0 60000 65536"/>
                <a:gd name="T13" fmla="*/ 0 60000 65536"/>
                <a:gd name="T14" fmla="*/ 0 60000 65536"/>
                <a:gd name="T15" fmla="*/ 0 60000 65536"/>
                <a:gd name="T16" fmla="*/ 0 60000 65536"/>
                <a:gd name="T17" fmla="*/ 0 60000 65536"/>
                <a:gd name="T18" fmla="*/ 0 w 31"/>
                <a:gd name="T19" fmla="*/ 0 h 30"/>
                <a:gd name="T20" fmla="*/ 31 w 31"/>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31" h="30">
                  <a:moveTo>
                    <a:pt x="8" y="0"/>
                  </a:moveTo>
                  <a:lnTo>
                    <a:pt x="8" y="0"/>
                  </a:lnTo>
                  <a:lnTo>
                    <a:pt x="31" y="15"/>
                  </a:lnTo>
                  <a:lnTo>
                    <a:pt x="23" y="3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24" name="Freeform 180"/>
            <p:cNvSpPr>
              <a:spLocks/>
            </p:cNvSpPr>
            <p:nvPr/>
          </p:nvSpPr>
          <p:spPr bwMode="auto">
            <a:xfrm>
              <a:off x="4714" y="2632"/>
              <a:ext cx="30" cy="38"/>
            </a:xfrm>
            <a:custGeom>
              <a:avLst/>
              <a:gdLst>
                <a:gd name="T0" fmla="*/ 8 w 30"/>
                <a:gd name="T1" fmla="*/ 0 h 38"/>
                <a:gd name="T2" fmla="*/ 8 w 30"/>
                <a:gd name="T3" fmla="*/ 0 h 38"/>
                <a:gd name="T4" fmla="*/ 30 w 30"/>
                <a:gd name="T5" fmla="*/ 23 h 38"/>
                <a:gd name="T6" fmla="*/ 23 w 30"/>
                <a:gd name="T7" fmla="*/ 38 h 38"/>
                <a:gd name="T8" fmla="*/ 0 w 30"/>
                <a:gd name="T9" fmla="*/ 15 h 38"/>
                <a:gd name="T10" fmla="*/ 8 w 30"/>
                <a:gd name="T11" fmla="*/ 0 h 38"/>
                <a:gd name="T12" fmla="*/ 0 60000 65536"/>
                <a:gd name="T13" fmla="*/ 0 60000 65536"/>
                <a:gd name="T14" fmla="*/ 0 60000 65536"/>
                <a:gd name="T15" fmla="*/ 0 60000 65536"/>
                <a:gd name="T16" fmla="*/ 0 60000 65536"/>
                <a:gd name="T17" fmla="*/ 0 60000 65536"/>
                <a:gd name="T18" fmla="*/ 0 w 30"/>
                <a:gd name="T19" fmla="*/ 0 h 38"/>
                <a:gd name="T20" fmla="*/ 30 w 30"/>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0" h="38">
                  <a:moveTo>
                    <a:pt x="8" y="0"/>
                  </a:moveTo>
                  <a:lnTo>
                    <a:pt x="8" y="0"/>
                  </a:lnTo>
                  <a:lnTo>
                    <a:pt x="30" y="23"/>
                  </a:lnTo>
                  <a:lnTo>
                    <a:pt x="23" y="38"/>
                  </a:ln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25" name="Freeform 181"/>
            <p:cNvSpPr>
              <a:spLocks/>
            </p:cNvSpPr>
            <p:nvPr/>
          </p:nvSpPr>
          <p:spPr bwMode="auto">
            <a:xfrm>
              <a:off x="4737" y="2655"/>
              <a:ext cx="23" cy="30"/>
            </a:xfrm>
            <a:custGeom>
              <a:avLst/>
              <a:gdLst>
                <a:gd name="T0" fmla="*/ 7 w 23"/>
                <a:gd name="T1" fmla="*/ 0 h 30"/>
                <a:gd name="T2" fmla="*/ 7 w 23"/>
                <a:gd name="T3" fmla="*/ 0 h 30"/>
                <a:gd name="T4" fmla="*/ 23 w 23"/>
                <a:gd name="T5" fmla="*/ 15 h 30"/>
                <a:gd name="T6" fmla="*/ 15 w 23"/>
                <a:gd name="T7" fmla="*/ 30 h 30"/>
                <a:gd name="T8" fmla="*/ 0 w 23"/>
                <a:gd name="T9" fmla="*/ 15 h 30"/>
                <a:gd name="T10" fmla="*/ 7 w 23"/>
                <a:gd name="T11" fmla="*/ 0 h 30"/>
                <a:gd name="T12" fmla="*/ 0 60000 65536"/>
                <a:gd name="T13" fmla="*/ 0 60000 65536"/>
                <a:gd name="T14" fmla="*/ 0 60000 65536"/>
                <a:gd name="T15" fmla="*/ 0 60000 65536"/>
                <a:gd name="T16" fmla="*/ 0 60000 65536"/>
                <a:gd name="T17" fmla="*/ 0 60000 65536"/>
                <a:gd name="T18" fmla="*/ 0 w 23"/>
                <a:gd name="T19" fmla="*/ 0 h 30"/>
                <a:gd name="T20" fmla="*/ 23 w 23"/>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23" h="30">
                  <a:moveTo>
                    <a:pt x="7" y="0"/>
                  </a:moveTo>
                  <a:lnTo>
                    <a:pt x="7" y="0"/>
                  </a:lnTo>
                  <a:lnTo>
                    <a:pt x="23" y="15"/>
                  </a:lnTo>
                  <a:lnTo>
                    <a:pt x="15" y="30"/>
                  </a:lnTo>
                  <a:lnTo>
                    <a:pt x="0" y="15"/>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26" name="Freeform 182"/>
            <p:cNvSpPr>
              <a:spLocks/>
            </p:cNvSpPr>
            <p:nvPr/>
          </p:nvSpPr>
          <p:spPr bwMode="auto">
            <a:xfrm>
              <a:off x="4752" y="2670"/>
              <a:ext cx="31" cy="31"/>
            </a:xfrm>
            <a:custGeom>
              <a:avLst/>
              <a:gdLst>
                <a:gd name="T0" fmla="*/ 8 w 31"/>
                <a:gd name="T1" fmla="*/ 0 h 31"/>
                <a:gd name="T2" fmla="*/ 8 w 31"/>
                <a:gd name="T3" fmla="*/ 0 h 31"/>
                <a:gd name="T4" fmla="*/ 31 w 31"/>
                <a:gd name="T5" fmla="*/ 23 h 31"/>
                <a:gd name="T6" fmla="*/ 15 w 31"/>
                <a:gd name="T7" fmla="*/ 31 h 31"/>
                <a:gd name="T8" fmla="*/ 0 w 31"/>
                <a:gd name="T9" fmla="*/ 15 h 31"/>
                <a:gd name="T10" fmla="*/ 8 w 31"/>
                <a:gd name="T11" fmla="*/ 0 h 31"/>
                <a:gd name="T12" fmla="*/ 0 60000 65536"/>
                <a:gd name="T13" fmla="*/ 0 60000 65536"/>
                <a:gd name="T14" fmla="*/ 0 60000 65536"/>
                <a:gd name="T15" fmla="*/ 0 60000 65536"/>
                <a:gd name="T16" fmla="*/ 0 60000 65536"/>
                <a:gd name="T17" fmla="*/ 0 60000 65536"/>
                <a:gd name="T18" fmla="*/ 0 w 31"/>
                <a:gd name="T19" fmla="*/ 0 h 31"/>
                <a:gd name="T20" fmla="*/ 31 w 31"/>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1" h="31">
                  <a:moveTo>
                    <a:pt x="8" y="0"/>
                  </a:moveTo>
                  <a:lnTo>
                    <a:pt x="8" y="0"/>
                  </a:lnTo>
                  <a:lnTo>
                    <a:pt x="31" y="23"/>
                  </a:lnTo>
                  <a:lnTo>
                    <a:pt x="15" y="31"/>
                  </a:ln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27" name="Freeform 183"/>
            <p:cNvSpPr>
              <a:spLocks/>
            </p:cNvSpPr>
            <p:nvPr/>
          </p:nvSpPr>
          <p:spPr bwMode="auto">
            <a:xfrm>
              <a:off x="4767" y="2693"/>
              <a:ext cx="31" cy="23"/>
            </a:xfrm>
            <a:custGeom>
              <a:avLst/>
              <a:gdLst>
                <a:gd name="T0" fmla="*/ 16 w 31"/>
                <a:gd name="T1" fmla="*/ 0 h 23"/>
                <a:gd name="T2" fmla="*/ 16 w 31"/>
                <a:gd name="T3" fmla="*/ 0 h 23"/>
                <a:gd name="T4" fmla="*/ 31 w 31"/>
                <a:gd name="T5" fmla="*/ 15 h 23"/>
                <a:gd name="T6" fmla="*/ 16 w 31"/>
                <a:gd name="T7" fmla="*/ 23 h 23"/>
                <a:gd name="T8" fmla="*/ 0 w 31"/>
                <a:gd name="T9" fmla="*/ 8 h 23"/>
                <a:gd name="T10" fmla="*/ 16 w 31"/>
                <a:gd name="T11" fmla="*/ 0 h 23"/>
                <a:gd name="T12" fmla="*/ 0 60000 65536"/>
                <a:gd name="T13" fmla="*/ 0 60000 65536"/>
                <a:gd name="T14" fmla="*/ 0 60000 65536"/>
                <a:gd name="T15" fmla="*/ 0 60000 65536"/>
                <a:gd name="T16" fmla="*/ 0 60000 65536"/>
                <a:gd name="T17" fmla="*/ 0 60000 65536"/>
                <a:gd name="T18" fmla="*/ 0 w 31"/>
                <a:gd name="T19" fmla="*/ 0 h 23"/>
                <a:gd name="T20" fmla="*/ 31 w 3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1" h="23">
                  <a:moveTo>
                    <a:pt x="16" y="0"/>
                  </a:moveTo>
                  <a:lnTo>
                    <a:pt x="16" y="0"/>
                  </a:lnTo>
                  <a:lnTo>
                    <a:pt x="31" y="15"/>
                  </a:lnTo>
                  <a:lnTo>
                    <a:pt x="16" y="23"/>
                  </a:lnTo>
                  <a:lnTo>
                    <a:pt x="0" y="8"/>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28" name="Freeform 184"/>
            <p:cNvSpPr>
              <a:spLocks/>
            </p:cNvSpPr>
            <p:nvPr/>
          </p:nvSpPr>
          <p:spPr bwMode="auto">
            <a:xfrm>
              <a:off x="4783" y="2708"/>
              <a:ext cx="46" cy="39"/>
            </a:xfrm>
            <a:custGeom>
              <a:avLst/>
              <a:gdLst>
                <a:gd name="T0" fmla="*/ 15 w 46"/>
                <a:gd name="T1" fmla="*/ 0 h 39"/>
                <a:gd name="T2" fmla="*/ 15 w 46"/>
                <a:gd name="T3" fmla="*/ 0 h 39"/>
                <a:gd name="T4" fmla="*/ 46 w 46"/>
                <a:gd name="T5" fmla="*/ 31 h 39"/>
                <a:gd name="T6" fmla="*/ 30 w 46"/>
                <a:gd name="T7" fmla="*/ 39 h 39"/>
                <a:gd name="T8" fmla="*/ 0 w 46"/>
                <a:gd name="T9" fmla="*/ 8 h 39"/>
                <a:gd name="T10" fmla="*/ 15 w 46"/>
                <a:gd name="T11" fmla="*/ 0 h 39"/>
                <a:gd name="T12" fmla="*/ 0 60000 65536"/>
                <a:gd name="T13" fmla="*/ 0 60000 65536"/>
                <a:gd name="T14" fmla="*/ 0 60000 65536"/>
                <a:gd name="T15" fmla="*/ 0 60000 65536"/>
                <a:gd name="T16" fmla="*/ 0 60000 65536"/>
                <a:gd name="T17" fmla="*/ 0 60000 65536"/>
                <a:gd name="T18" fmla="*/ 0 w 46"/>
                <a:gd name="T19" fmla="*/ 0 h 39"/>
                <a:gd name="T20" fmla="*/ 46 w 46"/>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46" h="39">
                  <a:moveTo>
                    <a:pt x="15" y="0"/>
                  </a:moveTo>
                  <a:lnTo>
                    <a:pt x="15" y="0"/>
                  </a:lnTo>
                  <a:lnTo>
                    <a:pt x="46" y="31"/>
                  </a:lnTo>
                  <a:lnTo>
                    <a:pt x="30" y="39"/>
                  </a:lnTo>
                  <a:lnTo>
                    <a:pt x="0" y="8"/>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29" name="Freeform 185"/>
            <p:cNvSpPr>
              <a:spLocks/>
            </p:cNvSpPr>
            <p:nvPr/>
          </p:nvSpPr>
          <p:spPr bwMode="auto">
            <a:xfrm>
              <a:off x="4813" y="2739"/>
              <a:ext cx="46" cy="46"/>
            </a:xfrm>
            <a:custGeom>
              <a:avLst/>
              <a:gdLst>
                <a:gd name="T0" fmla="*/ 16 w 46"/>
                <a:gd name="T1" fmla="*/ 0 h 46"/>
                <a:gd name="T2" fmla="*/ 16 w 46"/>
                <a:gd name="T3" fmla="*/ 0 h 46"/>
                <a:gd name="T4" fmla="*/ 46 w 46"/>
                <a:gd name="T5" fmla="*/ 31 h 46"/>
                <a:gd name="T6" fmla="*/ 39 w 46"/>
                <a:gd name="T7" fmla="*/ 46 h 46"/>
                <a:gd name="T8" fmla="*/ 0 w 46"/>
                <a:gd name="T9" fmla="*/ 8 h 46"/>
                <a:gd name="T10" fmla="*/ 16 w 46"/>
                <a:gd name="T11" fmla="*/ 0 h 46"/>
                <a:gd name="T12" fmla="*/ 0 60000 65536"/>
                <a:gd name="T13" fmla="*/ 0 60000 65536"/>
                <a:gd name="T14" fmla="*/ 0 60000 65536"/>
                <a:gd name="T15" fmla="*/ 0 60000 65536"/>
                <a:gd name="T16" fmla="*/ 0 60000 65536"/>
                <a:gd name="T17" fmla="*/ 0 60000 65536"/>
                <a:gd name="T18" fmla="*/ 0 w 46"/>
                <a:gd name="T19" fmla="*/ 0 h 46"/>
                <a:gd name="T20" fmla="*/ 46 w 46"/>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46" h="46">
                  <a:moveTo>
                    <a:pt x="16" y="0"/>
                  </a:moveTo>
                  <a:lnTo>
                    <a:pt x="16" y="0"/>
                  </a:lnTo>
                  <a:lnTo>
                    <a:pt x="46" y="31"/>
                  </a:lnTo>
                  <a:lnTo>
                    <a:pt x="39" y="46"/>
                  </a:lnTo>
                  <a:lnTo>
                    <a:pt x="0" y="8"/>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30" name="Freeform 186"/>
            <p:cNvSpPr>
              <a:spLocks/>
            </p:cNvSpPr>
            <p:nvPr/>
          </p:nvSpPr>
          <p:spPr bwMode="auto">
            <a:xfrm>
              <a:off x="4852" y="2770"/>
              <a:ext cx="45" cy="53"/>
            </a:xfrm>
            <a:custGeom>
              <a:avLst/>
              <a:gdLst>
                <a:gd name="T0" fmla="*/ 7 w 45"/>
                <a:gd name="T1" fmla="*/ 0 h 53"/>
                <a:gd name="T2" fmla="*/ 7 w 45"/>
                <a:gd name="T3" fmla="*/ 0 h 53"/>
                <a:gd name="T4" fmla="*/ 45 w 45"/>
                <a:gd name="T5" fmla="*/ 46 h 53"/>
                <a:gd name="T6" fmla="*/ 38 w 45"/>
                <a:gd name="T7" fmla="*/ 53 h 53"/>
                <a:gd name="T8" fmla="*/ 0 w 45"/>
                <a:gd name="T9" fmla="*/ 15 h 53"/>
                <a:gd name="T10" fmla="*/ 7 w 45"/>
                <a:gd name="T11" fmla="*/ 0 h 53"/>
                <a:gd name="T12" fmla="*/ 0 60000 65536"/>
                <a:gd name="T13" fmla="*/ 0 60000 65536"/>
                <a:gd name="T14" fmla="*/ 0 60000 65536"/>
                <a:gd name="T15" fmla="*/ 0 60000 65536"/>
                <a:gd name="T16" fmla="*/ 0 60000 65536"/>
                <a:gd name="T17" fmla="*/ 0 60000 65536"/>
                <a:gd name="T18" fmla="*/ 0 w 45"/>
                <a:gd name="T19" fmla="*/ 0 h 53"/>
                <a:gd name="T20" fmla="*/ 45 w 45"/>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45" h="53">
                  <a:moveTo>
                    <a:pt x="7" y="0"/>
                  </a:moveTo>
                  <a:lnTo>
                    <a:pt x="7" y="0"/>
                  </a:lnTo>
                  <a:lnTo>
                    <a:pt x="45" y="46"/>
                  </a:lnTo>
                  <a:lnTo>
                    <a:pt x="38" y="53"/>
                  </a:lnTo>
                  <a:lnTo>
                    <a:pt x="0" y="15"/>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31" name="Freeform 187"/>
            <p:cNvSpPr>
              <a:spLocks/>
            </p:cNvSpPr>
            <p:nvPr/>
          </p:nvSpPr>
          <p:spPr bwMode="auto">
            <a:xfrm>
              <a:off x="4890" y="2816"/>
              <a:ext cx="53" cy="53"/>
            </a:xfrm>
            <a:custGeom>
              <a:avLst/>
              <a:gdLst>
                <a:gd name="T0" fmla="*/ 7 w 53"/>
                <a:gd name="T1" fmla="*/ 0 h 53"/>
                <a:gd name="T2" fmla="*/ 7 w 53"/>
                <a:gd name="T3" fmla="*/ 0 h 53"/>
                <a:gd name="T4" fmla="*/ 53 w 53"/>
                <a:gd name="T5" fmla="*/ 45 h 53"/>
                <a:gd name="T6" fmla="*/ 38 w 53"/>
                <a:gd name="T7" fmla="*/ 53 h 53"/>
                <a:gd name="T8" fmla="*/ 0 w 53"/>
                <a:gd name="T9" fmla="*/ 7 h 53"/>
                <a:gd name="T10" fmla="*/ 7 w 53"/>
                <a:gd name="T11" fmla="*/ 0 h 53"/>
                <a:gd name="T12" fmla="*/ 0 60000 65536"/>
                <a:gd name="T13" fmla="*/ 0 60000 65536"/>
                <a:gd name="T14" fmla="*/ 0 60000 65536"/>
                <a:gd name="T15" fmla="*/ 0 60000 65536"/>
                <a:gd name="T16" fmla="*/ 0 60000 65536"/>
                <a:gd name="T17" fmla="*/ 0 60000 65536"/>
                <a:gd name="T18" fmla="*/ 0 w 53"/>
                <a:gd name="T19" fmla="*/ 0 h 53"/>
                <a:gd name="T20" fmla="*/ 53 w 53"/>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53" h="53">
                  <a:moveTo>
                    <a:pt x="7" y="0"/>
                  </a:moveTo>
                  <a:lnTo>
                    <a:pt x="7" y="0"/>
                  </a:lnTo>
                  <a:lnTo>
                    <a:pt x="53" y="45"/>
                  </a:lnTo>
                  <a:lnTo>
                    <a:pt x="38" y="53"/>
                  </a:lnTo>
                  <a:lnTo>
                    <a:pt x="0" y="7"/>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32" name="Freeform 188"/>
            <p:cNvSpPr>
              <a:spLocks/>
            </p:cNvSpPr>
            <p:nvPr/>
          </p:nvSpPr>
          <p:spPr bwMode="auto">
            <a:xfrm>
              <a:off x="4928" y="2861"/>
              <a:ext cx="100" cy="108"/>
            </a:xfrm>
            <a:custGeom>
              <a:avLst/>
              <a:gdLst>
                <a:gd name="T0" fmla="*/ 15 w 100"/>
                <a:gd name="T1" fmla="*/ 0 h 108"/>
                <a:gd name="T2" fmla="*/ 15 w 100"/>
                <a:gd name="T3" fmla="*/ 0 h 108"/>
                <a:gd name="T4" fmla="*/ 100 w 100"/>
                <a:gd name="T5" fmla="*/ 92 h 108"/>
                <a:gd name="T6" fmla="*/ 92 w 100"/>
                <a:gd name="T7" fmla="*/ 108 h 108"/>
                <a:gd name="T8" fmla="*/ 0 w 100"/>
                <a:gd name="T9" fmla="*/ 8 h 108"/>
                <a:gd name="T10" fmla="*/ 15 w 100"/>
                <a:gd name="T11" fmla="*/ 0 h 108"/>
                <a:gd name="T12" fmla="*/ 0 60000 65536"/>
                <a:gd name="T13" fmla="*/ 0 60000 65536"/>
                <a:gd name="T14" fmla="*/ 0 60000 65536"/>
                <a:gd name="T15" fmla="*/ 0 60000 65536"/>
                <a:gd name="T16" fmla="*/ 0 60000 65536"/>
                <a:gd name="T17" fmla="*/ 0 60000 65536"/>
                <a:gd name="T18" fmla="*/ 0 w 100"/>
                <a:gd name="T19" fmla="*/ 0 h 108"/>
                <a:gd name="T20" fmla="*/ 100 w 100"/>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100" h="108">
                  <a:moveTo>
                    <a:pt x="15" y="0"/>
                  </a:moveTo>
                  <a:lnTo>
                    <a:pt x="15" y="0"/>
                  </a:lnTo>
                  <a:lnTo>
                    <a:pt x="100" y="92"/>
                  </a:lnTo>
                  <a:lnTo>
                    <a:pt x="92" y="108"/>
                  </a:lnTo>
                  <a:lnTo>
                    <a:pt x="0" y="8"/>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33" name="Freeform 189"/>
            <p:cNvSpPr>
              <a:spLocks/>
            </p:cNvSpPr>
            <p:nvPr/>
          </p:nvSpPr>
          <p:spPr bwMode="auto">
            <a:xfrm>
              <a:off x="5020" y="2953"/>
              <a:ext cx="99" cy="107"/>
            </a:xfrm>
            <a:custGeom>
              <a:avLst/>
              <a:gdLst>
                <a:gd name="T0" fmla="*/ 0 w 99"/>
                <a:gd name="T1" fmla="*/ 16 h 107"/>
                <a:gd name="T2" fmla="*/ 8 w 99"/>
                <a:gd name="T3" fmla="*/ 0 h 107"/>
                <a:gd name="T4" fmla="*/ 99 w 99"/>
                <a:gd name="T5" fmla="*/ 100 h 107"/>
                <a:gd name="T6" fmla="*/ 84 w 99"/>
                <a:gd name="T7" fmla="*/ 107 h 107"/>
                <a:gd name="T8" fmla="*/ 0 w 99"/>
                <a:gd name="T9" fmla="*/ 16 h 107"/>
                <a:gd name="T10" fmla="*/ 0 w 99"/>
                <a:gd name="T11" fmla="*/ 16 h 107"/>
                <a:gd name="T12" fmla="*/ 0 60000 65536"/>
                <a:gd name="T13" fmla="*/ 0 60000 65536"/>
                <a:gd name="T14" fmla="*/ 0 60000 65536"/>
                <a:gd name="T15" fmla="*/ 0 60000 65536"/>
                <a:gd name="T16" fmla="*/ 0 60000 65536"/>
                <a:gd name="T17" fmla="*/ 0 60000 65536"/>
                <a:gd name="T18" fmla="*/ 0 w 99"/>
                <a:gd name="T19" fmla="*/ 0 h 107"/>
                <a:gd name="T20" fmla="*/ 99 w 99"/>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99" h="107">
                  <a:moveTo>
                    <a:pt x="0" y="16"/>
                  </a:moveTo>
                  <a:lnTo>
                    <a:pt x="8" y="0"/>
                  </a:lnTo>
                  <a:lnTo>
                    <a:pt x="99" y="100"/>
                  </a:lnTo>
                  <a:lnTo>
                    <a:pt x="84" y="107"/>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34" name="Freeform 190"/>
            <p:cNvSpPr>
              <a:spLocks/>
            </p:cNvSpPr>
            <p:nvPr/>
          </p:nvSpPr>
          <p:spPr bwMode="auto">
            <a:xfrm>
              <a:off x="1677" y="1982"/>
              <a:ext cx="53" cy="76"/>
            </a:xfrm>
            <a:custGeom>
              <a:avLst/>
              <a:gdLst>
                <a:gd name="T0" fmla="*/ 53 w 53"/>
                <a:gd name="T1" fmla="*/ 38 h 76"/>
                <a:gd name="T2" fmla="*/ 53 w 53"/>
                <a:gd name="T3" fmla="*/ 53 h 76"/>
                <a:gd name="T4" fmla="*/ 46 w 53"/>
                <a:gd name="T5" fmla="*/ 61 h 76"/>
                <a:gd name="T6" fmla="*/ 38 w 53"/>
                <a:gd name="T7" fmla="*/ 68 h 76"/>
                <a:gd name="T8" fmla="*/ 23 w 53"/>
                <a:gd name="T9" fmla="*/ 76 h 76"/>
                <a:gd name="T10" fmla="*/ 23 w 53"/>
                <a:gd name="T11" fmla="*/ 76 h 76"/>
                <a:gd name="T12" fmla="*/ 15 w 53"/>
                <a:gd name="T13" fmla="*/ 68 h 76"/>
                <a:gd name="T14" fmla="*/ 7 w 53"/>
                <a:gd name="T15" fmla="*/ 61 h 76"/>
                <a:gd name="T16" fmla="*/ 0 w 53"/>
                <a:gd name="T17" fmla="*/ 53 h 76"/>
                <a:gd name="T18" fmla="*/ 0 w 53"/>
                <a:gd name="T19" fmla="*/ 38 h 76"/>
                <a:gd name="T20" fmla="*/ 0 w 53"/>
                <a:gd name="T21" fmla="*/ 38 h 76"/>
                <a:gd name="T22" fmla="*/ 0 w 53"/>
                <a:gd name="T23" fmla="*/ 23 h 76"/>
                <a:gd name="T24" fmla="*/ 7 w 53"/>
                <a:gd name="T25" fmla="*/ 15 h 76"/>
                <a:gd name="T26" fmla="*/ 15 w 53"/>
                <a:gd name="T27" fmla="*/ 7 h 76"/>
                <a:gd name="T28" fmla="*/ 23 w 53"/>
                <a:gd name="T29" fmla="*/ 0 h 76"/>
                <a:gd name="T30" fmla="*/ 23 w 53"/>
                <a:gd name="T31" fmla="*/ 0 h 76"/>
                <a:gd name="T32" fmla="*/ 38 w 53"/>
                <a:gd name="T33" fmla="*/ 7 h 76"/>
                <a:gd name="T34" fmla="*/ 46 w 53"/>
                <a:gd name="T35" fmla="*/ 15 h 76"/>
                <a:gd name="T36" fmla="*/ 53 w 53"/>
                <a:gd name="T37" fmla="*/ 23 h 76"/>
                <a:gd name="T38" fmla="*/ 53 w 53"/>
                <a:gd name="T39" fmla="*/ 38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76"/>
                <a:gd name="T62" fmla="*/ 53 w 53"/>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76">
                  <a:moveTo>
                    <a:pt x="53" y="38"/>
                  </a:moveTo>
                  <a:lnTo>
                    <a:pt x="53" y="53"/>
                  </a:lnTo>
                  <a:lnTo>
                    <a:pt x="46" y="61"/>
                  </a:lnTo>
                  <a:lnTo>
                    <a:pt x="38" y="68"/>
                  </a:lnTo>
                  <a:lnTo>
                    <a:pt x="23" y="76"/>
                  </a:lnTo>
                  <a:lnTo>
                    <a:pt x="15" y="68"/>
                  </a:lnTo>
                  <a:lnTo>
                    <a:pt x="7" y="61"/>
                  </a:lnTo>
                  <a:lnTo>
                    <a:pt x="0" y="53"/>
                  </a:lnTo>
                  <a:lnTo>
                    <a:pt x="0" y="38"/>
                  </a:lnTo>
                  <a:lnTo>
                    <a:pt x="0" y="23"/>
                  </a:lnTo>
                  <a:lnTo>
                    <a:pt x="7" y="15"/>
                  </a:lnTo>
                  <a:lnTo>
                    <a:pt x="15" y="7"/>
                  </a:lnTo>
                  <a:lnTo>
                    <a:pt x="23" y="0"/>
                  </a:lnTo>
                  <a:lnTo>
                    <a:pt x="38" y="7"/>
                  </a:lnTo>
                  <a:lnTo>
                    <a:pt x="46" y="15"/>
                  </a:lnTo>
                  <a:lnTo>
                    <a:pt x="53" y="23"/>
                  </a:lnTo>
                  <a:lnTo>
                    <a:pt x="53"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35" name="Freeform 191"/>
            <p:cNvSpPr>
              <a:spLocks/>
            </p:cNvSpPr>
            <p:nvPr/>
          </p:nvSpPr>
          <p:spPr bwMode="auto">
            <a:xfrm>
              <a:off x="1753" y="2020"/>
              <a:ext cx="61" cy="69"/>
            </a:xfrm>
            <a:custGeom>
              <a:avLst/>
              <a:gdLst>
                <a:gd name="T0" fmla="*/ 61 w 61"/>
                <a:gd name="T1" fmla="*/ 38 h 69"/>
                <a:gd name="T2" fmla="*/ 54 w 61"/>
                <a:gd name="T3" fmla="*/ 53 h 69"/>
                <a:gd name="T4" fmla="*/ 54 w 61"/>
                <a:gd name="T5" fmla="*/ 61 h 69"/>
                <a:gd name="T6" fmla="*/ 46 w 61"/>
                <a:gd name="T7" fmla="*/ 69 h 69"/>
                <a:gd name="T8" fmla="*/ 31 w 61"/>
                <a:gd name="T9" fmla="*/ 69 h 69"/>
                <a:gd name="T10" fmla="*/ 31 w 61"/>
                <a:gd name="T11" fmla="*/ 69 h 69"/>
                <a:gd name="T12" fmla="*/ 23 w 61"/>
                <a:gd name="T13" fmla="*/ 69 h 69"/>
                <a:gd name="T14" fmla="*/ 16 w 61"/>
                <a:gd name="T15" fmla="*/ 61 h 69"/>
                <a:gd name="T16" fmla="*/ 8 w 61"/>
                <a:gd name="T17" fmla="*/ 53 h 69"/>
                <a:gd name="T18" fmla="*/ 0 w 61"/>
                <a:gd name="T19" fmla="*/ 38 h 69"/>
                <a:gd name="T20" fmla="*/ 0 w 61"/>
                <a:gd name="T21" fmla="*/ 38 h 69"/>
                <a:gd name="T22" fmla="*/ 8 w 61"/>
                <a:gd name="T23" fmla="*/ 23 h 69"/>
                <a:gd name="T24" fmla="*/ 16 w 61"/>
                <a:gd name="T25" fmla="*/ 8 h 69"/>
                <a:gd name="T26" fmla="*/ 23 w 61"/>
                <a:gd name="T27" fmla="*/ 0 h 69"/>
                <a:gd name="T28" fmla="*/ 31 w 61"/>
                <a:gd name="T29" fmla="*/ 0 h 69"/>
                <a:gd name="T30" fmla="*/ 31 w 61"/>
                <a:gd name="T31" fmla="*/ 0 h 69"/>
                <a:gd name="T32" fmla="*/ 46 w 61"/>
                <a:gd name="T33" fmla="*/ 0 h 69"/>
                <a:gd name="T34" fmla="*/ 54 w 61"/>
                <a:gd name="T35" fmla="*/ 8 h 69"/>
                <a:gd name="T36" fmla="*/ 54 w 61"/>
                <a:gd name="T37" fmla="*/ 23 h 69"/>
                <a:gd name="T38" fmla="*/ 61 w 61"/>
                <a:gd name="T39" fmla="*/ 38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
                <a:gd name="T61" fmla="*/ 0 h 69"/>
                <a:gd name="T62" fmla="*/ 61 w 61"/>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 h="69">
                  <a:moveTo>
                    <a:pt x="61" y="38"/>
                  </a:moveTo>
                  <a:lnTo>
                    <a:pt x="54" y="53"/>
                  </a:lnTo>
                  <a:lnTo>
                    <a:pt x="54" y="61"/>
                  </a:lnTo>
                  <a:lnTo>
                    <a:pt x="46" y="69"/>
                  </a:lnTo>
                  <a:lnTo>
                    <a:pt x="31" y="69"/>
                  </a:lnTo>
                  <a:lnTo>
                    <a:pt x="23" y="69"/>
                  </a:lnTo>
                  <a:lnTo>
                    <a:pt x="16" y="61"/>
                  </a:lnTo>
                  <a:lnTo>
                    <a:pt x="8" y="53"/>
                  </a:lnTo>
                  <a:lnTo>
                    <a:pt x="0" y="38"/>
                  </a:lnTo>
                  <a:lnTo>
                    <a:pt x="8" y="23"/>
                  </a:lnTo>
                  <a:lnTo>
                    <a:pt x="16" y="8"/>
                  </a:lnTo>
                  <a:lnTo>
                    <a:pt x="23" y="0"/>
                  </a:lnTo>
                  <a:lnTo>
                    <a:pt x="31" y="0"/>
                  </a:lnTo>
                  <a:lnTo>
                    <a:pt x="46" y="0"/>
                  </a:lnTo>
                  <a:lnTo>
                    <a:pt x="54" y="8"/>
                  </a:lnTo>
                  <a:lnTo>
                    <a:pt x="54" y="23"/>
                  </a:lnTo>
                  <a:lnTo>
                    <a:pt x="61"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36" name="Freeform 192"/>
            <p:cNvSpPr>
              <a:spLocks/>
            </p:cNvSpPr>
            <p:nvPr/>
          </p:nvSpPr>
          <p:spPr bwMode="auto">
            <a:xfrm>
              <a:off x="1677" y="1982"/>
              <a:ext cx="53" cy="76"/>
            </a:xfrm>
            <a:custGeom>
              <a:avLst/>
              <a:gdLst>
                <a:gd name="T0" fmla="*/ 53 w 53"/>
                <a:gd name="T1" fmla="*/ 38 h 76"/>
                <a:gd name="T2" fmla="*/ 53 w 53"/>
                <a:gd name="T3" fmla="*/ 53 h 76"/>
                <a:gd name="T4" fmla="*/ 53 w 53"/>
                <a:gd name="T5" fmla="*/ 53 h 76"/>
                <a:gd name="T6" fmla="*/ 46 w 53"/>
                <a:gd name="T7" fmla="*/ 61 h 76"/>
                <a:gd name="T8" fmla="*/ 46 w 53"/>
                <a:gd name="T9" fmla="*/ 61 h 76"/>
                <a:gd name="T10" fmla="*/ 38 w 53"/>
                <a:gd name="T11" fmla="*/ 68 h 76"/>
                <a:gd name="T12" fmla="*/ 38 w 53"/>
                <a:gd name="T13" fmla="*/ 68 h 76"/>
                <a:gd name="T14" fmla="*/ 23 w 53"/>
                <a:gd name="T15" fmla="*/ 76 h 76"/>
                <a:gd name="T16" fmla="*/ 23 w 53"/>
                <a:gd name="T17" fmla="*/ 76 h 76"/>
                <a:gd name="T18" fmla="*/ 23 w 53"/>
                <a:gd name="T19" fmla="*/ 76 h 76"/>
                <a:gd name="T20" fmla="*/ 23 w 53"/>
                <a:gd name="T21" fmla="*/ 76 h 76"/>
                <a:gd name="T22" fmla="*/ 15 w 53"/>
                <a:gd name="T23" fmla="*/ 68 h 76"/>
                <a:gd name="T24" fmla="*/ 15 w 53"/>
                <a:gd name="T25" fmla="*/ 68 h 76"/>
                <a:gd name="T26" fmla="*/ 7 w 53"/>
                <a:gd name="T27" fmla="*/ 61 h 76"/>
                <a:gd name="T28" fmla="*/ 7 w 53"/>
                <a:gd name="T29" fmla="*/ 61 h 76"/>
                <a:gd name="T30" fmla="*/ 0 w 53"/>
                <a:gd name="T31" fmla="*/ 53 h 76"/>
                <a:gd name="T32" fmla="*/ 0 w 53"/>
                <a:gd name="T33" fmla="*/ 53 h 76"/>
                <a:gd name="T34" fmla="*/ 0 w 53"/>
                <a:gd name="T35" fmla="*/ 38 h 76"/>
                <a:gd name="T36" fmla="*/ 0 w 53"/>
                <a:gd name="T37" fmla="*/ 38 h 76"/>
                <a:gd name="T38" fmla="*/ 0 w 53"/>
                <a:gd name="T39" fmla="*/ 38 h 76"/>
                <a:gd name="T40" fmla="*/ 0 w 53"/>
                <a:gd name="T41" fmla="*/ 38 h 76"/>
                <a:gd name="T42" fmla="*/ 0 w 53"/>
                <a:gd name="T43" fmla="*/ 23 h 76"/>
                <a:gd name="T44" fmla="*/ 0 w 53"/>
                <a:gd name="T45" fmla="*/ 23 h 76"/>
                <a:gd name="T46" fmla="*/ 7 w 53"/>
                <a:gd name="T47" fmla="*/ 15 h 76"/>
                <a:gd name="T48" fmla="*/ 7 w 53"/>
                <a:gd name="T49" fmla="*/ 15 h 76"/>
                <a:gd name="T50" fmla="*/ 15 w 53"/>
                <a:gd name="T51" fmla="*/ 7 h 76"/>
                <a:gd name="T52" fmla="*/ 15 w 53"/>
                <a:gd name="T53" fmla="*/ 7 h 76"/>
                <a:gd name="T54" fmla="*/ 23 w 53"/>
                <a:gd name="T55" fmla="*/ 0 h 76"/>
                <a:gd name="T56" fmla="*/ 23 w 53"/>
                <a:gd name="T57" fmla="*/ 0 h 76"/>
                <a:gd name="T58" fmla="*/ 23 w 53"/>
                <a:gd name="T59" fmla="*/ 0 h 76"/>
                <a:gd name="T60" fmla="*/ 23 w 53"/>
                <a:gd name="T61" fmla="*/ 0 h 76"/>
                <a:gd name="T62" fmla="*/ 38 w 53"/>
                <a:gd name="T63" fmla="*/ 7 h 76"/>
                <a:gd name="T64" fmla="*/ 38 w 53"/>
                <a:gd name="T65" fmla="*/ 7 h 76"/>
                <a:gd name="T66" fmla="*/ 46 w 53"/>
                <a:gd name="T67" fmla="*/ 15 h 76"/>
                <a:gd name="T68" fmla="*/ 46 w 53"/>
                <a:gd name="T69" fmla="*/ 15 h 76"/>
                <a:gd name="T70" fmla="*/ 53 w 53"/>
                <a:gd name="T71" fmla="*/ 23 h 76"/>
                <a:gd name="T72" fmla="*/ 53 w 53"/>
                <a:gd name="T73" fmla="*/ 23 h 76"/>
                <a:gd name="T74" fmla="*/ 53 w 53"/>
                <a:gd name="T75" fmla="*/ 38 h 76"/>
                <a:gd name="T76" fmla="*/ 53 w 53"/>
                <a:gd name="T77" fmla="*/ 38 h 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76"/>
                <a:gd name="T119" fmla="*/ 53 w 53"/>
                <a:gd name="T120" fmla="*/ 76 h 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76">
                  <a:moveTo>
                    <a:pt x="53" y="38"/>
                  </a:moveTo>
                  <a:lnTo>
                    <a:pt x="53" y="53"/>
                  </a:lnTo>
                  <a:lnTo>
                    <a:pt x="46" y="61"/>
                  </a:lnTo>
                  <a:lnTo>
                    <a:pt x="38" y="68"/>
                  </a:lnTo>
                  <a:lnTo>
                    <a:pt x="23" y="76"/>
                  </a:lnTo>
                  <a:lnTo>
                    <a:pt x="15" y="68"/>
                  </a:lnTo>
                  <a:lnTo>
                    <a:pt x="7" y="61"/>
                  </a:lnTo>
                  <a:lnTo>
                    <a:pt x="0" y="53"/>
                  </a:lnTo>
                  <a:lnTo>
                    <a:pt x="0" y="38"/>
                  </a:lnTo>
                  <a:lnTo>
                    <a:pt x="0" y="23"/>
                  </a:lnTo>
                  <a:lnTo>
                    <a:pt x="7" y="15"/>
                  </a:lnTo>
                  <a:lnTo>
                    <a:pt x="15" y="7"/>
                  </a:lnTo>
                  <a:lnTo>
                    <a:pt x="23" y="0"/>
                  </a:lnTo>
                  <a:lnTo>
                    <a:pt x="38" y="7"/>
                  </a:lnTo>
                  <a:lnTo>
                    <a:pt x="46" y="15"/>
                  </a:lnTo>
                  <a:lnTo>
                    <a:pt x="53" y="23"/>
                  </a:lnTo>
                  <a:lnTo>
                    <a:pt x="53"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37" name="Freeform 193"/>
            <p:cNvSpPr>
              <a:spLocks/>
            </p:cNvSpPr>
            <p:nvPr/>
          </p:nvSpPr>
          <p:spPr bwMode="auto">
            <a:xfrm>
              <a:off x="1753" y="2020"/>
              <a:ext cx="61" cy="69"/>
            </a:xfrm>
            <a:custGeom>
              <a:avLst/>
              <a:gdLst>
                <a:gd name="T0" fmla="*/ 61 w 61"/>
                <a:gd name="T1" fmla="*/ 38 h 69"/>
                <a:gd name="T2" fmla="*/ 54 w 61"/>
                <a:gd name="T3" fmla="*/ 53 h 69"/>
                <a:gd name="T4" fmla="*/ 54 w 61"/>
                <a:gd name="T5" fmla="*/ 53 h 69"/>
                <a:gd name="T6" fmla="*/ 54 w 61"/>
                <a:gd name="T7" fmla="*/ 61 h 69"/>
                <a:gd name="T8" fmla="*/ 54 w 61"/>
                <a:gd name="T9" fmla="*/ 61 h 69"/>
                <a:gd name="T10" fmla="*/ 46 w 61"/>
                <a:gd name="T11" fmla="*/ 69 h 69"/>
                <a:gd name="T12" fmla="*/ 46 w 61"/>
                <a:gd name="T13" fmla="*/ 69 h 69"/>
                <a:gd name="T14" fmla="*/ 31 w 61"/>
                <a:gd name="T15" fmla="*/ 69 h 69"/>
                <a:gd name="T16" fmla="*/ 31 w 61"/>
                <a:gd name="T17" fmla="*/ 69 h 69"/>
                <a:gd name="T18" fmla="*/ 31 w 61"/>
                <a:gd name="T19" fmla="*/ 69 h 69"/>
                <a:gd name="T20" fmla="*/ 31 w 61"/>
                <a:gd name="T21" fmla="*/ 69 h 69"/>
                <a:gd name="T22" fmla="*/ 23 w 61"/>
                <a:gd name="T23" fmla="*/ 69 h 69"/>
                <a:gd name="T24" fmla="*/ 23 w 61"/>
                <a:gd name="T25" fmla="*/ 69 h 69"/>
                <a:gd name="T26" fmla="*/ 16 w 61"/>
                <a:gd name="T27" fmla="*/ 61 h 69"/>
                <a:gd name="T28" fmla="*/ 16 w 61"/>
                <a:gd name="T29" fmla="*/ 61 h 69"/>
                <a:gd name="T30" fmla="*/ 8 w 61"/>
                <a:gd name="T31" fmla="*/ 53 h 69"/>
                <a:gd name="T32" fmla="*/ 8 w 61"/>
                <a:gd name="T33" fmla="*/ 53 h 69"/>
                <a:gd name="T34" fmla="*/ 0 w 61"/>
                <a:gd name="T35" fmla="*/ 38 h 69"/>
                <a:gd name="T36" fmla="*/ 0 w 61"/>
                <a:gd name="T37" fmla="*/ 38 h 69"/>
                <a:gd name="T38" fmla="*/ 0 w 61"/>
                <a:gd name="T39" fmla="*/ 38 h 69"/>
                <a:gd name="T40" fmla="*/ 0 w 61"/>
                <a:gd name="T41" fmla="*/ 38 h 69"/>
                <a:gd name="T42" fmla="*/ 8 w 61"/>
                <a:gd name="T43" fmla="*/ 23 h 69"/>
                <a:gd name="T44" fmla="*/ 8 w 61"/>
                <a:gd name="T45" fmla="*/ 23 h 69"/>
                <a:gd name="T46" fmla="*/ 16 w 61"/>
                <a:gd name="T47" fmla="*/ 8 h 69"/>
                <a:gd name="T48" fmla="*/ 16 w 61"/>
                <a:gd name="T49" fmla="*/ 8 h 69"/>
                <a:gd name="T50" fmla="*/ 23 w 61"/>
                <a:gd name="T51" fmla="*/ 0 h 69"/>
                <a:gd name="T52" fmla="*/ 23 w 61"/>
                <a:gd name="T53" fmla="*/ 0 h 69"/>
                <a:gd name="T54" fmla="*/ 31 w 61"/>
                <a:gd name="T55" fmla="*/ 0 h 69"/>
                <a:gd name="T56" fmla="*/ 31 w 61"/>
                <a:gd name="T57" fmla="*/ 0 h 69"/>
                <a:gd name="T58" fmla="*/ 31 w 61"/>
                <a:gd name="T59" fmla="*/ 0 h 69"/>
                <a:gd name="T60" fmla="*/ 31 w 61"/>
                <a:gd name="T61" fmla="*/ 0 h 69"/>
                <a:gd name="T62" fmla="*/ 46 w 61"/>
                <a:gd name="T63" fmla="*/ 0 h 69"/>
                <a:gd name="T64" fmla="*/ 46 w 61"/>
                <a:gd name="T65" fmla="*/ 0 h 69"/>
                <a:gd name="T66" fmla="*/ 54 w 61"/>
                <a:gd name="T67" fmla="*/ 8 h 69"/>
                <a:gd name="T68" fmla="*/ 54 w 61"/>
                <a:gd name="T69" fmla="*/ 8 h 69"/>
                <a:gd name="T70" fmla="*/ 54 w 61"/>
                <a:gd name="T71" fmla="*/ 23 h 69"/>
                <a:gd name="T72" fmla="*/ 54 w 61"/>
                <a:gd name="T73" fmla="*/ 23 h 69"/>
                <a:gd name="T74" fmla="*/ 61 w 61"/>
                <a:gd name="T75" fmla="*/ 38 h 69"/>
                <a:gd name="T76" fmla="*/ 61 w 61"/>
                <a:gd name="T77" fmla="*/ 38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69"/>
                <a:gd name="T119" fmla="*/ 61 w 61"/>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69">
                  <a:moveTo>
                    <a:pt x="61" y="38"/>
                  </a:moveTo>
                  <a:lnTo>
                    <a:pt x="54" y="53"/>
                  </a:lnTo>
                  <a:lnTo>
                    <a:pt x="54" y="61"/>
                  </a:lnTo>
                  <a:lnTo>
                    <a:pt x="46" y="69"/>
                  </a:lnTo>
                  <a:lnTo>
                    <a:pt x="31" y="69"/>
                  </a:lnTo>
                  <a:lnTo>
                    <a:pt x="23" y="69"/>
                  </a:lnTo>
                  <a:lnTo>
                    <a:pt x="16" y="61"/>
                  </a:lnTo>
                  <a:lnTo>
                    <a:pt x="8" y="53"/>
                  </a:lnTo>
                  <a:lnTo>
                    <a:pt x="0" y="38"/>
                  </a:lnTo>
                  <a:lnTo>
                    <a:pt x="8" y="23"/>
                  </a:lnTo>
                  <a:lnTo>
                    <a:pt x="16" y="8"/>
                  </a:lnTo>
                  <a:lnTo>
                    <a:pt x="23" y="0"/>
                  </a:lnTo>
                  <a:lnTo>
                    <a:pt x="31" y="0"/>
                  </a:lnTo>
                  <a:lnTo>
                    <a:pt x="46" y="0"/>
                  </a:lnTo>
                  <a:lnTo>
                    <a:pt x="54" y="8"/>
                  </a:lnTo>
                  <a:lnTo>
                    <a:pt x="54" y="23"/>
                  </a:lnTo>
                  <a:lnTo>
                    <a:pt x="61"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38" name="Freeform 194"/>
            <p:cNvSpPr>
              <a:spLocks/>
            </p:cNvSpPr>
            <p:nvPr/>
          </p:nvSpPr>
          <p:spPr bwMode="auto">
            <a:xfrm>
              <a:off x="1791" y="2043"/>
              <a:ext cx="54" cy="76"/>
            </a:xfrm>
            <a:custGeom>
              <a:avLst/>
              <a:gdLst>
                <a:gd name="T0" fmla="*/ 54 w 54"/>
                <a:gd name="T1" fmla="*/ 38 h 76"/>
                <a:gd name="T2" fmla="*/ 54 w 54"/>
                <a:gd name="T3" fmla="*/ 53 h 76"/>
                <a:gd name="T4" fmla="*/ 46 w 54"/>
                <a:gd name="T5" fmla="*/ 69 h 76"/>
                <a:gd name="T6" fmla="*/ 39 w 54"/>
                <a:gd name="T7" fmla="*/ 76 h 76"/>
                <a:gd name="T8" fmla="*/ 31 w 54"/>
                <a:gd name="T9" fmla="*/ 76 h 76"/>
                <a:gd name="T10" fmla="*/ 31 w 54"/>
                <a:gd name="T11" fmla="*/ 76 h 76"/>
                <a:gd name="T12" fmla="*/ 16 w 54"/>
                <a:gd name="T13" fmla="*/ 76 h 76"/>
                <a:gd name="T14" fmla="*/ 8 w 54"/>
                <a:gd name="T15" fmla="*/ 69 h 76"/>
                <a:gd name="T16" fmla="*/ 0 w 54"/>
                <a:gd name="T17" fmla="*/ 53 h 76"/>
                <a:gd name="T18" fmla="*/ 0 w 54"/>
                <a:gd name="T19" fmla="*/ 38 h 76"/>
                <a:gd name="T20" fmla="*/ 0 w 54"/>
                <a:gd name="T21" fmla="*/ 38 h 76"/>
                <a:gd name="T22" fmla="*/ 0 w 54"/>
                <a:gd name="T23" fmla="*/ 23 h 76"/>
                <a:gd name="T24" fmla="*/ 8 w 54"/>
                <a:gd name="T25" fmla="*/ 15 h 76"/>
                <a:gd name="T26" fmla="*/ 16 w 54"/>
                <a:gd name="T27" fmla="*/ 7 h 76"/>
                <a:gd name="T28" fmla="*/ 31 w 54"/>
                <a:gd name="T29" fmla="*/ 0 h 76"/>
                <a:gd name="T30" fmla="*/ 31 w 54"/>
                <a:gd name="T31" fmla="*/ 0 h 76"/>
                <a:gd name="T32" fmla="*/ 39 w 54"/>
                <a:gd name="T33" fmla="*/ 7 h 76"/>
                <a:gd name="T34" fmla="*/ 46 w 54"/>
                <a:gd name="T35" fmla="*/ 15 h 76"/>
                <a:gd name="T36" fmla="*/ 54 w 54"/>
                <a:gd name="T37" fmla="*/ 23 h 76"/>
                <a:gd name="T38" fmla="*/ 54 w 54"/>
                <a:gd name="T39" fmla="*/ 38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76"/>
                <a:gd name="T62" fmla="*/ 54 w 54"/>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76">
                  <a:moveTo>
                    <a:pt x="54" y="38"/>
                  </a:moveTo>
                  <a:lnTo>
                    <a:pt x="54" y="53"/>
                  </a:lnTo>
                  <a:lnTo>
                    <a:pt x="46" y="69"/>
                  </a:lnTo>
                  <a:lnTo>
                    <a:pt x="39" y="76"/>
                  </a:lnTo>
                  <a:lnTo>
                    <a:pt x="31" y="76"/>
                  </a:lnTo>
                  <a:lnTo>
                    <a:pt x="16" y="76"/>
                  </a:lnTo>
                  <a:lnTo>
                    <a:pt x="8" y="69"/>
                  </a:lnTo>
                  <a:lnTo>
                    <a:pt x="0" y="53"/>
                  </a:lnTo>
                  <a:lnTo>
                    <a:pt x="0" y="38"/>
                  </a:lnTo>
                  <a:lnTo>
                    <a:pt x="0" y="23"/>
                  </a:lnTo>
                  <a:lnTo>
                    <a:pt x="8" y="15"/>
                  </a:lnTo>
                  <a:lnTo>
                    <a:pt x="16" y="7"/>
                  </a:lnTo>
                  <a:lnTo>
                    <a:pt x="31" y="0"/>
                  </a:lnTo>
                  <a:lnTo>
                    <a:pt x="39" y="7"/>
                  </a:lnTo>
                  <a:lnTo>
                    <a:pt x="46" y="15"/>
                  </a:lnTo>
                  <a:lnTo>
                    <a:pt x="54" y="23"/>
                  </a:lnTo>
                  <a:lnTo>
                    <a:pt x="54"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39" name="Freeform 195"/>
            <p:cNvSpPr>
              <a:spLocks/>
            </p:cNvSpPr>
            <p:nvPr/>
          </p:nvSpPr>
          <p:spPr bwMode="auto">
            <a:xfrm>
              <a:off x="1776" y="2058"/>
              <a:ext cx="54" cy="69"/>
            </a:xfrm>
            <a:custGeom>
              <a:avLst/>
              <a:gdLst>
                <a:gd name="T0" fmla="*/ 54 w 54"/>
                <a:gd name="T1" fmla="*/ 31 h 69"/>
                <a:gd name="T2" fmla="*/ 54 w 54"/>
                <a:gd name="T3" fmla="*/ 46 h 69"/>
                <a:gd name="T4" fmla="*/ 46 w 54"/>
                <a:gd name="T5" fmla="*/ 61 h 69"/>
                <a:gd name="T6" fmla="*/ 38 w 54"/>
                <a:gd name="T7" fmla="*/ 69 h 69"/>
                <a:gd name="T8" fmla="*/ 31 w 54"/>
                <a:gd name="T9" fmla="*/ 69 h 69"/>
                <a:gd name="T10" fmla="*/ 31 w 54"/>
                <a:gd name="T11" fmla="*/ 69 h 69"/>
                <a:gd name="T12" fmla="*/ 15 w 54"/>
                <a:gd name="T13" fmla="*/ 69 h 69"/>
                <a:gd name="T14" fmla="*/ 8 w 54"/>
                <a:gd name="T15" fmla="*/ 61 h 69"/>
                <a:gd name="T16" fmla="*/ 0 w 54"/>
                <a:gd name="T17" fmla="*/ 46 h 69"/>
                <a:gd name="T18" fmla="*/ 0 w 54"/>
                <a:gd name="T19" fmla="*/ 31 h 69"/>
                <a:gd name="T20" fmla="*/ 0 w 54"/>
                <a:gd name="T21" fmla="*/ 31 h 69"/>
                <a:gd name="T22" fmla="*/ 0 w 54"/>
                <a:gd name="T23" fmla="*/ 23 h 69"/>
                <a:gd name="T24" fmla="*/ 8 w 54"/>
                <a:gd name="T25" fmla="*/ 8 h 69"/>
                <a:gd name="T26" fmla="*/ 15 w 54"/>
                <a:gd name="T27" fmla="*/ 0 h 69"/>
                <a:gd name="T28" fmla="*/ 31 w 54"/>
                <a:gd name="T29" fmla="*/ 0 h 69"/>
                <a:gd name="T30" fmla="*/ 31 w 54"/>
                <a:gd name="T31" fmla="*/ 0 h 69"/>
                <a:gd name="T32" fmla="*/ 38 w 54"/>
                <a:gd name="T33" fmla="*/ 0 h 69"/>
                <a:gd name="T34" fmla="*/ 46 w 54"/>
                <a:gd name="T35" fmla="*/ 8 h 69"/>
                <a:gd name="T36" fmla="*/ 54 w 54"/>
                <a:gd name="T37" fmla="*/ 23 h 69"/>
                <a:gd name="T38" fmla="*/ 54 w 54"/>
                <a:gd name="T39" fmla="*/ 31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69"/>
                <a:gd name="T62" fmla="*/ 54 w 54"/>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69">
                  <a:moveTo>
                    <a:pt x="54" y="31"/>
                  </a:moveTo>
                  <a:lnTo>
                    <a:pt x="54" y="46"/>
                  </a:lnTo>
                  <a:lnTo>
                    <a:pt x="46" y="61"/>
                  </a:lnTo>
                  <a:lnTo>
                    <a:pt x="38" y="69"/>
                  </a:lnTo>
                  <a:lnTo>
                    <a:pt x="31" y="69"/>
                  </a:lnTo>
                  <a:lnTo>
                    <a:pt x="15" y="69"/>
                  </a:lnTo>
                  <a:lnTo>
                    <a:pt x="8" y="61"/>
                  </a:lnTo>
                  <a:lnTo>
                    <a:pt x="0" y="46"/>
                  </a:lnTo>
                  <a:lnTo>
                    <a:pt x="0" y="31"/>
                  </a:lnTo>
                  <a:lnTo>
                    <a:pt x="0" y="23"/>
                  </a:lnTo>
                  <a:lnTo>
                    <a:pt x="8" y="8"/>
                  </a:lnTo>
                  <a:lnTo>
                    <a:pt x="15" y="0"/>
                  </a:lnTo>
                  <a:lnTo>
                    <a:pt x="31" y="0"/>
                  </a:lnTo>
                  <a:lnTo>
                    <a:pt x="38" y="0"/>
                  </a:lnTo>
                  <a:lnTo>
                    <a:pt x="46" y="8"/>
                  </a:lnTo>
                  <a:lnTo>
                    <a:pt x="54" y="23"/>
                  </a:lnTo>
                  <a:lnTo>
                    <a:pt x="54" y="31"/>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40" name="Freeform 196"/>
            <p:cNvSpPr>
              <a:spLocks/>
            </p:cNvSpPr>
            <p:nvPr/>
          </p:nvSpPr>
          <p:spPr bwMode="auto">
            <a:xfrm>
              <a:off x="1791" y="2043"/>
              <a:ext cx="54" cy="76"/>
            </a:xfrm>
            <a:custGeom>
              <a:avLst/>
              <a:gdLst>
                <a:gd name="T0" fmla="*/ 54 w 54"/>
                <a:gd name="T1" fmla="*/ 38 h 76"/>
                <a:gd name="T2" fmla="*/ 54 w 54"/>
                <a:gd name="T3" fmla="*/ 53 h 76"/>
                <a:gd name="T4" fmla="*/ 54 w 54"/>
                <a:gd name="T5" fmla="*/ 53 h 76"/>
                <a:gd name="T6" fmla="*/ 46 w 54"/>
                <a:gd name="T7" fmla="*/ 69 h 76"/>
                <a:gd name="T8" fmla="*/ 46 w 54"/>
                <a:gd name="T9" fmla="*/ 69 h 76"/>
                <a:gd name="T10" fmla="*/ 39 w 54"/>
                <a:gd name="T11" fmla="*/ 76 h 76"/>
                <a:gd name="T12" fmla="*/ 39 w 54"/>
                <a:gd name="T13" fmla="*/ 76 h 76"/>
                <a:gd name="T14" fmla="*/ 31 w 54"/>
                <a:gd name="T15" fmla="*/ 76 h 76"/>
                <a:gd name="T16" fmla="*/ 31 w 54"/>
                <a:gd name="T17" fmla="*/ 76 h 76"/>
                <a:gd name="T18" fmla="*/ 31 w 54"/>
                <a:gd name="T19" fmla="*/ 76 h 76"/>
                <a:gd name="T20" fmla="*/ 31 w 54"/>
                <a:gd name="T21" fmla="*/ 76 h 76"/>
                <a:gd name="T22" fmla="*/ 16 w 54"/>
                <a:gd name="T23" fmla="*/ 76 h 76"/>
                <a:gd name="T24" fmla="*/ 16 w 54"/>
                <a:gd name="T25" fmla="*/ 76 h 76"/>
                <a:gd name="T26" fmla="*/ 8 w 54"/>
                <a:gd name="T27" fmla="*/ 69 h 76"/>
                <a:gd name="T28" fmla="*/ 8 w 54"/>
                <a:gd name="T29" fmla="*/ 69 h 76"/>
                <a:gd name="T30" fmla="*/ 0 w 54"/>
                <a:gd name="T31" fmla="*/ 53 h 76"/>
                <a:gd name="T32" fmla="*/ 0 w 54"/>
                <a:gd name="T33" fmla="*/ 53 h 76"/>
                <a:gd name="T34" fmla="*/ 0 w 54"/>
                <a:gd name="T35" fmla="*/ 38 h 76"/>
                <a:gd name="T36" fmla="*/ 0 w 54"/>
                <a:gd name="T37" fmla="*/ 38 h 76"/>
                <a:gd name="T38" fmla="*/ 0 w 54"/>
                <a:gd name="T39" fmla="*/ 38 h 76"/>
                <a:gd name="T40" fmla="*/ 0 w 54"/>
                <a:gd name="T41" fmla="*/ 38 h 76"/>
                <a:gd name="T42" fmla="*/ 0 w 54"/>
                <a:gd name="T43" fmla="*/ 23 h 76"/>
                <a:gd name="T44" fmla="*/ 0 w 54"/>
                <a:gd name="T45" fmla="*/ 23 h 76"/>
                <a:gd name="T46" fmla="*/ 8 w 54"/>
                <a:gd name="T47" fmla="*/ 15 h 76"/>
                <a:gd name="T48" fmla="*/ 8 w 54"/>
                <a:gd name="T49" fmla="*/ 15 h 76"/>
                <a:gd name="T50" fmla="*/ 16 w 54"/>
                <a:gd name="T51" fmla="*/ 7 h 76"/>
                <a:gd name="T52" fmla="*/ 16 w 54"/>
                <a:gd name="T53" fmla="*/ 7 h 76"/>
                <a:gd name="T54" fmla="*/ 31 w 54"/>
                <a:gd name="T55" fmla="*/ 0 h 76"/>
                <a:gd name="T56" fmla="*/ 31 w 54"/>
                <a:gd name="T57" fmla="*/ 0 h 76"/>
                <a:gd name="T58" fmla="*/ 31 w 54"/>
                <a:gd name="T59" fmla="*/ 0 h 76"/>
                <a:gd name="T60" fmla="*/ 31 w 54"/>
                <a:gd name="T61" fmla="*/ 0 h 76"/>
                <a:gd name="T62" fmla="*/ 39 w 54"/>
                <a:gd name="T63" fmla="*/ 7 h 76"/>
                <a:gd name="T64" fmla="*/ 39 w 54"/>
                <a:gd name="T65" fmla="*/ 7 h 76"/>
                <a:gd name="T66" fmla="*/ 46 w 54"/>
                <a:gd name="T67" fmla="*/ 15 h 76"/>
                <a:gd name="T68" fmla="*/ 46 w 54"/>
                <a:gd name="T69" fmla="*/ 15 h 76"/>
                <a:gd name="T70" fmla="*/ 54 w 54"/>
                <a:gd name="T71" fmla="*/ 23 h 76"/>
                <a:gd name="T72" fmla="*/ 54 w 54"/>
                <a:gd name="T73" fmla="*/ 23 h 76"/>
                <a:gd name="T74" fmla="*/ 54 w 54"/>
                <a:gd name="T75" fmla="*/ 38 h 76"/>
                <a:gd name="T76" fmla="*/ 54 w 54"/>
                <a:gd name="T77" fmla="*/ 38 h 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76"/>
                <a:gd name="T119" fmla="*/ 54 w 54"/>
                <a:gd name="T120" fmla="*/ 76 h 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76">
                  <a:moveTo>
                    <a:pt x="54" y="38"/>
                  </a:moveTo>
                  <a:lnTo>
                    <a:pt x="54" y="53"/>
                  </a:lnTo>
                  <a:lnTo>
                    <a:pt x="46" y="69"/>
                  </a:lnTo>
                  <a:lnTo>
                    <a:pt x="39" y="76"/>
                  </a:lnTo>
                  <a:lnTo>
                    <a:pt x="31" y="76"/>
                  </a:lnTo>
                  <a:lnTo>
                    <a:pt x="16" y="76"/>
                  </a:lnTo>
                  <a:lnTo>
                    <a:pt x="8" y="69"/>
                  </a:lnTo>
                  <a:lnTo>
                    <a:pt x="0" y="53"/>
                  </a:lnTo>
                  <a:lnTo>
                    <a:pt x="0" y="38"/>
                  </a:lnTo>
                  <a:lnTo>
                    <a:pt x="0" y="23"/>
                  </a:lnTo>
                  <a:lnTo>
                    <a:pt x="8" y="15"/>
                  </a:lnTo>
                  <a:lnTo>
                    <a:pt x="16" y="7"/>
                  </a:lnTo>
                  <a:lnTo>
                    <a:pt x="31" y="0"/>
                  </a:lnTo>
                  <a:lnTo>
                    <a:pt x="39" y="7"/>
                  </a:lnTo>
                  <a:lnTo>
                    <a:pt x="46" y="15"/>
                  </a:lnTo>
                  <a:lnTo>
                    <a:pt x="54" y="23"/>
                  </a:lnTo>
                  <a:lnTo>
                    <a:pt x="54"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41" name="Freeform 197"/>
            <p:cNvSpPr>
              <a:spLocks/>
            </p:cNvSpPr>
            <p:nvPr/>
          </p:nvSpPr>
          <p:spPr bwMode="auto">
            <a:xfrm>
              <a:off x="1776" y="2058"/>
              <a:ext cx="54" cy="69"/>
            </a:xfrm>
            <a:custGeom>
              <a:avLst/>
              <a:gdLst>
                <a:gd name="T0" fmla="*/ 54 w 54"/>
                <a:gd name="T1" fmla="*/ 31 h 69"/>
                <a:gd name="T2" fmla="*/ 54 w 54"/>
                <a:gd name="T3" fmla="*/ 46 h 69"/>
                <a:gd name="T4" fmla="*/ 54 w 54"/>
                <a:gd name="T5" fmla="*/ 46 h 69"/>
                <a:gd name="T6" fmla="*/ 46 w 54"/>
                <a:gd name="T7" fmla="*/ 61 h 69"/>
                <a:gd name="T8" fmla="*/ 46 w 54"/>
                <a:gd name="T9" fmla="*/ 61 h 69"/>
                <a:gd name="T10" fmla="*/ 38 w 54"/>
                <a:gd name="T11" fmla="*/ 69 h 69"/>
                <a:gd name="T12" fmla="*/ 38 w 54"/>
                <a:gd name="T13" fmla="*/ 69 h 69"/>
                <a:gd name="T14" fmla="*/ 31 w 54"/>
                <a:gd name="T15" fmla="*/ 69 h 69"/>
                <a:gd name="T16" fmla="*/ 31 w 54"/>
                <a:gd name="T17" fmla="*/ 69 h 69"/>
                <a:gd name="T18" fmla="*/ 31 w 54"/>
                <a:gd name="T19" fmla="*/ 69 h 69"/>
                <a:gd name="T20" fmla="*/ 31 w 54"/>
                <a:gd name="T21" fmla="*/ 69 h 69"/>
                <a:gd name="T22" fmla="*/ 15 w 54"/>
                <a:gd name="T23" fmla="*/ 69 h 69"/>
                <a:gd name="T24" fmla="*/ 15 w 54"/>
                <a:gd name="T25" fmla="*/ 69 h 69"/>
                <a:gd name="T26" fmla="*/ 8 w 54"/>
                <a:gd name="T27" fmla="*/ 61 h 69"/>
                <a:gd name="T28" fmla="*/ 8 w 54"/>
                <a:gd name="T29" fmla="*/ 61 h 69"/>
                <a:gd name="T30" fmla="*/ 0 w 54"/>
                <a:gd name="T31" fmla="*/ 46 h 69"/>
                <a:gd name="T32" fmla="*/ 0 w 54"/>
                <a:gd name="T33" fmla="*/ 46 h 69"/>
                <a:gd name="T34" fmla="*/ 0 w 54"/>
                <a:gd name="T35" fmla="*/ 31 h 69"/>
                <a:gd name="T36" fmla="*/ 0 w 54"/>
                <a:gd name="T37" fmla="*/ 31 h 69"/>
                <a:gd name="T38" fmla="*/ 0 w 54"/>
                <a:gd name="T39" fmla="*/ 31 h 69"/>
                <a:gd name="T40" fmla="*/ 0 w 54"/>
                <a:gd name="T41" fmla="*/ 31 h 69"/>
                <a:gd name="T42" fmla="*/ 0 w 54"/>
                <a:gd name="T43" fmla="*/ 23 h 69"/>
                <a:gd name="T44" fmla="*/ 0 w 54"/>
                <a:gd name="T45" fmla="*/ 23 h 69"/>
                <a:gd name="T46" fmla="*/ 8 w 54"/>
                <a:gd name="T47" fmla="*/ 8 h 69"/>
                <a:gd name="T48" fmla="*/ 8 w 54"/>
                <a:gd name="T49" fmla="*/ 8 h 69"/>
                <a:gd name="T50" fmla="*/ 15 w 54"/>
                <a:gd name="T51" fmla="*/ 0 h 69"/>
                <a:gd name="T52" fmla="*/ 15 w 54"/>
                <a:gd name="T53" fmla="*/ 0 h 69"/>
                <a:gd name="T54" fmla="*/ 31 w 54"/>
                <a:gd name="T55" fmla="*/ 0 h 69"/>
                <a:gd name="T56" fmla="*/ 31 w 54"/>
                <a:gd name="T57" fmla="*/ 0 h 69"/>
                <a:gd name="T58" fmla="*/ 31 w 54"/>
                <a:gd name="T59" fmla="*/ 0 h 69"/>
                <a:gd name="T60" fmla="*/ 31 w 54"/>
                <a:gd name="T61" fmla="*/ 0 h 69"/>
                <a:gd name="T62" fmla="*/ 38 w 54"/>
                <a:gd name="T63" fmla="*/ 0 h 69"/>
                <a:gd name="T64" fmla="*/ 38 w 54"/>
                <a:gd name="T65" fmla="*/ 0 h 69"/>
                <a:gd name="T66" fmla="*/ 46 w 54"/>
                <a:gd name="T67" fmla="*/ 8 h 69"/>
                <a:gd name="T68" fmla="*/ 46 w 54"/>
                <a:gd name="T69" fmla="*/ 8 h 69"/>
                <a:gd name="T70" fmla="*/ 54 w 54"/>
                <a:gd name="T71" fmla="*/ 23 h 69"/>
                <a:gd name="T72" fmla="*/ 54 w 54"/>
                <a:gd name="T73" fmla="*/ 23 h 69"/>
                <a:gd name="T74" fmla="*/ 54 w 54"/>
                <a:gd name="T75" fmla="*/ 31 h 69"/>
                <a:gd name="T76" fmla="*/ 54 w 54"/>
                <a:gd name="T77" fmla="*/ 31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69"/>
                <a:gd name="T119" fmla="*/ 54 w 54"/>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69">
                  <a:moveTo>
                    <a:pt x="54" y="31"/>
                  </a:moveTo>
                  <a:lnTo>
                    <a:pt x="54" y="46"/>
                  </a:lnTo>
                  <a:lnTo>
                    <a:pt x="46" y="61"/>
                  </a:lnTo>
                  <a:lnTo>
                    <a:pt x="38" y="69"/>
                  </a:lnTo>
                  <a:lnTo>
                    <a:pt x="31" y="69"/>
                  </a:lnTo>
                  <a:lnTo>
                    <a:pt x="15" y="69"/>
                  </a:lnTo>
                  <a:lnTo>
                    <a:pt x="8" y="61"/>
                  </a:lnTo>
                  <a:lnTo>
                    <a:pt x="0" y="46"/>
                  </a:lnTo>
                  <a:lnTo>
                    <a:pt x="0" y="31"/>
                  </a:lnTo>
                  <a:lnTo>
                    <a:pt x="0" y="23"/>
                  </a:lnTo>
                  <a:lnTo>
                    <a:pt x="8" y="8"/>
                  </a:lnTo>
                  <a:lnTo>
                    <a:pt x="15" y="0"/>
                  </a:lnTo>
                  <a:lnTo>
                    <a:pt x="31" y="0"/>
                  </a:lnTo>
                  <a:lnTo>
                    <a:pt x="38" y="0"/>
                  </a:lnTo>
                  <a:lnTo>
                    <a:pt x="46" y="8"/>
                  </a:lnTo>
                  <a:lnTo>
                    <a:pt x="54" y="23"/>
                  </a:lnTo>
                  <a:lnTo>
                    <a:pt x="54" y="31"/>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42" name="Freeform 198"/>
            <p:cNvSpPr>
              <a:spLocks/>
            </p:cNvSpPr>
            <p:nvPr/>
          </p:nvSpPr>
          <p:spPr bwMode="auto">
            <a:xfrm>
              <a:off x="1814" y="2073"/>
              <a:ext cx="54" cy="77"/>
            </a:xfrm>
            <a:custGeom>
              <a:avLst/>
              <a:gdLst>
                <a:gd name="T0" fmla="*/ 54 w 54"/>
                <a:gd name="T1" fmla="*/ 39 h 77"/>
                <a:gd name="T2" fmla="*/ 54 w 54"/>
                <a:gd name="T3" fmla="*/ 54 h 77"/>
                <a:gd name="T4" fmla="*/ 46 w 54"/>
                <a:gd name="T5" fmla="*/ 62 h 77"/>
                <a:gd name="T6" fmla="*/ 39 w 54"/>
                <a:gd name="T7" fmla="*/ 69 h 77"/>
                <a:gd name="T8" fmla="*/ 23 w 54"/>
                <a:gd name="T9" fmla="*/ 77 h 77"/>
                <a:gd name="T10" fmla="*/ 23 w 54"/>
                <a:gd name="T11" fmla="*/ 77 h 77"/>
                <a:gd name="T12" fmla="*/ 16 w 54"/>
                <a:gd name="T13" fmla="*/ 69 h 77"/>
                <a:gd name="T14" fmla="*/ 8 w 54"/>
                <a:gd name="T15" fmla="*/ 62 h 77"/>
                <a:gd name="T16" fmla="*/ 0 w 54"/>
                <a:gd name="T17" fmla="*/ 54 h 77"/>
                <a:gd name="T18" fmla="*/ 0 w 54"/>
                <a:gd name="T19" fmla="*/ 39 h 77"/>
                <a:gd name="T20" fmla="*/ 0 w 54"/>
                <a:gd name="T21" fmla="*/ 39 h 77"/>
                <a:gd name="T22" fmla="*/ 0 w 54"/>
                <a:gd name="T23" fmla="*/ 23 h 77"/>
                <a:gd name="T24" fmla="*/ 8 w 54"/>
                <a:gd name="T25" fmla="*/ 8 h 77"/>
                <a:gd name="T26" fmla="*/ 16 w 54"/>
                <a:gd name="T27" fmla="*/ 0 h 77"/>
                <a:gd name="T28" fmla="*/ 23 w 54"/>
                <a:gd name="T29" fmla="*/ 0 h 77"/>
                <a:gd name="T30" fmla="*/ 23 w 54"/>
                <a:gd name="T31" fmla="*/ 0 h 77"/>
                <a:gd name="T32" fmla="*/ 39 w 54"/>
                <a:gd name="T33" fmla="*/ 0 h 77"/>
                <a:gd name="T34" fmla="*/ 46 w 54"/>
                <a:gd name="T35" fmla="*/ 8 h 77"/>
                <a:gd name="T36" fmla="*/ 54 w 54"/>
                <a:gd name="T37" fmla="*/ 23 h 77"/>
                <a:gd name="T38" fmla="*/ 54 w 54"/>
                <a:gd name="T39" fmla="*/ 39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77"/>
                <a:gd name="T62" fmla="*/ 54 w 54"/>
                <a:gd name="T63" fmla="*/ 77 h 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77">
                  <a:moveTo>
                    <a:pt x="54" y="39"/>
                  </a:moveTo>
                  <a:lnTo>
                    <a:pt x="54" y="54"/>
                  </a:lnTo>
                  <a:lnTo>
                    <a:pt x="46" y="62"/>
                  </a:lnTo>
                  <a:lnTo>
                    <a:pt x="39" y="69"/>
                  </a:lnTo>
                  <a:lnTo>
                    <a:pt x="23" y="77"/>
                  </a:lnTo>
                  <a:lnTo>
                    <a:pt x="16" y="69"/>
                  </a:lnTo>
                  <a:lnTo>
                    <a:pt x="8" y="62"/>
                  </a:lnTo>
                  <a:lnTo>
                    <a:pt x="0" y="54"/>
                  </a:lnTo>
                  <a:lnTo>
                    <a:pt x="0" y="39"/>
                  </a:lnTo>
                  <a:lnTo>
                    <a:pt x="0" y="23"/>
                  </a:lnTo>
                  <a:lnTo>
                    <a:pt x="8" y="8"/>
                  </a:lnTo>
                  <a:lnTo>
                    <a:pt x="16" y="0"/>
                  </a:lnTo>
                  <a:lnTo>
                    <a:pt x="23" y="0"/>
                  </a:lnTo>
                  <a:lnTo>
                    <a:pt x="39" y="0"/>
                  </a:lnTo>
                  <a:lnTo>
                    <a:pt x="46" y="8"/>
                  </a:lnTo>
                  <a:lnTo>
                    <a:pt x="54" y="23"/>
                  </a:lnTo>
                  <a:lnTo>
                    <a:pt x="54" y="39"/>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43" name="Freeform 199"/>
            <p:cNvSpPr>
              <a:spLocks/>
            </p:cNvSpPr>
            <p:nvPr/>
          </p:nvSpPr>
          <p:spPr bwMode="auto">
            <a:xfrm>
              <a:off x="1883" y="2112"/>
              <a:ext cx="54" cy="69"/>
            </a:xfrm>
            <a:custGeom>
              <a:avLst/>
              <a:gdLst>
                <a:gd name="T0" fmla="*/ 54 w 54"/>
                <a:gd name="T1" fmla="*/ 38 h 69"/>
                <a:gd name="T2" fmla="*/ 54 w 54"/>
                <a:gd name="T3" fmla="*/ 46 h 69"/>
                <a:gd name="T4" fmla="*/ 46 w 54"/>
                <a:gd name="T5" fmla="*/ 61 h 69"/>
                <a:gd name="T6" fmla="*/ 39 w 54"/>
                <a:gd name="T7" fmla="*/ 69 h 69"/>
                <a:gd name="T8" fmla="*/ 23 w 54"/>
                <a:gd name="T9" fmla="*/ 69 h 69"/>
                <a:gd name="T10" fmla="*/ 23 w 54"/>
                <a:gd name="T11" fmla="*/ 69 h 69"/>
                <a:gd name="T12" fmla="*/ 16 w 54"/>
                <a:gd name="T13" fmla="*/ 69 h 69"/>
                <a:gd name="T14" fmla="*/ 8 w 54"/>
                <a:gd name="T15" fmla="*/ 61 h 69"/>
                <a:gd name="T16" fmla="*/ 0 w 54"/>
                <a:gd name="T17" fmla="*/ 46 h 69"/>
                <a:gd name="T18" fmla="*/ 0 w 54"/>
                <a:gd name="T19" fmla="*/ 38 h 69"/>
                <a:gd name="T20" fmla="*/ 0 w 54"/>
                <a:gd name="T21" fmla="*/ 38 h 69"/>
                <a:gd name="T22" fmla="*/ 0 w 54"/>
                <a:gd name="T23" fmla="*/ 23 h 69"/>
                <a:gd name="T24" fmla="*/ 8 w 54"/>
                <a:gd name="T25" fmla="*/ 7 h 69"/>
                <a:gd name="T26" fmla="*/ 16 w 54"/>
                <a:gd name="T27" fmla="*/ 0 h 69"/>
                <a:gd name="T28" fmla="*/ 23 w 54"/>
                <a:gd name="T29" fmla="*/ 0 h 69"/>
                <a:gd name="T30" fmla="*/ 23 w 54"/>
                <a:gd name="T31" fmla="*/ 0 h 69"/>
                <a:gd name="T32" fmla="*/ 39 w 54"/>
                <a:gd name="T33" fmla="*/ 0 h 69"/>
                <a:gd name="T34" fmla="*/ 46 w 54"/>
                <a:gd name="T35" fmla="*/ 7 h 69"/>
                <a:gd name="T36" fmla="*/ 54 w 54"/>
                <a:gd name="T37" fmla="*/ 23 h 69"/>
                <a:gd name="T38" fmla="*/ 54 w 54"/>
                <a:gd name="T39" fmla="*/ 38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69"/>
                <a:gd name="T62" fmla="*/ 54 w 54"/>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69">
                  <a:moveTo>
                    <a:pt x="54" y="38"/>
                  </a:moveTo>
                  <a:lnTo>
                    <a:pt x="54" y="46"/>
                  </a:lnTo>
                  <a:lnTo>
                    <a:pt x="46" y="61"/>
                  </a:lnTo>
                  <a:lnTo>
                    <a:pt x="39" y="69"/>
                  </a:lnTo>
                  <a:lnTo>
                    <a:pt x="23" y="69"/>
                  </a:lnTo>
                  <a:lnTo>
                    <a:pt x="16" y="69"/>
                  </a:lnTo>
                  <a:lnTo>
                    <a:pt x="8" y="61"/>
                  </a:lnTo>
                  <a:lnTo>
                    <a:pt x="0" y="46"/>
                  </a:lnTo>
                  <a:lnTo>
                    <a:pt x="0" y="38"/>
                  </a:lnTo>
                  <a:lnTo>
                    <a:pt x="0" y="23"/>
                  </a:lnTo>
                  <a:lnTo>
                    <a:pt x="8" y="7"/>
                  </a:lnTo>
                  <a:lnTo>
                    <a:pt x="16" y="0"/>
                  </a:lnTo>
                  <a:lnTo>
                    <a:pt x="23" y="0"/>
                  </a:lnTo>
                  <a:lnTo>
                    <a:pt x="39" y="0"/>
                  </a:lnTo>
                  <a:lnTo>
                    <a:pt x="46" y="7"/>
                  </a:lnTo>
                  <a:lnTo>
                    <a:pt x="54" y="23"/>
                  </a:lnTo>
                  <a:lnTo>
                    <a:pt x="54"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44" name="Freeform 200"/>
            <p:cNvSpPr>
              <a:spLocks/>
            </p:cNvSpPr>
            <p:nvPr/>
          </p:nvSpPr>
          <p:spPr bwMode="auto">
            <a:xfrm>
              <a:off x="1814" y="2073"/>
              <a:ext cx="54" cy="77"/>
            </a:xfrm>
            <a:custGeom>
              <a:avLst/>
              <a:gdLst>
                <a:gd name="T0" fmla="*/ 54 w 54"/>
                <a:gd name="T1" fmla="*/ 39 h 77"/>
                <a:gd name="T2" fmla="*/ 54 w 54"/>
                <a:gd name="T3" fmla="*/ 54 h 77"/>
                <a:gd name="T4" fmla="*/ 54 w 54"/>
                <a:gd name="T5" fmla="*/ 54 h 77"/>
                <a:gd name="T6" fmla="*/ 46 w 54"/>
                <a:gd name="T7" fmla="*/ 62 h 77"/>
                <a:gd name="T8" fmla="*/ 46 w 54"/>
                <a:gd name="T9" fmla="*/ 62 h 77"/>
                <a:gd name="T10" fmla="*/ 39 w 54"/>
                <a:gd name="T11" fmla="*/ 69 h 77"/>
                <a:gd name="T12" fmla="*/ 39 w 54"/>
                <a:gd name="T13" fmla="*/ 69 h 77"/>
                <a:gd name="T14" fmla="*/ 23 w 54"/>
                <a:gd name="T15" fmla="*/ 77 h 77"/>
                <a:gd name="T16" fmla="*/ 23 w 54"/>
                <a:gd name="T17" fmla="*/ 77 h 77"/>
                <a:gd name="T18" fmla="*/ 23 w 54"/>
                <a:gd name="T19" fmla="*/ 77 h 77"/>
                <a:gd name="T20" fmla="*/ 23 w 54"/>
                <a:gd name="T21" fmla="*/ 77 h 77"/>
                <a:gd name="T22" fmla="*/ 16 w 54"/>
                <a:gd name="T23" fmla="*/ 69 h 77"/>
                <a:gd name="T24" fmla="*/ 16 w 54"/>
                <a:gd name="T25" fmla="*/ 69 h 77"/>
                <a:gd name="T26" fmla="*/ 8 w 54"/>
                <a:gd name="T27" fmla="*/ 62 h 77"/>
                <a:gd name="T28" fmla="*/ 8 w 54"/>
                <a:gd name="T29" fmla="*/ 62 h 77"/>
                <a:gd name="T30" fmla="*/ 0 w 54"/>
                <a:gd name="T31" fmla="*/ 54 h 77"/>
                <a:gd name="T32" fmla="*/ 0 w 54"/>
                <a:gd name="T33" fmla="*/ 54 h 77"/>
                <a:gd name="T34" fmla="*/ 0 w 54"/>
                <a:gd name="T35" fmla="*/ 39 h 77"/>
                <a:gd name="T36" fmla="*/ 0 w 54"/>
                <a:gd name="T37" fmla="*/ 39 h 77"/>
                <a:gd name="T38" fmla="*/ 0 w 54"/>
                <a:gd name="T39" fmla="*/ 39 h 77"/>
                <a:gd name="T40" fmla="*/ 0 w 54"/>
                <a:gd name="T41" fmla="*/ 39 h 77"/>
                <a:gd name="T42" fmla="*/ 0 w 54"/>
                <a:gd name="T43" fmla="*/ 23 h 77"/>
                <a:gd name="T44" fmla="*/ 0 w 54"/>
                <a:gd name="T45" fmla="*/ 23 h 77"/>
                <a:gd name="T46" fmla="*/ 8 w 54"/>
                <a:gd name="T47" fmla="*/ 8 h 77"/>
                <a:gd name="T48" fmla="*/ 8 w 54"/>
                <a:gd name="T49" fmla="*/ 8 h 77"/>
                <a:gd name="T50" fmla="*/ 16 w 54"/>
                <a:gd name="T51" fmla="*/ 0 h 77"/>
                <a:gd name="T52" fmla="*/ 16 w 54"/>
                <a:gd name="T53" fmla="*/ 0 h 77"/>
                <a:gd name="T54" fmla="*/ 23 w 54"/>
                <a:gd name="T55" fmla="*/ 0 h 77"/>
                <a:gd name="T56" fmla="*/ 23 w 54"/>
                <a:gd name="T57" fmla="*/ 0 h 77"/>
                <a:gd name="T58" fmla="*/ 23 w 54"/>
                <a:gd name="T59" fmla="*/ 0 h 77"/>
                <a:gd name="T60" fmla="*/ 23 w 54"/>
                <a:gd name="T61" fmla="*/ 0 h 77"/>
                <a:gd name="T62" fmla="*/ 39 w 54"/>
                <a:gd name="T63" fmla="*/ 0 h 77"/>
                <a:gd name="T64" fmla="*/ 39 w 54"/>
                <a:gd name="T65" fmla="*/ 0 h 77"/>
                <a:gd name="T66" fmla="*/ 46 w 54"/>
                <a:gd name="T67" fmla="*/ 8 h 77"/>
                <a:gd name="T68" fmla="*/ 46 w 54"/>
                <a:gd name="T69" fmla="*/ 8 h 77"/>
                <a:gd name="T70" fmla="*/ 54 w 54"/>
                <a:gd name="T71" fmla="*/ 23 h 77"/>
                <a:gd name="T72" fmla="*/ 54 w 54"/>
                <a:gd name="T73" fmla="*/ 23 h 77"/>
                <a:gd name="T74" fmla="*/ 54 w 54"/>
                <a:gd name="T75" fmla="*/ 39 h 77"/>
                <a:gd name="T76" fmla="*/ 54 w 54"/>
                <a:gd name="T77" fmla="*/ 39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77"/>
                <a:gd name="T119" fmla="*/ 54 w 54"/>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77">
                  <a:moveTo>
                    <a:pt x="54" y="39"/>
                  </a:moveTo>
                  <a:lnTo>
                    <a:pt x="54" y="54"/>
                  </a:lnTo>
                  <a:lnTo>
                    <a:pt x="46" y="62"/>
                  </a:lnTo>
                  <a:lnTo>
                    <a:pt x="39" y="69"/>
                  </a:lnTo>
                  <a:lnTo>
                    <a:pt x="23" y="77"/>
                  </a:lnTo>
                  <a:lnTo>
                    <a:pt x="16" y="69"/>
                  </a:lnTo>
                  <a:lnTo>
                    <a:pt x="8" y="62"/>
                  </a:lnTo>
                  <a:lnTo>
                    <a:pt x="0" y="54"/>
                  </a:lnTo>
                  <a:lnTo>
                    <a:pt x="0" y="39"/>
                  </a:lnTo>
                  <a:lnTo>
                    <a:pt x="0" y="23"/>
                  </a:lnTo>
                  <a:lnTo>
                    <a:pt x="8" y="8"/>
                  </a:lnTo>
                  <a:lnTo>
                    <a:pt x="16" y="0"/>
                  </a:lnTo>
                  <a:lnTo>
                    <a:pt x="23" y="0"/>
                  </a:lnTo>
                  <a:lnTo>
                    <a:pt x="39" y="0"/>
                  </a:lnTo>
                  <a:lnTo>
                    <a:pt x="46" y="8"/>
                  </a:lnTo>
                  <a:lnTo>
                    <a:pt x="54" y="23"/>
                  </a:lnTo>
                  <a:lnTo>
                    <a:pt x="54" y="39"/>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45" name="Freeform 201"/>
            <p:cNvSpPr>
              <a:spLocks/>
            </p:cNvSpPr>
            <p:nvPr/>
          </p:nvSpPr>
          <p:spPr bwMode="auto">
            <a:xfrm>
              <a:off x="1883" y="2112"/>
              <a:ext cx="54" cy="69"/>
            </a:xfrm>
            <a:custGeom>
              <a:avLst/>
              <a:gdLst>
                <a:gd name="T0" fmla="*/ 54 w 54"/>
                <a:gd name="T1" fmla="*/ 38 h 69"/>
                <a:gd name="T2" fmla="*/ 54 w 54"/>
                <a:gd name="T3" fmla="*/ 46 h 69"/>
                <a:gd name="T4" fmla="*/ 54 w 54"/>
                <a:gd name="T5" fmla="*/ 46 h 69"/>
                <a:gd name="T6" fmla="*/ 46 w 54"/>
                <a:gd name="T7" fmla="*/ 61 h 69"/>
                <a:gd name="T8" fmla="*/ 46 w 54"/>
                <a:gd name="T9" fmla="*/ 61 h 69"/>
                <a:gd name="T10" fmla="*/ 39 w 54"/>
                <a:gd name="T11" fmla="*/ 69 h 69"/>
                <a:gd name="T12" fmla="*/ 39 w 54"/>
                <a:gd name="T13" fmla="*/ 69 h 69"/>
                <a:gd name="T14" fmla="*/ 23 w 54"/>
                <a:gd name="T15" fmla="*/ 69 h 69"/>
                <a:gd name="T16" fmla="*/ 23 w 54"/>
                <a:gd name="T17" fmla="*/ 69 h 69"/>
                <a:gd name="T18" fmla="*/ 23 w 54"/>
                <a:gd name="T19" fmla="*/ 69 h 69"/>
                <a:gd name="T20" fmla="*/ 23 w 54"/>
                <a:gd name="T21" fmla="*/ 69 h 69"/>
                <a:gd name="T22" fmla="*/ 16 w 54"/>
                <a:gd name="T23" fmla="*/ 69 h 69"/>
                <a:gd name="T24" fmla="*/ 16 w 54"/>
                <a:gd name="T25" fmla="*/ 69 h 69"/>
                <a:gd name="T26" fmla="*/ 8 w 54"/>
                <a:gd name="T27" fmla="*/ 61 h 69"/>
                <a:gd name="T28" fmla="*/ 8 w 54"/>
                <a:gd name="T29" fmla="*/ 61 h 69"/>
                <a:gd name="T30" fmla="*/ 0 w 54"/>
                <a:gd name="T31" fmla="*/ 46 h 69"/>
                <a:gd name="T32" fmla="*/ 0 w 54"/>
                <a:gd name="T33" fmla="*/ 46 h 69"/>
                <a:gd name="T34" fmla="*/ 0 w 54"/>
                <a:gd name="T35" fmla="*/ 38 h 69"/>
                <a:gd name="T36" fmla="*/ 0 w 54"/>
                <a:gd name="T37" fmla="*/ 38 h 69"/>
                <a:gd name="T38" fmla="*/ 0 w 54"/>
                <a:gd name="T39" fmla="*/ 38 h 69"/>
                <a:gd name="T40" fmla="*/ 0 w 54"/>
                <a:gd name="T41" fmla="*/ 38 h 69"/>
                <a:gd name="T42" fmla="*/ 0 w 54"/>
                <a:gd name="T43" fmla="*/ 23 h 69"/>
                <a:gd name="T44" fmla="*/ 0 w 54"/>
                <a:gd name="T45" fmla="*/ 23 h 69"/>
                <a:gd name="T46" fmla="*/ 8 w 54"/>
                <a:gd name="T47" fmla="*/ 7 h 69"/>
                <a:gd name="T48" fmla="*/ 8 w 54"/>
                <a:gd name="T49" fmla="*/ 7 h 69"/>
                <a:gd name="T50" fmla="*/ 16 w 54"/>
                <a:gd name="T51" fmla="*/ 0 h 69"/>
                <a:gd name="T52" fmla="*/ 16 w 54"/>
                <a:gd name="T53" fmla="*/ 0 h 69"/>
                <a:gd name="T54" fmla="*/ 23 w 54"/>
                <a:gd name="T55" fmla="*/ 0 h 69"/>
                <a:gd name="T56" fmla="*/ 23 w 54"/>
                <a:gd name="T57" fmla="*/ 0 h 69"/>
                <a:gd name="T58" fmla="*/ 23 w 54"/>
                <a:gd name="T59" fmla="*/ 0 h 69"/>
                <a:gd name="T60" fmla="*/ 23 w 54"/>
                <a:gd name="T61" fmla="*/ 0 h 69"/>
                <a:gd name="T62" fmla="*/ 39 w 54"/>
                <a:gd name="T63" fmla="*/ 0 h 69"/>
                <a:gd name="T64" fmla="*/ 39 w 54"/>
                <a:gd name="T65" fmla="*/ 0 h 69"/>
                <a:gd name="T66" fmla="*/ 46 w 54"/>
                <a:gd name="T67" fmla="*/ 7 h 69"/>
                <a:gd name="T68" fmla="*/ 46 w 54"/>
                <a:gd name="T69" fmla="*/ 7 h 69"/>
                <a:gd name="T70" fmla="*/ 54 w 54"/>
                <a:gd name="T71" fmla="*/ 23 h 69"/>
                <a:gd name="T72" fmla="*/ 54 w 54"/>
                <a:gd name="T73" fmla="*/ 23 h 69"/>
                <a:gd name="T74" fmla="*/ 54 w 54"/>
                <a:gd name="T75" fmla="*/ 38 h 69"/>
                <a:gd name="T76" fmla="*/ 54 w 54"/>
                <a:gd name="T77" fmla="*/ 38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69"/>
                <a:gd name="T119" fmla="*/ 54 w 54"/>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69">
                  <a:moveTo>
                    <a:pt x="54" y="38"/>
                  </a:moveTo>
                  <a:lnTo>
                    <a:pt x="54" y="46"/>
                  </a:lnTo>
                  <a:lnTo>
                    <a:pt x="46" y="61"/>
                  </a:lnTo>
                  <a:lnTo>
                    <a:pt x="39" y="69"/>
                  </a:lnTo>
                  <a:lnTo>
                    <a:pt x="23" y="69"/>
                  </a:lnTo>
                  <a:lnTo>
                    <a:pt x="16" y="69"/>
                  </a:lnTo>
                  <a:lnTo>
                    <a:pt x="8" y="61"/>
                  </a:lnTo>
                  <a:lnTo>
                    <a:pt x="0" y="46"/>
                  </a:lnTo>
                  <a:lnTo>
                    <a:pt x="0" y="38"/>
                  </a:lnTo>
                  <a:lnTo>
                    <a:pt x="0" y="23"/>
                  </a:lnTo>
                  <a:lnTo>
                    <a:pt x="8" y="7"/>
                  </a:lnTo>
                  <a:lnTo>
                    <a:pt x="16" y="0"/>
                  </a:lnTo>
                  <a:lnTo>
                    <a:pt x="23" y="0"/>
                  </a:lnTo>
                  <a:lnTo>
                    <a:pt x="39" y="0"/>
                  </a:lnTo>
                  <a:lnTo>
                    <a:pt x="46" y="7"/>
                  </a:lnTo>
                  <a:lnTo>
                    <a:pt x="54" y="23"/>
                  </a:lnTo>
                  <a:lnTo>
                    <a:pt x="54"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46" name="Freeform 202"/>
            <p:cNvSpPr>
              <a:spLocks/>
            </p:cNvSpPr>
            <p:nvPr/>
          </p:nvSpPr>
          <p:spPr bwMode="auto">
            <a:xfrm>
              <a:off x="1746" y="2020"/>
              <a:ext cx="53" cy="69"/>
            </a:xfrm>
            <a:custGeom>
              <a:avLst/>
              <a:gdLst>
                <a:gd name="T0" fmla="*/ 53 w 53"/>
                <a:gd name="T1" fmla="*/ 38 h 69"/>
                <a:gd name="T2" fmla="*/ 53 w 53"/>
                <a:gd name="T3" fmla="*/ 53 h 69"/>
                <a:gd name="T4" fmla="*/ 45 w 53"/>
                <a:gd name="T5" fmla="*/ 61 h 69"/>
                <a:gd name="T6" fmla="*/ 38 w 53"/>
                <a:gd name="T7" fmla="*/ 69 h 69"/>
                <a:gd name="T8" fmla="*/ 23 w 53"/>
                <a:gd name="T9" fmla="*/ 69 h 69"/>
                <a:gd name="T10" fmla="*/ 23 w 53"/>
                <a:gd name="T11" fmla="*/ 69 h 69"/>
                <a:gd name="T12" fmla="*/ 15 w 53"/>
                <a:gd name="T13" fmla="*/ 69 h 69"/>
                <a:gd name="T14" fmla="*/ 7 w 53"/>
                <a:gd name="T15" fmla="*/ 61 h 69"/>
                <a:gd name="T16" fmla="*/ 0 w 53"/>
                <a:gd name="T17" fmla="*/ 53 h 69"/>
                <a:gd name="T18" fmla="*/ 0 w 53"/>
                <a:gd name="T19" fmla="*/ 38 h 69"/>
                <a:gd name="T20" fmla="*/ 0 w 53"/>
                <a:gd name="T21" fmla="*/ 38 h 69"/>
                <a:gd name="T22" fmla="*/ 0 w 53"/>
                <a:gd name="T23" fmla="*/ 23 h 69"/>
                <a:gd name="T24" fmla="*/ 7 w 53"/>
                <a:gd name="T25" fmla="*/ 8 h 69"/>
                <a:gd name="T26" fmla="*/ 15 w 53"/>
                <a:gd name="T27" fmla="*/ 0 h 69"/>
                <a:gd name="T28" fmla="*/ 23 w 53"/>
                <a:gd name="T29" fmla="*/ 0 h 69"/>
                <a:gd name="T30" fmla="*/ 23 w 53"/>
                <a:gd name="T31" fmla="*/ 0 h 69"/>
                <a:gd name="T32" fmla="*/ 38 w 53"/>
                <a:gd name="T33" fmla="*/ 0 h 69"/>
                <a:gd name="T34" fmla="*/ 45 w 53"/>
                <a:gd name="T35" fmla="*/ 8 h 69"/>
                <a:gd name="T36" fmla="*/ 53 w 53"/>
                <a:gd name="T37" fmla="*/ 23 h 69"/>
                <a:gd name="T38" fmla="*/ 53 w 53"/>
                <a:gd name="T39" fmla="*/ 38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69"/>
                <a:gd name="T62" fmla="*/ 53 w 53"/>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69">
                  <a:moveTo>
                    <a:pt x="53" y="38"/>
                  </a:moveTo>
                  <a:lnTo>
                    <a:pt x="53" y="53"/>
                  </a:lnTo>
                  <a:lnTo>
                    <a:pt x="45" y="61"/>
                  </a:lnTo>
                  <a:lnTo>
                    <a:pt x="38" y="69"/>
                  </a:lnTo>
                  <a:lnTo>
                    <a:pt x="23" y="69"/>
                  </a:lnTo>
                  <a:lnTo>
                    <a:pt x="15" y="69"/>
                  </a:lnTo>
                  <a:lnTo>
                    <a:pt x="7" y="61"/>
                  </a:lnTo>
                  <a:lnTo>
                    <a:pt x="0" y="53"/>
                  </a:lnTo>
                  <a:lnTo>
                    <a:pt x="0" y="38"/>
                  </a:lnTo>
                  <a:lnTo>
                    <a:pt x="0" y="23"/>
                  </a:lnTo>
                  <a:lnTo>
                    <a:pt x="7" y="8"/>
                  </a:lnTo>
                  <a:lnTo>
                    <a:pt x="15" y="0"/>
                  </a:lnTo>
                  <a:lnTo>
                    <a:pt x="23" y="0"/>
                  </a:lnTo>
                  <a:lnTo>
                    <a:pt x="38" y="0"/>
                  </a:lnTo>
                  <a:lnTo>
                    <a:pt x="45" y="8"/>
                  </a:lnTo>
                  <a:lnTo>
                    <a:pt x="53" y="23"/>
                  </a:lnTo>
                  <a:lnTo>
                    <a:pt x="53"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47" name="Freeform 203"/>
            <p:cNvSpPr>
              <a:spLocks/>
            </p:cNvSpPr>
            <p:nvPr/>
          </p:nvSpPr>
          <p:spPr bwMode="auto">
            <a:xfrm>
              <a:off x="1860" y="2089"/>
              <a:ext cx="54" cy="76"/>
            </a:xfrm>
            <a:custGeom>
              <a:avLst/>
              <a:gdLst>
                <a:gd name="T0" fmla="*/ 54 w 54"/>
                <a:gd name="T1" fmla="*/ 38 h 76"/>
                <a:gd name="T2" fmla="*/ 54 w 54"/>
                <a:gd name="T3" fmla="*/ 53 h 76"/>
                <a:gd name="T4" fmla="*/ 46 w 54"/>
                <a:gd name="T5" fmla="*/ 69 h 76"/>
                <a:gd name="T6" fmla="*/ 39 w 54"/>
                <a:gd name="T7" fmla="*/ 76 h 76"/>
                <a:gd name="T8" fmla="*/ 31 w 54"/>
                <a:gd name="T9" fmla="*/ 76 h 76"/>
                <a:gd name="T10" fmla="*/ 31 w 54"/>
                <a:gd name="T11" fmla="*/ 76 h 76"/>
                <a:gd name="T12" fmla="*/ 16 w 54"/>
                <a:gd name="T13" fmla="*/ 76 h 76"/>
                <a:gd name="T14" fmla="*/ 8 w 54"/>
                <a:gd name="T15" fmla="*/ 69 h 76"/>
                <a:gd name="T16" fmla="*/ 0 w 54"/>
                <a:gd name="T17" fmla="*/ 53 h 76"/>
                <a:gd name="T18" fmla="*/ 0 w 54"/>
                <a:gd name="T19" fmla="*/ 38 h 76"/>
                <a:gd name="T20" fmla="*/ 0 w 54"/>
                <a:gd name="T21" fmla="*/ 38 h 76"/>
                <a:gd name="T22" fmla="*/ 0 w 54"/>
                <a:gd name="T23" fmla="*/ 23 h 76"/>
                <a:gd name="T24" fmla="*/ 8 w 54"/>
                <a:gd name="T25" fmla="*/ 15 h 76"/>
                <a:gd name="T26" fmla="*/ 16 w 54"/>
                <a:gd name="T27" fmla="*/ 7 h 76"/>
                <a:gd name="T28" fmla="*/ 31 w 54"/>
                <a:gd name="T29" fmla="*/ 0 h 76"/>
                <a:gd name="T30" fmla="*/ 31 w 54"/>
                <a:gd name="T31" fmla="*/ 0 h 76"/>
                <a:gd name="T32" fmla="*/ 39 w 54"/>
                <a:gd name="T33" fmla="*/ 7 h 76"/>
                <a:gd name="T34" fmla="*/ 46 w 54"/>
                <a:gd name="T35" fmla="*/ 15 h 76"/>
                <a:gd name="T36" fmla="*/ 54 w 54"/>
                <a:gd name="T37" fmla="*/ 23 h 76"/>
                <a:gd name="T38" fmla="*/ 54 w 54"/>
                <a:gd name="T39" fmla="*/ 38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76"/>
                <a:gd name="T62" fmla="*/ 54 w 54"/>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76">
                  <a:moveTo>
                    <a:pt x="54" y="38"/>
                  </a:moveTo>
                  <a:lnTo>
                    <a:pt x="54" y="53"/>
                  </a:lnTo>
                  <a:lnTo>
                    <a:pt x="46" y="69"/>
                  </a:lnTo>
                  <a:lnTo>
                    <a:pt x="39" y="76"/>
                  </a:lnTo>
                  <a:lnTo>
                    <a:pt x="31" y="76"/>
                  </a:lnTo>
                  <a:lnTo>
                    <a:pt x="16" y="76"/>
                  </a:lnTo>
                  <a:lnTo>
                    <a:pt x="8" y="69"/>
                  </a:lnTo>
                  <a:lnTo>
                    <a:pt x="0" y="53"/>
                  </a:lnTo>
                  <a:lnTo>
                    <a:pt x="0" y="38"/>
                  </a:lnTo>
                  <a:lnTo>
                    <a:pt x="0" y="23"/>
                  </a:lnTo>
                  <a:lnTo>
                    <a:pt x="8" y="15"/>
                  </a:lnTo>
                  <a:lnTo>
                    <a:pt x="16" y="7"/>
                  </a:lnTo>
                  <a:lnTo>
                    <a:pt x="31" y="0"/>
                  </a:lnTo>
                  <a:lnTo>
                    <a:pt x="39" y="7"/>
                  </a:lnTo>
                  <a:lnTo>
                    <a:pt x="46" y="15"/>
                  </a:lnTo>
                  <a:lnTo>
                    <a:pt x="54" y="23"/>
                  </a:lnTo>
                  <a:lnTo>
                    <a:pt x="54"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48" name="Freeform 204"/>
            <p:cNvSpPr>
              <a:spLocks/>
            </p:cNvSpPr>
            <p:nvPr/>
          </p:nvSpPr>
          <p:spPr bwMode="auto">
            <a:xfrm>
              <a:off x="1746" y="2020"/>
              <a:ext cx="53" cy="69"/>
            </a:xfrm>
            <a:custGeom>
              <a:avLst/>
              <a:gdLst>
                <a:gd name="T0" fmla="*/ 53 w 53"/>
                <a:gd name="T1" fmla="*/ 38 h 69"/>
                <a:gd name="T2" fmla="*/ 53 w 53"/>
                <a:gd name="T3" fmla="*/ 53 h 69"/>
                <a:gd name="T4" fmla="*/ 53 w 53"/>
                <a:gd name="T5" fmla="*/ 53 h 69"/>
                <a:gd name="T6" fmla="*/ 45 w 53"/>
                <a:gd name="T7" fmla="*/ 61 h 69"/>
                <a:gd name="T8" fmla="*/ 45 w 53"/>
                <a:gd name="T9" fmla="*/ 61 h 69"/>
                <a:gd name="T10" fmla="*/ 38 w 53"/>
                <a:gd name="T11" fmla="*/ 69 h 69"/>
                <a:gd name="T12" fmla="*/ 38 w 53"/>
                <a:gd name="T13" fmla="*/ 69 h 69"/>
                <a:gd name="T14" fmla="*/ 23 w 53"/>
                <a:gd name="T15" fmla="*/ 69 h 69"/>
                <a:gd name="T16" fmla="*/ 23 w 53"/>
                <a:gd name="T17" fmla="*/ 69 h 69"/>
                <a:gd name="T18" fmla="*/ 23 w 53"/>
                <a:gd name="T19" fmla="*/ 69 h 69"/>
                <a:gd name="T20" fmla="*/ 23 w 53"/>
                <a:gd name="T21" fmla="*/ 69 h 69"/>
                <a:gd name="T22" fmla="*/ 15 w 53"/>
                <a:gd name="T23" fmla="*/ 69 h 69"/>
                <a:gd name="T24" fmla="*/ 15 w 53"/>
                <a:gd name="T25" fmla="*/ 69 h 69"/>
                <a:gd name="T26" fmla="*/ 7 w 53"/>
                <a:gd name="T27" fmla="*/ 61 h 69"/>
                <a:gd name="T28" fmla="*/ 7 w 53"/>
                <a:gd name="T29" fmla="*/ 61 h 69"/>
                <a:gd name="T30" fmla="*/ 0 w 53"/>
                <a:gd name="T31" fmla="*/ 53 h 69"/>
                <a:gd name="T32" fmla="*/ 0 w 53"/>
                <a:gd name="T33" fmla="*/ 53 h 69"/>
                <a:gd name="T34" fmla="*/ 0 w 53"/>
                <a:gd name="T35" fmla="*/ 38 h 69"/>
                <a:gd name="T36" fmla="*/ 0 w 53"/>
                <a:gd name="T37" fmla="*/ 38 h 69"/>
                <a:gd name="T38" fmla="*/ 0 w 53"/>
                <a:gd name="T39" fmla="*/ 38 h 69"/>
                <a:gd name="T40" fmla="*/ 0 w 53"/>
                <a:gd name="T41" fmla="*/ 38 h 69"/>
                <a:gd name="T42" fmla="*/ 0 w 53"/>
                <a:gd name="T43" fmla="*/ 23 h 69"/>
                <a:gd name="T44" fmla="*/ 0 w 53"/>
                <a:gd name="T45" fmla="*/ 23 h 69"/>
                <a:gd name="T46" fmla="*/ 7 w 53"/>
                <a:gd name="T47" fmla="*/ 8 h 69"/>
                <a:gd name="T48" fmla="*/ 7 w 53"/>
                <a:gd name="T49" fmla="*/ 8 h 69"/>
                <a:gd name="T50" fmla="*/ 15 w 53"/>
                <a:gd name="T51" fmla="*/ 0 h 69"/>
                <a:gd name="T52" fmla="*/ 15 w 53"/>
                <a:gd name="T53" fmla="*/ 0 h 69"/>
                <a:gd name="T54" fmla="*/ 23 w 53"/>
                <a:gd name="T55" fmla="*/ 0 h 69"/>
                <a:gd name="T56" fmla="*/ 23 w 53"/>
                <a:gd name="T57" fmla="*/ 0 h 69"/>
                <a:gd name="T58" fmla="*/ 23 w 53"/>
                <a:gd name="T59" fmla="*/ 0 h 69"/>
                <a:gd name="T60" fmla="*/ 23 w 53"/>
                <a:gd name="T61" fmla="*/ 0 h 69"/>
                <a:gd name="T62" fmla="*/ 38 w 53"/>
                <a:gd name="T63" fmla="*/ 0 h 69"/>
                <a:gd name="T64" fmla="*/ 38 w 53"/>
                <a:gd name="T65" fmla="*/ 0 h 69"/>
                <a:gd name="T66" fmla="*/ 45 w 53"/>
                <a:gd name="T67" fmla="*/ 8 h 69"/>
                <a:gd name="T68" fmla="*/ 45 w 53"/>
                <a:gd name="T69" fmla="*/ 8 h 69"/>
                <a:gd name="T70" fmla="*/ 53 w 53"/>
                <a:gd name="T71" fmla="*/ 23 h 69"/>
                <a:gd name="T72" fmla="*/ 53 w 53"/>
                <a:gd name="T73" fmla="*/ 23 h 69"/>
                <a:gd name="T74" fmla="*/ 53 w 53"/>
                <a:gd name="T75" fmla="*/ 38 h 69"/>
                <a:gd name="T76" fmla="*/ 53 w 53"/>
                <a:gd name="T77" fmla="*/ 38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69"/>
                <a:gd name="T119" fmla="*/ 53 w 53"/>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69">
                  <a:moveTo>
                    <a:pt x="53" y="38"/>
                  </a:moveTo>
                  <a:lnTo>
                    <a:pt x="53" y="53"/>
                  </a:lnTo>
                  <a:lnTo>
                    <a:pt x="45" y="61"/>
                  </a:lnTo>
                  <a:lnTo>
                    <a:pt x="38" y="69"/>
                  </a:lnTo>
                  <a:lnTo>
                    <a:pt x="23" y="69"/>
                  </a:lnTo>
                  <a:lnTo>
                    <a:pt x="15" y="69"/>
                  </a:lnTo>
                  <a:lnTo>
                    <a:pt x="7" y="61"/>
                  </a:lnTo>
                  <a:lnTo>
                    <a:pt x="0" y="53"/>
                  </a:lnTo>
                  <a:lnTo>
                    <a:pt x="0" y="38"/>
                  </a:lnTo>
                  <a:lnTo>
                    <a:pt x="0" y="23"/>
                  </a:lnTo>
                  <a:lnTo>
                    <a:pt x="7" y="8"/>
                  </a:lnTo>
                  <a:lnTo>
                    <a:pt x="15" y="0"/>
                  </a:lnTo>
                  <a:lnTo>
                    <a:pt x="23" y="0"/>
                  </a:lnTo>
                  <a:lnTo>
                    <a:pt x="38" y="0"/>
                  </a:lnTo>
                  <a:lnTo>
                    <a:pt x="45" y="8"/>
                  </a:lnTo>
                  <a:lnTo>
                    <a:pt x="53" y="23"/>
                  </a:lnTo>
                  <a:lnTo>
                    <a:pt x="53"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49" name="Freeform 205"/>
            <p:cNvSpPr>
              <a:spLocks/>
            </p:cNvSpPr>
            <p:nvPr/>
          </p:nvSpPr>
          <p:spPr bwMode="auto">
            <a:xfrm>
              <a:off x="1860" y="2089"/>
              <a:ext cx="54" cy="76"/>
            </a:xfrm>
            <a:custGeom>
              <a:avLst/>
              <a:gdLst>
                <a:gd name="T0" fmla="*/ 54 w 54"/>
                <a:gd name="T1" fmla="*/ 38 h 76"/>
                <a:gd name="T2" fmla="*/ 54 w 54"/>
                <a:gd name="T3" fmla="*/ 53 h 76"/>
                <a:gd name="T4" fmla="*/ 54 w 54"/>
                <a:gd name="T5" fmla="*/ 53 h 76"/>
                <a:gd name="T6" fmla="*/ 46 w 54"/>
                <a:gd name="T7" fmla="*/ 69 h 76"/>
                <a:gd name="T8" fmla="*/ 46 w 54"/>
                <a:gd name="T9" fmla="*/ 69 h 76"/>
                <a:gd name="T10" fmla="*/ 39 w 54"/>
                <a:gd name="T11" fmla="*/ 76 h 76"/>
                <a:gd name="T12" fmla="*/ 39 w 54"/>
                <a:gd name="T13" fmla="*/ 76 h 76"/>
                <a:gd name="T14" fmla="*/ 31 w 54"/>
                <a:gd name="T15" fmla="*/ 76 h 76"/>
                <a:gd name="T16" fmla="*/ 31 w 54"/>
                <a:gd name="T17" fmla="*/ 76 h 76"/>
                <a:gd name="T18" fmla="*/ 31 w 54"/>
                <a:gd name="T19" fmla="*/ 76 h 76"/>
                <a:gd name="T20" fmla="*/ 31 w 54"/>
                <a:gd name="T21" fmla="*/ 76 h 76"/>
                <a:gd name="T22" fmla="*/ 16 w 54"/>
                <a:gd name="T23" fmla="*/ 76 h 76"/>
                <a:gd name="T24" fmla="*/ 16 w 54"/>
                <a:gd name="T25" fmla="*/ 76 h 76"/>
                <a:gd name="T26" fmla="*/ 8 w 54"/>
                <a:gd name="T27" fmla="*/ 69 h 76"/>
                <a:gd name="T28" fmla="*/ 8 w 54"/>
                <a:gd name="T29" fmla="*/ 69 h 76"/>
                <a:gd name="T30" fmla="*/ 0 w 54"/>
                <a:gd name="T31" fmla="*/ 53 h 76"/>
                <a:gd name="T32" fmla="*/ 0 w 54"/>
                <a:gd name="T33" fmla="*/ 53 h 76"/>
                <a:gd name="T34" fmla="*/ 0 w 54"/>
                <a:gd name="T35" fmla="*/ 38 h 76"/>
                <a:gd name="T36" fmla="*/ 0 w 54"/>
                <a:gd name="T37" fmla="*/ 38 h 76"/>
                <a:gd name="T38" fmla="*/ 0 w 54"/>
                <a:gd name="T39" fmla="*/ 38 h 76"/>
                <a:gd name="T40" fmla="*/ 0 w 54"/>
                <a:gd name="T41" fmla="*/ 38 h 76"/>
                <a:gd name="T42" fmla="*/ 0 w 54"/>
                <a:gd name="T43" fmla="*/ 23 h 76"/>
                <a:gd name="T44" fmla="*/ 0 w 54"/>
                <a:gd name="T45" fmla="*/ 23 h 76"/>
                <a:gd name="T46" fmla="*/ 8 w 54"/>
                <a:gd name="T47" fmla="*/ 15 h 76"/>
                <a:gd name="T48" fmla="*/ 8 w 54"/>
                <a:gd name="T49" fmla="*/ 15 h 76"/>
                <a:gd name="T50" fmla="*/ 16 w 54"/>
                <a:gd name="T51" fmla="*/ 7 h 76"/>
                <a:gd name="T52" fmla="*/ 16 w 54"/>
                <a:gd name="T53" fmla="*/ 7 h 76"/>
                <a:gd name="T54" fmla="*/ 31 w 54"/>
                <a:gd name="T55" fmla="*/ 0 h 76"/>
                <a:gd name="T56" fmla="*/ 31 w 54"/>
                <a:gd name="T57" fmla="*/ 0 h 76"/>
                <a:gd name="T58" fmla="*/ 31 w 54"/>
                <a:gd name="T59" fmla="*/ 0 h 76"/>
                <a:gd name="T60" fmla="*/ 31 w 54"/>
                <a:gd name="T61" fmla="*/ 0 h 76"/>
                <a:gd name="T62" fmla="*/ 39 w 54"/>
                <a:gd name="T63" fmla="*/ 7 h 76"/>
                <a:gd name="T64" fmla="*/ 39 w 54"/>
                <a:gd name="T65" fmla="*/ 7 h 76"/>
                <a:gd name="T66" fmla="*/ 46 w 54"/>
                <a:gd name="T67" fmla="*/ 15 h 76"/>
                <a:gd name="T68" fmla="*/ 46 w 54"/>
                <a:gd name="T69" fmla="*/ 15 h 76"/>
                <a:gd name="T70" fmla="*/ 54 w 54"/>
                <a:gd name="T71" fmla="*/ 23 h 76"/>
                <a:gd name="T72" fmla="*/ 54 w 54"/>
                <a:gd name="T73" fmla="*/ 23 h 76"/>
                <a:gd name="T74" fmla="*/ 54 w 54"/>
                <a:gd name="T75" fmla="*/ 38 h 76"/>
                <a:gd name="T76" fmla="*/ 54 w 54"/>
                <a:gd name="T77" fmla="*/ 38 h 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76"/>
                <a:gd name="T119" fmla="*/ 54 w 54"/>
                <a:gd name="T120" fmla="*/ 76 h 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76">
                  <a:moveTo>
                    <a:pt x="54" y="38"/>
                  </a:moveTo>
                  <a:lnTo>
                    <a:pt x="54" y="53"/>
                  </a:lnTo>
                  <a:lnTo>
                    <a:pt x="46" y="69"/>
                  </a:lnTo>
                  <a:lnTo>
                    <a:pt x="39" y="76"/>
                  </a:lnTo>
                  <a:lnTo>
                    <a:pt x="31" y="76"/>
                  </a:lnTo>
                  <a:lnTo>
                    <a:pt x="16" y="76"/>
                  </a:lnTo>
                  <a:lnTo>
                    <a:pt x="8" y="69"/>
                  </a:lnTo>
                  <a:lnTo>
                    <a:pt x="0" y="53"/>
                  </a:lnTo>
                  <a:lnTo>
                    <a:pt x="0" y="38"/>
                  </a:lnTo>
                  <a:lnTo>
                    <a:pt x="0" y="23"/>
                  </a:lnTo>
                  <a:lnTo>
                    <a:pt x="8" y="15"/>
                  </a:lnTo>
                  <a:lnTo>
                    <a:pt x="16" y="7"/>
                  </a:lnTo>
                  <a:lnTo>
                    <a:pt x="31" y="0"/>
                  </a:lnTo>
                  <a:lnTo>
                    <a:pt x="39" y="7"/>
                  </a:lnTo>
                  <a:lnTo>
                    <a:pt x="46" y="15"/>
                  </a:lnTo>
                  <a:lnTo>
                    <a:pt x="54" y="23"/>
                  </a:lnTo>
                  <a:lnTo>
                    <a:pt x="54"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50" name="Freeform 206"/>
            <p:cNvSpPr>
              <a:spLocks/>
            </p:cNvSpPr>
            <p:nvPr/>
          </p:nvSpPr>
          <p:spPr bwMode="auto">
            <a:xfrm>
              <a:off x="1830" y="2035"/>
              <a:ext cx="61" cy="77"/>
            </a:xfrm>
            <a:custGeom>
              <a:avLst/>
              <a:gdLst>
                <a:gd name="T0" fmla="*/ 61 w 61"/>
                <a:gd name="T1" fmla="*/ 38 h 77"/>
                <a:gd name="T2" fmla="*/ 53 w 61"/>
                <a:gd name="T3" fmla="*/ 54 h 77"/>
                <a:gd name="T4" fmla="*/ 53 w 61"/>
                <a:gd name="T5" fmla="*/ 61 h 77"/>
                <a:gd name="T6" fmla="*/ 46 w 61"/>
                <a:gd name="T7" fmla="*/ 69 h 77"/>
                <a:gd name="T8" fmla="*/ 30 w 61"/>
                <a:gd name="T9" fmla="*/ 77 h 77"/>
                <a:gd name="T10" fmla="*/ 30 w 61"/>
                <a:gd name="T11" fmla="*/ 77 h 77"/>
                <a:gd name="T12" fmla="*/ 23 w 61"/>
                <a:gd name="T13" fmla="*/ 69 h 77"/>
                <a:gd name="T14" fmla="*/ 15 w 61"/>
                <a:gd name="T15" fmla="*/ 61 h 77"/>
                <a:gd name="T16" fmla="*/ 7 w 61"/>
                <a:gd name="T17" fmla="*/ 54 h 77"/>
                <a:gd name="T18" fmla="*/ 0 w 61"/>
                <a:gd name="T19" fmla="*/ 38 h 77"/>
                <a:gd name="T20" fmla="*/ 0 w 61"/>
                <a:gd name="T21" fmla="*/ 38 h 77"/>
                <a:gd name="T22" fmla="*/ 7 w 61"/>
                <a:gd name="T23" fmla="*/ 23 h 77"/>
                <a:gd name="T24" fmla="*/ 15 w 61"/>
                <a:gd name="T25" fmla="*/ 15 h 77"/>
                <a:gd name="T26" fmla="*/ 23 w 61"/>
                <a:gd name="T27" fmla="*/ 8 h 77"/>
                <a:gd name="T28" fmla="*/ 30 w 61"/>
                <a:gd name="T29" fmla="*/ 0 h 77"/>
                <a:gd name="T30" fmla="*/ 30 w 61"/>
                <a:gd name="T31" fmla="*/ 0 h 77"/>
                <a:gd name="T32" fmla="*/ 46 w 61"/>
                <a:gd name="T33" fmla="*/ 8 h 77"/>
                <a:gd name="T34" fmla="*/ 53 w 61"/>
                <a:gd name="T35" fmla="*/ 15 h 77"/>
                <a:gd name="T36" fmla="*/ 53 w 61"/>
                <a:gd name="T37" fmla="*/ 23 h 77"/>
                <a:gd name="T38" fmla="*/ 61 w 61"/>
                <a:gd name="T39" fmla="*/ 38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
                <a:gd name="T61" fmla="*/ 0 h 77"/>
                <a:gd name="T62" fmla="*/ 61 w 61"/>
                <a:gd name="T63" fmla="*/ 77 h 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 h="77">
                  <a:moveTo>
                    <a:pt x="61" y="38"/>
                  </a:moveTo>
                  <a:lnTo>
                    <a:pt x="53" y="54"/>
                  </a:lnTo>
                  <a:lnTo>
                    <a:pt x="53" y="61"/>
                  </a:lnTo>
                  <a:lnTo>
                    <a:pt x="46" y="69"/>
                  </a:lnTo>
                  <a:lnTo>
                    <a:pt x="30" y="77"/>
                  </a:lnTo>
                  <a:lnTo>
                    <a:pt x="23" y="69"/>
                  </a:lnTo>
                  <a:lnTo>
                    <a:pt x="15" y="61"/>
                  </a:lnTo>
                  <a:lnTo>
                    <a:pt x="7" y="54"/>
                  </a:lnTo>
                  <a:lnTo>
                    <a:pt x="0" y="38"/>
                  </a:lnTo>
                  <a:lnTo>
                    <a:pt x="7" y="23"/>
                  </a:lnTo>
                  <a:lnTo>
                    <a:pt x="15" y="15"/>
                  </a:lnTo>
                  <a:lnTo>
                    <a:pt x="23" y="8"/>
                  </a:lnTo>
                  <a:lnTo>
                    <a:pt x="30" y="0"/>
                  </a:lnTo>
                  <a:lnTo>
                    <a:pt x="46" y="8"/>
                  </a:lnTo>
                  <a:lnTo>
                    <a:pt x="53" y="15"/>
                  </a:lnTo>
                  <a:lnTo>
                    <a:pt x="53" y="23"/>
                  </a:lnTo>
                  <a:lnTo>
                    <a:pt x="61"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51" name="Freeform 207"/>
            <p:cNvSpPr>
              <a:spLocks/>
            </p:cNvSpPr>
            <p:nvPr/>
          </p:nvSpPr>
          <p:spPr bwMode="auto">
            <a:xfrm>
              <a:off x="1914" y="2211"/>
              <a:ext cx="61" cy="69"/>
            </a:xfrm>
            <a:custGeom>
              <a:avLst/>
              <a:gdLst>
                <a:gd name="T0" fmla="*/ 61 w 61"/>
                <a:gd name="T1" fmla="*/ 38 h 69"/>
                <a:gd name="T2" fmla="*/ 53 w 61"/>
                <a:gd name="T3" fmla="*/ 46 h 69"/>
                <a:gd name="T4" fmla="*/ 53 w 61"/>
                <a:gd name="T5" fmla="*/ 61 h 69"/>
                <a:gd name="T6" fmla="*/ 38 w 61"/>
                <a:gd name="T7" fmla="*/ 69 h 69"/>
                <a:gd name="T8" fmla="*/ 30 w 61"/>
                <a:gd name="T9" fmla="*/ 69 h 69"/>
                <a:gd name="T10" fmla="*/ 30 w 61"/>
                <a:gd name="T11" fmla="*/ 69 h 69"/>
                <a:gd name="T12" fmla="*/ 23 w 61"/>
                <a:gd name="T13" fmla="*/ 69 h 69"/>
                <a:gd name="T14" fmla="*/ 8 w 61"/>
                <a:gd name="T15" fmla="*/ 61 h 69"/>
                <a:gd name="T16" fmla="*/ 8 w 61"/>
                <a:gd name="T17" fmla="*/ 46 h 69"/>
                <a:gd name="T18" fmla="*/ 0 w 61"/>
                <a:gd name="T19" fmla="*/ 38 h 69"/>
                <a:gd name="T20" fmla="*/ 0 w 61"/>
                <a:gd name="T21" fmla="*/ 38 h 69"/>
                <a:gd name="T22" fmla="*/ 8 w 61"/>
                <a:gd name="T23" fmla="*/ 23 h 69"/>
                <a:gd name="T24" fmla="*/ 8 w 61"/>
                <a:gd name="T25" fmla="*/ 8 h 69"/>
                <a:gd name="T26" fmla="*/ 23 w 61"/>
                <a:gd name="T27" fmla="*/ 0 h 69"/>
                <a:gd name="T28" fmla="*/ 30 w 61"/>
                <a:gd name="T29" fmla="*/ 0 h 69"/>
                <a:gd name="T30" fmla="*/ 30 w 61"/>
                <a:gd name="T31" fmla="*/ 0 h 69"/>
                <a:gd name="T32" fmla="*/ 38 w 61"/>
                <a:gd name="T33" fmla="*/ 0 h 69"/>
                <a:gd name="T34" fmla="*/ 53 w 61"/>
                <a:gd name="T35" fmla="*/ 8 h 69"/>
                <a:gd name="T36" fmla="*/ 53 w 61"/>
                <a:gd name="T37" fmla="*/ 23 h 69"/>
                <a:gd name="T38" fmla="*/ 61 w 61"/>
                <a:gd name="T39" fmla="*/ 38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
                <a:gd name="T61" fmla="*/ 0 h 69"/>
                <a:gd name="T62" fmla="*/ 61 w 61"/>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 h="69">
                  <a:moveTo>
                    <a:pt x="61" y="38"/>
                  </a:moveTo>
                  <a:lnTo>
                    <a:pt x="53" y="46"/>
                  </a:lnTo>
                  <a:lnTo>
                    <a:pt x="53" y="61"/>
                  </a:lnTo>
                  <a:lnTo>
                    <a:pt x="38" y="69"/>
                  </a:lnTo>
                  <a:lnTo>
                    <a:pt x="30" y="69"/>
                  </a:lnTo>
                  <a:lnTo>
                    <a:pt x="23" y="69"/>
                  </a:lnTo>
                  <a:lnTo>
                    <a:pt x="8" y="61"/>
                  </a:lnTo>
                  <a:lnTo>
                    <a:pt x="8" y="46"/>
                  </a:lnTo>
                  <a:lnTo>
                    <a:pt x="0" y="38"/>
                  </a:lnTo>
                  <a:lnTo>
                    <a:pt x="8" y="23"/>
                  </a:lnTo>
                  <a:lnTo>
                    <a:pt x="8" y="8"/>
                  </a:lnTo>
                  <a:lnTo>
                    <a:pt x="23" y="0"/>
                  </a:lnTo>
                  <a:lnTo>
                    <a:pt x="30" y="0"/>
                  </a:lnTo>
                  <a:lnTo>
                    <a:pt x="38" y="0"/>
                  </a:lnTo>
                  <a:lnTo>
                    <a:pt x="53" y="8"/>
                  </a:lnTo>
                  <a:lnTo>
                    <a:pt x="53" y="23"/>
                  </a:lnTo>
                  <a:lnTo>
                    <a:pt x="61"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52" name="Freeform 208"/>
            <p:cNvSpPr>
              <a:spLocks/>
            </p:cNvSpPr>
            <p:nvPr/>
          </p:nvSpPr>
          <p:spPr bwMode="auto">
            <a:xfrm>
              <a:off x="1830" y="2035"/>
              <a:ext cx="61" cy="77"/>
            </a:xfrm>
            <a:custGeom>
              <a:avLst/>
              <a:gdLst>
                <a:gd name="T0" fmla="*/ 61 w 61"/>
                <a:gd name="T1" fmla="*/ 38 h 77"/>
                <a:gd name="T2" fmla="*/ 53 w 61"/>
                <a:gd name="T3" fmla="*/ 54 h 77"/>
                <a:gd name="T4" fmla="*/ 53 w 61"/>
                <a:gd name="T5" fmla="*/ 54 h 77"/>
                <a:gd name="T6" fmla="*/ 53 w 61"/>
                <a:gd name="T7" fmla="*/ 61 h 77"/>
                <a:gd name="T8" fmla="*/ 53 w 61"/>
                <a:gd name="T9" fmla="*/ 61 h 77"/>
                <a:gd name="T10" fmla="*/ 46 w 61"/>
                <a:gd name="T11" fmla="*/ 69 h 77"/>
                <a:gd name="T12" fmla="*/ 46 w 61"/>
                <a:gd name="T13" fmla="*/ 69 h 77"/>
                <a:gd name="T14" fmla="*/ 30 w 61"/>
                <a:gd name="T15" fmla="*/ 77 h 77"/>
                <a:gd name="T16" fmla="*/ 30 w 61"/>
                <a:gd name="T17" fmla="*/ 77 h 77"/>
                <a:gd name="T18" fmla="*/ 30 w 61"/>
                <a:gd name="T19" fmla="*/ 77 h 77"/>
                <a:gd name="T20" fmla="*/ 30 w 61"/>
                <a:gd name="T21" fmla="*/ 77 h 77"/>
                <a:gd name="T22" fmla="*/ 23 w 61"/>
                <a:gd name="T23" fmla="*/ 69 h 77"/>
                <a:gd name="T24" fmla="*/ 23 w 61"/>
                <a:gd name="T25" fmla="*/ 69 h 77"/>
                <a:gd name="T26" fmla="*/ 15 w 61"/>
                <a:gd name="T27" fmla="*/ 61 h 77"/>
                <a:gd name="T28" fmla="*/ 15 w 61"/>
                <a:gd name="T29" fmla="*/ 61 h 77"/>
                <a:gd name="T30" fmla="*/ 7 w 61"/>
                <a:gd name="T31" fmla="*/ 54 h 77"/>
                <a:gd name="T32" fmla="*/ 7 w 61"/>
                <a:gd name="T33" fmla="*/ 54 h 77"/>
                <a:gd name="T34" fmla="*/ 0 w 61"/>
                <a:gd name="T35" fmla="*/ 38 h 77"/>
                <a:gd name="T36" fmla="*/ 0 w 61"/>
                <a:gd name="T37" fmla="*/ 38 h 77"/>
                <a:gd name="T38" fmla="*/ 0 w 61"/>
                <a:gd name="T39" fmla="*/ 38 h 77"/>
                <a:gd name="T40" fmla="*/ 0 w 61"/>
                <a:gd name="T41" fmla="*/ 38 h 77"/>
                <a:gd name="T42" fmla="*/ 7 w 61"/>
                <a:gd name="T43" fmla="*/ 23 h 77"/>
                <a:gd name="T44" fmla="*/ 7 w 61"/>
                <a:gd name="T45" fmla="*/ 23 h 77"/>
                <a:gd name="T46" fmla="*/ 15 w 61"/>
                <a:gd name="T47" fmla="*/ 15 h 77"/>
                <a:gd name="T48" fmla="*/ 15 w 61"/>
                <a:gd name="T49" fmla="*/ 15 h 77"/>
                <a:gd name="T50" fmla="*/ 23 w 61"/>
                <a:gd name="T51" fmla="*/ 8 h 77"/>
                <a:gd name="T52" fmla="*/ 23 w 61"/>
                <a:gd name="T53" fmla="*/ 8 h 77"/>
                <a:gd name="T54" fmla="*/ 30 w 61"/>
                <a:gd name="T55" fmla="*/ 0 h 77"/>
                <a:gd name="T56" fmla="*/ 30 w 61"/>
                <a:gd name="T57" fmla="*/ 0 h 77"/>
                <a:gd name="T58" fmla="*/ 30 w 61"/>
                <a:gd name="T59" fmla="*/ 0 h 77"/>
                <a:gd name="T60" fmla="*/ 30 w 61"/>
                <a:gd name="T61" fmla="*/ 0 h 77"/>
                <a:gd name="T62" fmla="*/ 46 w 61"/>
                <a:gd name="T63" fmla="*/ 8 h 77"/>
                <a:gd name="T64" fmla="*/ 46 w 61"/>
                <a:gd name="T65" fmla="*/ 8 h 77"/>
                <a:gd name="T66" fmla="*/ 53 w 61"/>
                <a:gd name="T67" fmla="*/ 15 h 77"/>
                <a:gd name="T68" fmla="*/ 53 w 61"/>
                <a:gd name="T69" fmla="*/ 15 h 77"/>
                <a:gd name="T70" fmla="*/ 53 w 61"/>
                <a:gd name="T71" fmla="*/ 23 h 77"/>
                <a:gd name="T72" fmla="*/ 53 w 61"/>
                <a:gd name="T73" fmla="*/ 23 h 77"/>
                <a:gd name="T74" fmla="*/ 61 w 61"/>
                <a:gd name="T75" fmla="*/ 38 h 77"/>
                <a:gd name="T76" fmla="*/ 61 w 61"/>
                <a:gd name="T77" fmla="*/ 38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77"/>
                <a:gd name="T119" fmla="*/ 61 w 61"/>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77">
                  <a:moveTo>
                    <a:pt x="61" y="38"/>
                  </a:moveTo>
                  <a:lnTo>
                    <a:pt x="53" y="54"/>
                  </a:lnTo>
                  <a:lnTo>
                    <a:pt x="53" y="61"/>
                  </a:lnTo>
                  <a:lnTo>
                    <a:pt x="46" y="69"/>
                  </a:lnTo>
                  <a:lnTo>
                    <a:pt x="30" y="77"/>
                  </a:lnTo>
                  <a:lnTo>
                    <a:pt x="23" y="69"/>
                  </a:lnTo>
                  <a:lnTo>
                    <a:pt x="15" y="61"/>
                  </a:lnTo>
                  <a:lnTo>
                    <a:pt x="7" y="54"/>
                  </a:lnTo>
                  <a:lnTo>
                    <a:pt x="0" y="38"/>
                  </a:lnTo>
                  <a:lnTo>
                    <a:pt x="7" y="23"/>
                  </a:lnTo>
                  <a:lnTo>
                    <a:pt x="15" y="15"/>
                  </a:lnTo>
                  <a:lnTo>
                    <a:pt x="23" y="8"/>
                  </a:lnTo>
                  <a:lnTo>
                    <a:pt x="30" y="0"/>
                  </a:lnTo>
                  <a:lnTo>
                    <a:pt x="46" y="8"/>
                  </a:lnTo>
                  <a:lnTo>
                    <a:pt x="53" y="15"/>
                  </a:lnTo>
                  <a:lnTo>
                    <a:pt x="53" y="23"/>
                  </a:lnTo>
                  <a:lnTo>
                    <a:pt x="61"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53" name="Freeform 209"/>
            <p:cNvSpPr>
              <a:spLocks/>
            </p:cNvSpPr>
            <p:nvPr/>
          </p:nvSpPr>
          <p:spPr bwMode="auto">
            <a:xfrm>
              <a:off x="1914" y="2211"/>
              <a:ext cx="61" cy="69"/>
            </a:xfrm>
            <a:custGeom>
              <a:avLst/>
              <a:gdLst>
                <a:gd name="T0" fmla="*/ 61 w 61"/>
                <a:gd name="T1" fmla="*/ 38 h 69"/>
                <a:gd name="T2" fmla="*/ 53 w 61"/>
                <a:gd name="T3" fmla="*/ 46 h 69"/>
                <a:gd name="T4" fmla="*/ 53 w 61"/>
                <a:gd name="T5" fmla="*/ 46 h 69"/>
                <a:gd name="T6" fmla="*/ 53 w 61"/>
                <a:gd name="T7" fmla="*/ 61 h 69"/>
                <a:gd name="T8" fmla="*/ 53 w 61"/>
                <a:gd name="T9" fmla="*/ 61 h 69"/>
                <a:gd name="T10" fmla="*/ 38 w 61"/>
                <a:gd name="T11" fmla="*/ 69 h 69"/>
                <a:gd name="T12" fmla="*/ 38 w 61"/>
                <a:gd name="T13" fmla="*/ 69 h 69"/>
                <a:gd name="T14" fmla="*/ 30 w 61"/>
                <a:gd name="T15" fmla="*/ 69 h 69"/>
                <a:gd name="T16" fmla="*/ 30 w 61"/>
                <a:gd name="T17" fmla="*/ 69 h 69"/>
                <a:gd name="T18" fmla="*/ 30 w 61"/>
                <a:gd name="T19" fmla="*/ 69 h 69"/>
                <a:gd name="T20" fmla="*/ 30 w 61"/>
                <a:gd name="T21" fmla="*/ 69 h 69"/>
                <a:gd name="T22" fmla="*/ 23 w 61"/>
                <a:gd name="T23" fmla="*/ 69 h 69"/>
                <a:gd name="T24" fmla="*/ 23 w 61"/>
                <a:gd name="T25" fmla="*/ 69 h 69"/>
                <a:gd name="T26" fmla="*/ 8 w 61"/>
                <a:gd name="T27" fmla="*/ 61 h 69"/>
                <a:gd name="T28" fmla="*/ 8 w 61"/>
                <a:gd name="T29" fmla="*/ 61 h 69"/>
                <a:gd name="T30" fmla="*/ 8 w 61"/>
                <a:gd name="T31" fmla="*/ 46 h 69"/>
                <a:gd name="T32" fmla="*/ 8 w 61"/>
                <a:gd name="T33" fmla="*/ 46 h 69"/>
                <a:gd name="T34" fmla="*/ 0 w 61"/>
                <a:gd name="T35" fmla="*/ 38 h 69"/>
                <a:gd name="T36" fmla="*/ 0 w 61"/>
                <a:gd name="T37" fmla="*/ 38 h 69"/>
                <a:gd name="T38" fmla="*/ 0 w 61"/>
                <a:gd name="T39" fmla="*/ 38 h 69"/>
                <a:gd name="T40" fmla="*/ 0 w 61"/>
                <a:gd name="T41" fmla="*/ 38 h 69"/>
                <a:gd name="T42" fmla="*/ 8 w 61"/>
                <a:gd name="T43" fmla="*/ 23 h 69"/>
                <a:gd name="T44" fmla="*/ 8 w 61"/>
                <a:gd name="T45" fmla="*/ 23 h 69"/>
                <a:gd name="T46" fmla="*/ 8 w 61"/>
                <a:gd name="T47" fmla="*/ 8 h 69"/>
                <a:gd name="T48" fmla="*/ 8 w 61"/>
                <a:gd name="T49" fmla="*/ 8 h 69"/>
                <a:gd name="T50" fmla="*/ 23 w 61"/>
                <a:gd name="T51" fmla="*/ 0 h 69"/>
                <a:gd name="T52" fmla="*/ 23 w 61"/>
                <a:gd name="T53" fmla="*/ 0 h 69"/>
                <a:gd name="T54" fmla="*/ 30 w 61"/>
                <a:gd name="T55" fmla="*/ 0 h 69"/>
                <a:gd name="T56" fmla="*/ 30 w 61"/>
                <a:gd name="T57" fmla="*/ 0 h 69"/>
                <a:gd name="T58" fmla="*/ 30 w 61"/>
                <a:gd name="T59" fmla="*/ 0 h 69"/>
                <a:gd name="T60" fmla="*/ 30 w 61"/>
                <a:gd name="T61" fmla="*/ 0 h 69"/>
                <a:gd name="T62" fmla="*/ 38 w 61"/>
                <a:gd name="T63" fmla="*/ 0 h 69"/>
                <a:gd name="T64" fmla="*/ 38 w 61"/>
                <a:gd name="T65" fmla="*/ 0 h 69"/>
                <a:gd name="T66" fmla="*/ 53 w 61"/>
                <a:gd name="T67" fmla="*/ 8 h 69"/>
                <a:gd name="T68" fmla="*/ 53 w 61"/>
                <a:gd name="T69" fmla="*/ 8 h 69"/>
                <a:gd name="T70" fmla="*/ 53 w 61"/>
                <a:gd name="T71" fmla="*/ 23 h 69"/>
                <a:gd name="T72" fmla="*/ 53 w 61"/>
                <a:gd name="T73" fmla="*/ 23 h 69"/>
                <a:gd name="T74" fmla="*/ 61 w 61"/>
                <a:gd name="T75" fmla="*/ 38 h 69"/>
                <a:gd name="T76" fmla="*/ 61 w 61"/>
                <a:gd name="T77" fmla="*/ 38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69"/>
                <a:gd name="T119" fmla="*/ 61 w 61"/>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69">
                  <a:moveTo>
                    <a:pt x="61" y="38"/>
                  </a:moveTo>
                  <a:lnTo>
                    <a:pt x="53" y="46"/>
                  </a:lnTo>
                  <a:lnTo>
                    <a:pt x="53" y="61"/>
                  </a:lnTo>
                  <a:lnTo>
                    <a:pt x="38" y="69"/>
                  </a:lnTo>
                  <a:lnTo>
                    <a:pt x="30" y="69"/>
                  </a:lnTo>
                  <a:lnTo>
                    <a:pt x="23" y="69"/>
                  </a:lnTo>
                  <a:lnTo>
                    <a:pt x="8" y="61"/>
                  </a:lnTo>
                  <a:lnTo>
                    <a:pt x="8" y="46"/>
                  </a:lnTo>
                  <a:lnTo>
                    <a:pt x="0" y="38"/>
                  </a:lnTo>
                  <a:lnTo>
                    <a:pt x="8" y="23"/>
                  </a:lnTo>
                  <a:lnTo>
                    <a:pt x="8" y="8"/>
                  </a:lnTo>
                  <a:lnTo>
                    <a:pt x="23" y="0"/>
                  </a:lnTo>
                  <a:lnTo>
                    <a:pt x="30" y="0"/>
                  </a:lnTo>
                  <a:lnTo>
                    <a:pt x="38" y="0"/>
                  </a:lnTo>
                  <a:lnTo>
                    <a:pt x="53" y="8"/>
                  </a:lnTo>
                  <a:lnTo>
                    <a:pt x="53" y="23"/>
                  </a:lnTo>
                  <a:lnTo>
                    <a:pt x="61"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54" name="Freeform 210"/>
            <p:cNvSpPr>
              <a:spLocks/>
            </p:cNvSpPr>
            <p:nvPr/>
          </p:nvSpPr>
          <p:spPr bwMode="auto">
            <a:xfrm>
              <a:off x="1814" y="2066"/>
              <a:ext cx="54" cy="69"/>
            </a:xfrm>
            <a:custGeom>
              <a:avLst/>
              <a:gdLst>
                <a:gd name="T0" fmla="*/ 54 w 54"/>
                <a:gd name="T1" fmla="*/ 38 h 69"/>
                <a:gd name="T2" fmla="*/ 54 w 54"/>
                <a:gd name="T3" fmla="*/ 46 h 69"/>
                <a:gd name="T4" fmla="*/ 46 w 54"/>
                <a:gd name="T5" fmla="*/ 61 h 69"/>
                <a:gd name="T6" fmla="*/ 39 w 54"/>
                <a:gd name="T7" fmla="*/ 69 h 69"/>
                <a:gd name="T8" fmla="*/ 23 w 54"/>
                <a:gd name="T9" fmla="*/ 69 h 69"/>
                <a:gd name="T10" fmla="*/ 23 w 54"/>
                <a:gd name="T11" fmla="*/ 69 h 69"/>
                <a:gd name="T12" fmla="*/ 16 w 54"/>
                <a:gd name="T13" fmla="*/ 69 h 69"/>
                <a:gd name="T14" fmla="*/ 8 w 54"/>
                <a:gd name="T15" fmla="*/ 61 h 69"/>
                <a:gd name="T16" fmla="*/ 0 w 54"/>
                <a:gd name="T17" fmla="*/ 46 h 69"/>
                <a:gd name="T18" fmla="*/ 0 w 54"/>
                <a:gd name="T19" fmla="*/ 38 h 69"/>
                <a:gd name="T20" fmla="*/ 0 w 54"/>
                <a:gd name="T21" fmla="*/ 38 h 69"/>
                <a:gd name="T22" fmla="*/ 0 w 54"/>
                <a:gd name="T23" fmla="*/ 23 h 69"/>
                <a:gd name="T24" fmla="*/ 8 w 54"/>
                <a:gd name="T25" fmla="*/ 7 h 69"/>
                <a:gd name="T26" fmla="*/ 16 w 54"/>
                <a:gd name="T27" fmla="*/ 0 h 69"/>
                <a:gd name="T28" fmla="*/ 23 w 54"/>
                <a:gd name="T29" fmla="*/ 0 h 69"/>
                <a:gd name="T30" fmla="*/ 23 w 54"/>
                <a:gd name="T31" fmla="*/ 0 h 69"/>
                <a:gd name="T32" fmla="*/ 39 w 54"/>
                <a:gd name="T33" fmla="*/ 0 h 69"/>
                <a:gd name="T34" fmla="*/ 46 w 54"/>
                <a:gd name="T35" fmla="*/ 7 h 69"/>
                <a:gd name="T36" fmla="*/ 54 w 54"/>
                <a:gd name="T37" fmla="*/ 23 h 69"/>
                <a:gd name="T38" fmla="*/ 54 w 54"/>
                <a:gd name="T39" fmla="*/ 38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69"/>
                <a:gd name="T62" fmla="*/ 54 w 54"/>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69">
                  <a:moveTo>
                    <a:pt x="54" y="38"/>
                  </a:moveTo>
                  <a:lnTo>
                    <a:pt x="54" y="46"/>
                  </a:lnTo>
                  <a:lnTo>
                    <a:pt x="46" y="61"/>
                  </a:lnTo>
                  <a:lnTo>
                    <a:pt x="39" y="69"/>
                  </a:lnTo>
                  <a:lnTo>
                    <a:pt x="23" y="69"/>
                  </a:lnTo>
                  <a:lnTo>
                    <a:pt x="16" y="69"/>
                  </a:lnTo>
                  <a:lnTo>
                    <a:pt x="8" y="61"/>
                  </a:lnTo>
                  <a:lnTo>
                    <a:pt x="0" y="46"/>
                  </a:lnTo>
                  <a:lnTo>
                    <a:pt x="0" y="38"/>
                  </a:lnTo>
                  <a:lnTo>
                    <a:pt x="0" y="23"/>
                  </a:lnTo>
                  <a:lnTo>
                    <a:pt x="8" y="7"/>
                  </a:lnTo>
                  <a:lnTo>
                    <a:pt x="16" y="0"/>
                  </a:lnTo>
                  <a:lnTo>
                    <a:pt x="23" y="0"/>
                  </a:lnTo>
                  <a:lnTo>
                    <a:pt x="39" y="0"/>
                  </a:lnTo>
                  <a:lnTo>
                    <a:pt x="46" y="7"/>
                  </a:lnTo>
                  <a:lnTo>
                    <a:pt x="54" y="23"/>
                  </a:lnTo>
                  <a:lnTo>
                    <a:pt x="54"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55" name="Freeform 211"/>
            <p:cNvSpPr>
              <a:spLocks/>
            </p:cNvSpPr>
            <p:nvPr/>
          </p:nvSpPr>
          <p:spPr bwMode="auto">
            <a:xfrm>
              <a:off x="1891" y="2158"/>
              <a:ext cx="53" cy="68"/>
            </a:xfrm>
            <a:custGeom>
              <a:avLst/>
              <a:gdLst>
                <a:gd name="T0" fmla="*/ 53 w 53"/>
                <a:gd name="T1" fmla="*/ 30 h 68"/>
                <a:gd name="T2" fmla="*/ 53 w 53"/>
                <a:gd name="T3" fmla="*/ 45 h 68"/>
                <a:gd name="T4" fmla="*/ 46 w 53"/>
                <a:gd name="T5" fmla="*/ 61 h 68"/>
                <a:gd name="T6" fmla="*/ 38 w 53"/>
                <a:gd name="T7" fmla="*/ 68 h 68"/>
                <a:gd name="T8" fmla="*/ 23 w 53"/>
                <a:gd name="T9" fmla="*/ 68 h 68"/>
                <a:gd name="T10" fmla="*/ 23 w 53"/>
                <a:gd name="T11" fmla="*/ 68 h 68"/>
                <a:gd name="T12" fmla="*/ 15 w 53"/>
                <a:gd name="T13" fmla="*/ 68 h 68"/>
                <a:gd name="T14" fmla="*/ 8 w 53"/>
                <a:gd name="T15" fmla="*/ 61 h 68"/>
                <a:gd name="T16" fmla="*/ 0 w 53"/>
                <a:gd name="T17" fmla="*/ 45 h 68"/>
                <a:gd name="T18" fmla="*/ 0 w 53"/>
                <a:gd name="T19" fmla="*/ 30 h 68"/>
                <a:gd name="T20" fmla="*/ 0 w 53"/>
                <a:gd name="T21" fmla="*/ 30 h 68"/>
                <a:gd name="T22" fmla="*/ 0 w 53"/>
                <a:gd name="T23" fmla="*/ 23 h 68"/>
                <a:gd name="T24" fmla="*/ 8 w 53"/>
                <a:gd name="T25" fmla="*/ 7 h 68"/>
                <a:gd name="T26" fmla="*/ 15 w 53"/>
                <a:gd name="T27" fmla="*/ 0 h 68"/>
                <a:gd name="T28" fmla="*/ 23 w 53"/>
                <a:gd name="T29" fmla="*/ 0 h 68"/>
                <a:gd name="T30" fmla="*/ 23 w 53"/>
                <a:gd name="T31" fmla="*/ 0 h 68"/>
                <a:gd name="T32" fmla="*/ 38 w 53"/>
                <a:gd name="T33" fmla="*/ 0 h 68"/>
                <a:gd name="T34" fmla="*/ 46 w 53"/>
                <a:gd name="T35" fmla="*/ 7 h 68"/>
                <a:gd name="T36" fmla="*/ 53 w 53"/>
                <a:gd name="T37" fmla="*/ 23 h 68"/>
                <a:gd name="T38" fmla="*/ 53 w 53"/>
                <a:gd name="T39" fmla="*/ 30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68"/>
                <a:gd name="T62" fmla="*/ 53 w 53"/>
                <a:gd name="T63" fmla="*/ 68 h 6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68">
                  <a:moveTo>
                    <a:pt x="53" y="30"/>
                  </a:moveTo>
                  <a:lnTo>
                    <a:pt x="53" y="45"/>
                  </a:lnTo>
                  <a:lnTo>
                    <a:pt x="46" y="61"/>
                  </a:lnTo>
                  <a:lnTo>
                    <a:pt x="38" y="68"/>
                  </a:lnTo>
                  <a:lnTo>
                    <a:pt x="23" y="68"/>
                  </a:lnTo>
                  <a:lnTo>
                    <a:pt x="15" y="68"/>
                  </a:lnTo>
                  <a:lnTo>
                    <a:pt x="8" y="61"/>
                  </a:lnTo>
                  <a:lnTo>
                    <a:pt x="0" y="45"/>
                  </a:lnTo>
                  <a:lnTo>
                    <a:pt x="0" y="30"/>
                  </a:lnTo>
                  <a:lnTo>
                    <a:pt x="0" y="23"/>
                  </a:lnTo>
                  <a:lnTo>
                    <a:pt x="8" y="7"/>
                  </a:lnTo>
                  <a:lnTo>
                    <a:pt x="15" y="0"/>
                  </a:lnTo>
                  <a:lnTo>
                    <a:pt x="23" y="0"/>
                  </a:lnTo>
                  <a:lnTo>
                    <a:pt x="38" y="0"/>
                  </a:lnTo>
                  <a:lnTo>
                    <a:pt x="46" y="7"/>
                  </a:lnTo>
                  <a:lnTo>
                    <a:pt x="53" y="23"/>
                  </a:lnTo>
                  <a:lnTo>
                    <a:pt x="53" y="30"/>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56" name="Freeform 212"/>
            <p:cNvSpPr>
              <a:spLocks/>
            </p:cNvSpPr>
            <p:nvPr/>
          </p:nvSpPr>
          <p:spPr bwMode="auto">
            <a:xfrm>
              <a:off x="1814" y="2066"/>
              <a:ext cx="54" cy="69"/>
            </a:xfrm>
            <a:custGeom>
              <a:avLst/>
              <a:gdLst>
                <a:gd name="T0" fmla="*/ 54 w 54"/>
                <a:gd name="T1" fmla="*/ 38 h 69"/>
                <a:gd name="T2" fmla="*/ 54 w 54"/>
                <a:gd name="T3" fmla="*/ 46 h 69"/>
                <a:gd name="T4" fmla="*/ 54 w 54"/>
                <a:gd name="T5" fmla="*/ 46 h 69"/>
                <a:gd name="T6" fmla="*/ 46 w 54"/>
                <a:gd name="T7" fmla="*/ 61 h 69"/>
                <a:gd name="T8" fmla="*/ 46 w 54"/>
                <a:gd name="T9" fmla="*/ 61 h 69"/>
                <a:gd name="T10" fmla="*/ 39 w 54"/>
                <a:gd name="T11" fmla="*/ 69 h 69"/>
                <a:gd name="T12" fmla="*/ 39 w 54"/>
                <a:gd name="T13" fmla="*/ 69 h 69"/>
                <a:gd name="T14" fmla="*/ 23 w 54"/>
                <a:gd name="T15" fmla="*/ 69 h 69"/>
                <a:gd name="T16" fmla="*/ 23 w 54"/>
                <a:gd name="T17" fmla="*/ 69 h 69"/>
                <a:gd name="T18" fmla="*/ 23 w 54"/>
                <a:gd name="T19" fmla="*/ 69 h 69"/>
                <a:gd name="T20" fmla="*/ 23 w 54"/>
                <a:gd name="T21" fmla="*/ 69 h 69"/>
                <a:gd name="T22" fmla="*/ 16 w 54"/>
                <a:gd name="T23" fmla="*/ 69 h 69"/>
                <a:gd name="T24" fmla="*/ 16 w 54"/>
                <a:gd name="T25" fmla="*/ 69 h 69"/>
                <a:gd name="T26" fmla="*/ 8 w 54"/>
                <a:gd name="T27" fmla="*/ 61 h 69"/>
                <a:gd name="T28" fmla="*/ 8 w 54"/>
                <a:gd name="T29" fmla="*/ 61 h 69"/>
                <a:gd name="T30" fmla="*/ 0 w 54"/>
                <a:gd name="T31" fmla="*/ 46 h 69"/>
                <a:gd name="T32" fmla="*/ 0 w 54"/>
                <a:gd name="T33" fmla="*/ 46 h 69"/>
                <a:gd name="T34" fmla="*/ 0 w 54"/>
                <a:gd name="T35" fmla="*/ 38 h 69"/>
                <a:gd name="T36" fmla="*/ 0 w 54"/>
                <a:gd name="T37" fmla="*/ 38 h 69"/>
                <a:gd name="T38" fmla="*/ 0 w 54"/>
                <a:gd name="T39" fmla="*/ 38 h 69"/>
                <a:gd name="T40" fmla="*/ 0 w 54"/>
                <a:gd name="T41" fmla="*/ 38 h 69"/>
                <a:gd name="T42" fmla="*/ 0 w 54"/>
                <a:gd name="T43" fmla="*/ 23 h 69"/>
                <a:gd name="T44" fmla="*/ 0 w 54"/>
                <a:gd name="T45" fmla="*/ 23 h 69"/>
                <a:gd name="T46" fmla="*/ 8 w 54"/>
                <a:gd name="T47" fmla="*/ 7 h 69"/>
                <a:gd name="T48" fmla="*/ 8 w 54"/>
                <a:gd name="T49" fmla="*/ 7 h 69"/>
                <a:gd name="T50" fmla="*/ 16 w 54"/>
                <a:gd name="T51" fmla="*/ 0 h 69"/>
                <a:gd name="T52" fmla="*/ 16 w 54"/>
                <a:gd name="T53" fmla="*/ 0 h 69"/>
                <a:gd name="T54" fmla="*/ 23 w 54"/>
                <a:gd name="T55" fmla="*/ 0 h 69"/>
                <a:gd name="T56" fmla="*/ 23 w 54"/>
                <a:gd name="T57" fmla="*/ 0 h 69"/>
                <a:gd name="T58" fmla="*/ 23 w 54"/>
                <a:gd name="T59" fmla="*/ 0 h 69"/>
                <a:gd name="T60" fmla="*/ 23 w 54"/>
                <a:gd name="T61" fmla="*/ 0 h 69"/>
                <a:gd name="T62" fmla="*/ 39 w 54"/>
                <a:gd name="T63" fmla="*/ 0 h 69"/>
                <a:gd name="T64" fmla="*/ 39 w 54"/>
                <a:gd name="T65" fmla="*/ 0 h 69"/>
                <a:gd name="T66" fmla="*/ 46 w 54"/>
                <a:gd name="T67" fmla="*/ 7 h 69"/>
                <a:gd name="T68" fmla="*/ 46 w 54"/>
                <a:gd name="T69" fmla="*/ 7 h 69"/>
                <a:gd name="T70" fmla="*/ 54 w 54"/>
                <a:gd name="T71" fmla="*/ 23 h 69"/>
                <a:gd name="T72" fmla="*/ 54 w 54"/>
                <a:gd name="T73" fmla="*/ 23 h 69"/>
                <a:gd name="T74" fmla="*/ 54 w 54"/>
                <a:gd name="T75" fmla="*/ 38 h 69"/>
                <a:gd name="T76" fmla="*/ 54 w 54"/>
                <a:gd name="T77" fmla="*/ 38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69"/>
                <a:gd name="T119" fmla="*/ 54 w 54"/>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69">
                  <a:moveTo>
                    <a:pt x="54" y="38"/>
                  </a:moveTo>
                  <a:lnTo>
                    <a:pt x="54" y="46"/>
                  </a:lnTo>
                  <a:lnTo>
                    <a:pt x="46" y="61"/>
                  </a:lnTo>
                  <a:lnTo>
                    <a:pt x="39" y="69"/>
                  </a:lnTo>
                  <a:lnTo>
                    <a:pt x="23" y="69"/>
                  </a:lnTo>
                  <a:lnTo>
                    <a:pt x="16" y="69"/>
                  </a:lnTo>
                  <a:lnTo>
                    <a:pt x="8" y="61"/>
                  </a:lnTo>
                  <a:lnTo>
                    <a:pt x="0" y="46"/>
                  </a:lnTo>
                  <a:lnTo>
                    <a:pt x="0" y="38"/>
                  </a:lnTo>
                  <a:lnTo>
                    <a:pt x="0" y="23"/>
                  </a:lnTo>
                  <a:lnTo>
                    <a:pt x="8" y="7"/>
                  </a:lnTo>
                  <a:lnTo>
                    <a:pt x="16" y="0"/>
                  </a:lnTo>
                  <a:lnTo>
                    <a:pt x="23" y="0"/>
                  </a:lnTo>
                  <a:lnTo>
                    <a:pt x="39" y="0"/>
                  </a:lnTo>
                  <a:lnTo>
                    <a:pt x="46" y="7"/>
                  </a:lnTo>
                  <a:lnTo>
                    <a:pt x="54" y="23"/>
                  </a:lnTo>
                  <a:lnTo>
                    <a:pt x="54"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57" name="Freeform 213"/>
            <p:cNvSpPr>
              <a:spLocks/>
            </p:cNvSpPr>
            <p:nvPr/>
          </p:nvSpPr>
          <p:spPr bwMode="auto">
            <a:xfrm>
              <a:off x="1891" y="2158"/>
              <a:ext cx="53" cy="68"/>
            </a:xfrm>
            <a:custGeom>
              <a:avLst/>
              <a:gdLst>
                <a:gd name="T0" fmla="*/ 53 w 53"/>
                <a:gd name="T1" fmla="*/ 30 h 68"/>
                <a:gd name="T2" fmla="*/ 53 w 53"/>
                <a:gd name="T3" fmla="*/ 45 h 68"/>
                <a:gd name="T4" fmla="*/ 53 w 53"/>
                <a:gd name="T5" fmla="*/ 45 h 68"/>
                <a:gd name="T6" fmla="*/ 46 w 53"/>
                <a:gd name="T7" fmla="*/ 61 h 68"/>
                <a:gd name="T8" fmla="*/ 46 w 53"/>
                <a:gd name="T9" fmla="*/ 61 h 68"/>
                <a:gd name="T10" fmla="*/ 38 w 53"/>
                <a:gd name="T11" fmla="*/ 68 h 68"/>
                <a:gd name="T12" fmla="*/ 38 w 53"/>
                <a:gd name="T13" fmla="*/ 68 h 68"/>
                <a:gd name="T14" fmla="*/ 23 w 53"/>
                <a:gd name="T15" fmla="*/ 68 h 68"/>
                <a:gd name="T16" fmla="*/ 23 w 53"/>
                <a:gd name="T17" fmla="*/ 68 h 68"/>
                <a:gd name="T18" fmla="*/ 23 w 53"/>
                <a:gd name="T19" fmla="*/ 68 h 68"/>
                <a:gd name="T20" fmla="*/ 23 w 53"/>
                <a:gd name="T21" fmla="*/ 68 h 68"/>
                <a:gd name="T22" fmla="*/ 15 w 53"/>
                <a:gd name="T23" fmla="*/ 68 h 68"/>
                <a:gd name="T24" fmla="*/ 15 w 53"/>
                <a:gd name="T25" fmla="*/ 68 h 68"/>
                <a:gd name="T26" fmla="*/ 8 w 53"/>
                <a:gd name="T27" fmla="*/ 61 h 68"/>
                <a:gd name="T28" fmla="*/ 8 w 53"/>
                <a:gd name="T29" fmla="*/ 61 h 68"/>
                <a:gd name="T30" fmla="*/ 0 w 53"/>
                <a:gd name="T31" fmla="*/ 45 h 68"/>
                <a:gd name="T32" fmla="*/ 0 w 53"/>
                <a:gd name="T33" fmla="*/ 45 h 68"/>
                <a:gd name="T34" fmla="*/ 0 w 53"/>
                <a:gd name="T35" fmla="*/ 30 h 68"/>
                <a:gd name="T36" fmla="*/ 0 w 53"/>
                <a:gd name="T37" fmla="*/ 30 h 68"/>
                <a:gd name="T38" fmla="*/ 0 w 53"/>
                <a:gd name="T39" fmla="*/ 30 h 68"/>
                <a:gd name="T40" fmla="*/ 0 w 53"/>
                <a:gd name="T41" fmla="*/ 30 h 68"/>
                <a:gd name="T42" fmla="*/ 0 w 53"/>
                <a:gd name="T43" fmla="*/ 23 h 68"/>
                <a:gd name="T44" fmla="*/ 0 w 53"/>
                <a:gd name="T45" fmla="*/ 23 h 68"/>
                <a:gd name="T46" fmla="*/ 8 w 53"/>
                <a:gd name="T47" fmla="*/ 7 h 68"/>
                <a:gd name="T48" fmla="*/ 8 w 53"/>
                <a:gd name="T49" fmla="*/ 7 h 68"/>
                <a:gd name="T50" fmla="*/ 15 w 53"/>
                <a:gd name="T51" fmla="*/ 0 h 68"/>
                <a:gd name="T52" fmla="*/ 15 w 53"/>
                <a:gd name="T53" fmla="*/ 0 h 68"/>
                <a:gd name="T54" fmla="*/ 23 w 53"/>
                <a:gd name="T55" fmla="*/ 0 h 68"/>
                <a:gd name="T56" fmla="*/ 23 w 53"/>
                <a:gd name="T57" fmla="*/ 0 h 68"/>
                <a:gd name="T58" fmla="*/ 23 w 53"/>
                <a:gd name="T59" fmla="*/ 0 h 68"/>
                <a:gd name="T60" fmla="*/ 23 w 53"/>
                <a:gd name="T61" fmla="*/ 0 h 68"/>
                <a:gd name="T62" fmla="*/ 38 w 53"/>
                <a:gd name="T63" fmla="*/ 0 h 68"/>
                <a:gd name="T64" fmla="*/ 38 w 53"/>
                <a:gd name="T65" fmla="*/ 0 h 68"/>
                <a:gd name="T66" fmla="*/ 46 w 53"/>
                <a:gd name="T67" fmla="*/ 7 h 68"/>
                <a:gd name="T68" fmla="*/ 46 w 53"/>
                <a:gd name="T69" fmla="*/ 7 h 68"/>
                <a:gd name="T70" fmla="*/ 53 w 53"/>
                <a:gd name="T71" fmla="*/ 23 h 68"/>
                <a:gd name="T72" fmla="*/ 53 w 53"/>
                <a:gd name="T73" fmla="*/ 23 h 68"/>
                <a:gd name="T74" fmla="*/ 53 w 53"/>
                <a:gd name="T75" fmla="*/ 30 h 68"/>
                <a:gd name="T76" fmla="*/ 53 w 53"/>
                <a:gd name="T77" fmla="*/ 30 h 6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68"/>
                <a:gd name="T119" fmla="*/ 53 w 53"/>
                <a:gd name="T120" fmla="*/ 68 h 6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68">
                  <a:moveTo>
                    <a:pt x="53" y="30"/>
                  </a:moveTo>
                  <a:lnTo>
                    <a:pt x="53" y="45"/>
                  </a:lnTo>
                  <a:lnTo>
                    <a:pt x="46" y="61"/>
                  </a:lnTo>
                  <a:lnTo>
                    <a:pt x="38" y="68"/>
                  </a:lnTo>
                  <a:lnTo>
                    <a:pt x="23" y="68"/>
                  </a:lnTo>
                  <a:lnTo>
                    <a:pt x="15" y="68"/>
                  </a:lnTo>
                  <a:lnTo>
                    <a:pt x="8" y="61"/>
                  </a:lnTo>
                  <a:lnTo>
                    <a:pt x="0" y="45"/>
                  </a:lnTo>
                  <a:lnTo>
                    <a:pt x="0" y="30"/>
                  </a:lnTo>
                  <a:lnTo>
                    <a:pt x="0" y="23"/>
                  </a:lnTo>
                  <a:lnTo>
                    <a:pt x="8" y="7"/>
                  </a:lnTo>
                  <a:lnTo>
                    <a:pt x="15" y="0"/>
                  </a:lnTo>
                  <a:lnTo>
                    <a:pt x="23" y="0"/>
                  </a:lnTo>
                  <a:lnTo>
                    <a:pt x="38" y="0"/>
                  </a:lnTo>
                  <a:lnTo>
                    <a:pt x="46" y="7"/>
                  </a:lnTo>
                  <a:lnTo>
                    <a:pt x="53" y="23"/>
                  </a:lnTo>
                  <a:lnTo>
                    <a:pt x="53" y="3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58" name="Freeform 214"/>
            <p:cNvSpPr>
              <a:spLocks/>
            </p:cNvSpPr>
            <p:nvPr/>
          </p:nvSpPr>
          <p:spPr bwMode="auto">
            <a:xfrm>
              <a:off x="1983" y="2165"/>
              <a:ext cx="53" cy="69"/>
            </a:xfrm>
            <a:custGeom>
              <a:avLst/>
              <a:gdLst>
                <a:gd name="T0" fmla="*/ 53 w 53"/>
                <a:gd name="T1" fmla="*/ 38 h 69"/>
                <a:gd name="T2" fmla="*/ 53 w 53"/>
                <a:gd name="T3" fmla="*/ 46 h 69"/>
                <a:gd name="T4" fmla="*/ 46 w 53"/>
                <a:gd name="T5" fmla="*/ 61 h 69"/>
                <a:gd name="T6" fmla="*/ 38 w 53"/>
                <a:gd name="T7" fmla="*/ 69 h 69"/>
                <a:gd name="T8" fmla="*/ 23 w 53"/>
                <a:gd name="T9" fmla="*/ 69 h 69"/>
                <a:gd name="T10" fmla="*/ 23 w 53"/>
                <a:gd name="T11" fmla="*/ 69 h 69"/>
                <a:gd name="T12" fmla="*/ 15 w 53"/>
                <a:gd name="T13" fmla="*/ 69 h 69"/>
                <a:gd name="T14" fmla="*/ 7 w 53"/>
                <a:gd name="T15" fmla="*/ 61 h 69"/>
                <a:gd name="T16" fmla="*/ 0 w 53"/>
                <a:gd name="T17" fmla="*/ 46 h 69"/>
                <a:gd name="T18" fmla="*/ 0 w 53"/>
                <a:gd name="T19" fmla="*/ 38 h 69"/>
                <a:gd name="T20" fmla="*/ 0 w 53"/>
                <a:gd name="T21" fmla="*/ 38 h 69"/>
                <a:gd name="T22" fmla="*/ 0 w 53"/>
                <a:gd name="T23" fmla="*/ 23 h 69"/>
                <a:gd name="T24" fmla="*/ 7 w 53"/>
                <a:gd name="T25" fmla="*/ 8 h 69"/>
                <a:gd name="T26" fmla="*/ 15 w 53"/>
                <a:gd name="T27" fmla="*/ 0 h 69"/>
                <a:gd name="T28" fmla="*/ 23 w 53"/>
                <a:gd name="T29" fmla="*/ 0 h 69"/>
                <a:gd name="T30" fmla="*/ 23 w 53"/>
                <a:gd name="T31" fmla="*/ 0 h 69"/>
                <a:gd name="T32" fmla="*/ 38 w 53"/>
                <a:gd name="T33" fmla="*/ 0 h 69"/>
                <a:gd name="T34" fmla="*/ 46 w 53"/>
                <a:gd name="T35" fmla="*/ 8 h 69"/>
                <a:gd name="T36" fmla="*/ 53 w 53"/>
                <a:gd name="T37" fmla="*/ 23 h 69"/>
                <a:gd name="T38" fmla="*/ 53 w 53"/>
                <a:gd name="T39" fmla="*/ 38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69"/>
                <a:gd name="T62" fmla="*/ 53 w 53"/>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69">
                  <a:moveTo>
                    <a:pt x="53" y="38"/>
                  </a:moveTo>
                  <a:lnTo>
                    <a:pt x="53" y="46"/>
                  </a:lnTo>
                  <a:lnTo>
                    <a:pt x="46" y="61"/>
                  </a:lnTo>
                  <a:lnTo>
                    <a:pt x="38" y="69"/>
                  </a:lnTo>
                  <a:lnTo>
                    <a:pt x="23" y="69"/>
                  </a:lnTo>
                  <a:lnTo>
                    <a:pt x="15" y="69"/>
                  </a:lnTo>
                  <a:lnTo>
                    <a:pt x="7" y="61"/>
                  </a:lnTo>
                  <a:lnTo>
                    <a:pt x="0" y="46"/>
                  </a:lnTo>
                  <a:lnTo>
                    <a:pt x="0" y="38"/>
                  </a:lnTo>
                  <a:lnTo>
                    <a:pt x="0" y="23"/>
                  </a:lnTo>
                  <a:lnTo>
                    <a:pt x="7" y="8"/>
                  </a:lnTo>
                  <a:lnTo>
                    <a:pt x="15" y="0"/>
                  </a:lnTo>
                  <a:lnTo>
                    <a:pt x="23" y="0"/>
                  </a:lnTo>
                  <a:lnTo>
                    <a:pt x="38" y="0"/>
                  </a:lnTo>
                  <a:lnTo>
                    <a:pt x="46" y="8"/>
                  </a:lnTo>
                  <a:lnTo>
                    <a:pt x="53" y="23"/>
                  </a:lnTo>
                  <a:lnTo>
                    <a:pt x="53"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59" name="Freeform 215"/>
            <p:cNvSpPr>
              <a:spLocks/>
            </p:cNvSpPr>
            <p:nvPr/>
          </p:nvSpPr>
          <p:spPr bwMode="auto">
            <a:xfrm>
              <a:off x="1914" y="2181"/>
              <a:ext cx="61" cy="76"/>
            </a:xfrm>
            <a:custGeom>
              <a:avLst/>
              <a:gdLst>
                <a:gd name="T0" fmla="*/ 61 w 61"/>
                <a:gd name="T1" fmla="*/ 38 h 76"/>
                <a:gd name="T2" fmla="*/ 53 w 61"/>
                <a:gd name="T3" fmla="*/ 53 h 76"/>
                <a:gd name="T4" fmla="*/ 53 w 61"/>
                <a:gd name="T5" fmla="*/ 61 h 76"/>
                <a:gd name="T6" fmla="*/ 38 w 61"/>
                <a:gd name="T7" fmla="*/ 68 h 76"/>
                <a:gd name="T8" fmla="*/ 30 w 61"/>
                <a:gd name="T9" fmla="*/ 76 h 76"/>
                <a:gd name="T10" fmla="*/ 30 w 61"/>
                <a:gd name="T11" fmla="*/ 76 h 76"/>
                <a:gd name="T12" fmla="*/ 23 w 61"/>
                <a:gd name="T13" fmla="*/ 68 h 76"/>
                <a:gd name="T14" fmla="*/ 8 w 61"/>
                <a:gd name="T15" fmla="*/ 61 h 76"/>
                <a:gd name="T16" fmla="*/ 8 w 61"/>
                <a:gd name="T17" fmla="*/ 53 h 76"/>
                <a:gd name="T18" fmla="*/ 0 w 61"/>
                <a:gd name="T19" fmla="*/ 38 h 76"/>
                <a:gd name="T20" fmla="*/ 0 w 61"/>
                <a:gd name="T21" fmla="*/ 38 h 76"/>
                <a:gd name="T22" fmla="*/ 8 w 61"/>
                <a:gd name="T23" fmla="*/ 22 h 76"/>
                <a:gd name="T24" fmla="*/ 8 w 61"/>
                <a:gd name="T25" fmla="*/ 15 h 76"/>
                <a:gd name="T26" fmla="*/ 23 w 61"/>
                <a:gd name="T27" fmla="*/ 7 h 76"/>
                <a:gd name="T28" fmla="*/ 30 w 61"/>
                <a:gd name="T29" fmla="*/ 0 h 76"/>
                <a:gd name="T30" fmla="*/ 30 w 61"/>
                <a:gd name="T31" fmla="*/ 0 h 76"/>
                <a:gd name="T32" fmla="*/ 38 w 61"/>
                <a:gd name="T33" fmla="*/ 7 h 76"/>
                <a:gd name="T34" fmla="*/ 53 w 61"/>
                <a:gd name="T35" fmla="*/ 15 h 76"/>
                <a:gd name="T36" fmla="*/ 53 w 61"/>
                <a:gd name="T37" fmla="*/ 22 h 76"/>
                <a:gd name="T38" fmla="*/ 61 w 61"/>
                <a:gd name="T39" fmla="*/ 38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
                <a:gd name="T61" fmla="*/ 0 h 76"/>
                <a:gd name="T62" fmla="*/ 61 w 61"/>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 h="76">
                  <a:moveTo>
                    <a:pt x="61" y="38"/>
                  </a:moveTo>
                  <a:lnTo>
                    <a:pt x="53" y="53"/>
                  </a:lnTo>
                  <a:lnTo>
                    <a:pt x="53" y="61"/>
                  </a:lnTo>
                  <a:lnTo>
                    <a:pt x="38" y="68"/>
                  </a:lnTo>
                  <a:lnTo>
                    <a:pt x="30" y="76"/>
                  </a:lnTo>
                  <a:lnTo>
                    <a:pt x="23" y="68"/>
                  </a:lnTo>
                  <a:lnTo>
                    <a:pt x="8" y="61"/>
                  </a:lnTo>
                  <a:lnTo>
                    <a:pt x="8" y="53"/>
                  </a:lnTo>
                  <a:lnTo>
                    <a:pt x="0" y="38"/>
                  </a:lnTo>
                  <a:lnTo>
                    <a:pt x="8" y="22"/>
                  </a:lnTo>
                  <a:lnTo>
                    <a:pt x="8" y="15"/>
                  </a:lnTo>
                  <a:lnTo>
                    <a:pt x="23" y="7"/>
                  </a:lnTo>
                  <a:lnTo>
                    <a:pt x="30" y="0"/>
                  </a:lnTo>
                  <a:lnTo>
                    <a:pt x="38" y="7"/>
                  </a:lnTo>
                  <a:lnTo>
                    <a:pt x="53" y="15"/>
                  </a:lnTo>
                  <a:lnTo>
                    <a:pt x="53" y="22"/>
                  </a:lnTo>
                  <a:lnTo>
                    <a:pt x="61"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60" name="Freeform 216"/>
            <p:cNvSpPr>
              <a:spLocks/>
            </p:cNvSpPr>
            <p:nvPr/>
          </p:nvSpPr>
          <p:spPr bwMode="auto">
            <a:xfrm>
              <a:off x="1983" y="2165"/>
              <a:ext cx="53" cy="69"/>
            </a:xfrm>
            <a:custGeom>
              <a:avLst/>
              <a:gdLst>
                <a:gd name="T0" fmla="*/ 53 w 53"/>
                <a:gd name="T1" fmla="*/ 38 h 69"/>
                <a:gd name="T2" fmla="*/ 53 w 53"/>
                <a:gd name="T3" fmla="*/ 46 h 69"/>
                <a:gd name="T4" fmla="*/ 53 w 53"/>
                <a:gd name="T5" fmla="*/ 46 h 69"/>
                <a:gd name="T6" fmla="*/ 46 w 53"/>
                <a:gd name="T7" fmla="*/ 61 h 69"/>
                <a:gd name="T8" fmla="*/ 46 w 53"/>
                <a:gd name="T9" fmla="*/ 61 h 69"/>
                <a:gd name="T10" fmla="*/ 38 w 53"/>
                <a:gd name="T11" fmla="*/ 69 h 69"/>
                <a:gd name="T12" fmla="*/ 38 w 53"/>
                <a:gd name="T13" fmla="*/ 69 h 69"/>
                <a:gd name="T14" fmla="*/ 23 w 53"/>
                <a:gd name="T15" fmla="*/ 69 h 69"/>
                <a:gd name="T16" fmla="*/ 23 w 53"/>
                <a:gd name="T17" fmla="*/ 69 h 69"/>
                <a:gd name="T18" fmla="*/ 23 w 53"/>
                <a:gd name="T19" fmla="*/ 69 h 69"/>
                <a:gd name="T20" fmla="*/ 23 w 53"/>
                <a:gd name="T21" fmla="*/ 69 h 69"/>
                <a:gd name="T22" fmla="*/ 15 w 53"/>
                <a:gd name="T23" fmla="*/ 69 h 69"/>
                <a:gd name="T24" fmla="*/ 15 w 53"/>
                <a:gd name="T25" fmla="*/ 69 h 69"/>
                <a:gd name="T26" fmla="*/ 7 w 53"/>
                <a:gd name="T27" fmla="*/ 61 h 69"/>
                <a:gd name="T28" fmla="*/ 7 w 53"/>
                <a:gd name="T29" fmla="*/ 61 h 69"/>
                <a:gd name="T30" fmla="*/ 0 w 53"/>
                <a:gd name="T31" fmla="*/ 46 h 69"/>
                <a:gd name="T32" fmla="*/ 0 w 53"/>
                <a:gd name="T33" fmla="*/ 46 h 69"/>
                <a:gd name="T34" fmla="*/ 0 w 53"/>
                <a:gd name="T35" fmla="*/ 38 h 69"/>
                <a:gd name="T36" fmla="*/ 0 w 53"/>
                <a:gd name="T37" fmla="*/ 38 h 69"/>
                <a:gd name="T38" fmla="*/ 0 w 53"/>
                <a:gd name="T39" fmla="*/ 38 h 69"/>
                <a:gd name="T40" fmla="*/ 0 w 53"/>
                <a:gd name="T41" fmla="*/ 38 h 69"/>
                <a:gd name="T42" fmla="*/ 0 w 53"/>
                <a:gd name="T43" fmla="*/ 23 h 69"/>
                <a:gd name="T44" fmla="*/ 0 w 53"/>
                <a:gd name="T45" fmla="*/ 23 h 69"/>
                <a:gd name="T46" fmla="*/ 7 w 53"/>
                <a:gd name="T47" fmla="*/ 8 h 69"/>
                <a:gd name="T48" fmla="*/ 7 w 53"/>
                <a:gd name="T49" fmla="*/ 8 h 69"/>
                <a:gd name="T50" fmla="*/ 15 w 53"/>
                <a:gd name="T51" fmla="*/ 0 h 69"/>
                <a:gd name="T52" fmla="*/ 15 w 53"/>
                <a:gd name="T53" fmla="*/ 0 h 69"/>
                <a:gd name="T54" fmla="*/ 23 w 53"/>
                <a:gd name="T55" fmla="*/ 0 h 69"/>
                <a:gd name="T56" fmla="*/ 23 w 53"/>
                <a:gd name="T57" fmla="*/ 0 h 69"/>
                <a:gd name="T58" fmla="*/ 23 w 53"/>
                <a:gd name="T59" fmla="*/ 0 h 69"/>
                <a:gd name="T60" fmla="*/ 23 w 53"/>
                <a:gd name="T61" fmla="*/ 0 h 69"/>
                <a:gd name="T62" fmla="*/ 38 w 53"/>
                <a:gd name="T63" fmla="*/ 0 h 69"/>
                <a:gd name="T64" fmla="*/ 38 w 53"/>
                <a:gd name="T65" fmla="*/ 0 h 69"/>
                <a:gd name="T66" fmla="*/ 46 w 53"/>
                <a:gd name="T67" fmla="*/ 8 h 69"/>
                <a:gd name="T68" fmla="*/ 46 w 53"/>
                <a:gd name="T69" fmla="*/ 8 h 69"/>
                <a:gd name="T70" fmla="*/ 53 w 53"/>
                <a:gd name="T71" fmla="*/ 23 h 69"/>
                <a:gd name="T72" fmla="*/ 53 w 53"/>
                <a:gd name="T73" fmla="*/ 23 h 69"/>
                <a:gd name="T74" fmla="*/ 53 w 53"/>
                <a:gd name="T75" fmla="*/ 38 h 69"/>
                <a:gd name="T76" fmla="*/ 53 w 53"/>
                <a:gd name="T77" fmla="*/ 38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69"/>
                <a:gd name="T119" fmla="*/ 53 w 53"/>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69">
                  <a:moveTo>
                    <a:pt x="53" y="38"/>
                  </a:moveTo>
                  <a:lnTo>
                    <a:pt x="53" y="46"/>
                  </a:lnTo>
                  <a:lnTo>
                    <a:pt x="46" y="61"/>
                  </a:lnTo>
                  <a:lnTo>
                    <a:pt x="38" y="69"/>
                  </a:lnTo>
                  <a:lnTo>
                    <a:pt x="23" y="69"/>
                  </a:lnTo>
                  <a:lnTo>
                    <a:pt x="15" y="69"/>
                  </a:lnTo>
                  <a:lnTo>
                    <a:pt x="7" y="61"/>
                  </a:lnTo>
                  <a:lnTo>
                    <a:pt x="0" y="46"/>
                  </a:lnTo>
                  <a:lnTo>
                    <a:pt x="0" y="38"/>
                  </a:lnTo>
                  <a:lnTo>
                    <a:pt x="0" y="23"/>
                  </a:lnTo>
                  <a:lnTo>
                    <a:pt x="7" y="8"/>
                  </a:lnTo>
                  <a:lnTo>
                    <a:pt x="15" y="0"/>
                  </a:lnTo>
                  <a:lnTo>
                    <a:pt x="23" y="0"/>
                  </a:lnTo>
                  <a:lnTo>
                    <a:pt x="38" y="0"/>
                  </a:lnTo>
                  <a:lnTo>
                    <a:pt x="46" y="8"/>
                  </a:lnTo>
                  <a:lnTo>
                    <a:pt x="53" y="23"/>
                  </a:lnTo>
                  <a:lnTo>
                    <a:pt x="53"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61" name="Freeform 217"/>
            <p:cNvSpPr>
              <a:spLocks/>
            </p:cNvSpPr>
            <p:nvPr/>
          </p:nvSpPr>
          <p:spPr bwMode="auto">
            <a:xfrm>
              <a:off x="1914" y="2181"/>
              <a:ext cx="61" cy="76"/>
            </a:xfrm>
            <a:custGeom>
              <a:avLst/>
              <a:gdLst>
                <a:gd name="T0" fmla="*/ 61 w 61"/>
                <a:gd name="T1" fmla="*/ 38 h 76"/>
                <a:gd name="T2" fmla="*/ 53 w 61"/>
                <a:gd name="T3" fmla="*/ 53 h 76"/>
                <a:gd name="T4" fmla="*/ 53 w 61"/>
                <a:gd name="T5" fmla="*/ 53 h 76"/>
                <a:gd name="T6" fmla="*/ 53 w 61"/>
                <a:gd name="T7" fmla="*/ 61 h 76"/>
                <a:gd name="T8" fmla="*/ 53 w 61"/>
                <a:gd name="T9" fmla="*/ 61 h 76"/>
                <a:gd name="T10" fmla="*/ 38 w 61"/>
                <a:gd name="T11" fmla="*/ 68 h 76"/>
                <a:gd name="T12" fmla="*/ 38 w 61"/>
                <a:gd name="T13" fmla="*/ 68 h 76"/>
                <a:gd name="T14" fmla="*/ 30 w 61"/>
                <a:gd name="T15" fmla="*/ 76 h 76"/>
                <a:gd name="T16" fmla="*/ 30 w 61"/>
                <a:gd name="T17" fmla="*/ 76 h 76"/>
                <a:gd name="T18" fmla="*/ 30 w 61"/>
                <a:gd name="T19" fmla="*/ 76 h 76"/>
                <a:gd name="T20" fmla="*/ 30 w 61"/>
                <a:gd name="T21" fmla="*/ 76 h 76"/>
                <a:gd name="T22" fmla="*/ 23 w 61"/>
                <a:gd name="T23" fmla="*/ 68 h 76"/>
                <a:gd name="T24" fmla="*/ 23 w 61"/>
                <a:gd name="T25" fmla="*/ 68 h 76"/>
                <a:gd name="T26" fmla="*/ 8 w 61"/>
                <a:gd name="T27" fmla="*/ 61 h 76"/>
                <a:gd name="T28" fmla="*/ 8 w 61"/>
                <a:gd name="T29" fmla="*/ 61 h 76"/>
                <a:gd name="T30" fmla="*/ 8 w 61"/>
                <a:gd name="T31" fmla="*/ 53 h 76"/>
                <a:gd name="T32" fmla="*/ 8 w 61"/>
                <a:gd name="T33" fmla="*/ 53 h 76"/>
                <a:gd name="T34" fmla="*/ 0 w 61"/>
                <a:gd name="T35" fmla="*/ 38 h 76"/>
                <a:gd name="T36" fmla="*/ 0 w 61"/>
                <a:gd name="T37" fmla="*/ 38 h 76"/>
                <a:gd name="T38" fmla="*/ 0 w 61"/>
                <a:gd name="T39" fmla="*/ 38 h 76"/>
                <a:gd name="T40" fmla="*/ 0 w 61"/>
                <a:gd name="T41" fmla="*/ 38 h 76"/>
                <a:gd name="T42" fmla="*/ 8 w 61"/>
                <a:gd name="T43" fmla="*/ 22 h 76"/>
                <a:gd name="T44" fmla="*/ 8 w 61"/>
                <a:gd name="T45" fmla="*/ 22 h 76"/>
                <a:gd name="T46" fmla="*/ 8 w 61"/>
                <a:gd name="T47" fmla="*/ 15 h 76"/>
                <a:gd name="T48" fmla="*/ 8 w 61"/>
                <a:gd name="T49" fmla="*/ 15 h 76"/>
                <a:gd name="T50" fmla="*/ 23 w 61"/>
                <a:gd name="T51" fmla="*/ 7 h 76"/>
                <a:gd name="T52" fmla="*/ 23 w 61"/>
                <a:gd name="T53" fmla="*/ 7 h 76"/>
                <a:gd name="T54" fmla="*/ 30 w 61"/>
                <a:gd name="T55" fmla="*/ 0 h 76"/>
                <a:gd name="T56" fmla="*/ 30 w 61"/>
                <a:gd name="T57" fmla="*/ 0 h 76"/>
                <a:gd name="T58" fmla="*/ 30 w 61"/>
                <a:gd name="T59" fmla="*/ 0 h 76"/>
                <a:gd name="T60" fmla="*/ 30 w 61"/>
                <a:gd name="T61" fmla="*/ 0 h 76"/>
                <a:gd name="T62" fmla="*/ 38 w 61"/>
                <a:gd name="T63" fmla="*/ 7 h 76"/>
                <a:gd name="T64" fmla="*/ 38 w 61"/>
                <a:gd name="T65" fmla="*/ 7 h 76"/>
                <a:gd name="T66" fmla="*/ 53 w 61"/>
                <a:gd name="T67" fmla="*/ 15 h 76"/>
                <a:gd name="T68" fmla="*/ 53 w 61"/>
                <a:gd name="T69" fmla="*/ 15 h 76"/>
                <a:gd name="T70" fmla="*/ 53 w 61"/>
                <a:gd name="T71" fmla="*/ 22 h 76"/>
                <a:gd name="T72" fmla="*/ 53 w 61"/>
                <a:gd name="T73" fmla="*/ 22 h 76"/>
                <a:gd name="T74" fmla="*/ 61 w 61"/>
                <a:gd name="T75" fmla="*/ 38 h 76"/>
                <a:gd name="T76" fmla="*/ 61 w 61"/>
                <a:gd name="T77" fmla="*/ 38 h 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76"/>
                <a:gd name="T119" fmla="*/ 61 w 61"/>
                <a:gd name="T120" fmla="*/ 76 h 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76">
                  <a:moveTo>
                    <a:pt x="61" y="38"/>
                  </a:moveTo>
                  <a:lnTo>
                    <a:pt x="53" y="53"/>
                  </a:lnTo>
                  <a:lnTo>
                    <a:pt x="53" y="61"/>
                  </a:lnTo>
                  <a:lnTo>
                    <a:pt x="38" y="68"/>
                  </a:lnTo>
                  <a:lnTo>
                    <a:pt x="30" y="76"/>
                  </a:lnTo>
                  <a:lnTo>
                    <a:pt x="23" y="68"/>
                  </a:lnTo>
                  <a:lnTo>
                    <a:pt x="8" y="61"/>
                  </a:lnTo>
                  <a:lnTo>
                    <a:pt x="8" y="53"/>
                  </a:lnTo>
                  <a:lnTo>
                    <a:pt x="0" y="38"/>
                  </a:lnTo>
                  <a:lnTo>
                    <a:pt x="8" y="22"/>
                  </a:lnTo>
                  <a:lnTo>
                    <a:pt x="8" y="15"/>
                  </a:lnTo>
                  <a:lnTo>
                    <a:pt x="23" y="7"/>
                  </a:lnTo>
                  <a:lnTo>
                    <a:pt x="30" y="0"/>
                  </a:lnTo>
                  <a:lnTo>
                    <a:pt x="38" y="7"/>
                  </a:lnTo>
                  <a:lnTo>
                    <a:pt x="53" y="15"/>
                  </a:lnTo>
                  <a:lnTo>
                    <a:pt x="53" y="22"/>
                  </a:lnTo>
                  <a:lnTo>
                    <a:pt x="61"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62" name="Freeform 218"/>
            <p:cNvSpPr>
              <a:spLocks/>
            </p:cNvSpPr>
            <p:nvPr/>
          </p:nvSpPr>
          <p:spPr bwMode="auto">
            <a:xfrm>
              <a:off x="1983" y="2280"/>
              <a:ext cx="61" cy="76"/>
            </a:xfrm>
            <a:custGeom>
              <a:avLst/>
              <a:gdLst>
                <a:gd name="T0" fmla="*/ 61 w 61"/>
                <a:gd name="T1" fmla="*/ 38 h 76"/>
                <a:gd name="T2" fmla="*/ 53 w 61"/>
                <a:gd name="T3" fmla="*/ 54 h 76"/>
                <a:gd name="T4" fmla="*/ 53 w 61"/>
                <a:gd name="T5" fmla="*/ 61 h 76"/>
                <a:gd name="T6" fmla="*/ 38 w 61"/>
                <a:gd name="T7" fmla="*/ 69 h 76"/>
                <a:gd name="T8" fmla="*/ 30 w 61"/>
                <a:gd name="T9" fmla="*/ 76 h 76"/>
                <a:gd name="T10" fmla="*/ 30 w 61"/>
                <a:gd name="T11" fmla="*/ 76 h 76"/>
                <a:gd name="T12" fmla="*/ 23 w 61"/>
                <a:gd name="T13" fmla="*/ 69 h 76"/>
                <a:gd name="T14" fmla="*/ 15 w 61"/>
                <a:gd name="T15" fmla="*/ 61 h 76"/>
                <a:gd name="T16" fmla="*/ 7 w 61"/>
                <a:gd name="T17" fmla="*/ 54 h 76"/>
                <a:gd name="T18" fmla="*/ 0 w 61"/>
                <a:gd name="T19" fmla="*/ 38 h 76"/>
                <a:gd name="T20" fmla="*/ 0 w 61"/>
                <a:gd name="T21" fmla="*/ 38 h 76"/>
                <a:gd name="T22" fmla="*/ 7 w 61"/>
                <a:gd name="T23" fmla="*/ 23 h 76"/>
                <a:gd name="T24" fmla="*/ 15 w 61"/>
                <a:gd name="T25" fmla="*/ 15 h 76"/>
                <a:gd name="T26" fmla="*/ 23 w 61"/>
                <a:gd name="T27" fmla="*/ 8 h 76"/>
                <a:gd name="T28" fmla="*/ 30 w 61"/>
                <a:gd name="T29" fmla="*/ 0 h 76"/>
                <a:gd name="T30" fmla="*/ 30 w 61"/>
                <a:gd name="T31" fmla="*/ 0 h 76"/>
                <a:gd name="T32" fmla="*/ 38 w 61"/>
                <a:gd name="T33" fmla="*/ 8 h 76"/>
                <a:gd name="T34" fmla="*/ 53 w 61"/>
                <a:gd name="T35" fmla="*/ 15 h 76"/>
                <a:gd name="T36" fmla="*/ 53 w 61"/>
                <a:gd name="T37" fmla="*/ 23 h 76"/>
                <a:gd name="T38" fmla="*/ 61 w 61"/>
                <a:gd name="T39" fmla="*/ 38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
                <a:gd name="T61" fmla="*/ 0 h 76"/>
                <a:gd name="T62" fmla="*/ 61 w 61"/>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 h="76">
                  <a:moveTo>
                    <a:pt x="61" y="38"/>
                  </a:moveTo>
                  <a:lnTo>
                    <a:pt x="53" y="54"/>
                  </a:lnTo>
                  <a:lnTo>
                    <a:pt x="53" y="61"/>
                  </a:lnTo>
                  <a:lnTo>
                    <a:pt x="38" y="69"/>
                  </a:lnTo>
                  <a:lnTo>
                    <a:pt x="30" y="76"/>
                  </a:lnTo>
                  <a:lnTo>
                    <a:pt x="23" y="69"/>
                  </a:lnTo>
                  <a:lnTo>
                    <a:pt x="15" y="61"/>
                  </a:lnTo>
                  <a:lnTo>
                    <a:pt x="7" y="54"/>
                  </a:lnTo>
                  <a:lnTo>
                    <a:pt x="0" y="38"/>
                  </a:lnTo>
                  <a:lnTo>
                    <a:pt x="7" y="23"/>
                  </a:lnTo>
                  <a:lnTo>
                    <a:pt x="15" y="15"/>
                  </a:lnTo>
                  <a:lnTo>
                    <a:pt x="23" y="8"/>
                  </a:lnTo>
                  <a:lnTo>
                    <a:pt x="30" y="0"/>
                  </a:lnTo>
                  <a:lnTo>
                    <a:pt x="38" y="8"/>
                  </a:lnTo>
                  <a:lnTo>
                    <a:pt x="53" y="15"/>
                  </a:lnTo>
                  <a:lnTo>
                    <a:pt x="53" y="23"/>
                  </a:lnTo>
                  <a:lnTo>
                    <a:pt x="61"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63" name="Freeform 219"/>
            <p:cNvSpPr>
              <a:spLocks/>
            </p:cNvSpPr>
            <p:nvPr/>
          </p:nvSpPr>
          <p:spPr bwMode="auto">
            <a:xfrm>
              <a:off x="2006" y="2303"/>
              <a:ext cx="53" cy="69"/>
            </a:xfrm>
            <a:custGeom>
              <a:avLst/>
              <a:gdLst>
                <a:gd name="T0" fmla="*/ 53 w 53"/>
                <a:gd name="T1" fmla="*/ 31 h 69"/>
                <a:gd name="T2" fmla="*/ 53 w 53"/>
                <a:gd name="T3" fmla="*/ 46 h 69"/>
                <a:gd name="T4" fmla="*/ 46 w 53"/>
                <a:gd name="T5" fmla="*/ 61 h 69"/>
                <a:gd name="T6" fmla="*/ 38 w 53"/>
                <a:gd name="T7" fmla="*/ 69 h 69"/>
                <a:gd name="T8" fmla="*/ 30 w 53"/>
                <a:gd name="T9" fmla="*/ 69 h 69"/>
                <a:gd name="T10" fmla="*/ 30 w 53"/>
                <a:gd name="T11" fmla="*/ 69 h 69"/>
                <a:gd name="T12" fmla="*/ 15 w 53"/>
                <a:gd name="T13" fmla="*/ 69 h 69"/>
                <a:gd name="T14" fmla="*/ 7 w 53"/>
                <a:gd name="T15" fmla="*/ 61 h 69"/>
                <a:gd name="T16" fmla="*/ 0 w 53"/>
                <a:gd name="T17" fmla="*/ 46 h 69"/>
                <a:gd name="T18" fmla="*/ 0 w 53"/>
                <a:gd name="T19" fmla="*/ 31 h 69"/>
                <a:gd name="T20" fmla="*/ 0 w 53"/>
                <a:gd name="T21" fmla="*/ 31 h 69"/>
                <a:gd name="T22" fmla="*/ 0 w 53"/>
                <a:gd name="T23" fmla="*/ 23 h 69"/>
                <a:gd name="T24" fmla="*/ 7 w 53"/>
                <a:gd name="T25" fmla="*/ 8 h 69"/>
                <a:gd name="T26" fmla="*/ 15 w 53"/>
                <a:gd name="T27" fmla="*/ 0 h 69"/>
                <a:gd name="T28" fmla="*/ 30 w 53"/>
                <a:gd name="T29" fmla="*/ 0 h 69"/>
                <a:gd name="T30" fmla="*/ 30 w 53"/>
                <a:gd name="T31" fmla="*/ 0 h 69"/>
                <a:gd name="T32" fmla="*/ 38 w 53"/>
                <a:gd name="T33" fmla="*/ 0 h 69"/>
                <a:gd name="T34" fmla="*/ 46 w 53"/>
                <a:gd name="T35" fmla="*/ 8 h 69"/>
                <a:gd name="T36" fmla="*/ 53 w 53"/>
                <a:gd name="T37" fmla="*/ 23 h 69"/>
                <a:gd name="T38" fmla="*/ 53 w 53"/>
                <a:gd name="T39" fmla="*/ 31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69"/>
                <a:gd name="T62" fmla="*/ 53 w 53"/>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69">
                  <a:moveTo>
                    <a:pt x="53" y="31"/>
                  </a:moveTo>
                  <a:lnTo>
                    <a:pt x="53" y="46"/>
                  </a:lnTo>
                  <a:lnTo>
                    <a:pt x="46" y="61"/>
                  </a:lnTo>
                  <a:lnTo>
                    <a:pt x="38" y="69"/>
                  </a:lnTo>
                  <a:lnTo>
                    <a:pt x="30" y="69"/>
                  </a:lnTo>
                  <a:lnTo>
                    <a:pt x="15" y="69"/>
                  </a:lnTo>
                  <a:lnTo>
                    <a:pt x="7" y="61"/>
                  </a:lnTo>
                  <a:lnTo>
                    <a:pt x="0" y="46"/>
                  </a:lnTo>
                  <a:lnTo>
                    <a:pt x="0" y="31"/>
                  </a:lnTo>
                  <a:lnTo>
                    <a:pt x="0" y="23"/>
                  </a:lnTo>
                  <a:lnTo>
                    <a:pt x="7" y="8"/>
                  </a:lnTo>
                  <a:lnTo>
                    <a:pt x="15" y="0"/>
                  </a:lnTo>
                  <a:lnTo>
                    <a:pt x="30" y="0"/>
                  </a:lnTo>
                  <a:lnTo>
                    <a:pt x="38" y="0"/>
                  </a:lnTo>
                  <a:lnTo>
                    <a:pt x="46" y="8"/>
                  </a:lnTo>
                  <a:lnTo>
                    <a:pt x="53" y="23"/>
                  </a:lnTo>
                  <a:lnTo>
                    <a:pt x="53" y="31"/>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64" name="Freeform 220"/>
            <p:cNvSpPr>
              <a:spLocks/>
            </p:cNvSpPr>
            <p:nvPr/>
          </p:nvSpPr>
          <p:spPr bwMode="auto">
            <a:xfrm>
              <a:off x="1983" y="2280"/>
              <a:ext cx="61" cy="76"/>
            </a:xfrm>
            <a:custGeom>
              <a:avLst/>
              <a:gdLst>
                <a:gd name="T0" fmla="*/ 61 w 61"/>
                <a:gd name="T1" fmla="*/ 38 h 76"/>
                <a:gd name="T2" fmla="*/ 53 w 61"/>
                <a:gd name="T3" fmla="*/ 54 h 76"/>
                <a:gd name="T4" fmla="*/ 53 w 61"/>
                <a:gd name="T5" fmla="*/ 54 h 76"/>
                <a:gd name="T6" fmla="*/ 53 w 61"/>
                <a:gd name="T7" fmla="*/ 61 h 76"/>
                <a:gd name="T8" fmla="*/ 53 w 61"/>
                <a:gd name="T9" fmla="*/ 61 h 76"/>
                <a:gd name="T10" fmla="*/ 38 w 61"/>
                <a:gd name="T11" fmla="*/ 69 h 76"/>
                <a:gd name="T12" fmla="*/ 38 w 61"/>
                <a:gd name="T13" fmla="*/ 69 h 76"/>
                <a:gd name="T14" fmla="*/ 30 w 61"/>
                <a:gd name="T15" fmla="*/ 76 h 76"/>
                <a:gd name="T16" fmla="*/ 30 w 61"/>
                <a:gd name="T17" fmla="*/ 76 h 76"/>
                <a:gd name="T18" fmla="*/ 30 w 61"/>
                <a:gd name="T19" fmla="*/ 76 h 76"/>
                <a:gd name="T20" fmla="*/ 30 w 61"/>
                <a:gd name="T21" fmla="*/ 76 h 76"/>
                <a:gd name="T22" fmla="*/ 23 w 61"/>
                <a:gd name="T23" fmla="*/ 69 h 76"/>
                <a:gd name="T24" fmla="*/ 23 w 61"/>
                <a:gd name="T25" fmla="*/ 69 h 76"/>
                <a:gd name="T26" fmla="*/ 15 w 61"/>
                <a:gd name="T27" fmla="*/ 61 h 76"/>
                <a:gd name="T28" fmla="*/ 15 w 61"/>
                <a:gd name="T29" fmla="*/ 61 h 76"/>
                <a:gd name="T30" fmla="*/ 7 w 61"/>
                <a:gd name="T31" fmla="*/ 54 h 76"/>
                <a:gd name="T32" fmla="*/ 7 w 61"/>
                <a:gd name="T33" fmla="*/ 54 h 76"/>
                <a:gd name="T34" fmla="*/ 0 w 61"/>
                <a:gd name="T35" fmla="*/ 38 h 76"/>
                <a:gd name="T36" fmla="*/ 0 w 61"/>
                <a:gd name="T37" fmla="*/ 38 h 76"/>
                <a:gd name="T38" fmla="*/ 0 w 61"/>
                <a:gd name="T39" fmla="*/ 38 h 76"/>
                <a:gd name="T40" fmla="*/ 0 w 61"/>
                <a:gd name="T41" fmla="*/ 38 h 76"/>
                <a:gd name="T42" fmla="*/ 7 w 61"/>
                <a:gd name="T43" fmla="*/ 23 h 76"/>
                <a:gd name="T44" fmla="*/ 7 w 61"/>
                <a:gd name="T45" fmla="*/ 23 h 76"/>
                <a:gd name="T46" fmla="*/ 15 w 61"/>
                <a:gd name="T47" fmla="*/ 15 h 76"/>
                <a:gd name="T48" fmla="*/ 15 w 61"/>
                <a:gd name="T49" fmla="*/ 15 h 76"/>
                <a:gd name="T50" fmla="*/ 23 w 61"/>
                <a:gd name="T51" fmla="*/ 8 h 76"/>
                <a:gd name="T52" fmla="*/ 23 w 61"/>
                <a:gd name="T53" fmla="*/ 8 h 76"/>
                <a:gd name="T54" fmla="*/ 30 w 61"/>
                <a:gd name="T55" fmla="*/ 0 h 76"/>
                <a:gd name="T56" fmla="*/ 30 w 61"/>
                <a:gd name="T57" fmla="*/ 0 h 76"/>
                <a:gd name="T58" fmla="*/ 30 w 61"/>
                <a:gd name="T59" fmla="*/ 0 h 76"/>
                <a:gd name="T60" fmla="*/ 30 w 61"/>
                <a:gd name="T61" fmla="*/ 0 h 76"/>
                <a:gd name="T62" fmla="*/ 38 w 61"/>
                <a:gd name="T63" fmla="*/ 8 h 76"/>
                <a:gd name="T64" fmla="*/ 38 w 61"/>
                <a:gd name="T65" fmla="*/ 8 h 76"/>
                <a:gd name="T66" fmla="*/ 53 w 61"/>
                <a:gd name="T67" fmla="*/ 15 h 76"/>
                <a:gd name="T68" fmla="*/ 53 w 61"/>
                <a:gd name="T69" fmla="*/ 15 h 76"/>
                <a:gd name="T70" fmla="*/ 53 w 61"/>
                <a:gd name="T71" fmla="*/ 23 h 76"/>
                <a:gd name="T72" fmla="*/ 53 w 61"/>
                <a:gd name="T73" fmla="*/ 23 h 76"/>
                <a:gd name="T74" fmla="*/ 61 w 61"/>
                <a:gd name="T75" fmla="*/ 38 h 76"/>
                <a:gd name="T76" fmla="*/ 61 w 61"/>
                <a:gd name="T77" fmla="*/ 38 h 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76"/>
                <a:gd name="T119" fmla="*/ 61 w 61"/>
                <a:gd name="T120" fmla="*/ 76 h 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76">
                  <a:moveTo>
                    <a:pt x="61" y="38"/>
                  </a:moveTo>
                  <a:lnTo>
                    <a:pt x="53" y="54"/>
                  </a:lnTo>
                  <a:lnTo>
                    <a:pt x="53" y="61"/>
                  </a:lnTo>
                  <a:lnTo>
                    <a:pt x="38" y="69"/>
                  </a:lnTo>
                  <a:lnTo>
                    <a:pt x="30" y="76"/>
                  </a:lnTo>
                  <a:lnTo>
                    <a:pt x="23" y="69"/>
                  </a:lnTo>
                  <a:lnTo>
                    <a:pt x="15" y="61"/>
                  </a:lnTo>
                  <a:lnTo>
                    <a:pt x="7" y="54"/>
                  </a:lnTo>
                  <a:lnTo>
                    <a:pt x="0" y="38"/>
                  </a:lnTo>
                  <a:lnTo>
                    <a:pt x="7" y="23"/>
                  </a:lnTo>
                  <a:lnTo>
                    <a:pt x="15" y="15"/>
                  </a:lnTo>
                  <a:lnTo>
                    <a:pt x="23" y="8"/>
                  </a:lnTo>
                  <a:lnTo>
                    <a:pt x="30" y="0"/>
                  </a:lnTo>
                  <a:lnTo>
                    <a:pt x="38" y="8"/>
                  </a:lnTo>
                  <a:lnTo>
                    <a:pt x="53" y="15"/>
                  </a:lnTo>
                  <a:lnTo>
                    <a:pt x="53" y="23"/>
                  </a:lnTo>
                  <a:lnTo>
                    <a:pt x="61"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65" name="Freeform 221"/>
            <p:cNvSpPr>
              <a:spLocks/>
            </p:cNvSpPr>
            <p:nvPr/>
          </p:nvSpPr>
          <p:spPr bwMode="auto">
            <a:xfrm>
              <a:off x="2006" y="2303"/>
              <a:ext cx="53" cy="69"/>
            </a:xfrm>
            <a:custGeom>
              <a:avLst/>
              <a:gdLst>
                <a:gd name="T0" fmla="*/ 53 w 53"/>
                <a:gd name="T1" fmla="*/ 31 h 69"/>
                <a:gd name="T2" fmla="*/ 53 w 53"/>
                <a:gd name="T3" fmla="*/ 46 h 69"/>
                <a:gd name="T4" fmla="*/ 53 w 53"/>
                <a:gd name="T5" fmla="*/ 46 h 69"/>
                <a:gd name="T6" fmla="*/ 46 w 53"/>
                <a:gd name="T7" fmla="*/ 61 h 69"/>
                <a:gd name="T8" fmla="*/ 46 w 53"/>
                <a:gd name="T9" fmla="*/ 61 h 69"/>
                <a:gd name="T10" fmla="*/ 38 w 53"/>
                <a:gd name="T11" fmla="*/ 69 h 69"/>
                <a:gd name="T12" fmla="*/ 38 w 53"/>
                <a:gd name="T13" fmla="*/ 69 h 69"/>
                <a:gd name="T14" fmla="*/ 30 w 53"/>
                <a:gd name="T15" fmla="*/ 69 h 69"/>
                <a:gd name="T16" fmla="*/ 30 w 53"/>
                <a:gd name="T17" fmla="*/ 69 h 69"/>
                <a:gd name="T18" fmla="*/ 30 w 53"/>
                <a:gd name="T19" fmla="*/ 69 h 69"/>
                <a:gd name="T20" fmla="*/ 30 w 53"/>
                <a:gd name="T21" fmla="*/ 69 h 69"/>
                <a:gd name="T22" fmla="*/ 15 w 53"/>
                <a:gd name="T23" fmla="*/ 69 h 69"/>
                <a:gd name="T24" fmla="*/ 15 w 53"/>
                <a:gd name="T25" fmla="*/ 69 h 69"/>
                <a:gd name="T26" fmla="*/ 7 w 53"/>
                <a:gd name="T27" fmla="*/ 61 h 69"/>
                <a:gd name="T28" fmla="*/ 7 w 53"/>
                <a:gd name="T29" fmla="*/ 61 h 69"/>
                <a:gd name="T30" fmla="*/ 0 w 53"/>
                <a:gd name="T31" fmla="*/ 46 h 69"/>
                <a:gd name="T32" fmla="*/ 0 w 53"/>
                <a:gd name="T33" fmla="*/ 46 h 69"/>
                <a:gd name="T34" fmla="*/ 0 w 53"/>
                <a:gd name="T35" fmla="*/ 31 h 69"/>
                <a:gd name="T36" fmla="*/ 0 w 53"/>
                <a:gd name="T37" fmla="*/ 31 h 69"/>
                <a:gd name="T38" fmla="*/ 0 w 53"/>
                <a:gd name="T39" fmla="*/ 31 h 69"/>
                <a:gd name="T40" fmla="*/ 0 w 53"/>
                <a:gd name="T41" fmla="*/ 31 h 69"/>
                <a:gd name="T42" fmla="*/ 0 w 53"/>
                <a:gd name="T43" fmla="*/ 23 h 69"/>
                <a:gd name="T44" fmla="*/ 0 w 53"/>
                <a:gd name="T45" fmla="*/ 23 h 69"/>
                <a:gd name="T46" fmla="*/ 7 w 53"/>
                <a:gd name="T47" fmla="*/ 8 h 69"/>
                <a:gd name="T48" fmla="*/ 7 w 53"/>
                <a:gd name="T49" fmla="*/ 8 h 69"/>
                <a:gd name="T50" fmla="*/ 15 w 53"/>
                <a:gd name="T51" fmla="*/ 0 h 69"/>
                <a:gd name="T52" fmla="*/ 15 w 53"/>
                <a:gd name="T53" fmla="*/ 0 h 69"/>
                <a:gd name="T54" fmla="*/ 30 w 53"/>
                <a:gd name="T55" fmla="*/ 0 h 69"/>
                <a:gd name="T56" fmla="*/ 30 w 53"/>
                <a:gd name="T57" fmla="*/ 0 h 69"/>
                <a:gd name="T58" fmla="*/ 30 w 53"/>
                <a:gd name="T59" fmla="*/ 0 h 69"/>
                <a:gd name="T60" fmla="*/ 30 w 53"/>
                <a:gd name="T61" fmla="*/ 0 h 69"/>
                <a:gd name="T62" fmla="*/ 38 w 53"/>
                <a:gd name="T63" fmla="*/ 0 h 69"/>
                <a:gd name="T64" fmla="*/ 38 w 53"/>
                <a:gd name="T65" fmla="*/ 0 h 69"/>
                <a:gd name="T66" fmla="*/ 46 w 53"/>
                <a:gd name="T67" fmla="*/ 8 h 69"/>
                <a:gd name="T68" fmla="*/ 46 w 53"/>
                <a:gd name="T69" fmla="*/ 8 h 69"/>
                <a:gd name="T70" fmla="*/ 53 w 53"/>
                <a:gd name="T71" fmla="*/ 23 h 69"/>
                <a:gd name="T72" fmla="*/ 53 w 53"/>
                <a:gd name="T73" fmla="*/ 23 h 69"/>
                <a:gd name="T74" fmla="*/ 53 w 53"/>
                <a:gd name="T75" fmla="*/ 31 h 69"/>
                <a:gd name="T76" fmla="*/ 53 w 53"/>
                <a:gd name="T77" fmla="*/ 31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69"/>
                <a:gd name="T119" fmla="*/ 53 w 53"/>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69">
                  <a:moveTo>
                    <a:pt x="53" y="31"/>
                  </a:moveTo>
                  <a:lnTo>
                    <a:pt x="53" y="46"/>
                  </a:lnTo>
                  <a:lnTo>
                    <a:pt x="46" y="61"/>
                  </a:lnTo>
                  <a:lnTo>
                    <a:pt x="38" y="69"/>
                  </a:lnTo>
                  <a:lnTo>
                    <a:pt x="30" y="69"/>
                  </a:lnTo>
                  <a:lnTo>
                    <a:pt x="15" y="69"/>
                  </a:lnTo>
                  <a:lnTo>
                    <a:pt x="7" y="61"/>
                  </a:lnTo>
                  <a:lnTo>
                    <a:pt x="0" y="46"/>
                  </a:lnTo>
                  <a:lnTo>
                    <a:pt x="0" y="31"/>
                  </a:lnTo>
                  <a:lnTo>
                    <a:pt x="0" y="23"/>
                  </a:lnTo>
                  <a:lnTo>
                    <a:pt x="7" y="8"/>
                  </a:lnTo>
                  <a:lnTo>
                    <a:pt x="15" y="0"/>
                  </a:lnTo>
                  <a:lnTo>
                    <a:pt x="30" y="0"/>
                  </a:lnTo>
                  <a:lnTo>
                    <a:pt x="38" y="0"/>
                  </a:lnTo>
                  <a:lnTo>
                    <a:pt x="46" y="8"/>
                  </a:lnTo>
                  <a:lnTo>
                    <a:pt x="53" y="23"/>
                  </a:lnTo>
                  <a:lnTo>
                    <a:pt x="53" y="31"/>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66" name="Freeform 222"/>
            <p:cNvSpPr>
              <a:spLocks/>
            </p:cNvSpPr>
            <p:nvPr/>
          </p:nvSpPr>
          <p:spPr bwMode="auto">
            <a:xfrm>
              <a:off x="1784" y="2020"/>
              <a:ext cx="53" cy="69"/>
            </a:xfrm>
            <a:custGeom>
              <a:avLst/>
              <a:gdLst>
                <a:gd name="T0" fmla="*/ 53 w 53"/>
                <a:gd name="T1" fmla="*/ 38 h 69"/>
                <a:gd name="T2" fmla="*/ 53 w 53"/>
                <a:gd name="T3" fmla="*/ 53 h 69"/>
                <a:gd name="T4" fmla="*/ 46 w 53"/>
                <a:gd name="T5" fmla="*/ 61 h 69"/>
                <a:gd name="T6" fmla="*/ 38 w 53"/>
                <a:gd name="T7" fmla="*/ 69 h 69"/>
                <a:gd name="T8" fmla="*/ 30 w 53"/>
                <a:gd name="T9" fmla="*/ 69 h 69"/>
                <a:gd name="T10" fmla="*/ 30 w 53"/>
                <a:gd name="T11" fmla="*/ 69 h 69"/>
                <a:gd name="T12" fmla="*/ 15 w 53"/>
                <a:gd name="T13" fmla="*/ 69 h 69"/>
                <a:gd name="T14" fmla="*/ 7 w 53"/>
                <a:gd name="T15" fmla="*/ 61 h 69"/>
                <a:gd name="T16" fmla="*/ 0 w 53"/>
                <a:gd name="T17" fmla="*/ 53 h 69"/>
                <a:gd name="T18" fmla="*/ 0 w 53"/>
                <a:gd name="T19" fmla="*/ 38 h 69"/>
                <a:gd name="T20" fmla="*/ 0 w 53"/>
                <a:gd name="T21" fmla="*/ 38 h 69"/>
                <a:gd name="T22" fmla="*/ 0 w 53"/>
                <a:gd name="T23" fmla="*/ 23 h 69"/>
                <a:gd name="T24" fmla="*/ 7 w 53"/>
                <a:gd name="T25" fmla="*/ 8 h 69"/>
                <a:gd name="T26" fmla="*/ 15 w 53"/>
                <a:gd name="T27" fmla="*/ 0 h 69"/>
                <a:gd name="T28" fmla="*/ 30 w 53"/>
                <a:gd name="T29" fmla="*/ 0 h 69"/>
                <a:gd name="T30" fmla="*/ 30 w 53"/>
                <a:gd name="T31" fmla="*/ 0 h 69"/>
                <a:gd name="T32" fmla="*/ 38 w 53"/>
                <a:gd name="T33" fmla="*/ 0 h 69"/>
                <a:gd name="T34" fmla="*/ 46 w 53"/>
                <a:gd name="T35" fmla="*/ 8 h 69"/>
                <a:gd name="T36" fmla="*/ 53 w 53"/>
                <a:gd name="T37" fmla="*/ 23 h 69"/>
                <a:gd name="T38" fmla="*/ 53 w 53"/>
                <a:gd name="T39" fmla="*/ 38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69"/>
                <a:gd name="T62" fmla="*/ 53 w 53"/>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69">
                  <a:moveTo>
                    <a:pt x="53" y="38"/>
                  </a:moveTo>
                  <a:lnTo>
                    <a:pt x="53" y="53"/>
                  </a:lnTo>
                  <a:lnTo>
                    <a:pt x="46" y="61"/>
                  </a:lnTo>
                  <a:lnTo>
                    <a:pt x="38" y="69"/>
                  </a:lnTo>
                  <a:lnTo>
                    <a:pt x="30" y="69"/>
                  </a:lnTo>
                  <a:lnTo>
                    <a:pt x="15" y="69"/>
                  </a:lnTo>
                  <a:lnTo>
                    <a:pt x="7" y="61"/>
                  </a:lnTo>
                  <a:lnTo>
                    <a:pt x="0" y="53"/>
                  </a:lnTo>
                  <a:lnTo>
                    <a:pt x="0" y="38"/>
                  </a:lnTo>
                  <a:lnTo>
                    <a:pt x="0" y="23"/>
                  </a:lnTo>
                  <a:lnTo>
                    <a:pt x="7" y="8"/>
                  </a:lnTo>
                  <a:lnTo>
                    <a:pt x="15" y="0"/>
                  </a:lnTo>
                  <a:lnTo>
                    <a:pt x="30" y="0"/>
                  </a:lnTo>
                  <a:lnTo>
                    <a:pt x="38" y="0"/>
                  </a:lnTo>
                  <a:lnTo>
                    <a:pt x="46" y="8"/>
                  </a:lnTo>
                  <a:lnTo>
                    <a:pt x="53" y="23"/>
                  </a:lnTo>
                  <a:lnTo>
                    <a:pt x="53"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67" name="Freeform 223"/>
            <p:cNvSpPr>
              <a:spLocks/>
            </p:cNvSpPr>
            <p:nvPr/>
          </p:nvSpPr>
          <p:spPr bwMode="auto">
            <a:xfrm>
              <a:off x="1983" y="2211"/>
              <a:ext cx="61" cy="69"/>
            </a:xfrm>
            <a:custGeom>
              <a:avLst/>
              <a:gdLst>
                <a:gd name="T0" fmla="*/ 61 w 61"/>
                <a:gd name="T1" fmla="*/ 38 h 69"/>
                <a:gd name="T2" fmla="*/ 53 w 61"/>
                <a:gd name="T3" fmla="*/ 46 h 69"/>
                <a:gd name="T4" fmla="*/ 53 w 61"/>
                <a:gd name="T5" fmla="*/ 61 h 69"/>
                <a:gd name="T6" fmla="*/ 38 w 61"/>
                <a:gd name="T7" fmla="*/ 69 h 69"/>
                <a:gd name="T8" fmla="*/ 30 w 61"/>
                <a:gd name="T9" fmla="*/ 69 h 69"/>
                <a:gd name="T10" fmla="*/ 30 w 61"/>
                <a:gd name="T11" fmla="*/ 69 h 69"/>
                <a:gd name="T12" fmla="*/ 23 w 61"/>
                <a:gd name="T13" fmla="*/ 69 h 69"/>
                <a:gd name="T14" fmla="*/ 15 w 61"/>
                <a:gd name="T15" fmla="*/ 61 h 69"/>
                <a:gd name="T16" fmla="*/ 7 w 61"/>
                <a:gd name="T17" fmla="*/ 46 h 69"/>
                <a:gd name="T18" fmla="*/ 0 w 61"/>
                <a:gd name="T19" fmla="*/ 38 h 69"/>
                <a:gd name="T20" fmla="*/ 0 w 61"/>
                <a:gd name="T21" fmla="*/ 38 h 69"/>
                <a:gd name="T22" fmla="*/ 7 w 61"/>
                <a:gd name="T23" fmla="*/ 23 h 69"/>
                <a:gd name="T24" fmla="*/ 15 w 61"/>
                <a:gd name="T25" fmla="*/ 8 h 69"/>
                <a:gd name="T26" fmla="*/ 23 w 61"/>
                <a:gd name="T27" fmla="*/ 0 h 69"/>
                <a:gd name="T28" fmla="*/ 30 w 61"/>
                <a:gd name="T29" fmla="*/ 0 h 69"/>
                <a:gd name="T30" fmla="*/ 30 w 61"/>
                <a:gd name="T31" fmla="*/ 0 h 69"/>
                <a:gd name="T32" fmla="*/ 38 w 61"/>
                <a:gd name="T33" fmla="*/ 0 h 69"/>
                <a:gd name="T34" fmla="*/ 53 w 61"/>
                <a:gd name="T35" fmla="*/ 8 h 69"/>
                <a:gd name="T36" fmla="*/ 53 w 61"/>
                <a:gd name="T37" fmla="*/ 23 h 69"/>
                <a:gd name="T38" fmla="*/ 61 w 61"/>
                <a:gd name="T39" fmla="*/ 38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
                <a:gd name="T61" fmla="*/ 0 h 69"/>
                <a:gd name="T62" fmla="*/ 61 w 61"/>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 h="69">
                  <a:moveTo>
                    <a:pt x="61" y="38"/>
                  </a:moveTo>
                  <a:lnTo>
                    <a:pt x="53" y="46"/>
                  </a:lnTo>
                  <a:lnTo>
                    <a:pt x="53" y="61"/>
                  </a:lnTo>
                  <a:lnTo>
                    <a:pt x="38" y="69"/>
                  </a:lnTo>
                  <a:lnTo>
                    <a:pt x="30" y="69"/>
                  </a:lnTo>
                  <a:lnTo>
                    <a:pt x="23" y="69"/>
                  </a:lnTo>
                  <a:lnTo>
                    <a:pt x="15" y="61"/>
                  </a:lnTo>
                  <a:lnTo>
                    <a:pt x="7" y="46"/>
                  </a:lnTo>
                  <a:lnTo>
                    <a:pt x="0" y="38"/>
                  </a:lnTo>
                  <a:lnTo>
                    <a:pt x="7" y="23"/>
                  </a:lnTo>
                  <a:lnTo>
                    <a:pt x="15" y="8"/>
                  </a:lnTo>
                  <a:lnTo>
                    <a:pt x="23" y="0"/>
                  </a:lnTo>
                  <a:lnTo>
                    <a:pt x="30" y="0"/>
                  </a:lnTo>
                  <a:lnTo>
                    <a:pt x="38" y="0"/>
                  </a:lnTo>
                  <a:lnTo>
                    <a:pt x="53" y="8"/>
                  </a:lnTo>
                  <a:lnTo>
                    <a:pt x="53" y="23"/>
                  </a:lnTo>
                  <a:lnTo>
                    <a:pt x="61"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68" name="Freeform 224"/>
            <p:cNvSpPr>
              <a:spLocks/>
            </p:cNvSpPr>
            <p:nvPr/>
          </p:nvSpPr>
          <p:spPr bwMode="auto">
            <a:xfrm>
              <a:off x="1784" y="2020"/>
              <a:ext cx="53" cy="69"/>
            </a:xfrm>
            <a:custGeom>
              <a:avLst/>
              <a:gdLst>
                <a:gd name="T0" fmla="*/ 53 w 53"/>
                <a:gd name="T1" fmla="*/ 38 h 69"/>
                <a:gd name="T2" fmla="*/ 53 w 53"/>
                <a:gd name="T3" fmla="*/ 53 h 69"/>
                <a:gd name="T4" fmla="*/ 53 w 53"/>
                <a:gd name="T5" fmla="*/ 53 h 69"/>
                <a:gd name="T6" fmla="*/ 46 w 53"/>
                <a:gd name="T7" fmla="*/ 61 h 69"/>
                <a:gd name="T8" fmla="*/ 46 w 53"/>
                <a:gd name="T9" fmla="*/ 61 h 69"/>
                <a:gd name="T10" fmla="*/ 38 w 53"/>
                <a:gd name="T11" fmla="*/ 69 h 69"/>
                <a:gd name="T12" fmla="*/ 38 w 53"/>
                <a:gd name="T13" fmla="*/ 69 h 69"/>
                <a:gd name="T14" fmla="*/ 30 w 53"/>
                <a:gd name="T15" fmla="*/ 69 h 69"/>
                <a:gd name="T16" fmla="*/ 30 w 53"/>
                <a:gd name="T17" fmla="*/ 69 h 69"/>
                <a:gd name="T18" fmla="*/ 30 w 53"/>
                <a:gd name="T19" fmla="*/ 69 h 69"/>
                <a:gd name="T20" fmla="*/ 30 w 53"/>
                <a:gd name="T21" fmla="*/ 69 h 69"/>
                <a:gd name="T22" fmla="*/ 15 w 53"/>
                <a:gd name="T23" fmla="*/ 69 h 69"/>
                <a:gd name="T24" fmla="*/ 15 w 53"/>
                <a:gd name="T25" fmla="*/ 69 h 69"/>
                <a:gd name="T26" fmla="*/ 7 w 53"/>
                <a:gd name="T27" fmla="*/ 61 h 69"/>
                <a:gd name="T28" fmla="*/ 7 w 53"/>
                <a:gd name="T29" fmla="*/ 61 h 69"/>
                <a:gd name="T30" fmla="*/ 0 w 53"/>
                <a:gd name="T31" fmla="*/ 53 h 69"/>
                <a:gd name="T32" fmla="*/ 0 w 53"/>
                <a:gd name="T33" fmla="*/ 53 h 69"/>
                <a:gd name="T34" fmla="*/ 0 w 53"/>
                <a:gd name="T35" fmla="*/ 38 h 69"/>
                <a:gd name="T36" fmla="*/ 0 w 53"/>
                <a:gd name="T37" fmla="*/ 38 h 69"/>
                <a:gd name="T38" fmla="*/ 0 w 53"/>
                <a:gd name="T39" fmla="*/ 38 h 69"/>
                <a:gd name="T40" fmla="*/ 0 w 53"/>
                <a:gd name="T41" fmla="*/ 38 h 69"/>
                <a:gd name="T42" fmla="*/ 0 w 53"/>
                <a:gd name="T43" fmla="*/ 23 h 69"/>
                <a:gd name="T44" fmla="*/ 0 w 53"/>
                <a:gd name="T45" fmla="*/ 23 h 69"/>
                <a:gd name="T46" fmla="*/ 7 w 53"/>
                <a:gd name="T47" fmla="*/ 8 h 69"/>
                <a:gd name="T48" fmla="*/ 7 w 53"/>
                <a:gd name="T49" fmla="*/ 8 h 69"/>
                <a:gd name="T50" fmla="*/ 15 w 53"/>
                <a:gd name="T51" fmla="*/ 0 h 69"/>
                <a:gd name="T52" fmla="*/ 15 w 53"/>
                <a:gd name="T53" fmla="*/ 0 h 69"/>
                <a:gd name="T54" fmla="*/ 30 w 53"/>
                <a:gd name="T55" fmla="*/ 0 h 69"/>
                <a:gd name="T56" fmla="*/ 30 w 53"/>
                <a:gd name="T57" fmla="*/ 0 h 69"/>
                <a:gd name="T58" fmla="*/ 30 w 53"/>
                <a:gd name="T59" fmla="*/ 0 h 69"/>
                <a:gd name="T60" fmla="*/ 30 w 53"/>
                <a:gd name="T61" fmla="*/ 0 h 69"/>
                <a:gd name="T62" fmla="*/ 38 w 53"/>
                <a:gd name="T63" fmla="*/ 0 h 69"/>
                <a:gd name="T64" fmla="*/ 38 w 53"/>
                <a:gd name="T65" fmla="*/ 0 h 69"/>
                <a:gd name="T66" fmla="*/ 46 w 53"/>
                <a:gd name="T67" fmla="*/ 8 h 69"/>
                <a:gd name="T68" fmla="*/ 46 w 53"/>
                <a:gd name="T69" fmla="*/ 8 h 69"/>
                <a:gd name="T70" fmla="*/ 53 w 53"/>
                <a:gd name="T71" fmla="*/ 23 h 69"/>
                <a:gd name="T72" fmla="*/ 53 w 53"/>
                <a:gd name="T73" fmla="*/ 23 h 69"/>
                <a:gd name="T74" fmla="*/ 53 w 53"/>
                <a:gd name="T75" fmla="*/ 38 h 69"/>
                <a:gd name="T76" fmla="*/ 53 w 53"/>
                <a:gd name="T77" fmla="*/ 38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69"/>
                <a:gd name="T119" fmla="*/ 53 w 53"/>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69">
                  <a:moveTo>
                    <a:pt x="53" y="38"/>
                  </a:moveTo>
                  <a:lnTo>
                    <a:pt x="53" y="53"/>
                  </a:lnTo>
                  <a:lnTo>
                    <a:pt x="46" y="61"/>
                  </a:lnTo>
                  <a:lnTo>
                    <a:pt x="38" y="69"/>
                  </a:lnTo>
                  <a:lnTo>
                    <a:pt x="30" y="69"/>
                  </a:lnTo>
                  <a:lnTo>
                    <a:pt x="15" y="69"/>
                  </a:lnTo>
                  <a:lnTo>
                    <a:pt x="7" y="61"/>
                  </a:lnTo>
                  <a:lnTo>
                    <a:pt x="0" y="53"/>
                  </a:lnTo>
                  <a:lnTo>
                    <a:pt x="0" y="38"/>
                  </a:lnTo>
                  <a:lnTo>
                    <a:pt x="0" y="23"/>
                  </a:lnTo>
                  <a:lnTo>
                    <a:pt x="7" y="8"/>
                  </a:lnTo>
                  <a:lnTo>
                    <a:pt x="15" y="0"/>
                  </a:lnTo>
                  <a:lnTo>
                    <a:pt x="30" y="0"/>
                  </a:lnTo>
                  <a:lnTo>
                    <a:pt x="38" y="0"/>
                  </a:lnTo>
                  <a:lnTo>
                    <a:pt x="46" y="8"/>
                  </a:lnTo>
                  <a:lnTo>
                    <a:pt x="53" y="23"/>
                  </a:lnTo>
                  <a:lnTo>
                    <a:pt x="53"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69" name="Freeform 225"/>
            <p:cNvSpPr>
              <a:spLocks/>
            </p:cNvSpPr>
            <p:nvPr/>
          </p:nvSpPr>
          <p:spPr bwMode="auto">
            <a:xfrm>
              <a:off x="1983" y="2211"/>
              <a:ext cx="61" cy="69"/>
            </a:xfrm>
            <a:custGeom>
              <a:avLst/>
              <a:gdLst>
                <a:gd name="T0" fmla="*/ 61 w 61"/>
                <a:gd name="T1" fmla="*/ 38 h 69"/>
                <a:gd name="T2" fmla="*/ 53 w 61"/>
                <a:gd name="T3" fmla="*/ 46 h 69"/>
                <a:gd name="T4" fmla="*/ 53 w 61"/>
                <a:gd name="T5" fmla="*/ 46 h 69"/>
                <a:gd name="T6" fmla="*/ 53 w 61"/>
                <a:gd name="T7" fmla="*/ 61 h 69"/>
                <a:gd name="T8" fmla="*/ 53 w 61"/>
                <a:gd name="T9" fmla="*/ 61 h 69"/>
                <a:gd name="T10" fmla="*/ 38 w 61"/>
                <a:gd name="T11" fmla="*/ 69 h 69"/>
                <a:gd name="T12" fmla="*/ 38 w 61"/>
                <a:gd name="T13" fmla="*/ 69 h 69"/>
                <a:gd name="T14" fmla="*/ 30 w 61"/>
                <a:gd name="T15" fmla="*/ 69 h 69"/>
                <a:gd name="T16" fmla="*/ 30 w 61"/>
                <a:gd name="T17" fmla="*/ 69 h 69"/>
                <a:gd name="T18" fmla="*/ 30 w 61"/>
                <a:gd name="T19" fmla="*/ 69 h 69"/>
                <a:gd name="T20" fmla="*/ 30 w 61"/>
                <a:gd name="T21" fmla="*/ 69 h 69"/>
                <a:gd name="T22" fmla="*/ 23 w 61"/>
                <a:gd name="T23" fmla="*/ 69 h 69"/>
                <a:gd name="T24" fmla="*/ 23 w 61"/>
                <a:gd name="T25" fmla="*/ 69 h 69"/>
                <a:gd name="T26" fmla="*/ 15 w 61"/>
                <a:gd name="T27" fmla="*/ 61 h 69"/>
                <a:gd name="T28" fmla="*/ 15 w 61"/>
                <a:gd name="T29" fmla="*/ 61 h 69"/>
                <a:gd name="T30" fmla="*/ 7 w 61"/>
                <a:gd name="T31" fmla="*/ 46 h 69"/>
                <a:gd name="T32" fmla="*/ 7 w 61"/>
                <a:gd name="T33" fmla="*/ 46 h 69"/>
                <a:gd name="T34" fmla="*/ 0 w 61"/>
                <a:gd name="T35" fmla="*/ 38 h 69"/>
                <a:gd name="T36" fmla="*/ 0 w 61"/>
                <a:gd name="T37" fmla="*/ 38 h 69"/>
                <a:gd name="T38" fmla="*/ 0 w 61"/>
                <a:gd name="T39" fmla="*/ 38 h 69"/>
                <a:gd name="T40" fmla="*/ 0 w 61"/>
                <a:gd name="T41" fmla="*/ 38 h 69"/>
                <a:gd name="T42" fmla="*/ 7 w 61"/>
                <a:gd name="T43" fmla="*/ 23 h 69"/>
                <a:gd name="T44" fmla="*/ 7 w 61"/>
                <a:gd name="T45" fmla="*/ 23 h 69"/>
                <a:gd name="T46" fmla="*/ 15 w 61"/>
                <a:gd name="T47" fmla="*/ 8 h 69"/>
                <a:gd name="T48" fmla="*/ 15 w 61"/>
                <a:gd name="T49" fmla="*/ 8 h 69"/>
                <a:gd name="T50" fmla="*/ 23 w 61"/>
                <a:gd name="T51" fmla="*/ 0 h 69"/>
                <a:gd name="T52" fmla="*/ 23 w 61"/>
                <a:gd name="T53" fmla="*/ 0 h 69"/>
                <a:gd name="T54" fmla="*/ 30 w 61"/>
                <a:gd name="T55" fmla="*/ 0 h 69"/>
                <a:gd name="T56" fmla="*/ 30 w 61"/>
                <a:gd name="T57" fmla="*/ 0 h 69"/>
                <a:gd name="T58" fmla="*/ 30 w 61"/>
                <a:gd name="T59" fmla="*/ 0 h 69"/>
                <a:gd name="T60" fmla="*/ 30 w 61"/>
                <a:gd name="T61" fmla="*/ 0 h 69"/>
                <a:gd name="T62" fmla="*/ 38 w 61"/>
                <a:gd name="T63" fmla="*/ 0 h 69"/>
                <a:gd name="T64" fmla="*/ 38 w 61"/>
                <a:gd name="T65" fmla="*/ 0 h 69"/>
                <a:gd name="T66" fmla="*/ 53 w 61"/>
                <a:gd name="T67" fmla="*/ 8 h 69"/>
                <a:gd name="T68" fmla="*/ 53 w 61"/>
                <a:gd name="T69" fmla="*/ 8 h 69"/>
                <a:gd name="T70" fmla="*/ 53 w 61"/>
                <a:gd name="T71" fmla="*/ 23 h 69"/>
                <a:gd name="T72" fmla="*/ 53 w 61"/>
                <a:gd name="T73" fmla="*/ 23 h 69"/>
                <a:gd name="T74" fmla="*/ 61 w 61"/>
                <a:gd name="T75" fmla="*/ 38 h 69"/>
                <a:gd name="T76" fmla="*/ 61 w 61"/>
                <a:gd name="T77" fmla="*/ 38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69"/>
                <a:gd name="T119" fmla="*/ 61 w 61"/>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69">
                  <a:moveTo>
                    <a:pt x="61" y="38"/>
                  </a:moveTo>
                  <a:lnTo>
                    <a:pt x="53" y="46"/>
                  </a:lnTo>
                  <a:lnTo>
                    <a:pt x="53" y="61"/>
                  </a:lnTo>
                  <a:lnTo>
                    <a:pt x="38" y="69"/>
                  </a:lnTo>
                  <a:lnTo>
                    <a:pt x="30" y="69"/>
                  </a:lnTo>
                  <a:lnTo>
                    <a:pt x="23" y="69"/>
                  </a:lnTo>
                  <a:lnTo>
                    <a:pt x="15" y="61"/>
                  </a:lnTo>
                  <a:lnTo>
                    <a:pt x="7" y="46"/>
                  </a:lnTo>
                  <a:lnTo>
                    <a:pt x="0" y="38"/>
                  </a:lnTo>
                  <a:lnTo>
                    <a:pt x="7" y="23"/>
                  </a:lnTo>
                  <a:lnTo>
                    <a:pt x="15" y="8"/>
                  </a:lnTo>
                  <a:lnTo>
                    <a:pt x="23" y="0"/>
                  </a:lnTo>
                  <a:lnTo>
                    <a:pt x="30" y="0"/>
                  </a:lnTo>
                  <a:lnTo>
                    <a:pt x="38" y="0"/>
                  </a:lnTo>
                  <a:lnTo>
                    <a:pt x="53" y="8"/>
                  </a:lnTo>
                  <a:lnTo>
                    <a:pt x="53" y="23"/>
                  </a:lnTo>
                  <a:lnTo>
                    <a:pt x="61"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70" name="Freeform 226"/>
            <p:cNvSpPr>
              <a:spLocks/>
            </p:cNvSpPr>
            <p:nvPr/>
          </p:nvSpPr>
          <p:spPr bwMode="auto">
            <a:xfrm>
              <a:off x="1769" y="2035"/>
              <a:ext cx="61" cy="77"/>
            </a:xfrm>
            <a:custGeom>
              <a:avLst/>
              <a:gdLst>
                <a:gd name="T0" fmla="*/ 61 w 61"/>
                <a:gd name="T1" fmla="*/ 38 h 77"/>
                <a:gd name="T2" fmla="*/ 53 w 61"/>
                <a:gd name="T3" fmla="*/ 54 h 77"/>
                <a:gd name="T4" fmla="*/ 45 w 61"/>
                <a:gd name="T5" fmla="*/ 61 h 77"/>
                <a:gd name="T6" fmla="*/ 38 w 61"/>
                <a:gd name="T7" fmla="*/ 69 h 77"/>
                <a:gd name="T8" fmla="*/ 30 w 61"/>
                <a:gd name="T9" fmla="*/ 77 h 77"/>
                <a:gd name="T10" fmla="*/ 30 w 61"/>
                <a:gd name="T11" fmla="*/ 77 h 77"/>
                <a:gd name="T12" fmla="*/ 22 w 61"/>
                <a:gd name="T13" fmla="*/ 69 h 77"/>
                <a:gd name="T14" fmla="*/ 7 w 61"/>
                <a:gd name="T15" fmla="*/ 61 h 77"/>
                <a:gd name="T16" fmla="*/ 7 w 61"/>
                <a:gd name="T17" fmla="*/ 54 h 77"/>
                <a:gd name="T18" fmla="*/ 0 w 61"/>
                <a:gd name="T19" fmla="*/ 38 h 77"/>
                <a:gd name="T20" fmla="*/ 0 w 61"/>
                <a:gd name="T21" fmla="*/ 38 h 77"/>
                <a:gd name="T22" fmla="*/ 7 w 61"/>
                <a:gd name="T23" fmla="*/ 23 h 77"/>
                <a:gd name="T24" fmla="*/ 7 w 61"/>
                <a:gd name="T25" fmla="*/ 15 h 77"/>
                <a:gd name="T26" fmla="*/ 22 w 61"/>
                <a:gd name="T27" fmla="*/ 8 h 77"/>
                <a:gd name="T28" fmla="*/ 30 w 61"/>
                <a:gd name="T29" fmla="*/ 0 h 77"/>
                <a:gd name="T30" fmla="*/ 30 w 61"/>
                <a:gd name="T31" fmla="*/ 0 h 77"/>
                <a:gd name="T32" fmla="*/ 38 w 61"/>
                <a:gd name="T33" fmla="*/ 8 h 77"/>
                <a:gd name="T34" fmla="*/ 45 w 61"/>
                <a:gd name="T35" fmla="*/ 15 h 77"/>
                <a:gd name="T36" fmla="*/ 53 w 61"/>
                <a:gd name="T37" fmla="*/ 23 h 77"/>
                <a:gd name="T38" fmla="*/ 61 w 61"/>
                <a:gd name="T39" fmla="*/ 38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
                <a:gd name="T61" fmla="*/ 0 h 77"/>
                <a:gd name="T62" fmla="*/ 61 w 61"/>
                <a:gd name="T63" fmla="*/ 77 h 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 h="77">
                  <a:moveTo>
                    <a:pt x="61" y="38"/>
                  </a:moveTo>
                  <a:lnTo>
                    <a:pt x="53" y="54"/>
                  </a:lnTo>
                  <a:lnTo>
                    <a:pt x="45" y="61"/>
                  </a:lnTo>
                  <a:lnTo>
                    <a:pt x="38" y="69"/>
                  </a:lnTo>
                  <a:lnTo>
                    <a:pt x="30" y="77"/>
                  </a:lnTo>
                  <a:lnTo>
                    <a:pt x="22" y="69"/>
                  </a:lnTo>
                  <a:lnTo>
                    <a:pt x="7" y="61"/>
                  </a:lnTo>
                  <a:lnTo>
                    <a:pt x="7" y="54"/>
                  </a:lnTo>
                  <a:lnTo>
                    <a:pt x="0" y="38"/>
                  </a:lnTo>
                  <a:lnTo>
                    <a:pt x="7" y="23"/>
                  </a:lnTo>
                  <a:lnTo>
                    <a:pt x="7" y="15"/>
                  </a:lnTo>
                  <a:lnTo>
                    <a:pt x="22" y="8"/>
                  </a:lnTo>
                  <a:lnTo>
                    <a:pt x="30" y="0"/>
                  </a:lnTo>
                  <a:lnTo>
                    <a:pt x="38" y="8"/>
                  </a:lnTo>
                  <a:lnTo>
                    <a:pt x="45" y="15"/>
                  </a:lnTo>
                  <a:lnTo>
                    <a:pt x="53" y="23"/>
                  </a:lnTo>
                  <a:lnTo>
                    <a:pt x="61"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71" name="Freeform 227"/>
            <p:cNvSpPr>
              <a:spLocks/>
            </p:cNvSpPr>
            <p:nvPr/>
          </p:nvSpPr>
          <p:spPr bwMode="auto">
            <a:xfrm>
              <a:off x="1983" y="2181"/>
              <a:ext cx="61" cy="76"/>
            </a:xfrm>
            <a:custGeom>
              <a:avLst/>
              <a:gdLst>
                <a:gd name="T0" fmla="*/ 61 w 61"/>
                <a:gd name="T1" fmla="*/ 38 h 76"/>
                <a:gd name="T2" fmla="*/ 53 w 61"/>
                <a:gd name="T3" fmla="*/ 53 h 76"/>
                <a:gd name="T4" fmla="*/ 53 w 61"/>
                <a:gd name="T5" fmla="*/ 61 h 76"/>
                <a:gd name="T6" fmla="*/ 38 w 61"/>
                <a:gd name="T7" fmla="*/ 68 h 76"/>
                <a:gd name="T8" fmla="*/ 30 w 61"/>
                <a:gd name="T9" fmla="*/ 76 h 76"/>
                <a:gd name="T10" fmla="*/ 30 w 61"/>
                <a:gd name="T11" fmla="*/ 76 h 76"/>
                <a:gd name="T12" fmla="*/ 23 w 61"/>
                <a:gd name="T13" fmla="*/ 68 h 76"/>
                <a:gd name="T14" fmla="*/ 15 w 61"/>
                <a:gd name="T15" fmla="*/ 61 h 76"/>
                <a:gd name="T16" fmla="*/ 7 w 61"/>
                <a:gd name="T17" fmla="*/ 53 h 76"/>
                <a:gd name="T18" fmla="*/ 0 w 61"/>
                <a:gd name="T19" fmla="*/ 38 h 76"/>
                <a:gd name="T20" fmla="*/ 0 w 61"/>
                <a:gd name="T21" fmla="*/ 38 h 76"/>
                <a:gd name="T22" fmla="*/ 7 w 61"/>
                <a:gd name="T23" fmla="*/ 22 h 76"/>
                <a:gd name="T24" fmla="*/ 15 w 61"/>
                <a:gd name="T25" fmla="*/ 15 h 76"/>
                <a:gd name="T26" fmla="*/ 23 w 61"/>
                <a:gd name="T27" fmla="*/ 7 h 76"/>
                <a:gd name="T28" fmla="*/ 30 w 61"/>
                <a:gd name="T29" fmla="*/ 0 h 76"/>
                <a:gd name="T30" fmla="*/ 30 w 61"/>
                <a:gd name="T31" fmla="*/ 0 h 76"/>
                <a:gd name="T32" fmla="*/ 38 w 61"/>
                <a:gd name="T33" fmla="*/ 7 h 76"/>
                <a:gd name="T34" fmla="*/ 53 w 61"/>
                <a:gd name="T35" fmla="*/ 15 h 76"/>
                <a:gd name="T36" fmla="*/ 53 w 61"/>
                <a:gd name="T37" fmla="*/ 22 h 76"/>
                <a:gd name="T38" fmla="*/ 61 w 61"/>
                <a:gd name="T39" fmla="*/ 38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
                <a:gd name="T61" fmla="*/ 0 h 76"/>
                <a:gd name="T62" fmla="*/ 61 w 61"/>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 h="76">
                  <a:moveTo>
                    <a:pt x="61" y="38"/>
                  </a:moveTo>
                  <a:lnTo>
                    <a:pt x="53" y="53"/>
                  </a:lnTo>
                  <a:lnTo>
                    <a:pt x="53" y="61"/>
                  </a:lnTo>
                  <a:lnTo>
                    <a:pt x="38" y="68"/>
                  </a:lnTo>
                  <a:lnTo>
                    <a:pt x="30" y="76"/>
                  </a:lnTo>
                  <a:lnTo>
                    <a:pt x="23" y="68"/>
                  </a:lnTo>
                  <a:lnTo>
                    <a:pt x="15" y="61"/>
                  </a:lnTo>
                  <a:lnTo>
                    <a:pt x="7" y="53"/>
                  </a:lnTo>
                  <a:lnTo>
                    <a:pt x="0" y="38"/>
                  </a:lnTo>
                  <a:lnTo>
                    <a:pt x="7" y="22"/>
                  </a:lnTo>
                  <a:lnTo>
                    <a:pt x="15" y="15"/>
                  </a:lnTo>
                  <a:lnTo>
                    <a:pt x="23" y="7"/>
                  </a:lnTo>
                  <a:lnTo>
                    <a:pt x="30" y="0"/>
                  </a:lnTo>
                  <a:lnTo>
                    <a:pt x="38" y="7"/>
                  </a:lnTo>
                  <a:lnTo>
                    <a:pt x="53" y="15"/>
                  </a:lnTo>
                  <a:lnTo>
                    <a:pt x="53" y="22"/>
                  </a:lnTo>
                  <a:lnTo>
                    <a:pt x="61"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72" name="Freeform 228"/>
            <p:cNvSpPr>
              <a:spLocks/>
            </p:cNvSpPr>
            <p:nvPr/>
          </p:nvSpPr>
          <p:spPr bwMode="auto">
            <a:xfrm>
              <a:off x="1769" y="2035"/>
              <a:ext cx="61" cy="77"/>
            </a:xfrm>
            <a:custGeom>
              <a:avLst/>
              <a:gdLst>
                <a:gd name="T0" fmla="*/ 61 w 61"/>
                <a:gd name="T1" fmla="*/ 38 h 77"/>
                <a:gd name="T2" fmla="*/ 53 w 61"/>
                <a:gd name="T3" fmla="*/ 54 h 77"/>
                <a:gd name="T4" fmla="*/ 53 w 61"/>
                <a:gd name="T5" fmla="*/ 54 h 77"/>
                <a:gd name="T6" fmla="*/ 45 w 61"/>
                <a:gd name="T7" fmla="*/ 61 h 77"/>
                <a:gd name="T8" fmla="*/ 45 w 61"/>
                <a:gd name="T9" fmla="*/ 61 h 77"/>
                <a:gd name="T10" fmla="*/ 38 w 61"/>
                <a:gd name="T11" fmla="*/ 69 h 77"/>
                <a:gd name="T12" fmla="*/ 38 w 61"/>
                <a:gd name="T13" fmla="*/ 69 h 77"/>
                <a:gd name="T14" fmla="*/ 30 w 61"/>
                <a:gd name="T15" fmla="*/ 77 h 77"/>
                <a:gd name="T16" fmla="*/ 30 w 61"/>
                <a:gd name="T17" fmla="*/ 77 h 77"/>
                <a:gd name="T18" fmla="*/ 30 w 61"/>
                <a:gd name="T19" fmla="*/ 77 h 77"/>
                <a:gd name="T20" fmla="*/ 30 w 61"/>
                <a:gd name="T21" fmla="*/ 77 h 77"/>
                <a:gd name="T22" fmla="*/ 22 w 61"/>
                <a:gd name="T23" fmla="*/ 69 h 77"/>
                <a:gd name="T24" fmla="*/ 22 w 61"/>
                <a:gd name="T25" fmla="*/ 69 h 77"/>
                <a:gd name="T26" fmla="*/ 7 w 61"/>
                <a:gd name="T27" fmla="*/ 61 h 77"/>
                <a:gd name="T28" fmla="*/ 7 w 61"/>
                <a:gd name="T29" fmla="*/ 61 h 77"/>
                <a:gd name="T30" fmla="*/ 7 w 61"/>
                <a:gd name="T31" fmla="*/ 54 h 77"/>
                <a:gd name="T32" fmla="*/ 7 w 61"/>
                <a:gd name="T33" fmla="*/ 54 h 77"/>
                <a:gd name="T34" fmla="*/ 0 w 61"/>
                <a:gd name="T35" fmla="*/ 38 h 77"/>
                <a:gd name="T36" fmla="*/ 0 w 61"/>
                <a:gd name="T37" fmla="*/ 38 h 77"/>
                <a:gd name="T38" fmla="*/ 0 w 61"/>
                <a:gd name="T39" fmla="*/ 38 h 77"/>
                <a:gd name="T40" fmla="*/ 0 w 61"/>
                <a:gd name="T41" fmla="*/ 38 h 77"/>
                <a:gd name="T42" fmla="*/ 7 w 61"/>
                <a:gd name="T43" fmla="*/ 23 h 77"/>
                <a:gd name="T44" fmla="*/ 7 w 61"/>
                <a:gd name="T45" fmla="*/ 23 h 77"/>
                <a:gd name="T46" fmla="*/ 7 w 61"/>
                <a:gd name="T47" fmla="*/ 15 h 77"/>
                <a:gd name="T48" fmla="*/ 7 w 61"/>
                <a:gd name="T49" fmla="*/ 15 h 77"/>
                <a:gd name="T50" fmla="*/ 22 w 61"/>
                <a:gd name="T51" fmla="*/ 8 h 77"/>
                <a:gd name="T52" fmla="*/ 22 w 61"/>
                <a:gd name="T53" fmla="*/ 8 h 77"/>
                <a:gd name="T54" fmla="*/ 30 w 61"/>
                <a:gd name="T55" fmla="*/ 0 h 77"/>
                <a:gd name="T56" fmla="*/ 30 w 61"/>
                <a:gd name="T57" fmla="*/ 0 h 77"/>
                <a:gd name="T58" fmla="*/ 30 w 61"/>
                <a:gd name="T59" fmla="*/ 0 h 77"/>
                <a:gd name="T60" fmla="*/ 30 w 61"/>
                <a:gd name="T61" fmla="*/ 0 h 77"/>
                <a:gd name="T62" fmla="*/ 38 w 61"/>
                <a:gd name="T63" fmla="*/ 8 h 77"/>
                <a:gd name="T64" fmla="*/ 38 w 61"/>
                <a:gd name="T65" fmla="*/ 8 h 77"/>
                <a:gd name="T66" fmla="*/ 45 w 61"/>
                <a:gd name="T67" fmla="*/ 15 h 77"/>
                <a:gd name="T68" fmla="*/ 45 w 61"/>
                <a:gd name="T69" fmla="*/ 15 h 77"/>
                <a:gd name="T70" fmla="*/ 53 w 61"/>
                <a:gd name="T71" fmla="*/ 23 h 77"/>
                <a:gd name="T72" fmla="*/ 53 w 61"/>
                <a:gd name="T73" fmla="*/ 23 h 77"/>
                <a:gd name="T74" fmla="*/ 61 w 61"/>
                <a:gd name="T75" fmla="*/ 38 h 77"/>
                <a:gd name="T76" fmla="*/ 61 w 61"/>
                <a:gd name="T77" fmla="*/ 38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77"/>
                <a:gd name="T119" fmla="*/ 61 w 61"/>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77">
                  <a:moveTo>
                    <a:pt x="61" y="38"/>
                  </a:moveTo>
                  <a:lnTo>
                    <a:pt x="53" y="54"/>
                  </a:lnTo>
                  <a:lnTo>
                    <a:pt x="45" y="61"/>
                  </a:lnTo>
                  <a:lnTo>
                    <a:pt x="38" y="69"/>
                  </a:lnTo>
                  <a:lnTo>
                    <a:pt x="30" y="77"/>
                  </a:lnTo>
                  <a:lnTo>
                    <a:pt x="22" y="69"/>
                  </a:lnTo>
                  <a:lnTo>
                    <a:pt x="7" y="61"/>
                  </a:lnTo>
                  <a:lnTo>
                    <a:pt x="7" y="54"/>
                  </a:lnTo>
                  <a:lnTo>
                    <a:pt x="0" y="38"/>
                  </a:lnTo>
                  <a:lnTo>
                    <a:pt x="7" y="23"/>
                  </a:lnTo>
                  <a:lnTo>
                    <a:pt x="7" y="15"/>
                  </a:lnTo>
                  <a:lnTo>
                    <a:pt x="22" y="8"/>
                  </a:lnTo>
                  <a:lnTo>
                    <a:pt x="30" y="0"/>
                  </a:lnTo>
                  <a:lnTo>
                    <a:pt x="38" y="8"/>
                  </a:lnTo>
                  <a:lnTo>
                    <a:pt x="45" y="15"/>
                  </a:lnTo>
                  <a:lnTo>
                    <a:pt x="53" y="23"/>
                  </a:lnTo>
                  <a:lnTo>
                    <a:pt x="61"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73" name="Freeform 229"/>
            <p:cNvSpPr>
              <a:spLocks/>
            </p:cNvSpPr>
            <p:nvPr/>
          </p:nvSpPr>
          <p:spPr bwMode="auto">
            <a:xfrm>
              <a:off x="1983" y="2181"/>
              <a:ext cx="61" cy="76"/>
            </a:xfrm>
            <a:custGeom>
              <a:avLst/>
              <a:gdLst>
                <a:gd name="T0" fmla="*/ 61 w 61"/>
                <a:gd name="T1" fmla="*/ 38 h 76"/>
                <a:gd name="T2" fmla="*/ 53 w 61"/>
                <a:gd name="T3" fmla="*/ 53 h 76"/>
                <a:gd name="T4" fmla="*/ 53 w 61"/>
                <a:gd name="T5" fmla="*/ 53 h 76"/>
                <a:gd name="T6" fmla="*/ 53 w 61"/>
                <a:gd name="T7" fmla="*/ 61 h 76"/>
                <a:gd name="T8" fmla="*/ 53 w 61"/>
                <a:gd name="T9" fmla="*/ 61 h 76"/>
                <a:gd name="T10" fmla="*/ 38 w 61"/>
                <a:gd name="T11" fmla="*/ 68 h 76"/>
                <a:gd name="T12" fmla="*/ 38 w 61"/>
                <a:gd name="T13" fmla="*/ 68 h 76"/>
                <a:gd name="T14" fmla="*/ 30 w 61"/>
                <a:gd name="T15" fmla="*/ 76 h 76"/>
                <a:gd name="T16" fmla="*/ 30 w 61"/>
                <a:gd name="T17" fmla="*/ 76 h 76"/>
                <a:gd name="T18" fmla="*/ 30 w 61"/>
                <a:gd name="T19" fmla="*/ 76 h 76"/>
                <a:gd name="T20" fmla="*/ 30 w 61"/>
                <a:gd name="T21" fmla="*/ 76 h 76"/>
                <a:gd name="T22" fmla="*/ 23 w 61"/>
                <a:gd name="T23" fmla="*/ 68 h 76"/>
                <a:gd name="T24" fmla="*/ 23 w 61"/>
                <a:gd name="T25" fmla="*/ 68 h 76"/>
                <a:gd name="T26" fmla="*/ 15 w 61"/>
                <a:gd name="T27" fmla="*/ 61 h 76"/>
                <a:gd name="T28" fmla="*/ 15 w 61"/>
                <a:gd name="T29" fmla="*/ 61 h 76"/>
                <a:gd name="T30" fmla="*/ 7 w 61"/>
                <a:gd name="T31" fmla="*/ 53 h 76"/>
                <a:gd name="T32" fmla="*/ 7 w 61"/>
                <a:gd name="T33" fmla="*/ 53 h 76"/>
                <a:gd name="T34" fmla="*/ 0 w 61"/>
                <a:gd name="T35" fmla="*/ 38 h 76"/>
                <a:gd name="T36" fmla="*/ 0 w 61"/>
                <a:gd name="T37" fmla="*/ 38 h 76"/>
                <a:gd name="T38" fmla="*/ 0 w 61"/>
                <a:gd name="T39" fmla="*/ 38 h 76"/>
                <a:gd name="T40" fmla="*/ 0 w 61"/>
                <a:gd name="T41" fmla="*/ 38 h 76"/>
                <a:gd name="T42" fmla="*/ 7 w 61"/>
                <a:gd name="T43" fmla="*/ 22 h 76"/>
                <a:gd name="T44" fmla="*/ 7 w 61"/>
                <a:gd name="T45" fmla="*/ 22 h 76"/>
                <a:gd name="T46" fmla="*/ 15 w 61"/>
                <a:gd name="T47" fmla="*/ 15 h 76"/>
                <a:gd name="T48" fmla="*/ 15 w 61"/>
                <a:gd name="T49" fmla="*/ 15 h 76"/>
                <a:gd name="T50" fmla="*/ 23 w 61"/>
                <a:gd name="T51" fmla="*/ 7 h 76"/>
                <a:gd name="T52" fmla="*/ 23 w 61"/>
                <a:gd name="T53" fmla="*/ 7 h 76"/>
                <a:gd name="T54" fmla="*/ 30 w 61"/>
                <a:gd name="T55" fmla="*/ 0 h 76"/>
                <a:gd name="T56" fmla="*/ 30 w 61"/>
                <a:gd name="T57" fmla="*/ 0 h 76"/>
                <a:gd name="T58" fmla="*/ 30 w 61"/>
                <a:gd name="T59" fmla="*/ 0 h 76"/>
                <a:gd name="T60" fmla="*/ 30 w 61"/>
                <a:gd name="T61" fmla="*/ 0 h 76"/>
                <a:gd name="T62" fmla="*/ 38 w 61"/>
                <a:gd name="T63" fmla="*/ 7 h 76"/>
                <a:gd name="T64" fmla="*/ 38 w 61"/>
                <a:gd name="T65" fmla="*/ 7 h 76"/>
                <a:gd name="T66" fmla="*/ 53 w 61"/>
                <a:gd name="T67" fmla="*/ 15 h 76"/>
                <a:gd name="T68" fmla="*/ 53 w 61"/>
                <a:gd name="T69" fmla="*/ 15 h 76"/>
                <a:gd name="T70" fmla="*/ 53 w 61"/>
                <a:gd name="T71" fmla="*/ 22 h 76"/>
                <a:gd name="T72" fmla="*/ 53 w 61"/>
                <a:gd name="T73" fmla="*/ 22 h 76"/>
                <a:gd name="T74" fmla="*/ 61 w 61"/>
                <a:gd name="T75" fmla="*/ 38 h 76"/>
                <a:gd name="T76" fmla="*/ 61 w 61"/>
                <a:gd name="T77" fmla="*/ 38 h 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76"/>
                <a:gd name="T119" fmla="*/ 61 w 61"/>
                <a:gd name="T120" fmla="*/ 76 h 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76">
                  <a:moveTo>
                    <a:pt x="61" y="38"/>
                  </a:moveTo>
                  <a:lnTo>
                    <a:pt x="53" y="53"/>
                  </a:lnTo>
                  <a:lnTo>
                    <a:pt x="53" y="61"/>
                  </a:lnTo>
                  <a:lnTo>
                    <a:pt x="38" y="68"/>
                  </a:lnTo>
                  <a:lnTo>
                    <a:pt x="30" y="76"/>
                  </a:lnTo>
                  <a:lnTo>
                    <a:pt x="23" y="68"/>
                  </a:lnTo>
                  <a:lnTo>
                    <a:pt x="15" y="61"/>
                  </a:lnTo>
                  <a:lnTo>
                    <a:pt x="7" y="53"/>
                  </a:lnTo>
                  <a:lnTo>
                    <a:pt x="0" y="38"/>
                  </a:lnTo>
                  <a:lnTo>
                    <a:pt x="7" y="22"/>
                  </a:lnTo>
                  <a:lnTo>
                    <a:pt x="15" y="15"/>
                  </a:lnTo>
                  <a:lnTo>
                    <a:pt x="23" y="7"/>
                  </a:lnTo>
                  <a:lnTo>
                    <a:pt x="30" y="0"/>
                  </a:lnTo>
                  <a:lnTo>
                    <a:pt x="38" y="7"/>
                  </a:lnTo>
                  <a:lnTo>
                    <a:pt x="53" y="15"/>
                  </a:lnTo>
                  <a:lnTo>
                    <a:pt x="53" y="22"/>
                  </a:lnTo>
                  <a:lnTo>
                    <a:pt x="61"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74" name="Freeform 230"/>
            <p:cNvSpPr>
              <a:spLocks/>
            </p:cNvSpPr>
            <p:nvPr/>
          </p:nvSpPr>
          <p:spPr bwMode="auto">
            <a:xfrm>
              <a:off x="1784" y="2035"/>
              <a:ext cx="53" cy="77"/>
            </a:xfrm>
            <a:custGeom>
              <a:avLst/>
              <a:gdLst>
                <a:gd name="T0" fmla="*/ 53 w 53"/>
                <a:gd name="T1" fmla="*/ 38 h 77"/>
                <a:gd name="T2" fmla="*/ 53 w 53"/>
                <a:gd name="T3" fmla="*/ 54 h 77"/>
                <a:gd name="T4" fmla="*/ 46 w 53"/>
                <a:gd name="T5" fmla="*/ 61 h 77"/>
                <a:gd name="T6" fmla="*/ 38 w 53"/>
                <a:gd name="T7" fmla="*/ 69 h 77"/>
                <a:gd name="T8" fmla="*/ 30 w 53"/>
                <a:gd name="T9" fmla="*/ 77 h 77"/>
                <a:gd name="T10" fmla="*/ 30 w 53"/>
                <a:gd name="T11" fmla="*/ 77 h 77"/>
                <a:gd name="T12" fmla="*/ 15 w 53"/>
                <a:gd name="T13" fmla="*/ 69 h 77"/>
                <a:gd name="T14" fmla="*/ 7 w 53"/>
                <a:gd name="T15" fmla="*/ 61 h 77"/>
                <a:gd name="T16" fmla="*/ 0 w 53"/>
                <a:gd name="T17" fmla="*/ 54 h 77"/>
                <a:gd name="T18" fmla="*/ 0 w 53"/>
                <a:gd name="T19" fmla="*/ 38 h 77"/>
                <a:gd name="T20" fmla="*/ 0 w 53"/>
                <a:gd name="T21" fmla="*/ 38 h 77"/>
                <a:gd name="T22" fmla="*/ 0 w 53"/>
                <a:gd name="T23" fmla="*/ 23 h 77"/>
                <a:gd name="T24" fmla="*/ 7 w 53"/>
                <a:gd name="T25" fmla="*/ 15 h 77"/>
                <a:gd name="T26" fmla="*/ 15 w 53"/>
                <a:gd name="T27" fmla="*/ 8 h 77"/>
                <a:gd name="T28" fmla="*/ 30 w 53"/>
                <a:gd name="T29" fmla="*/ 0 h 77"/>
                <a:gd name="T30" fmla="*/ 30 w 53"/>
                <a:gd name="T31" fmla="*/ 0 h 77"/>
                <a:gd name="T32" fmla="*/ 38 w 53"/>
                <a:gd name="T33" fmla="*/ 8 h 77"/>
                <a:gd name="T34" fmla="*/ 46 w 53"/>
                <a:gd name="T35" fmla="*/ 15 h 77"/>
                <a:gd name="T36" fmla="*/ 53 w 53"/>
                <a:gd name="T37" fmla="*/ 23 h 77"/>
                <a:gd name="T38" fmla="*/ 53 w 53"/>
                <a:gd name="T39" fmla="*/ 38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77"/>
                <a:gd name="T62" fmla="*/ 53 w 53"/>
                <a:gd name="T63" fmla="*/ 77 h 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77">
                  <a:moveTo>
                    <a:pt x="53" y="38"/>
                  </a:moveTo>
                  <a:lnTo>
                    <a:pt x="53" y="54"/>
                  </a:lnTo>
                  <a:lnTo>
                    <a:pt x="46" y="61"/>
                  </a:lnTo>
                  <a:lnTo>
                    <a:pt x="38" y="69"/>
                  </a:lnTo>
                  <a:lnTo>
                    <a:pt x="30" y="77"/>
                  </a:lnTo>
                  <a:lnTo>
                    <a:pt x="15" y="69"/>
                  </a:lnTo>
                  <a:lnTo>
                    <a:pt x="7" y="61"/>
                  </a:lnTo>
                  <a:lnTo>
                    <a:pt x="0" y="54"/>
                  </a:lnTo>
                  <a:lnTo>
                    <a:pt x="0" y="38"/>
                  </a:lnTo>
                  <a:lnTo>
                    <a:pt x="0" y="23"/>
                  </a:lnTo>
                  <a:lnTo>
                    <a:pt x="7" y="15"/>
                  </a:lnTo>
                  <a:lnTo>
                    <a:pt x="15" y="8"/>
                  </a:lnTo>
                  <a:lnTo>
                    <a:pt x="30" y="0"/>
                  </a:lnTo>
                  <a:lnTo>
                    <a:pt x="38" y="8"/>
                  </a:lnTo>
                  <a:lnTo>
                    <a:pt x="46" y="15"/>
                  </a:lnTo>
                  <a:lnTo>
                    <a:pt x="53" y="23"/>
                  </a:lnTo>
                  <a:lnTo>
                    <a:pt x="53"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75" name="Freeform 231"/>
            <p:cNvSpPr>
              <a:spLocks/>
            </p:cNvSpPr>
            <p:nvPr/>
          </p:nvSpPr>
          <p:spPr bwMode="auto">
            <a:xfrm>
              <a:off x="1990" y="2249"/>
              <a:ext cx="62" cy="69"/>
            </a:xfrm>
            <a:custGeom>
              <a:avLst/>
              <a:gdLst>
                <a:gd name="T0" fmla="*/ 62 w 62"/>
                <a:gd name="T1" fmla="*/ 31 h 69"/>
                <a:gd name="T2" fmla="*/ 54 w 62"/>
                <a:gd name="T3" fmla="*/ 46 h 69"/>
                <a:gd name="T4" fmla="*/ 54 w 62"/>
                <a:gd name="T5" fmla="*/ 62 h 69"/>
                <a:gd name="T6" fmla="*/ 39 w 62"/>
                <a:gd name="T7" fmla="*/ 69 h 69"/>
                <a:gd name="T8" fmla="*/ 31 w 62"/>
                <a:gd name="T9" fmla="*/ 69 h 69"/>
                <a:gd name="T10" fmla="*/ 31 w 62"/>
                <a:gd name="T11" fmla="*/ 69 h 69"/>
                <a:gd name="T12" fmla="*/ 23 w 62"/>
                <a:gd name="T13" fmla="*/ 69 h 69"/>
                <a:gd name="T14" fmla="*/ 8 w 62"/>
                <a:gd name="T15" fmla="*/ 62 h 69"/>
                <a:gd name="T16" fmla="*/ 8 w 62"/>
                <a:gd name="T17" fmla="*/ 46 h 69"/>
                <a:gd name="T18" fmla="*/ 0 w 62"/>
                <a:gd name="T19" fmla="*/ 31 h 69"/>
                <a:gd name="T20" fmla="*/ 0 w 62"/>
                <a:gd name="T21" fmla="*/ 31 h 69"/>
                <a:gd name="T22" fmla="*/ 8 w 62"/>
                <a:gd name="T23" fmla="*/ 16 h 69"/>
                <a:gd name="T24" fmla="*/ 8 w 62"/>
                <a:gd name="T25" fmla="*/ 8 h 69"/>
                <a:gd name="T26" fmla="*/ 23 w 62"/>
                <a:gd name="T27" fmla="*/ 0 h 69"/>
                <a:gd name="T28" fmla="*/ 31 w 62"/>
                <a:gd name="T29" fmla="*/ 0 h 69"/>
                <a:gd name="T30" fmla="*/ 31 w 62"/>
                <a:gd name="T31" fmla="*/ 0 h 69"/>
                <a:gd name="T32" fmla="*/ 39 w 62"/>
                <a:gd name="T33" fmla="*/ 0 h 69"/>
                <a:gd name="T34" fmla="*/ 54 w 62"/>
                <a:gd name="T35" fmla="*/ 8 h 69"/>
                <a:gd name="T36" fmla="*/ 54 w 62"/>
                <a:gd name="T37" fmla="*/ 16 h 69"/>
                <a:gd name="T38" fmla="*/ 62 w 62"/>
                <a:gd name="T39" fmla="*/ 31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
                <a:gd name="T61" fmla="*/ 0 h 69"/>
                <a:gd name="T62" fmla="*/ 62 w 62"/>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 h="69">
                  <a:moveTo>
                    <a:pt x="62" y="31"/>
                  </a:moveTo>
                  <a:lnTo>
                    <a:pt x="54" y="46"/>
                  </a:lnTo>
                  <a:lnTo>
                    <a:pt x="54" y="62"/>
                  </a:lnTo>
                  <a:lnTo>
                    <a:pt x="39" y="69"/>
                  </a:lnTo>
                  <a:lnTo>
                    <a:pt x="31" y="69"/>
                  </a:lnTo>
                  <a:lnTo>
                    <a:pt x="23" y="69"/>
                  </a:lnTo>
                  <a:lnTo>
                    <a:pt x="8" y="62"/>
                  </a:lnTo>
                  <a:lnTo>
                    <a:pt x="8" y="46"/>
                  </a:lnTo>
                  <a:lnTo>
                    <a:pt x="0" y="31"/>
                  </a:lnTo>
                  <a:lnTo>
                    <a:pt x="8" y="16"/>
                  </a:lnTo>
                  <a:lnTo>
                    <a:pt x="8" y="8"/>
                  </a:lnTo>
                  <a:lnTo>
                    <a:pt x="23" y="0"/>
                  </a:lnTo>
                  <a:lnTo>
                    <a:pt x="31" y="0"/>
                  </a:lnTo>
                  <a:lnTo>
                    <a:pt x="39" y="0"/>
                  </a:lnTo>
                  <a:lnTo>
                    <a:pt x="54" y="8"/>
                  </a:lnTo>
                  <a:lnTo>
                    <a:pt x="54" y="16"/>
                  </a:lnTo>
                  <a:lnTo>
                    <a:pt x="62" y="31"/>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76" name="Freeform 232"/>
            <p:cNvSpPr>
              <a:spLocks/>
            </p:cNvSpPr>
            <p:nvPr/>
          </p:nvSpPr>
          <p:spPr bwMode="auto">
            <a:xfrm>
              <a:off x="1784" y="2035"/>
              <a:ext cx="53" cy="77"/>
            </a:xfrm>
            <a:custGeom>
              <a:avLst/>
              <a:gdLst>
                <a:gd name="T0" fmla="*/ 53 w 53"/>
                <a:gd name="T1" fmla="*/ 38 h 77"/>
                <a:gd name="T2" fmla="*/ 53 w 53"/>
                <a:gd name="T3" fmla="*/ 54 h 77"/>
                <a:gd name="T4" fmla="*/ 53 w 53"/>
                <a:gd name="T5" fmla="*/ 54 h 77"/>
                <a:gd name="T6" fmla="*/ 46 w 53"/>
                <a:gd name="T7" fmla="*/ 61 h 77"/>
                <a:gd name="T8" fmla="*/ 46 w 53"/>
                <a:gd name="T9" fmla="*/ 61 h 77"/>
                <a:gd name="T10" fmla="*/ 38 w 53"/>
                <a:gd name="T11" fmla="*/ 69 h 77"/>
                <a:gd name="T12" fmla="*/ 38 w 53"/>
                <a:gd name="T13" fmla="*/ 69 h 77"/>
                <a:gd name="T14" fmla="*/ 30 w 53"/>
                <a:gd name="T15" fmla="*/ 77 h 77"/>
                <a:gd name="T16" fmla="*/ 30 w 53"/>
                <a:gd name="T17" fmla="*/ 77 h 77"/>
                <a:gd name="T18" fmla="*/ 30 w 53"/>
                <a:gd name="T19" fmla="*/ 77 h 77"/>
                <a:gd name="T20" fmla="*/ 30 w 53"/>
                <a:gd name="T21" fmla="*/ 77 h 77"/>
                <a:gd name="T22" fmla="*/ 15 w 53"/>
                <a:gd name="T23" fmla="*/ 69 h 77"/>
                <a:gd name="T24" fmla="*/ 15 w 53"/>
                <a:gd name="T25" fmla="*/ 69 h 77"/>
                <a:gd name="T26" fmla="*/ 7 w 53"/>
                <a:gd name="T27" fmla="*/ 61 h 77"/>
                <a:gd name="T28" fmla="*/ 7 w 53"/>
                <a:gd name="T29" fmla="*/ 61 h 77"/>
                <a:gd name="T30" fmla="*/ 0 w 53"/>
                <a:gd name="T31" fmla="*/ 54 h 77"/>
                <a:gd name="T32" fmla="*/ 0 w 53"/>
                <a:gd name="T33" fmla="*/ 54 h 77"/>
                <a:gd name="T34" fmla="*/ 0 w 53"/>
                <a:gd name="T35" fmla="*/ 38 h 77"/>
                <a:gd name="T36" fmla="*/ 0 w 53"/>
                <a:gd name="T37" fmla="*/ 38 h 77"/>
                <a:gd name="T38" fmla="*/ 0 w 53"/>
                <a:gd name="T39" fmla="*/ 38 h 77"/>
                <a:gd name="T40" fmla="*/ 0 w 53"/>
                <a:gd name="T41" fmla="*/ 38 h 77"/>
                <a:gd name="T42" fmla="*/ 0 w 53"/>
                <a:gd name="T43" fmla="*/ 23 h 77"/>
                <a:gd name="T44" fmla="*/ 0 w 53"/>
                <a:gd name="T45" fmla="*/ 23 h 77"/>
                <a:gd name="T46" fmla="*/ 7 w 53"/>
                <a:gd name="T47" fmla="*/ 15 h 77"/>
                <a:gd name="T48" fmla="*/ 7 w 53"/>
                <a:gd name="T49" fmla="*/ 15 h 77"/>
                <a:gd name="T50" fmla="*/ 15 w 53"/>
                <a:gd name="T51" fmla="*/ 8 h 77"/>
                <a:gd name="T52" fmla="*/ 15 w 53"/>
                <a:gd name="T53" fmla="*/ 8 h 77"/>
                <a:gd name="T54" fmla="*/ 30 w 53"/>
                <a:gd name="T55" fmla="*/ 0 h 77"/>
                <a:gd name="T56" fmla="*/ 30 w 53"/>
                <a:gd name="T57" fmla="*/ 0 h 77"/>
                <a:gd name="T58" fmla="*/ 30 w 53"/>
                <a:gd name="T59" fmla="*/ 0 h 77"/>
                <a:gd name="T60" fmla="*/ 30 w 53"/>
                <a:gd name="T61" fmla="*/ 0 h 77"/>
                <a:gd name="T62" fmla="*/ 38 w 53"/>
                <a:gd name="T63" fmla="*/ 8 h 77"/>
                <a:gd name="T64" fmla="*/ 38 w 53"/>
                <a:gd name="T65" fmla="*/ 8 h 77"/>
                <a:gd name="T66" fmla="*/ 46 w 53"/>
                <a:gd name="T67" fmla="*/ 15 h 77"/>
                <a:gd name="T68" fmla="*/ 46 w 53"/>
                <a:gd name="T69" fmla="*/ 15 h 77"/>
                <a:gd name="T70" fmla="*/ 53 w 53"/>
                <a:gd name="T71" fmla="*/ 23 h 77"/>
                <a:gd name="T72" fmla="*/ 53 w 53"/>
                <a:gd name="T73" fmla="*/ 23 h 77"/>
                <a:gd name="T74" fmla="*/ 53 w 53"/>
                <a:gd name="T75" fmla="*/ 38 h 77"/>
                <a:gd name="T76" fmla="*/ 53 w 53"/>
                <a:gd name="T77" fmla="*/ 38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77"/>
                <a:gd name="T119" fmla="*/ 53 w 53"/>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77">
                  <a:moveTo>
                    <a:pt x="53" y="38"/>
                  </a:moveTo>
                  <a:lnTo>
                    <a:pt x="53" y="54"/>
                  </a:lnTo>
                  <a:lnTo>
                    <a:pt x="46" y="61"/>
                  </a:lnTo>
                  <a:lnTo>
                    <a:pt x="38" y="69"/>
                  </a:lnTo>
                  <a:lnTo>
                    <a:pt x="30" y="77"/>
                  </a:lnTo>
                  <a:lnTo>
                    <a:pt x="15" y="69"/>
                  </a:lnTo>
                  <a:lnTo>
                    <a:pt x="7" y="61"/>
                  </a:lnTo>
                  <a:lnTo>
                    <a:pt x="0" y="54"/>
                  </a:lnTo>
                  <a:lnTo>
                    <a:pt x="0" y="38"/>
                  </a:lnTo>
                  <a:lnTo>
                    <a:pt x="0" y="23"/>
                  </a:lnTo>
                  <a:lnTo>
                    <a:pt x="7" y="15"/>
                  </a:lnTo>
                  <a:lnTo>
                    <a:pt x="15" y="8"/>
                  </a:lnTo>
                  <a:lnTo>
                    <a:pt x="30" y="0"/>
                  </a:lnTo>
                  <a:lnTo>
                    <a:pt x="38" y="8"/>
                  </a:lnTo>
                  <a:lnTo>
                    <a:pt x="46" y="15"/>
                  </a:lnTo>
                  <a:lnTo>
                    <a:pt x="53" y="23"/>
                  </a:lnTo>
                  <a:lnTo>
                    <a:pt x="53"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77" name="Freeform 233"/>
            <p:cNvSpPr>
              <a:spLocks/>
            </p:cNvSpPr>
            <p:nvPr/>
          </p:nvSpPr>
          <p:spPr bwMode="auto">
            <a:xfrm>
              <a:off x="1990" y="2249"/>
              <a:ext cx="62" cy="69"/>
            </a:xfrm>
            <a:custGeom>
              <a:avLst/>
              <a:gdLst>
                <a:gd name="T0" fmla="*/ 62 w 62"/>
                <a:gd name="T1" fmla="*/ 31 h 69"/>
                <a:gd name="T2" fmla="*/ 54 w 62"/>
                <a:gd name="T3" fmla="*/ 46 h 69"/>
                <a:gd name="T4" fmla="*/ 54 w 62"/>
                <a:gd name="T5" fmla="*/ 46 h 69"/>
                <a:gd name="T6" fmla="*/ 54 w 62"/>
                <a:gd name="T7" fmla="*/ 62 h 69"/>
                <a:gd name="T8" fmla="*/ 54 w 62"/>
                <a:gd name="T9" fmla="*/ 62 h 69"/>
                <a:gd name="T10" fmla="*/ 39 w 62"/>
                <a:gd name="T11" fmla="*/ 69 h 69"/>
                <a:gd name="T12" fmla="*/ 39 w 62"/>
                <a:gd name="T13" fmla="*/ 69 h 69"/>
                <a:gd name="T14" fmla="*/ 31 w 62"/>
                <a:gd name="T15" fmla="*/ 69 h 69"/>
                <a:gd name="T16" fmla="*/ 31 w 62"/>
                <a:gd name="T17" fmla="*/ 69 h 69"/>
                <a:gd name="T18" fmla="*/ 31 w 62"/>
                <a:gd name="T19" fmla="*/ 69 h 69"/>
                <a:gd name="T20" fmla="*/ 31 w 62"/>
                <a:gd name="T21" fmla="*/ 69 h 69"/>
                <a:gd name="T22" fmla="*/ 23 w 62"/>
                <a:gd name="T23" fmla="*/ 69 h 69"/>
                <a:gd name="T24" fmla="*/ 23 w 62"/>
                <a:gd name="T25" fmla="*/ 69 h 69"/>
                <a:gd name="T26" fmla="*/ 8 w 62"/>
                <a:gd name="T27" fmla="*/ 62 h 69"/>
                <a:gd name="T28" fmla="*/ 8 w 62"/>
                <a:gd name="T29" fmla="*/ 62 h 69"/>
                <a:gd name="T30" fmla="*/ 8 w 62"/>
                <a:gd name="T31" fmla="*/ 46 h 69"/>
                <a:gd name="T32" fmla="*/ 8 w 62"/>
                <a:gd name="T33" fmla="*/ 46 h 69"/>
                <a:gd name="T34" fmla="*/ 0 w 62"/>
                <a:gd name="T35" fmla="*/ 31 h 69"/>
                <a:gd name="T36" fmla="*/ 0 w 62"/>
                <a:gd name="T37" fmla="*/ 31 h 69"/>
                <a:gd name="T38" fmla="*/ 0 w 62"/>
                <a:gd name="T39" fmla="*/ 31 h 69"/>
                <a:gd name="T40" fmla="*/ 0 w 62"/>
                <a:gd name="T41" fmla="*/ 31 h 69"/>
                <a:gd name="T42" fmla="*/ 8 w 62"/>
                <a:gd name="T43" fmla="*/ 16 h 69"/>
                <a:gd name="T44" fmla="*/ 8 w 62"/>
                <a:gd name="T45" fmla="*/ 16 h 69"/>
                <a:gd name="T46" fmla="*/ 8 w 62"/>
                <a:gd name="T47" fmla="*/ 8 h 69"/>
                <a:gd name="T48" fmla="*/ 8 w 62"/>
                <a:gd name="T49" fmla="*/ 8 h 69"/>
                <a:gd name="T50" fmla="*/ 23 w 62"/>
                <a:gd name="T51" fmla="*/ 0 h 69"/>
                <a:gd name="T52" fmla="*/ 23 w 62"/>
                <a:gd name="T53" fmla="*/ 0 h 69"/>
                <a:gd name="T54" fmla="*/ 31 w 62"/>
                <a:gd name="T55" fmla="*/ 0 h 69"/>
                <a:gd name="T56" fmla="*/ 31 w 62"/>
                <a:gd name="T57" fmla="*/ 0 h 69"/>
                <a:gd name="T58" fmla="*/ 31 w 62"/>
                <a:gd name="T59" fmla="*/ 0 h 69"/>
                <a:gd name="T60" fmla="*/ 31 w 62"/>
                <a:gd name="T61" fmla="*/ 0 h 69"/>
                <a:gd name="T62" fmla="*/ 39 w 62"/>
                <a:gd name="T63" fmla="*/ 0 h 69"/>
                <a:gd name="T64" fmla="*/ 39 w 62"/>
                <a:gd name="T65" fmla="*/ 0 h 69"/>
                <a:gd name="T66" fmla="*/ 54 w 62"/>
                <a:gd name="T67" fmla="*/ 8 h 69"/>
                <a:gd name="T68" fmla="*/ 54 w 62"/>
                <a:gd name="T69" fmla="*/ 8 h 69"/>
                <a:gd name="T70" fmla="*/ 54 w 62"/>
                <a:gd name="T71" fmla="*/ 16 h 69"/>
                <a:gd name="T72" fmla="*/ 54 w 62"/>
                <a:gd name="T73" fmla="*/ 16 h 69"/>
                <a:gd name="T74" fmla="*/ 62 w 62"/>
                <a:gd name="T75" fmla="*/ 31 h 69"/>
                <a:gd name="T76" fmla="*/ 62 w 62"/>
                <a:gd name="T77" fmla="*/ 31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2"/>
                <a:gd name="T118" fmla="*/ 0 h 69"/>
                <a:gd name="T119" fmla="*/ 62 w 62"/>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2" h="69">
                  <a:moveTo>
                    <a:pt x="62" y="31"/>
                  </a:moveTo>
                  <a:lnTo>
                    <a:pt x="54" y="46"/>
                  </a:lnTo>
                  <a:lnTo>
                    <a:pt x="54" y="62"/>
                  </a:lnTo>
                  <a:lnTo>
                    <a:pt x="39" y="69"/>
                  </a:lnTo>
                  <a:lnTo>
                    <a:pt x="31" y="69"/>
                  </a:lnTo>
                  <a:lnTo>
                    <a:pt x="23" y="69"/>
                  </a:lnTo>
                  <a:lnTo>
                    <a:pt x="8" y="62"/>
                  </a:lnTo>
                  <a:lnTo>
                    <a:pt x="8" y="46"/>
                  </a:lnTo>
                  <a:lnTo>
                    <a:pt x="0" y="31"/>
                  </a:lnTo>
                  <a:lnTo>
                    <a:pt x="8" y="16"/>
                  </a:lnTo>
                  <a:lnTo>
                    <a:pt x="8" y="8"/>
                  </a:lnTo>
                  <a:lnTo>
                    <a:pt x="23" y="0"/>
                  </a:lnTo>
                  <a:lnTo>
                    <a:pt x="31" y="0"/>
                  </a:lnTo>
                  <a:lnTo>
                    <a:pt x="39" y="0"/>
                  </a:lnTo>
                  <a:lnTo>
                    <a:pt x="54" y="8"/>
                  </a:lnTo>
                  <a:lnTo>
                    <a:pt x="54" y="16"/>
                  </a:lnTo>
                  <a:lnTo>
                    <a:pt x="62" y="31"/>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78" name="Freeform 234"/>
            <p:cNvSpPr>
              <a:spLocks/>
            </p:cNvSpPr>
            <p:nvPr/>
          </p:nvSpPr>
          <p:spPr bwMode="auto">
            <a:xfrm>
              <a:off x="1922" y="2203"/>
              <a:ext cx="61" cy="69"/>
            </a:xfrm>
            <a:custGeom>
              <a:avLst/>
              <a:gdLst>
                <a:gd name="T0" fmla="*/ 61 w 61"/>
                <a:gd name="T1" fmla="*/ 31 h 69"/>
                <a:gd name="T2" fmla="*/ 53 w 61"/>
                <a:gd name="T3" fmla="*/ 46 h 69"/>
                <a:gd name="T4" fmla="*/ 45 w 61"/>
                <a:gd name="T5" fmla="*/ 62 h 69"/>
                <a:gd name="T6" fmla="*/ 38 w 61"/>
                <a:gd name="T7" fmla="*/ 69 h 69"/>
                <a:gd name="T8" fmla="*/ 30 w 61"/>
                <a:gd name="T9" fmla="*/ 69 h 69"/>
                <a:gd name="T10" fmla="*/ 30 w 61"/>
                <a:gd name="T11" fmla="*/ 69 h 69"/>
                <a:gd name="T12" fmla="*/ 15 w 61"/>
                <a:gd name="T13" fmla="*/ 69 h 69"/>
                <a:gd name="T14" fmla="*/ 7 w 61"/>
                <a:gd name="T15" fmla="*/ 62 h 69"/>
                <a:gd name="T16" fmla="*/ 7 w 61"/>
                <a:gd name="T17" fmla="*/ 46 h 69"/>
                <a:gd name="T18" fmla="*/ 0 w 61"/>
                <a:gd name="T19" fmla="*/ 31 h 69"/>
                <a:gd name="T20" fmla="*/ 0 w 61"/>
                <a:gd name="T21" fmla="*/ 31 h 69"/>
                <a:gd name="T22" fmla="*/ 7 w 61"/>
                <a:gd name="T23" fmla="*/ 23 h 69"/>
                <a:gd name="T24" fmla="*/ 7 w 61"/>
                <a:gd name="T25" fmla="*/ 8 h 69"/>
                <a:gd name="T26" fmla="*/ 15 w 61"/>
                <a:gd name="T27" fmla="*/ 0 h 69"/>
                <a:gd name="T28" fmla="*/ 30 w 61"/>
                <a:gd name="T29" fmla="*/ 0 h 69"/>
                <a:gd name="T30" fmla="*/ 30 w 61"/>
                <a:gd name="T31" fmla="*/ 0 h 69"/>
                <a:gd name="T32" fmla="*/ 38 w 61"/>
                <a:gd name="T33" fmla="*/ 0 h 69"/>
                <a:gd name="T34" fmla="*/ 45 w 61"/>
                <a:gd name="T35" fmla="*/ 8 h 69"/>
                <a:gd name="T36" fmla="*/ 53 w 61"/>
                <a:gd name="T37" fmla="*/ 23 h 69"/>
                <a:gd name="T38" fmla="*/ 61 w 61"/>
                <a:gd name="T39" fmla="*/ 31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
                <a:gd name="T61" fmla="*/ 0 h 69"/>
                <a:gd name="T62" fmla="*/ 61 w 61"/>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 h="69">
                  <a:moveTo>
                    <a:pt x="61" y="31"/>
                  </a:moveTo>
                  <a:lnTo>
                    <a:pt x="53" y="46"/>
                  </a:lnTo>
                  <a:lnTo>
                    <a:pt x="45" y="62"/>
                  </a:lnTo>
                  <a:lnTo>
                    <a:pt x="38" y="69"/>
                  </a:lnTo>
                  <a:lnTo>
                    <a:pt x="30" y="69"/>
                  </a:lnTo>
                  <a:lnTo>
                    <a:pt x="15" y="69"/>
                  </a:lnTo>
                  <a:lnTo>
                    <a:pt x="7" y="62"/>
                  </a:lnTo>
                  <a:lnTo>
                    <a:pt x="7" y="46"/>
                  </a:lnTo>
                  <a:lnTo>
                    <a:pt x="0" y="31"/>
                  </a:lnTo>
                  <a:lnTo>
                    <a:pt x="7" y="23"/>
                  </a:lnTo>
                  <a:lnTo>
                    <a:pt x="7" y="8"/>
                  </a:lnTo>
                  <a:lnTo>
                    <a:pt x="15" y="0"/>
                  </a:lnTo>
                  <a:lnTo>
                    <a:pt x="30" y="0"/>
                  </a:lnTo>
                  <a:lnTo>
                    <a:pt x="38" y="0"/>
                  </a:lnTo>
                  <a:lnTo>
                    <a:pt x="45" y="8"/>
                  </a:lnTo>
                  <a:lnTo>
                    <a:pt x="53" y="23"/>
                  </a:lnTo>
                  <a:lnTo>
                    <a:pt x="61" y="31"/>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79" name="Freeform 235"/>
            <p:cNvSpPr>
              <a:spLocks/>
            </p:cNvSpPr>
            <p:nvPr/>
          </p:nvSpPr>
          <p:spPr bwMode="auto">
            <a:xfrm>
              <a:off x="1830" y="2158"/>
              <a:ext cx="53" cy="68"/>
            </a:xfrm>
            <a:custGeom>
              <a:avLst/>
              <a:gdLst>
                <a:gd name="T0" fmla="*/ 53 w 53"/>
                <a:gd name="T1" fmla="*/ 30 h 68"/>
                <a:gd name="T2" fmla="*/ 53 w 53"/>
                <a:gd name="T3" fmla="*/ 45 h 68"/>
                <a:gd name="T4" fmla="*/ 46 w 53"/>
                <a:gd name="T5" fmla="*/ 61 h 68"/>
                <a:gd name="T6" fmla="*/ 38 w 53"/>
                <a:gd name="T7" fmla="*/ 68 h 68"/>
                <a:gd name="T8" fmla="*/ 23 w 53"/>
                <a:gd name="T9" fmla="*/ 68 h 68"/>
                <a:gd name="T10" fmla="*/ 23 w 53"/>
                <a:gd name="T11" fmla="*/ 68 h 68"/>
                <a:gd name="T12" fmla="*/ 15 w 53"/>
                <a:gd name="T13" fmla="*/ 68 h 68"/>
                <a:gd name="T14" fmla="*/ 7 w 53"/>
                <a:gd name="T15" fmla="*/ 61 h 68"/>
                <a:gd name="T16" fmla="*/ 0 w 53"/>
                <a:gd name="T17" fmla="*/ 45 h 68"/>
                <a:gd name="T18" fmla="*/ 0 w 53"/>
                <a:gd name="T19" fmla="*/ 30 h 68"/>
                <a:gd name="T20" fmla="*/ 0 w 53"/>
                <a:gd name="T21" fmla="*/ 30 h 68"/>
                <a:gd name="T22" fmla="*/ 0 w 53"/>
                <a:gd name="T23" fmla="*/ 23 h 68"/>
                <a:gd name="T24" fmla="*/ 7 w 53"/>
                <a:gd name="T25" fmla="*/ 7 h 68"/>
                <a:gd name="T26" fmla="*/ 15 w 53"/>
                <a:gd name="T27" fmla="*/ 0 h 68"/>
                <a:gd name="T28" fmla="*/ 23 w 53"/>
                <a:gd name="T29" fmla="*/ 0 h 68"/>
                <a:gd name="T30" fmla="*/ 23 w 53"/>
                <a:gd name="T31" fmla="*/ 0 h 68"/>
                <a:gd name="T32" fmla="*/ 38 w 53"/>
                <a:gd name="T33" fmla="*/ 0 h 68"/>
                <a:gd name="T34" fmla="*/ 46 w 53"/>
                <a:gd name="T35" fmla="*/ 7 h 68"/>
                <a:gd name="T36" fmla="*/ 53 w 53"/>
                <a:gd name="T37" fmla="*/ 23 h 68"/>
                <a:gd name="T38" fmla="*/ 53 w 53"/>
                <a:gd name="T39" fmla="*/ 30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68"/>
                <a:gd name="T62" fmla="*/ 53 w 53"/>
                <a:gd name="T63" fmla="*/ 68 h 6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68">
                  <a:moveTo>
                    <a:pt x="53" y="30"/>
                  </a:moveTo>
                  <a:lnTo>
                    <a:pt x="53" y="45"/>
                  </a:lnTo>
                  <a:lnTo>
                    <a:pt x="46" y="61"/>
                  </a:lnTo>
                  <a:lnTo>
                    <a:pt x="38" y="68"/>
                  </a:lnTo>
                  <a:lnTo>
                    <a:pt x="23" y="68"/>
                  </a:lnTo>
                  <a:lnTo>
                    <a:pt x="15" y="68"/>
                  </a:lnTo>
                  <a:lnTo>
                    <a:pt x="7" y="61"/>
                  </a:lnTo>
                  <a:lnTo>
                    <a:pt x="0" y="45"/>
                  </a:lnTo>
                  <a:lnTo>
                    <a:pt x="0" y="30"/>
                  </a:lnTo>
                  <a:lnTo>
                    <a:pt x="0" y="23"/>
                  </a:lnTo>
                  <a:lnTo>
                    <a:pt x="7" y="7"/>
                  </a:lnTo>
                  <a:lnTo>
                    <a:pt x="15" y="0"/>
                  </a:lnTo>
                  <a:lnTo>
                    <a:pt x="23" y="0"/>
                  </a:lnTo>
                  <a:lnTo>
                    <a:pt x="38" y="0"/>
                  </a:lnTo>
                  <a:lnTo>
                    <a:pt x="46" y="7"/>
                  </a:lnTo>
                  <a:lnTo>
                    <a:pt x="53" y="23"/>
                  </a:lnTo>
                  <a:lnTo>
                    <a:pt x="53" y="30"/>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80" name="Freeform 236"/>
            <p:cNvSpPr>
              <a:spLocks/>
            </p:cNvSpPr>
            <p:nvPr/>
          </p:nvSpPr>
          <p:spPr bwMode="auto">
            <a:xfrm>
              <a:off x="1922" y="2203"/>
              <a:ext cx="61" cy="69"/>
            </a:xfrm>
            <a:custGeom>
              <a:avLst/>
              <a:gdLst>
                <a:gd name="T0" fmla="*/ 61 w 61"/>
                <a:gd name="T1" fmla="*/ 31 h 69"/>
                <a:gd name="T2" fmla="*/ 53 w 61"/>
                <a:gd name="T3" fmla="*/ 46 h 69"/>
                <a:gd name="T4" fmla="*/ 53 w 61"/>
                <a:gd name="T5" fmla="*/ 46 h 69"/>
                <a:gd name="T6" fmla="*/ 45 w 61"/>
                <a:gd name="T7" fmla="*/ 62 h 69"/>
                <a:gd name="T8" fmla="*/ 45 w 61"/>
                <a:gd name="T9" fmla="*/ 62 h 69"/>
                <a:gd name="T10" fmla="*/ 38 w 61"/>
                <a:gd name="T11" fmla="*/ 69 h 69"/>
                <a:gd name="T12" fmla="*/ 38 w 61"/>
                <a:gd name="T13" fmla="*/ 69 h 69"/>
                <a:gd name="T14" fmla="*/ 30 w 61"/>
                <a:gd name="T15" fmla="*/ 69 h 69"/>
                <a:gd name="T16" fmla="*/ 30 w 61"/>
                <a:gd name="T17" fmla="*/ 69 h 69"/>
                <a:gd name="T18" fmla="*/ 30 w 61"/>
                <a:gd name="T19" fmla="*/ 69 h 69"/>
                <a:gd name="T20" fmla="*/ 30 w 61"/>
                <a:gd name="T21" fmla="*/ 69 h 69"/>
                <a:gd name="T22" fmla="*/ 15 w 61"/>
                <a:gd name="T23" fmla="*/ 69 h 69"/>
                <a:gd name="T24" fmla="*/ 15 w 61"/>
                <a:gd name="T25" fmla="*/ 69 h 69"/>
                <a:gd name="T26" fmla="*/ 7 w 61"/>
                <a:gd name="T27" fmla="*/ 62 h 69"/>
                <a:gd name="T28" fmla="*/ 7 w 61"/>
                <a:gd name="T29" fmla="*/ 62 h 69"/>
                <a:gd name="T30" fmla="*/ 7 w 61"/>
                <a:gd name="T31" fmla="*/ 46 h 69"/>
                <a:gd name="T32" fmla="*/ 7 w 61"/>
                <a:gd name="T33" fmla="*/ 46 h 69"/>
                <a:gd name="T34" fmla="*/ 0 w 61"/>
                <a:gd name="T35" fmla="*/ 31 h 69"/>
                <a:gd name="T36" fmla="*/ 0 w 61"/>
                <a:gd name="T37" fmla="*/ 31 h 69"/>
                <a:gd name="T38" fmla="*/ 0 w 61"/>
                <a:gd name="T39" fmla="*/ 31 h 69"/>
                <a:gd name="T40" fmla="*/ 0 w 61"/>
                <a:gd name="T41" fmla="*/ 31 h 69"/>
                <a:gd name="T42" fmla="*/ 7 w 61"/>
                <a:gd name="T43" fmla="*/ 23 h 69"/>
                <a:gd name="T44" fmla="*/ 7 w 61"/>
                <a:gd name="T45" fmla="*/ 23 h 69"/>
                <a:gd name="T46" fmla="*/ 7 w 61"/>
                <a:gd name="T47" fmla="*/ 8 h 69"/>
                <a:gd name="T48" fmla="*/ 7 w 61"/>
                <a:gd name="T49" fmla="*/ 8 h 69"/>
                <a:gd name="T50" fmla="*/ 15 w 61"/>
                <a:gd name="T51" fmla="*/ 0 h 69"/>
                <a:gd name="T52" fmla="*/ 15 w 61"/>
                <a:gd name="T53" fmla="*/ 0 h 69"/>
                <a:gd name="T54" fmla="*/ 30 w 61"/>
                <a:gd name="T55" fmla="*/ 0 h 69"/>
                <a:gd name="T56" fmla="*/ 30 w 61"/>
                <a:gd name="T57" fmla="*/ 0 h 69"/>
                <a:gd name="T58" fmla="*/ 30 w 61"/>
                <a:gd name="T59" fmla="*/ 0 h 69"/>
                <a:gd name="T60" fmla="*/ 30 w 61"/>
                <a:gd name="T61" fmla="*/ 0 h 69"/>
                <a:gd name="T62" fmla="*/ 38 w 61"/>
                <a:gd name="T63" fmla="*/ 0 h 69"/>
                <a:gd name="T64" fmla="*/ 38 w 61"/>
                <a:gd name="T65" fmla="*/ 0 h 69"/>
                <a:gd name="T66" fmla="*/ 45 w 61"/>
                <a:gd name="T67" fmla="*/ 8 h 69"/>
                <a:gd name="T68" fmla="*/ 45 w 61"/>
                <a:gd name="T69" fmla="*/ 8 h 69"/>
                <a:gd name="T70" fmla="*/ 53 w 61"/>
                <a:gd name="T71" fmla="*/ 23 h 69"/>
                <a:gd name="T72" fmla="*/ 53 w 61"/>
                <a:gd name="T73" fmla="*/ 23 h 69"/>
                <a:gd name="T74" fmla="*/ 61 w 61"/>
                <a:gd name="T75" fmla="*/ 31 h 69"/>
                <a:gd name="T76" fmla="*/ 61 w 61"/>
                <a:gd name="T77" fmla="*/ 31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69"/>
                <a:gd name="T119" fmla="*/ 61 w 61"/>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69">
                  <a:moveTo>
                    <a:pt x="61" y="31"/>
                  </a:moveTo>
                  <a:lnTo>
                    <a:pt x="53" y="46"/>
                  </a:lnTo>
                  <a:lnTo>
                    <a:pt x="45" y="62"/>
                  </a:lnTo>
                  <a:lnTo>
                    <a:pt x="38" y="69"/>
                  </a:lnTo>
                  <a:lnTo>
                    <a:pt x="30" y="69"/>
                  </a:lnTo>
                  <a:lnTo>
                    <a:pt x="15" y="69"/>
                  </a:lnTo>
                  <a:lnTo>
                    <a:pt x="7" y="62"/>
                  </a:lnTo>
                  <a:lnTo>
                    <a:pt x="7" y="46"/>
                  </a:lnTo>
                  <a:lnTo>
                    <a:pt x="0" y="31"/>
                  </a:lnTo>
                  <a:lnTo>
                    <a:pt x="7" y="23"/>
                  </a:lnTo>
                  <a:lnTo>
                    <a:pt x="7" y="8"/>
                  </a:lnTo>
                  <a:lnTo>
                    <a:pt x="15" y="0"/>
                  </a:lnTo>
                  <a:lnTo>
                    <a:pt x="30" y="0"/>
                  </a:lnTo>
                  <a:lnTo>
                    <a:pt x="38" y="0"/>
                  </a:lnTo>
                  <a:lnTo>
                    <a:pt x="45" y="8"/>
                  </a:lnTo>
                  <a:lnTo>
                    <a:pt x="53" y="23"/>
                  </a:lnTo>
                  <a:lnTo>
                    <a:pt x="61" y="31"/>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81" name="Freeform 237"/>
            <p:cNvSpPr>
              <a:spLocks/>
            </p:cNvSpPr>
            <p:nvPr/>
          </p:nvSpPr>
          <p:spPr bwMode="auto">
            <a:xfrm>
              <a:off x="1830" y="2158"/>
              <a:ext cx="53" cy="68"/>
            </a:xfrm>
            <a:custGeom>
              <a:avLst/>
              <a:gdLst>
                <a:gd name="T0" fmla="*/ 53 w 53"/>
                <a:gd name="T1" fmla="*/ 30 h 68"/>
                <a:gd name="T2" fmla="*/ 53 w 53"/>
                <a:gd name="T3" fmla="*/ 45 h 68"/>
                <a:gd name="T4" fmla="*/ 53 w 53"/>
                <a:gd name="T5" fmla="*/ 45 h 68"/>
                <a:gd name="T6" fmla="*/ 46 w 53"/>
                <a:gd name="T7" fmla="*/ 61 h 68"/>
                <a:gd name="T8" fmla="*/ 46 w 53"/>
                <a:gd name="T9" fmla="*/ 61 h 68"/>
                <a:gd name="T10" fmla="*/ 38 w 53"/>
                <a:gd name="T11" fmla="*/ 68 h 68"/>
                <a:gd name="T12" fmla="*/ 38 w 53"/>
                <a:gd name="T13" fmla="*/ 68 h 68"/>
                <a:gd name="T14" fmla="*/ 23 w 53"/>
                <a:gd name="T15" fmla="*/ 68 h 68"/>
                <a:gd name="T16" fmla="*/ 23 w 53"/>
                <a:gd name="T17" fmla="*/ 68 h 68"/>
                <a:gd name="T18" fmla="*/ 23 w 53"/>
                <a:gd name="T19" fmla="*/ 68 h 68"/>
                <a:gd name="T20" fmla="*/ 23 w 53"/>
                <a:gd name="T21" fmla="*/ 68 h 68"/>
                <a:gd name="T22" fmla="*/ 15 w 53"/>
                <a:gd name="T23" fmla="*/ 68 h 68"/>
                <a:gd name="T24" fmla="*/ 15 w 53"/>
                <a:gd name="T25" fmla="*/ 68 h 68"/>
                <a:gd name="T26" fmla="*/ 7 w 53"/>
                <a:gd name="T27" fmla="*/ 61 h 68"/>
                <a:gd name="T28" fmla="*/ 7 w 53"/>
                <a:gd name="T29" fmla="*/ 61 h 68"/>
                <a:gd name="T30" fmla="*/ 0 w 53"/>
                <a:gd name="T31" fmla="*/ 45 h 68"/>
                <a:gd name="T32" fmla="*/ 0 w 53"/>
                <a:gd name="T33" fmla="*/ 45 h 68"/>
                <a:gd name="T34" fmla="*/ 0 w 53"/>
                <a:gd name="T35" fmla="*/ 30 h 68"/>
                <a:gd name="T36" fmla="*/ 0 w 53"/>
                <a:gd name="T37" fmla="*/ 30 h 68"/>
                <a:gd name="T38" fmla="*/ 0 w 53"/>
                <a:gd name="T39" fmla="*/ 30 h 68"/>
                <a:gd name="T40" fmla="*/ 0 w 53"/>
                <a:gd name="T41" fmla="*/ 30 h 68"/>
                <a:gd name="T42" fmla="*/ 0 w 53"/>
                <a:gd name="T43" fmla="*/ 23 h 68"/>
                <a:gd name="T44" fmla="*/ 0 w 53"/>
                <a:gd name="T45" fmla="*/ 23 h 68"/>
                <a:gd name="T46" fmla="*/ 7 w 53"/>
                <a:gd name="T47" fmla="*/ 7 h 68"/>
                <a:gd name="T48" fmla="*/ 7 w 53"/>
                <a:gd name="T49" fmla="*/ 7 h 68"/>
                <a:gd name="T50" fmla="*/ 15 w 53"/>
                <a:gd name="T51" fmla="*/ 0 h 68"/>
                <a:gd name="T52" fmla="*/ 15 w 53"/>
                <a:gd name="T53" fmla="*/ 0 h 68"/>
                <a:gd name="T54" fmla="*/ 23 w 53"/>
                <a:gd name="T55" fmla="*/ 0 h 68"/>
                <a:gd name="T56" fmla="*/ 23 w 53"/>
                <a:gd name="T57" fmla="*/ 0 h 68"/>
                <a:gd name="T58" fmla="*/ 23 w 53"/>
                <a:gd name="T59" fmla="*/ 0 h 68"/>
                <a:gd name="T60" fmla="*/ 23 w 53"/>
                <a:gd name="T61" fmla="*/ 0 h 68"/>
                <a:gd name="T62" fmla="*/ 38 w 53"/>
                <a:gd name="T63" fmla="*/ 0 h 68"/>
                <a:gd name="T64" fmla="*/ 38 w 53"/>
                <a:gd name="T65" fmla="*/ 0 h 68"/>
                <a:gd name="T66" fmla="*/ 46 w 53"/>
                <a:gd name="T67" fmla="*/ 7 h 68"/>
                <a:gd name="T68" fmla="*/ 46 w 53"/>
                <a:gd name="T69" fmla="*/ 7 h 68"/>
                <a:gd name="T70" fmla="*/ 53 w 53"/>
                <a:gd name="T71" fmla="*/ 23 h 68"/>
                <a:gd name="T72" fmla="*/ 53 w 53"/>
                <a:gd name="T73" fmla="*/ 23 h 68"/>
                <a:gd name="T74" fmla="*/ 53 w 53"/>
                <a:gd name="T75" fmla="*/ 30 h 68"/>
                <a:gd name="T76" fmla="*/ 53 w 53"/>
                <a:gd name="T77" fmla="*/ 30 h 6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68"/>
                <a:gd name="T119" fmla="*/ 53 w 53"/>
                <a:gd name="T120" fmla="*/ 68 h 6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68">
                  <a:moveTo>
                    <a:pt x="53" y="30"/>
                  </a:moveTo>
                  <a:lnTo>
                    <a:pt x="53" y="45"/>
                  </a:lnTo>
                  <a:lnTo>
                    <a:pt x="46" y="61"/>
                  </a:lnTo>
                  <a:lnTo>
                    <a:pt x="38" y="68"/>
                  </a:lnTo>
                  <a:lnTo>
                    <a:pt x="23" y="68"/>
                  </a:lnTo>
                  <a:lnTo>
                    <a:pt x="15" y="68"/>
                  </a:lnTo>
                  <a:lnTo>
                    <a:pt x="7" y="61"/>
                  </a:lnTo>
                  <a:lnTo>
                    <a:pt x="0" y="45"/>
                  </a:lnTo>
                  <a:lnTo>
                    <a:pt x="0" y="30"/>
                  </a:lnTo>
                  <a:lnTo>
                    <a:pt x="0" y="23"/>
                  </a:lnTo>
                  <a:lnTo>
                    <a:pt x="7" y="7"/>
                  </a:lnTo>
                  <a:lnTo>
                    <a:pt x="15" y="0"/>
                  </a:lnTo>
                  <a:lnTo>
                    <a:pt x="23" y="0"/>
                  </a:lnTo>
                  <a:lnTo>
                    <a:pt x="38" y="0"/>
                  </a:lnTo>
                  <a:lnTo>
                    <a:pt x="46" y="7"/>
                  </a:lnTo>
                  <a:lnTo>
                    <a:pt x="53" y="23"/>
                  </a:lnTo>
                  <a:lnTo>
                    <a:pt x="53" y="3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82" name="Freeform 238"/>
            <p:cNvSpPr>
              <a:spLocks/>
            </p:cNvSpPr>
            <p:nvPr/>
          </p:nvSpPr>
          <p:spPr bwMode="auto">
            <a:xfrm>
              <a:off x="1891" y="2226"/>
              <a:ext cx="53" cy="77"/>
            </a:xfrm>
            <a:custGeom>
              <a:avLst/>
              <a:gdLst>
                <a:gd name="T0" fmla="*/ 53 w 53"/>
                <a:gd name="T1" fmla="*/ 39 h 77"/>
                <a:gd name="T2" fmla="*/ 53 w 53"/>
                <a:gd name="T3" fmla="*/ 54 h 77"/>
                <a:gd name="T4" fmla="*/ 46 w 53"/>
                <a:gd name="T5" fmla="*/ 62 h 77"/>
                <a:gd name="T6" fmla="*/ 38 w 53"/>
                <a:gd name="T7" fmla="*/ 69 h 77"/>
                <a:gd name="T8" fmla="*/ 23 w 53"/>
                <a:gd name="T9" fmla="*/ 77 h 77"/>
                <a:gd name="T10" fmla="*/ 23 w 53"/>
                <a:gd name="T11" fmla="*/ 77 h 77"/>
                <a:gd name="T12" fmla="*/ 15 w 53"/>
                <a:gd name="T13" fmla="*/ 69 h 77"/>
                <a:gd name="T14" fmla="*/ 8 w 53"/>
                <a:gd name="T15" fmla="*/ 62 h 77"/>
                <a:gd name="T16" fmla="*/ 0 w 53"/>
                <a:gd name="T17" fmla="*/ 54 h 77"/>
                <a:gd name="T18" fmla="*/ 0 w 53"/>
                <a:gd name="T19" fmla="*/ 39 h 77"/>
                <a:gd name="T20" fmla="*/ 0 w 53"/>
                <a:gd name="T21" fmla="*/ 39 h 77"/>
                <a:gd name="T22" fmla="*/ 0 w 53"/>
                <a:gd name="T23" fmla="*/ 23 h 77"/>
                <a:gd name="T24" fmla="*/ 8 w 53"/>
                <a:gd name="T25" fmla="*/ 16 h 77"/>
                <a:gd name="T26" fmla="*/ 15 w 53"/>
                <a:gd name="T27" fmla="*/ 8 h 77"/>
                <a:gd name="T28" fmla="*/ 23 w 53"/>
                <a:gd name="T29" fmla="*/ 0 h 77"/>
                <a:gd name="T30" fmla="*/ 23 w 53"/>
                <a:gd name="T31" fmla="*/ 0 h 77"/>
                <a:gd name="T32" fmla="*/ 38 w 53"/>
                <a:gd name="T33" fmla="*/ 8 h 77"/>
                <a:gd name="T34" fmla="*/ 46 w 53"/>
                <a:gd name="T35" fmla="*/ 16 h 77"/>
                <a:gd name="T36" fmla="*/ 53 w 53"/>
                <a:gd name="T37" fmla="*/ 23 h 77"/>
                <a:gd name="T38" fmla="*/ 53 w 53"/>
                <a:gd name="T39" fmla="*/ 39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77"/>
                <a:gd name="T62" fmla="*/ 53 w 53"/>
                <a:gd name="T63" fmla="*/ 77 h 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77">
                  <a:moveTo>
                    <a:pt x="53" y="39"/>
                  </a:moveTo>
                  <a:lnTo>
                    <a:pt x="53" y="54"/>
                  </a:lnTo>
                  <a:lnTo>
                    <a:pt x="46" y="62"/>
                  </a:lnTo>
                  <a:lnTo>
                    <a:pt x="38" y="69"/>
                  </a:lnTo>
                  <a:lnTo>
                    <a:pt x="23" y="77"/>
                  </a:lnTo>
                  <a:lnTo>
                    <a:pt x="15" y="69"/>
                  </a:lnTo>
                  <a:lnTo>
                    <a:pt x="8" y="62"/>
                  </a:lnTo>
                  <a:lnTo>
                    <a:pt x="0" y="54"/>
                  </a:lnTo>
                  <a:lnTo>
                    <a:pt x="0" y="39"/>
                  </a:lnTo>
                  <a:lnTo>
                    <a:pt x="0" y="23"/>
                  </a:lnTo>
                  <a:lnTo>
                    <a:pt x="8" y="16"/>
                  </a:lnTo>
                  <a:lnTo>
                    <a:pt x="15" y="8"/>
                  </a:lnTo>
                  <a:lnTo>
                    <a:pt x="23" y="0"/>
                  </a:lnTo>
                  <a:lnTo>
                    <a:pt x="38" y="8"/>
                  </a:lnTo>
                  <a:lnTo>
                    <a:pt x="46" y="16"/>
                  </a:lnTo>
                  <a:lnTo>
                    <a:pt x="53" y="23"/>
                  </a:lnTo>
                  <a:lnTo>
                    <a:pt x="53" y="39"/>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83" name="Freeform 239"/>
            <p:cNvSpPr>
              <a:spLocks/>
            </p:cNvSpPr>
            <p:nvPr/>
          </p:nvSpPr>
          <p:spPr bwMode="auto">
            <a:xfrm>
              <a:off x="1967" y="2226"/>
              <a:ext cx="54" cy="77"/>
            </a:xfrm>
            <a:custGeom>
              <a:avLst/>
              <a:gdLst>
                <a:gd name="T0" fmla="*/ 54 w 54"/>
                <a:gd name="T1" fmla="*/ 39 h 77"/>
                <a:gd name="T2" fmla="*/ 54 w 54"/>
                <a:gd name="T3" fmla="*/ 54 h 77"/>
                <a:gd name="T4" fmla="*/ 46 w 54"/>
                <a:gd name="T5" fmla="*/ 62 h 77"/>
                <a:gd name="T6" fmla="*/ 39 w 54"/>
                <a:gd name="T7" fmla="*/ 69 h 77"/>
                <a:gd name="T8" fmla="*/ 23 w 54"/>
                <a:gd name="T9" fmla="*/ 77 h 77"/>
                <a:gd name="T10" fmla="*/ 23 w 54"/>
                <a:gd name="T11" fmla="*/ 77 h 77"/>
                <a:gd name="T12" fmla="*/ 16 w 54"/>
                <a:gd name="T13" fmla="*/ 69 h 77"/>
                <a:gd name="T14" fmla="*/ 8 w 54"/>
                <a:gd name="T15" fmla="*/ 62 h 77"/>
                <a:gd name="T16" fmla="*/ 0 w 54"/>
                <a:gd name="T17" fmla="*/ 54 h 77"/>
                <a:gd name="T18" fmla="*/ 0 w 54"/>
                <a:gd name="T19" fmla="*/ 39 h 77"/>
                <a:gd name="T20" fmla="*/ 0 w 54"/>
                <a:gd name="T21" fmla="*/ 39 h 77"/>
                <a:gd name="T22" fmla="*/ 0 w 54"/>
                <a:gd name="T23" fmla="*/ 23 h 77"/>
                <a:gd name="T24" fmla="*/ 8 w 54"/>
                <a:gd name="T25" fmla="*/ 16 h 77"/>
                <a:gd name="T26" fmla="*/ 16 w 54"/>
                <a:gd name="T27" fmla="*/ 8 h 77"/>
                <a:gd name="T28" fmla="*/ 23 w 54"/>
                <a:gd name="T29" fmla="*/ 0 h 77"/>
                <a:gd name="T30" fmla="*/ 23 w 54"/>
                <a:gd name="T31" fmla="*/ 0 h 77"/>
                <a:gd name="T32" fmla="*/ 39 w 54"/>
                <a:gd name="T33" fmla="*/ 8 h 77"/>
                <a:gd name="T34" fmla="*/ 46 w 54"/>
                <a:gd name="T35" fmla="*/ 16 h 77"/>
                <a:gd name="T36" fmla="*/ 54 w 54"/>
                <a:gd name="T37" fmla="*/ 23 h 77"/>
                <a:gd name="T38" fmla="*/ 54 w 54"/>
                <a:gd name="T39" fmla="*/ 39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77"/>
                <a:gd name="T62" fmla="*/ 54 w 54"/>
                <a:gd name="T63" fmla="*/ 77 h 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77">
                  <a:moveTo>
                    <a:pt x="54" y="39"/>
                  </a:moveTo>
                  <a:lnTo>
                    <a:pt x="54" y="54"/>
                  </a:lnTo>
                  <a:lnTo>
                    <a:pt x="46" y="62"/>
                  </a:lnTo>
                  <a:lnTo>
                    <a:pt x="39" y="69"/>
                  </a:lnTo>
                  <a:lnTo>
                    <a:pt x="23" y="77"/>
                  </a:lnTo>
                  <a:lnTo>
                    <a:pt x="16" y="69"/>
                  </a:lnTo>
                  <a:lnTo>
                    <a:pt x="8" y="62"/>
                  </a:lnTo>
                  <a:lnTo>
                    <a:pt x="0" y="54"/>
                  </a:lnTo>
                  <a:lnTo>
                    <a:pt x="0" y="39"/>
                  </a:lnTo>
                  <a:lnTo>
                    <a:pt x="0" y="23"/>
                  </a:lnTo>
                  <a:lnTo>
                    <a:pt x="8" y="16"/>
                  </a:lnTo>
                  <a:lnTo>
                    <a:pt x="16" y="8"/>
                  </a:lnTo>
                  <a:lnTo>
                    <a:pt x="23" y="0"/>
                  </a:lnTo>
                  <a:lnTo>
                    <a:pt x="39" y="8"/>
                  </a:lnTo>
                  <a:lnTo>
                    <a:pt x="46" y="16"/>
                  </a:lnTo>
                  <a:lnTo>
                    <a:pt x="54" y="23"/>
                  </a:lnTo>
                  <a:lnTo>
                    <a:pt x="54" y="39"/>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84" name="Freeform 240"/>
            <p:cNvSpPr>
              <a:spLocks/>
            </p:cNvSpPr>
            <p:nvPr/>
          </p:nvSpPr>
          <p:spPr bwMode="auto">
            <a:xfrm>
              <a:off x="1891" y="2226"/>
              <a:ext cx="53" cy="77"/>
            </a:xfrm>
            <a:custGeom>
              <a:avLst/>
              <a:gdLst>
                <a:gd name="T0" fmla="*/ 53 w 53"/>
                <a:gd name="T1" fmla="*/ 39 h 77"/>
                <a:gd name="T2" fmla="*/ 53 w 53"/>
                <a:gd name="T3" fmla="*/ 54 h 77"/>
                <a:gd name="T4" fmla="*/ 53 w 53"/>
                <a:gd name="T5" fmla="*/ 54 h 77"/>
                <a:gd name="T6" fmla="*/ 46 w 53"/>
                <a:gd name="T7" fmla="*/ 62 h 77"/>
                <a:gd name="T8" fmla="*/ 46 w 53"/>
                <a:gd name="T9" fmla="*/ 62 h 77"/>
                <a:gd name="T10" fmla="*/ 38 w 53"/>
                <a:gd name="T11" fmla="*/ 69 h 77"/>
                <a:gd name="T12" fmla="*/ 38 w 53"/>
                <a:gd name="T13" fmla="*/ 69 h 77"/>
                <a:gd name="T14" fmla="*/ 23 w 53"/>
                <a:gd name="T15" fmla="*/ 77 h 77"/>
                <a:gd name="T16" fmla="*/ 23 w 53"/>
                <a:gd name="T17" fmla="*/ 77 h 77"/>
                <a:gd name="T18" fmla="*/ 23 w 53"/>
                <a:gd name="T19" fmla="*/ 77 h 77"/>
                <a:gd name="T20" fmla="*/ 23 w 53"/>
                <a:gd name="T21" fmla="*/ 77 h 77"/>
                <a:gd name="T22" fmla="*/ 15 w 53"/>
                <a:gd name="T23" fmla="*/ 69 h 77"/>
                <a:gd name="T24" fmla="*/ 15 w 53"/>
                <a:gd name="T25" fmla="*/ 69 h 77"/>
                <a:gd name="T26" fmla="*/ 8 w 53"/>
                <a:gd name="T27" fmla="*/ 62 h 77"/>
                <a:gd name="T28" fmla="*/ 8 w 53"/>
                <a:gd name="T29" fmla="*/ 62 h 77"/>
                <a:gd name="T30" fmla="*/ 0 w 53"/>
                <a:gd name="T31" fmla="*/ 54 h 77"/>
                <a:gd name="T32" fmla="*/ 0 w 53"/>
                <a:gd name="T33" fmla="*/ 54 h 77"/>
                <a:gd name="T34" fmla="*/ 0 w 53"/>
                <a:gd name="T35" fmla="*/ 39 h 77"/>
                <a:gd name="T36" fmla="*/ 0 w 53"/>
                <a:gd name="T37" fmla="*/ 39 h 77"/>
                <a:gd name="T38" fmla="*/ 0 w 53"/>
                <a:gd name="T39" fmla="*/ 39 h 77"/>
                <a:gd name="T40" fmla="*/ 0 w 53"/>
                <a:gd name="T41" fmla="*/ 39 h 77"/>
                <a:gd name="T42" fmla="*/ 0 w 53"/>
                <a:gd name="T43" fmla="*/ 23 h 77"/>
                <a:gd name="T44" fmla="*/ 0 w 53"/>
                <a:gd name="T45" fmla="*/ 23 h 77"/>
                <a:gd name="T46" fmla="*/ 8 w 53"/>
                <a:gd name="T47" fmla="*/ 16 h 77"/>
                <a:gd name="T48" fmla="*/ 8 w 53"/>
                <a:gd name="T49" fmla="*/ 16 h 77"/>
                <a:gd name="T50" fmla="*/ 15 w 53"/>
                <a:gd name="T51" fmla="*/ 8 h 77"/>
                <a:gd name="T52" fmla="*/ 15 w 53"/>
                <a:gd name="T53" fmla="*/ 8 h 77"/>
                <a:gd name="T54" fmla="*/ 23 w 53"/>
                <a:gd name="T55" fmla="*/ 0 h 77"/>
                <a:gd name="T56" fmla="*/ 23 w 53"/>
                <a:gd name="T57" fmla="*/ 0 h 77"/>
                <a:gd name="T58" fmla="*/ 23 w 53"/>
                <a:gd name="T59" fmla="*/ 0 h 77"/>
                <a:gd name="T60" fmla="*/ 23 w 53"/>
                <a:gd name="T61" fmla="*/ 0 h 77"/>
                <a:gd name="T62" fmla="*/ 38 w 53"/>
                <a:gd name="T63" fmla="*/ 8 h 77"/>
                <a:gd name="T64" fmla="*/ 38 w 53"/>
                <a:gd name="T65" fmla="*/ 8 h 77"/>
                <a:gd name="T66" fmla="*/ 46 w 53"/>
                <a:gd name="T67" fmla="*/ 16 h 77"/>
                <a:gd name="T68" fmla="*/ 46 w 53"/>
                <a:gd name="T69" fmla="*/ 16 h 77"/>
                <a:gd name="T70" fmla="*/ 53 w 53"/>
                <a:gd name="T71" fmla="*/ 23 h 77"/>
                <a:gd name="T72" fmla="*/ 53 w 53"/>
                <a:gd name="T73" fmla="*/ 23 h 77"/>
                <a:gd name="T74" fmla="*/ 53 w 53"/>
                <a:gd name="T75" fmla="*/ 39 h 77"/>
                <a:gd name="T76" fmla="*/ 53 w 53"/>
                <a:gd name="T77" fmla="*/ 39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77"/>
                <a:gd name="T119" fmla="*/ 53 w 53"/>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77">
                  <a:moveTo>
                    <a:pt x="53" y="39"/>
                  </a:moveTo>
                  <a:lnTo>
                    <a:pt x="53" y="54"/>
                  </a:lnTo>
                  <a:lnTo>
                    <a:pt x="46" y="62"/>
                  </a:lnTo>
                  <a:lnTo>
                    <a:pt x="38" y="69"/>
                  </a:lnTo>
                  <a:lnTo>
                    <a:pt x="23" y="77"/>
                  </a:lnTo>
                  <a:lnTo>
                    <a:pt x="15" y="69"/>
                  </a:lnTo>
                  <a:lnTo>
                    <a:pt x="8" y="62"/>
                  </a:lnTo>
                  <a:lnTo>
                    <a:pt x="0" y="54"/>
                  </a:lnTo>
                  <a:lnTo>
                    <a:pt x="0" y="39"/>
                  </a:lnTo>
                  <a:lnTo>
                    <a:pt x="0" y="23"/>
                  </a:lnTo>
                  <a:lnTo>
                    <a:pt x="8" y="16"/>
                  </a:lnTo>
                  <a:lnTo>
                    <a:pt x="15" y="8"/>
                  </a:lnTo>
                  <a:lnTo>
                    <a:pt x="23" y="0"/>
                  </a:lnTo>
                  <a:lnTo>
                    <a:pt x="38" y="8"/>
                  </a:lnTo>
                  <a:lnTo>
                    <a:pt x="46" y="16"/>
                  </a:lnTo>
                  <a:lnTo>
                    <a:pt x="53" y="23"/>
                  </a:lnTo>
                  <a:lnTo>
                    <a:pt x="53" y="39"/>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85" name="Freeform 241"/>
            <p:cNvSpPr>
              <a:spLocks/>
            </p:cNvSpPr>
            <p:nvPr/>
          </p:nvSpPr>
          <p:spPr bwMode="auto">
            <a:xfrm>
              <a:off x="1967" y="2226"/>
              <a:ext cx="54" cy="77"/>
            </a:xfrm>
            <a:custGeom>
              <a:avLst/>
              <a:gdLst>
                <a:gd name="T0" fmla="*/ 54 w 54"/>
                <a:gd name="T1" fmla="*/ 39 h 77"/>
                <a:gd name="T2" fmla="*/ 54 w 54"/>
                <a:gd name="T3" fmla="*/ 54 h 77"/>
                <a:gd name="T4" fmla="*/ 54 w 54"/>
                <a:gd name="T5" fmla="*/ 54 h 77"/>
                <a:gd name="T6" fmla="*/ 46 w 54"/>
                <a:gd name="T7" fmla="*/ 62 h 77"/>
                <a:gd name="T8" fmla="*/ 46 w 54"/>
                <a:gd name="T9" fmla="*/ 62 h 77"/>
                <a:gd name="T10" fmla="*/ 39 w 54"/>
                <a:gd name="T11" fmla="*/ 69 h 77"/>
                <a:gd name="T12" fmla="*/ 39 w 54"/>
                <a:gd name="T13" fmla="*/ 69 h 77"/>
                <a:gd name="T14" fmla="*/ 23 w 54"/>
                <a:gd name="T15" fmla="*/ 77 h 77"/>
                <a:gd name="T16" fmla="*/ 23 w 54"/>
                <a:gd name="T17" fmla="*/ 77 h 77"/>
                <a:gd name="T18" fmla="*/ 23 w 54"/>
                <a:gd name="T19" fmla="*/ 77 h 77"/>
                <a:gd name="T20" fmla="*/ 23 w 54"/>
                <a:gd name="T21" fmla="*/ 77 h 77"/>
                <a:gd name="T22" fmla="*/ 16 w 54"/>
                <a:gd name="T23" fmla="*/ 69 h 77"/>
                <a:gd name="T24" fmla="*/ 16 w 54"/>
                <a:gd name="T25" fmla="*/ 69 h 77"/>
                <a:gd name="T26" fmla="*/ 8 w 54"/>
                <a:gd name="T27" fmla="*/ 62 h 77"/>
                <a:gd name="T28" fmla="*/ 8 w 54"/>
                <a:gd name="T29" fmla="*/ 62 h 77"/>
                <a:gd name="T30" fmla="*/ 0 w 54"/>
                <a:gd name="T31" fmla="*/ 54 h 77"/>
                <a:gd name="T32" fmla="*/ 0 w 54"/>
                <a:gd name="T33" fmla="*/ 54 h 77"/>
                <a:gd name="T34" fmla="*/ 0 w 54"/>
                <a:gd name="T35" fmla="*/ 39 h 77"/>
                <a:gd name="T36" fmla="*/ 0 w 54"/>
                <a:gd name="T37" fmla="*/ 39 h 77"/>
                <a:gd name="T38" fmla="*/ 0 w 54"/>
                <a:gd name="T39" fmla="*/ 39 h 77"/>
                <a:gd name="T40" fmla="*/ 0 w 54"/>
                <a:gd name="T41" fmla="*/ 39 h 77"/>
                <a:gd name="T42" fmla="*/ 0 w 54"/>
                <a:gd name="T43" fmla="*/ 23 h 77"/>
                <a:gd name="T44" fmla="*/ 0 w 54"/>
                <a:gd name="T45" fmla="*/ 23 h 77"/>
                <a:gd name="T46" fmla="*/ 8 w 54"/>
                <a:gd name="T47" fmla="*/ 16 h 77"/>
                <a:gd name="T48" fmla="*/ 8 w 54"/>
                <a:gd name="T49" fmla="*/ 16 h 77"/>
                <a:gd name="T50" fmla="*/ 16 w 54"/>
                <a:gd name="T51" fmla="*/ 8 h 77"/>
                <a:gd name="T52" fmla="*/ 16 w 54"/>
                <a:gd name="T53" fmla="*/ 8 h 77"/>
                <a:gd name="T54" fmla="*/ 23 w 54"/>
                <a:gd name="T55" fmla="*/ 0 h 77"/>
                <a:gd name="T56" fmla="*/ 23 w 54"/>
                <a:gd name="T57" fmla="*/ 0 h 77"/>
                <a:gd name="T58" fmla="*/ 23 w 54"/>
                <a:gd name="T59" fmla="*/ 0 h 77"/>
                <a:gd name="T60" fmla="*/ 23 w 54"/>
                <a:gd name="T61" fmla="*/ 0 h 77"/>
                <a:gd name="T62" fmla="*/ 39 w 54"/>
                <a:gd name="T63" fmla="*/ 8 h 77"/>
                <a:gd name="T64" fmla="*/ 39 w 54"/>
                <a:gd name="T65" fmla="*/ 8 h 77"/>
                <a:gd name="T66" fmla="*/ 46 w 54"/>
                <a:gd name="T67" fmla="*/ 16 h 77"/>
                <a:gd name="T68" fmla="*/ 46 w 54"/>
                <a:gd name="T69" fmla="*/ 16 h 77"/>
                <a:gd name="T70" fmla="*/ 54 w 54"/>
                <a:gd name="T71" fmla="*/ 23 h 77"/>
                <a:gd name="T72" fmla="*/ 54 w 54"/>
                <a:gd name="T73" fmla="*/ 23 h 77"/>
                <a:gd name="T74" fmla="*/ 54 w 54"/>
                <a:gd name="T75" fmla="*/ 39 h 77"/>
                <a:gd name="T76" fmla="*/ 54 w 54"/>
                <a:gd name="T77" fmla="*/ 39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77"/>
                <a:gd name="T119" fmla="*/ 54 w 54"/>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77">
                  <a:moveTo>
                    <a:pt x="54" y="39"/>
                  </a:moveTo>
                  <a:lnTo>
                    <a:pt x="54" y="54"/>
                  </a:lnTo>
                  <a:lnTo>
                    <a:pt x="46" y="62"/>
                  </a:lnTo>
                  <a:lnTo>
                    <a:pt x="39" y="69"/>
                  </a:lnTo>
                  <a:lnTo>
                    <a:pt x="23" y="77"/>
                  </a:lnTo>
                  <a:lnTo>
                    <a:pt x="16" y="69"/>
                  </a:lnTo>
                  <a:lnTo>
                    <a:pt x="8" y="62"/>
                  </a:lnTo>
                  <a:lnTo>
                    <a:pt x="0" y="54"/>
                  </a:lnTo>
                  <a:lnTo>
                    <a:pt x="0" y="39"/>
                  </a:lnTo>
                  <a:lnTo>
                    <a:pt x="0" y="23"/>
                  </a:lnTo>
                  <a:lnTo>
                    <a:pt x="8" y="16"/>
                  </a:lnTo>
                  <a:lnTo>
                    <a:pt x="16" y="8"/>
                  </a:lnTo>
                  <a:lnTo>
                    <a:pt x="23" y="0"/>
                  </a:lnTo>
                  <a:lnTo>
                    <a:pt x="39" y="8"/>
                  </a:lnTo>
                  <a:lnTo>
                    <a:pt x="46" y="16"/>
                  </a:lnTo>
                  <a:lnTo>
                    <a:pt x="54" y="23"/>
                  </a:lnTo>
                  <a:lnTo>
                    <a:pt x="54" y="39"/>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86" name="Freeform 242"/>
            <p:cNvSpPr>
              <a:spLocks/>
            </p:cNvSpPr>
            <p:nvPr/>
          </p:nvSpPr>
          <p:spPr bwMode="auto">
            <a:xfrm>
              <a:off x="1715" y="2028"/>
              <a:ext cx="54" cy="76"/>
            </a:xfrm>
            <a:custGeom>
              <a:avLst/>
              <a:gdLst>
                <a:gd name="T0" fmla="*/ 54 w 54"/>
                <a:gd name="T1" fmla="*/ 38 h 76"/>
                <a:gd name="T2" fmla="*/ 54 w 54"/>
                <a:gd name="T3" fmla="*/ 53 h 76"/>
                <a:gd name="T4" fmla="*/ 46 w 54"/>
                <a:gd name="T5" fmla="*/ 61 h 76"/>
                <a:gd name="T6" fmla="*/ 38 w 54"/>
                <a:gd name="T7" fmla="*/ 68 h 76"/>
                <a:gd name="T8" fmla="*/ 31 w 54"/>
                <a:gd name="T9" fmla="*/ 76 h 76"/>
                <a:gd name="T10" fmla="*/ 31 w 54"/>
                <a:gd name="T11" fmla="*/ 76 h 76"/>
                <a:gd name="T12" fmla="*/ 15 w 54"/>
                <a:gd name="T13" fmla="*/ 68 h 76"/>
                <a:gd name="T14" fmla="*/ 8 w 54"/>
                <a:gd name="T15" fmla="*/ 61 h 76"/>
                <a:gd name="T16" fmla="*/ 0 w 54"/>
                <a:gd name="T17" fmla="*/ 53 h 76"/>
                <a:gd name="T18" fmla="*/ 0 w 54"/>
                <a:gd name="T19" fmla="*/ 38 h 76"/>
                <a:gd name="T20" fmla="*/ 0 w 54"/>
                <a:gd name="T21" fmla="*/ 38 h 76"/>
                <a:gd name="T22" fmla="*/ 0 w 54"/>
                <a:gd name="T23" fmla="*/ 22 h 76"/>
                <a:gd name="T24" fmla="*/ 8 w 54"/>
                <a:gd name="T25" fmla="*/ 15 h 76"/>
                <a:gd name="T26" fmla="*/ 15 w 54"/>
                <a:gd name="T27" fmla="*/ 7 h 76"/>
                <a:gd name="T28" fmla="*/ 31 w 54"/>
                <a:gd name="T29" fmla="*/ 0 h 76"/>
                <a:gd name="T30" fmla="*/ 31 w 54"/>
                <a:gd name="T31" fmla="*/ 0 h 76"/>
                <a:gd name="T32" fmla="*/ 38 w 54"/>
                <a:gd name="T33" fmla="*/ 7 h 76"/>
                <a:gd name="T34" fmla="*/ 46 w 54"/>
                <a:gd name="T35" fmla="*/ 15 h 76"/>
                <a:gd name="T36" fmla="*/ 54 w 54"/>
                <a:gd name="T37" fmla="*/ 22 h 76"/>
                <a:gd name="T38" fmla="*/ 54 w 54"/>
                <a:gd name="T39" fmla="*/ 38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76"/>
                <a:gd name="T62" fmla="*/ 54 w 54"/>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76">
                  <a:moveTo>
                    <a:pt x="54" y="38"/>
                  </a:moveTo>
                  <a:lnTo>
                    <a:pt x="54" y="53"/>
                  </a:lnTo>
                  <a:lnTo>
                    <a:pt x="46" y="61"/>
                  </a:lnTo>
                  <a:lnTo>
                    <a:pt x="38" y="68"/>
                  </a:lnTo>
                  <a:lnTo>
                    <a:pt x="31" y="76"/>
                  </a:lnTo>
                  <a:lnTo>
                    <a:pt x="15" y="68"/>
                  </a:lnTo>
                  <a:lnTo>
                    <a:pt x="8" y="61"/>
                  </a:lnTo>
                  <a:lnTo>
                    <a:pt x="0" y="53"/>
                  </a:lnTo>
                  <a:lnTo>
                    <a:pt x="0" y="38"/>
                  </a:lnTo>
                  <a:lnTo>
                    <a:pt x="0" y="22"/>
                  </a:lnTo>
                  <a:lnTo>
                    <a:pt x="8" y="15"/>
                  </a:lnTo>
                  <a:lnTo>
                    <a:pt x="15" y="7"/>
                  </a:lnTo>
                  <a:lnTo>
                    <a:pt x="31" y="0"/>
                  </a:lnTo>
                  <a:lnTo>
                    <a:pt x="38" y="7"/>
                  </a:lnTo>
                  <a:lnTo>
                    <a:pt x="46" y="15"/>
                  </a:lnTo>
                  <a:lnTo>
                    <a:pt x="54" y="22"/>
                  </a:lnTo>
                  <a:lnTo>
                    <a:pt x="54"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87" name="Freeform 243"/>
            <p:cNvSpPr>
              <a:spLocks/>
            </p:cNvSpPr>
            <p:nvPr/>
          </p:nvSpPr>
          <p:spPr bwMode="auto">
            <a:xfrm>
              <a:off x="1853" y="2112"/>
              <a:ext cx="53" cy="69"/>
            </a:xfrm>
            <a:custGeom>
              <a:avLst/>
              <a:gdLst>
                <a:gd name="T0" fmla="*/ 53 w 53"/>
                <a:gd name="T1" fmla="*/ 38 h 69"/>
                <a:gd name="T2" fmla="*/ 53 w 53"/>
                <a:gd name="T3" fmla="*/ 46 h 69"/>
                <a:gd name="T4" fmla="*/ 46 w 53"/>
                <a:gd name="T5" fmla="*/ 61 h 69"/>
                <a:gd name="T6" fmla="*/ 38 w 53"/>
                <a:gd name="T7" fmla="*/ 69 h 69"/>
                <a:gd name="T8" fmla="*/ 30 w 53"/>
                <a:gd name="T9" fmla="*/ 69 h 69"/>
                <a:gd name="T10" fmla="*/ 30 w 53"/>
                <a:gd name="T11" fmla="*/ 69 h 69"/>
                <a:gd name="T12" fmla="*/ 15 w 53"/>
                <a:gd name="T13" fmla="*/ 69 h 69"/>
                <a:gd name="T14" fmla="*/ 7 w 53"/>
                <a:gd name="T15" fmla="*/ 61 h 69"/>
                <a:gd name="T16" fmla="*/ 0 w 53"/>
                <a:gd name="T17" fmla="*/ 46 h 69"/>
                <a:gd name="T18" fmla="*/ 0 w 53"/>
                <a:gd name="T19" fmla="*/ 38 h 69"/>
                <a:gd name="T20" fmla="*/ 0 w 53"/>
                <a:gd name="T21" fmla="*/ 38 h 69"/>
                <a:gd name="T22" fmla="*/ 0 w 53"/>
                <a:gd name="T23" fmla="*/ 23 h 69"/>
                <a:gd name="T24" fmla="*/ 7 w 53"/>
                <a:gd name="T25" fmla="*/ 7 h 69"/>
                <a:gd name="T26" fmla="*/ 15 w 53"/>
                <a:gd name="T27" fmla="*/ 0 h 69"/>
                <a:gd name="T28" fmla="*/ 30 w 53"/>
                <a:gd name="T29" fmla="*/ 0 h 69"/>
                <a:gd name="T30" fmla="*/ 30 w 53"/>
                <a:gd name="T31" fmla="*/ 0 h 69"/>
                <a:gd name="T32" fmla="*/ 38 w 53"/>
                <a:gd name="T33" fmla="*/ 0 h 69"/>
                <a:gd name="T34" fmla="*/ 46 w 53"/>
                <a:gd name="T35" fmla="*/ 7 h 69"/>
                <a:gd name="T36" fmla="*/ 53 w 53"/>
                <a:gd name="T37" fmla="*/ 23 h 69"/>
                <a:gd name="T38" fmla="*/ 53 w 53"/>
                <a:gd name="T39" fmla="*/ 38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69"/>
                <a:gd name="T62" fmla="*/ 53 w 53"/>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69">
                  <a:moveTo>
                    <a:pt x="53" y="38"/>
                  </a:moveTo>
                  <a:lnTo>
                    <a:pt x="53" y="46"/>
                  </a:lnTo>
                  <a:lnTo>
                    <a:pt x="46" y="61"/>
                  </a:lnTo>
                  <a:lnTo>
                    <a:pt x="38" y="69"/>
                  </a:lnTo>
                  <a:lnTo>
                    <a:pt x="30" y="69"/>
                  </a:lnTo>
                  <a:lnTo>
                    <a:pt x="15" y="69"/>
                  </a:lnTo>
                  <a:lnTo>
                    <a:pt x="7" y="61"/>
                  </a:lnTo>
                  <a:lnTo>
                    <a:pt x="0" y="46"/>
                  </a:lnTo>
                  <a:lnTo>
                    <a:pt x="0" y="38"/>
                  </a:lnTo>
                  <a:lnTo>
                    <a:pt x="0" y="23"/>
                  </a:lnTo>
                  <a:lnTo>
                    <a:pt x="7" y="7"/>
                  </a:lnTo>
                  <a:lnTo>
                    <a:pt x="15" y="0"/>
                  </a:lnTo>
                  <a:lnTo>
                    <a:pt x="30" y="0"/>
                  </a:lnTo>
                  <a:lnTo>
                    <a:pt x="38" y="0"/>
                  </a:lnTo>
                  <a:lnTo>
                    <a:pt x="46" y="7"/>
                  </a:lnTo>
                  <a:lnTo>
                    <a:pt x="53" y="23"/>
                  </a:lnTo>
                  <a:lnTo>
                    <a:pt x="53"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88" name="Freeform 244"/>
            <p:cNvSpPr>
              <a:spLocks/>
            </p:cNvSpPr>
            <p:nvPr/>
          </p:nvSpPr>
          <p:spPr bwMode="auto">
            <a:xfrm>
              <a:off x="1715" y="2028"/>
              <a:ext cx="54" cy="76"/>
            </a:xfrm>
            <a:custGeom>
              <a:avLst/>
              <a:gdLst>
                <a:gd name="T0" fmla="*/ 54 w 54"/>
                <a:gd name="T1" fmla="*/ 38 h 76"/>
                <a:gd name="T2" fmla="*/ 54 w 54"/>
                <a:gd name="T3" fmla="*/ 53 h 76"/>
                <a:gd name="T4" fmla="*/ 54 w 54"/>
                <a:gd name="T5" fmla="*/ 53 h 76"/>
                <a:gd name="T6" fmla="*/ 46 w 54"/>
                <a:gd name="T7" fmla="*/ 61 h 76"/>
                <a:gd name="T8" fmla="*/ 46 w 54"/>
                <a:gd name="T9" fmla="*/ 61 h 76"/>
                <a:gd name="T10" fmla="*/ 38 w 54"/>
                <a:gd name="T11" fmla="*/ 68 h 76"/>
                <a:gd name="T12" fmla="*/ 38 w 54"/>
                <a:gd name="T13" fmla="*/ 68 h 76"/>
                <a:gd name="T14" fmla="*/ 31 w 54"/>
                <a:gd name="T15" fmla="*/ 76 h 76"/>
                <a:gd name="T16" fmla="*/ 31 w 54"/>
                <a:gd name="T17" fmla="*/ 76 h 76"/>
                <a:gd name="T18" fmla="*/ 31 w 54"/>
                <a:gd name="T19" fmla="*/ 76 h 76"/>
                <a:gd name="T20" fmla="*/ 31 w 54"/>
                <a:gd name="T21" fmla="*/ 76 h 76"/>
                <a:gd name="T22" fmla="*/ 15 w 54"/>
                <a:gd name="T23" fmla="*/ 68 h 76"/>
                <a:gd name="T24" fmla="*/ 15 w 54"/>
                <a:gd name="T25" fmla="*/ 68 h 76"/>
                <a:gd name="T26" fmla="*/ 8 w 54"/>
                <a:gd name="T27" fmla="*/ 61 h 76"/>
                <a:gd name="T28" fmla="*/ 8 w 54"/>
                <a:gd name="T29" fmla="*/ 61 h 76"/>
                <a:gd name="T30" fmla="*/ 0 w 54"/>
                <a:gd name="T31" fmla="*/ 53 h 76"/>
                <a:gd name="T32" fmla="*/ 0 w 54"/>
                <a:gd name="T33" fmla="*/ 53 h 76"/>
                <a:gd name="T34" fmla="*/ 0 w 54"/>
                <a:gd name="T35" fmla="*/ 38 h 76"/>
                <a:gd name="T36" fmla="*/ 0 w 54"/>
                <a:gd name="T37" fmla="*/ 38 h 76"/>
                <a:gd name="T38" fmla="*/ 0 w 54"/>
                <a:gd name="T39" fmla="*/ 38 h 76"/>
                <a:gd name="T40" fmla="*/ 0 w 54"/>
                <a:gd name="T41" fmla="*/ 38 h 76"/>
                <a:gd name="T42" fmla="*/ 0 w 54"/>
                <a:gd name="T43" fmla="*/ 22 h 76"/>
                <a:gd name="T44" fmla="*/ 0 w 54"/>
                <a:gd name="T45" fmla="*/ 22 h 76"/>
                <a:gd name="T46" fmla="*/ 8 w 54"/>
                <a:gd name="T47" fmla="*/ 15 h 76"/>
                <a:gd name="T48" fmla="*/ 8 w 54"/>
                <a:gd name="T49" fmla="*/ 15 h 76"/>
                <a:gd name="T50" fmla="*/ 15 w 54"/>
                <a:gd name="T51" fmla="*/ 7 h 76"/>
                <a:gd name="T52" fmla="*/ 15 w 54"/>
                <a:gd name="T53" fmla="*/ 7 h 76"/>
                <a:gd name="T54" fmla="*/ 31 w 54"/>
                <a:gd name="T55" fmla="*/ 0 h 76"/>
                <a:gd name="T56" fmla="*/ 31 w 54"/>
                <a:gd name="T57" fmla="*/ 0 h 76"/>
                <a:gd name="T58" fmla="*/ 31 w 54"/>
                <a:gd name="T59" fmla="*/ 0 h 76"/>
                <a:gd name="T60" fmla="*/ 31 w 54"/>
                <a:gd name="T61" fmla="*/ 0 h 76"/>
                <a:gd name="T62" fmla="*/ 38 w 54"/>
                <a:gd name="T63" fmla="*/ 7 h 76"/>
                <a:gd name="T64" fmla="*/ 38 w 54"/>
                <a:gd name="T65" fmla="*/ 7 h 76"/>
                <a:gd name="T66" fmla="*/ 46 w 54"/>
                <a:gd name="T67" fmla="*/ 15 h 76"/>
                <a:gd name="T68" fmla="*/ 46 w 54"/>
                <a:gd name="T69" fmla="*/ 15 h 76"/>
                <a:gd name="T70" fmla="*/ 54 w 54"/>
                <a:gd name="T71" fmla="*/ 22 h 76"/>
                <a:gd name="T72" fmla="*/ 54 w 54"/>
                <a:gd name="T73" fmla="*/ 22 h 76"/>
                <a:gd name="T74" fmla="*/ 54 w 54"/>
                <a:gd name="T75" fmla="*/ 38 h 76"/>
                <a:gd name="T76" fmla="*/ 54 w 54"/>
                <a:gd name="T77" fmla="*/ 38 h 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76"/>
                <a:gd name="T119" fmla="*/ 54 w 54"/>
                <a:gd name="T120" fmla="*/ 76 h 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76">
                  <a:moveTo>
                    <a:pt x="54" y="38"/>
                  </a:moveTo>
                  <a:lnTo>
                    <a:pt x="54" y="53"/>
                  </a:lnTo>
                  <a:lnTo>
                    <a:pt x="46" y="61"/>
                  </a:lnTo>
                  <a:lnTo>
                    <a:pt x="38" y="68"/>
                  </a:lnTo>
                  <a:lnTo>
                    <a:pt x="31" y="76"/>
                  </a:lnTo>
                  <a:lnTo>
                    <a:pt x="15" y="68"/>
                  </a:lnTo>
                  <a:lnTo>
                    <a:pt x="8" y="61"/>
                  </a:lnTo>
                  <a:lnTo>
                    <a:pt x="0" y="53"/>
                  </a:lnTo>
                  <a:lnTo>
                    <a:pt x="0" y="38"/>
                  </a:lnTo>
                  <a:lnTo>
                    <a:pt x="0" y="22"/>
                  </a:lnTo>
                  <a:lnTo>
                    <a:pt x="8" y="15"/>
                  </a:lnTo>
                  <a:lnTo>
                    <a:pt x="15" y="7"/>
                  </a:lnTo>
                  <a:lnTo>
                    <a:pt x="31" y="0"/>
                  </a:lnTo>
                  <a:lnTo>
                    <a:pt x="38" y="7"/>
                  </a:lnTo>
                  <a:lnTo>
                    <a:pt x="46" y="15"/>
                  </a:lnTo>
                  <a:lnTo>
                    <a:pt x="54" y="22"/>
                  </a:lnTo>
                  <a:lnTo>
                    <a:pt x="54"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89" name="Freeform 245"/>
            <p:cNvSpPr>
              <a:spLocks/>
            </p:cNvSpPr>
            <p:nvPr/>
          </p:nvSpPr>
          <p:spPr bwMode="auto">
            <a:xfrm>
              <a:off x="1853" y="2112"/>
              <a:ext cx="53" cy="69"/>
            </a:xfrm>
            <a:custGeom>
              <a:avLst/>
              <a:gdLst>
                <a:gd name="T0" fmla="*/ 53 w 53"/>
                <a:gd name="T1" fmla="*/ 38 h 69"/>
                <a:gd name="T2" fmla="*/ 53 w 53"/>
                <a:gd name="T3" fmla="*/ 46 h 69"/>
                <a:gd name="T4" fmla="*/ 53 w 53"/>
                <a:gd name="T5" fmla="*/ 46 h 69"/>
                <a:gd name="T6" fmla="*/ 46 w 53"/>
                <a:gd name="T7" fmla="*/ 61 h 69"/>
                <a:gd name="T8" fmla="*/ 46 w 53"/>
                <a:gd name="T9" fmla="*/ 61 h 69"/>
                <a:gd name="T10" fmla="*/ 38 w 53"/>
                <a:gd name="T11" fmla="*/ 69 h 69"/>
                <a:gd name="T12" fmla="*/ 38 w 53"/>
                <a:gd name="T13" fmla="*/ 69 h 69"/>
                <a:gd name="T14" fmla="*/ 30 w 53"/>
                <a:gd name="T15" fmla="*/ 69 h 69"/>
                <a:gd name="T16" fmla="*/ 30 w 53"/>
                <a:gd name="T17" fmla="*/ 69 h 69"/>
                <a:gd name="T18" fmla="*/ 30 w 53"/>
                <a:gd name="T19" fmla="*/ 69 h 69"/>
                <a:gd name="T20" fmla="*/ 30 w 53"/>
                <a:gd name="T21" fmla="*/ 69 h 69"/>
                <a:gd name="T22" fmla="*/ 15 w 53"/>
                <a:gd name="T23" fmla="*/ 69 h 69"/>
                <a:gd name="T24" fmla="*/ 15 w 53"/>
                <a:gd name="T25" fmla="*/ 69 h 69"/>
                <a:gd name="T26" fmla="*/ 7 w 53"/>
                <a:gd name="T27" fmla="*/ 61 h 69"/>
                <a:gd name="T28" fmla="*/ 7 w 53"/>
                <a:gd name="T29" fmla="*/ 61 h 69"/>
                <a:gd name="T30" fmla="*/ 0 w 53"/>
                <a:gd name="T31" fmla="*/ 46 h 69"/>
                <a:gd name="T32" fmla="*/ 0 w 53"/>
                <a:gd name="T33" fmla="*/ 46 h 69"/>
                <a:gd name="T34" fmla="*/ 0 w 53"/>
                <a:gd name="T35" fmla="*/ 38 h 69"/>
                <a:gd name="T36" fmla="*/ 0 w 53"/>
                <a:gd name="T37" fmla="*/ 38 h 69"/>
                <a:gd name="T38" fmla="*/ 0 w 53"/>
                <a:gd name="T39" fmla="*/ 38 h 69"/>
                <a:gd name="T40" fmla="*/ 0 w 53"/>
                <a:gd name="T41" fmla="*/ 38 h 69"/>
                <a:gd name="T42" fmla="*/ 0 w 53"/>
                <a:gd name="T43" fmla="*/ 23 h 69"/>
                <a:gd name="T44" fmla="*/ 0 w 53"/>
                <a:gd name="T45" fmla="*/ 23 h 69"/>
                <a:gd name="T46" fmla="*/ 7 w 53"/>
                <a:gd name="T47" fmla="*/ 7 h 69"/>
                <a:gd name="T48" fmla="*/ 7 w 53"/>
                <a:gd name="T49" fmla="*/ 7 h 69"/>
                <a:gd name="T50" fmla="*/ 15 w 53"/>
                <a:gd name="T51" fmla="*/ 0 h 69"/>
                <a:gd name="T52" fmla="*/ 15 w 53"/>
                <a:gd name="T53" fmla="*/ 0 h 69"/>
                <a:gd name="T54" fmla="*/ 30 w 53"/>
                <a:gd name="T55" fmla="*/ 0 h 69"/>
                <a:gd name="T56" fmla="*/ 30 w 53"/>
                <a:gd name="T57" fmla="*/ 0 h 69"/>
                <a:gd name="T58" fmla="*/ 30 w 53"/>
                <a:gd name="T59" fmla="*/ 0 h 69"/>
                <a:gd name="T60" fmla="*/ 30 w 53"/>
                <a:gd name="T61" fmla="*/ 0 h 69"/>
                <a:gd name="T62" fmla="*/ 38 w 53"/>
                <a:gd name="T63" fmla="*/ 0 h 69"/>
                <a:gd name="T64" fmla="*/ 38 w 53"/>
                <a:gd name="T65" fmla="*/ 0 h 69"/>
                <a:gd name="T66" fmla="*/ 46 w 53"/>
                <a:gd name="T67" fmla="*/ 7 h 69"/>
                <a:gd name="T68" fmla="*/ 46 w 53"/>
                <a:gd name="T69" fmla="*/ 7 h 69"/>
                <a:gd name="T70" fmla="*/ 53 w 53"/>
                <a:gd name="T71" fmla="*/ 23 h 69"/>
                <a:gd name="T72" fmla="*/ 53 w 53"/>
                <a:gd name="T73" fmla="*/ 23 h 69"/>
                <a:gd name="T74" fmla="*/ 53 w 53"/>
                <a:gd name="T75" fmla="*/ 38 h 69"/>
                <a:gd name="T76" fmla="*/ 53 w 53"/>
                <a:gd name="T77" fmla="*/ 38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69"/>
                <a:gd name="T119" fmla="*/ 53 w 53"/>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69">
                  <a:moveTo>
                    <a:pt x="53" y="38"/>
                  </a:moveTo>
                  <a:lnTo>
                    <a:pt x="53" y="46"/>
                  </a:lnTo>
                  <a:lnTo>
                    <a:pt x="46" y="61"/>
                  </a:lnTo>
                  <a:lnTo>
                    <a:pt x="38" y="69"/>
                  </a:lnTo>
                  <a:lnTo>
                    <a:pt x="30" y="69"/>
                  </a:lnTo>
                  <a:lnTo>
                    <a:pt x="15" y="69"/>
                  </a:lnTo>
                  <a:lnTo>
                    <a:pt x="7" y="61"/>
                  </a:lnTo>
                  <a:lnTo>
                    <a:pt x="0" y="46"/>
                  </a:lnTo>
                  <a:lnTo>
                    <a:pt x="0" y="38"/>
                  </a:lnTo>
                  <a:lnTo>
                    <a:pt x="0" y="23"/>
                  </a:lnTo>
                  <a:lnTo>
                    <a:pt x="7" y="7"/>
                  </a:lnTo>
                  <a:lnTo>
                    <a:pt x="15" y="0"/>
                  </a:lnTo>
                  <a:lnTo>
                    <a:pt x="30" y="0"/>
                  </a:lnTo>
                  <a:lnTo>
                    <a:pt x="38" y="0"/>
                  </a:lnTo>
                  <a:lnTo>
                    <a:pt x="46" y="7"/>
                  </a:lnTo>
                  <a:lnTo>
                    <a:pt x="53" y="23"/>
                  </a:lnTo>
                  <a:lnTo>
                    <a:pt x="53"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90" name="Freeform 246"/>
            <p:cNvSpPr>
              <a:spLocks/>
            </p:cNvSpPr>
            <p:nvPr/>
          </p:nvSpPr>
          <p:spPr bwMode="auto">
            <a:xfrm>
              <a:off x="2059" y="2418"/>
              <a:ext cx="54" cy="76"/>
            </a:xfrm>
            <a:custGeom>
              <a:avLst/>
              <a:gdLst>
                <a:gd name="T0" fmla="*/ 54 w 54"/>
                <a:gd name="T1" fmla="*/ 38 h 76"/>
                <a:gd name="T2" fmla="*/ 54 w 54"/>
                <a:gd name="T3" fmla="*/ 53 h 76"/>
                <a:gd name="T4" fmla="*/ 46 w 54"/>
                <a:gd name="T5" fmla="*/ 61 h 76"/>
                <a:gd name="T6" fmla="*/ 39 w 54"/>
                <a:gd name="T7" fmla="*/ 69 h 76"/>
                <a:gd name="T8" fmla="*/ 23 w 54"/>
                <a:gd name="T9" fmla="*/ 76 h 76"/>
                <a:gd name="T10" fmla="*/ 23 w 54"/>
                <a:gd name="T11" fmla="*/ 76 h 76"/>
                <a:gd name="T12" fmla="*/ 16 w 54"/>
                <a:gd name="T13" fmla="*/ 69 h 76"/>
                <a:gd name="T14" fmla="*/ 8 w 54"/>
                <a:gd name="T15" fmla="*/ 61 h 76"/>
                <a:gd name="T16" fmla="*/ 0 w 54"/>
                <a:gd name="T17" fmla="*/ 53 h 76"/>
                <a:gd name="T18" fmla="*/ 0 w 54"/>
                <a:gd name="T19" fmla="*/ 38 h 76"/>
                <a:gd name="T20" fmla="*/ 0 w 54"/>
                <a:gd name="T21" fmla="*/ 38 h 76"/>
                <a:gd name="T22" fmla="*/ 0 w 54"/>
                <a:gd name="T23" fmla="*/ 23 h 76"/>
                <a:gd name="T24" fmla="*/ 8 w 54"/>
                <a:gd name="T25" fmla="*/ 15 h 76"/>
                <a:gd name="T26" fmla="*/ 16 w 54"/>
                <a:gd name="T27" fmla="*/ 0 h 76"/>
                <a:gd name="T28" fmla="*/ 23 w 54"/>
                <a:gd name="T29" fmla="*/ 0 h 76"/>
                <a:gd name="T30" fmla="*/ 23 w 54"/>
                <a:gd name="T31" fmla="*/ 0 h 76"/>
                <a:gd name="T32" fmla="*/ 39 w 54"/>
                <a:gd name="T33" fmla="*/ 0 h 76"/>
                <a:gd name="T34" fmla="*/ 46 w 54"/>
                <a:gd name="T35" fmla="*/ 15 h 76"/>
                <a:gd name="T36" fmla="*/ 54 w 54"/>
                <a:gd name="T37" fmla="*/ 23 h 76"/>
                <a:gd name="T38" fmla="*/ 54 w 54"/>
                <a:gd name="T39" fmla="*/ 38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76"/>
                <a:gd name="T62" fmla="*/ 54 w 54"/>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76">
                  <a:moveTo>
                    <a:pt x="54" y="38"/>
                  </a:moveTo>
                  <a:lnTo>
                    <a:pt x="54" y="53"/>
                  </a:lnTo>
                  <a:lnTo>
                    <a:pt x="46" y="61"/>
                  </a:lnTo>
                  <a:lnTo>
                    <a:pt x="39" y="69"/>
                  </a:lnTo>
                  <a:lnTo>
                    <a:pt x="23" y="76"/>
                  </a:lnTo>
                  <a:lnTo>
                    <a:pt x="16" y="69"/>
                  </a:lnTo>
                  <a:lnTo>
                    <a:pt x="8" y="61"/>
                  </a:lnTo>
                  <a:lnTo>
                    <a:pt x="0" y="53"/>
                  </a:lnTo>
                  <a:lnTo>
                    <a:pt x="0" y="38"/>
                  </a:lnTo>
                  <a:lnTo>
                    <a:pt x="0" y="23"/>
                  </a:lnTo>
                  <a:lnTo>
                    <a:pt x="8" y="15"/>
                  </a:lnTo>
                  <a:lnTo>
                    <a:pt x="16" y="0"/>
                  </a:lnTo>
                  <a:lnTo>
                    <a:pt x="23" y="0"/>
                  </a:lnTo>
                  <a:lnTo>
                    <a:pt x="39" y="0"/>
                  </a:lnTo>
                  <a:lnTo>
                    <a:pt x="46" y="15"/>
                  </a:lnTo>
                  <a:lnTo>
                    <a:pt x="54" y="23"/>
                  </a:lnTo>
                  <a:lnTo>
                    <a:pt x="54"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91" name="Freeform 247"/>
            <p:cNvSpPr>
              <a:spLocks/>
            </p:cNvSpPr>
            <p:nvPr/>
          </p:nvSpPr>
          <p:spPr bwMode="auto">
            <a:xfrm>
              <a:off x="1914" y="2119"/>
              <a:ext cx="61" cy="69"/>
            </a:xfrm>
            <a:custGeom>
              <a:avLst/>
              <a:gdLst>
                <a:gd name="T0" fmla="*/ 61 w 61"/>
                <a:gd name="T1" fmla="*/ 39 h 69"/>
                <a:gd name="T2" fmla="*/ 53 w 61"/>
                <a:gd name="T3" fmla="*/ 54 h 69"/>
                <a:gd name="T4" fmla="*/ 53 w 61"/>
                <a:gd name="T5" fmla="*/ 62 h 69"/>
                <a:gd name="T6" fmla="*/ 38 w 61"/>
                <a:gd name="T7" fmla="*/ 69 h 69"/>
                <a:gd name="T8" fmla="*/ 30 w 61"/>
                <a:gd name="T9" fmla="*/ 69 h 69"/>
                <a:gd name="T10" fmla="*/ 30 w 61"/>
                <a:gd name="T11" fmla="*/ 69 h 69"/>
                <a:gd name="T12" fmla="*/ 23 w 61"/>
                <a:gd name="T13" fmla="*/ 69 h 69"/>
                <a:gd name="T14" fmla="*/ 8 w 61"/>
                <a:gd name="T15" fmla="*/ 62 h 69"/>
                <a:gd name="T16" fmla="*/ 8 w 61"/>
                <a:gd name="T17" fmla="*/ 54 h 69"/>
                <a:gd name="T18" fmla="*/ 0 w 61"/>
                <a:gd name="T19" fmla="*/ 39 h 69"/>
                <a:gd name="T20" fmla="*/ 0 w 61"/>
                <a:gd name="T21" fmla="*/ 39 h 69"/>
                <a:gd name="T22" fmla="*/ 8 w 61"/>
                <a:gd name="T23" fmla="*/ 23 h 69"/>
                <a:gd name="T24" fmla="*/ 8 w 61"/>
                <a:gd name="T25" fmla="*/ 8 h 69"/>
                <a:gd name="T26" fmla="*/ 23 w 61"/>
                <a:gd name="T27" fmla="*/ 0 h 69"/>
                <a:gd name="T28" fmla="*/ 30 w 61"/>
                <a:gd name="T29" fmla="*/ 0 h 69"/>
                <a:gd name="T30" fmla="*/ 30 w 61"/>
                <a:gd name="T31" fmla="*/ 0 h 69"/>
                <a:gd name="T32" fmla="*/ 38 w 61"/>
                <a:gd name="T33" fmla="*/ 0 h 69"/>
                <a:gd name="T34" fmla="*/ 53 w 61"/>
                <a:gd name="T35" fmla="*/ 8 h 69"/>
                <a:gd name="T36" fmla="*/ 53 w 61"/>
                <a:gd name="T37" fmla="*/ 23 h 69"/>
                <a:gd name="T38" fmla="*/ 61 w 61"/>
                <a:gd name="T39" fmla="*/ 39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
                <a:gd name="T61" fmla="*/ 0 h 69"/>
                <a:gd name="T62" fmla="*/ 61 w 61"/>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 h="69">
                  <a:moveTo>
                    <a:pt x="61" y="39"/>
                  </a:moveTo>
                  <a:lnTo>
                    <a:pt x="53" y="54"/>
                  </a:lnTo>
                  <a:lnTo>
                    <a:pt x="53" y="62"/>
                  </a:lnTo>
                  <a:lnTo>
                    <a:pt x="38" y="69"/>
                  </a:lnTo>
                  <a:lnTo>
                    <a:pt x="30" y="69"/>
                  </a:lnTo>
                  <a:lnTo>
                    <a:pt x="23" y="69"/>
                  </a:lnTo>
                  <a:lnTo>
                    <a:pt x="8" y="62"/>
                  </a:lnTo>
                  <a:lnTo>
                    <a:pt x="8" y="54"/>
                  </a:lnTo>
                  <a:lnTo>
                    <a:pt x="0" y="39"/>
                  </a:lnTo>
                  <a:lnTo>
                    <a:pt x="8" y="23"/>
                  </a:lnTo>
                  <a:lnTo>
                    <a:pt x="8" y="8"/>
                  </a:lnTo>
                  <a:lnTo>
                    <a:pt x="23" y="0"/>
                  </a:lnTo>
                  <a:lnTo>
                    <a:pt x="30" y="0"/>
                  </a:lnTo>
                  <a:lnTo>
                    <a:pt x="38" y="0"/>
                  </a:lnTo>
                  <a:lnTo>
                    <a:pt x="53" y="8"/>
                  </a:lnTo>
                  <a:lnTo>
                    <a:pt x="53" y="23"/>
                  </a:lnTo>
                  <a:lnTo>
                    <a:pt x="61" y="39"/>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92" name="Freeform 248"/>
            <p:cNvSpPr>
              <a:spLocks/>
            </p:cNvSpPr>
            <p:nvPr/>
          </p:nvSpPr>
          <p:spPr bwMode="auto">
            <a:xfrm>
              <a:off x="2059" y="2418"/>
              <a:ext cx="54" cy="76"/>
            </a:xfrm>
            <a:custGeom>
              <a:avLst/>
              <a:gdLst>
                <a:gd name="T0" fmla="*/ 54 w 54"/>
                <a:gd name="T1" fmla="*/ 38 h 76"/>
                <a:gd name="T2" fmla="*/ 54 w 54"/>
                <a:gd name="T3" fmla="*/ 53 h 76"/>
                <a:gd name="T4" fmla="*/ 54 w 54"/>
                <a:gd name="T5" fmla="*/ 53 h 76"/>
                <a:gd name="T6" fmla="*/ 46 w 54"/>
                <a:gd name="T7" fmla="*/ 61 h 76"/>
                <a:gd name="T8" fmla="*/ 46 w 54"/>
                <a:gd name="T9" fmla="*/ 61 h 76"/>
                <a:gd name="T10" fmla="*/ 39 w 54"/>
                <a:gd name="T11" fmla="*/ 69 h 76"/>
                <a:gd name="T12" fmla="*/ 39 w 54"/>
                <a:gd name="T13" fmla="*/ 69 h 76"/>
                <a:gd name="T14" fmla="*/ 23 w 54"/>
                <a:gd name="T15" fmla="*/ 76 h 76"/>
                <a:gd name="T16" fmla="*/ 23 w 54"/>
                <a:gd name="T17" fmla="*/ 76 h 76"/>
                <a:gd name="T18" fmla="*/ 23 w 54"/>
                <a:gd name="T19" fmla="*/ 76 h 76"/>
                <a:gd name="T20" fmla="*/ 23 w 54"/>
                <a:gd name="T21" fmla="*/ 76 h 76"/>
                <a:gd name="T22" fmla="*/ 16 w 54"/>
                <a:gd name="T23" fmla="*/ 69 h 76"/>
                <a:gd name="T24" fmla="*/ 16 w 54"/>
                <a:gd name="T25" fmla="*/ 69 h 76"/>
                <a:gd name="T26" fmla="*/ 8 w 54"/>
                <a:gd name="T27" fmla="*/ 61 h 76"/>
                <a:gd name="T28" fmla="*/ 8 w 54"/>
                <a:gd name="T29" fmla="*/ 61 h 76"/>
                <a:gd name="T30" fmla="*/ 0 w 54"/>
                <a:gd name="T31" fmla="*/ 53 h 76"/>
                <a:gd name="T32" fmla="*/ 0 w 54"/>
                <a:gd name="T33" fmla="*/ 53 h 76"/>
                <a:gd name="T34" fmla="*/ 0 w 54"/>
                <a:gd name="T35" fmla="*/ 38 h 76"/>
                <a:gd name="T36" fmla="*/ 0 w 54"/>
                <a:gd name="T37" fmla="*/ 38 h 76"/>
                <a:gd name="T38" fmla="*/ 0 w 54"/>
                <a:gd name="T39" fmla="*/ 38 h 76"/>
                <a:gd name="T40" fmla="*/ 0 w 54"/>
                <a:gd name="T41" fmla="*/ 38 h 76"/>
                <a:gd name="T42" fmla="*/ 0 w 54"/>
                <a:gd name="T43" fmla="*/ 23 h 76"/>
                <a:gd name="T44" fmla="*/ 0 w 54"/>
                <a:gd name="T45" fmla="*/ 23 h 76"/>
                <a:gd name="T46" fmla="*/ 8 w 54"/>
                <a:gd name="T47" fmla="*/ 15 h 76"/>
                <a:gd name="T48" fmla="*/ 8 w 54"/>
                <a:gd name="T49" fmla="*/ 15 h 76"/>
                <a:gd name="T50" fmla="*/ 16 w 54"/>
                <a:gd name="T51" fmla="*/ 0 h 76"/>
                <a:gd name="T52" fmla="*/ 16 w 54"/>
                <a:gd name="T53" fmla="*/ 0 h 76"/>
                <a:gd name="T54" fmla="*/ 23 w 54"/>
                <a:gd name="T55" fmla="*/ 0 h 76"/>
                <a:gd name="T56" fmla="*/ 23 w 54"/>
                <a:gd name="T57" fmla="*/ 0 h 76"/>
                <a:gd name="T58" fmla="*/ 23 w 54"/>
                <a:gd name="T59" fmla="*/ 0 h 76"/>
                <a:gd name="T60" fmla="*/ 23 w 54"/>
                <a:gd name="T61" fmla="*/ 0 h 76"/>
                <a:gd name="T62" fmla="*/ 39 w 54"/>
                <a:gd name="T63" fmla="*/ 0 h 76"/>
                <a:gd name="T64" fmla="*/ 39 w 54"/>
                <a:gd name="T65" fmla="*/ 0 h 76"/>
                <a:gd name="T66" fmla="*/ 46 w 54"/>
                <a:gd name="T67" fmla="*/ 15 h 76"/>
                <a:gd name="T68" fmla="*/ 46 w 54"/>
                <a:gd name="T69" fmla="*/ 15 h 76"/>
                <a:gd name="T70" fmla="*/ 54 w 54"/>
                <a:gd name="T71" fmla="*/ 23 h 76"/>
                <a:gd name="T72" fmla="*/ 54 w 54"/>
                <a:gd name="T73" fmla="*/ 23 h 76"/>
                <a:gd name="T74" fmla="*/ 54 w 54"/>
                <a:gd name="T75" fmla="*/ 38 h 76"/>
                <a:gd name="T76" fmla="*/ 54 w 54"/>
                <a:gd name="T77" fmla="*/ 38 h 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76"/>
                <a:gd name="T119" fmla="*/ 54 w 54"/>
                <a:gd name="T120" fmla="*/ 76 h 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76">
                  <a:moveTo>
                    <a:pt x="54" y="38"/>
                  </a:moveTo>
                  <a:lnTo>
                    <a:pt x="54" y="53"/>
                  </a:lnTo>
                  <a:lnTo>
                    <a:pt x="46" y="61"/>
                  </a:lnTo>
                  <a:lnTo>
                    <a:pt x="39" y="69"/>
                  </a:lnTo>
                  <a:lnTo>
                    <a:pt x="23" y="76"/>
                  </a:lnTo>
                  <a:lnTo>
                    <a:pt x="16" y="69"/>
                  </a:lnTo>
                  <a:lnTo>
                    <a:pt x="8" y="61"/>
                  </a:lnTo>
                  <a:lnTo>
                    <a:pt x="0" y="53"/>
                  </a:lnTo>
                  <a:lnTo>
                    <a:pt x="0" y="38"/>
                  </a:lnTo>
                  <a:lnTo>
                    <a:pt x="0" y="23"/>
                  </a:lnTo>
                  <a:lnTo>
                    <a:pt x="8" y="15"/>
                  </a:lnTo>
                  <a:lnTo>
                    <a:pt x="16" y="0"/>
                  </a:lnTo>
                  <a:lnTo>
                    <a:pt x="23" y="0"/>
                  </a:lnTo>
                  <a:lnTo>
                    <a:pt x="39" y="0"/>
                  </a:lnTo>
                  <a:lnTo>
                    <a:pt x="46" y="15"/>
                  </a:lnTo>
                  <a:lnTo>
                    <a:pt x="54" y="23"/>
                  </a:lnTo>
                  <a:lnTo>
                    <a:pt x="54"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93" name="Freeform 249"/>
            <p:cNvSpPr>
              <a:spLocks/>
            </p:cNvSpPr>
            <p:nvPr/>
          </p:nvSpPr>
          <p:spPr bwMode="auto">
            <a:xfrm>
              <a:off x="1914" y="2119"/>
              <a:ext cx="61" cy="69"/>
            </a:xfrm>
            <a:custGeom>
              <a:avLst/>
              <a:gdLst>
                <a:gd name="T0" fmla="*/ 61 w 61"/>
                <a:gd name="T1" fmla="*/ 39 h 69"/>
                <a:gd name="T2" fmla="*/ 53 w 61"/>
                <a:gd name="T3" fmla="*/ 54 h 69"/>
                <a:gd name="T4" fmla="*/ 53 w 61"/>
                <a:gd name="T5" fmla="*/ 54 h 69"/>
                <a:gd name="T6" fmla="*/ 53 w 61"/>
                <a:gd name="T7" fmla="*/ 62 h 69"/>
                <a:gd name="T8" fmla="*/ 53 w 61"/>
                <a:gd name="T9" fmla="*/ 62 h 69"/>
                <a:gd name="T10" fmla="*/ 38 w 61"/>
                <a:gd name="T11" fmla="*/ 69 h 69"/>
                <a:gd name="T12" fmla="*/ 38 w 61"/>
                <a:gd name="T13" fmla="*/ 69 h 69"/>
                <a:gd name="T14" fmla="*/ 30 w 61"/>
                <a:gd name="T15" fmla="*/ 69 h 69"/>
                <a:gd name="T16" fmla="*/ 30 w 61"/>
                <a:gd name="T17" fmla="*/ 69 h 69"/>
                <a:gd name="T18" fmla="*/ 30 w 61"/>
                <a:gd name="T19" fmla="*/ 69 h 69"/>
                <a:gd name="T20" fmla="*/ 30 w 61"/>
                <a:gd name="T21" fmla="*/ 69 h 69"/>
                <a:gd name="T22" fmla="*/ 23 w 61"/>
                <a:gd name="T23" fmla="*/ 69 h 69"/>
                <a:gd name="T24" fmla="*/ 23 w 61"/>
                <a:gd name="T25" fmla="*/ 69 h 69"/>
                <a:gd name="T26" fmla="*/ 8 w 61"/>
                <a:gd name="T27" fmla="*/ 62 h 69"/>
                <a:gd name="T28" fmla="*/ 8 w 61"/>
                <a:gd name="T29" fmla="*/ 62 h 69"/>
                <a:gd name="T30" fmla="*/ 8 w 61"/>
                <a:gd name="T31" fmla="*/ 54 h 69"/>
                <a:gd name="T32" fmla="*/ 8 w 61"/>
                <a:gd name="T33" fmla="*/ 54 h 69"/>
                <a:gd name="T34" fmla="*/ 0 w 61"/>
                <a:gd name="T35" fmla="*/ 39 h 69"/>
                <a:gd name="T36" fmla="*/ 0 w 61"/>
                <a:gd name="T37" fmla="*/ 39 h 69"/>
                <a:gd name="T38" fmla="*/ 0 w 61"/>
                <a:gd name="T39" fmla="*/ 39 h 69"/>
                <a:gd name="T40" fmla="*/ 0 w 61"/>
                <a:gd name="T41" fmla="*/ 39 h 69"/>
                <a:gd name="T42" fmla="*/ 8 w 61"/>
                <a:gd name="T43" fmla="*/ 23 h 69"/>
                <a:gd name="T44" fmla="*/ 8 w 61"/>
                <a:gd name="T45" fmla="*/ 23 h 69"/>
                <a:gd name="T46" fmla="*/ 8 w 61"/>
                <a:gd name="T47" fmla="*/ 8 h 69"/>
                <a:gd name="T48" fmla="*/ 8 w 61"/>
                <a:gd name="T49" fmla="*/ 8 h 69"/>
                <a:gd name="T50" fmla="*/ 23 w 61"/>
                <a:gd name="T51" fmla="*/ 0 h 69"/>
                <a:gd name="T52" fmla="*/ 23 w 61"/>
                <a:gd name="T53" fmla="*/ 0 h 69"/>
                <a:gd name="T54" fmla="*/ 30 w 61"/>
                <a:gd name="T55" fmla="*/ 0 h 69"/>
                <a:gd name="T56" fmla="*/ 30 w 61"/>
                <a:gd name="T57" fmla="*/ 0 h 69"/>
                <a:gd name="T58" fmla="*/ 30 w 61"/>
                <a:gd name="T59" fmla="*/ 0 h 69"/>
                <a:gd name="T60" fmla="*/ 30 w 61"/>
                <a:gd name="T61" fmla="*/ 0 h 69"/>
                <a:gd name="T62" fmla="*/ 38 w 61"/>
                <a:gd name="T63" fmla="*/ 0 h 69"/>
                <a:gd name="T64" fmla="*/ 38 w 61"/>
                <a:gd name="T65" fmla="*/ 0 h 69"/>
                <a:gd name="T66" fmla="*/ 53 w 61"/>
                <a:gd name="T67" fmla="*/ 8 h 69"/>
                <a:gd name="T68" fmla="*/ 53 w 61"/>
                <a:gd name="T69" fmla="*/ 8 h 69"/>
                <a:gd name="T70" fmla="*/ 53 w 61"/>
                <a:gd name="T71" fmla="*/ 23 h 69"/>
                <a:gd name="T72" fmla="*/ 53 w 61"/>
                <a:gd name="T73" fmla="*/ 23 h 69"/>
                <a:gd name="T74" fmla="*/ 61 w 61"/>
                <a:gd name="T75" fmla="*/ 39 h 69"/>
                <a:gd name="T76" fmla="*/ 61 w 61"/>
                <a:gd name="T77" fmla="*/ 39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69"/>
                <a:gd name="T119" fmla="*/ 61 w 61"/>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69">
                  <a:moveTo>
                    <a:pt x="61" y="39"/>
                  </a:moveTo>
                  <a:lnTo>
                    <a:pt x="53" y="54"/>
                  </a:lnTo>
                  <a:lnTo>
                    <a:pt x="53" y="62"/>
                  </a:lnTo>
                  <a:lnTo>
                    <a:pt x="38" y="69"/>
                  </a:lnTo>
                  <a:lnTo>
                    <a:pt x="30" y="69"/>
                  </a:lnTo>
                  <a:lnTo>
                    <a:pt x="23" y="69"/>
                  </a:lnTo>
                  <a:lnTo>
                    <a:pt x="8" y="62"/>
                  </a:lnTo>
                  <a:lnTo>
                    <a:pt x="8" y="54"/>
                  </a:lnTo>
                  <a:lnTo>
                    <a:pt x="0" y="39"/>
                  </a:lnTo>
                  <a:lnTo>
                    <a:pt x="8" y="23"/>
                  </a:lnTo>
                  <a:lnTo>
                    <a:pt x="8" y="8"/>
                  </a:lnTo>
                  <a:lnTo>
                    <a:pt x="23" y="0"/>
                  </a:lnTo>
                  <a:lnTo>
                    <a:pt x="30" y="0"/>
                  </a:lnTo>
                  <a:lnTo>
                    <a:pt x="38" y="0"/>
                  </a:lnTo>
                  <a:lnTo>
                    <a:pt x="53" y="8"/>
                  </a:lnTo>
                  <a:lnTo>
                    <a:pt x="53" y="23"/>
                  </a:lnTo>
                  <a:lnTo>
                    <a:pt x="61" y="39"/>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94" name="Freeform 250"/>
            <p:cNvSpPr>
              <a:spLocks/>
            </p:cNvSpPr>
            <p:nvPr/>
          </p:nvSpPr>
          <p:spPr bwMode="auto">
            <a:xfrm>
              <a:off x="2006" y="2334"/>
              <a:ext cx="53" cy="76"/>
            </a:xfrm>
            <a:custGeom>
              <a:avLst/>
              <a:gdLst>
                <a:gd name="T0" fmla="*/ 53 w 53"/>
                <a:gd name="T1" fmla="*/ 38 h 76"/>
                <a:gd name="T2" fmla="*/ 53 w 53"/>
                <a:gd name="T3" fmla="*/ 53 h 76"/>
                <a:gd name="T4" fmla="*/ 46 w 53"/>
                <a:gd name="T5" fmla="*/ 68 h 76"/>
                <a:gd name="T6" fmla="*/ 38 w 53"/>
                <a:gd name="T7" fmla="*/ 76 h 76"/>
                <a:gd name="T8" fmla="*/ 30 w 53"/>
                <a:gd name="T9" fmla="*/ 76 h 76"/>
                <a:gd name="T10" fmla="*/ 30 w 53"/>
                <a:gd name="T11" fmla="*/ 76 h 76"/>
                <a:gd name="T12" fmla="*/ 15 w 53"/>
                <a:gd name="T13" fmla="*/ 76 h 76"/>
                <a:gd name="T14" fmla="*/ 7 w 53"/>
                <a:gd name="T15" fmla="*/ 68 h 76"/>
                <a:gd name="T16" fmla="*/ 0 w 53"/>
                <a:gd name="T17" fmla="*/ 53 h 76"/>
                <a:gd name="T18" fmla="*/ 0 w 53"/>
                <a:gd name="T19" fmla="*/ 38 h 76"/>
                <a:gd name="T20" fmla="*/ 0 w 53"/>
                <a:gd name="T21" fmla="*/ 38 h 76"/>
                <a:gd name="T22" fmla="*/ 0 w 53"/>
                <a:gd name="T23" fmla="*/ 22 h 76"/>
                <a:gd name="T24" fmla="*/ 7 w 53"/>
                <a:gd name="T25" fmla="*/ 15 h 76"/>
                <a:gd name="T26" fmla="*/ 15 w 53"/>
                <a:gd name="T27" fmla="*/ 7 h 76"/>
                <a:gd name="T28" fmla="*/ 30 w 53"/>
                <a:gd name="T29" fmla="*/ 0 h 76"/>
                <a:gd name="T30" fmla="*/ 30 w 53"/>
                <a:gd name="T31" fmla="*/ 0 h 76"/>
                <a:gd name="T32" fmla="*/ 38 w 53"/>
                <a:gd name="T33" fmla="*/ 7 h 76"/>
                <a:gd name="T34" fmla="*/ 46 w 53"/>
                <a:gd name="T35" fmla="*/ 15 h 76"/>
                <a:gd name="T36" fmla="*/ 53 w 53"/>
                <a:gd name="T37" fmla="*/ 22 h 76"/>
                <a:gd name="T38" fmla="*/ 53 w 53"/>
                <a:gd name="T39" fmla="*/ 38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76"/>
                <a:gd name="T62" fmla="*/ 53 w 53"/>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76">
                  <a:moveTo>
                    <a:pt x="53" y="38"/>
                  </a:moveTo>
                  <a:lnTo>
                    <a:pt x="53" y="53"/>
                  </a:lnTo>
                  <a:lnTo>
                    <a:pt x="46" y="68"/>
                  </a:lnTo>
                  <a:lnTo>
                    <a:pt x="38" y="76"/>
                  </a:lnTo>
                  <a:lnTo>
                    <a:pt x="30" y="76"/>
                  </a:lnTo>
                  <a:lnTo>
                    <a:pt x="15" y="76"/>
                  </a:lnTo>
                  <a:lnTo>
                    <a:pt x="7" y="68"/>
                  </a:lnTo>
                  <a:lnTo>
                    <a:pt x="0" y="53"/>
                  </a:lnTo>
                  <a:lnTo>
                    <a:pt x="0" y="38"/>
                  </a:lnTo>
                  <a:lnTo>
                    <a:pt x="0" y="22"/>
                  </a:lnTo>
                  <a:lnTo>
                    <a:pt x="7" y="15"/>
                  </a:lnTo>
                  <a:lnTo>
                    <a:pt x="15" y="7"/>
                  </a:lnTo>
                  <a:lnTo>
                    <a:pt x="30" y="0"/>
                  </a:lnTo>
                  <a:lnTo>
                    <a:pt x="38" y="7"/>
                  </a:lnTo>
                  <a:lnTo>
                    <a:pt x="46" y="15"/>
                  </a:lnTo>
                  <a:lnTo>
                    <a:pt x="53" y="22"/>
                  </a:lnTo>
                  <a:lnTo>
                    <a:pt x="53"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95" name="Freeform 251"/>
            <p:cNvSpPr>
              <a:spLocks/>
            </p:cNvSpPr>
            <p:nvPr/>
          </p:nvSpPr>
          <p:spPr bwMode="auto">
            <a:xfrm>
              <a:off x="1868" y="2158"/>
              <a:ext cx="54" cy="68"/>
            </a:xfrm>
            <a:custGeom>
              <a:avLst/>
              <a:gdLst>
                <a:gd name="T0" fmla="*/ 54 w 54"/>
                <a:gd name="T1" fmla="*/ 30 h 68"/>
                <a:gd name="T2" fmla="*/ 54 w 54"/>
                <a:gd name="T3" fmla="*/ 45 h 68"/>
                <a:gd name="T4" fmla="*/ 46 w 54"/>
                <a:gd name="T5" fmla="*/ 61 h 68"/>
                <a:gd name="T6" fmla="*/ 38 w 54"/>
                <a:gd name="T7" fmla="*/ 68 h 68"/>
                <a:gd name="T8" fmla="*/ 31 w 54"/>
                <a:gd name="T9" fmla="*/ 68 h 68"/>
                <a:gd name="T10" fmla="*/ 31 w 54"/>
                <a:gd name="T11" fmla="*/ 68 h 68"/>
                <a:gd name="T12" fmla="*/ 15 w 54"/>
                <a:gd name="T13" fmla="*/ 68 h 68"/>
                <a:gd name="T14" fmla="*/ 8 w 54"/>
                <a:gd name="T15" fmla="*/ 61 h 68"/>
                <a:gd name="T16" fmla="*/ 0 w 54"/>
                <a:gd name="T17" fmla="*/ 45 h 68"/>
                <a:gd name="T18" fmla="*/ 0 w 54"/>
                <a:gd name="T19" fmla="*/ 30 h 68"/>
                <a:gd name="T20" fmla="*/ 0 w 54"/>
                <a:gd name="T21" fmla="*/ 30 h 68"/>
                <a:gd name="T22" fmla="*/ 0 w 54"/>
                <a:gd name="T23" fmla="*/ 23 h 68"/>
                <a:gd name="T24" fmla="*/ 8 w 54"/>
                <a:gd name="T25" fmla="*/ 7 h 68"/>
                <a:gd name="T26" fmla="*/ 15 w 54"/>
                <a:gd name="T27" fmla="*/ 0 h 68"/>
                <a:gd name="T28" fmla="*/ 31 w 54"/>
                <a:gd name="T29" fmla="*/ 0 h 68"/>
                <a:gd name="T30" fmla="*/ 31 w 54"/>
                <a:gd name="T31" fmla="*/ 0 h 68"/>
                <a:gd name="T32" fmla="*/ 38 w 54"/>
                <a:gd name="T33" fmla="*/ 0 h 68"/>
                <a:gd name="T34" fmla="*/ 46 w 54"/>
                <a:gd name="T35" fmla="*/ 7 h 68"/>
                <a:gd name="T36" fmla="*/ 54 w 54"/>
                <a:gd name="T37" fmla="*/ 23 h 68"/>
                <a:gd name="T38" fmla="*/ 54 w 54"/>
                <a:gd name="T39" fmla="*/ 30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68"/>
                <a:gd name="T62" fmla="*/ 54 w 54"/>
                <a:gd name="T63" fmla="*/ 68 h 6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68">
                  <a:moveTo>
                    <a:pt x="54" y="30"/>
                  </a:moveTo>
                  <a:lnTo>
                    <a:pt x="54" y="45"/>
                  </a:lnTo>
                  <a:lnTo>
                    <a:pt x="46" y="61"/>
                  </a:lnTo>
                  <a:lnTo>
                    <a:pt x="38" y="68"/>
                  </a:lnTo>
                  <a:lnTo>
                    <a:pt x="31" y="68"/>
                  </a:lnTo>
                  <a:lnTo>
                    <a:pt x="15" y="68"/>
                  </a:lnTo>
                  <a:lnTo>
                    <a:pt x="8" y="61"/>
                  </a:lnTo>
                  <a:lnTo>
                    <a:pt x="0" y="45"/>
                  </a:lnTo>
                  <a:lnTo>
                    <a:pt x="0" y="30"/>
                  </a:lnTo>
                  <a:lnTo>
                    <a:pt x="0" y="23"/>
                  </a:lnTo>
                  <a:lnTo>
                    <a:pt x="8" y="7"/>
                  </a:lnTo>
                  <a:lnTo>
                    <a:pt x="15" y="0"/>
                  </a:lnTo>
                  <a:lnTo>
                    <a:pt x="31" y="0"/>
                  </a:lnTo>
                  <a:lnTo>
                    <a:pt x="38" y="0"/>
                  </a:lnTo>
                  <a:lnTo>
                    <a:pt x="46" y="7"/>
                  </a:lnTo>
                  <a:lnTo>
                    <a:pt x="54" y="23"/>
                  </a:lnTo>
                  <a:lnTo>
                    <a:pt x="54" y="30"/>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96" name="Freeform 252"/>
            <p:cNvSpPr>
              <a:spLocks/>
            </p:cNvSpPr>
            <p:nvPr/>
          </p:nvSpPr>
          <p:spPr bwMode="auto">
            <a:xfrm>
              <a:off x="2006" y="2334"/>
              <a:ext cx="53" cy="76"/>
            </a:xfrm>
            <a:custGeom>
              <a:avLst/>
              <a:gdLst>
                <a:gd name="T0" fmla="*/ 53 w 53"/>
                <a:gd name="T1" fmla="*/ 38 h 76"/>
                <a:gd name="T2" fmla="*/ 53 w 53"/>
                <a:gd name="T3" fmla="*/ 53 h 76"/>
                <a:gd name="T4" fmla="*/ 53 w 53"/>
                <a:gd name="T5" fmla="*/ 53 h 76"/>
                <a:gd name="T6" fmla="*/ 46 w 53"/>
                <a:gd name="T7" fmla="*/ 68 h 76"/>
                <a:gd name="T8" fmla="*/ 46 w 53"/>
                <a:gd name="T9" fmla="*/ 68 h 76"/>
                <a:gd name="T10" fmla="*/ 38 w 53"/>
                <a:gd name="T11" fmla="*/ 76 h 76"/>
                <a:gd name="T12" fmla="*/ 38 w 53"/>
                <a:gd name="T13" fmla="*/ 76 h 76"/>
                <a:gd name="T14" fmla="*/ 30 w 53"/>
                <a:gd name="T15" fmla="*/ 76 h 76"/>
                <a:gd name="T16" fmla="*/ 30 w 53"/>
                <a:gd name="T17" fmla="*/ 76 h 76"/>
                <a:gd name="T18" fmla="*/ 30 w 53"/>
                <a:gd name="T19" fmla="*/ 76 h 76"/>
                <a:gd name="T20" fmla="*/ 30 w 53"/>
                <a:gd name="T21" fmla="*/ 76 h 76"/>
                <a:gd name="T22" fmla="*/ 15 w 53"/>
                <a:gd name="T23" fmla="*/ 76 h 76"/>
                <a:gd name="T24" fmla="*/ 15 w 53"/>
                <a:gd name="T25" fmla="*/ 76 h 76"/>
                <a:gd name="T26" fmla="*/ 7 w 53"/>
                <a:gd name="T27" fmla="*/ 68 h 76"/>
                <a:gd name="T28" fmla="*/ 7 w 53"/>
                <a:gd name="T29" fmla="*/ 68 h 76"/>
                <a:gd name="T30" fmla="*/ 0 w 53"/>
                <a:gd name="T31" fmla="*/ 53 h 76"/>
                <a:gd name="T32" fmla="*/ 0 w 53"/>
                <a:gd name="T33" fmla="*/ 53 h 76"/>
                <a:gd name="T34" fmla="*/ 0 w 53"/>
                <a:gd name="T35" fmla="*/ 38 h 76"/>
                <a:gd name="T36" fmla="*/ 0 w 53"/>
                <a:gd name="T37" fmla="*/ 38 h 76"/>
                <a:gd name="T38" fmla="*/ 0 w 53"/>
                <a:gd name="T39" fmla="*/ 38 h 76"/>
                <a:gd name="T40" fmla="*/ 0 w 53"/>
                <a:gd name="T41" fmla="*/ 38 h 76"/>
                <a:gd name="T42" fmla="*/ 0 w 53"/>
                <a:gd name="T43" fmla="*/ 22 h 76"/>
                <a:gd name="T44" fmla="*/ 0 w 53"/>
                <a:gd name="T45" fmla="*/ 22 h 76"/>
                <a:gd name="T46" fmla="*/ 7 w 53"/>
                <a:gd name="T47" fmla="*/ 15 h 76"/>
                <a:gd name="T48" fmla="*/ 7 w 53"/>
                <a:gd name="T49" fmla="*/ 15 h 76"/>
                <a:gd name="T50" fmla="*/ 15 w 53"/>
                <a:gd name="T51" fmla="*/ 7 h 76"/>
                <a:gd name="T52" fmla="*/ 15 w 53"/>
                <a:gd name="T53" fmla="*/ 7 h 76"/>
                <a:gd name="T54" fmla="*/ 30 w 53"/>
                <a:gd name="T55" fmla="*/ 0 h 76"/>
                <a:gd name="T56" fmla="*/ 30 w 53"/>
                <a:gd name="T57" fmla="*/ 0 h 76"/>
                <a:gd name="T58" fmla="*/ 30 w 53"/>
                <a:gd name="T59" fmla="*/ 0 h 76"/>
                <a:gd name="T60" fmla="*/ 30 w 53"/>
                <a:gd name="T61" fmla="*/ 0 h 76"/>
                <a:gd name="T62" fmla="*/ 38 w 53"/>
                <a:gd name="T63" fmla="*/ 7 h 76"/>
                <a:gd name="T64" fmla="*/ 38 w 53"/>
                <a:gd name="T65" fmla="*/ 7 h 76"/>
                <a:gd name="T66" fmla="*/ 46 w 53"/>
                <a:gd name="T67" fmla="*/ 15 h 76"/>
                <a:gd name="T68" fmla="*/ 46 w 53"/>
                <a:gd name="T69" fmla="*/ 15 h 76"/>
                <a:gd name="T70" fmla="*/ 53 w 53"/>
                <a:gd name="T71" fmla="*/ 22 h 76"/>
                <a:gd name="T72" fmla="*/ 53 w 53"/>
                <a:gd name="T73" fmla="*/ 22 h 76"/>
                <a:gd name="T74" fmla="*/ 53 w 53"/>
                <a:gd name="T75" fmla="*/ 38 h 76"/>
                <a:gd name="T76" fmla="*/ 53 w 53"/>
                <a:gd name="T77" fmla="*/ 38 h 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76"/>
                <a:gd name="T119" fmla="*/ 53 w 53"/>
                <a:gd name="T120" fmla="*/ 76 h 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76">
                  <a:moveTo>
                    <a:pt x="53" y="38"/>
                  </a:moveTo>
                  <a:lnTo>
                    <a:pt x="53" y="53"/>
                  </a:lnTo>
                  <a:lnTo>
                    <a:pt x="46" y="68"/>
                  </a:lnTo>
                  <a:lnTo>
                    <a:pt x="38" y="76"/>
                  </a:lnTo>
                  <a:lnTo>
                    <a:pt x="30" y="76"/>
                  </a:lnTo>
                  <a:lnTo>
                    <a:pt x="15" y="76"/>
                  </a:lnTo>
                  <a:lnTo>
                    <a:pt x="7" y="68"/>
                  </a:lnTo>
                  <a:lnTo>
                    <a:pt x="0" y="53"/>
                  </a:lnTo>
                  <a:lnTo>
                    <a:pt x="0" y="38"/>
                  </a:lnTo>
                  <a:lnTo>
                    <a:pt x="0" y="22"/>
                  </a:lnTo>
                  <a:lnTo>
                    <a:pt x="7" y="15"/>
                  </a:lnTo>
                  <a:lnTo>
                    <a:pt x="15" y="7"/>
                  </a:lnTo>
                  <a:lnTo>
                    <a:pt x="30" y="0"/>
                  </a:lnTo>
                  <a:lnTo>
                    <a:pt x="38" y="7"/>
                  </a:lnTo>
                  <a:lnTo>
                    <a:pt x="46" y="15"/>
                  </a:lnTo>
                  <a:lnTo>
                    <a:pt x="53" y="22"/>
                  </a:lnTo>
                  <a:lnTo>
                    <a:pt x="53"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97" name="Freeform 253"/>
            <p:cNvSpPr>
              <a:spLocks/>
            </p:cNvSpPr>
            <p:nvPr/>
          </p:nvSpPr>
          <p:spPr bwMode="auto">
            <a:xfrm>
              <a:off x="1868" y="2158"/>
              <a:ext cx="54" cy="68"/>
            </a:xfrm>
            <a:custGeom>
              <a:avLst/>
              <a:gdLst>
                <a:gd name="T0" fmla="*/ 54 w 54"/>
                <a:gd name="T1" fmla="*/ 30 h 68"/>
                <a:gd name="T2" fmla="*/ 54 w 54"/>
                <a:gd name="T3" fmla="*/ 45 h 68"/>
                <a:gd name="T4" fmla="*/ 54 w 54"/>
                <a:gd name="T5" fmla="*/ 45 h 68"/>
                <a:gd name="T6" fmla="*/ 46 w 54"/>
                <a:gd name="T7" fmla="*/ 61 h 68"/>
                <a:gd name="T8" fmla="*/ 46 w 54"/>
                <a:gd name="T9" fmla="*/ 61 h 68"/>
                <a:gd name="T10" fmla="*/ 38 w 54"/>
                <a:gd name="T11" fmla="*/ 68 h 68"/>
                <a:gd name="T12" fmla="*/ 38 w 54"/>
                <a:gd name="T13" fmla="*/ 68 h 68"/>
                <a:gd name="T14" fmla="*/ 31 w 54"/>
                <a:gd name="T15" fmla="*/ 68 h 68"/>
                <a:gd name="T16" fmla="*/ 31 w 54"/>
                <a:gd name="T17" fmla="*/ 68 h 68"/>
                <a:gd name="T18" fmla="*/ 31 w 54"/>
                <a:gd name="T19" fmla="*/ 68 h 68"/>
                <a:gd name="T20" fmla="*/ 31 w 54"/>
                <a:gd name="T21" fmla="*/ 68 h 68"/>
                <a:gd name="T22" fmla="*/ 15 w 54"/>
                <a:gd name="T23" fmla="*/ 68 h 68"/>
                <a:gd name="T24" fmla="*/ 15 w 54"/>
                <a:gd name="T25" fmla="*/ 68 h 68"/>
                <a:gd name="T26" fmla="*/ 8 w 54"/>
                <a:gd name="T27" fmla="*/ 61 h 68"/>
                <a:gd name="T28" fmla="*/ 8 w 54"/>
                <a:gd name="T29" fmla="*/ 61 h 68"/>
                <a:gd name="T30" fmla="*/ 0 w 54"/>
                <a:gd name="T31" fmla="*/ 45 h 68"/>
                <a:gd name="T32" fmla="*/ 0 w 54"/>
                <a:gd name="T33" fmla="*/ 45 h 68"/>
                <a:gd name="T34" fmla="*/ 0 w 54"/>
                <a:gd name="T35" fmla="*/ 30 h 68"/>
                <a:gd name="T36" fmla="*/ 0 w 54"/>
                <a:gd name="T37" fmla="*/ 30 h 68"/>
                <a:gd name="T38" fmla="*/ 0 w 54"/>
                <a:gd name="T39" fmla="*/ 30 h 68"/>
                <a:gd name="T40" fmla="*/ 0 w 54"/>
                <a:gd name="T41" fmla="*/ 30 h 68"/>
                <a:gd name="T42" fmla="*/ 0 w 54"/>
                <a:gd name="T43" fmla="*/ 23 h 68"/>
                <a:gd name="T44" fmla="*/ 0 w 54"/>
                <a:gd name="T45" fmla="*/ 23 h 68"/>
                <a:gd name="T46" fmla="*/ 8 w 54"/>
                <a:gd name="T47" fmla="*/ 7 h 68"/>
                <a:gd name="T48" fmla="*/ 8 w 54"/>
                <a:gd name="T49" fmla="*/ 7 h 68"/>
                <a:gd name="T50" fmla="*/ 15 w 54"/>
                <a:gd name="T51" fmla="*/ 0 h 68"/>
                <a:gd name="T52" fmla="*/ 15 w 54"/>
                <a:gd name="T53" fmla="*/ 0 h 68"/>
                <a:gd name="T54" fmla="*/ 31 w 54"/>
                <a:gd name="T55" fmla="*/ 0 h 68"/>
                <a:gd name="T56" fmla="*/ 31 w 54"/>
                <a:gd name="T57" fmla="*/ 0 h 68"/>
                <a:gd name="T58" fmla="*/ 31 w 54"/>
                <a:gd name="T59" fmla="*/ 0 h 68"/>
                <a:gd name="T60" fmla="*/ 31 w 54"/>
                <a:gd name="T61" fmla="*/ 0 h 68"/>
                <a:gd name="T62" fmla="*/ 38 w 54"/>
                <a:gd name="T63" fmla="*/ 0 h 68"/>
                <a:gd name="T64" fmla="*/ 38 w 54"/>
                <a:gd name="T65" fmla="*/ 0 h 68"/>
                <a:gd name="T66" fmla="*/ 46 w 54"/>
                <a:gd name="T67" fmla="*/ 7 h 68"/>
                <a:gd name="T68" fmla="*/ 46 w 54"/>
                <a:gd name="T69" fmla="*/ 7 h 68"/>
                <a:gd name="T70" fmla="*/ 54 w 54"/>
                <a:gd name="T71" fmla="*/ 23 h 68"/>
                <a:gd name="T72" fmla="*/ 54 w 54"/>
                <a:gd name="T73" fmla="*/ 23 h 68"/>
                <a:gd name="T74" fmla="*/ 54 w 54"/>
                <a:gd name="T75" fmla="*/ 30 h 68"/>
                <a:gd name="T76" fmla="*/ 54 w 54"/>
                <a:gd name="T77" fmla="*/ 30 h 6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68"/>
                <a:gd name="T119" fmla="*/ 54 w 54"/>
                <a:gd name="T120" fmla="*/ 68 h 6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68">
                  <a:moveTo>
                    <a:pt x="54" y="30"/>
                  </a:moveTo>
                  <a:lnTo>
                    <a:pt x="54" y="45"/>
                  </a:lnTo>
                  <a:lnTo>
                    <a:pt x="46" y="61"/>
                  </a:lnTo>
                  <a:lnTo>
                    <a:pt x="38" y="68"/>
                  </a:lnTo>
                  <a:lnTo>
                    <a:pt x="31" y="68"/>
                  </a:lnTo>
                  <a:lnTo>
                    <a:pt x="15" y="68"/>
                  </a:lnTo>
                  <a:lnTo>
                    <a:pt x="8" y="61"/>
                  </a:lnTo>
                  <a:lnTo>
                    <a:pt x="0" y="45"/>
                  </a:lnTo>
                  <a:lnTo>
                    <a:pt x="0" y="30"/>
                  </a:lnTo>
                  <a:lnTo>
                    <a:pt x="0" y="23"/>
                  </a:lnTo>
                  <a:lnTo>
                    <a:pt x="8" y="7"/>
                  </a:lnTo>
                  <a:lnTo>
                    <a:pt x="15" y="0"/>
                  </a:lnTo>
                  <a:lnTo>
                    <a:pt x="31" y="0"/>
                  </a:lnTo>
                  <a:lnTo>
                    <a:pt x="38" y="0"/>
                  </a:lnTo>
                  <a:lnTo>
                    <a:pt x="46" y="7"/>
                  </a:lnTo>
                  <a:lnTo>
                    <a:pt x="54" y="23"/>
                  </a:lnTo>
                  <a:lnTo>
                    <a:pt x="54" y="3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598" name="Freeform 254"/>
            <p:cNvSpPr>
              <a:spLocks/>
            </p:cNvSpPr>
            <p:nvPr/>
          </p:nvSpPr>
          <p:spPr bwMode="auto">
            <a:xfrm>
              <a:off x="1983" y="2272"/>
              <a:ext cx="61" cy="77"/>
            </a:xfrm>
            <a:custGeom>
              <a:avLst/>
              <a:gdLst>
                <a:gd name="T0" fmla="*/ 61 w 61"/>
                <a:gd name="T1" fmla="*/ 39 h 77"/>
                <a:gd name="T2" fmla="*/ 53 w 61"/>
                <a:gd name="T3" fmla="*/ 54 h 77"/>
                <a:gd name="T4" fmla="*/ 53 w 61"/>
                <a:gd name="T5" fmla="*/ 62 h 77"/>
                <a:gd name="T6" fmla="*/ 38 w 61"/>
                <a:gd name="T7" fmla="*/ 69 h 77"/>
                <a:gd name="T8" fmla="*/ 30 w 61"/>
                <a:gd name="T9" fmla="*/ 77 h 77"/>
                <a:gd name="T10" fmla="*/ 30 w 61"/>
                <a:gd name="T11" fmla="*/ 77 h 77"/>
                <a:gd name="T12" fmla="*/ 23 w 61"/>
                <a:gd name="T13" fmla="*/ 69 h 77"/>
                <a:gd name="T14" fmla="*/ 15 w 61"/>
                <a:gd name="T15" fmla="*/ 62 h 77"/>
                <a:gd name="T16" fmla="*/ 7 w 61"/>
                <a:gd name="T17" fmla="*/ 54 h 77"/>
                <a:gd name="T18" fmla="*/ 0 w 61"/>
                <a:gd name="T19" fmla="*/ 39 h 77"/>
                <a:gd name="T20" fmla="*/ 0 w 61"/>
                <a:gd name="T21" fmla="*/ 39 h 77"/>
                <a:gd name="T22" fmla="*/ 7 w 61"/>
                <a:gd name="T23" fmla="*/ 23 h 77"/>
                <a:gd name="T24" fmla="*/ 15 w 61"/>
                <a:gd name="T25" fmla="*/ 16 h 77"/>
                <a:gd name="T26" fmla="*/ 23 w 61"/>
                <a:gd name="T27" fmla="*/ 8 h 77"/>
                <a:gd name="T28" fmla="*/ 30 w 61"/>
                <a:gd name="T29" fmla="*/ 0 h 77"/>
                <a:gd name="T30" fmla="*/ 30 w 61"/>
                <a:gd name="T31" fmla="*/ 0 h 77"/>
                <a:gd name="T32" fmla="*/ 38 w 61"/>
                <a:gd name="T33" fmla="*/ 8 h 77"/>
                <a:gd name="T34" fmla="*/ 53 w 61"/>
                <a:gd name="T35" fmla="*/ 16 h 77"/>
                <a:gd name="T36" fmla="*/ 53 w 61"/>
                <a:gd name="T37" fmla="*/ 23 h 77"/>
                <a:gd name="T38" fmla="*/ 61 w 61"/>
                <a:gd name="T39" fmla="*/ 39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
                <a:gd name="T61" fmla="*/ 0 h 77"/>
                <a:gd name="T62" fmla="*/ 61 w 61"/>
                <a:gd name="T63" fmla="*/ 77 h 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 h="77">
                  <a:moveTo>
                    <a:pt x="61" y="39"/>
                  </a:moveTo>
                  <a:lnTo>
                    <a:pt x="53" y="54"/>
                  </a:lnTo>
                  <a:lnTo>
                    <a:pt x="53" y="62"/>
                  </a:lnTo>
                  <a:lnTo>
                    <a:pt x="38" y="69"/>
                  </a:lnTo>
                  <a:lnTo>
                    <a:pt x="30" y="77"/>
                  </a:lnTo>
                  <a:lnTo>
                    <a:pt x="23" y="69"/>
                  </a:lnTo>
                  <a:lnTo>
                    <a:pt x="15" y="62"/>
                  </a:lnTo>
                  <a:lnTo>
                    <a:pt x="7" y="54"/>
                  </a:lnTo>
                  <a:lnTo>
                    <a:pt x="0" y="39"/>
                  </a:lnTo>
                  <a:lnTo>
                    <a:pt x="7" y="23"/>
                  </a:lnTo>
                  <a:lnTo>
                    <a:pt x="15" y="16"/>
                  </a:lnTo>
                  <a:lnTo>
                    <a:pt x="23" y="8"/>
                  </a:lnTo>
                  <a:lnTo>
                    <a:pt x="30" y="0"/>
                  </a:lnTo>
                  <a:lnTo>
                    <a:pt x="38" y="8"/>
                  </a:lnTo>
                  <a:lnTo>
                    <a:pt x="53" y="16"/>
                  </a:lnTo>
                  <a:lnTo>
                    <a:pt x="53" y="23"/>
                  </a:lnTo>
                  <a:lnTo>
                    <a:pt x="61" y="39"/>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599" name="Freeform 255"/>
            <p:cNvSpPr>
              <a:spLocks/>
            </p:cNvSpPr>
            <p:nvPr/>
          </p:nvSpPr>
          <p:spPr bwMode="auto">
            <a:xfrm>
              <a:off x="1432" y="1813"/>
              <a:ext cx="53" cy="69"/>
            </a:xfrm>
            <a:custGeom>
              <a:avLst/>
              <a:gdLst>
                <a:gd name="T0" fmla="*/ 53 w 53"/>
                <a:gd name="T1" fmla="*/ 31 h 69"/>
                <a:gd name="T2" fmla="*/ 53 w 53"/>
                <a:gd name="T3" fmla="*/ 46 h 69"/>
                <a:gd name="T4" fmla="*/ 46 w 53"/>
                <a:gd name="T5" fmla="*/ 61 h 69"/>
                <a:gd name="T6" fmla="*/ 38 w 53"/>
                <a:gd name="T7" fmla="*/ 69 h 69"/>
                <a:gd name="T8" fmla="*/ 23 w 53"/>
                <a:gd name="T9" fmla="*/ 69 h 69"/>
                <a:gd name="T10" fmla="*/ 23 w 53"/>
                <a:gd name="T11" fmla="*/ 69 h 69"/>
                <a:gd name="T12" fmla="*/ 15 w 53"/>
                <a:gd name="T13" fmla="*/ 69 h 69"/>
                <a:gd name="T14" fmla="*/ 8 w 53"/>
                <a:gd name="T15" fmla="*/ 61 h 69"/>
                <a:gd name="T16" fmla="*/ 0 w 53"/>
                <a:gd name="T17" fmla="*/ 46 h 69"/>
                <a:gd name="T18" fmla="*/ 0 w 53"/>
                <a:gd name="T19" fmla="*/ 31 h 69"/>
                <a:gd name="T20" fmla="*/ 0 w 53"/>
                <a:gd name="T21" fmla="*/ 31 h 69"/>
                <a:gd name="T22" fmla="*/ 0 w 53"/>
                <a:gd name="T23" fmla="*/ 23 h 69"/>
                <a:gd name="T24" fmla="*/ 8 w 53"/>
                <a:gd name="T25" fmla="*/ 8 h 69"/>
                <a:gd name="T26" fmla="*/ 15 w 53"/>
                <a:gd name="T27" fmla="*/ 0 h 69"/>
                <a:gd name="T28" fmla="*/ 23 w 53"/>
                <a:gd name="T29" fmla="*/ 0 h 69"/>
                <a:gd name="T30" fmla="*/ 23 w 53"/>
                <a:gd name="T31" fmla="*/ 0 h 69"/>
                <a:gd name="T32" fmla="*/ 38 w 53"/>
                <a:gd name="T33" fmla="*/ 0 h 69"/>
                <a:gd name="T34" fmla="*/ 46 w 53"/>
                <a:gd name="T35" fmla="*/ 8 h 69"/>
                <a:gd name="T36" fmla="*/ 53 w 53"/>
                <a:gd name="T37" fmla="*/ 23 h 69"/>
                <a:gd name="T38" fmla="*/ 53 w 53"/>
                <a:gd name="T39" fmla="*/ 31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69"/>
                <a:gd name="T62" fmla="*/ 53 w 53"/>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69">
                  <a:moveTo>
                    <a:pt x="53" y="31"/>
                  </a:moveTo>
                  <a:lnTo>
                    <a:pt x="53" y="46"/>
                  </a:lnTo>
                  <a:lnTo>
                    <a:pt x="46" y="61"/>
                  </a:lnTo>
                  <a:lnTo>
                    <a:pt x="38" y="69"/>
                  </a:lnTo>
                  <a:lnTo>
                    <a:pt x="23" y="69"/>
                  </a:lnTo>
                  <a:lnTo>
                    <a:pt x="15" y="69"/>
                  </a:lnTo>
                  <a:lnTo>
                    <a:pt x="8" y="61"/>
                  </a:lnTo>
                  <a:lnTo>
                    <a:pt x="0" y="46"/>
                  </a:lnTo>
                  <a:lnTo>
                    <a:pt x="0" y="31"/>
                  </a:lnTo>
                  <a:lnTo>
                    <a:pt x="0" y="23"/>
                  </a:lnTo>
                  <a:lnTo>
                    <a:pt x="8" y="8"/>
                  </a:lnTo>
                  <a:lnTo>
                    <a:pt x="15" y="0"/>
                  </a:lnTo>
                  <a:lnTo>
                    <a:pt x="23" y="0"/>
                  </a:lnTo>
                  <a:lnTo>
                    <a:pt x="38" y="0"/>
                  </a:lnTo>
                  <a:lnTo>
                    <a:pt x="46" y="8"/>
                  </a:lnTo>
                  <a:lnTo>
                    <a:pt x="53" y="23"/>
                  </a:lnTo>
                  <a:lnTo>
                    <a:pt x="53" y="31"/>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600" name="Freeform 256"/>
            <p:cNvSpPr>
              <a:spLocks/>
            </p:cNvSpPr>
            <p:nvPr/>
          </p:nvSpPr>
          <p:spPr bwMode="auto">
            <a:xfrm>
              <a:off x="1983" y="2272"/>
              <a:ext cx="61" cy="77"/>
            </a:xfrm>
            <a:custGeom>
              <a:avLst/>
              <a:gdLst>
                <a:gd name="T0" fmla="*/ 61 w 61"/>
                <a:gd name="T1" fmla="*/ 39 h 77"/>
                <a:gd name="T2" fmla="*/ 53 w 61"/>
                <a:gd name="T3" fmla="*/ 54 h 77"/>
                <a:gd name="T4" fmla="*/ 53 w 61"/>
                <a:gd name="T5" fmla="*/ 54 h 77"/>
                <a:gd name="T6" fmla="*/ 53 w 61"/>
                <a:gd name="T7" fmla="*/ 62 h 77"/>
                <a:gd name="T8" fmla="*/ 53 w 61"/>
                <a:gd name="T9" fmla="*/ 62 h 77"/>
                <a:gd name="T10" fmla="*/ 38 w 61"/>
                <a:gd name="T11" fmla="*/ 69 h 77"/>
                <a:gd name="T12" fmla="*/ 38 w 61"/>
                <a:gd name="T13" fmla="*/ 69 h 77"/>
                <a:gd name="T14" fmla="*/ 30 w 61"/>
                <a:gd name="T15" fmla="*/ 77 h 77"/>
                <a:gd name="T16" fmla="*/ 30 w 61"/>
                <a:gd name="T17" fmla="*/ 77 h 77"/>
                <a:gd name="T18" fmla="*/ 30 w 61"/>
                <a:gd name="T19" fmla="*/ 77 h 77"/>
                <a:gd name="T20" fmla="*/ 30 w 61"/>
                <a:gd name="T21" fmla="*/ 77 h 77"/>
                <a:gd name="T22" fmla="*/ 23 w 61"/>
                <a:gd name="T23" fmla="*/ 69 h 77"/>
                <a:gd name="T24" fmla="*/ 23 w 61"/>
                <a:gd name="T25" fmla="*/ 69 h 77"/>
                <a:gd name="T26" fmla="*/ 15 w 61"/>
                <a:gd name="T27" fmla="*/ 62 h 77"/>
                <a:gd name="T28" fmla="*/ 15 w 61"/>
                <a:gd name="T29" fmla="*/ 62 h 77"/>
                <a:gd name="T30" fmla="*/ 7 w 61"/>
                <a:gd name="T31" fmla="*/ 54 h 77"/>
                <a:gd name="T32" fmla="*/ 7 w 61"/>
                <a:gd name="T33" fmla="*/ 54 h 77"/>
                <a:gd name="T34" fmla="*/ 0 w 61"/>
                <a:gd name="T35" fmla="*/ 39 h 77"/>
                <a:gd name="T36" fmla="*/ 0 w 61"/>
                <a:gd name="T37" fmla="*/ 39 h 77"/>
                <a:gd name="T38" fmla="*/ 0 w 61"/>
                <a:gd name="T39" fmla="*/ 39 h 77"/>
                <a:gd name="T40" fmla="*/ 0 w 61"/>
                <a:gd name="T41" fmla="*/ 39 h 77"/>
                <a:gd name="T42" fmla="*/ 7 w 61"/>
                <a:gd name="T43" fmla="*/ 23 h 77"/>
                <a:gd name="T44" fmla="*/ 7 w 61"/>
                <a:gd name="T45" fmla="*/ 23 h 77"/>
                <a:gd name="T46" fmla="*/ 15 w 61"/>
                <a:gd name="T47" fmla="*/ 16 h 77"/>
                <a:gd name="T48" fmla="*/ 15 w 61"/>
                <a:gd name="T49" fmla="*/ 16 h 77"/>
                <a:gd name="T50" fmla="*/ 23 w 61"/>
                <a:gd name="T51" fmla="*/ 8 h 77"/>
                <a:gd name="T52" fmla="*/ 23 w 61"/>
                <a:gd name="T53" fmla="*/ 8 h 77"/>
                <a:gd name="T54" fmla="*/ 30 w 61"/>
                <a:gd name="T55" fmla="*/ 0 h 77"/>
                <a:gd name="T56" fmla="*/ 30 w 61"/>
                <a:gd name="T57" fmla="*/ 0 h 77"/>
                <a:gd name="T58" fmla="*/ 30 w 61"/>
                <a:gd name="T59" fmla="*/ 0 h 77"/>
                <a:gd name="T60" fmla="*/ 30 w 61"/>
                <a:gd name="T61" fmla="*/ 0 h 77"/>
                <a:gd name="T62" fmla="*/ 38 w 61"/>
                <a:gd name="T63" fmla="*/ 8 h 77"/>
                <a:gd name="T64" fmla="*/ 38 w 61"/>
                <a:gd name="T65" fmla="*/ 8 h 77"/>
                <a:gd name="T66" fmla="*/ 53 w 61"/>
                <a:gd name="T67" fmla="*/ 16 h 77"/>
                <a:gd name="T68" fmla="*/ 53 w 61"/>
                <a:gd name="T69" fmla="*/ 16 h 77"/>
                <a:gd name="T70" fmla="*/ 53 w 61"/>
                <a:gd name="T71" fmla="*/ 23 h 77"/>
                <a:gd name="T72" fmla="*/ 53 w 61"/>
                <a:gd name="T73" fmla="*/ 23 h 77"/>
                <a:gd name="T74" fmla="*/ 61 w 61"/>
                <a:gd name="T75" fmla="*/ 39 h 77"/>
                <a:gd name="T76" fmla="*/ 61 w 61"/>
                <a:gd name="T77" fmla="*/ 39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77"/>
                <a:gd name="T119" fmla="*/ 61 w 61"/>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77">
                  <a:moveTo>
                    <a:pt x="61" y="39"/>
                  </a:moveTo>
                  <a:lnTo>
                    <a:pt x="53" y="54"/>
                  </a:lnTo>
                  <a:lnTo>
                    <a:pt x="53" y="62"/>
                  </a:lnTo>
                  <a:lnTo>
                    <a:pt x="38" y="69"/>
                  </a:lnTo>
                  <a:lnTo>
                    <a:pt x="30" y="77"/>
                  </a:lnTo>
                  <a:lnTo>
                    <a:pt x="23" y="69"/>
                  </a:lnTo>
                  <a:lnTo>
                    <a:pt x="15" y="62"/>
                  </a:lnTo>
                  <a:lnTo>
                    <a:pt x="7" y="54"/>
                  </a:lnTo>
                  <a:lnTo>
                    <a:pt x="0" y="39"/>
                  </a:lnTo>
                  <a:lnTo>
                    <a:pt x="7" y="23"/>
                  </a:lnTo>
                  <a:lnTo>
                    <a:pt x="15" y="16"/>
                  </a:lnTo>
                  <a:lnTo>
                    <a:pt x="23" y="8"/>
                  </a:lnTo>
                  <a:lnTo>
                    <a:pt x="30" y="0"/>
                  </a:lnTo>
                  <a:lnTo>
                    <a:pt x="38" y="8"/>
                  </a:lnTo>
                  <a:lnTo>
                    <a:pt x="53" y="16"/>
                  </a:lnTo>
                  <a:lnTo>
                    <a:pt x="53" y="23"/>
                  </a:lnTo>
                  <a:lnTo>
                    <a:pt x="61" y="39"/>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601" name="Freeform 257"/>
            <p:cNvSpPr>
              <a:spLocks/>
            </p:cNvSpPr>
            <p:nvPr/>
          </p:nvSpPr>
          <p:spPr bwMode="auto">
            <a:xfrm>
              <a:off x="1432" y="1813"/>
              <a:ext cx="53" cy="69"/>
            </a:xfrm>
            <a:custGeom>
              <a:avLst/>
              <a:gdLst>
                <a:gd name="T0" fmla="*/ 53 w 53"/>
                <a:gd name="T1" fmla="*/ 31 h 69"/>
                <a:gd name="T2" fmla="*/ 53 w 53"/>
                <a:gd name="T3" fmla="*/ 46 h 69"/>
                <a:gd name="T4" fmla="*/ 53 w 53"/>
                <a:gd name="T5" fmla="*/ 46 h 69"/>
                <a:gd name="T6" fmla="*/ 46 w 53"/>
                <a:gd name="T7" fmla="*/ 61 h 69"/>
                <a:gd name="T8" fmla="*/ 46 w 53"/>
                <a:gd name="T9" fmla="*/ 61 h 69"/>
                <a:gd name="T10" fmla="*/ 38 w 53"/>
                <a:gd name="T11" fmla="*/ 69 h 69"/>
                <a:gd name="T12" fmla="*/ 38 w 53"/>
                <a:gd name="T13" fmla="*/ 69 h 69"/>
                <a:gd name="T14" fmla="*/ 23 w 53"/>
                <a:gd name="T15" fmla="*/ 69 h 69"/>
                <a:gd name="T16" fmla="*/ 23 w 53"/>
                <a:gd name="T17" fmla="*/ 69 h 69"/>
                <a:gd name="T18" fmla="*/ 23 w 53"/>
                <a:gd name="T19" fmla="*/ 69 h 69"/>
                <a:gd name="T20" fmla="*/ 23 w 53"/>
                <a:gd name="T21" fmla="*/ 69 h 69"/>
                <a:gd name="T22" fmla="*/ 15 w 53"/>
                <a:gd name="T23" fmla="*/ 69 h 69"/>
                <a:gd name="T24" fmla="*/ 15 w 53"/>
                <a:gd name="T25" fmla="*/ 69 h 69"/>
                <a:gd name="T26" fmla="*/ 8 w 53"/>
                <a:gd name="T27" fmla="*/ 61 h 69"/>
                <a:gd name="T28" fmla="*/ 8 w 53"/>
                <a:gd name="T29" fmla="*/ 61 h 69"/>
                <a:gd name="T30" fmla="*/ 0 w 53"/>
                <a:gd name="T31" fmla="*/ 46 h 69"/>
                <a:gd name="T32" fmla="*/ 0 w 53"/>
                <a:gd name="T33" fmla="*/ 46 h 69"/>
                <a:gd name="T34" fmla="*/ 0 w 53"/>
                <a:gd name="T35" fmla="*/ 31 h 69"/>
                <a:gd name="T36" fmla="*/ 0 w 53"/>
                <a:gd name="T37" fmla="*/ 31 h 69"/>
                <a:gd name="T38" fmla="*/ 0 w 53"/>
                <a:gd name="T39" fmla="*/ 31 h 69"/>
                <a:gd name="T40" fmla="*/ 0 w 53"/>
                <a:gd name="T41" fmla="*/ 31 h 69"/>
                <a:gd name="T42" fmla="*/ 0 w 53"/>
                <a:gd name="T43" fmla="*/ 23 h 69"/>
                <a:gd name="T44" fmla="*/ 0 w 53"/>
                <a:gd name="T45" fmla="*/ 23 h 69"/>
                <a:gd name="T46" fmla="*/ 8 w 53"/>
                <a:gd name="T47" fmla="*/ 8 h 69"/>
                <a:gd name="T48" fmla="*/ 8 w 53"/>
                <a:gd name="T49" fmla="*/ 8 h 69"/>
                <a:gd name="T50" fmla="*/ 15 w 53"/>
                <a:gd name="T51" fmla="*/ 0 h 69"/>
                <a:gd name="T52" fmla="*/ 15 w 53"/>
                <a:gd name="T53" fmla="*/ 0 h 69"/>
                <a:gd name="T54" fmla="*/ 23 w 53"/>
                <a:gd name="T55" fmla="*/ 0 h 69"/>
                <a:gd name="T56" fmla="*/ 23 w 53"/>
                <a:gd name="T57" fmla="*/ 0 h 69"/>
                <a:gd name="T58" fmla="*/ 23 w 53"/>
                <a:gd name="T59" fmla="*/ 0 h 69"/>
                <a:gd name="T60" fmla="*/ 23 w 53"/>
                <a:gd name="T61" fmla="*/ 0 h 69"/>
                <a:gd name="T62" fmla="*/ 38 w 53"/>
                <a:gd name="T63" fmla="*/ 0 h 69"/>
                <a:gd name="T64" fmla="*/ 38 w 53"/>
                <a:gd name="T65" fmla="*/ 0 h 69"/>
                <a:gd name="T66" fmla="*/ 46 w 53"/>
                <a:gd name="T67" fmla="*/ 8 h 69"/>
                <a:gd name="T68" fmla="*/ 46 w 53"/>
                <a:gd name="T69" fmla="*/ 8 h 69"/>
                <a:gd name="T70" fmla="*/ 53 w 53"/>
                <a:gd name="T71" fmla="*/ 23 h 69"/>
                <a:gd name="T72" fmla="*/ 53 w 53"/>
                <a:gd name="T73" fmla="*/ 23 h 69"/>
                <a:gd name="T74" fmla="*/ 53 w 53"/>
                <a:gd name="T75" fmla="*/ 31 h 69"/>
                <a:gd name="T76" fmla="*/ 53 w 53"/>
                <a:gd name="T77" fmla="*/ 31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69"/>
                <a:gd name="T119" fmla="*/ 53 w 53"/>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69">
                  <a:moveTo>
                    <a:pt x="53" y="31"/>
                  </a:moveTo>
                  <a:lnTo>
                    <a:pt x="53" y="46"/>
                  </a:lnTo>
                  <a:lnTo>
                    <a:pt x="46" y="61"/>
                  </a:lnTo>
                  <a:lnTo>
                    <a:pt x="38" y="69"/>
                  </a:lnTo>
                  <a:lnTo>
                    <a:pt x="23" y="69"/>
                  </a:lnTo>
                  <a:lnTo>
                    <a:pt x="15" y="69"/>
                  </a:lnTo>
                  <a:lnTo>
                    <a:pt x="8" y="61"/>
                  </a:lnTo>
                  <a:lnTo>
                    <a:pt x="0" y="46"/>
                  </a:lnTo>
                  <a:lnTo>
                    <a:pt x="0" y="31"/>
                  </a:lnTo>
                  <a:lnTo>
                    <a:pt x="0" y="23"/>
                  </a:lnTo>
                  <a:lnTo>
                    <a:pt x="8" y="8"/>
                  </a:lnTo>
                  <a:lnTo>
                    <a:pt x="15" y="0"/>
                  </a:lnTo>
                  <a:lnTo>
                    <a:pt x="23" y="0"/>
                  </a:lnTo>
                  <a:lnTo>
                    <a:pt x="38" y="0"/>
                  </a:lnTo>
                  <a:lnTo>
                    <a:pt x="46" y="8"/>
                  </a:lnTo>
                  <a:lnTo>
                    <a:pt x="53" y="23"/>
                  </a:lnTo>
                  <a:lnTo>
                    <a:pt x="53" y="31"/>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602" name="Freeform 258"/>
            <p:cNvSpPr>
              <a:spLocks/>
            </p:cNvSpPr>
            <p:nvPr/>
          </p:nvSpPr>
          <p:spPr bwMode="auto">
            <a:xfrm>
              <a:off x="1600" y="1936"/>
              <a:ext cx="54" cy="76"/>
            </a:xfrm>
            <a:custGeom>
              <a:avLst/>
              <a:gdLst>
                <a:gd name="T0" fmla="*/ 54 w 54"/>
                <a:gd name="T1" fmla="*/ 38 h 76"/>
                <a:gd name="T2" fmla="*/ 54 w 54"/>
                <a:gd name="T3" fmla="*/ 53 h 76"/>
                <a:gd name="T4" fmla="*/ 46 w 54"/>
                <a:gd name="T5" fmla="*/ 61 h 76"/>
                <a:gd name="T6" fmla="*/ 38 w 54"/>
                <a:gd name="T7" fmla="*/ 69 h 76"/>
                <a:gd name="T8" fmla="*/ 23 w 54"/>
                <a:gd name="T9" fmla="*/ 76 h 76"/>
                <a:gd name="T10" fmla="*/ 23 w 54"/>
                <a:gd name="T11" fmla="*/ 76 h 76"/>
                <a:gd name="T12" fmla="*/ 16 w 54"/>
                <a:gd name="T13" fmla="*/ 69 h 76"/>
                <a:gd name="T14" fmla="*/ 8 w 54"/>
                <a:gd name="T15" fmla="*/ 61 h 76"/>
                <a:gd name="T16" fmla="*/ 0 w 54"/>
                <a:gd name="T17" fmla="*/ 53 h 76"/>
                <a:gd name="T18" fmla="*/ 0 w 54"/>
                <a:gd name="T19" fmla="*/ 38 h 76"/>
                <a:gd name="T20" fmla="*/ 0 w 54"/>
                <a:gd name="T21" fmla="*/ 38 h 76"/>
                <a:gd name="T22" fmla="*/ 0 w 54"/>
                <a:gd name="T23" fmla="*/ 23 h 76"/>
                <a:gd name="T24" fmla="*/ 8 w 54"/>
                <a:gd name="T25" fmla="*/ 15 h 76"/>
                <a:gd name="T26" fmla="*/ 16 w 54"/>
                <a:gd name="T27" fmla="*/ 7 h 76"/>
                <a:gd name="T28" fmla="*/ 23 w 54"/>
                <a:gd name="T29" fmla="*/ 0 h 76"/>
                <a:gd name="T30" fmla="*/ 23 w 54"/>
                <a:gd name="T31" fmla="*/ 0 h 76"/>
                <a:gd name="T32" fmla="*/ 38 w 54"/>
                <a:gd name="T33" fmla="*/ 7 h 76"/>
                <a:gd name="T34" fmla="*/ 46 w 54"/>
                <a:gd name="T35" fmla="*/ 15 h 76"/>
                <a:gd name="T36" fmla="*/ 54 w 54"/>
                <a:gd name="T37" fmla="*/ 23 h 76"/>
                <a:gd name="T38" fmla="*/ 54 w 54"/>
                <a:gd name="T39" fmla="*/ 38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76"/>
                <a:gd name="T62" fmla="*/ 54 w 54"/>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76">
                  <a:moveTo>
                    <a:pt x="54" y="38"/>
                  </a:moveTo>
                  <a:lnTo>
                    <a:pt x="54" y="53"/>
                  </a:lnTo>
                  <a:lnTo>
                    <a:pt x="46" y="61"/>
                  </a:lnTo>
                  <a:lnTo>
                    <a:pt x="38" y="69"/>
                  </a:lnTo>
                  <a:lnTo>
                    <a:pt x="23" y="76"/>
                  </a:lnTo>
                  <a:lnTo>
                    <a:pt x="16" y="69"/>
                  </a:lnTo>
                  <a:lnTo>
                    <a:pt x="8" y="61"/>
                  </a:lnTo>
                  <a:lnTo>
                    <a:pt x="0" y="53"/>
                  </a:lnTo>
                  <a:lnTo>
                    <a:pt x="0" y="38"/>
                  </a:lnTo>
                  <a:lnTo>
                    <a:pt x="0" y="23"/>
                  </a:lnTo>
                  <a:lnTo>
                    <a:pt x="8" y="15"/>
                  </a:lnTo>
                  <a:lnTo>
                    <a:pt x="16" y="7"/>
                  </a:lnTo>
                  <a:lnTo>
                    <a:pt x="23" y="0"/>
                  </a:lnTo>
                  <a:lnTo>
                    <a:pt x="38" y="7"/>
                  </a:lnTo>
                  <a:lnTo>
                    <a:pt x="46" y="15"/>
                  </a:lnTo>
                  <a:lnTo>
                    <a:pt x="54" y="23"/>
                  </a:lnTo>
                  <a:lnTo>
                    <a:pt x="54"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603" name="Rectangle 259"/>
            <p:cNvSpPr>
              <a:spLocks noChangeArrowheads="1"/>
            </p:cNvSpPr>
            <p:nvPr/>
          </p:nvSpPr>
          <p:spPr bwMode="auto">
            <a:xfrm>
              <a:off x="1378" y="1813"/>
              <a:ext cx="46" cy="69"/>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04" name="Rectangle 260"/>
            <p:cNvSpPr>
              <a:spLocks noChangeArrowheads="1"/>
            </p:cNvSpPr>
            <p:nvPr/>
          </p:nvSpPr>
          <p:spPr bwMode="auto">
            <a:xfrm>
              <a:off x="1378" y="1821"/>
              <a:ext cx="46"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05" name="Freeform 261"/>
            <p:cNvSpPr>
              <a:spLocks/>
            </p:cNvSpPr>
            <p:nvPr/>
          </p:nvSpPr>
          <p:spPr bwMode="auto">
            <a:xfrm>
              <a:off x="1600" y="1936"/>
              <a:ext cx="54" cy="76"/>
            </a:xfrm>
            <a:custGeom>
              <a:avLst/>
              <a:gdLst>
                <a:gd name="T0" fmla="*/ 54 w 54"/>
                <a:gd name="T1" fmla="*/ 38 h 76"/>
                <a:gd name="T2" fmla="*/ 54 w 54"/>
                <a:gd name="T3" fmla="*/ 53 h 76"/>
                <a:gd name="T4" fmla="*/ 54 w 54"/>
                <a:gd name="T5" fmla="*/ 53 h 76"/>
                <a:gd name="T6" fmla="*/ 46 w 54"/>
                <a:gd name="T7" fmla="*/ 61 h 76"/>
                <a:gd name="T8" fmla="*/ 46 w 54"/>
                <a:gd name="T9" fmla="*/ 61 h 76"/>
                <a:gd name="T10" fmla="*/ 38 w 54"/>
                <a:gd name="T11" fmla="*/ 69 h 76"/>
                <a:gd name="T12" fmla="*/ 38 w 54"/>
                <a:gd name="T13" fmla="*/ 69 h 76"/>
                <a:gd name="T14" fmla="*/ 23 w 54"/>
                <a:gd name="T15" fmla="*/ 76 h 76"/>
                <a:gd name="T16" fmla="*/ 23 w 54"/>
                <a:gd name="T17" fmla="*/ 76 h 76"/>
                <a:gd name="T18" fmla="*/ 23 w 54"/>
                <a:gd name="T19" fmla="*/ 76 h 76"/>
                <a:gd name="T20" fmla="*/ 23 w 54"/>
                <a:gd name="T21" fmla="*/ 76 h 76"/>
                <a:gd name="T22" fmla="*/ 16 w 54"/>
                <a:gd name="T23" fmla="*/ 69 h 76"/>
                <a:gd name="T24" fmla="*/ 16 w 54"/>
                <a:gd name="T25" fmla="*/ 69 h 76"/>
                <a:gd name="T26" fmla="*/ 8 w 54"/>
                <a:gd name="T27" fmla="*/ 61 h 76"/>
                <a:gd name="T28" fmla="*/ 8 w 54"/>
                <a:gd name="T29" fmla="*/ 61 h 76"/>
                <a:gd name="T30" fmla="*/ 0 w 54"/>
                <a:gd name="T31" fmla="*/ 53 h 76"/>
                <a:gd name="T32" fmla="*/ 0 w 54"/>
                <a:gd name="T33" fmla="*/ 53 h 76"/>
                <a:gd name="T34" fmla="*/ 0 w 54"/>
                <a:gd name="T35" fmla="*/ 38 h 76"/>
                <a:gd name="T36" fmla="*/ 0 w 54"/>
                <a:gd name="T37" fmla="*/ 38 h 76"/>
                <a:gd name="T38" fmla="*/ 0 w 54"/>
                <a:gd name="T39" fmla="*/ 38 h 76"/>
                <a:gd name="T40" fmla="*/ 0 w 54"/>
                <a:gd name="T41" fmla="*/ 38 h 76"/>
                <a:gd name="T42" fmla="*/ 0 w 54"/>
                <a:gd name="T43" fmla="*/ 23 h 76"/>
                <a:gd name="T44" fmla="*/ 0 w 54"/>
                <a:gd name="T45" fmla="*/ 23 h 76"/>
                <a:gd name="T46" fmla="*/ 8 w 54"/>
                <a:gd name="T47" fmla="*/ 15 h 76"/>
                <a:gd name="T48" fmla="*/ 8 w 54"/>
                <a:gd name="T49" fmla="*/ 15 h 76"/>
                <a:gd name="T50" fmla="*/ 16 w 54"/>
                <a:gd name="T51" fmla="*/ 7 h 76"/>
                <a:gd name="T52" fmla="*/ 16 w 54"/>
                <a:gd name="T53" fmla="*/ 7 h 76"/>
                <a:gd name="T54" fmla="*/ 23 w 54"/>
                <a:gd name="T55" fmla="*/ 0 h 76"/>
                <a:gd name="T56" fmla="*/ 23 w 54"/>
                <a:gd name="T57" fmla="*/ 0 h 76"/>
                <a:gd name="T58" fmla="*/ 23 w 54"/>
                <a:gd name="T59" fmla="*/ 0 h 76"/>
                <a:gd name="T60" fmla="*/ 23 w 54"/>
                <a:gd name="T61" fmla="*/ 0 h 76"/>
                <a:gd name="T62" fmla="*/ 38 w 54"/>
                <a:gd name="T63" fmla="*/ 7 h 76"/>
                <a:gd name="T64" fmla="*/ 38 w 54"/>
                <a:gd name="T65" fmla="*/ 7 h 76"/>
                <a:gd name="T66" fmla="*/ 46 w 54"/>
                <a:gd name="T67" fmla="*/ 15 h 76"/>
                <a:gd name="T68" fmla="*/ 46 w 54"/>
                <a:gd name="T69" fmla="*/ 15 h 76"/>
                <a:gd name="T70" fmla="*/ 54 w 54"/>
                <a:gd name="T71" fmla="*/ 23 h 76"/>
                <a:gd name="T72" fmla="*/ 54 w 54"/>
                <a:gd name="T73" fmla="*/ 23 h 76"/>
                <a:gd name="T74" fmla="*/ 54 w 54"/>
                <a:gd name="T75" fmla="*/ 38 h 76"/>
                <a:gd name="T76" fmla="*/ 54 w 54"/>
                <a:gd name="T77" fmla="*/ 38 h 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76"/>
                <a:gd name="T119" fmla="*/ 54 w 54"/>
                <a:gd name="T120" fmla="*/ 76 h 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76">
                  <a:moveTo>
                    <a:pt x="54" y="38"/>
                  </a:moveTo>
                  <a:lnTo>
                    <a:pt x="54" y="53"/>
                  </a:lnTo>
                  <a:lnTo>
                    <a:pt x="46" y="61"/>
                  </a:lnTo>
                  <a:lnTo>
                    <a:pt x="38" y="69"/>
                  </a:lnTo>
                  <a:lnTo>
                    <a:pt x="23" y="76"/>
                  </a:lnTo>
                  <a:lnTo>
                    <a:pt x="16" y="69"/>
                  </a:lnTo>
                  <a:lnTo>
                    <a:pt x="8" y="61"/>
                  </a:lnTo>
                  <a:lnTo>
                    <a:pt x="0" y="53"/>
                  </a:lnTo>
                  <a:lnTo>
                    <a:pt x="0" y="38"/>
                  </a:lnTo>
                  <a:lnTo>
                    <a:pt x="0" y="23"/>
                  </a:lnTo>
                  <a:lnTo>
                    <a:pt x="8" y="15"/>
                  </a:lnTo>
                  <a:lnTo>
                    <a:pt x="16" y="7"/>
                  </a:lnTo>
                  <a:lnTo>
                    <a:pt x="23" y="0"/>
                  </a:lnTo>
                  <a:lnTo>
                    <a:pt x="38" y="7"/>
                  </a:lnTo>
                  <a:lnTo>
                    <a:pt x="46" y="15"/>
                  </a:lnTo>
                  <a:lnTo>
                    <a:pt x="54" y="23"/>
                  </a:lnTo>
                  <a:lnTo>
                    <a:pt x="54"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606" name="Freeform 262"/>
            <p:cNvSpPr>
              <a:spLocks/>
            </p:cNvSpPr>
            <p:nvPr/>
          </p:nvSpPr>
          <p:spPr bwMode="auto">
            <a:xfrm>
              <a:off x="1378" y="1821"/>
              <a:ext cx="46" cy="53"/>
            </a:xfrm>
            <a:custGeom>
              <a:avLst/>
              <a:gdLst>
                <a:gd name="T0" fmla="*/ 0 w 46"/>
                <a:gd name="T1" fmla="*/ 0 h 53"/>
                <a:gd name="T2" fmla="*/ 0 w 46"/>
                <a:gd name="T3" fmla="*/ 53 h 53"/>
                <a:gd name="T4" fmla="*/ 0 w 46"/>
                <a:gd name="T5" fmla="*/ 53 h 53"/>
                <a:gd name="T6" fmla="*/ 46 w 46"/>
                <a:gd name="T7" fmla="*/ 53 h 53"/>
                <a:gd name="T8" fmla="*/ 46 w 46"/>
                <a:gd name="T9" fmla="*/ 53 h 53"/>
                <a:gd name="T10" fmla="*/ 46 w 46"/>
                <a:gd name="T11" fmla="*/ 0 h 53"/>
                <a:gd name="T12" fmla="*/ 46 w 46"/>
                <a:gd name="T13" fmla="*/ 0 h 53"/>
                <a:gd name="T14" fmla="*/ 0 w 46"/>
                <a:gd name="T15" fmla="*/ 0 h 53"/>
                <a:gd name="T16" fmla="*/ 0 w 46"/>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3"/>
                <a:gd name="T29" fmla="*/ 46 w 46"/>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3">
                  <a:moveTo>
                    <a:pt x="0" y="0"/>
                  </a:moveTo>
                  <a:lnTo>
                    <a:pt x="0" y="53"/>
                  </a:lnTo>
                  <a:lnTo>
                    <a:pt x="46" y="53"/>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607" name="Rectangle 263"/>
            <p:cNvSpPr>
              <a:spLocks noChangeArrowheads="1"/>
            </p:cNvSpPr>
            <p:nvPr/>
          </p:nvSpPr>
          <p:spPr bwMode="auto">
            <a:xfrm>
              <a:off x="1401" y="1798"/>
              <a:ext cx="46"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08" name="Rectangle 264"/>
            <p:cNvSpPr>
              <a:spLocks noChangeArrowheads="1"/>
            </p:cNvSpPr>
            <p:nvPr/>
          </p:nvSpPr>
          <p:spPr bwMode="auto">
            <a:xfrm>
              <a:off x="1401" y="1798"/>
              <a:ext cx="46"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09" name="Rectangle 265"/>
            <p:cNvSpPr>
              <a:spLocks noChangeArrowheads="1"/>
            </p:cNvSpPr>
            <p:nvPr/>
          </p:nvSpPr>
          <p:spPr bwMode="auto">
            <a:xfrm>
              <a:off x="1707" y="2043"/>
              <a:ext cx="46"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10" name="Rectangle 266"/>
            <p:cNvSpPr>
              <a:spLocks noChangeArrowheads="1"/>
            </p:cNvSpPr>
            <p:nvPr/>
          </p:nvSpPr>
          <p:spPr bwMode="auto">
            <a:xfrm>
              <a:off x="1707" y="2043"/>
              <a:ext cx="46"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11" name="Freeform 267"/>
            <p:cNvSpPr>
              <a:spLocks/>
            </p:cNvSpPr>
            <p:nvPr/>
          </p:nvSpPr>
          <p:spPr bwMode="auto">
            <a:xfrm>
              <a:off x="1401" y="1798"/>
              <a:ext cx="46" cy="61"/>
            </a:xfrm>
            <a:custGeom>
              <a:avLst/>
              <a:gdLst>
                <a:gd name="T0" fmla="*/ 0 w 46"/>
                <a:gd name="T1" fmla="*/ 0 h 61"/>
                <a:gd name="T2" fmla="*/ 0 w 46"/>
                <a:gd name="T3" fmla="*/ 61 h 61"/>
                <a:gd name="T4" fmla="*/ 0 w 46"/>
                <a:gd name="T5" fmla="*/ 61 h 61"/>
                <a:gd name="T6" fmla="*/ 46 w 46"/>
                <a:gd name="T7" fmla="*/ 61 h 61"/>
                <a:gd name="T8" fmla="*/ 46 w 46"/>
                <a:gd name="T9" fmla="*/ 61 h 61"/>
                <a:gd name="T10" fmla="*/ 46 w 46"/>
                <a:gd name="T11" fmla="*/ 0 h 61"/>
                <a:gd name="T12" fmla="*/ 46 w 46"/>
                <a:gd name="T13" fmla="*/ 0 h 61"/>
                <a:gd name="T14" fmla="*/ 0 w 46"/>
                <a:gd name="T15" fmla="*/ 0 h 61"/>
                <a:gd name="T16" fmla="*/ 0 w 46"/>
                <a:gd name="T17" fmla="*/ 0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61"/>
                <a:gd name="T29" fmla="*/ 46 w 46"/>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61">
                  <a:moveTo>
                    <a:pt x="0" y="0"/>
                  </a:moveTo>
                  <a:lnTo>
                    <a:pt x="0" y="61"/>
                  </a:lnTo>
                  <a:lnTo>
                    <a:pt x="46" y="61"/>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612" name="Freeform 268"/>
            <p:cNvSpPr>
              <a:spLocks/>
            </p:cNvSpPr>
            <p:nvPr/>
          </p:nvSpPr>
          <p:spPr bwMode="auto">
            <a:xfrm>
              <a:off x="1707" y="2043"/>
              <a:ext cx="46" cy="61"/>
            </a:xfrm>
            <a:custGeom>
              <a:avLst/>
              <a:gdLst>
                <a:gd name="T0" fmla="*/ 0 w 46"/>
                <a:gd name="T1" fmla="*/ 0 h 61"/>
                <a:gd name="T2" fmla="*/ 0 w 46"/>
                <a:gd name="T3" fmla="*/ 61 h 61"/>
                <a:gd name="T4" fmla="*/ 0 w 46"/>
                <a:gd name="T5" fmla="*/ 61 h 61"/>
                <a:gd name="T6" fmla="*/ 46 w 46"/>
                <a:gd name="T7" fmla="*/ 61 h 61"/>
                <a:gd name="T8" fmla="*/ 46 w 46"/>
                <a:gd name="T9" fmla="*/ 61 h 61"/>
                <a:gd name="T10" fmla="*/ 46 w 46"/>
                <a:gd name="T11" fmla="*/ 0 h 61"/>
                <a:gd name="T12" fmla="*/ 46 w 46"/>
                <a:gd name="T13" fmla="*/ 0 h 61"/>
                <a:gd name="T14" fmla="*/ 0 w 46"/>
                <a:gd name="T15" fmla="*/ 0 h 61"/>
                <a:gd name="T16" fmla="*/ 0 w 46"/>
                <a:gd name="T17" fmla="*/ 0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61"/>
                <a:gd name="T29" fmla="*/ 46 w 46"/>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61">
                  <a:moveTo>
                    <a:pt x="0" y="0"/>
                  </a:moveTo>
                  <a:lnTo>
                    <a:pt x="0" y="61"/>
                  </a:lnTo>
                  <a:lnTo>
                    <a:pt x="46" y="61"/>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613" name="Rectangle 269"/>
            <p:cNvSpPr>
              <a:spLocks noChangeArrowheads="1"/>
            </p:cNvSpPr>
            <p:nvPr/>
          </p:nvSpPr>
          <p:spPr bwMode="auto">
            <a:xfrm>
              <a:off x="1707" y="2104"/>
              <a:ext cx="46" cy="69"/>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14" name="Rectangle 270"/>
            <p:cNvSpPr>
              <a:spLocks noChangeArrowheads="1"/>
            </p:cNvSpPr>
            <p:nvPr/>
          </p:nvSpPr>
          <p:spPr bwMode="auto">
            <a:xfrm>
              <a:off x="1707" y="2112"/>
              <a:ext cx="46"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15" name="Rectangle 271"/>
            <p:cNvSpPr>
              <a:spLocks noChangeArrowheads="1"/>
            </p:cNvSpPr>
            <p:nvPr/>
          </p:nvSpPr>
          <p:spPr bwMode="auto">
            <a:xfrm>
              <a:off x="1791" y="2188"/>
              <a:ext cx="54"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16" name="Rectangle 272"/>
            <p:cNvSpPr>
              <a:spLocks noChangeArrowheads="1"/>
            </p:cNvSpPr>
            <p:nvPr/>
          </p:nvSpPr>
          <p:spPr bwMode="auto">
            <a:xfrm>
              <a:off x="1799" y="2188"/>
              <a:ext cx="38"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17" name="Freeform 273"/>
            <p:cNvSpPr>
              <a:spLocks/>
            </p:cNvSpPr>
            <p:nvPr/>
          </p:nvSpPr>
          <p:spPr bwMode="auto">
            <a:xfrm>
              <a:off x="1707" y="2112"/>
              <a:ext cx="46" cy="53"/>
            </a:xfrm>
            <a:custGeom>
              <a:avLst/>
              <a:gdLst>
                <a:gd name="T0" fmla="*/ 0 w 46"/>
                <a:gd name="T1" fmla="*/ 0 h 53"/>
                <a:gd name="T2" fmla="*/ 0 w 46"/>
                <a:gd name="T3" fmla="*/ 53 h 53"/>
                <a:gd name="T4" fmla="*/ 0 w 46"/>
                <a:gd name="T5" fmla="*/ 53 h 53"/>
                <a:gd name="T6" fmla="*/ 46 w 46"/>
                <a:gd name="T7" fmla="*/ 53 h 53"/>
                <a:gd name="T8" fmla="*/ 46 w 46"/>
                <a:gd name="T9" fmla="*/ 53 h 53"/>
                <a:gd name="T10" fmla="*/ 46 w 46"/>
                <a:gd name="T11" fmla="*/ 0 h 53"/>
                <a:gd name="T12" fmla="*/ 46 w 46"/>
                <a:gd name="T13" fmla="*/ 0 h 53"/>
                <a:gd name="T14" fmla="*/ 0 w 46"/>
                <a:gd name="T15" fmla="*/ 0 h 53"/>
                <a:gd name="T16" fmla="*/ 0 w 46"/>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3"/>
                <a:gd name="T29" fmla="*/ 46 w 46"/>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3">
                  <a:moveTo>
                    <a:pt x="0" y="0"/>
                  </a:moveTo>
                  <a:lnTo>
                    <a:pt x="0" y="53"/>
                  </a:lnTo>
                  <a:lnTo>
                    <a:pt x="46" y="53"/>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618" name="Freeform 274"/>
            <p:cNvSpPr>
              <a:spLocks/>
            </p:cNvSpPr>
            <p:nvPr/>
          </p:nvSpPr>
          <p:spPr bwMode="auto">
            <a:xfrm>
              <a:off x="1799" y="2188"/>
              <a:ext cx="38" cy="61"/>
            </a:xfrm>
            <a:custGeom>
              <a:avLst/>
              <a:gdLst>
                <a:gd name="T0" fmla="*/ 0 w 38"/>
                <a:gd name="T1" fmla="*/ 0 h 61"/>
                <a:gd name="T2" fmla="*/ 0 w 38"/>
                <a:gd name="T3" fmla="*/ 61 h 61"/>
                <a:gd name="T4" fmla="*/ 0 w 38"/>
                <a:gd name="T5" fmla="*/ 61 h 61"/>
                <a:gd name="T6" fmla="*/ 38 w 38"/>
                <a:gd name="T7" fmla="*/ 61 h 61"/>
                <a:gd name="T8" fmla="*/ 38 w 38"/>
                <a:gd name="T9" fmla="*/ 61 h 61"/>
                <a:gd name="T10" fmla="*/ 38 w 38"/>
                <a:gd name="T11" fmla="*/ 0 h 61"/>
                <a:gd name="T12" fmla="*/ 38 w 38"/>
                <a:gd name="T13" fmla="*/ 0 h 61"/>
                <a:gd name="T14" fmla="*/ 0 w 38"/>
                <a:gd name="T15" fmla="*/ 0 h 61"/>
                <a:gd name="T16" fmla="*/ 0 w 38"/>
                <a:gd name="T17" fmla="*/ 0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61"/>
                <a:gd name="T29" fmla="*/ 38 w 38"/>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61">
                  <a:moveTo>
                    <a:pt x="0" y="0"/>
                  </a:moveTo>
                  <a:lnTo>
                    <a:pt x="0" y="61"/>
                  </a:lnTo>
                  <a:lnTo>
                    <a:pt x="38" y="61"/>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619" name="Rectangle 275"/>
            <p:cNvSpPr>
              <a:spLocks noChangeArrowheads="1"/>
            </p:cNvSpPr>
            <p:nvPr/>
          </p:nvSpPr>
          <p:spPr bwMode="auto">
            <a:xfrm>
              <a:off x="1218" y="1813"/>
              <a:ext cx="46" cy="69"/>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20" name="Rectangle 276"/>
            <p:cNvSpPr>
              <a:spLocks noChangeArrowheads="1"/>
            </p:cNvSpPr>
            <p:nvPr/>
          </p:nvSpPr>
          <p:spPr bwMode="auto">
            <a:xfrm>
              <a:off x="1218" y="1821"/>
              <a:ext cx="46"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21" name="Rectangle 277"/>
            <p:cNvSpPr>
              <a:spLocks noChangeArrowheads="1"/>
            </p:cNvSpPr>
            <p:nvPr/>
          </p:nvSpPr>
          <p:spPr bwMode="auto">
            <a:xfrm>
              <a:off x="1302" y="1767"/>
              <a:ext cx="46" cy="69"/>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22" name="Rectangle 278"/>
            <p:cNvSpPr>
              <a:spLocks noChangeArrowheads="1"/>
            </p:cNvSpPr>
            <p:nvPr/>
          </p:nvSpPr>
          <p:spPr bwMode="auto">
            <a:xfrm>
              <a:off x="1302" y="1775"/>
              <a:ext cx="46" cy="54"/>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23" name="Freeform 279"/>
            <p:cNvSpPr>
              <a:spLocks/>
            </p:cNvSpPr>
            <p:nvPr/>
          </p:nvSpPr>
          <p:spPr bwMode="auto">
            <a:xfrm>
              <a:off x="1218" y="1821"/>
              <a:ext cx="46" cy="53"/>
            </a:xfrm>
            <a:custGeom>
              <a:avLst/>
              <a:gdLst>
                <a:gd name="T0" fmla="*/ 0 w 46"/>
                <a:gd name="T1" fmla="*/ 0 h 53"/>
                <a:gd name="T2" fmla="*/ 0 w 46"/>
                <a:gd name="T3" fmla="*/ 53 h 53"/>
                <a:gd name="T4" fmla="*/ 0 w 46"/>
                <a:gd name="T5" fmla="*/ 53 h 53"/>
                <a:gd name="T6" fmla="*/ 46 w 46"/>
                <a:gd name="T7" fmla="*/ 53 h 53"/>
                <a:gd name="T8" fmla="*/ 46 w 46"/>
                <a:gd name="T9" fmla="*/ 53 h 53"/>
                <a:gd name="T10" fmla="*/ 46 w 46"/>
                <a:gd name="T11" fmla="*/ 0 h 53"/>
                <a:gd name="T12" fmla="*/ 46 w 46"/>
                <a:gd name="T13" fmla="*/ 0 h 53"/>
                <a:gd name="T14" fmla="*/ 0 w 46"/>
                <a:gd name="T15" fmla="*/ 0 h 53"/>
                <a:gd name="T16" fmla="*/ 0 w 46"/>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3"/>
                <a:gd name="T29" fmla="*/ 46 w 46"/>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3">
                  <a:moveTo>
                    <a:pt x="0" y="0"/>
                  </a:moveTo>
                  <a:lnTo>
                    <a:pt x="0" y="53"/>
                  </a:lnTo>
                  <a:lnTo>
                    <a:pt x="46" y="53"/>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624" name="Freeform 280"/>
            <p:cNvSpPr>
              <a:spLocks/>
            </p:cNvSpPr>
            <p:nvPr/>
          </p:nvSpPr>
          <p:spPr bwMode="auto">
            <a:xfrm>
              <a:off x="1302" y="1775"/>
              <a:ext cx="46" cy="54"/>
            </a:xfrm>
            <a:custGeom>
              <a:avLst/>
              <a:gdLst>
                <a:gd name="T0" fmla="*/ 0 w 46"/>
                <a:gd name="T1" fmla="*/ 0 h 54"/>
                <a:gd name="T2" fmla="*/ 0 w 46"/>
                <a:gd name="T3" fmla="*/ 54 h 54"/>
                <a:gd name="T4" fmla="*/ 0 w 46"/>
                <a:gd name="T5" fmla="*/ 54 h 54"/>
                <a:gd name="T6" fmla="*/ 46 w 46"/>
                <a:gd name="T7" fmla="*/ 54 h 54"/>
                <a:gd name="T8" fmla="*/ 46 w 46"/>
                <a:gd name="T9" fmla="*/ 54 h 54"/>
                <a:gd name="T10" fmla="*/ 46 w 46"/>
                <a:gd name="T11" fmla="*/ 0 h 54"/>
                <a:gd name="T12" fmla="*/ 46 w 46"/>
                <a:gd name="T13" fmla="*/ 0 h 54"/>
                <a:gd name="T14" fmla="*/ 0 w 46"/>
                <a:gd name="T15" fmla="*/ 0 h 54"/>
                <a:gd name="T16" fmla="*/ 0 w 46"/>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4"/>
                <a:gd name="T29" fmla="*/ 46 w 46"/>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4">
                  <a:moveTo>
                    <a:pt x="0" y="0"/>
                  </a:moveTo>
                  <a:lnTo>
                    <a:pt x="0" y="54"/>
                  </a:lnTo>
                  <a:lnTo>
                    <a:pt x="46" y="54"/>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625" name="Rectangle 281"/>
            <p:cNvSpPr>
              <a:spLocks noChangeArrowheads="1"/>
            </p:cNvSpPr>
            <p:nvPr/>
          </p:nvSpPr>
          <p:spPr bwMode="auto">
            <a:xfrm>
              <a:off x="981" y="1523"/>
              <a:ext cx="45" cy="68"/>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26" name="Rectangle 282"/>
            <p:cNvSpPr>
              <a:spLocks noChangeArrowheads="1"/>
            </p:cNvSpPr>
            <p:nvPr/>
          </p:nvSpPr>
          <p:spPr bwMode="auto">
            <a:xfrm>
              <a:off x="988" y="1530"/>
              <a:ext cx="38" cy="54"/>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27" name="Rectangle 283"/>
            <p:cNvSpPr>
              <a:spLocks noChangeArrowheads="1"/>
            </p:cNvSpPr>
            <p:nvPr/>
          </p:nvSpPr>
          <p:spPr bwMode="auto">
            <a:xfrm>
              <a:off x="1891" y="2188"/>
              <a:ext cx="53"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28" name="Rectangle 284"/>
            <p:cNvSpPr>
              <a:spLocks noChangeArrowheads="1"/>
            </p:cNvSpPr>
            <p:nvPr/>
          </p:nvSpPr>
          <p:spPr bwMode="auto">
            <a:xfrm>
              <a:off x="1899" y="2188"/>
              <a:ext cx="38"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29" name="Freeform 285"/>
            <p:cNvSpPr>
              <a:spLocks/>
            </p:cNvSpPr>
            <p:nvPr/>
          </p:nvSpPr>
          <p:spPr bwMode="auto">
            <a:xfrm>
              <a:off x="988" y="1530"/>
              <a:ext cx="38" cy="54"/>
            </a:xfrm>
            <a:custGeom>
              <a:avLst/>
              <a:gdLst>
                <a:gd name="T0" fmla="*/ 0 w 38"/>
                <a:gd name="T1" fmla="*/ 0 h 54"/>
                <a:gd name="T2" fmla="*/ 0 w 38"/>
                <a:gd name="T3" fmla="*/ 54 h 54"/>
                <a:gd name="T4" fmla="*/ 0 w 38"/>
                <a:gd name="T5" fmla="*/ 54 h 54"/>
                <a:gd name="T6" fmla="*/ 38 w 38"/>
                <a:gd name="T7" fmla="*/ 54 h 54"/>
                <a:gd name="T8" fmla="*/ 38 w 38"/>
                <a:gd name="T9" fmla="*/ 54 h 54"/>
                <a:gd name="T10" fmla="*/ 38 w 38"/>
                <a:gd name="T11" fmla="*/ 0 h 54"/>
                <a:gd name="T12" fmla="*/ 38 w 38"/>
                <a:gd name="T13" fmla="*/ 0 h 54"/>
                <a:gd name="T14" fmla="*/ 0 w 38"/>
                <a:gd name="T15" fmla="*/ 0 h 54"/>
                <a:gd name="T16" fmla="*/ 0 w 38"/>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4"/>
                <a:gd name="T29" fmla="*/ 38 w 38"/>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4">
                  <a:moveTo>
                    <a:pt x="0" y="0"/>
                  </a:moveTo>
                  <a:lnTo>
                    <a:pt x="0" y="54"/>
                  </a:lnTo>
                  <a:lnTo>
                    <a:pt x="38" y="54"/>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630" name="Freeform 286"/>
            <p:cNvSpPr>
              <a:spLocks/>
            </p:cNvSpPr>
            <p:nvPr/>
          </p:nvSpPr>
          <p:spPr bwMode="auto">
            <a:xfrm>
              <a:off x="1899" y="2188"/>
              <a:ext cx="38" cy="61"/>
            </a:xfrm>
            <a:custGeom>
              <a:avLst/>
              <a:gdLst>
                <a:gd name="T0" fmla="*/ 0 w 38"/>
                <a:gd name="T1" fmla="*/ 0 h 61"/>
                <a:gd name="T2" fmla="*/ 0 w 38"/>
                <a:gd name="T3" fmla="*/ 61 h 61"/>
                <a:gd name="T4" fmla="*/ 0 w 38"/>
                <a:gd name="T5" fmla="*/ 61 h 61"/>
                <a:gd name="T6" fmla="*/ 38 w 38"/>
                <a:gd name="T7" fmla="*/ 61 h 61"/>
                <a:gd name="T8" fmla="*/ 38 w 38"/>
                <a:gd name="T9" fmla="*/ 61 h 61"/>
                <a:gd name="T10" fmla="*/ 38 w 38"/>
                <a:gd name="T11" fmla="*/ 0 h 61"/>
                <a:gd name="T12" fmla="*/ 38 w 38"/>
                <a:gd name="T13" fmla="*/ 0 h 61"/>
                <a:gd name="T14" fmla="*/ 0 w 38"/>
                <a:gd name="T15" fmla="*/ 0 h 61"/>
                <a:gd name="T16" fmla="*/ 0 w 38"/>
                <a:gd name="T17" fmla="*/ 0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61"/>
                <a:gd name="T29" fmla="*/ 38 w 38"/>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61">
                  <a:moveTo>
                    <a:pt x="0" y="0"/>
                  </a:moveTo>
                  <a:lnTo>
                    <a:pt x="0" y="61"/>
                  </a:lnTo>
                  <a:lnTo>
                    <a:pt x="38" y="61"/>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631" name="Rectangle 287"/>
            <p:cNvSpPr>
              <a:spLocks noChangeArrowheads="1"/>
            </p:cNvSpPr>
            <p:nvPr/>
          </p:nvSpPr>
          <p:spPr bwMode="auto">
            <a:xfrm>
              <a:off x="1990" y="2203"/>
              <a:ext cx="46" cy="69"/>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32" name="Rectangle 288"/>
            <p:cNvSpPr>
              <a:spLocks noChangeArrowheads="1"/>
            </p:cNvSpPr>
            <p:nvPr/>
          </p:nvSpPr>
          <p:spPr bwMode="auto">
            <a:xfrm>
              <a:off x="1990" y="2211"/>
              <a:ext cx="46" cy="54"/>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33" name="Rectangle 289"/>
            <p:cNvSpPr>
              <a:spLocks noChangeArrowheads="1"/>
            </p:cNvSpPr>
            <p:nvPr/>
          </p:nvSpPr>
          <p:spPr bwMode="auto">
            <a:xfrm>
              <a:off x="1562" y="1913"/>
              <a:ext cx="46" cy="69"/>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34" name="Rectangle 290"/>
            <p:cNvSpPr>
              <a:spLocks noChangeArrowheads="1"/>
            </p:cNvSpPr>
            <p:nvPr/>
          </p:nvSpPr>
          <p:spPr bwMode="auto">
            <a:xfrm>
              <a:off x="1562" y="1920"/>
              <a:ext cx="38" cy="54"/>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35" name="Freeform 291"/>
            <p:cNvSpPr>
              <a:spLocks/>
            </p:cNvSpPr>
            <p:nvPr/>
          </p:nvSpPr>
          <p:spPr bwMode="auto">
            <a:xfrm>
              <a:off x="1990" y="2211"/>
              <a:ext cx="46" cy="54"/>
            </a:xfrm>
            <a:custGeom>
              <a:avLst/>
              <a:gdLst>
                <a:gd name="T0" fmla="*/ 0 w 46"/>
                <a:gd name="T1" fmla="*/ 0 h 54"/>
                <a:gd name="T2" fmla="*/ 0 w 46"/>
                <a:gd name="T3" fmla="*/ 54 h 54"/>
                <a:gd name="T4" fmla="*/ 0 w 46"/>
                <a:gd name="T5" fmla="*/ 54 h 54"/>
                <a:gd name="T6" fmla="*/ 46 w 46"/>
                <a:gd name="T7" fmla="*/ 54 h 54"/>
                <a:gd name="T8" fmla="*/ 46 w 46"/>
                <a:gd name="T9" fmla="*/ 54 h 54"/>
                <a:gd name="T10" fmla="*/ 46 w 46"/>
                <a:gd name="T11" fmla="*/ 0 h 54"/>
                <a:gd name="T12" fmla="*/ 46 w 46"/>
                <a:gd name="T13" fmla="*/ 0 h 54"/>
                <a:gd name="T14" fmla="*/ 0 w 46"/>
                <a:gd name="T15" fmla="*/ 0 h 54"/>
                <a:gd name="T16" fmla="*/ 0 w 46"/>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4"/>
                <a:gd name="T29" fmla="*/ 46 w 46"/>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4">
                  <a:moveTo>
                    <a:pt x="0" y="0"/>
                  </a:moveTo>
                  <a:lnTo>
                    <a:pt x="0" y="54"/>
                  </a:lnTo>
                  <a:lnTo>
                    <a:pt x="46" y="54"/>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636" name="Freeform 292"/>
            <p:cNvSpPr>
              <a:spLocks/>
            </p:cNvSpPr>
            <p:nvPr/>
          </p:nvSpPr>
          <p:spPr bwMode="auto">
            <a:xfrm>
              <a:off x="1562" y="1920"/>
              <a:ext cx="38" cy="54"/>
            </a:xfrm>
            <a:custGeom>
              <a:avLst/>
              <a:gdLst>
                <a:gd name="T0" fmla="*/ 0 w 38"/>
                <a:gd name="T1" fmla="*/ 0 h 54"/>
                <a:gd name="T2" fmla="*/ 0 w 38"/>
                <a:gd name="T3" fmla="*/ 54 h 54"/>
                <a:gd name="T4" fmla="*/ 0 w 38"/>
                <a:gd name="T5" fmla="*/ 54 h 54"/>
                <a:gd name="T6" fmla="*/ 38 w 38"/>
                <a:gd name="T7" fmla="*/ 54 h 54"/>
                <a:gd name="T8" fmla="*/ 38 w 38"/>
                <a:gd name="T9" fmla="*/ 54 h 54"/>
                <a:gd name="T10" fmla="*/ 38 w 38"/>
                <a:gd name="T11" fmla="*/ 0 h 54"/>
                <a:gd name="T12" fmla="*/ 38 w 38"/>
                <a:gd name="T13" fmla="*/ 0 h 54"/>
                <a:gd name="T14" fmla="*/ 0 w 38"/>
                <a:gd name="T15" fmla="*/ 0 h 54"/>
                <a:gd name="T16" fmla="*/ 0 w 38"/>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4"/>
                <a:gd name="T29" fmla="*/ 38 w 38"/>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4">
                  <a:moveTo>
                    <a:pt x="0" y="0"/>
                  </a:moveTo>
                  <a:lnTo>
                    <a:pt x="0" y="54"/>
                  </a:lnTo>
                  <a:lnTo>
                    <a:pt x="38" y="54"/>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637" name="Rectangle 293"/>
            <p:cNvSpPr>
              <a:spLocks noChangeArrowheads="1"/>
            </p:cNvSpPr>
            <p:nvPr/>
          </p:nvSpPr>
          <p:spPr bwMode="auto">
            <a:xfrm>
              <a:off x="1883" y="2135"/>
              <a:ext cx="54"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38" name="Rectangle 294"/>
            <p:cNvSpPr>
              <a:spLocks noChangeArrowheads="1"/>
            </p:cNvSpPr>
            <p:nvPr/>
          </p:nvSpPr>
          <p:spPr bwMode="auto">
            <a:xfrm>
              <a:off x="1891" y="2135"/>
              <a:ext cx="38"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39" name="Rectangle 295"/>
            <p:cNvSpPr>
              <a:spLocks noChangeArrowheads="1"/>
            </p:cNvSpPr>
            <p:nvPr/>
          </p:nvSpPr>
          <p:spPr bwMode="auto">
            <a:xfrm>
              <a:off x="1715" y="2028"/>
              <a:ext cx="46"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40" name="Rectangle 296"/>
            <p:cNvSpPr>
              <a:spLocks noChangeArrowheads="1"/>
            </p:cNvSpPr>
            <p:nvPr/>
          </p:nvSpPr>
          <p:spPr bwMode="auto">
            <a:xfrm>
              <a:off x="1715" y="2028"/>
              <a:ext cx="38"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41" name="Freeform 297"/>
            <p:cNvSpPr>
              <a:spLocks/>
            </p:cNvSpPr>
            <p:nvPr/>
          </p:nvSpPr>
          <p:spPr bwMode="auto">
            <a:xfrm>
              <a:off x="1891" y="2135"/>
              <a:ext cx="38" cy="53"/>
            </a:xfrm>
            <a:custGeom>
              <a:avLst/>
              <a:gdLst>
                <a:gd name="T0" fmla="*/ 0 w 38"/>
                <a:gd name="T1" fmla="*/ 0 h 53"/>
                <a:gd name="T2" fmla="*/ 0 w 38"/>
                <a:gd name="T3" fmla="*/ 53 h 53"/>
                <a:gd name="T4" fmla="*/ 0 w 38"/>
                <a:gd name="T5" fmla="*/ 53 h 53"/>
                <a:gd name="T6" fmla="*/ 38 w 38"/>
                <a:gd name="T7" fmla="*/ 53 h 53"/>
                <a:gd name="T8" fmla="*/ 38 w 38"/>
                <a:gd name="T9" fmla="*/ 53 h 53"/>
                <a:gd name="T10" fmla="*/ 38 w 38"/>
                <a:gd name="T11" fmla="*/ 0 h 53"/>
                <a:gd name="T12" fmla="*/ 38 w 38"/>
                <a:gd name="T13" fmla="*/ 0 h 53"/>
                <a:gd name="T14" fmla="*/ 0 w 38"/>
                <a:gd name="T15" fmla="*/ 0 h 53"/>
                <a:gd name="T16" fmla="*/ 0 w 38"/>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3"/>
                <a:gd name="T29" fmla="*/ 38 w 38"/>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3">
                  <a:moveTo>
                    <a:pt x="0" y="0"/>
                  </a:moveTo>
                  <a:lnTo>
                    <a:pt x="0" y="53"/>
                  </a:lnTo>
                  <a:lnTo>
                    <a:pt x="38" y="53"/>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642" name="Freeform 298"/>
            <p:cNvSpPr>
              <a:spLocks/>
            </p:cNvSpPr>
            <p:nvPr/>
          </p:nvSpPr>
          <p:spPr bwMode="auto">
            <a:xfrm>
              <a:off x="1715" y="2028"/>
              <a:ext cx="38" cy="53"/>
            </a:xfrm>
            <a:custGeom>
              <a:avLst/>
              <a:gdLst>
                <a:gd name="T0" fmla="*/ 0 w 38"/>
                <a:gd name="T1" fmla="*/ 0 h 53"/>
                <a:gd name="T2" fmla="*/ 0 w 38"/>
                <a:gd name="T3" fmla="*/ 53 h 53"/>
                <a:gd name="T4" fmla="*/ 0 w 38"/>
                <a:gd name="T5" fmla="*/ 53 h 53"/>
                <a:gd name="T6" fmla="*/ 38 w 38"/>
                <a:gd name="T7" fmla="*/ 53 h 53"/>
                <a:gd name="T8" fmla="*/ 38 w 38"/>
                <a:gd name="T9" fmla="*/ 53 h 53"/>
                <a:gd name="T10" fmla="*/ 38 w 38"/>
                <a:gd name="T11" fmla="*/ 0 h 53"/>
                <a:gd name="T12" fmla="*/ 38 w 38"/>
                <a:gd name="T13" fmla="*/ 0 h 53"/>
                <a:gd name="T14" fmla="*/ 0 w 38"/>
                <a:gd name="T15" fmla="*/ 0 h 53"/>
                <a:gd name="T16" fmla="*/ 0 w 38"/>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3"/>
                <a:gd name="T29" fmla="*/ 38 w 38"/>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3">
                  <a:moveTo>
                    <a:pt x="0" y="0"/>
                  </a:moveTo>
                  <a:lnTo>
                    <a:pt x="0" y="53"/>
                  </a:lnTo>
                  <a:lnTo>
                    <a:pt x="38" y="53"/>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643" name="Rectangle 299"/>
            <p:cNvSpPr>
              <a:spLocks noChangeArrowheads="1"/>
            </p:cNvSpPr>
            <p:nvPr/>
          </p:nvSpPr>
          <p:spPr bwMode="auto">
            <a:xfrm>
              <a:off x="1868" y="2104"/>
              <a:ext cx="54" cy="69"/>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44" name="Rectangle 300"/>
            <p:cNvSpPr>
              <a:spLocks noChangeArrowheads="1"/>
            </p:cNvSpPr>
            <p:nvPr/>
          </p:nvSpPr>
          <p:spPr bwMode="auto">
            <a:xfrm>
              <a:off x="1876" y="2112"/>
              <a:ext cx="38"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45" name="Rectangle 301"/>
            <p:cNvSpPr>
              <a:spLocks noChangeArrowheads="1"/>
            </p:cNvSpPr>
            <p:nvPr/>
          </p:nvSpPr>
          <p:spPr bwMode="auto">
            <a:xfrm>
              <a:off x="1730" y="2066"/>
              <a:ext cx="54" cy="69"/>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46" name="Rectangle 302"/>
            <p:cNvSpPr>
              <a:spLocks noChangeArrowheads="1"/>
            </p:cNvSpPr>
            <p:nvPr/>
          </p:nvSpPr>
          <p:spPr bwMode="auto">
            <a:xfrm>
              <a:off x="1738" y="2073"/>
              <a:ext cx="38" cy="54"/>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47" name="Freeform 303"/>
            <p:cNvSpPr>
              <a:spLocks/>
            </p:cNvSpPr>
            <p:nvPr/>
          </p:nvSpPr>
          <p:spPr bwMode="auto">
            <a:xfrm>
              <a:off x="1876" y="2112"/>
              <a:ext cx="38" cy="53"/>
            </a:xfrm>
            <a:custGeom>
              <a:avLst/>
              <a:gdLst>
                <a:gd name="T0" fmla="*/ 0 w 38"/>
                <a:gd name="T1" fmla="*/ 0 h 53"/>
                <a:gd name="T2" fmla="*/ 0 w 38"/>
                <a:gd name="T3" fmla="*/ 53 h 53"/>
                <a:gd name="T4" fmla="*/ 0 w 38"/>
                <a:gd name="T5" fmla="*/ 53 h 53"/>
                <a:gd name="T6" fmla="*/ 38 w 38"/>
                <a:gd name="T7" fmla="*/ 53 h 53"/>
                <a:gd name="T8" fmla="*/ 38 w 38"/>
                <a:gd name="T9" fmla="*/ 53 h 53"/>
                <a:gd name="T10" fmla="*/ 38 w 38"/>
                <a:gd name="T11" fmla="*/ 0 h 53"/>
                <a:gd name="T12" fmla="*/ 38 w 38"/>
                <a:gd name="T13" fmla="*/ 0 h 53"/>
                <a:gd name="T14" fmla="*/ 0 w 38"/>
                <a:gd name="T15" fmla="*/ 0 h 53"/>
                <a:gd name="T16" fmla="*/ 0 w 38"/>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3"/>
                <a:gd name="T29" fmla="*/ 38 w 38"/>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3">
                  <a:moveTo>
                    <a:pt x="0" y="0"/>
                  </a:moveTo>
                  <a:lnTo>
                    <a:pt x="0" y="53"/>
                  </a:lnTo>
                  <a:lnTo>
                    <a:pt x="38" y="53"/>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648" name="Freeform 304"/>
            <p:cNvSpPr>
              <a:spLocks/>
            </p:cNvSpPr>
            <p:nvPr/>
          </p:nvSpPr>
          <p:spPr bwMode="auto">
            <a:xfrm>
              <a:off x="1738" y="2073"/>
              <a:ext cx="38" cy="54"/>
            </a:xfrm>
            <a:custGeom>
              <a:avLst/>
              <a:gdLst>
                <a:gd name="T0" fmla="*/ 0 w 38"/>
                <a:gd name="T1" fmla="*/ 0 h 54"/>
                <a:gd name="T2" fmla="*/ 0 w 38"/>
                <a:gd name="T3" fmla="*/ 54 h 54"/>
                <a:gd name="T4" fmla="*/ 0 w 38"/>
                <a:gd name="T5" fmla="*/ 54 h 54"/>
                <a:gd name="T6" fmla="*/ 38 w 38"/>
                <a:gd name="T7" fmla="*/ 54 h 54"/>
                <a:gd name="T8" fmla="*/ 38 w 38"/>
                <a:gd name="T9" fmla="*/ 54 h 54"/>
                <a:gd name="T10" fmla="*/ 38 w 38"/>
                <a:gd name="T11" fmla="*/ 0 h 54"/>
                <a:gd name="T12" fmla="*/ 38 w 38"/>
                <a:gd name="T13" fmla="*/ 0 h 54"/>
                <a:gd name="T14" fmla="*/ 0 w 38"/>
                <a:gd name="T15" fmla="*/ 0 h 54"/>
                <a:gd name="T16" fmla="*/ 0 w 38"/>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4"/>
                <a:gd name="T29" fmla="*/ 38 w 38"/>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4">
                  <a:moveTo>
                    <a:pt x="0" y="0"/>
                  </a:moveTo>
                  <a:lnTo>
                    <a:pt x="0" y="54"/>
                  </a:lnTo>
                  <a:lnTo>
                    <a:pt x="38" y="54"/>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649" name="Rectangle 305"/>
            <p:cNvSpPr>
              <a:spLocks noChangeArrowheads="1"/>
            </p:cNvSpPr>
            <p:nvPr/>
          </p:nvSpPr>
          <p:spPr bwMode="auto">
            <a:xfrm>
              <a:off x="1478" y="1859"/>
              <a:ext cx="46"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50" name="Rectangle 306"/>
            <p:cNvSpPr>
              <a:spLocks noChangeArrowheads="1"/>
            </p:cNvSpPr>
            <p:nvPr/>
          </p:nvSpPr>
          <p:spPr bwMode="auto">
            <a:xfrm>
              <a:off x="1478" y="1867"/>
              <a:ext cx="46"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51" name="Rectangle 307"/>
            <p:cNvSpPr>
              <a:spLocks noChangeArrowheads="1"/>
            </p:cNvSpPr>
            <p:nvPr/>
          </p:nvSpPr>
          <p:spPr bwMode="auto">
            <a:xfrm>
              <a:off x="1539" y="1897"/>
              <a:ext cx="46" cy="62"/>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52" name="Rectangle 308"/>
            <p:cNvSpPr>
              <a:spLocks noChangeArrowheads="1"/>
            </p:cNvSpPr>
            <p:nvPr/>
          </p:nvSpPr>
          <p:spPr bwMode="auto">
            <a:xfrm>
              <a:off x="1539" y="1905"/>
              <a:ext cx="46" cy="54"/>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53" name="Freeform 309"/>
            <p:cNvSpPr>
              <a:spLocks/>
            </p:cNvSpPr>
            <p:nvPr/>
          </p:nvSpPr>
          <p:spPr bwMode="auto">
            <a:xfrm>
              <a:off x="1478" y="1867"/>
              <a:ext cx="46" cy="53"/>
            </a:xfrm>
            <a:custGeom>
              <a:avLst/>
              <a:gdLst>
                <a:gd name="T0" fmla="*/ 0 w 46"/>
                <a:gd name="T1" fmla="*/ 0 h 53"/>
                <a:gd name="T2" fmla="*/ 0 w 46"/>
                <a:gd name="T3" fmla="*/ 53 h 53"/>
                <a:gd name="T4" fmla="*/ 0 w 46"/>
                <a:gd name="T5" fmla="*/ 53 h 53"/>
                <a:gd name="T6" fmla="*/ 46 w 46"/>
                <a:gd name="T7" fmla="*/ 53 h 53"/>
                <a:gd name="T8" fmla="*/ 46 w 46"/>
                <a:gd name="T9" fmla="*/ 53 h 53"/>
                <a:gd name="T10" fmla="*/ 46 w 46"/>
                <a:gd name="T11" fmla="*/ 0 h 53"/>
                <a:gd name="T12" fmla="*/ 46 w 46"/>
                <a:gd name="T13" fmla="*/ 0 h 53"/>
                <a:gd name="T14" fmla="*/ 0 w 46"/>
                <a:gd name="T15" fmla="*/ 0 h 53"/>
                <a:gd name="T16" fmla="*/ 0 w 46"/>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3"/>
                <a:gd name="T29" fmla="*/ 46 w 46"/>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3">
                  <a:moveTo>
                    <a:pt x="0" y="0"/>
                  </a:moveTo>
                  <a:lnTo>
                    <a:pt x="0" y="53"/>
                  </a:lnTo>
                  <a:lnTo>
                    <a:pt x="46" y="53"/>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654" name="Freeform 310"/>
            <p:cNvSpPr>
              <a:spLocks/>
            </p:cNvSpPr>
            <p:nvPr/>
          </p:nvSpPr>
          <p:spPr bwMode="auto">
            <a:xfrm>
              <a:off x="1539" y="1905"/>
              <a:ext cx="46" cy="54"/>
            </a:xfrm>
            <a:custGeom>
              <a:avLst/>
              <a:gdLst>
                <a:gd name="T0" fmla="*/ 0 w 46"/>
                <a:gd name="T1" fmla="*/ 0 h 54"/>
                <a:gd name="T2" fmla="*/ 0 w 46"/>
                <a:gd name="T3" fmla="*/ 54 h 54"/>
                <a:gd name="T4" fmla="*/ 0 w 46"/>
                <a:gd name="T5" fmla="*/ 54 h 54"/>
                <a:gd name="T6" fmla="*/ 46 w 46"/>
                <a:gd name="T7" fmla="*/ 54 h 54"/>
                <a:gd name="T8" fmla="*/ 46 w 46"/>
                <a:gd name="T9" fmla="*/ 54 h 54"/>
                <a:gd name="T10" fmla="*/ 46 w 46"/>
                <a:gd name="T11" fmla="*/ 0 h 54"/>
                <a:gd name="T12" fmla="*/ 46 w 46"/>
                <a:gd name="T13" fmla="*/ 0 h 54"/>
                <a:gd name="T14" fmla="*/ 0 w 46"/>
                <a:gd name="T15" fmla="*/ 0 h 54"/>
                <a:gd name="T16" fmla="*/ 0 w 46"/>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4"/>
                <a:gd name="T29" fmla="*/ 46 w 46"/>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4">
                  <a:moveTo>
                    <a:pt x="0" y="0"/>
                  </a:moveTo>
                  <a:lnTo>
                    <a:pt x="0" y="54"/>
                  </a:lnTo>
                  <a:lnTo>
                    <a:pt x="46" y="54"/>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655" name="Rectangle 311"/>
            <p:cNvSpPr>
              <a:spLocks noChangeArrowheads="1"/>
            </p:cNvSpPr>
            <p:nvPr/>
          </p:nvSpPr>
          <p:spPr bwMode="auto">
            <a:xfrm>
              <a:off x="1853" y="2150"/>
              <a:ext cx="46"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56" name="Rectangle 312"/>
            <p:cNvSpPr>
              <a:spLocks noChangeArrowheads="1"/>
            </p:cNvSpPr>
            <p:nvPr/>
          </p:nvSpPr>
          <p:spPr bwMode="auto">
            <a:xfrm>
              <a:off x="1853" y="2158"/>
              <a:ext cx="46"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57" name="Rectangle 313"/>
            <p:cNvSpPr>
              <a:spLocks noChangeArrowheads="1"/>
            </p:cNvSpPr>
            <p:nvPr/>
          </p:nvSpPr>
          <p:spPr bwMode="auto">
            <a:xfrm>
              <a:off x="1914" y="2150"/>
              <a:ext cx="46"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58" name="Rectangle 314"/>
            <p:cNvSpPr>
              <a:spLocks noChangeArrowheads="1"/>
            </p:cNvSpPr>
            <p:nvPr/>
          </p:nvSpPr>
          <p:spPr bwMode="auto">
            <a:xfrm>
              <a:off x="1914" y="2158"/>
              <a:ext cx="46"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59" name="Freeform 315"/>
            <p:cNvSpPr>
              <a:spLocks/>
            </p:cNvSpPr>
            <p:nvPr/>
          </p:nvSpPr>
          <p:spPr bwMode="auto">
            <a:xfrm>
              <a:off x="1853" y="2158"/>
              <a:ext cx="46" cy="53"/>
            </a:xfrm>
            <a:custGeom>
              <a:avLst/>
              <a:gdLst>
                <a:gd name="T0" fmla="*/ 0 w 46"/>
                <a:gd name="T1" fmla="*/ 0 h 53"/>
                <a:gd name="T2" fmla="*/ 0 w 46"/>
                <a:gd name="T3" fmla="*/ 53 h 53"/>
                <a:gd name="T4" fmla="*/ 0 w 46"/>
                <a:gd name="T5" fmla="*/ 53 h 53"/>
                <a:gd name="T6" fmla="*/ 46 w 46"/>
                <a:gd name="T7" fmla="*/ 53 h 53"/>
                <a:gd name="T8" fmla="*/ 46 w 46"/>
                <a:gd name="T9" fmla="*/ 53 h 53"/>
                <a:gd name="T10" fmla="*/ 46 w 46"/>
                <a:gd name="T11" fmla="*/ 0 h 53"/>
                <a:gd name="T12" fmla="*/ 46 w 46"/>
                <a:gd name="T13" fmla="*/ 0 h 53"/>
                <a:gd name="T14" fmla="*/ 0 w 46"/>
                <a:gd name="T15" fmla="*/ 0 h 53"/>
                <a:gd name="T16" fmla="*/ 0 w 46"/>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3"/>
                <a:gd name="T29" fmla="*/ 46 w 46"/>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3">
                  <a:moveTo>
                    <a:pt x="0" y="0"/>
                  </a:moveTo>
                  <a:lnTo>
                    <a:pt x="0" y="53"/>
                  </a:lnTo>
                  <a:lnTo>
                    <a:pt x="46" y="53"/>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660" name="Freeform 316"/>
            <p:cNvSpPr>
              <a:spLocks/>
            </p:cNvSpPr>
            <p:nvPr/>
          </p:nvSpPr>
          <p:spPr bwMode="auto">
            <a:xfrm>
              <a:off x="1914" y="2158"/>
              <a:ext cx="46" cy="53"/>
            </a:xfrm>
            <a:custGeom>
              <a:avLst/>
              <a:gdLst>
                <a:gd name="T0" fmla="*/ 0 w 46"/>
                <a:gd name="T1" fmla="*/ 0 h 53"/>
                <a:gd name="T2" fmla="*/ 0 w 46"/>
                <a:gd name="T3" fmla="*/ 53 h 53"/>
                <a:gd name="T4" fmla="*/ 0 w 46"/>
                <a:gd name="T5" fmla="*/ 53 h 53"/>
                <a:gd name="T6" fmla="*/ 46 w 46"/>
                <a:gd name="T7" fmla="*/ 53 h 53"/>
                <a:gd name="T8" fmla="*/ 46 w 46"/>
                <a:gd name="T9" fmla="*/ 53 h 53"/>
                <a:gd name="T10" fmla="*/ 46 w 46"/>
                <a:gd name="T11" fmla="*/ 0 h 53"/>
                <a:gd name="T12" fmla="*/ 46 w 46"/>
                <a:gd name="T13" fmla="*/ 0 h 53"/>
                <a:gd name="T14" fmla="*/ 0 w 46"/>
                <a:gd name="T15" fmla="*/ 0 h 53"/>
                <a:gd name="T16" fmla="*/ 0 w 46"/>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3"/>
                <a:gd name="T29" fmla="*/ 46 w 46"/>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3">
                  <a:moveTo>
                    <a:pt x="0" y="0"/>
                  </a:moveTo>
                  <a:lnTo>
                    <a:pt x="0" y="53"/>
                  </a:lnTo>
                  <a:lnTo>
                    <a:pt x="46" y="53"/>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661" name="Rectangle 317"/>
            <p:cNvSpPr>
              <a:spLocks noChangeArrowheads="1"/>
            </p:cNvSpPr>
            <p:nvPr/>
          </p:nvSpPr>
          <p:spPr bwMode="auto">
            <a:xfrm>
              <a:off x="1791" y="2150"/>
              <a:ext cx="46"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62" name="Rectangle 318"/>
            <p:cNvSpPr>
              <a:spLocks noChangeArrowheads="1"/>
            </p:cNvSpPr>
            <p:nvPr/>
          </p:nvSpPr>
          <p:spPr bwMode="auto">
            <a:xfrm>
              <a:off x="1791" y="2158"/>
              <a:ext cx="39"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63" name="Rectangle 319"/>
            <p:cNvSpPr>
              <a:spLocks noChangeArrowheads="1"/>
            </p:cNvSpPr>
            <p:nvPr/>
          </p:nvSpPr>
          <p:spPr bwMode="auto">
            <a:xfrm>
              <a:off x="1952" y="2211"/>
              <a:ext cx="54" cy="69"/>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64" name="Rectangle 320"/>
            <p:cNvSpPr>
              <a:spLocks noChangeArrowheads="1"/>
            </p:cNvSpPr>
            <p:nvPr/>
          </p:nvSpPr>
          <p:spPr bwMode="auto">
            <a:xfrm>
              <a:off x="1960" y="2219"/>
              <a:ext cx="38"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665" name="Freeform 321"/>
            <p:cNvSpPr>
              <a:spLocks/>
            </p:cNvSpPr>
            <p:nvPr/>
          </p:nvSpPr>
          <p:spPr bwMode="auto">
            <a:xfrm>
              <a:off x="1791" y="2158"/>
              <a:ext cx="39" cy="53"/>
            </a:xfrm>
            <a:custGeom>
              <a:avLst/>
              <a:gdLst>
                <a:gd name="T0" fmla="*/ 0 w 39"/>
                <a:gd name="T1" fmla="*/ 0 h 53"/>
                <a:gd name="T2" fmla="*/ 0 w 39"/>
                <a:gd name="T3" fmla="*/ 53 h 53"/>
                <a:gd name="T4" fmla="*/ 0 w 39"/>
                <a:gd name="T5" fmla="*/ 53 h 53"/>
                <a:gd name="T6" fmla="*/ 39 w 39"/>
                <a:gd name="T7" fmla="*/ 53 h 53"/>
                <a:gd name="T8" fmla="*/ 39 w 39"/>
                <a:gd name="T9" fmla="*/ 53 h 53"/>
                <a:gd name="T10" fmla="*/ 39 w 39"/>
                <a:gd name="T11" fmla="*/ 0 h 53"/>
                <a:gd name="T12" fmla="*/ 39 w 39"/>
                <a:gd name="T13" fmla="*/ 0 h 53"/>
                <a:gd name="T14" fmla="*/ 0 w 39"/>
                <a:gd name="T15" fmla="*/ 0 h 53"/>
                <a:gd name="T16" fmla="*/ 0 w 39"/>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53"/>
                <a:gd name="T29" fmla="*/ 39 w 39"/>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53">
                  <a:moveTo>
                    <a:pt x="0" y="0"/>
                  </a:moveTo>
                  <a:lnTo>
                    <a:pt x="0" y="53"/>
                  </a:lnTo>
                  <a:lnTo>
                    <a:pt x="39" y="53"/>
                  </a:lnTo>
                  <a:lnTo>
                    <a:pt x="39"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666" name="Freeform 322"/>
            <p:cNvSpPr>
              <a:spLocks/>
            </p:cNvSpPr>
            <p:nvPr/>
          </p:nvSpPr>
          <p:spPr bwMode="auto">
            <a:xfrm>
              <a:off x="1960" y="2219"/>
              <a:ext cx="38" cy="53"/>
            </a:xfrm>
            <a:custGeom>
              <a:avLst/>
              <a:gdLst>
                <a:gd name="T0" fmla="*/ 0 w 38"/>
                <a:gd name="T1" fmla="*/ 0 h 53"/>
                <a:gd name="T2" fmla="*/ 0 w 38"/>
                <a:gd name="T3" fmla="*/ 53 h 53"/>
                <a:gd name="T4" fmla="*/ 0 w 38"/>
                <a:gd name="T5" fmla="*/ 53 h 53"/>
                <a:gd name="T6" fmla="*/ 38 w 38"/>
                <a:gd name="T7" fmla="*/ 53 h 53"/>
                <a:gd name="T8" fmla="*/ 38 w 38"/>
                <a:gd name="T9" fmla="*/ 53 h 53"/>
                <a:gd name="T10" fmla="*/ 38 w 38"/>
                <a:gd name="T11" fmla="*/ 0 h 53"/>
                <a:gd name="T12" fmla="*/ 38 w 38"/>
                <a:gd name="T13" fmla="*/ 0 h 53"/>
                <a:gd name="T14" fmla="*/ 0 w 38"/>
                <a:gd name="T15" fmla="*/ 0 h 53"/>
                <a:gd name="T16" fmla="*/ 0 w 38"/>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3"/>
                <a:gd name="T29" fmla="*/ 38 w 38"/>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3">
                  <a:moveTo>
                    <a:pt x="0" y="0"/>
                  </a:moveTo>
                  <a:lnTo>
                    <a:pt x="0" y="53"/>
                  </a:lnTo>
                  <a:lnTo>
                    <a:pt x="38" y="53"/>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667" name="Rectangle 323"/>
            <p:cNvSpPr>
              <a:spLocks noChangeArrowheads="1"/>
            </p:cNvSpPr>
            <p:nvPr/>
          </p:nvSpPr>
          <p:spPr bwMode="auto">
            <a:xfrm>
              <a:off x="1791" y="2142"/>
              <a:ext cx="46"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grpSp>
      <p:grpSp>
        <p:nvGrpSpPr>
          <p:cNvPr id="39944" name="Group 525"/>
          <p:cNvGrpSpPr>
            <a:grpSpLocks/>
          </p:cNvGrpSpPr>
          <p:nvPr/>
        </p:nvGrpSpPr>
        <p:grpSpPr bwMode="auto">
          <a:xfrm>
            <a:off x="1568450" y="3179763"/>
            <a:ext cx="5016500" cy="2016125"/>
            <a:chOff x="988" y="1538"/>
            <a:chExt cx="3160" cy="1270"/>
          </a:xfrm>
        </p:grpSpPr>
        <p:sp>
          <p:nvSpPr>
            <p:cNvPr id="40268" name="Rectangle 325"/>
            <p:cNvSpPr>
              <a:spLocks noChangeArrowheads="1"/>
            </p:cNvSpPr>
            <p:nvPr/>
          </p:nvSpPr>
          <p:spPr bwMode="auto">
            <a:xfrm>
              <a:off x="1791" y="2150"/>
              <a:ext cx="39"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269" name="Rectangle 326"/>
            <p:cNvSpPr>
              <a:spLocks noChangeArrowheads="1"/>
            </p:cNvSpPr>
            <p:nvPr/>
          </p:nvSpPr>
          <p:spPr bwMode="auto">
            <a:xfrm>
              <a:off x="1891" y="2142"/>
              <a:ext cx="53"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270" name="Rectangle 327"/>
            <p:cNvSpPr>
              <a:spLocks noChangeArrowheads="1"/>
            </p:cNvSpPr>
            <p:nvPr/>
          </p:nvSpPr>
          <p:spPr bwMode="auto">
            <a:xfrm>
              <a:off x="1899" y="2150"/>
              <a:ext cx="38"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271" name="Freeform 328"/>
            <p:cNvSpPr>
              <a:spLocks/>
            </p:cNvSpPr>
            <p:nvPr/>
          </p:nvSpPr>
          <p:spPr bwMode="auto">
            <a:xfrm>
              <a:off x="1791" y="2150"/>
              <a:ext cx="39" cy="53"/>
            </a:xfrm>
            <a:custGeom>
              <a:avLst/>
              <a:gdLst>
                <a:gd name="T0" fmla="*/ 0 w 39"/>
                <a:gd name="T1" fmla="*/ 0 h 53"/>
                <a:gd name="T2" fmla="*/ 0 w 39"/>
                <a:gd name="T3" fmla="*/ 53 h 53"/>
                <a:gd name="T4" fmla="*/ 0 w 39"/>
                <a:gd name="T5" fmla="*/ 53 h 53"/>
                <a:gd name="T6" fmla="*/ 39 w 39"/>
                <a:gd name="T7" fmla="*/ 53 h 53"/>
                <a:gd name="T8" fmla="*/ 39 w 39"/>
                <a:gd name="T9" fmla="*/ 53 h 53"/>
                <a:gd name="T10" fmla="*/ 39 w 39"/>
                <a:gd name="T11" fmla="*/ 0 h 53"/>
                <a:gd name="T12" fmla="*/ 39 w 39"/>
                <a:gd name="T13" fmla="*/ 0 h 53"/>
                <a:gd name="T14" fmla="*/ 0 w 39"/>
                <a:gd name="T15" fmla="*/ 0 h 53"/>
                <a:gd name="T16" fmla="*/ 0 w 39"/>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53"/>
                <a:gd name="T29" fmla="*/ 39 w 39"/>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53">
                  <a:moveTo>
                    <a:pt x="0" y="0"/>
                  </a:moveTo>
                  <a:lnTo>
                    <a:pt x="0" y="53"/>
                  </a:lnTo>
                  <a:lnTo>
                    <a:pt x="39" y="53"/>
                  </a:lnTo>
                  <a:lnTo>
                    <a:pt x="39"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72" name="Freeform 329"/>
            <p:cNvSpPr>
              <a:spLocks/>
            </p:cNvSpPr>
            <p:nvPr/>
          </p:nvSpPr>
          <p:spPr bwMode="auto">
            <a:xfrm>
              <a:off x="1899" y="2150"/>
              <a:ext cx="38" cy="53"/>
            </a:xfrm>
            <a:custGeom>
              <a:avLst/>
              <a:gdLst>
                <a:gd name="T0" fmla="*/ 0 w 38"/>
                <a:gd name="T1" fmla="*/ 0 h 53"/>
                <a:gd name="T2" fmla="*/ 0 w 38"/>
                <a:gd name="T3" fmla="*/ 53 h 53"/>
                <a:gd name="T4" fmla="*/ 0 w 38"/>
                <a:gd name="T5" fmla="*/ 53 h 53"/>
                <a:gd name="T6" fmla="*/ 38 w 38"/>
                <a:gd name="T7" fmla="*/ 53 h 53"/>
                <a:gd name="T8" fmla="*/ 38 w 38"/>
                <a:gd name="T9" fmla="*/ 53 h 53"/>
                <a:gd name="T10" fmla="*/ 38 w 38"/>
                <a:gd name="T11" fmla="*/ 0 h 53"/>
                <a:gd name="T12" fmla="*/ 38 w 38"/>
                <a:gd name="T13" fmla="*/ 0 h 53"/>
                <a:gd name="T14" fmla="*/ 0 w 38"/>
                <a:gd name="T15" fmla="*/ 0 h 53"/>
                <a:gd name="T16" fmla="*/ 0 w 38"/>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3"/>
                <a:gd name="T29" fmla="*/ 38 w 38"/>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3">
                  <a:moveTo>
                    <a:pt x="0" y="0"/>
                  </a:moveTo>
                  <a:lnTo>
                    <a:pt x="0" y="53"/>
                  </a:lnTo>
                  <a:lnTo>
                    <a:pt x="38" y="53"/>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73" name="Rectangle 330"/>
            <p:cNvSpPr>
              <a:spLocks noChangeArrowheads="1"/>
            </p:cNvSpPr>
            <p:nvPr/>
          </p:nvSpPr>
          <p:spPr bwMode="auto">
            <a:xfrm>
              <a:off x="1868" y="2127"/>
              <a:ext cx="54"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274" name="Rectangle 331"/>
            <p:cNvSpPr>
              <a:spLocks noChangeArrowheads="1"/>
            </p:cNvSpPr>
            <p:nvPr/>
          </p:nvSpPr>
          <p:spPr bwMode="auto">
            <a:xfrm>
              <a:off x="1876" y="2127"/>
              <a:ext cx="38" cy="54"/>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275" name="Rectangle 332"/>
            <p:cNvSpPr>
              <a:spLocks noChangeArrowheads="1"/>
            </p:cNvSpPr>
            <p:nvPr/>
          </p:nvSpPr>
          <p:spPr bwMode="auto">
            <a:xfrm>
              <a:off x="1830" y="2188"/>
              <a:ext cx="46"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276" name="Rectangle 333"/>
            <p:cNvSpPr>
              <a:spLocks noChangeArrowheads="1"/>
            </p:cNvSpPr>
            <p:nvPr/>
          </p:nvSpPr>
          <p:spPr bwMode="auto">
            <a:xfrm>
              <a:off x="1830" y="2188"/>
              <a:ext cx="46"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277" name="Freeform 334"/>
            <p:cNvSpPr>
              <a:spLocks/>
            </p:cNvSpPr>
            <p:nvPr/>
          </p:nvSpPr>
          <p:spPr bwMode="auto">
            <a:xfrm>
              <a:off x="1876" y="2127"/>
              <a:ext cx="38" cy="54"/>
            </a:xfrm>
            <a:custGeom>
              <a:avLst/>
              <a:gdLst>
                <a:gd name="T0" fmla="*/ 0 w 38"/>
                <a:gd name="T1" fmla="*/ 0 h 54"/>
                <a:gd name="T2" fmla="*/ 0 w 38"/>
                <a:gd name="T3" fmla="*/ 54 h 54"/>
                <a:gd name="T4" fmla="*/ 0 w 38"/>
                <a:gd name="T5" fmla="*/ 54 h 54"/>
                <a:gd name="T6" fmla="*/ 38 w 38"/>
                <a:gd name="T7" fmla="*/ 54 h 54"/>
                <a:gd name="T8" fmla="*/ 38 w 38"/>
                <a:gd name="T9" fmla="*/ 54 h 54"/>
                <a:gd name="T10" fmla="*/ 38 w 38"/>
                <a:gd name="T11" fmla="*/ 0 h 54"/>
                <a:gd name="T12" fmla="*/ 38 w 38"/>
                <a:gd name="T13" fmla="*/ 0 h 54"/>
                <a:gd name="T14" fmla="*/ 0 w 38"/>
                <a:gd name="T15" fmla="*/ 0 h 54"/>
                <a:gd name="T16" fmla="*/ 0 w 38"/>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4"/>
                <a:gd name="T29" fmla="*/ 38 w 38"/>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4">
                  <a:moveTo>
                    <a:pt x="0" y="0"/>
                  </a:moveTo>
                  <a:lnTo>
                    <a:pt x="0" y="54"/>
                  </a:lnTo>
                  <a:lnTo>
                    <a:pt x="38" y="54"/>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78" name="Freeform 335"/>
            <p:cNvSpPr>
              <a:spLocks/>
            </p:cNvSpPr>
            <p:nvPr/>
          </p:nvSpPr>
          <p:spPr bwMode="auto">
            <a:xfrm>
              <a:off x="1830" y="2188"/>
              <a:ext cx="46" cy="61"/>
            </a:xfrm>
            <a:custGeom>
              <a:avLst/>
              <a:gdLst>
                <a:gd name="T0" fmla="*/ 0 w 46"/>
                <a:gd name="T1" fmla="*/ 0 h 61"/>
                <a:gd name="T2" fmla="*/ 0 w 46"/>
                <a:gd name="T3" fmla="*/ 61 h 61"/>
                <a:gd name="T4" fmla="*/ 0 w 46"/>
                <a:gd name="T5" fmla="*/ 61 h 61"/>
                <a:gd name="T6" fmla="*/ 46 w 46"/>
                <a:gd name="T7" fmla="*/ 61 h 61"/>
                <a:gd name="T8" fmla="*/ 46 w 46"/>
                <a:gd name="T9" fmla="*/ 61 h 61"/>
                <a:gd name="T10" fmla="*/ 46 w 46"/>
                <a:gd name="T11" fmla="*/ 0 h 61"/>
                <a:gd name="T12" fmla="*/ 46 w 46"/>
                <a:gd name="T13" fmla="*/ 0 h 61"/>
                <a:gd name="T14" fmla="*/ 0 w 46"/>
                <a:gd name="T15" fmla="*/ 0 h 61"/>
                <a:gd name="T16" fmla="*/ 0 w 46"/>
                <a:gd name="T17" fmla="*/ 0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61"/>
                <a:gd name="T29" fmla="*/ 46 w 46"/>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61">
                  <a:moveTo>
                    <a:pt x="0" y="0"/>
                  </a:moveTo>
                  <a:lnTo>
                    <a:pt x="0" y="61"/>
                  </a:lnTo>
                  <a:lnTo>
                    <a:pt x="46" y="61"/>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79" name="Rectangle 336"/>
            <p:cNvSpPr>
              <a:spLocks noChangeArrowheads="1"/>
            </p:cNvSpPr>
            <p:nvPr/>
          </p:nvSpPr>
          <p:spPr bwMode="auto">
            <a:xfrm>
              <a:off x="1868" y="2142"/>
              <a:ext cx="46"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280" name="Rectangle 337"/>
            <p:cNvSpPr>
              <a:spLocks noChangeArrowheads="1"/>
            </p:cNvSpPr>
            <p:nvPr/>
          </p:nvSpPr>
          <p:spPr bwMode="auto">
            <a:xfrm>
              <a:off x="1868" y="2150"/>
              <a:ext cx="38"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281" name="Rectangle 338"/>
            <p:cNvSpPr>
              <a:spLocks noChangeArrowheads="1"/>
            </p:cNvSpPr>
            <p:nvPr/>
          </p:nvSpPr>
          <p:spPr bwMode="auto">
            <a:xfrm>
              <a:off x="1868" y="2181"/>
              <a:ext cx="46"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282" name="Rectangle 339"/>
            <p:cNvSpPr>
              <a:spLocks noChangeArrowheads="1"/>
            </p:cNvSpPr>
            <p:nvPr/>
          </p:nvSpPr>
          <p:spPr bwMode="auto">
            <a:xfrm>
              <a:off x="1868" y="2181"/>
              <a:ext cx="38"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283" name="Freeform 340"/>
            <p:cNvSpPr>
              <a:spLocks/>
            </p:cNvSpPr>
            <p:nvPr/>
          </p:nvSpPr>
          <p:spPr bwMode="auto">
            <a:xfrm>
              <a:off x="1868" y="2150"/>
              <a:ext cx="38" cy="53"/>
            </a:xfrm>
            <a:custGeom>
              <a:avLst/>
              <a:gdLst>
                <a:gd name="T0" fmla="*/ 0 w 38"/>
                <a:gd name="T1" fmla="*/ 0 h 53"/>
                <a:gd name="T2" fmla="*/ 0 w 38"/>
                <a:gd name="T3" fmla="*/ 53 h 53"/>
                <a:gd name="T4" fmla="*/ 0 w 38"/>
                <a:gd name="T5" fmla="*/ 53 h 53"/>
                <a:gd name="T6" fmla="*/ 38 w 38"/>
                <a:gd name="T7" fmla="*/ 53 h 53"/>
                <a:gd name="T8" fmla="*/ 38 w 38"/>
                <a:gd name="T9" fmla="*/ 53 h 53"/>
                <a:gd name="T10" fmla="*/ 38 w 38"/>
                <a:gd name="T11" fmla="*/ 0 h 53"/>
                <a:gd name="T12" fmla="*/ 38 w 38"/>
                <a:gd name="T13" fmla="*/ 0 h 53"/>
                <a:gd name="T14" fmla="*/ 0 w 38"/>
                <a:gd name="T15" fmla="*/ 0 h 53"/>
                <a:gd name="T16" fmla="*/ 0 w 38"/>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3"/>
                <a:gd name="T29" fmla="*/ 38 w 38"/>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3">
                  <a:moveTo>
                    <a:pt x="0" y="0"/>
                  </a:moveTo>
                  <a:lnTo>
                    <a:pt x="0" y="53"/>
                  </a:lnTo>
                  <a:lnTo>
                    <a:pt x="38" y="53"/>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84" name="Freeform 341"/>
            <p:cNvSpPr>
              <a:spLocks/>
            </p:cNvSpPr>
            <p:nvPr/>
          </p:nvSpPr>
          <p:spPr bwMode="auto">
            <a:xfrm>
              <a:off x="1868" y="2181"/>
              <a:ext cx="38" cy="53"/>
            </a:xfrm>
            <a:custGeom>
              <a:avLst/>
              <a:gdLst>
                <a:gd name="T0" fmla="*/ 0 w 38"/>
                <a:gd name="T1" fmla="*/ 0 h 53"/>
                <a:gd name="T2" fmla="*/ 0 w 38"/>
                <a:gd name="T3" fmla="*/ 53 h 53"/>
                <a:gd name="T4" fmla="*/ 0 w 38"/>
                <a:gd name="T5" fmla="*/ 53 h 53"/>
                <a:gd name="T6" fmla="*/ 38 w 38"/>
                <a:gd name="T7" fmla="*/ 53 h 53"/>
                <a:gd name="T8" fmla="*/ 38 w 38"/>
                <a:gd name="T9" fmla="*/ 53 h 53"/>
                <a:gd name="T10" fmla="*/ 38 w 38"/>
                <a:gd name="T11" fmla="*/ 0 h 53"/>
                <a:gd name="T12" fmla="*/ 38 w 38"/>
                <a:gd name="T13" fmla="*/ 0 h 53"/>
                <a:gd name="T14" fmla="*/ 0 w 38"/>
                <a:gd name="T15" fmla="*/ 0 h 53"/>
                <a:gd name="T16" fmla="*/ 0 w 38"/>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3"/>
                <a:gd name="T29" fmla="*/ 38 w 38"/>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3">
                  <a:moveTo>
                    <a:pt x="0" y="0"/>
                  </a:moveTo>
                  <a:lnTo>
                    <a:pt x="0" y="53"/>
                  </a:lnTo>
                  <a:lnTo>
                    <a:pt x="38" y="53"/>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85" name="Rectangle 342"/>
            <p:cNvSpPr>
              <a:spLocks noChangeArrowheads="1"/>
            </p:cNvSpPr>
            <p:nvPr/>
          </p:nvSpPr>
          <p:spPr bwMode="auto">
            <a:xfrm>
              <a:off x="1554" y="1897"/>
              <a:ext cx="46" cy="62"/>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286" name="Rectangle 343"/>
            <p:cNvSpPr>
              <a:spLocks noChangeArrowheads="1"/>
            </p:cNvSpPr>
            <p:nvPr/>
          </p:nvSpPr>
          <p:spPr bwMode="auto">
            <a:xfrm>
              <a:off x="1554" y="1905"/>
              <a:ext cx="46" cy="54"/>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287" name="Rectangle 344"/>
            <p:cNvSpPr>
              <a:spLocks noChangeArrowheads="1"/>
            </p:cNvSpPr>
            <p:nvPr/>
          </p:nvSpPr>
          <p:spPr bwMode="auto">
            <a:xfrm>
              <a:off x="1769" y="2096"/>
              <a:ext cx="45" cy="62"/>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288" name="Rectangle 345"/>
            <p:cNvSpPr>
              <a:spLocks noChangeArrowheads="1"/>
            </p:cNvSpPr>
            <p:nvPr/>
          </p:nvSpPr>
          <p:spPr bwMode="auto">
            <a:xfrm>
              <a:off x="1769" y="2104"/>
              <a:ext cx="38" cy="54"/>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289" name="Freeform 346"/>
            <p:cNvSpPr>
              <a:spLocks/>
            </p:cNvSpPr>
            <p:nvPr/>
          </p:nvSpPr>
          <p:spPr bwMode="auto">
            <a:xfrm>
              <a:off x="1554" y="1905"/>
              <a:ext cx="46" cy="54"/>
            </a:xfrm>
            <a:custGeom>
              <a:avLst/>
              <a:gdLst>
                <a:gd name="T0" fmla="*/ 0 w 46"/>
                <a:gd name="T1" fmla="*/ 0 h 54"/>
                <a:gd name="T2" fmla="*/ 0 w 46"/>
                <a:gd name="T3" fmla="*/ 54 h 54"/>
                <a:gd name="T4" fmla="*/ 0 w 46"/>
                <a:gd name="T5" fmla="*/ 54 h 54"/>
                <a:gd name="T6" fmla="*/ 46 w 46"/>
                <a:gd name="T7" fmla="*/ 54 h 54"/>
                <a:gd name="T8" fmla="*/ 46 w 46"/>
                <a:gd name="T9" fmla="*/ 54 h 54"/>
                <a:gd name="T10" fmla="*/ 46 w 46"/>
                <a:gd name="T11" fmla="*/ 0 h 54"/>
                <a:gd name="T12" fmla="*/ 46 w 46"/>
                <a:gd name="T13" fmla="*/ 0 h 54"/>
                <a:gd name="T14" fmla="*/ 0 w 46"/>
                <a:gd name="T15" fmla="*/ 0 h 54"/>
                <a:gd name="T16" fmla="*/ 0 w 46"/>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4"/>
                <a:gd name="T29" fmla="*/ 46 w 46"/>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4">
                  <a:moveTo>
                    <a:pt x="0" y="0"/>
                  </a:moveTo>
                  <a:lnTo>
                    <a:pt x="0" y="54"/>
                  </a:lnTo>
                  <a:lnTo>
                    <a:pt x="46" y="54"/>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90" name="Freeform 347"/>
            <p:cNvSpPr>
              <a:spLocks/>
            </p:cNvSpPr>
            <p:nvPr/>
          </p:nvSpPr>
          <p:spPr bwMode="auto">
            <a:xfrm>
              <a:off x="1769" y="2104"/>
              <a:ext cx="38" cy="54"/>
            </a:xfrm>
            <a:custGeom>
              <a:avLst/>
              <a:gdLst>
                <a:gd name="T0" fmla="*/ 0 w 38"/>
                <a:gd name="T1" fmla="*/ 0 h 54"/>
                <a:gd name="T2" fmla="*/ 0 w 38"/>
                <a:gd name="T3" fmla="*/ 54 h 54"/>
                <a:gd name="T4" fmla="*/ 0 w 38"/>
                <a:gd name="T5" fmla="*/ 54 h 54"/>
                <a:gd name="T6" fmla="*/ 38 w 38"/>
                <a:gd name="T7" fmla="*/ 54 h 54"/>
                <a:gd name="T8" fmla="*/ 38 w 38"/>
                <a:gd name="T9" fmla="*/ 54 h 54"/>
                <a:gd name="T10" fmla="*/ 38 w 38"/>
                <a:gd name="T11" fmla="*/ 0 h 54"/>
                <a:gd name="T12" fmla="*/ 38 w 38"/>
                <a:gd name="T13" fmla="*/ 0 h 54"/>
                <a:gd name="T14" fmla="*/ 0 w 38"/>
                <a:gd name="T15" fmla="*/ 0 h 54"/>
                <a:gd name="T16" fmla="*/ 0 w 38"/>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4"/>
                <a:gd name="T29" fmla="*/ 38 w 38"/>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4">
                  <a:moveTo>
                    <a:pt x="0" y="0"/>
                  </a:moveTo>
                  <a:lnTo>
                    <a:pt x="0" y="54"/>
                  </a:lnTo>
                  <a:lnTo>
                    <a:pt x="38" y="54"/>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91" name="Rectangle 348"/>
            <p:cNvSpPr>
              <a:spLocks noChangeArrowheads="1"/>
            </p:cNvSpPr>
            <p:nvPr/>
          </p:nvSpPr>
          <p:spPr bwMode="auto">
            <a:xfrm>
              <a:off x="1577" y="1982"/>
              <a:ext cx="54"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292" name="Rectangle 349"/>
            <p:cNvSpPr>
              <a:spLocks noChangeArrowheads="1"/>
            </p:cNvSpPr>
            <p:nvPr/>
          </p:nvSpPr>
          <p:spPr bwMode="auto">
            <a:xfrm>
              <a:off x="1585" y="1982"/>
              <a:ext cx="38"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293" name="Rectangle 350"/>
            <p:cNvSpPr>
              <a:spLocks noChangeArrowheads="1"/>
            </p:cNvSpPr>
            <p:nvPr/>
          </p:nvSpPr>
          <p:spPr bwMode="auto">
            <a:xfrm>
              <a:off x="1830" y="2135"/>
              <a:ext cx="46"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294" name="Rectangle 351"/>
            <p:cNvSpPr>
              <a:spLocks noChangeArrowheads="1"/>
            </p:cNvSpPr>
            <p:nvPr/>
          </p:nvSpPr>
          <p:spPr bwMode="auto">
            <a:xfrm>
              <a:off x="1830" y="2135"/>
              <a:ext cx="46"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295" name="Freeform 352"/>
            <p:cNvSpPr>
              <a:spLocks/>
            </p:cNvSpPr>
            <p:nvPr/>
          </p:nvSpPr>
          <p:spPr bwMode="auto">
            <a:xfrm>
              <a:off x="1585" y="1982"/>
              <a:ext cx="38" cy="53"/>
            </a:xfrm>
            <a:custGeom>
              <a:avLst/>
              <a:gdLst>
                <a:gd name="T0" fmla="*/ 0 w 38"/>
                <a:gd name="T1" fmla="*/ 0 h 53"/>
                <a:gd name="T2" fmla="*/ 0 w 38"/>
                <a:gd name="T3" fmla="*/ 53 h 53"/>
                <a:gd name="T4" fmla="*/ 0 w 38"/>
                <a:gd name="T5" fmla="*/ 53 h 53"/>
                <a:gd name="T6" fmla="*/ 38 w 38"/>
                <a:gd name="T7" fmla="*/ 53 h 53"/>
                <a:gd name="T8" fmla="*/ 38 w 38"/>
                <a:gd name="T9" fmla="*/ 53 h 53"/>
                <a:gd name="T10" fmla="*/ 38 w 38"/>
                <a:gd name="T11" fmla="*/ 0 h 53"/>
                <a:gd name="T12" fmla="*/ 38 w 38"/>
                <a:gd name="T13" fmla="*/ 0 h 53"/>
                <a:gd name="T14" fmla="*/ 0 w 38"/>
                <a:gd name="T15" fmla="*/ 0 h 53"/>
                <a:gd name="T16" fmla="*/ 0 w 38"/>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3"/>
                <a:gd name="T29" fmla="*/ 38 w 38"/>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3">
                  <a:moveTo>
                    <a:pt x="0" y="0"/>
                  </a:moveTo>
                  <a:lnTo>
                    <a:pt x="0" y="53"/>
                  </a:lnTo>
                  <a:lnTo>
                    <a:pt x="38" y="53"/>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96" name="Freeform 353"/>
            <p:cNvSpPr>
              <a:spLocks/>
            </p:cNvSpPr>
            <p:nvPr/>
          </p:nvSpPr>
          <p:spPr bwMode="auto">
            <a:xfrm>
              <a:off x="1830" y="2135"/>
              <a:ext cx="46" cy="53"/>
            </a:xfrm>
            <a:custGeom>
              <a:avLst/>
              <a:gdLst>
                <a:gd name="T0" fmla="*/ 0 w 46"/>
                <a:gd name="T1" fmla="*/ 0 h 53"/>
                <a:gd name="T2" fmla="*/ 0 w 46"/>
                <a:gd name="T3" fmla="*/ 53 h 53"/>
                <a:gd name="T4" fmla="*/ 0 w 46"/>
                <a:gd name="T5" fmla="*/ 53 h 53"/>
                <a:gd name="T6" fmla="*/ 46 w 46"/>
                <a:gd name="T7" fmla="*/ 53 h 53"/>
                <a:gd name="T8" fmla="*/ 46 w 46"/>
                <a:gd name="T9" fmla="*/ 53 h 53"/>
                <a:gd name="T10" fmla="*/ 46 w 46"/>
                <a:gd name="T11" fmla="*/ 0 h 53"/>
                <a:gd name="T12" fmla="*/ 46 w 46"/>
                <a:gd name="T13" fmla="*/ 0 h 53"/>
                <a:gd name="T14" fmla="*/ 0 w 46"/>
                <a:gd name="T15" fmla="*/ 0 h 53"/>
                <a:gd name="T16" fmla="*/ 0 w 46"/>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3"/>
                <a:gd name="T29" fmla="*/ 46 w 46"/>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3">
                  <a:moveTo>
                    <a:pt x="0" y="0"/>
                  </a:moveTo>
                  <a:lnTo>
                    <a:pt x="0" y="53"/>
                  </a:lnTo>
                  <a:lnTo>
                    <a:pt x="46" y="53"/>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97" name="Rectangle 354"/>
            <p:cNvSpPr>
              <a:spLocks noChangeArrowheads="1"/>
            </p:cNvSpPr>
            <p:nvPr/>
          </p:nvSpPr>
          <p:spPr bwMode="auto">
            <a:xfrm>
              <a:off x="1485" y="1813"/>
              <a:ext cx="46" cy="69"/>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298" name="Rectangle 355"/>
            <p:cNvSpPr>
              <a:spLocks noChangeArrowheads="1"/>
            </p:cNvSpPr>
            <p:nvPr/>
          </p:nvSpPr>
          <p:spPr bwMode="auto">
            <a:xfrm>
              <a:off x="1485" y="1821"/>
              <a:ext cx="39"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299" name="Rectangle 356"/>
            <p:cNvSpPr>
              <a:spLocks noChangeArrowheads="1"/>
            </p:cNvSpPr>
            <p:nvPr/>
          </p:nvSpPr>
          <p:spPr bwMode="auto">
            <a:xfrm>
              <a:off x="2013" y="2257"/>
              <a:ext cx="46" cy="69"/>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300" name="Rectangle 357"/>
            <p:cNvSpPr>
              <a:spLocks noChangeArrowheads="1"/>
            </p:cNvSpPr>
            <p:nvPr/>
          </p:nvSpPr>
          <p:spPr bwMode="auto">
            <a:xfrm>
              <a:off x="2013" y="2265"/>
              <a:ext cx="46"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301" name="Freeform 358"/>
            <p:cNvSpPr>
              <a:spLocks/>
            </p:cNvSpPr>
            <p:nvPr/>
          </p:nvSpPr>
          <p:spPr bwMode="auto">
            <a:xfrm>
              <a:off x="1485" y="1821"/>
              <a:ext cx="39" cy="53"/>
            </a:xfrm>
            <a:custGeom>
              <a:avLst/>
              <a:gdLst>
                <a:gd name="T0" fmla="*/ 0 w 39"/>
                <a:gd name="T1" fmla="*/ 0 h 53"/>
                <a:gd name="T2" fmla="*/ 0 w 39"/>
                <a:gd name="T3" fmla="*/ 53 h 53"/>
                <a:gd name="T4" fmla="*/ 0 w 39"/>
                <a:gd name="T5" fmla="*/ 53 h 53"/>
                <a:gd name="T6" fmla="*/ 39 w 39"/>
                <a:gd name="T7" fmla="*/ 53 h 53"/>
                <a:gd name="T8" fmla="*/ 39 w 39"/>
                <a:gd name="T9" fmla="*/ 53 h 53"/>
                <a:gd name="T10" fmla="*/ 39 w 39"/>
                <a:gd name="T11" fmla="*/ 0 h 53"/>
                <a:gd name="T12" fmla="*/ 39 w 39"/>
                <a:gd name="T13" fmla="*/ 0 h 53"/>
                <a:gd name="T14" fmla="*/ 0 w 39"/>
                <a:gd name="T15" fmla="*/ 0 h 53"/>
                <a:gd name="T16" fmla="*/ 0 w 39"/>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53"/>
                <a:gd name="T29" fmla="*/ 39 w 39"/>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53">
                  <a:moveTo>
                    <a:pt x="0" y="0"/>
                  </a:moveTo>
                  <a:lnTo>
                    <a:pt x="0" y="53"/>
                  </a:lnTo>
                  <a:lnTo>
                    <a:pt x="39" y="53"/>
                  </a:lnTo>
                  <a:lnTo>
                    <a:pt x="39"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02" name="Freeform 359"/>
            <p:cNvSpPr>
              <a:spLocks/>
            </p:cNvSpPr>
            <p:nvPr/>
          </p:nvSpPr>
          <p:spPr bwMode="auto">
            <a:xfrm>
              <a:off x="2013" y="2265"/>
              <a:ext cx="46" cy="53"/>
            </a:xfrm>
            <a:custGeom>
              <a:avLst/>
              <a:gdLst>
                <a:gd name="T0" fmla="*/ 0 w 46"/>
                <a:gd name="T1" fmla="*/ 0 h 53"/>
                <a:gd name="T2" fmla="*/ 0 w 46"/>
                <a:gd name="T3" fmla="*/ 53 h 53"/>
                <a:gd name="T4" fmla="*/ 0 w 46"/>
                <a:gd name="T5" fmla="*/ 53 h 53"/>
                <a:gd name="T6" fmla="*/ 46 w 46"/>
                <a:gd name="T7" fmla="*/ 53 h 53"/>
                <a:gd name="T8" fmla="*/ 46 w 46"/>
                <a:gd name="T9" fmla="*/ 53 h 53"/>
                <a:gd name="T10" fmla="*/ 46 w 46"/>
                <a:gd name="T11" fmla="*/ 0 h 53"/>
                <a:gd name="T12" fmla="*/ 46 w 46"/>
                <a:gd name="T13" fmla="*/ 0 h 53"/>
                <a:gd name="T14" fmla="*/ 0 w 46"/>
                <a:gd name="T15" fmla="*/ 0 h 53"/>
                <a:gd name="T16" fmla="*/ 0 w 46"/>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3"/>
                <a:gd name="T29" fmla="*/ 46 w 46"/>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3">
                  <a:moveTo>
                    <a:pt x="0" y="0"/>
                  </a:moveTo>
                  <a:lnTo>
                    <a:pt x="0" y="53"/>
                  </a:lnTo>
                  <a:lnTo>
                    <a:pt x="46" y="53"/>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03" name="Freeform 360"/>
            <p:cNvSpPr>
              <a:spLocks/>
            </p:cNvSpPr>
            <p:nvPr/>
          </p:nvSpPr>
          <p:spPr bwMode="auto">
            <a:xfrm>
              <a:off x="2197" y="2578"/>
              <a:ext cx="54" cy="54"/>
            </a:xfrm>
            <a:custGeom>
              <a:avLst/>
              <a:gdLst>
                <a:gd name="T0" fmla="*/ 0 w 54"/>
                <a:gd name="T1" fmla="*/ 54 h 54"/>
                <a:gd name="T2" fmla="*/ 31 w 54"/>
                <a:gd name="T3" fmla="*/ 0 h 54"/>
                <a:gd name="T4" fmla="*/ 54 w 54"/>
                <a:gd name="T5" fmla="*/ 54 h 54"/>
                <a:gd name="T6" fmla="*/ 0 w 54"/>
                <a:gd name="T7" fmla="*/ 54 h 54"/>
                <a:gd name="T8" fmla="*/ 0 60000 65536"/>
                <a:gd name="T9" fmla="*/ 0 60000 65536"/>
                <a:gd name="T10" fmla="*/ 0 60000 65536"/>
                <a:gd name="T11" fmla="*/ 0 60000 65536"/>
                <a:gd name="T12" fmla="*/ 0 w 54"/>
                <a:gd name="T13" fmla="*/ 0 h 54"/>
                <a:gd name="T14" fmla="*/ 54 w 54"/>
                <a:gd name="T15" fmla="*/ 54 h 54"/>
              </a:gdLst>
              <a:ahLst/>
              <a:cxnLst>
                <a:cxn ang="T8">
                  <a:pos x="T0" y="T1"/>
                </a:cxn>
                <a:cxn ang="T9">
                  <a:pos x="T2" y="T3"/>
                </a:cxn>
                <a:cxn ang="T10">
                  <a:pos x="T4" y="T5"/>
                </a:cxn>
                <a:cxn ang="T11">
                  <a:pos x="T6" y="T7"/>
                </a:cxn>
              </a:cxnLst>
              <a:rect l="T12" t="T13" r="T14" b="T15"/>
              <a:pathLst>
                <a:path w="54" h="54">
                  <a:moveTo>
                    <a:pt x="0" y="54"/>
                  </a:moveTo>
                  <a:lnTo>
                    <a:pt x="31" y="0"/>
                  </a:lnTo>
                  <a:lnTo>
                    <a:pt x="54" y="54"/>
                  </a:lnTo>
                  <a:lnTo>
                    <a:pt x="0" y="54"/>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04" name="Freeform 361"/>
            <p:cNvSpPr>
              <a:spLocks/>
            </p:cNvSpPr>
            <p:nvPr/>
          </p:nvSpPr>
          <p:spPr bwMode="auto">
            <a:xfrm>
              <a:off x="1753" y="2112"/>
              <a:ext cx="54" cy="61"/>
            </a:xfrm>
            <a:custGeom>
              <a:avLst/>
              <a:gdLst>
                <a:gd name="T0" fmla="*/ 0 w 54"/>
                <a:gd name="T1" fmla="*/ 61 h 61"/>
                <a:gd name="T2" fmla="*/ 31 w 54"/>
                <a:gd name="T3" fmla="*/ 0 h 61"/>
                <a:gd name="T4" fmla="*/ 54 w 54"/>
                <a:gd name="T5" fmla="*/ 61 h 61"/>
                <a:gd name="T6" fmla="*/ 0 w 54"/>
                <a:gd name="T7" fmla="*/ 61 h 61"/>
                <a:gd name="T8" fmla="*/ 0 60000 65536"/>
                <a:gd name="T9" fmla="*/ 0 60000 65536"/>
                <a:gd name="T10" fmla="*/ 0 60000 65536"/>
                <a:gd name="T11" fmla="*/ 0 60000 65536"/>
                <a:gd name="T12" fmla="*/ 0 w 54"/>
                <a:gd name="T13" fmla="*/ 0 h 61"/>
                <a:gd name="T14" fmla="*/ 54 w 54"/>
                <a:gd name="T15" fmla="*/ 61 h 61"/>
              </a:gdLst>
              <a:ahLst/>
              <a:cxnLst>
                <a:cxn ang="T8">
                  <a:pos x="T0" y="T1"/>
                </a:cxn>
                <a:cxn ang="T9">
                  <a:pos x="T2" y="T3"/>
                </a:cxn>
                <a:cxn ang="T10">
                  <a:pos x="T4" y="T5"/>
                </a:cxn>
                <a:cxn ang="T11">
                  <a:pos x="T6" y="T7"/>
                </a:cxn>
              </a:cxnLst>
              <a:rect l="T12" t="T13" r="T14" b="T15"/>
              <a:pathLst>
                <a:path w="54" h="61">
                  <a:moveTo>
                    <a:pt x="0" y="61"/>
                  </a:moveTo>
                  <a:lnTo>
                    <a:pt x="31" y="0"/>
                  </a:lnTo>
                  <a:lnTo>
                    <a:pt x="54" y="61"/>
                  </a:lnTo>
                  <a:lnTo>
                    <a:pt x="0" y="61"/>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05" name="Freeform 362"/>
            <p:cNvSpPr>
              <a:spLocks/>
            </p:cNvSpPr>
            <p:nvPr/>
          </p:nvSpPr>
          <p:spPr bwMode="auto">
            <a:xfrm>
              <a:off x="2197" y="2578"/>
              <a:ext cx="54" cy="54"/>
            </a:xfrm>
            <a:custGeom>
              <a:avLst/>
              <a:gdLst>
                <a:gd name="T0" fmla="*/ 0 w 54"/>
                <a:gd name="T1" fmla="*/ 54 h 54"/>
                <a:gd name="T2" fmla="*/ 31 w 54"/>
                <a:gd name="T3" fmla="*/ 0 h 54"/>
                <a:gd name="T4" fmla="*/ 31 w 54"/>
                <a:gd name="T5" fmla="*/ 0 h 54"/>
                <a:gd name="T6" fmla="*/ 54 w 54"/>
                <a:gd name="T7" fmla="*/ 54 h 54"/>
                <a:gd name="T8" fmla="*/ 54 w 54"/>
                <a:gd name="T9" fmla="*/ 54 h 54"/>
                <a:gd name="T10" fmla="*/ 0 w 54"/>
                <a:gd name="T11" fmla="*/ 54 h 54"/>
                <a:gd name="T12" fmla="*/ 0 w 54"/>
                <a:gd name="T13" fmla="*/ 54 h 54"/>
                <a:gd name="T14" fmla="*/ 0 60000 65536"/>
                <a:gd name="T15" fmla="*/ 0 60000 65536"/>
                <a:gd name="T16" fmla="*/ 0 60000 65536"/>
                <a:gd name="T17" fmla="*/ 0 60000 65536"/>
                <a:gd name="T18" fmla="*/ 0 60000 65536"/>
                <a:gd name="T19" fmla="*/ 0 60000 65536"/>
                <a:gd name="T20" fmla="*/ 0 60000 65536"/>
                <a:gd name="T21" fmla="*/ 0 w 54"/>
                <a:gd name="T22" fmla="*/ 0 h 54"/>
                <a:gd name="T23" fmla="*/ 54 w 54"/>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4">
                  <a:moveTo>
                    <a:pt x="0" y="54"/>
                  </a:moveTo>
                  <a:lnTo>
                    <a:pt x="31" y="0"/>
                  </a:lnTo>
                  <a:lnTo>
                    <a:pt x="54" y="54"/>
                  </a:lnTo>
                  <a:lnTo>
                    <a:pt x="0" y="54"/>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06" name="Freeform 363"/>
            <p:cNvSpPr>
              <a:spLocks/>
            </p:cNvSpPr>
            <p:nvPr/>
          </p:nvSpPr>
          <p:spPr bwMode="auto">
            <a:xfrm>
              <a:off x="1753" y="2112"/>
              <a:ext cx="54" cy="61"/>
            </a:xfrm>
            <a:custGeom>
              <a:avLst/>
              <a:gdLst>
                <a:gd name="T0" fmla="*/ 0 w 54"/>
                <a:gd name="T1" fmla="*/ 61 h 61"/>
                <a:gd name="T2" fmla="*/ 31 w 54"/>
                <a:gd name="T3" fmla="*/ 0 h 61"/>
                <a:gd name="T4" fmla="*/ 31 w 54"/>
                <a:gd name="T5" fmla="*/ 0 h 61"/>
                <a:gd name="T6" fmla="*/ 54 w 54"/>
                <a:gd name="T7" fmla="*/ 61 h 61"/>
                <a:gd name="T8" fmla="*/ 54 w 54"/>
                <a:gd name="T9" fmla="*/ 61 h 61"/>
                <a:gd name="T10" fmla="*/ 0 w 54"/>
                <a:gd name="T11" fmla="*/ 61 h 61"/>
                <a:gd name="T12" fmla="*/ 0 w 54"/>
                <a:gd name="T13" fmla="*/ 61 h 61"/>
                <a:gd name="T14" fmla="*/ 0 60000 65536"/>
                <a:gd name="T15" fmla="*/ 0 60000 65536"/>
                <a:gd name="T16" fmla="*/ 0 60000 65536"/>
                <a:gd name="T17" fmla="*/ 0 60000 65536"/>
                <a:gd name="T18" fmla="*/ 0 60000 65536"/>
                <a:gd name="T19" fmla="*/ 0 60000 65536"/>
                <a:gd name="T20" fmla="*/ 0 60000 65536"/>
                <a:gd name="T21" fmla="*/ 0 w 54"/>
                <a:gd name="T22" fmla="*/ 0 h 61"/>
                <a:gd name="T23" fmla="*/ 54 w 54"/>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61">
                  <a:moveTo>
                    <a:pt x="0" y="61"/>
                  </a:moveTo>
                  <a:lnTo>
                    <a:pt x="31" y="0"/>
                  </a:lnTo>
                  <a:lnTo>
                    <a:pt x="54" y="61"/>
                  </a:lnTo>
                  <a:lnTo>
                    <a:pt x="0" y="61"/>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07" name="Freeform 364"/>
            <p:cNvSpPr>
              <a:spLocks/>
            </p:cNvSpPr>
            <p:nvPr/>
          </p:nvSpPr>
          <p:spPr bwMode="auto">
            <a:xfrm>
              <a:off x="1593" y="1897"/>
              <a:ext cx="53" cy="54"/>
            </a:xfrm>
            <a:custGeom>
              <a:avLst/>
              <a:gdLst>
                <a:gd name="T0" fmla="*/ 0 w 53"/>
                <a:gd name="T1" fmla="*/ 54 h 54"/>
                <a:gd name="T2" fmla="*/ 30 w 53"/>
                <a:gd name="T3" fmla="*/ 0 h 54"/>
                <a:gd name="T4" fmla="*/ 53 w 53"/>
                <a:gd name="T5" fmla="*/ 54 h 54"/>
                <a:gd name="T6" fmla="*/ 0 w 53"/>
                <a:gd name="T7" fmla="*/ 54 h 54"/>
                <a:gd name="T8" fmla="*/ 0 60000 65536"/>
                <a:gd name="T9" fmla="*/ 0 60000 65536"/>
                <a:gd name="T10" fmla="*/ 0 60000 65536"/>
                <a:gd name="T11" fmla="*/ 0 60000 65536"/>
                <a:gd name="T12" fmla="*/ 0 w 53"/>
                <a:gd name="T13" fmla="*/ 0 h 54"/>
                <a:gd name="T14" fmla="*/ 53 w 53"/>
                <a:gd name="T15" fmla="*/ 54 h 54"/>
              </a:gdLst>
              <a:ahLst/>
              <a:cxnLst>
                <a:cxn ang="T8">
                  <a:pos x="T0" y="T1"/>
                </a:cxn>
                <a:cxn ang="T9">
                  <a:pos x="T2" y="T3"/>
                </a:cxn>
                <a:cxn ang="T10">
                  <a:pos x="T4" y="T5"/>
                </a:cxn>
                <a:cxn ang="T11">
                  <a:pos x="T6" y="T7"/>
                </a:cxn>
              </a:cxnLst>
              <a:rect l="T12" t="T13" r="T14" b="T15"/>
              <a:pathLst>
                <a:path w="53" h="54">
                  <a:moveTo>
                    <a:pt x="0" y="54"/>
                  </a:moveTo>
                  <a:lnTo>
                    <a:pt x="30" y="0"/>
                  </a:lnTo>
                  <a:lnTo>
                    <a:pt x="53" y="54"/>
                  </a:lnTo>
                  <a:lnTo>
                    <a:pt x="0" y="54"/>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08" name="Freeform 365"/>
            <p:cNvSpPr>
              <a:spLocks/>
            </p:cNvSpPr>
            <p:nvPr/>
          </p:nvSpPr>
          <p:spPr bwMode="auto">
            <a:xfrm>
              <a:off x="1906" y="2249"/>
              <a:ext cx="54" cy="54"/>
            </a:xfrm>
            <a:custGeom>
              <a:avLst/>
              <a:gdLst>
                <a:gd name="T0" fmla="*/ 0 w 54"/>
                <a:gd name="T1" fmla="*/ 54 h 54"/>
                <a:gd name="T2" fmla="*/ 31 w 54"/>
                <a:gd name="T3" fmla="*/ 0 h 54"/>
                <a:gd name="T4" fmla="*/ 54 w 54"/>
                <a:gd name="T5" fmla="*/ 54 h 54"/>
                <a:gd name="T6" fmla="*/ 0 w 54"/>
                <a:gd name="T7" fmla="*/ 54 h 54"/>
                <a:gd name="T8" fmla="*/ 0 60000 65536"/>
                <a:gd name="T9" fmla="*/ 0 60000 65536"/>
                <a:gd name="T10" fmla="*/ 0 60000 65536"/>
                <a:gd name="T11" fmla="*/ 0 60000 65536"/>
                <a:gd name="T12" fmla="*/ 0 w 54"/>
                <a:gd name="T13" fmla="*/ 0 h 54"/>
                <a:gd name="T14" fmla="*/ 54 w 54"/>
                <a:gd name="T15" fmla="*/ 54 h 54"/>
              </a:gdLst>
              <a:ahLst/>
              <a:cxnLst>
                <a:cxn ang="T8">
                  <a:pos x="T0" y="T1"/>
                </a:cxn>
                <a:cxn ang="T9">
                  <a:pos x="T2" y="T3"/>
                </a:cxn>
                <a:cxn ang="T10">
                  <a:pos x="T4" y="T5"/>
                </a:cxn>
                <a:cxn ang="T11">
                  <a:pos x="T6" y="T7"/>
                </a:cxn>
              </a:cxnLst>
              <a:rect l="T12" t="T13" r="T14" b="T15"/>
              <a:pathLst>
                <a:path w="54" h="54">
                  <a:moveTo>
                    <a:pt x="0" y="54"/>
                  </a:moveTo>
                  <a:lnTo>
                    <a:pt x="31" y="0"/>
                  </a:lnTo>
                  <a:lnTo>
                    <a:pt x="54" y="54"/>
                  </a:lnTo>
                  <a:lnTo>
                    <a:pt x="0" y="54"/>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09" name="Freeform 366"/>
            <p:cNvSpPr>
              <a:spLocks/>
            </p:cNvSpPr>
            <p:nvPr/>
          </p:nvSpPr>
          <p:spPr bwMode="auto">
            <a:xfrm>
              <a:off x="1593" y="1897"/>
              <a:ext cx="53" cy="54"/>
            </a:xfrm>
            <a:custGeom>
              <a:avLst/>
              <a:gdLst>
                <a:gd name="T0" fmla="*/ 0 w 53"/>
                <a:gd name="T1" fmla="*/ 54 h 54"/>
                <a:gd name="T2" fmla="*/ 30 w 53"/>
                <a:gd name="T3" fmla="*/ 0 h 54"/>
                <a:gd name="T4" fmla="*/ 30 w 53"/>
                <a:gd name="T5" fmla="*/ 0 h 54"/>
                <a:gd name="T6" fmla="*/ 53 w 53"/>
                <a:gd name="T7" fmla="*/ 54 h 54"/>
                <a:gd name="T8" fmla="*/ 53 w 53"/>
                <a:gd name="T9" fmla="*/ 54 h 54"/>
                <a:gd name="T10" fmla="*/ 0 w 53"/>
                <a:gd name="T11" fmla="*/ 54 h 54"/>
                <a:gd name="T12" fmla="*/ 0 w 53"/>
                <a:gd name="T13" fmla="*/ 54 h 54"/>
                <a:gd name="T14" fmla="*/ 0 60000 65536"/>
                <a:gd name="T15" fmla="*/ 0 60000 65536"/>
                <a:gd name="T16" fmla="*/ 0 60000 65536"/>
                <a:gd name="T17" fmla="*/ 0 60000 65536"/>
                <a:gd name="T18" fmla="*/ 0 60000 65536"/>
                <a:gd name="T19" fmla="*/ 0 60000 65536"/>
                <a:gd name="T20" fmla="*/ 0 60000 65536"/>
                <a:gd name="T21" fmla="*/ 0 w 53"/>
                <a:gd name="T22" fmla="*/ 0 h 54"/>
                <a:gd name="T23" fmla="*/ 53 w 53"/>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4">
                  <a:moveTo>
                    <a:pt x="0" y="54"/>
                  </a:moveTo>
                  <a:lnTo>
                    <a:pt x="30" y="0"/>
                  </a:lnTo>
                  <a:lnTo>
                    <a:pt x="53" y="54"/>
                  </a:lnTo>
                  <a:lnTo>
                    <a:pt x="0" y="54"/>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10" name="Freeform 367"/>
            <p:cNvSpPr>
              <a:spLocks/>
            </p:cNvSpPr>
            <p:nvPr/>
          </p:nvSpPr>
          <p:spPr bwMode="auto">
            <a:xfrm>
              <a:off x="1906" y="2249"/>
              <a:ext cx="54" cy="54"/>
            </a:xfrm>
            <a:custGeom>
              <a:avLst/>
              <a:gdLst>
                <a:gd name="T0" fmla="*/ 0 w 54"/>
                <a:gd name="T1" fmla="*/ 54 h 54"/>
                <a:gd name="T2" fmla="*/ 31 w 54"/>
                <a:gd name="T3" fmla="*/ 0 h 54"/>
                <a:gd name="T4" fmla="*/ 31 w 54"/>
                <a:gd name="T5" fmla="*/ 0 h 54"/>
                <a:gd name="T6" fmla="*/ 54 w 54"/>
                <a:gd name="T7" fmla="*/ 54 h 54"/>
                <a:gd name="T8" fmla="*/ 54 w 54"/>
                <a:gd name="T9" fmla="*/ 54 h 54"/>
                <a:gd name="T10" fmla="*/ 0 w 54"/>
                <a:gd name="T11" fmla="*/ 54 h 54"/>
                <a:gd name="T12" fmla="*/ 0 w 54"/>
                <a:gd name="T13" fmla="*/ 54 h 54"/>
                <a:gd name="T14" fmla="*/ 0 60000 65536"/>
                <a:gd name="T15" fmla="*/ 0 60000 65536"/>
                <a:gd name="T16" fmla="*/ 0 60000 65536"/>
                <a:gd name="T17" fmla="*/ 0 60000 65536"/>
                <a:gd name="T18" fmla="*/ 0 60000 65536"/>
                <a:gd name="T19" fmla="*/ 0 60000 65536"/>
                <a:gd name="T20" fmla="*/ 0 60000 65536"/>
                <a:gd name="T21" fmla="*/ 0 w 54"/>
                <a:gd name="T22" fmla="*/ 0 h 54"/>
                <a:gd name="T23" fmla="*/ 54 w 54"/>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4">
                  <a:moveTo>
                    <a:pt x="0" y="54"/>
                  </a:moveTo>
                  <a:lnTo>
                    <a:pt x="31" y="0"/>
                  </a:lnTo>
                  <a:lnTo>
                    <a:pt x="54" y="54"/>
                  </a:lnTo>
                  <a:lnTo>
                    <a:pt x="0" y="54"/>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11" name="Freeform 368"/>
            <p:cNvSpPr>
              <a:spLocks/>
            </p:cNvSpPr>
            <p:nvPr/>
          </p:nvSpPr>
          <p:spPr bwMode="auto">
            <a:xfrm>
              <a:off x="1562" y="1905"/>
              <a:ext cx="61" cy="54"/>
            </a:xfrm>
            <a:custGeom>
              <a:avLst/>
              <a:gdLst>
                <a:gd name="T0" fmla="*/ 0 w 61"/>
                <a:gd name="T1" fmla="*/ 54 h 54"/>
                <a:gd name="T2" fmla="*/ 31 w 61"/>
                <a:gd name="T3" fmla="*/ 0 h 54"/>
                <a:gd name="T4" fmla="*/ 61 w 61"/>
                <a:gd name="T5" fmla="*/ 54 h 54"/>
                <a:gd name="T6" fmla="*/ 0 w 61"/>
                <a:gd name="T7" fmla="*/ 54 h 54"/>
                <a:gd name="T8" fmla="*/ 0 60000 65536"/>
                <a:gd name="T9" fmla="*/ 0 60000 65536"/>
                <a:gd name="T10" fmla="*/ 0 60000 65536"/>
                <a:gd name="T11" fmla="*/ 0 60000 65536"/>
                <a:gd name="T12" fmla="*/ 0 w 61"/>
                <a:gd name="T13" fmla="*/ 0 h 54"/>
                <a:gd name="T14" fmla="*/ 61 w 61"/>
                <a:gd name="T15" fmla="*/ 54 h 54"/>
              </a:gdLst>
              <a:ahLst/>
              <a:cxnLst>
                <a:cxn ang="T8">
                  <a:pos x="T0" y="T1"/>
                </a:cxn>
                <a:cxn ang="T9">
                  <a:pos x="T2" y="T3"/>
                </a:cxn>
                <a:cxn ang="T10">
                  <a:pos x="T4" y="T5"/>
                </a:cxn>
                <a:cxn ang="T11">
                  <a:pos x="T6" y="T7"/>
                </a:cxn>
              </a:cxnLst>
              <a:rect l="T12" t="T13" r="T14" b="T15"/>
              <a:pathLst>
                <a:path w="61" h="54">
                  <a:moveTo>
                    <a:pt x="0" y="54"/>
                  </a:moveTo>
                  <a:lnTo>
                    <a:pt x="31" y="0"/>
                  </a:lnTo>
                  <a:lnTo>
                    <a:pt x="61" y="54"/>
                  </a:lnTo>
                  <a:lnTo>
                    <a:pt x="0" y="54"/>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12" name="Freeform 369"/>
            <p:cNvSpPr>
              <a:spLocks/>
            </p:cNvSpPr>
            <p:nvPr/>
          </p:nvSpPr>
          <p:spPr bwMode="auto">
            <a:xfrm>
              <a:off x="1814" y="2081"/>
              <a:ext cx="54" cy="54"/>
            </a:xfrm>
            <a:custGeom>
              <a:avLst/>
              <a:gdLst>
                <a:gd name="T0" fmla="*/ 0 w 54"/>
                <a:gd name="T1" fmla="*/ 54 h 54"/>
                <a:gd name="T2" fmla="*/ 31 w 54"/>
                <a:gd name="T3" fmla="*/ 0 h 54"/>
                <a:gd name="T4" fmla="*/ 54 w 54"/>
                <a:gd name="T5" fmla="*/ 54 h 54"/>
                <a:gd name="T6" fmla="*/ 0 w 54"/>
                <a:gd name="T7" fmla="*/ 54 h 54"/>
                <a:gd name="T8" fmla="*/ 0 60000 65536"/>
                <a:gd name="T9" fmla="*/ 0 60000 65536"/>
                <a:gd name="T10" fmla="*/ 0 60000 65536"/>
                <a:gd name="T11" fmla="*/ 0 60000 65536"/>
                <a:gd name="T12" fmla="*/ 0 w 54"/>
                <a:gd name="T13" fmla="*/ 0 h 54"/>
                <a:gd name="T14" fmla="*/ 54 w 54"/>
                <a:gd name="T15" fmla="*/ 54 h 54"/>
              </a:gdLst>
              <a:ahLst/>
              <a:cxnLst>
                <a:cxn ang="T8">
                  <a:pos x="T0" y="T1"/>
                </a:cxn>
                <a:cxn ang="T9">
                  <a:pos x="T2" y="T3"/>
                </a:cxn>
                <a:cxn ang="T10">
                  <a:pos x="T4" y="T5"/>
                </a:cxn>
                <a:cxn ang="T11">
                  <a:pos x="T6" y="T7"/>
                </a:cxn>
              </a:cxnLst>
              <a:rect l="T12" t="T13" r="T14" b="T15"/>
              <a:pathLst>
                <a:path w="54" h="54">
                  <a:moveTo>
                    <a:pt x="0" y="54"/>
                  </a:moveTo>
                  <a:lnTo>
                    <a:pt x="31" y="0"/>
                  </a:lnTo>
                  <a:lnTo>
                    <a:pt x="54" y="54"/>
                  </a:lnTo>
                  <a:lnTo>
                    <a:pt x="0" y="54"/>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13" name="Freeform 370"/>
            <p:cNvSpPr>
              <a:spLocks/>
            </p:cNvSpPr>
            <p:nvPr/>
          </p:nvSpPr>
          <p:spPr bwMode="auto">
            <a:xfrm>
              <a:off x="1562" y="1905"/>
              <a:ext cx="61" cy="54"/>
            </a:xfrm>
            <a:custGeom>
              <a:avLst/>
              <a:gdLst>
                <a:gd name="T0" fmla="*/ 0 w 61"/>
                <a:gd name="T1" fmla="*/ 54 h 54"/>
                <a:gd name="T2" fmla="*/ 31 w 61"/>
                <a:gd name="T3" fmla="*/ 0 h 54"/>
                <a:gd name="T4" fmla="*/ 31 w 61"/>
                <a:gd name="T5" fmla="*/ 0 h 54"/>
                <a:gd name="T6" fmla="*/ 61 w 61"/>
                <a:gd name="T7" fmla="*/ 54 h 54"/>
                <a:gd name="T8" fmla="*/ 61 w 61"/>
                <a:gd name="T9" fmla="*/ 54 h 54"/>
                <a:gd name="T10" fmla="*/ 0 w 61"/>
                <a:gd name="T11" fmla="*/ 54 h 54"/>
                <a:gd name="T12" fmla="*/ 0 w 61"/>
                <a:gd name="T13" fmla="*/ 54 h 54"/>
                <a:gd name="T14" fmla="*/ 0 60000 65536"/>
                <a:gd name="T15" fmla="*/ 0 60000 65536"/>
                <a:gd name="T16" fmla="*/ 0 60000 65536"/>
                <a:gd name="T17" fmla="*/ 0 60000 65536"/>
                <a:gd name="T18" fmla="*/ 0 60000 65536"/>
                <a:gd name="T19" fmla="*/ 0 60000 65536"/>
                <a:gd name="T20" fmla="*/ 0 60000 65536"/>
                <a:gd name="T21" fmla="*/ 0 w 61"/>
                <a:gd name="T22" fmla="*/ 0 h 54"/>
                <a:gd name="T23" fmla="*/ 61 w 61"/>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54">
                  <a:moveTo>
                    <a:pt x="0" y="54"/>
                  </a:moveTo>
                  <a:lnTo>
                    <a:pt x="31" y="0"/>
                  </a:lnTo>
                  <a:lnTo>
                    <a:pt x="61" y="54"/>
                  </a:lnTo>
                  <a:lnTo>
                    <a:pt x="0" y="54"/>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14" name="Freeform 371"/>
            <p:cNvSpPr>
              <a:spLocks/>
            </p:cNvSpPr>
            <p:nvPr/>
          </p:nvSpPr>
          <p:spPr bwMode="auto">
            <a:xfrm>
              <a:off x="1814" y="2081"/>
              <a:ext cx="54" cy="54"/>
            </a:xfrm>
            <a:custGeom>
              <a:avLst/>
              <a:gdLst>
                <a:gd name="T0" fmla="*/ 0 w 54"/>
                <a:gd name="T1" fmla="*/ 54 h 54"/>
                <a:gd name="T2" fmla="*/ 31 w 54"/>
                <a:gd name="T3" fmla="*/ 0 h 54"/>
                <a:gd name="T4" fmla="*/ 31 w 54"/>
                <a:gd name="T5" fmla="*/ 0 h 54"/>
                <a:gd name="T6" fmla="*/ 54 w 54"/>
                <a:gd name="T7" fmla="*/ 54 h 54"/>
                <a:gd name="T8" fmla="*/ 54 w 54"/>
                <a:gd name="T9" fmla="*/ 54 h 54"/>
                <a:gd name="T10" fmla="*/ 0 w 54"/>
                <a:gd name="T11" fmla="*/ 54 h 54"/>
                <a:gd name="T12" fmla="*/ 0 w 54"/>
                <a:gd name="T13" fmla="*/ 54 h 54"/>
                <a:gd name="T14" fmla="*/ 0 60000 65536"/>
                <a:gd name="T15" fmla="*/ 0 60000 65536"/>
                <a:gd name="T16" fmla="*/ 0 60000 65536"/>
                <a:gd name="T17" fmla="*/ 0 60000 65536"/>
                <a:gd name="T18" fmla="*/ 0 60000 65536"/>
                <a:gd name="T19" fmla="*/ 0 60000 65536"/>
                <a:gd name="T20" fmla="*/ 0 60000 65536"/>
                <a:gd name="T21" fmla="*/ 0 w 54"/>
                <a:gd name="T22" fmla="*/ 0 h 54"/>
                <a:gd name="T23" fmla="*/ 54 w 54"/>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4">
                  <a:moveTo>
                    <a:pt x="0" y="54"/>
                  </a:moveTo>
                  <a:lnTo>
                    <a:pt x="31" y="0"/>
                  </a:lnTo>
                  <a:lnTo>
                    <a:pt x="54" y="54"/>
                  </a:lnTo>
                  <a:lnTo>
                    <a:pt x="0" y="54"/>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15" name="Freeform 372"/>
            <p:cNvSpPr>
              <a:spLocks/>
            </p:cNvSpPr>
            <p:nvPr/>
          </p:nvSpPr>
          <p:spPr bwMode="auto">
            <a:xfrm>
              <a:off x="1944" y="2242"/>
              <a:ext cx="62" cy="53"/>
            </a:xfrm>
            <a:custGeom>
              <a:avLst/>
              <a:gdLst>
                <a:gd name="T0" fmla="*/ 0 w 62"/>
                <a:gd name="T1" fmla="*/ 53 h 53"/>
                <a:gd name="T2" fmla="*/ 31 w 62"/>
                <a:gd name="T3" fmla="*/ 0 h 53"/>
                <a:gd name="T4" fmla="*/ 62 w 62"/>
                <a:gd name="T5" fmla="*/ 53 h 53"/>
                <a:gd name="T6" fmla="*/ 0 w 62"/>
                <a:gd name="T7" fmla="*/ 53 h 53"/>
                <a:gd name="T8" fmla="*/ 0 60000 65536"/>
                <a:gd name="T9" fmla="*/ 0 60000 65536"/>
                <a:gd name="T10" fmla="*/ 0 60000 65536"/>
                <a:gd name="T11" fmla="*/ 0 60000 65536"/>
                <a:gd name="T12" fmla="*/ 0 w 62"/>
                <a:gd name="T13" fmla="*/ 0 h 53"/>
                <a:gd name="T14" fmla="*/ 62 w 62"/>
                <a:gd name="T15" fmla="*/ 53 h 53"/>
              </a:gdLst>
              <a:ahLst/>
              <a:cxnLst>
                <a:cxn ang="T8">
                  <a:pos x="T0" y="T1"/>
                </a:cxn>
                <a:cxn ang="T9">
                  <a:pos x="T2" y="T3"/>
                </a:cxn>
                <a:cxn ang="T10">
                  <a:pos x="T4" y="T5"/>
                </a:cxn>
                <a:cxn ang="T11">
                  <a:pos x="T6" y="T7"/>
                </a:cxn>
              </a:cxnLst>
              <a:rect l="T12" t="T13" r="T14" b="T15"/>
              <a:pathLst>
                <a:path w="62" h="53">
                  <a:moveTo>
                    <a:pt x="0" y="53"/>
                  </a:moveTo>
                  <a:lnTo>
                    <a:pt x="31" y="0"/>
                  </a:lnTo>
                  <a:lnTo>
                    <a:pt x="62" y="53"/>
                  </a:lnTo>
                  <a:lnTo>
                    <a:pt x="0" y="53"/>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16" name="Freeform 373"/>
            <p:cNvSpPr>
              <a:spLocks/>
            </p:cNvSpPr>
            <p:nvPr/>
          </p:nvSpPr>
          <p:spPr bwMode="auto">
            <a:xfrm>
              <a:off x="1891" y="2142"/>
              <a:ext cx="53" cy="54"/>
            </a:xfrm>
            <a:custGeom>
              <a:avLst/>
              <a:gdLst>
                <a:gd name="T0" fmla="*/ 0 w 53"/>
                <a:gd name="T1" fmla="*/ 54 h 54"/>
                <a:gd name="T2" fmla="*/ 31 w 53"/>
                <a:gd name="T3" fmla="*/ 0 h 54"/>
                <a:gd name="T4" fmla="*/ 53 w 53"/>
                <a:gd name="T5" fmla="*/ 54 h 54"/>
                <a:gd name="T6" fmla="*/ 0 w 53"/>
                <a:gd name="T7" fmla="*/ 54 h 54"/>
                <a:gd name="T8" fmla="*/ 0 60000 65536"/>
                <a:gd name="T9" fmla="*/ 0 60000 65536"/>
                <a:gd name="T10" fmla="*/ 0 60000 65536"/>
                <a:gd name="T11" fmla="*/ 0 60000 65536"/>
                <a:gd name="T12" fmla="*/ 0 w 53"/>
                <a:gd name="T13" fmla="*/ 0 h 54"/>
                <a:gd name="T14" fmla="*/ 53 w 53"/>
                <a:gd name="T15" fmla="*/ 54 h 54"/>
              </a:gdLst>
              <a:ahLst/>
              <a:cxnLst>
                <a:cxn ang="T8">
                  <a:pos x="T0" y="T1"/>
                </a:cxn>
                <a:cxn ang="T9">
                  <a:pos x="T2" y="T3"/>
                </a:cxn>
                <a:cxn ang="T10">
                  <a:pos x="T4" y="T5"/>
                </a:cxn>
                <a:cxn ang="T11">
                  <a:pos x="T6" y="T7"/>
                </a:cxn>
              </a:cxnLst>
              <a:rect l="T12" t="T13" r="T14" b="T15"/>
              <a:pathLst>
                <a:path w="53" h="54">
                  <a:moveTo>
                    <a:pt x="0" y="54"/>
                  </a:moveTo>
                  <a:lnTo>
                    <a:pt x="31" y="0"/>
                  </a:lnTo>
                  <a:lnTo>
                    <a:pt x="53" y="54"/>
                  </a:lnTo>
                  <a:lnTo>
                    <a:pt x="0" y="54"/>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17" name="Freeform 374"/>
            <p:cNvSpPr>
              <a:spLocks/>
            </p:cNvSpPr>
            <p:nvPr/>
          </p:nvSpPr>
          <p:spPr bwMode="auto">
            <a:xfrm>
              <a:off x="1944" y="2242"/>
              <a:ext cx="62" cy="53"/>
            </a:xfrm>
            <a:custGeom>
              <a:avLst/>
              <a:gdLst>
                <a:gd name="T0" fmla="*/ 0 w 62"/>
                <a:gd name="T1" fmla="*/ 53 h 53"/>
                <a:gd name="T2" fmla="*/ 31 w 62"/>
                <a:gd name="T3" fmla="*/ 0 h 53"/>
                <a:gd name="T4" fmla="*/ 31 w 62"/>
                <a:gd name="T5" fmla="*/ 0 h 53"/>
                <a:gd name="T6" fmla="*/ 62 w 62"/>
                <a:gd name="T7" fmla="*/ 53 h 53"/>
                <a:gd name="T8" fmla="*/ 62 w 62"/>
                <a:gd name="T9" fmla="*/ 53 h 53"/>
                <a:gd name="T10" fmla="*/ 0 w 62"/>
                <a:gd name="T11" fmla="*/ 53 h 53"/>
                <a:gd name="T12" fmla="*/ 0 w 62"/>
                <a:gd name="T13" fmla="*/ 53 h 53"/>
                <a:gd name="T14" fmla="*/ 0 60000 65536"/>
                <a:gd name="T15" fmla="*/ 0 60000 65536"/>
                <a:gd name="T16" fmla="*/ 0 60000 65536"/>
                <a:gd name="T17" fmla="*/ 0 60000 65536"/>
                <a:gd name="T18" fmla="*/ 0 60000 65536"/>
                <a:gd name="T19" fmla="*/ 0 60000 65536"/>
                <a:gd name="T20" fmla="*/ 0 60000 65536"/>
                <a:gd name="T21" fmla="*/ 0 w 62"/>
                <a:gd name="T22" fmla="*/ 0 h 53"/>
                <a:gd name="T23" fmla="*/ 62 w 62"/>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53">
                  <a:moveTo>
                    <a:pt x="0" y="53"/>
                  </a:moveTo>
                  <a:lnTo>
                    <a:pt x="31" y="0"/>
                  </a:lnTo>
                  <a:lnTo>
                    <a:pt x="62" y="53"/>
                  </a:lnTo>
                  <a:lnTo>
                    <a:pt x="0" y="53"/>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18" name="Freeform 375"/>
            <p:cNvSpPr>
              <a:spLocks/>
            </p:cNvSpPr>
            <p:nvPr/>
          </p:nvSpPr>
          <p:spPr bwMode="auto">
            <a:xfrm>
              <a:off x="1891" y="2142"/>
              <a:ext cx="53" cy="54"/>
            </a:xfrm>
            <a:custGeom>
              <a:avLst/>
              <a:gdLst>
                <a:gd name="T0" fmla="*/ 0 w 53"/>
                <a:gd name="T1" fmla="*/ 54 h 54"/>
                <a:gd name="T2" fmla="*/ 31 w 53"/>
                <a:gd name="T3" fmla="*/ 0 h 54"/>
                <a:gd name="T4" fmla="*/ 31 w 53"/>
                <a:gd name="T5" fmla="*/ 0 h 54"/>
                <a:gd name="T6" fmla="*/ 53 w 53"/>
                <a:gd name="T7" fmla="*/ 54 h 54"/>
                <a:gd name="T8" fmla="*/ 53 w 53"/>
                <a:gd name="T9" fmla="*/ 54 h 54"/>
                <a:gd name="T10" fmla="*/ 0 w 53"/>
                <a:gd name="T11" fmla="*/ 54 h 54"/>
                <a:gd name="T12" fmla="*/ 0 w 53"/>
                <a:gd name="T13" fmla="*/ 54 h 54"/>
                <a:gd name="T14" fmla="*/ 0 60000 65536"/>
                <a:gd name="T15" fmla="*/ 0 60000 65536"/>
                <a:gd name="T16" fmla="*/ 0 60000 65536"/>
                <a:gd name="T17" fmla="*/ 0 60000 65536"/>
                <a:gd name="T18" fmla="*/ 0 60000 65536"/>
                <a:gd name="T19" fmla="*/ 0 60000 65536"/>
                <a:gd name="T20" fmla="*/ 0 60000 65536"/>
                <a:gd name="T21" fmla="*/ 0 w 53"/>
                <a:gd name="T22" fmla="*/ 0 h 54"/>
                <a:gd name="T23" fmla="*/ 53 w 53"/>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4">
                  <a:moveTo>
                    <a:pt x="0" y="54"/>
                  </a:moveTo>
                  <a:lnTo>
                    <a:pt x="31" y="0"/>
                  </a:lnTo>
                  <a:lnTo>
                    <a:pt x="53" y="54"/>
                  </a:lnTo>
                  <a:lnTo>
                    <a:pt x="0" y="54"/>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19" name="Freeform 376"/>
            <p:cNvSpPr>
              <a:spLocks/>
            </p:cNvSpPr>
            <p:nvPr/>
          </p:nvSpPr>
          <p:spPr bwMode="auto">
            <a:xfrm>
              <a:off x="1990" y="2425"/>
              <a:ext cx="54" cy="54"/>
            </a:xfrm>
            <a:custGeom>
              <a:avLst/>
              <a:gdLst>
                <a:gd name="T0" fmla="*/ 0 w 54"/>
                <a:gd name="T1" fmla="*/ 54 h 54"/>
                <a:gd name="T2" fmla="*/ 31 w 54"/>
                <a:gd name="T3" fmla="*/ 0 h 54"/>
                <a:gd name="T4" fmla="*/ 54 w 54"/>
                <a:gd name="T5" fmla="*/ 54 h 54"/>
                <a:gd name="T6" fmla="*/ 0 w 54"/>
                <a:gd name="T7" fmla="*/ 54 h 54"/>
                <a:gd name="T8" fmla="*/ 0 60000 65536"/>
                <a:gd name="T9" fmla="*/ 0 60000 65536"/>
                <a:gd name="T10" fmla="*/ 0 60000 65536"/>
                <a:gd name="T11" fmla="*/ 0 60000 65536"/>
                <a:gd name="T12" fmla="*/ 0 w 54"/>
                <a:gd name="T13" fmla="*/ 0 h 54"/>
                <a:gd name="T14" fmla="*/ 54 w 54"/>
                <a:gd name="T15" fmla="*/ 54 h 54"/>
              </a:gdLst>
              <a:ahLst/>
              <a:cxnLst>
                <a:cxn ang="T8">
                  <a:pos x="T0" y="T1"/>
                </a:cxn>
                <a:cxn ang="T9">
                  <a:pos x="T2" y="T3"/>
                </a:cxn>
                <a:cxn ang="T10">
                  <a:pos x="T4" y="T5"/>
                </a:cxn>
                <a:cxn ang="T11">
                  <a:pos x="T6" y="T7"/>
                </a:cxn>
              </a:cxnLst>
              <a:rect l="T12" t="T13" r="T14" b="T15"/>
              <a:pathLst>
                <a:path w="54" h="54">
                  <a:moveTo>
                    <a:pt x="0" y="54"/>
                  </a:moveTo>
                  <a:lnTo>
                    <a:pt x="31" y="0"/>
                  </a:lnTo>
                  <a:lnTo>
                    <a:pt x="54" y="54"/>
                  </a:lnTo>
                  <a:lnTo>
                    <a:pt x="0" y="54"/>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20" name="Freeform 377"/>
            <p:cNvSpPr>
              <a:spLocks/>
            </p:cNvSpPr>
            <p:nvPr/>
          </p:nvSpPr>
          <p:spPr bwMode="auto">
            <a:xfrm>
              <a:off x="1807" y="2135"/>
              <a:ext cx="61" cy="53"/>
            </a:xfrm>
            <a:custGeom>
              <a:avLst/>
              <a:gdLst>
                <a:gd name="T0" fmla="*/ 0 w 61"/>
                <a:gd name="T1" fmla="*/ 53 h 53"/>
                <a:gd name="T2" fmla="*/ 30 w 61"/>
                <a:gd name="T3" fmla="*/ 0 h 53"/>
                <a:gd name="T4" fmla="*/ 61 w 61"/>
                <a:gd name="T5" fmla="*/ 53 h 53"/>
                <a:gd name="T6" fmla="*/ 0 w 61"/>
                <a:gd name="T7" fmla="*/ 53 h 53"/>
                <a:gd name="T8" fmla="*/ 0 60000 65536"/>
                <a:gd name="T9" fmla="*/ 0 60000 65536"/>
                <a:gd name="T10" fmla="*/ 0 60000 65536"/>
                <a:gd name="T11" fmla="*/ 0 60000 65536"/>
                <a:gd name="T12" fmla="*/ 0 w 61"/>
                <a:gd name="T13" fmla="*/ 0 h 53"/>
                <a:gd name="T14" fmla="*/ 61 w 61"/>
                <a:gd name="T15" fmla="*/ 53 h 53"/>
              </a:gdLst>
              <a:ahLst/>
              <a:cxnLst>
                <a:cxn ang="T8">
                  <a:pos x="T0" y="T1"/>
                </a:cxn>
                <a:cxn ang="T9">
                  <a:pos x="T2" y="T3"/>
                </a:cxn>
                <a:cxn ang="T10">
                  <a:pos x="T4" y="T5"/>
                </a:cxn>
                <a:cxn ang="T11">
                  <a:pos x="T6" y="T7"/>
                </a:cxn>
              </a:cxnLst>
              <a:rect l="T12" t="T13" r="T14" b="T15"/>
              <a:pathLst>
                <a:path w="61" h="53">
                  <a:moveTo>
                    <a:pt x="0" y="53"/>
                  </a:moveTo>
                  <a:lnTo>
                    <a:pt x="30" y="0"/>
                  </a:lnTo>
                  <a:lnTo>
                    <a:pt x="61" y="53"/>
                  </a:lnTo>
                  <a:lnTo>
                    <a:pt x="0" y="53"/>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21" name="Freeform 378"/>
            <p:cNvSpPr>
              <a:spLocks/>
            </p:cNvSpPr>
            <p:nvPr/>
          </p:nvSpPr>
          <p:spPr bwMode="auto">
            <a:xfrm>
              <a:off x="1990" y="2425"/>
              <a:ext cx="54" cy="54"/>
            </a:xfrm>
            <a:custGeom>
              <a:avLst/>
              <a:gdLst>
                <a:gd name="T0" fmla="*/ 0 w 54"/>
                <a:gd name="T1" fmla="*/ 54 h 54"/>
                <a:gd name="T2" fmla="*/ 31 w 54"/>
                <a:gd name="T3" fmla="*/ 0 h 54"/>
                <a:gd name="T4" fmla="*/ 31 w 54"/>
                <a:gd name="T5" fmla="*/ 0 h 54"/>
                <a:gd name="T6" fmla="*/ 54 w 54"/>
                <a:gd name="T7" fmla="*/ 54 h 54"/>
                <a:gd name="T8" fmla="*/ 54 w 54"/>
                <a:gd name="T9" fmla="*/ 54 h 54"/>
                <a:gd name="T10" fmla="*/ 0 w 54"/>
                <a:gd name="T11" fmla="*/ 54 h 54"/>
                <a:gd name="T12" fmla="*/ 0 w 54"/>
                <a:gd name="T13" fmla="*/ 54 h 54"/>
                <a:gd name="T14" fmla="*/ 0 60000 65536"/>
                <a:gd name="T15" fmla="*/ 0 60000 65536"/>
                <a:gd name="T16" fmla="*/ 0 60000 65536"/>
                <a:gd name="T17" fmla="*/ 0 60000 65536"/>
                <a:gd name="T18" fmla="*/ 0 60000 65536"/>
                <a:gd name="T19" fmla="*/ 0 60000 65536"/>
                <a:gd name="T20" fmla="*/ 0 60000 65536"/>
                <a:gd name="T21" fmla="*/ 0 w 54"/>
                <a:gd name="T22" fmla="*/ 0 h 54"/>
                <a:gd name="T23" fmla="*/ 54 w 54"/>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4">
                  <a:moveTo>
                    <a:pt x="0" y="54"/>
                  </a:moveTo>
                  <a:lnTo>
                    <a:pt x="31" y="0"/>
                  </a:lnTo>
                  <a:lnTo>
                    <a:pt x="54" y="54"/>
                  </a:lnTo>
                  <a:lnTo>
                    <a:pt x="0" y="54"/>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22" name="Freeform 379"/>
            <p:cNvSpPr>
              <a:spLocks/>
            </p:cNvSpPr>
            <p:nvPr/>
          </p:nvSpPr>
          <p:spPr bwMode="auto">
            <a:xfrm>
              <a:off x="1807" y="2135"/>
              <a:ext cx="61" cy="53"/>
            </a:xfrm>
            <a:custGeom>
              <a:avLst/>
              <a:gdLst>
                <a:gd name="T0" fmla="*/ 0 w 61"/>
                <a:gd name="T1" fmla="*/ 53 h 53"/>
                <a:gd name="T2" fmla="*/ 30 w 61"/>
                <a:gd name="T3" fmla="*/ 0 h 53"/>
                <a:gd name="T4" fmla="*/ 30 w 61"/>
                <a:gd name="T5" fmla="*/ 0 h 53"/>
                <a:gd name="T6" fmla="*/ 61 w 61"/>
                <a:gd name="T7" fmla="*/ 53 h 53"/>
                <a:gd name="T8" fmla="*/ 61 w 61"/>
                <a:gd name="T9" fmla="*/ 53 h 53"/>
                <a:gd name="T10" fmla="*/ 0 w 61"/>
                <a:gd name="T11" fmla="*/ 53 h 53"/>
                <a:gd name="T12" fmla="*/ 0 w 61"/>
                <a:gd name="T13" fmla="*/ 53 h 53"/>
                <a:gd name="T14" fmla="*/ 0 60000 65536"/>
                <a:gd name="T15" fmla="*/ 0 60000 65536"/>
                <a:gd name="T16" fmla="*/ 0 60000 65536"/>
                <a:gd name="T17" fmla="*/ 0 60000 65536"/>
                <a:gd name="T18" fmla="*/ 0 60000 65536"/>
                <a:gd name="T19" fmla="*/ 0 60000 65536"/>
                <a:gd name="T20" fmla="*/ 0 60000 65536"/>
                <a:gd name="T21" fmla="*/ 0 w 61"/>
                <a:gd name="T22" fmla="*/ 0 h 53"/>
                <a:gd name="T23" fmla="*/ 61 w 61"/>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53">
                  <a:moveTo>
                    <a:pt x="0" y="53"/>
                  </a:moveTo>
                  <a:lnTo>
                    <a:pt x="30" y="0"/>
                  </a:lnTo>
                  <a:lnTo>
                    <a:pt x="61" y="53"/>
                  </a:lnTo>
                  <a:lnTo>
                    <a:pt x="0" y="53"/>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23" name="Freeform 380"/>
            <p:cNvSpPr>
              <a:spLocks/>
            </p:cNvSpPr>
            <p:nvPr/>
          </p:nvSpPr>
          <p:spPr bwMode="auto">
            <a:xfrm>
              <a:off x="1409" y="1806"/>
              <a:ext cx="61" cy="53"/>
            </a:xfrm>
            <a:custGeom>
              <a:avLst/>
              <a:gdLst>
                <a:gd name="T0" fmla="*/ 0 w 61"/>
                <a:gd name="T1" fmla="*/ 53 h 53"/>
                <a:gd name="T2" fmla="*/ 31 w 61"/>
                <a:gd name="T3" fmla="*/ 0 h 53"/>
                <a:gd name="T4" fmla="*/ 61 w 61"/>
                <a:gd name="T5" fmla="*/ 53 h 53"/>
                <a:gd name="T6" fmla="*/ 0 w 61"/>
                <a:gd name="T7" fmla="*/ 53 h 53"/>
                <a:gd name="T8" fmla="*/ 0 60000 65536"/>
                <a:gd name="T9" fmla="*/ 0 60000 65536"/>
                <a:gd name="T10" fmla="*/ 0 60000 65536"/>
                <a:gd name="T11" fmla="*/ 0 60000 65536"/>
                <a:gd name="T12" fmla="*/ 0 w 61"/>
                <a:gd name="T13" fmla="*/ 0 h 53"/>
                <a:gd name="T14" fmla="*/ 61 w 61"/>
                <a:gd name="T15" fmla="*/ 53 h 53"/>
              </a:gdLst>
              <a:ahLst/>
              <a:cxnLst>
                <a:cxn ang="T8">
                  <a:pos x="T0" y="T1"/>
                </a:cxn>
                <a:cxn ang="T9">
                  <a:pos x="T2" y="T3"/>
                </a:cxn>
                <a:cxn ang="T10">
                  <a:pos x="T4" y="T5"/>
                </a:cxn>
                <a:cxn ang="T11">
                  <a:pos x="T6" y="T7"/>
                </a:cxn>
              </a:cxnLst>
              <a:rect l="T12" t="T13" r="T14" b="T15"/>
              <a:pathLst>
                <a:path w="61" h="53">
                  <a:moveTo>
                    <a:pt x="0" y="53"/>
                  </a:moveTo>
                  <a:lnTo>
                    <a:pt x="31" y="0"/>
                  </a:lnTo>
                  <a:lnTo>
                    <a:pt x="61" y="53"/>
                  </a:lnTo>
                  <a:lnTo>
                    <a:pt x="0" y="53"/>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24" name="Freeform 381"/>
            <p:cNvSpPr>
              <a:spLocks/>
            </p:cNvSpPr>
            <p:nvPr/>
          </p:nvSpPr>
          <p:spPr bwMode="auto">
            <a:xfrm>
              <a:off x="1814" y="2158"/>
              <a:ext cx="54" cy="53"/>
            </a:xfrm>
            <a:custGeom>
              <a:avLst/>
              <a:gdLst>
                <a:gd name="T0" fmla="*/ 0 w 54"/>
                <a:gd name="T1" fmla="*/ 53 h 53"/>
                <a:gd name="T2" fmla="*/ 31 w 54"/>
                <a:gd name="T3" fmla="*/ 0 h 53"/>
                <a:gd name="T4" fmla="*/ 54 w 54"/>
                <a:gd name="T5" fmla="*/ 53 h 53"/>
                <a:gd name="T6" fmla="*/ 0 w 54"/>
                <a:gd name="T7" fmla="*/ 53 h 53"/>
                <a:gd name="T8" fmla="*/ 0 60000 65536"/>
                <a:gd name="T9" fmla="*/ 0 60000 65536"/>
                <a:gd name="T10" fmla="*/ 0 60000 65536"/>
                <a:gd name="T11" fmla="*/ 0 60000 65536"/>
                <a:gd name="T12" fmla="*/ 0 w 54"/>
                <a:gd name="T13" fmla="*/ 0 h 53"/>
                <a:gd name="T14" fmla="*/ 54 w 54"/>
                <a:gd name="T15" fmla="*/ 53 h 53"/>
              </a:gdLst>
              <a:ahLst/>
              <a:cxnLst>
                <a:cxn ang="T8">
                  <a:pos x="T0" y="T1"/>
                </a:cxn>
                <a:cxn ang="T9">
                  <a:pos x="T2" y="T3"/>
                </a:cxn>
                <a:cxn ang="T10">
                  <a:pos x="T4" y="T5"/>
                </a:cxn>
                <a:cxn ang="T11">
                  <a:pos x="T6" y="T7"/>
                </a:cxn>
              </a:cxnLst>
              <a:rect l="T12" t="T13" r="T14" b="T15"/>
              <a:pathLst>
                <a:path w="54" h="53">
                  <a:moveTo>
                    <a:pt x="0" y="53"/>
                  </a:moveTo>
                  <a:lnTo>
                    <a:pt x="31" y="0"/>
                  </a:lnTo>
                  <a:lnTo>
                    <a:pt x="54" y="53"/>
                  </a:lnTo>
                  <a:lnTo>
                    <a:pt x="0" y="53"/>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25" name="Freeform 382"/>
            <p:cNvSpPr>
              <a:spLocks/>
            </p:cNvSpPr>
            <p:nvPr/>
          </p:nvSpPr>
          <p:spPr bwMode="auto">
            <a:xfrm>
              <a:off x="1409" y="1806"/>
              <a:ext cx="61" cy="53"/>
            </a:xfrm>
            <a:custGeom>
              <a:avLst/>
              <a:gdLst>
                <a:gd name="T0" fmla="*/ 0 w 61"/>
                <a:gd name="T1" fmla="*/ 53 h 53"/>
                <a:gd name="T2" fmla="*/ 31 w 61"/>
                <a:gd name="T3" fmla="*/ 0 h 53"/>
                <a:gd name="T4" fmla="*/ 31 w 61"/>
                <a:gd name="T5" fmla="*/ 0 h 53"/>
                <a:gd name="T6" fmla="*/ 61 w 61"/>
                <a:gd name="T7" fmla="*/ 53 h 53"/>
                <a:gd name="T8" fmla="*/ 61 w 61"/>
                <a:gd name="T9" fmla="*/ 53 h 53"/>
                <a:gd name="T10" fmla="*/ 0 w 61"/>
                <a:gd name="T11" fmla="*/ 53 h 53"/>
                <a:gd name="T12" fmla="*/ 0 w 61"/>
                <a:gd name="T13" fmla="*/ 53 h 53"/>
                <a:gd name="T14" fmla="*/ 0 60000 65536"/>
                <a:gd name="T15" fmla="*/ 0 60000 65536"/>
                <a:gd name="T16" fmla="*/ 0 60000 65536"/>
                <a:gd name="T17" fmla="*/ 0 60000 65536"/>
                <a:gd name="T18" fmla="*/ 0 60000 65536"/>
                <a:gd name="T19" fmla="*/ 0 60000 65536"/>
                <a:gd name="T20" fmla="*/ 0 60000 65536"/>
                <a:gd name="T21" fmla="*/ 0 w 61"/>
                <a:gd name="T22" fmla="*/ 0 h 53"/>
                <a:gd name="T23" fmla="*/ 61 w 61"/>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53">
                  <a:moveTo>
                    <a:pt x="0" y="53"/>
                  </a:moveTo>
                  <a:lnTo>
                    <a:pt x="31" y="0"/>
                  </a:lnTo>
                  <a:lnTo>
                    <a:pt x="61" y="53"/>
                  </a:lnTo>
                  <a:lnTo>
                    <a:pt x="0" y="53"/>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26" name="Freeform 383"/>
            <p:cNvSpPr>
              <a:spLocks/>
            </p:cNvSpPr>
            <p:nvPr/>
          </p:nvSpPr>
          <p:spPr bwMode="auto">
            <a:xfrm>
              <a:off x="1814" y="2158"/>
              <a:ext cx="54" cy="53"/>
            </a:xfrm>
            <a:custGeom>
              <a:avLst/>
              <a:gdLst>
                <a:gd name="T0" fmla="*/ 0 w 54"/>
                <a:gd name="T1" fmla="*/ 53 h 53"/>
                <a:gd name="T2" fmla="*/ 31 w 54"/>
                <a:gd name="T3" fmla="*/ 0 h 53"/>
                <a:gd name="T4" fmla="*/ 31 w 54"/>
                <a:gd name="T5" fmla="*/ 0 h 53"/>
                <a:gd name="T6" fmla="*/ 54 w 54"/>
                <a:gd name="T7" fmla="*/ 53 h 53"/>
                <a:gd name="T8" fmla="*/ 54 w 54"/>
                <a:gd name="T9" fmla="*/ 53 h 53"/>
                <a:gd name="T10" fmla="*/ 0 w 54"/>
                <a:gd name="T11" fmla="*/ 53 h 53"/>
                <a:gd name="T12" fmla="*/ 0 w 54"/>
                <a:gd name="T13" fmla="*/ 53 h 53"/>
                <a:gd name="T14" fmla="*/ 0 60000 65536"/>
                <a:gd name="T15" fmla="*/ 0 60000 65536"/>
                <a:gd name="T16" fmla="*/ 0 60000 65536"/>
                <a:gd name="T17" fmla="*/ 0 60000 65536"/>
                <a:gd name="T18" fmla="*/ 0 60000 65536"/>
                <a:gd name="T19" fmla="*/ 0 60000 65536"/>
                <a:gd name="T20" fmla="*/ 0 60000 65536"/>
                <a:gd name="T21" fmla="*/ 0 w 54"/>
                <a:gd name="T22" fmla="*/ 0 h 53"/>
                <a:gd name="T23" fmla="*/ 54 w 54"/>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3">
                  <a:moveTo>
                    <a:pt x="0" y="53"/>
                  </a:moveTo>
                  <a:lnTo>
                    <a:pt x="31" y="0"/>
                  </a:lnTo>
                  <a:lnTo>
                    <a:pt x="54" y="53"/>
                  </a:lnTo>
                  <a:lnTo>
                    <a:pt x="0" y="53"/>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27" name="Freeform 384"/>
            <p:cNvSpPr>
              <a:spLocks/>
            </p:cNvSpPr>
            <p:nvPr/>
          </p:nvSpPr>
          <p:spPr bwMode="auto">
            <a:xfrm>
              <a:off x="1845" y="2104"/>
              <a:ext cx="54" cy="54"/>
            </a:xfrm>
            <a:custGeom>
              <a:avLst/>
              <a:gdLst>
                <a:gd name="T0" fmla="*/ 0 w 54"/>
                <a:gd name="T1" fmla="*/ 54 h 54"/>
                <a:gd name="T2" fmla="*/ 23 w 54"/>
                <a:gd name="T3" fmla="*/ 0 h 54"/>
                <a:gd name="T4" fmla="*/ 54 w 54"/>
                <a:gd name="T5" fmla="*/ 54 h 54"/>
                <a:gd name="T6" fmla="*/ 0 w 54"/>
                <a:gd name="T7" fmla="*/ 54 h 54"/>
                <a:gd name="T8" fmla="*/ 0 60000 65536"/>
                <a:gd name="T9" fmla="*/ 0 60000 65536"/>
                <a:gd name="T10" fmla="*/ 0 60000 65536"/>
                <a:gd name="T11" fmla="*/ 0 60000 65536"/>
                <a:gd name="T12" fmla="*/ 0 w 54"/>
                <a:gd name="T13" fmla="*/ 0 h 54"/>
                <a:gd name="T14" fmla="*/ 54 w 54"/>
                <a:gd name="T15" fmla="*/ 54 h 54"/>
              </a:gdLst>
              <a:ahLst/>
              <a:cxnLst>
                <a:cxn ang="T8">
                  <a:pos x="T0" y="T1"/>
                </a:cxn>
                <a:cxn ang="T9">
                  <a:pos x="T2" y="T3"/>
                </a:cxn>
                <a:cxn ang="T10">
                  <a:pos x="T4" y="T5"/>
                </a:cxn>
                <a:cxn ang="T11">
                  <a:pos x="T6" y="T7"/>
                </a:cxn>
              </a:cxnLst>
              <a:rect l="T12" t="T13" r="T14" b="T15"/>
              <a:pathLst>
                <a:path w="54" h="54">
                  <a:moveTo>
                    <a:pt x="0" y="54"/>
                  </a:moveTo>
                  <a:lnTo>
                    <a:pt x="23" y="0"/>
                  </a:lnTo>
                  <a:lnTo>
                    <a:pt x="54" y="54"/>
                  </a:lnTo>
                  <a:lnTo>
                    <a:pt x="0" y="54"/>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28" name="Freeform 385"/>
            <p:cNvSpPr>
              <a:spLocks/>
            </p:cNvSpPr>
            <p:nvPr/>
          </p:nvSpPr>
          <p:spPr bwMode="auto">
            <a:xfrm>
              <a:off x="1845" y="2104"/>
              <a:ext cx="54" cy="54"/>
            </a:xfrm>
            <a:custGeom>
              <a:avLst/>
              <a:gdLst>
                <a:gd name="T0" fmla="*/ 0 w 54"/>
                <a:gd name="T1" fmla="*/ 54 h 54"/>
                <a:gd name="T2" fmla="*/ 23 w 54"/>
                <a:gd name="T3" fmla="*/ 0 h 54"/>
                <a:gd name="T4" fmla="*/ 23 w 54"/>
                <a:gd name="T5" fmla="*/ 0 h 54"/>
                <a:gd name="T6" fmla="*/ 54 w 54"/>
                <a:gd name="T7" fmla="*/ 54 h 54"/>
                <a:gd name="T8" fmla="*/ 54 w 54"/>
                <a:gd name="T9" fmla="*/ 54 h 54"/>
                <a:gd name="T10" fmla="*/ 0 w 54"/>
                <a:gd name="T11" fmla="*/ 54 h 54"/>
                <a:gd name="T12" fmla="*/ 0 w 54"/>
                <a:gd name="T13" fmla="*/ 54 h 54"/>
                <a:gd name="T14" fmla="*/ 0 60000 65536"/>
                <a:gd name="T15" fmla="*/ 0 60000 65536"/>
                <a:gd name="T16" fmla="*/ 0 60000 65536"/>
                <a:gd name="T17" fmla="*/ 0 60000 65536"/>
                <a:gd name="T18" fmla="*/ 0 60000 65536"/>
                <a:gd name="T19" fmla="*/ 0 60000 65536"/>
                <a:gd name="T20" fmla="*/ 0 60000 65536"/>
                <a:gd name="T21" fmla="*/ 0 w 54"/>
                <a:gd name="T22" fmla="*/ 0 h 54"/>
                <a:gd name="T23" fmla="*/ 54 w 54"/>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4">
                  <a:moveTo>
                    <a:pt x="0" y="54"/>
                  </a:moveTo>
                  <a:lnTo>
                    <a:pt x="23" y="0"/>
                  </a:lnTo>
                  <a:lnTo>
                    <a:pt x="54" y="54"/>
                  </a:lnTo>
                  <a:lnTo>
                    <a:pt x="0" y="54"/>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29" name="Freeform 386"/>
            <p:cNvSpPr>
              <a:spLocks/>
            </p:cNvSpPr>
            <p:nvPr/>
          </p:nvSpPr>
          <p:spPr bwMode="auto">
            <a:xfrm>
              <a:off x="988" y="153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30" name="Freeform 387"/>
            <p:cNvSpPr>
              <a:spLocks/>
            </p:cNvSpPr>
            <p:nvPr/>
          </p:nvSpPr>
          <p:spPr bwMode="auto">
            <a:xfrm>
              <a:off x="1447" y="188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31" name="Freeform 388"/>
            <p:cNvSpPr>
              <a:spLocks/>
            </p:cNvSpPr>
            <p:nvPr/>
          </p:nvSpPr>
          <p:spPr bwMode="auto">
            <a:xfrm>
              <a:off x="1539" y="1959"/>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32" name="Freeform 389"/>
            <p:cNvSpPr>
              <a:spLocks/>
            </p:cNvSpPr>
            <p:nvPr/>
          </p:nvSpPr>
          <p:spPr bwMode="auto">
            <a:xfrm>
              <a:off x="1623" y="202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33" name="Freeform 390"/>
            <p:cNvSpPr>
              <a:spLocks/>
            </p:cNvSpPr>
            <p:nvPr/>
          </p:nvSpPr>
          <p:spPr bwMode="auto">
            <a:xfrm>
              <a:off x="1715" y="2104"/>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34" name="Freeform 391"/>
            <p:cNvSpPr>
              <a:spLocks/>
            </p:cNvSpPr>
            <p:nvPr/>
          </p:nvSpPr>
          <p:spPr bwMode="auto">
            <a:xfrm>
              <a:off x="1799" y="2165"/>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35" name="Freeform 392"/>
            <p:cNvSpPr>
              <a:spLocks/>
            </p:cNvSpPr>
            <p:nvPr/>
          </p:nvSpPr>
          <p:spPr bwMode="auto">
            <a:xfrm>
              <a:off x="1883" y="2234"/>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36" name="Freeform 393"/>
            <p:cNvSpPr>
              <a:spLocks/>
            </p:cNvSpPr>
            <p:nvPr/>
          </p:nvSpPr>
          <p:spPr bwMode="auto">
            <a:xfrm>
              <a:off x="1960" y="2311"/>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37" name="Freeform 394"/>
            <p:cNvSpPr>
              <a:spLocks/>
            </p:cNvSpPr>
            <p:nvPr/>
          </p:nvSpPr>
          <p:spPr bwMode="auto">
            <a:xfrm>
              <a:off x="2036" y="237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38" name="Freeform 395"/>
            <p:cNvSpPr>
              <a:spLocks/>
            </p:cNvSpPr>
            <p:nvPr/>
          </p:nvSpPr>
          <p:spPr bwMode="auto">
            <a:xfrm>
              <a:off x="2059" y="2311"/>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noFill/>
            <a:ln w="12700">
              <a:solidFill>
                <a:srgbClr val="0000D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39" name="Freeform 396"/>
            <p:cNvSpPr>
              <a:spLocks/>
            </p:cNvSpPr>
            <p:nvPr/>
          </p:nvSpPr>
          <p:spPr bwMode="auto">
            <a:xfrm>
              <a:off x="2480" y="2663"/>
              <a:ext cx="54" cy="76"/>
            </a:xfrm>
            <a:custGeom>
              <a:avLst/>
              <a:gdLst>
                <a:gd name="T0" fmla="*/ 54 w 54"/>
                <a:gd name="T1" fmla="*/ 38 h 76"/>
                <a:gd name="T2" fmla="*/ 54 w 54"/>
                <a:gd name="T3" fmla="*/ 53 h 76"/>
                <a:gd name="T4" fmla="*/ 46 w 54"/>
                <a:gd name="T5" fmla="*/ 61 h 76"/>
                <a:gd name="T6" fmla="*/ 38 w 54"/>
                <a:gd name="T7" fmla="*/ 68 h 76"/>
                <a:gd name="T8" fmla="*/ 31 w 54"/>
                <a:gd name="T9" fmla="*/ 76 h 76"/>
                <a:gd name="T10" fmla="*/ 31 w 54"/>
                <a:gd name="T11" fmla="*/ 76 h 76"/>
                <a:gd name="T12" fmla="*/ 15 w 54"/>
                <a:gd name="T13" fmla="*/ 68 h 76"/>
                <a:gd name="T14" fmla="*/ 8 w 54"/>
                <a:gd name="T15" fmla="*/ 61 h 76"/>
                <a:gd name="T16" fmla="*/ 0 w 54"/>
                <a:gd name="T17" fmla="*/ 53 h 76"/>
                <a:gd name="T18" fmla="*/ 0 w 54"/>
                <a:gd name="T19" fmla="*/ 38 h 76"/>
                <a:gd name="T20" fmla="*/ 0 w 54"/>
                <a:gd name="T21" fmla="*/ 38 h 76"/>
                <a:gd name="T22" fmla="*/ 0 w 54"/>
                <a:gd name="T23" fmla="*/ 22 h 76"/>
                <a:gd name="T24" fmla="*/ 8 w 54"/>
                <a:gd name="T25" fmla="*/ 15 h 76"/>
                <a:gd name="T26" fmla="*/ 15 w 54"/>
                <a:gd name="T27" fmla="*/ 7 h 76"/>
                <a:gd name="T28" fmla="*/ 31 w 54"/>
                <a:gd name="T29" fmla="*/ 0 h 76"/>
                <a:gd name="T30" fmla="*/ 31 w 54"/>
                <a:gd name="T31" fmla="*/ 0 h 76"/>
                <a:gd name="T32" fmla="*/ 38 w 54"/>
                <a:gd name="T33" fmla="*/ 7 h 76"/>
                <a:gd name="T34" fmla="*/ 46 w 54"/>
                <a:gd name="T35" fmla="*/ 15 h 76"/>
                <a:gd name="T36" fmla="*/ 54 w 54"/>
                <a:gd name="T37" fmla="*/ 22 h 76"/>
                <a:gd name="T38" fmla="*/ 54 w 54"/>
                <a:gd name="T39" fmla="*/ 38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76"/>
                <a:gd name="T62" fmla="*/ 54 w 54"/>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76">
                  <a:moveTo>
                    <a:pt x="54" y="38"/>
                  </a:moveTo>
                  <a:lnTo>
                    <a:pt x="54" y="53"/>
                  </a:lnTo>
                  <a:lnTo>
                    <a:pt x="46" y="61"/>
                  </a:lnTo>
                  <a:lnTo>
                    <a:pt x="38" y="68"/>
                  </a:lnTo>
                  <a:lnTo>
                    <a:pt x="31" y="76"/>
                  </a:lnTo>
                  <a:lnTo>
                    <a:pt x="15" y="68"/>
                  </a:lnTo>
                  <a:lnTo>
                    <a:pt x="8" y="61"/>
                  </a:lnTo>
                  <a:lnTo>
                    <a:pt x="0" y="53"/>
                  </a:lnTo>
                  <a:lnTo>
                    <a:pt x="0" y="38"/>
                  </a:lnTo>
                  <a:lnTo>
                    <a:pt x="0" y="22"/>
                  </a:lnTo>
                  <a:lnTo>
                    <a:pt x="8" y="15"/>
                  </a:lnTo>
                  <a:lnTo>
                    <a:pt x="15" y="7"/>
                  </a:lnTo>
                  <a:lnTo>
                    <a:pt x="31" y="0"/>
                  </a:lnTo>
                  <a:lnTo>
                    <a:pt x="38" y="7"/>
                  </a:lnTo>
                  <a:lnTo>
                    <a:pt x="46" y="15"/>
                  </a:lnTo>
                  <a:lnTo>
                    <a:pt x="54" y="22"/>
                  </a:lnTo>
                  <a:lnTo>
                    <a:pt x="54" y="38"/>
                  </a:lnTo>
                  <a:close/>
                </a:path>
              </a:pathLst>
            </a:custGeom>
            <a:solidFill>
              <a:srgbClr val="C9CA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40" name="Freeform 397"/>
            <p:cNvSpPr>
              <a:spLocks/>
            </p:cNvSpPr>
            <p:nvPr/>
          </p:nvSpPr>
          <p:spPr bwMode="auto">
            <a:xfrm>
              <a:off x="2465" y="2609"/>
              <a:ext cx="53" cy="69"/>
            </a:xfrm>
            <a:custGeom>
              <a:avLst/>
              <a:gdLst>
                <a:gd name="T0" fmla="*/ 53 w 53"/>
                <a:gd name="T1" fmla="*/ 38 h 69"/>
                <a:gd name="T2" fmla="*/ 53 w 53"/>
                <a:gd name="T3" fmla="*/ 54 h 69"/>
                <a:gd name="T4" fmla="*/ 46 w 53"/>
                <a:gd name="T5" fmla="*/ 61 h 69"/>
                <a:gd name="T6" fmla="*/ 38 w 53"/>
                <a:gd name="T7" fmla="*/ 69 h 69"/>
                <a:gd name="T8" fmla="*/ 30 w 53"/>
                <a:gd name="T9" fmla="*/ 69 h 69"/>
                <a:gd name="T10" fmla="*/ 30 w 53"/>
                <a:gd name="T11" fmla="*/ 69 h 69"/>
                <a:gd name="T12" fmla="*/ 15 w 53"/>
                <a:gd name="T13" fmla="*/ 69 h 69"/>
                <a:gd name="T14" fmla="*/ 7 w 53"/>
                <a:gd name="T15" fmla="*/ 61 h 69"/>
                <a:gd name="T16" fmla="*/ 0 w 53"/>
                <a:gd name="T17" fmla="*/ 54 h 69"/>
                <a:gd name="T18" fmla="*/ 0 w 53"/>
                <a:gd name="T19" fmla="*/ 38 h 69"/>
                <a:gd name="T20" fmla="*/ 0 w 53"/>
                <a:gd name="T21" fmla="*/ 38 h 69"/>
                <a:gd name="T22" fmla="*/ 0 w 53"/>
                <a:gd name="T23" fmla="*/ 23 h 69"/>
                <a:gd name="T24" fmla="*/ 7 w 53"/>
                <a:gd name="T25" fmla="*/ 8 h 69"/>
                <a:gd name="T26" fmla="*/ 15 w 53"/>
                <a:gd name="T27" fmla="*/ 0 h 69"/>
                <a:gd name="T28" fmla="*/ 30 w 53"/>
                <a:gd name="T29" fmla="*/ 0 h 69"/>
                <a:gd name="T30" fmla="*/ 30 w 53"/>
                <a:gd name="T31" fmla="*/ 0 h 69"/>
                <a:gd name="T32" fmla="*/ 38 w 53"/>
                <a:gd name="T33" fmla="*/ 0 h 69"/>
                <a:gd name="T34" fmla="*/ 46 w 53"/>
                <a:gd name="T35" fmla="*/ 8 h 69"/>
                <a:gd name="T36" fmla="*/ 53 w 53"/>
                <a:gd name="T37" fmla="*/ 23 h 69"/>
                <a:gd name="T38" fmla="*/ 53 w 53"/>
                <a:gd name="T39" fmla="*/ 38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69"/>
                <a:gd name="T62" fmla="*/ 53 w 53"/>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69">
                  <a:moveTo>
                    <a:pt x="53" y="38"/>
                  </a:moveTo>
                  <a:lnTo>
                    <a:pt x="53" y="54"/>
                  </a:lnTo>
                  <a:lnTo>
                    <a:pt x="46" y="61"/>
                  </a:lnTo>
                  <a:lnTo>
                    <a:pt x="38" y="69"/>
                  </a:lnTo>
                  <a:lnTo>
                    <a:pt x="30" y="69"/>
                  </a:lnTo>
                  <a:lnTo>
                    <a:pt x="15" y="69"/>
                  </a:lnTo>
                  <a:lnTo>
                    <a:pt x="7" y="61"/>
                  </a:lnTo>
                  <a:lnTo>
                    <a:pt x="0" y="54"/>
                  </a:lnTo>
                  <a:lnTo>
                    <a:pt x="0" y="38"/>
                  </a:lnTo>
                  <a:lnTo>
                    <a:pt x="0" y="23"/>
                  </a:lnTo>
                  <a:lnTo>
                    <a:pt x="7" y="8"/>
                  </a:lnTo>
                  <a:lnTo>
                    <a:pt x="15" y="0"/>
                  </a:lnTo>
                  <a:lnTo>
                    <a:pt x="30" y="0"/>
                  </a:lnTo>
                  <a:lnTo>
                    <a:pt x="38" y="0"/>
                  </a:lnTo>
                  <a:lnTo>
                    <a:pt x="46" y="8"/>
                  </a:lnTo>
                  <a:lnTo>
                    <a:pt x="53" y="23"/>
                  </a:lnTo>
                  <a:lnTo>
                    <a:pt x="53" y="38"/>
                  </a:lnTo>
                  <a:close/>
                </a:path>
              </a:pathLst>
            </a:custGeom>
            <a:solidFill>
              <a:srgbClr val="C9CA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41" name="Freeform 398"/>
            <p:cNvSpPr>
              <a:spLocks/>
            </p:cNvSpPr>
            <p:nvPr/>
          </p:nvSpPr>
          <p:spPr bwMode="auto">
            <a:xfrm>
              <a:off x="2480" y="2663"/>
              <a:ext cx="54" cy="76"/>
            </a:xfrm>
            <a:custGeom>
              <a:avLst/>
              <a:gdLst>
                <a:gd name="T0" fmla="*/ 54 w 54"/>
                <a:gd name="T1" fmla="*/ 38 h 76"/>
                <a:gd name="T2" fmla="*/ 54 w 54"/>
                <a:gd name="T3" fmla="*/ 53 h 76"/>
                <a:gd name="T4" fmla="*/ 54 w 54"/>
                <a:gd name="T5" fmla="*/ 53 h 76"/>
                <a:gd name="T6" fmla="*/ 46 w 54"/>
                <a:gd name="T7" fmla="*/ 61 h 76"/>
                <a:gd name="T8" fmla="*/ 46 w 54"/>
                <a:gd name="T9" fmla="*/ 61 h 76"/>
                <a:gd name="T10" fmla="*/ 38 w 54"/>
                <a:gd name="T11" fmla="*/ 68 h 76"/>
                <a:gd name="T12" fmla="*/ 38 w 54"/>
                <a:gd name="T13" fmla="*/ 68 h 76"/>
                <a:gd name="T14" fmla="*/ 31 w 54"/>
                <a:gd name="T15" fmla="*/ 76 h 76"/>
                <a:gd name="T16" fmla="*/ 31 w 54"/>
                <a:gd name="T17" fmla="*/ 76 h 76"/>
                <a:gd name="T18" fmla="*/ 31 w 54"/>
                <a:gd name="T19" fmla="*/ 76 h 76"/>
                <a:gd name="T20" fmla="*/ 31 w 54"/>
                <a:gd name="T21" fmla="*/ 76 h 76"/>
                <a:gd name="T22" fmla="*/ 15 w 54"/>
                <a:gd name="T23" fmla="*/ 68 h 76"/>
                <a:gd name="T24" fmla="*/ 15 w 54"/>
                <a:gd name="T25" fmla="*/ 68 h 76"/>
                <a:gd name="T26" fmla="*/ 8 w 54"/>
                <a:gd name="T27" fmla="*/ 61 h 76"/>
                <a:gd name="T28" fmla="*/ 8 w 54"/>
                <a:gd name="T29" fmla="*/ 61 h 76"/>
                <a:gd name="T30" fmla="*/ 0 w 54"/>
                <a:gd name="T31" fmla="*/ 53 h 76"/>
                <a:gd name="T32" fmla="*/ 0 w 54"/>
                <a:gd name="T33" fmla="*/ 53 h 76"/>
                <a:gd name="T34" fmla="*/ 0 w 54"/>
                <a:gd name="T35" fmla="*/ 38 h 76"/>
                <a:gd name="T36" fmla="*/ 0 w 54"/>
                <a:gd name="T37" fmla="*/ 38 h 76"/>
                <a:gd name="T38" fmla="*/ 0 w 54"/>
                <a:gd name="T39" fmla="*/ 38 h 76"/>
                <a:gd name="T40" fmla="*/ 0 w 54"/>
                <a:gd name="T41" fmla="*/ 38 h 76"/>
                <a:gd name="T42" fmla="*/ 0 w 54"/>
                <a:gd name="T43" fmla="*/ 22 h 76"/>
                <a:gd name="T44" fmla="*/ 0 w 54"/>
                <a:gd name="T45" fmla="*/ 22 h 76"/>
                <a:gd name="T46" fmla="*/ 8 w 54"/>
                <a:gd name="T47" fmla="*/ 15 h 76"/>
                <a:gd name="T48" fmla="*/ 8 w 54"/>
                <a:gd name="T49" fmla="*/ 15 h 76"/>
                <a:gd name="T50" fmla="*/ 15 w 54"/>
                <a:gd name="T51" fmla="*/ 7 h 76"/>
                <a:gd name="T52" fmla="*/ 15 w 54"/>
                <a:gd name="T53" fmla="*/ 7 h 76"/>
                <a:gd name="T54" fmla="*/ 31 w 54"/>
                <a:gd name="T55" fmla="*/ 0 h 76"/>
                <a:gd name="T56" fmla="*/ 31 w 54"/>
                <a:gd name="T57" fmla="*/ 0 h 76"/>
                <a:gd name="T58" fmla="*/ 31 w 54"/>
                <a:gd name="T59" fmla="*/ 0 h 76"/>
                <a:gd name="T60" fmla="*/ 31 w 54"/>
                <a:gd name="T61" fmla="*/ 0 h 76"/>
                <a:gd name="T62" fmla="*/ 38 w 54"/>
                <a:gd name="T63" fmla="*/ 7 h 76"/>
                <a:gd name="T64" fmla="*/ 38 w 54"/>
                <a:gd name="T65" fmla="*/ 7 h 76"/>
                <a:gd name="T66" fmla="*/ 46 w 54"/>
                <a:gd name="T67" fmla="*/ 15 h 76"/>
                <a:gd name="T68" fmla="*/ 46 w 54"/>
                <a:gd name="T69" fmla="*/ 15 h 76"/>
                <a:gd name="T70" fmla="*/ 54 w 54"/>
                <a:gd name="T71" fmla="*/ 22 h 76"/>
                <a:gd name="T72" fmla="*/ 54 w 54"/>
                <a:gd name="T73" fmla="*/ 22 h 76"/>
                <a:gd name="T74" fmla="*/ 54 w 54"/>
                <a:gd name="T75" fmla="*/ 38 h 76"/>
                <a:gd name="T76" fmla="*/ 54 w 54"/>
                <a:gd name="T77" fmla="*/ 38 h 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76"/>
                <a:gd name="T119" fmla="*/ 54 w 54"/>
                <a:gd name="T120" fmla="*/ 76 h 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76">
                  <a:moveTo>
                    <a:pt x="54" y="38"/>
                  </a:moveTo>
                  <a:lnTo>
                    <a:pt x="54" y="53"/>
                  </a:lnTo>
                  <a:lnTo>
                    <a:pt x="46" y="61"/>
                  </a:lnTo>
                  <a:lnTo>
                    <a:pt x="38" y="68"/>
                  </a:lnTo>
                  <a:lnTo>
                    <a:pt x="31" y="76"/>
                  </a:lnTo>
                  <a:lnTo>
                    <a:pt x="15" y="68"/>
                  </a:lnTo>
                  <a:lnTo>
                    <a:pt x="8" y="61"/>
                  </a:lnTo>
                  <a:lnTo>
                    <a:pt x="0" y="53"/>
                  </a:lnTo>
                  <a:lnTo>
                    <a:pt x="0" y="38"/>
                  </a:lnTo>
                  <a:lnTo>
                    <a:pt x="0" y="22"/>
                  </a:lnTo>
                  <a:lnTo>
                    <a:pt x="8" y="15"/>
                  </a:lnTo>
                  <a:lnTo>
                    <a:pt x="15" y="7"/>
                  </a:lnTo>
                  <a:lnTo>
                    <a:pt x="31" y="0"/>
                  </a:lnTo>
                  <a:lnTo>
                    <a:pt x="38" y="7"/>
                  </a:lnTo>
                  <a:lnTo>
                    <a:pt x="46" y="15"/>
                  </a:lnTo>
                  <a:lnTo>
                    <a:pt x="54" y="22"/>
                  </a:lnTo>
                  <a:lnTo>
                    <a:pt x="54"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42" name="Freeform 399"/>
            <p:cNvSpPr>
              <a:spLocks/>
            </p:cNvSpPr>
            <p:nvPr/>
          </p:nvSpPr>
          <p:spPr bwMode="auto">
            <a:xfrm>
              <a:off x="2465" y="2609"/>
              <a:ext cx="53" cy="69"/>
            </a:xfrm>
            <a:custGeom>
              <a:avLst/>
              <a:gdLst>
                <a:gd name="T0" fmla="*/ 53 w 53"/>
                <a:gd name="T1" fmla="*/ 38 h 69"/>
                <a:gd name="T2" fmla="*/ 53 w 53"/>
                <a:gd name="T3" fmla="*/ 54 h 69"/>
                <a:gd name="T4" fmla="*/ 53 w 53"/>
                <a:gd name="T5" fmla="*/ 54 h 69"/>
                <a:gd name="T6" fmla="*/ 46 w 53"/>
                <a:gd name="T7" fmla="*/ 61 h 69"/>
                <a:gd name="T8" fmla="*/ 46 w 53"/>
                <a:gd name="T9" fmla="*/ 61 h 69"/>
                <a:gd name="T10" fmla="*/ 38 w 53"/>
                <a:gd name="T11" fmla="*/ 69 h 69"/>
                <a:gd name="T12" fmla="*/ 38 w 53"/>
                <a:gd name="T13" fmla="*/ 69 h 69"/>
                <a:gd name="T14" fmla="*/ 30 w 53"/>
                <a:gd name="T15" fmla="*/ 69 h 69"/>
                <a:gd name="T16" fmla="*/ 30 w 53"/>
                <a:gd name="T17" fmla="*/ 69 h 69"/>
                <a:gd name="T18" fmla="*/ 30 w 53"/>
                <a:gd name="T19" fmla="*/ 69 h 69"/>
                <a:gd name="T20" fmla="*/ 30 w 53"/>
                <a:gd name="T21" fmla="*/ 69 h 69"/>
                <a:gd name="T22" fmla="*/ 15 w 53"/>
                <a:gd name="T23" fmla="*/ 69 h 69"/>
                <a:gd name="T24" fmla="*/ 15 w 53"/>
                <a:gd name="T25" fmla="*/ 69 h 69"/>
                <a:gd name="T26" fmla="*/ 7 w 53"/>
                <a:gd name="T27" fmla="*/ 61 h 69"/>
                <a:gd name="T28" fmla="*/ 7 w 53"/>
                <a:gd name="T29" fmla="*/ 61 h 69"/>
                <a:gd name="T30" fmla="*/ 0 w 53"/>
                <a:gd name="T31" fmla="*/ 54 h 69"/>
                <a:gd name="T32" fmla="*/ 0 w 53"/>
                <a:gd name="T33" fmla="*/ 54 h 69"/>
                <a:gd name="T34" fmla="*/ 0 w 53"/>
                <a:gd name="T35" fmla="*/ 38 h 69"/>
                <a:gd name="T36" fmla="*/ 0 w 53"/>
                <a:gd name="T37" fmla="*/ 38 h 69"/>
                <a:gd name="T38" fmla="*/ 0 w 53"/>
                <a:gd name="T39" fmla="*/ 38 h 69"/>
                <a:gd name="T40" fmla="*/ 0 w 53"/>
                <a:gd name="T41" fmla="*/ 38 h 69"/>
                <a:gd name="T42" fmla="*/ 0 w 53"/>
                <a:gd name="T43" fmla="*/ 23 h 69"/>
                <a:gd name="T44" fmla="*/ 0 w 53"/>
                <a:gd name="T45" fmla="*/ 23 h 69"/>
                <a:gd name="T46" fmla="*/ 7 w 53"/>
                <a:gd name="T47" fmla="*/ 8 h 69"/>
                <a:gd name="T48" fmla="*/ 7 w 53"/>
                <a:gd name="T49" fmla="*/ 8 h 69"/>
                <a:gd name="T50" fmla="*/ 15 w 53"/>
                <a:gd name="T51" fmla="*/ 0 h 69"/>
                <a:gd name="T52" fmla="*/ 15 w 53"/>
                <a:gd name="T53" fmla="*/ 0 h 69"/>
                <a:gd name="T54" fmla="*/ 30 w 53"/>
                <a:gd name="T55" fmla="*/ 0 h 69"/>
                <a:gd name="T56" fmla="*/ 30 w 53"/>
                <a:gd name="T57" fmla="*/ 0 h 69"/>
                <a:gd name="T58" fmla="*/ 30 w 53"/>
                <a:gd name="T59" fmla="*/ 0 h 69"/>
                <a:gd name="T60" fmla="*/ 30 w 53"/>
                <a:gd name="T61" fmla="*/ 0 h 69"/>
                <a:gd name="T62" fmla="*/ 38 w 53"/>
                <a:gd name="T63" fmla="*/ 0 h 69"/>
                <a:gd name="T64" fmla="*/ 38 w 53"/>
                <a:gd name="T65" fmla="*/ 0 h 69"/>
                <a:gd name="T66" fmla="*/ 46 w 53"/>
                <a:gd name="T67" fmla="*/ 8 h 69"/>
                <a:gd name="T68" fmla="*/ 46 w 53"/>
                <a:gd name="T69" fmla="*/ 8 h 69"/>
                <a:gd name="T70" fmla="*/ 53 w 53"/>
                <a:gd name="T71" fmla="*/ 23 h 69"/>
                <a:gd name="T72" fmla="*/ 53 w 53"/>
                <a:gd name="T73" fmla="*/ 23 h 69"/>
                <a:gd name="T74" fmla="*/ 53 w 53"/>
                <a:gd name="T75" fmla="*/ 38 h 69"/>
                <a:gd name="T76" fmla="*/ 53 w 53"/>
                <a:gd name="T77" fmla="*/ 38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69"/>
                <a:gd name="T119" fmla="*/ 53 w 53"/>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69">
                  <a:moveTo>
                    <a:pt x="53" y="38"/>
                  </a:moveTo>
                  <a:lnTo>
                    <a:pt x="53" y="54"/>
                  </a:lnTo>
                  <a:lnTo>
                    <a:pt x="46" y="61"/>
                  </a:lnTo>
                  <a:lnTo>
                    <a:pt x="38" y="69"/>
                  </a:lnTo>
                  <a:lnTo>
                    <a:pt x="30" y="69"/>
                  </a:lnTo>
                  <a:lnTo>
                    <a:pt x="15" y="69"/>
                  </a:lnTo>
                  <a:lnTo>
                    <a:pt x="7" y="61"/>
                  </a:lnTo>
                  <a:lnTo>
                    <a:pt x="0" y="54"/>
                  </a:lnTo>
                  <a:lnTo>
                    <a:pt x="0" y="38"/>
                  </a:lnTo>
                  <a:lnTo>
                    <a:pt x="0" y="23"/>
                  </a:lnTo>
                  <a:lnTo>
                    <a:pt x="7" y="8"/>
                  </a:lnTo>
                  <a:lnTo>
                    <a:pt x="15" y="0"/>
                  </a:lnTo>
                  <a:lnTo>
                    <a:pt x="30" y="0"/>
                  </a:lnTo>
                  <a:lnTo>
                    <a:pt x="38" y="0"/>
                  </a:lnTo>
                  <a:lnTo>
                    <a:pt x="46" y="8"/>
                  </a:lnTo>
                  <a:lnTo>
                    <a:pt x="53" y="23"/>
                  </a:lnTo>
                  <a:lnTo>
                    <a:pt x="53"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43" name="Freeform 400"/>
            <p:cNvSpPr>
              <a:spLocks/>
            </p:cNvSpPr>
            <p:nvPr/>
          </p:nvSpPr>
          <p:spPr bwMode="auto">
            <a:xfrm>
              <a:off x="2426" y="2655"/>
              <a:ext cx="54" cy="69"/>
            </a:xfrm>
            <a:custGeom>
              <a:avLst/>
              <a:gdLst>
                <a:gd name="T0" fmla="*/ 54 w 54"/>
                <a:gd name="T1" fmla="*/ 38 h 69"/>
                <a:gd name="T2" fmla="*/ 54 w 54"/>
                <a:gd name="T3" fmla="*/ 53 h 69"/>
                <a:gd name="T4" fmla="*/ 46 w 54"/>
                <a:gd name="T5" fmla="*/ 61 h 69"/>
                <a:gd name="T6" fmla="*/ 39 w 54"/>
                <a:gd name="T7" fmla="*/ 69 h 69"/>
                <a:gd name="T8" fmla="*/ 23 w 54"/>
                <a:gd name="T9" fmla="*/ 69 h 69"/>
                <a:gd name="T10" fmla="*/ 23 w 54"/>
                <a:gd name="T11" fmla="*/ 69 h 69"/>
                <a:gd name="T12" fmla="*/ 16 w 54"/>
                <a:gd name="T13" fmla="*/ 69 h 69"/>
                <a:gd name="T14" fmla="*/ 8 w 54"/>
                <a:gd name="T15" fmla="*/ 61 h 69"/>
                <a:gd name="T16" fmla="*/ 0 w 54"/>
                <a:gd name="T17" fmla="*/ 53 h 69"/>
                <a:gd name="T18" fmla="*/ 0 w 54"/>
                <a:gd name="T19" fmla="*/ 38 h 69"/>
                <a:gd name="T20" fmla="*/ 0 w 54"/>
                <a:gd name="T21" fmla="*/ 38 h 69"/>
                <a:gd name="T22" fmla="*/ 0 w 54"/>
                <a:gd name="T23" fmla="*/ 23 h 69"/>
                <a:gd name="T24" fmla="*/ 8 w 54"/>
                <a:gd name="T25" fmla="*/ 8 h 69"/>
                <a:gd name="T26" fmla="*/ 16 w 54"/>
                <a:gd name="T27" fmla="*/ 0 h 69"/>
                <a:gd name="T28" fmla="*/ 23 w 54"/>
                <a:gd name="T29" fmla="*/ 0 h 69"/>
                <a:gd name="T30" fmla="*/ 23 w 54"/>
                <a:gd name="T31" fmla="*/ 0 h 69"/>
                <a:gd name="T32" fmla="*/ 39 w 54"/>
                <a:gd name="T33" fmla="*/ 0 h 69"/>
                <a:gd name="T34" fmla="*/ 46 w 54"/>
                <a:gd name="T35" fmla="*/ 8 h 69"/>
                <a:gd name="T36" fmla="*/ 54 w 54"/>
                <a:gd name="T37" fmla="*/ 23 h 69"/>
                <a:gd name="T38" fmla="*/ 54 w 54"/>
                <a:gd name="T39" fmla="*/ 38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69"/>
                <a:gd name="T62" fmla="*/ 54 w 54"/>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69">
                  <a:moveTo>
                    <a:pt x="54" y="38"/>
                  </a:moveTo>
                  <a:lnTo>
                    <a:pt x="54" y="53"/>
                  </a:lnTo>
                  <a:lnTo>
                    <a:pt x="46" y="61"/>
                  </a:lnTo>
                  <a:lnTo>
                    <a:pt x="39" y="69"/>
                  </a:lnTo>
                  <a:lnTo>
                    <a:pt x="23" y="69"/>
                  </a:lnTo>
                  <a:lnTo>
                    <a:pt x="16" y="69"/>
                  </a:lnTo>
                  <a:lnTo>
                    <a:pt x="8" y="61"/>
                  </a:lnTo>
                  <a:lnTo>
                    <a:pt x="0" y="53"/>
                  </a:lnTo>
                  <a:lnTo>
                    <a:pt x="0" y="38"/>
                  </a:lnTo>
                  <a:lnTo>
                    <a:pt x="0" y="23"/>
                  </a:lnTo>
                  <a:lnTo>
                    <a:pt x="8" y="8"/>
                  </a:lnTo>
                  <a:lnTo>
                    <a:pt x="16" y="0"/>
                  </a:lnTo>
                  <a:lnTo>
                    <a:pt x="23" y="0"/>
                  </a:lnTo>
                  <a:lnTo>
                    <a:pt x="39" y="0"/>
                  </a:lnTo>
                  <a:lnTo>
                    <a:pt x="46" y="8"/>
                  </a:lnTo>
                  <a:lnTo>
                    <a:pt x="54" y="23"/>
                  </a:lnTo>
                  <a:lnTo>
                    <a:pt x="54" y="38"/>
                  </a:lnTo>
                  <a:close/>
                </a:path>
              </a:pathLst>
            </a:custGeom>
            <a:solidFill>
              <a:srgbClr val="C9CA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44" name="Freeform 401"/>
            <p:cNvSpPr>
              <a:spLocks/>
            </p:cNvSpPr>
            <p:nvPr/>
          </p:nvSpPr>
          <p:spPr bwMode="auto">
            <a:xfrm>
              <a:off x="2289" y="2494"/>
              <a:ext cx="61" cy="69"/>
            </a:xfrm>
            <a:custGeom>
              <a:avLst/>
              <a:gdLst>
                <a:gd name="T0" fmla="*/ 61 w 61"/>
                <a:gd name="T1" fmla="*/ 31 h 69"/>
                <a:gd name="T2" fmla="*/ 53 w 61"/>
                <a:gd name="T3" fmla="*/ 46 h 69"/>
                <a:gd name="T4" fmla="*/ 53 w 61"/>
                <a:gd name="T5" fmla="*/ 61 h 69"/>
                <a:gd name="T6" fmla="*/ 38 w 61"/>
                <a:gd name="T7" fmla="*/ 69 h 69"/>
                <a:gd name="T8" fmla="*/ 30 w 61"/>
                <a:gd name="T9" fmla="*/ 69 h 69"/>
                <a:gd name="T10" fmla="*/ 30 w 61"/>
                <a:gd name="T11" fmla="*/ 69 h 69"/>
                <a:gd name="T12" fmla="*/ 23 w 61"/>
                <a:gd name="T13" fmla="*/ 69 h 69"/>
                <a:gd name="T14" fmla="*/ 15 w 61"/>
                <a:gd name="T15" fmla="*/ 61 h 69"/>
                <a:gd name="T16" fmla="*/ 7 w 61"/>
                <a:gd name="T17" fmla="*/ 46 h 69"/>
                <a:gd name="T18" fmla="*/ 0 w 61"/>
                <a:gd name="T19" fmla="*/ 31 h 69"/>
                <a:gd name="T20" fmla="*/ 0 w 61"/>
                <a:gd name="T21" fmla="*/ 31 h 69"/>
                <a:gd name="T22" fmla="*/ 7 w 61"/>
                <a:gd name="T23" fmla="*/ 23 h 69"/>
                <a:gd name="T24" fmla="*/ 15 w 61"/>
                <a:gd name="T25" fmla="*/ 8 h 69"/>
                <a:gd name="T26" fmla="*/ 23 w 61"/>
                <a:gd name="T27" fmla="*/ 0 h 69"/>
                <a:gd name="T28" fmla="*/ 30 w 61"/>
                <a:gd name="T29" fmla="*/ 0 h 69"/>
                <a:gd name="T30" fmla="*/ 30 w 61"/>
                <a:gd name="T31" fmla="*/ 0 h 69"/>
                <a:gd name="T32" fmla="*/ 38 w 61"/>
                <a:gd name="T33" fmla="*/ 0 h 69"/>
                <a:gd name="T34" fmla="*/ 53 w 61"/>
                <a:gd name="T35" fmla="*/ 8 h 69"/>
                <a:gd name="T36" fmla="*/ 53 w 61"/>
                <a:gd name="T37" fmla="*/ 23 h 69"/>
                <a:gd name="T38" fmla="*/ 61 w 61"/>
                <a:gd name="T39" fmla="*/ 31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
                <a:gd name="T61" fmla="*/ 0 h 69"/>
                <a:gd name="T62" fmla="*/ 61 w 61"/>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 h="69">
                  <a:moveTo>
                    <a:pt x="61" y="31"/>
                  </a:moveTo>
                  <a:lnTo>
                    <a:pt x="53" y="46"/>
                  </a:lnTo>
                  <a:lnTo>
                    <a:pt x="53" y="61"/>
                  </a:lnTo>
                  <a:lnTo>
                    <a:pt x="38" y="69"/>
                  </a:lnTo>
                  <a:lnTo>
                    <a:pt x="30" y="69"/>
                  </a:lnTo>
                  <a:lnTo>
                    <a:pt x="23" y="69"/>
                  </a:lnTo>
                  <a:lnTo>
                    <a:pt x="15" y="61"/>
                  </a:lnTo>
                  <a:lnTo>
                    <a:pt x="7" y="46"/>
                  </a:lnTo>
                  <a:lnTo>
                    <a:pt x="0" y="31"/>
                  </a:lnTo>
                  <a:lnTo>
                    <a:pt x="7" y="23"/>
                  </a:lnTo>
                  <a:lnTo>
                    <a:pt x="15" y="8"/>
                  </a:lnTo>
                  <a:lnTo>
                    <a:pt x="23" y="0"/>
                  </a:lnTo>
                  <a:lnTo>
                    <a:pt x="30" y="0"/>
                  </a:lnTo>
                  <a:lnTo>
                    <a:pt x="38" y="0"/>
                  </a:lnTo>
                  <a:lnTo>
                    <a:pt x="53" y="8"/>
                  </a:lnTo>
                  <a:lnTo>
                    <a:pt x="53" y="23"/>
                  </a:lnTo>
                  <a:lnTo>
                    <a:pt x="61" y="31"/>
                  </a:lnTo>
                  <a:close/>
                </a:path>
              </a:pathLst>
            </a:custGeom>
            <a:solidFill>
              <a:srgbClr val="C9CA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45" name="Freeform 402"/>
            <p:cNvSpPr>
              <a:spLocks/>
            </p:cNvSpPr>
            <p:nvPr/>
          </p:nvSpPr>
          <p:spPr bwMode="auto">
            <a:xfrm>
              <a:off x="2426" y="2655"/>
              <a:ext cx="54" cy="69"/>
            </a:xfrm>
            <a:custGeom>
              <a:avLst/>
              <a:gdLst>
                <a:gd name="T0" fmla="*/ 54 w 54"/>
                <a:gd name="T1" fmla="*/ 38 h 69"/>
                <a:gd name="T2" fmla="*/ 54 w 54"/>
                <a:gd name="T3" fmla="*/ 53 h 69"/>
                <a:gd name="T4" fmla="*/ 54 w 54"/>
                <a:gd name="T5" fmla="*/ 53 h 69"/>
                <a:gd name="T6" fmla="*/ 46 w 54"/>
                <a:gd name="T7" fmla="*/ 61 h 69"/>
                <a:gd name="T8" fmla="*/ 46 w 54"/>
                <a:gd name="T9" fmla="*/ 61 h 69"/>
                <a:gd name="T10" fmla="*/ 39 w 54"/>
                <a:gd name="T11" fmla="*/ 69 h 69"/>
                <a:gd name="T12" fmla="*/ 39 w 54"/>
                <a:gd name="T13" fmla="*/ 69 h 69"/>
                <a:gd name="T14" fmla="*/ 23 w 54"/>
                <a:gd name="T15" fmla="*/ 69 h 69"/>
                <a:gd name="T16" fmla="*/ 23 w 54"/>
                <a:gd name="T17" fmla="*/ 69 h 69"/>
                <a:gd name="T18" fmla="*/ 23 w 54"/>
                <a:gd name="T19" fmla="*/ 69 h 69"/>
                <a:gd name="T20" fmla="*/ 23 w 54"/>
                <a:gd name="T21" fmla="*/ 69 h 69"/>
                <a:gd name="T22" fmla="*/ 16 w 54"/>
                <a:gd name="T23" fmla="*/ 69 h 69"/>
                <a:gd name="T24" fmla="*/ 16 w 54"/>
                <a:gd name="T25" fmla="*/ 69 h 69"/>
                <a:gd name="T26" fmla="*/ 8 w 54"/>
                <a:gd name="T27" fmla="*/ 61 h 69"/>
                <a:gd name="T28" fmla="*/ 8 w 54"/>
                <a:gd name="T29" fmla="*/ 61 h 69"/>
                <a:gd name="T30" fmla="*/ 0 w 54"/>
                <a:gd name="T31" fmla="*/ 53 h 69"/>
                <a:gd name="T32" fmla="*/ 0 w 54"/>
                <a:gd name="T33" fmla="*/ 53 h 69"/>
                <a:gd name="T34" fmla="*/ 0 w 54"/>
                <a:gd name="T35" fmla="*/ 38 h 69"/>
                <a:gd name="T36" fmla="*/ 0 w 54"/>
                <a:gd name="T37" fmla="*/ 38 h 69"/>
                <a:gd name="T38" fmla="*/ 0 w 54"/>
                <a:gd name="T39" fmla="*/ 38 h 69"/>
                <a:gd name="T40" fmla="*/ 0 w 54"/>
                <a:gd name="T41" fmla="*/ 38 h 69"/>
                <a:gd name="T42" fmla="*/ 0 w 54"/>
                <a:gd name="T43" fmla="*/ 23 h 69"/>
                <a:gd name="T44" fmla="*/ 0 w 54"/>
                <a:gd name="T45" fmla="*/ 23 h 69"/>
                <a:gd name="T46" fmla="*/ 8 w 54"/>
                <a:gd name="T47" fmla="*/ 8 h 69"/>
                <a:gd name="T48" fmla="*/ 8 w 54"/>
                <a:gd name="T49" fmla="*/ 8 h 69"/>
                <a:gd name="T50" fmla="*/ 16 w 54"/>
                <a:gd name="T51" fmla="*/ 0 h 69"/>
                <a:gd name="T52" fmla="*/ 16 w 54"/>
                <a:gd name="T53" fmla="*/ 0 h 69"/>
                <a:gd name="T54" fmla="*/ 23 w 54"/>
                <a:gd name="T55" fmla="*/ 0 h 69"/>
                <a:gd name="T56" fmla="*/ 23 w 54"/>
                <a:gd name="T57" fmla="*/ 0 h 69"/>
                <a:gd name="T58" fmla="*/ 23 w 54"/>
                <a:gd name="T59" fmla="*/ 0 h 69"/>
                <a:gd name="T60" fmla="*/ 23 w 54"/>
                <a:gd name="T61" fmla="*/ 0 h 69"/>
                <a:gd name="T62" fmla="*/ 39 w 54"/>
                <a:gd name="T63" fmla="*/ 0 h 69"/>
                <a:gd name="T64" fmla="*/ 39 w 54"/>
                <a:gd name="T65" fmla="*/ 0 h 69"/>
                <a:gd name="T66" fmla="*/ 46 w 54"/>
                <a:gd name="T67" fmla="*/ 8 h 69"/>
                <a:gd name="T68" fmla="*/ 46 w 54"/>
                <a:gd name="T69" fmla="*/ 8 h 69"/>
                <a:gd name="T70" fmla="*/ 54 w 54"/>
                <a:gd name="T71" fmla="*/ 23 h 69"/>
                <a:gd name="T72" fmla="*/ 54 w 54"/>
                <a:gd name="T73" fmla="*/ 23 h 69"/>
                <a:gd name="T74" fmla="*/ 54 w 54"/>
                <a:gd name="T75" fmla="*/ 38 h 69"/>
                <a:gd name="T76" fmla="*/ 54 w 54"/>
                <a:gd name="T77" fmla="*/ 38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69"/>
                <a:gd name="T119" fmla="*/ 54 w 54"/>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69">
                  <a:moveTo>
                    <a:pt x="54" y="38"/>
                  </a:moveTo>
                  <a:lnTo>
                    <a:pt x="54" y="53"/>
                  </a:lnTo>
                  <a:lnTo>
                    <a:pt x="46" y="61"/>
                  </a:lnTo>
                  <a:lnTo>
                    <a:pt x="39" y="69"/>
                  </a:lnTo>
                  <a:lnTo>
                    <a:pt x="23" y="69"/>
                  </a:lnTo>
                  <a:lnTo>
                    <a:pt x="16" y="69"/>
                  </a:lnTo>
                  <a:lnTo>
                    <a:pt x="8" y="61"/>
                  </a:lnTo>
                  <a:lnTo>
                    <a:pt x="0" y="53"/>
                  </a:lnTo>
                  <a:lnTo>
                    <a:pt x="0" y="38"/>
                  </a:lnTo>
                  <a:lnTo>
                    <a:pt x="0" y="23"/>
                  </a:lnTo>
                  <a:lnTo>
                    <a:pt x="8" y="8"/>
                  </a:lnTo>
                  <a:lnTo>
                    <a:pt x="16" y="0"/>
                  </a:lnTo>
                  <a:lnTo>
                    <a:pt x="23" y="0"/>
                  </a:lnTo>
                  <a:lnTo>
                    <a:pt x="39" y="0"/>
                  </a:lnTo>
                  <a:lnTo>
                    <a:pt x="46" y="8"/>
                  </a:lnTo>
                  <a:lnTo>
                    <a:pt x="54" y="23"/>
                  </a:lnTo>
                  <a:lnTo>
                    <a:pt x="54"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46" name="Freeform 403"/>
            <p:cNvSpPr>
              <a:spLocks/>
            </p:cNvSpPr>
            <p:nvPr/>
          </p:nvSpPr>
          <p:spPr bwMode="auto">
            <a:xfrm>
              <a:off x="2289" y="2494"/>
              <a:ext cx="61" cy="69"/>
            </a:xfrm>
            <a:custGeom>
              <a:avLst/>
              <a:gdLst>
                <a:gd name="T0" fmla="*/ 61 w 61"/>
                <a:gd name="T1" fmla="*/ 31 h 69"/>
                <a:gd name="T2" fmla="*/ 53 w 61"/>
                <a:gd name="T3" fmla="*/ 46 h 69"/>
                <a:gd name="T4" fmla="*/ 53 w 61"/>
                <a:gd name="T5" fmla="*/ 46 h 69"/>
                <a:gd name="T6" fmla="*/ 53 w 61"/>
                <a:gd name="T7" fmla="*/ 61 h 69"/>
                <a:gd name="T8" fmla="*/ 53 w 61"/>
                <a:gd name="T9" fmla="*/ 61 h 69"/>
                <a:gd name="T10" fmla="*/ 38 w 61"/>
                <a:gd name="T11" fmla="*/ 69 h 69"/>
                <a:gd name="T12" fmla="*/ 38 w 61"/>
                <a:gd name="T13" fmla="*/ 69 h 69"/>
                <a:gd name="T14" fmla="*/ 30 w 61"/>
                <a:gd name="T15" fmla="*/ 69 h 69"/>
                <a:gd name="T16" fmla="*/ 30 w 61"/>
                <a:gd name="T17" fmla="*/ 69 h 69"/>
                <a:gd name="T18" fmla="*/ 30 w 61"/>
                <a:gd name="T19" fmla="*/ 69 h 69"/>
                <a:gd name="T20" fmla="*/ 30 w 61"/>
                <a:gd name="T21" fmla="*/ 69 h 69"/>
                <a:gd name="T22" fmla="*/ 23 w 61"/>
                <a:gd name="T23" fmla="*/ 69 h 69"/>
                <a:gd name="T24" fmla="*/ 23 w 61"/>
                <a:gd name="T25" fmla="*/ 69 h 69"/>
                <a:gd name="T26" fmla="*/ 15 w 61"/>
                <a:gd name="T27" fmla="*/ 61 h 69"/>
                <a:gd name="T28" fmla="*/ 15 w 61"/>
                <a:gd name="T29" fmla="*/ 61 h 69"/>
                <a:gd name="T30" fmla="*/ 7 w 61"/>
                <a:gd name="T31" fmla="*/ 46 h 69"/>
                <a:gd name="T32" fmla="*/ 7 w 61"/>
                <a:gd name="T33" fmla="*/ 46 h 69"/>
                <a:gd name="T34" fmla="*/ 0 w 61"/>
                <a:gd name="T35" fmla="*/ 31 h 69"/>
                <a:gd name="T36" fmla="*/ 0 w 61"/>
                <a:gd name="T37" fmla="*/ 31 h 69"/>
                <a:gd name="T38" fmla="*/ 0 w 61"/>
                <a:gd name="T39" fmla="*/ 31 h 69"/>
                <a:gd name="T40" fmla="*/ 0 w 61"/>
                <a:gd name="T41" fmla="*/ 31 h 69"/>
                <a:gd name="T42" fmla="*/ 7 w 61"/>
                <a:gd name="T43" fmla="*/ 23 h 69"/>
                <a:gd name="T44" fmla="*/ 7 w 61"/>
                <a:gd name="T45" fmla="*/ 23 h 69"/>
                <a:gd name="T46" fmla="*/ 15 w 61"/>
                <a:gd name="T47" fmla="*/ 8 h 69"/>
                <a:gd name="T48" fmla="*/ 15 w 61"/>
                <a:gd name="T49" fmla="*/ 8 h 69"/>
                <a:gd name="T50" fmla="*/ 23 w 61"/>
                <a:gd name="T51" fmla="*/ 0 h 69"/>
                <a:gd name="T52" fmla="*/ 23 w 61"/>
                <a:gd name="T53" fmla="*/ 0 h 69"/>
                <a:gd name="T54" fmla="*/ 30 w 61"/>
                <a:gd name="T55" fmla="*/ 0 h 69"/>
                <a:gd name="T56" fmla="*/ 30 w 61"/>
                <a:gd name="T57" fmla="*/ 0 h 69"/>
                <a:gd name="T58" fmla="*/ 30 w 61"/>
                <a:gd name="T59" fmla="*/ 0 h 69"/>
                <a:gd name="T60" fmla="*/ 30 w 61"/>
                <a:gd name="T61" fmla="*/ 0 h 69"/>
                <a:gd name="T62" fmla="*/ 38 w 61"/>
                <a:gd name="T63" fmla="*/ 0 h 69"/>
                <a:gd name="T64" fmla="*/ 38 w 61"/>
                <a:gd name="T65" fmla="*/ 0 h 69"/>
                <a:gd name="T66" fmla="*/ 53 w 61"/>
                <a:gd name="T67" fmla="*/ 8 h 69"/>
                <a:gd name="T68" fmla="*/ 53 w 61"/>
                <a:gd name="T69" fmla="*/ 8 h 69"/>
                <a:gd name="T70" fmla="*/ 53 w 61"/>
                <a:gd name="T71" fmla="*/ 23 h 69"/>
                <a:gd name="T72" fmla="*/ 53 w 61"/>
                <a:gd name="T73" fmla="*/ 23 h 69"/>
                <a:gd name="T74" fmla="*/ 61 w 61"/>
                <a:gd name="T75" fmla="*/ 31 h 69"/>
                <a:gd name="T76" fmla="*/ 61 w 61"/>
                <a:gd name="T77" fmla="*/ 31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69"/>
                <a:gd name="T119" fmla="*/ 61 w 61"/>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69">
                  <a:moveTo>
                    <a:pt x="61" y="31"/>
                  </a:moveTo>
                  <a:lnTo>
                    <a:pt x="53" y="46"/>
                  </a:lnTo>
                  <a:lnTo>
                    <a:pt x="53" y="61"/>
                  </a:lnTo>
                  <a:lnTo>
                    <a:pt x="38" y="69"/>
                  </a:lnTo>
                  <a:lnTo>
                    <a:pt x="30" y="69"/>
                  </a:lnTo>
                  <a:lnTo>
                    <a:pt x="23" y="69"/>
                  </a:lnTo>
                  <a:lnTo>
                    <a:pt x="15" y="61"/>
                  </a:lnTo>
                  <a:lnTo>
                    <a:pt x="7" y="46"/>
                  </a:lnTo>
                  <a:lnTo>
                    <a:pt x="0" y="31"/>
                  </a:lnTo>
                  <a:lnTo>
                    <a:pt x="7" y="23"/>
                  </a:lnTo>
                  <a:lnTo>
                    <a:pt x="15" y="8"/>
                  </a:lnTo>
                  <a:lnTo>
                    <a:pt x="23" y="0"/>
                  </a:lnTo>
                  <a:lnTo>
                    <a:pt x="30" y="0"/>
                  </a:lnTo>
                  <a:lnTo>
                    <a:pt x="38" y="0"/>
                  </a:lnTo>
                  <a:lnTo>
                    <a:pt x="53" y="8"/>
                  </a:lnTo>
                  <a:lnTo>
                    <a:pt x="53" y="23"/>
                  </a:lnTo>
                  <a:lnTo>
                    <a:pt x="61" y="31"/>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47" name="Freeform 404"/>
            <p:cNvSpPr>
              <a:spLocks/>
            </p:cNvSpPr>
            <p:nvPr/>
          </p:nvSpPr>
          <p:spPr bwMode="auto">
            <a:xfrm>
              <a:off x="2411" y="2624"/>
              <a:ext cx="54" cy="77"/>
            </a:xfrm>
            <a:custGeom>
              <a:avLst/>
              <a:gdLst>
                <a:gd name="T0" fmla="*/ 54 w 54"/>
                <a:gd name="T1" fmla="*/ 39 h 77"/>
                <a:gd name="T2" fmla="*/ 54 w 54"/>
                <a:gd name="T3" fmla="*/ 54 h 77"/>
                <a:gd name="T4" fmla="*/ 46 w 54"/>
                <a:gd name="T5" fmla="*/ 61 h 77"/>
                <a:gd name="T6" fmla="*/ 38 w 54"/>
                <a:gd name="T7" fmla="*/ 69 h 77"/>
                <a:gd name="T8" fmla="*/ 31 w 54"/>
                <a:gd name="T9" fmla="*/ 77 h 77"/>
                <a:gd name="T10" fmla="*/ 31 w 54"/>
                <a:gd name="T11" fmla="*/ 77 h 77"/>
                <a:gd name="T12" fmla="*/ 15 w 54"/>
                <a:gd name="T13" fmla="*/ 69 h 77"/>
                <a:gd name="T14" fmla="*/ 8 w 54"/>
                <a:gd name="T15" fmla="*/ 61 h 77"/>
                <a:gd name="T16" fmla="*/ 0 w 54"/>
                <a:gd name="T17" fmla="*/ 54 h 77"/>
                <a:gd name="T18" fmla="*/ 0 w 54"/>
                <a:gd name="T19" fmla="*/ 39 h 77"/>
                <a:gd name="T20" fmla="*/ 0 w 54"/>
                <a:gd name="T21" fmla="*/ 39 h 77"/>
                <a:gd name="T22" fmla="*/ 0 w 54"/>
                <a:gd name="T23" fmla="*/ 23 h 77"/>
                <a:gd name="T24" fmla="*/ 8 w 54"/>
                <a:gd name="T25" fmla="*/ 16 h 77"/>
                <a:gd name="T26" fmla="*/ 15 w 54"/>
                <a:gd name="T27" fmla="*/ 8 h 77"/>
                <a:gd name="T28" fmla="*/ 31 w 54"/>
                <a:gd name="T29" fmla="*/ 0 h 77"/>
                <a:gd name="T30" fmla="*/ 31 w 54"/>
                <a:gd name="T31" fmla="*/ 0 h 77"/>
                <a:gd name="T32" fmla="*/ 38 w 54"/>
                <a:gd name="T33" fmla="*/ 8 h 77"/>
                <a:gd name="T34" fmla="*/ 46 w 54"/>
                <a:gd name="T35" fmla="*/ 16 h 77"/>
                <a:gd name="T36" fmla="*/ 54 w 54"/>
                <a:gd name="T37" fmla="*/ 23 h 77"/>
                <a:gd name="T38" fmla="*/ 54 w 54"/>
                <a:gd name="T39" fmla="*/ 39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77"/>
                <a:gd name="T62" fmla="*/ 54 w 54"/>
                <a:gd name="T63" fmla="*/ 77 h 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77">
                  <a:moveTo>
                    <a:pt x="54" y="39"/>
                  </a:moveTo>
                  <a:lnTo>
                    <a:pt x="54" y="54"/>
                  </a:lnTo>
                  <a:lnTo>
                    <a:pt x="46" y="61"/>
                  </a:lnTo>
                  <a:lnTo>
                    <a:pt x="38" y="69"/>
                  </a:lnTo>
                  <a:lnTo>
                    <a:pt x="31" y="77"/>
                  </a:lnTo>
                  <a:lnTo>
                    <a:pt x="15" y="69"/>
                  </a:lnTo>
                  <a:lnTo>
                    <a:pt x="8" y="61"/>
                  </a:lnTo>
                  <a:lnTo>
                    <a:pt x="0" y="54"/>
                  </a:lnTo>
                  <a:lnTo>
                    <a:pt x="0" y="39"/>
                  </a:lnTo>
                  <a:lnTo>
                    <a:pt x="0" y="23"/>
                  </a:lnTo>
                  <a:lnTo>
                    <a:pt x="8" y="16"/>
                  </a:lnTo>
                  <a:lnTo>
                    <a:pt x="15" y="8"/>
                  </a:lnTo>
                  <a:lnTo>
                    <a:pt x="31" y="0"/>
                  </a:lnTo>
                  <a:lnTo>
                    <a:pt x="38" y="8"/>
                  </a:lnTo>
                  <a:lnTo>
                    <a:pt x="46" y="16"/>
                  </a:lnTo>
                  <a:lnTo>
                    <a:pt x="54" y="23"/>
                  </a:lnTo>
                  <a:lnTo>
                    <a:pt x="54" y="39"/>
                  </a:lnTo>
                  <a:close/>
                </a:path>
              </a:pathLst>
            </a:custGeom>
            <a:solidFill>
              <a:srgbClr val="C9CA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48" name="Freeform 405"/>
            <p:cNvSpPr>
              <a:spLocks/>
            </p:cNvSpPr>
            <p:nvPr/>
          </p:nvSpPr>
          <p:spPr bwMode="auto">
            <a:xfrm>
              <a:off x="2350" y="2433"/>
              <a:ext cx="54" cy="77"/>
            </a:xfrm>
            <a:custGeom>
              <a:avLst/>
              <a:gdLst>
                <a:gd name="T0" fmla="*/ 54 w 54"/>
                <a:gd name="T1" fmla="*/ 38 h 77"/>
                <a:gd name="T2" fmla="*/ 54 w 54"/>
                <a:gd name="T3" fmla="*/ 54 h 77"/>
                <a:gd name="T4" fmla="*/ 46 w 54"/>
                <a:gd name="T5" fmla="*/ 69 h 77"/>
                <a:gd name="T6" fmla="*/ 38 w 54"/>
                <a:gd name="T7" fmla="*/ 77 h 77"/>
                <a:gd name="T8" fmla="*/ 23 w 54"/>
                <a:gd name="T9" fmla="*/ 77 h 77"/>
                <a:gd name="T10" fmla="*/ 23 w 54"/>
                <a:gd name="T11" fmla="*/ 77 h 77"/>
                <a:gd name="T12" fmla="*/ 15 w 54"/>
                <a:gd name="T13" fmla="*/ 77 h 77"/>
                <a:gd name="T14" fmla="*/ 8 w 54"/>
                <a:gd name="T15" fmla="*/ 69 h 77"/>
                <a:gd name="T16" fmla="*/ 0 w 54"/>
                <a:gd name="T17" fmla="*/ 54 h 77"/>
                <a:gd name="T18" fmla="*/ 0 w 54"/>
                <a:gd name="T19" fmla="*/ 38 h 77"/>
                <a:gd name="T20" fmla="*/ 0 w 54"/>
                <a:gd name="T21" fmla="*/ 38 h 77"/>
                <a:gd name="T22" fmla="*/ 0 w 54"/>
                <a:gd name="T23" fmla="*/ 23 h 77"/>
                <a:gd name="T24" fmla="*/ 8 w 54"/>
                <a:gd name="T25" fmla="*/ 15 h 77"/>
                <a:gd name="T26" fmla="*/ 15 w 54"/>
                <a:gd name="T27" fmla="*/ 8 h 77"/>
                <a:gd name="T28" fmla="*/ 23 w 54"/>
                <a:gd name="T29" fmla="*/ 0 h 77"/>
                <a:gd name="T30" fmla="*/ 23 w 54"/>
                <a:gd name="T31" fmla="*/ 0 h 77"/>
                <a:gd name="T32" fmla="*/ 38 w 54"/>
                <a:gd name="T33" fmla="*/ 8 h 77"/>
                <a:gd name="T34" fmla="*/ 46 w 54"/>
                <a:gd name="T35" fmla="*/ 15 h 77"/>
                <a:gd name="T36" fmla="*/ 54 w 54"/>
                <a:gd name="T37" fmla="*/ 23 h 77"/>
                <a:gd name="T38" fmla="*/ 54 w 54"/>
                <a:gd name="T39" fmla="*/ 38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77"/>
                <a:gd name="T62" fmla="*/ 54 w 54"/>
                <a:gd name="T63" fmla="*/ 77 h 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77">
                  <a:moveTo>
                    <a:pt x="54" y="38"/>
                  </a:moveTo>
                  <a:lnTo>
                    <a:pt x="54" y="54"/>
                  </a:lnTo>
                  <a:lnTo>
                    <a:pt x="46" y="69"/>
                  </a:lnTo>
                  <a:lnTo>
                    <a:pt x="38" y="77"/>
                  </a:lnTo>
                  <a:lnTo>
                    <a:pt x="23" y="77"/>
                  </a:lnTo>
                  <a:lnTo>
                    <a:pt x="15" y="77"/>
                  </a:lnTo>
                  <a:lnTo>
                    <a:pt x="8" y="69"/>
                  </a:lnTo>
                  <a:lnTo>
                    <a:pt x="0" y="54"/>
                  </a:lnTo>
                  <a:lnTo>
                    <a:pt x="0" y="38"/>
                  </a:lnTo>
                  <a:lnTo>
                    <a:pt x="0" y="23"/>
                  </a:lnTo>
                  <a:lnTo>
                    <a:pt x="8" y="15"/>
                  </a:lnTo>
                  <a:lnTo>
                    <a:pt x="15" y="8"/>
                  </a:lnTo>
                  <a:lnTo>
                    <a:pt x="23" y="0"/>
                  </a:lnTo>
                  <a:lnTo>
                    <a:pt x="38" y="8"/>
                  </a:lnTo>
                  <a:lnTo>
                    <a:pt x="46" y="15"/>
                  </a:lnTo>
                  <a:lnTo>
                    <a:pt x="54" y="23"/>
                  </a:lnTo>
                  <a:lnTo>
                    <a:pt x="54" y="38"/>
                  </a:lnTo>
                  <a:close/>
                </a:path>
              </a:pathLst>
            </a:custGeom>
            <a:solidFill>
              <a:srgbClr val="C9CA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49" name="Freeform 406"/>
            <p:cNvSpPr>
              <a:spLocks/>
            </p:cNvSpPr>
            <p:nvPr/>
          </p:nvSpPr>
          <p:spPr bwMode="auto">
            <a:xfrm>
              <a:off x="2411" y="2624"/>
              <a:ext cx="54" cy="77"/>
            </a:xfrm>
            <a:custGeom>
              <a:avLst/>
              <a:gdLst>
                <a:gd name="T0" fmla="*/ 54 w 54"/>
                <a:gd name="T1" fmla="*/ 39 h 77"/>
                <a:gd name="T2" fmla="*/ 54 w 54"/>
                <a:gd name="T3" fmla="*/ 54 h 77"/>
                <a:gd name="T4" fmla="*/ 54 w 54"/>
                <a:gd name="T5" fmla="*/ 54 h 77"/>
                <a:gd name="T6" fmla="*/ 46 w 54"/>
                <a:gd name="T7" fmla="*/ 61 h 77"/>
                <a:gd name="T8" fmla="*/ 46 w 54"/>
                <a:gd name="T9" fmla="*/ 61 h 77"/>
                <a:gd name="T10" fmla="*/ 38 w 54"/>
                <a:gd name="T11" fmla="*/ 69 h 77"/>
                <a:gd name="T12" fmla="*/ 38 w 54"/>
                <a:gd name="T13" fmla="*/ 69 h 77"/>
                <a:gd name="T14" fmla="*/ 31 w 54"/>
                <a:gd name="T15" fmla="*/ 77 h 77"/>
                <a:gd name="T16" fmla="*/ 31 w 54"/>
                <a:gd name="T17" fmla="*/ 77 h 77"/>
                <a:gd name="T18" fmla="*/ 31 w 54"/>
                <a:gd name="T19" fmla="*/ 77 h 77"/>
                <a:gd name="T20" fmla="*/ 31 w 54"/>
                <a:gd name="T21" fmla="*/ 77 h 77"/>
                <a:gd name="T22" fmla="*/ 15 w 54"/>
                <a:gd name="T23" fmla="*/ 69 h 77"/>
                <a:gd name="T24" fmla="*/ 15 w 54"/>
                <a:gd name="T25" fmla="*/ 69 h 77"/>
                <a:gd name="T26" fmla="*/ 8 w 54"/>
                <a:gd name="T27" fmla="*/ 61 h 77"/>
                <a:gd name="T28" fmla="*/ 8 w 54"/>
                <a:gd name="T29" fmla="*/ 61 h 77"/>
                <a:gd name="T30" fmla="*/ 0 w 54"/>
                <a:gd name="T31" fmla="*/ 54 h 77"/>
                <a:gd name="T32" fmla="*/ 0 w 54"/>
                <a:gd name="T33" fmla="*/ 54 h 77"/>
                <a:gd name="T34" fmla="*/ 0 w 54"/>
                <a:gd name="T35" fmla="*/ 39 h 77"/>
                <a:gd name="T36" fmla="*/ 0 w 54"/>
                <a:gd name="T37" fmla="*/ 39 h 77"/>
                <a:gd name="T38" fmla="*/ 0 w 54"/>
                <a:gd name="T39" fmla="*/ 39 h 77"/>
                <a:gd name="T40" fmla="*/ 0 w 54"/>
                <a:gd name="T41" fmla="*/ 39 h 77"/>
                <a:gd name="T42" fmla="*/ 0 w 54"/>
                <a:gd name="T43" fmla="*/ 23 h 77"/>
                <a:gd name="T44" fmla="*/ 0 w 54"/>
                <a:gd name="T45" fmla="*/ 23 h 77"/>
                <a:gd name="T46" fmla="*/ 8 w 54"/>
                <a:gd name="T47" fmla="*/ 16 h 77"/>
                <a:gd name="T48" fmla="*/ 8 w 54"/>
                <a:gd name="T49" fmla="*/ 16 h 77"/>
                <a:gd name="T50" fmla="*/ 15 w 54"/>
                <a:gd name="T51" fmla="*/ 8 h 77"/>
                <a:gd name="T52" fmla="*/ 15 w 54"/>
                <a:gd name="T53" fmla="*/ 8 h 77"/>
                <a:gd name="T54" fmla="*/ 31 w 54"/>
                <a:gd name="T55" fmla="*/ 0 h 77"/>
                <a:gd name="T56" fmla="*/ 31 w 54"/>
                <a:gd name="T57" fmla="*/ 0 h 77"/>
                <a:gd name="T58" fmla="*/ 31 w 54"/>
                <a:gd name="T59" fmla="*/ 0 h 77"/>
                <a:gd name="T60" fmla="*/ 31 w 54"/>
                <a:gd name="T61" fmla="*/ 0 h 77"/>
                <a:gd name="T62" fmla="*/ 38 w 54"/>
                <a:gd name="T63" fmla="*/ 8 h 77"/>
                <a:gd name="T64" fmla="*/ 38 w 54"/>
                <a:gd name="T65" fmla="*/ 8 h 77"/>
                <a:gd name="T66" fmla="*/ 46 w 54"/>
                <a:gd name="T67" fmla="*/ 16 h 77"/>
                <a:gd name="T68" fmla="*/ 46 w 54"/>
                <a:gd name="T69" fmla="*/ 16 h 77"/>
                <a:gd name="T70" fmla="*/ 54 w 54"/>
                <a:gd name="T71" fmla="*/ 23 h 77"/>
                <a:gd name="T72" fmla="*/ 54 w 54"/>
                <a:gd name="T73" fmla="*/ 23 h 77"/>
                <a:gd name="T74" fmla="*/ 54 w 54"/>
                <a:gd name="T75" fmla="*/ 39 h 77"/>
                <a:gd name="T76" fmla="*/ 54 w 54"/>
                <a:gd name="T77" fmla="*/ 39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77"/>
                <a:gd name="T119" fmla="*/ 54 w 54"/>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77">
                  <a:moveTo>
                    <a:pt x="54" y="39"/>
                  </a:moveTo>
                  <a:lnTo>
                    <a:pt x="54" y="54"/>
                  </a:lnTo>
                  <a:lnTo>
                    <a:pt x="46" y="61"/>
                  </a:lnTo>
                  <a:lnTo>
                    <a:pt x="38" y="69"/>
                  </a:lnTo>
                  <a:lnTo>
                    <a:pt x="31" y="77"/>
                  </a:lnTo>
                  <a:lnTo>
                    <a:pt x="15" y="69"/>
                  </a:lnTo>
                  <a:lnTo>
                    <a:pt x="8" y="61"/>
                  </a:lnTo>
                  <a:lnTo>
                    <a:pt x="0" y="54"/>
                  </a:lnTo>
                  <a:lnTo>
                    <a:pt x="0" y="39"/>
                  </a:lnTo>
                  <a:lnTo>
                    <a:pt x="0" y="23"/>
                  </a:lnTo>
                  <a:lnTo>
                    <a:pt x="8" y="16"/>
                  </a:lnTo>
                  <a:lnTo>
                    <a:pt x="15" y="8"/>
                  </a:lnTo>
                  <a:lnTo>
                    <a:pt x="31" y="0"/>
                  </a:lnTo>
                  <a:lnTo>
                    <a:pt x="38" y="8"/>
                  </a:lnTo>
                  <a:lnTo>
                    <a:pt x="46" y="16"/>
                  </a:lnTo>
                  <a:lnTo>
                    <a:pt x="54" y="23"/>
                  </a:lnTo>
                  <a:lnTo>
                    <a:pt x="54" y="39"/>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50" name="Freeform 407"/>
            <p:cNvSpPr>
              <a:spLocks/>
            </p:cNvSpPr>
            <p:nvPr/>
          </p:nvSpPr>
          <p:spPr bwMode="auto">
            <a:xfrm>
              <a:off x="2350" y="2433"/>
              <a:ext cx="54" cy="77"/>
            </a:xfrm>
            <a:custGeom>
              <a:avLst/>
              <a:gdLst>
                <a:gd name="T0" fmla="*/ 54 w 54"/>
                <a:gd name="T1" fmla="*/ 38 h 77"/>
                <a:gd name="T2" fmla="*/ 54 w 54"/>
                <a:gd name="T3" fmla="*/ 54 h 77"/>
                <a:gd name="T4" fmla="*/ 54 w 54"/>
                <a:gd name="T5" fmla="*/ 54 h 77"/>
                <a:gd name="T6" fmla="*/ 46 w 54"/>
                <a:gd name="T7" fmla="*/ 69 h 77"/>
                <a:gd name="T8" fmla="*/ 46 w 54"/>
                <a:gd name="T9" fmla="*/ 69 h 77"/>
                <a:gd name="T10" fmla="*/ 38 w 54"/>
                <a:gd name="T11" fmla="*/ 77 h 77"/>
                <a:gd name="T12" fmla="*/ 38 w 54"/>
                <a:gd name="T13" fmla="*/ 77 h 77"/>
                <a:gd name="T14" fmla="*/ 23 w 54"/>
                <a:gd name="T15" fmla="*/ 77 h 77"/>
                <a:gd name="T16" fmla="*/ 23 w 54"/>
                <a:gd name="T17" fmla="*/ 77 h 77"/>
                <a:gd name="T18" fmla="*/ 23 w 54"/>
                <a:gd name="T19" fmla="*/ 77 h 77"/>
                <a:gd name="T20" fmla="*/ 23 w 54"/>
                <a:gd name="T21" fmla="*/ 77 h 77"/>
                <a:gd name="T22" fmla="*/ 15 w 54"/>
                <a:gd name="T23" fmla="*/ 77 h 77"/>
                <a:gd name="T24" fmla="*/ 15 w 54"/>
                <a:gd name="T25" fmla="*/ 77 h 77"/>
                <a:gd name="T26" fmla="*/ 8 w 54"/>
                <a:gd name="T27" fmla="*/ 69 h 77"/>
                <a:gd name="T28" fmla="*/ 8 w 54"/>
                <a:gd name="T29" fmla="*/ 69 h 77"/>
                <a:gd name="T30" fmla="*/ 0 w 54"/>
                <a:gd name="T31" fmla="*/ 54 h 77"/>
                <a:gd name="T32" fmla="*/ 0 w 54"/>
                <a:gd name="T33" fmla="*/ 54 h 77"/>
                <a:gd name="T34" fmla="*/ 0 w 54"/>
                <a:gd name="T35" fmla="*/ 38 h 77"/>
                <a:gd name="T36" fmla="*/ 0 w 54"/>
                <a:gd name="T37" fmla="*/ 38 h 77"/>
                <a:gd name="T38" fmla="*/ 0 w 54"/>
                <a:gd name="T39" fmla="*/ 38 h 77"/>
                <a:gd name="T40" fmla="*/ 0 w 54"/>
                <a:gd name="T41" fmla="*/ 38 h 77"/>
                <a:gd name="T42" fmla="*/ 0 w 54"/>
                <a:gd name="T43" fmla="*/ 23 h 77"/>
                <a:gd name="T44" fmla="*/ 0 w 54"/>
                <a:gd name="T45" fmla="*/ 23 h 77"/>
                <a:gd name="T46" fmla="*/ 8 w 54"/>
                <a:gd name="T47" fmla="*/ 15 h 77"/>
                <a:gd name="T48" fmla="*/ 8 w 54"/>
                <a:gd name="T49" fmla="*/ 15 h 77"/>
                <a:gd name="T50" fmla="*/ 15 w 54"/>
                <a:gd name="T51" fmla="*/ 8 h 77"/>
                <a:gd name="T52" fmla="*/ 15 w 54"/>
                <a:gd name="T53" fmla="*/ 8 h 77"/>
                <a:gd name="T54" fmla="*/ 23 w 54"/>
                <a:gd name="T55" fmla="*/ 0 h 77"/>
                <a:gd name="T56" fmla="*/ 23 w 54"/>
                <a:gd name="T57" fmla="*/ 0 h 77"/>
                <a:gd name="T58" fmla="*/ 23 w 54"/>
                <a:gd name="T59" fmla="*/ 0 h 77"/>
                <a:gd name="T60" fmla="*/ 23 w 54"/>
                <a:gd name="T61" fmla="*/ 0 h 77"/>
                <a:gd name="T62" fmla="*/ 38 w 54"/>
                <a:gd name="T63" fmla="*/ 8 h 77"/>
                <a:gd name="T64" fmla="*/ 38 w 54"/>
                <a:gd name="T65" fmla="*/ 8 h 77"/>
                <a:gd name="T66" fmla="*/ 46 w 54"/>
                <a:gd name="T67" fmla="*/ 15 h 77"/>
                <a:gd name="T68" fmla="*/ 46 w 54"/>
                <a:gd name="T69" fmla="*/ 15 h 77"/>
                <a:gd name="T70" fmla="*/ 54 w 54"/>
                <a:gd name="T71" fmla="*/ 23 h 77"/>
                <a:gd name="T72" fmla="*/ 54 w 54"/>
                <a:gd name="T73" fmla="*/ 23 h 77"/>
                <a:gd name="T74" fmla="*/ 54 w 54"/>
                <a:gd name="T75" fmla="*/ 38 h 77"/>
                <a:gd name="T76" fmla="*/ 54 w 54"/>
                <a:gd name="T77" fmla="*/ 38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77"/>
                <a:gd name="T119" fmla="*/ 54 w 54"/>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77">
                  <a:moveTo>
                    <a:pt x="54" y="38"/>
                  </a:moveTo>
                  <a:lnTo>
                    <a:pt x="54" y="54"/>
                  </a:lnTo>
                  <a:lnTo>
                    <a:pt x="46" y="69"/>
                  </a:lnTo>
                  <a:lnTo>
                    <a:pt x="38" y="77"/>
                  </a:lnTo>
                  <a:lnTo>
                    <a:pt x="23" y="77"/>
                  </a:lnTo>
                  <a:lnTo>
                    <a:pt x="15" y="77"/>
                  </a:lnTo>
                  <a:lnTo>
                    <a:pt x="8" y="69"/>
                  </a:lnTo>
                  <a:lnTo>
                    <a:pt x="0" y="54"/>
                  </a:lnTo>
                  <a:lnTo>
                    <a:pt x="0" y="38"/>
                  </a:lnTo>
                  <a:lnTo>
                    <a:pt x="0" y="23"/>
                  </a:lnTo>
                  <a:lnTo>
                    <a:pt x="8" y="15"/>
                  </a:lnTo>
                  <a:lnTo>
                    <a:pt x="15" y="8"/>
                  </a:lnTo>
                  <a:lnTo>
                    <a:pt x="23" y="0"/>
                  </a:lnTo>
                  <a:lnTo>
                    <a:pt x="38" y="8"/>
                  </a:lnTo>
                  <a:lnTo>
                    <a:pt x="46" y="15"/>
                  </a:lnTo>
                  <a:lnTo>
                    <a:pt x="54" y="23"/>
                  </a:lnTo>
                  <a:lnTo>
                    <a:pt x="54"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51" name="Freeform 408"/>
            <p:cNvSpPr>
              <a:spLocks/>
            </p:cNvSpPr>
            <p:nvPr/>
          </p:nvSpPr>
          <p:spPr bwMode="auto">
            <a:xfrm>
              <a:off x="2434" y="2578"/>
              <a:ext cx="54" cy="77"/>
            </a:xfrm>
            <a:custGeom>
              <a:avLst/>
              <a:gdLst>
                <a:gd name="T0" fmla="*/ 54 w 54"/>
                <a:gd name="T1" fmla="*/ 39 h 77"/>
                <a:gd name="T2" fmla="*/ 54 w 54"/>
                <a:gd name="T3" fmla="*/ 54 h 77"/>
                <a:gd name="T4" fmla="*/ 46 w 54"/>
                <a:gd name="T5" fmla="*/ 69 h 77"/>
                <a:gd name="T6" fmla="*/ 38 w 54"/>
                <a:gd name="T7" fmla="*/ 77 h 77"/>
                <a:gd name="T8" fmla="*/ 23 w 54"/>
                <a:gd name="T9" fmla="*/ 77 h 77"/>
                <a:gd name="T10" fmla="*/ 23 w 54"/>
                <a:gd name="T11" fmla="*/ 77 h 77"/>
                <a:gd name="T12" fmla="*/ 15 w 54"/>
                <a:gd name="T13" fmla="*/ 77 h 77"/>
                <a:gd name="T14" fmla="*/ 8 w 54"/>
                <a:gd name="T15" fmla="*/ 69 h 77"/>
                <a:gd name="T16" fmla="*/ 0 w 54"/>
                <a:gd name="T17" fmla="*/ 54 h 77"/>
                <a:gd name="T18" fmla="*/ 0 w 54"/>
                <a:gd name="T19" fmla="*/ 39 h 77"/>
                <a:gd name="T20" fmla="*/ 0 w 54"/>
                <a:gd name="T21" fmla="*/ 39 h 77"/>
                <a:gd name="T22" fmla="*/ 0 w 54"/>
                <a:gd name="T23" fmla="*/ 23 h 77"/>
                <a:gd name="T24" fmla="*/ 8 w 54"/>
                <a:gd name="T25" fmla="*/ 16 h 77"/>
                <a:gd name="T26" fmla="*/ 15 w 54"/>
                <a:gd name="T27" fmla="*/ 8 h 77"/>
                <a:gd name="T28" fmla="*/ 23 w 54"/>
                <a:gd name="T29" fmla="*/ 0 h 77"/>
                <a:gd name="T30" fmla="*/ 23 w 54"/>
                <a:gd name="T31" fmla="*/ 0 h 77"/>
                <a:gd name="T32" fmla="*/ 38 w 54"/>
                <a:gd name="T33" fmla="*/ 8 h 77"/>
                <a:gd name="T34" fmla="*/ 46 w 54"/>
                <a:gd name="T35" fmla="*/ 16 h 77"/>
                <a:gd name="T36" fmla="*/ 54 w 54"/>
                <a:gd name="T37" fmla="*/ 23 h 77"/>
                <a:gd name="T38" fmla="*/ 54 w 54"/>
                <a:gd name="T39" fmla="*/ 39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77"/>
                <a:gd name="T62" fmla="*/ 54 w 54"/>
                <a:gd name="T63" fmla="*/ 77 h 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77">
                  <a:moveTo>
                    <a:pt x="54" y="39"/>
                  </a:moveTo>
                  <a:lnTo>
                    <a:pt x="54" y="54"/>
                  </a:lnTo>
                  <a:lnTo>
                    <a:pt x="46" y="69"/>
                  </a:lnTo>
                  <a:lnTo>
                    <a:pt x="38" y="77"/>
                  </a:lnTo>
                  <a:lnTo>
                    <a:pt x="23" y="77"/>
                  </a:lnTo>
                  <a:lnTo>
                    <a:pt x="15" y="77"/>
                  </a:lnTo>
                  <a:lnTo>
                    <a:pt x="8" y="69"/>
                  </a:lnTo>
                  <a:lnTo>
                    <a:pt x="0" y="54"/>
                  </a:lnTo>
                  <a:lnTo>
                    <a:pt x="0" y="39"/>
                  </a:lnTo>
                  <a:lnTo>
                    <a:pt x="0" y="23"/>
                  </a:lnTo>
                  <a:lnTo>
                    <a:pt x="8" y="16"/>
                  </a:lnTo>
                  <a:lnTo>
                    <a:pt x="15" y="8"/>
                  </a:lnTo>
                  <a:lnTo>
                    <a:pt x="23" y="0"/>
                  </a:lnTo>
                  <a:lnTo>
                    <a:pt x="38" y="8"/>
                  </a:lnTo>
                  <a:lnTo>
                    <a:pt x="46" y="16"/>
                  </a:lnTo>
                  <a:lnTo>
                    <a:pt x="54" y="23"/>
                  </a:lnTo>
                  <a:lnTo>
                    <a:pt x="54" y="39"/>
                  </a:lnTo>
                  <a:close/>
                </a:path>
              </a:pathLst>
            </a:custGeom>
            <a:solidFill>
              <a:srgbClr val="C9CA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52" name="Freeform 409"/>
            <p:cNvSpPr>
              <a:spLocks/>
            </p:cNvSpPr>
            <p:nvPr/>
          </p:nvSpPr>
          <p:spPr bwMode="auto">
            <a:xfrm>
              <a:off x="2442" y="2594"/>
              <a:ext cx="53" cy="69"/>
            </a:xfrm>
            <a:custGeom>
              <a:avLst/>
              <a:gdLst>
                <a:gd name="T0" fmla="*/ 53 w 53"/>
                <a:gd name="T1" fmla="*/ 30 h 69"/>
                <a:gd name="T2" fmla="*/ 53 w 53"/>
                <a:gd name="T3" fmla="*/ 46 h 69"/>
                <a:gd name="T4" fmla="*/ 46 w 53"/>
                <a:gd name="T5" fmla="*/ 61 h 69"/>
                <a:gd name="T6" fmla="*/ 38 w 53"/>
                <a:gd name="T7" fmla="*/ 69 h 69"/>
                <a:gd name="T8" fmla="*/ 23 w 53"/>
                <a:gd name="T9" fmla="*/ 69 h 69"/>
                <a:gd name="T10" fmla="*/ 23 w 53"/>
                <a:gd name="T11" fmla="*/ 69 h 69"/>
                <a:gd name="T12" fmla="*/ 15 w 53"/>
                <a:gd name="T13" fmla="*/ 69 h 69"/>
                <a:gd name="T14" fmla="*/ 7 w 53"/>
                <a:gd name="T15" fmla="*/ 61 h 69"/>
                <a:gd name="T16" fmla="*/ 0 w 53"/>
                <a:gd name="T17" fmla="*/ 46 h 69"/>
                <a:gd name="T18" fmla="*/ 0 w 53"/>
                <a:gd name="T19" fmla="*/ 30 h 69"/>
                <a:gd name="T20" fmla="*/ 0 w 53"/>
                <a:gd name="T21" fmla="*/ 30 h 69"/>
                <a:gd name="T22" fmla="*/ 0 w 53"/>
                <a:gd name="T23" fmla="*/ 23 h 69"/>
                <a:gd name="T24" fmla="*/ 7 w 53"/>
                <a:gd name="T25" fmla="*/ 7 h 69"/>
                <a:gd name="T26" fmla="*/ 15 w 53"/>
                <a:gd name="T27" fmla="*/ 0 h 69"/>
                <a:gd name="T28" fmla="*/ 23 w 53"/>
                <a:gd name="T29" fmla="*/ 0 h 69"/>
                <a:gd name="T30" fmla="*/ 23 w 53"/>
                <a:gd name="T31" fmla="*/ 0 h 69"/>
                <a:gd name="T32" fmla="*/ 38 w 53"/>
                <a:gd name="T33" fmla="*/ 0 h 69"/>
                <a:gd name="T34" fmla="*/ 46 w 53"/>
                <a:gd name="T35" fmla="*/ 7 h 69"/>
                <a:gd name="T36" fmla="*/ 53 w 53"/>
                <a:gd name="T37" fmla="*/ 23 h 69"/>
                <a:gd name="T38" fmla="*/ 53 w 53"/>
                <a:gd name="T39" fmla="*/ 30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69"/>
                <a:gd name="T62" fmla="*/ 53 w 53"/>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69">
                  <a:moveTo>
                    <a:pt x="53" y="30"/>
                  </a:moveTo>
                  <a:lnTo>
                    <a:pt x="53" y="46"/>
                  </a:lnTo>
                  <a:lnTo>
                    <a:pt x="46" y="61"/>
                  </a:lnTo>
                  <a:lnTo>
                    <a:pt x="38" y="69"/>
                  </a:lnTo>
                  <a:lnTo>
                    <a:pt x="23" y="69"/>
                  </a:lnTo>
                  <a:lnTo>
                    <a:pt x="15" y="69"/>
                  </a:lnTo>
                  <a:lnTo>
                    <a:pt x="7" y="61"/>
                  </a:lnTo>
                  <a:lnTo>
                    <a:pt x="0" y="46"/>
                  </a:lnTo>
                  <a:lnTo>
                    <a:pt x="0" y="30"/>
                  </a:lnTo>
                  <a:lnTo>
                    <a:pt x="0" y="23"/>
                  </a:lnTo>
                  <a:lnTo>
                    <a:pt x="7" y="7"/>
                  </a:lnTo>
                  <a:lnTo>
                    <a:pt x="15" y="0"/>
                  </a:lnTo>
                  <a:lnTo>
                    <a:pt x="23" y="0"/>
                  </a:lnTo>
                  <a:lnTo>
                    <a:pt x="38" y="0"/>
                  </a:lnTo>
                  <a:lnTo>
                    <a:pt x="46" y="7"/>
                  </a:lnTo>
                  <a:lnTo>
                    <a:pt x="53" y="23"/>
                  </a:lnTo>
                  <a:lnTo>
                    <a:pt x="53" y="30"/>
                  </a:lnTo>
                  <a:close/>
                </a:path>
              </a:pathLst>
            </a:custGeom>
            <a:solidFill>
              <a:srgbClr val="C9CA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53" name="Freeform 410"/>
            <p:cNvSpPr>
              <a:spLocks/>
            </p:cNvSpPr>
            <p:nvPr/>
          </p:nvSpPr>
          <p:spPr bwMode="auto">
            <a:xfrm>
              <a:off x="2434" y="2578"/>
              <a:ext cx="54" cy="77"/>
            </a:xfrm>
            <a:custGeom>
              <a:avLst/>
              <a:gdLst>
                <a:gd name="T0" fmla="*/ 54 w 54"/>
                <a:gd name="T1" fmla="*/ 39 h 77"/>
                <a:gd name="T2" fmla="*/ 54 w 54"/>
                <a:gd name="T3" fmla="*/ 54 h 77"/>
                <a:gd name="T4" fmla="*/ 54 w 54"/>
                <a:gd name="T5" fmla="*/ 54 h 77"/>
                <a:gd name="T6" fmla="*/ 46 w 54"/>
                <a:gd name="T7" fmla="*/ 69 h 77"/>
                <a:gd name="T8" fmla="*/ 46 w 54"/>
                <a:gd name="T9" fmla="*/ 69 h 77"/>
                <a:gd name="T10" fmla="*/ 38 w 54"/>
                <a:gd name="T11" fmla="*/ 77 h 77"/>
                <a:gd name="T12" fmla="*/ 38 w 54"/>
                <a:gd name="T13" fmla="*/ 77 h 77"/>
                <a:gd name="T14" fmla="*/ 23 w 54"/>
                <a:gd name="T15" fmla="*/ 77 h 77"/>
                <a:gd name="T16" fmla="*/ 23 w 54"/>
                <a:gd name="T17" fmla="*/ 77 h 77"/>
                <a:gd name="T18" fmla="*/ 23 w 54"/>
                <a:gd name="T19" fmla="*/ 77 h 77"/>
                <a:gd name="T20" fmla="*/ 23 w 54"/>
                <a:gd name="T21" fmla="*/ 77 h 77"/>
                <a:gd name="T22" fmla="*/ 15 w 54"/>
                <a:gd name="T23" fmla="*/ 77 h 77"/>
                <a:gd name="T24" fmla="*/ 15 w 54"/>
                <a:gd name="T25" fmla="*/ 77 h 77"/>
                <a:gd name="T26" fmla="*/ 8 w 54"/>
                <a:gd name="T27" fmla="*/ 69 h 77"/>
                <a:gd name="T28" fmla="*/ 8 w 54"/>
                <a:gd name="T29" fmla="*/ 69 h 77"/>
                <a:gd name="T30" fmla="*/ 0 w 54"/>
                <a:gd name="T31" fmla="*/ 54 h 77"/>
                <a:gd name="T32" fmla="*/ 0 w 54"/>
                <a:gd name="T33" fmla="*/ 54 h 77"/>
                <a:gd name="T34" fmla="*/ 0 w 54"/>
                <a:gd name="T35" fmla="*/ 39 h 77"/>
                <a:gd name="T36" fmla="*/ 0 w 54"/>
                <a:gd name="T37" fmla="*/ 39 h 77"/>
                <a:gd name="T38" fmla="*/ 0 w 54"/>
                <a:gd name="T39" fmla="*/ 39 h 77"/>
                <a:gd name="T40" fmla="*/ 0 w 54"/>
                <a:gd name="T41" fmla="*/ 39 h 77"/>
                <a:gd name="T42" fmla="*/ 0 w 54"/>
                <a:gd name="T43" fmla="*/ 23 h 77"/>
                <a:gd name="T44" fmla="*/ 0 w 54"/>
                <a:gd name="T45" fmla="*/ 23 h 77"/>
                <a:gd name="T46" fmla="*/ 8 w 54"/>
                <a:gd name="T47" fmla="*/ 16 h 77"/>
                <a:gd name="T48" fmla="*/ 8 w 54"/>
                <a:gd name="T49" fmla="*/ 16 h 77"/>
                <a:gd name="T50" fmla="*/ 15 w 54"/>
                <a:gd name="T51" fmla="*/ 8 h 77"/>
                <a:gd name="T52" fmla="*/ 15 w 54"/>
                <a:gd name="T53" fmla="*/ 8 h 77"/>
                <a:gd name="T54" fmla="*/ 23 w 54"/>
                <a:gd name="T55" fmla="*/ 0 h 77"/>
                <a:gd name="T56" fmla="*/ 23 w 54"/>
                <a:gd name="T57" fmla="*/ 0 h 77"/>
                <a:gd name="T58" fmla="*/ 23 w 54"/>
                <a:gd name="T59" fmla="*/ 0 h 77"/>
                <a:gd name="T60" fmla="*/ 23 w 54"/>
                <a:gd name="T61" fmla="*/ 0 h 77"/>
                <a:gd name="T62" fmla="*/ 38 w 54"/>
                <a:gd name="T63" fmla="*/ 8 h 77"/>
                <a:gd name="T64" fmla="*/ 38 w 54"/>
                <a:gd name="T65" fmla="*/ 8 h 77"/>
                <a:gd name="T66" fmla="*/ 46 w 54"/>
                <a:gd name="T67" fmla="*/ 16 h 77"/>
                <a:gd name="T68" fmla="*/ 46 w 54"/>
                <a:gd name="T69" fmla="*/ 16 h 77"/>
                <a:gd name="T70" fmla="*/ 54 w 54"/>
                <a:gd name="T71" fmla="*/ 23 h 77"/>
                <a:gd name="T72" fmla="*/ 54 w 54"/>
                <a:gd name="T73" fmla="*/ 23 h 77"/>
                <a:gd name="T74" fmla="*/ 54 w 54"/>
                <a:gd name="T75" fmla="*/ 39 h 77"/>
                <a:gd name="T76" fmla="*/ 54 w 54"/>
                <a:gd name="T77" fmla="*/ 39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77"/>
                <a:gd name="T119" fmla="*/ 54 w 54"/>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77">
                  <a:moveTo>
                    <a:pt x="54" y="39"/>
                  </a:moveTo>
                  <a:lnTo>
                    <a:pt x="54" y="54"/>
                  </a:lnTo>
                  <a:lnTo>
                    <a:pt x="46" y="69"/>
                  </a:lnTo>
                  <a:lnTo>
                    <a:pt x="38" y="77"/>
                  </a:lnTo>
                  <a:lnTo>
                    <a:pt x="23" y="77"/>
                  </a:lnTo>
                  <a:lnTo>
                    <a:pt x="15" y="77"/>
                  </a:lnTo>
                  <a:lnTo>
                    <a:pt x="8" y="69"/>
                  </a:lnTo>
                  <a:lnTo>
                    <a:pt x="0" y="54"/>
                  </a:lnTo>
                  <a:lnTo>
                    <a:pt x="0" y="39"/>
                  </a:lnTo>
                  <a:lnTo>
                    <a:pt x="0" y="23"/>
                  </a:lnTo>
                  <a:lnTo>
                    <a:pt x="8" y="16"/>
                  </a:lnTo>
                  <a:lnTo>
                    <a:pt x="15" y="8"/>
                  </a:lnTo>
                  <a:lnTo>
                    <a:pt x="23" y="0"/>
                  </a:lnTo>
                  <a:lnTo>
                    <a:pt x="38" y="8"/>
                  </a:lnTo>
                  <a:lnTo>
                    <a:pt x="46" y="16"/>
                  </a:lnTo>
                  <a:lnTo>
                    <a:pt x="54" y="23"/>
                  </a:lnTo>
                  <a:lnTo>
                    <a:pt x="54" y="39"/>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54" name="Freeform 411"/>
            <p:cNvSpPr>
              <a:spLocks/>
            </p:cNvSpPr>
            <p:nvPr/>
          </p:nvSpPr>
          <p:spPr bwMode="auto">
            <a:xfrm>
              <a:off x="2442" y="2594"/>
              <a:ext cx="53" cy="69"/>
            </a:xfrm>
            <a:custGeom>
              <a:avLst/>
              <a:gdLst>
                <a:gd name="T0" fmla="*/ 53 w 53"/>
                <a:gd name="T1" fmla="*/ 30 h 69"/>
                <a:gd name="T2" fmla="*/ 53 w 53"/>
                <a:gd name="T3" fmla="*/ 46 h 69"/>
                <a:gd name="T4" fmla="*/ 53 w 53"/>
                <a:gd name="T5" fmla="*/ 46 h 69"/>
                <a:gd name="T6" fmla="*/ 46 w 53"/>
                <a:gd name="T7" fmla="*/ 61 h 69"/>
                <a:gd name="T8" fmla="*/ 46 w 53"/>
                <a:gd name="T9" fmla="*/ 61 h 69"/>
                <a:gd name="T10" fmla="*/ 38 w 53"/>
                <a:gd name="T11" fmla="*/ 69 h 69"/>
                <a:gd name="T12" fmla="*/ 38 w 53"/>
                <a:gd name="T13" fmla="*/ 69 h 69"/>
                <a:gd name="T14" fmla="*/ 23 w 53"/>
                <a:gd name="T15" fmla="*/ 69 h 69"/>
                <a:gd name="T16" fmla="*/ 23 w 53"/>
                <a:gd name="T17" fmla="*/ 69 h 69"/>
                <a:gd name="T18" fmla="*/ 23 w 53"/>
                <a:gd name="T19" fmla="*/ 69 h 69"/>
                <a:gd name="T20" fmla="*/ 23 w 53"/>
                <a:gd name="T21" fmla="*/ 69 h 69"/>
                <a:gd name="T22" fmla="*/ 15 w 53"/>
                <a:gd name="T23" fmla="*/ 69 h 69"/>
                <a:gd name="T24" fmla="*/ 15 w 53"/>
                <a:gd name="T25" fmla="*/ 69 h 69"/>
                <a:gd name="T26" fmla="*/ 7 w 53"/>
                <a:gd name="T27" fmla="*/ 61 h 69"/>
                <a:gd name="T28" fmla="*/ 7 w 53"/>
                <a:gd name="T29" fmla="*/ 61 h 69"/>
                <a:gd name="T30" fmla="*/ 0 w 53"/>
                <a:gd name="T31" fmla="*/ 46 h 69"/>
                <a:gd name="T32" fmla="*/ 0 w 53"/>
                <a:gd name="T33" fmla="*/ 46 h 69"/>
                <a:gd name="T34" fmla="*/ 0 w 53"/>
                <a:gd name="T35" fmla="*/ 30 h 69"/>
                <a:gd name="T36" fmla="*/ 0 w 53"/>
                <a:gd name="T37" fmla="*/ 30 h 69"/>
                <a:gd name="T38" fmla="*/ 0 w 53"/>
                <a:gd name="T39" fmla="*/ 30 h 69"/>
                <a:gd name="T40" fmla="*/ 0 w 53"/>
                <a:gd name="T41" fmla="*/ 30 h 69"/>
                <a:gd name="T42" fmla="*/ 0 w 53"/>
                <a:gd name="T43" fmla="*/ 23 h 69"/>
                <a:gd name="T44" fmla="*/ 0 w 53"/>
                <a:gd name="T45" fmla="*/ 23 h 69"/>
                <a:gd name="T46" fmla="*/ 7 w 53"/>
                <a:gd name="T47" fmla="*/ 7 h 69"/>
                <a:gd name="T48" fmla="*/ 7 w 53"/>
                <a:gd name="T49" fmla="*/ 7 h 69"/>
                <a:gd name="T50" fmla="*/ 15 w 53"/>
                <a:gd name="T51" fmla="*/ 0 h 69"/>
                <a:gd name="T52" fmla="*/ 15 w 53"/>
                <a:gd name="T53" fmla="*/ 0 h 69"/>
                <a:gd name="T54" fmla="*/ 23 w 53"/>
                <a:gd name="T55" fmla="*/ 0 h 69"/>
                <a:gd name="T56" fmla="*/ 23 w 53"/>
                <a:gd name="T57" fmla="*/ 0 h 69"/>
                <a:gd name="T58" fmla="*/ 23 w 53"/>
                <a:gd name="T59" fmla="*/ 0 h 69"/>
                <a:gd name="T60" fmla="*/ 23 w 53"/>
                <a:gd name="T61" fmla="*/ 0 h 69"/>
                <a:gd name="T62" fmla="*/ 38 w 53"/>
                <a:gd name="T63" fmla="*/ 0 h 69"/>
                <a:gd name="T64" fmla="*/ 38 w 53"/>
                <a:gd name="T65" fmla="*/ 0 h 69"/>
                <a:gd name="T66" fmla="*/ 46 w 53"/>
                <a:gd name="T67" fmla="*/ 7 h 69"/>
                <a:gd name="T68" fmla="*/ 46 w 53"/>
                <a:gd name="T69" fmla="*/ 7 h 69"/>
                <a:gd name="T70" fmla="*/ 53 w 53"/>
                <a:gd name="T71" fmla="*/ 23 h 69"/>
                <a:gd name="T72" fmla="*/ 53 w 53"/>
                <a:gd name="T73" fmla="*/ 23 h 69"/>
                <a:gd name="T74" fmla="*/ 53 w 53"/>
                <a:gd name="T75" fmla="*/ 30 h 69"/>
                <a:gd name="T76" fmla="*/ 53 w 53"/>
                <a:gd name="T77" fmla="*/ 30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69"/>
                <a:gd name="T119" fmla="*/ 53 w 53"/>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69">
                  <a:moveTo>
                    <a:pt x="53" y="30"/>
                  </a:moveTo>
                  <a:lnTo>
                    <a:pt x="53" y="46"/>
                  </a:lnTo>
                  <a:lnTo>
                    <a:pt x="46" y="61"/>
                  </a:lnTo>
                  <a:lnTo>
                    <a:pt x="38" y="69"/>
                  </a:lnTo>
                  <a:lnTo>
                    <a:pt x="23" y="69"/>
                  </a:lnTo>
                  <a:lnTo>
                    <a:pt x="15" y="69"/>
                  </a:lnTo>
                  <a:lnTo>
                    <a:pt x="7" y="61"/>
                  </a:lnTo>
                  <a:lnTo>
                    <a:pt x="0" y="46"/>
                  </a:lnTo>
                  <a:lnTo>
                    <a:pt x="0" y="30"/>
                  </a:lnTo>
                  <a:lnTo>
                    <a:pt x="0" y="23"/>
                  </a:lnTo>
                  <a:lnTo>
                    <a:pt x="7" y="7"/>
                  </a:lnTo>
                  <a:lnTo>
                    <a:pt x="15" y="0"/>
                  </a:lnTo>
                  <a:lnTo>
                    <a:pt x="23" y="0"/>
                  </a:lnTo>
                  <a:lnTo>
                    <a:pt x="38" y="0"/>
                  </a:lnTo>
                  <a:lnTo>
                    <a:pt x="46" y="7"/>
                  </a:lnTo>
                  <a:lnTo>
                    <a:pt x="53" y="23"/>
                  </a:lnTo>
                  <a:lnTo>
                    <a:pt x="53" y="3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55" name="Freeform 412"/>
            <p:cNvSpPr>
              <a:spLocks/>
            </p:cNvSpPr>
            <p:nvPr/>
          </p:nvSpPr>
          <p:spPr bwMode="auto">
            <a:xfrm>
              <a:off x="2373" y="2540"/>
              <a:ext cx="61" cy="69"/>
            </a:xfrm>
            <a:custGeom>
              <a:avLst/>
              <a:gdLst>
                <a:gd name="T0" fmla="*/ 61 w 61"/>
                <a:gd name="T1" fmla="*/ 31 h 69"/>
                <a:gd name="T2" fmla="*/ 53 w 61"/>
                <a:gd name="T3" fmla="*/ 46 h 69"/>
                <a:gd name="T4" fmla="*/ 53 w 61"/>
                <a:gd name="T5" fmla="*/ 61 h 69"/>
                <a:gd name="T6" fmla="*/ 38 w 61"/>
                <a:gd name="T7" fmla="*/ 69 h 69"/>
                <a:gd name="T8" fmla="*/ 31 w 61"/>
                <a:gd name="T9" fmla="*/ 69 h 69"/>
                <a:gd name="T10" fmla="*/ 31 w 61"/>
                <a:gd name="T11" fmla="*/ 69 h 69"/>
                <a:gd name="T12" fmla="*/ 23 w 61"/>
                <a:gd name="T13" fmla="*/ 69 h 69"/>
                <a:gd name="T14" fmla="*/ 8 w 61"/>
                <a:gd name="T15" fmla="*/ 61 h 69"/>
                <a:gd name="T16" fmla="*/ 8 w 61"/>
                <a:gd name="T17" fmla="*/ 46 h 69"/>
                <a:gd name="T18" fmla="*/ 0 w 61"/>
                <a:gd name="T19" fmla="*/ 31 h 69"/>
                <a:gd name="T20" fmla="*/ 0 w 61"/>
                <a:gd name="T21" fmla="*/ 31 h 69"/>
                <a:gd name="T22" fmla="*/ 8 w 61"/>
                <a:gd name="T23" fmla="*/ 15 h 69"/>
                <a:gd name="T24" fmla="*/ 8 w 61"/>
                <a:gd name="T25" fmla="*/ 8 h 69"/>
                <a:gd name="T26" fmla="*/ 23 w 61"/>
                <a:gd name="T27" fmla="*/ 0 h 69"/>
                <a:gd name="T28" fmla="*/ 31 w 61"/>
                <a:gd name="T29" fmla="*/ 0 h 69"/>
                <a:gd name="T30" fmla="*/ 31 w 61"/>
                <a:gd name="T31" fmla="*/ 0 h 69"/>
                <a:gd name="T32" fmla="*/ 38 w 61"/>
                <a:gd name="T33" fmla="*/ 0 h 69"/>
                <a:gd name="T34" fmla="*/ 53 w 61"/>
                <a:gd name="T35" fmla="*/ 8 h 69"/>
                <a:gd name="T36" fmla="*/ 53 w 61"/>
                <a:gd name="T37" fmla="*/ 15 h 69"/>
                <a:gd name="T38" fmla="*/ 61 w 61"/>
                <a:gd name="T39" fmla="*/ 31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
                <a:gd name="T61" fmla="*/ 0 h 69"/>
                <a:gd name="T62" fmla="*/ 61 w 61"/>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 h="69">
                  <a:moveTo>
                    <a:pt x="61" y="31"/>
                  </a:moveTo>
                  <a:lnTo>
                    <a:pt x="53" y="46"/>
                  </a:lnTo>
                  <a:lnTo>
                    <a:pt x="53" y="61"/>
                  </a:lnTo>
                  <a:lnTo>
                    <a:pt x="38" y="69"/>
                  </a:lnTo>
                  <a:lnTo>
                    <a:pt x="31" y="69"/>
                  </a:lnTo>
                  <a:lnTo>
                    <a:pt x="23" y="69"/>
                  </a:lnTo>
                  <a:lnTo>
                    <a:pt x="8" y="61"/>
                  </a:lnTo>
                  <a:lnTo>
                    <a:pt x="8" y="46"/>
                  </a:lnTo>
                  <a:lnTo>
                    <a:pt x="0" y="31"/>
                  </a:lnTo>
                  <a:lnTo>
                    <a:pt x="8" y="15"/>
                  </a:lnTo>
                  <a:lnTo>
                    <a:pt x="8" y="8"/>
                  </a:lnTo>
                  <a:lnTo>
                    <a:pt x="23" y="0"/>
                  </a:lnTo>
                  <a:lnTo>
                    <a:pt x="31" y="0"/>
                  </a:lnTo>
                  <a:lnTo>
                    <a:pt x="38" y="0"/>
                  </a:lnTo>
                  <a:lnTo>
                    <a:pt x="53" y="8"/>
                  </a:lnTo>
                  <a:lnTo>
                    <a:pt x="53" y="15"/>
                  </a:lnTo>
                  <a:lnTo>
                    <a:pt x="61" y="31"/>
                  </a:lnTo>
                  <a:close/>
                </a:path>
              </a:pathLst>
            </a:custGeom>
            <a:solidFill>
              <a:srgbClr val="C9CA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56" name="Freeform 413"/>
            <p:cNvSpPr>
              <a:spLocks/>
            </p:cNvSpPr>
            <p:nvPr/>
          </p:nvSpPr>
          <p:spPr bwMode="auto">
            <a:xfrm>
              <a:off x="2388" y="2601"/>
              <a:ext cx="54" cy="69"/>
            </a:xfrm>
            <a:custGeom>
              <a:avLst/>
              <a:gdLst>
                <a:gd name="T0" fmla="*/ 54 w 54"/>
                <a:gd name="T1" fmla="*/ 39 h 69"/>
                <a:gd name="T2" fmla="*/ 54 w 54"/>
                <a:gd name="T3" fmla="*/ 46 h 69"/>
                <a:gd name="T4" fmla="*/ 46 w 54"/>
                <a:gd name="T5" fmla="*/ 62 h 69"/>
                <a:gd name="T6" fmla="*/ 38 w 54"/>
                <a:gd name="T7" fmla="*/ 69 h 69"/>
                <a:gd name="T8" fmla="*/ 31 w 54"/>
                <a:gd name="T9" fmla="*/ 69 h 69"/>
                <a:gd name="T10" fmla="*/ 31 w 54"/>
                <a:gd name="T11" fmla="*/ 69 h 69"/>
                <a:gd name="T12" fmla="*/ 16 w 54"/>
                <a:gd name="T13" fmla="*/ 69 h 69"/>
                <a:gd name="T14" fmla="*/ 8 w 54"/>
                <a:gd name="T15" fmla="*/ 62 h 69"/>
                <a:gd name="T16" fmla="*/ 0 w 54"/>
                <a:gd name="T17" fmla="*/ 46 h 69"/>
                <a:gd name="T18" fmla="*/ 0 w 54"/>
                <a:gd name="T19" fmla="*/ 39 h 69"/>
                <a:gd name="T20" fmla="*/ 0 w 54"/>
                <a:gd name="T21" fmla="*/ 39 h 69"/>
                <a:gd name="T22" fmla="*/ 0 w 54"/>
                <a:gd name="T23" fmla="*/ 23 h 69"/>
                <a:gd name="T24" fmla="*/ 8 w 54"/>
                <a:gd name="T25" fmla="*/ 8 h 69"/>
                <a:gd name="T26" fmla="*/ 16 w 54"/>
                <a:gd name="T27" fmla="*/ 0 h 69"/>
                <a:gd name="T28" fmla="*/ 31 w 54"/>
                <a:gd name="T29" fmla="*/ 0 h 69"/>
                <a:gd name="T30" fmla="*/ 31 w 54"/>
                <a:gd name="T31" fmla="*/ 0 h 69"/>
                <a:gd name="T32" fmla="*/ 38 w 54"/>
                <a:gd name="T33" fmla="*/ 0 h 69"/>
                <a:gd name="T34" fmla="*/ 46 w 54"/>
                <a:gd name="T35" fmla="*/ 8 h 69"/>
                <a:gd name="T36" fmla="*/ 54 w 54"/>
                <a:gd name="T37" fmla="*/ 23 h 69"/>
                <a:gd name="T38" fmla="*/ 54 w 54"/>
                <a:gd name="T39" fmla="*/ 39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69"/>
                <a:gd name="T62" fmla="*/ 54 w 54"/>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69">
                  <a:moveTo>
                    <a:pt x="54" y="39"/>
                  </a:moveTo>
                  <a:lnTo>
                    <a:pt x="54" y="46"/>
                  </a:lnTo>
                  <a:lnTo>
                    <a:pt x="46" y="62"/>
                  </a:lnTo>
                  <a:lnTo>
                    <a:pt x="38" y="69"/>
                  </a:lnTo>
                  <a:lnTo>
                    <a:pt x="31" y="69"/>
                  </a:lnTo>
                  <a:lnTo>
                    <a:pt x="16" y="69"/>
                  </a:lnTo>
                  <a:lnTo>
                    <a:pt x="8" y="62"/>
                  </a:lnTo>
                  <a:lnTo>
                    <a:pt x="0" y="46"/>
                  </a:lnTo>
                  <a:lnTo>
                    <a:pt x="0" y="39"/>
                  </a:lnTo>
                  <a:lnTo>
                    <a:pt x="0" y="23"/>
                  </a:lnTo>
                  <a:lnTo>
                    <a:pt x="8" y="8"/>
                  </a:lnTo>
                  <a:lnTo>
                    <a:pt x="16" y="0"/>
                  </a:lnTo>
                  <a:lnTo>
                    <a:pt x="31" y="0"/>
                  </a:lnTo>
                  <a:lnTo>
                    <a:pt x="38" y="0"/>
                  </a:lnTo>
                  <a:lnTo>
                    <a:pt x="46" y="8"/>
                  </a:lnTo>
                  <a:lnTo>
                    <a:pt x="54" y="23"/>
                  </a:lnTo>
                  <a:lnTo>
                    <a:pt x="54" y="39"/>
                  </a:lnTo>
                  <a:close/>
                </a:path>
              </a:pathLst>
            </a:custGeom>
            <a:solidFill>
              <a:srgbClr val="C9CA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57" name="Freeform 414"/>
            <p:cNvSpPr>
              <a:spLocks/>
            </p:cNvSpPr>
            <p:nvPr/>
          </p:nvSpPr>
          <p:spPr bwMode="auto">
            <a:xfrm>
              <a:off x="2373" y="2540"/>
              <a:ext cx="61" cy="69"/>
            </a:xfrm>
            <a:custGeom>
              <a:avLst/>
              <a:gdLst>
                <a:gd name="T0" fmla="*/ 61 w 61"/>
                <a:gd name="T1" fmla="*/ 31 h 69"/>
                <a:gd name="T2" fmla="*/ 53 w 61"/>
                <a:gd name="T3" fmla="*/ 46 h 69"/>
                <a:gd name="T4" fmla="*/ 53 w 61"/>
                <a:gd name="T5" fmla="*/ 46 h 69"/>
                <a:gd name="T6" fmla="*/ 53 w 61"/>
                <a:gd name="T7" fmla="*/ 61 h 69"/>
                <a:gd name="T8" fmla="*/ 53 w 61"/>
                <a:gd name="T9" fmla="*/ 61 h 69"/>
                <a:gd name="T10" fmla="*/ 38 w 61"/>
                <a:gd name="T11" fmla="*/ 69 h 69"/>
                <a:gd name="T12" fmla="*/ 38 w 61"/>
                <a:gd name="T13" fmla="*/ 69 h 69"/>
                <a:gd name="T14" fmla="*/ 31 w 61"/>
                <a:gd name="T15" fmla="*/ 69 h 69"/>
                <a:gd name="T16" fmla="*/ 31 w 61"/>
                <a:gd name="T17" fmla="*/ 69 h 69"/>
                <a:gd name="T18" fmla="*/ 31 w 61"/>
                <a:gd name="T19" fmla="*/ 69 h 69"/>
                <a:gd name="T20" fmla="*/ 31 w 61"/>
                <a:gd name="T21" fmla="*/ 69 h 69"/>
                <a:gd name="T22" fmla="*/ 23 w 61"/>
                <a:gd name="T23" fmla="*/ 69 h 69"/>
                <a:gd name="T24" fmla="*/ 23 w 61"/>
                <a:gd name="T25" fmla="*/ 69 h 69"/>
                <a:gd name="T26" fmla="*/ 8 w 61"/>
                <a:gd name="T27" fmla="*/ 61 h 69"/>
                <a:gd name="T28" fmla="*/ 8 w 61"/>
                <a:gd name="T29" fmla="*/ 61 h 69"/>
                <a:gd name="T30" fmla="*/ 8 w 61"/>
                <a:gd name="T31" fmla="*/ 46 h 69"/>
                <a:gd name="T32" fmla="*/ 8 w 61"/>
                <a:gd name="T33" fmla="*/ 46 h 69"/>
                <a:gd name="T34" fmla="*/ 0 w 61"/>
                <a:gd name="T35" fmla="*/ 31 h 69"/>
                <a:gd name="T36" fmla="*/ 0 w 61"/>
                <a:gd name="T37" fmla="*/ 31 h 69"/>
                <a:gd name="T38" fmla="*/ 0 w 61"/>
                <a:gd name="T39" fmla="*/ 31 h 69"/>
                <a:gd name="T40" fmla="*/ 0 w 61"/>
                <a:gd name="T41" fmla="*/ 31 h 69"/>
                <a:gd name="T42" fmla="*/ 8 w 61"/>
                <a:gd name="T43" fmla="*/ 15 h 69"/>
                <a:gd name="T44" fmla="*/ 8 w 61"/>
                <a:gd name="T45" fmla="*/ 15 h 69"/>
                <a:gd name="T46" fmla="*/ 8 w 61"/>
                <a:gd name="T47" fmla="*/ 8 h 69"/>
                <a:gd name="T48" fmla="*/ 8 w 61"/>
                <a:gd name="T49" fmla="*/ 8 h 69"/>
                <a:gd name="T50" fmla="*/ 23 w 61"/>
                <a:gd name="T51" fmla="*/ 0 h 69"/>
                <a:gd name="T52" fmla="*/ 23 w 61"/>
                <a:gd name="T53" fmla="*/ 0 h 69"/>
                <a:gd name="T54" fmla="*/ 31 w 61"/>
                <a:gd name="T55" fmla="*/ 0 h 69"/>
                <a:gd name="T56" fmla="*/ 31 w 61"/>
                <a:gd name="T57" fmla="*/ 0 h 69"/>
                <a:gd name="T58" fmla="*/ 31 w 61"/>
                <a:gd name="T59" fmla="*/ 0 h 69"/>
                <a:gd name="T60" fmla="*/ 31 w 61"/>
                <a:gd name="T61" fmla="*/ 0 h 69"/>
                <a:gd name="T62" fmla="*/ 38 w 61"/>
                <a:gd name="T63" fmla="*/ 0 h 69"/>
                <a:gd name="T64" fmla="*/ 38 w 61"/>
                <a:gd name="T65" fmla="*/ 0 h 69"/>
                <a:gd name="T66" fmla="*/ 53 w 61"/>
                <a:gd name="T67" fmla="*/ 8 h 69"/>
                <a:gd name="T68" fmla="*/ 53 w 61"/>
                <a:gd name="T69" fmla="*/ 8 h 69"/>
                <a:gd name="T70" fmla="*/ 53 w 61"/>
                <a:gd name="T71" fmla="*/ 15 h 69"/>
                <a:gd name="T72" fmla="*/ 53 w 61"/>
                <a:gd name="T73" fmla="*/ 15 h 69"/>
                <a:gd name="T74" fmla="*/ 61 w 61"/>
                <a:gd name="T75" fmla="*/ 31 h 69"/>
                <a:gd name="T76" fmla="*/ 61 w 61"/>
                <a:gd name="T77" fmla="*/ 31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69"/>
                <a:gd name="T119" fmla="*/ 61 w 61"/>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69">
                  <a:moveTo>
                    <a:pt x="61" y="31"/>
                  </a:moveTo>
                  <a:lnTo>
                    <a:pt x="53" y="46"/>
                  </a:lnTo>
                  <a:lnTo>
                    <a:pt x="53" y="61"/>
                  </a:lnTo>
                  <a:lnTo>
                    <a:pt x="38" y="69"/>
                  </a:lnTo>
                  <a:lnTo>
                    <a:pt x="31" y="69"/>
                  </a:lnTo>
                  <a:lnTo>
                    <a:pt x="23" y="69"/>
                  </a:lnTo>
                  <a:lnTo>
                    <a:pt x="8" y="61"/>
                  </a:lnTo>
                  <a:lnTo>
                    <a:pt x="8" y="46"/>
                  </a:lnTo>
                  <a:lnTo>
                    <a:pt x="0" y="31"/>
                  </a:lnTo>
                  <a:lnTo>
                    <a:pt x="8" y="15"/>
                  </a:lnTo>
                  <a:lnTo>
                    <a:pt x="8" y="8"/>
                  </a:lnTo>
                  <a:lnTo>
                    <a:pt x="23" y="0"/>
                  </a:lnTo>
                  <a:lnTo>
                    <a:pt x="31" y="0"/>
                  </a:lnTo>
                  <a:lnTo>
                    <a:pt x="38" y="0"/>
                  </a:lnTo>
                  <a:lnTo>
                    <a:pt x="53" y="8"/>
                  </a:lnTo>
                  <a:lnTo>
                    <a:pt x="53" y="15"/>
                  </a:lnTo>
                  <a:lnTo>
                    <a:pt x="61" y="31"/>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58" name="Freeform 415"/>
            <p:cNvSpPr>
              <a:spLocks/>
            </p:cNvSpPr>
            <p:nvPr/>
          </p:nvSpPr>
          <p:spPr bwMode="auto">
            <a:xfrm>
              <a:off x="2388" y="2601"/>
              <a:ext cx="54" cy="69"/>
            </a:xfrm>
            <a:custGeom>
              <a:avLst/>
              <a:gdLst>
                <a:gd name="T0" fmla="*/ 54 w 54"/>
                <a:gd name="T1" fmla="*/ 39 h 69"/>
                <a:gd name="T2" fmla="*/ 54 w 54"/>
                <a:gd name="T3" fmla="*/ 46 h 69"/>
                <a:gd name="T4" fmla="*/ 54 w 54"/>
                <a:gd name="T5" fmla="*/ 46 h 69"/>
                <a:gd name="T6" fmla="*/ 46 w 54"/>
                <a:gd name="T7" fmla="*/ 62 h 69"/>
                <a:gd name="T8" fmla="*/ 46 w 54"/>
                <a:gd name="T9" fmla="*/ 62 h 69"/>
                <a:gd name="T10" fmla="*/ 38 w 54"/>
                <a:gd name="T11" fmla="*/ 69 h 69"/>
                <a:gd name="T12" fmla="*/ 38 w 54"/>
                <a:gd name="T13" fmla="*/ 69 h 69"/>
                <a:gd name="T14" fmla="*/ 31 w 54"/>
                <a:gd name="T15" fmla="*/ 69 h 69"/>
                <a:gd name="T16" fmla="*/ 31 w 54"/>
                <a:gd name="T17" fmla="*/ 69 h 69"/>
                <a:gd name="T18" fmla="*/ 31 w 54"/>
                <a:gd name="T19" fmla="*/ 69 h 69"/>
                <a:gd name="T20" fmla="*/ 31 w 54"/>
                <a:gd name="T21" fmla="*/ 69 h 69"/>
                <a:gd name="T22" fmla="*/ 16 w 54"/>
                <a:gd name="T23" fmla="*/ 69 h 69"/>
                <a:gd name="T24" fmla="*/ 16 w 54"/>
                <a:gd name="T25" fmla="*/ 69 h 69"/>
                <a:gd name="T26" fmla="*/ 8 w 54"/>
                <a:gd name="T27" fmla="*/ 62 h 69"/>
                <a:gd name="T28" fmla="*/ 8 w 54"/>
                <a:gd name="T29" fmla="*/ 62 h 69"/>
                <a:gd name="T30" fmla="*/ 0 w 54"/>
                <a:gd name="T31" fmla="*/ 46 h 69"/>
                <a:gd name="T32" fmla="*/ 0 w 54"/>
                <a:gd name="T33" fmla="*/ 46 h 69"/>
                <a:gd name="T34" fmla="*/ 0 w 54"/>
                <a:gd name="T35" fmla="*/ 39 h 69"/>
                <a:gd name="T36" fmla="*/ 0 w 54"/>
                <a:gd name="T37" fmla="*/ 39 h 69"/>
                <a:gd name="T38" fmla="*/ 0 w 54"/>
                <a:gd name="T39" fmla="*/ 39 h 69"/>
                <a:gd name="T40" fmla="*/ 0 w 54"/>
                <a:gd name="T41" fmla="*/ 39 h 69"/>
                <a:gd name="T42" fmla="*/ 0 w 54"/>
                <a:gd name="T43" fmla="*/ 23 h 69"/>
                <a:gd name="T44" fmla="*/ 0 w 54"/>
                <a:gd name="T45" fmla="*/ 23 h 69"/>
                <a:gd name="T46" fmla="*/ 8 w 54"/>
                <a:gd name="T47" fmla="*/ 8 h 69"/>
                <a:gd name="T48" fmla="*/ 8 w 54"/>
                <a:gd name="T49" fmla="*/ 8 h 69"/>
                <a:gd name="T50" fmla="*/ 16 w 54"/>
                <a:gd name="T51" fmla="*/ 0 h 69"/>
                <a:gd name="T52" fmla="*/ 16 w 54"/>
                <a:gd name="T53" fmla="*/ 0 h 69"/>
                <a:gd name="T54" fmla="*/ 31 w 54"/>
                <a:gd name="T55" fmla="*/ 0 h 69"/>
                <a:gd name="T56" fmla="*/ 31 w 54"/>
                <a:gd name="T57" fmla="*/ 0 h 69"/>
                <a:gd name="T58" fmla="*/ 31 w 54"/>
                <a:gd name="T59" fmla="*/ 0 h 69"/>
                <a:gd name="T60" fmla="*/ 31 w 54"/>
                <a:gd name="T61" fmla="*/ 0 h 69"/>
                <a:gd name="T62" fmla="*/ 38 w 54"/>
                <a:gd name="T63" fmla="*/ 0 h 69"/>
                <a:gd name="T64" fmla="*/ 38 w 54"/>
                <a:gd name="T65" fmla="*/ 0 h 69"/>
                <a:gd name="T66" fmla="*/ 46 w 54"/>
                <a:gd name="T67" fmla="*/ 8 h 69"/>
                <a:gd name="T68" fmla="*/ 46 w 54"/>
                <a:gd name="T69" fmla="*/ 8 h 69"/>
                <a:gd name="T70" fmla="*/ 54 w 54"/>
                <a:gd name="T71" fmla="*/ 23 h 69"/>
                <a:gd name="T72" fmla="*/ 54 w 54"/>
                <a:gd name="T73" fmla="*/ 23 h 69"/>
                <a:gd name="T74" fmla="*/ 54 w 54"/>
                <a:gd name="T75" fmla="*/ 39 h 69"/>
                <a:gd name="T76" fmla="*/ 54 w 54"/>
                <a:gd name="T77" fmla="*/ 39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69"/>
                <a:gd name="T119" fmla="*/ 54 w 54"/>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69">
                  <a:moveTo>
                    <a:pt x="54" y="39"/>
                  </a:moveTo>
                  <a:lnTo>
                    <a:pt x="54" y="46"/>
                  </a:lnTo>
                  <a:lnTo>
                    <a:pt x="46" y="62"/>
                  </a:lnTo>
                  <a:lnTo>
                    <a:pt x="38" y="69"/>
                  </a:lnTo>
                  <a:lnTo>
                    <a:pt x="31" y="69"/>
                  </a:lnTo>
                  <a:lnTo>
                    <a:pt x="16" y="69"/>
                  </a:lnTo>
                  <a:lnTo>
                    <a:pt x="8" y="62"/>
                  </a:lnTo>
                  <a:lnTo>
                    <a:pt x="0" y="46"/>
                  </a:lnTo>
                  <a:lnTo>
                    <a:pt x="0" y="39"/>
                  </a:lnTo>
                  <a:lnTo>
                    <a:pt x="0" y="23"/>
                  </a:lnTo>
                  <a:lnTo>
                    <a:pt x="8" y="8"/>
                  </a:lnTo>
                  <a:lnTo>
                    <a:pt x="16" y="0"/>
                  </a:lnTo>
                  <a:lnTo>
                    <a:pt x="31" y="0"/>
                  </a:lnTo>
                  <a:lnTo>
                    <a:pt x="38" y="0"/>
                  </a:lnTo>
                  <a:lnTo>
                    <a:pt x="46" y="8"/>
                  </a:lnTo>
                  <a:lnTo>
                    <a:pt x="54" y="23"/>
                  </a:lnTo>
                  <a:lnTo>
                    <a:pt x="54" y="39"/>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59" name="Freeform 416"/>
            <p:cNvSpPr>
              <a:spLocks/>
            </p:cNvSpPr>
            <p:nvPr/>
          </p:nvSpPr>
          <p:spPr bwMode="auto">
            <a:xfrm>
              <a:off x="2411" y="2578"/>
              <a:ext cx="54" cy="77"/>
            </a:xfrm>
            <a:custGeom>
              <a:avLst/>
              <a:gdLst>
                <a:gd name="T0" fmla="*/ 54 w 54"/>
                <a:gd name="T1" fmla="*/ 39 h 77"/>
                <a:gd name="T2" fmla="*/ 54 w 54"/>
                <a:gd name="T3" fmla="*/ 54 h 77"/>
                <a:gd name="T4" fmla="*/ 46 w 54"/>
                <a:gd name="T5" fmla="*/ 69 h 77"/>
                <a:gd name="T6" fmla="*/ 38 w 54"/>
                <a:gd name="T7" fmla="*/ 77 h 77"/>
                <a:gd name="T8" fmla="*/ 31 w 54"/>
                <a:gd name="T9" fmla="*/ 77 h 77"/>
                <a:gd name="T10" fmla="*/ 31 w 54"/>
                <a:gd name="T11" fmla="*/ 77 h 77"/>
                <a:gd name="T12" fmla="*/ 15 w 54"/>
                <a:gd name="T13" fmla="*/ 77 h 77"/>
                <a:gd name="T14" fmla="*/ 8 w 54"/>
                <a:gd name="T15" fmla="*/ 69 h 77"/>
                <a:gd name="T16" fmla="*/ 0 w 54"/>
                <a:gd name="T17" fmla="*/ 54 h 77"/>
                <a:gd name="T18" fmla="*/ 0 w 54"/>
                <a:gd name="T19" fmla="*/ 39 h 77"/>
                <a:gd name="T20" fmla="*/ 0 w 54"/>
                <a:gd name="T21" fmla="*/ 39 h 77"/>
                <a:gd name="T22" fmla="*/ 0 w 54"/>
                <a:gd name="T23" fmla="*/ 23 h 77"/>
                <a:gd name="T24" fmla="*/ 8 w 54"/>
                <a:gd name="T25" fmla="*/ 16 h 77"/>
                <a:gd name="T26" fmla="*/ 15 w 54"/>
                <a:gd name="T27" fmla="*/ 8 h 77"/>
                <a:gd name="T28" fmla="*/ 31 w 54"/>
                <a:gd name="T29" fmla="*/ 0 h 77"/>
                <a:gd name="T30" fmla="*/ 31 w 54"/>
                <a:gd name="T31" fmla="*/ 0 h 77"/>
                <a:gd name="T32" fmla="*/ 38 w 54"/>
                <a:gd name="T33" fmla="*/ 8 h 77"/>
                <a:gd name="T34" fmla="*/ 46 w 54"/>
                <a:gd name="T35" fmla="*/ 16 h 77"/>
                <a:gd name="T36" fmla="*/ 54 w 54"/>
                <a:gd name="T37" fmla="*/ 23 h 77"/>
                <a:gd name="T38" fmla="*/ 54 w 54"/>
                <a:gd name="T39" fmla="*/ 39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77"/>
                <a:gd name="T62" fmla="*/ 54 w 54"/>
                <a:gd name="T63" fmla="*/ 77 h 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77">
                  <a:moveTo>
                    <a:pt x="54" y="39"/>
                  </a:moveTo>
                  <a:lnTo>
                    <a:pt x="54" y="54"/>
                  </a:lnTo>
                  <a:lnTo>
                    <a:pt x="46" y="69"/>
                  </a:lnTo>
                  <a:lnTo>
                    <a:pt x="38" y="77"/>
                  </a:lnTo>
                  <a:lnTo>
                    <a:pt x="31" y="77"/>
                  </a:lnTo>
                  <a:lnTo>
                    <a:pt x="15" y="77"/>
                  </a:lnTo>
                  <a:lnTo>
                    <a:pt x="8" y="69"/>
                  </a:lnTo>
                  <a:lnTo>
                    <a:pt x="0" y="54"/>
                  </a:lnTo>
                  <a:lnTo>
                    <a:pt x="0" y="39"/>
                  </a:lnTo>
                  <a:lnTo>
                    <a:pt x="0" y="23"/>
                  </a:lnTo>
                  <a:lnTo>
                    <a:pt x="8" y="16"/>
                  </a:lnTo>
                  <a:lnTo>
                    <a:pt x="15" y="8"/>
                  </a:lnTo>
                  <a:lnTo>
                    <a:pt x="31" y="0"/>
                  </a:lnTo>
                  <a:lnTo>
                    <a:pt x="38" y="8"/>
                  </a:lnTo>
                  <a:lnTo>
                    <a:pt x="46" y="16"/>
                  </a:lnTo>
                  <a:lnTo>
                    <a:pt x="54" y="23"/>
                  </a:lnTo>
                  <a:lnTo>
                    <a:pt x="54" y="39"/>
                  </a:lnTo>
                  <a:close/>
                </a:path>
              </a:pathLst>
            </a:custGeom>
            <a:solidFill>
              <a:srgbClr val="C9CA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60" name="Freeform 417"/>
            <p:cNvSpPr>
              <a:spLocks/>
            </p:cNvSpPr>
            <p:nvPr/>
          </p:nvSpPr>
          <p:spPr bwMode="auto">
            <a:xfrm>
              <a:off x="2212" y="2464"/>
              <a:ext cx="54" cy="76"/>
            </a:xfrm>
            <a:custGeom>
              <a:avLst/>
              <a:gdLst>
                <a:gd name="T0" fmla="*/ 54 w 54"/>
                <a:gd name="T1" fmla="*/ 38 h 76"/>
                <a:gd name="T2" fmla="*/ 54 w 54"/>
                <a:gd name="T3" fmla="*/ 53 h 76"/>
                <a:gd name="T4" fmla="*/ 46 w 54"/>
                <a:gd name="T5" fmla="*/ 61 h 76"/>
                <a:gd name="T6" fmla="*/ 39 w 54"/>
                <a:gd name="T7" fmla="*/ 68 h 76"/>
                <a:gd name="T8" fmla="*/ 23 w 54"/>
                <a:gd name="T9" fmla="*/ 76 h 76"/>
                <a:gd name="T10" fmla="*/ 23 w 54"/>
                <a:gd name="T11" fmla="*/ 76 h 76"/>
                <a:gd name="T12" fmla="*/ 16 w 54"/>
                <a:gd name="T13" fmla="*/ 68 h 76"/>
                <a:gd name="T14" fmla="*/ 8 w 54"/>
                <a:gd name="T15" fmla="*/ 61 h 76"/>
                <a:gd name="T16" fmla="*/ 0 w 54"/>
                <a:gd name="T17" fmla="*/ 53 h 76"/>
                <a:gd name="T18" fmla="*/ 0 w 54"/>
                <a:gd name="T19" fmla="*/ 38 h 76"/>
                <a:gd name="T20" fmla="*/ 0 w 54"/>
                <a:gd name="T21" fmla="*/ 38 h 76"/>
                <a:gd name="T22" fmla="*/ 0 w 54"/>
                <a:gd name="T23" fmla="*/ 23 h 76"/>
                <a:gd name="T24" fmla="*/ 8 w 54"/>
                <a:gd name="T25" fmla="*/ 7 h 76"/>
                <a:gd name="T26" fmla="*/ 16 w 54"/>
                <a:gd name="T27" fmla="*/ 0 h 76"/>
                <a:gd name="T28" fmla="*/ 23 w 54"/>
                <a:gd name="T29" fmla="*/ 0 h 76"/>
                <a:gd name="T30" fmla="*/ 23 w 54"/>
                <a:gd name="T31" fmla="*/ 0 h 76"/>
                <a:gd name="T32" fmla="*/ 39 w 54"/>
                <a:gd name="T33" fmla="*/ 0 h 76"/>
                <a:gd name="T34" fmla="*/ 46 w 54"/>
                <a:gd name="T35" fmla="*/ 7 h 76"/>
                <a:gd name="T36" fmla="*/ 54 w 54"/>
                <a:gd name="T37" fmla="*/ 23 h 76"/>
                <a:gd name="T38" fmla="*/ 54 w 54"/>
                <a:gd name="T39" fmla="*/ 38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76"/>
                <a:gd name="T62" fmla="*/ 54 w 54"/>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76">
                  <a:moveTo>
                    <a:pt x="54" y="38"/>
                  </a:moveTo>
                  <a:lnTo>
                    <a:pt x="54" y="53"/>
                  </a:lnTo>
                  <a:lnTo>
                    <a:pt x="46" y="61"/>
                  </a:lnTo>
                  <a:lnTo>
                    <a:pt x="39" y="68"/>
                  </a:lnTo>
                  <a:lnTo>
                    <a:pt x="23" y="76"/>
                  </a:lnTo>
                  <a:lnTo>
                    <a:pt x="16" y="68"/>
                  </a:lnTo>
                  <a:lnTo>
                    <a:pt x="8" y="61"/>
                  </a:lnTo>
                  <a:lnTo>
                    <a:pt x="0" y="53"/>
                  </a:lnTo>
                  <a:lnTo>
                    <a:pt x="0" y="38"/>
                  </a:lnTo>
                  <a:lnTo>
                    <a:pt x="0" y="23"/>
                  </a:lnTo>
                  <a:lnTo>
                    <a:pt x="8" y="7"/>
                  </a:lnTo>
                  <a:lnTo>
                    <a:pt x="16" y="0"/>
                  </a:lnTo>
                  <a:lnTo>
                    <a:pt x="23" y="0"/>
                  </a:lnTo>
                  <a:lnTo>
                    <a:pt x="39" y="0"/>
                  </a:lnTo>
                  <a:lnTo>
                    <a:pt x="46" y="7"/>
                  </a:lnTo>
                  <a:lnTo>
                    <a:pt x="54" y="23"/>
                  </a:lnTo>
                  <a:lnTo>
                    <a:pt x="54" y="38"/>
                  </a:lnTo>
                  <a:close/>
                </a:path>
              </a:pathLst>
            </a:custGeom>
            <a:solidFill>
              <a:srgbClr val="C9CA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61" name="Freeform 418"/>
            <p:cNvSpPr>
              <a:spLocks/>
            </p:cNvSpPr>
            <p:nvPr/>
          </p:nvSpPr>
          <p:spPr bwMode="auto">
            <a:xfrm>
              <a:off x="2411" y="2578"/>
              <a:ext cx="54" cy="77"/>
            </a:xfrm>
            <a:custGeom>
              <a:avLst/>
              <a:gdLst>
                <a:gd name="T0" fmla="*/ 54 w 54"/>
                <a:gd name="T1" fmla="*/ 39 h 77"/>
                <a:gd name="T2" fmla="*/ 54 w 54"/>
                <a:gd name="T3" fmla="*/ 54 h 77"/>
                <a:gd name="T4" fmla="*/ 54 w 54"/>
                <a:gd name="T5" fmla="*/ 54 h 77"/>
                <a:gd name="T6" fmla="*/ 46 w 54"/>
                <a:gd name="T7" fmla="*/ 69 h 77"/>
                <a:gd name="T8" fmla="*/ 46 w 54"/>
                <a:gd name="T9" fmla="*/ 69 h 77"/>
                <a:gd name="T10" fmla="*/ 38 w 54"/>
                <a:gd name="T11" fmla="*/ 77 h 77"/>
                <a:gd name="T12" fmla="*/ 38 w 54"/>
                <a:gd name="T13" fmla="*/ 77 h 77"/>
                <a:gd name="T14" fmla="*/ 31 w 54"/>
                <a:gd name="T15" fmla="*/ 77 h 77"/>
                <a:gd name="T16" fmla="*/ 31 w 54"/>
                <a:gd name="T17" fmla="*/ 77 h 77"/>
                <a:gd name="T18" fmla="*/ 31 w 54"/>
                <a:gd name="T19" fmla="*/ 77 h 77"/>
                <a:gd name="T20" fmla="*/ 31 w 54"/>
                <a:gd name="T21" fmla="*/ 77 h 77"/>
                <a:gd name="T22" fmla="*/ 15 w 54"/>
                <a:gd name="T23" fmla="*/ 77 h 77"/>
                <a:gd name="T24" fmla="*/ 15 w 54"/>
                <a:gd name="T25" fmla="*/ 77 h 77"/>
                <a:gd name="T26" fmla="*/ 8 w 54"/>
                <a:gd name="T27" fmla="*/ 69 h 77"/>
                <a:gd name="T28" fmla="*/ 8 w 54"/>
                <a:gd name="T29" fmla="*/ 69 h 77"/>
                <a:gd name="T30" fmla="*/ 0 w 54"/>
                <a:gd name="T31" fmla="*/ 54 h 77"/>
                <a:gd name="T32" fmla="*/ 0 w 54"/>
                <a:gd name="T33" fmla="*/ 54 h 77"/>
                <a:gd name="T34" fmla="*/ 0 w 54"/>
                <a:gd name="T35" fmla="*/ 39 h 77"/>
                <a:gd name="T36" fmla="*/ 0 w 54"/>
                <a:gd name="T37" fmla="*/ 39 h 77"/>
                <a:gd name="T38" fmla="*/ 0 w 54"/>
                <a:gd name="T39" fmla="*/ 39 h 77"/>
                <a:gd name="T40" fmla="*/ 0 w 54"/>
                <a:gd name="T41" fmla="*/ 39 h 77"/>
                <a:gd name="T42" fmla="*/ 0 w 54"/>
                <a:gd name="T43" fmla="*/ 23 h 77"/>
                <a:gd name="T44" fmla="*/ 0 w 54"/>
                <a:gd name="T45" fmla="*/ 23 h 77"/>
                <a:gd name="T46" fmla="*/ 8 w 54"/>
                <a:gd name="T47" fmla="*/ 16 h 77"/>
                <a:gd name="T48" fmla="*/ 8 w 54"/>
                <a:gd name="T49" fmla="*/ 16 h 77"/>
                <a:gd name="T50" fmla="*/ 15 w 54"/>
                <a:gd name="T51" fmla="*/ 8 h 77"/>
                <a:gd name="T52" fmla="*/ 15 w 54"/>
                <a:gd name="T53" fmla="*/ 8 h 77"/>
                <a:gd name="T54" fmla="*/ 31 w 54"/>
                <a:gd name="T55" fmla="*/ 0 h 77"/>
                <a:gd name="T56" fmla="*/ 31 w 54"/>
                <a:gd name="T57" fmla="*/ 0 h 77"/>
                <a:gd name="T58" fmla="*/ 31 w 54"/>
                <a:gd name="T59" fmla="*/ 0 h 77"/>
                <a:gd name="T60" fmla="*/ 31 w 54"/>
                <a:gd name="T61" fmla="*/ 0 h 77"/>
                <a:gd name="T62" fmla="*/ 38 w 54"/>
                <a:gd name="T63" fmla="*/ 8 h 77"/>
                <a:gd name="T64" fmla="*/ 38 w 54"/>
                <a:gd name="T65" fmla="*/ 8 h 77"/>
                <a:gd name="T66" fmla="*/ 46 w 54"/>
                <a:gd name="T67" fmla="*/ 16 h 77"/>
                <a:gd name="T68" fmla="*/ 46 w 54"/>
                <a:gd name="T69" fmla="*/ 16 h 77"/>
                <a:gd name="T70" fmla="*/ 54 w 54"/>
                <a:gd name="T71" fmla="*/ 23 h 77"/>
                <a:gd name="T72" fmla="*/ 54 w 54"/>
                <a:gd name="T73" fmla="*/ 23 h 77"/>
                <a:gd name="T74" fmla="*/ 54 w 54"/>
                <a:gd name="T75" fmla="*/ 39 h 77"/>
                <a:gd name="T76" fmla="*/ 54 w 54"/>
                <a:gd name="T77" fmla="*/ 39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77"/>
                <a:gd name="T119" fmla="*/ 54 w 54"/>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77">
                  <a:moveTo>
                    <a:pt x="54" y="39"/>
                  </a:moveTo>
                  <a:lnTo>
                    <a:pt x="54" y="54"/>
                  </a:lnTo>
                  <a:lnTo>
                    <a:pt x="46" y="69"/>
                  </a:lnTo>
                  <a:lnTo>
                    <a:pt x="38" y="77"/>
                  </a:lnTo>
                  <a:lnTo>
                    <a:pt x="31" y="77"/>
                  </a:lnTo>
                  <a:lnTo>
                    <a:pt x="15" y="77"/>
                  </a:lnTo>
                  <a:lnTo>
                    <a:pt x="8" y="69"/>
                  </a:lnTo>
                  <a:lnTo>
                    <a:pt x="0" y="54"/>
                  </a:lnTo>
                  <a:lnTo>
                    <a:pt x="0" y="39"/>
                  </a:lnTo>
                  <a:lnTo>
                    <a:pt x="0" y="23"/>
                  </a:lnTo>
                  <a:lnTo>
                    <a:pt x="8" y="16"/>
                  </a:lnTo>
                  <a:lnTo>
                    <a:pt x="15" y="8"/>
                  </a:lnTo>
                  <a:lnTo>
                    <a:pt x="31" y="0"/>
                  </a:lnTo>
                  <a:lnTo>
                    <a:pt x="38" y="8"/>
                  </a:lnTo>
                  <a:lnTo>
                    <a:pt x="46" y="16"/>
                  </a:lnTo>
                  <a:lnTo>
                    <a:pt x="54" y="23"/>
                  </a:lnTo>
                  <a:lnTo>
                    <a:pt x="54" y="39"/>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62" name="Freeform 419"/>
            <p:cNvSpPr>
              <a:spLocks/>
            </p:cNvSpPr>
            <p:nvPr/>
          </p:nvSpPr>
          <p:spPr bwMode="auto">
            <a:xfrm>
              <a:off x="2212" y="2464"/>
              <a:ext cx="54" cy="76"/>
            </a:xfrm>
            <a:custGeom>
              <a:avLst/>
              <a:gdLst>
                <a:gd name="T0" fmla="*/ 54 w 54"/>
                <a:gd name="T1" fmla="*/ 38 h 76"/>
                <a:gd name="T2" fmla="*/ 54 w 54"/>
                <a:gd name="T3" fmla="*/ 53 h 76"/>
                <a:gd name="T4" fmla="*/ 54 w 54"/>
                <a:gd name="T5" fmla="*/ 53 h 76"/>
                <a:gd name="T6" fmla="*/ 46 w 54"/>
                <a:gd name="T7" fmla="*/ 61 h 76"/>
                <a:gd name="T8" fmla="*/ 46 w 54"/>
                <a:gd name="T9" fmla="*/ 61 h 76"/>
                <a:gd name="T10" fmla="*/ 39 w 54"/>
                <a:gd name="T11" fmla="*/ 68 h 76"/>
                <a:gd name="T12" fmla="*/ 39 w 54"/>
                <a:gd name="T13" fmla="*/ 68 h 76"/>
                <a:gd name="T14" fmla="*/ 23 w 54"/>
                <a:gd name="T15" fmla="*/ 76 h 76"/>
                <a:gd name="T16" fmla="*/ 23 w 54"/>
                <a:gd name="T17" fmla="*/ 76 h 76"/>
                <a:gd name="T18" fmla="*/ 23 w 54"/>
                <a:gd name="T19" fmla="*/ 76 h 76"/>
                <a:gd name="T20" fmla="*/ 23 w 54"/>
                <a:gd name="T21" fmla="*/ 76 h 76"/>
                <a:gd name="T22" fmla="*/ 16 w 54"/>
                <a:gd name="T23" fmla="*/ 68 h 76"/>
                <a:gd name="T24" fmla="*/ 16 w 54"/>
                <a:gd name="T25" fmla="*/ 68 h 76"/>
                <a:gd name="T26" fmla="*/ 8 w 54"/>
                <a:gd name="T27" fmla="*/ 61 h 76"/>
                <a:gd name="T28" fmla="*/ 8 w 54"/>
                <a:gd name="T29" fmla="*/ 61 h 76"/>
                <a:gd name="T30" fmla="*/ 0 w 54"/>
                <a:gd name="T31" fmla="*/ 53 h 76"/>
                <a:gd name="T32" fmla="*/ 0 w 54"/>
                <a:gd name="T33" fmla="*/ 53 h 76"/>
                <a:gd name="T34" fmla="*/ 0 w 54"/>
                <a:gd name="T35" fmla="*/ 38 h 76"/>
                <a:gd name="T36" fmla="*/ 0 w 54"/>
                <a:gd name="T37" fmla="*/ 38 h 76"/>
                <a:gd name="T38" fmla="*/ 0 w 54"/>
                <a:gd name="T39" fmla="*/ 38 h 76"/>
                <a:gd name="T40" fmla="*/ 0 w 54"/>
                <a:gd name="T41" fmla="*/ 38 h 76"/>
                <a:gd name="T42" fmla="*/ 0 w 54"/>
                <a:gd name="T43" fmla="*/ 23 h 76"/>
                <a:gd name="T44" fmla="*/ 0 w 54"/>
                <a:gd name="T45" fmla="*/ 23 h 76"/>
                <a:gd name="T46" fmla="*/ 8 w 54"/>
                <a:gd name="T47" fmla="*/ 7 h 76"/>
                <a:gd name="T48" fmla="*/ 8 w 54"/>
                <a:gd name="T49" fmla="*/ 7 h 76"/>
                <a:gd name="T50" fmla="*/ 16 w 54"/>
                <a:gd name="T51" fmla="*/ 0 h 76"/>
                <a:gd name="T52" fmla="*/ 16 w 54"/>
                <a:gd name="T53" fmla="*/ 0 h 76"/>
                <a:gd name="T54" fmla="*/ 23 w 54"/>
                <a:gd name="T55" fmla="*/ 0 h 76"/>
                <a:gd name="T56" fmla="*/ 23 w 54"/>
                <a:gd name="T57" fmla="*/ 0 h 76"/>
                <a:gd name="T58" fmla="*/ 23 w 54"/>
                <a:gd name="T59" fmla="*/ 0 h 76"/>
                <a:gd name="T60" fmla="*/ 23 w 54"/>
                <a:gd name="T61" fmla="*/ 0 h 76"/>
                <a:gd name="T62" fmla="*/ 39 w 54"/>
                <a:gd name="T63" fmla="*/ 0 h 76"/>
                <a:gd name="T64" fmla="*/ 39 w 54"/>
                <a:gd name="T65" fmla="*/ 0 h 76"/>
                <a:gd name="T66" fmla="*/ 46 w 54"/>
                <a:gd name="T67" fmla="*/ 7 h 76"/>
                <a:gd name="T68" fmla="*/ 46 w 54"/>
                <a:gd name="T69" fmla="*/ 7 h 76"/>
                <a:gd name="T70" fmla="*/ 54 w 54"/>
                <a:gd name="T71" fmla="*/ 23 h 76"/>
                <a:gd name="T72" fmla="*/ 54 w 54"/>
                <a:gd name="T73" fmla="*/ 23 h 76"/>
                <a:gd name="T74" fmla="*/ 54 w 54"/>
                <a:gd name="T75" fmla="*/ 38 h 76"/>
                <a:gd name="T76" fmla="*/ 54 w 54"/>
                <a:gd name="T77" fmla="*/ 38 h 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76"/>
                <a:gd name="T119" fmla="*/ 54 w 54"/>
                <a:gd name="T120" fmla="*/ 76 h 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76">
                  <a:moveTo>
                    <a:pt x="54" y="38"/>
                  </a:moveTo>
                  <a:lnTo>
                    <a:pt x="54" y="53"/>
                  </a:lnTo>
                  <a:lnTo>
                    <a:pt x="46" y="61"/>
                  </a:lnTo>
                  <a:lnTo>
                    <a:pt x="39" y="68"/>
                  </a:lnTo>
                  <a:lnTo>
                    <a:pt x="23" y="76"/>
                  </a:lnTo>
                  <a:lnTo>
                    <a:pt x="16" y="68"/>
                  </a:lnTo>
                  <a:lnTo>
                    <a:pt x="8" y="61"/>
                  </a:lnTo>
                  <a:lnTo>
                    <a:pt x="0" y="53"/>
                  </a:lnTo>
                  <a:lnTo>
                    <a:pt x="0" y="38"/>
                  </a:lnTo>
                  <a:lnTo>
                    <a:pt x="0" y="23"/>
                  </a:lnTo>
                  <a:lnTo>
                    <a:pt x="8" y="7"/>
                  </a:lnTo>
                  <a:lnTo>
                    <a:pt x="16" y="0"/>
                  </a:lnTo>
                  <a:lnTo>
                    <a:pt x="23" y="0"/>
                  </a:lnTo>
                  <a:lnTo>
                    <a:pt x="39" y="0"/>
                  </a:lnTo>
                  <a:lnTo>
                    <a:pt x="46" y="7"/>
                  </a:lnTo>
                  <a:lnTo>
                    <a:pt x="54" y="23"/>
                  </a:lnTo>
                  <a:lnTo>
                    <a:pt x="54"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63" name="Freeform 420"/>
            <p:cNvSpPr>
              <a:spLocks/>
            </p:cNvSpPr>
            <p:nvPr/>
          </p:nvSpPr>
          <p:spPr bwMode="auto">
            <a:xfrm>
              <a:off x="2289" y="2372"/>
              <a:ext cx="61" cy="76"/>
            </a:xfrm>
            <a:custGeom>
              <a:avLst/>
              <a:gdLst>
                <a:gd name="T0" fmla="*/ 61 w 61"/>
                <a:gd name="T1" fmla="*/ 38 h 76"/>
                <a:gd name="T2" fmla="*/ 53 w 61"/>
                <a:gd name="T3" fmla="*/ 53 h 76"/>
                <a:gd name="T4" fmla="*/ 53 w 61"/>
                <a:gd name="T5" fmla="*/ 61 h 76"/>
                <a:gd name="T6" fmla="*/ 38 w 61"/>
                <a:gd name="T7" fmla="*/ 69 h 76"/>
                <a:gd name="T8" fmla="*/ 30 w 61"/>
                <a:gd name="T9" fmla="*/ 76 h 76"/>
                <a:gd name="T10" fmla="*/ 30 w 61"/>
                <a:gd name="T11" fmla="*/ 76 h 76"/>
                <a:gd name="T12" fmla="*/ 23 w 61"/>
                <a:gd name="T13" fmla="*/ 69 h 76"/>
                <a:gd name="T14" fmla="*/ 15 w 61"/>
                <a:gd name="T15" fmla="*/ 61 h 76"/>
                <a:gd name="T16" fmla="*/ 7 w 61"/>
                <a:gd name="T17" fmla="*/ 53 h 76"/>
                <a:gd name="T18" fmla="*/ 0 w 61"/>
                <a:gd name="T19" fmla="*/ 38 h 76"/>
                <a:gd name="T20" fmla="*/ 0 w 61"/>
                <a:gd name="T21" fmla="*/ 38 h 76"/>
                <a:gd name="T22" fmla="*/ 7 w 61"/>
                <a:gd name="T23" fmla="*/ 23 h 76"/>
                <a:gd name="T24" fmla="*/ 15 w 61"/>
                <a:gd name="T25" fmla="*/ 15 h 76"/>
                <a:gd name="T26" fmla="*/ 23 w 61"/>
                <a:gd name="T27" fmla="*/ 7 h 76"/>
                <a:gd name="T28" fmla="*/ 30 w 61"/>
                <a:gd name="T29" fmla="*/ 0 h 76"/>
                <a:gd name="T30" fmla="*/ 30 w 61"/>
                <a:gd name="T31" fmla="*/ 0 h 76"/>
                <a:gd name="T32" fmla="*/ 38 w 61"/>
                <a:gd name="T33" fmla="*/ 7 h 76"/>
                <a:gd name="T34" fmla="*/ 53 w 61"/>
                <a:gd name="T35" fmla="*/ 15 h 76"/>
                <a:gd name="T36" fmla="*/ 53 w 61"/>
                <a:gd name="T37" fmla="*/ 23 h 76"/>
                <a:gd name="T38" fmla="*/ 61 w 61"/>
                <a:gd name="T39" fmla="*/ 38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
                <a:gd name="T61" fmla="*/ 0 h 76"/>
                <a:gd name="T62" fmla="*/ 61 w 61"/>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 h="76">
                  <a:moveTo>
                    <a:pt x="61" y="38"/>
                  </a:moveTo>
                  <a:lnTo>
                    <a:pt x="53" y="53"/>
                  </a:lnTo>
                  <a:lnTo>
                    <a:pt x="53" y="61"/>
                  </a:lnTo>
                  <a:lnTo>
                    <a:pt x="38" y="69"/>
                  </a:lnTo>
                  <a:lnTo>
                    <a:pt x="30" y="76"/>
                  </a:lnTo>
                  <a:lnTo>
                    <a:pt x="23" y="69"/>
                  </a:lnTo>
                  <a:lnTo>
                    <a:pt x="15" y="61"/>
                  </a:lnTo>
                  <a:lnTo>
                    <a:pt x="7" y="53"/>
                  </a:lnTo>
                  <a:lnTo>
                    <a:pt x="0" y="38"/>
                  </a:lnTo>
                  <a:lnTo>
                    <a:pt x="7" y="23"/>
                  </a:lnTo>
                  <a:lnTo>
                    <a:pt x="15" y="15"/>
                  </a:lnTo>
                  <a:lnTo>
                    <a:pt x="23" y="7"/>
                  </a:lnTo>
                  <a:lnTo>
                    <a:pt x="30" y="0"/>
                  </a:lnTo>
                  <a:lnTo>
                    <a:pt x="38" y="7"/>
                  </a:lnTo>
                  <a:lnTo>
                    <a:pt x="53" y="15"/>
                  </a:lnTo>
                  <a:lnTo>
                    <a:pt x="53" y="23"/>
                  </a:lnTo>
                  <a:lnTo>
                    <a:pt x="61" y="38"/>
                  </a:lnTo>
                  <a:close/>
                </a:path>
              </a:pathLst>
            </a:custGeom>
            <a:solidFill>
              <a:srgbClr val="C9CA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64" name="Freeform 421"/>
            <p:cNvSpPr>
              <a:spLocks/>
            </p:cNvSpPr>
            <p:nvPr/>
          </p:nvSpPr>
          <p:spPr bwMode="auto">
            <a:xfrm>
              <a:off x="2426" y="2563"/>
              <a:ext cx="54" cy="77"/>
            </a:xfrm>
            <a:custGeom>
              <a:avLst/>
              <a:gdLst>
                <a:gd name="T0" fmla="*/ 54 w 54"/>
                <a:gd name="T1" fmla="*/ 38 h 77"/>
                <a:gd name="T2" fmla="*/ 54 w 54"/>
                <a:gd name="T3" fmla="*/ 54 h 77"/>
                <a:gd name="T4" fmla="*/ 46 w 54"/>
                <a:gd name="T5" fmla="*/ 61 h 77"/>
                <a:gd name="T6" fmla="*/ 39 w 54"/>
                <a:gd name="T7" fmla="*/ 69 h 77"/>
                <a:gd name="T8" fmla="*/ 23 w 54"/>
                <a:gd name="T9" fmla="*/ 77 h 77"/>
                <a:gd name="T10" fmla="*/ 23 w 54"/>
                <a:gd name="T11" fmla="*/ 77 h 77"/>
                <a:gd name="T12" fmla="*/ 16 w 54"/>
                <a:gd name="T13" fmla="*/ 69 h 77"/>
                <a:gd name="T14" fmla="*/ 8 w 54"/>
                <a:gd name="T15" fmla="*/ 61 h 77"/>
                <a:gd name="T16" fmla="*/ 0 w 54"/>
                <a:gd name="T17" fmla="*/ 54 h 77"/>
                <a:gd name="T18" fmla="*/ 0 w 54"/>
                <a:gd name="T19" fmla="*/ 38 h 77"/>
                <a:gd name="T20" fmla="*/ 0 w 54"/>
                <a:gd name="T21" fmla="*/ 38 h 77"/>
                <a:gd name="T22" fmla="*/ 0 w 54"/>
                <a:gd name="T23" fmla="*/ 23 h 77"/>
                <a:gd name="T24" fmla="*/ 8 w 54"/>
                <a:gd name="T25" fmla="*/ 8 h 77"/>
                <a:gd name="T26" fmla="*/ 16 w 54"/>
                <a:gd name="T27" fmla="*/ 0 h 77"/>
                <a:gd name="T28" fmla="*/ 23 w 54"/>
                <a:gd name="T29" fmla="*/ 0 h 77"/>
                <a:gd name="T30" fmla="*/ 23 w 54"/>
                <a:gd name="T31" fmla="*/ 0 h 77"/>
                <a:gd name="T32" fmla="*/ 39 w 54"/>
                <a:gd name="T33" fmla="*/ 0 h 77"/>
                <a:gd name="T34" fmla="*/ 46 w 54"/>
                <a:gd name="T35" fmla="*/ 8 h 77"/>
                <a:gd name="T36" fmla="*/ 54 w 54"/>
                <a:gd name="T37" fmla="*/ 23 h 77"/>
                <a:gd name="T38" fmla="*/ 54 w 54"/>
                <a:gd name="T39" fmla="*/ 38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77"/>
                <a:gd name="T62" fmla="*/ 54 w 54"/>
                <a:gd name="T63" fmla="*/ 77 h 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77">
                  <a:moveTo>
                    <a:pt x="54" y="38"/>
                  </a:moveTo>
                  <a:lnTo>
                    <a:pt x="54" y="54"/>
                  </a:lnTo>
                  <a:lnTo>
                    <a:pt x="46" y="61"/>
                  </a:lnTo>
                  <a:lnTo>
                    <a:pt x="39" y="69"/>
                  </a:lnTo>
                  <a:lnTo>
                    <a:pt x="23" y="77"/>
                  </a:lnTo>
                  <a:lnTo>
                    <a:pt x="16" y="69"/>
                  </a:lnTo>
                  <a:lnTo>
                    <a:pt x="8" y="61"/>
                  </a:lnTo>
                  <a:lnTo>
                    <a:pt x="0" y="54"/>
                  </a:lnTo>
                  <a:lnTo>
                    <a:pt x="0" y="38"/>
                  </a:lnTo>
                  <a:lnTo>
                    <a:pt x="0" y="23"/>
                  </a:lnTo>
                  <a:lnTo>
                    <a:pt x="8" y="8"/>
                  </a:lnTo>
                  <a:lnTo>
                    <a:pt x="16" y="0"/>
                  </a:lnTo>
                  <a:lnTo>
                    <a:pt x="23" y="0"/>
                  </a:lnTo>
                  <a:lnTo>
                    <a:pt x="39" y="0"/>
                  </a:lnTo>
                  <a:lnTo>
                    <a:pt x="46" y="8"/>
                  </a:lnTo>
                  <a:lnTo>
                    <a:pt x="54" y="23"/>
                  </a:lnTo>
                  <a:lnTo>
                    <a:pt x="54" y="38"/>
                  </a:lnTo>
                  <a:close/>
                </a:path>
              </a:pathLst>
            </a:custGeom>
            <a:solidFill>
              <a:srgbClr val="C9CA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65" name="Freeform 422"/>
            <p:cNvSpPr>
              <a:spLocks/>
            </p:cNvSpPr>
            <p:nvPr/>
          </p:nvSpPr>
          <p:spPr bwMode="auto">
            <a:xfrm>
              <a:off x="2289" y="2372"/>
              <a:ext cx="61" cy="76"/>
            </a:xfrm>
            <a:custGeom>
              <a:avLst/>
              <a:gdLst>
                <a:gd name="T0" fmla="*/ 61 w 61"/>
                <a:gd name="T1" fmla="*/ 38 h 76"/>
                <a:gd name="T2" fmla="*/ 53 w 61"/>
                <a:gd name="T3" fmla="*/ 53 h 76"/>
                <a:gd name="T4" fmla="*/ 53 w 61"/>
                <a:gd name="T5" fmla="*/ 53 h 76"/>
                <a:gd name="T6" fmla="*/ 53 w 61"/>
                <a:gd name="T7" fmla="*/ 61 h 76"/>
                <a:gd name="T8" fmla="*/ 53 w 61"/>
                <a:gd name="T9" fmla="*/ 61 h 76"/>
                <a:gd name="T10" fmla="*/ 38 w 61"/>
                <a:gd name="T11" fmla="*/ 69 h 76"/>
                <a:gd name="T12" fmla="*/ 38 w 61"/>
                <a:gd name="T13" fmla="*/ 69 h 76"/>
                <a:gd name="T14" fmla="*/ 30 w 61"/>
                <a:gd name="T15" fmla="*/ 76 h 76"/>
                <a:gd name="T16" fmla="*/ 30 w 61"/>
                <a:gd name="T17" fmla="*/ 76 h 76"/>
                <a:gd name="T18" fmla="*/ 30 w 61"/>
                <a:gd name="T19" fmla="*/ 76 h 76"/>
                <a:gd name="T20" fmla="*/ 30 w 61"/>
                <a:gd name="T21" fmla="*/ 76 h 76"/>
                <a:gd name="T22" fmla="*/ 23 w 61"/>
                <a:gd name="T23" fmla="*/ 69 h 76"/>
                <a:gd name="T24" fmla="*/ 23 w 61"/>
                <a:gd name="T25" fmla="*/ 69 h 76"/>
                <a:gd name="T26" fmla="*/ 15 w 61"/>
                <a:gd name="T27" fmla="*/ 61 h 76"/>
                <a:gd name="T28" fmla="*/ 15 w 61"/>
                <a:gd name="T29" fmla="*/ 61 h 76"/>
                <a:gd name="T30" fmla="*/ 7 w 61"/>
                <a:gd name="T31" fmla="*/ 53 h 76"/>
                <a:gd name="T32" fmla="*/ 7 w 61"/>
                <a:gd name="T33" fmla="*/ 53 h 76"/>
                <a:gd name="T34" fmla="*/ 0 w 61"/>
                <a:gd name="T35" fmla="*/ 38 h 76"/>
                <a:gd name="T36" fmla="*/ 0 w 61"/>
                <a:gd name="T37" fmla="*/ 38 h 76"/>
                <a:gd name="T38" fmla="*/ 0 w 61"/>
                <a:gd name="T39" fmla="*/ 38 h 76"/>
                <a:gd name="T40" fmla="*/ 0 w 61"/>
                <a:gd name="T41" fmla="*/ 38 h 76"/>
                <a:gd name="T42" fmla="*/ 7 w 61"/>
                <a:gd name="T43" fmla="*/ 23 h 76"/>
                <a:gd name="T44" fmla="*/ 7 w 61"/>
                <a:gd name="T45" fmla="*/ 23 h 76"/>
                <a:gd name="T46" fmla="*/ 15 w 61"/>
                <a:gd name="T47" fmla="*/ 15 h 76"/>
                <a:gd name="T48" fmla="*/ 15 w 61"/>
                <a:gd name="T49" fmla="*/ 15 h 76"/>
                <a:gd name="T50" fmla="*/ 23 w 61"/>
                <a:gd name="T51" fmla="*/ 7 h 76"/>
                <a:gd name="T52" fmla="*/ 23 w 61"/>
                <a:gd name="T53" fmla="*/ 7 h 76"/>
                <a:gd name="T54" fmla="*/ 30 w 61"/>
                <a:gd name="T55" fmla="*/ 0 h 76"/>
                <a:gd name="T56" fmla="*/ 30 w 61"/>
                <a:gd name="T57" fmla="*/ 0 h 76"/>
                <a:gd name="T58" fmla="*/ 30 w 61"/>
                <a:gd name="T59" fmla="*/ 0 h 76"/>
                <a:gd name="T60" fmla="*/ 30 w 61"/>
                <a:gd name="T61" fmla="*/ 0 h 76"/>
                <a:gd name="T62" fmla="*/ 38 w 61"/>
                <a:gd name="T63" fmla="*/ 7 h 76"/>
                <a:gd name="T64" fmla="*/ 38 w 61"/>
                <a:gd name="T65" fmla="*/ 7 h 76"/>
                <a:gd name="T66" fmla="*/ 53 w 61"/>
                <a:gd name="T67" fmla="*/ 15 h 76"/>
                <a:gd name="T68" fmla="*/ 53 w 61"/>
                <a:gd name="T69" fmla="*/ 15 h 76"/>
                <a:gd name="T70" fmla="*/ 53 w 61"/>
                <a:gd name="T71" fmla="*/ 23 h 76"/>
                <a:gd name="T72" fmla="*/ 53 w 61"/>
                <a:gd name="T73" fmla="*/ 23 h 76"/>
                <a:gd name="T74" fmla="*/ 61 w 61"/>
                <a:gd name="T75" fmla="*/ 38 h 76"/>
                <a:gd name="T76" fmla="*/ 61 w 61"/>
                <a:gd name="T77" fmla="*/ 38 h 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76"/>
                <a:gd name="T119" fmla="*/ 61 w 61"/>
                <a:gd name="T120" fmla="*/ 76 h 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76">
                  <a:moveTo>
                    <a:pt x="61" y="38"/>
                  </a:moveTo>
                  <a:lnTo>
                    <a:pt x="53" y="53"/>
                  </a:lnTo>
                  <a:lnTo>
                    <a:pt x="53" y="61"/>
                  </a:lnTo>
                  <a:lnTo>
                    <a:pt x="38" y="69"/>
                  </a:lnTo>
                  <a:lnTo>
                    <a:pt x="30" y="76"/>
                  </a:lnTo>
                  <a:lnTo>
                    <a:pt x="23" y="69"/>
                  </a:lnTo>
                  <a:lnTo>
                    <a:pt x="15" y="61"/>
                  </a:lnTo>
                  <a:lnTo>
                    <a:pt x="7" y="53"/>
                  </a:lnTo>
                  <a:lnTo>
                    <a:pt x="0" y="38"/>
                  </a:lnTo>
                  <a:lnTo>
                    <a:pt x="7" y="23"/>
                  </a:lnTo>
                  <a:lnTo>
                    <a:pt x="15" y="15"/>
                  </a:lnTo>
                  <a:lnTo>
                    <a:pt x="23" y="7"/>
                  </a:lnTo>
                  <a:lnTo>
                    <a:pt x="30" y="0"/>
                  </a:lnTo>
                  <a:lnTo>
                    <a:pt x="38" y="7"/>
                  </a:lnTo>
                  <a:lnTo>
                    <a:pt x="53" y="15"/>
                  </a:lnTo>
                  <a:lnTo>
                    <a:pt x="53" y="23"/>
                  </a:lnTo>
                  <a:lnTo>
                    <a:pt x="61"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66" name="Freeform 423"/>
            <p:cNvSpPr>
              <a:spLocks/>
            </p:cNvSpPr>
            <p:nvPr/>
          </p:nvSpPr>
          <p:spPr bwMode="auto">
            <a:xfrm>
              <a:off x="2426" y="2563"/>
              <a:ext cx="54" cy="77"/>
            </a:xfrm>
            <a:custGeom>
              <a:avLst/>
              <a:gdLst>
                <a:gd name="T0" fmla="*/ 54 w 54"/>
                <a:gd name="T1" fmla="*/ 38 h 77"/>
                <a:gd name="T2" fmla="*/ 54 w 54"/>
                <a:gd name="T3" fmla="*/ 54 h 77"/>
                <a:gd name="T4" fmla="*/ 54 w 54"/>
                <a:gd name="T5" fmla="*/ 54 h 77"/>
                <a:gd name="T6" fmla="*/ 46 w 54"/>
                <a:gd name="T7" fmla="*/ 61 h 77"/>
                <a:gd name="T8" fmla="*/ 46 w 54"/>
                <a:gd name="T9" fmla="*/ 61 h 77"/>
                <a:gd name="T10" fmla="*/ 39 w 54"/>
                <a:gd name="T11" fmla="*/ 69 h 77"/>
                <a:gd name="T12" fmla="*/ 39 w 54"/>
                <a:gd name="T13" fmla="*/ 69 h 77"/>
                <a:gd name="T14" fmla="*/ 23 w 54"/>
                <a:gd name="T15" fmla="*/ 77 h 77"/>
                <a:gd name="T16" fmla="*/ 23 w 54"/>
                <a:gd name="T17" fmla="*/ 77 h 77"/>
                <a:gd name="T18" fmla="*/ 23 w 54"/>
                <a:gd name="T19" fmla="*/ 77 h 77"/>
                <a:gd name="T20" fmla="*/ 23 w 54"/>
                <a:gd name="T21" fmla="*/ 77 h 77"/>
                <a:gd name="T22" fmla="*/ 16 w 54"/>
                <a:gd name="T23" fmla="*/ 69 h 77"/>
                <a:gd name="T24" fmla="*/ 16 w 54"/>
                <a:gd name="T25" fmla="*/ 69 h 77"/>
                <a:gd name="T26" fmla="*/ 8 w 54"/>
                <a:gd name="T27" fmla="*/ 61 h 77"/>
                <a:gd name="T28" fmla="*/ 8 w 54"/>
                <a:gd name="T29" fmla="*/ 61 h 77"/>
                <a:gd name="T30" fmla="*/ 0 w 54"/>
                <a:gd name="T31" fmla="*/ 54 h 77"/>
                <a:gd name="T32" fmla="*/ 0 w 54"/>
                <a:gd name="T33" fmla="*/ 54 h 77"/>
                <a:gd name="T34" fmla="*/ 0 w 54"/>
                <a:gd name="T35" fmla="*/ 38 h 77"/>
                <a:gd name="T36" fmla="*/ 0 w 54"/>
                <a:gd name="T37" fmla="*/ 38 h 77"/>
                <a:gd name="T38" fmla="*/ 0 w 54"/>
                <a:gd name="T39" fmla="*/ 38 h 77"/>
                <a:gd name="T40" fmla="*/ 0 w 54"/>
                <a:gd name="T41" fmla="*/ 38 h 77"/>
                <a:gd name="T42" fmla="*/ 0 w 54"/>
                <a:gd name="T43" fmla="*/ 23 h 77"/>
                <a:gd name="T44" fmla="*/ 0 w 54"/>
                <a:gd name="T45" fmla="*/ 23 h 77"/>
                <a:gd name="T46" fmla="*/ 8 w 54"/>
                <a:gd name="T47" fmla="*/ 8 h 77"/>
                <a:gd name="T48" fmla="*/ 8 w 54"/>
                <a:gd name="T49" fmla="*/ 8 h 77"/>
                <a:gd name="T50" fmla="*/ 16 w 54"/>
                <a:gd name="T51" fmla="*/ 0 h 77"/>
                <a:gd name="T52" fmla="*/ 16 w 54"/>
                <a:gd name="T53" fmla="*/ 0 h 77"/>
                <a:gd name="T54" fmla="*/ 23 w 54"/>
                <a:gd name="T55" fmla="*/ 0 h 77"/>
                <a:gd name="T56" fmla="*/ 23 w 54"/>
                <a:gd name="T57" fmla="*/ 0 h 77"/>
                <a:gd name="T58" fmla="*/ 23 w 54"/>
                <a:gd name="T59" fmla="*/ 0 h 77"/>
                <a:gd name="T60" fmla="*/ 23 w 54"/>
                <a:gd name="T61" fmla="*/ 0 h 77"/>
                <a:gd name="T62" fmla="*/ 39 w 54"/>
                <a:gd name="T63" fmla="*/ 0 h 77"/>
                <a:gd name="T64" fmla="*/ 39 w 54"/>
                <a:gd name="T65" fmla="*/ 0 h 77"/>
                <a:gd name="T66" fmla="*/ 46 w 54"/>
                <a:gd name="T67" fmla="*/ 8 h 77"/>
                <a:gd name="T68" fmla="*/ 46 w 54"/>
                <a:gd name="T69" fmla="*/ 8 h 77"/>
                <a:gd name="T70" fmla="*/ 54 w 54"/>
                <a:gd name="T71" fmla="*/ 23 h 77"/>
                <a:gd name="T72" fmla="*/ 54 w 54"/>
                <a:gd name="T73" fmla="*/ 23 h 77"/>
                <a:gd name="T74" fmla="*/ 54 w 54"/>
                <a:gd name="T75" fmla="*/ 38 h 77"/>
                <a:gd name="T76" fmla="*/ 54 w 54"/>
                <a:gd name="T77" fmla="*/ 38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77"/>
                <a:gd name="T119" fmla="*/ 54 w 54"/>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77">
                  <a:moveTo>
                    <a:pt x="54" y="38"/>
                  </a:moveTo>
                  <a:lnTo>
                    <a:pt x="54" y="54"/>
                  </a:lnTo>
                  <a:lnTo>
                    <a:pt x="46" y="61"/>
                  </a:lnTo>
                  <a:lnTo>
                    <a:pt x="39" y="69"/>
                  </a:lnTo>
                  <a:lnTo>
                    <a:pt x="23" y="77"/>
                  </a:lnTo>
                  <a:lnTo>
                    <a:pt x="16" y="69"/>
                  </a:lnTo>
                  <a:lnTo>
                    <a:pt x="8" y="61"/>
                  </a:lnTo>
                  <a:lnTo>
                    <a:pt x="0" y="54"/>
                  </a:lnTo>
                  <a:lnTo>
                    <a:pt x="0" y="38"/>
                  </a:lnTo>
                  <a:lnTo>
                    <a:pt x="0" y="23"/>
                  </a:lnTo>
                  <a:lnTo>
                    <a:pt x="8" y="8"/>
                  </a:lnTo>
                  <a:lnTo>
                    <a:pt x="16" y="0"/>
                  </a:lnTo>
                  <a:lnTo>
                    <a:pt x="23" y="0"/>
                  </a:lnTo>
                  <a:lnTo>
                    <a:pt x="39" y="0"/>
                  </a:lnTo>
                  <a:lnTo>
                    <a:pt x="46" y="8"/>
                  </a:lnTo>
                  <a:lnTo>
                    <a:pt x="54" y="23"/>
                  </a:lnTo>
                  <a:lnTo>
                    <a:pt x="54"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67" name="Freeform 424"/>
            <p:cNvSpPr>
              <a:spLocks/>
            </p:cNvSpPr>
            <p:nvPr/>
          </p:nvSpPr>
          <p:spPr bwMode="auto">
            <a:xfrm>
              <a:off x="2197" y="2395"/>
              <a:ext cx="54" cy="69"/>
            </a:xfrm>
            <a:custGeom>
              <a:avLst/>
              <a:gdLst>
                <a:gd name="T0" fmla="*/ 54 w 54"/>
                <a:gd name="T1" fmla="*/ 30 h 69"/>
                <a:gd name="T2" fmla="*/ 54 w 54"/>
                <a:gd name="T3" fmla="*/ 46 h 69"/>
                <a:gd name="T4" fmla="*/ 46 w 54"/>
                <a:gd name="T5" fmla="*/ 61 h 69"/>
                <a:gd name="T6" fmla="*/ 38 w 54"/>
                <a:gd name="T7" fmla="*/ 69 h 69"/>
                <a:gd name="T8" fmla="*/ 23 w 54"/>
                <a:gd name="T9" fmla="*/ 69 h 69"/>
                <a:gd name="T10" fmla="*/ 23 w 54"/>
                <a:gd name="T11" fmla="*/ 69 h 69"/>
                <a:gd name="T12" fmla="*/ 15 w 54"/>
                <a:gd name="T13" fmla="*/ 69 h 69"/>
                <a:gd name="T14" fmla="*/ 8 w 54"/>
                <a:gd name="T15" fmla="*/ 61 h 69"/>
                <a:gd name="T16" fmla="*/ 0 w 54"/>
                <a:gd name="T17" fmla="*/ 46 h 69"/>
                <a:gd name="T18" fmla="*/ 0 w 54"/>
                <a:gd name="T19" fmla="*/ 30 h 69"/>
                <a:gd name="T20" fmla="*/ 0 w 54"/>
                <a:gd name="T21" fmla="*/ 30 h 69"/>
                <a:gd name="T22" fmla="*/ 0 w 54"/>
                <a:gd name="T23" fmla="*/ 15 h 69"/>
                <a:gd name="T24" fmla="*/ 8 w 54"/>
                <a:gd name="T25" fmla="*/ 7 h 69"/>
                <a:gd name="T26" fmla="*/ 15 w 54"/>
                <a:gd name="T27" fmla="*/ 0 h 69"/>
                <a:gd name="T28" fmla="*/ 23 w 54"/>
                <a:gd name="T29" fmla="*/ 0 h 69"/>
                <a:gd name="T30" fmla="*/ 23 w 54"/>
                <a:gd name="T31" fmla="*/ 0 h 69"/>
                <a:gd name="T32" fmla="*/ 38 w 54"/>
                <a:gd name="T33" fmla="*/ 0 h 69"/>
                <a:gd name="T34" fmla="*/ 46 w 54"/>
                <a:gd name="T35" fmla="*/ 7 h 69"/>
                <a:gd name="T36" fmla="*/ 54 w 54"/>
                <a:gd name="T37" fmla="*/ 15 h 69"/>
                <a:gd name="T38" fmla="*/ 54 w 54"/>
                <a:gd name="T39" fmla="*/ 30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69"/>
                <a:gd name="T62" fmla="*/ 54 w 54"/>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69">
                  <a:moveTo>
                    <a:pt x="54" y="30"/>
                  </a:moveTo>
                  <a:lnTo>
                    <a:pt x="54" y="46"/>
                  </a:lnTo>
                  <a:lnTo>
                    <a:pt x="46" y="61"/>
                  </a:lnTo>
                  <a:lnTo>
                    <a:pt x="38" y="69"/>
                  </a:lnTo>
                  <a:lnTo>
                    <a:pt x="23" y="69"/>
                  </a:lnTo>
                  <a:lnTo>
                    <a:pt x="15" y="69"/>
                  </a:lnTo>
                  <a:lnTo>
                    <a:pt x="8" y="61"/>
                  </a:lnTo>
                  <a:lnTo>
                    <a:pt x="0" y="46"/>
                  </a:lnTo>
                  <a:lnTo>
                    <a:pt x="0" y="30"/>
                  </a:lnTo>
                  <a:lnTo>
                    <a:pt x="0" y="15"/>
                  </a:lnTo>
                  <a:lnTo>
                    <a:pt x="8" y="7"/>
                  </a:lnTo>
                  <a:lnTo>
                    <a:pt x="15" y="0"/>
                  </a:lnTo>
                  <a:lnTo>
                    <a:pt x="23" y="0"/>
                  </a:lnTo>
                  <a:lnTo>
                    <a:pt x="38" y="0"/>
                  </a:lnTo>
                  <a:lnTo>
                    <a:pt x="46" y="7"/>
                  </a:lnTo>
                  <a:lnTo>
                    <a:pt x="54" y="15"/>
                  </a:lnTo>
                  <a:lnTo>
                    <a:pt x="54" y="30"/>
                  </a:lnTo>
                  <a:close/>
                </a:path>
              </a:pathLst>
            </a:custGeom>
            <a:solidFill>
              <a:srgbClr val="C9CA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68" name="Freeform 425"/>
            <p:cNvSpPr>
              <a:spLocks/>
            </p:cNvSpPr>
            <p:nvPr/>
          </p:nvSpPr>
          <p:spPr bwMode="auto">
            <a:xfrm>
              <a:off x="2373" y="2555"/>
              <a:ext cx="61" cy="69"/>
            </a:xfrm>
            <a:custGeom>
              <a:avLst/>
              <a:gdLst>
                <a:gd name="T0" fmla="*/ 61 w 61"/>
                <a:gd name="T1" fmla="*/ 39 h 69"/>
                <a:gd name="T2" fmla="*/ 53 w 61"/>
                <a:gd name="T3" fmla="*/ 46 h 69"/>
                <a:gd name="T4" fmla="*/ 53 w 61"/>
                <a:gd name="T5" fmla="*/ 62 h 69"/>
                <a:gd name="T6" fmla="*/ 38 w 61"/>
                <a:gd name="T7" fmla="*/ 69 h 69"/>
                <a:gd name="T8" fmla="*/ 31 w 61"/>
                <a:gd name="T9" fmla="*/ 69 h 69"/>
                <a:gd name="T10" fmla="*/ 31 w 61"/>
                <a:gd name="T11" fmla="*/ 69 h 69"/>
                <a:gd name="T12" fmla="*/ 23 w 61"/>
                <a:gd name="T13" fmla="*/ 69 h 69"/>
                <a:gd name="T14" fmla="*/ 8 w 61"/>
                <a:gd name="T15" fmla="*/ 62 h 69"/>
                <a:gd name="T16" fmla="*/ 8 w 61"/>
                <a:gd name="T17" fmla="*/ 46 h 69"/>
                <a:gd name="T18" fmla="*/ 0 w 61"/>
                <a:gd name="T19" fmla="*/ 39 h 69"/>
                <a:gd name="T20" fmla="*/ 0 w 61"/>
                <a:gd name="T21" fmla="*/ 39 h 69"/>
                <a:gd name="T22" fmla="*/ 8 w 61"/>
                <a:gd name="T23" fmla="*/ 23 h 69"/>
                <a:gd name="T24" fmla="*/ 8 w 61"/>
                <a:gd name="T25" fmla="*/ 8 h 69"/>
                <a:gd name="T26" fmla="*/ 23 w 61"/>
                <a:gd name="T27" fmla="*/ 0 h 69"/>
                <a:gd name="T28" fmla="*/ 31 w 61"/>
                <a:gd name="T29" fmla="*/ 0 h 69"/>
                <a:gd name="T30" fmla="*/ 31 w 61"/>
                <a:gd name="T31" fmla="*/ 0 h 69"/>
                <a:gd name="T32" fmla="*/ 38 w 61"/>
                <a:gd name="T33" fmla="*/ 0 h 69"/>
                <a:gd name="T34" fmla="*/ 53 w 61"/>
                <a:gd name="T35" fmla="*/ 8 h 69"/>
                <a:gd name="T36" fmla="*/ 53 w 61"/>
                <a:gd name="T37" fmla="*/ 23 h 69"/>
                <a:gd name="T38" fmla="*/ 61 w 61"/>
                <a:gd name="T39" fmla="*/ 39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
                <a:gd name="T61" fmla="*/ 0 h 69"/>
                <a:gd name="T62" fmla="*/ 61 w 61"/>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 h="69">
                  <a:moveTo>
                    <a:pt x="61" y="39"/>
                  </a:moveTo>
                  <a:lnTo>
                    <a:pt x="53" y="46"/>
                  </a:lnTo>
                  <a:lnTo>
                    <a:pt x="53" y="62"/>
                  </a:lnTo>
                  <a:lnTo>
                    <a:pt x="38" y="69"/>
                  </a:lnTo>
                  <a:lnTo>
                    <a:pt x="31" y="69"/>
                  </a:lnTo>
                  <a:lnTo>
                    <a:pt x="23" y="69"/>
                  </a:lnTo>
                  <a:lnTo>
                    <a:pt x="8" y="62"/>
                  </a:lnTo>
                  <a:lnTo>
                    <a:pt x="8" y="46"/>
                  </a:lnTo>
                  <a:lnTo>
                    <a:pt x="0" y="39"/>
                  </a:lnTo>
                  <a:lnTo>
                    <a:pt x="8" y="23"/>
                  </a:lnTo>
                  <a:lnTo>
                    <a:pt x="8" y="8"/>
                  </a:lnTo>
                  <a:lnTo>
                    <a:pt x="23" y="0"/>
                  </a:lnTo>
                  <a:lnTo>
                    <a:pt x="31" y="0"/>
                  </a:lnTo>
                  <a:lnTo>
                    <a:pt x="38" y="0"/>
                  </a:lnTo>
                  <a:lnTo>
                    <a:pt x="53" y="8"/>
                  </a:lnTo>
                  <a:lnTo>
                    <a:pt x="53" y="23"/>
                  </a:lnTo>
                  <a:lnTo>
                    <a:pt x="61" y="39"/>
                  </a:lnTo>
                  <a:close/>
                </a:path>
              </a:pathLst>
            </a:custGeom>
            <a:solidFill>
              <a:srgbClr val="C9CA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69" name="Freeform 426"/>
            <p:cNvSpPr>
              <a:spLocks/>
            </p:cNvSpPr>
            <p:nvPr/>
          </p:nvSpPr>
          <p:spPr bwMode="auto">
            <a:xfrm>
              <a:off x="2197" y="2395"/>
              <a:ext cx="54" cy="69"/>
            </a:xfrm>
            <a:custGeom>
              <a:avLst/>
              <a:gdLst>
                <a:gd name="T0" fmla="*/ 54 w 54"/>
                <a:gd name="T1" fmla="*/ 30 h 69"/>
                <a:gd name="T2" fmla="*/ 54 w 54"/>
                <a:gd name="T3" fmla="*/ 46 h 69"/>
                <a:gd name="T4" fmla="*/ 54 w 54"/>
                <a:gd name="T5" fmla="*/ 46 h 69"/>
                <a:gd name="T6" fmla="*/ 46 w 54"/>
                <a:gd name="T7" fmla="*/ 61 h 69"/>
                <a:gd name="T8" fmla="*/ 46 w 54"/>
                <a:gd name="T9" fmla="*/ 61 h 69"/>
                <a:gd name="T10" fmla="*/ 38 w 54"/>
                <a:gd name="T11" fmla="*/ 69 h 69"/>
                <a:gd name="T12" fmla="*/ 38 w 54"/>
                <a:gd name="T13" fmla="*/ 69 h 69"/>
                <a:gd name="T14" fmla="*/ 23 w 54"/>
                <a:gd name="T15" fmla="*/ 69 h 69"/>
                <a:gd name="T16" fmla="*/ 23 w 54"/>
                <a:gd name="T17" fmla="*/ 69 h 69"/>
                <a:gd name="T18" fmla="*/ 23 w 54"/>
                <a:gd name="T19" fmla="*/ 69 h 69"/>
                <a:gd name="T20" fmla="*/ 23 w 54"/>
                <a:gd name="T21" fmla="*/ 69 h 69"/>
                <a:gd name="T22" fmla="*/ 15 w 54"/>
                <a:gd name="T23" fmla="*/ 69 h 69"/>
                <a:gd name="T24" fmla="*/ 15 w 54"/>
                <a:gd name="T25" fmla="*/ 69 h 69"/>
                <a:gd name="T26" fmla="*/ 8 w 54"/>
                <a:gd name="T27" fmla="*/ 61 h 69"/>
                <a:gd name="T28" fmla="*/ 8 w 54"/>
                <a:gd name="T29" fmla="*/ 61 h 69"/>
                <a:gd name="T30" fmla="*/ 0 w 54"/>
                <a:gd name="T31" fmla="*/ 46 h 69"/>
                <a:gd name="T32" fmla="*/ 0 w 54"/>
                <a:gd name="T33" fmla="*/ 46 h 69"/>
                <a:gd name="T34" fmla="*/ 0 w 54"/>
                <a:gd name="T35" fmla="*/ 30 h 69"/>
                <a:gd name="T36" fmla="*/ 0 w 54"/>
                <a:gd name="T37" fmla="*/ 30 h 69"/>
                <a:gd name="T38" fmla="*/ 0 w 54"/>
                <a:gd name="T39" fmla="*/ 30 h 69"/>
                <a:gd name="T40" fmla="*/ 0 w 54"/>
                <a:gd name="T41" fmla="*/ 30 h 69"/>
                <a:gd name="T42" fmla="*/ 0 w 54"/>
                <a:gd name="T43" fmla="*/ 15 h 69"/>
                <a:gd name="T44" fmla="*/ 0 w 54"/>
                <a:gd name="T45" fmla="*/ 15 h 69"/>
                <a:gd name="T46" fmla="*/ 8 w 54"/>
                <a:gd name="T47" fmla="*/ 7 h 69"/>
                <a:gd name="T48" fmla="*/ 8 w 54"/>
                <a:gd name="T49" fmla="*/ 7 h 69"/>
                <a:gd name="T50" fmla="*/ 15 w 54"/>
                <a:gd name="T51" fmla="*/ 0 h 69"/>
                <a:gd name="T52" fmla="*/ 15 w 54"/>
                <a:gd name="T53" fmla="*/ 0 h 69"/>
                <a:gd name="T54" fmla="*/ 23 w 54"/>
                <a:gd name="T55" fmla="*/ 0 h 69"/>
                <a:gd name="T56" fmla="*/ 23 w 54"/>
                <a:gd name="T57" fmla="*/ 0 h 69"/>
                <a:gd name="T58" fmla="*/ 23 w 54"/>
                <a:gd name="T59" fmla="*/ 0 h 69"/>
                <a:gd name="T60" fmla="*/ 23 w 54"/>
                <a:gd name="T61" fmla="*/ 0 h 69"/>
                <a:gd name="T62" fmla="*/ 38 w 54"/>
                <a:gd name="T63" fmla="*/ 0 h 69"/>
                <a:gd name="T64" fmla="*/ 38 w 54"/>
                <a:gd name="T65" fmla="*/ 0 h 69"/>
                <a:gd name="T66" fmla="*/ 46 w 54"/>
                <a:gd name="T67" fmla="*/ 7 h 69"/>
                <a:gd name="T68" fmla="*/ 46 w 54"/>
                <a:gd name="T69" fmla="*/ 7 h 69"/>
                <a:gd name="T70" fmla="*/ 54 w 54"/>
                <a:gd name="T71" fmla="*/ 15 h 69"/>
                <a:gd name="T72" fmla="*/ 54 w 54"/>
                <a:gd name="T73" fmla="*/ 15 h 69"/>
                <a:gd name="T74" fmla="*/ 54 w 54"/>
                <a:gd name="T75" fmla="*/ 30 h 69"/>
                <a:gd name="T76" fmla="*/ 54 w 54"/>
                <a:gd name="T77" fmla="*/ 30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69"/>
                <a:gd name="T119" fmla="*/ 54 w 54"/>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69">
                  <a:moveTo>
                    <a:pt x="54" y="30"/>
                  </a:moveTo>
                  <a:lnTo>
                    <a:pt x="54" y="46"/>
                  </a:lnTo>
                  <a:lnTo>
                    <a:pt x="46" y="61"/>
                  </a:lnTo>
                  <a:lnTo>
                    <a:pt x="38" y="69"/>
                  </a:lnTo>
                  <a:lnTo>
                    <a:pt x="23" y="69"/>
                  </a:lnTo>
                  <a:lnTo>
                    <a:pt x="15" y="69"/>
                  </a:lnTo>
                  <a:lnTo>
                    <a:pt x="8" y="61"/>
                  </a:lnTo>
                  <a:lnTo>
                    <a:pt x="0" y="46"/>
                  </a:lnTo>
                  <a:lnTo>
                    <a:pt x="0" y="30"/>
                  </a:lnTo>
                  <a:lnTo>
                    <a:pt x="0" y="15"/>
                  </a:lnTo>
                  <a:lnTo>
                    <a:pt x="8" y="7"/>
                  </a:lnTo>
                  <a:lnTo>
                    <a:pt x="15" y="0"/>
                  </a:lnTo>
                  <a:lnTo>
                    <a:pt x="23" y="0"/>
                  </a:lnTo>
                  <a:lnTo>
                    <a:pt x="38" y="0"/>
                  </a:lnTo>
                  <a:lnTo>
                    <a:pt x="46" y="7"/>
                  </a:lnTo>
                  <a:lnTo>
                    <a:pt x="54" y="15"/>
                  </a:lnTo>
                  <a:lnTo>
                    <a:pt x="54" y="3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70" name="Freeform 427"/>
            <p:cNvSpPr>
              <a:spLocks/>
            </p:cNvSpPr>
            <p:nvPr/>
          </p:nvSpPr>
          <p:spPr bwMode="auto">
            <a:xfrm>
              <a:off x="2373" y="2555"/>
              <a:ext cx="61" cy="69"/>
            </a:xfrm>
            <a:custGeom>
              <a:avLst/>
              <a:gdLst>
                <a:gd name="T0" fmla="*/ 61 w 61"/>
                <a:gd name="T1" fmla="*/ 39 h 69"/>
                <a:gd name="T2" fmla="*/ 53 w 61"/>
                <a:gd name="T3" fmla="*/ 46 h 69"/>
                <a:gd name="T4" fmla="*/ 53 w 61"/>
                <a:gd name="T5" fmla="*/ 46 h 69"/>
                <a:gd name="T6" fmla="*/ 53 w 61"/>
                <a:gd name="T7" fmla="*/ 62 h 69"/>
                <a:gd name="T8" fmla="*/ 53 w 61"/>
                <a:gd name="T9" fmla="*/ 62 h 69"/>
                <a:gd name="T10" fmla="*/ 38 w 61"/>
                <a:gd name="T11" fmla="*/ 69 h 69"/>
                <a:gd name="T12" fmla="*/ 38 w 61"/>
                <a:gd name="T13" fmla="*/ 69 h 69"/>
                <a:gd name="T14" fmla="*/ 31 w 61"/>
                <a:gd name="T15" fmla="*/ 69 h 69"/>
                <a:gd name="T16" fmla="*/ 31 w 61"/>
                <a:gd name="T17" fmla="*/ 69 h 69"/>
                <a:gd name="T18" fmla="*/ 31 w 61"/>
                <a:gd name="T19" fmla="*/ 69 h 69"/>
                <a:gd name="T20" fmla="*/ 31 w 61"/>
                <a:gd name="T21" fmla="*/ 69 h 69"/>
                <a:gd name="T22" fmla="*/ 23 w 61"/>
                <a:gd name="T23" fmla="*/ 69 h 69"/>
                <a:gd name="T24" fmla="*/ 23 w 61"/>
                <a:gd name="T25" fmla="*/ 69 h 69"/>
                <a:gd name="T26" fmla="*/ 8 w 61"/>
                <a:gd name="T27" fmla="*/ 62 h 69"/>
                <a:gd name="T28" fmla="*/ 8 w 61"/>
                <a:gd name="T29" fmla="*/ 62 h 69"/>
                <a:gd name="T30" fmla="*/ 8 w 61"/>
                <a:gd name="T31" fmla="*/ 46 h 69"/>
                <a:gd name="T32" fmla="*/ 8 w 61"/>
                <a:gd name="T33" fmla="*/ 46 h 69"/>
                <a:gd name="T34" fmla="*/ 0 w 61"/>
                <a:gd name="T35" fmla="*/ 39 h 69"/>
                <a:gd name="T36" fmla="*/ 0 w 61"/>
                <a:gd name="T37" fmla="*/ 39 h 69"/>
                <a:gd name="T38" fmla="*/ 0 w 61"/>
                <a:gd name="T39" fmla="*/ 39 h 69"/>
                <a:gd name="T40" fmla="*/ 0 w 61"/>
                <a:gd name="T41" fmla="*/ 39 h 69"/>
                <a:gd name="T42" fmla="*/ 8 w 61"/>
                <a:gd name="T43" fmla="*/ 23 h 69"/>
                <a:gd name="T44" fmla="*/ 8 w 61"/>
                <a:gd name="T45" fmla="*/ 23 h 69"/>
                <a:gd name="T46" fmla="*/ 8 w 61"/>
                <a:gd name="T47" fmla="*/ 8 h 69"/>
                <a:gd name="T48" fmla="*/ 8 w 61"/>
                <a:gd name="T49" fmla="*/ 8 h 69"/>
                <a:gd name="T50" fmla="*/ 23 w 61"/>
                <a:gd name="T51" fmla="*/ 0 h 69"/>
                <a:gd name="T52" fmla="*/ 23 w 61"/>
                <a:gd name="T53" fmla="*/ 0 h 69"/>
                <a:gd name="T54" fmla="*/ 31 w 61"/>
                <a:gd name="T55" fmla="*/ 0 h 69"/>
                <a:gd name="T56" fmla="*/ 31 w 61"/>
                <a:gd name="T57" fmla="*/ 0 h 69"/>
                <a:gd name="T58" fmla="*/ 31 w 61"/>
                <a:gd name="T59" fmla="*/ 0 h 69"/>
                <a:gd name="T60" fmla="*/ 31 w 61"/>
                <a:gd name="T61" fmla="*/ 0 h 69"/>
                <a:gd name="T62" fmla="*/ 38 w 61"/>
                <a:gd name="T63" fmla="*/ 0 h 69"/>
                <a:gd name="T64" fmla="*/ 38 w 61"/>
                <a:gd name="T65" fmla="*/ 0 h 69"/>
                <a:gd name="T66" fmla="*/ 53 w 61"/>
                <a:gd name="T67" fmla="*/ 8 h 69"/>
                <a:gd name="T68" fmla="*/ 53 w 61"/>
                <a:gd name="T69" fmla="*/ 8 h 69"/>
                <a:gd name="T70" fmla="*/ 53 w 61"/>
                <a:gd name="T71" fmla="*/ 23 h 69"/>
                <a:gd name="T72" fmla="*/ 53 w 61"/>
                <a:gd name="T73" fmla="*/ 23 h 69"/>
                <a:gd name="T74" fmla="*/ 61 w 61"/>
                <a:gd name="T75" fmla="*/ 39 h 69"/>
                <a:gd name="T76" fmla="*/ 61 w 61"/>
                <a:gd name="T77" fmla="*/ 39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69"/>
                <a:gd name="T119" fmla="*/ 61 w 61"/>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69">
                  <a:moveTo>
                    <a:pt x="61" y="39"/>
                  </a:moveTo>
                  <a:lnTo>
                    <a:pt x="53" y="46"/>
                  </a:lnTo>
                  <a:lnTo>
                    <a:pt x="53" y="62"/>
                  </a:lnTo>
                  <a:lnTo>
                    <a:pt x="38" y="69"/>
                  </a:lnTo>
                  <a:lnTo>
                    <a:pt x="31" y="69"/>
                  </a:lnTo>
                  <a:lnTo>
                    <a:pt x="23" y="69"/>
                  </a:lnTo>
                  <a:lnTo>
                    <a:pt x="8" y="62"/>
                  </a:lnTo>
                  <a:lnTo>
                    <a:pt x="8" y="46"/>
                  </a:lnTo>
                  <a:lnTo>
                    <a:pt x="0" y="39"/>
                  </a:lnTo>
                  <a:lnTo>
                    <a:pt x="8" y="23"/>
                  </a:lnTo>
                  <a:lnTo>
                    <a:pt x="8" y="8"/>
                  </a:lnTo>
                  <a:lnTo>
                    <a:pt x="23" y="0"/>
                  </a:lnTo>
                  <a:lnTo>
                    <a:pt x="31" y="0"/>
                  </a:lnTo>
                  <a:lnTo>
                    <a:pt x="38" y="0"/>
                  </a:lnTo>
                  <a:lnTo>
                    <a:pt x="53" y="8"/>
                  </a:lnTo>
                  <a:lnTo>
                    <a:pt x="53" y="23"/>
                  </a:lnTo>
                  <a:lnTo>
                    <a:pt x="61" y="39"/>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71" name="Freeform 428"/>
            <p:cNvSpPr>
              <a:spLocks/>
            </p:cNvSpPr>
            <p:nvPr/>
          </p:nvSpPr>
          <p:spPr bwMode="auto">
            <a:xfrm>
              <a:off x="2289" y="2578"/>
              <a:ext cx="53" cy="77"/>
            </a:xfrm>
            <a:custGeom>
              <a:avLst/>
              <a:gdLst>
                <a:gd name="T0" fmla="*/ 53 w 53"/>
                <a:gd name="T1" fmla="*/ 39 h 77"/>
                <a:gd name="T2" fmla="*/ 53 w 53"/>
                <a:gd name="T3" fmla="*/ 54 h 77"/>
                <a:gd name="T4" fmla="*/ 46 w 53"/>
                <a:gd name="T5" fmla="*/ 69 h 77"/>
                <a:gd name="T6" fmla="*/ 38 w 53"/>
                <a:gd name="T7" fmla="*/ 77 h 77"/>
                <a:gd name="T8" fmla="*/ 23 w 53"/>
                <a:gd name="T9" fmla="*/ 77 h 77"/>
                <a:gd name="T10" fmla="*/ 23 w 53"/>
                <a:gd name="T11" fmla="*/ 77 h 77"/>
                <a:gd name="T12" fmla="*/ 15 w 53"/>
                <a:gd name="T13" fmla="*/ 77 h 77"/>
                <a:gd name="T14" fmla="*/ 7 w 53"/>
                <a:gd name="T15" fmla="*/ 69 h 77"/>
                <a:gd name="T16" fmla="*/ 0 w 53"/>
                <a:gd name="T17" fmla="*/ 54 h 77"/>
                <a:gd name="T18" fmla="*/ 0 w 53"/>
                <a:gd name="T19" fmla="*/ 39 h 77"/>
                <a:gd name="T20" fmla="*/ 0 w 53"/>
                <a:gd name="T21" fmla="*/ 39 h 77"/>
                <a:gd name="T22" fmla="*/ 0 w 53"/>
                <a:gd name="T23" fmla="*/ 23 h 77"/>
                <a:gd name="T24" fmla="*/ 7 w 53"/>
                <a:gd name="T25" fmla="*/ 16 h 77"/>
                <a:gd name="T26" fmla="*/ 15 w 53"/>
                <a:gd name="T27" fmla="*/ 8 h 77"/>
                <a:gd name="T28" fmla="*/ 23 w 53"/>
                <a:gd name="T29" fmla="*/ 0 h 77"/>
                <a:gd name="T30" fmla="*/ 23 w 53"/>
                <a:gd name="T31" fmla="*/ 0 h 77"/>
                <a:gd name="T32" fmla="*/ 38 w 53"/>
                <a:gd name="T33" fmla="*/ 8 h 77"/>
                <a:gd name="T34" fmla="*/ 46 w 53"/>
                <a:gd name="T35" fmla="*/ 16 h 77"/>
                <a:gd name="T36" fmla="*/ 53 w 53"/>
                <a:gd name="T37" fmla="*/ 23 h 77"/>
                <a:gd name="T38" fmla="*/ 53 w 53"/>
                <a:gd name="T39" fmla="*/ 39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77"/>
                <a:gd name="T62" fmla="*/ 53 w 53"/>
                <a:gd name="T63" fmla="*/ 77 h 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77">
                  <a:moveTo>
                    <a:pt x="53" y="39"/>
                  </a:moveTo>
                  <a:lnTo>
                    <a:pt x="53" y="54"/>
                  </a:lnTo>
                  <a:lnTo>
                    <a:pt x="46" y="69"/>
                  </a:lnTo>
                  <a:lnTo>
                    <a:pt x="38" y="77"/>
                  </a:lnTo>
                  <a:lnTo>
                    <a:pt x="23" y="77"/>
                  </a:lnTo>
                  <a:lnTo>
                    <a:pt x="15" y="77"/>
                  </a:lnTo>
                  <a:lnTo>
                    <a:pt x="7" y="69"/>
                  </a:lnTo>
                  <a:lnTo>
                    <a:pt x="0" y="54"/>
                  </a:lnTo>
                  <a:lnTo>
                    <a:pt x="0" y="39"/>
                  </a:lnTo>
                  <a:lnTo>
                    <a:pt x="0" y="23"/>
                  </a:lnTo>
                  <a:lnTo>
                    <a:pt x="7" y="16"/>
                  </a:lnTo>
                  <a:lnTo>
                    <a:pt x="15" y="8"/>
                  </a:lnTo>
                  <a:lnTo>
                    <a:pt x="23" y="0"/>
                  </a:lnTo>
                  <a:lnTo>
                    <a:pt x="38" y="8"/>
                  </a:lnTo>
                  <a:lnTo>
                    <a:pt x="46" y="16"/>
                  </a:lnTo>
                  <a:lnTo>
                    <a:pt x="53" y="23"/>
                  </a:lnTo>
                  <a:lnTo>
                    <a:pt x="53" y="39"/>
                  </a:lnTo>
                  <a:close/>
                </a:path>
              </a:pathLst>
            </a:custGeom>
            <a:solidFill>
              <a:srgbClr val="C9CA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72" name="Freeform 429"/>
            <p:cNvSpPr>
              <a:spLocks/>
            </p:cNvSpPr>
            <p:nvPr/>
          </p:nvSpPr>
          <p:spPr bwMode="auto">
            <a:xfrm>
              <a:off x="2251" y="2525"/>
              <a:ext cx="53" cy="76"/>
            </a:xfrm>
            <a:custGeom>
              <a:avLst/>
              <a:gdLst>
                <a:gd name="T0" fmla="*/ 53 w 53"/>
                <a:gd name="T1" fmla="*/ 38 h 76"/>
                <a:gd name="T2" fmla="*/ 53 w 53"/>
                <a:gd name="T3" fmla="*/ 53 h 76"/>
                <a:gd name="T4" fmla="*/ 45 w 53"/>
                <a:gd name="T5" fmla="*/ 61 h 76"/>
                <a:gd name="T6" fmla="*/ 38 w 53"/>
                <a:gd name="T7" fmla="*/ 69 h 76"/>
                <a:gd name="T8" fmla="*/ 30 w 53"/>
                <a:gd name="T9" fmla="*/ 76 h 76"/>
                <a:gd name="T10" fmla="*/ 30 w 53"/>
                <a:gd name="T11" fmla="*/ 76 h 76"/>
                <a:gd name="T12" fmla="*/ 15 w 53"/>
                <a:gd name="T13" fmla="*/ 69 h 76"/>
                <a:gd name="T14" fmla="*/ 7 w 53"/>
                <a:gd name="T15" fmla="*/ 61 h 76"/>
                <a:gd name="T16" fmla="*/ 0 w 53"/>
                <a:gd name="T17" fmla="*/ 53 h 76"/>
                <a:gd name="T18" fmla="*/ 0 w 53"/>
                <a:gd name="T19" fmla="*/ 38 h 76"/>
                <a:gd name="T20" fmla="*/ 0 w 53"/>
                <a:gd name="T21" fmla="*/ 38 h 76"/>
                <a:gd name="T22" fmla="*/ 0 w 53"/>
                <a:gd name="T23" fmla="*/ 23 h 76"/>
                <a:gd name="T24" fmla="*/ 7 w 53"/>
                <a:gd name="T25" fmla="*/ 15 h 76"/>
                <a:gd name="T26" fmla="*/ 15 w 53"/>
                <a:gd name="T27" fmla="*/ 7 h 76"/>
                <a:gd name="T28" fmla="*/ 30 w 53"/>
                <a:gd name="T29" fmla="*/ 0 h 76"/>
                <a:gd name="T30" fmla="*/ 30 w 53"/>
                <a:gd name="T31" fmla="*/ 0 h 76"/>
                <a:gd name="T32" fmla="*/ 38 w 53"/>
                <a:gd name="T33" fmla="*/ 7 h 76"/>
                <a:gd name="T34" fmla="*/ 45 w 53"/>
                <a:gd name="T35" fmla="*/ 15 h 76"/>
                <a:gd name="T36" fmla="*/ 53 w 53"/>
                <a:gd name="T37" fmla="*/ 23 h 76"/>
                <a:gd name="T38" fmla="*/ 53 w 53"/>
                <a:gd name="T39" fmla="*/ 38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76"/>
                <a:gd name="T62" fmla="*/ 53 w 53"/>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76">
                  <a:moveTo>
                    <a:pt x="53" y="38"/>
                  </a:moveTo>
                  <a:lnTo>
                    <a:pt x="53" y="53"/>
                  </a:lnTo>
                  <a:lnTo>
                    <a:pt x="45" y="61"/>
                  </a:lnTo>
                  <a:lnTo>
                    <a:pt x="38" y="69"/>
                  </a:lnTo>
                  <a:lnTo>
                    <a:pt x="30" y="76"/>
                  </a:lnTo>
                  <a:lnTo>
                    <a:pt x="15" y="69"/>
                  </a:lnTo>
                  <a:lnTo>
                    <a:pt x="7" y="61"/>
                  </a:lnTo>
                  <a:lnTo>
                    <a:pt x="0" y="53"/>
                  </a:lnTo>
                  <a:lnTo>
                    <a:pt x="0" y="38"/>
                  </a:lnTo>
                  <a:lnTo>
                    <a:pt x="0" y="23"/>
                  </a:lnTo>
                  <a:lnTo>
                    <a:pt x="7" y="15"/>
                  </a:lnTo>
                  <a:lnTo>
                    <a:pt x="15" y="7"/>
                  </a:lnTo>
                  <a:lnTo>
                    <a:pt x="30" y="0"/>
                  </a:lnTo>
                  <a:lnTo>
                    <a:pt x="38" y="7"/>
                  </a:lnTo>
                  <a:lnTo>
                    <a:pt x="45" y="15"/>
                  </a:lnTo>
                  <a:lnTo>
                    <a:pt x="53" y="23"/>
                  </a:lnTo>
                  <a:lnTo>
                    <a:pt x="53" y="38"/>
                  </a:lnTo>
                  <a:close/>
                </a:path>
              </a:pathLst>
            </a:custGeom>
            <a:solidFill>
              <a:srgbClr val="C9CA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373" name="Freeform 430"/>
            <p:cNvSpPr>
              <a:spLocks/>
            </p:cNvSpPr>
            <p:nvPr/>
          </p:nvSpPr>
          <p:spPr bwMode="auto">
            <a:xfrm>
              <a:off x="2289" y="2578"/>
              <a:ext cx="53" cy="77"/>
            </a:xfrm>
            <a:custGeom>
              <a:avLst/>
              <a:gdLst>
                <a:gd name="T0" fmla="*/ 53 w 53"/>
                <a:gd name="T1" fmla="*/ 39 h 77"/>
                <a:gd name="T2" fmla="*/ 53 w 53"/>
                <a:gd name="T3" fmla="*/ 54 h 77"/>
                <a:gd name="T4" fmla="*/ 53 w 53"/>
                <a:gd name="T5" fmla="*/ 54 h 77"/>
                <a:gd name="T6" fmla="*/ 46 w 53"/>
                <a:gd name="T7" fmla="*/ 69 h 77"/>
                <a:gd name="T8" fmla="*/ 46 w 53"/>
                <a:gd name="T9" fmla="*/ 69 h 77"/>
                <a:gd name="T10" fmla="*/ 38 w 53"/>
                <a:gd name="T11" fmla="*/ 77 h 77"/>
                <a:gd name="T12" fmla="*/ 38 w 53"/>
                <a:gd name="T13" fmla="*/ 77 h 77"/>
                <a:gd name="T14" fmla="*/ 23 w 53"/>
                <a:gd name="T15" fmla="*/ 77 h 77"/>
                <a:gd name="T16" fmla="*/ 23 w 53"/>
                <a:gd name="T17" fmla="*/ 77 h 77"/>
                <a:gd name="T18" fmla="*/ 23 w 53"/>
                <a:gd name="T19" fmla="*/ 77 h 77"/>
                <a:gd name="T20" fmla="*/ 23 w 53"/>
                <a:gd name="T21" fmla="*/ 77 h 77"/>
                <a:gd name="T22" fmla="*/ 15 w 53"/>
                <a:gd name="T23" fmla="*/ 77 h 77"/>
                <a:gd name="T24" fmla="*/ 15 w 53"/>
                <a:gd name="T25" fmla="*/ 77 h 77"/>
                <a:gd name="T26" fmla="*/ 7 w 53"/>
                <a:gd name="T27" fmla="*/ 69 h 77"/>
                <a:gd name="T28" fmla="*/ 7 w 53"/>
                <a:gd name="T29" fmla="*/ 69 h 77"/>
                <a:gd name="T30" fmla="*/ 0 w 53"/>
                <a:gd name="T31" fmla="*/ 54 h 77"/>
                <a:gd name="T32" fmla="*/ 0 w 53"/>
                <a:gd name="T33" fmla="*/ 54 h 77"/>
                <a:gd name="T34" fmla="*/ 0 w 53"/>
                <a:gd name="T35" fmla="*/ 39 h 77"/>
                <a:gd name="T36" fmla="*/ 0 w 53"/>
                <a:gd name="T37" fmla="*/ 39 h 77"/>
                <a:gd name="T38" fmla="*/ 0 w 53"/>
                <a:gd name="T39" fmla="*/ 39 h 77"/>
                <a:gd name="T40" fmla="*/ 0 w 53"/>
                <a:gd name="T41" fmla="*/ 39 h 77"/>
                <a:gd name="T42" fmla="*/ 0 w 53"/>
                <a:gd name="T43" fmla="*/ 23 h 77"/>
                <a:gd name="T44" fmla="*/ 0 w 53"/>
                <a:gd name="T45" fmla="*/ 23 h 77"/>
                <a:gd name="T46" fmla="*/ 7 w 53"/>
                <a:gd name="T47" fmla="*/ 16 h 77"/>
                <a:gd name="T48" fmla="*/ 7 w 53"/>
                <a:gd name="T49" fmla="*/ 16 h 77"/>
                <a:gd name="T50" fmla="*/ 15 w 53"/>
                <a:gd name="T51" fmla="*/ 8 h 77"/>
                <a:gd name="T52" fmla="*/ 15 w 53"/>
                <a:gd name="T53" fmla="*/ 8 h 77"/>
                <a:gd name="T54" fmla="*/ 23 w 53"/>
                <a:gd name="T55" fmla="*/ 0 h 77"/>
                <a:gd name="T56" fmla="*/ 23 w 53"/>
                <a:gd name="T57" fmla="*/ 0 h 77"/>
                <a:gd name="T58" fmla="*/ 23 w 53"/>
                <a:gd name="T59" fmla="*/ 0 h 77"/>
                <a:gd name="T60" fmla="*/ 23 w 53"/>
                <a:gd name="T61" fmla="*/ 0 h 77"/>
                <a:gd name="T62" fmla="*/ 38 w 53"/>
                <a:gd name="T63" fmla="*/ 8 h 77"/>
                <a:gd name="T64" fmla="*/ 38 w 53"/>
                <a:gd name="T65" fmla="*/ 8 h 77"/>
                <a:gd name="T66" fmla="*/ 46 w 53"/>
                <a:gd name="T67" fmla="*/ 16 h 77"/>
                <a:gd name="T68" fmla="*/ 46 w 53"/>
                <a:gd name="T69" fmla="*/ 16 h 77"/>
                <a:gd name="T70" fmla="*/ 53 w 53"/>
                <a:gd name="T71" fmla="*/ 23 h 77"/>
                <a:gd name="T72" fmla="*/ 53 w 53"/>
                <a:gd name="T73" fmla="*/ 23 h 77"/>
                <a:gd name="T74" fmla="*/ 53 w 53"/>
                <a:gd name="T75" fmla="*/ 39 h 77"/>
                <a:gd name="T76" fmla="*/ 53 w 53"/>
                <a:gd name="T77" fmla="*/ 39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77"/>
                <a:gd name="T119" fmla="*/ 53 w 53"/>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77">
                  <a:moveTo>
                    <a:pt x="53" y="39"/>
                  </a:moveTo>
                  <a:lnTo>
                    <a:pt x="53" y="54"/>
                  </a:lnTo>
                  <a:lnTo>
                    <a:pt x="46" y="69"/>
                  </a:lnTo>
                  <a:lnTo>
                    <a:pt x="38" y="77"/>
                  </a:lnTo>
                  <a:lnTo>
                    <a:pt x="23" y="77"/>
                  </a:lnTo>
                  <a:lnTo>
                    <a:pt x="15" y="77"/>
                  </a:lnTo>
                  <a:lnTo>
                    <a:pt x="7" y="69"/>
                  </a:lnTo>
                  <a:lnTo>
                    <a:pt x="0" y="54"/>
                  </a:lnTo>
                  <a:lnTo>
                    <a:pt x="0" y="39"/>
                  </a:lnTo>
                  <a:lnTo>
                    <a:pt x="0" y="23"/>
                  </a:lnTo>
                  <a:lnTo>
                    <a:pt x="7" y="16"/>
                  </a:lnTo>
                  <a:lnTo>
                    <a:pt x="15" y="8"/>
                  </a:lnTo>
                  <a:lnTo>
                    <a:pt x="23" y="0"/>
                  </a:lnTo>
                  <a:lnTo>
                    <a:pt x="38" y="8"/>
                  </a:lnTo>
                  <a:lnTo>
                    <a:pt x="46" y="16"/>
                  </a:lnTo>
                  <a:lnTo>
                    <a:pt x="53" y="23"/>
                  </a:lnTo>
                  <a:lnTo>
                    <a:pt x="53" y="39"/>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74" name="Freeform 431"/>
            <p:cNvSpPr>
              <a:spLocks/>
            </p:cNvSpPr>
            <p:nvPr/>
          </p:nvSpPr>
          <p:spPr bwMode="auto">
            <a:xfrm>
              <a:off x="2251" y="2525"/>
              <a:ext cx="53" cy="76"/>
            </a:xfrm>
            <a:custGeom>
              <a:avLst/>
              <a:gdLst>
                <a:gd name="T0" fmla="*/ 53 w 53"/>
                <a:gd name="T1" fmla="*/ 38 h 76"/>
                <a:gd name="T2" fmla="*/ 53 w 53"/>
                <a:gd name="T3" fmla="*/ 53 h 76"/>
                <a:gd name="T4" fmla="*/ 53 w 53"/>
                <a:gd name="T5" fmla="*/ 53 h 76"/>
                <a:gd name="T6" fmla="*/ 45 w 53"/>
                <a:gd name="T7" fmla="*/ 61 h 76"/>
                <a:gd name="T8" fmla="*/ 45 w 53"/>
                <a:gd name="T9" fmla="*/ 61 h 76"/>
                <a:gd name="T10" fmla="*/ 38 w 53"/>
                <a:gd name="T11" fmla="*/ 69 h 76"/>
                <a:gd name="T12" fmla="*/ 38 w 53"/>
                <a:gd name="T13" fmla="*/ 69 h 76"/>
                <a:gd name="T14" fmla="*/ 30 w 53"/>
                <a:gd name="T15" fmla="*/ 76 h 76"/>
                <a:gd name="T16" fmla="*/ 30 w 53"/>
                <a:gd name="T17" fmla="*/ 76 h 76"/>
                <a:gd name="T18" fmla="*/ 30 w 53"/>
                <a:gd name="T19" fmla="*/ 76 h 76"/>
                <a:gd name="T20" fmla="*/ 30 w 53"/>
                <a:gd name="T21" fmla="*/ 76 h 76"/>
                <a:gd name="T22" fmla="*/ 15 w 53"/>
                <a:gd name="T23" fmla="*/ 69 h 76"/>
                <a:gd name="T24" fmla="*/ 15 w 53"/>
                <a:gd name="T25" fmla="*/ 69 h 76"/>
                <a:gd name="T26" fmla="*/ 7 w 53"/>
                <a:gd name="T27" fmla="*/ 61 h 76"/>
                <a:gd name="T28" fmla="*/ 7 w 53"/>
                <a:gd name="T29" fmla="*/ 61 h 76"/>
                <a:gd name="T30" fmla="*/ 0 w 53"/>
                <a:gd name="T31" fmla="*/ 53 h 76"/>
                <a:gd name="T32" fmla="*/ 0 w 53"/>
                <a:gd name="T33" fmla="*/ 53 h 76"/>
                <a:gd name="T34" fmla="*/ 0 w 53"/>
                <a:gd name="T35" fmla="*/ 38 h 76"/>
                <a:gd name="T36" fmla="*/ 0 w 53"/>
                <a:gd name="T37" fmla="*/ 38 h 76"/>
                <a:gd name="T38" fmla="*/ 0 w 53"/>
                <a:gd name="T39" fmla="*/ 38 h 76"/>
                <a:gd name="T40" fmla="*/ 0 w 53"/>
                <a:gd name="T41" fmla="*/ 38 h 76"/>
                <a:gd name="T42" fmla="*/ 0 w 53"/>
                <a:gd name="T43" fmla="*/ 23 h 76"/>
                <a:gd name="T44" fmla="*/ 0 w 53"/>
                <a:gd name="T45" fmla="*/ 23 h 76"/>
                <a:gd name="T46" fmla="*/ 7 w 53"/>
                <a:gd name="T47" fmla="*/ 15 h 76"/>
                <a:gd name="T48" fmla="*/ 7 w 53"/>
                <a:gd name="T49" fmla="*/ 15 h 76"/>
                <a:gd name="T50" fmla="*/ 15 w 53"/>
                <a:gd name="T51" fmla="*/ 7 h 76"/>
                <a:gd name="T52" fmla="*/ 15 w 53"/>
                <a:gd name="T53" fmla="*/ 7 h 76"/>
                <a:gd name="T54" fmla="*/ 30 w 53"/>
                <a:gd name="T55" fmla="*/ 0 h 76"/>
                <a:gd name="T56" fmla="*/ 30 w 53"/>
                <a:gd name="T57" fmla="*/ 0 h 76"/>
                <a:gd name="T58" fmla="*/ 30 w 53"/>
                <a:gd name="T59" fmla="*/ 0 h 76"/>
                <a:gd name="T60" fmla="*/ 30 w 53"/>
                <a:gd name="T61" fmla="*/ 0 h 76"/>
                <a:gd name="T62" fmla="*/ 38 w 53"/>
                <a:gd name="T63" fmla="*/ 7 h 76"/>
                <a:gd name="T64" fmla="*/ 38 w 53"/>
                <a:gd name="T65" fmla="*/ 7 h 76"/>
                <a:gd name="T66" fmla="*/ 45 w 53"/>
                <a:gd name="T67" fmla="*/ 15 h 76"/>
                <a:gd name="T68" fmla="*/ 45 w 53"/>
                <a:gd name="T69" fmla="*/ 15 h 76"/>
                <a:gd name="T70" fmla="*/ 53 w 53"/>
                <a:gd name="T71" fmla="*/ 23 h 76"/>
                <a:gd name="T72" fmla="*/ 53 w 53"/>
                <a:gd name="T73" fmla="*/ 23 h 76"/>
                <a:gd name="T74" fmla="*/ 53 w 53"/>
                <a:gd name="T75" fmla="*/ 38 h 76"/>
                <a:gd name="T76" fmla="*/ 53 w 53"/>
                <a:gd name="T77" fmla="*/ 38 h 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76"/>
                <a:gd name="T119" fmla="*/ 53 w 53"/>
                <a:gd name="T120" fmla="*/ 76 h 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76">
                  <a:moveTo>
                    <a:pt x="53" y="38"/>
                  </a:moveTo>
                  <a:lnTo>
                    <a:pt x="53" y="53"/>
                  </a:lnTo>
                  <a:lnTo>
                    <a:pt x="45" y="61"/>
                  </a:lnTo>
                  <a:lnTo>
                    <a:pt x="38" y="69"/>
                  </a:lnTo>
                  <a:lnTo>
                    <a:pt x="30" y="76"/>
                  </a:lnTo>
                  <a:lnTo>
                    <a:pt x="15" y="69"/>
                  </a:lnTo>
                  <a:lnTo>
                    <a:pt x="7" y="61"/>
                  </a:lnTo>
                  <a:lnTo>
                    <a:pt x="0" y="53"/>
                  </a:lnTo>
                  <a:lnTo>
                    <a:pt x="0" y="38"/>
                  </a:lnTo>
                  <a:lnTo>
                    <a:pt x="0" y="23"/>
                  </a:lnTo>
                  <a:lnTo>
                    <a:pt x="7" y="15"/>
                  </a:lnTo>
                  <a:lnTo>
                    <a:pt x="15" y="7"/>
                  </a:lnTo>
                  <a:lnTo>
                    <a:pt x="30" y="0"/>
                  </a:lnTo>
                  <a:lnTo>
                    <a:pt x="38" y="7"/>
                  </a:lnTo>
                  <a:lnTo>
                    <a:pt x="45" y="15"/>
                  </a:lnTo>
                  <a:lnTo>
                    <a:pt x="53" y="23"/>
                  </a:lnTo>
                  <a:lnTo>
                    <a:pt x="53"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75" name="Rectangle 432"/>
            <p:cNvSpPr>
              <a:spLocks noChangeArrowheads="1"/>
            </p:cNvSpPr>
            <p:nvPr/>
          </p:nvSpPr>
          <p:spPr bwMode="auto">
            <a:xfrm>
              <a:off x="2289" y="2517"/>
              <a:ext cx="46" cy="61"/>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376" name="Rectangle 433"/>
            <p:cNvSpPr>
              <a:spLocks noChangeArrowheads="1"/>
            </p:cNvSpPr>
            <p:nvPr/>
          </p:nvSpPr>
          <p:spPr bwMode="auto">
            <a:xfrm>
              <a:off x="2289" y="2517"/>
              <a:ext cx="46" cy="54"/>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377" name="Rectangle 434"/>
            <p:cNvSpPr>
              <a:spLocks noChangeArrowheads="1"/>
            </p:cNvSpPr>
            <p:nvPr/>
          </p:nvSpPr>
          <p:spPr bwMode="auto">
            <a:xfrm>
              <a:off x="2281" y="2494"/>
              <a:ext cx="46" cy="61"/>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378" name="Rectangle 435"/>
            <p:cNvSpPr>
              <a:spLocks noChangeArrowheads="1"/>
            </p:cNvSpPr>
            <p:nvPr/>
          </p:nvSpPr>
          <p:spPr bwMode="auto">
            <a:xfrm>
              <a:off x="2289" y="2502"/>
              <a:ext cx="38" cy="53"/>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379" name="Freeform 436"/>
            <p:cNvSpPr>
              <a:spLocks/>
            </p:cNvSpPr>
            <p:nvPr/>
          </p:nvSpPr>
          <p:spPr bwMode="auto">
            <a:xfrm>
              <a:off x="2289" y="2517"/>
              <a:ext cx="46" cy="54"/>
            </a:xfrm>
            <a:custGeom>
              <a:avLst/>
              <a:gdLst>
                <a:gd name="T0" fmla="*/ 0 w 46"/>
                <a:gd name="T1" fmla="*/ 0 h 54"/>
                <a:gd name="T2" fmla="*/ 0 w 46"/>
                <a:gd name="T3" fmla="*/ 54 h 54"/>
                <a:gd name="T4" fmla="*/ 0 w 46"/>
                <a:gd name="T5" fmla="*/ 54 h 54"/>
                <a:gd name="T6" fmla="*/ 46 w 46"/>
                <a:gd name="T7" fmla="*/ 54 h 54"/>
                <a:gd name="T8" fmla="*/ 46 w 46"/>
                <a:gd name="T9" fmla="*/ 54 h 54"/>
                <a:gd name="T10" fmla="*/ 46 w 46"/>
                <a:gd name="T11" fmla="*/ 0 h 54"/>
                <a:gd name="T12" fmla="*/ 46 w 46"/>
                <a:gd name="T13" fmla="*/ 0 h 54"/>
                <a:gd name="T14" fmla="*/ 0 w 46"/>
                <a:gd name="T15" fmla="*/ 0 h 54"/>
                <a:gd name="T16" fmla="*/ 0 w 46"/>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4"/>
                <a:gd name="T29" fmla="*/ 46 w 46"/>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4">
                  <a:moveTo>
                    <a:pt x="0" y="0"/>
                  </a:moveTo>
                  <a:lnTo>
                    <a:pt x="0" y="54"/>
                  </a:lnTo>
                  <a:lnTo>
                    <a:pt x="46" y="54"/>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80" name="Freeform 437"/>
            <p:cNvSpPr>
              <a:spLocks/>
            </p:cNvSpPr>
            <p:nvPr/>
          </p:nvSpPr>
          <p:spPr bwMode="auto">
            <a:xfrm>
              <a:off x="2289" y="2502"/>
              <a:ext cx="38" cy="53"/>
            </a:xfrm>
            <a:custGeom>
              <a:avLst/>
              <a:gdLst>
                <a:gd name="T0" fmla="*/ 0 w 38"/>
                <a:gd name="T1" fmla="*/ 0 h 53"/>
                <a:gd name="T2" fmla="*/ 0 w 38"/>
                <a:gd name="T3" fmla="*/ 53 h 53"/>
                <a:gd name="T4" fmla="*/ 0 w 38"/>
                <a:gd name="T5" fmla="*/ 53 h 53"/>
                <a:gd name="T6" fmla="*/ 38 w 38"/>
                <a:gd name="T7" fmla="*/ 53 h 53"/>
                <a:gd name="T8" fmla="*/ 38 w 38"/>
                <a:gd name="T9" fmla="*/ 53 h 53"/>
                <a:gd name="T10" fmla="*/ 38 w 38"/>
                <a:gd name="T11" fmla="*/ 0 h 53"/>
                <a:gd name="T12" fmla="*/ 38 w 38"/>
                <a:gd name="T13" fmla="*/ 0 h 53"/>
                <a:gd name="T14" fmla="*/ 0 w 38"/>
                <a:gd name="T15" fmla="*/ 0 h 53"/>
                <a:gd name="T16" fmla="*/ 0 w 38"/>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3"/>
                <a:gd name="T29" fmla="*/ 38 w 38"/>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3">
                  <a:moveTo>
                    <a:pt x="0" y="0"/>
                  </a:moveTo>
                  <a:lnTo>
                    <a:pt x="0" y="53"/>
                  </a:lnTo>
                  <a:lnTo>
                    <a:pt x="38" y="53"/>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81" name="Rectangle 438"/>
            <p:cNvSpPr>
              <a:spLocks noChangeArrowheads="1"/>
            </p:cNvSpPr>
            <p:nvPr/>
          </p:nvSpPr>
          <p:spPr bwMode="auto">
            <a:xfrm>
              <a:off x="2289" y="2578"/>
              <a:ext cx="46" cy="62"/>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382" name="Rectangle 439"/>
            <p:cNvSpPr>
              <a:spLocks noChangeArrowheads="1"/>
            </p:cNvSpPr>
            <p:nvPr/>
          </p:nvSpPr>
          <p:spPr bwMode="auto">
            <a:xfrm>
              <a:off x="2289" y="2578"/>
              <a:ext cx="46" cy="62"/>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383" name="Rectangle 440"/>
            <p:cNvSpPr>
              <a:spLocks noChangeArrowheads="1"/>
            </p:cNvSpPr>
            <p:nvPr/>
          </p:nvSpPr>
          <p:spPr bwMode="auto">
            <a:xfrm>
              <a:off x="2312" y="2525"/>
              <a:ext cx="46" cy="61"/>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384" name="Rectangle 441"/>
            <p:cNvSpPr>
              <a:spLocks noChangeArrowheads="1"/>
            </p:cNvSpPr>
            <p:nvPr/>
          </p:nvSpPr>
          <p:spPr bwMode="auto">
            <a:xfrm>
              <a:off x="2312" y="2525"/>
              <a:ext cx="46" cy="53"/>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385" name="Freeform 442"/>
            <p:cNvSpPr>
              <a:spLocks/>
            </p:cNvSpPr>
            <p:nvPr/>
          </p:nvSpPr>
          <p:spPr bwMode="auto">
            <a:xfrm>
              <a:off x="2289" y="2578"/>
              <a:ext cx="46" cy="62"/>
            </a:xfrm>
            <a:custGeom>
              <a:avLst/>
              <a:gdLst>
                <a:gd name="T0" fmla="*/ 0 w 46"/>
                <a:gd name="T1" fmla="*/ 0 h 62"/>
                <a:gd name="T2" fmla="*/ 0 w 46"/>
                <a:gd name="T3" fmla="*/ 62 h 62"/>
                <a:gd name="T4" fmla="*/ 0 w 46"/>
                <a:gd name="T5" fmla="*/ 62 h 62"/>
                <a:gd name="T6" fmla="*/ 46 w 46"/>
                <a:gd name="T7" fmla="*/ 62 h 62"/>
                <a:gd name="T8" fmla="*/ 46 w 46"/>
                <a:gd name="T9" fmla="*/ 62 h 62"/>
                <a:gd name="T10" fmla="*/ 46 w 46"/>
                <a:gd name="T11" fmla="*/ 0 h 62"/>
                <a:gd name="T12" fmla="*/ 46 w 46"/>
                <a:gd name="T13" fmla="*/ 0 h 62"/>
                <a:gd name="T14" fmla="*/ 0 w 46"/>
                <a:gd name="T15" fmla="*/ 0 h 62"/>
                <a:gd name="T16" fmla="*/ 0 w 46"/>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62"/>
                <a:gd name="T29" fmla="*/ 46 w 46"/>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62">
                  <a:moveTo>
                    <a:pt x="0" y="0"/>
                  </a:moveTo>
                  <a:lnTo>
                    <a:pt x="0" y="62"/>
                  </a:lnTo>
                  <a:lnTo>
                    <a:pt x="46" y="62"/>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86" name="Freeform 443"/>
            <p:cNvSpPr>
              <a:spLocks/>
            </p:cNvSpPr>
            <p:nvPr/>
          </p:nvSpPr>
          <p:spPr bwMode="auto">
            <a:xfrm>
              <a:off x="2312" y="2525"/>
              <a:ext cx="46" cy="53"/>
            </a:xfrm>
            <a:custGeom>
              <a:avLst/>
              <a:gdLst>
                <a:gd name="T0" fmla="*/ 0 w 46"/>
                <a:gd name="T1" fmla="*/ 0 h 53"/>
                <a:gd name="T2" fmla="*/ 0 w 46"/>
                <a:gd name="T3" fmla="*/ 53 h 53"/>
                <a:gd name="T4" fmla="*/ 0 w 46"/>
                <a:gd name="T5" fmla="*/ 53 h 53"/>
                <a:gd name="T6" fmla="*/ 46 w 46"/>
                <a:gd name="T7" fmla="*/ 53 h 53"/>
                <a:gd name="T8" fmla="*/ 46 w 46"/>
                <a:gd name="T9" fmla="*/ 53 h 53"/>
                <a:gd name="T10" fmla="*/ 46 w 46"/>
                <a:gd name="T11" fmla="*/ 0 h 53"/>
                <a:gd name="T12" fmla="*/ 46 w 46"/>
                <a:gd name="T13" fmla="*/ 0 h 53"/>
                <a:gd name="T14" fmla="*/ 0 w 46"/>
                <a:gd name="T15" fmla="*/ 0 h 53"/>
                <a:gd name="T16" fmla="*/ 0 w 46"/>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3"/>
                <a:gd name="T29" fmla="*/ 46 w 46"/>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3">
                  <a:moveTo>
                    <a:pt x="0" y="0"/>
                  </a:moveTo>
                  <a:lnTo>
                    <a:pt x="0" y="53"/>
                  </a:lnTo>
                  <a:lnTo>
                    <a:pt x="46" y="53"/>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87" name="Rectangle 444"/>
            <p:cNvSpPr>
              <a:spLocks noChangeArrowheads="1"/>
            </p:cNvSpPr>
            <p:nvPr/>
          </p:nvSpPr>
          <p:spPr bwMode="auto">
            <a:xfrm>
              <a:off x="2381" y="2739"/>
              <a:ext cx="45" cy="69"/>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388" name="Rectangle 445"/>
            <p:cNvSpPr>
              <a:spLocks noChangeArrowheads="1"/>
            </p:cNvSpPr>
            <p:nvPr/>
          </p:nvSpPr>
          <p:spPr bwMode="auto">
            <a:xfrm>
              <a:off x="2381" y="2747"/>
              <a:ext cx="45" cy="53"/>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389" name="Rectangle 446"/>
            <p:cNvSpPr>
              <a:spLocks noChangeArrowheads="1"/>
            </p:cNvSpPr>
            <p:nvPr/>
          </p:nvSpPr>
          <p:spPr bwMode="auto">
            <a:xfrm>
              <a:off x="2289" y="2471"/>
              <a:ext cx="46" cy="61"/>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390" name="Rectangle 447"/>
            <p:cNvSpPr>
              <a:spLocks noChangeArrowheads="1"/>
            </p:cNvSpPr>
            <p:nvPr/>
          </p:nvSpPr>
          <p:spPr bwMode="auto">
            <a:xfrm>
              <a:off x="2289" y="2471"/>
              <a:ext cx="46" cy="54"/>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391" name="Freeform 448"/>
            <p:cNvSpPr>
              <a:spLocks/>
            </p:cNvSpPr>
            <p:nvPr/>
          </p:nvSpPr>
          <p:spPr bwMode="auto">
            <a:xfrm>
              <a:off x="2381" y="2747"/>
              <a:ext cx="45" cy="53"/>
            </a:xfrm>
            <a:custGeom>
              <a:avLst/>
              <a:gdLst>
                <a:gd name="T0" fmla="*/ 0 w 45"/>
                <a:gd name="T1" fmla="*/ 0 h 53"/>
                <a:gd name="T2" fmla="*/ 0 w 45"/>
                <a:gd name="T3" fmla="*/ 53 h 53"/>
                <a:gd name="T4" fmla="*/ 0 w 45"/>
                <a:gd name="T5" fmla="*/ 53 h 53"/>
                <a:gd name="T6" fmla="*/ 45 w 45"/>
                <a:gd name="T7" fmla="*/ 53 h 53"/>
                <a:gd name="T8" fmla="*/ 45 w 45"/>
                <a:gd name="T9" fmla="*/ 53 h 53"/>
                <a:gd name="T10" fmla="*/ 45 w 45"/>
                <a:gd name="T11" fmla="*/ 0 h 53"/>
                <a:gd name="T12" fmla="*/ 45 w 45"/>
                <a:gd name="T13" fmla="*/ 0 h 53"/>
                <a:gd name="T14" fmla="*/ 0 w 45"/>
                <a:gd name="T15" fmla="*/ 0 h 53"/>
                <a:gd name="T16" fmla="*/ 0 w 45"/>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53"/>
                <a:gd name="T29" fmla="*/ 45 w 45"/>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53">
                  <a:moveTo>
                    <a:pt x="0" y="0"/>
                  </a:moveTo>
                  <a:lnTo>
                    <a:pt x="0" y="53"/>
                  </a:lnTo>
                  <a:lnTo>
                    <a:pt x="45" y="53"/>
                  </a:lnTo>
                  <a:lnTo>
                    <a:pt x="45"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92" name="Freeform 449"/>
            <p:cNvSpPr>
              <a:spLocks/>
            </p:cNvSpPr>
            <p:nvPr/>
          </p:nvSpPr>
          <p:spPr bwMode="auto">
            <a:xfrm>
              <a:off x="2289" y="2471"/>
              <a:ext cx="46" cy="54"/>
            </a:xfrm>
            <a:custGeom>
              <a:avLst/>
              <a:gdLst>
                <a:gd name="T0" fmla="*/ 0 w 46"/>
                <a:gd name="T1" fmla="*/ 0 h 54"/>
                <a:gd name="T2" fmla="*/ 0 w 46"/>
                <a:gd name="T3" fmla="*/ 54 h 54"/>
                <a:gd name="T4" fmla="*/ 0 w 46"/>
                <a:gd name="T5" fmla="*/ 54 h 54"/>
                <a:gd name="T6" fmla="*/ 46 w 46"/>
                <a:gd name="T7" fmla="*/ 54 h 54"/>
                <a:gd name="T8" fmla="*/ 46 w 46"/>
                <a:gd name="T9" fmla="*/ 54 h 54"/>
                <a:gd name="T10" fmla="*/ 46 w 46"/>
                <a:gd name="T11" fmla="*/ 0 h 54"/>
                <a:gd name="T12" fmla="*/ 46 w 46"/>
                <a:gd name="T13" fmla="*/ 0 h 54"/>
                <a:gd name="T14" fmla="*/ 0 w 46"/>
                <a:gd name="T15" fmla="*/ 0 h 54"/>
                <a:gd name="T16" fmla="*/ 0 w 46"/>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4"/>
                <a:gd name="T29" fmla="*/ 46 w 46"/>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4">
                  <a:moveTo>
                    <a:pt x="0" y="0"/>
                  </a:moveTo>
                  <a:lnTo>
                    <a:pt x="0" y="54"/>
                  </a:lnTo>
                  <a:lnTo>
                    <a:pt x="46" y="54"/>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93" name="Rectangle 450"/>
            <p:cNvSpPr>
              <a:spLocks noChangeArrowheads="1"/>
            </p:cNvSpPr>
            <p:nvPr/>
          </p:nvSpPr>
          <p:spPr bwMode="auto">
            <a:xfrm>
              <a:off x="2319" y="2548"/>
              <a:ext cx="46" cy="69"/>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394" name="Rectangle 451"/>
            <p:cNvSpPr>
              <a:spLocks noChangeArrowheads="1"/>
            </p:cNvSpPr>
            <p:nvPr/>
          </p:nvSpPr>
          <p:spPr bwMode="auto">
            <a:xfrm>
              <a:off x="2319" y="2555"/>
              <a:ext cx="46" cy="54"/>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395" name="Rectangle 452"/>
            <p:cNvSpPr>
              <a:spLocks noChangeArrowheads="1"/>
            </p:cNvSpPr>
            <p:nvPr/>
          </p:nvSpPr>
          <p:spPr bwMode="auto">
            <a:xfrm>
              <a:off x="2258" y="2479"/>
              <a:ext cx="54" cy="61"/>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396" name="Rectangle 453"/>
            <p:cNvSpPr>
              <a:spLocks noChangeArrowheads="1"/>
            </p:cNvSpPr>
            <p:nvPr/>
          </p:nvSpPr>
          <p:spPr bwMode="auto">
            <a:xfrm>
              <a:off x="2266" y="2479"/>
              <a:ext cx="38" cy="61"/>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397" name="Freeform 454"/>
            <p:cNvSpPr>
              <a:spLocks/>
            </p:cNvSpPr>
            <p:nvPr/>
          </p:nvSpPr>
          <p:spPr bwMode="auto">
            <a:xfrm>
              <a:off x="2319" y="2555"/>
              <a:ext cx="46" cy="54"/>
            </a:xfrm>
            <a:custGeom>
              <a:avLst/>
              <a:gdLst>
                <a:gd name="T0" fmla="*/ 0 w 46"/>
                <a:gd name="T1" fmla="*/ 0 h 54"/>
                <a:gd name="T2" fmla="*/ 0 w 46"/>
                <a:gd name="T3" fmla="*/ 54 h 54"/>
                <a:gd name="T4" fmla="*/ 0 w 46"/>
                <a:gd name="T5" fmla="*/ 54 h 54"/>
                <a:gd name="T6" fmla="*/ 46 w 46"/>
                <a:gd name="T7" fmla="*/ 54 h 54"/>
                <a:gd name="T8" fmla="*/ 46 w 46"/>
                <a:gd name="T9" fmla="*/ 54 h 54"/>
                <a:gd name="T10" fmla="*/ 46 w 46"/>
                <a:gd name="T11" fmla="*/ 0 h 54"/>
                <a:gd name="T12" fmla="*/ 46 w 46"/>
                <a:gd name="T13" fmla="*/ 0 h 54"/>
                <a:gd name="T14" fmla="*/ 0 w 46"/>
                <a:gd name="T15" fmla="*/ 0 h 54"/>
                <a:gd name="T16" fmla="*/ 0 w 46"/>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4"/>
                <a:gd name="T29" fmla="*/ 46 w 46"/>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4">
                  <a:moveTo>
                    <a:pt x="0" y="0"/>
                  </a:moveTo>
                  <a:lnTo>
                    <a:pt x="0" y="54"/>
                  </a:lnTo>
                  <a:lnTo>
                    <a:pt x="46" y="54"/>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98" name="Freeform 455"/>
            <p:cNvSpPr>
              <a:spLocks/>
            </p:cNvSpPr>
            <p:nvPr/>
          </p:nvSpPr>
          <p:spPr bwMode="auto">
            <a:xfrm>
              <a:off x="2266" y="2479"/>
              <a:ext cx="38" cy="61"/>
            </a:xfrm>
            <a:custGeom>
              <a:avLst/>
              <a:gdLst>
                <a:gd name="T0" fmla="*/ 0 w 38"/>
                <a:gd name="T1" fmla="*/ 0 h 61"/>
                <a:gd name="T2" fmla="*/ 0 w 38"/>
                <a:gd name="T3" fmla="*/ 61 h 61"/>
                <a:gd name="T4" fmla="*/ 0 w 38"/>
                <a:gd name="T5" fmla="*/ 61 h 61"/>
                <a:gd name="T6" fmla="*/ 38 w 38"/>
                <a:gd name="T7" fmla="*/ 61 h 61"/>
                <a:gd name="T8" fmla="*/ 38 w 38"/>
                <a:gd name="T9" fmla="*/ 61 h 61"/>
                <a:gd name="T10" fmla="*/ 38 w 38"/>
                <a:gd name="T11" fmla="*/ 0 h 61"/>
                <a:gd name="T12" fmla="*/ 38 w 38"/>
                <a:gd name="T13" fmla="*/ 0 h 61"/>
                <a:gd name="T14" fmla="*/ 0 w 38"/>
                <a:gd name="T15" fmla="*/ 0 h 61"/>
                <a:gd name="T16" fmla="*/ 0 w 38"/>
                <a:gd name="T17" fmla="*/ 0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61"/>
                <a:gd name="T29" fmla="*/ 38 w 38"/>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61">
                  <a:moveTo>
                    <a:pt x="0" y="0"/>
                  </a:moveTo>
                  <a:lnTo>
                    <a:pt x="0" y="61"/>
                  </a:lnTo>
                  <a:lnTo>
                    <a:pt x="38" y="61"/>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99" name="Rectangle 456"/>
            <p:cNvSpPr>
              <a:spLocks noChangeArrowheads="1"/>
            </p:cNvSpPr>
            <p:nvPr/>
          </p:nvSpPr>
          <p:spPr bwMode="auto">
            <a:xfrm>
              <a:off x="2258" y="2395"/>
              <a:ext cx="54" cy="61"/>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400" name="Rectangle 457"/>
            <p:cNvSpPr>
              <a:spLocks noChangeArrowheads="1"/>
            </p:cNvSpPr>
            <p:nvPr/>
          </p:nvSpPr>
          <p:spPr bwMode="auto">
            <a:xfrm>
              <a:off x="2266" y="2402"/>
              <a:ext cx="38" cy="54"/>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401" name="Rectangle 458"/>
            <p:cNvSpPr>
              <a:spLocks noChangeArrowheads="1"/>
            </p:cNvSpPr>
            <p:nvPr/>
          </p:nvSpPr>
          <p:spPr bwMode="auto">
            <a:xfrm>
              <a:off x="2251" y="2425"/>
              <a:ext cx="45" cy="62"/>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402" name="Rectangle 459"/>
            <p:cNvSpPr>
              <a:spLocks noChangeArrowheads="1"/>
            </p:cNvSpPr>
            <p:nvPr/>
          </p:nvSpPr>
          <p:spPr bwMode="auto">
            <a:xfrm>
              <a:off x="2251" y="2425"/>
              <a:ext cx="38" cy="54"/>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403" name="Freeform 460"/>
            <p:cNvSpPr>
              <a:spLocks/>
            </p:cNvSpPr>
            <p:nvPr/>
          </p:nvSpPr>
          <p:spPr bwMode="auto">
            <a:xfrm>
              <a:off x="2266" y="2402"/>
              <a:ext cx="38" cy="54"/>
            </a:xfrm>
            <a:custGeom>
              <a:avLst/>
              <a:gdLst>
                <a:gd name="T0" fmla="*/ 0 w 38"/>
                <a:gd name="T1" fmla="*/ 0 h 54"/>
                <a:gd name="T2" fmla="*/ 0 w 38"/>
                <a:gd name="T3" fmla="*/ 54 h 54"/>
                <a:gd name="T4" fmla="*/ 0 w 38"/>
                <a:gd name="T5" fmla="*/ 54 h 54"/>
                <a:gd name="T6" fmla="*/ 38 w 38"/>
                <a:gd name="T7" fmla="*/ 54 h 54"/>
                <a:gd name="T8" fmla="*/ 38 w 38"/>
                <a:gd name="T9" fmla="*/ 54 h 54"/>
                <a:gd name="T10" fmla="*/ 38 w 38"/>
                <a:gd name="T11" fmla="*/ 0 h 54"/>
                <a:gd name="T12" fmla="*/ 38 w 38"/>
                <a:gd name="T13" fmla="*/ 0 h 54"/>
                <a:gd name="T14" fmla="*/ 0 w 38"/>
                <a:gd name="T15" fmla="*/ 0 h 54"/>
                <a:gd name="T16" fmla="*/ 0 w 38"/>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4"/>
                <a:gd name="T29" fmla="*/ 38 w 38"/>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4">
                  <a:moveTo>
                    <a:pt x="0" y="0"/>
                  </a:moveTo>
                  <a:lnTo>
                    <a:pt x="0" y="54"/>
                  </a:lnTo>
                  <a:lnTo>
                    <a:pt x="38" y="54"/>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04" name="Freeform 461"/>
            <p:cNvSpPr>
              <a:spLocks/>
            </p:cNvSpPr>
            <p:nvPr/>
          </p:nvSpPr>
          <p:spPr bwMode="auto">
            <a:xfrm>
              <a:off x="2251" y="2425"/>
              <a:ext cx="38" cy="54"/>
            </a:xfrm>
            <a:custGeom>
              <a:avLst/>
              <a:gdLst>
                <a:gd name="T0" fmla="*/ 0 w 38"/>
                <a:gd name="T1" fmla="*/ 0 h 54"/>
                <a:gd name="T2" fmla="*/ 0 w 38"/>
                <a:gd name="T3" fmla="*/ 54 h 54"/>
                <a:gd name="T4" fmla="*/ 0 w 38"/>
                <a:gd name="T5" fmla="*/ 54 h 54"/>
                <a:gd name="T6" fmla="*/ 38 w 38"/>
                <a:gd name="T7" fmla="*/ 54 h 54"/>
                <a:gd name="T8" fmla="*/ 38 w 38"/>
                <a:gd name="T9" fmla="*/ 54 h 54"/>
                <a:gd name="T10" fmla="*/ 38 w 38"/>
                <a:gd name="T11" fmla="*/ 0 h 54"/>
                <a:gd name="T12" fmla="*/ 38 w 38"/>
                <a:gd name="T13" fmla="*/ 0 h 54"/>
                <a:gd name="T14" fmla="*/ 0 w 38"/>
                <a:gd name="T15" fmla="*/ 0 h 54"/>
                <a:gd name="T16" fmla="*/ 0 w 38"/>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4"/>
                <a:gd name="T29" fmla="*/ 38 w 38"/>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4">
                  <a:moveTo>
                    <a:pt x="0" y="0"/>
                  </a:moveTo>
                  <a:lnTo>
                    <a:pt x="0" y="54"/>
                  </a:lnTo>
                  <a:lnTo>
                    <a:pt x="38" y="54"/>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05" name="Rectangle 462"/>
            <p:cNvSpPr>
              <a:spLocks noChangeArrowheads="1"/>
            </p:cNvSpPr>
            <p:nvPr/>
          </p:nvSpPr>
          <p:spPr bwMode="auto">
            <a:xfrm>
              <a:off x="2273" y="2379"/>
              <a:ext cx="54" cy="62"/>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406" name="Rectangle 463"/>
            <p:cNvSpPr>
              <a:spLocks noChangeArrowheads="1"/>
            </p:cNvSpPr>
            <p:nvPr/>
          </p:nvSpPr>
          <p:spPr bwMode="auto">
            <a:xfrm>
              <a:off x="2281" y="2379"/>
              <a:ext cx="38" cy="54"/>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407" name="Rectangle 464"/>
            <p:cNvSpPr>
              <a:spLocks noChangeArrowheads="1"/>
            </p:cNvSpPr>
            <p:nvPr/>
          </p:nvSpPr>
          <p:spPr bwMode="auto">
            <a:xfrm>
              <a:off x="2251" y="2441"/>
              <a:ext cx="53" cy="61"/>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408" name="Rectangle 465"/>
            <p:cNvSpPr>
              <a:spLocks noChangeArrowheads="1"/>
            </p:cNvSpPr>
            <p:nvPr/>
          </p:nvSpPr>
          <p:spPr bwMode="auto">
            <a:xfrm>
              <a:off x="2258" y="2448"/>
              <a:ext cx="38" cy="54"/>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409" name="Freeform 466"/>
            <p:cNvSpPr>
              <a:spLocks/>
            </p:cNvSpPr>
            <p:nvPr/>
          </p:nvSpPr>
          <p:spPr bwMode="auto">
            <a:xfrm>
              <a:off x="2281" y="2379"/>
              <a:ext cx="38" cy="54"/>
            </a:xfrm>
            <a:custGeom>
              <a:avLst/>
              <a:gdLst>
                <a:gd name="T0" fmla="*/ 0 w 38"/>
                <a:gd name="T1" fmla="*/ 0 h 54"/>
                <a:gd name="T2" fmla="*/ 0 w 38"/>
                <a:gd name="T3" fmla="*/ 54 h 54"/>
                <a:gd name="T4" fmla="*/ 0 w 38"/>
                <a:gd name="T5" fmla="*/ 54 h 54"/>
                <a:gd name="T6" fmla="*/ 38 w 38"/>
                <a:gd name="T7" fmla="*/ 54 h 54"/>
                <a:gd name="T8" fmla="*/ 38 w 38"/>
                <a:gd name="T9" fmla="*/ 54 h 54"/>
                <a:gd name="T10" fmla="*/ 38 w 38"/>
                <a:gd name="T11" fmla="*/ 0 h 54"/>
                <a:gd name="T12" fmla="*/ 38 w 38"/>
                <a:gd name="T13" fmla="*/ 0 h 54"/>
                <a:gd name="T14" fmla="*/ 0 w 38"/>
                <a:gd name="T15" fmla="*/ 0 h 54"/>
                <a:gd name="T16" fmla="*/ 0 w 38"/>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4"/>
                <a:gd name="T29" fmla="*/ 38 w 38"/>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4">
                  <a:moveTo>
                    <a:pt x="0" y="0"/>
                  </a:moveTo>
                  <a:lnTo>
                    <a:pt x="0" y="54"/>
                  </a:lnTo>
                  <a:lnTo>
                    <a:pt x="38" y="54"/>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10" name="Freeform 467"/>
            <p:cNvSpPr>
              <a:spLocks/>
            </p:cNvSpPr>
            <p:nvPr/>
          </p:nvSpPr>
          <p:spPr bwMode="auto">
            <a:xfrm>
              <a:off x="2258" y="2448"/>
              <a:ext cx="38" cy="54"/>
            </a:xfrm>
            <a:custGeom>
              <a:avLst/>
              <a:gdLst>
                <a:gd name="T0" fmla="*/ 0 w 38"/>
                <a:gd name="T1" fmla="*/ 0 h 54"/>
                <a:gd name="T2" fmla="*/ 0 w 38"/>
                <a:gd name="T3" fmla="*/ 54 h 54"/>
                <a:gd name="T4" fmla="*/ 0 w 38"/>
                <a:gd name="T5" fmla="*/ 54 h 54"/>
                <a:gd name="T6" fmla="*/ 38 w 38"/>
                <a:gd name="T7" fmla="*/ 54 h 54"/>
                <a:gd name="T8" fmla="*/ 38 w 38"/>
                <a:gd name="T9" fmla="*/ 54 h 54"/>
                <a:gd name="T10" fmla="*/ 38 w 38"/>
                <a:gd name="T11" fmla="*/ 0 h 54"/>
                <a:gd name="T12" fmla="*/ 38 w 38"/>
                <a:gd name="T13" fmla="*/ 0 h 54"/>
                <a:gd name="T14" fmla="*/ 0 w 38"/>
                <a:gd name="T15" fmla="*/ 0 h 54"/>
                <a:gd name="T16" fmla="*/ 0 w 38"/>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4"/>
                <a:gd name="T29" fmla="*/ 38 w 38"/>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4">
                  <a:moveTo>
                    <a:pt x="0" y="0"/>
                  </a:moveTo>
                  <a:lnTo>
                    <a:pt x="0" y="54"/>
                  </a:lnTo>
                  <a:lnTo>
                    <a:pt x="38" y="54"/>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11" name="Rectangle 468"/>
            <p:cNvSpPr>
              <a:spLocks noChangeArrowheads="1"/>
            </p:cNvSpPr>
            <p:nvPr/>
          </p:nvSpPr>
          <p:spPr bwMode="auto">
            <a:xfrm>
              <a:off x="2258" y="2456"/>
              <a:ext cx="54" cy="69"/>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412" name="Rectangle 469"/>
            <p:cNvSpPr>
              <a:spLocks noChangeArrowheads="1"/>
            </p:cNvSpPr>
            <p:nvPr/>
          </p:nvSpPr>
          <p:spPr bwMode="auto">
            <a:xfrm>
              <a:off x="2266" y="2464"/>
              <a:ext cx="38" cy="53"/>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413" name="Rectangle 470"/>
            <p:cNvSpPr>
              <a:spLocks noChangeArrowheads="1"/>
            </p:cNvSpPr>
            <p:nvPr/>
          </p:nvSpPr>
          <p:spPr bwMode="auto">
            <a:xfrm>
              <a:off x="2327" y="2525"/>
              <a:ext cx="54" cy="61"/>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414" name="Rectangle 471"/>
            <p:cNvSpPr>
              <a:spLocks noChangeArrowheads="1"/>
            </p:cNvSpPr>
            <p:nvPr/>
          </p:nvSpPr>
          <p:spPr bwMode="auto">
            <a:xfrm>
              <a:off x="2335" y="2525"/>
              <a:ext cx="38" cy="53"/>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415" name="Freeform 472"/>
            <p:cNvSpPr>
              <a:spLocks/>
            </p:cNvSpPr>
            <p:nvPr/>
          </p:nvSpPr>
          <p:spPr bwMode="auto">
            <a:xfrm>
              <a:off x="2266" y="2464"/>
              <a:ext cx="38" cy="53"/>
            </a:xfrm>
            <a:custGeom>
              <a:avLst/>
              <a:gdLst>
                <a:gd name="T0" fmla="*/ 0 w 38"/>
                <a:gd name="T1" fmla="*/ 0 h 53"/>
                <a:gd name="T2" fmla="*/ 0 w 38"/>
                <a:gd name="T3" fmla="*/ 53 h 53"/>
                <a:gd name="T4" fmla="*/ 0 w 38"/>
                <a:gd name="T5" fmla="*/ 53 h 53"/>
                <a:gd name="T6" fmla="*/ 38 w 38"/>
                <a:gd name="T7" fmla="*/ 53 h 53"/>
                <a:gd name="T8" fmla="*/ 38 w 38"/>
                <a:gd name="T9" fmla="*/ 53 h 53"/>
                <a:gd name="T10" fmla="*/ 38 w 38"/>
                <a:gd name="T11" fmla="*/ 0 h 53"/>
                <a:gd name="T12" fmla="*/ 38 w 38"/>
                <a:gd name="T13" fmla="*/ 0 h 53"/>
                <a:gd name="T14" fmla="*/ 0 w 38"/>
                <a:gd name="T15" fmla="*/ 0 h 53"/>
                <a:gd name="T16" fmla="*/ 0 w 38"/>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3"/>
                <a:gd name="T29" fmla="*/ 38 w 38"/>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3">
                  <a:moveTo>
                    <a:pt x="0" y="0"/>
                  </a:moveTo>
                  <a:lnTo>
                    <a:pt x="0" y="53"/>
                  </a:lnTo>
                  <a:lnTo>
                    <a:pt x="38" y="53"/>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16" name="Freeform 473"/>
            <p:cNvSpPr>
              <a:spLocks/>
            </p:cNvSpPr>
            <p:nvPr/>
          </p:nvSpPr>
          <p:spPr bwMode="auto">
            <a:xfrm>
              <a:off x="2335" y="2525"/>
              <a:ext cx="38" cy="53"/>
            </a:xfrm>
            <a:custGeom>
              <a:avLst/>
              <a:gdLst>
                <a:gd name="T0" fmla="*/ 0 w 38"/>
                <a:gd name="T1" fmla="*/ 0 h 53"/>
                <a:gd name="T2" fmla="*/ 0 w 38"/>
                <a:gd name="T3" fmla="*/ 53 h 53"/>
                <a:gd name="T4" fmla="*/ 0 w 38"/>
                <a:gd name="T5" fmla="*/ 53 h 53"/>
                <a:gd name="T6" fmla="*/ 38 w 38"/>
                <a:gd name="T7" fmla="*/ 53 h 53"/>
                <a:gd name="T8" fmla="*/ 38 w 38"/>
                <a:gd name="T9" fmla="*/ 53 h 53"/>
                <a:gd name="T10" fmla="*/ 38 w 38"/>
                <a:gd name="T11" fmla="*/ 0 h 53"/>
                <a:gd name="T12" fmla="*/ 38 w 38"/>
                <a:gd name="T13" fmla="*/ 0 h 53"/>
                <a:gd name="T14" fmla="*/ 0 w 38"/>
                <a:gd name="T15" fmla="*/ 0 h 53"/>
                <a:gd name="T16" fmla="*/ 0 w 38"/>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3"/>
                <a:gd name="T29" fmla="*/ 38 w 38"/>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3">
                  <a:moveTo>
                    <a:pt x="0" y="0"/>
                  </a:moveTo>
                  <a:lnTo>
                    <a:pt x="0" y="53"/>
                  </a:lnTo>
                  <a:lnTo>
                    <a:pt x="38" y="53"/>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17" name="Rectangle 474"/>
            <p:cNvSpPr>
              <a:spLocks noChangeArrowheads="1"/>
            </p:cNvSpPr>
            <p:nvPr/>
          </p:nvSpPr>
          <p:spPr bwMode="auto">
            <a:xfrm>
              <a:off x="2098" y="2456"/>
              <a:ext cx="53" cy="69"/>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418" name="Rectangle 475"/>
            <p:cNvSpPr>
              <a:spLocks noChangeArrowheads="1"/>
            </p:cNvSpPr>
            <p:nvPr/>
          </p:nvSpPr>
          <p:spPr bwMode="auto">
            <a:xfrm>
              <a:off x="2105" y="2464"/>
              <a:ext cx="38" cy="53"/>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419" name="Rectangle 476"/>
            <p:cNvSpPr>
              <a:spLocks noChangeArrowheads="1"/>
            </p:cNvSpPr>
            <p:nvPr/>
          </p:nvSpPr>
          <p:spPr bwMode="auto">
            <a:xfrm>
              <a:off x="2090" y="2448"/>
              <a:ext cx="46" cy="69"/>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420" name="Rectangle 477"/>
            <p:cNvSpPr>
              <a:spLocks noChangeArrowheads="1"/>
            </p:cNvSpPr>
            <p:nvPr/>
          </p:nvSpPr>
          <p:spPr bwMode="auto">
            <a:xfrm>
              <a:off x="2090" y="2456"/>
              <a:ext cx="46" cy="54"/>
            </a:xfrm>
            <a:prstGeom prst="rect">
              <a:avLst/>
            </a:prstGeom>
            <a:solidFill>
              <a:srgbClr val="C9C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421" name="Freeform 478"/>
            <p:cNvSpPr>
              <a:spLocks/>
            </p:cNvSpPr>
            <p:nvPr/>
          </p:nvSpPr>
          <p:spPr bwMode="auto">
            <a:xfrm>
              <a:off x="2105" y="2464"/>
              <a:ext cx="38" cy="53"/>
            </a:xfrm>
            <a:custGeom>
              <a:avLst/>
              <a:gdLst>
                <a:gd name="T0" fmla="*/ 0 w 38"/>
                <a:gd name="T1" fmla="*/ 0 h 53"/>
                <a:gd name="T2" fmla="*/ 0 w 38"/>
                <a:gd name="T3" fmla="*/ 53 h 53"/>
                <a:gd name="T4" fmla="*/ 0 w 38"/>
                <a:gd name="T5" fmla="*/ 53 h 53"/>
                <a:gd name="T6" fmla="*/ 38 w 38"/>
                <a:gd name="T7" fmla="*/ 53 h 53"/>
                <a:gd name="T8" fmla="*/ 38 w 38"/>
                <a:gd name="T9" fmla="*/ 53 h 53"/>
                <a:gd name="T10" fmla="*/ 38 w 38"/>
                <a:gd name="T11" fmla="*/ 0 h 53"/>
                <a:gd name="T12" fmla="*/ 38 w 38"/>
                <a:gd name="T13" fmla="*/ 0 h 53"/>
                <a:gd name="T14" fmla="*/ 0 w 38"/>
                <a:gd name="T15" fmla="*/ 0 h 53"/>
                <a:gd name="T16" fmla="*/ 0 w 38"/>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3"/>
                <a:gd name="T29" fmla="*/ 38 w 38"/>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3">
                  <a:moveTo>
                    <a:pt x="0" y="0"/>
                  </a:moveTo>
                  <a:lnTo>
                    <a:pt x="0" y="53"/>
                  </a:lnTo>
                  <a:lnTo>
                    <a:pt x="38" y="53"/>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22" name="Freeform 479"/>
            <p:cNvSpPr>
              <a:spLocks/>
            </p:cNvSpPr>
            <p:nvPr/>
          </p:nvSpPr>
          <p:spPr bwMode="auto">
            <a:xfrm>
              <a:off x="2090" y="2456"/>
              <a:ext cx="46" cy="54"/>
            </a:xfrm>
            <a:custGeom>
              <a:avLst/>
              <a:gdLst>
                <a:gd name="T0" fmla="*/ 0 w 46"/>
                <a:gd name="T1" fmla="*/ 0 h 54"/>
                <a:gd name="T2" fmla="*/ 0 w 46"/>
                <a:gd name="T3" fmla="*/ 54 h 54"/>
                <a:gd name="T4" fmla="*/ 0 w 46"/>
                <a:gd name="T5" fmla="*/ 54 h 54"/>
                <a:gd name="T6" fmla="*/ 46 w 46"/>
                <a:gd name="T7" fmla="*/ 54 h 54"/>
                <a:gd name="T8" fmla="*/ 46 w 46"/>
                <a:gd name="T9" fmla="*/ 54 h 54"/>
                <a:gd name="T10" fmla="*/ 46 w 46"/>
                <a:gd name="T11" fmla="*/ 0 h 54"/>
                <a:gd name="T12" fmla="*/ 46 w 46"/>
                <a:gd name="T13" fmla="*/ 0 h 54"/>
                <a:gd name="T14" fmla="*/ 0 w 46"/>
                <a:gd name="T15" fmla="*/ 0 h 54"/>
                <a:gd name="T16" fmla="*/ 0 w 46"/>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4"/>
                <a:gd name="T29" fmla="*/ 46 w 46"/>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4">
                  <a:moveTo>
                    <a:pt x="0" y="0"/>
                  </a:moveTo>
                  <a:lnTo>
                    <a:pt x="0" y="54"/>
                  </a:lnTo>
                  <a:lnTo>
                    <a:pt x="46" y="54"/>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23" name="Freeform 480"/>
            <p:cNvSpPr>
              <a:spLocks/>
            </p:cNvSpPr>
            <p:nvPr/>
          </p:nvSpPr>
          <p:spPr bwMode="auto">
            <a:xfrm>
              <a:off x="2235" y="2433"/>
              <a:ext cx="54" cy="54"/>
            </a:xfrm>
            <a:custGeom>
              <a:avLst/>
              <a:gdLst>
                <a:gd name="T0" fmla="*/ 0 w 54"/>
                <a:gd name="T1" fmla="*/ 54 h 54"/>
                <a:gd name="T2" fmla="*/ 23 w 54"/>
                <a:gd name="T3" fmla="*/ 0 h 54"/>
                <a:gd name="T4" fmla="*/ 54 w 54"/>
                <a:gd name="T5" fmla="*/ 54 h 54"/>
                <a:gd name="T6" fmla="*/ 0 w 54"/>
                <a:gd name="T7" fmla="*/ 54 h 54"/>
                <a:gd name="T8" fmla="*/ 0 60000 65536"/>
                <a:gd name="T9" fmla="*/ 0 60000 65536"/>
                <a:gd name="T10" fmla="*/ 0 60000 65536"/>
                <a:gd name="T11" fmla="*/ 0 60000 65536"/>
                <a:gd name="T12" fmla="*/ 0 w 54"/>
                <a:gd name="T13" fmla="*/ 0 h 54"/>
                <a:gd name="T14" fmla="*/ 54 w 54"/>
                <a:gd name="T15" fmla="*/ 54 h 54"/>
              </a:gdLst>
              <a:ahLst/>
              <a:cxnLst>
                <a:cxn ang="T8">
                  <a:pos x="T0" y="T1"/>
                </a:cxn>
                <a:cxn ang="T9">
                  <a:pos x="T2" y="T3"/>
                </a:cxn>
                <a:cxn ang="T10">
                  <a:pos x="T4" y="T5"/>
                </a:cxn>
                <a:cxn ang="T11">
                  <a:pos x="T6" y="T7"/>
                </a:cxn>
              </a:cxnLst>
              <a:rect l="T12" t="T13" r="T14" b="T15"/>
              <a:pathLst>
                <a:path w="54" h="54">
                  <a:moveTo>
                    <a:pt x="0" y="54"/>
                  </a:moveTo>
                  <a:lnTo>
                    <a:pt x="23" y="0"/>
                  </a:lnTo>
                  <a:lnTo>
                    <a:pt x="54" y="54"/>
                  </a:lnTo>
                  <a:lnTo>
                    <a:pt x="0" y="54"/>
                  </a:lnTo>
                  <a:close/>
                </a:path>
              </a:pathLst>
            </a:custGeom>
            <a:solidFill>
              <a:srgbClr val="C9CA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24" name="Freeform 481"/>
            <p:cNvSpPr>
              <a:spLocks/>
            </p:cNvSpPr>
            <p:nvPr/>
          </p:nvSpPr>
          <p:spPr bwMode="auto">
            <a:xfrm>
              <a:off x="2327" y="2433"/>
              <a:ext cx="61" cy="54"/>
            </a:xfrm>
            <a:custGeom>
              <a:avLst/>
              <a:gdLst>
                <a:gd name="T0" fmla="*/ 0 w 61"/>
                <a:gd name="T1" fmla="*/ 54 h 54"/>
                <a:gd name="T2" fmla="*/ 31 w 61"/>
                <a:gd name="T3" fmla="*/ 0 h 54"/>
                <a:gd name="T4" fmla="*/ 61 w 61"/>
                <a:gd name="T5" fmla="*/ 54 h 54"/>
                <a:gd name="T6" fmla="*/ 0 w 61"/>
                <a:gd name="T7" fmla="*/ 54 h 54"/>
                <a:gd name="T8" fmla="*/ 0 60000 65536"/>
                <a:gd name="T9" fmla="*/ 0 60000 65536"/>
                <a:gd name="T10" fmla="*/ 0 60000 65536"/>
                <a:gd name="T11" fmla="*/ 0 60000 65536"/>
                <a:gd name="T12" fmla="*/ 0 w 61"/>
                <a:gd name="T13" fmla="*/ 0 h 54"/>
                <a:gd name="T14" fmla="*/ 61 w 61"/>
                <a:gd name="T15" fmla="*/ 54 h 54"/>
              </a:gdLst>
              <a:ahLst/>
              <a:cxnLst>
                <a:cxn ang="T8">
                  <a:pos x="T0" y="T1"/>
                </a:cxn>
                <a:cxn ang="T9">
                  <a:pos x="T2" y="T3"/>
                </a:cxn>
                <a:cxn ang="T10">
                  <a:pos x="T4" y="T5"/>
                </a:cxn>
                <a:cxn ang="T11">
                  <a:pos x="T6" y="T7"/>
                </a:cxn>
              </a:cxnLst>
              <a:rect l="T12" t="T13" r="T14" b="T15"/>
              <a:pathLst>
                <a:path w="61" h="54">
                  <a:moveTo>
                    <a:pt x="0" y="54"/>
                  </a:moveTo>
                  <a:lnTo>
                    <a:pt x="31" y="0"/>
                  </a:lnTo>
                  <a:lnTo>
                    <a:pt x="61" y="54"/>
                  </a:lnTo>
                  <a:lnTo>
                    <a:pt x="0" y="54"/>
                  </a:lnTo>
                  <a:close/>
                </a:path>
              </a:pathLst>
            </a:custGeom>
            <a:solidFill>
              <a:srgbClr val="C9CA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25" name="Freeform 482"/>
            <p:cNvSpPr>
              <a:spLocks/>
            </p:cNvSpPr>
            <p:nvPr/>
          </p:nvSpPr>
          <p:spPr bwMode="auto">
            <a:xfrm>
              <a:off x="2235" y="2433"/>
              <a:ext cx="54" cy="54"/>
            </a:xfrm>
            <a:custGeom>
              <a:avLst/>
              <a:gdLst>
                <a:gd name="T0" fmla="*/ 0 w 54"/>
                <a:gd name="T1" fmla="*/ 54 h 54"/>
                <a:gd name="T2" fmla="*/ 23 w 54"/>
                <a:gd name="T3" fmla="*/ 0 h 54"/>
                <a:gd name="T4" fmla="*/ 23 w 54"/>
                <a:gd name="T5" fmla="*/ 0 h 54"/>
                <a:gd name="T6" fmla="*/ 54 w 54"/>
                <a:gd name="T7" fmla="*/ 54 h 54"/>
                <a:gd name="T8" fmla="*/ 54 w 54"/>
                <a:gd name="T9" fmla="*/ 54 h 54"/>
                <a:gd name="T10" fmla="*/ 0 w 54"/>
                <a:gd name="T11" fmla="*/ 54 h 54"/>
                <a:gd name="T12" fmla="*/ 0 w 54"/>
                <a:gd name="T13" fmla="*/ 54 h 54"/>
                <a:gd name="T14" fmla="*/ 0 60000 65536"/>
                <a:gd name="T15" fmla="*/ 0 60000 65536"/>
                <a:gd name="T16" fmla="*/ 0 60000 65536"/>
                <a:gd name="T17" fmla="*/ 0 60000 65536"/>
                <a:gd name="T18" fmla="*/ 0 60000 65536"/>
                <a:gd name="T19" fmla="*/ 0 60000 65536"/>
                <a:gd name="T20" fmla="*/ 0 60000 65536"/>
                <a:gd name="T21" fmla="*/ 0 w 54"/>
                <a:gd name="T22" fmla="*/ 0 h 54"/>
                <a:gd name="T23" fmla="*/ 54 w 54"/>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4">
                  <a:moveTo>
                    <a:pt x="0" y="54"/>
                  </a:moveTo>
                  <a:lnTo>
                    <a:pt x="23" y="0"/>
                  </a:lnTo>
                  <a:lnTo>
                    <a:pt x="54" y="54"/>
                  </a:lnTo>
                  <a:lnTo>
                    <a:pt x="0" y="54"/>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26" name="Freeform 483"/>
            <p:cNvSpPr>
              <a:spLocks/>
            </p:cNvSpPr>
            <p:nvPr/>
          </p:nvSpPr>
          <p:spPr bwMode="auto">
            <a:xfrm>
              <a:off x="2327" y="2433"/>
              <a:ext cx="61" cy="54"/>
            </a:xfrm>
            <a:custGeom>
              <a:avLst/>
              <a:gdLst>
                <a:gd name="T0" fmla="*/ 0 w 61"/>
                <a:gd name="T1" fmla="*/ 54 h 54"/>
                <a:gd name="T2" fmla="*/ 31 w 61"/>
                <a:gd name="T3" fmla="*/ 0 h 54"/>
                <a:gd name="T4" fmla="*/ 31 w 61"/>
                <a:gd name="T5" fmla="*/ 0 h 54"/>
                <a:gd name="T6" fmla="*/ 61 w 61"/>
                <a:gd name="T7" fmla="*/ 54 h 54"/>
                <a:gd name="T8" fmla="*/ 61 w 61"/>
                <a:gd name="T9" fmla="*/ 54 h 54"/>
                <a:gd name="T10" fmla="*/ 0 w 61"/>
                <a:gd name="T11" fmla="*/ 54 h 54"/>
                <a:gd name="T12" fmla="*/ 0 w 61"/>
                <a:gd name="T13" fmla="*/ 54 h 54"/>
                <a:gd name="T14" fmla="*/ 0 60000 65536"/>
                <a:gd name="T15" fmla="*/ 0 60000 65536"/>
                <a:gd name="T16" fmla="*/ 0 60000 65536"/>
                <a:gd name="T17" fmla="*/ 0 60000 65536"/>
                <a:gd name="T18" fmla="*/ 0 60000 65536"/>
                <a:gd name="T19" fmla="*/ 0 60000 65536"/>
                <a:gd name="T20" fmla="*/ 0 60000 65536"/>
                <a:gd name="T21" fmla="*/ 0 w 61"/>
                <a:gd name="T22" fmla="*/ 0 h 54"/>
                <a:gd name="T23" fmla="*/ 61 w 61"/>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54">
                  <a:moveTo>
                    <a:pt x="0" y="54"/>
                  </a:moveTo>
                  <a:lnTo>
                    <a:pt x="31" y="0"/>
                  </a:lnTo>
                  <a:lnTo>
                    <a:pt x="61" y="54"/>
                  </a:lnTo>
                  <a:lnTo>
                    <a:pt x="0" y="54"/>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27" name="Freeform 484"/>
            <p:cNvSpPr>
              <a:spLocks/>
            </p:cNvSpPr>
            <p:nvPr/>
          </p:nvSpPr>
          <p:spPr bwMode="auto">
            <a:xfrm>
              <a:off x="2243" y="2540"/>
              <a:ext cx="53" cy="54"/>
            </a:xfrm>
            <a:custGeom>
              <a:avLst/>
              <a:gdLst>
                <a:gd name="T0" fmla="*/ 0 w 53"/>
                <a:gd name="T1" fmla="*/ 54 h 54"/>
                <a:gd name="T2" fmla="*/ 23 w 53"/>
                <a:gd name="T3" fmla="*/ 0 h 54"/>
                <a:gd name="T4" fmla="*/ 53 w 53"/>
                <a:gd name="T5" fmla="*/ 54 h 54"/>
                <a:gd name="T6" fmla="*/ 0 w 53"/>
                <a:gd name="T7" fmla="*/ 54 h 54"/>
                <a:gd name="T8" fmla="*/ 0 60000 65536"/>
                <a:gd name="T9" fmla="*/ 0 60000 65536"/>
                <a:gd name="T10" fmla="*/ 0 60000 65536"/>
                <a:gd name="T11" fmla="*/ 0 60000 65536"/>
                <a:gd name="T12" fmla="*/ 0 w 53"/>
                <a:gd name="T13" fmla="*/ 0 h 54"/>
                <a:gd name="T14" fmla="*/ 53 w 53"/>
                <a:gd name="T15" fmla="*/ 54 h 54"/>
              </a:gdLst>
              <a:ahLst/>
              <a:cxnLst>
                <a:cxn ang="T8">
                  <a:pos x="T0" y="T1"/>
                </a:cxn>
                <a:cxn ang="T9">
                  <a:pos x="T2" y="T3"/>
                </a:cxn>
                <a:cxn ang="T10">
                  <a:pos x="T4" y="T5"/>
                </a:cxn>
                <a:cxn ang="T11">
                  <a:pos x="T6" y="T7"/>
                </a:cxn>
              </a:cxnLst>
              <a:rect l="T12" t="T13" r="T14" b="T15"/>
              <a:pathLst>
                <a:path w="53" h="54">
                  <a:moveTo>
                    <a:pt x="0" y="54"/>
                  </a:moveTo>
                  <a:lnTo>
                    <a:pt x="23" y="0"/>
                  </a:lnTo>
                  <a:lnTo>
                    <a:pt x="53" y="54"/>
                  </a:lnTo>
                  <a:lnTo>
                    <a:pt x="0" y="54"/>
                  </a:lnTo>
                  <a:close/>
                </a:path>
              </a:pathLst>
            </a:custGeom>
            <a:solidFill>
              <a:srgbClr val="C9CA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28" name="Freeform 485"/>
            <p:cNvSpPr>
              <a:spLocks/>
            </p:cNvSpPr>
            <p:nvPr/>
          </p:nvSpPr>
          <p:spPr bwMode="auto">
            <a:xfrm>
              <a:off x="2090" y="2387"/>
              <a:ext cx="53" cy="54"/>
            </a:xfrm>
            <a:custGeom>
              <a:avLst/>
              <a:gdLst>
                <a:gd name="T0" fmla="*/ 0 w 53"/>
                <a:gd name="T1" fmla="*/ 54 h 54"/>
                <a:gd name="T2" fmla="*/ 23 w 53"/>
                <a:gd name="T3" fmla="*/ 0 h 54"/>
                <a:gd name="T4" fmla="*/ 53 w 53"/>
                <a:gd name="T5" fmla="*/ 54 h 54"/>
                <a:gd name="T6" fmla="*/ 0 w 53"/>
                <a:gd name="T7" fmla="*/ 54 h 54"/>
                <a:gd name="T8" fmla="*/ 0 60000 65536"/>
                <a:gd name="T9" fmla="*/ 0 60000 65536"/>
                <a:gd name="T10" fmla="*/ 0 60000 65536"/>
                <a:gd name="T11" fmla="*/ 0 60000 65536"/>
                <a:gd name="T12" fmla="*/ 0 w 53"/>
                <a:gd name="T13" fmla="*/ 0 h 54"/>
                <a:gd name="T14" fmla="*/ 53 w 53"/>
                <a:gd name="T15" fmla="*/ 54 h 54"/>
              </a:gdLst>
              <a:ahLst/>
              <a:cxnLst>
                <a:cxn ang="T8">
                  <a:pos x="T0" y="T1"/>
                </a:cxn>
                <a:cxn ang="T9">
                  <a:pos x="T2" y="T3"/>
                </a:cxn>
                <a:cxn ang="T10">
                  <a:pos x="T4" y="T5"/>
                </a:cxn>
                <a:cxn ang="T11">
                  <a:pos x="T6" y="T7"/>
                </a:cxn>
              </a:cxnLst>
              <a:rect l="T12" t="T13" r="T14" b="T15"/>
              <a:pathLst>
                <a:path w="53" h="54">
                  <a:moveTo>
                    <a:pt x="0" y="54"/>
                  </a:moveTo>
                  <a:lnTo>
                    <a:pt x="23" y="0"/>
                  </a:lnTo>
                  <a:lnTo>
                    <a:pt x="53" y="54"/>
                  </a:lnTo>
                  <a:lnTo>
                    <a:pt x="0" y="54"/>
                  </a:lnTo>
                  <a:close/>
                </a:path>
              </a:pathLst>
            </a:custGeom>
            <a:solidFill>
              <a:srgbClr val="C9CA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29" name="Freeform 486"/>
            <p:cNvSpPr>
              <a:spLocks/>
            </p:cNvSpPr>
            <p:nvPr/>
          </p:nvSpPr>
          <p:spPr bwMode="auto">
            <a:xfrm>
              <a:off x="2243" y="2540"/>
              <a:ext cx="53" cy="54"/>
            </a:xfrm>
            <a:custGeom>
              <a:avLst/>
              <a:gdLst>
                <a:gd name="T0" fmla="*/ 0 w 53"/>
                <a:gd name="T1" fmla="*/ 54 h 54"/>
                <a:gd name="T2" fmla="*/ 23 w 53"/>
                <a:gd name="T3" fmla="*/ 0 h 54"/>
                <a:gd name="T4" fmla="*/ 23 w 53"/>
                <a:gd name="T5" fmla="*/ 0 h 54"/>
                <a:gd name="T6" fmla="*/ 53 w 53"/>
                <a:gd name="T7" fmla="*/ 54 h 54"/>
                <a:gd name="T8" fmla="*/ 53 w 53"/>
                <a:gd name="T9" fmla="*/ 54 h 54"/>
                <a:gd name="T10" fmla="*/ 0 w 53"/>
                <a:gd name="T11" fmla="*/ 54 h 54"/>
                <a:gd name="T12" fmla="*/ 0 w 53"/>
                <a:gd name="T13" fmla="*/ 54 h 54"/>
                <a:gd name="T14" fmla="*/ 0 60000 65536"/>
                <a:gd name="T15" fmla="*/ 0 60000 65536"/>
                <a:gd name="T16" fmla="*/ 0 60000 65536"/>
                <a:gd name="T17" fmla="*/ 0 60000 65536"/>
                <a:gd name="T18" fmla="*/ 0 60000 65536"/>
                <a:gd name="T19" fmla="*/ 0 60000 65536"/>
                <a:gd name="T20" fmla="*/ 0 60000 65536"/>
                <a:gd name="T21" fmla="*/ 0 w 53"/>
                <a:gd name="T22" fmla="*/ 0 h 54"/>
                <a:gd name="T23" fmla="*/ 53 w 53"/>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4">
                  <a:moveTo>
                    <a:pt x="0" y="54"/>
                  </a:moveTo>
                  <a:lnTo>
                    <a:pt x="23" y="0"/>
                  </a:lnTo>
                  <a:lnTo>
                    <a:pt x="53" y="54"/>
                  </a:lnTo>
                  <a:lnTo>
                    <a:pt x="0" y="54"/>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30" name="Freeform 487"/>
            <p:cNvSpPr>
              <a:spLocks/>
            </p:cNvSpPr>
            <p:nvPr/>
          </p:nvSpPr>
          <p:spPr bwMode="auto">
            <a:xfrm>
              <a:off x="2090" y="2387"/>
              <a:ext cx="53" cy="54"/>
            </a:xfrm>
            <a:custGeom>
              <a:avLst/>
              <a:gdLst>
                <a:gd name="T0" fmla="*/ 0 w 53"/>
                <a:gd name="T1" fmla="*/ 54 h 54"/>
                <a:gd name="T2" fmla="*/ 23 w 53"/>
                <a:gd name="T3" fmla="*/ 0 h 54"/>
                <a:gd name="T4" fmla="*/ 23 w 53"/>
                <a:gd name="T5" fmla="*/ 0 h 54"/>
                <a:gd name="T6" fmla="*/ 53 w 53"/>
                <a:gd name="T7" fmla="*/ 54 h 54"/>
                <a:gd name="T8" fmla="*/ 53 w 53"/>
                <a:gd name="T9" fmla="*/ 54 h 54"/>
                <a:gd name="T10" fmla="*/ 0 w 53"/>
                <a:gd name="T11" fmla="*/ 54 h 54"/>
                <a:gd name="T12" fmla="*/ 0 w 53"/>
                <a:gd name="T13" fmla="*/ 54 h 54"/>
                <a:gd name="T14" fmla="*/ 0 60000 65536"/>
                <a:gd name="T15" fmla="*/ 0 60000 65536"/>
                <a:gd name="T16" fmla="*/ 0 60000 65536"/>
                <a:gd name="T17" fmla="*/ 0 60000 65536"/>
                <a:gd name="T18" fmla="*/ 0 60000 65536"/>
                <a:gd name="T19" fmla="*/ 0 60000 65536"/>
                <a:gd name="T20" fmla="*/ 0 60000 65536"/>
                <a:gd name="T21" fmla="*/ 0 w 53"/>
                <a:gd name="T22" fmla="*/ 0 h 54"/>
                <a:gd name="T23" fmla="*/ 53 w 53"/>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4">
                  <a:moveTo>
                    <a:pt x="0" y="54"/>
                  </a:moveTo>
                  <a:lnTo>
                    <a:pt x="23" y="0"/>
                  </a:lnTo>
                  <a:lnTo>
                    <a:pt x="53" y="54"/>
                  </a:lnTo>
                  <a:lnTo>
                    <a:pt x="0" y="54"/>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31" name="Freeform 488"/>
            <p:cNvSpPr>
              <a:spLocks/>
            </p:cNvSpPr>
            <p:nvPr/>
          </p:nvSpPr>
          <p:spPr bwMode="auto">
            <a:xfrm>
              <a:off x="2258" y="2448"/>
              <a:ext cx="61" cy="54"/>
            </a:xfrm>
            <a:custGeom>
              <a:avLst/>
              <a:gdLst>
                <a:gd name="T0" fmla="*/ 0 w 61"/>
                <a:gd name="T1" fmla="*/ 54 h 54"/>
                <a:gd name="T2" fmla="*/ 31 w 61"/>
                <a:gd name="T3" fmla="*/ 0 h 54"/>
                <a:gd name="T4" fmla="*/ 61 w 61"/>
                <a:gd name="T5" fmla="*/ 54 h 54"/>
                <a:gd name="T6" fmla="*/ 0 w 61"/>
                <a:gd name="T7" fmla="*/ 54 h 54"/>
                <a:gd name="T8" fmla="*/ 0 60000 65536"/>
                <a:gd name="T9" fmla="*/ 0 60000 65536"/>
                <a:gd name="T10" fmla="*/ 0 60000 65536"/>
                <a:gd name="T11" fmla="*/ 0 60000 65536"/>
                <a:gd name="T12" fmla="*/ 0 w 61"/>
                <a:gd name="T13" fmla="*/ 0 h 54"/>
                <a:gd name="T14" fmla="*/ 61 w 61"/>
                <a:gd name="T15" fmla="*/ 54 h 54"/>
              </a:gdLst>
              <a:ahLst/>
              <a:cxnLst>
                <a:cxn ang="T8">
                  <a:pos x="T0" y="T1"/>
                </a:cxn>
                <a:cxn ang="T9">
                  <a:pos x="T2" y="T3"/>
                </a:cxn>
                <a:cxn ang="T10">
                  <a:pos x="T4" y="T5"/>
                </a:cxn>
                <a:cxn ang="T11">
                  <a:pos x="T6" y="T7"/>
                </a:cxn>
              </a:cxnLst>
              <a:rect l="T12" t="T13" r="T14" b="T15"/>
              <a:pathLst>
                <a:path w="61" h="54">
                  <a:moveTo>
                    <a:pt x="0" y="54"/>
                  </a:moveTo>
                  <a:lnTo>
                    <a:pt x="31" y="0"/>
                  </a:lnTo>
                  <a:lnTo>
                    <a:pt x="61" y="54"/>
                  </a:lnTo>
                  <a:lnTo>
                    <a:pt x="0" y="54"/>
                  </a:lnTo>
                  <a:close/>
                </a:path>
              </a:pathLst>
            </a:custGeom>
            <a:solidFill>
              <a:srgbClr val="C9CA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32" name="Freeform 489"/>
            <p:cNvSpPr>
              <a:spLocks/>
            </p:cNvSpPr>
            <p:nvPr/>
          </p:nvSpPr>
          <p:spPr bwMode="auto">
            <a:xfrm>
              <a:off x="2159" y="2586"/>
              <a:ext cx="53" cy="54"/>
            </a:xfrm>
            <a:custGeom>
              <a:avLst/>
              <a:gdLst>
                <a:gd name="T0" fmla="*/ 0 w 53"/>
                <a:gd name="T1" fmla="*/ 54 h 54"/>
                <a:gd name="T2" fmla="*/ 23 w 53"/>
                <a:gd name="T3" fmla="*/ 0 h 54"/>
                <a:gd name="T4" fmla="*/ 53 w 53"/>
                <a:gd name="T5" fmla="*/ 54 h 54"/>
                <a:gd name="T6" fmla="*/ 0 w 53"/>
                <a:gd name="T7" fmla="*/ 54 h 54"/>
                <a:gd name="T8" fmla="*/ 0 60000 65536"/>
                <a:gd name="T9" fmla="*/ 0 60000 65536"/>
                <a:gd name="T10" fmla="*/ 0 60000 65536"/>
                <a:gd name="T11" fmla="*/ 0 60000 65536"/>
                <a:gd name="T12" fmla="*/ 0 w 53"/>
                <a:gd name="T13" fmla="*/ 0 h 54"/>
                <a:gd name="T14" fmla="*/ 53 w 53"/>
                <a:gd name="T15" fmla="*/ 54 h 54"/>
              </a:gdLst>
              <a:ahLst/>
              <a:cxnLst>
                <a:cxn ang="T8">
                  <a:pos x="T0" y="T1"/>
                </a:cxn>
                <a:cxn ang="T9">
                  <a:pos x="T2" y="T3"/>
                </a:cxn>
                <a:cxn ang="T10">
                  <a:pos x="T4" y="T5"/>
                </a:cxn>
                <a:cxn ang="T11">
                  <a:pos x="T6" y="T7"/>
                </a:cxn>
              </a:cxnLst>
              <a:rect l="T12" t="T13" r="T14" b="T15"/>
              <a:pathLst>
                <a:path w="53" h="54">
                  <a:moveTo>
                    <a:pt x="0" y="54"/>
                  </a:moveTo>
                  <a:lnTo>
                    <a:pt x="23" y="0"/>
                  </a:lnTo>
                  <a:lnTo>
                    <a:pt x="53" y="54"/>
                  </a:lnTo>
                  <a:lnTo>
                    <a:pt x="0" y="54"/>
                  </a:lnTo>
                  <a:close/>
                </a:path>
              </a:pathLst>
            </a:custGeom>
            <a:solidFill>
              <a:srgbClr val="C9CA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33" name="Freeform 490"/>
            <p:cNvSpPr>
              <a:spLocks/>
            </p:cNvSpPr>
            <p:nvPr/>
          </p:nvSpPr>
          <p:spPr bwMode="auto">
            <a:xfrm>
              <a:off x="2258" y="2448"/>
              <a:ext cx="61" cy="54"/>
            </a:xfrm>
            <a:custGeom>
              <a:avLst/>
              <a:gdLst>
                <a:gd name="T0" fmla="*/ 0 w 61"/>
                <a:gd name="T1" fmla="*/ 54 h 54"/>
                <a:gd name="T2" fmla="*/ 31 w 61"/>
                <a:gd name="T3" fmla="*/ 0 h 54"/>
                <a:gd name="T4" fmla="*/ 31 w 61"/>
                <a:gd name="T5" fmla="*/ 0 h 54"/>
                <a:gd name="T6" fmla="*/ 61 w 61"/>
                <a:gd name="T7" fmla="*/ 54 h 54"/>
                <a:gd name="T8" fmla="*/ 61 w 61"/>
                <a:gd name="T9" fmla="*/ 54 h 54"/>
                <a:gd name="T10" fmla="*/ 0 w 61"/>
                <a:gd name="T11" fmla="*/ 54 h 54"/>
                <a:gd name="T12" fmla="*/ 0 w 61"/>
                <a:gd name="T13" fmla="*/ 54 h 54"/>
                <a:gd name="T14" fmla="*/ 0 60000 65536"/>
                <a:gd name="T15" fmla="*/ 0 60000 65536"/>
                <a:gd name="T16" fmla="*/ 0 60000 65536"/>
                <a:gd name="T17" fmla="*/ 0 60000 65536"/>
                <a:gd name="T18" fmla="*/ 0 60000 65536"/>
                <a:gd name="T19" fmla="*/ 0 60000 65536"/>
                <a:gd name="T20" fmla="*/ 0 60000 65536"/>
                <a:gd name="T21" fmla="*/ 0 w 61"/>
                <a:gd name="T22" fmla="*/ 0 h 54"/>
                <a:gd name="T23" fmla="*/ 61 w 61"/>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54">
                  <a:moveTo>
                    <a:pt x="0" y="54"/>
                  </a:moveTo>
                  <a:lnTo>
                    <a:pt x="31" y="0"/>
                  </a:lnTo>
                  <a:lnTo>
                    <a:pt x="61" y="54"/>
                  </a:lnTo>
                  <a:lnTo>
                    <a:pt x="0" y="54"/>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34" name="Freeform 491"/>
            <p:cNvSpPr>
              <a:spLocks/>
            </p:cNvSpPr>
            <p:nvPr/>
          </p:nvSpPr>
          <p:spPr bwMode="auto">
            <a:xfrm>
              <a:off x="2159" y="2586"/>
              <a:ext cx="53" cy="54"/>
            </a:xfrm>
            <a:custGeom>
              <a:avLst/>
              <a:gdLst>
                <a:gd name="T0" fmla="*/ 0 w 53"/>
                <a:gd name="T1" fmla="*/ 54 h 54"/>
                <a:gd name="T2" fmla="*/ 23 w 53"/>
                <a:gd name="T3" fmla="*/ 0 h 54"/>
                <a:gd name="T4" fmla="*/ 23 w 53"/>
                <a:gd name="T5" fmla="*/ 0 h 54"/>
                <a:gd name="T6" fmla="*/ 53 w 53"/>
                <a:gd name="T7" fmla="*/ 54 h 54"/>
                <a:gd name="T8" fmla="*/ 53 w 53"/>
                <a:gd name="T9" fmla="*/ 54 h 54"/>
                <a:gd name="T10" fmla="*/ 0 w 53"/>
                <a:gd name="T11" fmla="*/ 54 h 54"/>
                <a:gd name="T12" fmla="*/ 0 w 53"/>
                <a:gd name="T13" fmla="*/ 54 h 54"/>
                <a:gd name="T14" fmla="*/ 0 60000 65536"/>
                <a:gd name="T15" fmla="*/ 0 60000 65536"/>
                <a:gd name="T16" fmla="*/ 0 60000 65536"/>
                <a:gd name="T17" fmla="*/ 0 60000 65536"/>
                <a:gd name="T18" fmla="*/ 0 60000 65536"/>
                <a:gd name="T19" fmla="*/ 0 60000 65536"/>
                <a:gd name="T20" fmla="*/ 0 60000 65536"/>
                <a:gd name="T21" fmla="*/ 0 w 53"/>
                <a:gd name="T22" fmla="*/ 0 h 54"/>
                <a:gd name="T23" fmla="*/ 53 w 53"/>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4">
                  <a:moveTo>
                    <a:pt x="0" y="54"/>
                  </a:moveTo>
                  <a:lnTo>
                    <a:pt x="23" y="0"/>
                  </a:lnTo>
                  <a:lnTo>
                    <a:pt x="53" y="54"/>
                  </a:lnTo>
                  <a:lnTo>
                    <a:pt x="0" y="54"/>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35" name="Freeform 492"/>
            <p:cNvSpPr>
              <a:spLocks/>
            </p:cNvSpPr>
            <p:nvPr/>
          </p:nvSpPr>
          <p:spPr bwMode="auto">
            <a:xfrm>
              <a:off x="2365" y="2494"/>
              <a:ext cx="54" cy="54"/>
            </a:xfrm>
            <a:custGeom>
              <a:avLst/>
              <a:gdLst>
                <a:gd name="T0" fmla="*/ 0 w 54"/>
                <a:gd name="T1" fmla="*/ 54 h 54"/>
                <a:gd name="T2" fmla="*/ 31 w 54"/>
                <a:gd name="T3" fmla="*/ 0 h 54"/>
                <a:gd name="T4" fmla="*/ 54 w 54"/>
                <a:gd name="T5" fmla="*/ 54 h 54"/>
                <a:gd name="T6" fmla="*/ 0 w 54"/>
                <a:gd name="T7" fmla="*/ 54 h 54"/>
                <a:gd name="T8" fmla="*/ 0 60000 65536"/>
                <a:gd name="T9" fmla="*/ 0 60000 65536"/>
                <a:gd name="T10" fmla="*/ 0 60000 65536"/>
                <a:gd name="T11" fmla="*/ 0 60000 65536"/>
                <a:gd name="T12" fmla="*/ 0 w 54"/>
                <a:gd name="T13" fmla="*/ 0 h 54"/>
                <a:gd name="T14" fmla="*/ 54 w 54"/>
                <a:gd name="T15" fmla="*/ 54 h 54"/>
              </a:gdLst>
              <a:ahLst/>
              <a:cxnLst>
                <a:cxn ang="T8">
                  <a:pos x="T0" y="T1"/>
                </a:cxn>
                <a:cxn ang="T9">
                  <a:pos x="T2" y="T3"/>
                </a:cxn>
                <a:cxn ang="T10">
                  <a:pos x="T4" y="T5"/>
                </a:cxn>
                <a:cxn ang="T11">
                  <a:pos x="T6" y="T7"/>
                </a:cxn>
              </a:cxnLst>
              <a:rect l="T12" t="T13" r="T14" b="T15"/>
              <a:pathLst>
                <a:path w="54" h="54">
                  <a:moveTo>
                    <a:pt x="0" y="54"/>
                  </a:moveTo>
                  <a:lnTo>
                    <a:pt x="31" y="0"/>
                  </a:lnTo>
                  <a:lnTo>
                    <a:pt x="54" y="54"/>
                  </a:lnTo>
                  <a:lnTo>
                    <a:pt x="0" y="54"/>
                  </a:lnTo>
                  <a:close/>
                </a:path>
              </a:pathLst>
            </a:custGeom>
            <a:solidFill>
              <a:srgbClr val="C9CA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36" name="Freeform 493"/>
            <p:cNvSpPr>
              <a:spLocks/>
            </p:cNvSpPr>
            <p:nvPr/>
          </p:nvSpPr>
          <p:spPr bwMode="auto">
            <a:xfrm>
              <a:off x="2365" y="2494"/>
              <a:ext cx="54" cy="54"/>
            </a:xfrm>
            <a:custGeom>
              <a:avLst/>
              <a:gdLst>
                <a:gd name="T0" fmla="*/ 0 w 54"/>
                <a:gd name="T1" fmla="*/ 54 h 54"/>
                <a:gd name="T2" fmla="*/ 31 w 54"/>
                <a:gd name="T3" fmla="*/ 0 h 54"/>
                <a:gd name="T4" fmla="*/ 31 w 54"/>
                <a:gd name="T5" fmla="*/ 0 h 54"/>
                <a:gd name="T6" fmla="*/ 54 w 54"/>
                <a:gd name="T7" fmla="*/ 54 h 54"/>
                <a:gd name="T8" fmla="*/ 54 w 54"/>
                <a:gd name="T9" fmla="*/ 54 h 54"/>
                <a:gd name="T10" fmla="*/ 0 w 54"/>
                <a:gd name="T11" fmla="*/ 54 h 54"/>
                <a:gd name="T12" fmla="*/ 0 w 54"/>
                <a:gd name="T13" fmla="*/ 54 h 54"/>
                <a:gd name="T14" fmla="*/ 0 60000 65536"/>
                <a:gd name="T15" fmla="*/ 0 60000 65536"/>
                <a:gd name="T16" fmla="*/ 0 60000 65536"/>
                <a:gd name="T17" fmla="*/ 0 60000 65536"/>
                <a:gd name="T18" fmla="*/ 0 60000 65536"/>
                <a:gd name="T19" fmla="*/ 0 60000 65536"/>
                <a:gd name="T20" fmla="*/ 0 60000 65536"/>
                <a:gd name="T21" fmla="*/ 0 w 54"/>
                <a:gd name="T22" fmla="*/ 0 h 54"/>
                <a:gd name="T23" fmla="*/ 54 w 54"/>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4">
                  <a:moveTo>
                    <a:pt x="0" y="54"/>
                  </a:moveTo>
                  <a:lnTo>
                    <a:pt x="31" y="0"/>
                  </a:lnTo>
                  <a:lnTo>
                    <a:pt x="54" y="54"/>
                  </a:lnTo>
                  <a:lnTo>
                    <a:pt x="0" y="54"/>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37" name="Freeform 494"/>
            <p:cNvSpPr>
              <a:spLocks/>
            </p:cNvSpPr>
            <p:nvPr/>
          </p:nvSpPr>
          <p:spPr bwMode="auto">
            <a:xfrm>
              <a:off x="2113" y="244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38" name="Freeform 495"/>
            <p:cNvSpPr>
              <a:spLocks/>
            </p:cNvSpPr>
            <p:nvPr/>
          </p:nvSpPr>
          <p:spPr bwMode="auto">
            <a:xfrm>
              <a:off x="2266" y="257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39" name="Freeform 496"/>
            <p:cNvSpPr>
              <a:spLocks/>
            </p:cNvSpPr>
            <p:nvPr/>
          </p:nvSpPr>
          <p:spPr bwMode="auto">
            <a:xfrm>
              <a:off x="2472" y="2793"/>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40" name="Freeform 497"/>
            <p:cNvSpPr>
              <a:spLocks/>
            </p:cNvSpPr>
            <p:nvPr/>
          </p:nvSpPr>
          <p:spPr bwMode="auto">
            <a:xfrm>
              <a:off x="2136" y="237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noFill/>
            <a:ln w="12700">
              <a:solidFill>
                <a:srgbClr val="0000D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41" name="Freeform 498"/>
            <p:cNvSpPr>
              <a:spLocks/>
            </p:cNvSpPr>
            <p:nvPr/>
          </p:nvSpPr>
          <p:spPr bwMode="auto">
            <a:xfrm>
              <a:off x="2296" y="2517"/>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noFill/>
            <a:ln w="12700">
              <a:solidFill>
                <a:srgbClr val="0000D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42" name="Freeform 499"/>
            <p:cNvSpPr>
              <a:spLocks/>
            </p:cNvSpPr>
            <p:nvPr/>
          </p:nvSpPr>
          <p:spPr bwMode="auto">
            <a:xfrm>
              <a:off x="2373" y="257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noFill/>
            <a:ln w="12700">
              <a:solidFill>
                <a:srgbClr val="0000D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43" name="Freeform 500"/>
            <p:cNvSpPr>
              <a:spLocks/>
            </p:cNvSpPr>
            <p:nvPr/>
          </p:nvSpPr>
          <p:spPr bwMode="auto">
            <a:xfrm>
              <a:off x="2449" y="2655"/>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noFill/>
            <a:ln w="12700">
              <a:solidFill>
                <a:srgbClr val="0000D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44" name="Freeform 501"/>
            <p:cNvSpPr>
              <a:spLocks/>
            </p:cNvSpPr>
            <p:nvPr/>
          </p:nvSpPr>
          <p:spPr bwMode="auto">
            <a:xfrm>
              <a:off x="2518" y="2724"/>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close/>
                </a:path>
              </a:pathLst>
            </a:custGeom>
            <a:noFill/>
            <a:ln w="12700">
              <a:solidFill>
                <a:srgbClr val="0000D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45" name="Freeform 502"/>
            <p:cNvSpPr>
              <a:spLocks/>
            </p:cNvSpPr>
            <p:nvPr/>
          </p:nvSpPr>
          <p:spPr bwMode="auto">
            <a:xfrm>
              <a:off x="4041" y="2318"/>
              <a:ext cx="53" cy="77"/>
            </a:xfrm>
            <a:custGeom>
              <a:avLst/>
              <a:gdLst>
                <a:gd name="T0" fmla="*/ 53 w 53"/>
                <a:gd name="T1" fmla="*/ 38 h 77"/>
                <a:gd name="T2" fmla="*/ 53 w 53"/>
                <a:gd name="T3" fmla="*/ 54 h 77"/>
                <a:gd name="T4" fmla="*/ 46 w 53"/>
                <a:gd name="T5" fmla="*/ 61 h 77"/>
                <a:gd name="T6" fmla="*/ 38 w 53"/>
                <a:gd name="T7" fmla="*/ 69 h 77"/>
                <a:gd name="T8" fmla="*/ 23 w 53"/>
                <a:gd name="T9" fmla="*/ 77 h 77"/>
                <a:gd name="T10" fmla="*/ 23 w 53"/>
                <a:gd name="T11" fmla="*/ 77 h 77"/>
                <a:gd name="T12" fmla="*/ 15 w 53"/>
                <a:gd name="T13" fmla="*/ 69 h 77"/>
                <a:gd name="T14" fmla="*/ 7 w 53"/>
                <a:gd name="T15" fmla="*/ 61 h 77"/>
                <a:gd name="T16" fmla="*/ 0 w 53"/>
                <a:gd name="T17" fmla="*/ 54 h 77"/>
                <a:gd name="T18" fmla="*/ 0 w 53"/>
                <a:gd name="T19" fmla="*/ 38 h 77"/>
                <a:gd name="T20" fmla="*/ 0 w 53"/>
                <a:gd name="T21" fmla="*/ 38 h 77"/>
                <a:gd name="T22" fmla="*/ 0 w 53"/>
                <a:gd name="T23" fmla="*/ 23 h 77"/>
                <a:gd name="T24" fmla="*/ 7 w 53"/>
                <a:gd name="T25" fmla="*/ 8 h 77"/>
                <a:gd name="T26" fmla="*/ 15 w 53"/>
                <a:gd name="T27" fmla="*/ 0 h 77"/>
                <a:gd name="T28" fmla="*/ 23 w 53"/>
                <a:gd name="T29" fmla="*/ 0 h 77"/>
                <a:gd name="T30" fmla="*/ 23 w 53"/>
                <a:gd name="T31" fmla="*/ 0 h 77"/>
                <a:gd name="T32" fmla="*/ 38 w 53"/>
                <a:gd name="T33" fmla="*/ 0 h 77"/>
                <a:gd name="T34" fmla="*/ 46 w 53"/>
                <a:gd name="T35" fmla="*/ 8 h 77"/>
                <a:gd name="T36" fmla="*/ 53 w 53"/>
                <a:gd name="T37" fmla="*/ 23 h 77"/>
                <a:gd name="T38" fmla="*/ 53 w 53"/>
                <a:gd name="T39" fmla="*/ 38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77"/>
                <a:gd name="T62" fmla="*/ 53 w 53"/>
                <a:gd name="T63" fmla="*/ 77 h 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77">
                  <a:moveTo>
                    <a:pt x="53" y="38"/>
                  </a:moveTo>
                  <a:lnTo>
                    <a:pt x="53" y="54"/>
                  </a:lnTo>
                  <a:lnTo>
                    <a:pt x="46" y="61"/>
                  </a:lnTo>
                  <a:lnTo>
                    <a:pt x="38" y="69"/>
                  </a:lnTo>
                  <a:lnTo>
                    <a:pt x="23" y="77"/>
                  </a:lnTo>
                  <a:lnTo>
                    <a:pt x="15" y="69"/>
                  </a:lnTo>
                  <a:lnTo>
                    <a:pt x="7" y="61"/>
                  </a:lnTo>
                  <a:lnTo>
                    <a:pt x="0" y="54"/>
                  </a:lnTo>
                  <a:lnTo>
                    <a:pt x="0" y="38"/>
                  </a:lnTo>
                  <a:lnTo>
                    <a:pt x="0" y="23"/>
                  </a:lnTo>
                  <a:lnTo>
                    <a:pt x="7" y="8"/>
                  </a:lnTo>
                  <a:lnTo>
                    <a:pt x="15" y="0"/>
                  </a:lnTo>
                  <a:lnTo>
                    <a:pt x="23" y="0"/>
                  </a:lnTo>
                  <a:lnTo>
                    <a:pt x="38" y="0"/>
                  </a:lnTo>
                  <a:lnTo>
                    <a:pt x="46" y="8"/>
                  </a:lnTo>
                  <a:lnTo>
                    <a:pt x="53" y="23"/>
                  </a:lnTo>
                  <a:lnTo>
                    <a:pt x="53"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46" name="Freeform 503"/>
            <p:cNvSpPr>
              <a:spLocks/>
            </p:cNvSpPr>
            <p:nvPr/>
          </p:nvSpPr>
          <p:spPr bwMode="auto">
            <a:xfrm>
              <a:off x="4094" y="2280"/>
              <a:ext cx="54" cy="76"/>
            </a:xfrm>
            <a:custGeom>
              <a:avLst/>
              <a:gdLst>
                <a:gd name="T0" fmla="*/ 54 w 54"/>
                <a:gd name="T1" fmla="*/ 38 h 76"/>
                <a:gd name="T2" fmla="*/ 54 w 54"/>
                <a:gd name="T3" fmla="*/ 54 h 76"/>
                <a:gd name="T4" fmla="*/ 46 w 54"/>
                <a:gd name="T5" fmla="*/ 61 h 76"/>
                <a:gd name="T6" fmla="*/ 38 w 54"/>
                <a:gd name="T7" fmla="*/ 69 h 76"/>
                <a:gd name="T8" fmla="*/ 23 w 54"/>
                <a:gd name="T9" fmla="*/ 76 h 76"/>
                <a:gd name="T10" fmla="*/ 23 w 54"/>
                <a:gd name="T11" fmla="*/ 76 h 76"/>
                <a:gd name="T12" fmla="*/ 16 w 54"/>
                <a:gd name="T13" fmla="*/ 69 h 76"/>
                <a:gd name="T14" fmla="*/ 8 w 54"/>
                <a:gd name="T15" fmla="*/ 61 h 76"/>
                <a:gd name="T16" fmla="*/ 0 w 54"/>
                <a:gd name="T17" fmla="*/ 54 h 76"/>
                <a:gd name="T18" fmla="*/ 0 w 54"/>
                <a:gd name="T19" fmla="*/ 38 h 76"/>
                <a:gd name="T20" fmla="*/ 0 w 54"/>
                <a:gd name="T21" fmla="*/ 38 h 76"/>
                <a:gd name="T22" fmla="*/ 0 w 54"/>
                <a:gd name="T23" fmla="*/ 23 h 76"/>
                <a:gd name="T24" fmla="*/ 8 w 54"/>
                <a:gd name="T25" fmla="*/ 15 h 76"/>
                <a:gd name="T26" fmla="*/ 16 w 54"/>
                <a:gd name="T27" fmla="*/ 8 h 76"/>
                <a:gd name="T28" fmla="*/ 23 w 54"/>
                <a:gd name="T29" fmla="*/ 0 h 76"/>
                <a:gd name="T30" fmla="*/ 23 w 54"/>
                <a:gd name="T31" fmla="*/ 0 h 76"/>
                <a:gd name="T32" fmla="*/ 38 w 54"/>
                <a:gd name="T33" fmla="*/ 8 h 76"/>
                <a:gd name="T34" fmla="*/ 46 w 54"/>
                <a:gd name="T35" fmla="*/ 15 h 76"/>
                <a:gd name="T36" fmla="*/ 54 w 54"/>
                <a:gd name="T37" fmla="*/ 23 h 76"/>
                <a:gd name="T38" fmla="*/ 54 w 54"/>
                <a:gd name="T39" fmla="*/ 38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76"/>
                <a:gd name="T62" fmla="*/ 54 w 54"/>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76">
                  <a:moveTo>
                    <a:pt x="54" y="38"/>
                  </a:moveTo>
                  <a:lnTo>
                    <a:pt x="54" y="54"/>
                  </a:lnTo>
                  <a:lnTo>
                    <a:pt x="46" y="61"/>
                  </a:lnTo>
                  <a:lnTo>
                    <a:pt x="38" y="69"/>
                  </a:lnTo>
                  <a:lnTo>
                    <a:pt x="23" y="76"/>
                  </a:lnTo>
                  <a:lnTo>
                    <a:pt x="16" y="69"/>
                  </a:lnTo>
                  <a:lnTo>
                    <a:pt x="8" y="61"/>
                  </a:lnTo>
                  <a:lnTo>
                    <a:pt x="0" y="54"/>
                  </a:lnTo>
                  <a:lnTo>
                    <a:pt x="0" y="38"/>
                  </a:lnTo>
                  <a:lnTo>
                    <a:pt x="0" y="23"/>
                  </a:lnTo>
                  <a:lnTo>
                    <a:pt x="8" y="15"/>
                  </a:lnTo>
                  <a:lnTo>
                    <a:pt x="16" y="8"/>
                  </a:lnTo>
                  <a:lnTo>
                    <a:pt x="23" y="0"/>
                  </a:lnTo>
                  <a:lnTo>
                    <a:pt x="38" y="8"/>
                  </a:lnTo>
                  <a:lnTo>
                    <a:pt x="46" y="15"/>
                  </a:lnTo>
                  <a:lnTo>
                    <a:pt x="54" y="23"/>
                  </a:lnTo>
                  <a:lnTo>
                    <a:pt x="54"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47" name="Freeform 504"/>
            <p:cNvSpPr>
              <a:spLocks/>
            </p:cNvSpPr>
            <p:nvPr/>
          </p:nvSpPr>
          <p:spPr bwMode="auto">
            <a:xfrm>
              <a:off x="4041" y="2318"/>
              <a:ext cx="53" cy="77"/>
            </a:xfrm>
            <a:custGeom>
              <a:avLst/>
              <a:gdLst>
                <a:gd name="T0" fmla="*/ 53 w 53"/>
                <a:gd name="T1" fmla="*/ 38 h 77"/>
                <a:gd name="T2" fmla="*/ 53 w 53"/>
                <a:gd name="T3" fmla="*/ 54 h 77"/>
                <a:gd name="T4" fmla="*/ 53 w 53"/>
                <a:gd name="T5" fmla="*/ 54 h 77"/>
                <a:gd name="T6" fmla="*/ 46 w 53"/>
                <a:gd name="T7" fmla="*/ 61 h 77"/>
                <a:gd name="T8" fmla="*/ 46 w 53"/>
                <a:gd name="T9" fmla="*/ 61 h 77"/>
                <a:gd name="T10" fmla="*/ 38 w 53"/>
                <a:gd name="T11" fmla="*/ 69 h 77"/>
                <a:gd name="T12" fmla="*/ 38 w 53"/>
                <a:gd name="T13" fmla="*/ 69 h 77"/>
                <a:gd name="T14" fmla="*/ 23 w 53"/>
                <a:gd name="T15" fmla="*/ 77 h 77"/>
                <a:gd name="T16" fmla="*/ 23 w 53"/>
                <a:gd name="T17" fmla="*/ 77 h 77"/>
                <a:gd name="T18" fmla="*/ 23 w 53"/>
                <a:gd name="T19" fmla="*/ 77 h 77"/>
                <a:gd name="T20" fmla="*/ 23 w 53"/>
                <a:gd name="T21" fmla="*/ 77 h 77"/>
                <a:gd name="T22" fmla="*/ 15 w 53"/>
                <a:gd name="T23" fmla="*/ 69 h 77"/>
                <a:gd name="T24" fmla="*/ 15 w 53"/>
                <a:gd name="T25" fmla="*/ 69 h 77"/>
                <a:gd name="T26" fmla="*/ 7 w 53"/>
                <a:gd name="T27" fmla="*/ 61 h 77"/>
                <a:gd name="T28" fmla="*/ 7 w 53"/>
                <a:gd name="T29" fmla="*/ 61 h 77"/>
                <a:gd name="T30" fmla="*/ 0 w 53"/>
                <a:gd name="T31" fmla="*/ 54 h 77"/>
                <a:gd name="T32" fmla="*/ 0 w 53"/>
                <a:gd name="T33" fmla="*/ 54 h 77"/>
                <a:gd name="T34" fmla="*/ 0 w 53"/>
                <a:gd name="T35" fmla="*/ 38 h 77"/>
                <a:gd name="T36" fmla="*/ 0 w 53"/>
                <a:gd name="T37" fmla="*/ 38 h 77"/>
                <a:gd name="T38" fmla="*/ 0 w 53"/>
                <a:gd name="T39" fmla="*/ 38 h 77"/>
                <a:gd name="T40" fmla="*/ 0 w 53"/>
                <a:gd name="T41" fmla="*/ 38 h 77"/>
                <a:gd name="T42" fmla="*/ 0 w 53"/>
                <a:gd name="T43" fmla="*/ 23 h 77"/>
                <a:gd name="T44" fmla="*/ 0 w 53"/>
                <a:gd name="T45" fmla="*/ 23 h 77"/>
                <a:gd name="T46" fmla="*/ 7 w 53"/>
                <a:gd name="T47" fmla="*/ 8 h 77"/>
                <a:gd name="T48" fmla="*/ 7 w 53"/>
                <a:gd name="T49" fmla="*/ 8 h 77"/>
                <a:gd name="T50" fmla="*/ 15 w 53"/>
                <a:gd name="T51" fmla="*/ 0 h 77"/>
                <a:gd name="T52" fmla="*/ 15 w 53"/>
                <a:gd name="T53" fmla="*/ 0 h 77"/>
                <a:gd name="T54" fmla="*/ 23 w 53"/>
                <a:gd name="T55" fmla="*/ 0 h 77"/>
                <a:gd name="T56" fmla="*/ 23 w 53"/>
                <a:gd name="T57" fmla="*/ 0 h 77"/>
                <a:gd name="T58" fmla="*/ 23 w 53"/>
                <a:gd name="T59" fmla="*/ 0 h 77"/>
                <a:gd name="T60" fmla="*/ 23 w 53"/>
                <a:gd name="T61" fmla="*/ 0 h 77"/>
                <a:gd name="T62" fmla="*/ 38 w 53"/>
                <a:gd name="T63" fmla="*/ 0 h 77"/>
                <a:gd name="T64" fmla="*/ 38 w 53"/>
                <a:gd name="T65" fmla="*/ 0 h 77"/>
                <a:gd name="T66" fmla="*/ 46 w 53"/>
                <a:gd name="T67" fmla="*/ 8 h 77"/>
                <a:gd name="T68" fmla="*/ 46 w 53"/>
                <a:gd name="T69" fmla="*/ 8 h 77"/>
                <a:gd name="T70" fmla="*/ 53 w 53"/>
                <a:gd name="T71" fmla="*/ 23 h 77"/>
                <a:gd name="T72" fmla="*/ 53 w 53"/>
                <a:gd name="T73" fmla="*/ 23 h 77"/>
                <a:gd name="T74" fmla="*/ 53 w 53"/>
                <a:gd name="T75" fmla="*/ 38 h 77"/>
                <a:gd name="T76" fmla="*/ 53 w 53"/>
                <a:gd name="T77" fmla="*/ 38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77"/>
                <a:gd name="T119" fmla="*/ 53 w 53"/>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77">
                  <a:moveTo>
                    <a:pt x="53" y="38"/>
                  </a:moveTo>
                  <a:lnTo>
                    <a:pt x="53" y="54"/>
                  </a:lnTo>
                  <a:lnTo>
                    <a:pt x="46" y="61"/>
                  </a:lnTo>
                  <a:lnTo>
                    <a:pt x="38" y="69"/>
                  </a:lnTo>
                  <a:lnTo>
                    <a:pt x="23" y="77"/>
                  </a:lnTo>
                  <a:lnTo>
                    <a:pt x="15" y="69"/>
                  </a:lnTo>
                  <a:lnTo>
                    <a:pt x="7" y="61"/>
                  </a:lnTo>
                  <a:lnTo>
                    <a:pt x="0" y="54"/>
                  </a:lnTo>
                  <a:lnTo>
                    <a:pt x="0" y="38"/>
                  </a:lnTo>
                  <a:lnTo>
                    <a:pt x="0" y="23"/>
                  </a:lnTo>
                  <a:lnTo>
                    <a:pt x="7" y="8"/>
                  </a:lnTo>
                  <a:lnTo>
                    <a:pt x="15" y="0"/>
                  </a:lnTo>
                  <a:lnTo>
                    <a:pt x="23" y="0"/>
                  </a:lnTo>
                  <a:lnTo>
                    <a:pt x="38" y="0"/>
                  </a:lnTo>
                  <a:lnTo>
                    <a:pt x="46" y="8"/>
                  </a:lnTo>
                  <a:lnTo>
                    <a:pt x="53" y="23"/>
                  </a:lnTo>
                  <a:lnTo>
                    <a:pt x="53"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48" name="Freeform 505"/>
            <p:cNvSpPr>
              <a:spLocks/>
            </p:cNvSpPr>
            <p:nvPr/>
          </p:nvSpPr>
          <p:spPr bwMode="auto">
            <a:xfrm>
              <a:off x="4094" y="2280"/>
              <a:ext cx="54" cy="76"/>
            </a:xfrm>
            <a:custGeom>
              <a:avLst/>
              <a:gdLst>
                <a:gd name="T0" fmla="*/ 54 w 54"/>
                <a:gd name="T1" fmla="*/ 38 h 76"/>
                <a:gd name="T2" fmla="*/ 54 w 54"/>
                <a:gd name="T3" fmla="*/ 54 h 76"/>
                <a:gd name="T4" fmla="*/ 54 w 54"/>
                <a:gd name="T5" fmla="*/ 54 h 76"/>
                <a:gd name="T6" fmla="*/ 46 w 54"/>
                <a:gd name="T7" fmla="*/ 61 h 76"/>
                <a:gd name="T8" fmla="*/ 46 w 54"/>
                <a:gd name="T9" fmla="*/ 61 h 76"/>
                <a:gd name="T10" fmla="*/ 38 w 54"/>
                <a:gd name="T11" fmla="*/ 69 h 76"/>
                <a:gd name="T12" fmla="*/ 38 w 54"/>
                <a:gd name="T13" fmla="*/ 69 h 76"/>
                <a:gd name="T14" fmla="*/ 23 w 54"/>
                <a:gd name="T15" fmla="*/ 76 h 76"/>
                <a:gd name="T16" fmla="*/ 23 w 54"/>
                <a:gd name="T17" fmla="*/ 76 h 76"/>
                <a:gd name="T18" fmla="*/ 23 w 54"/>
                <a:gd name="T19" fmla="*/ 76 h 76"/>
                <a:gd name="T20" fmla="*/ 23 w 54"/>
                <a:gd name="T21" fmla="*/ 76 h 76"/>
                <a:gd name="T22" fmla="*/ 16 w 54"/>
                <a:gd name="T23" fmla="*/ 69 h 76"/>
                <a:gd name="T24" fmla="*/ 16 w 54"/>
                <a:gd name="T25" fmla="*/ 69 h 76"/>
                <a:gd name="T26" fmla="*/ 8 w 54"/>
                <a:gd name="T27" fmla="*/ 61 h 76"/>
                <a:gd name="T28" fmla="*/ 8 w 54"/>
                <a:gd name="T29" fmla="*/ 61 h 76"/>
                <a:gd name="T30" fmla="*/ 0 w 54"/>
                <a:gd name="T31" fmla="*/ 54 h 76"/>
                <a:gd name="T32" fmla="*/ 0 w 54"/>
                <a:gd name="T33" fmla="*/ 54 h 76"/>
                <a:gd name="T34" fmla="*/ 0 w 54"/>
                <a:gd name="T35" fmla="*/ 38 h 76"/>
                <a:gd name="T36" fmla="*/ 0 w 54"/>
                <a:gd name="T37" fmla="*/ 38 h 76"/>
                <a:gd name="T38" fmla="*/ 0 w 54"/>
                <a:gd name="T39" fmla="*/ 38 h 76"/>
                <a:gd name="T40" fmla="*/ 0 w 54"/>
                <a:gd name="T41" fmla="*/ 38 h 76"/>
                <a:gd name="T42" fmla="*/ 0 w 54"/>
                <a:gd name="T43" fmla="*/ 23 h 76"/>
                <a:gd name="T44" fmla="*/ 0 w 54"/>
                <a:gd name="T45" fmla="*/ 23 h 76"/>
                <a:gd name="T46" fmla="*/ 8 w 54"/>
                <a:gd name="T47" fmla="*/ 15 h 76"/>
                <a:gd name="T48" fmla="*/ 8 w 54"/>
                <a:gd name="T49" fmla="*/ 15 h 76"/>
                <a:gd name="T50" fmla="*/ 16 w 54"/>
                <a:gd name="T51" fmla="*/ 8 h 76"/>
                <a:gd name="T52" fmla="*/ 16 w 54"/>
                <a:gd name="T53" fmla="*/ 8 h 76"/>
                <a:gd name="T54" fmla="*/ 23 w 54"/>
                <a:gd name="T55" fmla="*/ 0 h 76"/>
                <a:gd name="T56" fmla="*/ 23 w 54"/>
                <a:gd name="T57" fmla="*/ 0 h 76"/>
                <a:gd name="T58" fmla="*/ 23 w 54"/>
                <a:gd name="T59" fmla="*/ 0 h 76"/>
                <a:gd name="T60" fmla="*/ 23 w 54"/>
                <a:gd name="T61" fmla="*/ 0 h 76"/>
                <a:gd name="T62" fmla="*/ 38 w 54"/>
                <a:gd name="T63" fmla="*/ 8 h 76"/>
                <a:gd name="T64" fmla="*/ 38 w 54"/>
                <a:gd name="T65" fmla="*/ 8 h 76"/>
                <a:gd name="T66" fmla="*/ 46 w 54"/>
                <a:gd name="T67" fmla="*/ 15 h 76"/>
                <a:gd name="T68" fmla="*/ 46 w 54"/>
                <a:gd name="T69" fmla="*/ 15 h 76"/>
                <a:gd name="T70" fmla="*/ 54 w 54"/>
                <a:gd name="T71" fmla="*/ 23 h 76"/>
                <a:gd name="T72" fmla="*/ 54 w 54"/>
                <a:gd name="T73" fmla="*/ 23 h 76"/>
                <a:gd name="T74" fmla="*/ 54 w 54"/>
                <a:gd name="T75" fmla="*/ 38 h 76"/>
                <a:gd name="T76" fmla="*/ 54 w 54"/>
                <a:gd name="T77" fmla="*/ 38 h 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76"/>
                <a:gd name="T119" fmla="*/ 54 w 54"/>
                <a:gd name="T120" fmla="*/ 76 h 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76">
                  <a:moveTo>
                    <a:pt x="54" y="38"/>
                  </a:moveTo>
                  <a:lnTo>
                    <a:pt x="54" y="54"/>
                  </a:lnTo>
                  <a:lnTo>
                    <a:pt x="46" y="61"/>
                  </a:lnTo>
                  <a:lnTo>
                    <a:pt x="38" y="69"/>
                  </a:lnTo>
                  <a:lnTo>
                    <a:pt x="23" y="76"/>
                  </a:lnTo>
                  <a:lnTo>
                    <a:pt x="16" y="69"/>
                  </a:lnTo>
                  <a:lnTo>
                    <a:pt x="8" y="61"/>
                  </a:lnTo>
                  <a:lnTo>
                    <a:pt x="0" y="54"/>
                  </a:lnTo>
                  <a:lnTo>
                    <a:pt x="0" y="38"/>
                  </a:lnTo>
                  <a:lnTo>
                    <a:pt x="0" y="23"/>
                  </a:lnTo>
                  <a:lnTo>
                    <a:pt x="8" y="15"/>
                  </a:lnTo>
                  <a:lnTo>
                    <a:pt x="16" y="8"/>
                  </a:lnTo>
                  <a:lnTo>
                    <a:pt x="23" y="0"/>
                  </a:lnTo>
                  <a:lnTo>
                    <a:pt x="38" y="8"/>
                  </a:lnTo>
                  <a:lnTo>
                    <a:pt x="46" y="15"/>
                  </a:lnTo>
                  <a:lnTo>
                    <a:pt x="54" y="23"/>
                  </a:lnTo>
                  <a:lnTo>
                    <a:pt x="54"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49" name="Freeform 506"/>
            <p:cNvSpPr>
              <a:spLocks/>
            </p:cNvSpPr>
            <p:nvPr/>
          </p:nvSpPr>
          <p:spPr bwMode="auto">
            <a:xfrm>
              <a:off x="3872" y="1928"/>
              <a:ext cx="54" cy="77"/>
            </a:xfrm>
            <a:custGeom>
              <a:avLst/>
              <a:gdLst>
                <a:gd name="T0" fmla="*/ 54 w 54"/>
                <a:gd name="T1" fmla="*/ 38 h 77"/>
                <a:gd name="T2" fmla="*/ 54 w 54"/>
                <a:gd name="T3" fmla="*/ 54 h 77"/>
                <a:gd name="T4" fmla="*/ 46 w 54"/>
                <a:gd name="T5" fmla="*/ 61 h 77"/>
                <a:gd name="T6" fmla="*/ 39 w 54"/>
                <a:gd name="T7" fmla="*/ 69 h 77"/>
                <a:gd name="T8" fmla="*/ 23 w 54"/>
                <a:gd name="T9" fmla="*/ 77 h 77"/>
                <a:gd name="T10" fmla="*/ 23 w 54"/>
                <a:gd name="T11" fmla="*/ 77 h 77"/>
                <a:gd name="T12" fmla="*/ 16 w 54"/>
                <a:gd name="T13" fmla="*/ 69 h 77"/>
                <a:gd name="T14" fmla="*/ 8 w 54"/>
                <a:gd name="T15" fmla="*/ 61 h 77"/>
                <a:gd name="T16" fmla="*/ 0 w 54"/>
                <a:gd name="T17" fmla="*/ 54 h 77"/>
                <a:gd name="T18" fmla="*/ 0 w 54"/>
                <a:gd name="T19" fmla="*/ 38 h 77"/>
                <a:gd name="T20" fmla="*/ 0 w 54"/>
                <a:gd name="T21" fmla="*/ 38 h 77"/>
                <a:gd name="T22" fmla="*/ 0 w 54"/>
                <a:gd name="T23" fmla="*/ 23 h 77"/>
                <a:gd name="T24" fmla="*/ 8 w 54"/>
                <a:gd name="T25" fmla="*/ 8 h 77"/>
                <a:gd name="T26" fmla="*/ 16 w 54"/>
                <a:gd name="T27" fmla="*/ 0 h 77"/>
                <a:gd name="T28" fmla="*/ 23 w 54"/>
                <a:gd name="T29" fmla="*/ 0 h 77"/>
                <a:gd name="T30" fmla="*/ 23 w 54"/>
                <a:gd name="T31" fmla="*/ 0 h 77"/>
                <a:gd name="T32" fmla="*/ 39 w 54"/>
                <a:gd name="T33" fmla="*/ 0 h 77"/>
                <a:gd name="T34" fmla="*/ 46 w 54"/>
                <a:gd name="T35" fmla="*/ 8 h 77"/>
                <a:gd name="T36" fmla="*/ 54 w 54"/>
                <a:gd name="T37" fmla="*/ 23 h 77"/>
                <a:gd name="T38" fmla="*/ 54 w 54"/>
                <a:gd name="T39" fmla="*/ 38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77"/>
                <a:gd name="T62" fmla="*/ 54 w 54"/>
                <a:gd name="T63" fmla="*/ 77 h 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77">
                  <a:moveTo>
                    <a:pt x="54" y="38"/>
                  </a:moveTo>
                  <a:lnTo>
                    <a:pt x="54" y="54"/>
                  </a:lnTo>
                  <a:lnTo>
                    <a:pt x="46" y="61"/>
                  </a:lnTo>
                  <a:lnTo>
                    <a:pt x="39" y="69"/>
                  </a:lnTo>
                  <a:lnTo>
                    <a:pt x="23" y="77"/>
                  </a:lnTo>
                  <a:lnTo>
                    <a:pt x="16" y="69"/>
                  </a:lnTo>
                  <a:lnTo>
                    <a:pt x="8" y="61"/>
                  </a:lnTo>
                  <a:lnTo>
                    <a:pt x="0" y="54"/>
                  </a:lnTo>
                  <a:lnTo>
                    <a:pt x="0" y="38"/>
                  </a:lnTo>
                  <a:lnTo>
                    <a:pt x="0" y="23"/>
                  </a:lnTo>
                  <a:lnTo>
                    <a:pt x="8" y="8"/>
                  </a:lnTo>
                  <a:lnTo>
                    <a:pt x="16" y="0"/>
                  </a:lnTo>
                  <a:lnTo>
                    <a:pt x="23" y="0"/>
                  </a:lnTo>
                  <a:lnTo>
                    <a:pt x="39" y="0"/>
                  </a:lnTo>
                  <a:lnTo>
                    <a:pt x="46" y="8"/>
                  </a:lnTo>
                  <a:lnTo>
                    <a:pt x="54" y="23"/>
                  </a:lnTo>
                  <a:lnTo>
                    <a:pt x="54"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50" name="Freeform 507"/>
            <p:cNvSpPr>
              <a:spLocks/>
            </p:cNvSpPr>
            <p:nvPr/>
          </p:nvSpPr>
          <p:spPr bwMode="auto">
            <a:xfrm>
              <a:off x="3865" y="1974"/>
              <a:ext cx="53" cy="69"/>
            </a:xfrm>
            <a:custGeom>
              <a:avLst/>
              <a:gdLst>
                <a:gd name="T0" fmla="*/ 53 w 53"/>
                <a:gd name="T1" fmla="*/ 38 h 69"/>
                <a:gd name="T2" fmla="*/ 53 w 53"/>
                <a:gd name="T3" fmla="*/ 54 h 69"/>
                <a:gd name="T4" fmla="*/ 46 w 53"/>
                <a:gd name="T5" fmla="*/ 61 h 69"/>
                <a:gd name="T6" fmla="*/ 38 w 53"/>
                <a:gd name="T7" fmla="*/ 69 h 69"/>
                <a:gd name="T8" fmla="*/ 23 w 53"/>
                <a:gd name="T9" fmla="*/ 69 h 69"/>
                <a:gd name="T10" fmla="*/ 23 w 53"/>
                <a:gd name="T11" fmla="*/ 69 h 69"/>
                <a:gd name="T12" fmla="*/ 15 w 53"/>
                <a:gd name="T13" fmla="*/ 69 h 69"/>
                <a:gd name="T14" fmla="*/ 7 w 53"/>
                <a:gd name="T15" fmla="*/ 61 h 69"/>
                <a:gd name="T16" fmla="*/ 0 w 53"/>
                <a:gd name="T17" fmla="*/ 54 h 69"/>
                <a:gd name="T18" fmla="*/ 0 w 53"/>
                <a:gd name="T19" fmla="*/ 38 h 69"/>
                <a:gd name="T20" fmla="*/ 0 w 53"/>
                <a:gd name="T21" fmla="*/ 38 h 69"/>
                <a:gd name="T22" fmla="*/ 0 w 53"/>
                <a:gd name="T23" fmla="*/ 23 h 69"/>
                <a:gd name="T24" fmla="*/ 7 w 53"/>
                <a:gd name="T25" fmla="*/ 8 h 69"/>
                <a:gd name="T26" fmla="*/ 15 w 53"/>
                <a:gd name="T27" fmla="*/ 0 h 69"/>
                <a:gd name="T28" fmla="*/ 23 w 53"/>
                <a:gd name="T29" fmla="*/ 0 h 69"/>
                <a:gd name="T30" fmla="*/ 23 w 53"/>
                <a:gd name="T31" fmla="*/ 0 h 69"/>
                <a:gd name="T32" fmla="*/ 38 w 53"/>
                <a:gd name="T33" fmla="*/ 0 h 69"/>
                <a:gd name="T34" fmla="*/ 46 w 53"/>
                <a:gd name="T35" fmla="*/ 8 h 69"/>
                <a:gd name="T36" fmla="*/ 53 w 53"/>
                <a:gd name="T37" fmla="*/ 23 h 69"/>
                <a:gd name="T38" fmla="*/ 53 w 53"/>
                <a:gd name="T39" fmla="*/ 38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69"/>
                <a:gd name="T62" fmla="*/ 53 w 53"/>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69">
                  <a:moveTo>
                    <a:pt x="53" y="38"/>
                  </a:moveTo>
                  <a:lnTo>
                    <a:pt x="53" y="54"/>
                  </a:lnTo>
                  <a:lnTo>
                    <a:pt x="46" y="61"/>
                  </a:lnTo>
                  <a:lnTo>
                    <a:pt x="38" y="69"/>
                  </a:lnTo>
                  <a:lnTo>
                    <a:pt x="23" y="69"/>
                  </a:lnTo>
                  <a:lnTo>
                    <a:pt x="15" y="69"/>
                  </a:lnTo>
                  <a:lnTo>
                    <a:pt x="7" y="61"/>
                  </a:lnTo>
                  <a:lnTo>
                    <a:pt x="0" y="54"/>
                  </a:lnTo>
                  <a:lnTo>
                    <a:pt x="0" y="38"/>
                  </a:lnTo>
                  <a:lnTo>
                    <a:pt x="0" y="23"/>
                  </a:lnTo>
                  <a:lnTo>
                    <a:pt x="7" y="8"/>
                  </a:lnTo>
                  <a:lnTo>
                    <a:pt x="15" y="0"/>
                  </a:lnTo>
                  <a:lnTo>
                    <a:pt x="23" y="0"/>
                  </a:lnTo>
                  <a:lnTo>
                    <a:pt x="38" y="0"/>
                  </a:lnTo>
                  <a:lnTo>
                    <a:pt x="46" y="8"/>
                  </a:lnTo>
                  <a:lnTo>
                    <a:pt x="53" y="23"/>
                  </a:lnTo>
                  <a:lnTo>
                    <a:pt x="53"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51" name="Freeform 508"/>
            <p:cNvSpPr>
              <a:spLocks/>
            </p:cNvSpPr>
            <p:nvPr/>
          </p:nvSpPr>
          <p:spPr bwMode="auto">
            <a:xfrm>
              <a:off x="3872" y="1928"/>
              <a:ext cx="54" cy="77"/>
            </a:xfrm>
            <a:custGeom>
              <a:avLst/>
              <a:gdLst>
                <a:gd name="T0" fmla="*/ 54 w 54"/>
                <a:gd name="T1" fmla="*/ 38 h 77"/>
                <a:gd name="T2" fmla="*/ 54 w 54"/>
                <a:gd name="T3" fmla="*/ 54 h 77"/>
                <a:gd name="T4" fmla="*/ 54 w 54"/>
                <a:gd name="T5" fmla="*/ 54 h 77"/>
                <a:gd name="T6" fmla="*/ 46 w 54"/>
                <a:gd name="T7" fmla="*/ 61 h 77"/>
                <a:gd name="T8" fmla="*/ 46 w 54"/>
                <a:gd name="T9" fmla="*/ 61 h 77"/>
                <a:gd name="T10" fmla="*/ 39 w 54"/>
                <a:gd name="T11" fmla="*/ 69 h 77"/>
                <a:gd name="T12" fmla="*/ 39 w 54"/>
                <a:gd name="T13" fmla="*/ 69 h 77"/>
                <a:gd name="T14" fmla="*/ 23 w 54"/>
                <a:gd name="T15" fmla="*/ 77 h 77"/>
                <a:gd name="T16" fmla="*/ 23 w 54"/>
                <a:gd name="T17" fmla="*/ 77 h 77"/>
                <a:gd name="T18" fmla="*/ 23 w 54"/>
                <a:gd name="T19" fmla="*/ 77 h 77"/>
                <a:gd name="T20" fmla="*/ 23 w 54"/>
                <a:gd name="T21" fmla="*/ 77 h 77"/>
                <a:gd name="T22" fmla="*/ 16 w 54"/>
                <a:gd name="T23" fmla="*/ 69 h 77"/>
                <a:gd name="T24" fmla="*/ 16 w 54"/>
                <a:gd name="T25" fmla="*/ 69 h 77"/>
                <a:gd name="T26" fmla="*/ 8 w 54"/>
                <a:gd name="T27" fmla="*/ 61 h 77"/>
                <a:gd name="T28" fmla="*/ 8 w 54"/>
                <a:gd name="T29" fmla="*/ 61 h 77"/>
                <a:gd name="T30" fmla="*/ 0 w 54"/>
                <a:gd name="T31" fmla="*/ 54 h 77"/>
                <a:gd name="T32" fmla="*/ 0 w 54"/>
                <a:gd name="T33" fmla="*/ 54 h 77"/>
                <a:gd name="T34" fmla="*/ 0 w 54"/>
                <a:gd name="T35" fmla="*/ 38 h 77"/>
                <a:gd name="T36" fmla="*/ 0 w 54"/>
                <a:gd name="T37" fmla="*/ 38 h 77"/>
                <a:gd name="T38" fmla="*/ 0 w 54"/>
                <a:gd name="T39" fmla="*/ 38 h 77"/>
                <a:gd name="T40" fmla="*/ 0 w 54"/>
                <a:gd name="T41" fmla="*/ 38 h 77"/>
                <a:gd name="T42" fmla="*/ 0 w 54"/>
                <a:gd name="T43" fmla="*/ 23 h 77"/>
                <a:gd name="T44" fmla="*/ 0 w 54"/>
                <a:gd name="T45" fmla="*/ 23 h 77"/>
                <a:gd name="T46" fmla="*/ 8 w 54"/>
                <a:gd name="T47" fmla="*/ 8 h 77"/>
                <a:gd name="T48" fmla="*/ 8 w 54"/>
                <a:gd name="T49" fmla="*/ 8 h 77"/>
                <a:gd name="T50" fmla="*/ 16 w 54"/>
                <a:gd name="T51" fmla="*/ 0 h 77"/>
                <a:gd name="T52" fmla="*/ 16 w 54"/>
                <a:gd name="T53" fmla="*/ 0 h 77"/>
                <a:gd name="T54" fmla="*/ 23 w 54"/>
                <a:gd name="T55" fmla="*/ 0 h 77"/>
                <a:gd name="T56" fmla="*/ 23 w 54"/>
                <a:gd name="T57" fmla="*/ 0 h 77"/>
                <a:gd name="T58" fmla="*/ 23 w 54"/>
                <a:gd name="T59" fmla="*/ 0 h 77"/>
                <a:gd name="T60" fmla="*/ 23 w 54"/>
                <a:gd name="T61" fmla="*/ 0 h 77"/>
                <a:gd name="T62" fmla="*/ 39 w 54"/>
                <a:gd name="T63" fmla="*/ 0 h 77"/>
                <a:gd name="T64" fmla="*/ 39 w 54"/>
                <a:gd name="T65" fmla="*/ 0 h 77"/>
                <a:gd name="T66" fmla="*/ 46 w 54"/>
                <a:gd name="T67" fmla="*/ 8 h 77"/>
                <a:gd name="T68" fmla="*/ 46 w 54"/>
                <a:gd name="T69" fmla="*/ 8 h 77"/>
                <a:gd name="T70" fmla="*/ 54 w 54"/>
                <a:gd name="T71" fmla="*/ 23 h 77"/>
                <a:gd name="T72" fmla="*/ 54 w 54"/>
                <a:gd name="T73" fmla="*/ 23 h 77"/>
                <a:gd name="T74" fmla="*/ 54 w 54"/>
                <a:gd name="T75" fmla="*/ 38 h 77"/>
                <a:gd name="T76" fmla="*/ 54 w 54"/>
                <a:gd name="T77" fmla="*/ 38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77"/>
                <a:gd name="T119" fmla="*/ 54 w 54"/>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77">
                  <a:moveTo>
                    <a:pt x="54" y="38"/>
                  </a:moveTo>
                  <a:lnTo>
                    <a:pt x="54" y="54"/>
                  </a:lnTo>
                  <a:lnTo>
                    <a:pt x="46" y="61"/>
                  </a:lnTo>
                  <a:lnTo>
                    <a:pt x="39" y="69"/>
                  </a:lnTo>
                  <a:lnTo>
                    <a:pt x="23" y="77"/>
                  </a:lnTo>
                  <a:lnTo>
                    <a:pt x="16" y="69"/>
                  </a:lnTo>
                  <a:lnTo>
                    <a:pt x="8" y="61"/>
                  </a:lnTo>
                  <a:lnTo>
                    <a:pt x="0" y="54"/>
                  </a:lnTo>
                  <a:lnTo>
                    <a:pt x="0" y="38"/>
                  </a:lnTo>
                  <a:lnTo>
                    <a:pt x="0" y="23"/>
                  </a:lnTo>
                  <a:lnTo>
                    <a:pt x="8" y="8"/>
                  </a:lnTo>
                  <a:lnTo>
                    <a:pt x="16" y="0"/>
                  </a:lnTo>
                  <a:lnTo>
                    <a:pt x="23" y="0"/>
                  </a:lnTo>
                  <a:lnTo>
                    <a:pt x="39" y="0"/>
                  </a:lnTo>
                  <a:lnTo>
                    <a:pt x="46" y="8"/>
                  </a:lnTo>
                  <a:lnTo>
                    <a:pt x="54" y="23"/>
                  </a:lnTo>
                  <a:lnTo>
                    <a:pt x="54"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52" name="Freeform 509"/>
            <p:cNvSpPr>
              <a:spLocks/>
            </p:cNvSpPr>
            <p:nvPr/>
          </p:nvSpPr>
          <p:spPr bwMode="auto">
            <a:xfrm>
              <a:off x="3865" y="1974"/>
              <a:ext cx="53" cy="69"/>
            </a:xfrm>
            <a:custGeom>
              <a:avLst/>
              <a:gdLst>
                <a:gd name="T0" fmla="*/ 53 w 53"/>
                <a:gd name="T1" fmla="*/ 38 h 69"/>
                <a:gd name="T2" fmla="*/ 53 w 53"/>
                <a:gd name="T3" fmla="*/ 54 h 69"/>
                <a:gd name="T4" fmla="*/ 53 w 53"/>
                <a:gd name="T5" fmla="*/ 54 h 69"/>
                <a:gd name="T6" fmla="*/ 46 w 53"/>
                <a:gd name="T7" fmla="*/ 61 h 69"/>
                <a:gd name="T8" fmla="*/ 46 w 53"/>
                <a:gd name="T9" fmla="*/ 61 h 69"/>
                <a:gd name="T10" fmla="*/ 38 w 53"/>
                <a:gd name="T11" fmla="*/ 69 h 69"/>
                <a:gd name="T12" fmla="*/ 38 w 53"/>
                <a:gd name="T13" fmla="*/ 69 h 69"/>
                <a:gd name="T14" fmla="*/ 23 w 53"/>
                <a:gd name="T15" fmla="*/ 69 h 69"/>
                <a:gd name="T16" fmla="*/ 23 w 53"/>
                <a:gd name="T17" fmla="*/ 69 h 69"/>
                <a:gd name="T18" fmla="*/ 23 w 53"/>
                <a:gd name="T19" fmla="*/ 69 h 69"/>
                <a:gd name="T20" fmla="*/ 23 w 53"/>
                <a:gd name="T21" fmla="*/ 69 h 69"/>
                <a:gd name="T22" fmla="*/ 15 w 53"/>
                <a:gd name="T23" fmla="*/ 69 h 69"/>
                <a:gd name="T24" fmla="*/ 15 w 53"/>
                <a:gd name="T25" fmla="*/ 69 h 69"/>
                <a:gd name="T26" fmla="*/ 7 w 53"/>
                <a:gd name="T27" fmla="*/ 61 h 69"/>
                <a:gd name="T28" fmla="*/ 7 w 53"/>
                <a:gd name="T29" fmla="*/ 61 h 69"/>
                <a:gd name="T30" fmla="*/ 0 w 53"/>
                <a:gd name="T31" fmla="*/ 54 h 69"/>
                <a:gd name="T32" fmla="*/ 0 w 53"/>
                <a:gd name="T33" fmla="*/ 54 h 69"/>
                <a:gd name="T34" fmla="*/ 0 w 53"/>
                <a:gd name="T35" fmla="*/ 38 h 69"/>
                <a:gd name="T36" fmla="*/ 0 w 53"/>
                <a:gd name="T37" fmla="*/ 38 h 69"/>
                <a:gd name="T38" fmla="*/ 0 w 53"/>
                <a:gd name="T39" fmla="*/ 38 h 69"/>
                <a:gd name="T40" fmla="*/ 0 w 53"/>
                <a:gd name="T41" fmla="*/ 38 h 69"/>
                <a:gd name="T42" fmla="*/ 0 w 53"/>
                <a:gd name="T43" fmla="*/ 23 h 69"/>
                <a:gd name="T44" fmla="*/ 0 w 53"/>
                <a:gd name="T45" fmla="*/ 23 h 69"/>
                <a:gd name="T46" fmla="*/ 7 w 53"/>
                <a:gd name="T47" fmla="*/ 8 h 69"/>
                <a:gd name="T48" fmla="*/ 7 w 53"/>
                <a:gd name="T49" fmla="*/ 8 h 69"/>
                <a:gd name="T50" fmla="*/ 15 w 53"/>
                <a:gd name="T51" fmla="*/ 0 h 69"/>
                <a:gd name="T52" fmla="*/ 15 w 53"/>
                <a:gd name="T53" fmla="*/ 0 h 69"/>
                <a:gd name="T54" fmla="*/ 23 w 53"/>
                <a:gd name="T55" fmla="*/ 0 h 69"/>
                <a:gd name="T56" fmla="*/ 23 w 53"/>
                <a:gd name="T57" fmla="*/ 0 h 69"/>
                <a:gd name="T58" fmla="*/ 23 w 53"/>
                <a:gd name="T59" fmla="*/ 0 h 69"/>
                <a:gd name="T60" fmla="*/ 23 w 53"/>
                <a:gd name="T61" fmla="*/ 0 h 69"/>
                <a:gd name="T62" fmla="*/ 38 w 53"/>
                <a:gd name="T63" fmla="*/ 0 h 69"/>
                <a:gd name="T64" fmla="*/ 38 w 53"/>
                <a:gd name="T65" fmla="*/ 0 h 69"/>
                <a:gd name="T66" fmla="*/ 46 w 53"/>
                <a:gd name="T67" fmla="*/ 8 h 69"/>
                <a:gd name="T68" fmla="*/ 46 w 53"/>
                <a:gd name="T69" fmla="*/ 8 h 69"/>
                <a:gd name="T70" fmla="*/ 53 w 53"/>
                <a:gd name="T71" fmla="*/ 23 h 69"/>
                <a:gd name="T72" fmla="*/ 53 w 53"/>
                <a:gd name="T73" fmla="*/ 23 h 69"/>
                <a:gd name="T74" fmla="*/ 53 w 53"/>
                <a:gd name="T75" fmla="*/ 38 h 69"/>
                <a:gd name="T76" fmla="*/ 53 w 53"/>
                <a:gd name="T77" fmla="*/ 38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69"/>
                <a:gd name="T119" fmla="*/ 53 w 53"/>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69">
                  <a:moveTo>
                    <a:pt x="53" y="38"/>
                  </a:moveTo>
                  <a:lnTo>
                    <a:pt x="53" y="54"/>
                  </a:lnTo>
                  <a:lnTo>
                    <a:pt x="46" y="61"/>
                  </a:lnTo>
                  <a:lnTo>
                    <a:pt x="38" y="69"/>
                  </a:lnTo>
                  <a:lnTo>
                    <a:pt x="23" y="69"/>
                  </a:lnTo>
                  <a:lnTo>
                    <a:pt x="15" y="69"/>
                  </a:lnTo>
                  <a:lnTo>
                    <a:pt x="7" y="61"/>
                  </a:lnTo>
                  <a:lnTo>
                    <a:pt x="0" y="54"/>
                  </a:lnTo>
                  <a:lnTo>
                    <a:pt x="0" y="38"/>
                  </a:lnTo>
                  <a:lnTo>
                    <a:pt x="0" y="23"/>
                  </a:lnTo>
                  <a:lnTo>
                    <a:pt x="7" y="8"/>
                  </a:lnTo>
                  <a:lnTo>
                    <a:pt x="15" y="0"/>
                  </a:lnTo>
                  <a:lnTo>
                    <a:pt x="23" y="0"/>
                  </a:lnTo>
                  <a:lnTo>
                    <a:pt x="38" y="0"/>
                  </a:lnTo>
                  <a:lnTo>
                    <a:pt x="46" y="8"/>
                  </a:lnTo>
                  <a:lnTo>
                    <a:pt x="53" y="23"/>
                  </a:lnTo>
                  <a:lnTo>
                    <a:pt x="53"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53" name="Freeform 510"/>
            <p:cNvSpPr>
              <a:spLocks/>
            </p:cNvSpPr>
            <p:nvPr/>
          </p:nvSpPr>
          <p:spPr bwMode="auto">
            <a:xfrm>
              <a:off x="4056" y="2181"/>
              <a:ext cx="61" cy="76"/>
            </a:xfrm>
            <a:custGeom>
              <a:avLst/>
              <a:gdLst>
                <a:gd name="T0" fmla="*/ 61 w 61"/>
                <a:gd name="T1" fmla="*/ 38 h 76"/>
                <a:gd name="T2" fmla="*/ 54 w 61"/>
                <a:gd name="T3" fmla="*/ 53 h 76"/>
                <a:gd name="T4" fmla="*/ 54 w 61"/>
                <a:gd name="T5" fmla="*/ 61 h 76"/>
                <a:gd name="T6" fmla="*/ 38 w 61"/>
                <a:gd name="T7" fmla="*/ 68 h 76"/>
                <a:gd name="T8" fmla="*/ 31 w 61"/>
                <a:gd name="T9" fmla="*/ 76 h 76"/>
                <a:gd name="T10" fmla="*/ 31 w 61"/>
                <a:gd name="T11" fmla="*/ 76 h 76"/>
                <a:gd name="T12" fmla="*/ 23 w 61"/>
                <a:gd name="T13" fmla="*/ 68 h 76"/>
                <a:gd name="T14" fmla="*/ 8 w 61"/>
                <a:gd name="T15" fmla="*/ 61 h 76"/>
                <a:gd name="T16" fmla="*/ 8 w 61"/>
                <a:gd name="T17" fmla="*/ 53 h 76"/>
                <a:gd name="T18" fmla="*/ 0 w 61"/>
                <a:gd name="T19" fmla="*/ 38 h 76"/>
                <a:gd name="T20" fmla="*/ 0 w 61"/>
                <a:gd name="T21" fmla="*/ 38 h 76"/>
                <a:gd name="T22" fmla="*/ 8 w 61"/>
                <a:gd name="T23" fmla="*/ 22 h 76"/>
                <a:gd name="T24" fmla="*/ 8 w 61"/>
                <a:gd name="T25" fmla="*/ 15 h 76"/>
                <a:gd name="T26" fmla="*/ 23 w 61"/>
                <a:gd name="T27" fmla="*/ 7 h 76"/>
                <a:gd name="T28" fmla="*/ 31 w 61"/>
                <a:gd name="T29" fmla="*/ 0 h 76"/>
                <a:gd name="T30" fmla="*/ 31 w 61"/>
                <a:gd name="T31" fmla="*/ 0 h 76"/>
                <a:gd name="T32" fmla="*/ 38 w 61"/>
                <a:gd name="T33" fmla="*/ 7 h 76"/>
                <a:gd name="T34" fmla="*/ 54 w 61"/>
                <a:gd name="T35" fmla="*/ 15 h 76"/>
                <a:gd name="T36" fmla="*/ 54 w 61"/>
                <a:gd name="T37" fmla="*/ 22 h 76"/>
                <a:gd name="T38" fmla="*/ 61 w 61"/>
                <a:gd name="T39" fmla="*/ 38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
                <a:gd name="T61" fmla="*/ 0 h 76"/>
                <a:gd name="T62" fmla="*/ 61 w 61"/>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 h="76">
                  <a:moveTo>
                    <a:pt x="61" y="38"/>
                  </a:moveTo>
                  <a:lnTo>
                    <a:pt x="54" y="53"/>
                  </a:lnTo>
                  <a:lnTo>
                    <a:pt x="54" y="61"/>
                  </a:lnTo>
                  <a:lnTo>
                    <a:pt x="38" y="68"/>
                  </a:lnTo>
                  <a:lnTo>
                    <a:pt x="31" y="76"/>
                  </a:lnTo>
                  <a:lnTo>
                    <a:pt x="23" y="68"/>
                  </a:lnTo>
                  <a:lnTo>
                    <a:pt x="8" y="61"/>
                  </a:lnTo>
                  <a:lnTo>
                    <a:pt x="8" y="53"/>
                  </a:lnTo>
                  <a:lnTo>
                    <a:pt x="0" y="38"/>
                  </a:lnTo>
                  <a:lnTo>
                    <a:pt x="8" y="22"/>
                  </a:lnTo>
                  <a:lnTo>
                    <a:pt x="8" y="15"/>
                  </a:lnTo>
                  <a:lnTo>
                    <a:pt x="23" y="7"/>
                  </a:lnTo>
                  <a:lnTo>
                    <a:pt x="31" y="0"/>
                  </a:lnTo>
                  <a:lnTo>
                    <a:pt x="38" y="7"/>
                  </a:lnTo>
                  <a:lnTo>
                    <a:pt x="54" y="15"/>
                  </a:lnTo>
                  <a:lnTo>
                    <a:pt x="54" y="22"/>
                  </a:lnTo>
                  <a:lnTo>
                    <a:pt x="61"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54" name="Freeform 511"/>
            <p:cNvSpPr>
              <a:spLocks/>
            </p:cNvSpPr>
            <p:nvPr/>
          </p:nvSpPr>
          <p:spPr bwMode="auto">
            <a:xfrm>
              <a:off x="3651" y="1813"/>
              <a:ext cx="53" cy="69"/>
            </a:xfrm>
            <a:custGeom>
              <a:avLst/>
              <a:gdLst>
                <a:gd name="T0" fmla="*/ 53 w 53"/>
                <a:gd name="T1" fmla="*/ 31 h 69"/>
                <a:gd name="T2" fmla="*/ 53 w 53"/>
                <a:gd name="T3" fmla="*/ 46 h 69"/>
                <a:gd name="T4" fmla="*/ 45 w 53"/>
                <a:gd name="T5" fmla="*/ 61 h 69"/>
                <a:gd name="T6" fmla="*/ 38 w 53"/>
                <a:gd name="T7" fmla="*/ 69 h 69"/>
                <a:gd name="T8" fmla="*/ 22 w 53"/>
                <a:gd name="T9" fmla="*/ 69 h 69"/>
                <a:gd name="T10" fmla="*/ 22 w 53"/>
                <a:gd name="T11" fmla="*/ 69 h 69"/>
                <a:gd name="T12" fmla="*/ 15 w 53"/>
                <a:gd name="T13" fmla="*/ 69 h 69"/>
                <a:gd name="T14" fmla="*/ 7 w 53"/>
                <a:gd name="T15" fmla="*/ 61 h 69"/>
                <a:gd name="T16" fmla="*/ 0 w 53"/>
                <a:gd name="T17" fmla="*/ 46 h 69"/>
                <a:gd name="T18" fmla="*/ 0 w 53"/>
                <a:gd name="T19" fmla="*/ 31 h 69"/>
                <a:gd name="T20" fmla="*/ 0 w 53"/>
                <a:gd name="T21" fmla="*/ 31 h 69"/>
                <a:gd name="T22" fmla="*/ 0 w 53"/>
                <a:gd name="T23" fmla="*/ 23 h 69"/>
                <a:gd name="T24" fmla="*/ 7 w 53"/>
                <a:gd name="T25" fmla="*/ 8 h 69"/>
                <a:gd name="T26" fmla="*/ 15 w 53"/>
                <a:gd name="T27" fmla="*/ 0 h 69"/>
                <a:gd name="T28" fmla="*/ 22 w 53"/>
                <a:gd name="T29" fmla="*/ 0 h 69"/>
                <a:gd name="T30" fmla="*/ 22 w 53"/>
                <a:gd name="T31" fmla="*/ 0 h 69"/>
                <a:gd name="T32" fmla="*/ 38 w 53"/>
                <a:gd name="T33" fmla="*/ 0 h 69"/>
                <a:gd name="T34" fmla="*/ 45 w 53"/>
                <a:gd name="T35" fmla="*/ 8 h 69"/>
                <a:gd name="T36" fmla="*/ 53 w 53"/>
                <a:gd name="T37" fmla="*/ 23 h 69"/>
                <a:gd name="T38" fmla="*/ 53 w 53"/>
                <a:gd name="T39" fmla="*/ 31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69"/>
                <a:gd name="T62" fmla="*/ 53 w 53"/>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69">
                  <a:moveTo>
                    <a:pt x="53" y="31"/>
                  </a:moveTo>
                  <a:lnTo>
                    <a:pt x="53" y="46"/>
                  </a:lnTo>
                  <a:lnTo>
                    <a:pt x="45" y="61"/>
                  </a:lnTo>
                  <a:lnTo>
                    <a:pt x="38" y="69"/>
                  </a:lnTo>
                  <a:lnTo>
                    <a:pt x="22" y="69"/>
                  </a:lnTo>
                  <a:lnTo>
                    <a:pt x="15" y="69"/>
                  </a:lnTo>
                  <a:lnTo>
                    <a:pt x="7" y="61"/>
                  </a:lnTo>
                  <a:lnTo>
                    <a:pt x="0" y="46"/>
                  </a:lnTo>
                  <a:lnTo>
                    <a:pt x="0" y="31"/>
                  </a:lnTo>
                  <a:lnTo>
                    <a:pt x="0" y="23"/>
                  </a:lnTo>
                  <a:lnTo>
                    <a:pt x="7" y="8"/>
                  </a:lnTo>
                  <a:lnTo>
                    <a:pt x="15" y="0"/>
                  </a:lnTo>
                  <a:lnTo>
                    <a:pt x="22" y="0"/>
                  </a:lnTo>
                  <a:lnTo>
                    <a:pt x="38" y="0"/>
                  </a:lnTo>
                  <a:lnTo>
                    <a:pt x="45" y="8"/>
                  </a:lnTo>
                  <a:lnTo>
                    <a:pt x="53" y="23"/>
                  </a:lnTo>
                  <a:lnTo>
                    <a:pt x="53" y="31"/>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55" name="Freeform 512"/>
            <p:cNvSpPr>
              <a:spLocks/>
            </p:cNvSpPr>
            <p:nvPr/>
          </p:nvSpPr>
          <p:spPr bwMode="auto">
            <a:xfrm>
              <a:off x="4056" y="2181"/>
              <a:ext cx="61" cy="76"/>
            </a:xfrm>
            <a:custGeom>
              <a:avLst/>
              <a:gdLst>
                <a:gd name="T0" fmla="*/ 61 w 61"/>
                <a:gd name="T1" fmla="*/ 38 h 76"/>
                <a:gd name="T2" fmla="*/ 54 w 61"/>
                <a:gd name="T3" fmla="*/ 53 h 76"/>
                <a:gd name="T4" fmla="*/ 54 w 61"/>
                <a:gd name="T5" fmla="*/ 53 h 76"/>
                <a:gd name="T6" fmla="*/ 54 w 61"/>
                <a:gd name="T7" fmla="*/ 61 h 76"/>
                <a:gd name="T8" fmla="*/ 54 w 61"/>
                <a:gd name="T9" fmla="*/ 61 h 76"/>
                <a:gd name="T10" fmla="*/ 38 w 61"/>
                <a:gd name="T11" fmla="*/ 68 h 76"/>
                <a:gd name="T12" fmla="*/ 38 w 61"/>
                <a:gd name="T13" fmla="*/ 68 h 76"/>
                <a:gd name="T14" fmla="*/ 31 w 61"/>
                <a:gd name="T15" fmla="*/ 76 h 76"/>
                <a:gd name="T16" fmla="*/ 31 w 61"/>
                <a:gd name="T17" fmla="*/ 76 h 76"/>
                <a:gd name="T18" fmla="*/ 31 w 61"/>
                <a:gd name="T19" fmla="*/ 76 h 76"/>
                <a:gd name="T20" fmla="*/ 31 w 61"/>
                <a:gd name="T21" fmla="*/ 76 h 76"/>
                <a:gd name="T22" fmla="*/ 23 w 61"/>
                <a:gd name="T23" fmla="*/ 68 h 76"/>
                <a:gd name="T24" fmla="*/ 23 w 61"/>
                <a:gd name="T25" fmla="*/ 68 h 76"/>
                <a:gd name="T26" fmla="*/ 8 w 61"/>
                <a:gd name="T27" fmla="*/ 61 h 76"/>
                <a:gd name="T28" fmla="*/ 8 w 61"/>
                <a:gd name="T29" fmla="*/ 61 h 76"/>
                <a:gd name="T30" fmla="*/ 8 w 61"/>
                <a:gd name="T31" fmla="*/ 53 h 76"/>
                <a:gd name="T32" fmla="*/ 8 w 61"/>
                <a:gd name="T33" fmla="*/ 53 h 76"/>
                <a:gd name="T34" fmla="*/ 0 w 61"/>
                <a:gd name="T35" fmla="*/ 38 h 76"/>
                <a:gd name="T36" fmla="*/ 0 w 61"/>
                <a:gd name="T37" fmla="*/ 38 h 76"/>
                <a:gd name="T38" fmla="*/ 0 w 61"/>
                <a:gd name="T39" fmla="*/ 38 h 76"/>
                <a:gd name="T40" fmla="*/ 0 w 61"/>
                <a:gd name="T41" fmla="*/ 38 h 76"/>
                <a:gd name="T42" fmla="*/ 8 w 61"/>
                <a:gd name="T43" fmla="*/ 22 h 76"/>
                <a:gd name="T44" fmla="*/ 8 w 61"/>
                <a:gd name="T45" fmla="*/ 22 h 76"/>
                <a:gd name="T46" fmla="*/ 8 w 61"/>
                <a:gd name="T47" fmla="*/ 15 h 76"/>
                <a:gd name="T48" fmla="*/ 8 w 61"/>
                <a:gd name="T49" fmla="*/ 15 h 76"/>
                <a:gd name="T50" fmla="*/ 23 w 61"/>
                <a:gd name="T51" fmla="*/ 7 h 76"/>
                <a:gd name="T52" fmla="*/ 23 w 61"/>
                <a:gd name="T53" fmla="*/ 7 h 76"/>
                <a:gd name="T54" fmla="*/ 31 w 61"/>
                <a:gd name="T55" fmla="*/ 0 h 76"/>
                <a:gd name="T56" fmla="*/ 31 w 61"/>
                <a:gd name="T57" fmla="*/ 0 h 76"/>
                <a:gd name="T58" fmla="*/ 31 w 61"/>
                <a:gd name="T59" fmla="*/ 0 h 76"/>
                <a:gd name="T60" fmla="*/ 31 w 61"/>
                <a:gd name="T61" fmla="*/ 0 h 76"/>
                <a:gd name="T62" fmla="*/ 38 w 61"/>
                <a:gd name="T63" fmla="*/ 7 h 76"/>
                <a:gd name="T64" fmla="*/ 38 w 61"/>
                <a:gd name="T65" fmla="*/ 7 h 76"/>
                <a:gd name="T66" fmla="*/ 54 w 61"/>
                <a:gd name="T67" fmla="*/ 15 h 76"/>
                <a:gd name="T68" fmla="*/ 54 w 61"/>
                <a:gd name="T69" fmla="*/ 15 h 76"/>
                <a:gd name="T70" fmla="*/ 54 w 61"/>
                <a:gd name="T71" fmla="*/ 22 h 76"/>
                <a:gd name="T72" fmla="*/ 54 w 61"/>
                <a:gd name="T73" fmla="*/ 22 h 76"/>
                <a:gd name="T74" fmla="*/ 61 w 61"/>
                <a:gd name="T75" fmla="*/ 38 h 76"/>
                <a:gd name="T76" fmla="*/ 61 w 61"/>
                <a:gd name="T77" fmla="*/ 38 h 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76"/>
                <a:gd name="T119" fmla="*/ 61 w 61"/>
                <a:gd name="T120" fmla="*/ 76 h 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76">
                  <a:moveTo>
                    <a:pt x="61" y="38"/>
                  </a:moveTo>
                  <a:lnTo>
                    <a:pt x="54" y="53"/>
                  </a:lnTo>
                  <a:lnTo>
                    <a:pt x="54" y="61"/>
                  </a:lnTo>
                  <a:lnTo>
                    <a:pt x="38" y="68"/>
                  </a:lnTo>
                  <a:lnTo>
                    <a:pt x="31" y="76"/>
                  </a:lnTo>
                  <a:lnTo>
                    <a:pt x="23" y="68"/>
                  </a:lnTo>
                  <a:lnTo>
                    <a:pt x="8" y="61"/>
                  </a:lnTo>
                  <a:lnTo>
                    <a:pt x="8" y="53"/>
                  </a:lnTo>
                  <a:lnTo>
                    <a:pt x="0" y="38"/>
                  </a:lnTo>
                  <a:lnTo>
                    <a:pt x="8" y="22"/>
                  </a:lnTo>
                  <a:lnTo>
                    <a:pt x="8" y="15"/>
                  </a:lnTo>
                  <a:lnTo>
                    <a:pt x="23" y="7"/>
                  </a:lnTo>
                  <a:lnTo>
                    <a:pt x="31" y="0"/>
                  </a:lnTo>
                  <a:lnTo>
                    <a:pt x="38" y="7"/>
                  </a:lnTo>
                  <a:lnTo>
                    <a:pt x="54" y="15"/>
                  </a:lnTo>
                  <a:lnTo>
                    <a:pt x="54" y="22"/>
                  </a:lnTo>
                  <a:lnTo>
                    <a:pt x="61"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56" name="Freeform 513"/>
            <p:cNvSpPr>
              <a:spLocks/>
            </p:cNvSpPr>
            <p:nvPr/>
          </p:nvSpPr>
          <p:spPr bwMode="auto">
            <a:xfrm>
              <a:off x="3651" y="1813"/>
              <a:ext cx="53" cy="69"/>
            </a:xfrm>
            <a:custGeom>
              <a:avLst/>
              <a:gdLst>
                <a:gd name="T0" fmla="*/ 53 w 53"/>
                <a:gd name="T1" fmla="*/ 31 h 69"/>
                <a:gd name="T2" fmla="*/ 53 w 53"/>
                <a:gd name="T3" fmla="*/ 46 h 69"/>
                <a:gd name="T4" fmla="*/ 53 w 53"/>
                <a:gd name="T5" fmla="*/ 46 h 69"/>
                <a:gd name="T6" fmla="*/ 45 w 53"/>
                <a:gd name="T7" fmla="*/ 61 h 69"/>
                <a:gd name="T8" fmla="*/ 45 w 53"/>
                <a:gd name="T9" fmla="*/ 61 h 69"/>
                <a:gd name="T10" fmla="*/ 38 w 53"/>
                <a:gd name="T11" fmla="*/ 69 h 69"/>
                <a:gd name="T12" fmla="*/ 38 w 53"/>
                <a:gd name="T13" fmla="*/ 69 h 69"/>
                <a:gd name="T14" fmla="*/ 22 w 53"/>
                <a:gd name="T15" fmla="*/ 69 h 69"/>
                <a:gd name="T16" fmla="*/ 22 w 53"/>
                <a:gd name="T17" fmla="*/ 69 h 69"/>
                <a:gd name="T18" fmla="*/ 22 w 53"/>
                <a:gd name="T19" fmla="*/ 69 h 69"/>
                <a:gd name="T20" fmla="*/ 22 w 53"/>
                <a:gd name="T21" fmla="*/ 69 h 69"/>
                <a:gd name="T22" fmla="*/ 15 w 53"/>
                <a:gd name="T23" fmla="*/ 69 h 69"/>
                <a:gd name="T24" fmla="*/ 15 w 53"/>
                <a:gd name="T25" fmla="*/ 69 h 69"/>
                <a:gd name="T26" fmla="*/ 7 w 53"/>
                <a:gd name="T27" fmla="*/ 61 h 69"/>
                <a:gd name="T28" fmla="*/ 7 w 53"/>
                <a:gd name="T29" fmla="*/ 61 h 69"/>
                <a:gd name="T30" fmla="*/ 0 w 53"/>
                <a:gd name="T31" fmla="*/ 46 h 69"/>
                <a:gd name="T32" fmla="*/ 0 w 53"/>
                <a:gd name="T33" fmla="*/ 46 h 69"/>
                <a:gd name="T34" fmla="*/ 0 w 53"/>
                <a:gd name="T35" fmla="*/ 31 h 69"/>
                <a:gd name="T36" fmla="*/ 0 w 53"/>
                <a:gd name="T37" fmla="*/ 31 h 69"/>
                <a:gd name="T38" fmla="*/ 0 w 53"/>
                <a:gd name="T39" fmla="*/ 31 h 69"/>
                <a:gd name="T40" fmla="*/ 0 w 53"/>
                <a:gd name="T41" fmla="*/ 31 h 69"/>
                <a:gd name="T42" fmla="*/ 0 w 53"/>
                <a:gd name="T43" fmla="*/ 23 h 69"/>
                <a:gd name="T44" fmla="*/ 0 w 53"/>
                <a:gd name="T45" fmla="*/ 23 h 69"/>
                <a:gd name="T46" fmla="*/ 7 w 53"/>
                <a:gd name="T47" fmla="*/ 8 h 69"/>
                <a:gd name="T48" fmla="*/ 7 w 53"/>
                <a:gd name="T49" fmla="*/ 8 h 69"/>
                <a:gd name="T50" fmla="*/ 15 w 53"/>
                <a:gd name="T51" fmla="*/ 0 h 69"/>
                <a:gd name="T52" fmla="*/ 15 w 53"/>
                <a:gd name="T53" fmla="*/ 0 h 69"/>
                <a:gd name="T54" fmla="*/ 22 w 53"/>
                <a:gd name="T55" fmla="*/ 0 h 69"/>
                <a:gd name="T56" fmla="*/ 22 w 53"/>
                <a:gd name="T57" fmla="*/ 0 h 69"/>
                <a:gd name="T58" fmla="*/ 22 w 53"/>
                <a:gd name="T59" fmla="*/ 0 h 69"/>
                <a:gd name="T60" fmla="*/ 22 w 53"/>
                <a:gd name="T61" fmla="*/ 0 h 69"/>
                <a:gd name="T62" fmla="*/ 38 w 53"/>
                <a:gd name="T63" fmla="*/ 0 h 69"/>
                <a:gd name="T64" fmla="*/ 38 w 53"/>
                <a:gd name="T65" fmla="*/ 0 h 69"/>
                <a:gd name="T66" fmla="*/ 45 w 53"/>
                <a:gd name="T67" fmla="*/ 8 h 69"/>
                <a:gd name="T68" fmla="*/ 45 w 53"/>
                <a:gd name="T69" fmla="*/ 8 h 69"/>
                <a:gd name="T70" fmla="*/ 53 w 53"/>
                <a:gd name="T71" fmla="*/ 23 h 69"/>
                <a:gd name="T72" fmla="*/ 53 w 53"/>
                <a:gd name="T73" fmla="*/ 23 h 69"/>
                <a:gd name="T74" fmla="*/ 53 w 53"/>
                <a:gd name="T75" fmla="*/ 31 h 69"/>
                <a:gd name="T76" fmla="*/ 53 w 53"/>
                <a:gd name="T77" fmla="*/ 31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69"/>
                <a:gd name="T119" fmla="*/ 53 w 53"/>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69">
                  <a:moveTo>
                    <a:pt x="53" y="31"/>
                  </a:moveTo>
                  <a:lnTo>
                    <a:pt x="53" y="46"/>
                  </a:lnTo>
                  <a:lnTo>
                    <a:pt x="45" y="61"/>
                  </a:lnTo>
                  <a:lnTo>
                    <a:pt x="38" y="69"/>
                  </a:lnTo>
                  <a:lnTo>
                    <a:pt x="22" y="69"/>
                  </a:lnTo>
                  <a:lnTo>
                    <a:pt x="15" y="69"/>
                  </a:lnTo>
                  <a:lnTo>
                    <a:pt x="7" y="61"/>
                  </a:lnTo>
                  <a:lnTo>
                    <a:pt x="0" y="46"/>
                  </a:lnTo>
                  <a:lnTo>
                    <a:pt x="0" y="31"/>
                  </a:lnTo>
                  <a:lnTo>
                    <a:pt x="0" y="23"/>
                  </a:lnTo>
                  <a:lnTo>
                    <a:pt x="7" y="8"/>
                  </a:lnTo>
                  <a:lnTo>
                    <a:pt x="15" y="0"/>
                  </a:lnTo>
                  <a:lnTo>
                    <a:pt x="22" y="0"/>
                  </a:lnTo>
                  <a:lnTo>
                    <a:pt x="38" y="0"/>
                  </a:lnTo>
                  <a:lnTo>
                    <a:pt x="45" y="8"/>
                  </a:lnTo>
                  <a:lnTo>
                    <a:pt x="53" y="23"/>
                  </a:lnTo>
                  <a:lnTo>
                    <a:pt x="53" y="31"/>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57" name="Freeform 514"/>
            <p:cNvSpPr>
              <a:spLocks/>
            </p:cNvSpPr>
            <p:nvPr/>
          </p:nvSpPr>
          <p:spPr bwMode="auto">
            <a:xfrm>
              <a:off x="3704" y="1844"/>
              <a:ext cx="54" cy="76"/>
            </a:xfrm>
            <a:custGeom>
              <a:avLst/>
              <a:gdLst>
                <a:gd name="T0" fmla="*/ 54 w 54"/>
                <a:gd name="T1" fmla="*/ 38 h 76"/>
                <a:gd name="T2" fmla="*/ 54 w 54"/>
                <a:gd name="T3" fmla="*/ 53 h 76"/>
                <a:gd name="T4" fmla="*/ 46 w 54"/>
                <a:gd name="T5" fmla="*/ 61 h 76"/>
                <a:gd name="T6" fmla="*/ 38 w 54"/>
                <a:gd name="T7" fmla="*/ 76 h 76"/>
                <a:gd name="T8" fmla="*/ 31 w 54"/>
                <a:gd name="T9" fmla="*/ 76 h 76"/>
                <a:gd name="T10" fmla="*/ 31 w 54"/>
                <a:gd name="T11" fmla="*/ 76 h 76"/>
                <a:gd name="T12" fmla="*/ 15 w 54"/>
                <a:gd name="T13" fmla="*/ 76 h 76"/>
                <a:gd name="T14" fmla="*/ 8 w 54"/>
                <a:gd name="T15" fmla="*/ 61 h 76"/>
                <a:gd name="T16" fmla="*/ 0 w 54"/>
                <a:gd name="T17" fmla="*/ 53 h 76"/>
                <a:gd name="T18" fmla="*/ 0 w 54"/>
                <a:gd name="T19" fmla="*/ 38 h 76"/>
                <a:gd name="T20" fmla="*/ 0 w 54"/>
                <a:gd name="T21" fmla="*/ 38 h 76"/>
                <a:gd name="T22" fmla="*/ 0 w 54"/>
                <a:gd name="T23" fmla="*/ 23 h 76"/>
                <a:gd name="T24" fmla="*/ 8 w 54"/>
                <a:gd name="T25" fmla="*/ 15 h 76"/>
                <a:gd name="T26" fmla="*/ 15 w 54"/>
                <a:gd name="T27" fmla="*/ 8 h 76"/>
                <a:gd name="T28" fmla="*/ 31 w 54"/>
                <a:gd name="T29" fmla="*/ 0 h 76"/>
                <a:gd name="T30" fmla="*/ 31 w 54"/>
                <a:gd name="T31" fmla="*/ 0 h 76"/>
                <a:gd name="T32" fmla="*/ 38 w 54"/>
                <a:gd name="T33" fmla="*/ 8 h 76"/>
                <a:gd name="T34" fmla="*/ 46 w 54"/>
                <a:gd name="T35" fmla="*/ 15 h 76"/>
                <a:gd name="T36" fmla="*/ 54 w 54"/>
                <a:gd name="T37" fmla="*/ 23 h 76"/>
                <a:gd name="T38" fmla="*/ 54 w 54"/>
                <a:gd name="T39" fmla="*/ 38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76"/>
                <a:gd name="T62" fmla="*/ 54 w 54"/>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76">
                  <a:moveTo>
                    <a:pt x="54" y="38"/>
                  </a:moveTo>
                  <a:lnTo>
                    <a:pt x="54" y="53"/>
                  </a:lnTo>
                  <a:lnTo>
                    <a:pt x="46" y="61"/>
                  </a:lnTo>
                  <a:lnTo>
                    <a:pt x="38" y="76"/>
                  </a:lnTo>
                  <a:lnTo>
                    <a:pt x="31" y="76"/>
                  </a:lnTo>
                  <a:lnTo>
                    <a:pt x="15" y="76"/>
                  </a:lnTo>
                  <a:lnTo>
                    <a:pt x="8" y="61"/>
                  </a:lnTo>
                  <a:lnTo>
                    <a:pt x="0" y="53"/>
                  </a:lnTo>
                  <a:lnTo>
                    <a:pt x="0" y="38"/>
                  </a:lnTo>
                  <a:lnTo>
                    <a:pt x="0" y="23"/>
                  </a:lnTo>
                  <a:lnTo>
                    <a:pt x="8" y="15"/>
                  </a:lnTo>
                  <a:lnTo>
                    <a:pt x="15" y="8"/>
                  </a:lnTo>
                  <a:lnTo>
                    <a:pt x="31" y="0"/>
                  </a:lnTo>
                  <a:lnTo>
                    <a:pt x="38" y="8"/>
                  </a:lnTo>
                  <a:lnTo>
                    <a:pt x="46" y="15"/>
                  </a:lnTo>
                  <a:lnTo>
                    <a:pt x="54" y="23"/>
                  </a:lnTo>
                  <a:lnTo>
                    <a:pt x="54"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58" name="Freeform 515"/>
            <p:cNvSpPr>
              <a:spLocks/>
            </p:cNvSpPr>
            <p:nvPr/>
          </p:nvSpPr>
          <p:spPr bwMode="auto">
            <a:xfrm>
              <a:off x="3895" y="2035"/>
              <a:ext cx="62" cy="77"/>
            </a:xfrm>
            <a:custGeom>
              <a:avLst/>
              <a:gdLst>
                <a:gd name="T0" fmla="*/ 62 w 62"/>
                <a:gd name="T1" fmla="*/ 38 h 77"/>
                <a:gd name="T2" fmla="*/ 54 w 62"/>
                <a:gd name="T3" fmla="*/ 54 h 77"/>
                <a:gd name="T4" fmla="*/ 54 w 62"/>
                <a:gd name="T5" fmla="*/ 61 h 77"/>
                <a:gd name="T6" fmla="*/ 39 w 62"/>
                <a:gd name="T7" fmla="*/ 69 h 77"/>
                <a:gd name="T8" fmla="*/ 31 w 62"/>
                <a:gd name="T9" fmla="*/ 77 h 77"/>
                <a:gd name="T10" fmla="*/ 31 w 62"/>
                <a:gd name="T11" fmla="*/ 77 h 77"/>
                <a:gd name="T12" fmla="*/ 23 w 62"/>
                <a:gd name="T13" fmla="*/ 69 h 77"/>
                <a:gd name="T14" fmla="*/ 8 w 62"/>
                <a:gd name="T15" fmla="*/ 61 h 77"/>
                <a:gd name="T16" fmla="*/ 8 w 62"/>
                <a:gd name="T17" fmla="*/ 54 h 77"/>
                <a:gd name="T18" fmla="*/ 0 w 62"/>
                <a:gd name="T19" fmla="*/ 38 h 77"/>
                <a:gd name="T20" fmla="*/ 0 w 62"/>
                <a:gd name="T21" fmla="*/ 38 h 77"/>
                <a:gd name="T22" fmla="*/ 8 w 62"/>
                <a:gd name="T23" fmla="*/ 23 h 77"/>
                <a:gd name="T24" fmla="*/ 8 w 62"/>
                <a:gd name="T25" fmla="*/ 15 h 77"/>
                <a:gd name="T26" fmla="*/ 23 w 62"/>
                <a:gd name="T27" fmla="*/ 8 h 77"/>
                <a:gd name="T28" fmla="*/ 31 w 62"/>
                <a:gd name="T29" fmla="*/ 0 h 77"/>
                <a:gd name="T30" fmla="*/ 31 w 62"/>
                <a:gd name="T31" fmla="*/ 0 h 77"/>
                <a:gd name="T32" fmla="*/ 39 w 62"/>
                <a:gd name="T33" fmla="*/ 8 h 77"/>
                <a:gd name="T34" fmla="*/ 54 w 62"/>
                <a:gd name="T35" fmla="*/ 15 h 77"/>
                <a:gd name="T36" fmla="*/ 54 w 62"/>
                <a:gd name="T37" fmla="*/ 23 h 77"/>
                <a:gd name="T38" fmla="*/ 62 w 62"/>
                <a:gd name="T39" fmla="*/ 38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
                <a:gd name="T61" fmla="*/ 0 h 77"/>
                <a:gd name="T62" fmla="*/ 62 w 62"/>
                <a:gd name="T63" fmla="*/ 77 h 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 h="77">
                  <a:moveTo>
                    <a:pt x="62" y="38"/>
                  </a:moveTo>
                  <a:lnTo>
                    <a:pt x="54" y="54"/>
                  </a:lnTo>
                  <a:lnTo>
                    <a:pt x="54" y="61"/>
                  </a:lnTo>
                  <a:lnTo>
                    <a:pt x="39" y="69"/>
                  </a:lnTo>
                  <a:lnTo>
                    <a:pt x="31" y="77"/>
                  </a:lnTo>
                  <a:lnTo>
                    <a:pt x="23" y="69"/>
                  </a:lnTo>
                  <a:lnTo>
                    <a:pt x="8" y="61"/>
                  </a:lnTo>
                  <a:lnTo>
                    <a:pt x="8" y="54"/>
                  </a:lnTo>
                  <a:lnTo>
                    <a:pt x="0" y="38"/>
                  </a:lnTo>
                  <a:lnTo>
                    <a:pt x="8" y="23"/>
                  </a:lnTo>
                  <a:lnTo>
                    <a:pt x="8" y="15"/>
                  </a:lnTo>
                  <a:lnTo>
                    <a:pt x="23" y="8"/>
                  </a:lnTo>
                  <a:lnTo>
                    <a:pt x="31" y="0"/>
                  </a:lnTo>
                  <a:lnTo>
                    <a:pt x="39" y="8"/>
                  </a:lnTo>
                  <a:lnTo>
                    <a:pt x="54" y="15"/>
                  </a:lnTo>
                  <a:lnTo>
                    <a:pt x="54" y="23"/>
                  </a:lnTo>
                  <a:lnTo>
                    <a:pt x="62"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59" name="Freeform 516"/>
            <p:cNvSpPr>
              <a:spLocks/>
            </p:cNvSpPr>
            <p:nvPr/>
          </p:nvSpPr>
          <p:spPr bwMode="auto">
            <a:xfrm>
              <a:off x="3704" y="1844"/>
              <a:ext cx="54" cy="76"/>
            </a:xfrm>
            <a:custGeom>
              <a:avLst/>
              <a:gdLst>
                <a:gd name="T0" fmla="*/ 54 w 54"/>
                <a:gd name="T1" fmla="*/ 38 h 76"/>
                <a:gd name="T2" fmla="*/ 54 w 54"/>
                <a:gd name="T3" fmla="*/ 53 h 76"/>
                <a:gd name="T4" fmla="*/ 54 w 54"/>
                <a:gd name="T5" fmla="*/ 53 h 76"/>
                <a:gd name="T6" fmla="*/ 46 w 54"/>
                <a:gd name="T7" fmla="*/ 61 h 76"/>
                <a:gd name="T8" fmla="*/ 46 w 54"/>
                <a:gd name="T9" fmla="*/ 61 h 76"/>
                <a:gd name="T10" fmla="*/ 38 w 54"/>
                <a:gd name="T11" fmla="*/ 76 h 76"/>
                <a:gd name="T12" fmla="*/ 38 w 54"/>
                <a:gd name="T13" fmla="*/ 76 h 76"/>
                <a:gd name="T14" fmla="*/ 31 w 54"/>
                <a:gd name="T15" fmla="*/ 76 h 76"/>
                <a:gd name="T16" fmla="*/ 31 w 54"/>
                <a:gd name="T17" fmla="*/ 76 h 76"/>
                <a:gd name="T18" fmla="*/ 31 w 54"/>
                <a:gd name="T19" fmla="*/ 76 h 76"/>
                <a:gd name="T20" fmla="*/ 31 w 54"/>
                <a:gd name="T21" fmla="*/ 76 h 76"/>
                <a:gd name="T22" fmla="*/ 15 w 54"/>
                <a:gd name="T23" fmla="*/ 76 h 76"/>
                <a:gd name="T24" fmla="*/ 15 w 54"/>
                <a:gd name="T25" fmla="*/ 76 h 76"/>
                <a:gd name="T26" fmla="*/ 8 w 54"/>
                <a:gd name="T27" fmla="*/ 61 h 76"/>
                <a:gd name="T28" fmla="*/ 8 w 54"/>
                <a:gd name="T29" fmla="*/ 61 h 76"/>
                <a:gd name="T30" fmla="*/ 0 w 54"/>
                <a:gd name="T31" fmla="*/ 53 h 76"/>
                <a:gd name="T32" fmla="*/ 0 w 54"/>
                <a:gd name="T33" fmla="*/ 53 h 76"/>
                <a:gd name="T34" fmla="*/ 0 w 54"/>
                <a:gd name="T35" fmla="*/ 38 h 76"/>
                <a:gd name="T36" fmla="*/ 0 w 54"/>
                <a:gd name="T37" fmla="*/ 38 h 76"/>
                <a:gd name="T38" fmla="*/ 0 w 54"/>
                <a:gd name="T39" fmla="*/ 38 h 76"/>
                <a:gd name="T40" fmla="*/ 0 w 54"/>
                <a:gd name="T41" fmla="*/ 38 h 76"/>
                <a:gd name="T42" fmla="*/ 0 w 54"/>
                <a:gd name="T43" fmla="*/ 23 h 76"/>
                <a:gd name="T44" fmla="*/ 0 w 54"/>
                <a:gd name="T45" fmla="*/ 23 h 76"/>
                <a:gd name="T46" fmla="*/ 8 w 54"/>
                <a:gd name="T47" fmla="*/ 15 h 76"/>
                <a:gd name="T48" fmla="*/ 8 w 54"/>
                <a:gd name="T49" fmla="*/ 15 h 76"/>
                <a:gd name="T50" fmla="*/ 15 w 54"/>
                <a:gd name="T51" fmla="*/ 8 h 76"/>
                <a:gd name="T52" fmla="*/ 15 w 54"/>
                <a:gd name="T53" fmla="*/ 8 h 76"/>
                <a:gd name="T54" fmla="*/ 31 w 54"/>
                <a:gd name="T55" fmla="*/ 0 h 76"/>
                <a:gd name="T56" fmla="*/ 31 w 54"/>
                <a:gd name="T57" fmla="*/ 0 h 76"/>
                <a:gd name="T58" fmla="*/ 31 w 54"/>
                <a:gd name="T59" fmla="*/ 0 h 76"/>
                <a:gd name="T60" fmla="*/ 31 w 54"/>
                <a:gd name="T61" fmla="*/ 0 h 76"/>
                <a:gd name="T62" fmla="*/ 38 w 54"/>
                <a:gd name="T63" fmla="*/ 8 h 76"/>
                <a:gd name="T64" fmla="*/ 38 w 54"/>
                <a:gd name="T65" fmla="*/ 8 h 76"/>
                <a:gd name="T66" fmla="*/ 46 w 54"/>
                <a:gd name="T67" fmla="*/ 15 h 76"/>
                <a:gd name="T68" fmla="*/ 46 w 54"/>
                <a:gd name="T69" fmla="*/ 15 h 76"/>
                <a:gd name="T70" fmla="*/ 54 w 54"/>
                <a:gd name="T71" fmla="*/ 23 h 76"/>
                <a:gd name="T72" fmla="*/ 54 w 54"/>
                <a:gd name="T73" fmla="*/ 23 h 76"/>
                <a:gd name="T74" fmla="*/ 54 w 54"/>
                <a:gd name="T75" fmla="*/ 38 h 76"/>
                <a:gd name="T76" fmla="*/ 54 w 54"/>
                <a:gd name="T77" fmla="*/ 38 h 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76"/>
                <a:gd name="T119" fmla="*/ 54 w 54"/>
                <a:gd name="T120" fmla="*/ 76 h 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76">
                  <a:moveTo>
                    <a:pt x="54" y="38"/>
                  </a:moveTo>
                  <a:lnTo>
                    <a:pt x="54" y="53"/>
                  </a:lnTo>
                  <a:lnTo>
                    <a:pt x="46" y="61"/>
                  </a:lnTo>
                  <a:lnTo>
                    <a:pt x="38" y="76"/>
                  </a:lnTo>
                  <a:lnTo>
                    <a:pt x="31" y="76"/>
                  </a:lnTo>
                  <a:lnTo>
                    <a:pt x="15" y="76"/>
                  </a:lnTo>
                  <a:lnTo>
                    <a:pt x="8" y="61"/>
                  </a:lnTo>
                  <a:lnTo>
                    <a:pt x="0" y="53"/>
                  </a:lnTo>
                  <a:lnTo>
                    <a:pt x="0" y="38"/>
                  </a:lnTo>
                  <a:lnTo>
                    <a:pt x="0" y="23"/>
                  </a:lnTo>
                  <a:lnTo>
                    <a:pt x="8" y="15"/>
                  </a:lnTo>
                  <a:lnTo>
                    <a:pt x="15" y="8"/>
                  </a:lnTo>
                  <a:lnTo>
                    <a:pt x="31" y="0"/>
                  </a:lnTo>
                  <a:lnTo>
                    <a:pt x="38" y="8"/>
                  </a:lnTo>
                  <a:lnTo>
                    <a:pt x="46" y="15"/>
                  </a:lnTo>
                  <a:lnTo>
                    <a:pt x="54" y="23"/>
                  </a:lnTo>
                  <a:lnTo>
                    <a:pt x="54"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60" name="Freeform 517"/>
            <p:cNvSpPr>
              <a:spLocks/>
            </p:cNvSpPr>
            <p:nvPr/>
          </p:nvSpPr>
          <p:spPr bwMode="auto">
            <a:xfrm>
              <a:off x="3895" y="2035"/>
              <a:ext cx="62" cy="77"/>
            </a:xfrm>
            <a:custGeom>
              <a:avLst/>
              <a:gdLst>
                <a:gd name="T0" fmla="*/ 62 w 62"/>
                <a:gd name="T1" fmla="*/ 38 h 77"/>
                <a:gd name="T2" fmla="*/ 54 w 62"/>
                <a:gd name="T3" fmla="*/ 54 h 77"/>
                <a:gd name="T4" fmla="*/ 54 w 62"/>
                <a:gd name="T5" fmla="*/ 54 h 77"/>
                <a:gd name="T6" fmla="*/ 54 w 62"/>
                <a:gd name="T7" fmla="*/ 61 h 77"/>
                <a:gd name="T8" fmla="*/ 54 w 62"/>
                <a:gd name="T9" fmla="*/ 61 h 77"/>
                <a:gd name="T10" fmla="*/ 39 w 62"/>
                <a:gd name="T11" fmla="*/ 69 h 77"/>
                <a:gd name="T12" fmla="*/ 39 w 62"/>
                <a:gd name="T13" fmla="*/ 69 h 77"/>
                <a:gd name="T14" fmla="*/ 31 w 62"/>
                <a:gd name="T15" fmla="*/ 77 h 77"/>
                <a:gd name="T16" fmla="*/ 31 w 62"/>
                <a:gd name="T17" fmla="*/ 77 h 77"/>
                <a:gd name="T18" fmla="*/ 31 w 62"/>
                <a:gd name="T19" fmla="*/ 77 h 77"/>
                <a:gd name="T20" fmla="*/ 31 w 62"/>
                <a:gd name="T21" fmla="*/ 77 h 77"/>
                <a:gd name="T22" fmla="*/ 23 w 62"/>
                <a:gd name="T23" fmla="*/ 69 h 77"/>
                <a:gd name="T24" fmla="*/ 23 w 62"/>
                <a:gd name="T25" fmla="*/ 69 h 77"/>
                <a:gd name="T26" fmla="*/ 8 w 62"/>
                <a:gd name="T27" fmla="*/ 61 h 77"/>
                <a:gd name="T28" fmla="*/ 8 w 62"/>
                <a:gd name="T29" fmla="*/ 61 h 77"/>
                <a:gd name="T30" fmla="*/ 8 w 62"/>
                <a:gd name="T31" fmla="*/ 54 h 77"/>
                <a:gd name="T32" fmla="*/ 8 w 62"/>
                <a:gd name="T33" fmla="*/ 54 h 77"/>
                <a:gd name="T34" fmla="*/ 0 w 62"/>
                <a:gd name="T35" fmla="*/ 38 h 77"/>
                <a:gd name="T36" fmla="*/ 0 w 62"/>
                <a:gd name="T37" fmla="*/ 38 h 77"/>
                <a:gd name="T38" fmla="*/ 0 w 62"/>
                <a:gd name="T39" fmla="*/ 38 h 77"/>
                <a:gd name="T40" fmla="*/ 0 w 62"/>
                <a:gd name="T41" fmla="*/ 38 h 77"/>
                <a:gd name="T42" fmla="*/ 8 w 62"/>
                <a:gd name="T43" fmla="*/ 23 h 77"/>
                <a:gd name="T44" fmla="*/ 8 w 62"/>
                <a:gd name="T45" fmla="*/ 23 h 77"/>
                <a:gd name="T46" fmla="*/ 8 w 62"/>
                <a:gd name="T47" fmla="*/ 15 h 77"/>
                <a:gd name="T48" fmla="*/ 8 w 62"/>
                <a:gd name="T49" fmla="*/ 15 h 77"/>
                <a:gd name="T50" fmla="*/ 23 w 62"/>
                <a:gd name="T51" fmla="*/ 8 h 77"/>
                <a:gd name="T52" fmla="*/ 23 w 62"/>
                <a:gd name="T53" fmla="*/ 8 h 77"/>
                <a:gd name="T54" fmla="*/ 31 w 62"/>
                <a:gd name="T55" fmla="*/ 0 h 77"/>
                <a:gd name="T56" fmla="*/ 31 w 62"/>
                <a:gd name="T57" fmla="*/ 0 h 77"/>
                <a:gd name="T58" fmla="*/ 31 w 62"/>
                <a:gd name="T59" fmla="*/ 0 h 77"/>
                <a:gd name="T60" fmla="*/ 31 w 62"/>
                <a:gd name="T61" fmla="*/ 0 h 77"/>
                <a:gd name="T62" fmla="*/ 39 w 62"/>
                <a:gd name="T63" fmla="*/ 8 h 77"/>
                <a:gd name="T64" fmla="*/ 39 w 62"/>
                <a:gd name="T65" fmla="*/ 8 h 77"/>
                <a:gd name="T66" fmla="*/ 54 w 62"/>
                <a:gd name="T67" fmla="*/ 15 h 77"/>
                <a:gd name="T68" fmla="*/ 54 w 62"/>
                <a:gd name="T69" fmla="*/ 15 h 77"/>
                <a:gd name="T70" fmla="*/ 54 w 62"/>
                <a:gd name="T71" fmla="*/ 23 h 77"/>
                <a:gd name="T72" fmla="*/ 54 w 62"/>
                <a:gd name="T73" fmla="*/ 23 h 77"/>
                <a:gd name="T74" fmla="*/ 62 w 62"/>
                <a:gd name="T75" fmla="*/ 38 h 77"/>
                <a:gd name="T76" fmla="*/ 62 w 62"/>
                <a:gd name="T77" fmla="*/ 38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2"/>
                <a:gd name="T118" fmla="*/ 0 h 77"/>
                <a:gd name="T119" fmla="*/ 62 w 62"/>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2" h="77">
                  <a:moveTo>
                    <a:pt x="62" y="38"/>
                  </a:moveTo>
                  <a:lnTo>
                    <a:pt x="54" y="54"/>
                  </a:lnTo>
                  <a:lnTo>
                    <a:pt x="54" y="61"/>
                  </a:lnTo>
                  <a:lnTo>
                    <a:pt x="39" y="69"/>
                  </a:lnTo>
                  <a:lnTo>
                    <a:pt x="31" y="77"/>
                  </a:lnTo>
                  <a:lnTo>
                    <a:pt x="23" y="69"/>
                  </a:lnTo>
                  <a:lnTo>
                    <a:pt x="8" y="61"/>
                  </a:lnTo>
                  <a:lnTo>
                    <a:pt x="8" y="54"/>
                  </a:lnTo>
                  <a:lnTo>
                    <a:pt x="0" y="38"/>
                  </a:lnTo>
                  <a:lnTo>
                    <a:pt x="8" y="23"/>
                  </a:lnTo>
                  <a:lnTo>
                    <a:pt x="8" y="15"/>
                  </a:lnTo>
                  <a:lnTo>
                    <a:pt x="23" y="8"/>
                  </a:lnTo>
                  <a:lnTo>
                    <a:pt x="31" y="0"/>
                  </a:lnTo>
                  <a:lnTo>
                    <a:pt x="39" y="8"/>
                  </a:lnTo>
                  <a:lnTo>
                    <a:pt x="54" y="15"/>
                  </a:lnTo>
                  <a:lnTo>
                    <a:pt x="54" y="23"/>
                  </a:lnTo>
                  <a:lnTo>
                    <a:pt x="62"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61" name="Freeform 518"/>
            <p:cNvSpPr>
              <a:spLocks/>
            </p:cNvSpPr>
            <p:nvPr/>
          </p:nvSpPr>
          <p:spPr bwMode="auto">
            <a:xfrm>
              <a:off x="4079" y="2219"/>
              <a:ext cx="53" cy="76"/>
            </a:xfrm>
            <a:custGeom>
              <a:avLst/>
              <a:gdLst>
                <a:gd name="T0" fmla="*/ 53 w 53"/>
                <a:gd name="T1" fmla="*/ 38 h 76"/>
                <a:gd name="T2" fmla="*/ 53 w 53"/>
                <a:gd name="T3" fmla="*/ 53 h 76"/>
                <a:gd name="T4" fmla="*/ 46 w 53"/>
                <a:gd name="T5" fmla="*/ 61 h 76"/>
                <a:gd name="T6" fmla="*/ 38 w 53"/>
                <a:gd name="T7" fmla="*/ 69 h 76"/>
                <a:gd name="T8" fmla="*/ 31 w 53"/>
                <a:gd name="T9" fmla="*/ 76 h 76"/>
                <a:gd name="T10" fmla="*/ 31 w 53"/>
                <a:gd name="T11" fmla="*/ 76 h 76"/>
                <a:gd name="T12" fmla="*/ 15 w 53"/>
                <a:gd name="T13" fmla="*/ 69 h 76"/>
                <a:gd name="T14" fmla="*/ 8 w 53"/>
                <a:gd name="T15" fmla="*/ 61 h 76"/>
                <a:gd name="T16" fmla="*/ 0 w 53"/>
                <a:gd name="T17" fmla="*/ 53 h 76"/>
                <a:gd name="T18" fmla="*/ 0 w 53"/>
                <a:gd name="T19" fmla="*/ 38 h 76"/>
                <a:gd name="T20" fmla="*/ 0 w 53"/>
                <a:gd name="T21" fmla="*/ 38 h 76"/>
                <a:gd name="T22" fmla="*/ 0 w 53"/>
                <a:gd name="T23" fmla="*/ 23 h 76"/>
                <a:gd name="T24" fmla="*/ 8 w 53"/>
                <a:gd name="T25" fmla="*/ 7 h 76"/>
                <a:gd name="T26" fmla="*/ 15 w 53"/>
                <a:gd name="T27" fmla="*/ 0 h 76"/>
                <a:gd name="T28" fmla="*/ 31 w 53"/>
                <a:gd name="T29" fmla="*/ 0 h 76"/>
                <a:gd name="T30" fmla="*/ 31 w 53"/>
                <a:gd name="T31" fmla="*/ 0 h 76"/>
                <a:gd name="T32" fmla="*/ 38 w 53"/>
                <a:gd name="T33" fmla="*/ 0 h 76"/>
                <a:gd name="T34" fmla="*/ 46 w 53"/>
                <a:gd name="T35" fmla="*/ 7 h 76"/>
                <a:gd name="T36" fmla="*/ 53 w 53"/>
                <a:gd name="T37" fmla="*/ 23 h 76"/>
                <a:gd name="T38" fmla="*/ 53 w 53"/>
                <a:gd name="T39" fmla="*/ 38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76"/>
                <a:gd name="T62" fmla="*/ 53 w 53"/>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76">
                  <a:moveTo>
                    <a:pt x="53" y="38"/>
                  </a:moveTo>
                  <a:lnTo>
                    <a:pt x="53" y="53"/>
                  </a:lnTo>
                  <a:lnTo>
                    <a:pt x="46" y="61"/>
                  </a:lnTo>
                  <a:lnTo>
                    <a:pt x="38" y="69"/>
                  </a:lnTo>
                  <a:lnTo>
                    <a:pt x="31" y="76"/>
                  </a:lnTo>
                  <a:lnTo>
                    <a:pt x="15" y="69"/>
                  </a:lnTo>
                  <a:lnTo>
                    <a:pt x="8" y="61"/>
                  </a:lnTo>
                  <a:lnTo>
                    <a:pt x="0" y="53"/>
                  </a:lnTo>
                  <a:lnTo>
                    <a:pt x="0" y="38"/>
                  </a:lnTo>
                  <a:lnTo>
                    <a:pt x="0" y="23"/>
                  </a:lnTo>
                  <a:lnTo>
                    <a:pt x="8" y="7"/>
                  </a:lnTo>
                  <a:lnTo>
                    <a:pt x="15" y="0"/>
                  </a:lnTo>
                  <a:lnTo>
                    <a:pt x="31" y="0"/>
                  </a:lnTo>
                  <a:lnTo>
                    <a:pt x="38" y="0"/>
                  </a:lnTo>
                  <a:lnTo>
                    <a:pt x="46" y="7"/>
                  </a:lnTo>
                  <a:lnTo>
                    <a:pt x="53" y="23"/>
                  </a:lnTo>
                  <a:lnTo>
                    <a:pt x="53"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62" name="Freeform 519"/>
            <p:cNvSpPr>
              <a:spLocks/>
            </p:cNvSpPr>
            <p:nvPr/>
          </p:nvSpPr>
          <p:spPr bwMode="auto">
            <a:xfrm>
              <a:off x="4048" y="2173"/>
              <a:ext cx="62" cy="76"/>
            </a:xfrm>
            <a:custGeom>
              <a:avLst/>
              <a:gdLst>
                <a:gd name="T0" fmla="*/ 62 w 62"/>
                <a:gd name="T1" fmla="*/ 38 h 76"/>
                <a:gd name="T2" fmla="*/ 54 w 62"/>
                <a:gd name="T3" fmla="*/ 53 h 76"/>
                <a:gd name="T4" fmla="*/ 54 w 62"/>
                <a:gd name="T5" fmla="*/ 61 h 76"/>
                <a:gd name="T6" fmla="*/ 39 w 62"/>
                <a:gd name="T7" fmla="*/ 69 h 76"/>
                <a:gd name="T8" fmla="*/ 31 w 62"/>
                <a:gd name="T9" fmla="*/ 76 h 76"/>
                <a:gd name="T10" fmla="*/ 31 w 62"/>
                <a:gd name="T11" fmla="*/ 76 h 76"/>
                <a:gd name="T12" fmla="*/ 23 w 62"/>
                <a:gd name="T13" fmla="*/ 69 h 76"/>
                <a:gd name="T14" fmla="*/ 8 w 62"/>
                <a:gd name="T15" fmla="*/ 61 h 76"/>
                <a:gd name="T16" fmla="*/ 8 w 62"/>
                <a:gd name="T17" fmla="*/ 53 h 76"/>
                <a:gd name="T18" fmla="*/ 0 w 62"/>
                <a:gd name="T19" fmla="*/ 38 h 76"/>
                <a:gd name="T20" fmla="*/ 0 w 62"/>
                <a:gd name="T21" fmla="*/ 38 h 76"/>
                <a:gd name="T22" fmla="*/ 8 w 62"/>
                <a:gd name="T23" fmla="*/ 23 h 76"/>
                <a:gd name="T24" fmla="*/ 8 w 62"/>
                <a:gd name="T25" fmla="*/ 8 h 76"/>
                <a:gd name="T26" fmla="*/ 23 w 62"/>
                <a:gd name="T27" fmla="*/ 0 h 76"/>
                <a:gd name="T28" fmla="*/ 31 w 62"/>
                <a:gd name="T29" fmla="*/ 0 h 76"/>
                <a:gd name="T30" fmla="*/ 31 w 62"/>
                <a:gd name="T31" fmla="*/ 0 h 76"/>
                <a:gd name="T32" fmla="*/ 39 w 62"/>
                <a:gd name="T33" fmla="*/ 0 h 76"/>
                <a:gd name="T34" fmla="*/ 54 w 62"/>
                <a:gd name="T35" fmla="*/ 8 h 76"/>
                <a:gd name="T36" fmla="*/ 54 w 62"/>
                <a:gd name="T37" fmla="*/ 23 h 76"/>
                <a:gd name="T38" fmla="*/ 62 w 62"/>
                <a:gd name="T39" fmla="*/ 38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
                <a:gd name="T61" fmla="*/ 0 h 76"/>
                <a:gd name="T62" fmla="*/ 62 w 62"/>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 h="76">
                  <a:moveTo>
                    <a:pt x="62" y="38"/>
                  </a:moveTo>
                  <a:lnTo>
                    <a:pt x="54" y="53"/>
                  </a:lnTo>
                  <a:lnTo>
                    <a:pt x="54" y="61"/>
                  </a:lnTo>
                  <a:lnTo>
                    <a:pt x="39" y="69"/>
                  </a:lnTo>
                  <a:lnTo>
                    <a:pt x="31" y="76"/>
                  </a:lnTo>
                  <a:lnTo>
                    <a:pt x="23" y="69"/>
                  </a:lnTo>
                  <a:lnTo>
                    <a:pt x="8" y="61"/>
                  </a:lnTo>
                  <a:lnTo>
                    <a:pt x="8" y="53"/>
                  </a:lnTo>
                  <a:lnTo>
                    <a:pt x="0" y="38"/>
                  </a:lnTo>
                  <a:lnTo>
                    <a:pt x="8" y="23"/>
                  </a:lnTo>
                  <a:lnTo>
                    <a:pt x="8" y="8"/>
                  </a:lnTo>
                  <a:lnTo>
                    <a:pt x="23" y="0"/>
                  </a:lnTo>
                  <a:lnTo>
                    <a:pt x="31" y="0"/>
                  </a:lnTo>
                  <a:lnTo>
                    <a:pt x="39" y="0"/>
                  </a:lnTo>
                  <a:lnTo>
                    <a:pt x="54" y="8"/>
                  </a:lnTo>
                  <a:lnTo>
                    <a:pt x="54" y="23"/>
                  </a:lnTo>
                  <a:lnTo>
                    <a:pt x="62"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63" name="Freeform 520"/>
            <p:cNvSpPr>
              <a:spLocks/>
            </p:cNvSpPr>
            <p:nvPr/>
          </p:nvSpPr>
          <p:spPr bwMode="auto">
            <a:xfrm>
              <a:off x="4079" y="2219"/>
              <a:ext cx="53" cy="76"/>
            </a:xfrm>
            <a:custGeom>
              <a:avLst/>
              <a:gdLst>
                <a:gd name="T0" fmla="*/ 53 w 53"/>
                <a:gd name="T1" fmla="*/ 38 h 76"/>
                <a:gd name="T2" fmla="*/ 53 w 53"/>
                <a:gd name="T3" fmla="*/ 53 h 76"/>
                <a:gd name="T4" fmla="*/ 53 w 53"/>
                <a:gd name="T5" fmla="*/ 53 h 76"/>
                <a:gd name="T6" fmla="*/ 46 w 53"/>
                <a:gd name="T7" fmla="*/ 61 h 76"/>
                <a:gd name="T8" fmla="*/ 46 w 53"/>
                <a:gd name="T9" fmla="*/ 61 h 76"/>
                <a:gd name="T10" fmla="*/ 38 w 53"/>
                <a:gd name="T11" fmla="*/ 69 h 76"/>
                <a:gd name="T12" fmla="*/ 38 w 53"/>
                <a:gd name="T13" fmla="*/ 69 h 76"/>
                <a:gd name="T14" fmla="*/ 31 w 53"/>
                <a:gd name="T15" fmla="*/ 76 h 76"/>
                <a:gd name="T16" fmla="*/ 31 w 53"/>
                <a:gd name="T17" fmla="*/ 76 h 76"/>
                <a:gd name="T18" fmla="*/ 31 w 53"/>
                <a:gd name="T19" fmla="*/ 76 h 76"/>
                <a:gd name="T20" fmla="*/ 31 w 53"/>
                <a:gd name="T21" fmla="*/ 76 h 76"/>
                <a:gd name="T22" fmla="*/ 15 w 53"/>
                <a:gd name="T23" fmla="*/ 69 h 76"/>
                <a:gd name="T24" fmla="*/ 15 w 53"/>
                <a:gd name="T25" fmla="*/ 69 h 76"/>
                <a:gd name="T26" fmla="*/ 8 w 53"/>
                <a:gd name="T27" fmla="*/ 61 h 76"/>
                <a:gd name="T28" fmla="*/ 8 w 53"/>
                <a:gd name="T29" fmla="*/ 61 h 76"/>
                <a:gd name="T30" fmla="*/ 0 w 53"/>
                <a:gd name="T31" fmla="*/ 53 h 76"/>
                <a:gd name="T32" fmla="*/ 0 w 53"/>
                <a:gd name="T33" fmla="*/ 53 h 76"/>
                <a:gd name="T34" fmla="*/ 0 w 53"/>
                <a:gd name="T35" fmla="*/ 38 h 76"/>
                <a:gd name="T36" fmla="*/ 0 w 53"/>
                <a:gd name="T37" fmla="*/ 38 h 76"/>
                <a:gd name="T38" fmla="*/ 0 w 53"/>
                <a:gd name="T39" fmla="*/ 38 h 76"/>
                <a:gd name="T40" fmla="*/ 0 w 53"/>
                <a:gd name="T41" fmla="*/ 38 h 76"/>
                <a:gd name="T42" fmla="*/ 0 w 53"/>
                <a:gd name="T43" fmla="*/ 23 h 76"/>
                <a:gd name="T44" fmla="*/ 0 w 53"/>
                <a:gd name="T45" fmla="*/ 23 h 76"/>
                <a:gd name="T46" fmla="*/ 8 w 53"/>
                <a:gd name="T47" fmla="*/ 7 h 76"/>
                <a:gd name="T48" fmla="*/ 8 w 53"/>
                <a:gd name="T49" fmla="*/ 7 h 76"/>
                <a:gd name="T50" fmla="*/ 15 w 53"/>
                <a:gd name="T51" fmla="*/ 0 h 76"/>
                <a:gd name="T52" fmla="*/ 15 w 53"/>
                <a:gd name="T53" fmla="*/ 0 h 76"/>
                <a:gd name="T54" fmla="*/ 31 w 53"/>
                <a:gd name="T55" fmla="*/ 0 h 76"/>
                <a:gd name="T56" fmla="*/ 31 w 53"/>
                <a:gd name="T57" fmla="*/ 0 h 76"/>
                <a:gd name="T58" fmla="*/ 31 w 53"/>
                <a:gd name="T59" fmla="*/ 0 h 76"/>
                <a:gd name="T60" fmla="*/ 31 w 53"/>
                <a:gd name="T61" fmla="*/ 0 h 76"/>
                <a:gd name="T62" fmla="*/ 38 w 53"/>
                <a:gd name="T63" fmla="*/ 0 h 76"/>
                <a:gd name="T64" fmla="*/ 38 w 53"/>
                <a:gd name="T65" fmla="*/ 0 h 76"/>
                <a:gd name="T66" fmla="*/ 46 w 53"/>
                <a:gd name="T67" fmla="*/ 7 h 76"/>
                <a:gd name="T68" fmla="*/ 46 w 53"/>
                <a:gd name="T69" fmla="*/ 7 h 76"/>
                <a:gd name="T70" fmla="*/ 53 w 53"/>
                <a:gd name="T71" fmla="*/ 23 h 76"/>
                <a:gd name="T72" fmla="*/ 53 w 53"/>
                <a:gd name="T73" fmla="*/ 23 h 76"/>
                <a:gd name="T74" fmla="*/ 53 w 53"/>
                <a:gd name="T75" fmla="*/ 38 h 76"/>
                <a:gd name="T76" fmla="*/ 53 w 53"/>
                <a:gd name="T77" fmla="*/ 38 h 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76"/>
                <a:gd name="T119" fmla="*/ 53 w 53"/>
                <a:gd name="T120" fmla="*/ 76 h 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76">
                  <a:moveTo>
                    <a:pt x="53" y="38"/>
                  </a:moveTo>
                  <a:lnTo>
                    <a:pt x="53" y="53"/>
                  </a:lnTo>
                  <a:lnTo>
                    <a:pt x="46" y="61"/>
                  </a:lnTo>
                  <a:lnTo>
                    <a:pt x="38" y="69"/>
                  </a:lnTo>
                  <a:lnTo>
                    <a:pt x="31" y="76"/>
                  </a:lnTo>
                  <a:lnTo>
                    <a:pt x="15" y="69"/>
                  </a:lnTo>
                  <a:lnTo>
                    <a:pt x="8" y="61"/>
                  </a:lnTo>
                  <a:lnTo>
                    <a:pt x="0" y="53"/>
                  </a:lnTo>
                  <a:lnTo>
                    <a:pt x="0" y="38"/>
                  </a:lnTo>
                  <a:lnTo>
                    <a:pt x="0" y="23"/>
                  </a:lnTo>
                  <a:lnTo>
                    <a:pt x="8" y="7"/>
                  </a:lnTo>
                  <a:lnTo>
                    <a:pt x="15" y="0"/>
                  </a:lnTo>
                  <a:lnTo>
                    <a:pt x="31" y="0"/>
                  </a:lnTo>
                  <a:lnTo>
                    <a:pt x="38" y="0"/>
                  </a:lnTo>
                  <a:lnTo>
                    <a:pt x="46" y="7"/>
                  </a:lnTo>
                  <a:lnTo>
                    <a:pt x="53" y="23"/>
                  </a:lnTo>
                  <a:lnTo>
                    <a:pt x="53"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64" name="Freeform 521"/>
            <p:cNvSpPr>
              <a:spLocks/>
            </p:cNvSpPr>
            <p:nvPr/>
          </p:nvSpPr>
          <p:spPr bwMode="auto">
            <a:xfrm>
              <a:off x="4048" y="2173"/>
              <a:ext cx="62" cy="76"/>
            </a:xfrm>
            <a:custGeom>
              <a:avLst/>
              <a:gdLst>
                <a:gd name="T0" fmla="*/ 62 w 62"/>
                <a:gd name="T1" fmla="*/ 38 h 76"/>
                <a:gd name="T2" fmla="*/ 54 w 62"/>
                <a:gd name="T3" fmla="*/ 53 h 76"/>
                <a:gd name="T4" fmla="*/ 54 w 62"/>
                <a:gd name="T5" fmla="*/ 53 h 76"/>
                <a:gd name="T6" fmla="*/ 54 w 62"/>
                <a:gd name="T7" fmla="*/ 61 h 76"/>
                <a:gd name="T8" fmla="*/ 54 w 62"/>
                <a:gd name="T9" fmla="*/ 61 h 76"/>
                <a:gd name="T10" fmla="*/ 39 w 62"/>
                <a:gd name="T11" fmla="*/ 69 h 76"/>
                <a:gd name="T12" fmla="*/ 39 w 62"/>
                <a:gd name="T13" fmla="*/ 69 h 76"/>
                <a:gd name="T14" fmla="*/ 31 w 62"/>
                <a:gd name="T15" fmla="*/ 76 h 76"/>
                <a:gd name="T16" fmla="*/ 31 w 62"/>
                <a:gd name="T17" fmla="*/ 76 h 76"/>
                <a:gd name="T18" fmla="*/ 31 w 62"/>
                <a:gd name="T19" fmla="*/ 76 h 76"/>
                <a:gd name="T20" fmla="*/ 31 w 62"/>
                <a:gd name="T21" fmla="*/ 76 h 76"/>
                <a:gd name="T22" fmla="*/ 23 w 62"/>
                <a:gd name="T23" fmla="*/ 69 h 76"/>
                <a:gd name="T24" fmla="*/ 23 w 62"/>
                <a:gd name="T25" fmla="*/ 69 h 76"/>
                <a:gd name="T26" fmla="*/ 8 w 62"/>
                <a:gd name="T27" fmla="*/ 61 h 76"/>
                <a:gd name="T28" fmla="*/ 8 w 62"/>
                <a:gd name="T29" fmla="*/ 61 h 76"/>
                <a:gd name="T30" fmla="*/ 8 w 62"/>
                <a:gd name="T31" fmla="*/ 53 h 76"/>
                <a:gd name="T32" fmla="*/ 8 w 62"/>
                <a:gd name="T33" fmla="*/ 53 h 76"/>
                <a:gd name="T34" fmla="*/ 0 w 62"/>
                <a:gd name="T35" fmla="*/ 38 h 76"/>
                <a:gd name="T36" fmla="*/ 0 w 62"/>
                <a:gd name="T37" fmla="*/ 38 h 76"/>
                <a:gd name="T38" fmla="*/ 0 w 62"/>
                <a:gd name="T39" fmla="*/ 38 h 76"/>
                <a:gd name="T40" fmla="*/ 0 w 62"/>
                <a:gd name="T41" fmla="*/ 38 h 76"/>
                <a:gd name="T42" fmla="*/ 8 w 62"/>
                <a:gd name="T43" fmla="*/ 23 h 76"/>
                <a:gd name="T44" fmla="*/ 8 w 62"/>
                <a:gd name="T45" fmla="*/ 23 h 76"/>
                <a:gd name="T46" fmla="*/ 8 w 62"/>
                <a:gd name="T47" fmla="*/ 8 h 76"/>
                <a:gd name="T48" fmla="*/ 8 w 62"/>
                <a:gd name="T49" fmla="*/ 8 h 76"/>
                <a:gd name="T50" fmla="*/ 23 w 62"/>
                <a:gd name="T51" fmla="*/ 0 h 76"/>
                <a:gd name="T52" fmla="*/ 23 w 62"/>
                <a:gd name="T53" fmla="*/ 0 h 76"/>
                <a:gd name="T54" fmla="*/ 31 w 62"/>
                <a:gd name="T55" fmla="*/ 0 h 76"/>
                <a:gd name="T56" fmla="*/ 31 w 62"/>
                <a:gd name="T57" fmla="*/ 0 h 76"/>
                <a:gd name="T58" fmla="*/ 31 w 62"/>
                <a:gd name="T59" fmla="*/ 0 h 76"/>
                <a:gd name="T60" fmla="*/ 31 w 62"/>
                <a:gd name="T61" fmla="*/ 0 h 76"/>
                <a:gd name="T62" fmla="*/ 39 w 62"/>
                <a:gd name="T63" fmla="*/ 0 h 76"/>
                <a:gd name="T64" fmla="*/ 39 w 62"/>
                <a:gd name="T65" fmla="*/ 0 h 76"/>
                <a:gd name="T66" fmla="*/ 54 w 62"/>
                <a:gd name="T67" fmla="*/ 8 h 76"/>
                <a:gd name="T68" fmla="*/ 54 w 62"/>
                <a:gd name="T69" fmla="*/ 8 h 76"/>
                <a:gd name="T70" fmla="*/ 54 w 62"/>
                <a:gd name="T71" fmla="*/ 23 h 76"/>
                <a:gd name="T72" fmla="*/ 54 w 62"/>
                <a:gd name="T73" fmla="*/ 23 h 76"/>
                <a:gd name="T74" fmla="*/ 62 w 62"/>
                <a:gd name="T75" fmla="*/ 38 h 76"/>
                <a:gd name="T76" fmla="*/ 62 w 62"/>
                <a:gd name="T77" fmla="*/ 38 h 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2"/>
                <a:gd name="T118" fmla="*/ 0 h 76"/>
                <a:gd name="T119" fmla="*/ 62 w 62"/>
                <a:gd name="T120" fmla="*/ 76 h 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2" h="76">
                  <a:moveTo>
                    <a:pt x="62" y="38"/>
                  </a:moveTo>
                  <a:lnTo>
                    <a:pt x="54" y="53"/>
                  </a:lnTo>
                  <a:lnTo>
                    <a:pt x="54" y="61"/>
                  </a:lnTo>
                  <a:lnTo>
                    <a:pt x="39" y="69"/>
                  </a:lnTo>
                  <a:lnTo>
                    <a:pt x="31" y="76"/>
                  </a:lnTo>
                  <a:lnTo>
                    <a:pt x="23" y="69"/>
                  </a:lnTo>
                  <a:lnTo>
                    <a:pt x="8" y="61"/>
                  </a:lnTo>
                  <a:lnTo>
                    <a:pt x="8" y="53"/>
                  </a:lnTo>
                  <a:lnTo>
                    <a:pt x="0" y="38"/>
                  </a:lnTo>
                  <a:lnTo>
                    <a:pt x="8" y="23"/>
                  </a:lnTo>
                  <a:lnTo>
                    <a:pt x="8" y="8"/>
                  </a:lnTo>
                  <a:lnTo>
                    <a:pt x="23" y="0"/>
                  </a:lnTo>
                  <a:lnTo>
                    <a:pt x="31" y="0"/>
                  </a:lnTo>
                  <a:lnTo>
                    <a:pt x="39" y="0"/>
                  </a:lnTo>
                  <a:lnTo>
                    <a:pt x="54" y="8"/>
                  </a:lnTo>
                  <a:lnTo>
                    <a:pt x="54" y="23"/>
                  </a:lnTo>
                  <a:lnTo>
                    <a:pt x="62"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65" name="Freeform 522"/>
            <p:cNvSpPr>
              <a:spLocks/>
            </p:cNvSpPr>
            <p:nvPr/>
          </p:nvSpPr>
          <p:spPr bwMode="auto">
            <a:xfrm>
              <a:off x="3895" y="2035"/>
              <a:ext cx="62" cy="77"/>
            </a:xfrm>
            <a:custGeom>
              <a:avLst/>
              <a:gdLst>
                <a:gd name="T0" fmla="*/ 62 w 62"/>
                <a:gd name="T1" fmla="*/ 38 h 77"/>
                <a:gd name="T2" fmla="*/ 54 w 62"/>
                <a:gd name="T3" fmla="*/ 54 h 77"/>
                <a:gd name="T4" fmla="*/ 54 w 62"/>
                <a:gd name="T5" fmla="*/ 61 h 77"/>
                <a:gd name="T6" fmla="*/ 39 w 62"/>
                <a:gd name="T7" fmla="*/ 69 h 77"/>
                <a:gd name="T8" fmla="*/ 31 w 62"/>
                <a:gd name="T9" fmla="*/ 77 h 77"/>
                <a:gd name="T10" fmla="*/ 31 w 62"/>
                <a:gd name="T11" fmla="*/ 77 h 77"/>
                <a:gd name="T12" fmla="*/ 23 w 62"/>
                <a:gd name="T13" fmla="*/ 69 h 77"/>
                <a:gd name="T14" fmla="*/ 8 w 62"/>
                <a:gd name="T15" fmla="*/ 61 h 77"/>
                <a:gd name="T16" fmla="*/ 8 w 62"/>
                <a:gd name="T17" fmla="*/ 54 h 77"/>
                <a:gd name="T18" fmla="*/ 0 w 62"/>
                <a:gd name="T19" fmla="*/ 38 h 77"/>
                <a:gd name="T20" fmla="*/ 0 w 62"/>
                <a:gd name="T21" fmla="*/ 38 h 77"/>
                <a:gd name="T22" fmla="*/ 8 w 62"/>
                <a:gd name="T23" fmla="*/ 23 h 77"/>
                <a:gd name="T24" fmla="*/ 8 w 62"/>
                <a:gd name="T25" fmla="*/ 15 h 77"/>
                <a:gd name="T26" fmla="*/ 23 w 62"/>
                <a:gd name="T27" fmla="*/ 8 h 77"/>
                <a:gd name="T28" fmla="*/ 31 w 62"/>
                <a:gd name="T29" fmla="*/ 0 h 77"/>
                <a:gd name="T30" fmla="*/ 31 w 62"/>
                <a:gd name="T31" fmla="*/ 0 h 77"/>
                <a:gd name="T32" fmla="*/ 39 w 62"/>
                <a:gd name="T33" fmla="*/ 8 h 77"/>
                <a:gd name="T34" fmla="*/ 54 w 62"/>
                <a:gd name="T35" fmla="*/ 15 h 77"/>
                <a:gd name="T36" fmla="*/ 54 w 62"/>
                <a:gd name="T37" fmla="*/ 23 h 77"/>
                <a:gd name="T38" fmla="*/ 62 w 62"/>
                <a:gd name="T39" fmla="*/ 38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
                <a:gd name="T61" fmla="*/ 0 h 77"/>
                <a:gd name="T62" fmla="*/ 62 w 62"/>
                <a:gd name="T63" fmla="*/ 77 h 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 h="77">
                  <a:moveTo>
                    <a:pt x="62" y="38"/>
                  </a:moveTo>
                  <a:lnTo>
                    <a:pt x="54" y="54"/>
                  </a:lnTo>
                  <a:lnTo>
                    <a:pt x="54" y="61"/>
                  </a:lnTo>
                  <a:lnTo>
                    <a:pt x="39" y="69"/>
                  </a:lnTo>
                  <a:lnTo>
                    <a:pt x="31" y="77"/>
                  </a:lnTo>
                  <a:lnTo>
                    <a:pt x="23" y="69"/>
                  </a:lnTo>
                  <a:lnTo>
                    <a:pt x="8" y="61"/>
                  </a:lnTo>
                  <a:lnTo>
                    <a:pt x="8" y="54"/>
                  </a:lnTo>
                  <a:lnTo>
                    <a:pt x="0" y="38"/>
                  </a:lnTo>
                  <a:lnTo>
                    <a:pt x="8" y="23"/>
                  </a:lnTo>
                  <a:lnTo>
                    <a:pt x="8" y="15"/>
                  </a:lnTo>
                  <a:lnTo>
                    <a:pt x="23" y="8"/>
                  </a:lnTo>
                  <a:lnTo>
                    <a:pt x="31" y="0"/>
                  </a:lnTo>
                  <a:lnTo>
                    <a:pt x="39" y="8"/>
                  </a:lnTo>
                  <a:lnTo>
                    <a:pt x="54" y="15"/>
                  </a:lnTo>
                  <a:lnTo>
                    <a:pt x="54" y="23"/>
                  </a:lnTo>
                  <a:lnTo>
                    <a:pt x="62"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66" name="Freeform 523"/>
            <p:cNvSpPr>
              <a:spLocks/>
            </p:cNvSpPr>
            <p:nvPr/>
          </p:nvSpPr>
          <p:spPr bwMode="auto">
            <a:xfrm>
              <a:off x="4010" y="2158"/>
              <a:ext cx="54" cy="68"/>
            </a:xfrm>
            <a:custGeom>
              <a:avLst/>
              <a:gdLst>
                <a:gd name="T0" fmla="*/ 54 w 54"/>
                <a:gd name="T1" fmla="*/ 30 h 68"/>
                <a:gd name="T2" fmla="*/ 54 w 54"/>
                <a:gd name="T3" fmla="*/ 45 h 68"/>
                <a:gd name="T4" fmla="*/ 46 w 54"/>
                <a:gd name="T5" fmla="*/ 61 h 68"/>
                <a:gd name="T6" fmla="*/ 38 w 54"/>
                <a:gd name="T7" fmla="*/ 68 h 68"/>
                <a:gd name="T8" fmla="*/ 31 w 54"/>
                <a:gd name="T9" fmla="*/ 68 h 68"/>
                <a:gd name="T10" fmla="*/ 31 w 54"/>
                <a:gd name="T11" fmla="*/ 68 h 68"/>
                <a:gd name="T12" fmla="*/ 15 w 54"/>
                <a:gd name="T13" fmla="*/ 68 h 68"/>
                <a:gd name="T14" fmla="*/ 8 w 54"/>
                <a:gd name="T15" fmla="*/ 61 h 68"/>
                <a:gd name="T16" fmla="*/ 0 w 54"/>
                <a:gd name="T17" fmla="*/ 45 h 68"/>
                <a:gd name="T18" fmla="*/ 0 w 54"/>
                <a:gd name="T19" fmla="*/ 30 h 68"/>
                <a:gd name="T20" fmla="*/ 0 w 54"/>
                <a:gd name="T21" fmla="*/ 30 h 68"/>
                <a:gd name="T22" fmla="*/ 0 w 54"/>
                <a:gd name="T23" fmla="*/ 23 h 68"/>
                <a:gd name="T24" fmla="*/ 8 w 54"/>
                <a:gd name="T25" fmla="*/ 7 h 68"/>
                <a:gd name="T26" fmla="*/ 15 w 54"/>
                <a:gd name="T27" fmla="*/ 0 h 68"/>
                <a:gd name="T28" fmla="*/ 31 w 54"/>
                <a:gd name="T29" fmla="*/ 0 h 68"/>
                <a:gd name="T30" fmla="*/ 31 w 54"/>
                <a:gd name="T31" fmla="*/ 0 h 68"/>
                <a:gd name="T32" fmla="*/ 38 w 54"/>
                <a:gd name="T33" fmla="*/ 0 h 68"/>
                <a:gd name="T34" fmla="*/ 46 w 54"/>
                <a:gd name="T35" fmla="*/ 7 h 68"/>
                <a:gd name="T36" fmla="*/ 54 w 54"/>
                <a:gd name="T37" fmla="*/ 23 h 68"/>
                <a:gd name="T38" fmla="*/ 54 w 54"/>
                <a:gd name="T39" fmla="*/ 30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68"/>
                <a:gd name="T62" fmla="*/ 54 w 54"/>
                <a:gd name="T63" fmla="*/ 68 h 6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68">
                  <a:moveTo>
                    <a:pt x="54" y="30"/>
                  </a:moveTo>
                  <a:lnTo>
                    <a:pt x="54" y="45"/>
                  </a:lnTo>
                  <a:lnTo>
                    <a:pt x="46" y="61"/>
                  </a:lnTo>
                  <a:lnTo>
                    <a:pt x="38" y="68"/>
                  </a:lnTo>
                  <a:lnTo>
                    <a:pt x="31" y="68"/>
                  </a:lnTo>
                  <a:lnTo>
                    <a:pt x="15" y="68"/>
                  </a:lnTo>
                  <a:lnTo>
                    <a:pt x="8" y="61"/>
                  </a:lnTo>
                  <a:lnTo>
                    <a:pt x="0" y="45"/>
                  </a:lnTo>
                  <a:lnTo>
                    <a:pt x="0" y="30"/>
                  </a:lnTo>
                  <a:lnTo>
                    <a:pt x="0" y="23"/>
                  </a:lnTo>
                  <a:lnTo>
                    <a:pt x="8" y="7"/>
                  </a:lnTo>
                  <a:lnTo>
                    <a:pt x="15" y="0"/>
                  </a:lnTo>
                  <a:lnTo>
                    <a:pt x="31" y="0"/>
                  </a:lnTo>
                  <a:lnTo>
                    <a:pt x="38" y="0"/>
                  </a:lnTo>
                  <a:lnTo>
                    <a:pt x="46" y="7"/>
                  </a:lnTo>
                  <a:lnTo>
                    <a:pt x="54" y="23"/>
                  </a:lnTo>
                  <a:lnTo>
                    <a:pt x="54" y="30"/>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67" name="Freeform 524"/>
            <p:cNvSpPr>
              <a:spLocks/>
            </p:cNvSpPr>
            <p:nvPr/>
          </p:nvSpPr>
          <p:spPr bwMode="auto">
            <a:xfrm>
              <a:off x="3895" y="2035"/>
              <a:ext cx="62" cy="77"/>
            </a:xfrm>
            <a:custGeom>
              <a:avLst/>
              <a:gdLst>
                <a:gd name="T0" fmla="*/ 62 w 62"/>
                <a:gd name="T1" fmla="*/ 38 h 77"/>
                <a:gd name="T2" fmla="*/ 54 w 62"/>
                <a:gd name="T3" fmla="*/ 54 h 77"/>
                <a:gd name="T4" fmla="*/ 54 w 62"/>
                <a:gd name="T5" fmla="*/ 54 h 77"/>
                <a:gd name="T6" fmla="*/ 54 w 62"/>
                <a:gd name="T7" fmla="*/ 61 h 77"/>
                <a:gd name="T8" fmla="*/ 54 w 62"/>
                <a:gd name="T9" fmla="*/ 61 h 77"/>
                <a:gd name="T10" fmla="*/ 39 w 62"/>
                <a:gd name="T11" fmla="*/ 69 h 77"/>
                <a:gd name="T12" fmla="*/ 39 w 62"/>
                <a:gd name="T13" fmla="*/ 69 h 77"/>
                <a:gd name="T14" fmla="*/ 31 w 62"/>
                <a:gd name="T15" fmla="*/ 77 h 77"/>
                <a:gd name="T16" fmla="*/ 31 w 62"/>
                <a:gd name="T17" fmla="*/ 77 h 77"/>
                <a:gd name="T18" fmla="*/ 31 w 62"/>
                <a:gd name="T19" fmla="*/ 77 h 77"/>
                <a:gd name="T20" fmla="*/ 31 w 62"/>
                <a:gd name="T21" fmla="*/ 77 h 77"/>
                <a:gd name="T22" fmla="*/ 23 w 62"/>
                <a:gd name="T23" fmla="*/ 69 h 77"/>
                <a:gd name="T24" fmla="*/ 23 w 62"/>
                <a:gd name="T25" fmla="*/ 69 h 77"/>
                <a:gd name="T26" fmla="*/ 8 w 62"/>
                <a:gd name="T27" fmla="*/ 61 h 77"/>
                <a:gd name="T28" fmla="*/ 8 w 62"/>
                <a:gd name="T29" fmla="*/ 61 h 77"/>
                <a:gd name="T30" fmla="*/ 8 w 62"/>
                <a:gd name="T31" fmla="*/ 54 h 77"/>
                <a:gd name="T32" fmla="*/ 8 w 62"/>
                <a:gd name="T33" fmla="*/ 54 h 77"/>
                <a:gd name="T34" fmla="*/ 0 w 62"/>
                <a:gd name="T35" fmla="*/ 38 h 77"/>
                <a:gd name="T36" fmla="*/ 0 w 62"/>
                <a:gd name="T37" fmla="*/ 38 h 77"/>
                <a:gd name="T38" fmla="*/ 0 w 62"/>
                <a:gd name="T39" fmla="*/ 38 h 77"/>
                <a:gd name="T40" fmla="*/ 0 w 62"/>
                <a:gd name="T41" fmla="*/ 38 h 77"/>
                <a:gd name="T42" fmla="*/ 8 w 62"/>
                <a:gd name="T43" fmla="*/ 23 h 77"/>
                <a:gd name="T44" fmla="*/ 8 w 62"/>
                <a:gd name="T45" fmla="*/ 23 h 77"/>
                <a:gd name="T46" fmla="*/ 8 w 62"/>
                <a:gd name="T47" fmla="*/ 15 h 77"/>
                <a:gd name="T48" fmla="*/ 8 w 62"/>
                <a:gd name="T49" fmla="*/ 15 h 77"/>
                <a:gd name="T50" fmla="*/ 23 w 62"/>
                <a:gd name="T51" fmla="*/ 8 h 77"/>
                <a:gd name="T52" fmla="*/ 23 w 62"/>
                <a:gd name="T53" fmla="*/ 8 h 77"/>
                <a:gd name="T54" fmla="*/ 31 w 62"/>
                <a:gd name="T55" fmla="*/ 0 h 77"/>
                <a:gd name="T56" fmla="*/ 31 w 62"/>
                <a:gd name="T57" fmla="*/ 0 h 77"/>
                <a:gd name="T58" fmla="*/ 31 w 62"/>
                <a:gd name="T59" fmla="*/ 0 h 77"/>
                <a:gd name="T60" fmla="*/ 31 w 62"/>
                <a:gd name="T61" fmla="*/ 0 h 77"/>
                <a:gd name="T62" fmla="*/ 39 w 62"/>
                <a:gd name="T63" fmla="*/ 8 h 77"/>
                <a:gd name="T64" fmla="*/ 39 w 62"/>
                <a:gd name="T65" fmla="*/ 8 h 77"/>
                <a:gd name="T66" fmla="*/ 54 w 62"/>
                <a:gd name="T67" fmla="*/ 15 h 77"/>
                <a:gd name="T68" fmla="*/ 54 w 62"/>
                <a:gd name="T69" fmla="*/ 15 h 77"/>
                <a:gd name="T70" fmla="*/ 54 w 62"/>
                <a:gd name="T71" fmla="*/ 23 h 77"/>
                <a:gd name="T72" fmla="*/ 54 w 62"/>
                <a:gd name="T73" fmla="*/ 23 h 77"/>
                <a:gd name="T74" fmla="*/ 62 w 62"/>
                <a:gd name="T75" fmla="*/ 38 h 77"/>
                <a:gd name="T76" fmla="*/ 62 w 62"/>
                <a:gd name="T77" fmla="*/ 38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2"/>
                <a:gd name="T118" fmla="*/ 0 h 77"/>
                <a:gd name="T119" fmla="*/ 62 w 62"/>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2" h="77">
                  <a:moveTo>
                    <a:pt x="62" y="38"/>
                  </a:moveTo>
                  <a:lnTo>
                    <a:pt x="54" y="54"/>
                  </a:lnTo>
                  <a:lnTo>
                    <a:pt x="54" y="61"/>
                  </a:lnTo>
                  <a:lnTo>
                    <a:pt x="39" y="69"/>
                  </a:lnTo>
                  <a:lnTo>
                    <a:pt x="31" y="77"/>
                  </a:lnTo>
                  <a:lnTo>
                    <a:pt x="23" y="69"/>
                  </a:lnTo>
                  <a:lnTo>
                    <a:pt x="8" y="61"/>
                  </a:lnTo>
                  <a:lnTo>
                    <a:pt x="8" y="54"/>
                  </a:lnTo>
                  <a:lnTo>
                    <a:pt x="0" y="38"/>
                  </a:lnTo>
                  <a:lnTo>
                    <a:pt x="8" y="23"/>
                  </a:lnTo>
                  <a:lnTo>
                    <a:pt x="8" y="15"/>
                  </a:lnTo>
                  <a:lnTo>
                    <a:pt x="23" y="8"/>
                  </a:lnTo>
                  <a:lnTo>
                    <a:pt x="31" y="0"/>
                  </a:lnTo>
                  <a:lnTo>
                    <a:pt x="39" y="8"/>
                  </a:lnTo>
                  <a:lnTo>
                    <a:pt x="54" y="15"/>
                  </a:lnTo>
                  <a:lnTo>
                    <a:pt x="54" y="23"/>
                  </a:lnTo>
                  <a:lnTo>
                    <a:pt x="62"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9945" name="Group 726"/>
          <p:cNvGrpSpPr>
            <a:grpSpLocks/>
          </p:cNvGrpSpPr>
          <p:nvPr/>
        </p:nvGrpSpPr>
        <p:grpSpPr bwMode="auto">
          <a:xfrm>
            <a:off x="742950" y="2827338"/>
            <a:ext cx="6618288" cy="2695575"/>
            <a:chOff x="468" y="1316"/>
            <a:chExt cx="4169" cy="1698"/>
          </a:xfrm>
        </p:grpSpPr>
        <p:sp>
          <p:nvSpPr>
            <p:cNvPr id="40068" name="Freeform 526"/>
            <p:cNvSpPr>
              <a:spLocks/>
            </p:cNvSpPr>
            <p:nvPr/>
          </p:nvSpPr>
          <p:spPr bwMode="auto">
            <a:xfrm>
              <a:off x="4010" y="2158"/>
              <a:ext cx="54" cy="68"/>
            </a:xfrm>
            <a:custGeom>
              <a:avLst/>
              <a:gdLst>
                <a:gd name="T0" fmla="*/ 54 w 54"/>
                <a:gd name="T1" fmla="*/ 30 h 68"/>
                <a:gd name="T2" fmla="*/ 54 w 54"/>
                <a:gd name="T3" fmla="*/ 45 h 68"/>
                <a:gd name="T4" fmla="*/ 54 w 54"/>
                <a:gd name="T5" fmla="*/ 45 h 68"/>
                <a:gd name="T6" fmla="*/ 46 w 54"/>
                <a:gd name="T7" fmla="*/ 61 h 68"/>
                <a:gd name="T8" fmla="*/ 46 w 54"/>
                <a:gd name="T9" fmla="*/ 61 h 68"/>
                <a:gd name="T10" fmla="*/ 38 w 54"/>
                <a:gd name="T11" fmla="*/ 68 h 68"/>
                <a:gd name="T12" fmla="*/ 38 w 54"/>
                <a:gd name="T13" fmla="*/ 68 h 68"/>
                <a:gd name="T14" fmla="*/ 31 w 54"/>
                <a:gd name="T15" fmla="*/ 68 h 68"/>
                <a:gd name="T16" fmla="*/ 31 w 54"/>
                <a:gd name="T17" fmla="*/ 68 h 68"/>
                <a:gd name="T18" fmla="*/ 31 w 54"/>
                <a:gd name="T19" fmla="*/ 68 h 68"/>
                <a:gd name="T20" fmla="*/ 31 w 54"/>
                <a:gd name="T21" fmla="*/ 68 h 68"/>
                <a:gd name="T22" fmla="*/ 15 w 54"/>
                <a:gd name="T23" fmla="*/ 68 h 68"/>
                <a:gd name="T24" fmla="*/ 15 w 54"/>
                <a:gd name="T25" fmla="*/ 68 h 68"/>
                <a:gd name="T26" fmla="*/ 8 w 54"/>
                <a:gd name="T27" fmla="*/ 61 h 68"/>
                <a:gd name="T28" fmla="*/ 8 w 54"/>
                <a:gd name="T29" fmla="*/ 61 h 68"/>
                <a:gd name="T30" fmla="*/ 0 w 54"/>
                <a:gd name="T31" fmla="*/ 45 h 68"/>
                <a:gd name="T32" fmla="*/ 0 w 54"/>
                <a:gd name="T33" fmla="*/ 45 h 68"/>
                <a:gd name="T34" fmla="*/ 0 w 54"/>
                <a:gd name="T35" fmla="*/ 30 h 68"/>
                <a:gd name="T36" fmla="*/ 0 w 54"/>
                <a:gd name="T37" fmla="*/ 30 h 68"/>
                <a:gd name="T38" fmla="*/ 0 w 54"/>
                <a:gd name="T39" fmla="*/ 30 h 68"/>
                <a:gd name="T40" fmla="*/ 0 w 54"/>
                <a:gd name="T41" fmla="*/ 30 h 68"/>
                <a:gd name="T42" fmla="*/ 0 w 54"/>
                <a:gd name="T43" fmla="*/ 23 h 68"/>
                <a:gd name="T44" fmla="*/ 0 w 54"/>
                <a:gd name="T45" fmla="*/ 23 h 68"/>
                <a:gd name="T46" fmla="*/ 8 w 54"/>
                <a:gd name="T47" fmla="*/ 7 h 68"/>
                <a:gd name="T48" fmla="*/ 8 w 54"/>
                <a:gd name="T49" fmla="*/ 7 h 68"/>
                <a:gd name="T50" fmla="*/ 15 w 54"/>
                <a:gd name="T51" fmla="*/ 0 h 68"/>
                <a:gd name="T52" fmla="*/ 15 w 54"/>
                <a:gd name="T53" fmla="*/ 0 h 68"/>
                <a:gd name="T54" fmla="*/ 31 w 54"/>
                <a:gd name="T55" fmla="*/ 0 h 68"/>
                <a:gd name="T56" fmla="*/ 31 w 54"/>
                <a:gd name="T57" fmla="*/ 0 h 68"/>
                <a:gd name="T58" fmla="*/ 31 w 54"/>
                <a:gd name="T59" fmla="*/ 0 h 68"/>
                <a:gd name="T60" fmla="*/ 31 w 54"/>
                <a:gd name="T61" fmla="*/ 0 h 68"/>
                <a:gd name="T62" fmla="*/ 38 w 54"/>
                <a:gd name="T63" fmla="*/ 0 h 68"/>
                <a:gd name="T64" fmla="*/ 38 w 54"/>
                <a:gd name="T65" fmla="*/ 0 h 68"/>
                <a:gd name="T66" fmla="*/ 46 w 54"/>
                <a:gd name="T67" fmla="*/ 7 h 68"/>
                <a:gd name="T68" fmla="*/ 46 w 54"/>
                <a:gd name="T69" fmla="*/ 7 h 68"/>
                <a:gd name="T70" fmla="*/ 54 w 54"/>
                <a:gd name="T71" fmla="*/ 23 h 68"/>
                <a:gd name="T72" fmla="*/ 54 w 54"/>
                <a:gd name="T73" fmla="*/ 23 h 68"/>
                <a:gd name="T74" fmla="*/ 54 w 54"/>
                <a:gd name="T75" fmla="*/ 30 h 68"/>
                <a:gd name="T76" fmla="*/ 54 w 54"/>
                <a:gd name="T77" fmla="*/ 30 h 6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68"/>
                <a:gd name="T119" fmla="*/ 54 w 54"/>
                <a:gd name="T120" fmla="*/ 68 h 6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68">
                  <a:moveTo>
                    <a:pt x="54" y="30"/>
                  </a:moveTo>
                  <a:lnTo>
                    <a:pt x="54" y="45"/>
                  </a:lnTo>
                  <a:lnTo>
                    <a:pt x="46" y="61"/>
                  </a:lnTo>
                  <a:lnTo>
                    <a:pt x="38" y="68"/>
                  </a:lnTo>
                  <a:lnTo>
                    <a:pt x="31" y="68"/>
                  </a:lnTo>
                  <a:lnTo>
                    <a:pt x="15" y="68"/>
                  </a:lnTo>
                  <a:lnTo>
                    <a:pt x="8" y="61"/>
                  </a:lnTo>
                  <a:lnTo>
                    <a:pt x="0" y="45"/>
                  </a:lnTo>
                  <a:lnTo>
                    <a:pt x="0" y="30"/>
                  </a:lnTo>
                  <a:lnTo>
                    <a:pt x="0" y="23"/>
                  </a:lnTo>
                  <a:lnTo>
                    <a:pt x="8" y="7"/>
                  </a:lnTo>
                  <a:lnTo>
                    <a:pt x="15" y="0"/>
                  </a:lnTo>
                  <a:lnTo>
                    <a:pt x="31" y="0"/>
                  </a:lnTo>
                  <a:lnTo>
                    <a:pt x="38" y="0"/>
                  </a:lnTo>
                  <a:lnTo>
                    <a:pt x="46" y="7"/>
                  </a:lnTo>
                  <a:lnTo>
                    <a:pt x="54" y="23"/>
                  </a:lnTo>
                  <a:lnTo>
                    <a:pt x="54" y="3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69" name="Freeform 527"/>
            <p:cNvSpPr>
              <a:spLocks/>
            </p:cNvSpPr>
            <p:nvPr/>
          </p:nvSpPr>
          <p:spPr bwMode="auto">
            <a:xfrm>
              <a:off x="3911" y="2043"/>
              <a:ext cx="53" cy="76"/>
            </a:xfrm>
            <a:custGeom>
              <a:avLst/>
              <a:gdLst>
                <a:gd name="T0" fmla="*/ 53 w 53"/>
                <a:gd name="T1" fmla="*/ 38 h 76"/>
                <a:gd name="T2" fmla="*/ 53 w 53"/>
                <a:gd name="T3" fmla="*/ 53 h 76"/>
                <a:gd name="T4" fmla="*/ 46 w 53"/>
                <a:gd name="T5" fmla="*/ 69 h 76"/>
                <a:gd name="T6" fmla="*/ 38 w 53"/>
                <a:gd name="T7" fmla="*/ 76 h 76"/>
                <a:gd name="T8" fmla="*/ 30 w 53"/>
                <a:gd name="T9" fmla="*/ 76 h 76"/>
                <a:gd name="T10" fmla="*/ 30 w 53"/>
                <a:gd name="T11" fmla="*/ 76 h 76"/>
                <a:gd name="T12" fmla="*/ 15 w 53"/>
                <a:gd name="T13" fmla="*/ 76 h 76"/>
                <a:gd name="T14" fmla="*/ 7 w 53"/>
                <a:gd name="T15" fmla="*/ 69 h 76"/>
                <a:gd name="T16" fmla="*/ 7 w 53"/>
                <a:gd name="T17" fmla="*/ 53 h 76"/>
                <a:gd name="T18" fmla="*/ 0 w 53"/>
                <a:gd name="T19" fmla="*/ 38 h 76"/>
                <a:gd name="T20" fmla="*/ 0 w 53"/>
                <a:gd name="T21" fmla="*/ 38 h 76"/>
                <a:gd name="T22" fmla="*/ 7 w 53"/>
                <a:gd name="T23" fmla="*/ 23 h 76"/>
                <a:gd name="T24" fmla="*/ 7 w 53"/>
                <a:gd name="T25" fmla="*/ 15 h 76"/>
                <a:gd name="T26" fmla="*/ 15 w 53"/>
                <a:gd name="T27" fmla="*/ 7 h 76"/>
                <a:gd name="T28" fmla="*/ 30 w 53"/>
                <a:gd name="T29" fmla="*/ 0 h 76"/>
                <a:gd name="T30" fmla="*/ 30 w 53"/>
                <a:gd name="T31" fmla="*/ 0 h 76"/>
                <a:gd name="T32" fmla="*/ 38 w 53"/>
                <a:gd name="T33" fmla="*/ 7 h 76"/>
                <a:gd name="T34" fmla="*/ 46 w 53"/>
                <a:gd name="T35" fmla="*/ 15 h 76"/>
                <a:gd name="T36" fmla="*/ 53 w 53"/>
                <a:gd name="T37" fmla="*/ 23 h 76"/>
                <a:gd name="T38" fmla="*/ 53 w 53"/>
                <a:gd name="T39" fmla="*/ 38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76"/>
                <a:gd name="T62" fmla="*/ 53 w 53"/>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76">
                  <a:moveTo>
                    <a:pt x="53" y="38"/>
                  </a:moveTo>
                  <a:lnTo>
                    <a:pt x="53" y="53"/>
                  </a:lnTo>
                  <a:lnTo>
                    <a:pt x="46" y="69"/>
                  </a:lnTo>
                  <a:lnTo>
                    <a:pt x="38" y="76"/>
                  </a:lnTo>
                  <a:lnTo>
                    <a:pt x="30" y="76"/>
                  </a:lnTo>
                  <a:lnTo>
                    <a:pt x="15" y="76"/>
                  </a:lnTo>
                  <a:lnTo>
                    <a:pt x="7" y="69"/>
                  </a:lnTo>
                  <a:lnTo>
                    <a:pt x="7" y="53"/>
                  </a:lnTo>
                  <a:lnTo>
                    <a:pt x="0" y="38"/>
                  </a:lnTo>
                  <a:lnTo>
                    <a:pt x="7" y="23"/>
                  </a:lnTo>
                  <a:lnTo>
                    <a:pt x="7" y="15"/>
                  </a:lnTo>
                  <a:lnTo>
                    <a:pt x="15" y="7"/>
                  </a:lnTo>
                  <a:lnTo>
                    <a:pt x="30" y="0"/>
                  </a:lnTo>
                  <a:lnTo>
                    <a:pt x="38" y="7"/>
                  </a:lnTo>
                  <a:lnTo>
                    <a:pt x="46" y="15"/>
                  </a:lnTo>
                  <a:lnTo>
                    <a:pt x="53" y="23"/>
                  </a:lnTo>
                  <a:lnTo>
                    <a:pt x="53"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070" name="Freeform 528"/>
            <p:cNvSpPr>
              <a:spLocks/>
            </p:cNvSpPr>
            <p:nvPr/>
          </p:nvSpPr>
          <p:spPr bwMode="auto">
            <a:xfrm>
              <a:off x="4018" y="2165"/>
              <a:ext cx="53" cy="69"/>
            </a:xfrm>
            <a:custGeom>
              <a:avLst/>
              <a:gdLst>
                <a:gd name="T0" fmla="*/ 53 w 53"/>
                <a:gd name="T1" fmla="*/ 38 h 69"/>
                <a:gd name="T2" fmla="*/ 53 w 53"/>
                <a:gd name="T3" fmla="*/ 46 h 69"/>
                <a:gd name="T4" fmla="*/ 46 w 53"/>
                <a:gd name="T5" fmla="*/ 61 h 69"/>
                <a:gd name="T6" fmla="*/ 38 w 53"/>
                <a:gd name="T7" fmla="*/ 69 h 69"/>
                <a:gd name="T8" fmla="*/ 23 w 53"/>
                <a:gd name="T9" fmla="*/ 69 h 69"/>
                <a:gd name="T10" fmla="*/ 23 w 53"/>
                <a:gd name="T11" fmla="*/ 69 h 69"/>
                <a:gd name="T12" fmla="*/ 15 w 53"/>
                <a:gd name="T13" fmla="*/ 69 h 69"/>
                <a:gd name="T14" fmla="*/ 7 w 53"/>
                <a:gd name="T15" fmla="*/ 61 h 69"/>
                <a:gd name="T16" fmla="*/ 0 w 53"/>
                <a:gd name="T17" fmla="*/ 46 h 69"/>
                <a:gd name="T18" fmla="*/ 0 w 53"/>
                <a:gd name="T19" fmla="*/ 38 h 69"/>
                <a:gd name="T20" fmla="*/ 0 w 53"/>
                <a:gd name="T21" fmla="*/ 38 h 69"/>
                <a:gd name="T22" fmla="*/ 0 w 53"/>
                <a:gd name="T23" fmla="*/ 23 h 69"/>
                <a:gd name="T24" fmla="*/ 7 w 53"/>
                <a:gd name="T25" fmla="*/ 8 h 69"/>
                <a:gd name="T26" fmla="*/ 15 w 53"/>
                <a:gd name="T27" fmla="*/ 0 h 69"/>
                <a:gd name="T28" fmla="*/ 23 w 53"/>
                <a:gd name="T29" fmla="*/ 0 h 69"/>
                <a:gd name="T30" fmla="*/ 23 w 53"/>
                <a:gd name="T31" fmla="*/ 0 h 69"/>
                <a:gd name="T32" fmla="*/ 38 w 53"/>
                <a:gd name="T33" fmla="*/ 0 h 69"/>
                <a:gd name="T34" fmla="*/ 46 w 53"/>
                <a:gd name="T35" fmla="*/ 8 h 69"/>
                <a:gd name="T36" fmla="*/ 53 w 53"/>
                <a:gd name="T37" fmla="*/ 23 h 69"/>
                <a:gd name="T38" fmla="*/ 53 w 53"/>
                <a:gd name="T39" fmla="*/ 38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69"/>
                <a:gd name="T62" fmla="*/ 53 w 53"/>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69">
                  <a:moveTo>
                    <a:pt x="53" y="38"/>
                  </a:moveTo>
                  <a:lnTo>
                    <a:pt x="53" y="46"/>
                  </a:lnTo>
                  <a:lnTo>
                    <a:pt x="46" y="61"/>
                  </a:lnTo>
                  <a:lnTo>
                    <a:pt x="38" y="69"/>
                  </a:lnTo>
                  <a:lnTo>
                    <a:pt x="23" y="69"/>
                  </a:lnTo>
                  <a:lnTo>
                    <a:pt x="15" y="69"/>
                  </a:lnTo>
                  <a:lnTo>
                    <a:pt x="7" y="61"/>
                  </a:lnTo>
                  <a:lnTo>
                    <a:pt x="0" y="46"/>
                  </a:lnTo>
                  <a:lnTo>
                    <a:pt x="0" y="38"/>
                  </a:lnTo>
                  <a:lnTo>
                    <a:pt x="0" y="23"/>
                  </a:lnTo>
                  <a:lnTo>
                    <a:pt x="7" y="8"/>
                  </a:lnTo>
                  <a:lnTo>
                    <a:pt x="15" y="0"/>
                  </a:lnTo>
                  <a:lnTo>
                    <a:pt x="23" y="0"/>
                  </a:lnTo>
                  <a:lnTo>
                    <a:pt x="38" y="0"/>
                  </a:lnTo>
                  <a:lnTo>
                    <a:pt x="46" y="8"/>
                  </a:lnTo>
                  <a:lnTo>
                    <a:pt x="53" y="23"/>
                  </a:lnTo>
                  <a:lnTo>
                    <a:pt x="53"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071" name="Freeform 529"/>
            <p:cNvSpPr>
              <a:spLocks/>
            </p:cNvSpPr>
            <p:nvPr/>
          </p:nvSpPr>
          <p:spPr bwMode="auto">
            <a:xfrm>
              <a:off x="3911" y="2043"/>
              <a:ext cx="53" cy="76"/>
            </a:xfrm>
            <a:custGeom>
              <a:avLst/>
              <a:gdLst>
                <a:gd name="T0" fmla="*/ 53 w 53"/>
                <a:gd name="T1" fmla="*/ 38 h 76"/>
                <a:gd name="T2" fmla="*/ 53 w 53"/>
                <a:gd name="T3" fmla="*/ 53 h 76"/>
                <a:gd name="T4" fmla="*/ 53 w 53"/>
                <a:gd name="T5" fmla="*/ 53 h 76"/>
                <a:gd name="T6" fmla="*/ 46 w 53"/>
                <a:gd name="T7" fmla="*/ 69 h 76"/>
                <a:gd name="T8" fmla="*/ 46 w 53"/>
                <a:gd name="T9" fmla="*/ 69 h 76"/>
                <a:gd name="T10" fmla="*/ 38 w 53"/>
                <a:gd name="T11" fmla="*/ 76 h 76"/>
                <a:gd name="T12" fmla="*/ 38 w 53"/>
                <a:gd name="T13" fmla="*/ 76 h 76"/>
                <a:gd name="T14" fmla="*/ 30 w 53"/>
                <a:gd name="T15" fmla="*/ 76 h 76"/>
                <a:gd name="T16" fmla="*/ 30 w 53"/>
                <a:gd name="T17" fmla="*/ 76 h 76"/>
                <a:gd name="T18" fmla="*/ 30 w 53"/>
                <a:gd name="T19" fmla="*/ 76 h 76"/>
                <a:gd name="T20" fmla="*/ 30 w 53"/>
                <a:gd name="T21" fmla="*/ 76 h 76"/>
                <a:gd name="T22" fmla="*/ 15 w 53"/>
                <a:gd name="T23" fmla="*/ 76 h 76"/>
                <a:gd name="T24" fmla="*/ 15 w 53"/>
                <a:gd name="T25" fmla="*/ 76 h 76"/>
                <a:gd name="T26" fmla="*/ 7 w 53"/>
                <a:gd name="T27" fmla="*/ 69 h 76"/>
                <a:gd name="T28" fmla="*/ 7 w 53"/>
                <a:gd name="T29" fmla="*/ 69 h 76"/>
                <a:gd name="T30" fmla="*/ 7 w 53"/>
                <a:gd name="T31" fmla="*/ 53 h 76"/>
                <a:gd name="T32" fmla="*/ 7 w 53"/>
                <a:gd name="T33" fmla="*/ 53 h 76"/>
                <a:gd name="T34" fmla="*/ 0 w 53"/>
                <a:gd name="T35" fmla="*/ 38 h 76"/>
                <a:gd name="T36" fmla="*/ 0 w 53"/>
                <a:gd name="T37" fmla="*/ 38 h 76"/>
                <a:gd name="T38" fmla="*/ 0 w 53"/>
                <a:gd name="T39" fmla="*/ 38 h 76"/>
                <a:gd name="T40" fmla="*/ 0 w 53"/>
                <a:gd name="T41" fmla="*/ 38 h 76"/>
                <a:gd name="T42" fmla="*/ 7 w 53"/>
                <a:gd name="T43" fmla="*/ 23 h 76"/>
                <a:gd name="T44" fmla="*/ 7 w 53"/>
                <a:gd name="T45" fmla="*/ 23 h 76"/>
                <a:gd name="T46" fmla="*/ 7 w 53"/>
                <a:gd name="T47" fmla="*/ 15 h 76"/>
                <a:gd name="T48" fmla="*/ 7 w 53"/>
                <a:gd name="T49" fmla="*/ 15 h 76"/>
                <a:gd name="T50" fmla="*/ 15 w 53"/>
                <a:gd name="T51" fmla="*/ 7 h 76"/>
                <a:gd name="T52" fmla="*/ 15 w 53"/>
                <a:gd name="T53" fmla="*/ 7 h 76"/>
                <a:gd name="T54" fmla="*/ 30 w 53"/>
                <a:gd name="T55" fmla="*/ 0 h 76"/>
                <a:gd name="T56" fmla="*/ 30 w 53"/>
                <a:gd name="T57" fmla="*/ 0 h 76"/>
                <a:gd name="T58" fmla="*/ 30 w 53"/>
                <a:gd name="T59" fmla="*/ 0 h 76"/>
                <a:gd name="T60" fmla="*/ 30 w 53"/>
                <a:gd name="T61" fmla="*/ 0 h 76"/>
                <a:gd name="T62" fmla="*/ 38 w 53"/>
                <a:gd name="T63" fmla="*/ 7 h 76"/>
                <a:gd name="T64" fmla="*/ 38 w 53"/>
                <a:gd name="T65" fmla="*/ 7 h 76"/>
                <a:gd name="T66" fmla="*/ 46 w 53"/>
                <a:gd name="T67" fmla="*/ 15 h 76"/>
                <a:gd name="T68" fmla="*/ 46 w 53"/>
                <a:gd name="T69" fmla="*/ 15 h 76"/>
                <a:gd name="T70" fmla="*/ 53 w 53"/>
                <a:gd name="T71" fmla="*/ 23 h 76"/>
                <a:gd name="T72" fmla="*/ 53 w 53"/>
                <a:gd name="T73" fmla="*/ 23 h 76"/>
                <a:gd name="T74" fmla="*/ 53 w 53"/>
                <a:gd name="T75" fmla="*/ 38 h 76"/>
                <a:gd name="T76" fmla="*/ 53 w 53"/>
                <a:gd name="T77" fmla="*/ 38 h 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76"/>
                <a:gd name="T119" fmla="*/ 53 w 53"/>
                <a:gd name="T120" fmla="*/ 76 h 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76">
                  <a:moveTo>
                    <a:pt x="53" y="38"/>
                  </a:moveTo>
                  <a:lnTo>
                    <a:pt x="53" y="53"/>
                  </a:lnTo>
                  <a:lnTo>
                    <a:pt x="46" y="69"/>
                  </a:lnTo>
                  <a:lnTo>
                    <a:pt x="38" y="76"/>
                  </a:lnTo>
                  <a:lnTo>
                    <a:pt x="30" y="76"/>
                  </a:lnTo>
                  <a:lnTo>
                    <a:pt x="15" y="76"/>
                  </a:lnTo>
                  <a:lnTo>
                    <a:pt x="7" y="69"/>
                  </a:lnTo>
                  <a:lnTo>
                    <a:pt x="7" y="53"/>
                  </a:lnTo>
                  <a:lnTo>
                    <a:pt x="0" y="38"/>
                  </a:lnTo>
                  <a:lnTo>
                    <a:pt x="7" y="23"/>
                  </a:lnTo>
                  <a:lnTo>
                    <a:pt x="7" y="15"/>
                  </a:lnTo>
                  <a:lnTo>
                    <a:pt x="15" y="7"/>
                  </a:lnTo>
                  <a:lnTo>
                    <a:pt x="30" y="0"/>
                  </a:lnTo>
                  <a:lnTo>
                    <a:pt x="38" y="7"/>
                  </a:lnTo>
                  <a:lnTo>
                    <a:pt x="46" y="15"/>
                  </a:lnTo>
                  <a:lnTo>
                    <a:pt x="53" y="23"/>
                  </a:lnTo>
                  <a:lnTo>
                    <a:pt x="53"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72" name="Freeform 530"/>
            <p:cNvSpPr>
              <a:spLocks/>
            </p:cNvSpPr>
            <p:nvPr/>
          </p:nvSpPr>
          <p:spPr bwMode="auto">
            <a:xfrm>
              <a:off x="4018" y="2165"/>
              <a:ext cx="53" cy="69"/>
            </a:xfrm>
            <a:custGeom>
              <a:avLst/>
              <a:gdLst>
                <a:gd name="T0" fmla="*/ 53 w 53"/>
                <a:gd name="T1" fmla="*/ 38 h 69"/>
                <a:gd name="T2" fmla="*/ 53 w 53"/>
                <a:gd name="T3" fmla="*/ 46 h 69"/>
                <a:gd name="T4" fmla="*/ 53 w 53"/>
                <a:gd name="T5" fmla="*/ 46 h 69"/>
                <a:gd name="T6" fmla="*/ 46 w 53"/>
                <a:gd name="T7" fmla="*/ 61 h 69"/>
                <a:gd name="T8" fmla="*/ 46 w 53"/>
                <a:gd name="T9" fmla="*/ 61 h 69"/>
                <a:gd name="T10" fmla="*/ 38 w 53"/>
                <a:gd name="T11" fmla="*/ 69 h 69"/>
                <a:gd name="T12" fmla="*/ 38 w 53"/>
                <a:gd name="T13" fmla="*/ 69 h 69"/>
                <a:gd name="T14" fmla="*/ 23 w 53"/>
                <a:gd name="T15" fmla="*/ 69 h 69"/>
                <a:gd name="T16" fmla="*/ 23 w 53"/>
                <a:gd name="T17" fmla="*/ 69 h 69"/>
                <a:gd name="T18" fmla="*/ 23 w 53"/>
                <a:gd name="T19" fmla="*/ 69 h 69"/>
                <a:gd name="T20" fmla="*/ 23 w 53"/>
                <a:gd name="T21" fmla="*/ 69 h 69"/>
                <a:gd name="T22" fmla="*/ 15 w 53"/>
                <a:gd name="T23" fmla="*/ 69 h 69"/>
                <a:gd name="T24" fmla="*/ 15 w 53"/>
                <a:gd name="T25" fmla="*/ 69 h 69"/>
                <a:gd name="T26" fmla="*/ 7 w 53"/>
                <a:gd name="T27" fmla="*/ 61 h 69"/>
                <a:gd name="T28" fmla="*/ 7 w 53"/>
                <a:gd name="T29" fmla="*/ 61 h 69"/>
                <a:gd name="T30" fmla="*/ 0 w 53"/>
                <a:gd name="T31" fmla="*/ 46 h 69"/>
                <a:gd name="T32" fmla="*/ 0 w 53"/>
                <a:gd name="T33" fmla="*/ 46 h 69"/>
                <a:gd name="T34" fmla="*/ 0 w 53"/>
                <a:gd name="T35" fmla="*/ 38 h 69"/>
                <a:gd name="T36" fmla="*/ 0 w 53"/>
                <a:gd name="T37" fmla="*/ 38 h 69"/>
                <a:gd name="T38" fmla="*/ 0 w 53"/>
                <a:gd name="T39" fmla="*/ 38 h 69"/>
                <a:gd name="T40" fmla="*/ 0 w 53"/>
                <a:gd name="T41" fmla="*/ 38 h 69"/>
                <a:gd name="T42" fmla="*/ 0 w 53"/>
                <a:gd name="T43" fmla="*/ 23 h 69"/>
                <a:gd name="T44" fmla="*/ 0 w 53"/>
                <a:gd name="T45" fmla="*/ 23 h 69"/>
                <a:gd name="T46" fmla="*/ 7 w 53"/>
                <a:gd name="T47" fmla="*/ 8 h 69"/>
                <a:gd name="T48" fmla="*/ 7 w 53"/>
                <a:gd name="T49" fmla="*/ 8 h 69"/>
                <a:gd name="T50" fmla="*/ 15 w 53"/>
                <a:gd name="T51" fmla="*/ 0 h 69"/>
                <a:gd name="T52" fmla="*/ 15 w 53"/>
                <a:gd name="T53" fmla="*/ 0 h 69"/>
                <a:gd name="T54" fmla="*/ 23 w 53"/>
                <a:gd name="T55" fmla="*/ 0 h 69"/>
                <a:gd name="T56" fmla="*/ 23 w 53"/>
                <a:gd name="T57" fmla="*/ 0 h 69"/>
                <a:gd name="T58" fmla="*/ 23 w 53"/>
                <a:gd name="T59" fmla="*/ 0 h 69"/>
                <a:gd name="T60" fmla="*/ 23 w 53"/>
                <a:gd name="T61" fmla="*/ 0 h 69"/>
                <a:gd name="T62" fmla="*/ 38 w 53"/>
                <a:gd name="T63" fmla="*/ 0 h 69"/>
                <a:gd name="T64" fmla="*/ 38 w 53"/>
                <a:gd name="T65" fmla="*/ 0 h 69"/>
                <a:gd name="T66" fmla="*/ 46 w 53"/>
                <a:gd name="T67" fmla="*/ 8 h 69"/>
                <a:gd name="T68" fmla="*/ 46 w 53"/>
                <a:gd name="T69" fmla="*/ 8 h 69"/>
                <a:gd name="T70" fmla="*/ 53 w 53"/>
                <a:gd name="T71" fmla="*/ 23 h 69"/>
                <a:gd name="T72" fmla="*/ 53 w 53"/>
                <a:gd name="T73" fmla="*/ 23 h 69"/>
                <a:gd name="T74" fmla="*/ 53 w 53"/>
                <a:gd name="T75" fmla="*/ 38 h 69"/>
                <a:gd name="T76" fmla="*/ 53 w 53"/>
                <a:gd name="T77" fmla="*/ 38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69"/>
                <a:gd name="T119" fmla="*/ 53 w 53"/>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69">
                  <a:moveTo>
                    <a:pt x="53" y="38"/>
                  </a:moveTo>
                  <a:lnTo>
                    <a:pt x="53" y="46"/>
                  </a:lnTo>
                  <a:lnTo>
                    <a:pt x="46" y="61"/>
                  </a:lnTo>
                  <a:lnTo>
                    <a:pt x="38" y="69"/>
                  </a:lnTo>
                  <a:lnTo>
                    <a:pt x="23" y="69"/>
                  </a:lnTo>
                  <a:lnTo>
                    <a:pt x="15" y="69"/>
                  </a:lnTo>
                  <a:lnTo>
                    <a:pt x="7" y="61"/>
                  </a:lnTo>
                  <a:lnTo>
                    <a:pt x="0" y="46"/>
                  </a:lnTo>
                  <a:lnTo>
                    <a:pt x="0" y="38"/>
                  </a:lnTo>
                  <a:lnTo>
                    <a:pt x="0" y="23"/>
                  </a:lnTo>
                  <a:lnTo>
                    <a:pt x="7" y="8"/>
                  </a:lnTo>
                  <a:lnTo>
                    <a:pt x="15" y="0"/>
                  </a:lnTo>
                  <a:lnTo>
                    <a:pt x="23" y="0"/>
                  </a:lnTo>
                  <a:lnTo>
                    <a:pt x="38" y="0"/>
                  </a:lnTo>
                  <a:lnTo>
                    <a:pt x="46" y="8"/>
                  </a:lnTo>
                  <a:lnTo>
                    <a:pt x="53" y="23"/>
                  </a:lnTo>
                  <a:lnTo>
                    <a:pt x="53"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73" name="Freeform 531"/>
            <p:cNvSpPr>
              <a:spLocks/>
            </p:cNvSpPr>
            <p:nvPr/>
          </p:nvSpPr>
          <p:spPr bwMode="auto">
            <a:xfrm>
              <a:off x="4217" y="2364"/>
              <a:ext cx="53" cy="69"/>
            </a:xfrm>
            <a:custGeom>
              <a:avLst/>
              <a:gdLst>
                <a:gd name="T0" fmla="*/ 53 w 53"/>
                <a:gd name="T1" fmla="*/ 38 h 69"/>
                <a:gd name="T2" fmla="*/ 53 w 53"/>
                <a:gd name="T3" fmla="*/ 54 h 69"/>
                <a:gd name="T4" fmla="*/ 46 w 53"/>
                <a:gd name="T5" fmla="*/ 61 h 69"/>
                <a:gd name="T6" fmla="*/ 38 w 53"/>
                <a:gd name="T7" fmla="*/ 69 h 69"/>
                <a:gd name="T8" fmla="*/ 30 w 53"/>
                <a:gd name="T9" fmla="*/ 69 h 69"/>
                <a:gd name="T10" fmla="*/ 30 w 53"/>
                <a:gd name="T11" fmla="*/ 69 h 69"/>
                <a:gd name="T12" fmla="*/ 15 w 53"/>
                <a:gd name="T13" fmla="*/ 69 h 69"/>
                <a:gd name="T14" fmla="*/ 7 w 53"/>
                <a:gd name="T15" fmla="*/ 61 h 69"/>
                <a:gd name="T16" fmla="*/ 0 w 53"/>
                <a:gd name="T17" fmla="*/ 54 h 69"/>
                <a:gd name="T18" fmla="*/ 0 w 53"/>
                <a:gd name="T19" fmla="*/ 38 h 69"/>
                <a:gd name="T20" fmla="*/ 0 w 53"/>
                <a:gd name="T21" fmla="*/ 38 h 69"/>
                <a:gd name="T22" fmla="*/ 0 w 53"/>
                <a:gd name="T23" fmla="*/ 23 h 69"/>
                <a:gd name="T24" fmla="*/ 7 w 53"/>
                <a:gd name="T25" fmla="*/ 8 h 69"/>
                <a:gd name="T26" fmla="*/ 15 w 53"/>
                <a:gd name="T27" fmla="*/ 0 h 69"/>
                <a:gd name="T28" fmla="*/ 30 w 53"/>
                <a:gd name="T29" fmla="*/ 0 h 69"/>
                <a:gd name="T30" fmla="*/ 30 w 53"/>
                <a:gd name="T31" fmla="*/ 0 h 69"/>
                <a:gd name="T32" fmla="*/ 38 w 53"/>
                <a:gd name="T33" fmla="*/ 0 h 69"/>
                <a:gd name="T34" fmla="*/ 46 w 53"/>
                <a:gd name="T35" fmla="*/ 8 h 69"/>
                <a:gd name="T36" fmla="*/ 53 w 53"/>
                <a:gd name="T37" fmla="*/ 23 h 69"/>
                <a:gd name="T38" fmla="*/ 53 w 53"/>
                <a:gd name="T39" fmla="*/ 38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69"/>
                <a:gd name="T62" fmla="*/ 53 w 53"/>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69">
                  <a:moveTo>
                    <a:pt x="53" y="38"/>
                  </a:moveTo>
                  <a:lnTo>
                    <a:pt x="53" y="54"/>
                  </a:lnTo>
                  <a:lnTo>
                    <a:pt x="46" y="61"/>
                  </a:lnTo>
                  <a:lnTo>
                    <a:pt x="38" y="69"/>
                  </a:lnTo>
                  <a:lnTo>
                    <a:pt x="30" y="69"/>
                  </a:lnTo>
                  <a:lnTo>
                    <a:pt x="15" y="69"/>
                  </a:lnTo>
                  <a:lnTo>
                    <a:pt x="7" y="61"/>
                  </a:lnTo>
                  <a:lnTo>
                    <a:pt x="0" y="54"/>
                  </a:lnTo>
                  <a:lnTo>
                    <a:pt x="0" y="38"/>
                  </a:lnTo>
                  <a:lnTo>
                    <a:pt x="0" y="23"/>
                  </a:lnTo>
                  <a:lnTo>
                    <a:pt x="7" y="8"/>
                  </a:lnTo>
                  <a:lnTo>
                    <a:pt x="15" y="0"/>
                  </a:lnTo>
                  <a:lnTo>
                    <a:pt x="30" y="0"/>
                  </a:lnTo>
                  <a:lnTo>
                    <a:pt x="38" y="0"/>
                  </a:lnTo>
                  <a:lnTo>
                    <a:pt x="46" y="8"/>
                  </a:lnTo>
                  <a:lnTo>
                    <a:pt x="53" y="23"/>
                  </a:lnTo>
                  <a:lnTo>
                    <a:pt x="53"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074" name="Freeform 532"/>
            <p:cNvSpPr>
              <a:spLocks/>
            </p:cNvSpPr>
            <p:nvPr/>
          </p:nvSpPr>
          <p:spPr bwMode="auto">
            <a:xfrm>
              <a:off x="4270" y="2372"/>
              <a:ext cx="54" cy="76"/>
            </a:xfrm>
            <a:custGeom>
              <a:avLst/>
              <a:gdLst>
                <a:gd name="T0" fmla="*/ 54 w 54"/>
                <a:gd name="T1" fmla="*/ 38 h 76"/>
                <a:gd name="T2" fmla="*/ 54 w 54"/>
                <a:gd name="T3" fmla="*/ 53 h 76"/>
                <a:gd name="T4" fmla="*/ 46 w 54"/>
                <a:gd name="T5" fmla="*/ 61 h 76"/>
                <a:gd name="T6" fmla="*/ 38 w 54"/>
                <a:gd name="T7" fmla="*/ 69 h 76"/>
                <a:gd name="T8" fmla="*/ 23 w 54"/>
                <a:gd name="T9" fmla="*/ 76 h 76"/>
                <a:gd name="T10" fmla="*/ 23 w 54"/>
                <a:gd name="T11" fmla="*/ 76 h 76"/>
                <a:gd name="T12" fmla="*/ 15 w 54"/>
                <a:gd name="T13" fmla="*/ 69 h 76"/>
                <a:gd name="T14" fmla="*/ 8 w 54"/>
                <a:gd name="T15" fmla="*/ 61 h 76"/>
                <a:gd name="T16" fmla="*/ 0 w 54"/>
                <a:gd name="T17" fmla="*/ 53 h 76"/>
                <a:gd name="T18" fmla="*/ 0 w 54"/>
                <a:gd name="T19" fmla="*/ 38 h 76"/>
                <a:gd name="T20" fmla="*/ 0 w 54"/>
                <a:gd name="T21" fmla="*/ 38 h 76"/>
                <a:gd name="T22" fmla="*/ 0 w 54"/>
                <a:gd name="T23" fmla="*/ 23 h 76"/>
                <a:gd name="T24" fmla="*/ 8 w 54"/>
                <a:gd name="T25" fmla="*/ 15 h 76"/>
                <a:gd name="T26" fmla="*/ 15 w 54"/>
                <a:gd name="T27" fmla="*/ 7 h 76"/>
                <a:gd name="T28" fmla="*/ 23 w 54"/>
                <a:gd name="T29" fmla="*/ 0 h 76"/>
                <a:gd name="T30" fmla="*/ 23 w 54"/>
                <a:gd name="T31" fmla="*/ 0 h 76"/>
                <a:gd name="T32" fmla="*/ 38 w 54"/>
                <a:gd name="T33" fmla="*/ 7 h 76"/>
                <a:gd name="T34" fmla="*/ 46 w 54"/>
                <a:gd name="T35" fmla="*/ 15 h 76"/>
                <a:gd name="T36" fmla="*/ 54 w 54"/>
                <a:gd name="T37" fmla="*/ 23 h 76"/>
                <a:gd name="T38" fmla="*/ 54 w 54"/>
                <a:gd name="T39" fmla="*/ 38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76"/>
                <a:gd name="T62" fmla="*/ 54 w 54"/>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76">
                  <a:moveTo>
                    <a:pt x="54" y="38"/>
                  </a:moveTo>
                  <a:lnTo>
                    <a:pt x="54" y="53"/>
                  </a:lnTo>
                  <a:lnTo>
                    <a:pt x="46" y="61"/>
                  </a:lnTo>
                  <a:lnTo>
                    <a:pt x="38" y="69"/>
                  </a:lnTo>
                  <a:lnTo>
                    <a:pt x="23" y="76"/>
                  </a:lnTo>
                  <a:lnTo>
                    <a:pt x="15" y="69"/>
                  </a:lnTo>
                  <a:lnTo>
                    <a:pt x="8" y="61"/>
                  </a:lnTo>
                  <a:lnTo>
                    <a:pt x="0" y="53"/>
                  </a:lnTo>
                  <a:lnTo>
                    <a:pt x="0" y="38"/>
                  </a:lnTo>
                  <a:lnTo>
                    <a:pt x="0" y="23"/>
                  </a:lnTo>
                  <a:lnTo>
                    <a:pt x="8" y="15"/>
                  </a:lnTo>
                  <a:lnTo>
                    <a:pt x="15" y="7"/>
                  </a:lnTo>
                  <a:lnTo>
                    <a:pt x="23" y="0"/>
                  </a:lnTo>
                  <a:lnTo>
                    <a:pt x="38" y="7"/>
                  </a:lnTo>
                  <a:lnTo>
                    <a:pt x="46" y="15"/>
                  </a:lnTo>
                  <a:lnTo>
                    <a:pt x="54" y="23"/>
                  </a:lnTo>
                  <a:lnTo>
                    <a:pt x="54"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075" name="Freeform 533"/>
            <p:cNvSpPr>
              <a:spLocks/>
            </p:cNvSpPr>
            <p:nvPr/>
          </p:nvSpPr>
          <p:spPr bwMode="auto">
            <a:xfrm>
              <a:off x="4217" y="2364"/>
              <a:ext cx="53" cy="69"/>
            </a:xfrm>
            <a:custGeom>
              <a:avLst/>
              <a:gdLst>
                <a:gd name="T0" fmla="*/ 53 w 53"/>
                <a:gd name="T1" fmla="*/ 38 h 69"/>
                <a:gd name="T2" fmla="*/ 53 w 53"/>
                <a:gd name="T3" fmla="*/ 54 h 69"/>
                <a:gd name="T4" fmla="*/ 53 w 53"/>
                <a:gd name="T5" fmla="*/ 54 h 69"/>
                <a:gd name="T6" fmla="*/ 46 w 53"/>
                <a:gd name="T7" fmla="*/ 61 h 69"/>
                <a:gd name="T8" fmla="*/ 46 w 53"/>
                <a:gd name="T9" fmla="*/ 61 h 69"/>
                <a:gd name="T10" fmla="*/ 38 w 53"/>
                <a:gd name="T11" fmla="*/ 69 h 69"/>
                <a:gd name="T12" fmla="*/ 38 w 53"/>
                <a:gd name="T13" fmla="*/ 69 h 69"/>
                <a:gd name="T14" fmla="*/ 30 w 53"/>
                <a:gd name="T15" fmla="*/ 69 h 69"/>
                <a:gd name="T16" fmla="*/ 30 w 53"/>
                <a:gd name="T17" fmla="*/ 69 h 69"/>
                <a:gd name="T18" fmla="*/ 30 w 53"/>
                <a:gd name="T19" fmla="*/ 69 h 69"/>
                <a:gd name="T20" fmla="*/ 30 w 53"/>
                <a:gd name="T21" fmla="*/ 69 h 69"/>
                <a:gd name="T22" fmla="*/ 15 w 53"/>
                <a:gd name="T23" fmla="*/ 69 h 69"/>
                <a:gd name="T24" fmla="*/ 15 w 53"/>
                <a:gd name="T25" fmla="*/ 69 h 69"/>
                <a:gd name="T26" fmla="*/ 7 w 53"/>
                <a:gd name="T27" fmla="*/ 61 h 69"/>
                <a:gd name="T28" fmla="*/ 7 w 53"/>
                <a:gd name="T29" fmla="*/ 61 h 69"/>
                <a:gd name="T30" fmla="*/ 0 w 53"/>
                <a:gd name="T31" fmla="*/ 54 h 69"/>
                <a:gd name="T32" fmla="*/ 0 w 53"/>
                <a:gd name="T33" fmla="*/ 54 h 69"/>
                <a:gd name="T34" fmla="*/ 0 w 53"/>
                <a:gd name="T35" fmla="*/ 38 h 69"/>
                <a:gd name="T36" fmla="*/ 0 w 53"/>
                <a:gd name="T37" fmla="*/ 38 h 69"/>
                <a:gd name="T38" fmla="*/ 0 w 53"/>
                <a:gd name="T39" fmla="*/ 38 h 69"/>
                <a:gd name="T40" fmla="*/ 0 w 53"/>
                <a:gd name="T41" fmla="*/ 38 h 69"/>
                <a:gd name="T42" fmla="*/ 0 w 53"/>
                <a:gd name="T43" fmla="*/ 23 h 69"/>
                <a:gd name="T44" fmla="*/ 0 w 53"/>
                <a:gd name="T45" fmla="*/ 23 h 69"/>
                <a:gd name="T46" fmla="*/ 7 w 53"/>
                <a:gd name="T47" fmla="*/ 8 h 69"/>
                <a:gd name="T48" fmla="*/ 7 w 53"/>
                <a:gd name="T49" fmla="*/ 8 h 69"/>
                <a:gd name="T50" fmla="*/ 15 w 53"/>
                <a:gd name="T51" fmla="*/ 0 h 69"/>
                <a:gd name="T52" fmla="*/ 15 w 53"/>
                <a:gd name="T53" fmla="*/ 0 h 69"/>
                <a:gd name="T54" fmla="*/ 30 w 53"/>
                <a:gd name="T55" fmla="*/ 0 h 69"/>
                <a:gd name="T56" fmla="*/ 30 w 53"/>
                <a:gd name="T57" fmla="*/ 0 h 69"/>
                <a:gd name="T58" fmla="*/ 30 w 53"/>
                <a:gd name="T59" fmla="*/ 0 h 69"/>
                <a:gd name="T60" fmla="*/ 30 w 53"/>
                <a:gd name="T61" fmla="*/ 0 h 69"/>
                <a:gd name="T62" fmla="*/ 38 w 53"/>
                <a:gd name="T63" fmla="*/ 0 h 69"/>
                <a:gd name="T64" fmla="*/ 38 w 53"/>
                <a:gd name="T65" fmla="*/ 0 h 69"/>
                <a:gd name="T66" fmla="*/ 46 w 53"/>
                <a:gd name="T67" fmla="*/ 8 h 69"/>
                <a:gd name="T68" fmla="*/ 46 w 53"/>
                <a:gd name="T69" fmla="*/ 8 h 69"/>
                <a:gd name="T70" fmla="*/ 53 w 53"/>
                <a:gd name="T71" fmla="*/ 23 h 69"/>
                <a:gd name="T72" fmla="*/ 53 w 53"/>
                <a:gd name="T73" fmla="*/ 23 h 69"/>
                <a:gd name="T74" fmla="*/ 53 w 53"/>
                <a:gd name="T75" fmla="*/ 38 h 69"/>
                <a:gd name="T76" fmla="*/ 53 w 53"/>
                <a:gd name="T77" fmla="*/ 38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69"/>
                <a:gd name="T119" fmla="*/ 53 w 53"/>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69">
                  <a:moveTo>
                    <a:pt x="53" y="38"/>
                  </a:moveTo>
                  <a:lnTo>
                    <a:pt x="53" y="54"/>
                  </a:lnTo>
                  <a:lnTo>
                    <a:pt x="46" y="61"/>
                  </a:lnTo>
                  <a:lnTo>
                    <a:pt x="38" y="69"/>
                  </a:lnTo>
                  <a:lnTo>
                    <a:pt x="30" y="69"/>
                  </a:lnTo>
                  <a:lnTo>
                    <a:pt x="15" y="69"/>
                  </a:lnTo>
                  <a:lnTo>
                    <a:pt x="7" y="61"/>
                  </a:lnTo>
                  <a:lnTo>
                    <a:pt x="0" y="54"/>
                  </a:lnTo>
                  <a:lnTo>
                    <a:pt x="0" y="38"/>
                  </a:lnTo>
                  <a:lnTo>
                    <a:pt x="0" y="23"/>
                  </a:lnTo>
                  <a:lnTo>
                    <a:pt x="7" y="8"/>
                  </a:lnTo>
                  <a:lnTo>
                    <a:pt x="15" y="0"/>
                  </a:lnTo>
                  <a:lnTo>
                    <a:pt x="30" y="0"/>
                  </a:lnTo>
                  <a:lnTo>
                    <a:pt x="38" y="0"/>
                  </a:lnTo>
                  <a:lnTo>
                    <a:pt x="46" y="8"/>
                  </a:lnTo>
                  <a:lnTo>
                    <a:pt x="53" y="23"/>
                  </a:lnTo>
                  <a:lnTo>
                    <a:pt x="53"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76" name="Freeform 534"/>
            <p:cNvSpPr>
              <a:spLocks/>
            </p:cNvSpPr>
            <p:nvPr/>
          </p:nvSpPr>
          <p:spPr bwMode="auto">
            <a:xfrm>
              <a:off x="4270" y="2372"/>
              <a:ext cx="54" cy="76"/>
            </a:xfrm>
            <a:custGeom>
              <a:avLst/>
              <a:gdLst>
                <a:gd name="T0" fmla="*/ 54 w 54"/>
                <a:gd name="T1" fmla="*/ 38 h 76"/>
                <a:gd name="T2" fmla="*/ 54 w 54"/>
                <a:gd name="T3" fmla="*/ 53 h 76"/>
                <a:gd name="T4" fmla="*/ 54 w 54"/>
                <a:gd name="T5" fmla="*/ 53 h 76"/>
                <a:gd name="T6" fmla="*/ 46 w 54"/>
                <a:gd name="T7" fmla="*/ 61 h 76"/>
                <a:gd name="T8" fmla="*/ 46 w 54"/>
                <a:gd name="T9" fmla="*/ 61 h 76"/>
                <a:gd name="T10" fmla="*/ 38 w 54"/>
                <a:gd name="T11" fmla="*/ 69 h 76"/>
                <a:gd name="T12" fmla="*/ 38 w 54"/>
                <a:gd name="T13" fmla="*/ 69 h 76"/>
                <a:gd name="T14" fmla="*/ 23 w 54"/>
                <a:gd name="T15" fmla="*/ 76 h 76"/>
                <a:gd name="T16" fmla="*/ 23 w 54"/>
                <a:gd name="T17" fmla="*/ 76 h 76"/>
                <a:gd name="T18" fmla="*/ 23 w 54"/>
                <a:gd name="T19" fmla="*/ 76 h 76"/>
                <a:gd name="T20" fmla="*/ 23 w 54"/>
                <a:gd name="T21" fmla="*/ 76 h 76"/>
                <a:gd name="T22" fmla="*/ 15 w 54"/>
                <a:gd name="T23" fmla="*/ 69 h 76"/>
                <a:gd name="T24" fmla="*/ 15 w 54"/>
                <a:gd name="T25" fmla="*/ 69 h 76"/>
                <a:gd name="T26" fmla="*/ 8 w 54"/>
                <a:gd name="T27" fmla="*/ 61 h 76"/>
                <a:gd name="T28" fmla="*/ 8 w 54"/>
                <a:gd name="T29" fmla="*/ 61 h 76"/>
                <a:gd name="T30" fmla="*/ 0 w 54"/>
                <a:gd name="T31" fmla="*/ 53 h 76"/>
                <a:gd name="T32" fmla="*/ 0 w 54"/>
                <a:gd name="T33" fmla="*/ 53 h 76"/>
                <a:gd name="T34" fmla="*/ 0 w 54"/>
                <a:gd name="T35" fmla="*/ 38 h 76"/>
                <a:gd name="T36" fmla="*/ 0 w 54"/>
                <a:gd name="T37" fmla="*/ 38 h 76"/>
                <a:gd name="T38" fmla="*/ 0 w 54"/>
                <a:gd name="T39" fmla="*/ 38 h 76"/>
                <a:gd name="T40" fmla="*/ 0 w 54"/>
                <a:gd name="T41" fmla="*/ 38 h 76"/>
                <a:gd name="T42" fmla="*/ 0 w 54"/>
                <a:gd name="T43" fmla="*/ 23 h 76"/>
                <a:gd name="T44" fmla="*/ 0 w 54"/>
                <a:gd name="T45" fmla="*/ 23 h 76"/>
                <a:gd name="T46" fmla="*/ 8 w 54"/>
                <a:gd name="T47" fmla="*/ 15 h 76"/>
                <a:gd name="T48" fmla="*/ 8 w 54"/>
                <a:gd name="T49" fmla="*/ 15 h 76"/>
                <a:gd name="T50" fmla="*/ 15 w 54"/>
                <a:gd name="T51" fmla="*/ 7 h 76"/>
                <a:gd name="T52" fmla="*/ 15 w 54"/>
                <a:gd name="T53" fmla="*/ 7 h 76"/>
                <a:gd name="T54" fmla="*/ 23 w 54"/>
                <a:gd name="T55" fmla="*/ 0 h 76"/>
                <a:gd name="T56" fmla="*/ 23 w 54"/>
                <a:gd name="T57" fmla="*/ 0 h 76"/>
                <a:gd name="T58" fmla="*/ 23 w 54"/>
                <a:gd name="T59" fmla="*/ 0 h 76"/>
                <a:gd name="T60" fmla="*/ 23 w 54"/>
                <a:gd name="T61" fmla="*/ 0 h 76"/>
                <a:gd name="T62" fmla="*/ 38 w 54"/>
                <a:gd name="T63" fmla="*/ 7 h 76"/>
                <a:gd name="T64" fmla="*/ 38 w 54"/>
                <a:gd name="T65" fmla="*/ 7 h 76"/>
                <a:gd name="T66" fmla="*/ 46 w 54"/>
                <a:gd name="T67" fmla="*/ 15 h 76"/>
                <a:gd name="T68" fmla="*/ 46 w 54"/>
                <a:gd name="T69" fmla="*/ 15 h 76"/>
                <a:gd name="T70" fmla="*/ 54 w 54"/>
                <a:gd name="T71" fmla="*/ 23 h 76"/>
                <a:gd name="T72" fmla="*/ 54 w 54"/>
                <a:gd name="T73" fmla="*/ 23 h 76"/>
                <a:gd name="T74" fmla="*/ 54 w 54"/>
                <a:gd name="T75" fmla="*/ 38 h 76"/>
                <a:gd name="T76" fmla="*/ 54 w 54"/>
                <a:gd name="T77" fmla="*/ 38 h 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76"/>
                <a:gd name="T119" fmla="*/ 54 w 54"/>
                <a:gd name="T120" fmla="*/ 76 h 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76">
                  <a:moveTo>
                    <a:pt x="54" y="38"/>
                  </a:moveTo>
                  <a:lnTo>
                    <a:pt x="54" y="53"/>
                  </a:lnTo>
                  <a:lnTo>
                    <a:pt x="46" y="61"/>
                  </a:lnTo>
                  <a:lnTo>
                    <a:pt x="38" y="69"/>
                  </a:lnTo>
                  <a:lnTo>
                    <a:pt x="23" y="76"/>
                  </a:lnTo>
                  <a:lnTo>
                    <a:pt x="15" y="69"/>
                  </a:lnTo>
                  <a:lnTo>
                    <a:pt x="8" y="61"/>
                  </a:lnTo>
                  <a:lnTo>
                    <a:pt x="0" y="53"/>
                  </a:lnTo>
                  <a:lnTo>
                    <a:pt x="0" y="38"/>
                  </a:lnTo>
                  <a:lnTo>
                    <a:pt x="0" y="23"/>
                  </a:lnTo>
                  <a:lnTo>
                    <a:pt x="8" y="15"/>
                  </a:lnTo>
                  <a:lnTo>
                    <a:pt x="15" y="7"/>
                  </a:lnTo>
                  <a:lnTo>
                    <a:pt x="23" y="0"/>
                  </a:lnTo>
                  <a:lnTo>
                    <a:pt x="38" y="7"/>
                  </a:lnTo>
                  <a:lnTo>
                    <a:pt x="46" y="15"/>
                  </a:lnTo>
                  <a:lnTo>
                    <a:pt x="54" y="23"/>
                  </a:lnTo>
                  <a:lnTo>
                    <a:pt x="54"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77" name="Freeform 535"/>
            <p:cNvSpPr>
              <a:spLocks/>
            </p:cNvSpPr>
            <p:nvPr/>
          </p:nvSpPr>
          <p:spPr bwMode="auto">
            <a:xfrm>
              <a:off x="4385" y="2578"/>
              <a:ext cx="53" cy="77"/>
            </a:xfrm>
            <a:custGeom>
              <a:avLst/>
              <a:gdLst>
                <a:gd name="T0" fmla="*/ 53 w 53"/>
                <a:gd name="T1" fmla="*/ 39 h 77"/>
                <a:gd name="T2" fmla="*/ 53 w 53"/>
                <a:gd name="T3" fmla="*/ 54 h 77"/>
                <a:gd name="T4" fmla="*/ 46 w 53"/>
                <a:gd name="T5" fmla="*/ 69 h 77"/>
                <a:gd name="T6" fmla="*/ 38 w 53"/>
                <a:gd name="T7" fmla="*/ 77 h 77"/>
                <a:gd name="T8" fmla="*/ 31 w 53"/>
                <a:gd name="T9" fmla="*/ 77 h 77"/>
                <a:gd name="T10" fmla="*/ 31 w 53"/>
                <a:gd name="T11" fmla="*/ 77 h 77"/>
                <a:gd name="T12" fmla="*/ 15 w 53"/>
                <a:gd name="T13" fmla="*/ 77 h 77"/>
                <a:gd name="T14" fmla="*/ 8 w 53"/>
                <a:gd name="T15" fmla="*/ 69 h 77"/>
                <a:gd name="T16" fmla="*/ 0 w 53"/>
                <a:gd name="T17" fmla="*/ 54 h 77"/>
                <a:gd name="T18" fmla="*/ 0 w 53"/>
                <a:gd name="T19" fmla="*/ 39 h 77"/>
                <a:gd name="T20" fmla="*/ 0 w 53"/>
                <a:gd name="T21" fmla="*/ 39 h 77"/>
                <a:gd name="T22" fmla="*/ 0 w 53"/>
                <a:gd name="T23" fmla="*/ 23 h 77"/>
                <a:gd name="T24" fmla="*/ 8 w 53"/>
                <a:gd name="T25" fmla="*/ 16 h 77"/>
                <a:gd name="T26" fmla="*/ 15 w 53"/>
                <a:gd name="T27" fmla="*/ 8 h 77"/>
                <a:gd name="T28" fmla="*/ 31 w 53"/>
                <a:gd name="T29" fmla="*/ 0 h 77"/>
                <a:gd name="T30" fmla="*/ 31 w 53"/>
                <a:gd name="T31" fmla="*/ 0 h 77"/>
                <a:gd name="T32" fmla="*/ 38 w 53"/>
                <a:gd name="T33" fmla="*/ 8 h 77"/>
                <a:gd name="T34" fmla="*/ 46 w 53"/>
                <a:gd name="T35" fmla="*/ 16 h 77"/>
                <a:gd name="T36" fmla="*/ 53 w 53"/>
                <a:gd name="T37" fmla="*/ 23 h 77"/>
                <a:gd name="T38" fmla="*/ 53 w 53"/>
                <a:gd name="T39" fmla="*/ 39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77"/>
                <a:gd name="T62" fmla="*/ 53 w 53"/>
                <a:gd name="T63" fmla="*/ 77 h 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77">
                  <a:moveTo>
                    <a:pt x="53" y="39"/>
                  </a:moveTo>
                  <a:lnTo>
                    <a:pt x="53" y="54"/>
                  </a:lnTo>
                  <a:lnTo>
                    <a:pt x="46" y="69"/>
                  </a:lnTo>
                  <a:lnTo>
                    <a:pt x="38" y="77"/>
                  </a:lnTo>
                  <a:lnTo>
                    <a:pt x="31" y="77"/>
                  </a:lnTo>
                  <a:lnTo>
                    <a:pt x="15" y="77"/>
                  </a:lnTo>
                  <a:lnTo>
                    <a:pt x="8" y="69"/>
                  </a:lnTo>
                  <a:lnTo>
                    <a:pt x="0" y="54"/>
                  </a:lnTo>
                  <a:lnTo>
                    <a:pt x="0" y="39"/>
                  </a:lnTo>
                  <a:lnTo>
                    <a:pt x="0" y="23"/>
                  </a:lnTo>
                  <a:lnTo>
                    <a:pt x="8" y="16"/>
                  </a:lnTo>
                  <a:lnTo>
                    <a:pt x="15" y="8"/>
                  </a:lnTo>
                  <a:lnTo>
                    <a:pt x="31" y="0"/>
                  </a:lnTo>
                  <a:lnTo>
                    <a:pt x="38" y="8"/>
                  </a:lnTo>
                  <a:lnTo>
                    <a:pt x="46" y="16"/>
                  </a:lnTo>
                  <a:lnTo>
                    <a:pt x="53" y="23"/>
                  </a:lnTo>
                  <a:lnTo>
                    <a:pt x="53" y="39"/>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078" name="Freeform 536"/>
            <p:cNvSpPr>
              <a:spLocks/>
            </p:cNvSpPr>
            <p:nvPr/>
          </p:nvSpPr>
          <p:spPr bwMode="auto">
            <a:xfrm>
              <a:off x="4018" y="2135"/>
              <a:ext cx="53" cy="76"/>
            </a:xfrm>
            <a:custGeom>
              <a:avLst/>
              <a:gdLst>
                <a:gd name="T0" fmla="*/ 53 w 53"/>
                <a:gd name="T1" fmla="*/ 38 h 76"/>
                <a:gd name="T2" fmla="*/ 53 w 53"/>
                <a:gd name="T3" fmla="*/ 53 h 76"/>
                <a:gd name="T4" fmla="*/ 46 w 53"/>
                <a:gd name="T5" fmla="*/ 61 h 76"/>
                <a:gd name="T6" fmla="*/ 38 w 53"/>
                <a:gd name="T7" fmla="*/ 68 h 76"/>
                <a:gd name="T8" fmla="*/ 23 w 53"/>
                <a:gd name="T9" fmla="*/ 76 h 76"/>
                <a:gd name="T10" fmla="*/ 23 w 53"/>
                <a:gd name="T11" fmla="*/ 76 h 76"/>
                <a:gd name="T12" fmla="*/ 15 w 53"/>
                <a:gd name="T13" fmla="*/ 68 h 76"/>
                <a:gd name="T14" fmla="*/ 7 w 53"/>
                <a:gd name="T15" fmla="*/ 61 h 76"/>
                <a:gd name="T16" fmla="*/ 0 w 53"/>
                <a:gd name="T17" fmla="*/ 53 h 76"/>
                <a:gd name="T18" fmla="*/ 0 w 53"/>
                <a:gd name="T19" fmla="*/ 38 h 76"/>
                <a:gd name="T20" fmla="*/ 0 w 53"/>
                <a:gd name="T21" fmla="*/ 38 h 76"/>
                <a:gd name="T22" fmla="*/ 0 w 53"/>
                <a:gd name="T23" fmla="*/ 23 h 76"/>
                <a:gd name="T24" fmla="*/ 7 w 53"/>
                <a:gd name="T25" fmla="*/ 15 h 76"/>
                <a:gd name="T26" fmla="*/ 15 w 53"/>
                <a:gd name="T27" fmla="*/ 7 h 76"/>
                <a:gd name="T28" fmla="*/ 23 w 53"/>
                <a:gd name="T29" fmla="*/ 0 h 76"/>
                <a:gd name="T30" fmla="*/ 23 w 53"/>
                <a:gd name="T31" fmla="*/ 0 h 76"/>
                <a:gd name="T32" fmla="*/ 38 w 53"/>
                <a:gd name="T33" fmla="*/ 7 h 76"/>
                <a:gd name="T34" fmla="*/ 46 w 53"/>
                <a:gd name="T35" fmla="*/ 15 h 76"/>
                <a:gd name="T36" fmla="*/ 53 w 53"/>
                <a:gd name="T37" fmla="*/ 23 h 76"/>
                <a:gd name="T38" fmla="*/ 53 w 53"/>
                <a:gd name="T39" fmla="*/ 38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76"/>
                <a:gd name="T62" fmla="*/ 53 w 53"/>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76">
                  <a:moveTo>
                    <a:pt x="53" y="38"/>
                  </a:moveTo>
                  <a:lnTo>
                    <a:pt x="53" y="53"/>
                  </a:lnTo>
                  <a:lnTo>
                    <a:pt x="46" y="61"/>
                  </a:lnTo>
                  <a:lnTo>
                    <a:pt x="38" y="68"/>
                  </a:lnTo>
                  <a:lnTo>
                    <a:pt x="23" y="76"/>
                  </a:lnTo>
                  <a:lnTo>
                    <a:pt x="15" y="68"/>
                  </a:lnTo>
                  <a:lnTo>
                    <a:pt x="7" y="61"/>
                  </a:lnTo>
                  <a:lnTo>
                    <a:pt x="0" y="53"/>
                  </a:lnTo>
                  <a:lnTo>
                    <a:pt x="0" y="38"/>
                  </a:lnTo>
                  <a:lnTo>
                    <a:pt x="0" y="23"/>
                  </a:lnTo>
                  <a:lnTo>
                    <a:pt x="7" y="15"/>
                  </a:lnTo>
                  <a:lnTo>
                    <a:pt x="15" y="7"/>
                  </a:lnTo>
                  <a:lnTo>
                    <a:pt x="23" y="0"/>
                  </a:lnTo>
                  <a:lnTo>
                    <a:pt x="38" y="7"/>
                  </a:lnTo>
                  <a:lnTo>
                    <a:pt x="46" y="15"/>
                  </a:lnTo>
                  <a:lnTo>
                    <a:pt x="53" y="23"/>
                  </a:lnTo>
                  <a:lnTo>
                    <a:pt x="53"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079" name="Freeform 537"/>
            <p:cNvSpPr>
              <a:spLocks/>
            </p:cNvSpPr>
            <p:nvPr/>
          </p:nvSpPr>
          <p:spPr bwMode="auto">
            <a:xfrm>
              <a:off x="4385" y="2578"/>
              <a:ext cx="53" cy="77"/>
            </a:xfrm>
            <a:custGeom>
              <a:avLst/>
              <a:gdLst>
                <a:gd name="T0" fmla="*/ 53 w 53"/>
                <a:gd name="T1" fmla="*/ 39 h 77"/>
                <a:gd name="T2" fmla="*/ 53 w 53"/>
                <a:gd name="T3" fmla="*/ 54 h 77"/>
                <a:gd name="T4" fmla="*/ 53 w 53"/>
                <a:gd name="T5" fmla="*/ 54 h 77"/>
                <a:gd name="T6" fmla="*/ 46 w 53"/>
                <a:gd name="T7" fmla="*/ 69 h 77"/>
                <a:gd name="T8" fmla="*/ 46 w 53"/>
                <a:gd name="T9" fmla="*/ 69 h 77"/>
                <a:gd name="T10" fmla="*/ 38 w 53"/>
                <a:gd name="T11" fmla="*/ 77 h 77"/>
                <a:gd name="T12" fmla="*/ 38 w 53"/>
                <a:gd name="T13" fmla="*/ 77 h 77"/>
                <a:gd name="T14" fmla="*/ 31 w 53"/>
                <a:gd name="T15" fmla="*/ 77 h 77"/>
                <a:gd name="T16" fmla="*/ 31 w 53"/>
                <a:gd name="T17" fmla="*/ 77 h 77"/>
                <a:gd name="T18" fmla="*/ 31 w 53"/>
                <a:gd name="T19" fmla="*/ 77 h 77"/>
                <a:gd name="T20" fmla="*/ 31 w 53"/>
                <a:gd name="T21" fmla="*/ 77 h 77"/>
                <a:gd name="T22" fmla="*/ 15 w 53"/>
                <a:gd name="T23" fmla="*/ 77 h 77"/>
                <a:gd name="T24" fmla="*/ 15 w 53"/>
                <a:gd name="T25" fmla="*/ 77 h 77"/>
                <a:gd name="T26" fmla="*/ 8 w 53"/>
                <a:gd name="T27" fmla="*/ 69 h 77"/>
                <a:gd name="T28" fmla="*/ 8 w 53"/>
                <a:gd name="T29" fmla="*/ 69 h 77"/>
                <a:gd name="T30" fmla="*/ 0 w 53"/>
                <a:gd name="T31" fmla="*/ 54 h 77"/>
                <a:gd name="T32" fmla="*/ 0 w 53"/>
                <a:gd name="T33" fmla="*/ 54 h 77"/>
                <a:gd name="T34" fmla="*/ 0 w 53"/>
                <a:gd name="T35" fmla="*/ 39 h 77"/>
                <a:gd name="T36" fmla="*/ 0 w 53"/>
                <a:gd name="T37" fmla="*/ 39 h 77"/>
                <a:gd name="T38" fmla="*/ 0 w 53"/>
                <a:gd name="T39" fmla="*/ 39 h 77"/>
                <a:gd name="T40" fmla="*/ 0 w 53"/>
                <a:gd name="T41" fmla="*/ 39 h 77"/>
                <a:gd name="T42" fmla="*/ 0 w 53"/>
                <a:gd name="T43" fmla="*/ 23 h 77"/>
                <a:gd name="T44" fmla="*/ 0 w 53"/>
                <a:gd name="T45" fmla="*/ 23 h 77"/>
                <a:gd name="T46" fmla="*/ 8 w 53"/>
                <a:gd name="T47" fmla="*/ 16 h 77"/>
                <a:gd name="T48" fmla="*/ 8 w 53"/>
                <a:gd name="T49" fmla="*/ 16 h 77"/>
                <a:gd name="T50" fmla="*/ 15 w 53"/>
                <a:gd name="T51" fmla="*/ 8 h 77"/>
                <a:gd name="T52" fmla="*/ 15 w 53"/>
                <a:gd name="T53" fmla="*/ 8 h 77"/>
                <a:gd name="T54" fmla="*/ 31 w 53"/>
                <a:gd name="T55" fmla="*/ 0 h 77"/>
                <a:gd name="T56" fmla="*/ 31 w 53"/>
                <a:gd name="T57" fmla="*/ 0 h 77"/>
                <a:gd name="T58" fmla="*/ 31 w 53"/>
                <a:gd name="T59" fmla="*/ 0 h 77"/>
                <a:gd name="T60" fmla="*/ 31 w 53"/>
                <a:gd name="T61" fmla="*/ 0 h 77"/>
                <a:gd name="T62" fmla="*/ 38 w 53"/>
                <a:gd name="T63" fmla="*/ 8 h 77"/>
                <a:gd name="T64" fmla="*/ 38 w 53"/>
                <a:gd name="T65" fmla="*/ 8 h 77"/>
                <a:gd name="T66" fmla="*/ 46 w 53"/>
                <a:gd name="T67" fmla="*/ 16 h 77"/>
                <a:gd name="T68" fmla="*/ 46 w 53"/>
                <a:gd name="T69" fmla="*/ 16 h 77"/>
                <a:gd name="T70" fmla="*/ 53 w 53"/>
                <a:gd name="T71" fmla="*/ 23 h 77"/>
                <a:gd name="T72" fmla="*/ 53 w 53"/>
                <a:gd name="T73" fmla="*/ 23 h 77"/>
                <a:gd name="T74" fmla="*/ 53 w 53"/>
                <a:gd name="T75" fmla="*/ 39 h 77"/>
                <a:gd name="T76" fmla="*/ 53 w 53"/>
                <a:gd name="T77" fmla="*/ 39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77"/>
                <a:gd name="T119" fmla="*/ 53 w 53"/>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77">
                  <a:moveTo>
                    <a:pt x="53" y="39"/>
                  </a:moveTo>
                  <a:lnTo>
                    <a:pt x="53" y="54"/>
                  </a:lnTo>
                  <a:lnTo>
                    <a:pt x="46" y="69"/>
                  </a:lnTo>
                  <a:lnTo>
                    <a:pt x="38" y="77"/>
                  </a:lnTo>
                  <a:lnTo>
                    <a:pt x="31" y="77"/>
                  </a:lnTo>
                  <a:lnTo>
                    <a:pt x="15" y="77"/>
                  </a:lnTo>
                  <a:lnTo>
                    <a:pt x="8" y="69"/>
                  </a:lnTo>
                  <a:lnTo>
                    <a:pt x="0" y="54"/>
                  </a:lnTo>
                  <a:lnTo>
                    <a:pt x="0" y="39"/>
                  </a:lnTo>
                  <a:lnTo>
                    <a:pt x="0" y="23"/>
                  </a:lnTo>
                  <a:lnTo>
                    <a:pt x="8" y="16"/>
                  </a:lnTo>
                  <a:lnTo>
                    <a:pt x="15" y="8"/>
                  </a:lnTo>
                  <a:lnTo>
                    <a:pt x="31" y="0"/>
                  </a:lnTo>
                  <a:lnTo>
                    <a:pt x="38" y="8"/>
                  </a:lnTo>
                  <a:lnTo>
                    <a:pt x="46" y="16"/>
                  </a:lnTo>
                  <a:lnTo>
                    <a:pt x="53" y="23"/>
                  </a:lnTo>
                  <a:lnTo>
                    <a:pt x="53" y="39"/>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80" name="Freeform 538"/>
            <p:cNvSpPr>
              <a:spLocks/>
            </p:cNvSpPr>
            <p:nvPr/>
          </p:nvSpPr>
          <p:spPr bwMode="auto">
            <a:xfrm>
              <a:off x="4018" y="2135"/>
              <a:ext cx="53" cy="76"/>
            </a:xfrm>
            <a:custGeom>
              <a:avLst/>
              <a:gdLst>
                <a:gd name="T0" fmla="*/ 53 w 53"/>
                <a:gd name="T1" fmla="*/ 38 h 76"/>
                <a:gd name="T2" fmla="*/ 53 w 53"/>
                <a:gd name="T3" fmla="*/ 53 h 76"/>
                <a:gd name="T4" fmla="*/ 53 w 53"/>
                <a:gd name="T5" fmla="*/ 53 h 76"/>
                <a:gd name="T6" fmla="*/ 46 w 53"/>
                <a:gd name="T7" fmla="*/ 61 h 76"/>
                <a:gd name="T8" fmla="*/ 46 w 53"/>
                <a:gd name="T9" fmla="*/ 61 h 76"/>
                <a:gd name="T10" fmla="*/ 38 w 53"/>
                <a:gd name="T11" fmla="*/ 68 h 76"/>
                <a:gd name="T12" fmla="*/ 38 w 53"/>
                <a:gd name="T13" fmla="*/ 68 h 76"/>
                <a:gd name="T14" fmla="*/ 23 w 53"/>
                <a:gd name="T15" fmla="*/ 76 h 76"/>
                <a:gd name="T16" fmla="*/ 23 w 53"/>
                <a:gd name="T17" fmla="*/ 76 h 76"/>
                <a:gd name="T18" fmla="*/ 23 w 53"/>
                <a:gd name="T19" fmla="*/ 76 h 76"/>
                <a:gd name="T20" fmla="*/ 23 w 53"/>
                <a:gd name="T21" fmla="*/ 76 h 76"/>
                <a:gd name="T22" fmla="*/ 15 w 53"/>
                <a:gd name="T23" fmla="*/ 68 h 76"/>
                <a:gd name="T24" fmla="*/ 15 w 53"/>
                <a:gd name="T25" fmla="*/ 68 h 76"/>
                <a:gd name="T26" fmla="*/ 7 w 53"/>
                <a:gd name="T27" fmla="*/ 61 h 76"/>
                <a:gd name="T28" fmla="*/ 7 w 53"/>
                <a:gd name="T29" fmla="*/ 61 h 76"/>
                <a:gd name="T30" fmla="*/ 0 w 53"/>
                <a:gd name="T31" fmla="*/ 53 h 76"/>
                <a:gd name="T32" fmla="*/ 0 w 53"/>
                <a:gd name="T33" fmla="*/ 53 h 76"/>
                <a:gd name="T34" fmla="*/ 0 w 53"/>
                <a:gd name="T35" fmla="*/ 38 h 76"/>
                <a:gd name="T36" fmla="*/ 0 w 53"/>
                <a:gd name="T37" fmla="*/ 38 h 76"/>
                <a:gd name="T38" fmla="*/ 0 w 53"/>
                <a:gd name="T39" fmla="*/ 38 h 76"/>
                <a:gd name="T40" fmla="*/ 0 w 53"/>
                <a:gd name="T41" fmla="*/ 38 h 76"/>
                <a:gd name="T42" fmla="*/ 0 w 53"/>
                <a:gd name="T43" fmla="*/ 23 h 76"/>
                <a:gd name="T44" fmla="*/ 0 w 53"/>
                <a:gd name="T45" fmla="*/ 23 h 76"/>
                <a:gd name="T46" fmla="*/ 7 w 53"/>
                <a:gd name="T47" fmla="*/ 15 h 76"/>
                <a:gd name="T48" fmla="*/ 7 w 53"/>
                <a:gd name="T49" fmla="*/ 15 h 76"/>
                <a:gd name="T50" fmla="*/ 15 w 53"/>
                <a:gd name="T51" fmla="*/ 7 h 76"/>
                <a:gd name="T52" fmla="*/ 15 w 53"/>
                <a:gd name="T53" fmla="*/ 7 h 76"/>
                <a:gd name="T54" fmla="*/ 23 w 53"/>
                <a:gd name="T55" fmla="*/ 0 h 76"/>
                <a:gd name="T56" fmla="*/ 23 w 53"/>
                <a:gd name="T57" fmla="*/ 0 h 76"/>
                <a:gd name="T58" fmla="*/ 23 w 53"/>
                <a:gd name="T59" fmla="*/ 0 h 76"/>
                <a:gd name="T60" fmla="*/ 23 w 53"/>
                <a:gd name="T61" fmla="*/ 0 h 76"/>
                <a:gd name="T62" fmla="*/ 38 w 53"/>
                <a:gd name="T63" fmla="*/ 7 h 76"/>
                <a:gd name="T64" fmla="*/ 38 w 53"/>
                <a:gd name="T65" fmla="*/ 7 h 76"/>
                <a:gd name="T66" fmla="*/ 46 w 53"/>
                <a:gd name="T67" fmla="*/ 15 h 76"/>
                <a:gd name="T68" fmla="*/ 46 w 53"/>
                <a:gd name="T69" fmla="*/ 15 h 76"/>
                <a:gd name="T70" fmla="*/ 53 w 53"/>
                <a:gd name="T71" fmla="*/ 23 h 76"/>
                <a:gd name="T72" fmla="*/ 53 w 53"/>
                <a:gd name="T73" fmla="*/ 23 h 76"/>
                <a:gd name="T74" fmla="*/ 53 w 53"/>
                <a:gd name="T75" fmla="*/ 38 h 76"/>
                <a:gd name="T76" fmla="*/ 53 w 53"/>
                <a:gd name="T77" fmla="*/ 38 h 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76"/>
                <a:gd name="T119" fmla="*/ 53 w 53"/>
                <a:gd name="T120" fmla="*/ 76 h 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76">
                  <a:moveTo>
                    <a:pt x="53" y="38"/>
                  </a:moveTo>
                  <a:lnTo>
                    <a:pt x="53" y="53"/>
                  </a:lnTo>
                  <a:lnTo>
                    <a:pt x="46" y="61"/>
                  </a:lnTo>
                  <a:lnTo>
                    <a:pt x="38" y="68"/>
                  </a:lnTo>
                  <a:lnTo>
                    <a:pt x="23" y="76"/>
                  </a:lnTo>
                  <a:lnTo>
                    <a:pt x="15" y="68"/>
                  </a:lnTo>
                  <a:lnTo>
                    <a:pt x="7" y="61"/>
                  </a:lnTo>
                  <a:lnTo>
                    <a:pt x="0" y="53"/>
                  </a:lnTo>
                  <a:lnTo>
                    <a:pt x="0" y="38"/>
                  </a:lnTo>
                  <a:lnTo>
                    <a:pt x="0" y="23"/>
                  </a:lnTo>
                  <a:lnTo>
                    <a:pt x="7" y="15"/>
                  </a:lnTo>
                  <a:lnTo>
                    <a:pt x="15" y="7"/>
                  </a:lnTo>
                  <a:lnTo>
                    <a:pt x="23" y="0"/>
                  </a:lnTo>
                  <a:lnTo>
                    <a:pt x="38" y="7"/>
                  </a:lnTo>
                  <a:lnTo>
                    <a:pt x="46" y="15"/>
                  </a:lnTo>
                  <a:lnTo>
                    <a:pt x="53" y="23"/>
                  </a:lnTo>
                  <a:lnTo>
                    <a:pt x="53"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81" name="Freeform 539"/>
            <p:cNvSpPr>
              <a:spLocks/>
            </p:cNvSpPr>
            <p:nvPr/>
          </p:nvSpPr>
          <p:spPr bwMode="auto">
            <a:xfrm>
              <a:off x="4263" y="2433"/>
              <a:ext cx="53" cy="77"/>
            </a:xfrm>
            <a:custGeom>
              <a:avLst/>
              <a:gdLst>
                <a:gd name="T0" fmla="*/ 53 w 53"/>
                <a:gd name="T1" fmla="*/ 38 h 77"/>
                <a:gd name="T2" fmla="*/ 53 w 53"/>
                <a:gd name="T3" fmla="*/ 54 h 77"/>
                <a:gd name="T4" fmla="*/ 45 w 53"/>
                <a:gd name="T5" fmla="*/ 69 h 77"/>
                <a:gd name="T6" fmla="*/ 38 w 53"/>
                <a:gd name="T7" fmla="*/ 77 h 77"/>
                <a:gd name="T8" fmla="*/ 22 w 53"/>
                <a:gd name="T9" fmla="*/ 77 h 77"/>
                <a:gd name="T10" fmla="*/ 22 w 53"/>
                <a:gd name="T11" fmla="*/ 77 h 77"/>
                <a:gd name="T12" fmla="*/ 15 w 53"/>
                <a:gd name="T13" fmla="*/ 77 h 77"/>
                <a:gd name="T14" fmla="*/ 7 w 53"/>
                <a:gd name="T15" fmla="*/ 69 h 77"/>
                <a:gd name="T16" fmla="*/ 0 w 53"/>
                <a:gd name="T17" fmla="*/ 54 h 77"/>
                <a:gd name="T18" fmla="*/ 0 w 53"/>
                <a:gd name="T19" fmla="*/ 38 h 77"/>
                <a:gd name="T20" fmla="*/ 0 w 53"/>
                <a:gd name="T21" fmla="*/ 38 h 77"/>
                <a:gd name="T22" fmla="*/ 0 w 53"/>
                <a:gd name="T23" fmla="*/ 23 h 77"/>
                <a:gd name="T24" fmla="*/ 7 w 53"/>
                <a:gd name="T25" fmla="*/ 15 h 77"/>
                <a:gd name="T26" fmla="*/ 15 w 53"/>
                <a:gd name="T27" fmla="*/ 8 h 77"/>
                <a:gd name="T28" fmla="*/ 22 w 53"/>
                <a:gd name="T29" fmla="*/ 0 h 77"/>
                <a:gd name="T30" fmla="*/ 22 w 53"/>
                <a:gd name="T31" fmla="*/ 0 h 77"/>
                <a:gd name="T32" fmla="*/ 38 w 53"/>
                <a:gd name="T33" fmla="*/ 8 h 77"/>
                <a:gd name="T34" fmla="*/ 45 w 53"/>
                <a:gd name="T35" fmla="*/ 15 h 77"/>
                <a:gd name="T36" fmla="*/ 53 w 53"/>
                <a:gd name="T37" fmla="*/ 23 h 77"/>
                <a:gd name="T38" fmla="*/ 53 w 53"/>
                <a:gd name="T39" fmla="*/ 38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77"/>
                <a:gd name="T62" fmla="*/ 53 w 53"/>
                <a:gd name="T63" fmla="*/ 77 h 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77">
                  <a:moveTo>
                    <a:pt x="53" y="38"/>
                  </a:moveTo>
                  <a:lnTo>
                    <a:pt x="53" y="54"/>
                  </a:lnTo>
                  <a:lnTo>
                    <a:pt x="45" y="69"/>
                  </a:lnTo>
                  <a:lnTo>
                    <a:pt x="38" y="77"/>
                  </a:lnTo>
                  <a:lnTo>
                    <a:pt x="22" y="77"/>
                  </a:lnTo>
                  <a:lnTo>
                    <a:pt x="15" y="77"/>
                  </a:lnTo>
                  <a:lnTo>
                    <a:pt x="7" y="69"/>
                  </a:lnTo>
                  <a:lnTo>
                    <a:pt x="0" y="54"/>
                  </a:lnTo>
                  <a:lnTo>
                    <a:pt x="0" y="38"/>
                  </a:lnTo>
                  <a:lnTo>
                    <a:pt x="0" y="23"/>
                  </a:lnTo>
                  <a:lnTo>
                    <a:pt x="7" y="15"/>
                  </a:lnTo>
                  <a:lnTo>
                    <a:pt x="15" y="8"/>
                  </a:lnTo>
                  <a:lnTo>
                    <a:pt x="22" y="0"/>
                  </a:lnTo>
                  <a:lnTo>
                    <a:pt x="38" y="8"/>
                  </a:lnTo>
                  <a:lnTo>
                    <a:pt x="45" y="15"/>
                  </a:lnTo>
                  <a:lnTo>
                    <a:pt x="53" y="23"/>
                  </a:lnTo>
                  <a:lnTo>
                    <a:pt x="53" y="38"/>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082" name="Freeform 540"/>
            <p:cNvSpPr>
              <a:spLocks/>
            </p:cNvSpPr>
            <p:nvPr/>
          </p:nvSpPr>
          <p:spPr bwMode="auto">
            <a:xfrm>
              <a:off x="4247" y="2356"/>
              <a:ext cx="54" cy="69"/>
            </a:xfrm>
            <a:custGeom>
              <a:avLst/>
              <a:gdLst>
                <a:gd name="T0" fmla="*/ 54 w 54"/>
                <a:gd name="T1" fmla="*/ 39 h 69"/>
                <a:gd name="T2" fmla="*/ 54 w 54"/>
                <a:gd name="T3" fmla="*/ 46 h 69"/>
                <a:gd name="T4" fmla="*/ 46 w 54"/>
                <a:gd name="T5" fmla="*/ 62 h 69"/>
                <a:gd name="T6" fmla="*/ 38 w 54"/>
                <a:gd name="T7" fmla="*/ 69 h 69"/>
                <a:gd name="T8" fmla="*/ 23 w 54"/>
                <a:gd name="T9" fmla="*/ 69 h 69"/>
                <a:gd name="T10" fmla="*/ 23 w 54"/>
                <a:gd name="T11" fmla="*/ 69 h 69"/>
                <a:gd name="T12" fmla="*/ 16 w 54"/>
                <a:gd name="T13" fmla="*/ 69 h 69"/>
                <a:gd name="T14" fmla="*/ 8 w 54"/>
                <a:gd name="T15" fmla="*/ 62 h 69"/>
                <a:gd name="T16" fmla="*/ 0 w 54"/>
                <a:gd name="T17" fmla="*/ 46 h 69"/>
                <a:gd name="T18" fmla="*/ 0 w 54"/>
                <a:gd name="T19" fmla="*/ 39 h 69"/>
                <a:gd name="T20" fmla="*/ 0 w 54"/>
                <a:gd name="T21" fmla="*/ 39 h 69"/>
                <a:gd name="T22" fmla="*/ 0 w 54"/>
                <a:gd name="T23" fmla="*/ 23 h 69"/>
                <a:gd name="T24" fmla="*/ 8 w 54"/>
                <a:gd name="T25" fmla="*/ 8 h 69"/>
                <a:gd name="T26" fmla="*/ 16 w 54"/>
                <a:gd name="T27" fmla="*/ 0 h 69"/>
                <a:gd name="T28" fmla="*/ 23 w 54"/>
                <a:gd name="T29" fmla="*/ 0 h 69"/>
                <a:gd name="T30" fmla="*/ 23 w 54"/>
                <a:gd name="T31" fmla="*/ 0 h 69"/>
                <a:gd name="T32" fmla="*/ 38 w 54"/>
                <a:gd name="T33" fmla="*/ 0 h 69"/>
                <a:gd name="T34" fmla="*/ 46 w 54"/>
                <a:gd name="T35" fmla="*/ 8 h 69"/>
                <a:gd name="T36" fmla="*/ 54 w 54"/>
                <a:gd name="T37" fmla="*/ 23 h 69"/>
                <a:gd name="T38" fmla="*/ 54 w 54"/>
                <a:gd name="T39" fmla="*/ 39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69"/>
                <a:gd name="T62" fmla="*/ 54 w 54"/>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69">
                  <a:moveTo>
                    <a:pt x="54" y="39"/>
                  </a:moveTo>
                  <a:lnTo>
                    <a:pt x="54" y="46"/>
                  </a:lnTo>
                  <a:lnTo>
                    <a:pt x="46" y="62"/>
                  </a:lnTo>
                  <a:lnTo>
                    <a:pt x="38" y="69"/>
                  </a:lnTo>
                  <a:lnTo>
                    <a:pt x="23" y="69"/>
                  </a:lnTo>
                  <a:lnTo>
                    <a:pt x="16" y="69"/>
                  </a:lnTo>
                  <a:lnTo>
                    <a:pt x="8" y="62"/>
                  </a:lnTo>
                  <a:lnTo>
                    <a:pt x="0" y="46"/>
                  </a:lnTo>
                  <a:lnTo>
                    <a:pt x="0" y="39"/>
                  </a:lnTo>
                  <a:lnTo>
                    <a:pt x="0" y="23"/>
                  </a:lnTo>
                  <a:lnTo>
                    <a:pt x="8" y="8"/>
                  </a:lnTo>
                  <a:lnTo>
                    <a:pt x="16" y="0"/>
                  </a:lnTo>
                  <a:lnTo>
                    <a:pt x="23" y="0"/>
                  </a:lnTo>
                  <a:lnTo>
                    <a:pt x="38" y="0"/>
                  </a:lnTo>
                  <a:lnTo>
                    <a:pt x="46" y="8"/>
                  </a:lnTo>
                  <a:lnTo>
                    <a:pt x="54" y="23"/>
                  </a:lnTo>
                  <a:lnTo>
                    <a:pt x="54" y="39"/>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083" name="Freeform 541"/>
            <p:cNvSpPr>
              <a:spLocks/>
            </p:cNvSpPr>
            <p:nvPr/>
          </p:nvSpPr>
          <p:spPr bwMode="auto">
            <a:xfrm>
              <a:off x="4263" y="2433"/>
              <a:ext cx="53" cy="77"/>
            </a:xfrm>
            <a:custGeom>
              <a:avLst/>
              <a:gdLst>
                <a:gd name="T0" fmla="*/ 53 w 53"/>
                <a:gd name="T1" fmla="*/ 38 h 77"/>
                <a:gd name="T2" fmla="*/ 53 w 53"/>
                <a:gd name="T3" fmla="*/ 54 h 77"/>
                <a:gd name="T4" fmla="*/ 53 w 53"/>
                <a:gd name="T5" fmla="*/ 54 h 77"/>
                <a:gd name="T6" fmla="*/ 45 w 53"/>
                <a:gd name="T7" fmla="*/ 69 h 77"/>
                <a:gd name="T8" fmla="*/ 45 w 53"/>
                <a:gd name="T9" fmla="*/ 69 h 77"/>
                <a:gd name="T10" fmla="*/ 38 w 53"/>
                <a:gd name="T11" fmla="*/ 77 h 77"/>
                <a:gd name="T12" fmla="*/ 38 w 53"/>
                <a:gd name="T13" fmla="*/ 77 h 77"/>
                <a:gd name="T14" fmla="*/ 22 w 53"/>
                <a:gd name="T15" fmla="*/ 77 h 77"/>
                <a:gd name="T16" fmla="*/ 22 w 53"/>
                <a:gd name="T17" fmla="*/ 77 h 77"/>
                <a:gd name="T18" fmla="*/ 22 w 53"/>
                <a:gd name="T19" fmla="*/ 77 h 77"/>
                <a:gd name="T20" fmla="*/ 22 w 53"/>
                <a:gd name="T21" fmla="*/ 77 h 77"/>
                <a:gd name="T22" fmla="*/ 15 w 53"/>
                <a:gd name="T23" fmla="*/ 77 h 77"/>
                <a:gd name="T24" fmla="*/ 15 w 53"/>
                <a:gd name="T25" fmla="*/ 77 h 77"/>
                <a:gd name="T26" fmla="*/ 7 w 53"/>
                <a:gd name="T27" fmla="*/ 69 h 77"/>
                <a:gd name="T28" fmla="*/ 7 w 53"/>
                <a:gd name="T29" fmla="*/ 69 h 77"/>
                <a:gd name="T30" fmla="*/ 0 w 53"/>
                <a:gd name="T31" fmla="*/ 54 h 77"/>
                <a:gd name="T32" fmla="*/ 0 w 53"/>
                <a:gd name="T33" fmla="*/ 54 h 77"/>
                <a:gd name="T34" fmla="*/ 0 w 53"/>
                <a:gd name="T35" fmla="*/ 38 h 77"/>
                <a:gd name="T36" fmla="*/ 0 w 53"/>
                <a:gd name="T37" fmla="*/ 38 h 77"/>
                <a:gd name="T38" fmla="*/ 0 w 53"/>
                <a:gd name="T39" fmla="*/ 38 h 77"/>
                <a:gd name="T40" fmla="*/ 0 w 53"/>
                <a:gd name="T41" fmla="*/ 38 h 77"/>
                <a:gd name="T42" fmla="*/ 0 w 53"/>
                <a:gd name="T43" fmla="*/ 23 h 77"/>
                <a:gd name="T44" fmla="*/ 0 w 53"/>
                <a:gd name="T45" fmla="*/ 23 h 77"/>
                <a:gd name="T46" fmla="*/ 7 w 53"/>
                <a:gd name="T47" fmla="*/ 15 h 77"/>
                <a:gd name="T48" fmla="*/ 7 w 53"/>
                <a:gd name="T49" fmla="*/ 15 h 77"/>
                <a:gd name="T50" fmla="*/ 15 w 53"/>
                <a:gd name="T51" fmla="*/ 8 h 77"/>
                <a:gd name="T52" fmla="*/ 15 w 53"/>
                <a:gd name="T53" fmla="*/ 8 h 77"/>
                <a:gd name="T54" fmla="*/ 22 w 53"/>
                <a:gd name="T55" fmla="*/ 0 h 77"/>
                <a:gd name="T56" fmla="*/ 22 w 53"/>
                <a:gd name="T57" fmla="*/ 0 h 77"/>
                <a:gd name="T58" fmla="*/ 22 w 53"/>
                <a:gd name="T59" fmla="*/ 0 h 77"/>
                <a:gd name="T60" fmla="*/ 22 w 53"/>
                <a:gd name="T61" fmla="*/ 0 h 77"/>
                <a:gd name="T62" fmla="*/ 38 w 53"/>
                <a:gd name="T63" fmla="*/ 8 h 77"/>
                <a:gd name="T64" fmla="*/ 38 w 53"/>
                <a:gd name="T65" fmla="*/ 8 h 77"/>
                <a:gd name="T66" fmla="*/ 45 w 53"/>
                <a:gd name="T67" fmla="*/ 15 h 77"/>
                <a:gd name="T68" fmla="*/ 45 w 53"/>
                <a:gd name="T69" fmla="*/ 15 h 77"/>
                <a:gd name="T70" fmla="*/ 53 w 53"/>
                <a:gd name="T71" fmla="*/ 23 h 77"/>
                <a:gd name="T72" fmla="*/ 53 w 53"/>
                <a:gd name="T73" fmla="*/ 23 h 77"/>
                <a:gd name="T74" fmla="*/ 53 w 53"/>
                <a:gd name="T75" fmla="*/ 38 h 77"/>
                <a:gd name="T76" fmla="*/ 53 w 53"/>
                <a:gd name="T77" fmla="*/ 38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77"/>
                <a:gd name="T119" fmla="*/ 53 w 53"/>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77">
                  <a:moveTo>
                    <a:pt x="53" y="38"/>
                  </a:moveTo>
                  <a:lnTo>
                    <a:pt x="53" y="54"/>
                  </a:lnTo>
                  <a:lnTo>
                    <a:pt x="45" y="69"/>
                  </a:lnTo>
                  <a:lnTo>
                    <a:pt x="38" y="77"/>
                  </a:lnTo>
                  <a:lnTo>
                    <a:pt x="22" y="77"/>
                  </a:lnTo>
                  <a:lnTo>
                    <a:pt x="15" y="77"/>
                  </a:lnTo>
                  <a:lnTo>
                    <a:pt x="7" y="69"/>
                  </a:lnTo>
                  <a:lnTo>
                    <a:pt x="0" y="54"/>
                  </a:lnTo>
                  <a:lnTo>
                    <a:pt x="0" y="38"/>
                  </a:lnTo>
                  <a:lnTo>
                    <a:pt x="0" y="23"/>
                  </a:lnTo>
                  <a:lnTo>
                    <a:pt x="7" y="15"/>
                  </a:lnTo>
                  <a:lnTo>
                    <a:pt x="15" y="8"/>
                  </a:lnTo>
                  <a:lnTo>
                    <a:pt x="22" y="0"/>
                  </a:lnTo>
                  <a:lnTo>
                    <a:pt x="38" y="8"/>
                  </a:lnTo>
                  <a:lnTo>
                    <a:pt x="45" y="15"/>
                  </a:lnTo>
                  <a:lnTo>
                    <a:pt x="53" y="23"/>
                  </a:lnTo>
                  <a:lnTo>
                    <a:pt x="53"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84" name="Freeform 542"/>
            <p:cNvSpPr>
              <a:spLocks/>
            </p:cNvSpPr>
            <p:nvPr/>
          </p:nvSpPr>
          <p:spPr bwMode="auto">
            <a:xfrm>
              <a:off x="4247" y="2356"/>
              <a:ext cx="54" cy="69"/>
            </a:xfrm>
            <a:custGeom>
              <a:avLst/>
              <a:gdLst>
                <a:gd name="T0" fmla="*/ 54 w 54"/>
                <a:gd name="T1" fmla="*/ 39 h 69"/>
                <a:gd name="T2" fmla="*/ 54 w 54"/>
                <a:gd name="T3" fmla="*/ 46 h 69"/>
                <a:gd name="T4" fmla="*/ 54 w 54"/>
                <a:gd name="T5" fmla="*/ 46 h 69"/>
                <a:gd name="T6" fmla="*/ 46 w 54"/>
                <a:gd name="T7" fmla="*/ 62 h 69"/>
                <a:gd name="T8" fmla="*/ 46 w 54"/>
                <a:gd name="T9" fmla="*/ 62 h 69"/>
                <a:gd name="T10" fmla="*/ 38 w 54"/>
                <a:gd name="T11" fmla="*/ 69 h 69"/>
                <a:gd name="T12" fmla="*/ 38 w 54"/>
                <a:gd name="T13" fmla="*/ 69 h 69"/>
                <a:gd name="T14" fmla="*/ 23 w 54"/>
                <a:gd name="T15" fmla="*/ 69 h 69"/>
                <a:gd name="T16" fmla="*/ 23 w 54"/>
                <a:gd name="T17" fmla="*/ 69 h 69"/>
                <a:gd name="T18" fmla="*/ 23 w 54"/>
                <a:gd name="T19" fmla="*/ 69 h 69"/>
                <a:gd name="T20" fmla="*/ 23 w 54"/>
                <a:gd name="T21" fmla="*/ 69 h 69"/>
                <a:gd name="T22" fmla="*/ 16 w 54"/>
                <a:gd name="T23" fmla="*/ 69 h 69"/>
                <a:gd name="T24" fmla="*/ 16 w 54"/>
                <a:gd name="T25" fmla="*/ 69 h 69"/>
                <a:gd name="T26" fmla="*/ 8 w 54"/>
                <a:gd name="T27" fmla="*/ 62 h 69"/>
                <a:gd name="T28" fmla="*/ 8 w 54"/>
                <a:gd name="T29" fmla="*/ 62 h 69"/>
                <a:gd name="T30" fmla="*/ 0 w 54"/>
                <a:gd name="T31" fmla="*/ 46 h 69"/>
                <a:gd name="T32" fmla="*/ 0 w 54"/>
                <a:gd name="T33" fmla="*/ 46 h 69"/>
                <a:gd name="T34" fmla="*/ 0 w 54"/>
                <a:gd name="T35" fmla="*/ 39 h 69"/>
                <a:gd name="T36" fmla="*/ 0 w 54"/>
                <a:gd name="T37" fmla="*/ 39 h 69"/>
                <a:gd name="T38" fmla="*/ 0 w 54"/>
                <a:gd name="T39" fmla="*/ 39 h 69"/>
                <a:gd name="T40" fmla="*/ 0 w 54"/>
                <a:gd name="T41" fmla="*/ 39 h 69"/>
                <a:gd name="T42" fmla="*/ 0 w 54"/>
                <a:gd name="T43" fmla="*/ 23 h 69"/>
                <a:gd name="T44" fmla="*/ 0 w 54"/>
                <a:gd name="T45" fmla="*/ 23 h 69"/>
                <a:gd name="T46" fmla="*/ 8 w 54"/>
                <a:gd name="T47" fmla="*/ 8 h 69"/>
                <a:gd name="T48" fmla="*/ 8 w 54"/>
                <a:gd name="T49" fmla="*/ 8 h 69"/>
                <a:gd name="T50" fmla="*/ 16 w 54"/>
                <a:gd name="T51" fmla="*/ 0 h 69"/>
                <a:gd name="T52" fmla="*/ 16 w 54"/>
                <a:gd name="T53" fmla="*/ 0 h 69"/>
                <a:gd name="T54" fmla="*/ 23 w 54"/>
                <a:gd name="T55" fmla="*/ 0 h 69"/>
                <a:gd name="T56" fmla="*/ 23 w 54"/>
                <a:gd name="T57" fmla="*/ 0 h 69"/>
                <a:gd name="T58" fmla="*/ 23 w 54"/>
                <a:gd name="T59" fmla="*/ 0 h 69"/>
                <a:gd name="T60" fmla="*/ 23 w 54"/>
                <a:gd name="T61" fmla="*/ 0 h 69"/>
                <a:gd name="T62" fmla="*/ 38 w 54"/>
                <a:gd name="T63" fmla="*/ 0 h 69"/>
                <a:gd name="T64" fmla="*/ 38 w 54"/>
                <a:gd name="T65" fmla="*/ 0 h 69"/>
                <a:gd name="T66" fmla="*/ 46 w 54"/>
                <a:gd name="T67" fmla="*/ 8 h 69"/>
                <a:gd name="T68" fmla="*/ 46 w 54"/>
                <a:gd name="T69" fmla="*/ 8 h 69"/>
                <a:gd name="T70" fmla="*/ 54 w 54"/>
                <a:gd name="T71" fmla="*/ 23 h 69"/>
                <a:gd name="T72" fmla="*/ 54 w 54"/>
                <a:gd name="T73" fmla="*/ 23 h 69"/>
                <a:gd name="T74" fmla="*/ 54 w 54"/>
                <a:gd name="T75" fmla="*/ 39 h 69"/>
                <a:gd name="T76" fmla="*/ 54 w 54"/>
                <a:gd name="T77" fmla="*/ 39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69"/>
                <a:gd name="T119" fmla="*/ 54 w 54"/>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69">
                  <a:moveTo>
                    <a:pt x="54" y="39"/>
                  </a:moveTo>
                  <a:lnTo>
                    <a:pt x="54" y="46"/>
                  </a:lnTo>
                  <a:lnTo>
                    <a:pt x="46" y="62"/>
                  </a:lnTo>
                  <a:lnTo>
                    <a:pt x="38" y="69"/>
                  </a:lnTo>
                  <a:lnTo>
                    <a:pt x="23" y="69"/>
                  </a:lnTo>
                  <a:lnTo>
                    <a:pt x="16" y="69"/>
                  </a:lnTo>
                  <a:lnTo>
                    <a:pt x="8" y="62"/>
                  </a:lnTo>
                  <a:lnTo>
                    <a:pt x="0" y="46"/>
                  </a:lnTo>
                  <a:lnTo>
                    <a:pt x="0" y="39"/>
                  </a:lnTo>
                  <a:lnTo>
                    <a:pt x="0" y="23"/>
                  </a:lnTo>
                  <a:lnTo>
                    <a:pt x="8" y="8"/>
                  </a:lnTo>
                  <a:lnTo>
                    <a:pt x="16" y="0"/>
                  </a:lnTo>
                  <a:lnTo>
                    <a:pt x="23" y="0"/>
                  </a:lnTo>
                  <a:lnTo>
                    <a:pt x="38" y="0"/>
                  </a:lnTo>
                  <a:lnTo>
                    <a:pt x="46" y="8"/>
                  </a:lnTo>
                  <a:lnTo>
                    <a:pt x="54" y="23"/>
                  </a:lnTo>
                  <a:lnTo>
                    <a:pt x="54" y="39"/>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85" name="Rectangle 543"/>
            <p:cNvSpPr>
              <a:spLocks noChangeArrowheads="1"/>
            </p:cNvSpPr>
            <p:nvPr/>
          </p:nvSpPr>
          <p:spPr bwMode="auto">
            <a:xfrm>
              <a:off x="3811" y="2081"/>
              <a:ext cx="46"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086" name="Rectangle 544"/>
            <p:cNvSpPr>
              <a:spLocks noChangeArrowheads="1"/>
            </p:cNvSpPr>
            <p:nvPr/>
          </p:nvSpPr>
          <p:spPr bwMode="auto">
            <a:xfrm>
              <a:off x="3811" y="2081"/>
              <a:ext cx="46" cy="54"/>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087" name="Rectangle 545"/>
            <p:cNvSpPr>
              <a:spLocks noChangeArrowheads="1"/>
            </p:cNvSpPr>
            <p:nvPr/>
          </p:nvSpPr>
          <p:spPr bwMode="auto">
            <a:xfrm>
              <a:off x="3865" y="2142"/>
              <a:ext cx="53"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088" name="Rectangle 546"/>
            <p:cNvSpPr>
              <a:spLocks noChangeArrowheads="1"/>
            </p:cNvSpPr>
            <p:nvPr/>
          </p:nvSpPr>
          <p:spPr bwMode="auto">
            <a:xfrm>
              <a:off x="3872" y="2150"/>
              <a:ext cx="39"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089" name="Freeform 547"/>
            <p:cNvSpPr>
              <a:spLocks/>
            </p:cNvSpPr>
            <p:nvPr/>
          </p:nvSpPr>
          <p:spPr bwMode="auto">
            <a:xfrm>
              <a:off x="3811" y="2081"/>
              <a:ext cx="46" cy="54"/>
            </a:xfrm>
            <a:custGeom>
              <a:avLst/>
              <a:gdLst>
                <a:gd name="T0" fmla="*/ 0 w 46"/>
                <a:gd name="T1" fmla="*/ 0 h 54"/>
                <a:gd name="T2" fmla="*/ 0 w 46"/>
                <a:gd name="T3" fmla="*/ 54 h 54"/>
                <a:gd name="T4" fmla="*/ 0 w 46"/>
                <a:gd name="T5" fmla="*/ 54 h 54"/>
                <a:gd name="T6" fmla="*/ 46 w 46"/>
                <a:gd name="T7" fmla="*/ 54 h 54"/>
                <a:gd name="T8" fmla="*/ 46 w 46"/>
                <a:gd name="T9" fmla="*/ 54 h 54"/>
                <a:gd name="T10" fmla="*/ 46 w 46"/>
                <a:gd name="T11" fmla="*/ 0 h 54"/>
                <a:gd name="T12" fmla="*/ 46 w 46"/>
                <a:gd name="T13" fmla="*/ 0 h 54"/>
                <a:gd name="T14" fmla="*/ 0 w 46"/>
                <a:gd name="T15" fmla="*/ 0 h 54"/>
                <a:gd name="T16" fmla="*/ 0 w 46"/>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4"/>
                <a:gd name="T29" fmla="*/ 46 w 46"/>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4">
                  <a:moveTo>
                    <a:pt x="0" y="0"/>
                  </a:moveTo>
                  <a:lnTo>
                    <a:pt x="0" y="54"/>
                  </a:lnTo>
                  <a:lnTo>
                    <a:pt x="46" y="54"/>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90" name="Freeform 548"/>
            <p:cNvSpPr>
              <a:spLocks/>
            </p:cNvSpPr>
            <p:nvPr/>
          </p:nvSpPr>
          <p:spPr bwMode="auto">
            <a:xfrm>
              <a:off x="3872" y="2150"/>
              <a:ext cx="39" cy="53"/>
            </a:xfrm>
            <a:custGeom>
              <a:avLst/>
              <a:gdLst>
                <a:gd name="T0" fmla="*/ 0 w 39"/>
                <a:gd name="T1" fmla="*/ 0 h 53"/>
                <a:gd name="T2" fmla="*/ 0 w 39"/>
                <a:gd name="T3" fmla="*/ 53 h 53"/>
                <a:gd name="T4" fmla="*/ 0 w 39"/>
                <a:gd name="T5" fmla="*/ 53 h 53"/>
                <a:gd name="T6" fmla="*/ 39 w 39"/>
                <a:gd name="T7" fmla="*/ 53 h 53"/>
                <a:gd name="T8" fmla="*/ 39 w 39"/>
                <a:gd name="T9" fmla="*/ 53 h 53"/>
                <a:gd name="T10" fmla="*/ 39 w 39"/>
                <a:gd name="T11" fmla="*/ 0 h 53"/>
                <a:gd name="T12" fmla="*/ 39 w 39"/>
                <a:gd name="T13" fmla="*/ 0 h 53"/>
                <a:gd name="T14" fmla="*/ 0 w 39"/>
                <a:gd name="T15" fmla="*/ 0 h 53"/>
                <a:gd name="T16" fmla="*/ 0 w 39"/>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53"/>
                <a:gd name="T29" fmla="*/ 39 w 39"/>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53">
                  <a:moveTo>
                    <a:pt x="0" y="0"/>
                  </a:moveTo>
                  <a:lnTo>
                    <a:pt x="0" y="53"/>
                  </a:lnTo>
                  <a:lnTo>
                    <a:pt x="39" y="53"/>
                  </a:lnTo>
                  <a:lnTo>
                    <a:pt x="39"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91" name="Rectangle 549"/>
            <p:cNvSpPr>
              <a:spLocks noChangeArrowheads="1"/>
            </p:cNvSpPr>
            <p:nvPr/>
          </p:nvSpPr>
          <p:spPr bwMode="auto">
            <a:xfrm>
              <a:off x="3880" y="2181"/>
              <a:ext cx="46"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092" name="Rectangle 550"/>
            <p:cNvSpPr>
              <a:spLocks noChangeArrowheads="1"/>
            </p:cNvSpPr>
            <p:nvPr/>
          </p:nvSpPr>
          <p:spPr bwMode="auto">
            <a:xfrm>
              <a:off x="3888" y="2181"/>
              <a:ext cx="38"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093" name="Rectangle 551"/>
            <p:cNvSpPr>
              <a:spLocks noChangeArrowheads="1"/>
            </p:cNvSpPr>
            <p:nvPr/>
          </p:nvSpPr>
          <p:spPr bwMode="auto">
            <a:xfrm>
              <a:off x="3957" y="2242"/>
              <a:ext cx="45"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094" name="Rectangle 552"/>
            <p:cNvSpPr>
              <a:spLocks noChangeArrowheads="1"/>
            </p:cNvSpPr>
            <p:nvPr/>
          </p:nvSpPr>
          <p:spPr bwMode="auto">
            <a:xfrm>
              <a:off x="3964" y="2249"/>
              <a:ext cx="38" cy="54"/>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095" name="Freeform 553"/>
            <p:cNvSpPr>
              <a:spLocks/>
            </p:cNvSpPr>
            <p:nvPr/>
          </p:nvSpPr>
          <p:spPr bwMode="auto">
            <a:xfrm>
              <a:off x="3888" y="2181"/>
              <a:ext cx="38" cy="53"/>
            </a:xfrm>
            <a:custGeom>
              <a:avLst/>
              <a:gdLst>
                <a:gd name="T0" fmla="*/ 0 w 38"/>
                <a:gd name="T1" fmla="*/ 0 h 53"/>
                <a:gd name="T2" fmla="*/ 0 w 38"/>
                <a:gd name="T3" fmla="*/ 53 h 53"/>
                <a:gd name="T4" fmla="*/ 0 w 38"/>
                <a:gd name="T5" fmla="*/ 53 h 53"/>
                <a:gd name="T6" fmla="*/ 38 w 38"/>
                <a:gd name="T7" fmla="*/ 53 h 53"/>
                <a:gd name="T8" fmla="*/ 38 w 38"/>
                <a:gd name="T9" fmla="*/ 53 h 53"/>
                <a:gd name="T10" fmla="*/ 38 w 38"/>
                <a:gd name="T11" fmla="*/ 0 h 53"/>
                <a:gd name="T12" fmla="*/ 38 w 38"/>
                <a:gd name="T13" fmla="*/ 0 h 53"/>
                <a:gd name="T14" fmla="*/ 0 w 38"/>
                <a:gd name="T15" fmla="*/ 0 h 53"/>
                <a:gd name="T16" fmla="*/ 0 w 38"/>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3"/>
                <a:gd name="T29" fmla="*/ 38 w 38"/>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3">
                  <a:moveTo>
                    <a:pt x="0" y="0"/>
                  </a:moveTo>
                  <a:lnTo>
                    <a:pt x="0" y="53"/>
                  </a:lnTo>
                  <a:lnTo>
                    <a:pt x="38" y="53"/>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96" name="Freeform 554"/>
            <p:cNvSpPr>
              <a:spLocks/>
            </p:cNvSpPr>
            <p:nvPr/>
          </p:nvSpPr>
          <p:spPr bwMode="auto">
            <a:xfrm>
              <a:off x="3964" y="2249"/>
              <a:ext cx="38" cy="54"/>
            </a:xfrm>
            <a:custGeom>
              <a:avLst/>
              <a:gdLst>
                <a:gd name="T0" fmla="*/ 0 w 38"/>
                <a:gd name="T1" fmla="*/ 0 h 54"/>
                <a:gd name="T2" fmla="*/ 0 w 38"/>
                <a:gd name="T3" fmla="*/ 54 h 54"/>
                <a:gd name="T4" fmla="*/ 0 w 38"/>
                <a:gd name="T5" fmla="*/ 54 h 54"/>
                <a:gd name="T6" fmla="*/ 38 w 38"/>
                <a:gd name="T7" fmla="*/ 54 h 54"/>
                <a:gd name="T8" fmla="*/ 38 w 38"/>
                <a:gd name="T9" fmla="*/ 54 h 54"/>
                <a:gd name="T10" fmla="*/ 38 w 38"/>
                <a:gd name="T11" fmla="*/ 0 h 54"/>
                <a:gd name="T12" fmla="*/ 38 w 38"/>
                <a:gd name="T13" fmla="*/ 0 h 54"/>
                <a:gd name="T14" fmla="*/ 0 w 38"/>
                <a:gd name="T15" fmla="*/ 0 h 54"/>
                <a:gd name="T16" fmla="*/ 0 w 38"/>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4"/>
                <a:gd name="T29" fmla="*/ 38 w 38"/>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4">
                  <a:moveTo>
                    <a:pt x="0" y="0"/>
                  </a:moveTo>
                  <a:lnTo>
                    <a:pt x="0" y="54"/>
                  </a:lnTo>
                  <a:lnTo>
                    <a:pt x="38" y="54"/>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97" name="Rectangle 555"/>
            <p:cNvSpPr>
              <a:spLocks noChangeArrowheads="1"/>
            </p:cNvSpPr>
            <p:nvPr/>
          </p:nvSpPr>
          <p:spPr bwMode="auto">
            <a:xfrm>
              <a:off x="3964" y="2295"/>
              <a:ext cx="46"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098" name="Rectangle 556"/>
            <p:cNvSpPr>
              <a:spLocks noChangeArrowheads="1"/>
            </p:cNvSpPr>
            <p:nvPr/>
          </p:nvSpPr>
          <p:spPr bwMode="auto">
            <a:xfrm>
              <a:off x="3964" y="2303"/>
              <a:ext cx="46"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099" name="Rectangle 557"/>
            <p:cNvSpPr>
              <a:spLocks noChangeArrowheads="1"/>
            </p:cNvSpPr>
            <p:nvPr/>
          </p:nvSpPr>
          <p:spPr bwMode="auto">
            <a:xfrm>
              <a:off x="3972" y="2181"/>
              <a:ext cx="46"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00" name="Rectangle 558"/>
            <p:cNvSpPr>
              <a:spLocks noChangeArrowheads="1"/>
            </p:cNvSpPr>
            <p:nvPr/>
          </p:nvSpPr>
          <p:spPr bwMode="auto">
            <a:xfrm>
              <a:off x="3972" y="2181"/>
              <a:ext cx="46"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01" name="Freeform 559"/>
            <p:cNvSpPr>
              <a:spLocks/>
            </p:cNvSpPr>
            <p:nvPr/>
          </p:nvSpPr>
          <p:spPr bwMode="auto">
            <a:xfrm>
              <a:off x="3964" y="2303"/>
              <a:ext cx="46" cy="53"/>
            </a:xfrm>
            <a:custGeom>
              <a:avLst/>
              <a:gdLst>
                <a:gd name="T0" fmla="*/ 0 w 46"/>
                <a:gd name="T1" fmla="*/ 0 h 53"/>
                <a:gd name="T2" fmla="*/ 0 w 46"/>
                <a:gd name="T3" fmla="*/ 53 h 53"/>
                <a:gd name="T4" fmla="*/ 0 w 46"/>
                <a:gd name="T5" fmla="*/ 53 h 53"/>
                <a:gd name="T6" fmla="*/ 46 w 46"/>
                <a:gd name="T7" fmla="*/ 53 h 53"/>
                <a:gd name="T8" fmla="*/ 46 w 46"/>
                <a:gd name="T9" fmla="*/ 53 h 53"/>
                <a:gd name="T10" fmla="*/ 46 w 46"/>
                <a:gd name="T11" fmla="*/ 0 h 53"/>
                <a:gd name="T12" fmla="*/ 46 w 46"/>
                <a:gd name="T13" fmla="*/ 0 h 53"/>
                <a:gd name="T14" fmla="*/ 0 w 46"/>
                <a:gd name="T15" fmla="*/ 0 h 53"/>
                <a:gd name="T16" fmla="*/ 0 w 46"/>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3"/>
                <a:gd name="T29" fmla="*/ 46 w 46"/>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3">
                  <a:moveTo>
                    <a:pt x="0" y="0"/>
                  </a:moveTo>
                  <a:lnTo>
                    <a:pt x="0" y="53"/>
                  </a:lnTo>
                  <a:lnTo>
                    <a:pt x="46" y="53"/>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02" name="Freeform 560"/>
            <p:cNvSpPr>
              <a:spLocks/>
            </p:cNvSpPr>
            <p:nvPr/>
          </p:nvSpPr>
          <p:spPr bwMode="auto">
            <a:xfrm>
              <a:off x="3972" y="2181"/>
              <a:ext cx="46" cy="53"/>
            </a:xfrm>
            <a:custGeom>
              <a:avLst/>
              <a:gdLst>
                <a:gd name="T0" fmla="*/ 0 w 46"/>
                <a:gd name="T1" fmla="*/ 0 h 53"/>
                <a:gd name="T2" fmla="*/ 0 w 46"/>
                <a:gd name="T3" fmla="*/ 53 h 53"/>
                <a:gd name="T4" fmla="*/ 0 w 46"/>
                <a:gd name="T5" fmla="*/ 53 h 53"/>
                <a:gd name="T6" fmla="*/ 46 w 46"/>
                <a:gd name="T7" fmla="*/ 53 h 53"/>
                <a:gd name="T8" fmla="*/ 46 w 46"/>
                <a:gd name="T9" fmla="*/ 53 h 53"/>
                <a:gd name="T10" fmla="*/ 46 w 46"/>
                <a:gd name="T11" fmla="*/ 0 h 53"/>
                <a:gd name="T12" fmla="*/ 46 w 46"/>
                <a:gd name="T13" fmla="*/ 0 h 53"/>
                <a:gd name="T14" fmla="*/ 0 w 46"/>
                <a:gd name="T15" fmla="*/ 0 h 53"/>
                <a:gd name="T16" fmla="*/ 0 w 46"/>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3"/>
                <a:gd name="T29" fmla="*/ 46 w 46"/>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3">
                  <a:moveTo>
                    <a:pt x="0" y="0"/>
                  </a:moveTo>
                  <a:lnTo>
                    <a:pt x="0" y="53"/>
                  </a:lnTo>
                  <a:lnTo>
                    <a:pt x="46" y="53"/>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03" name="Rectangle 561"/>
            <p:cNvSpPr>
              <a:spLocks noChangeArrowheads="1"/>
            </p:cNvSpPr>
            <p:nvPr/>
          </p:nvSpPr>
          <p:spPr bwMode="auto">
            <a:xfrm>
              <a:off x="4010" y="2234"/>
              <a:ext cx="54"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04" name="Rectangle 562"/>
            <p:cNvSpPr>
              <a:spLocks noChangeArrowheads="1"/>
            </p:cNvSpPr>
            <p:nvPr/>
          </p:nvSpPr>
          <p:spPr bwMode="auto">
            <a:xfrm>
              <a:off x="4018" y="2234"/>
              <a:ext cx="38"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05" name="Rectangle 563"/>
            <p:cNvSpPr>
              <a:spLocks noChangeArrowheads="1"/>
            </p:cNvSpPr>
            <p:nvPr/>
          </p:nvSpPr>
          <p:spPr bwMode="auto">
            <a:xfrm>
              <a:off x="4048" y="2127"/>
              <a:ext cx="46"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06" name="Rectangle 564"/>
            <p:cNvSpPr>
              <a:spLocks noChangeArrowheads="1"/>
            </p:cNvSpPr>
            <p:nvPr/>
          </p:nvSpPr>
          <p:spPr bwMode="auto">
            <a:xfrm>
              <a:off x="4048" y="2127"/>
              <a:ext cx="46" cy="54"/>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07" name="Freeform 565"/>
            <p:cNvSpPr>
              <a:spLocks/>
            </p:cNvSpPr>
            <p:nvPr/>
          </p:nvSpPr>
          <p:spPr bwMode="auto">
            <a:xfrm>
              <a:off x="4018" y="2234"/>
              <a:ext cx="38" cy="61"/>
            </a:xfrm>
            <a:custGeom>
              <a:avLst/>
              <a:gdLst>
                <a:gd name="T0" fmla="*/ 0 w 38"/>
                <a:gd name="T1" fmla="*/ 0 h 61"/>
                <a:gd name="T2" fmla="*/ 0 w 38"/>
                <a:gd name="T3" fmla="*/ 61 h 61"/>
                <a:gd name="T4" fmla="*/ 0 w 38"/>
                <a:gd name="T5" fmla="*/ 61 h 61"/>
                <a:gd name="T6" fmla="*/ 38 w 38"/>
                <a:gd name="T7" fmla="*/ 61 h 61"/>
                <a:gd name="T8" fmla="*/ 38 w 38"/>
                <a:gd name="T9" fmla="*/ 61 h 61"/>
                <a:gd name="T10" fmla="*/ 38 w 38"/>
                <a:gd name="T11" fmla="*/ 0 h 61"/>
                <a:gd name="T12" fmla="*/ 38 w 38"/>
                <a:gd name="T13" fmla="*/ 0 h 61"/>
                <a:gd name="T14" fmla="*/ 0 w 38"/>
                <a:gd name="T15" fmla="*/ 0 h 61"/>
                <a:gd name="T16" fmla="*/ 0 w 38"/>
                <a:gd name="T17" fmla="*/ 0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61"/>
                <a:gd name="T29" fmla="*/ 38 w 38"/>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61">
                  <a:moveTo>
                    <a:pt x="0" y="0"/>
                  </a:moveTo>
                  <a:lnTo>
                    <a:pt x="0" y="61"/>
                  </a:lnTo>
                  <a:lnTo>
                    <a:pt x="38" y="61"/>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08" name="Freeform 566"/>
            <p:cNvSpPr>
              <a:spLocks/>
            </p:cNvSpPr>
            <p:nvPr/>
          </p:nvSpPr>
          <p:spPr bwMode="auto">
            <a:xfrm>
              <a:off x="4048" y="2127"/>
              <a:ext cx="46" cy="54"/>
            </a:xfrm>
            <a:custGeom>
              <a:avLst/>
              <a:gdLst>
                <a:gd name="T0" fmla="*/ 0 w 46"/>
                <a:gd name="T1" fmla="*/ 0 h 54"/>
                <a:gd name="T2" fmla="*/ 0 w 46"/>
                <a:gd name="T3" fmla="*/ 54 h 54"/>
                <a:gd name="T4" fmla="*/ 0 w 46"/>
                <a:gd name="T5" fmla="*/ 54 h 54"/>
                <a:gd name="T6" fmla="*/ 46 w 46"/>
                <a:gd name="T7" fmla="*/ 54 h 54"/>
                <a:gd name="T8" fmla="*/ 46 w 46"/>
                <a:gd name="T9" fmla="*/ 54 h 54"/>
                <a:gd name="T10" fmla="*/ 46 w 46"/>
                <a:gd name="T11" fmla="*/ 0 h 54"/>
                <a:gd name="T12" fmla="*/ 46 w 46"/>
                <a:gd name="T13" fmla="*/ 0 h 54"/>
                <a:gd name="T14" fmla="*/ 0 w 46"/>
                <a:gd name="T15" fmla="*/ 0 h 54"/>
                <a:gd name="T16" fmla="*/ 0 w 46"/>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4"/>
                <a:gd name="T29" fmla="*/ 46 w 46"/>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4">
                  <a:moveTo>
                    <a:pt x="0" y="0"/>
                  </a:moveTo>
                  <a:lnTo>
                    <a:pt x="0" y="54"/>
                  </a:lnTo>
                  <a:lnTo>
                    <a:pt x="46" y="54"/>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09" name="Rectangle 567"/>
            <p:cNvSpPr>
              <a:spLocks noChangeArrowheads="1"/>
            </p:cNvSpPr>
            <p:nvPr/>
          </p:nvSpPr>
          <p:spPr bwMode="auto">
            <a:xfrm>
              <a:off x="4071" y="2257"/>
              <a:ext cx="46" cy="69"/>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10" name="Rectangle 568"/>
            <p:cNvSpPr>
              <a:spLocks noChangeArrowheads="1"/>
            </p:cNvSpPr>
            <p:nvPr/>
          </p:nvSpPr>
          <p:spPr bwMode="auto">
            <a:xfrm>
              <a:off x="4071" y="2265"/>
              <a:ext cx="46"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11" name="Rectangle 569"/>
            <p:cNvSpPr>
              <a:spLocks noChangeArrowheads="1"/>
            </p:cNvSpPr>
            <p:nvPr/>
          </p:nvSpPr>
          <p:spPr bwMode="auto">
            <a:xfrm>
              <a:off x="4079" y="2280"/>
              <a:ext cx="46"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12" name="Rectangle 570"/>
            <p:cNvSpPr>
              <a:spLocks noChangeArrowheads="1"/>
            </p:cNvSpPr>
            <p:nvPr/>
          </p:nvSpPr>
          <p:spPr bwMode="auto">
            <a:xfrm>
              <a:off x="4079" y="2280"/>
              <a:ext cx="38" cy="54"/>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13" name="Freeform 571"/>
            <p:cNvSpPr>
              <a:spLocks/>
            </p:cNvSpPr>
            <p:nvPr/>
          </p:nvSpPr>
          <p:spPr bwMode="auto">
            <a:xfrm>
              <a:off x="4071" y="2265"/>
              <a:ext cx="46" cy="53"/>
            </a:xfrm>
            <a:custGeom>
              <a:avLst/>
              <a:gdLst>
                <a:gd name="T0" fmla="*/ 0 w 46"/>
                <a:gd name="T1" fmla="*/ 0 h 53"/>
                <a:gd name="T2" fmla="*/ 0 w 46"/>
                <a:gd name="T3" fmla="*/ 53 h 53"/>
                <a:gd name="T4" fmla="*/ 0 w 46"/>
                <a:gd name="T5" fmla="*/ 53 h 53"/>
                <a:gd name="T6" fmla="*/ 46 w 46"/>
                <a:gd name="T7" fmla="*/ 53 h 53"/>
                <a:gd name="T8" fmla="*/ 46 w 46"/>
                <a:gd name="T9" fmla="*/ 53 h 53"/>
                <a:gd name="T10" fmla="*/ 46 w 46"/>
                <a:gd name="T11" fmla="*/ 0 h 53"/>
                <a:gd name="T12" fmla="*/ 46 w 46"/>
                <a:gd name="T13" fmla="*/ 0 h 53"/>
                <a:gd name="T14" fmla="*/ 0 w 46"/>
                <a:gd name="T15" fmla="*/ 0 h 53"/>
                <a:gd name="T16" fmla="*/ 0 w 46"/>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3"/>
                <a:gd name="T29" fmla="*/ 46 w 46"/>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3">
                  <a:moveTo>
                    <a:pt x="0" y="0"/>
                  </a:moveTo>
                  <a:lnTo>
                    <a:pt x="0" y="53"/>
                  </a:lnTo>
                  <a:lnTo>
                    <a:pt x="46" y="53"/>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14" name="Freeform 572"/>
            <p:cNvSpPr>
              <a:spLocks/>
            </p:cNvSpPr>
            <p:nvPr/>
          </p:nvSpPr>
          <p:spPr bwMode="auto">
            <a:xfrm>
              <a:off x="4079" y="2280"/>
              <a:ext cx="38" cy="54"/>
            </a:xfrm>
            <a:custGeom>
              <a:avLst/>
              <a:gdLst>
                <a:gd name="T0" fmla="*/ 0 w 38"/>
                <a:gd name="T1" fmla="*/ 0 h 54"/>
                <a:gd name="T2" fmla="*/ 0 w 38"/>
                <a:gd name="T3" fmla="*/ 54 h 54"/>
                <a:gd name="T4" fmla="*/ 0 w 38"/>
                <a:gd name="T5" fmla="*/ 54 h 54"/>
                <a:gd name="T6" fmla="*/ 38 w 38"/>
                <a:gd name="T7" fmla="*/ 54 h 54"/>
                <a:gd name="T8" fmla="*/ 38 w 38"/>
                <a:gd name="T9" fmla="*/ 54 h 54"/>
                <a:gd name="T10" fmla="*/ 38 w 38"/>
                <a:gd name="T11" fmla="*/ 0 h 54"/>
                <a:gd name="T12" fmla="*/ 38 w 38"/>
                <a:gd name="T13" fmla="*/ 0 h 54"/>
                <a:gd name="T14" fmla="*/ 0 w 38"/>
                <a:gd name="T15" fmla="*/ 0 h 54"/>
                <a:gd name="T16" fmla="*/ 0 w 38"/>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4"/>
                <a:gd name="T29" fmla="*/ 38 w 38"/>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4">
                  <a:moveTo>
                    <a:pt x="0" y="0"/>
                  </a:moveTo>
                  <a:lnTo>
                    <a:pt x="0" y="54"/>
                  </a:lnTo>
                  <a:lnTo>
                    <a:pt x="38" y="54"/>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15" name="Rectangle 573"/>
            <p:cNvSpPr>
              <a:spLocks noChangeArrowheads="1"/>
            </p:cNvSpPr>
            <p:nvPr/>
          </p:nvSpPr>
          <p:spPr bwMode="auto">
            <a:xfrm>
              <a:off x="4155" y="2226"/>
              <a:ext cx="46" cy="62"/>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16" name="Rectangle 574"/>
            <p:cNvSpPr>
              <a:spLocks noChangeArrowheads="1"/>
            </p:cNvSpPr>
            <p:nvPr/>
          </p:nvSpPr>
          <p:spPr bwMode="auto">
            <a:xfrm>
              <a:off x="4155" y="2226"/>
              <a:ext cx="39" cy="54"/>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17" name="Rectangle 575"/>
            <p:cNvSpPr>
              <a:spLocks noChangeArrowheads="1"/>
            </p:cNvSpPr>
            <p:nvPr/>
          </p:nvSpPr>
          <p:spPr bwMode="auto">
            <a:xfrm>
              <a:off x="4194" y="2257"/>
              <a:ext cx="46" cy="69"/>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18" name="Rectangle 576"/>
            <p:cNvSpPr>
              <a:spLocks noChangeArrowheads="1"/>
            </p:cNvSpPr>
            <p:nvPr/>
          </p:nvSpPr>
          <p:spPr bwMode="auto">
            <a:xfrm>
              <a:off x="4194" y="2265"/>
              <a:ext cx="46"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19" name="Freeform 577"/>
            <p:cNvSpPr>
              <a:spLocks/>
            </p:cNvSpPr>
            <p:nvPr/>
          </p:nvSpPr>
          <p:spPr bwMode="auto">
            <a:xfrm>
              <a:off x="4155" y="2226"/>
              <a:ext cx="39" cy="54"/>
            </a:xfrm>
            <a:custGeom>
              <a:avLst/>
              <a:gdLst>
                <a:gd name="T0" fmla="*/ 0 w 39"/>
                <a:gd name="T1" fmla="*/ 0 h 54"/>
                <a:gd name="T2" fmla="*/ 0 w 39"/>
                <a:gd name="T3" fmla="*/ 54 h 54"/>
                <a:gd name="T4" fmla="*/ 0 w 39"/>
                <a:gd name="T5" fmla="*/ 54 h 54"/>
                <a:gd name="T6" fmla="*/ 39 w 39"/>
                <a:gd name="T7" fmla="*/ 54 h 54"/>
                <a:gd name="T8" fmla="*/ 39 w 39"/>
                <a:gd name="T9" fmla="*/ 54 h 54"/>
                <a:gd name="T10" fmla="*/ 39 w 39"/>
                <a:gd name="T11" fmla="*/ 0 h 54"/>
                <a:gd name="T12" fmla="*/ 39 w 39"/>
                <a:gd name="T13" fmla="*/ 0 h 54"/>
                <a:gd name="T14" fmla="*/ 0 w 39"/>
                <a:gd name="T15" fmla="*/ 0 h 54"/>
                <a:gd name="T16" fmla="*/ 0 w 39"/>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54"/>
                <a:gd name="T29" fmla="*/ 39 w 3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54">
                  <a:moveTo>
                    <a:pt x="0" y="0"/>
                  </a:moveTo>
                  <a:lnTo>
                    <a:pt x="0" y="54"/>
                  </a:lnTo>
                  <a:lnTo>
                    <a:pt x="39" y="54"/>
                  </a:lnTo>
                  <a:lnTo>
                    <a:pt x="39"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20" name="Freeform 578"/>
            <p:cNvSpPr>
              <a:spLocks/>
            </p:cNvSpPr>
            <p:nvPr/>
          </p:nvSpPr>
          <p:spPr bwMode="auto">
            <a:xfrm>
              <a:off x="4194" y="2265"/>
              <a:ext cx="46" cy="53"/>
            </a:xfrm>
            <a:custGeom>
              <a:avLst/>
              <a:gdLst>
                <a:gd name="T0" fmla="*/ 0 w 46"/>
                <a:gd name="T1" fmla="*/ 0 h 53"/>
                <a:gd name="T2" fmla="*/ 0 w 46"/>
                <a:gd name="T3" fmla="*/ 53 h 53"/>
                <a:gd name="T4" fmla="*/ 0 w 46"/>
                <a:gd name="T5" fmla="*/ 53 h 53"/>
                <a:gd name="T6" fmla="*/ 46 w 46"/>
                <a:gd name="T7" fmla="*/ 53 h 53"/>
                <a:gd name="T8" fmla="*/ 46 w 46"/>
                <a:gd name="T9" fmla="*/ 53 h 53"/>
                <a:gd name="T10" fmla="*/ 46 w 46"/>
                <a:gd name="T11" fmla="*/ 0 h 53"/>
                <a:gd name="T12" fmla="*/ 46 w 46"/>
                <a:gd name="T13" fmla="*/ 0 h 53"/>
                <a:gd name="T14" fmla="*/ 0 w 46"/>
                <a:gd name="T15" fmla="*/ 0 h 53"/>
                <a:gd name="T16" fmla="*/ 0 w 46"/>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3"/>
                <a:gd name="T29" fmla="*/ 46 w 46"/>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3">
                  <a:moveTo>
                    <a:pt x="0" y="0"/>
                  </a:moveTo>
                  <a:lnTo>
                    <a:pt x="0" y="53"/>
                  </a:lnTo>
                  <a:lnTo>
                    <a:pt x="46" y="53"/>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21" name="Rectangle 579"/>
            <p:cNvSpPr>
              <a:spLocks noChangeArrowheads="1"/>
            </p:cNvSpPr>
            <p:nvPr/>
          </p:nvSpPr>
          <p:spPr bwMode="auto">
            <a:xfrm>
              <a:off x="4232" y="2379"/>
              <a:ext cx="46" cy="62"/>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22" name="Rectangle 580"/>
            <p:cNvSpPr>
              <a:spLocks noChangeArrowheads="1"/>
            </p:cNvSpPr>
            <p:nvPr/>
          </p:nvSpPr>
          <p:spPr bwMode="auto">
            <a:xfrm>
              <a:off x="4232" y="2379"/>
              <a:ext cx="38" cy="54"/>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23" name="Rectangle 581"/>
            <p:cNvSpPr>
              <a:spLocks noChangeArrowheads="1"/>
            </p:cNvSpPr>
            <p:nvPr/>
          </p:nvSpPr>
          <p:spPr bwMode="auto">
            <a:xfrm>
              <a:off x="4247" y="2334"/>
              <a:ext cx="54"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24" name="Rectangle 582"/>
            <p:cNvSpPr>
              <a:spLocks noChangeArrowheads="1"/>
            </p:cNvSpPr>
            <p:nvPr/>
          </p:nvSpPr>
          <p:spPr bwMode="auto">
            <a:xfrm>
              <a:off x="4255" y="2334"/>
              <a:ext cx="38"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25" name="Freeform 583"/>
            <p:cNvSpPr>
              <a:spLocks/>
            </p:cNvSpPr>
            <p:nvPr/>
          </p:nvSpPr>
          <p:spPr bwMode="auto">
            <a:xfrm>
              <a:off x="4232" y="2379"/>
              <a:ext cx="38" cy="54"/>
            </a:xfrm>
            <a:custGeom>
              <a:avLst/>
              <a:gdLst>
                <a:gd name="T0" fmla="*/ 0 w 38"/>
                <a:gd name="T1" fmla="*/ 0 h 54"/>
                <a:gd name="T2" fmla="*/ 0 w 38"/>
                <a:gd name="T3" fmla="*/ 54 h 54"/>
                <a:gd name="T4" fmla="*/ 0 w 38"/>
                <a:gd name="T5" fmla="*/ 54 h 54"/>
                <a:gd name="T6" fmla="*/ 38 w 38"/>
                <a:gd name="T7" fmla="*/ 54 h 54"/>
                <a:gd name="T8" fmla="*/ 38 w 38"/>
                <a:gd name="T9" fmla="*/ 54 h 54"/>
                <a:gd name="T10" fmla="*/ 38 w 38"/>
                <a:gd name="T11" fmla="*/ 0 h 54"/>
                <a:gd name="T12" fmla="*/ 38 w 38"/>
                <a:gd name="T13" fmla="*/ 0 h 54"/>
                <a:gd name="T14" fmla="*/ 0 w 38"/>
                <a:gd name="T15" fmla="*/ 0 h 54"/>
                <a:gd name="T16" fmla="*/ 0 w 38"/>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4"/>
                <a:gd name="T29" fmla="*/ 38 w 38"/>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4">
                  <a:moveTo>
                    <a:pt x="0" y="0"/>
                  </a:moveTo>
                  <a:lnTo>
                    <a:pt x="0" y="54"/>
                  </a:lnTo>
                  <a:lnTo>
                    <a:pt x="38" y="54"/>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26" name="Freeform 584"/>
            <p:cNvSpPr>
              <a:spLocks/>
            </p:cNvSpPr>
            <p:nvPr/>
          </p:nvSpPr>
          <p:spPr bwMode="auto">
            <a:xfrm>
              <a:off x="4255" y="2334"/>
              <a:ext cx="38" cy="61"/>
            </a:xfrm>
            <a:custGeom>
              <a:avLst/>
              <a:gdLst>
                <a:gd name="T0" fmla="*/ 0 w 38"/>
                <a:gd name="T1" fmla="*/ 0 h 61"/>
                <a:gd name="T2" fmla="*/ 0 w 38"/>
                <a:gd name="T3" fmla="*/ 61 h 61"/>
                <a:gd name="T4" fmla="*/ 0 w 38"/>
                <a:gd name="T5" fmla="*/ 61 h 61"/>
                <a:gd name="T6" fmla="*/ 38 w 38"/>
                <a:gd name="T7" fmla="*/ 61 h 61"/>
                <a:gd name="T8" fmla="*/ 38 w 38"/>
                <a:gd name="T9" fmla="*/ 61 h 61"/>
                <a:gd name="T10" fmla="*/ 38 w 38"/>
                <a:gd name="T11" fmla="*/ 0 h 61"/>
                <a:gd name="T12" fmla="*/ 38 w 38"/>
                <a:gd name="T13" fmla="*/ 0 h 61"/>
                <a:gd name="T14" fmla="*/ 0 w 38"/>
                <a:gd name="T15" fmla="*/ 0 h 61"/>
                <a:gd name="T16" fmla="*/ 0 w 38"/>
                <a:gd name="T17" fmla="*/ 0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61"/>
                <a:gd name="T29" fmla="*/ 38 w 38"/>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61">
                  <a:moveTo>
                    <a:pt x="0" y="0"/>
                  </a:moveTo>
                  <a:lnTo>
                    <a:pt x="0" y="61"/>
                  </a:lnTo>
                  <a:lnTo>
                    <a:pt x="38" y="61"/>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27" name="Rectangle 585"/>
            <p:cNvSpPr>
              <a:spLocks noChangeArrowheads="1"/>
            </p:cNvSpPr>
            <p:nvPr/>
          </p:nvSpPr>
          <p:spPr bwMode="auto">
            <a:xfrm>
              <a:off x="4270" y="2418"/>
              <a:ext cx="46"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28" name="Rectangle 586"/>
            <p:cNvSpPr>
              <a:spLocks noChangeArrowheads="1"/>
            </p:cNvSpPr>
            <p:nvPr/>
          </p:nvSpPr>
          <p:spPr bwMode="auto">
            <a:xfrm>
              <a:off x="4270" y="2418"/>
              <a:ext cx="46"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29" name="Rectangle 587"/>
            <p:cNvSpPr>
              <a:spLocks noChangeArrowheads="1"/>
            </p:cNvSpPr>
            <p:nvPr/>
          </p:nvSpPr>
          <p:spPr bwMode="auto">
            <a:xfrm>
              <a:off x="4301" y="2326"/>
              <a:ext cx="46"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30" name="Rectangle 588"/>
            <p:cNvSpPr>
              <a:spLocks noChangeArrowheads="1"/>
            </p:cNvSpPr>
            <p:nvPr/>
          </p:nvSpPr>
          <p:spPr bwMode="auto">
            <a:xfrm>
              <a:off x="4301" y="2326"/>
              <a:ext cx="46"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31" name="Freeform 589"/>
            <p:cNvSpPr>
              <a:spLocks/>
            </p:cNvSpPr>
            <p:nvPr/>
          </p:nvSpPr>
          <p:spPr bwMode="auto">
            <a:xfrm>
              <a:off x="4270" y="2418"/>
              <a:ext cx="46" cy="53"/>
            </a:xfrm>
            <a:custGeom>
              <a:avLst/>
              <a:gdLst>
                <a:gd name="T0" fmla="*/ 0 w 46"/>
                <a:gd name="T1" fmla="*/ 0 h 53"/>
                <a:gd name="T2" fmla="*/ 0 w 46"/>
                <a:gd name="T3" fmla="*/ 53 h 53"/>
                <a:gd name="T4" fmla="*/ 0 w 46"/>
                <a:gd name="T5" fmla="*/ 53 h 53"/>
                <a:gd name="T6" fmla="*/ 46 w 46"/>
                <a:gd name="T7" fmla="*/ 53 h 53"/>
                <a:gd name="T8" fmla="*/ 46 w 46"/>
                <a:gd name="T9" fmla="*/ 53 h 53"/>
                <a:gd name="T10" fmla="*/ 46 w 46"/>
                <a:gd name="T11" fmla="*/ 0 h 53"/>
                <a:gd name="T12" fmla="*/ 46 w 46"/>
                <a:gd name="T13" fmla="*/ 0 h 53"/>
                <a:gd name="T14" fmla="*/ 0 w 46"/>
                <a:gd name="T15" fmla="*/ 0 h 53"/>
                <a:gd name="T16" fmla="*/ 0 w 46"/>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3"/>
                <a:gd name="T29" fmla="*/ 46 w 46"/>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3">
                  <a:moveTo>
                    <a:pt x="0" y="0"/>
                  </a:moveTo>
                  <a:lnTo>
                    <a:pt x="0" y="53"/>
                  </a:lnTo>
                  <a:lnTo>
                    <a:pt x="46" y="53"/>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32" name="Freeform 590"/>
            <p:cNvSpPr>
              <a:spLocks/>
            </p:cNvSpPr>
            <p:nvPr/>
          </p:nvSpPr>
          <p:spPr bwMode="auto">
            <a:xfrm>
              <a:off x="4301" y="2326"/>
              <a:ext cx="46" cy="53"/>
            </a:xfrm>
            <a:custGeom>
              <a:avLst/>
              <a:gdLst>
                <a:gd name="T0" fmla="*/ 0 w 46"/>
                <a:gd name="T1" fmla="*/ 0 h 53"/>
                <a:gd name="T2" fmla="*/ 0 w 46"/>
                <a:gd name="T3" fmla="*/ 53 h 53"/>
                <a:gd name="T4" fmla="*/ 0 w 46"/>
                <a:gd name="T5" fmla="*/ 53 h 53"/>
                <a:gd name="T6" fmla="*/ 46 w 46"/>
                <a:gd name="T7" fmla="*/ 53 h 53"/>
                <a:gd name="T8" fmla="*/ 46 w 46"/>
                <a:gd name="T9" fmla="*/ 53 h 53"/>
                <a:gd name="T10" fmla="*/ 46 w 46"/>
                <a:gd name="T11" fmla="*/ 0 h 53"/>
                <a:gd name="T12" fmla="*/ 46 w 46"/>
                <a:gd name="T13" fmla="*/ 0 h 53"/>
                <a:gd name="T14" fmla="*/ 0 w 46"/>
                <a:gd name="T15" fmla="*/ 0 h 53"/>
                <a:gd name="T16" fmla="*/ 0 w 46"/>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3"/>
                <a:gd name="T29" fmla="*/ 46 w 46"/>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3">
                  <a:moveTo>
                    <a:pt x="0" y="0"/>
                  </a:moveTo>
                  <a:lnTo>
                    <a:pt x="0" y="53"/>
                  </a:lnTo>
                  <a:lnTo>
                    <a:pt x="46" y="53"/>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33" name="Rectangle 591"/>
            <p:cNvSpPr>
              <a:spLocks noChangeArrowheads="1"/>
            </p:cNvSpPr>
            <p:nvPr/>
          </p:nvSpPr>
          <p:spPr bwMode="auto">
            <a:xfrm>
              <a:off x="4308" y="2356"/>
              <a:ext cx="46" cy="69"/>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34" name="Rectangle 592"/>
            <p:cNvSpPr>
              <a:spLocks noChangeArrowheads="1"/>
            </p:cNvSpPr>
            <p:nvPr/>
          </p:nvSpPr>
          <p:spPr bwMode="auto">
            <a:xfrm>
              <a:off x="4308" y="2364"/>
              <a:ext cx="39" cy="54"/>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35" name="Rectangle 593"/>
            <p:cNvSpPr>
              <a:spLocks noChangeArrowheads="1"/>
            </p:cNvSpPr>
            <p:nvPr/>
          </p:nvSpPr>
          <p:spPr bwMode="auto">
            <a:xfrm>
              <a:off x="4324" y="2402"/>
              <a:ext cx="53" cy="69"/>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36" name="Rectangle 594"/>
            <p:cNvSpPr>
              <a:spLocks noChangeArrowheads="1"/>
            </p:cNvSpPr>
            <p:nvPr/>
          </p:nvSpPr>
          <p:spPr bwMode="auto">
            <a:xfrm>
              <a:off x="4331" y="2410"/>
              <a:ext cx="39" cy="54"/>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37" name="Freeform 595"/>
            <p:cNvSpPr>
              <a:spLocks/>
            </p:cNvSpPr>
            <p:nvPr/>
          </p:nvSpPr>
          <p:spPr bwMode="auto">
            <a:xfrm>
              <a:off x="4308" y="2364"/>
              <a:ext cx="39" cy="54"/>
            </a:xfrm>
            <a:custGeom>
              <a:avLst/>
              <a:gdLst>
                <a:gd name="T0" fmla="*/ 0 w 39"/>
                <a:gd name="T1" fmla="*/ 0 h 54"/>
                <a:gd name="T2" fmla="*/ 0 w 39"/>
                <a:gd name="T3" fmla="*/ 54 h 54"/>
                <a:gd name="T4" fmla="*/ 0 w 39"/>
                <a:gd name="T5" fmla="*/ 54 h 54"/>
                <a:gd name="T6" fmla="*/ 39 w 39"/>
                <a:gd name="T7" fmla="*/ 54 h 54"/>
                <a:gd name="T8" fmla="*/ 39 w 39"/>
                <a:gd name="T9" fmla="*/ 54 h 54"/>
                <a:gd name="T10" fmla="*/ 39 w 39"/>
                <a:gd name="T11" fmla="*/ 0 h 54"/>
                <a:gd name="T12" fmla="*/ 39 w 39"/>
                <a:gd name="T13" fmla="*/ 0 h 54"/>
                <a:gd name="T14" fmla="*/ 0 w 39"/>
                <a:gd name="T15" fmla="*/ 0 h 54"/>
                <a:gd name="T16" fmla="*/ 0 w 39"/>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54"/>
                <a:gd name="T29" fmla="*/ 39 w 3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54">
                  <a:moveTo>
                    <a:pt x="0" y="0"/>
                  </a:moveTo>
                  <a:lnTo>
                    <a:pt x="0" y="54"/>
                  </a:lnTo>
                  <a:lnTo>
                    <a:pt x="39" y="54"/>
                  </a:lnTo>
                  <a:lnTo>
                    <a:pt x="39"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38" name="Freeform 596"/>
            <p:cNvSpPr>
              <a:spLocks/>
            </p:cNvSpPr>
            <p:nvPr/>
          </p:nvSpPr>
          <p:spPr bwMode="auto">
            <a:xfrm>
              <a:off x="4331" y="2410"/>
              <a:ext cx="39" cy="54"/>
            </a:xfrm>
            <a:custGeom>
              <a:avLst/>
              <a:gdLst>
                <a:gd name="T0" fmla="*/ 0 w 39"/>
                <a:gd name="T1" fmla="*/ 0 h 54"/>
                <a:gd name="T2" fmla="*/ 0 w 39"/>
                <a:gd name="T3" fmla="*/ 54 h 54"/>
                <a:gd name="T4" fmla="*/ 0 w 39"/>
                <a:gd name="T5" fmla="*/ 54 h 54"/>
                <a:gd name="T6" fmla="*/ 39 w 39"/>
                <a:gd name="T7" fmla="*/ 54 h 54"/>
                <a:gd name="T8" fmla="*/ 39 w 39"/>
                <a:gd name="T9" fmla="*/ 54 h 54"/>
                <a:gd name="T10" fmla="*/ 39 w 39"/>
                <a:gd name="T11" fmla="*/ 0 h 54"/>
                <a:gd name="T12" fmla="*/ 39 w 39"/>
                <a:gd name="T13" fmla="*/ 0 h 54"/>
                <a:gd name="T14" fmla="*/ 0 w 39"/>
                <a:gd name="T15" fmla="*/ 0 h 54"/>
                <a:gd name="T16" fmla="*/ 0 w 39"/>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54"/>
                <a:gd name="T29" fmla="*/ 39 w 3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54">
                  <a:moveTo>
                    <a:pt x="0" y="0"/>
                  </a:moveTo>
                  <a:lnTo>
                    <a:pt x="0" y="54"/>
                  </a:lnTo>
                  <a:lnTo>
                    <a:pt x="39" y="54"/>
                  </a:lnTo>
                  <a:lnTo>
                    <a:pt x="39"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39" name="Rectangle 597"/>
            <p:cNvSpPr>
              <a:spLocks noChangeArrowheads="1"/>
            </p:cNvSpPr>
            <p:nvPr/>
          </p:nvSpPr>
          <p:spPr bwMode="auto">
            <a:xfrm>
              <a:off x="4377" y="2471"/>
              <a:ext cx="46"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40" name="Rectangle 598"/>
            <p:cNvSpPr>
              <a:spLocks noChangeArrowheads="1"/>
            </p:cNvSpPr>
            <p:nvPr/>
          </p:nvSpPr>
          <p:spPr bwMode="auto">
            <a:xfrm>
              <a:off x="4423" y="2594"/>
              <a:ext cx="38"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41" name="Rectangle 599"/>
            <p:cNvSpPr>
              <a:spLocks noChangeArrowheads="1"/>
            </p:cNvSpPr>
            <p:nvPr/>
          </p:nvSpPr>
          <p:spPr bwMode="auto">
            <a:xfrm>
              <a:off x="4431" y="2448"/>
              <a:ext cx="46" cy="54"/>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42" name="Freeform 600"/>
            <p:cNvSpPr>
              <a:spLocks/>
            </p:cNvSpPr>
            <p:nvPr/>
          </p:nvSpPr>
          <p:spPr bwMode="auto">
            <a:xfrm>
              <a:off x="4423" y="2594"/>
              <a:ext cx="38" cy="53"/>
            </a:xfrm>
            <a:custGeom>
              <a:avLst/>
              <a:gdLst>
                <a:gd name="T0" fmla="*/ 0 w 38"/>
                <a:gd name="T1" fmla="*/ 0 h 53"/>
                <a:gd name="T2" fmla="*/ 0 w 38"/>
                <a:gd name="T3" fmla="*/ 53 h 53"/>
                <a:gd name="T4" fmla="*/ 0 w 38"/>
                <a:gd name="T5" fmla="*/ 53 h 53"/>
                <a:gd name="T6" fmla="*/ 38 w 38"/>
                <a:gd name="T7" fmla="*/ 53 h 53"/>
                <a:gd name="T8" fmla="*/ 38 w 38"/>
                <a:gd name="T9" fmla="*/ 53 h 53"/>
                <a:gd name="T10" fmla="*/ 38 w 38"/>
                <a:gd name="T11" fmla="*/ 0 h 53"/>
                <a:gd name="T12" fmla="*/ 38 w 38"/>
                <a:gd name="T13" fmla="*/ 0 h 53"/>
                <a:gd name="T14" fmla="*/ 0 w 38"/>
                <a:gd name="T15" fmla="*/ 0 h 53"/>
                <a:gd name="T16" fmla="*/ 0 w 38"/>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3"/>
                <a:gd name="T29" fmla="*/ 38 w 38"/>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3">
                  <a:moveTo>
                    <a:pt x="0" y="0"/>
                  </a:moveTo>
                  <a:lnTo>
                    <a:pt x="0" y="53"/>
                  </a:lnTo>
                  <a:lnTo>
                    <a:pt x="38" y="53"/>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43" name="Freeform 601"/>
            <p:cNvSpPr>
              <a:spLocks/>
            </p:cNvSpPr>
            <p:nvPr/>
          </p:nvSpPr>
          <p:spPr bwMode="auto">
            <a:xfrm>
              <a:off x="4431" y="2448"/>
              <a:ext cx="46" cy="54"/>
            </a:xfrm>
            <a:custGeom>
              <a:avLst/>
              <a:gdLst>
                <a:gd name="T0" fmla="*/ 0 w 46"/>
                <a:gd name="T1" fmla="*/ 0 h 54"/>
                <a:gd name="T2" fmla="*/ 0 w 46"/>
                <a:gd name="T3" fmla="*/ 54 h 54"/>
                <a:gd name="T4" fmla="*/ 0 w 46"/>
                <a:gd name="T5" fmla="*/ 54 h 54"/>
                <a:gd name="T6" fmla="*/ 46 w 46"/>
                <a:gd name="T7" fmla="*/ 54 h 54"/>
                <a:gd name="T8" fmla="*/ 46 w 46"/>
                <a:gd name="T9" fmla="*/ 54 h 54"/>
                <a:gd name="T10" fmla="*/ 46 w 46"/>
                <a:gd name="T11" fmla="*/ 0 h 54"/>
                <a:gd name="T12" fmla="*/ 46 w 46"/>
                <a:gd name="T13" fmla="*/ 0 h 54"/>
                <a:gd name="T14" fmla="*/ 0 w 46"/>
                <a:gd name="T15" fmla="*/ 0 h 54"/>
                <a:gd name="T16" fmla="*/ 0 w 46"/>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4"/>
                <a:gd name="T29" fmla="*/ 46 w 46"/>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4">
                  <a:moveTo>
                    <a:pt x="0" y="0"/>
                  </a:moveTo>
                  <a:lnTo>
                    <a:pt x="0" y="54"/>
                  </a:lnTo>
                  <a:lnTo>
                    <a:pt x="46" y="54"/>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44" name="Rectangle 602"/>
            <p:cNvSpPr>
              <a:spLocks noChangeArrowheads="1"/>
            </p:cNvSpPr>
            <p:nvPr/>
          </p:nvSpPr>
          <p:spPr bwMode="auto">
            <a:xfrm>
              <a:off x="4431" y="2502"/>
              <a:ext cx="46"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45" name="Rectangle 603"/>
            <p:cNvSpPr>
              <a:spLocks noChangeArrowheads="1"/>
            </p:cNvSpPr>
            <p:nvPr/>
          </p:nvSpPr>
          <p:spPr bwMode="auto">
            <a:xfrm>
              <a:off x="4454" y="2502"/>
              <a:ext cx="46"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46" name="Freeform 604"/>
            <p:cNvSpPr>
              <a:spLocks/>
            </p:cNvSpPr>
            <p:nvPr/>
          </p:nvSpPr>
          <p:spPr bwMode="auto">
            <a:xfrm>
              <a:off x="4431" y="2502"/>
              <a:ext cx="46" cy="53"/>
            </a:xfrm>
            <a:custGeom>
              <a:avLst/>
              <a:gdLst>
                <a:gd name="T0" fmla="*/ 0 w 46"/>
                <a:gd name="T1" fmla="*/ 0 h 53"/>
                <a:gd name="T2" fmla="*/ 0 w 46"/>
                <a:gd name="T3" fmla="*/ 53 h 53"/>
                <a:gd name="T4" fmla="*/ 0 w 46"/>
                <a:gd name="T5" fmla="*/ 53 h 53"/>
                <a:gd name="T6" fmla="*/ 46 w 46"/>
                <a:gd name="T7" fmla="*/ 53 h 53"/>
                <a:gd name="T8" fmla="*/ 46 w 46"/>
                <a:gd name="T9" fmla="*/ 53 h 53"/>
                <a:gd name="T10" fmla="*/ 46 w 46"/>
                <a:gd name="T11" fmla="*/ 0 h 53"/>
                <a:gd name="T12" fmla="*/ 46 w 46"/>
                <a:gd name="T13" fmla="*/ 0 h 53"/>
                <a:gd name="T14" fmla="*/ 0 w 46"/>
                <a:gd name="T15" fmla="*/ 0 h 53"/>
                <a:gd name="T16" fmla="*/ 0 w 46"/>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3"/>
                <a:gd name="T29" fmla="*/ 46 w 46"/>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3">
                  <a:moveTo>
                    <a:pt x="0" y="0"/>
                  </a:moveTo>
                  <a:lnTo>
                    <a:pt x="0" y="53"/>
                  </a:lnTo>
                  <a:lnTo>
                    <a:pt x="46" y="53"/>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47" name="Freeform 605"/>
            <p:cNvSpPr>
              <a:spLocks/>
            </p:cNvSpPr>
            <p:nvPr/>
          </p:nvSpPr>
          <p:spPr bwMode="auto">
            <a:xfrm>
              <a:off x="4454" y="2502"/>
              <a:ext cx="46" cy="53"/>
            </a:xfrm>
            <a:custGeom>
              <a:avLst/>
              <a:gdLst>
                <a:gd name="T0" fmla="*/ 0 w 46"/>
                <a:gd name="T1" fmla="*/ 0 h 53"/>
                <a:gd name="T2" fmla="*/ 0 w 46"/>
                <a:gd name="T3" fmla="*/ 53 h 53"/>
                <a:gd name="T4" fmla="*/ 0 w 46"/>
                <a:gd name="T5" fmla="*/ 53 h 53"/>
                <a:gd name="T6" fmla="*/ 46 w 46"/>
                <a:gd name="T7" fmla="*/ 53 h 53"/>
                <a:gd name="T8" fmla="*/ 46 w 46"/>
                <a:gd name="T9" fmla="*/ 53 h 53"/>
                <a:gd name="T10" fmla="*/ 46 w 46"/>
                <a:gd name="T11" fmla="*/ 0 h 53"/>
                <a:gd name="T12" fmla="*/ 46 w 46"/>
                <a:gd name="T13" fmla="*/ 0 h 53"/>
                <a:gd name="T14" fmla="*/ 0 w 46"/>
                <a:gd name="T15" fmla="*/ 0 h 53"/>
                <a:gd name="T16" fmla="*/ 0 w 46"/>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3"/>
                <a:gd name="T29" fmla="*/ 46 w 46"/>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3">
                  <a:moveTo>
                    <a:pt x="0" y="0"/>
                  </a:moveTo>
                  <a:lnTo>
                    <a:pt x="0" y="53"/>
                  </a:lnTo>
                  <a:lnTo>
                    <a:pt x="46" y="53"/>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48" name="Rectangle 606"/>
            <p:cNvSpPr>
              <a:spLocks noChangeArrowheads="1"/>
            </p:cNvSpPr>
            <p:nvPr/>
          </p:nvSpPr>
          <p:spPr bwMode="auto">
            <a:xfrm>
              <a:off x="4454" y="2540"/>
              <a:ext cx="46" cy="54"/>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49" name="Rectangle 607"/>
            <p:cNvSpPr>
              <a:spLocks noChangeArrowheads="1"/>
            </p:cNvSpPr>
            <p:nvPr/>
          </p:nvSpPr>
          <p:spPr bwMode="auto">
            <a:xfrm>
              <a:off x="4484" y="2487"/>
              <a:ext cx="54" cy="61"/>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50" name="Rectangle 608"/>
            <p:cNvSpPr>
              <a:spLocks noChangeArrowheads="1"/>
            </p:cNvSpPr>
            <p:nvPr/>
          </p:nvSpPr>
          <p:spPr bwMode="auto">
            <a:xfrm>
              <a:off x="4500" y="2548"/>
              <a:ext cx="38"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51" name="Freeform 609"/>
            <p:cNvSpPr>
              <a:spLocks/>
            </p:cNvSpPr>
            <p:nvPr/>
          </p:nvSpPr>
          <p:spPr bwMode="auto">
            <a:xfrm>
              <a:off x="4454" y="2540"/>
              <a:ext cx="46" cy="54"/>
            </a:xfrm>
            <a:custGeom>
              <a:avLst/>
              <a:gdLst>
                <a:gd name="T0" fmla="*/ 0 w 46"/>
                <a:gd name="T1" fmla="*/ 0 h 54"/>
                <a:gd name="T2" fmla="*/ 0 w 46"/>
                <a:gd name="T3" fmla="*/ 54 h 54"/>
                <a:gd name="T4" fmla="*/ 0 w 46"/>
                <a:gd name="T5" fmla="*/ 54 h 54"/>
                <a:gd name="T6" fmla="*/ 46 w 46"/>
                <a:gd name="T7" fmla="*/ 54 h 54"/>
                <a:gd name="T8" fmla="*/ 46 w 46"/>
                <a:gd name="T9" fmla="*/ 54 h 54"/>
                <a:gd name="T10" fmla="*/ 46 w 46"/>
                <a:gd name="T11" fmla="*/ 0 h 54"/>
                <a:gd name="T12" fmla="*/ 46 w 46"/>
                <a:gd name="T13" fmla="*/ 0 h 54"/>
                <a:gd name="T14" fmla="*/ 0 w 46"/>
                <a:gd name="T15" fmla="*/ 0 h 54"/>
                <a:gd name="T16" fmla="*/ 0 w 46"/>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4"/>
                <a:gd name="T29" fmla="*/ 46 w 46"/>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4">
                  <a:moveTo>
                    <a:pt x="0" y="0"/>
                  </a:moveTo>
                  <a:lnTo>
                    <a:pt x="0" y="54"/>
                  </a:lnTo>
                  <a:lnTo>
                    <a:pt x="46" y="54"/>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52" name="Freeform 610"/>
            <p:cNvSpPr>
              <a:spLocks/>
            </p:cNvSpPr>
            <p:nvPr/>
          </p:nvSpPr>
          <p:spPr bwMode="auto">
            <a:xfrm>
              <a:off x="4500" y="2548"/>
              <a:ext cx="38" cy="53"/>
            </a:xfrm>
            <a:custGeom>
              <a:avLst/>
              <a:gdLst>
                <a:gd name="T0" fmla="*/ 0 w 38"/>
                <a:gd name="T1" fmla="*/ 0 h 53"/>
                <a:gd name="T2" fmla="*/ 0 w 38"/>
                <a:gd name="T3" fmla="*/ 53 h 53"/>
                <a:gd name="T4" fmla="*/ 0 w 38"/>
                <a:gd name="T5" fmla="*/ 53 h 53"/>
                <a:gd name="T6" fmla="*/ 38 w 38"/>
                <a:gd name="T7" fmla="*/ 53 h 53"/>
                <a:gd name="T8" fmla="*/ 38 w 38"/>
                <a:gd name="T9" fmla="*/ 53 h 53"/>
                <a:gd name="T10" fmla="*/ 38 w 38"/>
                <a:gd name="T11" fmla="*/ 0 h 53"/>
                <a:gd name="T12" fmla="*/ 38 w 38"/>
                <a:gd name="T13" fmla="*/ 0 h 53"/>
                <a:gd name="T14" fmla="*/ 0 w 38"/>
                <a:gd name="T15" fmla="*/ 0 h 53"/>
                <a:gd name="T16" fmla="*/ 0 w 38"/>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3"/>
                <a:gd name="T29" fmla="*/ 38 w 38"/>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3">
                  <a:moveTo>
                    <a:pt x="0" y="0"/>
                  </a:moveTo>
                  <a:lnTo>
                    <a:pt x="0" y="53"/>
                  </a:lnTo>
                  <a:lnTo>
                    <a:pt x="38" y="53"/>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53" name="Freeform 611"/>
            <p:cNvSpPr>
              <a:spLocks/>
            </p:cNvSpPr>
            <p:nvPr/>
          </p:nvSpPr>
          <p:spPr bwMode="auto">
            <a:xfrm>
              <a:off x="3673" y="1668"/>
              <a:ext cx="54" cy="53"/>
            </a:xfrm>
            <a:custGeom>
              <a:avLst/>
              <a:gdLst>
                <a:gd name="T0" fmla="*/ 0 w 54"/>
                <a:gd name="T1" fmla="*/ 0 h 53"/>
                <a:gd name="T2" fmla="*/ 23 w 54"/>
                <a:gd name="T3" fmla="*/ 53 h 53"/>
                <a:gd name="T4" fmla="*/ 54 w 54"/>
                <a:gd name="T5" fmla="*/ 0 h 53"/>
                <a:gd name="T6" fmla="*/ 0 w 54"/>
                <a:gd name="T7" fmla="*/ 0 h 53"/>
                <a:gd name="T8" fmla="*/ 0 60000 65536"/>
                <a:gd name="T9" fmla="*/ 0 60000 65536"/>
                <a:gd name="T10" fmla="*/ 0 60000 65536"/>
                <a:gd name="T11" fmla="*/ 0 60000 65536"/>
                <a:gd name="T12" fmla="*/ 0 w 54"/>
                <a:gd name="T13" fmla="*/ 0 h 53"/>
                <a:gd name="T14" fmla="*/ 54 w 54"/>
                <a:gd name="T15" fmla="*/ 53 h 53"/>
              </a:gdLst>
              <a:ahLst/>
              <a:cxnLst>
                <a:cxn ang="T8">
                  <a:pos x="T0" y="T1"/>
                </a:cxn>
                <a:cxn ang="T9">
                  <a:pos x="T2" y="T3"/>
                </a:cxn>
                <a:cxn ang="T10">
                  <a:pos x="T4" y="T5"/>
                </a:cxn>
                <a:cxn ang="T11">
                  <a:pos x="T6" y="T7"/>
                </a:cxn>
              </a:cxnLst>
              <a:rect l="T12" t="T13" r="T14" b="T15"/>
              <a:pathLst>
                <a:path w="54" h="53">
                  <a:moveTo>
                    <a:pt x="0" y="0"/>
                  </a:moveTo>
                  <a:lnTo>
                    <a:pt x="23" y="53"/>
                  </a:lnTo>
                  <a:lnTo>
                    <a:pt x="54" y="0"/>
                  </a:lnTo>
                  <a:lnTo>
                    <a:pt x="0" y="0"/>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154" name="Freeform 612"/>
            <p:cNvSpPr>
              <a:spLocks/>
            </p:cNvSpPr>
            <p:nvPr/>
          </p:nvSpPr>
          <p:spPr bwMode="auto">
            <a:xfrm>
              <a:off x="3872" y="2096"/>
              <a:ext cx="54" cy="54"/>
            </a:xfrm>
            <a:custGeom>
              <a:avLst/>
              <a:gdLst>
                <a:gd name="T0" fmla="*/ 0 w 54"/>
                <a:gd name="T1" fmla="*/ 0 h 54"/>
                <a:gd name="T2" fmla="*/ 31 w 54"/>
                <a:gd name="T3" fmla="*/ 54 h 54"/>
                <a:gd name="T4" fmla="*/ 54 w 54"/>
                <a:gd name="T5" fmla="*/ 0 h 54"/>
                <a:gd name="T6" fmla="*/ 0 w 54"/>
                <a:gd name="T7" fmla="*/ 0 h 54"/>
                <a:gd name="T8" fmla="*/ 0 60000 65536"/>
                <a:gd name="T9" fmla="*/ 0 60000 65536"/>
                <a:gd name="T10" fmla="*/ 0 60000 65536"/>
                <a:gd name="T11" fmla="*/ 0 60000 65536"/>
                <a:gd name="T12" fmla="*/ 0 w 54"/>
                <a:gd name="T13" fmla="*/ 0 h 54"/>
                <a:gd name="T14" fmla="*/ 54 w 54"/>
                <a:gd name="T15" fmla="*/ 54 h 54"/>
              </a:gdLst>
              <a:ahLst/>
              <a:cxnLst>
                <a:cxn ang="T8">
                  <a:pos x="T0" y="T1"/>
                </a:cxn>
                <a:cxn ang="T9">
                  <a:pos x="T2" y="T3"/>
                </a:cxn>
                <a:cxn ang="T10">
                  <a:pos x="T4" y="T5"/>
                </a:cxn>
                <a:cxn ang="T11">
                  <a:pos x="T6" y="T7"/>
                </a:cxn>
              </a:cxnLst>
              <a:rect l="T12" t="T13" r="T14" b="T15"/>
              <a:pathLst>
                <a:path w="54" h="54">
                  <a:moveTo>
                    <a:pt x="0" y="0"/>
                  </a:moveTo>
                  <a:lnTo>
                    <a:pt x="31" y="54"/>
                  </a:lnTo>
                  <a:lnTo>
                    <a:pt x="54" y="0"/>
                  </a:lnTo>
                  <a:lnTo>
                    <a:pt x="0" y="0"/>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155" name="Freeform 613"/>
            <p:cNvSpPr>
              <a:spLocks/>
            </p:cNvSpPr>
            <p:nvPr/>
          </p:nvSpPr>
          <p:spPr bwMode="auto">
            <a:xfrm>
              <a:off x="3673" y="1668"/>
              <a:ext cx="54" cy="53"/>
            </a:xfrm>
            <a:custGeom>
              <a:avLst/>
              <a:gdLst>
                <a:gd name="T0" fmla="*/ 0 w 54"/>
                <a:gd name="T1" fmla="*/ 0 h 53"/>
                <a:gd name="T2" fmla="*/ 23 w 54"/>
                <a:gd name="T3" fmla="*/ 53 h 53"/>
                <a:gd name="T4" fmla="*/ 23 w 54"/>
                <a:gd name="T5" fmla="*/ 53 h 53"/>
                <a:gd name="T6" fmla="*/ 54 w 54"/>
                <a:gd name="T7" fmla="*/ 0 h 53"/>
                <a:gd name="T8" fmla="*/ 54 w 54"/>
                <a:gd name="T9" fmla="*/ 0 h 53"/>
                <a:gd name="T10" fmla="*/ 0 w 54"/>
                <a:gd name="T11" fmla="*/ 0 h 53"/>
                <a:gd name="T12" fmla="*/ 0 w 54"/>
                <a:gd name="T13" fmla="*/ 0 h 53"/>
                <a:gd name="T14" fmla="*/ 0 60000 65536"/>
                <a:gd name="T15" fmla="*/ 0 60000 65536"/>
                <a:gd name="T16" fmla="*/ 0 60000 65536"/>
                <a:gd name="T17" fmla="*/ 0 60000 65536"/>
                <a:gd name="T18" fmla="*/ 0 60000 65536"/>
                <a:gd name="T19" fmla="*/ 0 60000 65536"/>
                <a:gd name="T20" fmla="*/ 0 60000 65536"/>
                <a:gd name="T21" fmla="*/ 0 w 54"/>
                <a:gd name="T22" fmla="*/ 0 h 53"/>
                <a:gd name="T23" fmla="*/ 54 w 54"/>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3">
                  <a:moveTo>
                    <a:pt x="0" y="0"/>
                  </a:moveTo>
                  <a:lnTo>
                    <a:pt x="23" y="53"/>
                  </a:lnTo>
                  <a:lnTo>
                    <a:pt x="54"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56" name="Freeform 614"/>
            <p:cNvSpPr>
              <a:spLocks/>
            </p:cNvSpPr>
            <p:nvPr/>
          </p:nvSpPr>
          <p:spPr bwMode="auto">
            <a:xfrm>
              <a:off x="3872" y="2096"/>
              <a:ext cx="54" cy="54"/>
            </a:xfrm>
            <a:custGeom>
              <a:avLst/>
              <a:gdLst>
                <a:gd name="T0" fmla="*/ 0 w 54"/>
                <a:gd name="T1" fmla="*/ 0 h 54"/>
                <a:gd name="T2" fmla="*/ 31 w 54"/>
                <a:gd name="T3" fmla="*/ 54 h 54"/>
                <a:gd name="T4" fmla="*/ 31 w 54"/>
                <a:gd name="T5" fmla="*/ 54 h 54"/>
                <a:gd name="T6" fmla="*/ 54 w 54"/>
                <a:gd name="T7" fmla="*/ 0 h 54"/>
                <a:gd name="T8" fmla="*/ 54 w 54"/>
                <a:gd name="T9" fmla="*/ 0 h 54"/>
                <a:gd name="T10" fmla="*/ 0 w 54"/>
                <a:gd name="T11" fmla="*/ 0 h 54"/>
                <a:gd name="T12" fmla="*/ 0 w 54"/>
                <a:gd name="T13" fmla="*/ 0 h 54"/>
                <a:gd name="T14" fmla="*/ 0 60000 65536"/>
                <a:gd name="T15" fmla="*/ 0 60000 65536"/>
                <a:gd name="T16" fmla="*/ 0 60000 65536"/>
                <a:gd name="T17" fmla="*/ 0 60000 65536"/>
                <a:gd name="T18" fmla="*/ 0 60000 65536"/>
                <a:gd name="T19" fmla="*/ 0 60000 65536"/>
                <a:gd name="T20" fmla="*/ 0 60000 65536"/>
                <a:gd name="T21" fmla="*/ 0 w 54"/>
                <a:gd name="T22" fmla="*/ 0 h 54"/>
                <a:gd name="T23" fmla="*/ 54 w 54"/>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4">
                  <a:moveTo>
                    <a:pt x="0" y="0"/>
                  </a:moveTo>
                  <a:lnTo>
                    <a:pt x="31" y="54"/>
                  </a:lnTo>
                  <a:lnTo>
                    <a:pt x="54"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57" name="Freeform 615"/>
            <p:cNvSpPr>
              <a:spLocks/>
            </p:cNvSpPr>
            <p:nvPr/>
          </p:nvSpPr>
          <p:spPr bwMode="auto">
            <a:xfrm>
              <a:off x="3957" y="2112"/>
              <a:ext cx="53" cy="61"/>
            </a:xfrm>
            <a:custGeom>
              <a:avLst/>
              <a:gdLst>
                <a:gd name="T0" fmla="*/ 0 w 53"/>
                <a:gd name="T1" fmla="*/ 0 h 61"/>
                <a:gd name="T2" fmla="*/ 30 w 53"/>
                <a:gd name="T3" fmla="*/ 61 h 61"/>
                <a:gd name="T4" fmla="*/ 53 w 53"/>
                <a:gd name="T5" fmla="*/ 0 h 61"/>
                <a:gd name="T6" fmla="*/ 0 w 53"/>
                <a:gd name="T7" fmla="*/ 0 h 61"/>
                <a:gd name="T8" fmla="*/ 0 60000 65536"/>
                <a:gd name="T9" fmla="*/ 0 60000 65536"/>
                <a:gd name="T10" fmla="*/ 0 60000 65536"/>
                <a:gd name="T11" fmla="*/ 0 60000 65536"/>
                <a:gd name="T12" fmla="*/ 0 w 53"/>
                <a:gd name="T13" fmla="*/ 0 h 61"/>
                <a:gd name="T14" fmla="*/ 53 w 53"/>
                <a:gd name="T15" fmla="*/ 61 h 61"/>
              </a:gdLst>
              <a:ahLst/>
              <a:cxnLst>
                <a:cxn ang="T8">
                  <a:pos x="T0" y="T1"/>
                </a:cxn>
                <a:cxn ang="T9">
                  <a:pos x="T2" y="T3"/>
                </a:cxn>
                <a:cxn ang="T10">
                  <a:pos x="T4" y="T5"/>
                </a:cxn>
                <a:cxn ang="T11">
                  <a:pos x="T6" y="T7"/>
                </a:cxn>
              </a:cxnLst>
              <a:rect l="T12" t="T13" r="T14" b="T15"/>
              <a:pathLst>
                <a:path w="53" h="61">
                  <a:moveTo>
                    <a:pt x="0" y="0"/>
                  </a:moveTo>
                  <a:lnTo>
                    <a:pt x="30" y="61"/>
                  </a:lnTo>
                  <a:lnTo>
                    <a:pt x="53" y="0"/>
                  </a:lnTo>
                  <a:lnTo>
                    <a:pt x="0" y="0"/>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158" name="Freeform 616"/>
            <p:cNvSpPr>
              <a:spLocks/>
            </p:cNvSpPr>
            <p:nvPr/>
          </p:nvSpPr>
          <p:spPr bwMode="auto">
            <a:xfrm>
              <a:off x="3941" y="2035"/>
              <a:ext cx="61" cy="54"/>
            </a:xfrm>
            <a:custGeom>
              <a:avLst/>
              <a:gdLst>
                <a:gd name="T0" fmla="*/ 0 w 61"/>
                <a:gd name="T1" fmla="*/ 0 h 54"/>
                <a:gd name="T2" fmla="*/ 31 w 61"/>
                <a:gd name="T3" fmla="*/ 54 h 54"/>
                <a:gd name="T4" fmla="*/ 61 w 61"/>
                <a:gd name="T5" fmla="*/ 0 h 54"/>
                <a:gd name="T6" fmla="*/ 0 w 61"/>
                <a:gd name="T7" fmla="*/ 0 h 54"/>
                <a:gd name="T8" fmla="*/ 0 60000 65536"/>
                <a:gd name="T9" fmla="*/ 0 60000 65536"/>
                <a:gd name="T10" fmla="*/ 0 60000 65536"/>
                <a:gd name="T11" fmla="*/ 0 60000 65536"/>
                <a:gd name="T12" fmla="*/ 0 w 61"/>
                <a:gd name="T13" fmla="*/ 0 h 54"/>
                <a:gd name="T14" fmla="*/ 61 w 61"/>
                <a:gd name="T15" fmla="*/ 54 h 54"/>
              </a:gdLst>
              <a:ahLst/>
              <a:cxnLst>
                <a:cxn ang="T8">
                  <a:pos x="T0" y="T1"/>
                </a:cxn>
                <a:cxn ang="T9">
                  <a:pos x="T2" y="T3"/>
                </a:cxn>
                <a:cxn ang="T10">
                  <a:pos x="T4" y="T5"/>
                </a:cxn>
                <a:cxn ang="T11">
                  <a:pos x="T6" y="T7"/>
                </a:cxn>
              </a:cxnLst>
              <a:rect l="T12" t="T13" r="T14" b="T15"/>
              <a:pathLst>
                <a:path w="61" h="54">
                  <a:moveTo>
                    <a:pt x="0" y="0"/>
                  </a:moveTo>
                  <a:lnTo>
                    <a:pt x="31" y="54"/>
                  </a:lnTo>
                  <a:lnTo>
                    <a:pt x="61" y="0"/>
                  </a:lnTo>
                  <a:lnTo>
                    <a:pt x="0" y="0"/>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159" name="Freeform 617"/>
            <p:cNvSpPr>
              <a:spLocks/>
            </p:cNvSpPr>
            <p:nvPr/>
          </p:nvSpPr>
          <p:spPr bwMode="auto">
            <a:xfrm>
              <a:off x="3957" y="2112"/>
              <a:ext cx="53" cy="61"/>
            </a:xfrm>
            <a:custGeom>
              <a:avLst/>
              <a:gdLst>
                <a:gd name="T0" fmla="*/ 0 w 53"/>
                <a:gd name="T1" fmla="*/ 0 h 61"/>
                <a:gd name="T2" fmla="*/ 30 w 53"/>
                <a:gd name="T3" fmla="*/ 61 h 61"/>
                <a:gd name="T4" fmla="*/ 30 w 53"/>
                <a:gd name="T5" fmla="*/ 61 h 61"/>
                <a:gd name="T6" fmla="*/ 53 w 53"/>
                <a:gd name="T7" fmla="*/ 0 h 61"/>
                <a:gd name="T8" fmla="*/ 53 w 53"/>
                <a:gd name="T9" fmla="*/ 0 h 61"/>
                <a:gd name="T10" fmla="*/ 0 w 53"/>
                <a:gd name="T11" fmla="*/ 0 h 61"/>
                <a:gd name="T12" fmla="*/ 0 w 53"/>
                <a:gd name="T13" fmla="*/ 0 h 61"/>
                <a:gd name="T14" fmla="*/ 0 60000 65536"/>
                <a:gd name="T15" fmla="*/ 0 60000 65536"/>
                <a:gd name="T16" fmla="*/ 0 60000 65536"/>
                <a:gd name="T17" fmla="*/ 0 60000 65536"/>
                <a:gd name="T18" fmla="*/ 0 60000 65536"/>
                <a:gd name="T19" fmla="*/ 0 60000 65536"/>
                <a:gd name="T20" fmla="*/ 0 60000 65536"/>
                <a:gd name="T21" fmla="*/ 0 w 53"/>
                <a:gd name="T22" fmla="*/ 0 h 61"/>
                <a:gd name="T23" fmla="*/ 53 w 53"/>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61">
                  <a:moveTo>
                    <a:pt x="0" y="0"/>
                  </a:moveTo>
                  <a:lnTo>
                    <a:pt x="30" y="61"/>
                  </a:lnTo>
                  <a:lnTo>
                    <a:pt x="53"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60" name="Freeform 618"/>
            <p:cNvSpPr>
              <a:spLocks/>
            </p:cNvSpPr>
            <p:nvPr/>
          </p:nvSpPr>
          <p:spPr bwMode="auto">
            <a:xfrm>
              <a:off x="3941" y="2035"/>
              <a:ext cx="61" cy="54"/>
            </a:xfrm>
            <a:custGeom>
              <a:avLst/>
              <a:gdLst>
                <a:gd name="T0" fmla="*/ 0 w 61"/>
                <a:gd name="T1" fmla="*/ 0 h 54"/>
                <a:gd name="T2" fmla="*/ 31 w 61"/>
                <a:gd name="T3" fmla="*/ 54 h 54"/>
                <a:gd name="T4" fmla="*/ 31 w 61"/>
                <a:gd name="T5" fmla="*/ 54 h 54"/>
                <a:gd name="T6" fmla="*/ 61 w 61"/>
                <a:gd name="T7" fmla="*/ 0 h 54"/>
                <a:gd name="T8" fmla="*/ 61 w 61"/>
                <a:gd name="T9" fmla="*/ 0 h 54"/>
                <a:gd name="T10" fmla="*/ 0 w 61"/>
                <a:gd name="T11" fmla="*/ 0 h 54"/>
                <a:gd name="T12" fmla="*/ 0 w 61"/>
                <a:gd name="T13" fmla="*/ 0 h 54"/>
                <a:gd name="T14" fmla="*/ 0 60000 65536"/>
                <a:gd name="T15" fmla="*/ 0 60000 65536"/>
                <a:gd name="T16" fmla="*/ 0 60000 65536"/>
                <a:gd name="T17" fmla="*/ 0 60000 65536"/>
                <a:gd name="T18" fmla="*/ 0 60000 65536"/>
                <a:gd name="T19" fmla="*/ 0 60000 65536"/>
                <a:gd name="T20" fmla="*/ 0 60000 65536"/>
                <a:gd name="T21" fmla="*/ 0 w 61"/>
                <a:gd name="T22" fmla="*/ 0 h 54"/>
                <a:gd name="T23" fmla="*/ 61 w 61"/>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54">
                  <a:moveTo>
                    <a:pt x="0" y="0"/>
                  </a:moveTo>
                  <a:lnTo>
                    <a:pt x="31" y="54"/>
                  </a:lnTo>
                  <a:lnTo>
                    <a:pt x="61"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61" name="Freeform 619"/>
            <p:cNvSpPr>
              <a:spLocks/>
            </p:cNvSpPr>
            <p:nvPr/>
          </p:nvSpPr>
          <p:spPr bwMode="auto">
            <a:xfrm>
              <a:off x="4079" y="2242"/>
              <a:ext cx="61" cy="53"/>
            </a:xfrm>
            <a:custGeom>
              <a:avLst/>
              <a:gdLst>
                <a:gd name="T0" fmla="*/ 0 w 61"/>
                <a:gd name="T1" fmla="*/ 0 h 53"/>
                <a:gd name="T2" fmla="*/ 31 w 61"/>
                <a:gd name="T3" fmla="*/ 53 h 53"/>
                <a:gd name="T4" fmla="*/ 61 w 61"/>
                <a:gd name="T5" fmla="*/ 0 h 53"/>
                <a:gd name="T6" fmla="*/ 0 w 61"/>
                <a:gd name="T7" fmla="*/ 0 h 53"/>
                <a:gd name="T8" fmla="*/ 0 60000 65536"/>
                <a:gd name="T9" fmla="*/ 0 60000 65536"/>
                <a:gd name="T10" fmla="*/ 0 60000 65536"/>
                <a:gd name="T11" fmla="*/ 0 60000 65536"/>
                <a:gd name="T12" fmla="*/ 0 w 61"/>
                <a:gd name="T13" fmla="*/ 0 h 53"/>
                <a:gd name="T14" fmla="*/ 61 w 61"/>
                <a:gd name="T15" fmla="*/ 53 h 53"/>
              </a:gdLst>
              <a:ahLst/>
              <a:cxnLst>
                <a:cxn ang="T8">
                  <a:pos x="T0" y="T1"/>
                </a:cxn>
                <a:cxn ang="T9">
                  <a:pos x="T2" y="T3"/>
                </a:cxn>
                <a:cxn ang="T10">
                  <a:pos x="T4" y="T5"/>
                </a:cxn>
                <a:cxn ang="T11">
                  <a:pos x="T6" y="T7"/>
                </a:cxn>
              </a:cxnLst>
              <a:rect l="T12" t="T13" r="T14" b="T15"/>
              <a:pathLst>
                <a:path w="61" h="53">
                  <a:moveTo>
                    <a:pt x="0" y="0"/>
                  </a:moveTo>
                  <a:lnTo>
                    <a:pt x="31" y="53"/>
                  </a:lnTo>
                  <a:lnTo>
                    <a:pt x="61" y="0"/>
                  </a:lnTo>
                  <a:lnTo>
                    <a:pt x="0" y="0"/>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162" name="Freeform 620"/>
            <p:cNvSpPr>
              <a:spLocks/>
            </p:cNvSpPr>
            <p:nvPr/>
          </p:nvSpPr>
          <p:spPr bwMode="auto">
            <a:xfrm>
              <a:off x="3918" y="2234"/>
              <a:ext cx="54" cy="54"/>
            </a:xfrm>
            <a:custGeom>
              <a:avLst/>
              <a:gdLst>
                <a:gd name="T0" fmla="*/ 0 w 54"/>
                <a:gd name="T1" fmla="*/ 0 h 54"/>
                <a:gd name="T2" fmla="*/ 23 w 54"/>
                <a:gd name="T3" fmla="*/ 54 h 54"/>
                <a:gd name="T4" fmla="*/ 54 w 54"/>
                <a:gd name="T5" fmla="*/ 0 h 54"/>
                <a:gd name="T6" fmla="*/ 0 w 54"/>
                <a:gd name="T7" fmla="*/ 0 h 54"/>
                <a:gd name="T8" fmla="*/ 0 60000 65536"/>
                <a:gd name="T9" fmla="*/ 0 60000 65536"/>
                <a:gd name="T10" fmla="*/ 0 60000 65536"/>
                <a:gd name="T11" fmla="*/ 0 60000 65536"/>
                <a:gd name="T12" fmla="*/ 0 w 54"/>
                <a:gd name="T13" fmla="*/ 0 h 54"/>
                <a:gd name="T14" fmla="*/ 54 w 54"/>
                <a:gd name="T15" fmla="*/ 54 h 54"/>
              </a:gdLst>
              <a:ahLst/>
              <a:cxnLst>
                <a:cxn ang="T8">
                  <a:pos x="T0" y="T1"/>
                </a:cxn>
                <a:cxn ang="T9">
                  <a:pos x="T2" y="T3"/>
                </a:cxn>
                <a:cxn ang="T10">
                  <a:pos x="T4" y="T5"/>
                </a:cxn>
                <a:cxn ang="T11">
                  <a:pos x="T6" y="T7"/>
                </a:cxn>
              </a:cxnLst>
              <a:rect l="T12" t="T13" r="T14" b="T15"/>
              <a:pathLst>
                <a:path w="54" h="54">
                  <a:moveTo>
                    <a:pt x="0" y="0"/>
                  </a:moveTo>
                  <a:lnTo>
                    <a:pt x="23" y="54"/>
                  </a:lnTo>
                  <a:lnTo>
                    <a:pt x="54" y="0"/>
                  </a:lnTo>
                  <a:lnTo>
                    <a:pt x="0" y="0"/>
                  </a:lnTo>
                  <a:close/>
                </a:path>
              </a:pathLst>
            </a:custGeom>
            <a:solidFill>
              <a:srgbClr val="FFED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163" name="Freeform 621"/>
            <p:cNvSpPr>
              <a:spLocks/>
            </p:cNvSpPr>
            <p:nvPr/>
          </p:nvSpPr>
          <p:spPr bwMode="auto">
            <a:xfrm>
              <a:off x="4079" y="2242"/>
              <a:ext cx="61" cy="53"/>
            </a:xfrm>
            <a:custGeom>
              <a:avLst/>
              <a:gdLst>
                <a:gd name="T0" fmla="*/ 0 w 61"/>
                <a:gd name="T1" fmla="*/ 0 h 53"/>
                <a:gd name="T2" fmla="*/ 31 w 61"/>
                <a:gd name="T3" fmla="*/ 53 h 53"/>
                <a:gd name="T4" fmla="*/ 31 w 61"/>
                <a:gd name="T5" fmla="*/ 53 h 53"/>
                <a:gd name="T6" fmla="*/ 61 w 61"/>
                <a:gd name="T7" fmla="*/ 0 h 53"/>
                <a:gd name="T8" fmla="*/ 61 w 61"/>
                <a:gd name="T9" fmla="*/ 0 h 53"/>
                <a:gd name="T10" fmla="*/ 0 w 61"/>
                <a:gd name="T11" fmla="*/ 0 h 53"/>
                <a:gd name="T12" fmla="*/ 0 w 61"/>
                <a:gd name="T13" fmla="*/ 0 h 53"/>
                <a:gd name="T14" fmla="*/ 0 60000 65536"/>
                <a:gd name="T15" fmla="*/ 0 60000 65536"/>
                <a:gd name="T16" fmla="*/ 0 60000 65536"/>
                <a:gd name="T17" fmla="*/ 0 60000 65536"/>
                <a:gd name="T18" fmla="*/ 0 60000 65536"/>
                <a:gd name="T19" fmla="*/ 0 60000 65536"/>
                <a:gd name="T20" fmla="*/ 0 60000 65536"/>
                <a:gd name="T21" fmla="*/ 0 w 61"/>
                <a:gd name="T22" fmla="*/ 0 h 53"/>
                <a:gd name="T23" fmla="*/ 61 w 61"/>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53">
                  <a:moveTo>
                    <a:pt x="0" y="0"/>
                  </a:moveTo>
                  <a:lnTo>
                    <a:pt x="31" y="53"/>
                  </a:lnTo>
                  <a:lnTo>
                    <a:pt x="61"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64" name="Freeform 622"/>
            <p:cNvSpPr>
              <a:spLocks/>
            </p:cNvSpPr>
            <p:nvPr/>
          </p:nvSpPr>
          <p:spPr bwMode="auto">
            <a:xfrm>
              <a:off x="3918" y="2234"/>
              <a:ext cx="54" cy="54"/>
            </a:xfrm>
            <a:custGeom>
              <a:avLst/>
              <a:gdLst>
                <a:gd name="T0" fmla="*/ 0 w 54"/>
                <a:gd name="T1" fmla="*/ 0 h 54"/>
                <a:gd name="T2" fmla="*/ 23 w 54"/>
                <a:gd name="T3" fmla="*/ 54 h 54"/>
                <a:gd name="T4" fmla="*/ 23 w 54"/>
                <a:gd name="T5" fmla="*/ 54 h 54"/>
                <a:gd name="T6" fmla="*/ 54 w 54"/>
                <a:gd name="T7" fmla="*/ 0 h 54"/>
                <a:gd name="T8" fmla="*/ 54 w 54"/>
                <a:gd name="T9" fmla="*/ 0 h 54"/>
                <a:gd name="T10" fmla="*/ 0 w 54"/>
                <a:gd name="T11" fmla="*/ 0 h 54"/>
                <a:gd name="T12" fmla="*/ 0 w 54"/>
                <a:gd name="T13" fmla="*/ 0 h 54"/>
                <a:gd name="T14" fmla="*/ 0 60000 65536"/>
                <a:gd name="T15" fmla="*/ 0 60000 65536"/>
                <a:gd name="T16" fmla="*/ 0 60000 65536"/>
                <a:gd name="T17" fmla="*/ 0 60000 65536"/>
                <a:gd name="T18" fmla="*/ 0 60000 65536"/>
                <a:gd name="T19" fmla="*/ 0 60000 65536"/>
                <a:gd name="T20" fmla="*/ 0 60000 65536"/>
                <a:gd name="T21" fmla="*/ 0 w 54"/>
                <a:gd name="T22" fmla="*/ 0 h 54"/>
                <a:gd name="T23" fmla="*/ 54 w 54"/>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4">
                  <a:moveTo>
                    <a:pt x="0" y="0"/>
                  </a:moveTo>
                  <a:lnTo>
                    <a:pt x="23" y="54"/>
                  </a:lnTo>
                  <a:lnTo>
                    <a:pt x="54"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65" name="Rectangle 623"/>
            <p:cNvSpPr>
              <a:spLocks noChangeArrowheads="1"/>
            </p:cNvSpPr>
            <p:nvPr/>
          </p:nvSpPr>
          <p:spPr bwMode="auto">
            <a:xfrm>
              <a:off x="4416" y="2578"/>
              <a:ext cx="45" cy="62"/>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66" name="Rectangle 624"/>
            <p:cNvSpPr>
              <a:spLocks noChangeArrowheads="1"/>
            </p:cNvSpPr>
            <p:nvPr/>
          </p:nvSpPr>
          <p:spPr bwMode="auto">
            <a:xfrm>
              <a:off x="4423" y="2502"/>
              <a:ext cx="46" cy="53"/>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67" name="Freeform 625"/>
            <p:cNvSpPr>
              <a:spLocks/>
            </p:cNvSpPr>
            <p:nvPr/>
          </p:nvSpPr>
          <p:spPr bwMode="auto">
            <a:xfrm>
              <a:off x="4576" y="2494"/>
              <a:ext cx="61" cy="69"/>
            </a:xfrm>
            <a:custGeom>
              <a:avLst/>
              <a:gdLst>
                <a:gd name="T0" fmla="*/ 61 w 61"/>
                <a:gd name="T1" fmla="*/ 31 h 69"/>
                <a:gd name="T2" fmla="*/ 54 w 61"/>
                <a:gd name="T3" fmla="*/ 46 h 69"/>
                <a:gd name="T4" fmla="*/ 54 w 61"/>
                <a:gd name="T5" fmla="*/ 61 h 69"/>
                <a:gd name="T6" fmla="*/ 46 w 61"/>
                <a:gd name="T7" fmla="*/ 69 h 69"/>
                <a:gd name="T8" fmla="*/ 31 w 61"/>
                <a:gd name="T9" fmla="*/ 69 h 69"/>
                <a:gd name="T10" fmla="*/ 31 w 61"/>
                <a:gd name="T11" fmla="*/ 69 h 69"/>
                <a:gd name="T12" fmla="*/ 23 w 61"/>
                <a:gd name="T13" fmla="*/ 69 h 69"/>
                <a:gd name="T14" fmla="*/ 15 w 61"/>
                <a:gd name="T15" fmla="*/ 61 h 69"/>
                <a:gd name="T16" fmla="*/ 8 w 61"/>
                <a:gd name="T17" fmla="*/ 46 h 69"/>
                <a:gd name="T18" fmla="*/ 0 w 61"/>
                <a:gd name="T19" fmla="*/ 31 h 69"/>
                <a:gd name="T20" fmla="*/ 0 w 61"/>
                <a:gd name="T21" fmla="*/ 31 h 69"/>
                <a:gd name="T22" fmla="*/ 8 w 61"/>
                <a:gd name="T23" fmla="*/ 23 h 69"/>
                <a:gd name="T24" fmla="*/ 15 w 61"/>
                <a:gd name="T25" fmla="*/ 8 h 69"/>
                <a:gd name="T26" fmla="*/ 23 w 61"/>
                <a:gd name="T27" fmla="*/ 0 h 69"/>
                <a:gd name="T28" fmla="*/ 31 w 61"/>
                <a:gd name="T29" fmla="*/ 0 h 69"/>
                <a:gd name="T30" fmla="*/ 31 w 61"/>
                <a:gd name="T31" fmla="*/ 0 h 69"/>
                <a:gd name="T32" fmla="*/ 46 w 61"/>
                <a:gd name="T33" fmla="*/ 0 h 69"/>
                <a:gd name="T34" fmla="*/ 54 w 61"/>
                <a:gd name="T35" fmla="*/ 8 h 69"/>
                <a:gd name="T36" fmla="*/ 54 w 61"/>
                <a:gd name="T37" fmla="*/ 23 h 69"/>
                <a:gd name="T38" fmla="*/ 61 w 61"/>
                <a:gd name="T39" fmla="*/ 31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
                <a:gd name="T61" fmla="*/ 0 h 69"/>
                <a:gd name="T62" fmla="*/ 61 w 61"/>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 h="69">
                  <a:moveTo>
                    <a:pt x="61" y="31"/>
                  </a:moveTo>
                  <a:lnTo>
                    <a:pt x="54" y="46"/>
                  </a:lnTo>
                  <a:lnTo>
                    <a:pt x="54" y="61"/>
                  </a:lnTo>
                  <a:lnTo>
                    <a:pt x="46" y="69"/>
                  </a:lnTo>
                  <a:lnTo>
                    <a:pt x="31" y="69"/>
                  </a:lnTo>
                  <a:lnTo>
                    <a:pt x="23" y="69"/>
                  </a:lnTo>
                  <a:lnTo>
                    <a:pt x="15" y="61"/>
                  </a:lnTo>
                  <a:lnTo>
                    <a:pt x="8" y="46"/>
                  </a:lnTo>
                  <a:lnTo>
                    <a:pt x="0" y="31"/>
                  </a:lnTo>
                  <a:lnTo>
                    <a:pt x="8" y="23"/>
                  </a:lnTo>
                  <a:lnTo>
                    <a:pt x="15" y="8"/>
                  </a:lnTo>
                  <a:lnTo>
                    <a:pt x="23" y="0"/>
                  </a:lnTo>
                  <a:lnTo>
                    <a:pt x="31" y="0"/>
                  </a:lnTo>
                  <a:lnTo>
                    <a:pt x="46" y="0"/>
                  </a:lnTo>
                  <a:lnTo>
                    <a:pt x="54" y="8"/>
                  </a:lnTo>
                  <a:lnTo>
                    <a:pt x="54" y="23"/>
                  </a:lnTo>
                  <a:lnTo>
                    <a:pt x="61" y="31"/>
                  </a:lnTo>
                  <a:close/>
                </a:path>
              </a:pathLst>
            </a:custGeom>
            <a:solidFill>
              <a:srgbClr val="D9CC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168" name="Freeform 626"/>
            <p:cNvSpPr>
              <a:spLocks/>
            </p:cNvSpPr>
            <p:nvPr/>
          </p:nvSpPr>
          <p:spPr bwMode="auto">
            <a:xfrm>
              <a:off x="4423" y="2502"/>
              <a:ext cx="46" cy="53"/>
            </a:xfrm>
            <a:custGeom>
              <a:avLst/>
              <a:gdLst>
                <a:gd name="T0" fmla="*/ 0 w 46"/>
                <a:gd name="T1" fmla="*/ 0 h 53"/>
                <a:gd name="T2" fmla="*/ 0 w 46"/>
                <a:gd name="T3" fmla="*/ 53 h 53"/>
                <a:gd name="T4" fmla="*/ 0 w 46"/>
                <a:gd name="T5" fmla="*/ 53 h 53"/>
                <a:gd name="T6" fmla="*/ 46 w 46"/>
                <a:gd name="T7" fmla="*/ 53 h 53"/>
                <a:gd name="T8" fmla="*/ 46 w 46"/>
                <a:gd name="T9" fmla="*/ 53 h 53"/>
                <a:gd name="T10" fmla="*/ 46 w 46"/>
                <a:gd name="T11" fmla="*/ 0 h 53"/>
                <a:gd name="T12" fmla="*/ 46 w 46"/>
                <a:gd name="T13" fmla="*/ 0 h 53"/>
                <a:gd name="T14" fmla="*/ 0 w 46"/>
                <a:gd name="T15" fmla="*/ 0 h 53"/>
                <a:gd name="T16" fmla="*/ 0 w 46"/>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3"/>
                <a:gd name="T29" fmla="*/ 46 w 46"/>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3">
                  <a:moveTo>
                    <a:pt x="0" y="0"/>
                  </a:moveTo>
                  <a:lnTo>
                    <a:pt x="0" y="53"/>
                  </a:lnTo>
                  <a:lnTo>
                    <a:pt x="46" y="53"/>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69" name="Freeform 627"/>
            <p:cNvSpPr>
              <a:spLocks/>
            </p:cNvSpPr>
            <p:nvPr/>
          </p:nvSpPr>
          <p:spPr bwMode="auto">
            <a:xfrm>
              <a:off x="4576" y="2494"/>
              <a:ext cx="61" cy="69"/>
            </a:xfrm>
            <a:custGeom>
              <a:avLst/>
              <a:gdLst>
                <a:gd name="T0" fmla="*/ 61 w 61"/>
                <a:gd name="T1" fmla="*/ 31 h 69"/>
                <a:gd name="T2" fmla="*/ 54 w 61"/>
                <a:gd name="T3" fmla="*/ 46 h 69"/>
                <a:gd name="T4" fmla="*/ 54 w 61"/>
                <a:gd name="T5" fmla="*/ 46 h 69"/>
                <a:gd name="T6" fmla="*/ 54 w 61"/>
                <a:gd name="T7" fmla="*/ 61 h 69"/>
                <a:gd name="T8" fmla="*/ 54 w 61"/>
                <a:gd name="T9" fmla="*/ 61 h 69"/>
                <a:gd name="T10" fmla="*/ 46 w 61"/>
                <a:gd name="T11" fmla="*/ 69 h 69"/>
                <a:gd name="T12" fmla="*/ 46 w 61"/>
                <a:gd name="T13" fmla="*/ 69 h 69"/>
                <a:gd name="T14" fmla="*/ 31 w 61"/>
                <a:gd name="T15" fmla="*/ 69 h 69"/>
                <a:gd name="T16" fmla="*/ 31 w 61"/>
                <a:gd name="T17" fmla="*/ 69 h 69"/>
                <a:gd name="T18" fmla="*/ 31 w 61"/>
                <a:gd name="T19" fmla="*/ 69 h 69"/>
                <a:gd name="T20" fmla="*/ 31 w 61"/>
                <a:gd name="T21" fmla="*/ 69 h 69"/>
                <a:gd name="T22" fmla="*/ 23 w 61"/>
                <a:gd name="T23" fmla="*/ 69 h 69"/>
                <a:gd name="T24" fmla="*/ 23 w 61"/>
                <a:gd name="T25" fmla="*/ 69 h 69"/>
                <a:gd name="T26" fmla="*/ 15 w 61"/>
                <a:gd name="T27" fmla="*/ 61 h 69"/>
                <a:gd name="T28" fmla="*/ 15 w 61"/>
                <a:gd name="T29" fmla="*/ 61 h 69"/>
                <a:gd name="T30" fmla="*/ 8 w 61"/>
                <a:gd name="T31" fmla="*/ 46 h 69"/>
                <a:gd name="T32" fmla="*/ 8 w 61"/>
                <a:gd name="T33" fmla="*/ 46 h 69"/>
                <a:gd name="T34" fmla="*/ 0 w 61"/>
                <a:gd name="T35" fmla="*/ 31 h 69"/>
                <a:gd name="T36" fmla="*/ 0 w 61"/>
                <a:gd name="T37" fmla="*/ 31 h 69"/>
                <a:gd name="T38" fmla="*/ 0 w 61"/>
                <a:gd name="T39" fmla="*/ 31 h 69"/>
                <a:gd name="T40" fmla="*/ 0 w 61"/>
                <a:gd name="T41" fmla="*/ 31 h 69"/>
                <a:gd name="T42" fmla="*/ 8 w 61"/>
                <a:gd name="T43" fmla="*/ 23 h 69"/>
                <a:gd name="T44" fmla="*/ 8 w 61"/>
                <a:gd name="T45" fmla="*/ 23 h 69"/>
                <a:gd name="T46" fmla="*/ 15 w 61"/>
                <a:gd name="T47" fmla="*/ 8 h 69"/>
                <a:gd name="T48" fmla="*/ 15 w 61"/>
                <a:gd name="T49" fmla="*/ 8 h 69"/>
                <a:gd name="T50" fmla="*/ 23 w 61"/>
                <a:gd name="T51" fmla="*/ 0 h 69"/>
                <a:gd name="T52" fmla="*/ 23 w 61"/>
                <a:gd name="T53" fmla="*/ 0 h 69"/>
                <a:gd name="T54" fmla="*/ 31 w 61"/>
                <a:gd name="T55" fmla="*/ 0 h 69"/>
                <a:gd name="T56" fmla="*/ 31 w 61"/>
                <a:gd name="T57" fmla="*/ 0 h 69"/>
                <a:gd name="T58" fmla="*/ 31 w 61"/>
                <a:gd name="T59" fmla="*/ 0 h 69"/>
                <a:gd name="T60" fmla="*/ 31 w 61"/>
                <a:gd name="T61" fmla="*/ 0 h 69"/>
                <a:gd name="T62" fmla="*/ 46 w 61"/>
                <a:gd name="T63" fmla="*/ 0 h 69"/>
                <a:gd name="T64" fmla="*/ 46 w 61"/>
                <a:gd name="T65" fmla="*/ 0 h 69"/>
                <a:gd name="T66" fmla="*/ 54 w 61"/>
                <a:gd name="T67" fmla="*/ 8 h 69"/>
                <a:gd name="T68" fmla="*/ 54 w 61"/>
                <a:gd name="T69" fmla="*/ 8 h 69"/>
                <a:gd name="T70" fmla="*/ 54 w 61"/>
                <a:gd name="T71" fmla="*/ 23 h 69"/>
                <a:gd name="T72" fmla="*/ 54 w 61"/>
                <a:gd name="T73" fmla="*/ 23 h 69"/>
                <a:gd name="T74" fmla="*/ 61 w 61"/>
                <a:gd name="T75" fmla="*/ 31 h 69"/>
                <a:gd name="T76" fmla="*/ 61 w 61"/>
                <a:gd name="T77" fmla="*/ 31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69"/>
                <a:gd name="T119" fmla="*/ 61 w 61"/>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69">
                  <a:moveTo>
                    <a:pt x="61" y="31"/>
                  </a:moveTo>
                  <a:lnTo>
                    <a:pt x="54" y="46"/>
                  </a:lnTo>
                  <a:lnTo>
                    <a:pt x="54" y="61"/>
                  </a:lnTo>
                  <a:lnTo>
                    <a:pt x="46" y="69"/>
                  </a:lnTo>
                  <a:lnTo>
                    <a:pt x="31" y="69"/>
                  </a:lnTo>
                  <a:lnTo>
                    <a:pt x="23" y="69"/>
                  </a:lnTo>
                  <a:lnTo>
                    <a:pt x="15" y="61"/>
                  </a:lnTo>
                  <a:lnTo>
                    <a:pt x="8" y="46"/>
                  </a:lnTo>
                  <a:lnTo>
                    <a:pt x="0" y="31"/>
                  </a:lnTo>
                  <a:lnTo>
                    <a:pt x="8" y="23"/>
                  </a:lnTo>
                  <a:lnTo>
                    <a:pt x="15" y="8"/>
                  </a:lnTo>
                  <a:lnTo>
                    <a:pt x="23" y="0"/>
                  </a:lnTo>
                  <a:lnTo>
                    <a:pt x="31" y="0"/>
                  </a:lnTo>
                  <a:lnTo>
                    <a:pt x="46" y="0"/>
                  </a:lnTo>
                  <a:lnTo>
                    <a:pt x="54" y="8"/>
                  </a:lnTo>
                  <a:lnTo>
                    <a:pt x="54" y="23"/>
                  </a:lnTo>
                  <a:lnTo>
                    <a:pt x="61" y="31"/>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70" name="Freeform 628"/>
            <p:cNvSpPr>
              <a:spLocks/>
            </p:cNvSpPr>
            <p:nvPr/>
          </p:nvSpPr>
          <p:spPr bwMode="auto">
            <a:xfrm>
              <a:off x="4377" y="2402"/>
              <a:ext cx="54" cy="69"/>
            </a:xfrm>
            <a:custGeom>
              <a:avLst/>
              <a:gdLst>
                <a:gd name="T0" fmla="*/ 54 w 54"/>
                <a:gd name="T1" fmla="*/ 31 h 69"/>
                <a:gd name="T2" fmla="*/ 54 w 54"/>
                <a:gd name="T3" fmla="*/ 46 h 69"/>
                <a:gd name="T4" fmla="*/ 46 w 54"/>
                <a:gd name="T5" fmla="*/ 62 h 69"/>
                <a:gd name="T6" fmla="*/ 39 w 54"/>
                <a:gd name="T7" fmla="*/ 69 h 69"/>
                <a:gd name="T8" fmla="*/ 31 w 54"/>
                <a:gd name="T9" fmla="*/ 69 h 69"/>
                <a:gd name="T10" fmla="*/ 31 w 54"/>
                <a:gd name="T11" fmla="*/ 69 h 69"/>
                <a:gd name="T12" fmla="*/ 16 w 54"/>
                <a:gd name="T13" fmla="*/ 69 h 69"/>
                <a:gd name="T14" fmla="*/ 8 w 54"/>
                <a:gd name="T15" fmla="*/ 62 h 69"/>
                <a:gd name="T16" fmla="*/ 0 w 54"/>
                <a:gd name="T17" fmla="*/ 46 h 69"/>
                <a:gd name="T18" fmla="*/ 0 w 54"/>
                <a:gd name="T19" fmla="*/ 31 h 69"/>
                <a:gd name="T20" fmla="*/ 0 w 54"/>
                <a:gd name="T21" fmla="*/ 31 h 69"/>
                <a:gd name="T22" fmla="*/ 0 w 54"/>
                <a:gd name="T23" fmla="*/ 23 h 69"/>
                <a:gd name="T24" fmla="*/ 8 w 54"/>
                <a:gd name="T25" fmla="*/ 8 h 69"/>
                <a:gd name="T26" fmla="*/ 16 w 54"/>
                <a:gd name="T27" fmla="*/ 0 h 69"/>
                <a:gd name="T28" fmla="*/ 31 w 54"/>
                <a:gd name="T29" fmla="*/ 0 h 69"/>
                <a:gd name="T30" fmla="*/ 31 w 54"/>
                <a:gd name="T31" fmla="*/ 0 h 69"/>
                <a:gd name="T32" fmla="*/ 39 w 54"/>
                <a:gd name="T33" fmla="*/ 0 h 69"/>
                <a:gd name="T34" fmla="*/ 46 w 54"/>
                <a:gd name="T35" fmla="*/ 8 h 69"/>
                <a:gd name="T36" fmla="*/ 54 w 54"/>
                <a:gd name="T37" fmla="*/ 23 h 69"/>
                <a:gd name="T38" fmla="*/ 54 w 54"/>
                <a:gd name="T39" fmla="*/ 31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69"/>
                <a:gd name="T62" fmla="*/ 54 w 54"/>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69">
                  <a:moveTo>
                    <a:pt x="54" y="31"/>
                  </a:moveTo>
                  <a:lnTo>
                    <a:pt x="54" y="46"/>
                  </a:lnTo>
                  <a:lnTo>
                    <a:pt x="46" y="62"/>
                  </a:lnTo>
                  <a:lnTo>
                    <a:pt x="39" y="69"/>
                  </a:lnTo>
                  <a:lnTo>
                    <a:pt x="31" y="69"/>
                  </a:lnTo>
                  <a:lnTo>
                    <a:pt x="16" y="69"/>
                  </a:lnTo>
                  <a:lnTo>
                    <a:pt x="8" y="62"/>
                  </a:lnTo>
                  <a:lnTo>
                    <a:pt x="0" y="46"/>
                  </a:lnTo>
                  <a:lnTo>
                    <a:pt x="0" y="31"/>
                  </a:lnTo>
                  <a:lnTo>
                    <a:pt x="0" y="23"/>
                  </a:lnTo>
                  <a:lnTo>
                    <a:pt x="8" y="8"/>
                  </a:lnTo>
                  <a:lnTo>
                    <a:pt x="16" y="0"/>
                  </a:lnTo>
                  <a:lnTo>
                    <a:pt x="31" y="0"/>
                  </a:lnTo>
                  <a:lnTo>
                    <a:pt x="39" y="0"/>
                  </a:lnTo>
                  <a:lnTo>
                    <a:pt x="46" y="8"/>
                  </a:lnTo>
                  <a:lnTo>
                    <a:pt x="54" y="23"/>
                  </a:lnTo>
                  <a:lnTo>
                    <a:pt x="54" y="31"/>
                  </a:lnTo>
                  <a:close/>
                </a:path>
              </a:pathLst>
            </a:custGeom>
            <a:solidFill>
              <a:srgbClr val="D9CC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171" name="Freeform 629"/>
            <p:cNvSpPr>
              <a:spLocks/>
            </p:cNvSpPr>
            <p:nvPr/>
          </p:nvSpPr>
          <p:spPr bwMode="auto">
            <a:xfrm>
              <a:off x="4484" y="2517"/>
              <a:ext cx="54" cy="77"/>
            </a:xfrm>
            <a:custGeom>
              <a:avLst/>
              <a:gdLst>
                <a:gd name="T0" fmla="*/ 54 w 54"/>
                <a:gd name="T1" fmla="*/ 38 h 77"/>
                <a:gd name="T2" fmla="*/ 54 w 54"/>
                <a:gd name="T3" fmla="*/ 54 h 77"/>
                <a:gd name="T4" fmla="*/ 46 w 54"/>
                <a:gd name="T5" fmla="*/ 61 h 77"/>
                <a:gd name="T6" fmla="*/ 39 w 54"/>
                <a:gd name="T7" fmla="*/ 69 h 77"/>
                <a:gd name="T8" fmla="*/ 23 w 54"/>
                <a:gd name="T9" fmla="*/ 77 h 77"/>
                <a:gd name="T10" fmla="*/ 23 w 54"/>
                <a:gd name="T11" fmla="*/ 77 h 77"/>
                <a:gd name="T12" fmla="*/ 16 w 54"/>
                <a:gd name="T13" fmla="*/ 69 h 77"/>
                <a:gd name="T14" fmla="*/ 8 w 54"/>
                <a:gd name="T15" fmla="*/ 61 h 77"/>
                <a:gd name="T16" fmla="*/ 0 w 54"/>
                <a:gd name="T17" fmla="*/ 54 h 77"/>
                <a:gd name="T18" fmla="*/ 0 w 54"/>
                <a:gd name="T19" fmla="*/ 38 h 77"/>
                <a:gd name="T20" fmla="*/ 0 w 54"/>
                <a:gd name="T21" fmla="*/ 38 h 77"/>
                <a:gd name="T22" fmla="*/ 0 w 54"/>
                <a:gd name="T23" fmla="*/ 23 h 77"/>
                <a:gd name="T24" fmla="*/ 8 w 54"/>
                <a:gd name="T25" fmla="*/ 15 h 77"/>
                <a:gd name="T26" fmla="*/ 16 w 54"/>
                <a:gd name="T27" fmla="*/ 8 h 77"/>
                <a:gd name="T28" fmla="*/ 23 w 54"/>
                <a:gd name="T29" fmla="*/ 0 h 77"/>
                <a:gd name="T30" fmla="*/ 23 w 54"/>
                <a:gd name="T31" fmla="*/ 0 h 77"/>
                <a:gd name="T32" fmla="*/ 39 w 54"/>
                <a:gd name="T33" fmla="*/ 8 h 77"/>
                <a:gd name="T34" fmla="*/ 46 w 54"/>
                <a:gd name="T35" fmla="*/ 15 h 77"/>
                <a:gd name="T36" fmla="*/ 54 w 54"/>
                <a:gd name="T37" fmla="*/ 23 h 77"/>
                <a:gd name="T38" fmla="*/ 54 w 54"/>
                <a:gd name="T39" fmla="*/ 38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77"/>
                <a:gd name="T62" fmla="*/ 54 w 54"/>
                <a:gd name="T63" fmla="*/ 77 h 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77">
                  <a:moveTo>
                    <a:pt x="54" y="38"/>
                  </a:moveTo>
                  <a:lnTo>
                    <a:pt x="54" y="54"/>
                  </a:lnTo>
                  <a:lnTo>
                    <a:pt x="46" y="61"/>
                  </a:lnTo>
                  <a:lnTo>
                    <a:pt x="39" y="69"/>
                  </a:lnTo>
                  <a:lnTo>
                    <a:pt x="23" y="77"/>
                  </a:lnTo>
                  <a:lnTo>
                    <a:pt x="16" y="69"/>
                  </a:lnTo>
                  <a:lnTo>
                    <a:pt x="8" y="61"/>
                  </a:lnTo>
                  <a:lnTo>
                    <a:pt x="0" y="54"/>
                  </a:lnTo>
                  <a:lnTo>
                    <a:pt x="0" y="38"/>
                  </a:lnTo>
                  <a:lnTo>
                    <a:pt x="0" y="23"/>
                  </a:lnTo>
                  <a:lnTo>
                    <a:pt x="8" y="15"/>
                  </a:lnTo>
                  <a:lnTo>
                    <a:pt x="16" y="8"/>
                  </a:lnTo>
                  <a:lnTo>
                    <a:pt x="23" y="0"/>
                  </a:lnTo>
                  <a:lnTo>
                    <a:pt x="39" y="8"/>
                  </a:lnTo>
                  <a:lnTo>
                    <a:pt x="46" y="15"/>
                  </a:lnTo>
                  <a:lnTo>
                    <a:pt x="54" y="23"/>
                  </a:lnTo>
                  <a:lnTo>
                    <a:pt x="54" y="38"/>
                  </a:lnTo>
                  <a:close/>
                </a:path>
              </a:pathLst>
            </a:custGeom>
            <a:solidFill>
              <a:srgbClr val="D9CC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172" name="Freeform 630"/>
            <p:cNvSpPr>
              <a:spLocks/>
            </p:cNvSpPr>
            <p:nvPr/>
          </p:nvSpPr>
          <p:spPr bwMode="auto">
            <a:xfrm>
              <a:off x="4377" y="2402"/>
              <a:ext cx="54" cy="69"/>
            </a:xfrm>
            <a:custGeom>
              <a:avLst/>
              <a:gdLst>
                <a:gd name="T0" fmla="*/ 54 w 54"/>
                <a:gd name="T1" fmla="*/ 31 h 69"/>
                <a:gd name="T2" fmla="*/ 54 w 54"/>
                <a:gd name="T3" fmla="*/ 46 h 69"/>
                <a:gd name="T4" fmla="*/ 54 w 54"/>
                <a:gd name="T5" fmla="*/ 46 h 69"/>
                <a:gd name="T6" fmla="*/ 46 w 54"/>
                <a:gd name="T7" fmla="*/ 62 h 69"/>
                <a:gd name="T8" fmla="*/ 46 w 54"/>
                <a:gd name="T9" fmla="*/ 62 h 69"/>
                <a:gd name="T10" fmla="*/ 39 w 54"/>
                <a:gd name="T11" fmla="*/ 69 h 69"/>
                <a:gd name="T12" fmla="*/ 39 w 54"/>
                <a:gd name="T13" fmla="*/ 69 h 69"/>
                <a:gd name="T14" fmla="*/ 31 w 54"/>
                <a:gd name="T15" fmla="*/ 69 h 69"/>
                <a:gd name="T16" fmla="*/ 31 w 54"/>
                <a:gd name="T17" fmla="*/ 69 h 69"/>
                <a:gd name="T18" fmla="*/ 31 w 54"/>
                <a:gd name="T19" fmla="*/ 69 h 69"/>
                <a:gd name="T20" fmla="*/ 31 w 54"/>
                <a:gd name="T21" fmla="*/ 69 h 69"/>
                <a:gd name="T22" fmla="*/ 16 w 54"/>
                <a:gd name="T23" fmla="*/ 69 h 69"/>
                <a:gd name="T24" fmla="*/ 16 w 54"/>
                <a:gd name="T25" fmla="*/ 69 h 69"/>
                <a:gd name="T26" fmla="*/ 8 w 54"/>
                <a:gd name="T27" fmla="*/ 62 h 69"/>
                <a:gd name="T28" fmla="*/ 8 w 54"/>
                <a:gd name="T29" fmla="*/ 62 h 69"/>
                <a:gd name="T30" fmla="*/ 0 w 54"/>
                <a:gd name="T31" fmla="*/ 46 h 69"/>
                <a:gd name="T32" fmla="*/ 0 w 54"/>
                <a:gd name="T33" fmla="*/ 46 h 69"/>
                <a:gd name="T34" fmla="*/ 0 w 54"/>
                <a:gd name="T35" fmla="*/ 31 h 69"/>
                <a:gd name="T36" fmla="*/ 0 w 54"/>
                <a:gd name="T37" fmla="*/ 31 h 69"/>
                <a:gd name="T38" fmla="*/ 0 w 54"/>
                <a:gd name="T39" fmla="*/ 31 h 69"/>
                <a:gd name="T40" fmla="*/ 0 w 54"/>
                <a:gd name="T41" fmla="*/ 31 h 69"/>
                <a:gd name="T42" fmla="*/ 0 w 54"/>
                <a:gd name="T43" fmla="*/ 23 h 69"/>
                <a:gd name="T44" fmla="*/ 0 w 54"/>
                <a:gd name="T45" fmla="*/ 23 h 69"/>
                <a:gd name="T46" fmla="*/ 8 w 54"/>
                <a:gd name="T47" fmla="*/ 8 h 69"/>
                <a:gd name="T48" fmla="*/ 8 w 54"/>
                <a:gd name="T49" fmla="*/ 8 h 69"/>
                <a:gd name="T50" fmla="*/ 16 w 54"/>
                <a:gd name="T51" fmla="*/ 0 h 69"/>
                <a:gd name="T52" fmla="*/ 16 w 54"/>
                <a:gd name="T53" fmla="*/ 0 h 69"/>
                <a:gd name="T54" fmla="*/ 31 w 54"/>
                <a:gd name="T55" fmla="*/ 0 h 69"/>
                <a:gd name="T56" fmla="*/ 31 w 54"/>
                <a:gd name="T57" fmla="*/ 0 h 69"/>
                <a:gd name="T58" fmla="*/ 31 w 54"/>
                <a:gd name="T59" fmla="*/ 0 h 69"/>
                <a:gd name="T60" fmla="*/ 31 w 54"/>
                <a:gd name="T61" fmla="*/ 0 h 69"/>
                <a:gd name="T62" fmla="*/ 39 w 54"/>
                <a:gd name="T63" fmla="*/ 0 h 69"/>
                <a:gd name="T64" fmla="*/ 39 w 54"/>
                <a:gd name="T65" fmla="*/ 0 h 69"/>
                <a:gd name="T66" fmla="*/ 46 w 54"/>
                <a:gd name="T67" fmla="*/ 8 h 69"/>
                <a:gd name="T68" fmla="*/ 46 w 54"/>
                <a:gd name="T69" fmla="*/ 8 h 69"/>
                <a:gd name="T70" fmla="*/ 54 w 54"/>
                <a:gd name="T71" fmla="*/ 23 h 69"/>
                <a:gd name="T72" fmla="*/ 54 w 54"/>
                <a:gd name="T73" fmla="*/ 23 h 69"/>
                <a:gd name="T74" fmla="*/ 54 w 54"/>
                <a:gd name="T75" fmla="*/ 31 h 69"/>
                <a:gd name="T76" fmla="*/ 54 w 54"/>
                <a:gd name="T77" fmla="*/ 31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69"/>
                <a:gd name="T119" fmla="*/ 54 w 54"/>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69">
                  <a:moveTo>
                    <a:pt x="54" y="31"/>
                  </a:moveTo>
                  <a:lnTo>
                    <a:pt x="54" y="46"/>
                  </a:lnTo>
                  <a:lnTo>
                    <a:pt x="46" y="62"/>
                  </a:lnTo>
                  <a:lnTo>
                    <a:pt x="39" y="69"/>
                  </a:lnTo>
                  <a:lnTo>
                    <a:pt x="31" y="69"/>
                  </a:lnTo>
                  <a:lnTo>
                    <a:pt x="16" y="69"/>
                  </a:lnTo>
                  <a:lnTo>
                    <a:pt x="8" y="62"/>
                  </a:lnTo>
                  <a:lnTo>
                    <a:pt x="0" y="46"/>
                  </a:lnTo>
                  <a:lnTo>
                    <a:pt x="0" y="31"/>
                  </a:lnTo>
                  <a:lnTo>
                    <a:pt x="0" y="23"/>
                  </a:lnTo>
                  <a:lnTo>
                    <a:pt x="8" y="8"/>
                  </a:lnTo>
                  <a:lnTo>
                    <a:pt x="16" y="0"/>
                  </a:lnTo>
                  <a:lnTo>
                    <a:pt x="31" y="0"/>
                  </a:lnTo>
                  <a:lnTo>
                    <a:pt x="39" y="0"/>
                  </a:lnTo>
                  <a:lnTo>
                    <a:pt x="46" y="8"/>
                  </a:lnTo>
                  <a:lnTo>
                    <a:pt x="54" y="23"/>
                  </a:lnTo>
                  <a:lnTo>
                    <a:pt x="54" y="31"/>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73" name="Freeform 631"/>
            <p:cNvSpPr>
              <a:spLocks/>
            </p:cNvSpPr>
            <p:nvPr/>
          </p:nvSpPr>
          <p:spPr bwMode="auto">
            <a:xfrm>
              <a:off x="4484" y="2517"/>
              <a:ext cx="54" cy="77"/>
            </a:xfrm>
            <a:custGeom>
              <a:avLst/>
              <a:gdLst>
                <a:gd name="T0" fmla="*/ 54 w 54"/>
                <a:gd name="T1" fmla="*/ 38 h 77"/>
                <a:gd name="T2" fmla="*/ 54 w 54"/>
                <a:gd name="T3" fmla="*/ 54 h 77"/>
                <a:gd name="T4" fmla="*/ 54 w 54"/>
                <a:gd name="T5" fmla="*/ 54 h 77"/>
                <a:gd name="T6" fmla="*/ 46 w 54"/>
                <a:gd name="T7" fmla="*/ 61 h 77"/>
                <a:gd name="T8" fmla="*/ 46 w 54"/>
                <a:gd name="T9" fmla="*/ 61 h 77"/>
                <a:gd name="T10" fmla="*/ 39 w 54"/>
                <a:gd name="T11" fmla="*/ 69 h 77"/>
                <a:gd name="T12" fmla="*/ 39 w 54"/>
                <a:gd name="T13" fmla="*/ 69 h 77"/>
                <a:gd name="T14" fmla="*/ 23 w 54"/>
                <a:gd name="T15" fmla="*/ 77 h 77"/>
                <a:gd name="T16" fmla="*/ 23 w 54"/>
                <a:gd name="T17" fmla="*/ 77 h 77"/>
                <a:gd name="T18" fmla="*/ 23 w 54"/>
                <a:gd name="T19" fmla="*/ 77 h 77"/>
                <a:gd name="T20" fmla="*/ 23 w 54"/>
                <a:gd name="T21" fmla="*/ 77 h 77"/>
                <a:gd name="T22" fmla="*/ 16 w 54"/>
                <a:gd name="T23" fmla="*/ 69 h 77"/>
                <a:gd name="T24" fmla="*/ 16 w 54"/>
                <a:gd name="T25" fmla="*/ 69 h 77"/>
                <a:gd name="T26" fmla="*/ 8 w 54"/>
                <a:gd name="T27" fmla="*/ 61 h 77"/>
                <a:gd name="T28" fmla="*/ 8 w 54"/>
                <a:gd name="T29" fmla="*/ 61 h 77"/>
                <a:gd name="T30" fmla="*/ 0 w 54"/>
                <a:gd name="T31" fmla="*/ 54 h 77"/>
                <a:gd name="T32" fmla="*/ 0 w 54"/>
                <a:gd name="T33" fmla="*/ 54 h 77"/>
                <a:gd name="T34" fmla="*/ 0 w 54"/>
                <a:gd name="T35" fmla="*/ 38 h 77"/>
                <a:gd name="T36" fmla="*/ 0 w 54"/>
                <a:gd name="T37" fmla="*/ 38 h 77"/>
                <a:gd name="T38" fmla="*/ 0 w 54"/>
                <a:gd name="T39" fmla="*/ 38 h 77"/>
                <a:gd name="T40" fmla="*/ 0 w 54"/>
                <a:gd name="T41" fmla="*/ 38 h 77"/>
                <a:gd name="T42" fmla="*/ 0 w 54"/>
                <a:gd name="T43" fmla="*/ 23 h 77"/>
                <a:gd name="T44" fmla="*/ 0 w 54"/>
                <a:gd name="T45" fmla="*/ 23 h 77"/>
                <a:gd name="T46" fmla="*/ 8 w 54"/>
                <a:gd name="T47" fmla="*/ 15 h 77"/>
                <a:gd name="T48" fmla="*/ 8 w 54"/>
                <a:gd name="T49" fmla="*/ 15 h 77"/>
                <a:gd name="T50" fmla="*/ 16 w 54"/>
                <a:gd name="T51" fmla="*/ 8 h 77"/>
                <a:gd name="T52" fmla="*/ 16 w 54"/>
                <a:gd name="T53" fmla="*/ 8 h 77"/>
                <a:gd name="T54" fmla="*/ 23 w 54"/>
                <a:gd name="T55" fmla="*/ 0 h 77"/>
                <a:gd name="T56" fmla="*/ 23 w 54"/>
                <a:gd name="T57" fmla="*/ 0 h 77"/>
                <a:gd name="T58" fmla="*/ 23 w 54"/>
                <a:gd name="T59" fmla="*/ 0 h 77"/>
                <a:gd name="T60" fmla="*/ 23 w 54"/>
                <a:gd name="T61" fmla="*/ 0 h 77"/>
                <a:gd name="T62" fmla="*/ 39 w 54"/>
                <a:gd name="T63" fmla="*/ 8 h 77"/>
                <a:gd name="T64" fmla="*/ 39 w 54"/>
                <a:gd name="T65" fmla="*/ 8 h 77"/>
                <a:gd name="T66" fmla="*/ 46 w 54"/>
                <a:gd name="T67" fmla="*/ 15 h 77"/>
                <a:gd name="T68" fmla="*/ 46 w 54"/>
                <a:gd name="T69" fmla="*/ 15 h 77"/>
                <a:gd name="T70" fmla="*/ 54 w 54"/>
                <a:gd name="T71" fmla="*/ 23 h 77"/>
                <a:gd name="T72" fmla="*/ 54 w 54"/>
                <a:gd name="T73" fmla="*/ 23 h 77"/>
                <a:gd name="T74" fmla="*/ 54 w 54"/>
                <a:gd name="T75" fmla="*/ 38 h 77"/>
                <a:gd name="T76" fmla="*/ 54 w 54"/>
                <a:gd name="T77" fmla="*/ 38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77"/>
                <a:gd name="T119" fmla="*/ 54 w 54"/>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77">
                  <a:moveTo>
                    <a:pt x="54" y="38"/>
                  </a:moveTo>
                  <a:lnTo>
                    <a:pt x="54" y="54"/>
                  </a:lnTo>
                  <a:lnTo>
                    <a:pt x="46" y="61"/>
                  </a:lnTo>
                  <a:lnTo>
                    <a:pt x="39" y="69"/>
                  </a:lnTo>
                  <a:lnTo>
                    <a:pt x="23" y="77"/>
                  </a:lnTo>
                  <a:lnTo>
                    <a:pt x="16" y="69"/>
                  </a:lnTo>
                  <a:lnTo>
                    <a:pt x="8" y="61"/>
                  </a:lnTo>
                  <a:lnTo>
                    <a:pt x="0" y="54"/>
                  </a:lnTo>
                  <a:lnTo>
                    <a:pt x="0" y="38"/>
                  </a:lnTo>
                  <a:lnTo>
                    <a:pt x="0" y="23"/>
                  </a:lnTo>
                  <a:lnTo>
                    <a:pt x="8" y="15"/>
                  </a:lnTo>
                  <a:lnTo>
                    <a:pt x="16" y="8"/>
                  </a:lnTo>
                  <a:lnTo>
                    <a:pt x="23" y="0"/>
                  </a:lnTo>
                  <a:lnTo>
                    <a:pt x="39" y="8"/>
                  </a:lnTo>
                  <a:lnTo>
                    <a:pt x="46" y="15"/>
                  </a:lnTo>
                  <a:lnTo>
                    <a:pt x="54" y="23"/>
                  </a:lnTo>
                  <a:lnTo>
                    <a:pt x="54"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74" name="Freeform 632"/>
            <p:cNvSpPr>
              <a:spLocks/>
            </p:cNvSpPr>
            <p:nvPr/>
          </p:nvSpPr>
          <p:spPr bwMode="auto">
            <a:xfrm>
              <a:off x="4500" y="2425"/>
              <a:ext cx="53" cy="77"/>
            </a:xfrm>
            <a:custGeom>
              <a:avLst/>
              <a:gdLst>
                <a:gd name="T0" fmla="*/ 53 w 53"/>
                <a:gd name="T1" fmla="*/ 39 h 77"/>
                <a:gd name="T2" fmla="*/ 53 w 53"/>
                <a:gd name="T3" fmla="*/ 54 h 77"/>
                <a:gd name="T4" fmla="*/ 46 w 53"/>
                <a:gd name="T5" fmla="*/ 62 h 77"/>
                <a:gd name="T6" fmla="*/ 38 w 53"/>
                <a:gd name="T7" fmla="*/ 69 h 77"/>
                <a:gd name="T8" fmla="*/ 23 w 53"/>
                <a:gd name="T9" fmla="*/ 77 h 77"/>
                <a:gd name="T10" fmla="*/ 23 w 53"/>
                <a:gd name="T11" fmla="*/ 77 h 77"/>
                <a:gd name="T12" fmla="*/ 15 w 53"/>
                <a:gd name="T13" fmla="*/ 69 h 77"/>
                <a:gd name="T14" fmla="*/ 7 w 53"/>
                <a:gd name="T15" fmla="*/ 62 h 77"/>
                <a:gd name="T16" fmla="*/ 0 w 53"/>
                <a:gd name="T17" fmla="*/ 54 h 77"/>
                <a:gd name="T18" fmla="*/ 0 w 53"/>
                <a:gd name="T19" fmla="*/ 39 h 77"/>
                <a:gd name="T20" fmla="*/ 0 w 53"/>
                <a:gd name="T21" fmla="*/ 39 h 77"/>
                <a:gd name="T22" fmla="*/ 0 w 53"/>
                <a:gd name="T23" fmla="*/ 23 h 77"/>
                <a:gd name="T24" fmla="*/ 7 w 53"/>
                <a:gd name="T25" fmla="*/ 16 h 77"/>
                <a:gd name="T26" fmla="*/ 15 w 53"/>
                <a:gd name="T27" fmla="*/ 8 h 77"/>
                <a:gd name="T28" fmla="*/ 23 w 53"/>
                <a:gd name="T29" fmla="*/ 0 h 77"/>
                <a:gd name="T30" fmla="*/ 23 w 53"/>
                <a:gd name="T31" fmla="*/ 0 h 77"/>
                <a:gd name="T32" fmla="*/ 38 w 53"/>
                <a:gd name="T33" fmla="*/ 8 h 77"/>
                <a:gd name="T34" fmla="*/ 46 w 53"/>
                <a:gd name="T35" fmla="*/ 16 h 77"/>
                <a:gd name="T36" fmla="*/ 53 w 53"/>
                <a:gd name="T37" fmla="*/ 23 h 77"/>
                <a:gd name="T38" fmla="*/ 53 w 53"/>
                <a:gd name="T39" fmla="*/ 39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77"/>
                <a:gd name="T62" fmla="*/ 53 w 53"/>
                <a:gd name="T63" fmla="*/ 77 h 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77">
                  <a:moveTo>
                    <a:pt x="53" y="39"/>
                  </a:moveTo>
                  <a:lnTo>
                    <a:pt x="53" y="54"/>
                  </a:lnTo>
                  <a:lnTo>
                    <a:pt x="46" y="62"/>
                  </a:lnTo>
                  <a:lnTo>
                    <a:pt x="38" y="69"/>
                  </a:lnTo>
                  <a:lnTo>
                    <a:pt x="23" y="77"/>
                  </a:lnTo>
                  <a:lnTo>
                    <a:pt x="15" y="69"/>
                  </a:lnTo>
                  <a:lnTo>
                    <a:pt x="7" y="62"/>
                  </a:lnTo>
                  <a:lnTo>
                    <a:pt x="0" y="54"/>
                  </a:lnTo>
                  <a:lnTo>
                    <a:pt x="0" y="39"/>
                  </a:lnTo>
                  <a:lnTo>
                    <a:pt x="0" y="23"/>
                  </a:lnTo>
                  <a:lnTo>
                    <a:pt x="7" y="16"/>
                  </a:lnTo>
                  <a:lnTo>
                    <a:pt x="15" y="8"/>
                  </a:lnTo>
                  <a:lnTo>
                    <a:pt x="23" y="0"/>
                  </a:lnTo>
                  <a:lnTo>
                    <a:pt x="38" y="8"/>
                  </a:lnTo>
                  <a:lnTo>
                    <a:pt x="46" y="16"/>
                  </a:lnTo>
                  <a:lnTo>
                    <a:pt x="53" y="23"/>
                  </a:lnTo>
                  <a:lnTo>
                    <a:pt x="53" y="39"/>
                  </a:lnTo>
                  <a:close/>
                </a:path>
              </a:pathLst>
            </a:custGeom>
            <a:solidFill>
              <a:srgbClr val="D9CC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175" name="Freeform 633"/>
            <p:cNvSpPr>
              <a:spLocks/>
            </p:cNvSpPr>
            <p:nvPr/>
          </p:nvSpPr>
          <p:spPr bwMode="auto">
            <a:xfrm>
              <a:off x="4461" y="2402"/>
              <a:ext cx="54" cy="69"/>
            </a:xfrm>
            <a:custGeom>
              <a:avLst/>
              <a:gdLst>
                <a:gd name="T0" fmla="*/ 54 w 54"/>
                <a:gd name="T1" fmla="*/ 31 h 69"/>
                <a:gd name="T2" fmla="*/ 54 w 54"/>
                <a:gd name="T3" fmla="*/ 46 h 69"/>
                <a:gd name="T4" fmla="*/ 46 w 54"/>
                <a:gd name="T5" fmla="*/ 62 h 69"/>
                <a:gd name="T6" fmla="*/ 39 w 54"/>
                <a:gd name="T7" fmla="*/ 69 h 69"/>
                <a:gd name="T8" fmla="*/ 31 w 54"/>
                <a:gd name="T9" fmla="*/ 69 h 69"/>
                <a:gd name="T10" fmla="*/ 31 w 54"/>
                <a:gd name="T11" fmla="*/ 69 h 69"/>
                <a:gd name="T12" fmla="*/ 16 w 54"/>
                <a:gd name="T13" fmla="*/ 69 h 69"/>
                <a:gd name="T14" fmla="*/ 8 w 54"/>
                <a:gd name="T15" fmla="*/ 62 h 69"/>
                <a:gd name="T16" fmla="*/ 0 w 54"/>
                <a:gd name="T17" fmla="*/ 46 h 69"/>
                <a:gd name="T18" fmla="*/ 0 w 54"/>
                <a:gd name="T19" fmla="*/ 31 h 69"/>
                <a:gd name="T20" fmla="*/ 0 w 54"/>
                <a:gd name="T21" fmla="*/ 31 h 69"/>
                <a:gd name="T22" fmla="*/ 0 w 54"/>
                <a:gd name="T23" fmla="*/ 23 h 69"/>
                <a:gd name="T24" fmla="*/ 8 w 54"/>
                <a:gd name="T25" fmla="*/ 8 h 69"/>
                <a:gd name="T26" fmla="*/ 16 w 54"/>
                <a:gd name="T27" fmla="*/ 0 h 69"/>
                <a:gd name="T28" fmla="*/ 31 w 54"/>
                <a:gd name="T29" fmla="*/ 0 h 69"/>
                <a:gd name="T30" fmla="*/ 31 w 54"/>
                <a:gd name="T31" fmla="*/ 0 h 69"/>
                <a:gd name="T32" fmla="*/ 39 w 54"/>
                <a:gd name="T33" fmla="*/ 0 h 69"/>
                <a:gd name="T34" fmla="*/ 46 w 54"/>
                <a:gd name="T35" fmla="*/ 8 h 69"/>
                <a:gd name="T36" fmla="*/ 54 w 54"/>
                <a:gd name="T37" fmla="*/ 23 h 69"/>
                <a:gd name="T38" fmla="*/ 54 w 54"/>
                <a:gd name="T39" fmla="*/ 31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69"/>
                <a:gd name="T62" fmla="*/ 54 w 54"/>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69">
                  <a:moveTo>
                    <a:pt x="54" y="31"/>
                  </a:moveTo>
                  <a:lnTo>
                    <a:pt x="54" y="46"/>
                  </a:lnTo>
                  <a:lnTo>
                    <a:pt x="46" y="62"/>
                  </a:lnTo>
                  <a:lnTo>
                    <a:pt x="39" y="69"/>
                  </a:lnTo>
                  <a:lnTo>
                    <a:pt x="31" y="69"/>
                  </a:lnTo>
                  <a:lnTo>
                    <a:pt x="16" y="69"/>
                  </a:lnTo>
                  <a:lnTo>
                    <a:pt x="8" y="62"/>
                  </a:lnTo>
                  <a:lnTo>
                    <a:pt x="0" y="46"/>
                  </a:lnTo>
                  <a:lnTo>
                    <a:pt x="0" y="31"/>
                  </a:lnTo>
                  <a:lnTo>
                    <a:pt x="0" y="23"/>
                  </a:lnTo>
                  <a:lnTo>
                    <a:pt x="8" y="8"/>
                  </a:lnTo>
                  <a:lnTo>
                    <a:pt x="16" y="0"/>
                  </a:lnTo>
                  <a:lnTo>
                    <a:pt x="31" y="0"/>
                  </a:lnTo>
                  <a:lnTo>
                    <a:pt x="39" y="0"/>
                  </a:lnTo>
                  <a:lnTo>
                    <a:pt x="46" y="8"/>
                  </a:lnTo>
                  <a:lnTo>
                    <a:pt x="54" y="23"/>
                  </a:lnTo>
                  <a:lnTo>
                    <a:pt x="54" y="31"/>
                  </a:lnTo>
                  <a:close/>
                </a:path>
              </a:pathLst>
            </a:custGeom>
            <a:solidFill>
              <a:srgbClr val="D9CC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176" name="Freeform 634"/>
            <p:cNvSpPr>
              <a:spLocks/>
            </p:cNvSpPr>
            <p:nvPr/>
          </p:nvSpPr>
          <p:spPr bwMode="auto">
            <a:xfrm>
              <a:off x="4500" y="2425"/>
              <a:ext cx="53" cy="77"/>
            </a:xfrm>
            <a:custGeom>
              <a:avLst/>
              <a:gdLst>
                <a:gd name="T0" fmla="*/ 53 w 53"/>
                <a:gd name="T1" fmla="*/ 39 h 77"/>
                <a:gd name="T2" fmla="*/ 53 w 53"/>
                <a:gd name="T3" fmla="*/ 54 h 77"/>
                <a:gd name="T4" fmla="*/ 53 w 53"/>
                <a:gd name="T5" fmla="*/ 54 h 77"/>
                <a:gd name="T6" fmla="*/ 46 w 53"/>
                <a:gd name="T7" fmla="*/ 62 h 77"/>
                <a:gd name="T8" fmla="*/ 46 w 53"/>
                <a:gd name="T9" fmla="*/ 62 h 77"/>
                <a:gd name="T10" fmla="*/ 38 w 53"/>
                <a:gd name="T11" fmla="*/ 69 h 77"/>
                <a:gd name="T12" fmla="*/ 38 w 53"/>
                <a:gd name="T13" fmla="*/ 69 h 77"/>
                <a:gd name="T14" fmla="*/ 23 w 53"/>
                <a:gd name="T15" fmla="*/ 77 h 77"/>
                <a:gd name="T16" fmla="*/ 23 w 53"/>
                <a:gd name="T17" fmla="*/ 77 h 77"/>
                <a:gd name="T18" fmla="*/ 23 w 53"/>
                <a:gd name="T19" fmla="*/ 77 h 77"/>
                <a:gd name="T20" fmla="*/ 23 w 53"/>
                <a:gd name="T21" fmla="*/ 77 h 77"/>
                <a:gd name="T22" fmla="*/ 15 w 53"/>
                <a:gd name="T23" fmla="*/ 69 h 77"/>
                <a:gd name="T24" fmla="*/ 15 w 53"/>
                <a:gd name="T25" fmla="*/ 69 h 77"/>
                <a:gd name="T26" fmla="*/ 7 w 53"/>
                <a:gd name="T27" fmla="*/ 62 h 77"/>
                <a:gd name="T28" fmla="*/ 7 w 53"/>
                <a:gd name="T29" fmla="*/ 62 h 77"/>
                <a:gd name="T30" fmla="*/ 0 w 53"/>
                <a:gd name="T31" fmla="*/ 54 h 77"/>
                <a:gd name="T32" fmla="*/ 0 w 53"/>
                <a:gd name="T33" fmla="*/ 54 h 77"/>
                <a:gd name="T34" fmla="*/ 0 w 53"/>
                <a:gd name="T35" fmla="*/ 39 h 77"/>
                <a:gd name="T36" fmla="*/ 0 w 53"/>
                <a:gd name="T37" fmla="*/ 39 h 77"/>
                <a:gd name="T38" fmla="*/ 0 w 53"/>
                <a:gd name="T39" fmla="*/ 39 h 77"/>
                <a:gd name="T40" fmla="*/ 0 w 53"/>
                <a:gd name="T41" fmla="*/ 39 h 77"/>
                <a:gd name="T42" fmla="*/ 0 w 53"/>
                <a:gd name="T43" fmla="*/ 23 h 77"/>
                <a:gd name="T44" fmla="*/ 0 w 53"/>
                <a:gd name="T45" fmla="*/ 23 h 77"/>
                <a:gd name="T46" fmla="*/ 7 w 53"/>
                <a:gd name="T47" fmla="*/ 16 h 77"/>
                <a:gd name="T48" fmla="*/ 7 w 53"/>
                <a:gd name="T49" fmla="*/ 16 h 77"/>
                <a:gd name="T50" fmla="*/ 15 w 53"/>
                <a:gd name="T51" fmla="*/ 8 h 77"/>
                <a:gd name="T52" fmla="*/ 15 w 53"/>
                <a:gd name="T53" fmla="*/ 8 h 77"/>
                <a:gd name="T54" fmla="*/ 23 w 53"/>
                <a:gd name="T55" fmla="*/ 0 h 77"/>
                <a:gd name="T56" fmla="*/ 23 w 53"/>
                <a:gd name="T57" fmla="*/ 0 h 77"/>
                <a:gd name="T58" fmla="*/ 23 w 53"/>
                <a:gd name="T59" fmla="*/ 0 h 77"/>
                <a:gd name="T60" fmla="*/ 23 w 53"/>
                <a:gd name="T61" fmla="*/ 0 h 77"/>
                <a:gd name="T62" fmla="*/ 38 w 53"/>
                <a:gd name="T63" fmla="*/ 8 h 77"/>
                <a:gd name="T64" fmla="*/ 38 w 53"/>
                <a:gd name="T65" fmla="*/ 8 h 77"/>
                <a:gd name="T66" fmla="*/ 46 w 53"/>
                <a:gd name="T67" fmla="*/ 16 h 77"/>
                <a:gd name="T68" fmla="*/ 46 w 53"/>
                <a:gd name="T69" fmla="*/ 16 h 77"/>
                <a:gd name="T70" fmla="*/ 53 w 53"/>
                <a:gd name="T71" fmla="*/ 23 h 77"/>
                <a:gd name="T72" fmla="*/ 53 w 53"/>
                <a:gd name="T73" fmla="*/ 23 h 77"/>
                <a:gd name="T74" fmla="*/ 53 w 53"/>
                <a:gd name="T75" fmla="*/ 39 h 77"/>
                <a:gd name="T76" fmla="*/ 53 w 53"/>
                <a:gd name="T77" fmla="*/ 39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77"/>
                <a:gd name="T119" fmla="*/ 53 w 53"/>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77">
                  <a:moveTo>
                    <a:pt x="53" y="39"/>
                  </a:moveTo>
                  <a:lnTo>
                    <a:pt x="53" y="54"/>
                  </a:lnTo>
                  <a:lnTo>
                    <a:pt x="46" y="62"/>
                  </a:lnTo>
                  <a:lnTo>
                    <a:pt x="38" y="69"/>
                  </a:lnTo>
                  <a:lnTo>
                    <a:pt x="23" y="77"/>
                  </a:lnTo>
                  <a:lnTo>
                    <a:pt x="15" y="69"/>
                  </a:lnTo>
                  <a:lnTo>
                    <a:pt x="7" y="62"/>
                  </a:lnTo>
                  <a:lnTo>
                    <a:pt x="0" y="54"/>
                  </a:lnTo>
                  <a:lnTo>
                    <a:pt x="0" y="39"/>
                  </a:lnTo>
                  <a:lnTo>
                    <a:pt x="0" y="23"/>
                  </a:lnTo>
                  <a:lnTo>
                    <a:pt x="7" y="16"/>
                  </a:lnTo>
                  <a:lnTo>
                    <a:pt x="15" y="8"/>
                  </a:lnTo>
                  <a:lnTo>
                    <a:pt x="23" y="0"/>
                  </a:lnTo>
                  <a:lnTo>
                    <a:pt x="38" y="8"/>
                  </a:lnTo>
                  <a:lnTo>
                    <a:pt x="46" y="16"/>
                  </a:lnTo>
                  <a:lnTo>
                    <a:pt x="53" y="23"/>
                  </a:lnTo>
                  <a:lnTo>
                    <a:pt x="53" y="39"/>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77" name="Freeform 635"/>
            <p:cNvSpPr>
              <a:spLocks/>
            </p:cNvSpPr>
            <p:nvPr/>
          </p:nvSpPr>
          <p:spPr bwMode="auto">
            <a:xfrm>
              <a:off x="4461" y="2402"/>
              <a:ext cx="54" cy="69"/>
            </a:xfrm>
            <a:custGeom>
              <a:avLst/>
              <a:gdLst>
                <a:gd name="T0" fmla="*/ 54 w 54"/>
                <a:gd name="T1" fmla="*/ 31 h 69"/>
                <a:gd name="T2" fmla="*/ 54 w 54"/>
                <a:gd name="T3" fmla="*/ 46 h 69"/>
                <a:gd name="T4" fmla="*/ 54 w 54"/>
                <a:gd name="T5" fmla="*/ 46 h 69"/>
                <a:gd name="T6" fmla="*/ 46 w 54"/>
                <a:gd name="T7" fmla="*/ 62 h 69"/>
                <a:gd name="T8" fmla="*/ 46 w 54"/>
                <a:gd name="T9" fmla="*/ 62 h 69"/>
                <a:gd name="T10" fmla="*/ 39 w 54"/>
                <a:gd name="T11" fmla="*/ 69 h 69"/>
                <a:gd name="T12" fmla="*/ 39 w 54"/>
                <a:gd name="T13" fmla="*/ 69 h 69"/>
                <a:gd name="T14" fmla="*/ 31 w 54"/>
                <a:gd name="T15" fmla="*/ 69 h 69"/>
                <a:gd name="T16" fmla="*/ 31 w 54"/>
                <a:gd name="T17" fmla="*/ 69 h 69"/>
                <a:gd name="T18" fmla="*/ 31 w 54"/>
                <a:gd name="T19" fmla="*/ 69 h 69"/>
                <a:gd name="T20" fmla="*/ 31 w 54"/>
                <a:gd name="T21" fmla="*/ 69 h 69"/>
                <a:gd name="T22" fmla="*/ 16 w 54"/>
                <a:gd name="T23" fmla="*/ 69 h 69"/>
                <a:gd name="T24" fmla="*/ 16 w 54"/>
                <a:gd name="T25" fmla="*/ 69 h 69"/>
                <a:gd name="T26" fmla="*/ 8 w 54"/>
                <a:gd name="T27" fmla="*/ 62 h 69"/>
                <a:gd name="T28" fmla="*/ 8 w 54"/>
                <a:gd name="T29" fmla="*/ 62 h 69"/>
                <a:gd name="T30" fmla="*/ 0 w 54"/>
                <a:gd name="T31" fmla="*/ 46 h 69"/>
                <a:gd name="T32" fmla="*/ 0 w 54"/>
                <a:gd name="T33" fmla="*/ 46 h 69"/>
                <a:gd name="T34" fmla="*/ 0 w 54"/>
                <a:gd name="T35" fmla="*/ 31 h 69"/>
                <a:gd name="T36" fmla="*/ 0 w 54"/>
                <a:gd name="T37" fmla="*/ 31 h 69"/>
                <a:gd name="T38" fmla="*/ 0 w 54"/>
                <a:gd name="T39" fmla="*/ 31 h 69"/>
                <a:gd name="T40" fmla="*/ 0 w 54"/>
                <a:gd name="T41" fmla="*/ 31 h 69"/>
                <a:gd name="T42" fmla="*/ 0 w 54"/>
                <a:gd name="T43" fmla="*/ 23 h 69"/>
                <a:gd name="T44" fmla="*/ 0 w 54"/>
                <a:gd name="T45" fmla="*/ 23 h 69"/>
                <a:gd name="T46" fmla="*/ 8 w 54"/>
                <a:gd name="T47" fmla="*/ 8 h 69"/>
                <a:gd name="T48" fmla="*/ 8 w 54"/>
                <a:gd name="T49" fmla="*/ 8 h 69"/>
                <a:gd name="T50" fmla="*/ 16 w 54"/>
                <a:gd name="T51" fmla="*/ 0 h 69"/>
                <a:gd name="T52" fmla="*/ 16 w 54"/>
                <a:gd name="T53" fmla="*/ 0 h 69"/>
                <a:gd name="T54" fmla="*/ 31 w 54"/>
                <a:gd name="T55" fmla="*/ 0 h 69"/>
                <a:gd name="T56" fmla="*/ 31 w 54"/>
                <a:gd name="T57" fmla="*/ 0 h 69"/>
                <a:gd name="T58" fmla="*/ 31 w 54"/>
                <a:gd name="T59" fmla="*/ 0 h 69"/>
                <a:gd name="T60" fmla="*/ 31 w 54"/>
                <a:gd name="T61" fmla="*/ 0 h 69"/>
                <a:gd name="T62" fmla="*/ 39 w 54"/>
                <a:gd name="T63" fmla="*/ 0 h 69"/>
                <a:gd name="T64" fmla="*/ 39 w 54"/>
                <a:gd name="T65" fmla="*/ 0 h 69"/>
                <a:gd name="T66" fmla="*/ 46 w 54"/>
                <a:gd name="T67" fmla="*/ 8 h 69"/>
                <a:gd name="T68" fmla="*/ 46 w 54"/>
                <a:gd name="T69" fmla="*/ 8 h 69"/>
                <a:gd name="T70" fmla="*/ 54 w 54"/>
                <a:gd name="T71" fmla="*/ 23 h 69"/>
                <a:gd name="T72" fmla="*/ 54 w 54"/>
                <a:gd name="T73" fmla="*/ 23 h 69"/>
                <a:gd name="T74" fmla="*/ 54 w 54"/>
                <a:gd name="T75" fmla="*/ 31 h 69"/>
                <a:gd name="T76" fmla="*/ 54 w 54"/>
                <a:gd name="T77" fmla="*/ 31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69"/>
                <a:gd name="T119" fmla="*/ 54 w 54"/>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69">
                  <a:moveTo>
                    <a:pt x="54" y="31"/>
                  </a:moveTo>
                  <a:lnTo>
                    <a:pt x="54" y="46"/>
                  </a:lnTo>
                  <a:lnTo>
                    <a:pt x="46" y="62"/>
                  </a:lnTo>
                  <a:lnTo>
                    <a:pt x="39" y="69"/>
                  </a:lnTo>
                  <a:lnTo>
                    <a:pt x="31" y="69"/>
                  </a:lnTo>
                  <a:lnTo>
                    <a:pt x="16" y="69"/>
                  </a:lnTo>
                  <a:lnTo>
                    <a:pt x="8" y="62"/>
                  </a:lnTo>
                  <a:lnTo>
                    <a:pt x="0" y="46"/>
                  </a:lnTo>
                  <a:lnTo>
                    <a:pt x="0" y="31"/>
                  </a:lnTo>
                  <a:lnTo>
                    <a:pt x="0" y="23"/>
                  </a:lnTo>
                  <a:lnTo>
                    <a:pt x="8" y="8"/>
                  </a:lnTo>
                  <a:lnTo>
                    <a:pt x="16" y="0"/>
                  </a:lnTo>
                  <a:lnTo>
                    <a:pt x="31" y="0"/>
                  </a:lnTo>
                  <a:lnTo>
                    <a:pt x="39" y="0"/>
                  </a:lnTo>
                  <a:lnTo>
                    <a:pt x="46" y="8"/>
                  </a:lnTo>
                  <a:lnTo>
                    <a:pt x="54" y="23"/>
                  </a:lnTo>
                  <a:lnTo>
                    <a:pt x="54" y="31"/>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78" name="Freeform 636"/>
            <p:cNvSpPr>
              <a:spLocks/>
            </p:cNvSpPr>
            <p:nvPr/>
          </p:nvSpPr>
          <p:spPr bwMode="auto">
            <a:xfrm>
              <a:off x="4507" y="2464"/>
              <a:ext cx="62" cy="76"/>
            </a:xfrm>
            <a:custGeom>
              <a:avLst/>
              <a:gdLst>
                <a:gd name="T0" fmla="*/ 62 w 62"/>
                <a:gd name="T1" fmla="*/ 38 h 76"/>
                <a:gd name="T2" fmla="*/ 54 w 62"/>
                <a:gd name="T3" fmla="*/ 53 h 76"/>
                <a:gd name="T4" fmla="*/ 54 w 62"/>
                <a:gd name="T5" fmla="*/ 61 h 76"/>
                <a:gd name="T6" fmla="*/ 39 w 62"/>
                <a:gd name="T7" fmla="*/ 68 h 76"/>
                <a:gd name="T8" fmla="*/ 31 w 62"/>
                <a:gd name="T9" fmla="*/ 76 h 76"/>
                <a:gd name="T10" fmla="*/ 31 w 62"/>
                <a:gd name="T11" fmla="*/ 76 h 76"/>
                <a:gd name="T12" fmla="*/ 23 w 62"/>
                <a:gd name="T13" fmla="*/ 68 h 76"/>
                <a:gd name="T14" fmla="*/ 8 w 62"/>
                <a:gd name="T15" fmla="*/ 61 h 76"/>
                <a:gd name="T16" fmla="*/ 8 w 62"/>
                <a:gd name="T17" fmla="*/ 53 h 76"/>
                <a:gd name="T18" fmla="*/ 0 w 62"/>
                <a:gd name="T19" fmla="*/ 38 h 76"/>
                <a:gd name="T20" fmla="*/ 0 w 62"/>
                <a:gd name="T21" fmla="*/ 38 h 76"/>
                <a:gd name="T22" fmla="*/ 8 w 62"/>
                <a:gd name="T23" fmla="*/ 23 h 76"/>
                <a:gd name="T24" fmla="*/ 8 w 62"/>
                <a:gd name="T25" fmla="*/ 7 h 76"/>
                <a:gd name="T26" fmla="*/ 23 w 62"/>
                <a:gd name="T27" fmla="*/ 0 h 76"/>
                <a:gd name="T28" fmla="*/ 31 w 62"/>
                <a:gd name="T29" fmla="*/ 0 h 76"/>
                <a:gd name="T30" fmla="*/ 31 w 62"/>
                <a:gd name="T31" fmla="*/ 0 h 76"/>
                <a:gd name="T32" fmla="*/ 39 w 62"/>
                <a:gd name="T33" fmla="*/ 0 h 76"/>
                <a:gd name="T34" fmla="*/ 54 w 62"/>
                <a:gd name="T35" fmla="*/ 7 h 76"/>
                <a:gd name="T36" fmla="*/ 54 w 62"/>
                <a:gd name="T37" fmla="*/ 23 h 76"/>
                <a:gd name="T38" fmla="*/ 62 w 62"/>
                <a:gd name="T39" fmla="*/ 38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2"/>
                <a:gd name="T61" fmla="*/ 0 h 76"/>
                <a:gd name="T62" fmla="*/ 62 w 62"/>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2" h="76">
                  <a:moveTo>
                    <a:pt x="62" y="38"/>
                  </a:moveTo>
                  <a:lnTo>
                    <a:pt x="54" y="53"/>
                  </a:lnTo>
                  <a:lnTo>
                    <a:pt x="54" y="61"/>
                  </a:lnTo>
                  <a:lnTo>
                    <a:pt x="39" y="68"/>
                  </a:lnTo>
                  <a:lnTo>
                    <a:pt x="31" y="76"/>
                  </a:lnTo>
                  <a:lnTo>
                    <a:pt x="23" y="68"/>
                  </a:lnTo>
                  <a:lnTo>
                    <a:pt x="8" y="61"/>
                  </a:lnTo>
                  <a:lnTo>
                    <a:pt x="8" y="53"/>
                  </a:lnTo>
                  <a:lnTo>
                    <a:pt x="0" y="38"/>
                  </a:lnTo>
                  <a:lnTo>
                    <a:pt x="8" y="23"/>
                  </a:lnTo>
                  <a:lnTo>
                    <a:pt x="8" y="7"/>
                  </a:lnTo>
                  <a:lnTo>
                    <a:pt x="23" y="0"/>
                  </a:lnTo>
                  <a:lnTo>
                    <a:pt x="31" y="0"/>
                  </a:lnTo>
                  <a:lnTo>
                    <a:pt x="39" y="0"/>
                  </a:lnTo>
                  <a:lnTo>
                    <a:pt x="54" y="7"/>
                  </a:lnTo>
                  <a:lnTo>
                    <a:pt x="54" y="23"/>
                  </a:lnTo>
                  <a:lnTo>
                    <a:pt x="62" y="38"/>
                  </a:lnTo>
                  <a:close/>
                </a:path>
              </a:pathLst>
            </a:custGeom>
            <a:solidFill>
              <a:srgbClr val="D9CC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179" name="Freeform 637"/>
            <p:cNvSpPr>
              <a:spLocks/>
            </p:cNvSpPr>
            <p:nvPr/>
          </p:nvSpPr>
          <p:spPr bwMode="auto">
            <a:xfrm>
              <a:off x="4538" y="2510"/>
              <a:ext cx="53" cy="68"/>
            </a:xfrm>
            <a:custGeom>
              <a:avLst/>
              <a:gdLst>
                <a:gd name="T0" fmla="*/ 53 w 53"/>
                <a:gd name="T1" fmla="*/ 38 h 68"/>
                <a:gd name="T2" fmla="*/ 53 w 53"/>
                <a:gd name="T3" fmla="*/ 53 h 68"/>
                <a:gd name="T4" fmla="*/ 46 w 53"/>
                <a:gd name="T5" fmla="*/ 61 h 68"/>
                <a:gd name="T6" fmla="*/ 38 w 53"/>
                <a:gd name="T7" fmla="*/ 68 h 68"/>
                <a:gd name="T8" fmla="*/ 31 w 53"/>
                <a:gd name="T9" fmla="*/ 68 h 68"/>
                <a:gd name="T10" fmla="*/ 31 w 53"/>
                <a:gd name="T11" fmla="*/ 68 h 68"/>
                <a:gd name="T12" fmla="*/ 15 w 53"/>
                <a:gd name="T13" fmla="*/ 68 h 68"/>
                <a:gd name="T14" fmla="*/ 8 w 53"/>
                <a:gd name="T15" fmla="*/ 61 h 68"/>
                <a:gd name="T16" fmla="*/ 0 w 53"/>
                <a:gd name="T17" fmla="*/ 53 h 68"/>
                <a:gd name="T18" fmla="*/ 0 w 53"/>
                <a:gd name="T19" fmla="*/ 38 h 68"/>
                <a:gd name="T20" fmla="*/ 0 w 53"/>
                <a:gd name="T21" fmla="*/ 38 h 68"/>
                <a:gd name="T22" fmla="*/ 0 w 53"/>
                <a:gd name="T23" fmla="*/ 22 h 68"/>
                <a:gd name="T24" fmla="*/ 8 w 53"/>
                <a:gd name="T25" fmla="*/ 7 h 68"/>
                <a:gd name="T26" fmla="*/ 15 w 53"/>
                <a:gd name="T27" fmla="*/ 0 h 68"/>
                <a:gd name="T28" fmla="*/ 31 w 53"/>
                <a:gd name="T29" fmla="*/ 0 h 68"/>
                <a:gd name="T30" fmla="*/ 31 w 53"/>
                <a:gd name="T31" fmla="*/ 0 h 68"/>
                <a:gd name="T32" fmla="*/ 38 w 53"/>
                <a:gd name="T33" fmla="*/ 0 h 68"/>
                <a:gd name="T34" fmla="*/ 46 w 53"/>
                <a:gd name="T35" fmla="*/ 7 h 68"/>
                <a:gd name="T36" fmla="*/ 53 w 53"/>
                <a:gd name="T37" fmla="*/ 22 h 68"/>
                <a:gd name="T38" fmla="*/ 53 w 53"/>
                <a:gd name="T39" fmla="*/ 38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68"/>
                <a:gd name="T62" fmla="*/ 53 w 53"/>
                <a:gd name="T63" fmla="*/ 68 h 6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68">
                  <a:moveTo>
                    <a:pt x="53" y="38"/>
                  </a:moveTo>
                  <a:lnTo>
                    <a:pt x="53" y="53"/>
                  </a:lnTo>
                  <a:lnTo>
                    <a:pt x="46" y="61"/>
                  </a:lnTo>
                  <a:lnTo>
                    <a:pt x="38" y="68"/>
                  </a:lnTo>
                  <a:lnTo>
                    <a:pt x="31" y="68"/>
                  </a:lnTo>
                  <a:lnTo>
                    <a:pt x="15" y="68"/>
                  </a:lnTo>
                  <a:lnTo>
                    <a:pt x="8" y="61"/>
                  </a:lnTo>
                  <a:lnTo>
                    <a:pt x="0" y="53"/>
                  </a:lnTo>
                  <a:lnTo>
                    <a:pt x="0" y="38"/>
                  </a:lnTo>
                  <a:lnTo>
                    <a:pt x="0" y="22"/>
                  </a:lnTo>
                  <a:lnTo>
                    <a:pt x="8" y="7"/>
                  </a:lnTo>
                  <a:lnTo>
                    <a:pt x="15" y="0"/>
                  </a:lnTo>
                  <a:lnTo>
                    <a:pt x="31" y="0"/>
                  </a:lnTo>
                  <a:lnTo>
                    <a:pt x="38" y="0"/>
                  </a:lnTo>
                  <a:lnTo>
                    <a:pt x="46" y="7"/>
                  </a:lnTo>
                  <a:lnTo>
                    <a:pt x="53" y="22"/>
                  </a:lnTo>
                  <a:lnTo>
                    <a:pt x="53" y="38"/>
                  </a:lnTo>
                  <a:close/>
                </a:path>
              </a:pathLst>
            </a:custGeom>
            <a:solidFill>
              <a:srgbClr val="D9CC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180" name="Freeform 638"/>
            <p:cNvSpPr>
              <a:spLocks/>
            </p:cNvSpPr>
            <p:nvPr/>
          </p:nvSpPr>
          <p:spPr bwMode="auto">
            <a:xfrm>
              <a:off x="4507" y="2464"/>
              <a:ext cx="62" cy="76"/>
            </a:xfrm>
            <a:custGeom>
              <a:avLst/>
              <a:gdLst>
                <a:gd name="T0" fmla="*/ 62 w 62"/>
                <a:gd name="T1" fmla="*/ 38 h 76"/>
                <a:gd name="T2" fmla="*/ 54 w 62"/>
                <a:gd name="T3" fmla="*/ 53 h 76"/>
                <a:gd name="T4" fmla="*/ 54 w 62"/>
                <a:gd name="T5" fmla="*/ 53 h 76"/>
                <a:gd name="T6" fmla="*/ 54 w 62"/>
                <a:gd name="T7" fmla="*/ 61 h 76"/>
                <a:gd name="T8" fmla="*/ 54 w 62"/>
                <a:gd name="T9" fmla="*/ 61 h 76"/>
                <a:gd name="T10" fmla="*/ 39 w 62"/>
                <a:gd name="T11" fmla="*/ 68 h 76"/>
                <a:gd name="T12" fmla="*/ 39 w 62"/>
                <a:gd name="T13" fmla="*/ 68 h 76"/>
                <a:gd name="T14" fmla="*/ 31 w 62"/>
                <a:gd name="T15" fmla="*/ 76 h 76"/>
                <a:gd name="T16" fmla="*/ 31 w 62"/>
                <a:gd name="T17" fmla="*/ 76 h 76"/>
                <a:gd name="T18" fmla="*/ 31 w 62"/>
                <a:gd name="T19" fmla="*/ 76 h 76"/>
                <a:gd name="T20" fmla="*/ 31 w 62"/>
                <a:gd name="T21" fmla="*/ 76 h 76"/>
                <a:gd name="T22" fmla="*/ 23 w 62"/>
                <a:gd name="T23" fmla="*/ 68 h 76"/>
                <a:gd name="T24" fmla="*/ 23 w 62"/>
                <a:gd name="T25" fmla="*/ 68 h 76"/>
                <a:gd name="T26" fmla="*/ 8 w 62"/>
                <a:gd name="T27" fmla="*/ 61 h 76"/>
                <a:gd name="T28" fmla="*/ 8 w 62"/>
                <a:gd name="T29" fmla="*/ 61 h 76"/>
                <a:gd name="T30" fmla="*/ 8 w 62"/>
                <a:gd name="T31" fmla="*/ 53 h 76"/>
                <a:gd name="T32" fmla="*/ 8 w 62"/>
                <a:gd name="T33" fmla="*/ 53 h 76"/>
                <a:gd name="T34" fmla="*/ 0 w 62"/>
                <a:gd name="T35" fmla="*/ 38 h 76"/>
                <a:gd name="T36" fmla="*/ 0 w 62"/>
                <a:gd name="T37" fmla="*/ 38 h 76"/>
                <a:gd name="T38" fmla="*/ 0 w 62"/>
                <a:gd name="T39" fmla="*/ 38 h 76"/>
                <a:gd name="T40" fmla="*/ 0 w 62"/>
                <a:gd name="T41" fmla="*/ 38 h 76"/>
                <a:gd name="T42" fmla="*/ 8 w 62"/>
                <a:gd name="T43" fmla="*/ 23 h 76"/>
                <a:gd name="T44" fmla="*/ 8 w 62"/>
                <a:gd name="T45" fmla="*/ 23 h 76"/>
                <a:gd name="T46" fmla="*/ 8 w 62"/>
                <a:gd name="T47" fmla="*/ 7 h 76"/>
                <a:gd name="T48" fmla="*/ 8 w 62"/>
                <a:gd name="T49" fmla="*/ 7 h 76"/>
                <a:gd name="T50" fmla="*/ 23 w 62"/>
                <a:gd name="T51" fmla="*/ 0 h 76"/>
                <a:gd name="T52" fmla="*/ 23 w 62"/>
                <a:gd name="T53" fmla="*/ 0 h 76"/>
                <a:gd name="T54" fmla="*/ 31 w 62"/>
                <a:gd name="T55" fmla="*/ 0 h 76"/>
                <a:gd name="T56" fmla="*/ 31 w 62"/>
                <a:gd name="T57" fmla="*/ 0 h 76"/>
                <a:gd name="T58" fmla="*/ 31 w 62"/>
                <a:gd name="T59" fmla="*/ 0 h 76"/>
                <a:gd name="T60" fmla="*/ 31 w 62"/>
                <a:gd name="T61" fmla="*/ 0 h 76"/>
                <a:gd name="T62" fmla="*/ 39 w 62"/>
                <a:gd name="T63" fmla="*/ 0 h 76"/>
                <a:gd name="T64" fmla="*/ 39 w 62"/>
                <a:gd name="T65" fmla="*/ 0 h 76"/>
                <a:gd name="T66" fmla="*/ 54 w 62"/>
                <a:gd name="T67" fmla="*/ 7 h 76"/>
                <a:gd name="T68" fmla="*/ 54 w 62"/>
                <a:gd name="T69" fmla="*/ 7 h 76"/>
                <a:gd name="T70" fmla="*/ 54 w 62"/>
                <a:gd name="T71" fmla="*/ 23 h 76"/>
                <a:gd name="T72" fmla="*/ 54 w 62"/>
                <a:gd name="T73" fmla="*/ 23 h 76"/>
                <a:gd name="T74" fmla="*/ 62 w 62"/>
                <a:gd name="T75" fmla="*/ 38 h 76"/>
                <a:gd name="T76" fmla="*/ 62 w 62"/>
                <a:gd name="T77" fmla="*/ 38 h 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2"/>
                <a:gd name="T118" fmla="*/ 0 h 76"/>
                <a:gd name="T119" fmla="*/ 62 w 62"/>
                <a:gd name="T120" fmla="*/ 76 h 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2" h="76">
                  <a:moveTo>
                    <a:pt x="62" y="38"/>
                  </a:moveTo>
                  <a:lnTo>
                    <a:pt x="54" y="53"/>
                  </a:lnTo>
                  <a:lnTo>
                    <a:pt x="54" y="61"/>
                  </a:lnTo>
                  <a:lnTo>
                    <a:pt x="39" y="68"/>
                  </a:lnTo>
                  <a:lnTo>
                    <a:pt x="31" y="76"/>
                  </a:lnTo>
                  <a:lnTo>
                    <a:pt x="23" y="68"/>
                  </a:lnTo>
                  <a:lnTo>
                    <a:pt x="8" y="61"/>
                  </a:lnTo>
                  <a:lnTo>
                    <a:pt x="8" y="53"/>
                  </a:lnTo>
                  <a:lnTo>
                    <a:pt x="0" y="38"/>
                  </a:lnTo>
                  <a:lnTo>
                    <a:pt x="8" y="23"/>
                  </a:lnTo>
                  <a:lnTo>
                    <a:pt x="8" y="7"/>
                  </a:lnTo>
                  <a:lnTo>
                    <a:pt x="23" y="0"/>
                  </a:lnTo>
                  <a:lnTo>
                    <a:pt x="31" y="0"/>
                  </a:lnTo>
                  <a:lnTo>
                    <a:pt x="39" y="0"/>
                  </a:lnTo>
                  <a:lnTo>
                    <a:pt x="54" y="7"/>
                  </a:lnTo>
                  <a:lnTo>
                    <a:pt x="54" y="23"/>
                  </a:lnTo>
                  <a:lnTo>
                    <a:pt x="62"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81" name="Freeform 639"/>
            <p:cNvSpPr>
              <a:spLocks/>
            </p:cNvSpPr>
            <p:nvPr/>
          </p:nvSpPr>
          <p:spPr bwMode="auto">
            <a:xfrm>
              <a:off x="4538" y="2510"/>
              <a:ext cx="53" cy="68"/>
            </a:xfrm>
            <a:custGeom>
              <a:avLst/>
              <a:gdLst>
                <a:gd name="T0" fmla="*/ 53 w 53"/>
                <a:gd name="T1" fmla="*/ 38 h 68"/>
                <a:gd name="T2" fmla="*/ 53 w 53"/>
                <a:gd name="T3" fmla="*/ 53 h 68"/>
                <a:gd name="T4" fmla="*/ 53 w 53"/>
                <a:gd name="T5" fmla="*/ 53 h 68"/>
                <a:gd name="T6" fmla="*/ 46 w 53"/>
                <a:gd name="T7" fmla="*/ 61 h 68"/>
                <a:gd name="T8" fmla="*/ 46 w 53"/>
                <a:gd name="T9" fmla="*/ 61 h 68"/>
                <a:gd name="T10" fmla="*/ 38 w 53"/>
                <a:gd name="T11" fmla="*/ 68 h 68"/>
                <a:gd name="T12" fmla="*/ 38 w 53"/>
                <a:gd name="T13" fmla="*/ 68 h 68"/>
                <a:gd name="T14" fmla="*/ 31 w 53"/>
                <a:gd name="T15" fmla="*/ 68 h 68"/>
                <a:gd name="T16" fmla="*/ 31 w 53"/>
                <a:gd name="T17" fmla="*/ 68 h 68"/>
                <a:gd name="T18" fmla="*/ 31 w 53"/>
                <a:gd name="T19" fmla="*/ 68 h 68"/>
                <a:gd name="T20" fmla="*/ 31 w 53"/>
                <a:gd name="T21" fmla="*/ 68 h 68"/>
                <a:gd name="T22" fmla="*/ 15 w 53"/>
                <a:gd name="T23" fmla="*/ 68 h 68"/>
                <a:gd name="T24" fmla="*/ 15 w 53"/>
                <a:gd name="T25" fmla="*/ 68 h 68"/>
                <a:gd name="T26" fmla="*/ 8 w 53"/>
                <a:gd name="T27" fmla="*/ 61 h 68"/>
                <a:gd name="T28" fmla="*/ 8 w 53"/>
                <a:gd name="T29" fmla="*/ 61 h 68"/>
                <a:gd name="T30" fmla="*/ 0 w 53"/>
                <a:gd name="T31" fmla="*/ 53 h 68"/>
                <a:gd name="T32" fmla="*/ 0 w 53"/>
                <a:gd name="T33" fmla="*/ 53 h 68"/>
                <a:gd name="T34" fmla="*/ 0 w 53"/>
                <a:gd name="T35" fmla="*/ 38 h 68"/>
                <a:gd name="T36" fmla="*/ 0 w 53"/>
                <a:gd name="T37" fmla="*/ 38 h 68"/>
                <a:gd name="T38" fmla="*/ 0 w 53"/>
                <a:gd name="T39" fmla="*/ 38 h 68"/>
                <a:gd name="T40" fmla="*/ 0 w 53"/>
                <a:gd name="T41" fmla="*/ 38 h 68"/>
                <a:gd name="T42" fmla="*/ 0 w 53"/>
                <a:gd name="T43" fmla="*/ 22 h 68"/>
                <a:gd name="T44" fmla="*/ 0 w 53"/>
                <a:gd name="T45" fmla="*/ 22 h 68"/>
                <a:gd name="T46" fmla="*/ 8 w 53"/>
                <a:gd name="T47" fmla="*/ 7 h 68"/>
                <a:gd name="T48" fmla="*/ 8 w 53"/>
                <a:gd name="T49" fmla="*/ 7 h 68"/>
                <a:gd name="T50" fmla="*/ 15 w 53"/>
                <a:gd name="T51" fmla="*/ 0 h 68"/>
                <a:gd name="T52" fmla="*/ 15 w 53"/>
                <a:gd name="T53" fmla="*/ 0 h 68"/>
                <a:gd name="T54" fmla="*/ 31 w 53"/>
                <a:gd name="T55" fmla="*/ 0 h 68"/>
                <a:gd name="T56" fmla="*/ 31 w 53"/>
                <a:gd name="T57" fmla="*/ 0 h 68"/>
                <a:gd name="T58" fmla="*/ 31 w 53"/>
                <a:gd name="T59" fmla="*/ 0 h 68"/>
                <a:gd name="T60" fmla="*/ 31 w 53"/>
                <a:gd name="T61" fmla="*/ 0 h 68"/>
                <a:gd name="T62" fmla="*/ 38 w 53"/>
                <a:gd name="T63" fmla="*/ 0 h 68"/>
                <a:gd name="T64" fmla="*/ 38 w 53"/>
                <a:gd name="T65" fmla="*/ 0 h 68"/>
                <a:gd name="T66" fmla="*/ 46 w 53"/>
                <a:gd name="T67" fmla="*/ 7 h 68"/>
                <a:gd name="T68" fmla="*/ 46 w 53"/>
                <a:gd name="T69" fmla="*/ 7 h 68"/>
                <a:gd name="T70" fmla="*/ 53 w 53"/>
                <a:gd name="T71" fmla="*/ 22 h 68"/>
                <a:gd name="T72" fmla="*/ 53 w 53"/>
                <a:gd name="T73" fmla="*/ 22 h 68"/>
                <a:gd name="T74" fmla="*/ 53 w 53"/>
                <a:gd name="T75" fmla="*/ 38 h 68"/>
                <a:gd name="T76" fmla="*/ 53 w 53"/>
                <a:gd name="T77" fmla="*/ 38 h 6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68"/>
                <a:gd name="T119" fmla="*/ 53 w 53"/>
                <a:gd name="T120" fmla="*/ 68 h 6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68">
                  <a:moveTo>
                    <a:pt x="53" y="38"/>
                  </a:moveTo>
                  <a:lnTo>
                    <a:pt x="53" y="53"/>
                  </a:lnTo>
                  <a:lnTo>
                    <a:pt x="46" y="61"/>
                  </a:lnTo>
                  <a:lnTo>
                    <a:pt x="38" y="68"/>
                  </a:lnTo>
                  <a:lnTo>
                    <a:pt x="31" y="68"/>
                  </a:lnTo>
                  <a:lnTo>
                    <a:pt x="15" y="68"/>
                  </a:lnTo>
                  <a:lnTo>
                    <a:pt x="8" y="61"/>
                  </a:lnTo>
                  <a:lnTo>
                    <a:pt x="0" y="53"/>
                  </a:lnTo>
                  <a:lnTo>
                    <a:pt x="0" y="38"/>
                  </a:lnTo>
                  <a:lnTo>
                    <a:pt x="0" y="22"/>
                  </a:lnTo>
                  <a:lnTo>
                    <a:pt x="8" y="7"/>
                  </a:lnTo>
                  <a:lnTo>
                    <a:pt x="15" y="0"/>
                  </a:lnTo>
                  <a:lnTo>
                    <a:pt x="31" y="0"/>
                  </a:lnTo>
                  <a:lnTo>
                    <a:pt x="38" y="0"/>
                  </a:lnTo>
                  <a:lnTo>
                    <a:pt x="46" y="7"/>
                  </a:lnTo>
                  <a:lnTo>
                    <a:pt x="53" y="22"/>
                  </a:lnTo>
                  <a:lnTo>
                    <a:pt x="53"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82" name="Freeform 640"/>
            <p:cNvSpPr>
              <a:spLocks/>
            </p:cNvSpPr>
            <p:nvPr/>
          </p:nvSpPr>
          <p:spPr bwMode="auto">
            <a:xfrm>
              <a:off x="4515" y="2318"/>
              <a:ext cx="61" cy="77"/>
            </a:xfrm>
            <a:custGeom>
              <a:avLst/>
              <a:gdLst>
                <a:gd name="T0" fmla="*/ 61 w 61"/>
                <a:gd name="T1" fmla="*/ 38 h 77"/>
                <a:gd name="T2" fmla="*/ 54 w 61"/>
                <a:gd name="T3" fmla="*/ 54 h 77"/>
                <a:gd name="T4" fmla="*/ 46 w 61"/>
                <a:gd name="T5" fmla="*/ 61 h 77"/>
                <a:gd name="T6" fmla="*/ 38 w 61"/>
                <a:gd name="T7" fmla="*/ 69 h 77"/>
                <a:gd name="T8" fmla="*/ 31 w 61"/>
                <a:gd name="T9" fmla="*/ 77 h 77"/>
                <a:gd name="T10" fmla="*/ 31 w 61"/>
                <a:gd name="T11" fmla="*/ 77 h 77"/>
                <a:gd name="T12" fmla="*/ 23 w 61"/>
                <a:gd name="T13" fmla="*/ 69 h 77"/>
                <a:gd name="T14" fmla="*/ 8 w 61"/>
                <a:gd name="T15" fmla="*/ 61 h 77"/>
                <a:gd name="T16" fmla="*/ 8 w 61"/>
                <a:gd name="T17" fmla="*/ 54 h 77"/>
                <a:gd name="T18" fmla="*/ 0 w 61"/>
                <a:gd name="T19" fmla="*/ 38 h 77"/>
                <a:gd name="T20" fmla="*/ 0 w 61"/>
                <a:gd name="T21" fmla="*/ 38 h 77"/>
                <a:gd name="T22" fmla="*/ 8 w 61"/>
                <a:gd name="T23" fmla="*/ 23 h 77"/>
                <a:gd name="T24" fmla="*/ 8 w 61"/>
                <a:gd name="T25" fmla="*/ 8 h 77"/>
                <a:gd name="T26" fmla="*/ 23 w 61"/>
                <a:gd name="T27" fmla="*/ 0 h 77"/>
                <a:gd name="T28" fmla="*/ 31 w 61"/>
                <a:gd name="T29" fmla="*/ 0 h 77"/>
                <a:gd name="T30" fmla="*/ 31 w 61"/>
                <a:gd name="T31" fmla="*/ 0 h 77"/>
                <a:gd name="T32" fmla="*/ 38 w 61"/>
                <a:gd name="T33" fmla="*/ 0 h 77"/>
                <a:gd name="T34" fmla="*/ 46 w 61"/>
                <a:gd name="T35" fmla="*/ 8 h 77"/>
                <a:gd name="T36" fmla="*/ 54 w 61"/>
                <a:gd name="T37" fmla="*/ 23 h 77"/>
                <a:gd name="T38" fmla="*/ 61 w 61"/>
                <a:gd name="T39" fmla="*/ 38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
                <a:gd name="T61" fmla="*/ 0 h 77"/>
                <a:gd name="T62" fmla="*/ 61 w 61"/>
                <a:gd name="T63" fmla="*/ 77 h 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 h="77">
                  <a:moveTo>
                    <a:pt x="61" y="38"/>
                  </a:moveTo>
                  <a:lnTo>
                    <a:pt x="54" y="54"/>
                  </a:lnTo>
                  <a:lnTo>
                    <a:pt x="46" y="61"/>
                  </a:lnTo>
                  <a:lnTo>
                    <a:pt x="38" y="69"/>
                  </a:lnTo>
                  <a:lnTo>
                    <a:pt x="31" y="77"/>
                  </a:lnTo>
                  <a:lnTo>
                    <a:pt x="23" y="69"/>
                  </a:lnTo>
                  <a:lnTo>
                    <a:pt x="8" y="61"/>
                  </a:lnTo>
                  <a:lnTo>
                    <a:pt x="8" y="54"/>
                  </a:lnTo>
                  <a:lnTo>
                    <a:pt x="0" y="38"/>
                  </a:lnTo>
                  <a:lnTo>
                    <a:pt x="8" y="23"/>
                  </a:lnTo>
                  <a:lnTo>
                    <a:pt x="8" y="8"/>
                  </a:lnTo>
                  <a:lnTo>
                    <a:pt x="23" y="0"/>
                  </a:lnTo>
                  <a:lnTo>
                    <a:pt x="31" y="0"/>
                  </a:lnTo>
                  <a:lnTo>
                    <a:pt x="38" y="0"/>
                  </a:lnTo>
                  <a:lnTo>
                    <a:pt x="46" y="8"/>
                  </a:lnTo>
                  <a:lnTo>
                    <a:pt x="54" y="23"/>
                  </a:lnTo>
                  <a:lnTo>
                    <a:pt x="61" y="38"/>
                  </a:lnTo>
                  <a:close/>
                </a:path>
              </a:pathLst>
            </a:custGeom>
            <a:solidFill>
              <a:srgbClr val="D9CC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183" name="Freeform 641"/>
            <p:cNvSpPr>
              <a:spLocks/>
            </p:cNvSpPr>
            <p:nvPr/>
          </p:nvSpPr>
          <p:spPr bwMode="auto">
            <a:xfrm>
              <a:off x="4538" y="2418"/>
              <a:ext cx="53" cy="76"/>
            </a:xfrm>
            <a:custGeom>
              <a:avLst/>
              <a:gdLst>
                <a:gd name="T0" fmla="*/ 53 w 53"/>
                <a:gd name="T1" fmla="*/ 38 h 76"/>
                <a:gd name="T2" fmla="*/ 53 w 53"/>
                <a:gd name="T3" fmla="*/ 53 h 76"/>
                <a:gd name="T4" fmla="*/ 46 w 53"/>
                <a:gd name="T5" fmla="*/ 61 h 76"/>
                <a:gd name="T6" fmla="*/ 38 w 53"/>
                <a:gd name="T7" fmla="*/ 69 h 76"/>
                <a:gd name="T8" fmla="*/ 31 w 53"/>
                <a:gd name="T9" fmla="*/ 76 h 76"/>
                <a:gd name="T10" fmla="*/ 31 w 53"/>
                <a:gd name="T11" fmla="*/ 76 h 76"/>
                <a:gd name="T12" fmla="*/ 15 w 53"/>
                <a:gd name="T13" fmla="*/ 69 h 76"/>
                <a:gd name="T14" fmla="*/ 8 w 53"/>
                <a:gd name="T15" fmla="*/ 61 h 76"/>
                <a:gd name="T16" fmla="*/ 0 w 53"/>
                <a:gd name="T17" fmla="*/ 53 h 76"/>
                <a:gd name="T18" fmla="*/ 0 w 53"/>
                <a:gd name="T19" fmla="*/ 38 h 76"/>
                <a:gd name="T20" fmla="*/ 0 w 53"/>
                <a:gd name="T21" fmla="*/ 38 h 76"/>
                <a:gd name="T22" fmla="*/ 0 w 53"/>
                <a:gd name="T23" fmla="*/ 23 h 76"/>
                <a:gd name="T24" fmla="*/ 8 w 53"/>
                <a:gd name="T25" fmla="*/ 15 h 76"/>
                <a:gd name="T26" fmla="*/ 15 w 53"/>
                <a:gd name="T27" fmla="*/ 0 h 76"/>
                <a:gd name="T28" fmla="*/ 31 w 53"/>
                <a:gd name="T29" fmla="*/ 0 h 76"/>
                <a:gd name="T30" fmla="*/ 31 w 53"/>
                <a:gd name="T31" fmla="*/ 0 h 76"/>
                <a:gd name="T32" fmla="*/ 38 w 53"/>
                <a:gd name="T33" fmla="*/ 0 h 76"/>
                <a:gd name="T34" fmla="*/ 46 w 53"/>
                <a:gd name="T35" fmla="*/ 15 h 76"/>
                <a:gd name="T36" fmla="*/ 53 w 53"/>
                <a:gd name="T37" fmla="*/ 23 h 76"/>
                <a:gd name="T38" fmla="*/ 53 w 53"/>
                <a:gd name="T39" fmla="*/ 38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76"/>
                <a:gd name="T62" fmla="*/ 53 w 53"/>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76">
                  <a:moveTo>
                    <a:pt x="53" y="38"/>
                  </a:moveTo>
                  <a:lnTo>
                    <a:pt x="53" y="53"/>
                  </a:lnTo>
                  <a:lnTo>
                    <a:pt x="46" y="61"/>
                  </a:lnTo>
                  <a:lnTo>
                    <a:pt x="38" y="69"/>
                  </a:lnTo>
                  <a:lnTo>
                    <a:pt x="31" y="76"/>
                  </a:lnTo>
                  <a:lnTo>
                    <a:pt x="15" y="69"/>
                  </a:lnTo>
                  <a:lnTo>
                    <a:pt x="8" y="61"/>
                  </a:lnTo>
                  <a:lnTo>
                    <a:pt x="0" y="53"/>
                  </a:lnTo>
                  <a:lnTo>
                    <a:pt x="0" y="38"/>
                  </a:lnTo>
                  <a:lnTo>
                    <a:pt x="0" y="23"/>
                  </a:lnTo>
                  <a:lnTo>
                    <a:pt x="8" y="15"/>
                  </a:lnTo>
                  <a:lnTo>
                    <a:pt x="15" y="0"/>
                  </a:lnTo>
                  <a:lnTo>
                    <a:pt x="31" y="0"/>
                  </a:lnTo>
                  <a:lnTo>
                    <a:pt x="38" y="0"/>
                  </a:lnTo>
                  <a:lnTo>
                    <a:pt x="46" y="15"/>
                  </a:lnTo>
                  <a:lnTo>
                    <a:pt x="53" y="23"/>
                  </a:lnTo>
                  <a:lnTo>
                    <a:pt x="53" y="38"/>
                  </a:lnTo>
                  <a:close/>
                </a:path>
              </a:pathLst>
            </a:custGeom>
            <a:solidFill>
              <a:srgbClr val="D9CC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184" name="Freeform 642"/>
            <p:cNvSpPr>
              <a:spLocks/>
            </p:cNvSpPr>
            <p:nvPr/>
          </p:nvSpPr>
          <p:spPr bwMode="auto">
            <a:xfrm>
              <a:off x="4515" y="2318"/>
              <a:ext cx="61" cy="77"/>
            </a:xfrm>
            <a:custGeom>
              <a:avLst/>
              <a:gdLst>
                <a:gd name="T0" fmla="*/ 61 w 61"/>
                <a:gd name="T1" fmla="*/ 38 h 77"/>
                <a:gd name="T2" fmla="*/ 54 w 61"/>
                <a:gd name="T3" fmla="*/ 54 h 77"/>
                <a:gd name="T4" fmla="*/ 54 w 61"/>
                <a:gd name="T5" fmla="*/ 54 h 77"/>
                <a:gd name="T6" fmla="*/ 46 w 61"/>
                <a:gd name="T7" fmla="*/ 61 h 77"/>
                <a:gd name="T8" fmla="*/ 46 w 61"/>
                <a:gd name="T9" fmla="*/ 61 h 77"/>
                <a:gd name="T10" fmla="*/ 38 w 61"/>
                <a:gd name="T11" fmla="*/ 69 h 77"/>
                <a:gd name="T12" fmla="*/ 38 w 61"/>
                <a:gd name="T13" fmla="*/ 69 h 77"/>
                <a:gd name="T14" fmla="*/ 31 w 61"/>
                <a:gd name="T15" fmla="*/ 77 h 77"/>
                <a:gd name="T16" fmla="*/ 31 w 61"/>
                <a:gd name="T17" fmla="*/ 77 h 77"/>
                <a:gd name="T18" fmla="*/ 31 w 61"/>
                <a:gd name="T19" fmla="*/ 77 h 77"/>
                <a:gd name="T20" fmla="*/ 31 w 61"/>
                <a:gd name="T21" fmla="*/ 77 h 77"/>
                <a:gd name="T22" fmla="*/ 23 w 61"/>
                <a:gd name="T23" fmla="*/ 69 h 77"/>
                <a:gd name="T24" fmla="*/ 23 w 61"/>
                <a:gd name="T25" fmla="*/ 69 h 77"/>
                <a:gd name="T26" fmla="*/ 8 w 61"/>
                <a:gd name="T27" fmla="*/ 61 h 77"/>
                <a:gd name="T28" fmla="*/ 8 w 61"/>
                <a:gd name="T29" fmla="*/ 61 h 77"/>
                <a:gd name="T30" fmla="*/ 8 w 61"/>
                <a:gd name="T31" fmla="*/ 54 h 77"/>
                <a:gd name="T32" fmla="*/ 8 w 61"/>
                <a:gd name="T33" fmla="*/ 54 h 77"/>
                <a:gd name="T34" fmla="*/ 0 w 61"/>
                <a:gd name="T35" fmla="*/ 38 h 77"/>
                <a:gd name="T36" fmla="*/ 0 w 61"/>
                <a:gd name="T37" fmla="*/ 38 h 77"/>
                <a:gd name="T38" fmla="*/ 0 w 61"/>
                <a:gd name="T39" fmla="*/ 38 h 77"/>
                <a:gd name="T40" fmla="*/ 0 w 61"/>
                <a:gd name="T41" fmla="*/ 38 h 77"/>
                <a:gd name="T42" fmla="*/ 8 w 61"/>
                <a:gd name="T43" fmla="*/ 23 h 77"/>
                <a:gd name="T44" fmla="*/ 8 w 61"/>
                <a:gd name="T45" fmla="*/ 23 h 77"/>
                <a:gd name="T46" fmla="*/ 8 w 61"/>
                <a:gd name="T47" fmla="*/ 8 h 77"/>
                <a:gd name="T48" fmla="*/ 8 w 61"/>
                <a:gd name="T49" fmla="*/ 8 h 77"/>
                <a:gd name="T50" fmla="*/ 23 w 61"/>
                <a:gd name="T51" fmla="*/ 0 h 77"/>
                <a:gd name="T52" fmla="*/ 23 w 61"/>
                <a:gd name="T53" fmla="*/ 0 h 77"/>
                <a:gd name="T54" fmla="*/ 31 w 61"/>
                <a:gd name="T55" fmla="*/ 0 h 77"/>
                <a:gd name="T56" fmla="*/ 31 w 61"/>
                <a:gd name="T57" fmla="*/ 0 h 77"/>
                <a:gd name="T58" fmla="*/ 31 w 61"/>
                <a:gd name="T59" fmla="*/ 0 h 77"/>
                <a:gd name="T60" fmla="*/ 31 w 61"/>
                <a:gd name="T61" fmla="*/ 0 h 77"/>
                <a:gd name="T62" fmla="*/ 38 w 61"/>
                <a:gd name="T63" fmla="*/ 0 h 77"/>
                <a:gd name="T64" fmla="*/ 38 w 61"/>
                <a:gd name="T65" fmla="*/ 0 h 77"/>
                <a:gd name="T66" fmla="*/ 46 w 61"/>
                <a:gd name="T67" fmla="*/ 8 h 77"/>
                <a:gd name="T68" fmla="*/ 46 w 61"/>
                <a:gd name="T69" fmla="*/ 8 h 77"/>
                <a:gd name="T70" fmla="*/ 54 w 61"/>
                <a:gd name="T71" fmla="*/ 23 h 77"/>
                <a:gd name="T72" fmla="*/ 54 w 61"/>
                <a:gd name="T73" fmla="*/ 23 h 77"/>
                <a:gd name="T74" fmla="*/ 61 w 61"/>
                <a:gd name="T75" fmla="*/ 38 h 77"/>
                <a:gd name="T76" fmla="*/ 61 w 61"/>
                <a:gd name="T77" fmla="*/ 38 h 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77"/>
                <a:gd name="T119" fmla="*/ 61 w 61"/>
                <a:gd name="T120" fmla="*/ 77 h 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77">
                  <a:moveTo>
                    <a:pt x="61" y="38"/>
                  </a:moveTo>
                  <a:lnTo>
                    <a:pt x="54" y="54"/>
                  </a:lnTo>
                  <a:lnTo>
                    <a:pt x="46" y="61"/>
                  </a:lnTo>
                  <a:lnTo>
                    <a:pt x="38" y="69"/>
                  </a:lnTo>
                  <a:lnTo>
                    <a:pt x="31" y="77"/>
                  </a:lnTo>
                  <a:lnTo>
                    <a:pt x="23" y="69"/>
                  </a:lnTo>
                  <a:lnTo>
                    <a:pt x="8" y="61"/>
                  </a:lnTo>
                  <a:lnTo>
                    <a:pt x="8" y="54"/>
                  </a:lnTo>
                  <a:lnTo>
                    <a:pt x="0" y="38"/>
                  </a:lnTo>
                  <a:lnTo>
                    <a:pt x="8" y="23"/>
                  </a:lnTo>
                  <a:lnTo>
                    <a:pt x="8" y="8"/>
                  </a:lnTo>
                  <a:lnTo>
                    <a:pt x="23" y="0"/>
                  </a:lnTo>
                  <a:lnTo>
                    <a:pt x="31" y="0"/>
                  </a:lnTo>
                  <a:lnTo>
                    <a:pt x="38" y="0"/>
                  </a:lnTo>
                  <a:lnTo>
                    <a:pt x="46" y="8"/>
                  </a:lnTo>
                  <a:lnTo>
                    <a:pt x="54" y="23"/>
                  </a:lnTo>
                  <a:lnTo>
                    <a:pt x="61"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85" name="Freeform 643"/>
            <p:cNvSpPr>
              <a:spLocks/>
            </p:cNvSpPr>
            <p:nvPr/>
          </p:nvSpPr>
          <p:spPr bwMode="auto">
            <a:xfrm>
              <a:off x="4538" y="2418"/>
              <a:ext cx="53" cy="76"/>
            </a:xfrm>
            <a:custGeom>
              <a:avLst/>
              <a:gdLst>
                <a:gd name="T0" fmla="*/ 53 w 53"/>
                <a:gd name="T1" fmla="*/ 38 h 76"/>
                <a:gd name="T2" fmla="*/ 53 w 53"/>
                <a:gd name="T3" fmla="*/ 53 h 76"/>
                <a:gd name="T4" fmla="*/ 53 w 53"/>
                <a:gd name="T5" fmla="*/ 53 h 76"/>
                <a:gd name="T6" fmla="*/ 46 w 53"/>
                <a:gd name="T7" fmla="*/ 61 h 76"/>
                <a:gd name="T8" fmla="*/ 46 w 53"/>
                <a:gd name="T9" fmla="*/ 61 h 76"/>
                <a:gd name="T10" fmla="*/ 38 w 53"/>
                <a:gd name="T11" fmla="*/ 69 h 76"/>
                <a:gd name="T12" fmla="*/ 38 w 53"/>
                <a:gd name="T13" fmla="*/ 69 h 76"/>
                <a:gd name="T14" fmla="*/ 31 w 53"/>
                <a:gd name="T15" fmla="*/ 76 h 76"/>
                <a:gd name="T16" fmla="*/ 31 w 53"/>
                <a:gd name="T17" fmla="*/ 76 h 76"/>
                <a:gd name="T18" fmla="*/ 31 w 53"/>
                <a:gd name="T19" fmla="*/ 76 h 76"/>
                <a:gd name="T20" fmla="*/ 31 w 53"/>
                <a:gd name="T21" fmla="*/ 76 h 76"/>
                <a:gd name="T22" fmla="*/ 15 w 53"/>
                <a:gd name="T23" fmla="*/ 69 h 76"/>
                <a:gd name="T24" fmla="*/ 15 w 53"/>
                <a:gd name="T25" fmla="*/ 69 h 76"/>
                <a:gd name="T26" fmla="*/ 8 w 53"/>
                <a:gd name="T27" fmla="*/ 61 h 76"/>
                <a:gd name="T28" fmla="*/ 8 w 53"/>
                <a:gd name="T29" fmla="*/ 61 h 76"/>
                <a:gd name="T30" fmla="*/ 0 w 53"/>
                <a:gd name="T31" fmla="*/ 53 h 76"/>
                <a:gd name="T32" fmla="*/ 0 w 53"/>
                <a:gd name="T33" fmla="*/ 53 h 76"/>
                <a:gd name="T34" fmla="*/ 0 w 53"/>
                <a:gd name="T35" fmla="*/ 38 h 76"/>
                <a:gd name="T36" fmla="*/ 0 w 53"/>
                <a:gd name="T37" fmla="*/ 38 h 76"/>
                <a:gd name="T38" fmla="*/ 0 w 53"/>
                <a:gd name="T39" fmla="*/ 38 h 76"/>
                <a:gd name="T40" fmla="*/ 0 w 53"/>
                <a:gd name="T41" fmla="*/ 38 h 76"/>
                <a:gd name="T42" fmla="*/ 0 w 53"/>
                <a:gd name="T43" fmla="*/ 23 h 76"/>
                <a:gd name="T44" fmla="*/ 0 w 53"/>
                <a:gd name="T45" fmla="*/ 23 h 76"/>
                <a:gd name="T46" fmla="*/ 8 w 53"/>
                <a:gd name="T47" fmla="*/ 15 h 76"/>
                <a:gd name="T48" fmla="*/ 8 w 53"/>
                <a:gd name="T49" fmla="*/ 15 h 76"/>
                <a:gd name="T50" fmla="*/ 15 w 53"/>
                <a:gd name="T51" fmla="*/ 0 h 76"/>
                <a:gd name="T52" fmla="*/ 15 w 53"/>
                <a:gd name="T53" fmla="*/ 0 h 76"/>
                <a:gd name="T54" fmla="*/ 31 w 53"/>
                <a:gd name="T55" fmla="*/ 0 h 76"/>
                <a:gd name="T56" fmla="*/ 31 w 53"/>
                <a:gd name="T57" fmla="*/ 0 h 76"/>
                <a:gd name="T58" fmla="*/ 31 w 53"/>
                <a:gd name="T59" fmla="*/ 0 h 76"/>
                <a:gd name="T60" fmla="*/ 31 w 53"/>
                <a:gd name="T61" fmla="*/ 0 h 76"/>
                <a:gd name="T62" fmla="*/ 38 w 53"/>
                <a:gd name="T63" fmla="*/ 0 h 76"/>
                <a:gd name="T64" fmla="*/ 38 w 53"/>
                <a:gd name="T65" fmla="*/ 0 h 76"/>
                <a:gd name="T66" fmla="*/ 46 w 53"/>
                <a:gd name="T67" fmla="*/ 15 h 76"/>
                <a:gd name="T68" fmla="*/ 46 w 53"/>
                <a:gd name="T69" fmla="*/ 15 h 76"/>
                <a:gd name="T70" fmla="*/ 53 w 53"/>
                <a:gd name="T71" fmla="*/ 23 h 76"/>
                <a:gd name="T72" fmla="*/ 53 w 53"/>
                <a:gd name="T73" fmla="*/ 23 h 76"/>
                <a:gd name="T74" fmla="*/ 53 w 53"/>
                <a:gd name="T75" fmla="*/ 38 h 76"/>
                <a:gd name="T76" fmla="*/ 53 w 53"/>
                <a:gd name="T77" fmla="*/ 38 h 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76"/>
                <a:gd name="T119" fmla="*/ 53 w 53"/>
                <a:gd name="T120" fmla="*/ 76 h 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76">
                  <a:moveTo>
                    <a:pt x="53" y="38"/>
                  </a:moveTo>
                  <a:lnTo>
                    <a:pt x="53" y="53"/>
                  </a:lnTo>
                  <a:lnTo>
                    <a:pt x="46" y="61"/>
                  </a:lnTo>
                  <a:lnTo>
                    <a:pt x="38" y="69"/>
                  </a:lnTo>
                  <a:lnTo>
                    <a:pt x="31" y="76"/>
                  </a:lnTo>
                  <a:lnTo>
                    <a:pt x="15" y="69"/>
                  </a:lnTo>
                  <a:lnTo>
                    <a:pt x="8" y="61"/>
                  </a:lnTo>
                  <a:lnTo>
                    <a:pt x="0" y="53"/>
                  </a:lnTo>
                  <a:lnTo>
                    <a:pt x="0" y="38"/>
                  </a:lnTo>
                  <a:lnTo>
                    <a:pt x="0" y="23"/>
                  </a:lnTo>
                  <a:lnTo>
                    <a:pt x="8" y="15"/>
                  </a:lnTo>
                  <a:lnTo>
                    <a:pt x="15" y="0"/>
                  </a:lnTo>
                  <a:lnTo>
                    <a:pt x="31" y="0"/>
                  </a:lnTo>
                  <a:lnTo>
                    <a:pt x="38" y="0"/>
                  </a:lnTo>
                  <a:lnTo>
                    <a:pt x="46" y="15"/>
                  </a:lnTo>
                  <a:lnTo>
                    <a:pt x="53" y="23"/>
                  </a:lnTo>
                  <a:lnTo>
                    <a:pt x="53"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86" name="Freeform 644"/>
            <p:cNvSpPr>
              <a:spLocks/>
            </p:cNvSpPr>
            <p:nvPr/>
          </p:nvSpPr>
          <p:spPr bwMode="auto">
            <a:xfrm>
              <a:off x="4530" y="2456"/>
              <a:ext cx="54" cy="69"/>
            </a:xfrm>
            <a:custGeom>
              <a:avLst/>
              <a:gdLst>
                <a:gd name="T0" fmla="*/ 54 w 54"/>
                <a:gd name="T1" fmla="*/ 38 h 69"/>
                <a:gd name="T2" fmla="*/ 54 w 54"/>
                <a:gd name="T3" fmla="*/ 46 h 69"/>
                <a:gd name="T4" fmla="*/ 46 w 54"/>
                <a:gd name="T5" fmla="*/ 61 h 69"/>
                <a:gd name="T6" fmla="*/ 39 w 54"/>
                <a:gd name="T7" fmla="*/ 69 h 69"/>
                <a:gd name="T8" fmla="*/ 31 w 54"/>
                <a:gd name="T9" fmla="*/ 69 h 69"/>
                <a:gd name="T10" fmla="*/ 31 w 54"/>
                <a:gd name="T11" fmla="*/ 69 h 69"/>
                <a:gd name="T12" fmla="*/ 16 w 54"/>
                <a:gd name="T13" fmla="*/ 69 h 69"/>
                <a:gd name="T14" fmla="*/ 8 w 54"/>
                <a:gd name="T15" fmla="*/ 61 h 69"/>
                <a:gd name="T16" fmla="*/ 0 w 54"/>
                <a:gd name="T17" fmla="*/ 46 h 69"/>
                <a:gd name="T18" fmla="*/ 0 w 54"/>
                <a:gd name="T19" fmla="*/ 38 h 69"/>
                <a:gd name="T20" fmla="*/ 0 w 54"/>
                <a:gd name="T21" fmla="*/ 38 h 69"/>
                <a:gd name="T22" fmla="*/ 0 w 54"/>
                <a:gd name="T23" fmla="*/ 23 h 69"/>
                <a:gd name="T24" fmla="*/ 8 w 54"/>
                <a:gd name="T25" fmla="*/ 8 h 69"/>
                <a:gd name="T26" fmla="*/ 16 w 54"/>
                <a:gd name="T27" fmla="*/ 0 h 69"/>
                <a:gd name="T28" fmla="*/ 31 w 54"/>
                <a:gd name="T29" fmla="*/ 0 h 69"/>
                <a:gd name="T30" fmla="*/ 31 w 54"/>
                <a:gd name="T31" fmla="*/ 0 h 69"/>
                <a:gd name="T32" fmla="*/ 39 w 54"/>
                <a:gd name="T33" fmla="*/ 0 h 69"/>
                <a:gd name="T34" fmla="*/ 46 w 54"/>
                <a:gd name="T35" fmla="*/ 8 h 69"/>
                <a:gd name="T36" fmla="*/ 54 w 54"/>
                <a:gd name="T37" fmla="*/ 23 h 69"/>
                <a:gd name="T38" fmla="*/ 54 w 54"/>
                <a:gd name="T39" fmla="*/ 38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69"/>
                <a:gd name="T62" fmla="*/ 54 w 54"/>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69">
                  <a:moveTo>
                    <a:pt x="54" y="38"/>
                  </a:moveTo>
                  <a:lnTo>
                    <a:pt x="54" y="46"/>
                  </a:lnTo>
                  <a:lnTo>
                    <a:pt x="46" y="61"/>
                  </a:lnTo>
                  <a:lnTo>
                    <a:pt x="39" y="69"/>
                  </a:lnTo>
                  <a:lnTo>
                    <a:pt x="31" y="69"/>
                  </a:lnTo>
                  <a:lnTo>
                    <a:pt x="16" y="69"/>
                  </a:lnTo>
                  <a:lnTo>
                    <a:pt x="8" y="61"/>
                  </a:lnTo>
                  <a:lnTo>
                    <a:pt x="0" y="46"/>
                  </a:lnTo>
                  <a:lnTo>
                    <a:pt x="0" y="38"/>
                  </a:lnTo>
                  <a:lnTo>
                    <a:pt x="0" y="23"/>
                  </a:lnTo>
                  <a:lnTo>
                    <a:pt x="8" y="8"/>
                  </a:lnTo>
                  <a:lnTo>
                    <a:pt x="16" y="0"/>
                  </a:lnTo>
                  <a:lnTo>
                    <a:pt x="31" y="0"/>
                  </a:lnTo>
                  <a:lnTo>
                    <a:pt x="39" y="0"/>
                  </a:lnTo>
                  <a:lnTo>
                    <a:pt x="46" y="8"/>
                  </a:lnTo>
                  <a:lnTo>
                    <a:pt x="54" y="23"/>
                  </a:lnTo>
                  <a:lnTo>
                    <a:pt x="54" y="38"/>
                  </a:lnTo>
                  <a:close/>
                </a:path>
              </a:pathLst>
            </a:custGeom>
            <a:solidFill>
              <a:srgbClr val="D9CC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187" name="Freeform 645"/>
            <p:cNvSpPr>
              <a:spLocks/>
            </p:cNvSpPr>
            <p:nvPr/>
          </p:nvSpPr>
          <p:spPr bwMode="auto">
            <a:xfrm>
              <a:off x="4500" y="2448"/>
              <a:ext cx="61" cy="69"/>
            </a:xfrm>
            <a:custGeom>
              <a:avLst/>
              <a:gdLst>
                <a:gd name="T0" fmla="*/ 61 w 61"/>
                <a:gd name="T1" fmla="*/ 31 h 69"/>
                <a:gd name="T2" fmla="*/ 53 w 61"/>
                <a:gd name="T3" fmla="*/ 46 h 69"/>
                <a:gd name="T4" fmla="*/ 53 w 61"/>
                <a:gd name="T5" fmla="*/ 62 h 69"/>
                <a:gd name="T6" fmla="*/ 46 w 61"/>
                <a:gd name="T7" fmla="*/ 69 h 69"/>
                <a:gd name="T8" fmla="*/ 30 w 61"/>
                <a:gd name="T9" fmla="*/ 69 h 69"/>
                <a:gd name="T10" fmla="*/ 30 w 61"/>
                <a:gd name="T11" fmla="*/ 69 h 69"/>
                <a:gd name="T12" fmla="*/ 23 w 61"/>
                <a:gd name="T13" fmla="*/ 69 h 69"/>
                <a:gd name="T14" fmla="*/ 15 w 61"/>
                <a:gd name="T15" fmla="*/ 62 h 69"/>
                <a:gd name="T16" fmla="*/ 7 w 61"/>
                <a:gd name="T17" fmla="*/ 46 h 69"/>
                <a:gd name="T18" fmla="*/ 0 w 61"/>
                <a:gd name="T19" fmla="*/ 31 h 69"/>
                <a:gd name="T20" fmla="*/ 0 w 61"/>
                <a:gd name="T21" fmla="*/ 31 h 69"/>
                <a:gd name="T22" fmla="*/ 7 w 61"/>
                <a:gd name="T23" fmla="*/ 23 h 69"/>
                <a:gd name="T24" fmla="*/ 15 w 61"/>
                <a:gd name="T25" fmla="*/ 8 h 69"/>
                <a:gd name="T26" fmla="*/ 23 w 61"/>
                <a:gd name="T27" fmla="*/ 0 h 69"/>
                <a:gd name="T28" fmla="*/ 30 w 61"/>
                <a:gd name="T29" fmla="*/ 0 h 69"/>
                <a:gd name="T30" fmla="*/ 30 w 61"/>
                <a:gd name="T31" fmla="*/ 0 h 69"/>
                <a:gd name="T32" fmla="*/ 46 w 61"/>
                <a:gd name="T33" fmla="*/ 0 h 69"/>
                <a:gd name="T34" fmla="*/ 53 w 61"/>
                <a:gd name="T35" fmla="*/ 8 h 69"/>
                <a:gd name="T36" fmla="*/ 53 w 61"/>
                <a:gd name="T37" fmla="*/ 23 h 69"/>
                <a:gd name="T38" fmla="*/ 61 w 61"/>
                <a:gd name="T39" fmla="*/ 31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
                <a:gd name="T61" fmla="*/ 0 h 69"/>
                <a:gd name="T62" fmla="*/ 61 w 61"/>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 h="69">
                  <a:moveTo>
                    <a:pt x="61" y="31"/>
                  </a:moveTo>
                  <a:lnTo>
                    <a:pt x="53" y="46"/>
                  </a:lnTo>
                  <a:lnTo>
                    <a:pt x="53" y="62"/>
                  </a:lnTo>
                  <a:lnTo>
                    <a:pt x="46" y="69"/>
                  </a:lnTo>
                  <a:lnTo>
                    <a:pt x="30" y="69"/>
                  </a:lnTo>
                  <a:lnTo>
                    <a:pt x="23" y="69"/>
                  </a:lnTo>
                  <a:lnTo>
                    <a:pt x="15" y="62"/>
                  </a:lnTo>
                  <a:lnTo>
                    <a:pt x="7" y="46"/>
                  </a:lnTo>
                  <a:lnTo>
                    <a:pt x="0" y="31"/>
                  </a:lnTo>
                  <a:lnTo>
                    <a:pt x="7" y="23"/>
                  </a:lnTo>
                  <a:lnTo>
                    <a:pt x="15" y="8"/>
                  </a:lnTo>
                  <a:lnTo>
                    <a:pt x="23" y="0"/>
                  </a:lnTo>
                  <a:lnTo>
                    <a:pt x="30" y="0"/>
                  </a:lnTo>
                  <a:lnTo>
                    <a:pt x="46" y="0"/>
                  </a:lnTo>
                  <a:lnTo>
                    <a:pt x="53" y="8"/>
                  </a:lnTo>
                  <a:lnTo>
                    <a:pt x="53" y="23"/>
                  </a:lnTo>
                  <a:lnTo>
                    <a:pt x="61" y="31"/>
                  </a:lnTo>
                  <a:close/>
                </a:path>
              </a:pathLst>
            </a:custGeom>
            <a:solidFill>
              <a:srgbClr val="D9CC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188" name="Freeform 646"/>
            <p:cNvSpPr>
              <a:spLocks/>
            </p:cNvSpPr>
            <p:nvPr/>
          </p:nvSpPr>
          <p:spPr bwMode="auto">
            <a:xfrm>
              <a:off x="4530" y="2456"/>
              <a:ext cx="54" cy="69"/>
            </a:xfrm>
            <a:custGeom>
              <a:avLst/>
              <a:gdLst>
                <a:gd name="T0" fmla="*/ 54 w 54"/>
                <a:gd name="T1" fmla="*/ 38 h 69"/>
                <a:gd name="T2" fmla="*/ 54 w 54"/>
                <a:gd name="T3" fmla="*/ 46 h 69"/>
                <a:gd name="T4" fmla="*/ 54 w 54"/>
                <a:gd name="T5" fmla="*/ 46 h 69"/>
                <a:gd name="T6" fmla="*/ 46 w 54"/>
                <a:gd name="T7" fmla="*/ 61 h 69"/>
                <a:gd name="T8" fmla="*/ 46 w 54"/>
                <a:gd name="T9" fmla="*/ 61 h 69"/>
                <a:gd name="T10" fmla="*/ 39 w 54"/>
                <a:gd name="T11" fmla="*/ 69 h 69"/>
                <a:gd name="T12" fmla="*/ 39 w 54"/>
                <a:gd name="T13" fmla="*/ 69 h 69"/>
                <a:gd name="T14" fmla="*/ 31 w 54"/>
                <a:gd name="T15" fmla="*/ 69 h 69"/>
                <a:gd name="T16" fmla="*/ 31 w 54"/>
                <a:gd name="T17" fmla="*/ 69 h 69"/>
                <a:gd name="T18" fmla="*/ 31 w 54"/>
                <a:gd name="T19" fmla="*/ 69 h 69"/>
                <a:gd name="T20" fmla="*/ 31 w 54"/>
                <a:gd name="T21" fmla="*/ 69 h 69"/>
                <a:gd name="T22" fmla="*/ 16 w 54"/>
                <a:gd name="T23" fmla="*/ 69 h 69"/>
                <a:gd name="T24" fmla="*/ 16 w 54"/>
                <a:gd name="T25" fmla="*/ 69 h 69"/>
                <a:gd name="T26" fmla="*/ 8 w 54"/>
                <a:gd name="T27" fmla="*/ 61 h 69"/>
                <a:gd name="T28" fmla="*/ 8 w 54"/>
                <a:gd name="T29" fmla="*/ 61 h 69"/>
                <a:gd name="T30" fmla="*/ 0 w 54"/>
                <a:gd name="T31" fmla="*/ 46 h 69"/>
                <a:gd name="T32" fmla="*/ 0 w 54"/>
                <a:gd name="T33" fmla="*/ 46 h 69"/>
                <a:gd name="T34" fmla="*/ 0 w 54"/>
                <a:gd name="T35" fmla="*/ 38 h 69"/>
                <a:gd name="T36" fmla="*/ 0 w 54"/>
                <a:gd name="T37" fmla="*/ 38 h 69"/>
                <a:gd name="T38" fmla="*/ 0 w 54"/>
                <a:gd name="T39" fmla="*/ 38 h 69"/>
                <a:gd name="T40" fmla="*/ 0 w 54"/>
                <a:gd name="T41" fmla="*/ 38 h 69"/>
                <a:gd name="T42" fmla="*/ 0 w 54"/>
                <a:gd name="T43" fmla="*/ 23 h 69"/>
                <a:gd name="T44" fmla="*/ 0 w 54"/>
                <a:gd name="T45" fmla="*/ 23 h 69"/>
                <a:gd name="T46" fmla="*/ 8 w 54"/>
                <a:gd name="T47" fmla="*/ 8 h 69"/>
                <a:gd name="T48" fmla="*/ 8 w 54"/>
                <a:gd name="T49" fmla="*/ 8 h 69"/>
                <a:gd name="T50" fmla="*/ 16 w 54"/>
                <a:gd name="T51" fmla="*/ 0 h 69"/>
                <a:gd name="T52" fmla="*/ 16 w 54"/>
                <a:gd name="T53" fmla="*/ 0 h 69"/>
                <a:gd name="T54" fmla="*/ 31 w 54"/>
                <a:gd name="T55" fmla="*/ 0 h 69"/>
                <a:gd name="T56" fmla="*/ 31 w 54"/>
                <a:gd name="T57" fmla="*/ 0 h 69"/>
                <a:gd name="T58" fmla="*/ 31 w 54"/>
                <a:gd name="T59" fmla="*/ 0 h 69"/>
                <a:gd name="T60" fmla="*/ 31 w 54"/>
                <a:gd name="T61" fmla="*/ 0 h 69"/>
                <a:gd name="T62" fmla="*/ 39 w 54"/>
                <a:gd name="T63" fmla="*/ 0 h 69"/>
                <a:gd name="T64" fmla="*/ 39 w 54"/>
                <a:gd name="T65" fmla="*/ 0 h 69"/>
                <a:gd name="T66" fmla="*/ 46 w 54"/>
                <a:gd name="T67" fmla="*/ 8 h 69"/>
                <a:gd name="T68" fmla="*/ 46 w 54"/>
                <a:gd name="T69" fmla="*/ 8 h 69"/>
                <a:gd name="T70" fmla="*/ 54 w 54"/>
                <a:gd name="T71" fmla="*/ 23 h 69"/>
                <a:gd name="T72" fmla="*/ 54 w 54"/>
                <a:gd name="T73" fmla="*/ 23 h 69"/>
                <a:gd name="T74" fmla="*/ 54 w 54"/>
                <a:gd name="T75" fmla="*/ 38 h 69"/>
                <a:gd name="T76" fmla="*/ 54 w 54"/>
                <a:gd name="T77" fmla="*/ 38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69"/>
                <a:gd name="T119" fmla="*/ 54 w 54"/>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69">
                  <a:moveTo>
                    <a:pt x="54" y="38"/>
                  </a:moveTo>
                  <a:lnTo>
                    <a:pt x="54" y="46"/>
                  </a:lnTo>
                  <a:lnTo>
                    <a:pt x="46" y="61"/>
                  </a:lnTo>
                  <a:lnTo>
                    <a:pt x="39" y="69"/>
                  </a:lnTo>
                  <a:lnTo>
                    <a:pt x="31" y="69"/>
                  </a:lnTo>
                  <a:lnTo>
                    <a:pt x="16" y="69"/>
                  </a:lnTo>
                  <a:lnTo>
                    <a:pt x="8" y="61"/>
                  </a:lnTo>
                  <a:lnTo>
                    <a:pt x="0" y="46"/>
                  </a:lnTo>
                  <a:lnTo>
                    <a:pt x="0" y="38"/>
                  </a:lnTo>
                  <a:lnTo>
                    <a:pt x="0" y="23"/>
                  </a:lnTo>
                  <a:lnTo>
                    <a:pt x="8" y="8"/>
                  </a:lnTo>
                  <a:lnTo>
                    <a:pt x="16" y="0"/>
                  </a:lnTo>
                  <a:lnTo>
                    <a:pt x="31" y="0"/>
                  </a:lnTo>
                  <a:lnTo>
                    <a:pt x="39" y="0"/>
                  </a:lnTo>
                  <a:lnTo>
                    <a:pt x="46" y="8"/>
                  </a:lnTo>
                  <a:lnTo>
                    <a:pt x="54" y="23"/>
                  </a:lnTo>
                  <a:lnTo>
                    <a:pt x="54" y="38"/>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89" name="Freeform 647"/>
            <p:cNvSpPr>
              <a:spLocks/>
            </p:cNvSpPr>
            <p:nvPr/>
          </p:nvSpPr>
          <p:spPr bwMode="auto">
            <a:xfrm>
              <a:off x="4500" y="2448"/>
              <a:ext cx="61" cy="69"/>
            </a:xfrm>
            <a:custGeom>
              <a:avLst/>
              <a:gdLst>
                <a:gd name="T0" fmla="*/ 61 w 61"/>
                <a:gd name="T1" fmla="*/ 31 h 69"/>
                <a:gd name="T2" fmla="*/ 53 w 61"/>
                <a:gd name="T3" fmla="*/ 46 h 69"/>
                <a:gd name="T4" fmla="*/ 53 w 61"/>
                <a:gd name="T5" fmla="*/ 46 h 69"/>
                <a:gd name="T6" fmla="*/ 53 w 61"/>
                <a:gd name="T7" fmla="*/ 62 h 69"/>
                <a:gd name="T8" fmla="*/ 53 w 61"/>
                <a:gd name="T9" fmla="*/ 62 h 69"/>
                <a:gd name="T10" fmla="*/ 46 w 61"/>
                <a:gd name="T11" fmla="*/ 69 h 69"/>
                <a:gd name="T12" fmla="*/ 46 w 61"/>
                <a:gd name="T13" fmla="*/ 69 h 69"/>
                <a:gd name="T14" fmla="*/ 30 w 61"/>
                <a:gd name="T15" fmla="*/ 69 h 69"/>
                <a:gd name="T16" fmla="*/ 30 w 61"/>
                <a:gd name="T17" fmla="*/ 69 h 69"/>
                <a:gd name="T18" fmla="*/ 30 w 61"/>
                <a:gd name="T19" fmla="*/ 69 h 69"/>
                <a:gd name="T20" fmla="*/ 30 w 61"/>
                <a:gd name="T21" fmla="*/ 69 h 69"/>
                <a:gd name="T22" fmla="*/ 23 w 61"/>
                <a:gd name="T23" fmla="*/ 69 h 69"/>
                <a:gd name="T24" fmla="*/ 23 w 61"/>
                <a:gd name="T25" fmla="*/ 69 h 69"/>
                <a:gd name="T26" fmla="*/ 15 w 61"/>
                <a:gd name="T27" fmla="*/ 62 h 69"/>
                <a:gd name="T28" fmla="*/ 15 w 61"/>
                <a:gd name="T29" fmla="*/ 62 h 69"/>
                <a:gd name="T30" fmla="*/ 7 w 61"/>
                <a:gd name="T31" fmla="*/ 46 h 69"/>
                <a:gd name="T32" fmla="*/ 7 w 61"/>
                <a:gd name="T33" fmla="*/ 46 h 69"/>
                <a:gd name="T34" fmla="*/ 0 w 61"/>
                <a:gd name="T35" fmla="*/ 31 h 69"/>
                <a:gd name="T36" fmla="*/ 0 w 61"/>
                <a:gd name="T37" fmla="*/ 31 h 69"/>
                <a:gd name="T38" fmla="*/ 0 w 61"/>
                <a:gd name="T39" fmla="*/ 31 h 69"/>
                <a:gd name="T40" fmla="*/ 0 w 61"/>
                <a:gd name="T41" fmla="*/ 31 h 69"/>
                <a:gd name="T42" fmla="*/ 7 w 61"/>
                <a:gd name="T43" fmla="*/ 23 h 69"/>
                <a:gd name="T44" fmla="*/ 7 w 61"/>
                <a:gd name="T45" fmla="*/ 23 h 69"/>
                <a:gd name="T46" fmla="*/ 15 w 61"/>
                <a:gd name="T47" fmla="*/ 8 h 69"/>
                <a:gd name="T48" fmla="*/ 15 w 61"/>
                <a:gd name="T49" fmla="*/ 8 h 69"/>
                <a:gd name="T50" fmla="*/ 23 w 61"/>
                <a:gd name="T51" fmla="*/ 0 h 69"/>
                <a:gd name="T52" fmla="*/ 23 w 61"/>
                <a:gd name="T53" fmla="*/ 0 h 69"/>
                <a:gd name="T54" fmla="*/ 30 w 61"/>
                <a:gd name="T55" fmla="*/ 0 h 69"/>
                <a:gd name="T56" fmla="*/ 30 w 61"/>
                <a:gd name="T57" fmla="*/ 0 h 69"/>
                <a:gd name="T58" fmla="*/ 30 w 61"/>
                <a:gd name="T59" fmla="*/ 0 h 69"/>
                <a:gd name="T60" fmla="*/ 30 w 61"/>
                <a:gd name="T61" fmla="*/ 0 h 69"/>
                <a:gd name="T62" fmla="*/ 46 w 61"/>
                <a:gd name="T63" fmla="*/ 0 h 69"/>
                <a:gd name="T64" fmla="*/ 46 w 61"/>
                <a:gd name="T65" fmla="*/ 0 h 69"/>
                <a:gd name="T66" fmla="*/ 53 w 61"/>
                <a:gd name="T67" fmla="*/ 8 h 69"/>
                <a:gd name="T68" fmla="*/ 53 w 61"/>
                <a:gd name="T69" fmla="*/ 8 h 69"/>
                <a:gd name="T70" fmla="*/ 53 w 61"/>
                <a:gd name="T71" fmla="*/ 23 h 69"/>
                <a:gd name="T72" fmla="*/ 53 w 61"/>
                <a:gd name="T73" fmla="*/ 23 h 69"/>
                <a:gd name="T74" fmla="*/ 61 w 61"/>
                <a:gd name="T75" fmla="*/ 31 h 69"/>
                <a:gd name="T76" fmla="*/ 61 w 61"/>
                <a:gd name="T77" fmla="*/ 31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69"/>
                <a:gd name="T119" fmla="*/ 61 w 61"/>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69">
                  <a:moveTo>
                    <a:pt x="61" y="31"/>
                  </a:moveTo>
                  <a:lnTo>
                    <a:pt x="53" y="46"/>
                  </a:lnTo>
                  <a:lnTo>
                    <a:pt x="53" y="62"/>
                  </a:lnTo>
                  <a:lnTo>
                    <a:pt x="46" y="69"/>
                  </a:lnTo>
                  <a:lnTo>
                    <a:pt x="30" y="69"/>
                  </a:lnTo>
                  <a:lnTo>
                    <a:pt x="23" y="69"/>
                  </a:lnTo>
                  <a:lnTo>
                    <a:pt x="15" y="62"/>
                  </a:lnTo>
                  <a:lnTo>
                    <a:pt x="7" y="46"/>
                  </a:lnTo>
                  <a:lnTo>
                    <a:pt x="0" y="31"/>
                  </a:lnTo>
                  <a:lnTo>
                    <a:pt x="7" y="23"/>
                  </a:lnTo>
                  <a:lnTo>
                    <a:pt x="15" y="8"/>
                  </a:lnTo>
                  <a:lnTo>
                    <a:pt x="23" y="0"/>
                  </a:lnTo>
                  <a:lnTo>
                    <a:pt x="30" y="0"/>
                  </a:lnTo>
                  <a:lnTo>
                    <a:pt x="46" y="0"/>
                  </a:lnTo>
                  <a:lnTo>
                    <a:pt x="53" y="8"/>
                  </a:lnTo>
                  <a:lnTo>
                    <a:pt x="53" y="23"/>
                  </a:lnTo>
                  <a:lnTo>
                    <a:pt x="61" y="31"/>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90" name="Rectangle 648"/>
            <p:cNvSpPr>
              <a:spLocks noChangeArrowheads="1"/>
            </p:cNvSpPr>
            <p:nvPr/>
          </p:nvSpPr>
          <p:spPr bwMode="auto">
            <a:xfrm>
              <a:off x="4377" y="2471"/>
              <a:ext cx="46" cy="54"/>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91" name="Rectangle 649"/>
            <p:cNvSpPr>
              <a:spLocks noChangeArrowheads="1"/>
            </p:cNvSpPr>
            <p:nvPr/>
          </p:nvSpPr>
          <p:spPr bwMode="auto">
            <a:xfrm>
              <a:off x="4492" y="2494"/>
              <a:ext cx="38" cy="54"/>
            </a:xfrm>
            <a:prstGeom prst="rect">
              <a:avLst/>
            </a:prstGeom>
            <a:solidFill>
              <a:srgbClr val="FFED8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40192" name="Freeform 650"/>
            <p:cNvSpPr>
              <a:spLocks/>
            </p:cNvSpPr>
            <p:nvPr/>
          </p:nvSpPr>
          <p:spPr bwMode="auto">
            <a:xfrm>
              <a:off x="4377" y="2471"/>
              <a:ext cx="46" cy="54"/>
            </a:xfrm>
            <a:custGeom>
              <a:avLst/>
              <a:gdLst>
                <a:gd name="T0" fmla="*/ 0 w 46"/>
                <a:gd name="T1" fmla="*/ 0 h 54"/>
                <a:gd name="T2" fmla="*/ 0 w 46"/>
                <a:gd name="T3" fmla="*/ 54 h 54"/>
                <a:gd name="T4" fmla="*/ 0 w 46"/>
                <a:gd name="T5" fmla="*/ 54 h 54"/>
                <a:gd name="T6" fmla="*/ 46 w 46"/>
                <a:gd name="T7" fmla="*/ 54 h 54"/>
                <a:gd name="T8" fmla="*/ 46 w 46"/>
                <a:gd name="T9" fmla="*/ 54 h 54"/>
                <a:gd name="T10" fmla="*/ 46 w 46"/>
                <a:gd name="T11" fmla="*/ 0 h 54"/>
                <a:gd name="T12" fmla="*/ 46 w 46"/>
                <a:gd name="T13" fmla="*/ 0 h 54"/>
                <a:gd name="T14" fmla="*/ 0 w 46"/>
                <a:gd name="T15" fmla="*/ 0 h 54"/>
                <a:gd name="T16" fmla="*/ 0 w 46"/>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54"/>
                <a:gd name="T29" fmla="*/ 46 w 46"/>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54">
                  <a:moveTo>
                    <a:pt x="0" y="0"/>
                  </a:moveTo>
                  <a:lnTo>
                    <a:pt x="0" y="54"/>
                  </a:lnTo>
                  <a:lnTo>
                    <a:pt x="46" y="54"/>
                  </a:lnTo>
                  <a:lnTo>
                    <a:pt x="46"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93" name="Freeform 651"/>
            <p:cNvSpPr>
              <a:spLocks/>
            </p:cNvSpPr>
            <p:nvPr/>
          </p:nvSpPr>
          <p:spPr bwMode="auto">
            <a:xfrm>
              <a:off x="4492" y="2494"/>
              <a:ext cx="38" cy="54"/>
            </a:xfrm>
            <a:custGeom>
              <a:avLst/>
              <a:gdLst>
                <a:gd name="T0" fmla="*/ 0 w 38"/>
                <a:gd name="T1" fmla="*/ 0 h 54"/>
                <a:gd name="T2" fmla="*/ 0 w 38"/>
                <a:gd name="T3" fmla="*/ 54 h 54"/>
                <a:gd name="T4" fmla="*/ 0 w 38"/>
                <a:gd name="T5" fmla="*/ 54 h 54"/>
                <a:gd name="T6" fmla="*/ 38 w 38"/>
                <a:gd name="T7" fmla="*/ 54 h 54"/>
                <a:gd name="T8" fmla="*/ 38 w 38"/>
                <a:gd name="T9" fmla="*/ 54 h 54"/>
                <a:gd name="T10" fmla="*/ 38 w 38"/>
                <a:gd name="T11" fmla="*/ 0 h 54"/>
                <a:gd name="T12" fmla="*/ 38 w 38"/>
                <a:gd name="T13" fmla="*/ 0 h 54"/>
                <a:gd name="T14" fmla="*/ 0 w 38"/>
                <a:gd name="T15" fmla="*/ 0 h 54"/>
                <a:gd name="T16" fmla="*/ 0 w 38"/>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4"/>
                <a:gd name="T29" fmla="*/ 38 w 38"/>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4">
                  <a:moveTo>
                    <a:pt x="0" y="0"/>
                  </a:moveTo>
                  <a:lnTo>
                    <a:pt x="0" y="54"/>
                  </a:lnTo>
                  <a:lnTo>
                    <a:pt x="38" y="54"/>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94" name="Line 652"/>
            <p:cNvSpPr>
              <a:spLocks noChangeShapeType="1"/>
            </p:cNvSpPr>
            <p:nvPr/>
          </p:nvSpPr>
          <p:spPr bwMode="auto">
            <a:xfrm>
              <a:off x="4523" y="2548"/>
              <a:ext cx="1" cy="5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95" name="Freeform 653"/>
            <p:cNvSpPr>
              <a:spLocks/>
            </p:cNvSpPr>
            <p:nvPr/>
          </p:nvSpPr>
          <p:spPr bwMode="auto">
            <a:xfrm>
              <a:off x="4423" y="2578"/>
              <a:ext cx="38" cy="62"/>
            </a:xfrm>
            <a:custGeom>
              <a:avLst/>
              <a:gdLst>
                <a:gd name="T0" fmla="*/ 0 w 38"/>
                <a:gd name="T1" fmla="*/ 0 h 62"/>
                <a:gd name="T2" fmla="*/ 0 w 38"/>
                <a:gd name="T3" fmla="*/ 62 h 62"/>
                <a:gd name="T4" fmla="*/ 0 w 38"/>
                <a:gd name="T5" fmla="*/ 62 h 62"/>
                <a:gd name="T6" fmla="*/ 38 w 38"/>
                <a:gd name="T7" fmla="*/ 62 h 62"/>
                <a:gd name="T8" fmla="*/ 38 w 38"/>
                <a:gd name="T9" fmla="*/ 62 h 62"/>
                <a:gd name="T10" fmla="*/ 38 w 38"/>
                <a:gd name="T11" fmla="*/ 0 h 62"/>
                <a:gd name="T12" fmla="*/ 38 w 38"/>
                <a:gd name="T13" fmla="*/ 0 h 62"/>
                <a:gd name="T14" fmla="*/ 0 w 38"/>
                <a:gd name="T15" fmla="*/ 0 h 62"/>
                <a:gd name="T16" fmla="*/ 0 w 38"/>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62"/>
                <a:gd name="T29" fmla="*/ 38 w 38"/>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62">
                  <a:moveTo>
                    <a:pt x="0" y="0"/>
                  </a:moveTo>
                  <a:lnTo>
                    <a:pt x="0" y="62"/>
                  </a:lnTo>
                  <a:lnTo>
                    <a:pt x="38" y="62"/>
                  </a:lnTo>
                  <a:lnTo>
                    <a:pt x="38" y="0"/>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96" name="Line 654"/>
            <p:cNvSpPr>
              <a:spLocks noChangeShapeType="1"/>
            </p:cNvSpPr>
            <p:nvPr/>
          </p:nvSpPr>
          <p:spPr bwMode="auto">
            <a:xfrm>
              <a:off x="4446" y="2494"/>
              <a:ext cx="4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97" name="Line 655"/>
            <p:cNvSpPr>
              <a:spLocks noChangeShapeType="1"/>
            </p:cNvSpPr>
            <p:nvPr/>
          </p:nvSpPr>
          <p:spPr bwMode="auto">
            <a:xfrm>
              <a:off x="4469" y="2464"/>
              <a:ext cx="1" cy="5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98" name="Line 656"/>
            <p:cNvSpPr>
              <a:spLocks noChangeShapeType="1"/>
            </p:cNvSpPr>
            <p:nvPr/>
          </p:nvSpPr>
          <p:spPr bwMode="auto">
            <a:xfrm>
              <a:off x="4546" y="2900"/>
              <a:ext cx="38" cy="1"/>
            </a:xfrm>
            <a:prstGeom prst="line">
              <a:avLst/>
            </a:prstGeom>
            <a:noFill/>
            <a:ln w="12700">
              <a:solidFill>
                <a:srgbClr val="FFED8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99" name="Line 657"/>
            <p:cNvSpPr>
              <a:spLocks noChangeShapeType="1"/>
            </p:cNvSpPr>
            <p:nvPr/>
          </p:nvSpPr>
          <p:spPr bwMode="auto">
            <a:xfrm>
              <a:off x="4569" y="2869"/>
              <a:ext cx="1" cy="61"/>
            </a:xfrm>
            <a:prstGeom prst="line">
              <a:avLst/>
            </a:prstGeom>
            <a:noFill/>
            <a:ln w="12700">
              <a:solidFill>
                <a:srgbClr val="FFED8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0" name="Line 658"/>
            <p:cNvSpPr>
              <a:spLocks noChangeShapeType="1"/>
            </p:cNvSpPr>
            <p:nvPr/>
          </p:nvSpPr>
          <p:spPr bwMode="auto">
            <a:xfrm>
              <a:off x="4423" y="2379"/>
              <a:ext cx="46" cy="1"/>
            </a:xfrm>
            <a:prstGeom prst="line">
              <a:avLst/>
            </a:prstGeom>
            <a:noFill/>
            <a:ln w="12700">
              <a:solidFill>
                <a:srgbClr val="FFED8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1" name="Line 659"/>
            <p:cNvSpPr>
              <a:spLocks noChangeShapeType="1"/>
            </p:cNvSpPr>
            <p:nvPr/>
          </p:nvSpPr>
          <p:spPr bwMode="auto">
            <a:xfrm>
              <a:off x="4446" y="2356"/>
              <a:ext cx="1" cy="54"/>
            </a:xfrm>
            <a:prstGeom prst="line">
              <a:avLst/>
            </a:prstGeom>
            <a:noFill/>
            <a:ln w="12700">
              <a:solidFill>
                <a:srgbClr val="FFED8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2" name="Line 660"/>
            <p:cNvSpPr>
              <a:spLocks noChangeShapeType="1"/>
            </p:cNvSpPr>
            <p:nvPr/>
          </p:nvSpPr>
          <p:spPr bwMode="auto">
            <a:xfrm>
              <a:off x="3115" y="2991"/>
              <a:ext cx="38" cy="1"/>
            </a:xfrm>
            <a:prstGeom prst="line">
              <a:avLst/>
            </a:prstGeom>
            <a:noFill/>
            <a:ln w="12700">
              <a:solidFill>
                <a:srgbClr val="FFED8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3" name="Line 661"/>
            <p:cNvSpPr>
              <a:spLocks noChangeShapeType="1"/>
            </p:cNvSpPr>
            <p:nvPr/>
          </p:nvSpPr>
          <p:spPr bwMode="auto">
            <a:xfrm>
              <a:off x="3130" y="2961"/>
              <a:ext cx="1" cy="53"/>
            </a:xfrm>
            <a:prstGeom prst="line">
              <a:avLst/>
            </a:prstGeom>
            <a:noFill/>
            <a:ln w="12700">
              <a:solidFill>
                <a:srgbClr val="FFED8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4" name="Line 662"/>
            <p:cNvSpPr>
              <a:spLocks noChangeShapeType="1"/>
            </p:cNvSpPr>
            <p:nvPr/>
          </p:nvSpPr>
          <p:spPr bwMode="auto">
            <a:xfrm>
              <a:off x="4416" y="2448"/>
              <a:ext cx="3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5" name="Line 663"/>
            <p:cNvSpPr>
              <a:spLocks noChangeShapeType="1"/>
            </p:cNvSpPr>
            <p:nvPr/>
          </p:nvSpPr>
          <p:spPr bwMode="auto">
            <a:xfrm>
              <a:off x="4431" y="2418"/>
              <a:ext cx="1" cy="5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6" name="Line 664"/>
            <p:cNvSpPr>
              <a:spLocks noChangeShapeType="1"/>
            </p:cNvSpPr>
            <p:nvPr/>
          </p:nvSpPr>
          <p:spPr bwMode="auto">
            <a:xfrm>
              <a:off x="4500" y="2571"/>
              <a:ext cx="4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7" name="Freeform 665"/>
            <p:cNvSpPr>
              <a:spLocks/>
            </p:cNvSpPr>
            <p:nvPr/>
          </p:nvSpPr>
          <p:spPr bwMode="auto">
            <a:xfrm>
              <a:off x="468" y="1316"/>
              <a:ext cx="46" cy="23"/>
            </a:xfrm>
            <a:custGeom>
              <a:avLst/>
              <a:gdLst>
                <a:gd name="T0" fmla="*/ 0 w 46"/>
                <a:gd name="T1" fmla="*/ 15 h 23"/>
                <a:gd name="T2" fmla="*/ 8 w 46"/>
                <a:gd name="T3" fmla="*/ 0 h 23"/>
                <a:gd name="T4" fmla="*/ 46 w 46"/>
                <a:gd name="T5" fmla="*/ 15 h 23"/>
                <a:gd name="T6" fmla="*/ 46 w 46"/>
                <a:gd name="T7" fmla="*/ 23 h 23"/>
                <a:gd name="T8" fmla="*/ 0 w 46"/>
                <a:gd name="T9" fmla="*/ 15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15"/>
                  </a:moveTo>
                  <a:lnTo>
                    <a:pt x="8" y="0"/>
                  </a:lnTo>
                  <a:lnTo>
                    <a:pt x="46" y="15"/>
                  </a:lnTo>
                  <a:lnTo>
                    <a:pt x="46" y="23"/>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08" name="Freeform 666"/>
            <p:cNvSpPr>
              <a:spLocks/>
            </p:cNvSpPr>
            <p:nvPr/>
          </p:nvSpPr>
          <p:spPr bwMode="auto">
            <a:xfrm>
              <a:off x="514" y="1331"/>
              <a:ext cx="38" cy="23"/>
            </a:xfrm>
            <a:custGeom>
              <a:avLst/>
              <a:gdLst>
                <a:gd name="T0" fmla="*/ 0 w 38"/>
                <a:gd name="T1" fmla="*/ 0 h 23"/>
                <a:gd name="T2" fmla="*/ 0 w 38"/>
                <a:gd name="T3" fmla="*/ 0 h 23"/>
                <a:gd name="T4" fmla="*/ 38 w 38"/>
                <a:gd name="T5" fmla="*/ 8 h 23"/>
                <a:gd name="T6" fmla="*/ 31 w 38"/>
                <a:gd name="T7" fmla="*/ 23 h 23"/>
                <a:gd name="T8" fmla="*/ 0 w 38"/>
                <a:gd name="T9" fmla="*/ 8 h 23"/>
                <a:gd name="T10" fmla="*/ 0 w 38"/>
                <a:gd name="T11" fmla="*/ 0 h 23"/>
                <a:gd name="T12" fmla="*/ 0 60000 65536"/>
                <a:gd name="T13" fmla="*/ 0 60000 65536"/>
                <a:gd name="T14" fmla="*/ 0 60000 65536"/>
                <a:gd name="T15" fmla="*/ 0 60000 65536"/>
                <a:gd name="T16" fmla="*/ 0 60000 65536"/>
                <a:gd name="T17" fmla="*/ 0 60000 65536"/>
                <a:gd name="T18" fmla="*/ 0 w 38"/>
                <a:gd name="T19" fmla="*/ 0 h 23"/>
                <a:gd name="T20" fmla="*/ 38 w 38"/>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8" h="23">
                  <a:moveTo>
                    <a:pt x="0" y="0"/>
                  </a:moveTo>
                  <a:lnTo>
                    <a:pt x="0" y="0"/>
                  </a:lnTo>
                  <a:lnTo>
                    <a:pt x="38" y="8"/>
                  </a:lnTo>
                  <a:lnTo>
                    <a:pt x="31" y="23"/>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09" name="Freeform 667"/>
            <p:cNvSpPr>
              <a:spLocks/>
            </p:cNvSpPr>
            <p:nvPr/>
          </p:nvSpPr>
          <p:spPr bwMode="auto">
            <a:xfrm>
              <a:off x="545" y="1339"/>
              <a:ext cx="38" cy="23"/>
            </a:xfrm>
            <a:custGeom>
              <a:avLst/>
              <a:gdLst>
                <a:gd name="T0" fmla="*/ 7 w 38"/>
                <a:gd name="T1" fmla="*/ 0 h 23"/>
                <a:gd name="T2" fmla="*/ 7 w 38"/>
                <a:gd name="T3" fmla="*/ 0 h 23"/>
                <a:gd name="T4" fmla="*/ 38 w 38"/>
                <a:gd name="T5" fmla="*/ 8 h 23"/>
                <a:gd name="T6" fmla="*/ 30 w 38"/>
                <a:gd name="T7" fmla="*/ 23 h 23"/>
                <a:gd name="T8" fmla="*/ 0 w 38"/>
                <a:gd name="T9" fmla="*/ 15 h 23"/>
                <a:gd name="T10" fmla="*/ 7 w 38"/>
                <a:gd name="T11" fmla="*/ 0 h 23"/>
                <a:gd name="T12" fmla="*/ 0 60000 65536"/>
                <a:gd name="T13" fmla="*/ 0 60000 65536"/>
                <a:gd name="T14" fmla="*/ 0 60000 65536"/>
                <a:gd name="T15" fmla="*/ 0 60000 65536"/>
                <a:gd name="T16" fmla="*/ 0 60000 65536"/>
                <a:gd name="T17" fmla="*/ 0 60000 65536"/>
                <a:gd name="T18" fmla="*/ 0 w 38"/>
                <a:gd name="T19" fmla="*/ 0 h 23"/>
                <a:gd name="T20" fmla="*/ 38 w 38"/>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8" h="23">
                  <a:moveTo>
                    <a:pt x="7" y="0"/>
                  </a:moveTo>
                  <a:lnTo>
                    <a:pt x="7" y="0"/>
                  </a:lnTo>
                  <a:lnTo>
                    <a:pt x="38" y="8"/>
                  </a:lnTo>
                  <a:lnTo>
                    <a:pt x="30" y="23"/>
                  </a:lnTo>
                  <a:lnTo>
                    <a:pt x="0" y="15"/>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10" name="Freeform 668"/>
            <p:cNvSpPr>
              <a:spLocks/>
            </p:cNvSpPr>
            <p:nvPr/>
          </p:nvSpPr>
          <p:spPr bwMode="auto">
            <a:xfrm>
              <a:off x="575" y="1347"/>
              <a:ext cx="38" cy="23"/>
            </a:xfrm>
            <a:custGeom>
              <a:avLst/>
              <a:gdLst>
                <a:gd name="T0" fmla="*/ 8 w 38"/>
                <a:gd name="T1" fmla="*/ 0 h 23"/>
                <a:gd name="T2" fmla="*/ 8 w 38"/>
                <a:gd name="T3" fmla="*/ 0 h 23"/>
                <a:gd name="T4" fmla="*/ 38 w 38"/>
                <a:gd name="T5" fmla="*/ 7 h 23"/>
                <a:gd name="T6" fmla="*/ 31 w 38"/>
                <a:gd name="T7" fmla="*/ 23 h 23"/>
                <a:gd name="T8" fmla="*/ 0 w 38"/>
                <a:gd name="T9" fmla="*/ 15 h 23"/>
                <a:gd name="T10" fmla="*/ 8 w 38"/>
                <a:gd name="T11" fmla="*/ 0 h 23"/>
                <a:gd name="T12" fmla="*/ 0 60000 65536"/>
                <a:gd name="T13" fmla="*/ 0 60000 65536"/>
                <a:gd name="T14" fmla="*/ 0 60000 65536"/>
                <a:gd name="T15" fmla="*/ 0 60000 65536"/>
                <a:gd name="T16" fmla="*/ 0 60000 65536"/>
                <a:gd name="T17" fmla="*/ 0 60000 65536"/>
                <a:gd name="T18" fmla="*/ 0 w 38"/>
                <a:gd name="T19" fmla="*/ 0 h 23"/>
                <a:gd name="T20" fmla="*/ 38 w 38"/>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8" h="23">
                  <a:moveTo>
                    <a:pt x="8" y="0"/>
                  </a:moveTo>
                  <a:lnTo>
                    <a:pt x="8" y="0"/>
                  </a:lnTo>
                  <a:lnTo>
                    <a:pt x="38" y="7"/>
                  </a:lnTo>
                  <a:lnTo>
                    <a:pt x="31" y="23"/>
                  </a:ln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11" name="Freeform 669"/>
            <p:cNvSpPr>
              <a:spLocks/>
            </p:cNvSpPr>
            <p:nvPr/>
          </p:nvSpPr>
          <p:spPr bwMode="auto">
            <a:xfrm>
              <a:off x="606" y="1354"/>
              <a:ext cx="30" cy="23"/>
            </a:xfrm>
            <a:custGeom>
              <a:avLst/>
              <a:gdLst>
                <a:gd name="T0" fmla="*/ 7 w 30"/>
                <a:gd name="T1" fmla="*/ 0 h 23"/>
                <a:gd name="T2" fmla="*/ 7 w 30"/>
                <a:gd name="T3" fmla="*/ 0 h 23"/>
                <a:gd name="T4" fmla="*/ 30 w 30"/>
                <a:gd name="T5" fmla="*/ 8 h 23"/>
                <a:gd name="T6" fmla="*/ 30 w 30"/>
                <a:gd name="T7" fmla="*/ 23 h 23"/>
                <a:gd name="T8" fmla="*/ 0 w 30"/>
                <a:gd name="T9" fmla="*/ 16 h 23"/>
                <a:gd name="T10" fmla="*/ 7 w 30"/>
                <a:gd name="T11" fmla="*/ 0 h 23"/>
                <a:gd name="T12" fmla="*/ 0 60000 65536"/>
                <a:gd name="T13" fmla="*/ 0 60000 65536"/>
                <a:gd name="T14" fmla="*/ 0 60000 65536"/>
                <a:gd name="T15" fmla="*/ 0 60000 65536"/>
                <a:gd name="T16" fmla="*/ 0 60000 65536"/>
                <a:gd name="T17" fmla="*/ 0 60000 65536"/>
                <a:gd name="T18" fmla="*/ 0 w 30"/>
                <a:gd name="T19" fmla="*/ 0 h 23"/>
                <a:gd name="T20" fmla="*/ 30 w 30"/>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0" h="23">
                  <a:moveTo>
                    <a:pt x="7" y="0"/>
                  </a:moveTo>
                  <a:lnTo>
                    <a:pt x="7" y="0"/>
                  </a:lnTo>
                  <a:lnTo>
                    <a:pt x="30" y="8"/>
                  </a:lnTo>
                  <a:lnTo>
                    <a:pt x="30" y="23"/>
                  </a:lnTo>
                  <a:lnTo>
                    <a:pt x="0" y="1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12" name="Freeform 670"/>
            <p:cNvSpPr>
              <a:spLocks/>
            </p:cNvSpPr>
            <p:nvPr/>
          </p:nvSpPr>
          <p:spPr bwMode="auto">
            <a:xfrm>
              <a:off x="636" y="1362"/>
              <a:ext cx="31" cy="23"/>
            </a:xfrm>
            <a:custGeom>
              <a:avLst/>
              <a:gdLst>
                <a:gd name="T0" fmla="*/ 0 w 31"/>
                <a:gd name="T1" fmla="*/ 0 h 23"/>
                <a:gd name="T2" fmla="*/ 0 w 31"/>
                <a:gd name="T3" fmla="*/ 0 h 23"/>
                <a:gd name="T4" fmla="*/ 31 w 31"/>
                <a:gd name="T5" fmla="*/ 8 h 23"/>
                <a:gd name="T6" fmla="*/ 23 w 31"/>
                <a:gd name="T7" fmla="*/ 23 h 23"/>
                <a:gd name="T8" fmla="*/ 0 w 31"/>
                <a:gd name="T9" fmla="*/ 15 h 23"/>
                <a:gd name="T10" fmla="*/ 0 w 31"/>
                <a:gd name="T11" fmla="*/ 0 h 23"/>
                <a:gd name="T12" fmla="*/ 0 60000 65536"/>
                <a:gd name="T13" fmla="*/ 0 60000 65536"/>
                <a:gd name="T14" fmla="*/ 0 60000 65536"/>
                <a:gd name="T15" fmla="*/ 0 60000 65536"/>
                <a:gd name="T16" fmla="*/ 0 60000 65536"/>
                <a:gd name="T17" fmla="*/ 0 60000 65536"/>
                <a:gd name="T18" fmla="*/ 0 w 31"/>
                <a:gd name="T19" fmla="*/ 0 h 23"/>
                <a:gd name="T20" fmla="*/ 31 w 3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1" h="23">
                  <a:moveTo>
                    <a:pt x="0" y="0"/>
                  </a:moveTo>
                  <a:lnTo>
                    <a:pt x="0" y="0"/>
                  </a:lnTo>
                  <a:lnTo>
                    <a:pt x="31" y="8"/>
                  </a:lnTo>
                  <a:lnTo>
                    <a:pt x="23" y="23"/>
                  </a:lnTo>
                  <a:lnTo>
                    <a:pt x="0"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13" name="Freeform 671"/>
            <p:cNvSpPr>
              <a:spLocks/>
            </p:cNvSpPr>
            <p:nvPr/>
          </p:nvSpPr>
          <p:spPr bwMode="auto">
            <a:xfrm>
              <a:off x="659" y="1370"/>
              <a:ext cx="31" cy="23"/>
            </a:xfrm>
            <a:custGeom>
              <a:avLst/>
              <a:gdLst>
                <a:gd name="T0" fmla="*/ 8 w 31"/>
                <a:gd name="T1" fmla="*/ 0 h 23"/>
                <a:gd name="T2" fmla="*/ 8 w 31"/>
                <a:gd name="T3" fmla="*/ 0 h 23"/>
                <a:gd name="T4" fmla="*/ 31 w 31"/>
                <a:gd name="T5" fmla="*/ 7 h 23"/>
                <a:gd name="T6" fmla="*/ 23 w 31"/>
                <a:gd name="T7" fmla="*/ 23 h 23"/>
                <a:gd name="T8" fmla="*/ 0 w 31"/>
                <a:gd name="T9" fmla="*/ 15 h 23"/>
                <a:gd name="T10" fmla="*/ 8 w 31"/>
                <a:gd name="T11" fmla="*/ 0 h 23"/>
                <a:gd name="T12" fmla="*/ 0 60000 65536"/>
                <a:gd name="T13" fmla="*/ 0 60000 65536"/>
                <a:gd name="T14" fmla="*/ 0 60000 65536"/>
                <a:gd name="T15" fmla="*/ 0 60000 65536"/>
                <a:gd name="T16" fmla="*/ 0 60000 65536"/>
                <a:gd name="T17" fmla="*/ 0 60000 65536"/>
                <a:gd name="T18" fmla="*/ 0 w 31"/>
                <a:gd name="T19" fmla="*/ 0 h 23"/>
                <a:gd name="T20" fmla="*/ 31 w 3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1" h="23">
                  <a:moveTo>
                    <a:pt x="8" y="0"/>
                  </a:moveTo>
                  <a:lnTo>
                    <a:pt x="8" y="0"/>
                  </a:lnTo>
                  <a:lnTo>
                    <a:pt x="31" y="7"/>
                  </a:lnTo>
                  <a:lnTo>
                    <a:pt x="23" y="23"/>
                  </a:ln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14" name="Freeform 672"/>
            <p:cNvSpPr>
              <a:spLocks/>
            </p:cNvSpPr>
            <p:nvPr/>
          </p:nvSpPr>
          <p:spPr bwMode="auto">
            <a:xfrm>
              <a:off x="682" y="1377"/>
              <a:ext cx="31" cy="16"/>
            </a:xfrm>
            <a:custGeom>
              <a:avLst/>
              <a:gdLst>
                <a:gd name="T0" fmla="*/ 8 w 31"/>
                <a:gd name="T1" fmla="*/ 0 h 16"/>
                <a:gd name="T2" fmla="*/ 8 w 31"/>
                <a:gd name="T3" fmla="*/ 0 h 16"/>
                <a:gd name="T4" fmla="*/ 31 w 31"/>
                <a:gd name="T5" fmla="*/ 8 h 16"/>
                <a:gd name="T6" fmla="*/ 23 w 31"/>
                <a:gd name="T7" fmla="*/ 16 h 16"/>
                <a:gd name="T8" fmla="*/ 0 w 31"/>
                <a:gd name="T9" fmla="*/ 16 h 16"/>
                <a:gd name="T10" fmla="*/ 8 w 31"/>
                <a:gd name="T11" fmla="*/ 0 h 16"/>
                <a:gd name="T12" fmla="*/ 0 60000 65536"/>
                <a:gd name="T13" fmla="*/ 0 60000 65536"/>
                <a:gd name="T14" fmla="*/ 0 60000 65536"/>
                <a:gd name="T15" fmla="*/ 0 60000 65536"/>
                <a:gd name="T16" fmla="*/ 0 60000 65536"/>
                <a:gd name="T17" fmla="*/ 0 60000 65536"/>
                <a:gd name="T18" fmla="*/ 0 w 31"/>
                <a:gd name="T19" fmla="*/ 0 h 16"/>
                <a:gd name="T20" fmla="*/ 31 w 31"/>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31" h="16">
                  <a:moveTo>
                    <a:pt x="8" y="0"/>
                  </a:moveTo>
                  <a:lnTo>
                    <a:pt x="8" y="0"/>
                  </a:lnTo>
                  <a:lnTo>
                    <a:pt x="31" y="8"/>
                  </a:lnTo>
                  <a:lnTo>
                    <a:pt x="23" y="16"/>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15" name="Freeform 673"/>
            <p:cNvSpPr>
              <a:spLocks/>
            </p:cNvSpPr>
            <p:nvPr/>
          </p:nvSpPr>
          <p:spPr bwMode="auto">
            <a:xfrm>
              <a:off x="705" y="1385"/>
              <a:ext cx="46" cy="23"/>
            </a:xfrm>
            <a:custGeom>
              <a:avLst/>
              <a:gdLst>
                <a:gd name="T0" fmla="*/ 8 w 46"/>
                <a:gd name="T1" fmla="*/ 0 h 23"/>
                <a:gd name="T2" fmla="*/ 8 w 46"/>
                <a:gd name="T3" fmla="*/ 0 h 23"/>
                <a:gd name="T4" fmla="*/ 46 w 46"/>
                <a:gd name="T5" fmla="*/ 8 h 23"/>
                <a:gd name="T6" fmla="*/ 38 w 46"/>
                <a:gd name="T7" fmla="*/ 23 h 23"/>
                <a:gd name="T8" fmla="*/ 0 w 46"/>
                <a:gd name="T9" fmla="*/ 8 h 23"/>
                <a:gd name="T10" fmla="*/ 8 w 46"/>
                <a:gd name="T11" fmla="*/ 0 h 23"/>
                <a:gd name="T12" fmla="*/ 0 60000 65536"/>
                <a:gd name="T13" fmla="*/ 0 60000 65536"/>
                <a:gd name="T14" fmla="*/ 0 60000 65536"/>
                <a:gd name="T15" fmla="*/ 0 60000 65536"/>
                <a:gd name="T16" fmla="*/ 0 60000 65536"/>
                <a:gd name="T17" fmla="*/ 0 60000 65536"/>
                <a:gd name="T18" fmla="*/ 0 w 46"/>
                <a:gd name="T19" fmla="*/ 0 h 23"/>
                <a:gd name="T20" fmla="*/ 46 w 46"/>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46" h="23">
                  <a:moveTo>
                    <a:pt x="8" y="0"/>
                  </a:moveTo>
                  <a:lnTo>
                    <a:pt x="8" y="0"/>
                  </a:lnTo>
                  <a:lnTo>
                    <a:pt x="46" y="8"/>
                  </a:lnTo>
                  <a:lnTo>
                    <a:pt x="38" y="23"/>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16" name="Freeform 674"/>
            <p:cNvSpPr>
              <a:spLocks/>
            </p:cNvSpPr>
            <p:nvPr/>
          </p:nvSpPr>
          <p:spPr bwMode="auto">
            <a:xfrm>
              <a:off x="743" y="1393"/>
              <a:ext cx="46" cy="30"/>
            </a:xfrm>
            <a:custGeom>
              <a:avLst/>
              <a:gdLst>
                <a:gd name="T0" fmla="*/ 8 w 46"/>
                <a:gd name="T1" fmla="*/ 0 h 30"/>
                <a:gd name="T2" fmla="*/ 8 w 46"/>
                <a:gd name="T3" fmla="*/ 0 h 30"/>
                <a:gd name="T4" fmla="*/ 46 w 46"/>
                <a:gd name="T5" fmla="*/ 15 h 30"/>
                <a:gd name="T6" fmla="*/ 39 w 46"/>
                <a:gd name="T7" fmla="*/ 30 h 30"/>
                <a:gd name="T8" fmla="*/ 0 w 46"/>
                <a:gd name="T9" fmla="*/ 15 h 30"/>
                <a:gd name="T10" fmla="*/ 8 w 46"/>
                <a:gd name="T11" fmla="*/ 0 h 30"/>
                <a:gd name="T12" fmla="*/ 0 60000 65536"/>
                <a:gd name="T13" fmla="*/ 0 60000 65536"/>
                <a:gd name="T14" fmla="*/ 0 60000 65536"/>
                <a:gd name="T15" fmla="*/ 0 60000 65536"/>
                <a:gd name="T16" fmla="*/ 0 60000 65536"/>
                <a:gd name="T17" fmla="*/ 0 60000 65536"/>
                <a:gd name="T18" fmla="*/ 0 w 46"/>
                <a:gd name="T19" fmla="*/ 0 h 30"/>
                <a:gd name="T20" fmla="*/ 46 w 46"/>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46" h="30">
                  <a:moveTo>
                    <a:pt x="8" y="0"/>
                  </a:moveTo>
                  <a:lnTo>
                    <a:pt x="8" y="0"/>
                  </a:lnTo>
                  <a:lnTo>
                    <a:pt x="46" y="15"/>
                  </a:lnTo>
                  <a:lnTo>
                    <a:pt x="39" y="30"/>
                  </a:ln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17" name="Freeform 675"/>
            <p:cNvSpPr>
              <a:spLocks/>
            </p:cNvSpPr>
            <p:nvPr/>
          </p:nvSpPr>
          <p:spPr bwMode="auto">
            <a:xfrm>
              <a:off x="782" y="1408"/>
              <a:ext cx="38" cy="23"/>
            </a:xfrm>
            <a:custGeom>
              <a:avLst/>
              <a:gdLst>
                <a:gd name="T0" fmla="*/ 7 w 38"/>
                <a:gd name="T1" fmla="*/ 0 h 23"/>
                <a:gd name="T2" fmla="*/ 7 w 38"/>
                <a:gd name="T3" fmla="*/ 0 h 23"/>
                <a:gd name="T4" fmla="*/ 38 w 38"/>
                <a:gd name="T5" fmla="*/ 7 h 23"/>
                <a:gd name="T6" fmla="*/ 30 w 38"/>
                <a:gd name="T7" fmla="*/ 23 h 23"/>
                <a:gd name="T8" fmla="*/ 0 w 38"/>
                <a:gd name="T9" fmla="*/ 15 h 23"/>
                <a:gd name="T10" fmla="*/ 7 w 38"/>
                <a:gd name="T11" fmla="*/ 0 h 23"/>
                <a:gd name="T12" fmla="*/ 0 60000 65536"/>
                <a:gd name="T13" fmla="*/ 0 60000 65536"/>
                <a:gd name="T14" fmla="*/ 0 60000 65536"/>
                <a:gd name="T15" fmla="*/ 0 60000 65536"/>
                <a:gd name="T16" fmla="*/ 0 60000 65536"/>
                <a:gd name="T17" fmla="*/ 0 60000 65536"/>
                <a:gd name="T18" fmla="*/ 0 w 38"/>
                <a:gd name="T19" fmla="*/ 0 h 23"/>
                <a:gd name="T20" fmla="*/ 38 w 38"/>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8" h="23">
                  <a:moveTo>
                    <a:pt x="7" y="0"/>
                  </a:moveTo>
                  <a:lnTo>
                    <a:pt x="7" y="0"/>
                  </a:lnTo>
                  <a:lnTo>
                    <a:pt x="38" y="7"/>
                  </a:lnTo>
                  <a:lnTo>
                    <a:pt x="30" y="23"/>
                  </a:lnTo>
                  <a:lnTo>
                    <a:pt x="0" y="15"/>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18" name="Freeform 676"/>
            <p:cNvSpPr>
              <a:spLocks/>
            </p:cNvSpPr>
            <p:nvPr/>
          </p:nvSpPr>
          <p:spPr bwMode="auto">
            <a:xfrm>
              <a:off x="812" y="1415"/>
              <a:ext cx="39" cy="31"/>
            </a:xfrm>
            <a:custGeom>
              <a:avLst/>
              <a:gdLst>
                <a:gd name="T0" fmla="*/ 8 w 39"/>
                <a:gd name="T1" fmla="*/ 0 h 31"/>
                <a:gd name="T2" fmla="*/ 8 w 39"/>
                <a:gd name="T3" fmla="*/ 0 h 31"/>
                <a:gd name="T4" fmla="*/ 39 w 39"/>
                <a:gd name="T5" fmla="*/ 16 h 31"/>
                <a:gd name="T6" fmla="*/ 31 w 39"/>
                <a:gd name="T7" fmla="*/ 31 h 31"/>
                <a:gd name="T8" fmla="*/ 0 w 39"/>
                <a:gd name="T9" fmla="*/ 16 h 31"/>
                <a:gd name="T10" fmla="*/ 8 w 39"/>
                <a:gd name="T11" fmla="*/ 0 h 31"/>
                <a:gd name="T12" fmla="*/ 0 60000 65536"/>
                <a:gd name="T13" fmla="*/ 0 60000 65536"/>
                <a:gd name="T14" fmla="*/ 0 60000 65536"/>
                <a:gd name="T15" fmla="*/ 0 60000 65536"/>
                <a:gd name="T16" fmla="*/ 0 60000 65536"/>
                <a:gd name="T17" fmla="*/ 0 60000 65536"/>
                <a:gd name="T18" fmla="*/ 0 w 39"/>
                <a:gd name="T19" fmla="*/ 0 h 31"/>
                <a:gd name="T20" fmla="*/ 39 w 39"/>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9" h="31">
                  <a:moveTo>
                    <a:pt x="8" y="0"/>
                  </a:moveTo>
                  <a:lnTo>
                    <a:pt x="8" y="0"/>
                  </a:lnTo>
                  <a:lnTo>
                    <a:pt x="39" y="16"/>
                  </a:lnTo>
                  <a:lnTo>
                    <a:pt x="31" y="31"/>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19" name="Freeform 677"/>
            <p:cNvSpPr>
              <a:spLocks/>
            </p:cNvSpPr>
            <p:nvPr/>
          </p:nvSpPr>
          <p:spPr bwMode="auto">
            <a:xfrm>
              <a:off x="843" y="1431"/>
              <a:ext cx="69" cy="38"/>
            </a:xfrm>
            <a:custGeom>
              <a:avLst/>
              <a:gdLst>
                <a:gd name="T0" fmla="*/ 8 w 69"/>
                <a:gd name="T1" fmla="*/ 0 h 38"/>
                <a:gd name="T2" fmla="*/ 8 w 69"/>
                <a:gd name="T3" fmla="*/ 0 h 38"/>
                <a:gd name="T4" fmla="*/ 69 w 69"/>
                <a:gd name="T5" fmla="*/ 23 h 38"/>
                <a:gd name="T6" fmla="*/ 61 w 69"/>
                <a:gd name="T7" fmla="*/ 38 h 38"/>
                <a:gd name="T8" fmla="*/ 0 w 69"/>
                <a:gd name="T9" fmla="*/ 15 h 38"/>
                <a:gd name="T10" fmla="*/ 8 w 69"/>
                <a:gd name="T11" fmla="*/ 0 h 38"/>
                <a:gd name="T12" fmla="*/ 0 60000 65536"/>
                <a:gd name="T13" fmla="*/ 0 60000 65536"/>
                <a:gd name="T14" fmla="*/ 0 60000 65536"/>
                <a:gd name="T15" fmla="*/ 0 60000 65536"/>
                <a:gd name="T16" fmla="*/ 0 60000 65536"/>
                <a:gd name="T17" fmla="*/ 0 60000 65536"/>
                <a:gd name="T18" fmla="*/ 0 w 69"/>
                <a:gd name="T19" fmla="*/ 0 h 38"/>
                <a:gd name="T20" fmla="*/ 69 w 69"/>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69" h="38">
                  <a:moveTo>
                    <a:pt x="8" y="0"/>
                  </a:moveTo>
                  <a:lnTo>
                    <a:pt x="8" y="0"/>
                  </a:lnTo>
                  <a:lnTo>
                    <a:pt x="69" y="23"/>
                  </a:lnTo>
                  <a:lnTo>
                    <a:pt x="61" y="38"/>
                  </a:ln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20" name="Freeform 678"/>
            <p:cNvSpPr>
              <a:spLocks/>
            </p:cNvSpPr>
            <p:nvPr/>
          </p:nvSpPr>
          <p:spPr bwMode="auto">
            <a:xfrm>
              <a:off x="904" y="1454"/>
              <a:ext cx="69" cy="46"/>
            </a:xfrm>
            <a:custGeom>
              <a:avLst/>
              <a:gdLst>
                <a:gd name="T0" fmla="*/ 8 w 69"/>
                <a:gd name="T1" fmla="*/ 0 h 46"/>
                <a:gd name="T2" fmla="*/ 8 w 69"/>
                <a:gd name="T3" fmla="*/ 0 h 46"/>
                <a:gd name="T4" fmla="*/ 69 w 69"/>
                <a:gd name="T5" fmla="*/ 38 h 46"/>
                <a:gd name="T6" fmla="*/ 69 w 69"/>
                <a:gd name="T7" fmla="*/ 46 h 46"/>
                <a:gd name="T8" fmla="*/ 0 w 69"/>
                <a:gd name="T9" fmla="*/ 15 h 46"/>
                <a:gd name="T10" fmla="*/ 8 w 69"/>
                <a:gd name="T11" fmla="*/ 0 h 46"/>
                <a:gd name="T12" fmla="*/ 0 60000 65536"/>
                <a:gd name="T13" fmla="*/ 0 60000 65536"/>
                <a:gd name="T14" fmla="*/ 0 60000 65536"/>
                <a:gd name="T15" fmla="*/ 0 60000 65536"/>
                <a:gd name="T16" fmla="*/ 0 60000 65536"/>
                <a:gd name="T17" fmla="*/ 0 60000 65536"/>
                <a:gd name="T18" fmla="*/ 0 w 69"/>
                <a:gd name="T19" fmla="*/ 0 h 46"/>
                <a:gd name="T20" fmla="*/ 69 w 69"/>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69" h="46">
                  <a:moveTo>
                    <a:pt x="8" y="0"/>
                  </a:moveTo>
                  <a:lnTo>
                    <a:pt x="8" y="0"/>
                  </a:lnTo>
                  <a:lnTo>
                    <a:pt x="69" y="38"/>
                  </a:lnTo>
                  <a:lnTo>
                    <a:pt x="69" y="46"/>
                  </a:ln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21" name="Freeform 679"/>
            <p:cNvSpPr>
              <a:spLocks/>
            </p:cNvSpPr>
            <p:nvPr/>
          </p:nvSpPr>
          <p:spPr bwMode="auto">
            <a:xfrm>
              <a:off x="973" y="1492"/>
              <a:ext cx="38" cy="31"/>
            </a:xfrm>
            <a:custGeom>
              <a:avLst/>
              <a:gdLst>
                <a:gd name="T0" fmla="*/ 0 w 38"/>
                <a:gd name="T1" fmla="*/ 0 h 31"/>
                <a:gd name="T2" fmla="*/ 0 w 38"/>
                <a:gd name="T3" fmla="*/ 0 h 31"/>
                <a:gd name="T4" fmla="*/ 38 w 38"/>
                <a:gd name="T5" fmla="*/ 15 h 31"/>
                <a:gd name="T6" fmla="*/ 31 w 38"/>
                <a:gd name="T7" fmla="*/ 31 h 31"/>
                <a:gd name="T8" fmla="*/ 0 w 38"/>
                <a:gd name="T9" fmla="*/ 8 h 31"/>
                <a:gd name="T10" fmla="*/ 0 w 38"/>
                <a:gd name="T11" fmla="*/ 0 h 31"/>
                <a:gd name="T12" fmla="*/ 0 60000 65536"/>
                <a:gd name="T13" fmla="*/ 0 60000 65536"/>
                <a:gd name="T14" fmla="*/ 0 60000 65536"/>
                <a:gd name="T15" fmla="*/ 0 60000 65536"/>
                <a:gd name="T16" fmla="*/ 0 60000 65536"/>
                <a:gd name="T17" fmla="*/ 0 60000 65536"/>
                <a:gd name="T18" fmla="*/ 0 w 38"/>
                <a:gd name="T19" fmla="*/ 0 h 31"/>
                <a:gd name="T20" fmla="*/ 38 w 38"/>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8" h="31">
                  <a:moveTo>
                    <a:pt x="0" y="0"/>
                  </a:moveTo>
                  <a:lnTo>
                    <a:pt x="0" y="0"/>
                  </a:lnTo>
                  <a:lnTo>
                    <a:pt x="38" y="15"/>
                  </a:lnTo>
                  <a:lnTo>
                    <a:pt x="31" y="31"/>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22" name="Freeform 680"/>
            <p:cNvSpPr>
              <a:spLocks/>
            </p:cNvSpPr>
            <p:nvPr/>
          </p:nvSpPr>
          <p:spPr bwMode="auto">
            <a:xfrm>
              <a:off x="1004" y="1507"/>
              <a:ext cx="45" cy="39"/>
            </a:xfrm>
            <a:custGeom>
              <a:avLst/>
              <a:gdLst>
                <a:gd name="T0" fmla="*/ 7 w 45"/>
                <a:gd name="T1" fmla="*/ 0 h 39"/>
                <a:gd name="T2" fmla="*/ 7 w 45"/>
                <a:gd name="T3" fmla="*/ 0 h 39"/>
                <a:gd name="T4" fmla="*/ 45 w 45"/>
                <a:gd name="T5" fmla="*/ 23 h 39"/>
                <a:gd name="T6" fmla="*/ 38 w 45"/>
                <a:gd name="T7" fmla="*/ 39 h 39"/>
                <a:gd name="T8" fmla="*/ 0 w 45"/>
                <a:gd name="T9" fmla="*/ 16 h 39"/>
                <a:gd name="T10" fmla="*/ 7 w 45"/>
                <a:gd name="T11" fmla="*/ 0 h 39"/>
                <a:gd name="T12" fmla="*/ 0 60000 65536"/>
                <a:gd name="T13" fmla="*/ 0 60000 65536"/>
                <a:gd name="T14" fmla="*/ 0 60000 65536"/>
                <a:gd name="T15" fmla="*/ 0 60000 65536"/>
                <a:gd name="T16" fmla="*/ 0 60000 65536"/>
                <a:gd name="T17" fmla="*/ 0 60000 65536"/>
                <a:gd name="T18" fmla="*/ 0 w 45"/>
                <a:gd name="T19" fmla="*/ 0 h 39"/>
                <a:gd name="T20" fmla="*/ 45 w 45"/>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45" h="39">
                  <a:moveTo>
                    <a:pt x="7" y="0"/>
                  </a:moveTo>
                  <a:lnTo>
                    <a:pt x="7" y="0"/>
                  </a:lnTo>
                  <a:lnTo>
                    <a:pt x="45" y="23"/>
                  </a:lnTo>
                  <a:lnTo>
                    <a:pt x="38" y="39"/>
                  </a:lnTo>
                  <a:lnTo>
                    <a:pt x="0" y="1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23" name="Freeform 681"/>
            <p:cNvSpPr>
              <a:spLocks/>
            </p:cNvSpPr>
            <p:nvPr/>
          </p:nvSpPr>
          <p:spPr bwMode="auto">
            <a:xfrm>
              <a:off x="1042" y="1530"/>
              <a:ext cx="53" cy="38"/>
            </a:xfrm>
            <a:custGeom>
              <a:avLst/>
              <a:gdLst>
                <a:gd name="T0" fmla="*/ 7 w 53"/>
                <a:gd name="T1" fmla="*/ 0 h 38"/>
                <a:gd name="T2" fmla="*/ 7 w 53"/>
                <a:gd name="T3" fmla="*/ 0 h 38"/>
                <a:gd name="T4" fmla="*/ 53 w 53"/>
                <a:gd name="T5" fmla="*/ 31 h 38"/>
                <a:gd name="T6" fmla="*/ 46 w 53"/>
                <a:gd name="T7" fmla="*/ 38 h 38"/>
                <a:gd name="T8" fmla="*/ 0 w 53"/>
                <a:gd name="T9" fmla="*/ 16 h 38"/>
                <a:gd name="T10" fmla="*/ 7 w 53"/>
                <a:gd name="T11" fmla="*/ 0 h 38"/>
                <a:gd name="T12" fmla="*/ 0 60000 65536"/>
                <a:gd name="T13" fmla="*/ 0 60000 65536"/>
                <a:gd name="T14" fmla="*/ 0 60000 65536"/>
                <a:gd name="T15" fmla="*/ 0 60000 65536"/>
                <a:gd name="T16" fmla="*/ 0 60000 65536"/>
                <a:gd name="T17" fmla="*/ 0 60000 65536"/>
                <a:gd name="T18" fmla="*/ 0 w 53"/>
                <a:gd name="T19" fmla="*/ 0 h 38"/>
                <a:gd name="T20" fmla="*/ 53 w 53"/>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53" h="38">
                  <a:moveTo>
                    <a:pt x="7" y="0"/>
                  </a:moveTo>
                  <a:lnTo>
                    <a:pt x="7" y="0"/>
                  </a:lnTo>
                  <a:lnTo>
                    <a:pt x="53" y="31"/>
                  </a:lnTo>
                  <a:lnTo>
                    <a:pt x="46" y="38"/>
                  </a:lnTo>
                  <a:lnTo>
                    <a:pt x="0" y="1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24" name="Freeform 682"/>
            <p:cNvSpPr>
              <a:spLocks/>
            </p:cNvSpPr>
            <p:nvPr/>
          </p:nvSpPr>
          <p:spPr bwMode="auto">
            <a:xfrm>
              <a:off x="1088" y="1561"/>
              <a:ext cx="53" cy="38"/>
            </a:xfrm>
            <a:custGeom>
              <a:avLst/>
              <a:gdLst>
                <a:gd name="T0" fmla="*/ 7 w 53"/>
                <a:gd name="T1" fmla="*/ 0 h 38"/>
                <a:gd name="T2" fmla="*/ 7 w 53"/>
                <a:gd name="T3" fmla="*/ 0 h 38"/>
                <a:gd name="T4" fmla="*/ 53 w 53"/>
                <a:gd name="T5" fmla="*/ 30 h 38"/>
                <a:gd name="T6" fmla="*/ 46 w 53"/>
                <a:gd name="T7" fmla="*/ 38 h 38"/>
                <a:gd name="T8" fmla="*/ 0 w 53"/>
                <a:gd name="T9" fmla="*/ 7 h 38"/>
                <a:gd name="T10" fmla="*/ 7 w 53"/>
                <a:gd name="T11" fmla="*/ 0 h 38"/>
                <a:gd name="T12" fmla="*/ 0 60000 65536"/>
                <a:gd name="T13" fmla="*/ 0 60000 65536"/>
                <a:gd name="T14" fmla="*/ 0 60000 65536"/>
                <a:gd name="T15" fmla="*/ 0 60000 65536"/>
                <a:gd name="T16" fmla="*/ 0 60000 65536"/>
                <a:gd name="T17" fmla="*/ 0 60000 65536"/>
                <a:gd name="T18" fmla="*/ 0 w 53"/>
                <a:gd name="T19" fmla="*/ 0 h 38"/>
                <a:gd name="T20" fmla="*/ 53 w 53"/>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53" h="38">
                  <a:moveTo>
                    <a:pt x="7" y="0"/>
                  </a:moveTo>
                  <a:lnTo>
                    <a:pt x="7" y="0"/>
                  </a:lnTo>
                  <a:lnTo>
                    <a:pt x="53" y="30"/>
                  </a:lnTo>
                  <a:lnTo>
                    <a:pt x="46" y="38"/>
                  </a:lnTo>
                  <a:lnTo>
                    <a:pt x="0" y="7"/>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25" name="Freeform 683"/>
            <p:cNvSpPr>
              <a:spLocks/>
            </p:cNvSpPr>
            <p:nvPr/>
          </p:nvSpPr>
          <p:spPr bwMode="auto">
            <a:xfrm>
              <a:off x="1134" y="1591"/>
              <a:ext cx="53" cy="46"/>
            </a:xfrm>
            <a:custGeom>
              <a:avLst/>
              <a:gdLst>
                <a:gd name="T0" fmla="*/ 7 w 53"/>
                <a:gd name="T1" fmla="*/ 0 h 46"/>
                <a:gd name="T2" fmla="*/ 7 w 53"/>
                <a:gd name="T3" fmla="*/ 0 h 46"/>
                <a:gd name="T4" fmla="*/ 53 w 53"/>
                <a:gd name="T5" fmla="*/ 31 h 46"/>
                <a:gd name="T6" fmla="*/ 45 w 53"/>
                <a:gd name="T7" fmla="*/ 46 h 46"/>
                <a:gd name="T8" fmla="*/ 0 w 53"/>
                <a:gd name="T9" fmla="*/ 8 h 46"/>
                <a:gd name="T10" fmla="*/ 7 w 53"/>
                <a:gd name="T11" fmla="*/ 0 h 46"/>
                <a:gd name="T12" fmla="*/ 0 60000 65536"/>
                <a:gd name="T13" fmla="*/ 0 60000 65536"/>
                <a:gd name="T14" fmla="*/ 0 60000 65536"/>
                <a:gd name="T15" fmla="*/ 0 60000 65536"/>
                <a:gd name="T16" fmla="*/ 0 60000 65536"/>
                <a:gd name="T17" fmla="*/ 0 60000 65536"/>
                <a:gd name="T18" fmla="*/ 0 w 53"/>
                <a:gd name="T19" fmla="*/ 0 h 46"/>
                <a:gd name="T20" fmla="*/ 53 w 53"/>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53" h="46">
                  <a:moveTo>
                    <a:pt x="7" y="0"/>
                  </a:moveTo>
                  <a:lnTo>
                    <a:pt x="7" y="0"/>
                  </a:lnTo>
                  <a:lnTo>
                    <a:pt x="53" y="31"/>
                  </a:lnTo>
                  <a:lnTo>
                    <a:pt x="45" y="46"/>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26" name="Freeform 684"/>
            <p:cNvSpPr>
              <a:spLocks/>
            </p:cNvSpPr>
            <p:nvPr/>
          </p:nvSpPr>
          <p:spPr bwMode="auto">
            <a:xfrm>
              <a:off x="1179" y="1622"/>
              <a:ext cx="54" cy="38"/>
            </a:xfrm>
            <a:custGeom>
              <a:avLst/>
              <a:gdLst>
                <a:gd name="T0" fmla="*/ 8 w 54"/>
                <a:gd name="T1" fmla="*/ 0 h 38"/>
                <a:gd name="T2" fmla="*/ 8 w 54"/>
                <a:gd name="T3" fmla="*/ 0 h 38"/>
                <a:gd name="T4" fmla="*/ 54 w 54"/>
                <a:gd name="T5" fmla="*/ 31 h 38"/>
                <a:gd name="T6" fmla="*/ 46 w 54"/>
                <a:gd name="T7" fmla="*/ 38 h 38"/>
                <a:gd name="T8" fmla="*/ 0 w 54"/>
                <a:gd name="T9" fmla="*/ 15 h 38"/>
                <a:gd name="T10" fmla="*/ 8 w 54"/>
                <a:gd name="T11" fmla="*/ 0 h 38"/>
                <a:gd name="T12" fmla="*/ 0 60000 65536"/>
                <a:gd name="T13" fmla="*/ 0 60000 65536"/>
                <a:gd name="T14" fmla="*/ 0 60000 65536"/>
                <a:gd name="T15" fmla="*/ 0 60000 65536"/>
                <a:gd name="T16" fmla="*/ 0 60000 65536"/>
                <a:gd name="T17" fmla="*/ 0 60000 65536"/>
                <a:gd name="T18" fmla="*/ 0 w 54"/>
                <a:gd name="T19" fmla="*/ 0 h 38"/>
                <a:gd name="T20" fmla="*/ 54 w 54"/>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54" h="38">
                  <a:moveTo>
                    <a:pt x="8" y="0"/>
                  </a:moveTo>
                  <a:lnTo>
                    <a:pt x="8" y="0"/>
                  </a:lnTo>
                  <a:lnTo>
                    <a:pt x="54" y="31"/>
                  </a:lnTo>
                  <a:lnTo>
                    <a:pt x="46" y="38"/>
                  </a:ln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27" name="Freeform 685"/>
            <p:cNvSpPr>
              <a:spLocks/>
            </p:cNvSpPr>
            <p:nvPr/>
          </p:nvSpPr>
          <p:spPr bwMode="auto">
            <a:xfrm>
              <a:off x="1225" y="1653"/>
              <a:ext cx="54" cy="38"/>
            </a:xfrm>
            <a:custGeom>
              <a:avLst/>
              <a:gdLst>
                <a:gd name="T0" fmla="*/ 8 w 54"/>
                <a:gd name="T1" fmla="*/ 0 h 38"/>
                <a:gd name="T2" fmla="*/ 8 w 54"/>
                <a:gd name="T3" fmla="*/ 0 h 38"/>
                <a:gd name="T4" fmla="*/ 54 w 54"/>
                <a:gd name="T5" fmla="*/ 23 h 38"/>
                <a:gd name="T6" fmla="*/ 39 w 54"/>
                <a:gd name="T7" fmla="*/ 38 h 38"/>
                <a:gd name="T8" fmla="*/ 0 w 54"/>
                <a:gd name="T9" fmla="*/ 7 h 38"/>
                <a:gd name="T10" fmla="*/ 8 w 54"/>
                <a:gd name="T11" fmla="*/ 0 h 38"/>
                <a:gd name="T12" fmla="*/ 0 60000 65536"/>
                <a:gd name="T13" fmla="*/ 0 60000 65536"/>
                <a:gd name="T14" fmla="*/ 0 60000 65536"/>
                <a:gd name="T15" fmla="*/ 0 60000 65536"/>
                <a:gd name="T16" fmla="*/ 0 60000 65536"/>
                <a:gd name="T17" fmla="*/ 0 60000 65536"/>
                <a:gd name="T18" fmla="*/ 0 w 54"/>
                <a:gd name="T19" fmla="*/ 0 h 38"/>
                <a:gd name="T20" fmla="*/ 54 w 54"/>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54" h="38">
                  <a:moveTo>
                    <a:pt x="8" y="0"/>
                  </a:moveTo>
                  <a:lnTo>
                    <a:pt x="8" y="0"/>
                  </a:lnTo>
                  <a:lnTo>
                    <a:pt x="54" y="23"/>
                  </a:lnTo>
                  <a:lnTo>
                    <a:pt x="39" y="38"/>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28" name="Freeform 686"/>
            <p:cNvSpPr>
              <a:spLocks/>
            </p:cNvSpPr>
            <p:nvPr/>
          </p:nvSpPr>
          <p:spPr bwMode="auto">
            <a:xfrm>
              <a:off x="1264" y="1676"/>
              <a:ext cx="46" cy="38"/>
            </a:xfrm>
            <a:custGeom>
              <a:avLst/>
              <a:gdLst>
                <a:gd name="T0" fmla="*/ 15 w 46"/>
                <a:gd name="T1" fmla="*/ 0 h 38"/>
                <a:gd name="T2" fmla="*/ 15 w 46"/>
                <a:gd name="T3" fmla="*/ 0 h 38"/>
                <a:gd name="T4" fmla="*/ 46 w 46"/>
                <a:gd name="T5" fmla="*/ 30 h 38"/>
                <a:gd name="T6" fmla="*/ 38 w 46"/>
                <a:gd name="T7" fmla="*/ 38 h 38"/>
                <a:gd name="T8" fmla="*/ 0 w 46"/>
                <a:gd name="T9" fmla="*/ 15 h 38"/>
                <a:gd name="T10" fmla="*/ 15 w 46"/>
                <a:gd name="T11" fmla="*/ 0 h 38"/>
                <a:gd name="T12" fmla="*/ 0 60000 65536"/>
                <a:gd name="T13" fmla="*/ 0 60000 65536"/>
                <a:gd name="T14" fmla="*/ 0 60000 65536"/>
                <a:gd name="T15" fmla="*/ 0 60000 65536"/>
                <a:gd name="T16" fmla="*/ 0 60000 65536"/>
                <a:gd name="T17" fmla="*/ 0 60000 65536"/>
                <a:gd name="T18" fmla="*/ 0 w 46"/>
                <a:gd name="T19" fmla="*/ 0 h 38"/>
                <a:gd name="T20" fmla="*/ 46 w 46"/>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46" h="38">
                  <a:moveTo>
                    <a:pt x="15" y="0"/>
                  </a:moveTo>
                  <a:lnTo>
                    <a:pt x="15" y="0"/>
                  </a:lnTo>
                  <a:lnTo>
                    <a:pt x="46" y="30"/>
                  </a:lnTo>
                  <a:lnTo>
                    <a:pt x="38" y="38"/>
                  </a:lnTo>
                  <a:lnTo>
                    <a:pt x="0" y="15"/>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29" name="Freeform 687"/>
            <p:cNvSpPr>
              <a:spLocks/>
            </p:cNvSpPr>
            <p:nvPr/>
          </p:nvSpPr>
          <p:spPr bwMode="auto">
            <a:xfrm>
              <a:off x="1302" y="1706"/>
              <a:ext cx="46" cy="38"/>
            </a:xfrm>
            <a:custGeom>
              <a:avLst/>
              <a:gdLst>
                <a:gd name="T0" fmla="*/ 8 w 46"/>
                <a:gd name="T1" fmla="*/ 0 h 38"/>
                <a:gd name="T2" fmla="*/ 8 w 46"/>
                <a:gd name="T3" fmla="*/ 0 h 38"/>
                <a:gd name="T4" fmla="*/ 46 w 46"/>
                <a:gd name="T5" fmla="*/ 23 h 38"/>
                <a:gd name="T6" fmla="*/ 38 w 46"/>
                <a:gd name="T7" fmla="*/ 38 h 38"/>
                <a:gd name="T8" fmla="*/ 0 w 46"/>
                <a:gd name="T9" fmla="*/ 8 h 38"/>
                <a:gd name="T10" fmla="*/ 8 w 46"/>
                <a:gd name="T11" fmla="*/ 0 h 38"/>
                <a:gd name="T12" fmla="*/ 0 60000 65536"/>
                <a:gd name="T13" fmla="*/ 0 60000 65536"/>
                <a:gd name="T14" fmla="*/ 0 60000 65536"/>
                <a:gd name="T15" fmla="*/ 0 60000 65536"/>
                <a:gd name="T16" fmla="*/ 0 60000 65536"/>
                <a:gd name="T17" fmla="*/ 0 60000 65536"/>
                <a:gd name="T18" fmla="*/ 0 w 46"/>
                <a:gd name="T19" fmla="*/ 0 h 38"/>
                <a:gd name="T20" fmla="*/ 46 w 46"/>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46" h="38">
                  <a:moveTo>
                    <a:pt x="8" y="0"/>
                  </a:moveTo>
                  <a:lnTo>
                    <a:pt x="8" y="0"/>
                  </a:lnTo>
                  <a:lnTo>
                    <a:pt x="46" y="23"/>
                  </a:lnTo>
                  <a:lnTo>
                    <a:pt x="38" y="38"/>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30" name="Freeform 688"/>
            <p:cNvSpPr>
              <a:spLocks/>
            </p:cNvSpPr>
            <p:nvPr/>
          </p:nvSpPr>
          <p:spPr bwMode="auto">
            <a:xfrm>
              <a:off x="1340" y="1729"/>
              <a:ext cx="46" cy="46"/>
            </a:xfrm>
            <a:custGeom>
              <a:avLst/>
              <a:gdLst>
                <a:gd name="T0" fmla="*/ 8 w 46"/>
                <a:gd name="T1" fmla="*/ 0 h 46"/>
                <a:gd name="T2" fmla="*/ 8 w 46"/>
                <a:gd name="T3" fmla="*/ 0 h 46"/>
                <a:gd name="T4" fmla="*/ 46 w 46"/>
                <a:gd name="T5" fmla="*/ 31 h 46"/>
                <a:gd name="T6" fmla="*/ 38 w 46"/>
                <a:gd name="T7" fmla="*/ 46 h 46"/>
                <a:gd name="T8" fmla="*/ 0 w 46"/>
                <a:gd name="T9" fmla="*/ 15 h 46"/>
                <a:gd name="T10" fmla="*/ 8 w 46"/>
                <a:gd name="T11" fmla="*/ 0 h 46"/>
                <a:gd name="T12" fmla="*/ 0 60000 65536"/>
                <a:gd name="T13" fmla="*/ 0 60000 65536"/>
                <a:gd name="T14" fmla="*/ 0 60000 65536"/>
                <a:gd name="T15" fmla="*/ 0 60000 65536"/>
                <a:gd name="T16" fmla="*/ 0 60000 65536"/>
                <a:gd name="T17" fmla="*/ 0 60000 65536"/>
                <a:gd name="T18" fmla="*/ 0 w 46"/>
                <a:gd name="T19" fmla="*/ 0 h 46"/>
                <a:gd name="T20" fmla="*/ 46 w 46"/>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46" h="46">
                  <a:moveTo>
                    <a:pt x="8" y="0"/>
                  </a:moveTo>
                  <a:lnTo>
                    <a:pt x="8" y="0"/>
                  </a:lnTo>
                  <a:lnTo>
                    <a:pt x="46" y="31"/>
                  </a:lnTo>
                  <a:lnTo>
                    <a:pt x="38" y="46"/>
                  </a:ln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31" name="Freeform 689"/>
            <p:cNvSpPr>
              <a:spLocks/>
            </p:cNvSpPr>
            <p:nvPr/>
          </p:nvSpPr>
          <p:spPr bwMode="auto">
            <a:xfrm>
              <a:off x="1378" y="1760"/>
              <a:ext cx="46" cy="46"/>
            </a:xfrm>
            <a:custGeom>
              <a:avLst/>
              <a:gdLst>
                <a:gd name="T0" fmla="*/ 8 w 46"/>
                <a:gd name="T1" fmla="*/ 0 h 46"/>
                <a:gd name="T2" fmla="*/ 8 w 46"/>
                <a:gd name="T3" fmla="*/ 0 h 46"/>
                <a:gd name="T4" fmla="*/ 46 w 46"/>
                <a:gd name="T5" fmla="*/ 30 h 46"/>
                <a:gd name="T6" fmla="*/ 39 w 46"/>
                <a:gd name="T7" fmla="*/ 46 h 46"/>
                <a:gd name="T8" fmla="*/ 0 w 46"/>
                <a:gd name="T9" fmla="*/ 15 h 46"/>
                <a:gd name="T10" fmla="*/ 8 w 46"/>
                <a:gd name="T11" fmla="*/ 0 h 46"/>
                <a:gd name="T12" fmla="*/ 0 60000 65536"/>
                <a:gd name="T13" fmla="*/ 0 60000 65536"/>
                <a:gd name="T14" fmla="*/ 0 60000 65536"/>
                <a:gd name="T15" fmla="*/ 0 60000 65536"/>
                <a:gd name="T16" fmla="*/ 0 60000 65536"/>
                <a:gd name="T17" fmla="*/ 0 60000 65536"/>
                <a:gd name="T18" fmla="*/ 0 w 46"/>
                <a:gd name="T19" fmla="*/ 0 h 46"/>
                <a:gd name="T20" fmla="*/ 46 w 46"/>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46" h="46">
                  <a:moveTo>
                    <a:pt x="8" y="0"/>
                  </a:moveTo>
                  <a:lnTo>
                    <a:pt x="8" y="0"/>
                  </a:lnTo>
                  <a:lnTo>
                    <a:pt x="46" y="30"/>
                  </a:lnTo>
                  <a:lnTo>
                    <a:pt x="39" y="46"/>
                  </a:ln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32" name="Freeform 690"/>
            <p:cNvSpPr>
              <a:spLocks/>
            </p:cNvSpPr>
            <p:nvPr/>
          </p:nvSpPr>
          <p:spPr bwMode="auto">
            <a:xfrm>
              <a:off x="1417" y="1790"/>
              <a:ext cx="53" cy="46"/>
            </a:xfrm>
            <a:custGeom>
              <a:avLst/>
              <a:gdLst>
                <a:gd name="T0" fmla="*/ 7 w 53"/>
                <a:gd name="T1" fmla="*/ 0 h 46"/>
                <a:gd name="T2" fmla="*/ 7 w 53"/>
                <a:gd name="T3" fmla="*/ 0 h 46"/>
                <a:gd name="T4" fmla="*/ 53 w 53"/>
                <a:gd name="T5" fmla="*/ 39 h 46"/>
                <a:gd name="T6" fmla="*/ 46 w 53"/>
                <a:gd name="T7" fmla="*/ 46 h 46"/>
                <a:gd name="T8" fmla="*/ 0 w 53"/>
                <a:gd name="T9" fmla="*/ 16 h 46"/>
                <a:gd name="T10" fmla="*/ 7 w 53"/>
                <a:gd name="T11" fmla="*/ 0 h 46"/>
                <a:gd name="T12" fmla="*/ 0 60000 65536"/>
                <a:gd name="T13" fmla="*/ 0 60000 65536"/>
                <a:gd name="T14" fmla="*/ 0 60000 65536"/>
                <a:gd name="T15" fmla="*/ 0 60000 65536"/>
                <a:gd name="T16" fmla="*/ 0 60000 65536"/>
                <a:gd name="T17" fmla="*/ 0 60000 65536"/>
                <a:gd name="T18" fmla="*/ 0 w 53"/>
                <a:gd name="T19" fmla="*/ 0 h 46"/>
                <a:gd name="T20" fmla="*/ 53 w 53"/>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53" h="46">
                  <a:moveTo>
                    <a:pt x="7" y="0"/>
                  </a:moveTo>
                  <a:lnTo>
                    <a:pt x="7" y="0"/>
                  </a:lnTo>
                  <a:lnTo>
                    <a:pt x="53" y="39"/>
                  </a:lnTo>
                  <a:lnTo>
                    <a:pt x="46" y="46"/>
                  </a:lnTo>
                  <a:lnTo>
                    <a:pt x="0" y="1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33" name="Freeform 691"/>
            <p:cNvSpPr>
              <a:spLocks/>
            </p:cNvSpPr>
            <p:nvPr/>
          </p:nvSpPr>
          <p:spPr bwMode="auto">
            <a:xfrm>
              <a:off x="1463" y="1829"/>
              <a:ext cx="99" cy="76"/>
            </a:xfrm>
            <a:custGeom>
              <a:avLst/>
              <a:gdLst>
                <a:gd name="T0" fmla="*/ 0 w 99"/>
                <a:gd name="T1" fmla="*/ 7 h 76"/>
                <a:gd name="T2" fmla="*/ 7 w 99"/>
                <a:gd name="T3" fmla="*/ 0 h 76"/>
                <a:gd name="T4" fmla="*/ 99 w 99"/>
                <a:gd name="T5" fmla="*/ 61 h 76"/>
                <a:gd name="T6" fmla="*/ 84 w 99"/>
                <a:gd name="T7" fmla="*/ 76 h 76"/>
                <a:gd name="T8" fmla="*/ 0 w 99"/>
                <a:gd name="T9" fmla="*/ 7 h 76"/>
                <a:gd name="T10" fmla="*/ 0 w 99"/>
                <a:gd name="T11" fmla="*/ 7 h 76"/>
                <a:gd name="T12" fmla="*/ 0 60000 65536"/>
                <a:gd name="T13" fmla="*/ 0 60000 65536"/>
                <a:gd name="T14" fmla="*/ 0 60000 65536"/>
                <a:gd name="T15" fmla="*/ 0 60000 65536"/>
                <a:gd name="T16" fmla="*/ 0 60000 65536"/>
                <a:gd name="T17" fmla="*/ 0 60000 65536"/>
                <a:gd name="T18" fmla="*/ 0 w 99"/>
                <a:gd name="T19" fmla="*/ 0 h 76"/>
                <a:gd name="T20" fmla="*/ 99 w 99"/>
                <a:gd name="T21" fmla="*/ 76 h 76"/>
              </a:gdLst>
              <a:ahLst/>
              <a:cxnLst>
                <a:cxn ang="T12">
                  <a:pos x="T0" y="T1"/>
                </a:cxn>
                <a:cxn ang="T13">
                  <a:pos x="T2" y="T3"/>
                </a:cxn>
                <a:cxn ang="T14">
                  <a:pos x="T4" y="T5"/>
                </a:cxn>
                <a:cxn ang="T15">
                  <a:pos x="T6" y="T7"/>
                </a:cxn>
                <a:cxn ang="T16">
                  <a:pos x="T8" y="T9"/>
                </a:cxn>
                <a:cxn ang="T17">
                  <a:pos x="T10" y="T11"/>
                </a:cxn>
              </a:cxnLst>
              <a:rect l="T18" t="T19" r="T20" b="T21"/>
              <a:pathLst>
                <a:path w="99" h="76">
                  <a:moveTo>
                    <a:pt x="0" y="7"/>
                  </a:moveTo>
                  <a:lnTo>
                    <a:pt x="7" y="0"/>
                  </a:lnTo>
                  <a:lnTo>
                    <a:pt x="99" y="61"/>
                  </a:lnTo>
                  <a:lnTo>
                    <a:pt x="84" y="76"/>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34" name="Freeform 692"/>
            <p:cNvSpPr>
              <a:spLocks/>
            </p:cNvSpPr>
            <p:nvPr/>
          </p:nvSpPr>
          <p:spPr bwMode="auto">
            <a:xfrm>
              <a:off x="1547" y="1890"/>
              <a:ext cx="99" cy="76"/>
            </a:xfrm>
            <a:custGeom>
              <a:avLst/>
              <a:gdLst>
                <a:gd name="T0" fmla="*/ 0 w 99"/>
                <a:gd name="T1" fmla="*/ 15 h 76"/>
                <a:gd name="T2" fmla="*/ 15 w 99"/>
                <a:gd name="T3" fmla="*/ 0 h 76"/>
                <a:gd name="T4" fmla="*/ 99 w 99"/>
                <a:gd name="T5" fmla="*/ 61 h 76"/>
                <a:gd name="T6" fmla="*/ 91 w 99"/>
                <a:gd name="T7" fmla="*/ 76 h 76"/>
                <a:gd name="T8" fmla="*/ 0 w 99"/>
                <a:gd name="T9" fmla="*/ 15 h 76"/>
                <a:gd name="T10" fmla="*/ 0 w 99"/>
                <a:gd name="T11" fmla="*/ 15 h 76"/>
                <a:gd name="T12" fmla="*/ 0 60000 65536"/>
                <a:gd name="T13" fmla="*/ 0 60000 65536"/>
                <a:gd name="T14" fmla="*/ 0 60000 65536"/>
                <a:gd name="T15" fmla="*/ 0 60000 65536"/>
                <a:gd name="T16" fmla="*/ 0 60000 65536"/>
                <a:gd name="T17" fmla="*/ 0 60000 65536"/>
                <a:gd name="T18" fmla="*/ 0 w 99"/>
                <a:gd name="T19" fmla="*/ 0 h 76"/>
                <a:gd name="T20" fmla="*/ 99 w 99"/>
                <a:gd name="T21" fmla="*/ 76 h 76"/>
              </a:gdLst>
              <a:ahLst/>
              <a:cxnLst>
                <a:cxn ang="T12">
                  <a:pos x="T0" y="T1"/>
                </a:cxn>
                <a:cxn ang="T13">
                  <a:pos x="T2" y="T3"/>
                </a:cxn>
                <a:cxn ang="T14">
                  <a:pos x="T4" y="T5"/>
                </a:cxn>
                <a:cxn ang="T15">
                  <a:pos x="T6" y="T7"/>
                </a:cxn>
                <a:cxn ang="T16">
                  <a:pos x="T8" y="T9"/>
                </a:cxn>
                <a:cxn ang="T17">
                  <a:pos x="T10" y="T11"/>
                </a:cxn>
              </a:cxnLst>
              <a:rect l="T18" t="T19" r="T20" b="T21"/>
              <a:pathLst>
                <a:path w="99" h="76">
                  <a:moveTo>
                    <a:pt x="0" y="15"/>
                  </a:moveTo>
                  <a:lnTo>
                    <a:pt x="15" y="0"/>
                  </a:lnTo>
                  <a:lnTo>
                    <a:pt x="99" y="61"/>
                  </a:lnTo>
                  <a:lnTo>
                    <a:pt x="91" y="76"/>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35" name="Freeform 693"/>
            <p:cNvSpPr>
              <a:spLocks/>
            </p:cNvSpPr>
            <p:nvPr/>
          </p:nvSpPr>
          <p:spPr bwMode="auto">
            <a:xfrm>
              <a:off x="1638" y="1951"/>
              <a:ext cx="31" cy="31"/>
            </a:xfrm>
            <a:custGeom>
              <a:avLst/>
              <a:gdLst>
                <a:gd name="T0" fmla="*/ 0 w 31"/>
                <a:gd name="T1" fmla="*/ 15 h 31"/>
                <a:gd name="T2" fmla="*/ 8 w 31"/>
                <a:gd name="T3" fmla="*/ 0 h 31"/>
                <a:gd name="T4" fmla="*/ 31 w 31"/>
                <a:gd name="T5" fmla="*/ 23 h 31"/>
                <a:gd name="T6" fmla="*/ 23 w 31"/>
                <a:gd name="T7" fmla="*/ 31 h 31"/>
                <a:gd name="T8" fmla="*/ 0 w 31"/>
                <a:gd name="T9" fmla="*/ 15 h 31"/>
                <a:gd name="T10" fmla="*/ 0 w 31"/>
                <a:gd name="T11" fmla="*/ 15 h 31"/>
                <a:gd name="T12" fmla="*/ 0 60000 65536"/>
                <a:gd name="T13" fmla="*/ 0 60000 65536"/>
                <a:gd name="T14" fmla="*/ 0 60000 65536"/>
                <a:gd name="T15" fmla="*/ 0 60000 65536"/>
                <a:gd name="T16" fmla="*/ 0 60000 65536"/>
                <a:gd name="T17" fmla="*/ 0 60000 65536"/>
                <a:gd name="T18" fmla="*/ 0 w 31"/>
                <a:gd name="T19" fmla="*/ 0 h 31"/>
                <a:gd name="T20" fmla="*/ 31 w 31"/>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1" h="31">
                  <a:moveTo>
                    <a:pt x="0" y="15"/>
                  </a:moveTo>
                  <a:lnTo>
                    <a:pt x="8" y="0"/>
                  </a:lnTo>
                  <a:lnTo>
                    <a:pt x="31" y="23"/>
                  </a:lnTo>
                  <a:lnTo>
                    <a:pt x="23" y="31"/>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36" name="Freeform 694"/>
            <p:cNvSpPr>
              <a:spLocks/>
            </p:cNvSpPr>
            <p:nvPr/>
          </p:nvSpPr>
          <p:spPr bwMode="auto">
            <a:xfrm>
              <a:off x="1661" y="1974"/>
              <a:ext cx="31" cy="31"/>
            </a:xfrm>
            <a:custGeom>
              <a:avLst/>
              <a:gdLst>
                <a:gd name="T0" fmla="*/ 8 w 31"/>
                <a:gd name="T1" fmla="*/ 0 h 31"/>
                <a:gd name="T2" fmla="*/ 8 w 31"/>
                <a:gd name="T3" fmla="*/ 0 h 31"/>
                <a:gd name="T4" fmla="*/ 31 w 31"/>
                <a:gd name="T5" fmla="*/ 15 h 31"/>
                <a:gd name="T6" fmla="*/ 23 w 31"/>
                <a:gd name="T7" fmla="*/ 31 h 31"/>
                <a:gd name="T8" fmla="*/ 0 w 31"/>
                <a:gd name="T9" fmla="*/ 8 h 31"/>
                <a:gd name="T10" fmla="*/ 8 w 31"/>
                <a:gd name="T11" fmla="*/ 0 h 31"/>
                <a:gd name="T12" fmla="*/ 0 60000 65536"/>
                <a:gd name="T13" fmla="*/ 0 60000 65536"/>
                <a:gd name="T14" fmla="*/ 0 60000 65536"/>
                <a:gd name="T15" fmla="*/ 0 60000 65536"/>
                <a:gd name="T16" fmla="*/ 0 60000 65536"/>
                <a:gd name="T17" fmla="*/ 0 60000 65536"/>
                <a:gd name="T18" fmla="*/ 0 w 31"/>
                <a:gd name="T19" fmla="*/ 0 h 31"/>
                <a:gd name="T20" fmla="*/ 31 w 31"/>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1" h="31">
                  <a:moveTo>
                    <a:pt x="8" y="0"/>
                  </a:moveTo>
                  <a:lnTo>
                    <a:pt x="8" y="0"/>
                  </a:lnTo>
                  <a:lnTo>
                    <a:pt x="31" y="15"/>
                  </a:lnTo>
                  <a:lnTo>
                    <a:pt x="23" y="31"/>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37" name="Freeform 695"/>
            <p:cNvSpPr>
              <a:spLocks/>
            </p:cNvSpPr>
            <p:nvPr/>
          </p:nvSpPr>
          <p:spPr bwMode="auto">
            <a:xfrm>
              <a:off x="1684" y="1989"/>
              <a:ext cx="39" cy="31"/>
            </a:xfrm>
            <a:custGeom>
              <a:avLst/>
              <a:gdLst>
                <a:gd name="T0" fmla="*/ 8 w 39"/>
                <a:gd name="T1" fmla="*/ 0 h 31"/>
                <a:gd name="T2" fmla="*/ 8 w 39"/>
                <a:gd name="T3" fmla="*/ 0 h 31"/>
                <a:gd name="T4" fmla="*/ 39 w 39"/>
                <a:gd name="T5" fmla="*/ 23 h 31"/>
                <a:gd name="T6" fmla="*/ 31 w 39"/>
                <a:gd name="T7" fmla="*/ 31 h 31"/>
                <a:gd name="T8" fmla="*/ 0 w 39"/>
                <a:gd name="T9" fmla="*/ 16 h 31"/>
                <a:gd name="T10" fmla="*/ 8 w 39"/>
                <a:gd name="T11" fmla="*/ 0 h 31"/>
                <a:gd name="T12" fmla="*/ 0 60000 65536"/>
                <a:gd name="T13" fmla="*/ 0 60000 65536"/>
                <a:gd name="T14" fmla="*/ 0 60000 65536"/>
                <a:gd name="T15" fmla="*/ 0 60000 65536"/>
                <a:gd name="T16" fmla="*/ 0 60000 65536"/>
                <a:gd name="T17" fmla="*/ 0 60000 65536"/>
                <a:gd name="T18" fmla="*/ 0 w 39"/>
                <a:gd name="T19" fmla="*/ 0 h 31"/>
                <a:gd name="T20" fmla="*/ 39 w 39"/>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9" h="31">
                  <a:moveTo>
                    <a:pt x="8" y="0"/>
                  </a:moveTo>
                  <a:lnTo>
                    <a:pt x="8" y="0"/>
                  </a:lnTo>
                  <a:lnTo>
                    <a:pt x="39" y="23"/>
                  </a:lnTo>
                  <a:lnTo>
                    <a:pt x="31" y="31"/>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38" name="Freeform 696"/>
            <p:cNvSpPr>
              <a:spLocks/>
            </p:cNvSpPr>
            <p:nvPr/>
          </p:nvSpPr>
          <p:spPr bwMode="auto">
            <a:xfrm>
              <a:off x="1715" y="2012"/>
              <a:ext cx="38" cy="38"/>
            </a:xfrm>
            <a:custGeom>
              <a:avLst/>
              <a:gdLst>
                <a:gd name="T0" fmla="*/ 8 w 38"/>
                <a:gd name="T1" fmla="*/ 0 h 38"/>
                <a:gd name="T2" fmla="*/ 8 w 38"/>
                <a:gd name="T3" fmla="*/ 0 h 38"/>
                <a:gd name="T4" fmla="*/ 38 w 38"/>
                <a:gd name="T5" fmla="*/ 23 h 38"/>
                <a:gd name="T6" fmla="*/ 31 w 38"/>
                <a:gd name="T7" fmla="*/ 38 h 38"/>
                <a:gd name="T8" fmla="*/ 0 w 38"/>
                <a:gd name="T9" fmla="*/ 8 h 38"/>
                <a:gd name="T10" fmla="*/ 8 w 38"/>
                <a:gd name="T11" fmla="*/ 0 h 38"/>
                <a:gd name="T12" fmla="*/ 0 60000 65536"/>
                <a:gd name="T13" fmla="*/ 0 60000 65536"/>
                <a:gd name="T14" fmla="*/ 0 60000 65536"/>
                <a:gd name="T15" fmla="*/ 0 60000 65536"/>
                <a:gd name="T16" fmla="*/ 0 60000 65536"/>
                <a:gd name="T17" fmla="*/ 0 60000 65536"/>
                <a:gd name="T18" fmla="*/ 0 w 38"/>
                <a:gd name="T19" fmla="*/ 0 h 38"/>
                <a:gd name="T20" fmla="*/ 38 w 38"/>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8" h="38">
                  <a:moveTo>
                    <a:pt x="8" y="0"/>
                  </a:moveTo>
                  <a:lnTo>
                    <a:pt x="8" y="0"/>
                  </a:lnTo>
                  <a:lnTo>
                    <a:pt x="38" y="23"/>
                  </a:lnTo>
                  <a:lnTo>
                    <a:pt x="31" y="38"/>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39" name="Freeform 697"/>
            <p:cNvSpPr>
              <a:spLocks/>
            </p:cNvSpPr>
            <p:nvPr/>
          </p:nvSpPr>
          <p:spPr bwMode="auto">
            <a:xfrm>
              <a:off x="1746" y="2035"/>
              <a:ext cx="45" cy="38"/>
            </a:xfrm>
            <a:custGeom>
              <a:avLst/>
              <a:gdLst>
                <a:gd name="T0" fmla="*/ 7 w 45"/>
                <a:gd name="T1" fmla="*/ 0 h 38"/>
                <a:gd name="T2" fmla="*/ 7 w 45"/>
                <a:gd name="T3" fmla="*/ 0 h 38"/>
                <a:gd name="T4" fmla="*/ 45 w 45"/>
                <a:gd name="T5" fmla="*/ 31 h 38"/>
                <a:gd name="T6" fmla="*/ 30 w 45"/>
                <a:gd name="T7" fmla="*/ 38 h 38"/>
                <a:gd name="T8" fmla="*/ 0 w 45"/>
                <a:gd name="T9" fmla="*/ 15 h 38"/>
                <a:gd name="T10" fmla="*/ 7 w 45"/>
                <a:gd name="T11" fmla="*/ 0 h 38"/>
                <a:gd name="T12" fmla="*/ 0 60000 65536"/>
                <a:gd name="T13" fmla="*/ 0 60000 65536"/>
                <a:gd name="T14" fmla="*/ 0 60000 65536"/>
                <a:gd name="T15" fmla="*/ 0 60000 65536"/>
                <a:gd name="T16" fmla="*/ 0 60000 65536"/>
                <a:gd name="T17" fmla="*/ 0 60000 65536"/>
                <a:gd name="T18" fmla="*/ 0 w 45"/>
                <a:gd name="T19" fmla="*/ 0 h 38"/>
                <a:gd name="T20" fmla="*/ 45 w 45"/>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45" h="38">
                  <a:moveTo>
                    <a:pt x="7" y="0"/>
                  </a:moveTo>
                  <a:lnTo>
                    <a:pt x="7" y="0"/>
                  </a:lnTo>
                  <a:lnTo>
                    <a:pt x="45" y="31"/>
                  </a:lnTo>
                  <a:lnTo>
                    <a:pt x="30" y="38"/>
                  </a:lnTo>
                  <a:lnTo>
                    <a:pt x="0" y="15"/>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40" name="Freeform 698"/>
            <p:cNvSpPr>
              <a:spLocks/>
            </p:cNvSpPr>
            <p:nvPr/>
          </p:nvSpPr>
          <p:spPr bwMode="auto">
            <a:xfrm>
              <a:off x="1776" y="2066"/>
              <a:ext cx="46" cy="38"/>
            </a:xfrm>
            <a:custGeom>
              <a:avLst/>
              <a:gdLst>
                <a:gd name="T0" fmla="*/ 15 w 46"/>
                <a:gd name="T1" fmla="*/ 0 h 38"/>
                <a:gd name="T2" fmla="*/ 15 w 46"/>
                <a:gd name="T3" fmla="*/ 0 h 38"/>
                <a:gd name="T4" fmla="*/ 46 w 46"/>
                <a:gd name="T5" fmla="*/ 30 h 38"/>
                <a:gd name="T6" fmla="*/ 38 w 46"/>
                <a:gd name="T7" fmla="*/ 38 h 38"/>
                <a:gd name="T8" fmla="*/ 0 w 46"/>
                <a:gd name="T9" fmla="*/ 7 h 38"/>
                <a:gd name="T10" fmla="*/ 15 w 46"/>
                <a:gd name="T11" fmla="*/ 0 h 38"/>
                <a:gd name="T12" fmla="*/ 0 60000 65536"/>
                <a:gd name="T13" fmla="*/ 0 60000 65536"/>
                <a:gd name="T14" fmla="*/ 0 60000 65536"/>
                <a:gd name="T15" fmla="*/ 0 60000 65536"/>
                <a:gd name="T16" fmla="*/ 0 60000 65536"/>
                <a:gd name="T17" fmla="*/ 0 60000 65536"/>
                <a:gd name="T18" fmla="*/ 0 w 46"/>
                <a:gd name="T19" fmla="*/ 0 h 38"/>
                <a:gd name="T20" fmla="*/ 46 w 46"/>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46" h="38">
                  <a:moveTo>
                    <a:pt x="15" y="0"/>
                  </a:moveTo>
                  <a:lnTo>
                    <a:pt x="15" y="0"/>
                  </a:lnTo>
                  <a:lnTo>
                    <a:pt x="46" y="30"/>
                  </a:lnTo>
                  <a:lnTo>
                    <a:pt x="38" y="38"/>
                  </a:lnTo>
                  <a:lnTo>
                    <a:pt x="0" y="7"/>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41" name="Freeform 699"/>
            <p:cNvSpPr>
              <a:spLocks/>
            </p:cNvSpPr>
            <p:nvPr/>
          </p:nvSpPr>
          <p:spPr bwMode="auto">
            <a:xfrm>
              <a:off x="1814" y="2096"/>
              <a:ext cx="46" cy="39"/>
            </a:xfrm>
            <a:custGeom>
              <a:avLst/>
              <a:gdLst>
                <a:gd name="T0" fmla="*/ 8 w 46"/>
                <a:gd name="T1" fmla="*/ 0 h 39"/>
                <a:gd name="T2" fmla="*/ 8 w 46"/>
                <a:gd name="T3" fmla="*/ 0 h 39"/>
                <a:gd name="T4" fmla="*/ 46 w 46"/>
                <a:gd name="T5" fmla="*/ 31 h 39"/>
                <a:gd name="T6" fmla="*/ 39 w 46"/>
                <a:gd name="T7" fmla="*/ 39 h 39"/>
                <a:gd name="T8" fmla="*/ 0 w 46"/>
                <a:gd name="T9" fmla="*/ 8 h 39"/>
                <a:gd name="T10" fmla="*/ 8 w 46"/>
                <a:gd name="T11" fmla="*/ 0 h 39"/>
                <a:gd name="T12" fmla="*/ 0 60000 65536"/>
                <a:gd name="T13" fmla="*/ 0 60000 65536"/>
                <a:gd name="T14" fmla="*/ 0 60000 65536"/>
                <a:gd name="T15" fmla="*/ 0 60000 65536"/>
                <a:gd name="T16" fmla="*/ 0 60000 65536"/>
                <a:gd name="T17" fmla="*/ 0 60000 65536"/>
                <a:gd name="T18" fmla="*/ 0 w 46"/>
                <a:gd name="T19" fmla="*/ 0 h 39"/>
                <a:gd name="T20" fmla="*/ 46 w 46"/>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46" h="39">
                  <a:moveTo>
                    <a:pt x="8" y="0"/>
                  </a:moveTo>
                  <a:lnTo>
                    <a:pt x="8" y="0"/>
                  </a:lnTo>
                  <a:lnTo>
                    <a:pt x="46" y="31"/>
                  </a:lnTo>
                  <a:lnTo>
                    <a:pt x="39" y="39"/>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42" name="Freeform 700"/>
            <p:cNvSpPr>
              <a:spLocks/>
            </p:cNvSpPr>
            <p:nvPr/>
          </p:nvSpPr>
          <p:spPr bwMode="auto">
            <a:xfrm>
              <a:off x="1853" y="2127"/>
              <a:ext cx="53" cy="46"/>
            </a:xfrm>
            <a:custGeom>
              <a:avLst/>
              <a:gdLst>
                <a:gd name="T0" fmla="*/ 7 w 53"/>
                <a:gd name="T1" fmla="*/ 0 h 46"/>
                <a:gd name="T2" fmla="*/ 7 w 53"/>
                <a:gd name="T3" fmla="*/ 0 h 46"/>
                <a:gd name="T4" fmla="*/ 53 w 53"/>
                <a:gd name="T5" fmla="*/ 31 h 46"/>
                <a:gd name="T6" fmla="*/ 38 w 53"/>
                <a:gd name="T7" fmla="*/ 46 h 46"/>
                <a:gd name="T8" fmla="*/ 0 w 53"/>
                <a:gd name="T9" fmla="*/ 8 h 46"/>
                <a:gd name="T10" fmla="*/ 7 w 53"/>
                <a:gd name="T11" fmla="*/ 0 h 46"/>
                <a:gd name="T12" fmla="*/ 0 60000 65536"/>
                <a:gd name="T13" fmla="*/ 0 60000 65536"/>
                <a:gd name="T14" fmla="*/ 0 60000 65536"/>
                <a:gd name="T15" fmla="*/ 0 60000 65536"/>
                <a:gd name="T16" fmla="*/ 0 60000 65536"/>
                <a:gd name="T17" fmla="*/ 0 60000 65536"/>
                <a:gd name="T18" fmla="*/ 0 w 53"/>
                <a:gd name="T19" fmla="*/ 0 h 46"/>
                <a:gd name="T20" fmla="*/ 53 w 53"/>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53" h="46">
                  <a:moveTo>
                    <a:pt x="7" y="0"/>
                  </a:moveTo>
                  <a:lnTo>
                    <a:pt x="7" y="0"/>
                  </a:lnTo>
                  <a:lnTo>
                    <a:pt x="53" y="31"/>
                  </a:lnTo>
                  <a:lnTo>
                    <a:pt x="38" y="46"/>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43" name="Freeform 701"/>
            <p:cNvSpPr>
              <a:spLocks/>
            </p:cNvSpPr>
            <p:nvPr/>
          </p:nvSpPr>
          <p:spPr bwMode="auto">
            <a:xfrm>
              <a:off x="1891" y="2158"/>
              <a:ext cx="53" cy="53"/>
            </a:xfrm>
            <a:custGeom>
              <a:avLst/>
              <a:gdLst>
                <a:gd name="T0" fmla="*/ 15 w 53"/>
                <a:gd name="T1" fmla="*/ 0 h 53"/>
                <a:gd name="T2" fmla="*/ 15 w 53"/>
                <a:gd name="T3" fmla="*/ 0 h 53"/>
                <a:gd name="T4" fmla="*/ 53 w 53"/>
                <a:gd name="T5" fmla="*/ 38 h 53"/>
                <a:gd name="T6" fmla="*/ 46 w 53"/>
                <a:gd name="T7" fmla="*/ 53 h 53"/>
                <a:gd name="T8" fmla="*/ 0 w 53"/>
                <a:gd name="T9" fmla="*/ 15 h 53"/>
                <a:gd name="T10" fmla="*/ 15 w 53"/>
                <a:gd name="T11" fmla="*/ 0 h 53"/>
                <a:gd name="T12" fmla="*/ 0 60000 65536"/>
                <a:gd name="T13" fmla="*/ 0 60000 65536"/>
                <a:gd name="T14" fmla="*/ 0 60000 65536"/>
                <a:gd name="T15" fmla="*/ 0 60000 65536"/>
                <a:gd name="T16" fmla="*/ 0 60000 65536"/>
                <a:gd name="T17" fmla="*/ 0 60000 65536"/>
                <a:gd name="T18" fmla="*/ 0 w 53"/>
                <a:gd name="T19" fmla="*/ 0 h 53"/>
                <a:gd name="T20" fmla="*/ 53 w 53"/>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53" h="53">
                  <a:moveTo>
                    <a:pt x="15" y="0"/>
                  </a:moveTo>
                  <a:lnTo>
                    <a:pt x="15" y="0"/>
                  </a:lnTo>
                  <a:lnTo>
                    <a:pt x="53" y="38"/>
                  </a:lnTo>
                  <a:lnTo>
                    <a:pt x="46" y="53"/>
                  </a:lnTo>
                  <a:lnTo>
                    <a:pt x="0" y="15"/>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44" name="Freeform 702"/>
            <p:cNvSpPr>
              <a:spLocks/>
            </p:cNvSpPr>
            <p:nvPr/>
          </p:nvSpPr>
          <p:spPr bwMode="auto">
            <a:xfrm>
              <a:off x="1937" y="2196"/>
              <a:ext cx="46" cy="46"/>
            </a:xfrm>
            <a:custGeom>
              <a:avLst/>
              <a:gdLst>
                <a:gd name="T0" fmla="*/ 7 w 46"/>
                <a:gd name="T1" fmla="*/ 0 h 46"/>
                <a:gd name="T2" fmla="*/ 7 w 46"/>
                <a:gd name="T3" fmla="*/ 0 h 46"/>
                <a:gd name="T4" fmla="*/ 46 w 46"/>
                <a:gd name="T5" fmla="*/ 30 h 46"/>
                <a:gd name="T6" fmla="*/ 38 w 46"/>
                <a:gd name="T7" fmla="*/ 46 h 46"/>
                <a:gd name="T8" fmla="*/ 0 w 46"/>
                <a:gd name="T9" fmla="*/ 15 h 46"/>
                <a:gd name="T10" fmla="*/ 7 w 46"/>
                <a:gd name="T11" fmla="*/ 0 h 46"/>
                <a:gd name="T12" fmla="*/ 0 60000 65536"/>
                <a:gd name="T13" fmla="*/ 0 60000 65536"/>
                <a:gd name="T14" fmla="*/ 0 60000 65536"/>
                <a:gd name="T15" fmla="*/ 0 60000 65536"/>
                <a:gd name="T16" fmla="*/ 0 60000 65536"/>
                <a:gd name="T17" fmla="*/ 0 60000 65536"/>
                <a:gd name="T18" fmla="*/ 0 w 46"/>
                <a:gd name="T19" fmla="*/ 0 h 46"/>
                <a:gd name="T20" fmla="*/ 46 w 46"/>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46" h="46">
                  <a:moveTo>
                    <a:pt x="7" y="0"/>
                  </a:moveTo>
                  <a:lnTo>
                    <a:pt x="7" y="0"/>
                  </a:lnTo>
                  <a:lnTo>
                    <a:pt x="46" y="30"/>
                  </a:lnTo>
                  <a:lnTo>
                    <a:pt x="38" y="46"/>
                  </a:lnTo>
                  <a:lnTo>
                    <a:pt x="0" y="15"/>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45" name="Freeform 703"/>
            <p:cNvSpPr>
              <a:spLocks/>
            </p:cNvSpPr>
            <p:nvPr/>
          </p:nvSpPr>
          <p:spPr bwMode="auto">
            <a:xfrm>
              <a:off x="1975" y="2226"/>
              <a:ext cx="38" cy="46"/>
            </a:xfrm>
            <a:custGeom>
              <a:avLst/>
              <a:gdLst>
                <a:gd name="T0" fmla="*/ 8 w 38"/>
                <a:gd name="T1" fmla="*/ 0 h 46"/>
                <a:gd name="T2" fmla="*/ 8 w 38"/>
                <a:gd name="T3" fmla="*/ 0 h 46"/>
                <a:gd name="T4" fmla="*/ 38 w 38"/>
                <a:gd name="T5" fmla="*/ 31 h 46"/>
                <a:gd name="T6" fmla="*/ 31 w 38"/>
                <a:gd name="T7" fmla="*/ 46 h 46"/>
                <a:gd name="T8" fmla="*/ 0 w 38"/>
                <a:gd name="T9" fmla="*/ 16 h 46"/>
                <a:gd name="T10" fmla="*/ 8 w 38"/>
                <a:gd name="T11" fmla="*/ 0 h 46"/>
                <a:gd name="T12" fmla="*/ 0 60000 65536"/>
                <a:gd name="T13" fmla="*/ 0 60000 65536"/>
                <a:gd name="T14" fmla="*/ 0 60000 65536"/>
                <a:gd name="T15" fmla="*/ 0 60000 65536"/>
                <a:gd name="T16" fmla="*/ 0 60000 65536"/>
                <a:gd name="T17" fmla="*/ 0 60000 65536"/>
                <a:gd name="T18" fmla="*/ 0 w 38"/>
                <a:gd name="T19" fmla="*/ 0 h 46"/>
                <a:gd name="T20" fmla="*/ 38 w 38"/>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38" h="46">
                  <a:moveTo>
                    <a:pt x="8" y="0"/>
                  </a:moveTo>
                  <a:lnTo>
                    <a:pt x="8" y="0"/>
                  </a:lnTo>
                  <a:lnTo>
                    <a:pt x="38" y="31"/>
                  </a:lnTo>
                  <a:lnTo>
                    <a:pt x="31" y="46"/>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46" name="Freeform 704"/>
            <p:cNvSpPr>
              <a:spLocks/>
            </p:cNvSpPr>
            <p:nvPr/>
          </p:nvSpPr>
          <p:spPr bwMode="auto">
            <a:xfrm>
              <a:off x="2006" y="2257"/>
              <a:ext cx="38" cy="38"/>
            </a:xfrm>
            <a:custGeom>
              <a:avLst/>
              <a:gdLst>
                <a:gd name="T0" fmla="*/ 7 w 38"/>
                <a:gd name="T1" fmla="*/ 0 h 38"/>
                <a:gd name="T2" fmla="*/ 7 w 38"/>
                <a:gd name="T3" fmla="*/ 0 h 38"/>
                <a:gd name="T4" fmla="*/ 38 w 38"/>
                <a:gd name="T5" fmla="*/ 31 h 38"/>
                <a:gd name="T6" fmla="*/ 30 w 38"/>
                <a:gd name="T7" fmla="*/ 38 h 38"/>
                <a:gd name="T8" fmla="*/ 0 w 38"/>
                <a:gd name="T9" fmla="*/ 15 h 38"/>
                <a:gd name="T10" fmla="*/ 7 w 38"/>
                <a:gd name="T11" fmla="*/ 0 h 38"/>
                <a:gd name="T12" fmla="*/ 0 60000 65536"/>
                <a:gd name="T13" fmla="*/ 0 60000 65536"/>
                <a:gd name="T14" fmla="*/ 0 60000 65536"/>
                <a:gd name="T15" fmla="*/ 0 60000 65536"/>
                <a:gd name="T16" fmla="*/ 0 60000 65536"/>
                <a:gd name="T17" fmla="*/ 0 60000 65536"/>
                <a:gd name="T18" fmla="*/ 0 w 38"/>
                <a:gd name="T19" fmla="*/ 0 h 38"/>
                <a:gd name="T20" fmla="*/ 38 w 38"/>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8" h="38">
                  <a:moveTo>
                    <a:pt x="7" y="0"/>
                  </a:moveTo>
                  <a:lnTo>
                    <a:pt x="7" y="0"/>
                  </a:lnTo>
                  <a:lnTo>
                    <a:pt x="38" y="31"/>
                  </a:lnTo>
                  <a:lnTo>
                    <a:pt x="30" y="38"/>
                  </a:lnTo>
                  <a:lnTo>
                    <a:pt x="0" y="15"/>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47" name="Freeform 705"/>
            <p:cNvSpPr>
              <a:spLocks/>
            </p:cNvSpPr>
            <p:nvPr/>
          </p:nvSpPr>
          <p:spPr bwMode="auto">
            <a:xfrm>
              <a:off x="2036" y="2288"/>
              <a:ext cx="39" cy="30"/>
            </a:xfrm>
            <a:custGeom>
              <a:avLst/>
              <a:gdLst>
                <a:gd name="T0" fmla="*/ 8 w 39"/>
                <a:gd name="T1" fmla="*/ 0 h 30"/>
                <a:gd name="T2" fmla="*/ 8 w 39"/>
                <a:gd name="T3" fmla="*/ 0 h 30"/>
                <a:gd name="T4" fmla="*/ 39 w 39"/>
                <a:gd name="T5" fmla="*/ 23 h 30"/>
                <a:gd name="T6" fmla="*/ 23 w 39"/>
                <a:gd name="T7" fmla="*/ 30 h 30"/>
                <a:gd name="T8" fmla="*/ 0 w 39"/>
                <a:gd name="T9" fmla="*/ 7 h 30"/>
                <a:gd name="T10" fmla="*/ 8 w 39"/>
                <a:gd name="T11" fmla="*/ 0 h 30"/>
                <a:gd name="T12" fmla="*/ 0 60000 65536"/>
                <a:gd name="T13" fmla="*/ 0 60000 65536"/>
                <a:gd name="T14" fmla="*/ 0 60000 65536"/>
                <a:gd name="T15" fmla="*/ 0 60000 65536"/>
                <a:gd name="T16" fmla="*/ 0 60000 65536"/>
                <a:gd name="T17" fmla="*/ 0 60000 65536"/>
                <a:gd name="T18" fmla="*/ 0 w 39"/>
                <a:gd name="T19" fmla="*/ 0 h 30"/>
                <a:gd name="T20" fmla="*/ 39 w 39"/>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39" h="30">
                  <a:moveTo>
                    <a:pt x="8" y="0"/>
                  </a:moveTo>
                  <a:lnTo>
                    <a:pt x="8" y="0"/>
                  </a:lnTo>
                  <a:lnTo>
                    <a:pt x="39" y="23"/>
                  </a:lnTo>
                  <a:lnTo>
                    <a:pt x="23" y="30"/>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48" name="Freeform 706"/>
            <p:cNvSpPr>
              <a:spLocks/>
            </p:cNvSpPr>
            <p:nvPr/>
          </p:nvSpPr>
          <p:spPr bwMode="auto">
            <a:xfrm>
              <a:off x="2059" y="2311"/>
              <a:ext cx="39" cy="30"/>
            </a:xfrm>
            <a:custGeom>
              <a:avLst/>
              <a:gdLst>
                <a:gd name="T0" fmla="*/ 16 w 39"/>
                <a:gd name="T1" fmla="*/ 0 h 30"/>
                <a:gd name="T2" fmla="*/ 16 w 39"/>
                <a:gd name="T3" fmla="*/ 0 h 30"/>
                <a:gd name="T4" fmla="*/ 39 w 39"/>
                <a:gd name="T5" fmla="*/ 23 h 30"/>
                <a:gd name="T6" fmla="*/ 23 w 39"/>
                <a:gd name="T7" fmla="*/ 30 h 30"/>
                <a:gd name="T8" fmla="*/ 0 w 39"/>
                <a:gd name="T9" fmla="*/ 7 h 30"/>
                <a:gd name="T10" fmla="*/ 16 w 39"/>
                <a:gd name="T11" fmla="*/ 0 h 30"/>
                <a:gd name="T12" fmla="*/ 0 60000 65536"/>
                <a:gd name="T13" fmla="*/ 0 60000 65536"/>
                <a:gd name="T14" fmla="*/ 0 60000 65536"/>
                <a:gd name="T15" fmla="*/ 0 60000 65536"/>
                <a:gd name="T16" fmla="*/ 0 60000 65536"/>
                <a:gd name="T17" fmla="*/ 0 60000 65536"/>
                <a:gd name="T18" fmla="*/ 0 w 39"/>
                <a:gd name="T19" fmla="*/ 0 h 30"/>
                <a:gd name="T20" fmla="*/ 39 w 39"/>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39" h="30">
                  <a:moveTo>
                    <a:pt x="16" y="0"/>
                  </a:moveTo>
                  <a:lnTo>
                    <a:pt x="16" y="0"/>
                  </a:lnTo>
                  <a:lnTo>
                    <a:pt x="39" y="23"/>
                  </a:lnTo>
                  <a:lnTo>
                    <a:pt x="23" y="30"/>
                  </a:lnTo>
                  <a:lnTo>
                    <a:pt x="0" y="7"/>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49" name="Freeform 707"/>
            <p:cNvSpPr>
              <a:spLocks/>
            </p:cNvSpPr>
            <p:nvPr/>
          </p:nvSpPr>
          <p:spPr bwMode="auto">
            <a:xfrm>
              <a:off x="2082" y="2334"/>
              <a:ext cx="31" cy="22"/>
            </a:xfrm>
            <a:custGeom>
              <a:avLst/>
              <a:gdLst>
                <a:gd name="T0" fmla="*/ 16 w 31"/>
                <a:gd name="T1" fmla="*/ 0 h 22"/>
                <a:gd name="T2" fmla="*/ 16 w 31"/>
                <a:gd name="T3" fmla="*/ 0 h 22"/>
                <a:gd name="T4" fmla="*/ 31 w 31"/>
                <a:gd name="T5" fmla="*/ 15 h 22"/>
                <a:gd name="T6" fmla="*/ 23 w 31"/>
                <a:gd name="T7" fmla="*/ 22 h 22"/>
                <a:gd name="T8" fmla="*/ 0 w 31"/>
                <a:gd name="T9" fmla="*/ 7 h 22"/>
                <a:gd name="T10" fmla="*/ 16 w 31"/>
                <a:gd name="T11" fmla="*/ 0 h 22"/>
                <a:gd name="T12" fmla="*/ 0 60000 65536"/>
                <a:gd name="T13" fmla="*/ 0 60000 65536"/>
                <a:gd name="T14" fmla="*/ 0 60000 65536"/>
                <a:gd name="T15" fmla="*/ 0 60000 65536"/>
                <a:gd name="T16" fmla="*/ 0 60000 65536"/>
                <a:gd name="T17" fmla="*/ 0 60000 65536"/>
                <a:gd name="T18" fmla="*/ 0 w 31"/>
                <a:gd name="T19" fmla="*/ 0 h 22"/>
                <a:gd name="T20" fmla="*/ 31 w 31"/>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31" h="22">
                  <a:moveTo>
                    <a:pt x="16" y="0"/>
                  </a:moveTo>
                  <a:lnTo>
                    <a:pt x="16" y="0"/>
                  </a:lnTo>
                  <a:lnTo>
                    <a:pt x="31" y="15"/>
                  </a:lnTo>
                  <a:lnTo>
                    <a:pt x="23" y="22"/>
                  </a:lnTo>
                  <a:lnTo>
                    <a:pt x="0" y="7"/>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50" name="Freeform 708"/>
            <p:cNvSpPr>
              <a:spLocks/>
            </p:cNvSpPr>
            <p:nvPr/>
          </p:nvSpPr>
          <p:spPr bwMode="auto">
            <a:xfrm>
              <a:off x="2105" y="2349"/>
              <a:ext cx="23" cy="23"/>
            </a:xfrm>
            <a:custGeom>
              <a:avLst/>
              <a:gdLst>
                <a:gd name="T0" fmla="*/ 8 w 23"/>
                <a:gd name="T1" fmla="*/ 0 h 23"/>
                <a:gd name="T2" fmla="*/ 8 w 23"/>
                <a:gd name="T3" fmla="*/ 0 h 23"/>
                <a:gd name="T4" fmla="*/ 23 w 23"/>
                <a:gd name="T5" fmla="*/ 15 h 23"/>
                <a:gd name="T6" fmla="*/ 15 w 23"/>
                <a:gd name="T7" fmla="*/ 23 h 23"/>
                <a:gd name="T8" fmla="*/ 0 w 23"/>
                <a:gd name="T9" fmla="*/ 7 h 23"/>
                <a:gd name="T10" fmla="*/ 8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8" y="0"/>
                  </a:moveTo>
                  <a:lnTo>
                    <a:pt x="8" y="0"/>
                  </a:lnTo>
                  <a:lnTo>
                    <a:pt x="23" y="15"/>
                  </a:lnTo>
                  <a:lnTo>
                    <a:pt x="15" y="23"/>
                  </a:lnTo>
                  <a:lnTo>
                    <a:pt x="0"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51" name="Freeform 709"/>
            <p:cNvSpPr>
              <a:spLocks/>
            </p:cNvSpPr>
            <p:nvPr/>
          </p:nvSpPr>
          <p:spPr bwMode="auto">
            <a:xfrm>
              <a:off x="2120" y="2364"/>
              <a:ext cx="23" cy="23"/>
            </a:xfrm>
            <a:custGeom>
              <a:avLst/>
              <a:gdLst>
                <a:gd name="T0" fmla="*/ 8 w 23"/>
                <a:gd name="T1" fmla="*/ 0 h 23"/>
                <a:gd name="T2" fmla="*/ 8 w 23"/>
                <a:gd name="T3" fmla="*/ 0 h 23"/>
                <a:gd name="T4" fmla="*/ 23 w 23"/>
                <a:gd name="T5" fmla="*/ 15 h 23"/>
                <a:gd name="T6" fmla="*/ 16 w 23"/>
                <a:gd name="T7" fmla="*/ 23 h 23"/>
                <a:gd name="T8" fmla="*/ 0 w 23"/>
                <a:gd name="T9" fmla="*/ 8 h 23"/>
                <a:gd name="T10" fmla="*/ 8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8" y="0"/>
                  </a:moveTo>
                  <a:lnTo>
                    <a:pt x="8" y="0"/>
                  </a:lnTo>
                  <a:lnTo>
                    <a:pt x="23" y="15"/>
                  </a:lnTo>
                  <a:lnTo>
                    <a:pt x="16" y="23"/>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52" name="Freeform 710"/>
            <p:cNvSpPr>
              <a:spLocks/>
            </p:cNvSpPr>
            <p:nvPr/>
          </p:nvSpPr>
          <p:spPr bwMode="auto">
            <a:xfrm>
              <a:off x="2136" y="2379"/>
              <a:ext cx="23" cy="23"/>
            </a:xfrm>
            <a:custGeom>
              <a:avLst/>
              <a:gdLst>
                <a:gd name="T0" fmla="*/ 0 w 23"/>
                <a:gd name="T1" fmla="*/ 8 h 23"/>
                <a:gd name="T2" fmla="*/ 7 w 23"/>
                <a:gd name="T3" fmla="*/ 0 h 23"/>
                <a:gd name="T4" fmla="*/ 23 w 23"/>
                <a:gd name="T5" fmla="*/ 16 h 23"/>
                <a:gd name="T6" fmla="*/ 15 w 23"/>
                <a:gd name="T7" fmla="*/ 23 h 23"/>
                <a:gd name="T8" fmla="*/ 0 w 23"/>
                <a:gd name="T9" fmla="*/ 8 h 23"/>
                <a:gd name="T10" fmla="*/ 0 w 23"/>
                <a:gd name="T11" fmla="*/ 8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0" y="8"/>
                  </a:moveTo>
                  <a:lnTo>
                    <a:pt x="7" y="0"/>
                  </a:lnTo>
                  <a:lnTo>
                    <a:pt x="23" y="16"/>
                  </a:lnTo>
                  <a:lnTo>
                    <a:pt x="15" y="23"/>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53" name="Freeform 711"/>
            <p:cNvSpPr>
              <a:spLocks/>
            </p:cNvSpPr>
            <p:nvPr/>
          </p:nvSpPr>
          <p:spPr bwMode="auto">
            <a:xfrm>
              <a:off x="2151" y="2395"/>
              <a:ext cx="31" cy="30"/>
            </a:xfrm>
            <a:custGeom>
              <a:avLst/>
              <a:gdLst>
                <a:gd name="T0" fmla="*/ 0 w 31"/>
                <a:gd name="T1" fmla="*/ 7 h 30"/>
                <a:gd name="T2" fmla="*/ 8 w 31"/>
                <a:gd name="T3" fmla="*/ 0 h 30"/>
                <a:gd name="T4" fmla="*/ 31 w 31"/>
                <a:gd name="T5" fmla="*/ 15 h 30"/>
                <a:gd name="T6" fmla="*/ 23 w 31"/>
                <a:gd name="T7" fmla="*/ 30 h 30"/>
                <a:gd name="T8" fmla="*/ 0 w 31"/>
                <a:gd name="T9" fmla="*/ 7 h 30"/>
                <a:gd name="T10" fmla="*/ 0 w 31"/>
                <a:gd name="T11" fmla="*/ 7 h 30"/>
                <a:gd name="T12" fmla="*/ 0 60000 65536"/>
                <a:gd name="T13" fmla="*/ 0 60000 65536"/>
                <a:gd name="T14" fmla="*/ 0 60000 65536"/>
                <a:gd name="T15" fmla="*/ 0 60000 65536"/>
                <a:gd name="T16" fmla="*/ 0 60000 65536"/>
                <a:gd name="T17" fmla="*/ 0 60000 65536"/>
                <a:gd name="T18" fmla="*/ 0 w 31"/>
                <a:gd name="T19" fmla="*/ 0 h 30"/>
                <a:gd name="T20" fmla="*/ 31 w 31"/>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31" h="30">
                  <a:moveTo>
                    <a:pt x="0" y="7"/>
                  </a:moveTo>
                  <a:lnTo>
                    <a:pt x="8" y="0"/>
                  </a:lnTo>
                  <a:lnTo>
                    <a:pt x="31" y="15"/>
                  </a:lnTo>
                  <a:lnTo>
                    <a:pt x="23" y="30"/>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54" name="Freeform 712"/>
            <p:cNvSpPr>
              <a:spLocks/>
            </p:cNvSpPr>
            <p:nvPr/>
          </p:nvSpPr>
          <p:spPr bwMode="auto">
            <a:xfrm>
              <a:off x="2174" y="2410"/>
              <a:ext cx="31" cy="31"/>
            </a:xfrm>
            <a:custGeom>
              <a:avLst/>
              <a:gdLst>
                <a:gd name="T0" fmla="*/ 0 w 31"/>
                <a:gd name="T1" fmla="*/ 15 h 31"/>
                <a:gd name="T2" fmla="*/ 8 w 31"/>
                <a:gd name="T3" fmla="*/ 0 h 31"/>
                <a:gd name="T4" fmla="*/ 31 w 31"/>
                <a:gd name="T5" fmla="*/ 23 h 31"/>
                <a:gd name="T6" fmla="*/ 15 w 31"/>
                <a:gd name="T7" fmla="*/ 31 h 31"/>
                <a:gd name="T8" fmla="*/ 0 w 31"/>
                <a:gd name="T9" fmla="*/ 15 h 31"/>
                <a:gd name="T10" fmla="*/ 0 w 31"/>
                <a:gd name="T11" fmla="*/ 15 h 31"/>
                <a:gd name="T12" fmla="*/ 0 60000 65536"/>
                <a:gd name="T13" fmla="*/ 0 60000 65536"/>
                <a:gd name="T14" fmla="*/ 0 60000 65536"/>
                <a:gd name="T15" fmla="*/ 0 60000 65536"/>
                <a:gd name="T16" fmla="*/ 0 60000 65536"/>
                <a:gd name="T17" fmla="*/ 0 60000 65536"/>
                <a:gd name="T18" fmla="*/ 0 w 31"/>
                <a:gd name="T19" fmla="*/ 0 h 31"/>
                <a:gd name="T20" fmla="*/ 31 w 31"/>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1" h="31">
                  <a:moveTo>
                    <a:pt x="0" y="15"/>
                  </a:moveTo>
                  <a:lnTo>
                    <a:pt x="8" y="0"/>
                  </a:lnTo>
                  <a:lnTo>
                    <a:pt x="31" y="23"/>
                  </a:lnTo>
                  <a:lnTo>
                    <a:pt x="15" y="31"/>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55" name="Freeform 713"/>
            <p:cNvSpPr>
              <a:spLocks/>
            </p:cNvSpPr>
            <p:nvPr/>
          </p:nvSpPr>
          <p:spPr bwMode="auto">
            <a:xfrm>
              <a:off x="2189" y="2433"/>
              <a:ext cx="39" cy="31"/>
            </a:xfrm>
            <a:custGeom>
              <a:avLst/>
              <a:gdLst>
                <a:gd name="T0" fmla="*/ 0 w 39"/>
                <a:gd name="T1" fmla="*/ 8 h 31"/>
                <a:gd name="T2" fmla="*/ 16 w 39"/>
                <a:gd name="T3" fmla="*/ 0 h 31"/>
                <a:gd name="T4" fmla="*/ 39 w 39"/>
                <a:gd name="T5" fmla="*/ 23 h 31"/>
                <a:gd name="T6" fmla="*/ 23 w 39"/>
                <a:gd name="T7" fmla="*/ 31 h 31"/>
                <a:gd name="T8" fmla="*/ 0 w 39"/>
                <a:gd name="T9" fmla="*/ 8 h 31"/>
                <a:gd name="T10" fmla="*/ 0 w 39"/>
                <a:gd name="T11" fmla="*/ 8 h 31"/>
                <a:gd name="T12" fmla="*/ 0 60000 65536"/>
                <a:gd name="T13" fmla="*/ 0 60000 65536"/>
                <a:gd name="T14" fmla="*/ 0 60000 65536"/>
                <a:gd name="T15" fmla="*/ 0 60000 65536"/>
                <a:gd name="T16" fmla="*/ 0 60000 65536"/>
                <a:gd name="T17" fmla="*/ 0 60000 65536"/>
                <a:gd name="T18" fmla="*/ 0 w 39"/>
                <a:gd name="T19" fmla="*/ 0 h 31"/>
                <a:gd name="T20" fmla="*/ 39 w 39"/>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9" h="31">
                  <a:moveTo>
                    <a:pt x="0" y="8"/>
                  </a:moveTo>
                  <a:lnTo>
                    <a:pt x="16" y="0"/>
                  </a:lnTo>
                  <a:lnTo>
                    <a:pt x="39" y="23"/>
                  </a:lnTo>
                  <a:lnTo>
                    <a:pt x="23" y="31"/>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56" name="Freeform 714"/>
            <p:cNvSpPr>
              <a:spLocks/>
            </p:cNvSpPr>
            <p:nvPr/>
          </p:nvSpPr>
          <p:spPr bwMode="auto">
            <a:xfrm>
              <a:off x="2212" y="2456"/>
              <a:ext cx="39" cy="31"/>
            </a:xfrm>
            <a:custGeom>
              <a:avLst/>
              <a:gdLst>
                <a:gd name="T0" fmla="*/ 0 w 39"/>
                <a:gd name="T1" fmla="*/ 8 h 31"/>
                <a:gd name="T2" fmla="*/ 16 w 39"/>
                <a:gd name="T3" fmla="*/ 0 h 31"/>
                <a:gd name="T4" fmla="*/ 39 w 39"/>
                <a:gd name="T5" fmla="*/ 23 h 31"/>
                <a:gd name="T6" fmla="*/ 23 w 39"/>
                <a:gd name="T7" fmla="*/ 31 h 31"/>
                <a:gd name="T8" fmla="*/ 0 w 39"/>
                <a:gd name="T9" fmla="*/ 8 h 31"/>
                <a:gd name="T10" fmla="*/ 0 w 39"/>
                <a:gd name="T11" fmla="*/ 8 h 31"/>
                <a:gd name="T12" fmla="*/ 0 60000 65536"/>
                <a:gd name="T13" fmla="*/ 0 60000 65536"/>
                <a:gd name="T14" fmla="*/ 0 60000 65536"/>
                <a:gd name="T15" fmla="*/ 0 60000 65536"/>
                <a:gd name="T16" fmla="*/ 0 60000 65536"/>
                <a:gd name="T17" fmla="*/ 0 60000 65536"/>
                <a:gd name="T18" fmla="*/ 0 w 39"/>
                <a:gd name="T19" fmla="*/ 0 h 31"/>
                <a:gd name="T20" fmla="*/ 39 w 39"/>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9" h="31">
                  <a:moveTo>
                    <a:pt x="0" y="8"/>
                  </a:moveTo>
                  <a:lnTo>
                    <a:pt x="16" y="0"/>
                  </a:lnTo>
                  <a:lnTo>
                    <a:pt x="39" y="23"/>
                  </a:lnTo>
                  <a:lnTo>
                    <a:pt x="23" y="31"/>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57" name="Freeform 715"/>
            <p:cNvSpPr>
              <a:spLocks/>
            </p:cNvSpPr>
            <p:nvPr/>
          </p:nvSpPr>
          <p:spPr bwMode="auto">
            <a:xfrm>
              <a:off x="2235" y="2479"/>
              <a:ext cx="38" cy="31"/>
            </a:xfrm>
            <a:custGeom>
              <a:avLst/>
              <a:gdLst>
                <a:gd name="T0" fmla="*/ 0 w 38"/>
                <a:gd name="T1" fmla="*/ 8 h 31"/>
                <a:gd name="T2" fmla="*/ 16 w 38"/>
                <a:gd name="T3" fmla="*/ 0 h 31"/>
                <a:gd name="T4" fmla="*/ 38 w 38"/>
                <a:gd name="T5" fmla="*/ 23 h 31"/>
                <a:gd name="T6" fmla="*/ 31 w 38"/>
                <a:gd name="T7" fmla="*/ 31 h 31"/>
                <a:gd name="T8" fmla="*/ 0 w 38"/>
                <a:gd name="T9" fmla="*/ 8 h 31"/>
                <a:gd name="T10" fmla="*/ 0 w 38"/>
                <a:gd name="T11" fmla="*/ 8 h 31"/>
                <a:gd name="T12" fmla="*/ 0 60000 65536"/>
                <a:gd name="T13" fmla="*/ 0 60000 65536"/>
                <a:gd name="T14" fmla="*/ 0 60000 65536"/>
                <a:gd name="T15" fmla="*/ 0 60000 65536"/>
                <a:gd name="T16" fmla="*/ 0 60000 65536"/>
                <a:gd name="T17" fmla="*/ 0 60000 65536"/>
                <a:gd name="T18" fmla="*/ 0 w 38"/>
                <a:gd name="T19" fmla="*/ 0 h 31"/>
                <a:gd name="T20" fmla="*/ 38 w 38"/>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8" h="31">
                  <a:moveTo>
                    <a:pt x="0" y="8"/>
                  </a:moveTo>
                  <a:lnTo>
                    <a:pt x="16" y="0"/>
                  </a:lnTo>
                  <a:lnTo>
                    <a:pt x="38" y="23"/>
                  </a:lnTo>
                  <a:lnTo>
                    <a:pt x="31" y="31"/>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58" name="Freeform 716"/>
            <p:cNvSpPr>
              <a:spLocks/>
            </p:cNvSpPr>
            <p:nvPr/>
          </p:nvSpPr>
          <p:spPr bwMode="auto">
            <a:xfrm>
              <a:off x="2266" y="2502"/>
              <a:ext cx="38" cy="38"/>
            </a:xfrm>
            <a:custGeom>
              <a:avLst/>
              <a:gdLst>
                <a:gd name="T0" fmla="*/ 0 w 38"/>
                <a:gd name="T1" fmla="*/ 8 h 38"/>
                <a:gd name="T2" fmla="*/ 7 w 38"/>
                <a:gd name="T3" fmla="*/ 0 h 38"/>
                <a:gd name="T4" fmla="*/ 38 w 38"/>
                <a:gd name="T5" fmla="*/ 30 h 38"/>
                <a:gd name="T6" fmla="*/ 30 w 38"/>
                <a:gd name="T7" fmla="*/ 38 h 38"/>
                <a:gd name="T8" fmla="*/ 0 w 38"/>
                <a:gd name="T9" fmla="*/ 8 h 38"/>
                <a:gd name="T10" fmla="*/ 0 w 38"/>
                <a:gd name="T11" fmla="*/ 8 h 38"/>
                <a:gd name="T12" fmla="*/ 0 60000 65536"/>
                <a:gd name="T13" fmla="*/ 0 60000 65536"/>
                <a:gd name="T14" fmla="*/ 0 60000 65536"/>
                <a:gd name="T15" fmla="*/ 0 60000 65536"/>
                <a:gd name="T16" fmla="*/ 0 60000 65536"/>
                <a:gd name="T17" fmla="*/ 0 60000 65536"/>
                <a:gd name="T18" fmla="*/ 0 w 38"/>
                <a:gd name="T19" fmla="*/ 0 h 38"/>
                <a:gd name="T20" fmla="*/ 38 w 38"/>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8" h="38">
                  <a:moveTo>
                    <a:pt x="0" y="8"/>
                  </a:moveTo>
                  <a:lnTo>
                    <a:pt x="7" y="0"/>
                  </a:lnTo>
                  <a:lnTo>
                    <a:pt x="38" y="30"/>
                  </a:lnTo>
                  <a:lnTo>
                    <a:pt x="30" y="3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59" name="Freeform 717"/>
            <p:cNvSpPr>
              <a:spLocks/>
            </p:cNvSpPr>
            <p:nvPr/>
          </p:nvSpPr>
          <p:spPr bwMode="auto">
            <a:xfrm>
              <a:off x="2296" y="2532"/>
              <a:ext cx="39" cy="31"/>
            </a:xfrm>
            <a:custGeom>
              <a:avLst/>
              <a:gdLst>
                <a:gd name="T0" fmla="*/ 8 w 39"/>
                <a:gd name="T1" fmla="*/ 0 h 31"/>
                <a:gd name="T2" fmla="*/ 8 w 39"/>
                <a:gd name="T3" fmla="*/ 0 h 31"/>
                <a:gd name="T4" fmla="*/ 39 w 39"/>
                <a:gd name="T5" fmla="*/ 23 h 31"/>
                <a:gd name="T6" fmla="*/ 23 w 39"/>
                <a:gd name="T7" fmla="*/ 31 h 31"/>
                <a:gd name="T8" fmla="*/ 0 w 39"/>
                <a:gd name="T9" fmla="*/ 8 h 31"/>
                <a:gd name="T10" fmla="*/ 8 w 39"/>
                <a:gd name="T11" fmla="*/ 0 h 31"/>
                <a:gd name="T12" fmla="*/ 0 60000 65536"/>
                <a:gd name="T13" fmla="*/ 0 60000 65536"/>
                <a:gd name="T14" fmla="*/ 0 60000 65536"/>
                <a:gd name="T15" fmla="*/ 0 60000 65536"/>
                <a:gd name="T16" fmla="*/ 0 60000 65536"/>
                <a:gd name="T17" fmla="*/ 0 60000 65536"/>
                <a:gd name="T18" fmla="*/ 0 w 39"/>
                <a:gd name="T19" fmla="*/ 0 h 31"/>
                <a:gd name="T20" fmla="*/ 39 w 39"/>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9" h="31">
                  <a:moveTo>
                    <a:pt x="8" y="0"/>
                  </a:moveTo>
                  <a:lnTo>
                    <a:pt x="8" y="0"/>
                  </a:lnTo>
                  <a:lnTo>
                    <a:pt x="39" y="23"/>
                  </a:lnTo>
                  <a:lnTo>
                    <a:pt x="23" y="31"/>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60" name="Freeform 718"/>
            <p:cNvSpPr>
              <a:spLocks/>
            </p:cNvSpPr>
            <p:nvPr/>
          </p:nvSpPr>
          <p:spPr bwMode="auto">
            <a:xfrm>
              <a:off x="2319" y="2555"/>
              <a:ext cx="39" cy="39"/>
            </a:xfrm>
            <a:custGeom>
              <a:avLst/>
              <a:gdLst>
                <a:gd name="T0" fmla="*/ 16 w 39"/>
                <a:gd name="T1" fmla="*/ 0 h 39"/>
                <a:gd name="T2" fmla="*/ 16 w 39"/>
                <a:gd name="T3" fmla="*/ 0 h 39"/>
                <a:gd name="T4" fmla="*/ 39 w 39"/>
                <a:gd name="T5" fmla="*/ 23 h 39"/>
                <a:gd name="T6" fmla="*/ 31 w 39"/>
                <a:gd name="T7" fmla="*/ 39 h 39"/>
                <a:gd name="T8" fmla="*/ 0 w 39"/>
                <a:gd name="T9" fmla="*/ 8 h 39"/>
                <a:gd name="T10" fmla="*/ 16 w 39"/>
                <a:gd name="T11" fmla="*/ 0 h 39"/>
                <a:gd name="T12" fmla="*/ 0 60000 65536"/>
                <a:gd name="T13" fmla="*/ 0 60000 65536"/>
                <a:gd name="T14" fmla="*/ 0 60000 65536"/>
                <a:gd name="T15" fmla="*/ 0 60000 65536"/>
                <a:gd name="T16" fmla="*/ 0 60000 65536"/>
                <a:gd name="T17" fmla="*/ 0 60000 65536"/>
                <a:gd name="T18" fmla="*/ 0 w 39"/>
                <a:gd name="T19" fmla="*/ 0 h 39"/>
                <a:gd name="T20" fmla="*/ 39 w 39"/>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39" h="39">
                  <a:moveTo>
                    <a:pt x="16" y="0"/>
                  </a:moveTo>
                  <a:lnTo>
                    <a:pt x="16" y="0"/>
                  </a:lnTo>
                  <a:lnTo>
                    <a:pt x="39" y="23"/>
                  </a:lnTo>
                  <a:lnTo>
                    <a:pt x="31" y="39"/>
                  </a:lnTo>
                  <a:lnTo>
                    <a:pt x="0" y="8"/>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61" name="Freeform 719"/>
            <p:cNvSpPr>
              <a:spLocks/>
            </p:cNvSpPr>
            <p:nvPr/>
          </p:nvSpPr>
          <p:spPr bwMode="auto">
            <a:xfrm>
              <a:off x="2350" y="2578"/>
              <a:ext cx="38" cy="39"/>
            </a:xfrm>
            <a:custGeom>
              <a:avLst/>
              <a:gdLst>
                <a:gd name="T0" fmla="*/ 8 w 38"/>
                <a:gd name="T1" fmla="*/ 0 h 39"/>
                <a:gd name="T2" fmla="*/ 8 w 38"/>
                <a:gd name="T3" fmla="*/ 0 h 39"/>
                <a:gd name="T4" fmla="*/ 38 w 38"/>
                <a:gd name="T5" fmla="*/ 23 h 39"/>
                <a:gd name="T6" fmla="*/ 23 w 38"/>
                <a:gd name="T7" fmla="*/ 39 h 39"/>
                <a:gd name="T8" fmla="*/ 0 w 38"/>
                <a:gd name="T9" fmla="*/ 16 h 39"/>
                <a:gd name="T10" fmla="*/ 8 w 38"/>
                <a:gd name="T11" fmla="*/ 0 h 39"/>
                <a:gd name="T12" fmla="*/ 0 60000 65536"/>
                <a:gd name="T13" fmla="*/ 0 60000 65536"/>
                <a:gd name="T14" fmla="*/ 0 60000 65536"/>
                <a:gd name="T15" fmla="*/ 0 60000 65536"/>
                <a:gd name="T16" fmla="*/ 0 60000 65536"/>
                <a:gd name="T17" fmla="*/ 0 60000 65536"/>
                <a:gd name="T18" fmla="*/ 0 w 38"/>
                <a:gd name="T19" fmla="*/ 0 h 39"/>
                <a:gd name="T20" fmla="*/ 38 w 38"/>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38" h="39">
                  <a:moveTo>
                    <a:pt x="8" y="0"/>
                  </a:moveTo>
                  <a:lnTo>
                    <a:pt x="8" y="0"/>
                  </a:lnTo>
                  <a:lnTo>
                    <a:pt x="38" y="23"/>
                  </a:lnTo>
                  <a:lnTo>
                    <a:pt x="23" y="39"/>
                  </a:lnTo>
                  <a:lnTo>
                    <a:pt x="0" y="16"/>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62" name="Freeform 720"/>
            <p:cNvSpPr>
              <a:spLocks/>
            </p:cNvSpPr>
            <p:nvPr/>
          </p:nvSpPr>
          <p:spPr bwMode="auto">
            <a:xfrm>
              <a:off x="2373" y="2601"/>
              <a:ext cx="38" cy="39"/>
            </a:xfrm>
            <a:custGeom>
              <a:avLst/>
              <a:gdLst>
                <a:gd name="T0" fmla="*/ 15 w 38"/>
                <a:gd name="T1" fmla="*/ 0 h 39"/>
                <a:gd name="T2" fmla="*/ 15 w 38"/>
                <a:gd name="T3" fmla="*/ 0 h 39"/>
                <a:gd name="T4" fmla="*/ 38 w 38"/>
                <a:gd name="T5" fmla="*/ 23 h 39"/>
                <a:gd name="T6" fmla="*/ 23 w 38"/>
                <a:gd name="T7" fmla="*/ 39 h 39"/>
                <a:gd name="T8" fmla="*/ 0 w 38"/>
                <a:gd name="T9" fmla="*/ 16 h 39"/>
                <a:gd name="T10" fmla="*/ 15 w 38"/>
                <a:gd name="T11" fmla="*/ 0 h 39"/>
                <a:gd name="T12" fmla="*/ 0 60000 65536"/>
                <a:gd name="T13" fmla="*/ 0 60000 65536"/>
                <a:gd name="T14" fmla="*/ 0 60000 65536"/>
                <a:gd name="T15" fmla="*/ 0 60000 65536"/>
                <a:gd name="T16" fmla="*/ 0 60000 65536"/>
                <a:gd name="T17" fmla="*/ 0 60000 65536"/>
                <a:gd name="T18" fmla="*/ 0 w 38"/>
                <a:gd name="T19" fmla="*/ 0 h 39"/>
                <a:gd name="T20" fmla="*/ 38 w 38"/>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38" h="39">
                  <a:moveTo>
                    <a:pt x="15" y="0"/>
                  </a:moveTo>
                  <a:lnTo>
                    <a:pt x="15" y="0"/>
                  </a:lnTo>
                  <a:lnTo>
                    <a:pt x="38" y="23"/>
                  </a:lnTo>
                  <a:lnTo>
                    <a:pt x="23" y="39"/>
                  </a:lnTo>
                  <a:lnTo>
                    <a:pt x="0" y="16"/>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63" name="Freeform 721"/>
            <p:cNvSpPr>
              <a:spLocks/>
            </p:cNvSpPr>
            <p:nvPr/>
          </p:nvSpPr>
          <p:spPr bwMode="auto">
            <a:xfrm>
              <a:off x="2396" y="2624"/>
              <a:ext cx="30" cy="31"/>
            </a:xfrm>
            <a:custGeom>
              <a:avLst/>
              <a:gdLst>
                <a:gd name="T0" fmla="*/ 15 w 30"/>
                <a:gd name="T1" fmla="*/ 0 h 31"/>
                <a:gd name="T2" fmla="*/ 15 w 30"/>
                <a:gd name="T3" fmla="*/ 0 h 31"/>
                <a:gd name="T4" fmla="*/ 30 w 30"/>
                <a:gd name="T5" fmla="*/ 23 h 31"/>
                <a:gd name="T6" fmla="*/ 23 w 30"/>
                <a:gd name="T7" fmla="*/ 31 h 31"/>
                <a:gd name="T8" fmla="*/ 0 w 30"/>
                <a:gd name="T9" fmla="*/ 16 h 31"/>
                <a:gd name="T10" fmla="*/ 15 w 30"/>
                <a:gd name="T11" fmla="*/ 0 h 31"/>
                <a:gd name="T12" fmla="*/ 0 60000 65536"/>
                <a:gd name="T13" fmla="*/ 0 60000 65536"/>
                <a:gd name="T14" fmla="*/ 0 60000 65536"/>
                <a:gd name="T15" fmla="*/ 0 60000 65536"/>
                <a:gd name="T16" fmla="*/ 0 60000 65536"/>
                <a:gd name="T17" fmla="*/ 0 60000 65536"/>
                <a:gd name="T18" fmla="*/ 0 w 30"/>
                <a:gd name="T19" fmla="*/ 0 h 31"/>
                <a:gd name="T20" fmla="*/ 30 w 30"/>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0" h="31">
                  <a:moveTo>
                    <a:pt x="15" y="0"/>
                  </a:moveTo>
                  <a:lnTo>
                    <a:pt x="15" y="0"/>
                  </a:lnTo>
                  <a:lnTo>
                    <a:pt x="30" y="23"/>
                  </a:lnTo>
                  <a:lnTo>
                    <a:pt x="23" y="31"/>
                  </a:lnTo>
                  <a:lnTo>
                    <a:pt x="0" y="16"/>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64" name="Freeform 722"/>
            <p:cNvSpPr>
              <a:spLocks/>
            </p:cNvSpPr>
            <p:nvPr/>
          </p:nvSpPr>
          <p:spPr bwMode="auto">
            <a:xfrm>
              <a:off x="2419" y="2647"/>
              <a:ext cx="30" cy="31"/>
            </a:xfrm>
            <a:custGeom>
              <a:avLst/>
              <a:gdLst>
                <a:gd name="T0" fmla="*/ 7 w 30"/>
                <a:gd name="T1" fmla="*/ 0 h 31"/>
                <a:gd name="T2" fmla="*/ 7 w 30"/>
                <a:gd name="T3" fmla="*/ 0 h 31"/>
                <a:gd name="T4" fmla="*/ 30 w 30"/>
                <a:gd name="T5" fmla="*/ 16 h 31"/>
                <a:gd name="T6" fmla="*/ 15 w 30"/>
                <a:gd name="T7" fmla="*/ 31 h 31"/>
                <a:gd name="T8" fmla="*/ 0 w 30"/>
                <a:gd name="T9" fmla="*/ 8 h 31"/>
                <a:gd name="T10" fmla="*/ 7 w 30"/>
                <a:gd name="T11" fmla="*/ 0 h 31"/>
                <a:gd name="T12" fmla="*/ 0 60000 65536"/>
                <a:gd name="T13" fmla="*/ 0 60000 65536"/>
                <a:gd name="T14" fmla="*/ 0 60000 65536"/>
                <a:gd name="T15" fmla="*/ 0 60000 65536"/>
                <a:gd name="T16" fmla="*/ 0 60000 65536"/>
                <a:gd name="T17" fmla="*/ 0 60000 65536"/>
                <a:gd name="T18" fmla="*/ 0 w 30"/>
                <a:gd name="T19" fmla="*/ 0 h 31"/>
                <a:gd name="T20" fmla="*/ 30 w 30"/>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0" h="31">
                  <a:moveTo>
                    <a:pt x="7" y="0"/>
                  </a:moveTo>
                  <a:lnTo>
                    <a:pt x="7" y="0"/>
                  </a:lnTo>
                  <a:lnTo>
                    <a:pt x="30" y="16"/>
                  </a:lnTo>
                  <a:lnTo>
                    <a:pt x="15" y="31"/>
                  </a:lnTo>
                  <a:lnTo>
                    <a:pt x="0" y="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65" name="Freeform 723"/>
            <p:cNvSpPr>
              <a:spLocks/>
            </p:cNvSpPr>
            <p:nvPr/>
          </p:nvSpPr>
          <p:spPr bwMode="auto">
            <a:xfrm>
              <a:off x="2434" y="2663"/>
              <a:ext cx="31" cy="30"/>
            </a:xfrm>
            <a:custGeom>
              <a:avLst/>
              <a:gdLst>
                <a:gd name="T0" fmla="*/ 15 w 31"/>
                <a:gd name="T1" fmla="*/ 0 h 30"/>
                <a:gd name="T2" fmla="*/ 15 w 31"/>
                <a:gd name="T3" fmla="*/ 0 h 30"/>
                <a:gd name="T4" fmla="*/ 31 w 31"/>
                <a:gd name="T5" fmla="*/ 15 h 30"/>
                <a:gd name="T6" fmla="*/ 23 w 31"/>
                <a:gd name="T7" fmla="*/ 30 h 30"/>
                <a:gd name="T8" fmla="*/ 0 w 31"/>
                <a:gd name="T9" fmla="*/ 15 h 30"/>
                <a:gd name="T10" fmla="*/ 15 w 31"/>
                <a:gd name="T11" fmla="*/ 0 h 30"/>
                <a:gd name="T12" fmla="*/ 0 60000 65536"/>
                <a:gd name="T13" fmla="*/ 0 60000 65536"/>
                <a:gd name="T14" fmla="*/ 0 60000 65536"/>
                <a:gd name="T15" fmla="*/ 0 60000 65536"/>
                <a:gd name="T16" fmla="*/ 0 60000 65536"/>
                <a:gd name="T17" fmla="*/ 0 60000 65536"/>
                <a:gd name="T18" fmla="*/ 0 w 31"/>
                <a:gd name="T19" fmla="*/ 0 h 30"/>
                <a:gd name="T20" fmla="*/ 31 w 31"/>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31" h="30">
                  <a:moveTo>
                    <a:pt x="15" y="0"/>
                  </a:moveTo>
                  <a:lnTo>
                    <a:pt x="15" y="0"/>
                  </a:lnTo>
                  <a:lnTo>
                    <a:pt x="31" y="15"/>
                  </a:lnTo>
                  <a:lnTo>
                    <a:pt x="23" y="30"/>
                  </a:lnTo>
                  <a:lnTo>
                    <a:pt x="0" y="15"/>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66" name="Freeform 724"/>
            <p:cNvSpPr>
              <a:spLocks/>
            </p:cNvSpPr>
            <p:nvPr/>
          </p:nvSpPr>
          <p:spPr bwMode="auto">
            <a:xfrm>
              <a:off x="2457" y="2678"/>
              <a:ext cx="23" cy="30"/>
            </a:xfrm>
            <a:custGeom>
              <a:avLst/>
              <a:gdLst>
                <a:gd name="T0" fmla="*/ 8 w 23"/>
                <a:gd name="T1" fmla="*/ 0 h 30"/>
                <a:gd name="T2" fmla="*/ 8 w 23"/>
                <a:gd name="T3" fmla="*/ 0 h 30"/>
                <a:gd name="T4" fmla="*/ 23 w 23"/>
                <a:gd name="T5" fmla="*/ 15 h 30"/>
                <a:gd name="T6" fmla="*/ 15 w 23"/>
                <a:gd name="T7" fmla="*/ 30 h 30"/>
                <a:gd name="T8" fmla="*/ 0 w 23"/>
                <a:gd name="T9" fmla="*/ 15 h 30"/>
                <a:gd name="T10" fmla="*/ 8 w 23"/>
                <a:gd name="T11" fmla="*/ 0 h 30"/>
                <a:gd name="T12" fmla="*/ 0 60000 65536"/>
                <a:gd name="T13" fmla="*/ 0 60000 65536"/>
                <a:gd name="T14" fmla="*/ 0 60000 65536"/>
                <a:gd name="T15" fmla="*/ 0 60000 65536"/>
                <a:gd name="T16" fmla="*/ 0 60000 65536"/>
                <a:gd name="T17" fmla="*/ 0 60000 65536"/>
                <a:gd name="T18" fmla="*/ 0 w 23"/>
                <a:gd name="T19" fmla="*/ 0 h 30"/>
                <a:gd name="T20" fmla="*/ 23 w 23"/>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23" h="30">
                  <a:moveTo>
                    <a:pt x="8" y="0"/>
                  </a:moveTo>
                  <a:lnTo>
                    <a:pt x="8" y="0"/>
                  </a:lnTo>
                  <a:lnTo>
                    <a:pt x="23" y="15"/>
                  </a:lnTo>
                  <a:lnTo>
                    <a:pt x="15" y="30"/>
                  </a:ln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67" name="Freeform 725"/>
            <p:cNvSpPr>
              <a:spLocks/>
            </p:cNvSpPr>
            <p:nvPr/>
          </p:nvSpPr>
          <p:spPr bwMode="auto">
            <a:xfrm>
              <a:off x="2472" y="2693"/>
              <a:ext cx="39" cy="46"/>
            </a:xfrm>
            <a:custGeom>
              <a:avLst/>
              <a:gdLst>
                <a:gd name="T0" fmla="*/ 8 w 39"/>
                <a:gd name="T1" fmla="*/ 0 h 46"/>
                <a:gd name="T2" fmla="*/ 8 w 39"/>
                <a:gd name="T3" fmla="*/ 0 h 46"/>
                <a:gd name="T4" fmla="*/ 39 w 39"/>
                <a:gd name="T5" fmla="*/ 38 h 46"/>
                <a:gd name="T6" fmla="*/ 31 w 39"/>
                <a:gd name="T7" fmla="*/ 46 h 46"/>
                <a:gd name="T8" fmla="*/ 0 w 39"/>
                <a:gd name="T9" fmla="*/ 15 h 46"/>
                <a:gd name="T10" fmla="*/ 8 w 39"/>
                <a:gd name="T11" fmla="*/ 0 h 46"/>
                <a:gd name="T12" fmla="*/ 0 60000 65536"/>
                <a:gd name="T13" fmla="*/ 0 60000 65536"/>
                <a:gd name="T14" fmla="*/ 0 60000 65536"/>
                <a:gd name="T15" fmla="*/ 0 60000 65536"/>
                <a:gd name="T16" fmla="*/ 0 60000 65536"/>
                <a:gd name="T17" fmla="*/ 0 60000 65536"/>
                <a:gd name="T18" fmla="*/ 0 w 39"/>
                <a:gd name="T19" fmla="*/ 0 h 46"/>
                <a:gd name="T20" fmla="*/ 39 w 39"/>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39" h="46">
                  <a:moveTo>
                    <a:pt x="8" y="0"/>
                  </a:moveTo>
                  <a:lnTo>
                    <a:pt x="8" y="0"/>
                  </a:lnTo>
                  <a:lnTo>
                    <a:pt x="39" y="38"/>
                  </a:lnTo>
                  <a:lnTo>
                    <a:pt x="31" y="46"/>
                  </a:lnTo>
                  <a:lnTo>
                    <a:pt x="0" y="15"/>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9946" name="Freeform 727"/>
          <p:cNvSpPr>
            <a:spLocks/>
          </p:cNvSpPr>
          <p:nvPr/>
        </p:nvSpPr>
        <p:spPr bwMode="auto">
          <a:xfrm>
            <a:off x="3973513" y="5073650"/>
            <a:ext cx="73025" cy="73025"/>
          </a:xfrm>
          <a:custGeom>
            <a:avLst/>
            <a:gdLst>
              <a:gd name="T0" fmla="*/ 2147483647 w 46"/>
              <a:gd name="T1" fmla="*/ 0 h 46"/>
              <a:gd name="T2" fmla="*/ 2147483647 w 46"/>
              <a:gd name="T3" fmla="*/ 0 h 46"/>
              <a:gd name="T4" fmla="*/ 2147483647 w 46"/>
              <a:gd name="T5" fmla="*/ 2147483647 h 46"/>
              <a:gd name="T6" fmla="*/ 2147483647 w 46"/>
              <a:gd name="T7" fmla="*/ 2147483647 h 46"/>
              <a:gd name="T8" fmla="*/ 0 w 46"/>
              <a:gd name="T9" fmla="*/ 2147483647 h 46"/>
              <a:gd name="T10" fmla="*/ 2147483647 w 46"/>
              <a:gd name="T11" fmla="*/ 0 h 46"/>
              <a:gd name="T12" fmla="*/ 0 60000 65536"/>
              <a:gd name="T13" fmla="*/ 0 60000 65536"/>
              <a:gd name="T14" fmla="*/ 0 60000 65536"/>
              <a:gd name="T15" fmla="*/ 0 60000 65536"/>
              <a:gd name="T16" fmla="*/ 0 60000 65536"/>
              <a:gd name="T17" fmla="*/ 0 60000 65536"/>
              <a:gd name="T18" fmla="*/ 0 w 46"/>
              <a:gd name="T19" fmla="*/ 0 h 46"/>
              <a:gd name="T20" fmla="*/ 46 w 46"/>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46" h="46">
                <a:moveTo>
                  <a:pt x="8" y="0"/>
                </a:moveTo>
                <a:lnTo>
                  <a:pt x="8" y="0"/>
                </a:lnTo>
                <a:lnTo>
                  <a:pt x="46" y="31"/>
                </a:lnTo>
                <a:lnTo>
                  <a:pt x="31" y="46"/>
                </a:lnTo>
                <a:lnTo>
                  <a:pt x="0" y="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47" name="Freeform 728"/>
          <p:cNvSpPr>
            <a:spLocks/>
          </p:cNvSpPr>
          <p:nvPr/>
        </p:nvSpPr>
        <p:spPr bwMode="auto">
          <a:xfrm>
            <a:off x="4022725" y="5122863"/>
            <a:ext cx="84138" cy="85725"/>
          </a:xfrm>
          <a:custGeom>
            <a:avLst/>
            <a:gdLst>
              <a:gd name="T0" fmla="*/ 2147483647 w 53"/>
              <a:gd name="T1" fmla="*/ 0 h 54"/>
              <a:gd name="T2" fmla="*/ 2147483647 w 53"/>
              <a:gd name="T3" fmla="*/ 0 h 54"/>
              <a:gd name="T4" fmla="*/ 2147483647 w 53"/>
              <a:gd name="T5" fmla="*/ 2147483647 h 54"/>
              <a:gd name="T6" fmla="*/ 2147483647 w 53"/>
              <a:gd name="T7" fmla="*/ 2147483647 h 54"/>
              <a:gd name="T8" fmla="*/ 0 w 53"/>
              <a:gd name="T9" fmla="*/ 2147483647 h 54"/>
              <a:gd name="T10" fmla="*/ 2147483647 w 53"/>
              <a:gd name="T11" fmla="*/ 0 h 54"/>
              <a:gd name="T12" fmla="*/ 0 60000 65536"/>
              <a:gd name="T13" fmla="*/ 0 60000 65536"/>
              <a:gd name="T14" fmla="*/ 0 60000 65536"/>
              <a:gd name="T15" fmla="*/ 0 60000 65536"/>
              <a:gd name="T16" fmla="*/ 0 60000 65536"/>
              <a:gd name="T17" fmla="*/ 0 60000 65536"/>
              <a:gd name="T18" fmla="*/ 0 w 53"/>
              <a:gd name="T19" fmla="*/ 0 h 54"/>
              <a:gd name="T20" fmla="*/ 53 w 53"/>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53" h="54">
                <a:moveTo>
                  <a:pt x="15" y="0"/>
                </a:moveTo>
                <a:lnTo>
                  <a:pt x="15" y="0"/>
                </a:lnTo>
                <a:lnTo>
                  <a:pt x="53" y="46"/>
                </a:lnTo>
                <a:lnTo>
                  <a:pt x="38" y="54"/>
                </a:lnTo>
                <a:lnTo>
                  <a:pt x="0" y="15"/>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48" name="Freeform 729"/>
          <p:cNvSpPr>
            <a:spLocks/>
          </p:cNvSpPr>
          <p:nvPr/>
        </p:nvSpPr>
        <p:spPr bwMode="auto">
          <a:xfrm>
            <a:off x="4083050" y="5195888"/>
            <a:ext cx="84138" cy="84137"/>
          </a:xfrm>
          <a:custGeom>
            <a:avLst/>
            <a:gdLst>
              <a:gd name="T0" fmla="*/ 2147483647 w 53"/>
              <a:gd name="T1" fmla="*/ 0 h 53"/>
              <a:gd name="T2" fmla="*/ 2147483647 w 53"/>
              <a:gd name="T3" fmla="*/ 0 h 53"/>
              <a:gd name="T4" fmla="*/ 2147483647 w 53"/>
              <a:gd name="T5" fmla="*/ 2147483647 h 53"/>
              <a:gd name="T6" fmla="*/ 2147483647 w 53"/>
              <a:gd name="T7" fmla="*/ 2147483647 h 53"/>
              <a:gd name="T8" fmla="*/ 0 w 53"/>
              <a:gd name="T9" fmla="*/ 2147483647 h 53"/>
              <a:gd name="T10" fmla="*/ 2147483647 w 53"/>
              <a:gd name="T11" fmla="*/ 0 h 53"/>
              <a:gd name="T12" fmla="*/ 0 60000 65536"/>
              <a:gd name="T13" fmla="*/ 0 60000 65536"/>
              <a:gd name="T14" fmla="*/ 0 60000 65536"/>
              <a:gd name="T15" fmla="*/ 0 60000 65536"/>
              <a:gd name="T16" fmla="*/ 0 60000 65536"/>
              <a:gd name="T17" fmla="*/ 0 60000 65536"/>
              <a:gd name="T18" fmla="*/ 0 w 53"/>
              <a:gd name="T19" fmla="*/ 0 h 53"/>
              <a:gd name="T20" fmla="*/ 53 w 53"/>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53" h="53">
                <a:moveTo>
                  <a:pt x="15" y="0"/>
                </a:moveTo>
                <a:lnTo>
                  <a:pt x="15" y="0"/>
                </a:lnTo>
                <a:lnTo>
                  <a:pt x="53" y="46"/>
                </a:lnTo>
                <a:lnTo>
                  <a:pt x="46" y="53"/>
                </a:lnTo>
                <a:lnTo>
                  <a:pt x="0" y="8"/>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49" name="Freeform 730"/>
          <p:cNvSpPr>
            <a:spLocks/>
          </p:cNvSpPr>
          <p:nvPr/>
        </p:nvSpPr>
        <p:spPr bwMode="auto">
          <a:xfrm>
            <a:off x="4156075" y="5268913"/>
            <a:ext cx="146050" cy="157162"/>
          </a:xfrm>
          <a:custGeom>
            <a:avLst/>
            <a:gdLst>
              <a:gd name="T0" fmla="*/ 2147483647 w 92"/>
              <a:gd name="T1" fmla="*/ 0 h 99"/>
              <a:gd name="T2" fmla="*/ 2147483647 w 92"/>
              <a:gd name="T3" fmla="*/ 0 h 99"/>
              <a:gd name="T4" fmla="*/ 2147483647 w 92"/>
              <a:gd name="T5" fmla="*/ 2147483647 h 99"/>
              <a:gd name="T6" fmla="*/ 2147483647 w 92"/>
              <a:gd name="T7" fmla="*/ 2147483647 h 99"/>
              <a:gd name="T8" fmla="*/ 0 w 92"/>
              <a:gd name="T9" fmla="*/ 2147483647 h 99"/>
              <a:gd name="T10" fmla="*/ 2147483647 w 92"/>
              <a:gd name="T11" fmla="*/ 0 h 99"/>
              <a:gd name="T12" fmla="*/ 0 60000 65536"/>
              <a:gd name="T13" fmla="*/ 0 60000 65536"/>
              <a:gd name="T14" fmla="*/ 0 60000 65536"/>
              <a:gd name="T15" fmla="*/ 0 60000 65536"/>
              <a:gd name="T16" fmla="*/ 0 60000 65536"/>
              <a:gd name="T17" fmla="*/ 0 60000 65536"/>
              <a:gd name="T18" fmla="*/ 0 w 92"/>
              <a:gd name="T19" fmla="*/ 0 h 99"/>
              <a:gd name="T20" fmla="*/ 92 w 92"/>
              <a:gd name="T21" fmla="*/ 99 h 99"/>
            </a:gdLst>
            <a:ahLst/>
            <a:cxnLst>
              <a:cxn ang="T12">
                <a:pos x="T0" y="T1"/>
              </a:cxn>
              <a:cxn ang="T13">
                <a:pos x="T2" y="T3"/>
              </a:cxn>
              <a:cxn ang="T14">
                <a:pos x="T4" y="T5"/>
              </a:cxn>
              <a:cxn ang="T15">
                <a:pos x="T6" y="T7"/>
              </a:cxn>
              <a:cxn ang="T16">
                <a:pos x="T8" y="T9"/>
              </a:cxn>
              <a:cxn ang="T17">
                <a:pos x="T10" y="T11"/>
              </a:cxn>
            </a:cxnLst>
            <a:rect l="T18" t="T19" r="T20" b="T21"/>
            <a:pathLst>
              <a:path w="92" h="99">
                <a:moveTo>
                  <a:pt x="7" y="0"/>
                </a:moveTo>
                <a:lnTo>
                  <a:pt x="7" y="0"/>
                </a:lnTo>
                <a:lnTo>
                  <a:pt x="92" y="92"/>
                </a:lnTo>
                <a:lnTo>
                  <a:pt x="84" y="99"/>
                </a:lnTo>
                <a:lnTo>
                  <a:pt x="0" y="7"/>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50" name="Freeform 731"/>
          <p:cNvSpPr>
            <a:spLocks/>
          </p:cNvSpPr>
          <p:nvPr/>
        </p:nvSpPr>
        <p:spPr bwMode="auto">
          <a:xfrm>
            <a:off x="4289425" y="5414963"/>
            <a:ext cx="157163" cy="169862"/>
          </a:xfrm>
          <a:custGeom>
            <a:avLst/>
            <a:gdLst>
              <a:gd name="T0" fmla="*/ 0 w 99"/>
              <a:gd name="T1" fmla="*/ 2147483647 h 107"/>
              <a:gd name="T2" fmla="*/ 2147483647 w 99"/>
              <a:gd name="T3" fmla="*/ 0 h 107"/>
              <a:gd name="T4" fmla="*/ 2147483647 w 99"/>
              <a:gd name="T5" fmla="*/ 2147483647 h 107"/>
              <a:gd name="T6" fmla="*/ 2147483647 w 99"/>
              <a:gd name="T7" fmla="*/ 2147483647 h 107"/>
              <a:gd name="T8" fmla="*/ 0 w 99"/>
              <a:gd name="T9" fmla="*/ 2147483647 h 107"/>
              <a:gd name="T10" fmla="*/ 0 w 99"/>
              <a:gd name="T11" fmla="*/ 2147483647 h 107"/>
              <a:gd name="T12" fmla="*/ 0 60000 65536"/>
              <a:gd name="T13" fmla="*/ 0 60000 65536"/>
              <a:gd name="T14" fmla="*/ 0 60000 65536"/>
              <a:gd name="T15" fmla="*/ 0 60000 65536"/>
              <a:gd name="T16" fmla="*/ 0 60000 65536"/>
              <a:gd name="T17" fmla="*/ 0 60000 65536"/>
              <a:gd name="T18" fmla="*/ 0 w 99"/>
              <a:gd name="T19" fmla="*/ 0 h 107"/>
              <a:gd name="T20" fmla="*/ 99 w 99"/>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99" h="107">
                <a:moveTo>
                  <a:pt x="0" y="7"/>
                </a:moveTo>
                <a:lnTo>
                  <a:pt x="8" y="0"/>
                </a:lnTo>
                <a:lnTo>
                  <a:pt x="99" y="91"/>
                </a:lnTo>
                <a:lnTo>
                  <a:pt x="84" y="107"/>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 name="Text Box 6"/>
          <p:cNvSpPr txBox="1">
            <a:spLocks noChangeArrowheads="1"/>
          </p:cNvSpPr>
          <p:nvPr/>
        </p:nvSpPr>
        <p:spPr bwMode="auto">
          <a:xfrm>
            <a:off x="2016125" y="2936875"/>
            <a:ext cx="936625" cy="338138"/>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b="1" smtClean="0">
                <a:solidFill>
                  <a:srgbClr val="FFFA97"/>
                </a:solidFill>
                <a:effectLst>
                  <a:outerShdw blurRad="38100" dist="38100" dir="2700000" algn="tl">
                    <a:srgbClr val="DDDDDD"/>
                  </a:outerShdw>
                </a:effectLst>
                <a:cs typeface="Arial" charset="0"/>
              </a:rPr>
              <a:t>Kalihari</a:t>
            </a:r>
          </a:p>
        </p:txBody>
      </p:sp>
      <p:sp>
        <p:nvSpPr>
          <p:cNvPr id="617" name="Text Box 7"/>
          <p:cNvSpPr txBox="1">
            <a:spLocks noChangeArrowheads="1"/>
          </p:cNvSpPr>
          <p:nvPr/>
        </p:nvSpPr>
        <p:spPr bwMode="auto">
          <a:xfrm>
            <a:off x="5965825" y="2936875"/>
            <a:ext cx="720725" cy="338138"/>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b="1" smtClean="0">
                <a:solidFill>
                  <a:srgbClr val="FFFA97"/>
                </a:solidFill>
                <a:effectLst>
                  <a:outerShdw blurRad="38100" dist="38100" dir="2700000" algn="tl">
                    <a:srgbClr val="DDDDDD"/>
                  </a:outerShdw>
                </a:effectLst>
                <a:cs typeface="Arial" charset="0"/>
              </a:rPr>
              <a:t>Slave</a:t>
            </a:r>
          </a:p>
        </p:txBody>
      </p:sp>
      <p:sp>
        <p:nvSpPr>
          <p:cNvPr id="618" name="Text Box 8"/>
          <p:cNvSpPr txBox="1">
            <a:spLocks noChangeArrowheads="1"/>
          </p:cNvSpPr>
          <p:nvPr/>
        </p:nvSpPr>
        <p:spPr bwMode="auto">
          <a:xfrm rot="16200000">
            <a:off x="-469106" y="4383882"/>
            <a:ext cx="1666875" cy="338137"/>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mtClean="0">
                <a:solidFill>
                  <a:srgbClr val="000000"/>
                </a:solidFill>
                <a:effectLst>
                  <a:outerShdw blurRad="38100" dist="38100" dir="2700000" algn="tl">
                    <a:srgbClr val="DDDDDD"/>
                  </a:outerShdw>
                </a:effectLst>
                <a:cs typeface="Arial" charset="0"/>
              </a:rPr>
              <a:t>Pressure (GPa)</a:t>
            </a:r>
          </a:p>
        </p:txBody>
      </p:sp>
      <p:sp>
        <p:nvSpPr>
          <p:cNvPr id="619" name="Text Box 9"/>
          <p:cNvSpPr txBox="1">
            <a:spLocks noChangeArrowheads="1"/>
          </p:cNvSpPr>
          <p:nvPr/>
        </p:nvSpPr>
        <p:spPr bwMode="auto">
          <a:xfrm>
            <a:off x="1381125" y="4670425"/>
            <a:ext cx="777875" cy="274638"/>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200" b="1" smtClean="0">
                <a:solidFill>
                  <a:srgbClr val="FFFA97"/>
                </a:solidFill>
                <a:effectLst>
                  <a:outerShdw blurRad="38100" dist="38100" dir="2700000" algn="tl">
                    <a:srgbClr val="DDDDDD"/>
                  </a:outerShdw>
                </a:effectLst>
                <a:cs typeface="Arial" charset="0"/>
              </a:rPr>
              <a:t>Lesotho</a:t>
            </a:r>
          </a:p>
        </p:txBody>
      </p:sp>
      <p:sp>
        <p:nvSpPr>
          <p:cNvPr id="620" name="Text Box 10"/>
          <p:cNvSpPr txBox="1">
            <a:spLocks noChangeArrowheads="1"/>
          </p:cNvSpPr>
          <p:nvPr/>
        </p:nvSpPr>
        <p:spPr bwMode="auto">
          <a:xfrm>
            <a:off x="1381125" y="4956175"/>
            <a:ext cx="928688" cy="276225"/>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200" b="1" smtClean="0">
                <a:solidFill>
                  <a:srgbClr val="FFFA97"/>
                </a:solidFill>
                <a:effectLst>
                  <a:outerShdw blurRad="38100" dist="38100" dir="2700000" algn="tl">
                    <a:srgbClr val="DDDDDD"/>
                  </a:outerShdw>
                </a:effectLst>
                <a:cs typeface="Arial" charset="0"/>
              </a:rPr>
              <a:t>Kimberley</a:t>
            </a:r>
          </a:p>
        </p:txBody>
      </p:sp>
      <p:sp>
        <p:nvSpPr>
          <p:cNvPr id="621" name="Text Box 11"/>
          <p:cNvSpPr txBox="1">
            <a:spLocks noChangeArrowheads="1"/>
          </p:cNvSpPr>
          <p:nvPr/>
        </p:nvSpPr>
        <p:spPr bwMode="auto">
          <a:xfrm>
            <a:off x="1381125" y="5241925"/>
            <a:ext cx="979488" cy="274638"/>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200" b="1" smtClean="0">
                <a:solidFill>
                  <a:srgbClr val="FFFA97"/>
                </a:solidFill>
                <a:effectLst>
                  <a:outerShdw blurRad="38100" dist="38100" dir="2700000" algn="tl">
                    <a:srgbClr val="DDDDDD"/>
                  </a:outerShdw>
                </a:effectLst>
                <a:cs typeface="Arial" charset="0"/>
              </a:rPr>
              <a:t>Letlhakane</a:t>
            </a:r>
          </a:p>
        </p:txBody>
      </p:sp>
      <p:grpSp>
        <p:nvGrpSpPr>
          <p:cNvPr id="39957" name="Group 12"/>
          <p:cNvGrpSpPr>
            <a:grpSpLocks/>
          </p:cNvGrpSpPr>
          <p:nvPr/>
        </p:nvGrpSpPr>
        <p:grpSpPr bwMode="auto">
          <a:xfrm>
            <a:off x="5178425" y="4683125"/>
            <a:ext cx="1055688" cy="1023938"/>
            <a:chOff x="3238" y="2365"/>
            <a:chExt cx="665" cy="645"/>
          </a:xfrm>
        </p:grpSpPr>
        <p:sp>
          <p:nvSpPr>
            <p:cNvPr id="623" name="Text Box 13"/>
            <p:cNvSpPr txBox="1">
              <a:spLocks noChangeArrowheads="1"/>
            </p:cNvSpPr>
            <p:nvPr/>
          </p:nvSpPr>
          <p:spPr bwMode="auto">
            <a:xfrm>
              <a:off x="3238" y="2365"/>
              <a:ext cx="457" cy="173"/>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200" b="1" smtClean="0">
                  <a:solidFill>
                    <a:srgbClr val="FFFA97"/>
                  </a:solidFill>
                  <a:effectLst>
                    <a:outerShdw blurRad="38100" dist="38100" dir="2700000" algn="tl">
                      <a:srgbClr val="DDDDDD"/>
                    </a:outerShdw>
                  </a:effectLst>
                  <a:cs typeface="Arial" charset="0"/>
                </a:rPr>
                <a:t>Jericho</a:t>
              </a:r>
            </a:p>
          </p:txBody>
        </p:sp>
        <p:sp>
          <p:nvSpPr>
            <p:cNvPr id="624" name="Text Box 14"/>
            <p:cNvSpPr txBox="1">
              <a:spLocks noChangeArrowheads="1"/>
            </p:cNvSpPr>
            <p:nvPr/>
          </p:nvSpPr>
          <p:spPr bwMode="auto">
            <a:xfrm>
              <a:off x="3238" y="2523"/>
              <a:ext cx="665" cy="173"/>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200" b="1" smtClean="0">
                  <a:solidFill>
                    <a:srgbClr val="FFFA97"/>
                  </a:solidFill>
                  <a:effectLst>
                    <a:outerShdw blurRad="38100" dist="38100" dir="2700000" algn="tl">
                      <a:srgbClr val="DDDDDD"/>
                    </a:outerShdw>
                  </a:effectLst>
                  <a:cs typeface="Arial" charset="0"/>
                </a:rPr>
                <a:t>Lac de Gras</a:t>
              </a:r>
            </a:p>
          </p:txBody>
        </p:sp>
        <p:sp>
          <p:nvSpPr>
            <p:cNvPr id="625" name="Text Box 15"/>
            <p:cNvSpPr txBox="1">
              <a:spLocks noChangeArrowheads="1"/>
            </p:cNvSpPr>
            <p:nvPr/>
          </p:nvSpPr>
          <p:spPr bwMode="auto">
            <a:xfrm>
              <a:off x="3238" y="2680"/>
              <a:ext cx="388" cy="173"/>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200" b="1" smtClean="0">
                  <a:solidFill>
                    <a:srgbClr val="FFFA97"/>
                  </a:solidFill>
                  <a:effectLst>
                    <a:outerShdw blurRad="38100" dist="38100" dir="2700000" algn="tl">
                      <a:srgbClr val="DDDDDD"/>
                    </a:outerShdw>
                  </a:effectLst>
                  <a:cs typeface="Arial" charset="0"/>
                </a:rPr>
                <a:t>Torrie</a:t>
              </a:r>
            </a:p>
          </p:txBody>
        </p:sp>
        <p:sp>
          <p:nvSpPr>
            <p:cNvPr id="626" name="Text Box 16"/>
            <p:cNvSpPr txBox="1">
              <a:spLocks noChangeArrowheads="1"/>
            </p:cNvSpPr>
            <p:nvPr/>
          </p:nvSpPr>
          <p:spPr bwMode="auto">
            <a:xfrm>
              <a:off x="3238" y="2837"/>
              <a:ext cx="431" cy="173"/>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200" b="1" smtClean="0">
                  <a:solidFill>
                    <a:srgbClr val="FFFA97"/>
                  </a:solidFill>
                  <a:effectLst>
                    <a:outerShdw blurRad="38100" dist="38100" dir="2700000" algn="tl">
                      <a:srgbClr val="DDDDDD"/>
                    </a:outerShdw>
                  </a:effectLst>
                  <a:cs typeface="Arial" charset="0"/>
                </a:rPr>
                <a:t>Grizzly</a:t>
              </a:r>
            </a:p>
          </p:txBody>
        </p:sp>
      </p:grpSp>
      <p:sp>
        <p:nvSpPr>
          <p:cNvPr id="627" name="Text Box 17"/>
          <p:cNvSpPr txBox="1">
            <a:spLocks noChangeArrowheads="1"/>
          </p:cNvSpPr>
          <p:nvPr/>
        </p:nvSpPr>
        <p:spPr bwMode="auto">
          <a:xfrm rot="5400000">
            <a:off x="8181182" y="4442619"/>
            <a:ext cx="1200150" cy="338137"/>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lgn="ctr">
              <a:defRPr/>
            </a:pPr>
            <a:r>
              <a:rPr lang="en-US" smtClean="0">
                <a:solidFill>
                  <a:srgbClr val="000000"/>
                </a:solidFill>
                <a:effectLst>
                  <a:outerShdw blurRad="38100" dist="38100" dir="2700000" algn="tl">
                    <a:srgbClr val="DDDDDD"/>
                  </a:outerShdw>
                </a:effectLst>
                <a:cs typeface="Arial" charset="0"/>
              </a:rPr>
              <a:t>Depth (km)</a:t>
            </a:r>
          </a:p>
        </p:txBody>
      </p:sp>
      <p:sp>
        <p:nvSpPr>
          <p:cNvPr id="39959" name="Freeform 18"/>
          <p:cNvSpPr>
            <a:spLocks/>
          </p:cNvSpPr>
          <p:nvPr/>
        </p:nvSpPr>
        <p:spPr bwMode="auto">
          <a:xfrm>
            <a:off x="808038" y="2843213"/>
            <a:ext cx="3683000" cy="2735262"/>
          </a:xfrm>
          <a:custGeom>
            <a:avLst/>
            <a:gdLst>
              <a:gd name="T0" fmla="*/ 0 w 2320"/>
              <a:gd name="T1" fmla="*/ 0 h 1723"/>
              <a:gd name="T2" fmla="*/ 2147483647 w 2320"/>
              <a:gd name="T3" fmla="*/ 2147483647 h 1723"/>
              <a:gd name="T4" fmla="*/ 2147483647 w 2320"/>
              <a:gd name="T5" fmla="*/ 2147483647 h 1723"/>
              <a:gd name="T6" fmla="*/ 2147483647 w 2320"/>
              <a:gd name="T7" fmla="*/ 2147483647 h 1723"/>
              <a:gd name="T8" fmla="*/ 2147483647 w 2320"/>
              <a:gd name="T9" fmla="*/ 2147483647 h 1723"/>
              <a:gd name="T10" fmla="*/ 2147483647 w 2320"/>
              <a:gd name="T11" fmla="*/ 2147483647 h 1723"/>
              <a:gd name="T12" fmla="*/ 2147483647 w 2320"/>
              <a:gd name="T13" fmla="*/ 2147483647 h 1723"/>
              <a:gd name="T14" fmla="*/ 2147483647 w 2320"/>
              <a:gd name="T15" fmla="*/ 2147483647 h 1723"/>
              <a:gd name="T16" fmla="*/ 2147483647 w 2320"/>
              <a:gd name="T17" fmla="*/ 2147483647 h 17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20"/>
              <a:gd name="T28" fmla="*/ 0 h 1723"/>
              <a:gd name="T29" fmla="*/ 2320 w 2320"/>
              <a:gd name="T30" fmla="*/ 1723 h 17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20" h="1723">
                <a:moveTo>
                  <a:pt x="0" y="0"/>
                </a:moveTo>
                <a:cubicBezTo>
                  <a:pt x="65" y="18"/>
                  <a:pt x="131" y="37"/>
                  <a:pt x="192" y="54"/>
                </a:cubicBezTo>
                <a:cubicBezTo>
                  <a:pt x="253" y="71"/>
                  <a:pt x="304" y="78"/>
                  <a:pt x="363" y="102"/>
                </a:cubicBezTo>
                <a:cubicBezTo>
                  <a:pt x="422" y="126"/>
                  <a:pt x="485" y="165"/>
                  <a:pt x="544" y="198"/>
                </a:cubicBezTo>
                <a:cubicBezTo>
                  <a:pt x="603" y="231"/>
                  <a:pt x="621" y="232"/>
                  <a:pt x="715" y="299"/>
                </a:cubicBezTo>
                <a:cubicBezTo>
                  <a:pt x="809" y="366"/>
                  <a:pt x="955" y="476"/>
                  <a:pt x="1110" y="598"/>
                </a:cubicBezTo>
                <a:cubicBezTo>
                  <a:pt x="1265" y="720"/>
                  <a:pt x="1484" y="887"/>
                  <a:pt x="1643" y="1030"/>
                </a:cubicBezTo>
                <a:cubicBezTo>
                  <a:pt x="1802" y="1173"/>
                  <a:pt x="1951" y="1341"/>
                  <a:pt x="2064" y="1456"/>
                </a:cubicBezTo>
                <a:cubicBezTo>
                  <a:pt x="2177" y="1571"/>
                  <a:pt x="2248" y="1647"/>
                  <a:pt x="2320" y="1723"/>
                </a:cubicBezTo>
              </a:path>
            </a:pathLst>
          </a:custGeom>
          <a:noFill/>
          <a:ln w="28575">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9960" name="Freeform 19"/>
          <p:cNvSpPr>
            <a:spLocks/>
          </p:cNvSpPr>
          <p:nvPr/>
        </p:nvSpPr>
        <p:spPr bwMode="auto">
          <a:xfrm>
            <a:off x="4506913" y="2863850"/>
            <a:ext cx="3683000" cy="2735263"/>
          </a:xfrm>
          <a:custGeom>
            <a:avLst/>
            <a:gdLst>
              <a:gd name="T0" fmla="*/ 0 w 2320"/>
              <a:gd name="T1" fmla="*/ 0 h 1723"/>
              <a:gd name="T2" fmla="*/ 2147483647 w 2320"/>
              <a:gd name="T3" fmla="*/ 2147483647 h 1723"/>
              <a:gd name="T4" fmla="*/ 2147483647 w 2320"/>
              <a:gd name="T5" fmla="*/ 2147483647 h 1723"/>
              <a:gd name="T6" fmla="*/ 2147483647 w 2320"/>
              <a:gd name="T7" fmla="*/ 2147483647 h 1723"/>
              <a:gd name="T8" fmla="*/ 2147483647 w 2320"/>
              <a:gd name="T9" fmla="*/ 2147483647 h 1723"/>
              <a:gd name="T10" fmla="*/ 2147483647 w 2320"/>
              <a:gd name="T11" fmla="*/ 2147483647 h 1723"/>
              <a:gd name="T12" fmla="*/ 2147483647 w 2320"/>
              <a:gd name="T13" fmla="*/ 2147483647 h 1723"/>
              <a:gd name="T14" fmla="*/ 2147483647 w 2320"/>
              <a:gd name="T15" fmla="*/ 2147483647 h 1723"/>
              <a:gd name="T16" fmla="*/ 2147483647 w 2320"/>
              <a:gd name="T17" fmla="*/ 2147483647 h 17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20"/>
              <a:gd name="T28" fmla="*/ 0 h 1723"/>
              <a:gd name="T29" fmla="*/ 2320 w 2320"/>
              <a:gd name="T30" fmla="*/ 1723 h 17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20" h="1723">
                <a:moveTo>
                  <a:pt x="0" y="0"/>
                </a:moveTo>
                <a:cubicBezTo>
                  <a:pt x="65" y="18"/>
                  <a:pt x="131" y="37"/>
                  <a:pt x="192" y="54"/>
                </a:cubicBezTo>
                <a:cubicBezTo>
                  <a:pt x="253" y="71"/>
                  <a:pt x="304" y="78"/>
                  <a:pt x="363" y="102"/>
                </a:cubicBezTo>
                <a:cubicBezTo>
                  <a:pt x="422" y="126"/>
                  <a:pt x="485" y="165"/>
                  <a:pt x="544" y="198"/>
                </a:cubicBezTo>
                <a:cubicBezTo>
                  <a:pt x="603" y="231"/>
                  <a:pt x="621" y="232"/>
                  <a:pt x="715" y="299"/>
                </a:cubicBezTo>
                <a:cubicBezTo>
                  <a:pt x="809" y="366"/>
                  <a:pt x="955" y="476"/>
                  <a:pt x="1110" y="598"/>
                </a:cubicBezTo>
                <a:cubicBezTo>
                  <a:pt x="1265" y="720"/>
                  <a:pt x="1484" y="887"/>
                  <a:pt x="1643" y="1030"/>
                </a:cubicBezTo>
                <a:cubicBezTo>
                  <a:pt x="1802" y="1173"/>
                  <a:pt x="1951" y="1341"/>
                  <a:pt x="2064" y="1456"/>
                </a:cubicBezTo>
                <a:cubicBezTo>
                  <a:pt x="2177" y="1571"/>
                  <a:pt x="2248" y="1647"/>
                  <a:pt x="2320" y="1723"/>
                </a:cubicBezTo>
              </a:path>
            </a:pathLst>
          </a:custGeom>
          <a:noFill/>
          <a:ln w="28575">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9961" name="Line 20"/>
          <p:cNvSpPr>
            <a:spLocks noChangeShapeType="1"/>
          </p:cNvSpPr>
          <p:nvPr/>
        </p:nvSpPr>
        <p:spPr bwMode="auto">
          <a:xfrm>
            <a:off x="4500563" y="2838450"/>
            <a:ext cx="0" cy="3284538"/>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31" name="Text Box 21"/>
          <p:cNvSpPr txBox="1">
            <a:spLocks noChangeArrowheads="1"/>
          </p:cNvSpPr>
          <p:nvPr/>
        </p:nvSpPr>
        <p:spPr bwMode="auto">
          <a:xfrm>
            <a:off x="2816225" y="5078413"/>
            <a:ext cx="930275" cy="336550"/>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b="1" smtClean="0">
                <a:solidFill>
                  <a:srgbClr val="FFFA97"/>
                </a:solidFill>
                <a:effectLst>
                  <a:outerShdw blurRad="38100" dist="38100" dir="2700000" algn="tl">
                    <a:srgbClr val="DDDDDD"/>
                  </a:outerShdw>
                </a:effectLst>
                <a:cs typeface="Arial" charset="0"/>
              </a:rPr>
              <a:t>Best Fit</a:t>
            </a:r>
          </a:p>
        </p:txBody>
      </p:sp>
      <p:sp>
        <p:nvSpPr>
          <p:cNvPr id="632" name="Text Box 22"/>
          <p:cNvSpPr txBox="1">
            <a:spLocks noChangeArrowheads="1"/>
          </p:cNvSpPr>
          <p:nvPr/>
        </p:nvSpPr>
        <p:spPr bwMode="auto">
          <a:xfrm>
            <a:off x="7273925" y="5141913"/>
            <a:ext cx="930275" cy="336550"/>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b="1" smtClean="0">
                <a:solidFill>
                  <a:srgbClr val="FFFA97"/>
                </a:solidFill>
                <a:effectLst>
                  <a:outerShdw blurRad="38100" dist="38100" dir="2700000" algn="tl">
                    <a:srgbClr val="DDDDDD"/>
                  </a:outerShdw>
                </a:effectLst>
                <a:cs typeface="Arial" charset="0"/>
              </a:rPr>
              <a:t>Kalihari</a:t>
            </a:r>
          </a:p>
        </p:txBody>
      </p:sp>
      <p:sp>
        <p:nvSpPr>
          <p:cNvPr id="633" name="Text Box 23"/>
          <p:cNvSpPr txBox="1">
            <a:spLocks noChangeArrowheads="1"/>
          </p:cNvSpPr>
          <p:nvPr/>
        </p:nvSpPr>
        <p:spPr bwMode="auto">
          <a:xfrm>
            <a:off x="8137525" y="3162300"/>
            <a:ext cx="381000" cy="304800"/>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solidFill>
                  <a:srgbClr val="000000"/>
                </a:solidFill>
                <a:effectLst>
                  <a:outerShdw blurRad="38100" dist="38100" dir="2700000" algn="tl">
                    <a:srgbClr val="DDDDDD"/>
                  </a:outerShdw>
                </a:effectLst>
                <a:cs typeface="Arial" charset="0"/>
              </a:rPr>
              <a:t>50</a:t>
            </a:r>
          </a:p>
        </p:txBody>
      </p:sp>
      <p:sp>
        <p:nvSpPr>
          <p:cNvPr id="634" name="Text Box 24"/>
          <p:cNvSpPr txBox="1">
            <a:spLocks noChangeArrowheads="1"/>
          </p:cNvSpPr>
          <p:nvPr/>
        </p:nvSpPr>
        <p:spPr bwMode="auto">
          <a:xfrm>
            <a:off x="8137525" y="3721100"/>
            <a:ext cx="484188" cy="307975"/>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solidFill>
                  <a:srgbClr val="000000"/>
                </a:solidFill>
                <a:effectLst>
                  <a:outerShdw blurRad="38100" dist="38100" dir="2700000" algn="tl">
                    <a:srgbClr val="DDDDDD"/>
                  </a:outerShdw>
                </a:effectLst>
                <a:cs typeface="Arial" charset="0"/>
              </a:rPr>
              <a:t>100</a:t>
            </a:r>
          </a:p>
        </p:txBody>
      </p:sp>
      <p:sp>
        <p:nvSpPr>
          <p:cNvPr id="635" name="Text Box 25"/>
          <p:cNvSpPr txBox="1">
            <a:spLocks noChangeArrowheads="1"/>
          </p:cNvSpPr>
          <p:nvPr/>
        </p:nvSpPr>
        <p:spPr bwMode="auto">
          <a:xfrm>
            <a:off x="8137525" y="4254500"/>
            <a:ext cx="484188" cy="307975"/>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solidFill>
                  <a:srgbClr val="000000"/>
                </a:solidFill>
                <a:effectLst>
                  <a:outerShdw blurRad="38100" dist="38100" dir="2700000" algn="tl">
                    <a:srgbClr val="DDDDDD"/>
                  </a:outerShdw>
                </a:effectLst>
                <a:cs typeface="Arial" charset="0"/>
              </a:rPr>
              <a:t>150</a:t>
            </a:r>
          </a:p>
        </p:txBody>
      </p:sp>
      <p:sp>
        <p:nvSpPr>
          <p:cNvPr id="636" name="Text Box 26"/>
          <p:cNvSpPr txBox="1">
            <a:spLocks noChangeArrowheads="1"/>
          </p:cNvSpPr>
          <p:nvPr/>
        </p:nvSpPr>
        <p:spPr bwMode="auto">
          <a:xfrm>
            <a:off x="8137525" y="4838700"/>
            <a:ext cx="484188" cy="307975"/>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solidFill>
                  <a:srgbClr val="000000"/>
                </a:solidFill>
                <a:effectLst>
                  <a:outerShdw blurRad="38100" dist="38100" dir="2700000" algn="tl">
                    <a:srgbClr val="DDDDDD"/>
                  </a:outerShdw>
                </a:effectLst>
                <a:cs typeface="Arial" charset="0"/>
              </a:rPr>
              <a:t>200</a:t>
            </a:r>
          </a:p>
        </p:txBody>
      </p:sp>
      <p:sp>
        <p:nvSpPr>
          <p:cNvPr id="637" name="Text Box 27"/>
          <p:cNvSpPr txBox="1">
            <a:spLocks noChangeArrowheads="1"/>
          </p:cNvSpPr>
          <p:nvPr/>
        </p:nvSpPr>
        <p:spPr bwMode="auto">
          <a:xfrm>
            <a:off x="8137525" y="5321300"/>
            <a:ext cx="484188" cy="307975"/>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solidFill>
                  <a:srgbClr val="000000"/>
                </a:solidFill>
                <a:effectLst>
                  <a:outerShdw blurRad="38100" dist="38100" dir="2700000" algn="tl">
                    <a:srgbClr val="DDDDDD"/>
                  </a:outerShdw>
                </a:effectLst>
                <a:cs typeface="Arial" charset="0"/>
              </a:rPr>
              <a:t>250</a:t>
            </a:r>
          </a:p>
        </p:txBody>
      </p:sp>
      <p:sp>
        <p:nvSpPr>
          <p:cNvPr id="638" name="Text Box 28"/>
          <p:cNvSpPr txBox="1">
            <a:spLocks noChangeArrowheads="1"/>
          </p:cNvSpPr>
          <p:nvPr/>
        </p:nvSpPr>
        <p:spPr bwMode="auto">
          <a:xfrm>
            <a:off x="8137525" y="5867400"/>
            <a:ext cx="484188" cy="307975"/>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solidFill>
                  <a:srgbClr val="000000"/>
                </a:solidFill>
                <a:effectLst>
                  <a:outerShdw blurRad="38100" dist="38100" dir="2700000" algn="tl">
                    <a:srgbClr val="DDDDDD"/>
                  </a:outerShdw>
                </a:effectLst>
                <a:cs typeface="Arial" charset="0"/>
              </a:rPr>
              <a:t>300</a:t>
            </a:r>
          </a:p>
        </p:txBody>
      </p:sp>
      <p:sp>
        <p:nvSpPr>
          <p:cNvPr id="639" name="Text Box 29"/>
          <p:cNvSpPr txBox="1">
            <a:spLocks noChangeArrowheads="1"/>
          </p:cNvSpPr>
          <p:nvPr/>
        </p:nvSpPr>
        <p:spPr bwMode="auto">
          <a:xfrm>
            <a:off x="514350" y="2667000"/>
            <a:ext cx="282575" cy="304800"/>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effectLst>
                  <a:outerShdw blurRad="38100" dist="38100" dir="2700000" algn="tl">
                    <a:srgbClr val="DDDDDD"/>
                  </a:outerShdw>
                </a:effectLst>
                <a:cs typeface="Arial" charset="0"/>
              </a:rPr>
              <a:t>0</a:t>
            </a:r>
          </a:p>
        </p:txBody>
      </p:sp>
      <p:sp>
        <p:nvSpPr>
          <p:cNvPr id="640" name="Text Box 30"/>
          <p:cNvSpPr txBox="1">
            <a:spLocks noChangeArrowheads="1"/>
          </p:cNvSpPr>
          <p:nvPr/>
        </p:nvSpPr>
        <p:spPr bwMode="auto">
          <a:xfrm>
            <a:off x="514350" y="3302000"/>
            <a:ext cx="282575" cy="304800"/>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effectLst>
                  <a:outerShdw blurRad="38100" dist="38100" dir="2700000" algn="tl">
                    <a:srgbClr val="DDDDDD"/>
                  </a:outerShdw>
                </a:effectLst>
                <a:cs typeface="Arial" charset="0"/>
              </a:rPr>
              <a:t>2</a:t>
            </a:r>
          </a:p>
        </p:txBody>
      </p:sp>
      <p:sp>
        <p:nvSpPr>
          <p:cNvPr id="641" name="Text Box 31"/>
          <p:cNvSpPr txBox="1">
            <a:spLocks noChangeArrowheads="1"/>
          </p:cNvSpPr>
          <p:nvPr/>
        </p:nvSpPr>
        <p:spPr bwMode="auto">
          <a:xfrm>
            <a:off x="514350" y="3949700"/>
            <a:ext cx="282575" cy="304800"/>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effectLst>
                  <a:outerShdw blurRad="38100" dist="38100" dir="2700000" algn="tl">
                    <a:srgbClr val="DDDDDD"/>
                  </a:outerShdw>
                </a:effectLst>
                <a:cs typeface="Arial" charset="0"/>
              </a:rPr>
              <a:t>4</a:t>
            </a:r>
          </a:p>
        </p:txBody>
      </p:sp>
      <p:sp>
        <p:nvSpPr>
          <p:cNvPr id="642" name="Text Box 32"/>
          <p:cNvSpPr txBox="1">
            <a:spLocks noChangeArrowheads="1"/>
          </p:cNvSpPr>
          <p:nvPr/>
        </p:nvSpPr>
        <p:spPr bwMode="auto">
          <a:xfrm>
            <a:off x="514350" y="4635500"/>
            <a:ext cx="282575" cy="304800"/>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effectLst>
                  <a:outerShdw blurRad="38100" dist="38100" dir="2700000" algn="tl">
                    <a:srgbClr val="DDDDDD"/>
                  </a:outerShdw>
                </a:effectLst>
                <a:cs typeface="Arial" charset="0"/>
              </a:rPr>
              <a:t>6</a:t>
            </a:r>
          </a:p>
        </p:txBody>
      </p:sp>
      <p:sp>
        <p:nvSpPr>
          <p:cNvPr id="643" name="Text Box 33"/>
          <p:cNvSpPr txBox="1">
            <a:spLocks noChangeArrowheads="1"/>
          </p:cNvSpPr>
          <p:nvPr/>
        </p:nvSpPr>
        <p:spPr bwMode="auto">
          <a:xfrm>
            <a:off x="514350" y="5308600"/>
            <a:ext cx="282575" cy="304800"/>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effectLst>
                  <a:outerShdw blurRad="38100" dist="38100" dir="2700000" algn="tl">
                    <a:srgbClr val="DDDDDD"/>
                  </a:outerShdw>
                </a:effectLst>
                <a:cs typeface="Arial" charset="0"/>
              </a:rPr>
              <a:t>8</a:t>
            </a:r>
          </a:p>
        </p:txBody>
      </p:sp>
      <p:sp>
        <p:nvSpPr>
          <p:cNvPr id="644" name="Text Box 34"/>
          <p:cNvSpPr txBox="1">
            <a:spLocks noChangeArrowheads="1"/>
          </p:cNvSpPr>
          <p:nvPr/>
        </p:nvSpPr>
        <p:spPr bwMode="auto">
          <a:xfrm>
            <a:off x="415925" y="5943600"/>
            <a:ext cx="381000" cy="304800"/>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solidFill>
                  <a:srgbClr val="000000"/>
                </a:solidFill>
                <a:effectLst>
                  <a:outerShdw blurRad="38100" dist="38100" dir="2700000" algn="tl">
                    <a:srgbClr val="DDDDDD"/>
                  </a:outerShdw>
                </a:effectLst>
                <a:cs typeface="Arial" charset="0"/>
              </a:rPr>
              <a:t>10</a:t>
            </a:r>
          </a:p>
        </p:txBody>
      </p:sp>
      <p:grpSp>
        <p:nvGrpSpPr>
          <p:cNvPr id="39976" name="Group 35"/>
          <p:cNvGrpSpPr>
            <a:grpSpLocks/>
          </p:cNvGrpSpPr>
          <p:nvPr/>
        </p:nvGrpSpPr>
        <p:grpSpPr bwMode="auto">
          <a:xfrm>
            <a:off x="657225" y="6134100"/>
            <a:ext cx="3937000" cy="320675"/>
            <a:chOff x="422" y="3079"/>
            <a:chExt cx="2480" cy="202"/>
          </a:xfrm>
        </p:grpSpPr>
        <p:sp>
          <p:nvSpPr>
            <p:cNvPr id="646" name="Text Box 36"/>
            <p:cNvSpPr txBox="1">
              <a:spLocks noChangeArrowheads="1"/>
            </p:cNvSpPr>
            <p:nvPr/>
          </p:nvSpPr>
          <p:spPr bwMode="auto">
            <a:xfrm>
              <a:off x="422" y="3079"/>
              <a:ext cx="178" cy="192"/>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solidFill>
                    <a:srgbClr val="000000"/>
                  </a:solidFill>
                  <a:effectLst>
                    <a:outerShdw blurRad="38100" dist="38100" dir="2700000" algn="tl">
                      <a:srgbClr val="DDDDDD"/>
                    </a:outerShdw>
                  </a:effectLst>
                  <a:cs typeface="Arial" charset="0"/>
                </a:rPr>
                <a:t>0</a:t>
              </a:r>
            </a:p>
          </p:txBody>
        </p:sp>
        <p:sp>
          <p:nvSpPr>
            <p:cNvPr id="647" name="Text Box 37"/>
            <p:cNvSpPr txBox="1">
              <a:spLocks noChangeArrowheads="1"/>
            </p:cNvSpPr>
            <p:nvPr/>
          </p:nvSpPr>
          <p:spPr bwMode="auto">
            <a:xfrm>
              <a:off x="646" y="3079"/>
              <a:ext cx="305" cy="194"/>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solidFill>
                    <a:srgbClr val="000000"/>
                  </a:solidFill>
                  <a:effectLst>
                    <a:outerShdw blurRad="38100" dist="38100" dir="2700000" algn="tl">
                      <a:srgbClr val="DDDDDD"/>
                    </a:outerShdw>
                  </a:effectLst>
                  <a:cs typeface="Arial" charset="0"/>
                </a:rPr>
                <a:t>200</a:t>
              </a:r>
            </a:p>
          </p:txBody>
        </p:sp>
        <p:sp>
          <p:nvSpPr>
            <p:cNvPr id="648" name="Text Box 38"/>
            <p:cNvSpPr txBox="1">
              <a:spLocks noChangeArrowheads="1"/>
            </p:cNvSpPr>
            <p:nvPr/>
          </p:nvSpPr>
          <p:spPr bwMode="auto">
            <a:xfrm>
              <a:off x="910" y="3079"/>
              <a:ext cx="305" cy="194"/>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solidFill>
                    <a:srgbClr val="000000"/>
                  </a:solidFill>
                  <a:effectLst>
                    <a:outerShdw blurRad="38100" dist="38100" dir="2700000" algn="tl">
                      <a:srgbClr val="DDDDDD"/>
                    </a:outerShdw>
                  </a:effectLst>
                  <a:cs typeface="Arial" charset="0"/>
                </a:rPr>
                <a:t>400</a:t>
              </a:r>
            </a:p>
          </p:txBody>
        </p:sp>
        <p:sp>
          <p:nvSpPr>
            <p:cNvPr id="649" name="Text Box 39"/>
            <p:cNvSpPr txBox="1">
              <a:spLocks noChangeArrowheads="1"/>
            </p:cNvSpPr>
            <p:nvPr/>
          </p:nvSpPr>
          <p:spPr bwMode="auto">
            <a:xfrm>
              <a:off x="1150" y="3079"/>
              <a:ext cx="305" cy="194"/>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solidFill>
                    <a:srgbClr val="000000"/>
                  </a:solidFill>
                  <a:effectLst>
                    <a:outerShdw blurRad="38100" dist="38100" dir="2700000" algn="tl">
                      <a:srgbClr val="DDDDDD"/>
                    </a:outerShdw>
                  </a:effectLst>
                  <a:cs typeface="Arial" charset="0"/>
                </a:rPr>
                <a:t>600</a:t>
              </a:r>
            </a:p>
          </p:txBody>
        </p:sp>
        <p:sp>
          <p:nvSpPr>
            <p:cNvPr id="650" name="Text Box 40"/>
            <p:cNvSpPr txBox="1">
              <a:spLocks noChangeArrowheads="1"/>
            </p:cNvSpPr>
            <p:nvPr/>
          </p:nvSpPr>
          <p:spPr bwMode="auto">
            <a:xfrm>
              <a:off x="1414" y="3079"/>
              <a:ext cx="305" cy="194"/>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solidFill>
                    <a:srgbClr val="000000"/>
                  </a:solidFill>
                  <a:effectLst>
                    <a:outerShdw blurRad="38100" dist="38100" dir="2700000" algn="tl">
                      <a:srgbClr val="DDDDDD"/>
                    </a:outerShdw>
                  </a:effectLst>
                  <a:cs typeface="Arial" charset="0"/>
                </a:rPr>
                <a:t>800</a:t>
              </a:r>
            </a:p>
          </p:txBody>
        </p:sp>
        <p:sp>
          <p:nvSpPr>
            <p:cNvPr id="651" name="Text Box 41"/>
            <p:cNvSpPr txBox="1">
              <a:spLocks noChangeArrowheads="1"/>
            </p:cNvSpPr>
            <p:nvPr/>
          </p:nvSpPr>
          <p:spPr bwMode="auto">
            <a:xfrm>
              <a:off x="1686" y="3079"/>
              <a:ext cx="368" cy="194"/>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solidFill>
                    <a:srgbClr val="000000"/>
                  </a:solidFill>
                  <a:effectLst>
                    <a:outerShdw blurRad="38100" dist="38100" dir="2700000" algn="tl">
                      <a:srgbClr val="DDDDDD"/>
                    </a:outerShdw>
                  </a:effectLst>
                  <a:cs typeface="Arial" charset="0"/>
                </a:rPr>
                <a:t>1000</a:t>
              </a:r>
            </a:p>
          </p:txBody>
        </p:sp>
        <p:sp>
          <p:nvSpPr>
            <p:cNvPr id="652" name="Text Box 42"/>
            <p:cNvSpPr txBox="1">
              <a:spLocks noChangeArrowheads="1"/>
            </p:cNvSpPr>
            <p:nvPr/>
          </p:nvSpPr>
          <p:spPr bwMode="auto">
            <a:xfrm>
              <a:off x="1970" y="3079"/>
              <a:ext cx="368" cy="194"/>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solidFill>
                    <a:srgbClr val="000000"/>
                  </a:solidFill>
                  <a:effectLst>
                    <a:outerShdw blurRad="38100" dist="38100" dir="2700000" algn="tl">
                      <a:srgbClr val="DDDDDD"/>
                    </a:outerShdw>
                  </a:effectLst>
                  <a:cs typeface="Arial" charset="0"/>
                </a:rPr>
                <a:t>1200</a:t>
              </a:r>
            </a:p>
          </p:txBody>
        </p:sp>
        <p:sp>
          <p:nvSpPr>
            <p:cNvPr id="653" name="Text Box 43"/>
            <p:cNvSpPr txBox="1">
              <a:spLocks noChangeArrowheads="1"/>
            </p:cNvSpPr>
            <p:nvPr/>
          </p:nvSpPr>
          <p:spPr bwMode="auto">
            <a:xfrm>
              <a:off x="2238" y="3079"/>
              <a:ext cx="368" cy="194"/>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solidFill>
                    <a:srgbClr val="000000"/>
                  </a:solidFill>
                  <a:effectLst>
                    <a:outerShdw blurRad="38100" dist="38100" dir="2700000" algn="tl">
                      <a:srgbClr val="DDDDDD"/>
                    </a:outerShdw>
                  </a:effectLst>
                  <a:cs typeface="Arial" charset="0"/>
                </a:rPr>
                <a:t>1400</a:t>
              </a:r>
            </a:p>
          </p:txBody>
        </p:sp>
        <p:sp>
          <p:nvSpPr>
            <p:cNvPr id="654" name="Text Box 44"/>
            <p:cNvSpPr txBox="1">
              <a:spLocks noChangeArrowheads="1"/>
            </p:cNvSpPr>
            <p:nvPr/>
          </p:nvSpPr>
          <p:spPr bwMode="auto">
            <a:xfrm>
              <a:off x="2534" y="3087"/>
              <a:ext cx="368" cy="194"/>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solidFill>
                    <a:srgbClr val="000000"/>
                  </a:solidFill>
                  <a:effectLst>
                    <a:outerShdw blurRad="38100" dist="38100" dir="2700000" algn="tl">
                      <a:srgbClr val="DDDDDD"/>
                    </a:outerShdw>
                  </a:effectLst>
                  <a:cs typeface="Arial" charset="0"/>
                </a:rPr>
                <a:t>1600</a:t>
              </a:r>
            </a:p>
          </p:txBody>
        </p:sp>
      </p:grpSp>
      <p:grpSp>
        <p:nvGrpSpPr>
          <p:cNvPr id="39977" name="Group 45"/>
          <p:cNvGrpSpPr>
            <a:grpSpLocks/>
          </p:cNvGrpSpPr>
          <p:nvPr/>
        </p:nvGrpSpPr>
        <p:grpSpPr bwMode="auto">
          <a:xfrm>
            <a:off x="4702175" y="6146800"/>
            <a:ext cx="3581400" cy="320675"/>
            <a:chOff x="3010" y="3087"/>
            <a:chExt cx="2256" cy="202"/>
          </a:xfrm>
        </p:grpSpPr>
        <p:sp>
          <p:nvSpPr>
            <p:cNvPr id="656" name="Text Box 46"/>
            <p:cNvSpPr txBox="1">
              <a:spLocks noChangeArrowheads="1"/>
            </p:cNvSpPr>
            <p:nvPr/>
          </p:nvSpPr>
          <p:spPr bwMode="auto">
            <a:xfrm>
              <a:off x="3010" y="3087"/>
              <a:ext cx="305" cy="194"/>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solidFill>
                    <a:srgbClr val="000000"/>
                  </a:solidFill>
                  <a:effectLst>
                    <a:outerShdw blurRad="38100" dist="38100" dir="2700000" algn="tl">
                      <a:srgbClr val="DDDDDD"/>
                    </a:outerShdw>
                  </a:effectLst>
                  <a:cs typeface="Arial" charset="0"/>
                </a:rPr>
                <a:t>200</a:t>
              </a:r>
            </a:p>
          </p:txBody>
        </p:sp>
        <p:sp>
          <p:nvSpPr>
            <p:cNvPr id="657" name="Text Box 47"/>
            <p:cNvSpPr txBox="1">
              <a:spLocks noChangeArrowheads="1"/>
            </p:cNvSpPr>
            <p:nvPr/>
          </p:nvSpPr>
          <p:spPr bwMode="auto">
            <a:xfrm>
              <a:off x="3274" y="3087"/>
              <a:ext cx="305" cy="194"/>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solidFill>
                    <a:srgbClr val="000000"/>
                  </a:solidFill>
                  <a:effectLst>
                    <a:outerShdw blurRad="38100" dist="38100" dir="2700000" algn="tl">
                      <a:srgbClr val="DDDDDD"/>
                    </a:outerShdw>
                  </a:effectLst>
                  <a:cs typeface="Arial" charset="0"/>
                </a:rPr>
                <a:t>400</a:t>
              </a:r>
            </a:p>
          </p:txBody>
        </p:sp>
        <p:sp>
          <p:nvSpPr>
            <p:cNvPr id="658" name="Text Box 48"/>
            <p:cNvSpPr txBox="1">
              <a:spLocks noChangeArrowheads="1"/>
            </p:cNvSpPr>
            <p:nvPr/>
          </p:nvSpPr>
          <p:spPr bwMode="auto">
            <a:xfrm>
              <a:off x="3514" y="3087"/>
              <a:ext cx="305" cy="194"/>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solidFill>
                    <a:srgbClr val="000000"/>
                  </a:solidFill>
                  <a:effectLst>
                    <a:outerShdw blurRad="38100" dist="38100" dir="2700000" algn="tl">
                      <a:srgbClr val="DDDDDD"/>
                    </a:outerShdw>
                  </a:effectLst>
                  <a:cs typeface="Arial" charset="0"/>
                </a:rPr>
                <a:t>600</a:t>
              </a:r>
            </a:p>
          </p:txBody>
        </p:sp>
        <p:sp>
          <p:nvSpPr>
            <p:cNvPr id="659" name="Text Box 49"/>
            <p:cNvSpPr txBox="1">
              <a:spLocks noChangeArrowheads="1"/>
            </p:cNvSpPr>
            <p:nvPr/>
          </p:nvSpPr>
          <p:spPr bwMode="auto">
            <a:xfrm>
              <a:off x="3778" y="3087"/>
              <a:ext cx="305" cy="194"/>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solidFill>
                    <a:srgbClr val="000000"/>
                  </a:solidFill>
                  <a:effectLst>
                    <a:outerShdw blurRad="38100" dist="38100" dir="2700000" algn="tl">
                      <a:srgbClr val="DDDDDD"/>
                    </a:outerShdw>
                  </a:effectLst>
                  <a:cs typeface="Arial" charset="0"/>
                </a:rPr>
                <a:t>800</a:t>
              </a:r>
            </a:p>
          </p:txBody>
        </p:sp>
        <p:sp>
          <p:nvSpPr>
            <p:cNvPr id="660" name="Text Box 50"/>
            <p:cNvSpPr txBox="1">
              <a:spLocks noChangeArrowheads="1"/>
            </p:cNvSpPr>
            <p:nvPr/>
          </p:nvSpPr>
          <p:spPr bwMode="auto">
            <a:xfrm>
              <a:off x="4050" y="3087"/>
              <a:ext cx="368" cy="194"/>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solidFill>
                    <a:srgbClr val="000000"/>
                  </a:solidFill>
                  <a:effectLst>
                    <a:outerShdw blurRad="38100" dist="38100" dir="2700000" algn="tl">
                      <a:srgbClr val="DDDDDD"/>
                    </a:outerShdw>
                  </a:effectLst>
                  <a:cs typeface="Arial" charset="0"/>
                </a:rPr>
                <a:t>1000</a:t>
              </a:r>
            </a:p>
          </p:txBody>
        </p:sp>
        <p:sp>
          <p:nvSpPr>
            <p:cNvPr id="661" name="Text Box 51"/>
            <p:cNvSpPr txBox="1">
              <a:spLocks noChangeArrowheads="1"/>
            </p:cNvSpPr>
            <p:nvPr/>
          </p:nvSpPr>
          <p:spPr bwMode="auto">
            <a:xfrm>
              <a:off x="4334" y="3087"/>
              <a:ext cx="368" cy="194"/>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solidFill>
                    <a:srgbClr val="000000"/>
                  </a:solidFill>
                  <a:effectLst>
                    <a:outerShdw blurRad="38100" dist="38100" dir="2700000" algn="tl">
                      <a:srgbClr val="DDDDDD"/>
                    </a:outerShdw>
                  </a:effectLst>
                  <a:cs typeface="Arial" charset="0"/>
                </a:rPr>
                <a:t>1200</a:t>
              </a:r>
            </a:p>
          </p:txBody>
        </p:sp>
        <p:sp>
          <p:nvSpPr>
            <p:cNvPr id="662" name="Text Box 52"/>
            <p:cNvSpPr txBox="1">
              <a:spLocks noChangeArrowheads="1"/>
            </p:cNvSpPr>
            <p:nvPr/>
          </p:nvSpPr>
          <p:spPr bwMode="auto">
            <a:xfrm>
              <a:off x="4602" y="3087"/>
              <a:ext cx="368" cy="194"/>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solidFill>
                    <a:srgbClr val="000000"/>
                  </a:solidFill>
                  <a:effectLst>
                    <a:outerShdw blurRad="38100" dist="38100" dir="2700000" algn="tl">
                      <a:srgbClr val="DDDDDD"/>
                    </a:outerShdw>
                  </a:effectLst>
                  <a:cs typeface="Arial" charset="0"/>
                </a:rPr>
                <a:t>1400</a:t>
              </a:r>
            </a:p>
          </p:txBody>
        </p:sp>
        <p:sp>
          <p:nvSpPr>
            <p:cNvPr id="663" name="Text Box 53"/>
            <p:cNvSpPr txBox="1">
              <a:spLocks noChangeArrowheads="1"/>
            </p:cNvSpPr>
            <p:nvPr/>
          </p:nvSpPr>
          <p:spPr bwMode="auto">
            <a:xfrm>
              <a:off x="4898" y="3095"/>
              <a:ext cx="368" cy="194"/>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1400" smtClean="0">
                  <a:solidFill>
                    <a:srgbClr val="000000"/>
                  </a:solidFill>
                  <a:effectLst>
                    <a:outerShdw blurRad="38100" dist="38100" dir="2700000" algn="tl">
                      <a:srgbClr val="DDDDDD"/>
                    </a:outerShdw>
                  </a:effectLst>
                  <a:cs typeface="Arial" charset="0"/>
                </a:rPr>
                <a:t>1600</a:t>
              </a:r>
            </a:p>
          </p:txBody>
        </p:sp>
      </p:grpSp>
      <p:sp>
        <p:nvSpPr>
          <p:cNvPr id="664" name="Text Box 54"/>
          <p:cNvSpPr txBox="1">
            <a:spLocks noChangeArrowheads="1"/>
          </p:cNvSpPr>
          <p:nvPr/>
        </p:nvSpPr>
        <p:spPr bwMode="auto">
          <a:xfrm>
            <a:off x="5476875" y="6375400"/>
            <a:ext cx="1754188" cy="338138"/>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mtClean="0">
                <a:solidFill>
                  <a:srgbClr val="000000"/>
                </a:solidFill>
                <a:effectLst>
                  <a:outerShdw blurRad="38100" dist="38100" dir="2700000" algn="tl">
                    <a:srgbClr val="DDDDDD"/>
                  </a:outerShdw>
                </a:effectLst>
                <a:cs typeface="Arial" charset="0"/>
              </a:rPr>
              <a:t>Temperature (</a:t>
            </a:r>
            <a:r>
              <a:rPr lang="en-US" baseline="30000" smtClean="0">
                <a:solidFill>
                  <a:srgbClr val="000000"/>
                </a:solidFill>
                <a:effectLst>
                  <a:outerShdw blurRad="38100" dist="38100" dir="2700000" algn="tl">
                    <a:srgbClr val="DDDDDD"/>
                  </a:outerShdw>
                </a:effectLst>
                <a:cs typeface="Arial" charset="0"/>
              </a:rPr>
              <a:t>o</a:t>
            </a:r>
            <a:r>
              <a:rPr lang="en-US" smtClean="0">
                <a:solidFill>
                  <a:srgbClr val="000000"/>
                </a:solidFill>
                <a:effectLst>
                  <a:outerShdw blurRad="38100" dist="38100" dir="2700000" algn="tl">
                    <a:srgbClr val="DDDDDD"/>
                  </a:outerShdw>
                </a:effectLst>
                <a:cs typeface="Arial" charset="0"/>
              </a:rPr>
              <a:t>C)</a:t>
            </a:r>
          </a:p>
        </p:txBody>
      </p:sp>
      <p:sp>
        <p:nvSpPr>
          <p:cNvPr id="665" name="Text Box 55"/>
          <p:cNvSpPr txBox="1">
            <a:spLocks noChangeArrowheads="1"/>
          </p:cNvSpPr>
          <p:nvPr/>
        </p:nvSpPr>
        <p:spPr bwMode="auto">
          <a:xfrm>
            <a:off x="1685925" y="6375400"/>
            <a:ext cx="1754188" cy="338138"/>
          </a:xfrm>
          <a:prstGeom prst="rect">
            <a:avLst/>
          </a:prstGeom>
          <a:noFill/>
          <a:ln w="12700">
            <a:noFill/>
            <a:miter lim="800000"/>
            <a:headEnd type="none" w="sm" len="sm"/>
            <a:tailEnd type="none" w="sm" len="sm"/>
          </a:ln>
          <a:effec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mtClean="0">
                <a:solidFill>
                  <a:srgbClr val="000000"/>
                </a:solidFill>
                <a:effectLst>
                  <a:outerShdw blurRad="38100" dist="38100" dir="2700000" algn="tl">
                    <a:srgbClr val="DDDDDD"/>
                  </a:outerShdw>
                </a:effectLst>
                <a:cs typeface="Arial" charset="0"/>
              </a:rPr>
              <a:t>Temperature (</a:t>
            </a:r>
            <a:r>
              <a:rPr lang="en-US" baseline="30000" smtClean="0">
                <a:solidFill>
                  <a:srgbClr val="000000"/>
                </a:solidFill>
                <a:effectLst>
                  <a:outerShdw blurRad="38100" dist="38100" dir="2700000" algn="tl">
                    <a:srgbClr val="DDDDDD"/>
                  </a:outerShdw>
                </a:effectLst>
                <a:cs typeface="Arial" charset="0"/>
              </a:rPr>
              <a:t>o</a:t>
            </a:r>
            <a:r>
              <a:rPr lang="en-US" smtClean="0">
                <a:solidFill>
                  <a:srgbClr val="000000"/>
                </a:solidFill>
                <a:effectLst>
                  <a:outerShdw blurRad="38100" dist="38100" dir="2700000" algn="tl">
                    <a:srgbClr val="DDDDDD"/>
                  </a:outerShdw>
                </a:effectLst>
                <a:cs typeface="Arial" charset="0"/>
              </a:rPr>
              <a:t>C)</a:t>
            </a:r>
          </a:p>
        </p:txBody>
      </p:sp>
      <p:sp>
        <p:nvSpPr>
          <p:cNvPr id="39980" name="Oval 56"/>
          <p:cNvSpPr>
            <a:spLocks noChangeArrowheads="1"/>
          </p:cNvSpPr>
          <p:nvPr/>
        </p:nvSpPr>
        <p:spPr bwMode="auto">
          <a:xfrm>
            <a:off x="5027613" y="4760913"/>
            <a:ext cx="138112" cy="138112"/>
          </a:xfrm>
          <a:prstGeom prst="ellipse">
            <a:avLst/>
          </a:prstGeom>
          <a:solidFill>
            <a:srgbClr val="FFED83"/>
          </a:solidFill>
          <a:ln w="12700">
            <a:solidFill>
              <a:schemeClr val="tx1"/>
            </a:solidFill>
            <a:round/>
            <a:headEnd type="none" w="sm" len="sm"/>
            <a:tailEnd type="none" w="sm" len="sm"/>
          </a:ln>
        </p:spPr>
        <p:txBody>
          <a:bodyPr wrap="none" anchor="ctr"/>
          <a:lstStyle/>
          <a:p>
            <a:endParaRPr lang="en-US">
              <a:cs typeface="Arial" charset="0"/>
            </a:endParaRPr>
          </a:p>
        </p:txBody>
      </p:sp>
      <p:sp>
        <p:nvSpPr>
          <p:cNvPr id="39981" name="Rectangle 57"/>
          <p:cNvSpPr>
            <a:spLocks noChangeArrowheads="1"/>
          </p:cNvSpPr>
          <p:nvPr/>
        </p:nvSpPr>
        <p:spPr bwMode="auto">
          <a:xfrm>
            <a:off x="5038725" y="5016500"/>
            <a:ext cx="117475" cy="117475"/>
          </a:xfrm>
          <a:prstGeom prst="rect">
            <a:avLst/>
          </a:prstGeom>
          <a:solidFill>
            <a:srgbClr val="FFED83"/>
          </a:solidFill>
          <a:ln w="12700">
            <a:solidFill>
              <a:schemeClr val="tx1"/>
            </a:solidFill>
            <a:miter lim="800000"/>
            <a:headEnd type="none" w="sm" len="sm"/>
            <a:tailEnd type="none" w="sm" len="sm"/>
          </a:ln>
        </p:spPr>
        <p:txBody>
          <a:bodyPr wrap="none" anchor="ctr"/>
          <a:lstStyle/>
          <a:p>
            <a:endParaRPr lang="en-US">
              <a:cs typeface="Arial" charset="0"/>
            </a:endParaRPr>
          </a:p>
        </p:txBody>
      </p:sp>
      <p:sp>
        <p:nvSpPr>
          <p:cNvPr id="39982" name="AutoShape 58"/>
          <p:cNvSpPr>
            <a:spLocks noChangeArrowheads="1"/>
          </p:cNvSpPr>
          <p:nvPr/>
        </p:nvSpPr>
        <p:spPr bwMode="auto">
          <a:xfrm flipV="1">
            <a:off x="5013325" y="5502275"/>
            <a:ext cx="168275" cy="146050"/>
          </a:xfrm>
          <a:prstGeom prst="triangle">
            <a:avLst>
              <a:gd name="adj" fmla="val 50000"/>
            </a:avLst>
          </a:prstGeom>
          <a:solidFill>
            <a:srgbClr val="FFED83"/>
          </a:solidFill>
          <a:ln w="12700">
            <a:solidFill>
              <a:schemeClr val="tx1"/>
            </a:solidFill>
            <a:miter lim="800000"/>
            <a:headEnd type="none" w="sm" len="sm"/>
            <a:tailEnd type="none" w="sm" len="sm"/>
          </a:ln>
        </p:spPr>
        <p:txBody>
          <a:bodyPr wrap="none" anchor="ctr"/>
          <a:lstStyle/>
          <a:p>
            <a:endParaRPr lang="en-US">
              <a:cs typeface="Arial" charset="0"/>
            </a:endParaRPr>
          </a:p>
        </p:txBody>
      </p:sp>
      <p:grpSp>
        <p:nvGrpSpPr>
          <p:cNvPr id="39983" name="Group 59"/>
          <p:cNvGrpSpPr>
            <a:grpSpLocks/>
          </p:cNvGrpSpPr>
          <p:nvPr/>
        </p:nvGrpSpPr>
        <p:grpSpPr bwMode="auto">
          <a:xfrm>
            <a:off x="5008563" y="5235575"/>
            <a:ext cx="177800" cy="177800"/>
            <a:chOff x="3102" y="1706"/>
            <a:chExt cx="112" cy="112"/>
          </a:xfrm>
        </p:grpSpPr>
        <p:sp>
          <p:nvSpPr>
            <p:cNvPr id="40045" name="Line 60"/>
            <p:cNvSpPr>
              <a:spLocks noChangeShapeType="1"/>
            </p:cNvSpPr>
            <p:nvPr/>
          </p:nvSpPr>
          <p:spPr bwMode="auto">
            <a:xfrm>
              <a:off x="3158" y="1706"/>
              <a:ext cx="0" cy="112"/>
            </a:xfrm>
            <a:prstGeom prst="line">
              <a:avLst/>
            </a:prstGeom>
            <a:noFill/>
            <a:ln w="12700">
              <a:solidFill>
                <a:srgbClr val="FFED83"/>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0046" name="Line 61"/>
            <p:cNvSpPr>
              <a:spLocks noChangeShapeType="1"/>
            </p:cNvSpPr>
            <p:nvPr/>
          </p:nvSpPr>
          <p:spPr bwMode="auto">
            <a:xfrm rot="5400000">
              <a:off x="3158" y="1706"/>
              <a:ext cx="0" cy="112"/>
            </a:xfrm>
            <a:prstGeom prst="line">
              <a:avLst/>
            </a:prstGeom>
            <a:noFill/>
            <a:ln w="12700">
              <a:solidFill>
                <a:srgbClr val="FFED83"/>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39984" name="Rectangle 62"/>
          <p:cNvSpPr>
            <a:spLocks noChangeArrowheads="1"/>
          </p:cNvSpPr>
          <p:nvPr/>
        </p:nvSpPr>
        <p:spPr bwMode="auto">
          <a:xfrm>
            <a:off x="4884738" y="4641850"/>
            <a:ext cx="1376362" cy="1090613"/>
          </a:xfrm>
          <a:prstGeom prst="rect">
            <a:avLst/>
          </a:prstGeom>
          <a:noFill/>
          <a:ln w="127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cs typeface="Arial" charset="0"/>
            </a:endParaRPr>
          </a:p>
        </p:txBody>
      </p:sp>
      <p:sp>
        <p:nvSpPr>
          <p:cNvPr id="39985" name="Oval 63"/>
          <p:cNvSpPr>
            <a:spLocks noChangeArrowheads="1"/>
          </p:cNvSpPr>
          <p:nvPr/>
        </p:nvSpPr>
        <p:spPr bwMode="auto">
          <a:xfrm>
            <a:off x="1254125" y="4741863"/>
            <a:ext cx="138113" cy="138112"/>
          </a:xfrm>
          <a:prstGeom prst="ellipse">
            <a:avLst/>
          </a:prstGeom>
          <a:solidFill>
            <a:srgbClr val="FFED83"/>
          </a:solidFill>
          <a:ln w="12700">
            <a:solidFill>
              <a:schemeClr val="tx1"/>
            </a:solidFill>
            <a:round/>
            <a:headEnd type="none" w="sm" len="sm"/>
            <a:tailEnd type="none" w="sm" len="sm"/>
          </a:ln>
        </p:spPr>
        <p:txBody>
          <a:bodyPr wrap="none" anchor="ctr"/>
          <a:lstStyle/>
          <a:p>
            <a:endParaRPr lang="en-US">
              <a:cs typeface="Arial" charset="0"/>
            </a:endParaRPr>
          </a:p>
        </p:txBody>
      </p:sp>
      <p:sp>
        <p:nvSpPr>
          <p:cNvPr id="39986" name="Rectangle 64"/>
          <p:cNvSpPr>
            <a:spLocks noChangeArrowheads="1"/>
          </p:cNvSpPr>
          <p:nvPr/>
        </p:nvSpPr>
        <p:spPr bwMode="auto">
          <a:xfrm>
            <a:off x="1265238" y="5032375"/>
            <a:ext cx="117475" cy="117475"/>
          </a:xfrm>
          <a:prstGeom prst="rect">
            <a:avLst/>
          </a:prstGeom>
          <a:solidFill>
            <a:srgbClr val="FFED83"/>
          </a:solidFill>
          <a:ln w="12700">
            <a:solidFill>
              <a:schemeClr val="tx1"/>
            </a:solidFill>
            <a:miter lim="800000"/>
            <a:headEnd type="none" w="sm" len="sm"/>
            <a:tailEnd type="none" w="sm" len="sm"/>
          </a:ln>
        </p:spPr>
        <p:txBody>
          <a:bodyPr wrap="none" anchor="ctr"/>
          <a:lstStyle/>
          <a:p>
            <a:endParaRPr lang="en-US">
              <a:cs typeface="Arial" charset="0"/>
            </a:endParaRPr>
          </a:p>
        </p:txBody>
      </p:sp>
      <p:sp>
        <p:nvSpPr>
          <p:cNvPr id="39987" name="AutoShape 65"/>
          <p:cNvSpPr>
            <a:spLocks noChangeArrowheads="1"/>
          </p:cNvSpPr>
          <p:nvPr/>
        </p:nvSpPr>
        <p:spPr bwMode="auto">
          <a:xfrm flipH="1">
            <a:off x="1238250" y="5284788"/>
            <a:ext cx="168275" cy="146050"/>
          </a:xfrm>
          <a:prstGeom prst="triangle">
            <a:avLst>
              <a:gd name="adj" fmla="val 50000"/>
            </a:avLst>
          </a:prstGeom>
          <a:solidFill>
            <a:srgbClr val="FFED83"/>
          </a:solidFill>
          <a:ln w="12700">
            <a:solidFill>
              <a:schemeClr val="tx1"/>
            </a:solidFill>
            <a:miter lim="800000"/>
            <a:headEnd type="none" w="sm" len="sm"/>
            <a:tailEnd type="none" w="sm" len="sm"/>
          </a:ln>
        </p:spPr>
        <p:txBody>
          <a:bodyPr wrap="none" anchor="ctr"/>
          <a:lstStyle/>
          <a:p>
            <a:endParaRPr lang="en-US">
              <a:cs typeface="Arial" charset="0"/>
            </a:endParaRPr>
          </a:p>
        </p:txBody>
      </p:sp>
      <p:sp>
        <p:nvSpPr>
          <p:cNvPr id="39988" name="Rectangle 66"/>
          <p:cNvSpPr>
            <a:spLocks noChangeArrowheads="1"/>
          </p:cNvSpPr>
          <p:nvPr/>
        </p:nvSpPr>
        <p:spPr bwMode="auto">
          <a:xfrm>
            <a:off x="1074738" y="4645025"/>
            <a:ext cx="1308100" cy="914400"/>
          </a:xfrm>
          <a:prstGeom prst="rect">
            <a:avLst/>
          </a:prstGeom>
          <a:noFill/>
          <a:ln w="127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cs typeface="Arial" charset="0"/>
            </a:endParaRPr>
          </a:p>
        </p:txBody>
      </p:sp>
      <p:sp>
        <p:nvSpPr>
          <p:cNvPr id="39989" name="Line 67"/>
          <p:cNvSpPr>
            <a:spLocks noChangeShapeType="1"/>
          </p:cNvSpPr>
          <p:nvPr/>
        </p:nvSpPr>
        <p:spPr bwMode="auto">
          <a:xfrm flipH="1">
            <a:off x="815975" y="3506788"/>
            <a:ext cx="90488"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990" name="Line 68"/>
          <p:cNvSpPr>
            <a:spLocks noChangeShapeType="1"/>
          </p:cNvSpPr>
          <p:nvPr/>
        </p:nvSpPr>
        <p:spPr bwMode="auto">
          <a:xfrm flipH="1">
            <a:off x="814388" y="4149725"/>
            <a:ext cx="90487"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991" name="Line 69"/>
          <p:cNvSpPr>
            <a:spLocks noChangeShapeType="1"/>
          </p:cNvSpPr>
          <p:nvPr/>
        </p:nvSpPr>
        <p:spPr bwMode="auto">
          <a:xfrm flipH="1">
            <a:off x="820738" y="5467350"/>
            <a:ext cx="90487"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992" name="Line 70"/>
          <p:cNvSpPr>
            <a:spLocks noChangeShapeType="1"/>
          </p:cNvSpPr>
          <p:nvPr/>
        </p:nvSpPr>
        <p:spPr bwMode="auto">
          <a:xfrm flipH="1">
            <a:off x="815975" y="4811713"/>
            <a:ext cx="90488"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993" name="Line 71"/>
          <p:cNvSpPr>
            <a:spLocks noChangeShapeType="1"/>
          </p:cNvSpPr>
          <p:nvPr/>
        </p:nvSpPr>
        <p:spPr bwMode="auto">
          <a:xfrm flipH="1">
            <a:off x="814388" y="2998788"/>
            <a:ext cx="46037"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994" name="Line 72"/>
          <p:cNvSpPr>
            <a:spLocks noChangeShapeType="1"/>
          </p:cNvSpPr>
          <p:nvPr/>
        </p:nvSpPr>
        <p:spPr bwMode="auto">
          <a:xfrm flipH="1">
            <a:off x="819150" y="3171825"/>
            <a:ext cx="46038"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9995" name="Line 73"/>
          <p:cNvSpPr>
            <a:spLocks noChangeShapeType="1"/>
          </p:cNvSpPr>
          <p:nvPr/>
        </p:nvSpPr>
        <p:spPr bwMode="auto">
          <a:xfrm flipH="1">
            <a:off x="822325" y="3333750"/>
            <a:ext cx="46038"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39996" name="Group 74"/>
          <p:cNvGrpSpPr>
            <a:grpSpLocks/>
          </p:cNvGrpSpPr>
          <p:nvPr/>
        </p:nvGrpSpPr>
        <p:grpSpPr bwMode="auto">
          <a:xfrm>
            <a:off x="819150" y="3670300"/>
            <a:ext cx="53975" cy="334963"/>
            <a:chOff x="617" y="1200"/>
            <a:chExt cx="34" cy="211"/>
          </a:xfrm>
        </p:grpSpPr>
        <p:sp>
          <p:nvSpPr>
            <p:cNvPr id="40042" name="Line 75"/>
            <p:cNvSpPr>
              <a:spLocks noChangeShapeType="1"/>
            </p:cNvSpPr>
            <p:nvPr/>
          </p:nvSpPr>
          <p:spPr bwMode="auto">
            <a:xfrm flipH="1">
              <a:off x="617" y="1200"/>
              <a:ext cx="29"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0043" name="Line 76"/>
            <p:cNvSpPr>
              <a:spLocks noChangeShapeType="1"/>
            </p:cNvSpPr>
            <p:nvPr/>
          </p:nvSpPr>
          <p:spPr bwMode="auto">
            <a:xfrm flipH="1">
              <a:off x="620" y="1309"/>
              <a:ext cx="29"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0044" name="Line 77"/>
            <p:cNvSpPr>
              <a:spLocks noChangeShapeType="1"/>
            </p:cNvSpPr>
            <p:nvPr/>
          </p:nvSpPr>
          <p:spPr bwMode="auto">
            <a:xfrm flipH="1">
              <a:off x="622" y="1411"/>
              <a:ext cx="29"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9997" name="Group 78"/>
          <p:cNvGrpSpPr>
            <a:grpSpLocks/>
          </p:cNvGrpSpPr>
          <p:nvPr/>
        </p:nvGrpSpPr>
        <p:grpSpPr bwMode="auto">
          <a:xfrm>
            <a:off x="814388" y="4314825"/>
            <a:ext cx="53975" cy="334963"/>
            <a:chOff x="617" y="1200"/>
            <a:chExt cx="34" cy="211"/>
          </a:xfrm>
        </p:grpSpPr>
        <p:sp>
          <p:nvSpPr>
            <p:cNvPr id="40039" name="Line 79"/>
            <p:cNvSpPr>
              <a:spLocks noChangeShapeType="1"/>
            </p:cNvSpPr>
            <p:nvPr/>
          </p:nvSpPr>
          <p:spPr bwMode="auto">
            <a:xfrm flipH="1">
              <a:off x="617" y="1200"/>
              <a:ext cx="29"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0040" name="Line 80"/>
            <p:cNvSpPr>
              <a:spLocks noChangeShapeType="1"/>
            </p:cNvSpPr>
            <p:nvPr/>
          </p:nvSpPr>
          <p:spPr bwMode="auto">
            <a:xfrm flipH="1">
              <a:off x="620" y="1309"/>
              <a:ext cx="29"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0041" name="Line 81"/>
            <p:cNvSpPr>
              <a:spLocks noChangeShapeType="1"/>
            </p:cNvSpPr>
            <p:nvPr/>
          </p:nvSpPr>
          <p:spPr bwMode="auto">
            <a:xfrm flipH="1">
              <a:off x="622" y="1411"/>
              <a:ext cx="29"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9998" name="Group 82"/>
          <p:cNvGrpSpPr>
            <a:grpSpLocks/>
          </p:cNvGrpSpPr>
          <p:nvPr/>
        </p:nvGrpSpPr>
        <p:grpSpPr bwMode="auto">
          <a:xfrm>
            <a:off x="817563" y="4968875"/>
            <a:ext cx="53975" cy="334963"/>
            <a:chOff x="617" y="1200"/>
            <a:chExt cx="34" cy="211"/>
          </a:xfrm>
        </p:grpSpPr>
        <p:sp>
          <p:nvSpPr>
            <p:cNvPr id="40036" name="Line 83"/>
            <p:cNvSpPr>
              <a:spLocks noChangeShapeType="1"/>
            </p:cNvSpPr>
            <p:nvPr/>
          </p:nvSpPr>
          <p:spPr bwMode="auto">
            <a:xfrm flipH="1">
              <a:off x="617" y="1200"/>
              <a:ext cx="29"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0037" name="Line 84"/>
            <p:cNvSpPr>
              <a:spLocks noChangeShapeType="1"/>
            </p:cNvSpPr>
            <p:nvPr/>
          </p:nvSpPr>
          <p:spPr bwMode="auto">
            <a:xfrm flipH="1">
              <a:off x="620" y="1309"/>
              <a:ext cx="29"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0038" name="Line 85"/>
            <p:cNvSpPr>
              <a:spLocks noChangeShapeType="1"/>
            </p:cNvSpPr>
            <p:nvPr/>
          </p:nvSpPr>
          <p:spPr bwMode="auto">
            <a:xfrm flipH="1">
              <a:off x="622" y="1411"/>
              <a:ext cx="29"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9999" name="Group 86"/>
          <p:cNvGrpSpPr>
            <a:grpSpLocks/>
          </p:cNvGrpSpPr>
          <p:nvPr/>
        </p:nvGrpSpPr>
        <p:grpSpPr bwMode="auto">
          <a:xfrm>
            <a:off x="814388" y="5629275"/>
            <a:ext cx="53975" cy="334963"/>
            <a:chOff x="617" y="1200"/>
            <a:chExt cx="34" cy="211"/>
          </a:xfrm>
        </p:grpSpPr>
        <p:sp>
          <p:nvSpPr>
            <p:cNvPr id="40033" name="Line 87"/>
            <p:cNvSpPr>
              <a:spLocks noChangeShapeType="1"/>
            </p:cNvSpPr>
            <p:nvPr/>
          </p:nvSpPr>
          <p:spPr bwMode="auto">
            <a:xfrm flipH="1">
              <a:off x="617" y="1200"/>
              <a:ext cx="29"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0034" name="Line 88"/>
            <p:cNvSpPr>
              <a:spLocks noChangeShapeType="1"/>
            </p:cNvSpPr>
            <p:nvPr/>
          </p:nvSpPr>
          <p:spPr bwMode="auto">
            <a:xfrm flipH="1">
              <a:off x="620" y="1309"/>
              <a:ext cx="29"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0035" name="Line 89"/>
            <p:cNvSpPr>
              <a:spLocks noChangeShapeType="1"/>
            </p:cNvSpPr>
            <p:nvPr/>
          </p:nvSpPr>
          <p:spPr bwMode="auto">
            <a:xfrm flipH="1">
              <a:off x="622" y="1411"/>
              <a:ext cx="29"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0000" name="Group 90"/>
          <p:cNvGrpSpPr>
            <a:grpSpLocks/>
          </p:cNvGrpSpPr>
          <p:nvPr/>
        </p:nvGrpSpPr>
        <p:grpSpPr bwMode="auto">
          <a:xfrm>
            <a:off x="1241425" y="6011863"/>
            <a:ext cx="436563" cy="111125"/>
            <a:chOff x="790" y="3002"/>
            <a:chExt cx="275" cy="70"/>
          </a:xfrm>
        </p:grpSpPr>
        <p:sp>
          <p:nvSpPr>
            <p:cNvPr id="40031" name="Line 91"/>
            <p:cNvSpPr>
              <a:spLocks noChangeShapeType="1"/>
            </p:cNvSpPr>
            <p:nvPr/>
          </p:nvSpPr>
          <p:spPr bwMode="auto">
            <a:xfrm>
              <a:off x="790" y="3002"/>
              <a:ext cx="0" cy="7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0032" name="Line 92"/>
            <p:cNvSpPr>
              <a:spLocks noChangeShapeType="1"/>
            </p:cNvSpPr>
            <p:nvPr/>
          </p:nvSpPr>
          <p:spPr bwMode="auto">
            <a:xfrm>
              <a:off x="1065" y="3002"/>
              <a:ext cx="0" cy="7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0001" name="Group 93"/>
          <p:cNvGrpSpPr>
            <a:grpSpLocks/>
          </p:cNvGrpSpPr>
          <p:nvPr/>
        </p:nvGrpSpPr>
        <p:grpSpPr bwMode="auto">
          <a:xfrm>
            <a:off x="2105025" y="6005513"/>
            <a:ext cx="436563" cy="111125"/>
            <a:chOff x="790" y="3002"/>
            <a:chExt cx="275" cy="70"/>
          </a:xfrm>
        </p:grpSpPr>
        <p:sp>
          <p:nvSpPr>
            <p:cNvPr id="40029" name="Line 94"/>
            <p:cNvSpPr>
              <a:spLocks noChangeShapeType="1"/>
            </p:cNvSpPr>
            <p:nvPr/>
          </p:nvSpPr>
          <p:spPr bwMode="auto">
            <a:xfrm>
              <a:off x="790" y="3002"/>
              <a:ext cx="0" cy="7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0030" name="Line 95"/>
            <p:cNvSpPr>
              <a:spLocks noChangeShapeType="1"/>
            </p:cNvSpPr>
            <p:nvPr/>
          </p:nvSpPr>
          <p:spPr bwMode="auto">
            <a:xfrm>
              <a:off x="1065" y="3002"/>
              <a:ext cx="0" cy="7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0002" name="Group 96"/>
          <p:cNvGrpSpPr>
            <a:grpSpLocks/>
          </p:cNvGrpSpPr>
          <p:nvPr/>
        </p:nvGrpSpPr>
        <p:grpSpPr bwMode="auto">
          <a:xfrm>
            <a:off x="2971800" y="6011863"/>
            <a:ext cx="436563" cy="111125"/>
            <a:chOff x="790" y="3002"/>
            <a:chExt cx="275" cy="70"/>
          </a:xfrm>
        </p:grpSpPr>
        <p:sp>
          <p:nvSpPr>
            <p:cNvPr id="40027" name="Line 97"/>
            <p:cNvSpPr>
              <a:spLocks noChangeShapeType="1"/>
            </p:cNvSpPr>
            <p:nvPr/>
          </p:nvSpPr>
          <p:spPr bwMode="auto">
            <a:xfrm>
              <a:off x="790" y="3002"/>
              <a:ext cx="0" cy="7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0028" name="Line 98"/>
            <p:cNvSpPr>
              <a:spLocks noChangeShapeType="1"/>
            </p:cNvSpPr>
            <p:nvPr/>
          </p:nvSpPr>
          <p:spPr bwMode="auto">
            <a:xfrm>
              <a:off x="1065" y="3002"/>
              <a:ext cx="0" cy="7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0003" name="Group 99"/>
          <p:cNvGrpSpPr>
            <a:grpSpLocks/>
          </p:cNvGrpSpPr>
          <p:nvPr/>
        </p:nvGrpSpPr>
        <p:grpSpPr bwMode="auto">
          <a:xfrm>
            <a:off x="3836988" y="6010275"/>
            <a:ext cx="436562" cy="111125"/>
            <a:chOff x="790" y="3002"/>
            <a:chExt cx="275" cy="70"/>
          </a:xfrm>
        </p:grpSpPr>
        <p:sp>
          <p:nvSpPr>
            <p:cNvPr id="40025" name="Line 100"/>
            <p:cNvSpPr>
              <a:spLocks noChangeShapeType="1"/>
            </p:cNvSpPr>
            <p:nvPr/>
          </p:nvSpPr>
          <p:spPr bwMode="auto">
            <a:xfrm>
              <a:off x="790" y="3002"/>
              <a:ext cx="0" cy="7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0026" name="Line 101"/>
            <p:cNvSpPr>
              <a:spLocks noChangeShapeType="1"/>
            </p:cNvSpPr>
            <p:nvPr/>
          </p:nvSpPr>
          <p:spPr bwMode="auto">
            <a:xfrm>
              <a:off x="1065" y="3002"/>
              <a:ext cx="0" cy="7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0004" name="Group 102"/>
          <p:cNvGrpSpPr>
            <a:grpSpLocks/>
          </p:cNvGrpSpPr>
          <p:nvPr/>
        </p:nvGrpSpPr>
        <p:grpSpPr bwMode="auto">
          <a:xfrm>
            <a:off x="4924425" y="5992813"/>
            <a:ext cx="3032125" cy="117475"/>
            <a:chOff x="886" y="3094"/>
            <a:chExt cx="1910" cy="74"/>
          </a:xfrm>
        </p:grpSpPr>
        <p:grpSp>
          <p:nvGrpSpPr>
            <p:cNvPr id="40013" name="Group 103"/>
            <p:cNvGrpSpPr>
              <a:grpSpLocks/>
            </p:cNvGrpSpPr>
            <p:nvPr/>
          </p:nvGrpSpPr>
          <p:grpSpPr bwMode="auto">
            <a:xfrm>
              <a:off x="886" y="3098"/>
              <a:ext cx="275" cy="70"/>
              <a:chOff x="790" y="3002"/>
              <a:chExt cx="275" cy="70"/>
            </a:xfrm>
          </p:grpSpPr>
          <p:sp>
            <p:nvSpPr>
              <p:cNvPr id="40023" name="Line 104"/>
              <p:cNvSpPr>
                <a:spLocks noChangeShapeType="1"/>
              </p:cNvSpPr>
              <p:nvPr/>
            </p:nvSpPr>
            <p:spPr bwMode="auto">
              <a:xfrm>
                <a:off x="790" y="3002"/>
                <a:ext cx="0" cy="7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0024" name="Line 105"/>
              <p:cNvSpPr>
                <a:spLocks noChangeShapeType="1"/>
              </p:cNvSpPr>
              <p:nvPr/>
            </p:nvSpPr>
            <p:spPr bwMode="auto">
              <a:xfrm>
                <a:off x="1065" y="3002"/>
                <a:ext cx="0" cy="7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0014" name="Group 106"/>
            <p:cNvGrpSpPr>
              <a:grpSpLocks/>
            </p:cNvGrpSpPr>
            <p:nvPr/>
          </p:nvGrpSpPr>
          <p:grpSpPr bwMode="auto">
            <a:xfrm>
              <a:off x="1430" y="3094"/>
              <a:ext cx="275" cy="70"/>
              <a:chOff x="790" y="3002"/>
              <a:chExt cx="275" cy="70"/>
            </a:xfrm>
          </p:grpSpPr>
          <p:sp>
            <p:nvSpPr>
              <p:cNvPr id="40021" name="Line 107"/>
              <p:cNvSpPr>
                <a:spLocks noChangeShapeType="1"/>
              </p:cNvSpPr>
              <p:nvPr/>
            </p:nvSpPr>
            <p:spPr bwMode="auto">
              <a:xfrm>
                <a:off x="790" y="3002"/>
                <a:ext cx="0" cy="7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0022" name="Line 108"/>
              <p:cNvSpPr>
                <a:spLocks noChangeShapeType="1"/>
              </p:cNvSpPr>
              <p:nvPr/>
            </p:nvSpPr>
            <p:spPr bwMode="auto">
              <a:xfrm>
                <a:off x="1065" y="3002"/>
                <a:ext cx="0" cy="7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0015" name="Group 109"/>
            <p:cNvGrpSpPr>
              <a:grpSpLocks/>
            </p:cNvGrpSpPr>
            <p:nvPr/>
          </p:nvGrpSpPr>
          <p:grpSpPr bwMode="auto">
            <a:xfrm>
              <a:off x="1976" y="3098"/>
              <a:ext cx="275" cy="70"/>
              <a:chOff x="790" y="3002"/>
              <a:chExt cx="275" cy="70"/>
            </a:xfrm>
          </p:grpSpPr>
          <p:sp>
            <p:nvSpPr>
              <p:cNvPr id="40019" name="Line 110"/>
              <p:cNvSpPr>
                <a:spLocks noChangeShapeType="1"/>
              </p:cNvSpPr>
              <p:nvPr/>
            </p:nvSpPr>
            <p:spPr bwMode="auto">
              <a:xfrm>
                <a:off x="790" y="3002"/>
                <a:ext cx="0" cy="7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0020" name="Line 111"/>
              <p:cNvSpPr>
                <a:spLocks noChangeShapeType="1"/>
              </p:cNvSpPr>
              <p:nvPr/>
            </p:nvSpPr>
            <p:spPr bwMode="auto">
              <a:xfrm>
                <a:off x="1065" y="3002"/>
                <a:ext cx="0" cy="7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0016" name="Group 112"/>
            <p:cNvGrpSpPr>
              <a:grpSpLocks/>
            </p:cNvGrpSpPr>
            <p:nvPr/>
          </p:nvGrpSpPr>
          <p:grpSpPr bwMode="auto">
            <a:xfrm>
              <a:off x="2521" y="3097"/>
              <a:ext cx="275" cy="70"/>
              <a:chOff x="790" y="3002"/>
              <a:chExt cx="275" cy="70"/>
            </a:xfrm>
          </p:grpSpPr>
          <p:sp>
            <p:nvSpPr>
              <p:cNvPr id="40017" name="Line 113"/>
              <p:cNvSpPr>
                <a:spLocks noChangeShapeType="1"/>
              </p:cNvSpPr>
              <p:nvPr/>
            </p:nvSpPr>
            <p:spPr bwMode="auto">
              <a:xfrm>
                <a:off x="790" y="3002"/>
                <a:ext cx="0" cy="7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0018" name="Line 114"/>
              <p:cNvSpPr>
                <a:spLocks noChangeShapeType="1"/>
              </p:cNvSpPr>
              <p:nvPr/>
            </p:nvSpPr>
            <p:spPr bwMode="auto">
              <a:xfrm>
                <a:off x="1065" y="3002"/>
                <a:ext cx="0" cy="7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40005" name="Line 115"/>
          <p:cNvSpPr>
            <a:spLocks noChangeShapeType="1"/>
          </p:cNvSpPr>
          <p:nvPr/>
        </p:nvSpPr>
        <p:spPr bwMode="auto">
          <a:xfrm flipH="1">
            <a:off x="8080375" y="3335338"/>
            <a:ext cx="90488"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0006" name="Line 116"/>
          <p:cNvSpPr>
            <a:spLocks noChangeShapeType="1"/>
          </p:cNvSpPr>
          <p:nvPr/>
        </p:nvSpPr>
        <p:spPr bwMode="auto">
          <a:xfrm flipH="1">
            <a:off x="8080375" y="3868738"/>
            <a:ext cx="90488"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0007" name="Line 117"/>
          <p:cNvSpPr>
            <a:spLocks noChangeShapeType="1"/>
          </p:cNvSpPr>
          <p:nvPr/>
        </p:nvSpPr>
        <p:spPr bwMode="auto">
          <a:xfrm flipH="1">
            <a:off x="8086725" y="4446588"/>
            <a:ext cx="90488"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0008" name="Line 118"/>
          <p:cNvSpPr>
            <a:spLocks noChangeShapeType="1"/>
          </p:cNvSpPr>
          <p:nvPr/>
        </p:nvSpPr>
        <p:spPr bwMode="auto">
          <a:xfrm flipH="1">
            <a:off x="8086725" y="4986338"/>
            <a:ext cx="90488"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0009" name="Line 119"/>
          <p:cNvSpPr>
            <a:spLocks noChangeShapeType="1"/>
          </p:cNvSpPr>
          <p:nvPr/>
        </p:nvSpPr>
        <p:spPr bwMode="auto">
          <a:xfrm flipH="1">
            <a:off x="8080375" y="5526088"/>
            <a:ext cx="90488"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0010" name="Rectangle 120"/>
          <p:cNvSpPr>
            <a:spLocks noChangeArrowheads="1"/>
          </p:cNvSpPr>
          <p:nvPr/>
        </p:nvSpPr>
        <p:spPr bwMode="auto">
          <a:xfrm>
            <a:off x="812800" y="2846388"/>
            <a:ext cx="7366000" cy="3276600"/>
          </a:xfrm>
          <a:prstGeom prst="rect">
            <a:avLst/>
          </a:prstGeom>
          <a:noFill/>
          <a:ln w="28575">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cs typeface="Arial" charset="0"/>
            </a:endParaRPr>
          </a:p>
        </p:txBody>
      </p:sp>
      <p:sp>
        <p:nvSpPr>
          <p:cNvPr id="40011" name="Rectangle 122"/>
          <p:cNvSpPr>
            <a:spLocks noChangeArrowheads="1"/>
          </p:cNvSpPr>
          <p:nvPr/>
        </p:nvSpPr>
        <p:spPr bwMode="auto">
          <a:xfrm>
            <a:off x="4919663" y="5394325"/>
            <a:ext cx="96837" cy="165100"/>
          </a:xfrm>
          <a:prstGeom prst="rect">
            <a:avLst/>
          </a:prstGeom>
          <a:solidFill>
            <a:schemeClr val="tx1"/>
          </a:solidFill>
          <a:ln w="12700">
            <a:solidFill>
              <a:schemeClr val="tx1"/>
            </a:solidFill>
            <a:miter lim="800000"/>
            <a:headEnd type="none" w="sm" len="sm"/>
            <a:tailEnd type="none" w="sm" len="sm"/>
          </a:ln>
        </p:spPr>
        <p:txBody>
          <a:bodyPr wrap="none" anchor="ctr"/>
          <a:lstStyle/>
          <a:p>
            <a:endParaRPr lang="en-US">
              <a:cs typeface="Arial" charset="0"/>
            </a:endParaRPr>
          </a:p>
        </p:txBody>
      </p:sp>
      <p:sp>
        <p:nvSpPr>
          <p:cNvPr id="40012" name="TextBox 732"/>
          <p:cNvSpPr txBox="1">
            <a:spLocks noChangeArrowheads="1"/>
          </p:cNvSpPr>
          <p:nvPr/>
        </p:nvSpPr>
        <p:spPr bwMode="auto">
          <a:xfrm>
            <a:off x="7239000" y="6581775"/>
            <a:ext cx="1958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i="1">
                <a:latin typeface="Arial" charset="0"/>
              </a:rPr>
              <a:t>Rudnick &amp; Nyblade, 1999</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3352800" y="228600"/>
            <a:ext cx="5791200" cy="5943600"/>
          </a:xfrm>
          <a:prstGeom prst="rect">
            <a:avLst/>
          </a:prstGeom>
          <a:solidFill>
            <a:srgbClr val="FFFFFF"/>
          </a:solidFill>
          <a:ln w="9525">
            <a:solidFill>
              <a:schemeClr val="tx1"/>
            </a:solidFill>
            <a:round/>
            <a:headEnd/>
            <a:tailEnd/>
          </a:ln>
        </p:spPr>
        <p:txBody>
          <a:bodyPr/>
          <a:lstStyle/>
          <a:p>
            <a:endParaRPr lang="en-US"/>
          </a:p>
        </p:txBody>
      </p:sp>
      <p:pic>
        <p:nvPicPr>
          <p:cNvPr id="409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50" y="533400"/>
            <a:ext cx="54292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4"/>
          <p:cNvSpPr>
            <a:spLocks noChangeArrowheads="1"/>
          </p:cNvSpPr>
          <p:nvPr/>
        </p:nvSpPr>
        <p:spPr bwMode="auto">
          <a:xfrm>
            <a:off x="2133600" y="6248400"/>
            <a:ext cx="7156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solidFill>
                  <a:schemeClr val="bg1"/>
                </a:solidFill>
              </a:rPr>
              <a:t>Geotherm data from the compilation of Rudnick et al., Chem. Geol, 1998</a:t>
            </a:r>
          </a:p>
        </p:txBody>
      </p:sp>
      <p:sp>
        <p:nvSpPr>
          <p:cNvPr id="2" name="TextBox 1"/>
          <p:cNvSpPr txBox="1"/>
          <p:nvPr/>
        </p:nvSpPr>
        <p:spPr>
          <a:xfrm>
            <a:off x="0" y="12700"/>
            <a:ext cx="3276600" cy="6002338"/>
          </a:xfrm>
          <a:prstGeom prst="rect">
            <a:avLst/>
          </a:prstGeom>
          <a:noFill/>
        </p:spPr>
        <p:txBody>
          <a:bodyPr>
            <a:spAutoFit/>
          </a:bodyPr>
          <a:lstStyle/>
          <a:p>
            <a:pPr>
              <a:defRPr/>
            </a:pPr>
            <a:r>
              <a:rPr lang="en-US" dirty="0">
                <a:solidFill>
                  <a:srgbClr val="FFFF00"/>
                </a:solidFill>
              </a:rPr>
              <a:t>Things to Note in </a:t>
            </a:r>
            <a:r>
              <a:rPr lang="en-US" dirty="0" err="1">
                <a:solidFill>
                  <a:srgbClr val="FFFF00"/>
                </a:solidFill>
              </a:rPr>
              <a:t>Cratonic</a:t>
            </a:r>
            <a:r>
              <a:rPr lang="en-US" dirty="0">
                <a:solidFill>
                  <a:srgbClr val="FFFF00"/>
                </a:solidFill>
              </a:rPr>
              <a:t> </a:t>
            </a:r>
            <a:r>
              <a:rPr lang="en-US" dirty="0" err="1">
                <a:solidFill>
                  <a:srgbClr val="FFFF00"/>
                </a:solidFill>
              </a:rPr>
              <a:t>Geotherms</a:t>
            </a:r>
            <a:r>
              <a:rPr lang="en-US" dirty="0">
                <a:solidFill>
                  <a:srgbClr val="FFFF00"/>
                </a:solidFill>
              </a:rPr>
              <a:t>:</a:t>
            </a:r>
          </a:p>
          <a:p>
            <a:pPr>
              <a:defRPr/>
            </a:pPr>
            <a:endParaRPr lang="en-US" dirty="0">
              <a:solidFill>
                <a:srgbClr val="FFFF00"/>
              </a:solidFill>
            </a:endParaRPr>
          </a:p>
          <a:p>
            <a:pPr marL="457200" indent="-457200">
              <a:buFontTx/>
              <a:buAutoNum type="arabicParenR"/>
              <a:defRPr/>
            </a:pPr>
            <a:r>
              <a:rPr lang="en-US" dirty="0">
                <a:solidFill>
                  <a:srgbClr val="FFFFFF"/>
                </a:solidFill>
              </a:rPr>
              <a:t>Intersect </a:t>
            </a:r>
            <a:r>
              <a:rPr lang="en-US" dirty="0" err="1">
                <a:solidFill>
                  <a:srgbClr val="FFFFFF"/>
                </a:solidFill>
              </a:rPr>
              <a:t>adiabats</a:t>
            </a:r>
            <a:r>
              <a:rPr lang="en-US" dirty="0">
                <a:solidFill>
                  <a:srgbClr val="FFFFFF"/>
                </a:solidFill>
              </a:rPr>
              <a:t> at 5-7 </a:t>
            </a:r>
            <a:r>
              <a:rPr lang="en-US" dirty="0" err="1">
                <a:solidFill>
                  <a:srgbClr val="FFFFFF"/>
                </a:solidFill>
              </a:rPr>
              <a:t>Gpa</a:t>
            </a:r>
            <a:r>
              <a:rPr lang="en-US" dirty="0">
                <a:solidFill>
                  <a:srgbClr val="FFFFFF"/>
                </a:solidFill>
              </a:rPr>
              <a:t> (150-250 km)</a:t>
            </a:r>
          </a:p>
          <a:p>
            <a:pPr marL="457200" indent="-457200">
              <a:buFontTx/>
              <a:buAutoNum type="arabicParenR"/>
              <a:defRPr/>
            </a:pPr>
            <a:r>
              <a:rPr lang="en-US" dirty="0">
                <a:solidFill>
                  <a:srgbClr val="FFFFFF"/>
                </a:solidFill>
              </a:rPr>
              <a:t>Slave very cold above 150 km</a:t>
            </a:r>
          </a:p>
          <a:p>
            <a:pPr marL="457200" indent="-457200">
              <a:buFontTx/>
              <a:buAutoNum type="arabicParenR"/>
              <a:defRPr/>
            </a:pPr>
            <a:r>
              <a:rPr lang="en-US" dirty="0" err="1">
                <a:solidFill>
                  <a:srgbClr val="FFFFFF"/>
                </a:solidFill>
              </a:rPr>
              <a:t>Magmatically</a:t>
            </a:r>
            <a:r>
              <a:rPr lang="en-US" dirty="0">
                <a:solidFill>
                  <a:srgbClr val="FFFFFF"/>
                </a:solidFill>
              </a:rPr>
              <a:t> active areas (Tanzania, Vitim) offset to higher </a:t>
            </a:r>
            <a:r>
              <a:rPr lang="en-US" dirty="0" err="1">
                <a:solidFill>
                  <a:srgbClr val="FFFFFF"/>
                </a:solidFill>
              </a:rPr>
              <a:t>geotherms</a:t>
            </a:r>
            <a:endParaRPr lang="en-US" dirty="0">
              <a:solidFill>
                <a:srgbClr val="FFFFFF"/>
              </a:solidFill>
            </a:endParaRPr>
          </a:p>
          <a:p>
            <a:pPr marL="457200" indent="-457200">
              <a:buFontTx/>
              <a:buAutoNum type="arabicParenR"/>
              <a:defRPr/>
            </a:pPr>
            <a:r>
              <a:rPr lang="en-US" dirty="0">
                <a:solidFill>
                  <a:srgbClr val="FFFFFF"/>
                </a:solidFill>
              </a:rPr>
              <a:t>Only limited penetration into the diamond stability field</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9313" y="304800"/>
            <a:ext cx="575468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extBox 1"/>
          <p:cNvSpPr txBox="1">
            <a:spLocks noChangeArrowheads="1"/>
          </p:cNvSpPr>
          <p:nvPr/>
        </p:nvSpPr>
        <p:spPr bwMode="auto">
          <a:xfrm>
            <a:off x="0" y="1143000"/>
            <a:ext cx="3429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FF00"/>
                </a:solidFill>
              </a:rPr>
              <a:t>Geotherm for low-T Peridotite Xenoliths from the 1200 Ma Premier Kimberlite, South Africa, Define a Geotherm Similar to those of the Xenolith Suites from Cretaceous Kimberlites</a:t>
            </a:r>
          </a:p>
          <a:p>
            <a:r>
              <a:rPr lang="en-US">
                <a:solidFill>
                  <a:srgbClr val="FFFF00"/>
                </a:solidFill>
              </a:rPr>
              <a:t>(~ 1000</a:t>
            </a:r>
            <a:r>
              <a:rPr lang="en-US" baseline="30000">
                <a:solidFill>
                  <a:srgbClr val="FFFF00"/>
                </a:solidFill>
              </a:rPr>
              <a:t>o</a:t>
            </a:r>
            <a:r>
              <a:rPr lang="en-US">
                <a:solidFill>
                  <a:srgbClr val="FFFF00"/>
                </a:solidFill>
              </a:rPr>
              <a:t>C at 150 km)</a:t>
            </a:r>
          </a:p>
        </p:txBody>
      </p:sp>
      <p:sp>
        <p:nvSpPr>
          <p:cNvPr id="41987" name="TextBox 2"/>
          <p:cNvSpPr txBox="1">
            <a:spLocks noChangeArrowheads="1"/>
          </p:cNvSpPr>
          <p:nvPr/>
        </p:nvSpPr>
        <p:spPr bwMode="auto">
          <a:xfrm>
            <a:off x="3352800" y="5486400"/>
            <a:ext cx="5803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chemeClr val="bg1"/>
                </a:solidFill>
              </a:rPr>
              <a:t>Danchin, in “The Mantle Sample: Inclusions in Kimberlites and Other Volcanics”, AGU, Spec. Pub. V. 16, 1979 </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685800" y="287338"/>
            <a:ext cx="7772400" cy="1143000"/>
          </a:xfrm>
        </p:spPr>
        <p:txBody>
          <a:bodyPr/>
          <a:lstStyle/>
          <a:p>
            <a:r>
              <a:rPr lang="en-US" sz="3200">
                <a:solidFill>
                  <a:srgbClr val="FFFF00"/>
                </a:solidFill>
                <a:latin typeface="Times New Roman" charset="0"/>
                <a:ea typeface="ＭＳ Ｐゴシック" charset="0"/>
                <a:cs typeface="Times New Roman" charset="0"/>
              </a:rPr>
              <a:t>Continents are Not Just the Crust</a:t>
            </a:r>
          </a:p>
        </p:txBody>
      </p:sp>
      <p:pic>
        <p:nvPicPr>
          <p:cNvPr id="1843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44675"/>
            <a:ext cx="9166225"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2"/>
          <p:cNvSpPr txBox="1">
            <a:spLocks noChangeArrowheads="1"/>
          </p:cNvSpPr>
          <p:nvPr/>
        </p:nvSpPr>
        <p:spPr bwMode="auto">
          <a:xfrm>
            <a:off x="1676400" y="5943600"/>
            <a:ext cx="5429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chemeClr val="bg1"/>
                </a:solidFill>
                <a:latin typeface="Times New Roman" charset="0"/>
                <a:cs typeface="Times New Roman" charset="0"/>
              </a:rPr>
              <a:t>s20rts seismic velocity model from Ritsema et al. (2004)</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3"/>
          <p:cNvSpPr>
            <a:spLocks noChangeArrowheads="1"/>
          </p:cNvSpPr>
          <p:nvPr/>
        </p:nvSpPr>
        <p:spPr bwMode="auto">
          <a:xfrm>
            <a:off x="6294438" y="1905000"/>
            <a:ext cx="254476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 pos="7175500" algn="l"/>
              </a:tabLst>
            </a:pPr>
            <a:r>
              <a:rPr lang="en-US">
                <a:solidFill>
                  <a:schemeClr val="bg1"/>
                </a:solidFill>
                <a:latin typeface="Times New Roman" charset="0"/>
                <a:cs typeface="Comic Sans MS" charset="0"/>
                <a:sym typeface="Comic Sans MS" charset="0"/>
              </a:rPr>
              <a:t>Squares are measurements of sulfides included in diamonds from the Panda kimberlite pipe, Slave Craton, Canada.</a:t>
            </a:r>
          </a:p>
          <a:p>
            <a:pPr algn="ct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 pos="7175500" algn="l"/>
              </a:tabLst>
            </a:pPr>
            <a:r>
              <a:rPr lang="en-US">
                <a:solidFill>
                  <a:schemeClr val="bg1"/>
                </a:solidFill>
                <a:latin typeface="Times New Roman" charset="0"/>
                <a:cs typeface="Comic Sans MS" charset="0"/>
                <a:sym typeface="Comic Sans MS" charset="0"/>
              </a:rPr>
              <a:t>Age = 3.56 ± 0.15 billion years</a:t>
            </a:r>
            <a:endParaRPr lang="en-US" b="1">
              <a:solidFill>
                <a:schemeClr val="bg1"/>
              </a:solidFill>
              <a:latin typeface="Comic Sans MS" charset="0"/>
              <a:cs typeface="Comic Sans MS" charset="0"/>
              <a:sym typeface="Comic Sans MS" charset="0"/>
            </a:endParaRPr>
          </a:p>
        </p:txBody>
      </p:sp>
      <p:sp>
        <p:nvSpPr>
          <p:cNvPr id="86018" name="Rectangle 5"/>
          <p:cNvSpPr>
            <a:spLocks noChangeArrowheads="1"/>
          </p:cNvSpPr>
          <p:nvPr/>
        </p:nvSpPr>
        <p:spPr bwMode="auto">
          <a:xfrm>
            <a:off x="2971800" y="6553200"/>
            <a:ext cx="25908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a:solidFill>
                  <a:srgbClr val="FFFFFF"/>
                </a:solidFill>
                <a:latin typeface="Times New Roman" charset="0"/>
                <a:cs typeface="Comic Sans MS" charset="0"/>
                <a:sym typeface="Comic Sans MS" charset="0"/>
              </a:rPr>
              <a:t>(Westerlund et al., CMP 2006)</a:t>
            </a:r>
            <a:endParaRPr lang="en-US" sz="1600">
              <a:solidFill>
                <a:srgbClr val="FFFFFF"/>
              </a:solidFill>
              <a:latin typeface="Comic Sans MS" charset="0"/>
              <a:cs typeface="Comic Sans MS" charset="0"/>
              <a:sym typeface="Comic Sans MS" charset="0"/>
            </a:endParaRPr>
          </a:p>
        </p:txBody>
      </p:sp>
      <p:sp>
        <p:nvSpPr>
          <p:cNvPr id="86019" name="Rectangle 7"/>
          <p:cNvSpPr>
            <a:spLocks noChangeArrowheads="1"/>
          </p:cNvSpPr>
          <p:nvPr/>
        </p:nvSpPr>
        <p:spPr bwMode="auto">
          <a:xfrm>
            <a:off x="0" y="19050"/>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a:solidFill>
                  <a:srgbClr val="FFFF00"/>
                </a:solidFill>
                <a:latin typeface="Times New Roman" charset="0"/>
                <a:cs typeface="Comic Sans MS" charset="0"/>
                <a:sym typeface="Comic Sans MS" charset="0"/>
              </a:rPr>
              <a:t>Evidence for Diamond Formation as Old as 3.56 Ga</a:t>
            </a:r>
          </a:p>
          <a:p>
            <a:pPr algn="ctr"/>
            <a:r>
              <a:rPr lang="en-US" sz="1800">
                <a:solidFill>
                  <a:srgbClr val="FFFFFF"/>
                </a:solidFill>
                <a:latin typeface="Times New Roman" charset="0"/>
                <a:cs typeface="Comic Sans MS" charset="0"/>
                <a:sym typeface="Comic Sans MS" charset="0"/>
              </a:rPr>
              <a:t>Not likely if the base of the lithospheric mantle were &gt;200 </a:t>
            </a:r>
            <a:r>
              <a:rPr lang="en-US" sz="1800" baseline="30000">
                <a:solidFill>
                  <a:srgbClr val="FFFFFF"/>
                </a:solidFill>
                <a:latin typeface="Times New Roman" charset="0"/>
                <a:cs typeface="Comic Sans MS" charset="0"/>
                <a:sym typeface="Comic Sans MS" charset="0"/>
              </a:rPr>
              <a:t>o</a:t>
            </a:r>
            <a:r>
              <a:rPr lang="en-US" sz="1800">
                <a:solidFill>
                  <a:srgbClr val="FFFFFF"/>
                </a:solidFill>
                <a:latin typeface="Times New Roman" charset="0"/>
                <a:cs typeface="Comic Sans MS" charset="0"/>
                <a:sym typeface="Comic Sans MS" charset="0"/>
              </a:rPr>
              <a:t>C hotter than present day</a:t>
            </a:r>
          </a:p>
        </p:txBody>
      </p:sp>
      <p:pic>
        <p:nvPicPr>
          <p:cNvPr id="86020" name="Picture 15" descr="PandaIsochron.tiff                                             00149DA1Macintosh HD                   B75E31B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6113463" cy="544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0" y="0"/>
            <a:ext cx="5105400" cy="3886200"/>
          </a:xfrm>
          <a:prstGeom prst="rect">
            <a:avLst/>
          </a:prstGeom>
          <a:solidFill>
            <a:schemeClr val="bg1"/>
          </a:solidFill>
          <a:ln w="9525">
            <a:solidFill>
              <a:schemeClr val="tx1"/>
            </a:solidFill>
            <a:round/>
            <a:headEnd/>
            <a:tailEnd/>
          </a:ln>
        </p:spPr>
        <p:txBody>
          <a:bodyPr/>
          <a:lstStyle/>
          <a:p>
            <a:endParaRPr lang="en-US"/>
          </a:p>
        </p:txBody>
      </p:sp>
      <p:pic>
        <p:nvPicPr>
          <p:cNvPr id="43010" name="Picture 7"/>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381000"/>
            <a:ext cx="5089525" cy="3276600"/>
          </a:xfrm>
          <a:noFill/>
        </p:spPr>
      </p:pic>
      <p:sp>
        <p:nvSpPr>
          <p:cNvPr id="43011" name="Rectangle 11"/>
          <p:cNvSpPr>
            <a:spLocks noChangeArrowheads="1"/>
          </p:cNvSpPr>
          <p:nvPr/>
        </p:nvSpPr>
        <p:spPr bwMode="auto">
          <a:xfrm>
            <a:off x="5257800" y="457200"/>
            <a:ext cx="38862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solidFill>
                  <a:srgbClr val="FFFF00"/>
                </a:solidFill>
              </a:rPr>
              <a:t>Lithospheric Mantle Xenoliths are Dominated by Melt-depleted Peridotite</a:t>
            </a:r>
          </a:p>
        </p:txBody>
      </p:sp>
      <p:pic>
        <p:nvPicPr>
          <p:cNvPr id="430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003550"/>
            <a:ext cx="43688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12"/>
          <p:cNvSpPr txBox="1">
            <a:spLocks noChangeArrowheads="1"/>
          </p:cNvSpPr>
          <p:nvPr/>
        </p:nvSpPr>
        <p:spPr bwMode="auto">
          <a:xfrm>
            <a:off x="5811838" y="6511925"/>
            <a:ext cx="3306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rgbClr val="FFFFFF"/>
                </a:solidFill>
              </a:rPr>
              <a:t>Pearson &amp; Wittig, J. Geol.Soc. Lond., 2008</a:t>
            </a:r>
          </a:p>
        </p:txBody>
      </p:sp>
      <p:sp>
        <p:nvSpPr>
          <p:cNvPr id="43014" name="TextBox 2"/>
          <p:cNvSpPr txBox="1">
            <a:spLocks noChangeArrowheads="1"/>
          </p:cNvSpPr>
          <p:nvPr/>
        </p:nvSpPr>
        <p:spPr bwMode="auto">
          <a:xfrm>
            <a:off x="304800" y="3581400"/>
            <a:ext cx="2052638"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Pearson et al., EPSL 1995</a:t>
            </a:r>
          </a:p>
        </p:txBody>
      </p:sp>
      <p:sp>
        <p:nvSpPr>
          <p:cNvPr id="43015" name="Rectangle 3"/>
          <p:cNvSpPr>
            <a:spLocks noChangeArrowheads="1"/>
          </p:cNvSpPr>
          <p:nvPr/>
        </p:nvSpPr>
        <p:spPr bwMode="auto">
          <a:xfrm>
            <a:off x="3810000" y="3352800"/>
            <a:ext cx="1066800" cy="152400"/>
          </a:xfrm>
          <a:prstGeom prst="rect">
            <a:avLst/>
          </a:prstGeom>
          <a:solidFill>
            <a:srgbClr val="FFFFFF"/>
          </a:solidFill>
          <a:ln w="9525">
            <a:solidFill>
              <a:srgbClr val="FFFFFF"/>
            </a:solidFill>
            <a:round/>
            <a:headEnd/>
            <a:tailEnd/>
          </a:ln>
        </p:spPr>
        <p:txBody>
          <a:bodyPr/>
          <a:lstStyle/>
          <a:p>
            <a:endParaRPr lang="en-US"/>
          </a:p>
        </p:txBody>
      </p:sp>
      <p:sp>
        <p:nvSpPr>
          <p:cNvPr id="43016" name="TextBox 4"/>
          <p:cNvSpPr txBox="1">
            <a:spLocks noChangeArrowheads="1"/>
          </p:cNvSpPr>
          <p:nvPr/>
        </p:nvSpPr>
        <p:spPr bwMode="auto">
          <a:xfrm>
            <a:off x="685800" y="4572000"/>
            <a:ext cx="3581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chemeClr val="bg1"/>
                </a:solidFill>
              </a:rPr>
              <a:t>Degrees of melt extraction = 25-45% at pressures of 3-7 GPa</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ChangeArrowheads="1"/>
          </p:cNvSpPr>
          <p:nvPr/>
        </p:nvSpPr>
        <p:spPr bwMode="auto">
          <a:xfrm>
            <a:off x="0" y="914400"/>
            <a:ext cx="5715000" cy="3429000"/>
          </a:xfrm>
          <a:prstGeom prst="rect">
            <a:avLst/>
          </a:prstGeom>
          <a:solidFill>
            <a:srgbClr val="FFFFFF"/>
          </a:solidFill>
          <a:ln w="9525">
            <a:solidFill>
              <a:schemeClr val="tx1"/>
            </a:solidFill>
            <a:round/>
            <a:headEnd/>
            <a:tailEnd/>
          </a:ln>
        </p:spPr>
        <p:txBody>
          <a:bodyPr/>
          <a:lstStyle/>
          <a:p>
            <a:endParaRPr lang="en-US"/>
          </a:p>
        </p:txBody>
      </p:sp>
      <p:sp>
        <p:nvSpPr>
          <p:cNvPr id="45058" name="Rectangle 2"/>
          <p:cNvSpPr>
            <a:spLocks noGrp="1" noChangeArrowheads="1"/>
          </p:cNvSpPr>
          <p:nvPr>
            <p:ph type="title"/>
          </p:nvPr>
        </p:nvSpPr>
        <p:spPr>
          <a:xfrm>
            <a:off x="0" y="152400"/>
            <a:ext cx="9144000" cy="609600"/>
          </a:xfrm>
        </p:spPr>
        <p:txBody>
          <a:bodyPr/>
          <a:lstStyle/>
          <a:p>
            <a:pPr eaLnBrk="1" hangingPunct="1"/>
            <a:r>
              <a:rPr lang="en-US" sz="2800">
                <a:solidFill>
                  <a:srgbClr val="FFFF00"/>
                </a:solidFill>
                <a:latin typeface="Times" charset="0"/>
                <a:ea typeface="ＭＳ Ｐゴシック" charset="0"/>
                <a:cs typeface="ＭＳ Ｐゴシック" charset="0"/>
              </a:rPr>
              <a:t>Degree of Melt Depletion Results in Isopycnic Lithosphere</a:t>
            </a:r>
            <a:br>
              <a:rPr lang="en-US" sz="2800">
                <a:solidFill>
                  <a:srgbClr val="FFFF00"/>
                </a:solidFill>
                <a:latin typeface="Times" charset="0"/>
                <a:ea typeface="ＭＳ Ｐゴシック" charset="0"/>
                <a:cs typeface="ＭＳ Ｐゴシック" charset="0"/>
              </a:rPr>
            </a:br>
            <a:r>
              <a:rPr lang="en-US" sz="1400">
                <a:solidFill>
                  <a:srgbClr val="FFFF00"/>
                </a:solidFill>
                <a:latin typeface="Times" charset="0"/>
                <a:ea typeface="ＭＳ Ｐゴシック" charset="0"/>
                <a:cs typeface="ＭＳ Ｐゴシック" charset="0"/>
              </a:rPr>
              <a:t>(more or less…)</a:t>
            </a:r>
          </a:p>
        </p:txBody>
      </p:sp>
      <p:pic>
        <p:nvPicPr>
          <p:cNvPr id="4505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6200" y="3827463"/>
            <a:ext cx="3962400"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3"/>
          <p:cNvSpPr txBox="1">
            <a:spLocks noChangeArrowheads="1"/>
          </p:cNvSpPr>
          <p:nvPr/>
        </p:nvSpPr>
        <p:spPr bwMode="auto">
          <a:xfrm>
            <a:off x="5791200" y="914400"/>
            <a:ext cx="3048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chemeClr val="bg1"/>
                </a:solidFill>
              </a:rPr>
              <a:t>Densities calculated for both fertile mantle (pyrolite) and depleted lithospheric peridotites along Kaapvaal geotherm</a:t>
            </a:r>
          </a:p>
        </p:txBody>
      </p:sp>
      <p:pic>
        <p:nvPicPr>
          <p:cNvPr id="45061" name="Picture 10"/>
          <p:cNvPicPr>
            <a:picLocks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76200" y="1066800"/>
            <a:ext cx="5492750" cy="3200400"/>
          </a:xfrm>
          <a:noFill/>
        </p:spPr>
      </p:pic>
      <p:sp>
        <p:nvSpPr>
          <p:cNvPr id="45062" name="TextBox 4"/>
          <p:cNvSpPr txBox="1">
            <a:spLocks noChangeArrowheads="1"/>
          </p:cNvSpPr>
          <p:nvPr/>
        </p:nvSpPr>
        <p:spPr bwMode="auto">
          <a:xfrm>
            <a:off x="609600" y="510540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FFFF"/>
                </a:solidFill>
              </a:rPr>
              <a:t>Pyrolite densities calculated along oceanic geotherm, lithospheric densities along cratonic geotherm</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
          <p:cNvSpPr>
            <a:spLocks noChangeArrowheads="1"/>
          </p:cNvSpPr>
          <p:nvPr/>
        </p:nvSpPr>
        <p:spPr bwMode="auto">
          <a:xfrm>
            <a:off x="0" y="0"/>
            <a:ext cx="9144000" cy="6858000"/>
          </a:xfrm>
          <a:prstGeom prst="rect">
            <a:avLst/>
          </a:prstGeom>
          <a:gradFill rotWithShape="0">
            <a:gsLst>
              <a:gs pos="0">
                <a:srgbClr val="131850"/>
              </a:gs>
              <a:gs pos="100000">
                <a:srgbClr val="2A33AC"/>
              </a:gs>
            </a:gsLst>
            <a:lin ang="0" scaled="1"/>
          </a:gradFill>
          <a:ln w="28575">
            <a:solidFill>
              <a:schemeClr val="tx1"/>
            </a:solidFill>
            <a:miter lim="800000"/>
            <a:headEnd/>
            <a:tailEnd/>
          </a:ln>
        </p:spPr>
        <p:txBody>
          <a:bodyPr wrap="none" anchor="ctr"/>
          <a:lstStyle/>
          <a:p>
            <a:pPr algn="ctr"/>
            <a:endParaRPr lang="en-US">
              <a:solidFill>
                <a:schemeClr val="accent1"/>
              </a:solidFill>
            </a:endParaRPr>
          </a:p>
        </p:txBody>
      </p:sp>
      <p:sp>
        <p:nvSpPr>
          <p:cNvPr id="47106" name="Rectangle 2"/>
          <p:cNvSpPr>
            <a:spLocks noGrp="1" noChangeArrowheads="1"/>
          </p:cNvSpPr>
          <p:nvPr>
            <p:ph type="title"/>
          </p:nvPr>
        </p:nvSpPr>
        <p:spPr>
          <a:xfrm>
            <a:off x="381000" y="152400"/>
            <a:ext cx="8305800" cy="1371600"/>
          </a:xfrm>
        </p:spPr>
        <p:txBody>
          <a:bodyPr/>
          <a:lstStyle/>
          <a:p>
            <a:pPr eaLnBrk="1" hangingPunct="1"/>
            <a:r>
              <a:rPr lang="en-US" sz="3200">
                <a:solidFill>
                  <a:srgbClr val="FFFF00"/>
                </a:solidFill>
                <a:latin typeface="Times" charset="0"/>
                <a:ea typeface="ＭＳ Ｐゴシック" charset="0"/>
                <a:cs typeface="ＭＳ Ｐゴシック" charset="0"/>
              </a:rPr>
              <a:t>The Formation and Evolution of Cratonic Lithospheric Mantle</a:t>
            </a:r>
            <a:endParaRPr lang="en-US">
              <a:solidFill>
                <a:srgbClr val="FFFF00"/>
              </a:solidFill>
              <a:latin typeface="Times" charset="0"/>
              <a:ea typeface="ＭＳ Ｐゴシック" charset="0"/>
              <a:cs typeface="ＭＳ Ｐゴシック" charset="0"/>
            </a:endParaRPr>
          </a:p>
        </p:txBody>
      </p:sp>
      <p:sp>
        <p:nvSpPr>
          <p:cNvPr id="47107" name="Text Box 7"/>
          <p:cNvSpPr txBox="1">
            <a:spLocks noChangeArrowheads="1"/>
          </p:cNvSpPr>
          <p:nvPr/>
        </p:nvSpPr>
        <p:spPr bwMode="auto">
          <a:xfrm>
            <a:off x="457200" y="2438400"/>
            <a:ext cx="8305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 typeface="Arial" charset="0"/>
              <a:buAutoNum type="arabicParenR"/>
            </a:pPr>
            <a:r>
              <a:rPr lang="en-US">
                <a:solidFill>
                  <a:srgbClr val="FFFFFF"/>
                </a:solidFill>
              </a:rPr>
              <a:t>Seismic characteristics – what’s causing them</a:t>
            </a:r>
          </a:p>
          <a:p>
            <a:pPr>
              <a:buFont typeface="Arial" charset="0"/>
              <a:buAutoNum type="arabicParenR"/>
            </a:pPr>
            <a:r>
              <a:rPr lang="en-US">
                <a:solidFill>
                  <a:srgbClr val="FFFFFF"/>
                </a:solidFill>
              </a:rPr>
              <a:t>Samples of cratonic lithospheric mantle</a:t>
            </a:r>
            <a:endParaRPr lang="en-US">
              <a:solidFill>
                <a:srgbClr val="FFFFFF"/>
              </a:solidFill>
              <a:sym typeface="Wingdings" charset="0"/>
            </a:endParaRPr>
          </a:p>
          <a:p>
            <a:pPr>
              <a:buFont typeface="Arial" charset="0"/>
              <a:buAutoNum type="arabicParenR"/>
            </a:pPr>
            <a:r>
              <a:rPr lang="en-US">
                <a:solidFill>
                  <a:srgbClr val="FFFF00"/>
                </a:solidFill>
                <a:sym typeface="Wingdings" charset="0"/>
              </a:rPr>
              <a:t>Constraints from xenolith composition on tectonic setting of lithosphere production and temporal variability</a:t>
            </a:r>
            <a:endParaRPr lang="en-US">
              <a:solidFill>
                <a:srgbClr val="FFFF00"/>
              </a:solidFill>
            </a:endParaRPr>
          </a:p>
          <a:p>
            <a:pPr>
              <a:buFont typeface="Arial" charset="0"/>
              <a:buAutoNum type="arabicParenR"/>
            </a:pPr>
            <a:r>
              <a:rPr lang="en-US">
                <a:solidFill>
                  <a:schemeClr val="accent1"/>
                </a:solidFill>
              </a:rPr>
              <a:t>Metasomatism: An indicator of formation mechanism and the ultimate </a:t>
            </a:r>
            <a:r>
              <a:rPr lang="ja-JP" altLang="en-US">
                <a:solidFill>
                  <a:schemeClr val="accent1"/>
                </a:solidFill>
              </a:rPr>
              <a:t>“</a:t>
            </a:r>
            <a:r>
              <a:rPr lang="en-US" altLang="ja-JP">
                <a:solidFill>
                  <a:schemeClr val="accent1"/>
                </a:solidFill>
              </a:rPr>
              <a:t>terminator</a:t>
            </a:r>
            <a:r>
              <a:rPr lang="ja-JP" altLang="en-US">
                <a:solidFill>
                  <a:schemeClr val="accent1"/>
                </a:solidFill>
              </a:rPr>
              <a:t>”</a:t>
            </a:r>
            <a:r>
              <a:rPr lang="en-US" altLang="ja-JP">
                <a:solidFill>
                  <a:schemeClr val="accent1"/>
                </a:solidFill>
              </a:rPr>
              <a:t> for lithosphere survival? </a:t>
            </a:r>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304800" y="152400"/>
            <a:ext cx="8458200" cy="1828800"/>
          </a:xfrm>
        </p:spPr>
        <p:txBody>
          <a:bodyPr/>
          <a:lstStyle/>
          <a:p>
            <a:r>
              <a:rPr lang="en-US" sz="2800">
                <a:solidFill>
                  <a:srgbClr val="FFFF00"/>
                </a:solidFill>
                <a:latin typeface="Times" charset="0"/>
                <a:ea typeface="ＭＳ Ｐゴシック" charset="0"/>
                <a:cs typeface="ＭＳ Ｐゴシック" charset="0"/>
              </a:rPr>
              <a:t>Is the High Average Degree of Melt-depletion of Cratonic Mantle an Indication of Higher Mantle Potential Temperatures, the Tectonic Setting of Melting, or Tectonic </a:t>
            </a:r>
            <a:r>
              <a:rPr lang="ja-JP" altLang="en-US" sz="2800">
                <a:solidFill>
                  <a:srgbClr val="FFFF00"/>
                </a:solidFill>
                <a:latin typeface="Times" charset="0"/>
                <a:ea typeface="ＭＳ Ｐゴシック" charset="0"/>
                <a:cs typeface="ＭＳ Ｐゴシック" charset="0"/>
              </a:rPr>
              <a:t>“</a:t>
            </a:r>
            <a:r>
              <a:rPr lang="en-US" altLang="ja-JP" sz="2800">
                <a:solidFill>
                  <a:srgbClr val="FFFF00"/>
                </a:solidFill>
                <a:latin typeface="Times" charset="0"/>
                <a:ea typeface="ＭＳ Ｐゴシック" charset="0"/>
                <a:cs typeface="ＭＳ Ｐゴシック" charset="0"/>
              </a:rPr>
              <a:t>Winnowing</a:t>
            </a:r>
            <a:r>
              <a:rPr lang="ja-JP" altLang="en-US" sz="2800">
                <a:solidFill>
                  <a:srgbClr val="FFFF00"/>
                </a:solidFill>
                <a:latin typeface="Times" charset="0"/>
                <a:ea typeface="ＭＳ Ｐゴシック" charset="0"/>
                <a:cs typeface="ＭＳ Ｐゴシック" charset="0"/>
              </a:rPr>
              <a:t>”</a:t>
            </a:r>
            <a:r>
              <a:rPr lang="en-US" altLang="ja-JP" sz="2800">
                <a:solidFill>
                  <a:srgbClr val="FFFF00"/>
                </a:solidFill>
                <a:latin typeface="Times" charset="0"/>
                <a:ea typeface="ＭＳ Ｐゴシック" charset="0"/>
                <a:cs typeface="ＭＳ Ｐゴシック" charset="0"/>
              </a:rPr>
              <a:t> of Dense/Fertile Components?</a:t>
            </a:r>
            <a:endParaRPr lang="en-US" sz="2800">
              <a:solidFill>
                <a:srgbClr val="FFFF00"/>
              </a:solidFill>
              <a:latin typeface="Times" charset="0"/>
              <a:ea typeface="ＭＳ Ｐゴシック" charset="0"/>
              <a:cs typeface="ＭＳ Ｐゴシック" charset="0"/>
            </a:endParaRPr>
          </a:p>
        </p:txBody>
      </p:sp>
      <p:pic>
        <p:nvPicPr>
          <p:cNvPr id="4915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0"/>
            <a:ext cx="889635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Box 4"/>
          <p:cNvSpPr txBox="1">
            <a:spLocks noChangeArrowheads="1"/>
          </p:cNvSpPr>
          <p:nvPr/>
        </p:nvSpPr>
        <p:spPr bwMode="auto">
          <a:xfrm>
            <a:off x="1219200" y="2362200"/>
            <a:ext cx="16335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rgbClr val="FFFFFF"/>
                </a:solidFill>
              </a:rPr>
              <a:t>Blue = Abyssal</a:t>
            </a:r>
          </a:p>
          <a:p>
            <a:r>
              <a:rPr lang="en-US" sz="1800">
                <a:solidFill>
                  <a:srgbClr val="FFFFFF"/>
                </a:solidFill>
              </a:rPr>
              <a:t>Green = Massif</a:t>
            </a:r>
          </a:p>
        </p:txBody>
      </p:sp>
      <p:sp>
        <p:nvSpPr>
          <p:cNvPr id="49156" name="TextBox 5"/>
          <p:cNvSpPr txBox="1">
            <a:spLocks noChangeArrowheads="1"/>
          </p:cNvSpPr>
          <p:nvPr/>
        </p:nvSpPr>
        <p:spPr bwMode="auto">
          <a:xfrm>
            <a:off x="3886200" y="2362200"/>
            <a:ext cx="185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rgbClr val="FFFFFF"/>
                </a:solidFill>
              </a:rPr>
              <a:t>Off-Craton Spinel</a:t>
            </a:r>
          </a:p>
          <a:p>
            <a:r>
              <a:rPr lang="en-US" sz="1800">
                <a:solidFill>
                  <a:srgbClr val="FFFFFF"/>
                </a:solidFill>
              </a:rPr>
              <a:t>Peridotites</a:t>
            </a:r>
          </a:p>
        </p:txBody>
      </p:sp>
      <p:sp>
        <p:nvSpPr>
          <p:cNvPr id="49157" name="TextBox 6"/>
          <p:cNvSpPr txBox="1">
            <a:spLocks noChangeArrowheads="1"/>
          </p:cNvSpPr>
          <p:nvPr/>
        </p:nvSpPr>
        <p:spPr bwMode="auto">
          <a:xfrm>
            <a:off x="6477000" y="2362200"/>
            <a:ext cx="2378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rgbClr val="FFFFFF"/>
                </a:solidFill>
              </a:rPr>
              <a:t>Blue = Cratonic Low-T</a:t>
            </a:r>
          </a:p>
          <a:p>
            <a:r>
              <a:rPr lang="en-US" sz="1800">
                <a:solidFill>
                  <a:srgbClr val="FFFFFF"/>
                </a:solidFill>
              </a:rPr>
              <a:t>Red = High-T</a:t>
            </a:r>
          </a:p>
        </p:txBody>
      </p:sp>
      <p:sp>
        <p:nvSpPr>
          <p:cNvPr id="49158" name="TextBox 1"/>
          <p:cNvSpPr txBox="1">
            <a:spLocks noChangeArrowheads="1"/>
          </p:cNvSpPr>
          <p:nvPr/>
        </p:nvSpPr>
        <p:spPr bwMode="auto">
          <a:xfrm>
            <a:off x="381000" y="6450013"/>
            <a:ext cx="8494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chemeClr val="bg1"/>
                </a:solidFill>
              </a:rPr>
              <a:t>Figure from Carlson et al., ROG 2005 with data from the compilation of Bill McDonough</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685800" y="228600"/>
            <a:ext cx="7772400" cy="1143000"/>
          </a:xfrm>
        </p:spPr>
        <p:txBody>
          <a:bodyPr/>
          <a:lstStyle/>
          <a:p>
            <a:r>
              <a:rPr lang="en-US" sz="3200">
                <a:solidFill>
                  <a:srgbClr val="FFFF00"/>
                </a:solidFill>
                <a:latin typeface="Times" charset="0"/>
                <a:ea typeface="ＭＳ Ｐゴシック" charset="0"/>
                <a:cs typeface="ＭＳ Ｐゴシック" charset="0"/>
              </a:rPr>
              <a:t>The Melt Removed from the Lithospheric Mantle is NOT the Continental Crust</a:t>
            </a:r>
          </a:p>
        </p:txBody>
      </p:sp>
      <p:graphicFrame>
        <p:nvGraphicFramePr>
          <p:cNvPr id="8" name="Content Placeholder 7"/>
          <p:cNvGraphicFramePr>
            <a:graphicFrameLocks noGrp="1"/>
          </p:cNvGraphicFramePr>
          <p:nvPr>
            <p:ph idx="1"/>
          </p:nvPr>
        </p:nvGraphicFramePr>
        <p:xfrm>
          <a:off x="685800" y="1676400"/>
          <a:ext cx="7772400" cy="2865437"/>
        </p:xfrm>
        <a:graphic>
          <a:graphicData uri="http://schemas.openxmlformats.org/drawingml/2006/table">
            <a:tbl>
              <a:tblPr firstRow="1" bandRow="1">
                <a:tableStyleId>{5C22544A-7EE6-4342-B048-85BDC9FD1C3A}</a:tableStyleId>
              </a:tblPr>
              <a:tblGrid>
                <a:gridCol w="1554480"/>
                <a:gridCol w="1554480"/>
                <a:gridCol w="1554480"/>
                <a:gridCol w="1554480"/>
                <a:gridCol w="1554480"/>
              </a:tblGrid>
              <a:tr h="640151">
                <a:tc>
                  <a:txBody>
                    <a:bodyPr/>
                    <a:lstStyle/>
                    <a:p>
                      <a:r>
                        <a:rPr lang="en-US" sz="1800" dirty="0" smtClean="0">
                          <a:solidFill>
                            <a:schemeClr val="tx1"/>
                          </a:solidFill>
                        </a:rPr>
                        <a:t>Element</a:t>
                      </a:r>
                      <a:endParaRPr lang="en-US" sz="1800" dirty="0">
                        <a:solidFill>
                          <a:schemeClr val="tx1"/>
                        </a:solidFill>
                      </a:endParaRPr>
                    </a:p>
                  </a:txBody>
                  <a:tcPr marT="45725" marB="45725"/>
                </a:tc>
                <a:tc>
                  <a:txBody>
                    <a:bodyPr/>
                    <a:lstStyle/>
                    <a:p>
                      <a:pPr algn="ctr"/>
                      <a:r>
                        <a:rPr lang="en-US" sz="1800" dirty="0" smtClean="0">
                          <a:solidFill>
                            <a:schemeClr val="tx1"/>
                          </a:solidFill>
                        </a:rPr>
                        <a:t>Fertile Mantle</a:t>
                      </a:r>
                      <a:endParaRPr lang="en-US" sz="1800" dirty="0">
                        <a:solidFill>
                          <a:schemeClr val="tx1"/>
                        </a:solidFill>
                      </a:endParaRPr>
                    </a:p>
                  </a:txBody>
                  <a:tcPr marT="45725" marB="45725"/>
                </a:tc>
                <a:tc>
                  <a:txBody>
                    <a:bodyPr/>
                    <a:lstStyle/>
                    <a:p>
                      <a:pPr algn="ctr"/>
                      <a:r>
                        <a:rPr lang="en-US" sz="1800" dirty="0" smtClean="0">
                          <a:solidFill>
                            <a:schemeClr val="tx1"/>
                          </a:solidFill>
                        </a:rPr>
                        <a:t>Depleted Mantle</a:t>
                      </a:r>
                      <a:endParaRPr lang="en-US" sz="1800" dirty="0">
                        <a:solidFill>
                          <a:schemeClr val="tx1"/>
                        </a:solidFill>
                      </a:endParaRPr>
                    </a:p>
                  </a:txBody>
                  <a:tcPr marT="45725" marB="45725"/>
                </a:tc>
                <a:tc>
                  <a:txBody>
                    <a:bodyPr/>
                    <a:lstStyle/>
                    <a:p>
                      <a:pPr algn="ctr"/>
                      <a:r>
                        <a:rPr lang="en-US" sz="1800" dirty="0" smtClean="0">
                          <a:solidFill>
                            <a:schemeClr val="tx1"/>
                          </a:solidFill>
                        </a:rPr>
                        <a:t>Picrite</a:t>
                      </a:r>
                    </a:p>
                    <a:p>
                      <a:pPr algn="ctr"/>
                      <a:r>
                        <a:rPr lang="en-US" sz="1800" dirty="0" smtClean="0">
                          <a:solidFill>
                            <a:schemeClr val="tx1"/>
                          </a:solidFill>
                        </a:rPr>
                        <a:t>(20%</a:t>
                      </a:r>
                      <a:r>
                        <a:rPr lang="en-US" sz="1800" baseline="0" dirty="0" smtClean="0">
                          <a:solidFill>
                            <a:schemeClr val="tx1"/>
                          </a:solidFill>
                        </a:rPr>
                        <a:t> melt)</a:t>
                      </a:r>
                      <a:endParaRPr lang="en-US" sz="1800" dirty="0">
                        <a:solidFill>
                          <a:schemeClr val="tx1"/>
                        </a:solidFill>
                      </a:endParaRPr>
                    </a:p>
                  </a:txBody>
                  <a:tcPr marT="45725" marB="45725"/>
                </a:tc>
                <a:tc>
                  <a:txBody>
                    <a:bodyPr/>
                    <a:lstStyle/>
                    <a:p>
                      <a:pPr algn="ctr"/>
                      <a:r>
                        <a:rPr lang="en-US" sz="1800" dirty="0" smtClean="0">
                          <a:solidFill>
                            <a:schemeClr val="tx1"/>
                          </a:solidFill>
                        </a:rPr>
                        <a:t>Average Cont. Crust</a:t>
                      </a:r>
                      <a:endParaRPr lang="en-US" sz="1800" dirty="0">
                        <a:solidFill>
                          <a:schemeClr val="tx1"/>
                        </a:solidFill>
                      </a:endParaRPr>
                    </a:p>
                  </a:txBody>
                  <a:tcPr marT="45725" marB="45725"/>
                </a:tc>
              </a:tr>
              <a:tr h="370881">
                <a:tc>
                  <a:txBody>
                    <a:bodyPr/>
                    <a:lstStyle/>
                    <a:p>
                      <a:r>
                        <a:rPr lang="en-US" sz="1800" dirty="0" smtClean="0"/>
                        <a:t>SiO</a:t>
                      </a:r>
                      <a:r>
                        <a:rPr lang="en-US" sz="1800" baseline="-25000" dirty="0" smtClean="0"/>
                        <a:t>2</a:t>
                      </a:r>
                      <a:r>
                        <a:rPr lang="en-US" sz="1800" dirty="0" smtClean="0"/>
                        <a:t> (</a:t>
                      </a:r>
                      <a:r>
                        <a:rPr lang="en-US" sz="1800" dirty="0" err="1" smtClean="0"/>
                        <a:t>wt</a:t>
                      </a:r>
                      <a:r>
                        <a:rPr lang="en-US" sz="1800" dirty="0" smtClean="0"/>
                        <a:t>%)</a:t>
                      </a:r>
                      <a:endParaRPr lang="en-US" sz="1800" dirty="0"/>
                    </a:p>
                  </a:txBody>
                  <a:tcPr marT="45725" marB="45725"/>
                </a:tc>
                <a:tc>
                  <a:txBody>
                    <a:bodyPr/>
                    <a:lstStyle/>
                    <a:p>
                      <a:pPr algn="ctr"/>
                      <a:r>
                        <a:rPr lang="en-US" sz="1800" dirty="0" smtClean="0"/>
                        <a:t>45</a:t>
                      </a:r>
                      <a:endParaRPr lang="en-US" sz="1800" dirty="0"/>
                    </a:p>
                  </a:txBody>
                  <a:tcPr marT="45725" marB="45725"/>
                </a:tc>
                <a:tc>
                  <a:txBody>
                    <a:bodyPr/>
                    <a:lstStyle/>
                    <a:p>
                      <a:pPr algn="ctr"/>
                      <a:r>
                        <a:rPr lang="en-US" sz="1800" dirty="0" smtClean="0"/>
                        <a:t>44</a:t>
                      </a:r>
                      <a:endParaRPr lang="en-US" sz="1800" dirty="0"/>
                    </a:p>
                  </a:txBody>
                  <a:tcPr marT="45725" marB="45725"/>
                </a:tc>
                <a:tc>
                  <a:txBody>
                    <a:bodyPr/>
                    <a:lstStyle/>
                    <a:p>
                      <a:pPr algn="ctr"/>
                      <a:r>
                        <a:rPr lang="en-US" sz="1800" dirty="0" smtClean="0"/>
                        <a:t>45.8</a:t>
                      </a:r>
                      <a:endParaRPr lang="en-US" sz="1800" dirty="0"/>
                    </a:p>
                  </a:txBody>
                  <a:tcPr marT="45725" marB="45725"/>
                </a:tc>
                <a:tc>
                  <a:txBody>
                    <a:bodyPr/>
                    <a:lstStyle/>
                    <a:p>
                      <a:pPr algn="ctr"/>
                      <a:r>
                        <a:rPr lang="en-US" sz="1800" dirty="0" smtClean="0"/>
                        <a:t>60.6</a:t>
                      </a:r>
                      <a:endParaRPr lang="en-US" sz="1800" dirty="0"/>
                    </a:p>
                  </a:txBody>
                  <a:tcPr marT="45725" marB="45725"/>
                </a:tc>
              </a:tr>
              <a:tr h="370881">
                <a:tc>
                  <a:txBody>
                    <a:bodyPr/>
                    <a:lstStyle/>
                    <a:p>
                      <a:r>
                        <a:rPr lang="en-US" sz="1800" dirty="0" smtClean="0"/>
                        <a:t>Al</a:t>
                      </a:r>
                      <a:r>
                        <a:rPr lang="en-US" sz="1800" baseline="-25000" dirty="0" smtClean="0"/>
                        <a:t>2</a:t>
                      </a:r>
                      <a:r>
                        <a:rPr lang="en-US" sz="1800" dirty="0" smtClean="0"/>
                        <a:t>O</a:t>
                      </a:r>
                      <a:r>
                        <a:rPr lang="en-US" sz="1800" baseline="-25000" dirty="0" smtClean="0"/>
                        <a:t>3</a:t>
                      </a:r>
                      <a:endParaRPr lang="en-US" sz="1800" baseline="-25000" dirty="0"/>
                    </a:p>
                  </a:txBody>
                  <a:tcPr marT="45725" marB="45725"/>
                </a:tc>
                <a:tc>
                  <a:txBody>
                    <a:bodyPr/>
                    <a:lstStyle/>
                    <a:p>
                      <a:pPr algn="ctr"/>
                      <a:r>
                        <a:rPr lang="en-US" sz="1800" dirty="0" smtClean="0"/>
                        <a:t>4.45</a:t>
                      </a:r>
                      <a:endParaRPr lang="en-US" sz="1800" dirty="0"/>
                    </a:p>
                  </a:txBody>
                  <a:tcPr marT="45725" marB="45725"/>
                </a:tc>
                <a:tc>
                  <a:txBody>
                    <a:bodyPr/>
                    <a:lstStyle/>
                    <a:p>
                      <a:pPr algn="ctr"/>
                      <a:r>
                        <a:rPr lang="en-US" sz="1800" dirty="0" smtClean="0"/>
                        <a:t>0.6</a:t>
                      </a:r>
                      <a:endParaRPr lang="en-US" sz="1800" dirty="0"/>
                    </a:p>
                  </a:txBody>
                  <a:tcPr marT="45725" marB="45725"/>
                </a:tc>
                <a:tc>
                  <a:txBody>
                    <a:bodyPr/>
                    <a:lstStyle/>
                    <a:p>
                      <a:pPr algn="ctr"/>
                      <a:r>
                        <a:rPr lang="en-US" sz="1800" dirty="0" smtClean="0"/>
                        <a:t>13.4</a:t>
                      </a:r>
                      <a:endParaRPr lang="en-US" sz="1800" dirty="0"/>
                    </a:p>
                  </a:txBody>
                  <a:tcPr marT="45725" marB="45725"/>
                </a:tc>
                <a:tc>
                  <a:txBody>
                    <a:bodyPr/>
                    <a:lstStyle/>
                    <a:p>
                      <a:pPr algn="ctr"/>
                      <a:r>
                        <a:rPr lang="en-US" sz="1800" dirty="0" smtClean="0"/>
                        <a:t>15.9</a:t>
                      </a:r>
                      <a:endParaRPr lang="en-US" sz="1800" dirty="0"/>
                    </a:p>
                  </a:txBody>
                  <a:tcPr marT="45725" marB="45725"/>
                </a:tc>
              </a:tr>
              <a:tr h="370881">
                <a:tc>
                  <a:txBody>
                    <a:bodyPr/>
                    <a:lstStyle/>
                    <a:p>
                      <a:r>
                        <a:rPr lang="en-US" sz="1800" dirty="0" err="1" smtClean="0"/>
                        <a:t>FeO</a:t>
                      </a:r>
                      <a:endParaRPr lang="en-US" sz="1800" dirty="0"/>
                    </a:p>
                  </a:txBody>
                  <a:tcPr marT="45725" marB="45725"/>
                </a:tc>
                <a:tc>
                  <a:txBody>
                    <a:bodyPr/>
                    <a:lstStyle/>
                    <a:p>
                      <a:pPr algn="ctr"/>
                      <a:r>
                        <a:rPr lang="en-US" sz="1800" dirty="0" smtClean="0"/>
                        <a:t>8.05</a:t>
                      </a:r>
                      <a:endParaRPr lang="en-US" sz="1800" dirty="0"/>
                    </a:p>
                  </a:txBody>
                  <a:tcPr marT="45725" marB="45725"/>
                </a:tc>
                <a:tc>
                  <a:txBody>
                    <a:bodyPr/>
                    <a:lstStyle/>
                    <a:p>
                      <a:pPr algn="ctr"/>
                      <a:r>
                        <a:rPr lang="en-US" sz="1800" dirty="0" smtClean="0"/>
                        <a:t>7.7</a:t>
                      </a:r>
                      <a:endParaRPr lang="en-US" sz="1800" dirty="0"/>
                    </a:p>
                  </a:txBody>
                  <a:tcPr marT="45725" marB="45725"/>
                </a:tc>
                <a:tc>
                  <a:txBody>
                    <a:bodyPr/>
                    <a:lstStyle/>
                    <a:p>
                      <a:pPr algn="ctr"/>
                      <a:r>
                        <a:rPr lang="en-US" sz="1800" dirty="0" smtClean="0"/>
                        <a:t>8.5</a:t>
                      </a:r>
                      <a:endParaRPr lang="en-US" sz="1800" dirty="0"/>
                    </a:p>
                  </a:txBody>
                  <a:tcPr marT="45725" marB="45725"/>
                </a:tc>
                <a:tc>
                  <a:txBody>
                    <a:bodyPr/>
                    <a:lstStyle/>
                    <a:p>
                      <a:pPr algn="ctr"/>
                      <a:r>
                        <a:rPr lang="en-US" sz="1800" dirty="0" smtClean="0"/>
                        <a:t>6.7</a:t>
                      </a:r>
                      <a:endParaRPr lang="en-US" sz="1800" dirty="0"/>
                    </a:p>
                  </a:txBody>
                  <a:tcPr marT="45725" marB="45725"/>
                </a:tc>
              </a:tr>
              <a:tr h="370881">
                <a:tc>
                  <a:txBody>
                    <a:bodyPr/>
                    <a:lstStyle/>
                    <a:p>
                      <a:r>
                        <a:rPr lang="en-US" sz="1800" dirty="0" err="1" smtClean="0"/>
                        <a:t>MgO</a:t>
                      </a:r>
                      <a:endParaRPr lang="en-US" sz="1800" dirty="0"/>
                    </a:p>
                  </a:txBody>
                  <a:tcPr marT="45725" marB="45725"/>
                </a:tc>
                <a:tc>
                  <a:txBody>
                    <a:bodyPr/>
                    <a:lstStyle/>
                    <a:p>
                      <a:pPr algn="ctr"/>
                      <a:r>
                        <a:rPr lang="en-US" sz="1800" dirty="0" smtClean="0"/>
                        <a:t>37.8</a:t>
                      </a:r>
                      <a:endParaRPr lang="en-US" sz="1800" dirty="0"/>
                    </a:p>
                  </a:txBody>
                  <a:tcPr marT="45725" marB="45725"/>
                </a:tc>
                <a:tc>
                  <a:txBody>
                    <a:bodyPr/>
                    <a:lstStyle/>
                    <a:p>
                      <a:pPr algn="ctr"/>
                      <a:r>
                        <a:rPr lang="en-US" sz="1800" dirty="0" smtClean="0"/>
                        <a:t>46.3</a:t>
                      </a:r>
                      <a:endParaRPr lang="en-US" sz="1800" dirty="0"/>
                    </a:p>
                  </a:txBody>
                  <a:tcPr marT="45725" marB="45725"/>
                </a:tc>
                <a:tc>
                  <a:txBody>
                    <a:bodyPr/>
                    <a:lstStyle/>
                    <a:p>
                      <a:pPr algn="ctr"/>
                      <a:r>
                        <a:rPr lang="en-US" sz="1800" dirty="0" smtClean="0"/>
                        <a:t>18.9</a:t>
                      </a:r>
                      <a:endParaRPr lang="en-US" sz="1800" dirty="0"/>
                    </a:p>
                  </a:txBody>
                  <a:tcPr marT="45725" marB="45725"/>
                </a:tc>
                <a:tc>
                  <a:txBody>
                    <a:bodyPr/>
                    <a:lstStyle/>
                    <a:p>
                      <a:pPr algn="ctr"/>
                      <a:r>
                        <a:rPr lang="en-US" sz="1800" dirty="0" smtClean="0"/>
                        <a:t>4.66</a:t>
                      </a:r>
                      <a:endParaRPr lang="en-US" sz="1800" dirty="0"/>
                    </a:p>
                  </a:txBody>
                  <a:tcPr marT="45725" marB="45725"/>
                </a:tc>
              </a:tr>
              <a:tr h="370881">
                <a:tc>
                  <a:txBody>
                    <a:bodyPr/>
                    <a:lstStyle/>
                    <a:p>
                      <a:r>
                        <a:rPr lang="en-US" sz="1800" dirty="0" err="1" smtClean="0"/>
                        <a:t>CaO</a:t>
                      </a:r>
                      <a:endParaRPr lang="en-US" sz="1800" dirty="0"/>
                    </a:p>
                  </a:txBody>
                  <a:tcPr marT="45725" marB="45725"/>
                </a:tc>
                <a:tc>
                  <a:txBody>
                    <a:bodyPr/>
                    <a:lstStyle/>
                    <a:p>
                      <a:pPr algn="ctr"/>
                      <a:r>
                        <a:rPr lang="en-US" sz="1800" dirty="0" smtClean="0"/>
                        <a:t>3.55</a:t>
                      </a:r>
                      <a:endParaRPr lang="en-US" sz="1800" dirty="0"/>
                    </a:p>
                  </a:txBody>
                  <a:tcPr marT="45725" marB="45725"/>
                </a:tc>
                <a:tc>
                  <a:txBody>
                    <a:bodyPr/>
                    <a:lstStyle/>
                    <a:p>
                      <a:pPr algn="ctr"/>
                      <a:r>
                        <a:rPr lang="en-US" sz="1800" dirty="0" smtClean="0"/>
                        <a:t>0.8</a:t>
                      </a:r>
                      <a:endParaRPr lang="en-US" sz="1800" dirty="0"/>
                    </a:p>
                  </a:txBody>
                  <a:tcPr marT="45725" marB="45725"/>
                </a:tc>
                <a:tc>
                  <a:txBody>
                    <a:bodyPr/>
                    <a:lstStyle/>
                    <a:p>
                      <a:pPr algn="ctr"/>
                      <a:r>
                        <a:rPr lang="en-US" sz="1800" dirty="0" smtClean="0"/>
                        <a:t>10.8</a:t>
                      </a:r>
                      <a:endParaRPr lang="en-US" sz="1800" dirty="0"/>
                    </a:p>
                  </a:txBody>
                  <a:tcPr marT="45725" marB="45725"/>
                </a:tc>
                <a:tc>
                  <a:txBody>
                    <a:bodyPr/>
                    <a:lstStyle/>
                    <a:p>
                      <a:pPr algn="ctr"/>
                      <a:r>
                        <a:rPr lang="en-US" sz="1800" dirty="0" smtClean="0"/>
                        <a:t>6.41</a:t>
                      </a:r>
                      <a:endParaRPr lang="en-US" sz="1800" dirty="0"/>
                    </a:p>
                  </a:txBody>
                  <a:tcPr marT="45725" marB="45725"/>
                </a:tc>
              </a:tr>
              <a:tr h="370881">
                <a:tc>
                  <a:txBody>
                    <a:bodyPr/>
                    <a:lstStyle/>
                    <a:p>
                      <a:r>
                        <a:rPr lang="en-US" sz="1800" dirty="0" smtClean="0"/>
                        <a:t>Ba (ppm)</a:t>
                      </a:r>
                      <a:endParaRPr lang="en-US" sz="1800" dirty="0"/>
                    </a:p>
                  </a:txBody>
                  <a:tcPr marT="45725" marB="45725"/>
                </a:tc>
                <a:tc>
                  <a:txBody>
                    <a:bodyPr/>
                    <a:lstStyle/>
                    <a:p>
                      <a:pPr algn="ctr"/>
                      <a:r>
                        <a:rPr lang="en-US" sz="1800" dirty="0" smtClean="0"/>
                        <a:t>6.6</a:t>
                      </a:r>
                      <a:endParaRPr lang="en-US" sz="1800" dirty="0"/>
                    </a:p>
                  </a:txBody>
                  <a:tcPr marT="45725" marB="45725"/>
                </a:tc>
                <a:tc>
                  <a:txBody>
                    <a:bodyPr/>
                    <a:lstStyle/>
                    <a:p>
                      <a:pPr algn="ctr"/>
                      <a:r>
                        <a:rPr lang="en-US" sz="1800" dirty="0" smtClean="0"/>
                        <a:t>0</a:t>
                      </a:r>
                      <a:endParaRPr lang="en-US" sz="1800" dirty="0"/>
                    </a:p>
                  </a:txBody>
                  <a:tcPr marT="45725" marB="45725"/>
                </a:tc>
                <a:tc>
                  <a:txBody>
                    <a:bodyPr/>
                    <a:lstStyle/>
                    <a:p>
                      <a:pPr algn="ctr"/>
                      <a:r>
                        <a:rPr lang="en-US" sz="1800" dirty="0" smtClean="0"/>
                        <a:t>40</a:t>
                      </a:r>
                      <a:endParaRPr lang="en-US" sz="1800" dirty="0"/>
                    </a:p>
                  </a:txBody>
                  <a:tcPr marT="45725" marB="45725"/>
                </a:tc>
                <a:tc>
                  <a:txBody>
                    <a:bodyPr/>
                    <a:lstStyle/>
                    <a:p>
                      <a:pPr algn="ctr"/>
                      <a:r>
                        <a:rPr lang="en-US" sz="1800" dirty="0" smtClean="0"/>
                        <a:t>456</a:t>
                      </a:r>
                      <a:endParaRPr lang="en-US" sz="1800" dirty="0"/>
                    </a:p>
                  </a:txBody>
                  <a:tcPr marT="45725" marB="45725"/>
                </a:tc>
              </a:tr>
            </a:tbl>
          </a:graphicData>
        </a:graphic>
      </p:graphicFrame>
      <p:sp>
        <p:nvSpPr>
          <p:cNvPr id="51252" name="TextBox 8"/>
          <p:cNvSpPr txBox="1">
            <a:spLocks noChangeArrowheads="1"/>
          </p:cNvSpPr>
          <p:nvPr/>
        </p:nvSpPr>
        <p:spPr bwMode="auto">
          <a:xfrm>
            <a:off x="152400" y="4648200"/>
            <a:ext cx="88677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solidFill>
                  <a:srgbClr val="FFFF00"/>
                </a:solidFill>
              </a:rPr>
              <a:t>Mass Balance:</a:t>
            </a:r>
          </a:p>
          <a:p>
            <a:pPr algn="ctr"/>
            <a:r>
              <a:rPr lang="en-US">
                <a:solidFill>
                  <a:schemeClr val="bg1"/>
                </a:solidFill>
              </a:rPr>
              <a:t>[A]</a:t>
            </a:r>
            <a:r>
              <a:rPr lang="en-US" baseline="-25000">
                <a:solidFill>
                  <a:schemeClr val="bg1"/>
                </a:solidFill>
              </a:rPr>
              <a:t>PM</a:t>
            </a:r>
            <a:r>
              <a:rPr lang="en-US">
                <a:solidFill>
                  <a:schemeClr val="bg1"/>
                </a:solidFill>
              </a:rPr>
              <a:t>*M</a:t>
            </a:r>
            <a:r>
              <a:rPr lang="en-US" baseline="-25000">
                <a:solidFill>
                  <a:schemeClr val="bg1"/>
                </a:solidFill>
              </a:rPr>
              <a:t>PM</a:t>
            </a:r>
            <a:r>
              <a:rPr lang="en-US">
                <a:solidFill>
                  <a:schemeClr val="bg1"/>
                </a:solidFill>
              </a:rPr>
              <a:t> = [A]</a:t>
            </a:r>
            <a:r>
              <a:rPr lang="en-US" baseline="-25000">
                <a:solidFill>
                  <a:schemeClr val="bg1"/>
                </a:solidFill>
              </a:rPr>
              <a:t>DM</a:t>
            </a:r>
            <a:r>
              <a:rPr lang="en-US">
                <a:solidFill>
                  <a:schemeClr val="bg1"/>
                </a:solidFill>
              </a:rPr>
              <a:t>*M</a:t>
            </a:r>
            <a:r>
              <a:rPr lang="en-US" baseline="-25000">
                <a:solidFill>
                  <a:schemeClr val="bg1"/>
                </a:solidFill>
              </a:rPr>
              <a:t>DM</a:t>
            </a:r>
            <a:r>
              <a:rPr lang="en-US">
                <a:solidFill>
                  <a:schemeClr val="bg1"/>
                </a:solidFill>
              </a:rPr>
              <a:t> + [A]</a:t>
            </a:r>
            <a:r>
              <a:rPr lang="en-US" baseline="-25000">
                <a:solidFill>
                  <a:schemeClr val="bg1"/>
                </a:solidFill>
              </a:rPr>
              <a:t>CC</a:t>
            </a:r>
            <a:r>
              <a:rPr lang="en-US">
                <a:solidFill>
                  <a:schemeClr val="bg1"/>
                </a:solidFill>
              </a:rPr>
              <a:t>*M</a:t>
            </a:r>
            <a:r>
              <a:rPr lang="en-US" baseline="-25000">
                <a:solidFill>
                  <a:schemeClr val="bg1"/>
                </a:solidFill>
              </a:rPr>
              <a:t>CC</a:t>
            </a:r>
            <a:r>
              <a:rPr lang="en-US">
                <a:solidFill>
                  <a:schemeClr val="bg1"/>
                </a:solidFill>
              </a:rPr>
              <a:t>:  M</a:t>
            </a:r>
            <a:r>
              <a:rPr lang="en-US" baseline="-25000">
                <a:solidFill>
                  <a:schemeClr val="bg1"/>
                </a:solidFill>
              </a:rPr>
              <a:t>PM</a:t>
            </a:r>
            <a:r>
              <a:rPr lang="en-US">
                <a:solidFill>
                  <a:schemeClr val="bg1"/>
                </a:solidFill>
              </a:rPr>
              <a:t> = M</a:t>
            </a:r>
            <a:r>
              <a:rPr lang="en-US" baseline="-25000">
                <a:solidFill>
                  <a:schemeClr val="bg1"/>
                </a:solidFill>
              </a:rPr>
              <a:t>DM </a:t>
            </a:r>
            <a:r>
              <a:rPr lang="en-US">
                <a:solidFill>
                  <a:schemeClr val="bg1"/>
                </a:solidFill>
              </a:rPr>
              <a:t>+ M</a:t>
            </a:r>
            <a:r>
              <a:rPr lang="en-US" baseline="-25000">
                <a:solidFill>
                  <a:schemeClr val="bg1"/>
                </a:solidFill>
              </a:rPr>
              <a:t>CC</a:t>
            </a:r>
          </a:p>
          <a:p>
            <a:pPr algn="ctr"/>
            <a:endParaRPr lang="en-US" baseline="-25000">
              <a:solidFill>
                <a:schemeClr val="bg1"/>
              </a:solidFill>
            </a:endParaRPr>
          </a:p>
          <a:p>
            <a:pPr algn="ctr"/>
            <a:r>
              <a:rPr lang="en-US">
                <a:solidFill>
                  <a:schemeClr val="bg1"/>
                </a:solidFill>
              </a:rPr>
              <a:t>Then:</a:t>
            </a:r>
          </a:p>
          <a:p>
            <a:pPr algn="ctr"/>
            <a:r>
              <a:rPr lang="en-US">
                <a:solidFill>
                  <a:schemeClr val="bg1"/>
                </a:solidFill>
              </a:rPr>
              <a:t>For Al</a:t>
            </a:r>
            <a:r>
              <a:rPr lang="en-US" baseline="-25000">
                <a:solidFill>
                  <a:schemeClr val="bg1"/>
                </a:solidFill>
              </a:rPr>
              <a:t>2</a:t>
            </a:r>
            <a:r>
              <a:rPr lang="en-US">
                <a:solidFill>
                  <a:schemeClr val="bg1"/>
                </a:solidFill>
              </a:rPr>
              <a:t>O</a:t>
            </a:r>
            <a:r>
              <a:rPr lang="en-US" baseline="-25000">
                <a:solidFill>
                  <a:schemeClr val="bg1"/>
                </a:solidFill>
              </a:rPr>
              <a:t>3</a:t>
            </a:r>
            <a:r>
              <a:rPr lang="en-US">
                <a:solidFill>
                  <a:schemeClr val="bg1"/>
                </a:solidFill>
              </a:rPr>
              <a:t>, </a:t>
            </a:r>
            <a:r>
              <a:rPr lang="en-US">
                <a:solidFill>
                  <a:srgbClr val="FFFF00"/>
                </a:solidFill>
              </a:rPr>
              <a:t>M</a:t>
            </a:r>
            <a:r>
              <a:rPr lang="en-US" baseline="-25000">
                <a:solidFill>
                  <a:srgbClr val="FFFF00"/>
                </a:solidFill>
              </a:rPr>
              <a:t>DM</a:t>
            </a:r>
            <a:r>
              <a:rPr lang="en-US">
                <a:solidFill>
                  <a:srgbClr val="FFFF00"/>
                </a:solidFill>
              </a:rPr>
              <a:t> = 3 x M</a:t>
            </a:r>
            <a:r>
              <a:rPr lang="en-US" baseline="-25000">
                <a:solidFill>
                  <a:srgbClr val="FFFF00"/>
                </a:solidFill>
              </a:rPr>
              <a:t>CC</a:t>
            </a:r>
            <a:r>
              <a:rPr lang="en-US">
                <a:solidFill>
                  <a:schemeClr val="bg1"/>
                </a:solidFill>
              </a:rPr>
              <a:t>, but for Ba </a:t>
            </a:r>
            <a:r>
              <a:rPr lang="en-US">
                <a:solidFill>
                  <a:srgbClr val="FFFF00"/>
                </a:solidFill>
              </a:rPr>
              <a:t>M</a:t>
            </a:r>
            <a:r>
              <a:rPr lang="en-US" baseline="-25000">
                <a:solidFill>
                  <a:srgbClr val="FFFF00"/>
                </a:solidFill>
              </a:rPr>
              <a:t>DM</a:t>
            </a:r>
            <a:r>
              <a:rPr lang="en-US">
                <a:solidFill>
                  <a:srgbClr val="FFFF00"/>
                </a:solidFill>
              </a:rPr>
              <a:t> = 68 x M</a:t>
            </a:r>
            <a:r>
              <a:rPr lang="en-US" baseline="-25000">
                <a:solidFill>
                  <a:srgbClr val="FFFF00"/>
                </a:solidFill>
              </a:rPr>
              <a:t>CC</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nvSpPr>
        <p:spPr bwMode="auto">
          <a:xfrm>
            <a:off x="0" y="3276600"/>
            <a:ext cx="3200400" cy="3581400"/>
          </a:xfrm>
          <a:prstGeom prst="rect">
            <a:avLst/>
          </a:prstGeom>
          <a:solidFill>
            <a:srgbClr val="FFFFFF"/>
          </a:solidFill>
          <a:ln w="9525">
            <a:solidFill>
              <a:schemeClr val="tx1"/>
            </a:solidFill>
            <a:round/>
            <a:headEnd/>
            <a:tailEnd/>
          </a:ln>
        </p:spPr>
        <p:txBody>
          <a:bodyPr/>
          <a:lstStyle/>
          <a:p>
            <a:endParaRPr lang="en-US"/>
          </a:p>
        </p:txBody>
      </p:sp>
      <p:pic>
        <p:nvPicPr>
          <p:cNvPr id="5222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5150" y="304800"/>
            <a:ext cx="603885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28600" y="381000"/>
            <a:ext cx="2590800" cy="2133600"/>
          </a:xfrm>
          <a:prstGeom prst="rect">
            <a:avLst/>
          </a:prstGeom>
          <a:noFill/>
        </p:spPr>
        <p:txBody>
          <a:bodyPr>
            <a:spAutoFit/>
          </a:bodyPr>
          <a:lstStyle/>
          <a:p>
            <a:pPr>
              <a:defRPr/>
            </a:pPr>
            <a:r>
              <a:rPr lang="en-US" sz="3200" dirty="0">
                <a:solidFill>
                  <a:srgbClr val="FFFF00"/>
                </a:solidFill>
                <a:latin typeface="Times" pitchFamily="-106" charset="0"/>
                <a:ea typeface="+mn-ea"/>
                <a:cs typeface="+mn-cs"/>
              </a:rPr>
              <a:t>Is there a secular trend in degree of depletion?</a:t>
            </a:r>
          </a:p>
        </p:txBody>
      </p:sp>
      <p:pic>
        <p:nvPicPr>
          <p:cNvPr id="5222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819400"/>
            <a:ext cx="3276600"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Box 7"/>
          <p:cNvSpPr txBox="1">
            <a:spLocks noChangeArrowheads="1"/>
          </p:cNvSpPr>
          <p:nvPr/>
        </p:nvSpPr>
        <p:spPr bwMode="auto">
          <a:xfrm>
            <a:off x="5715000" y="6400800"/>
            <a:ext cx="308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rgbClr val="FFFFFF"/>
                </a:solidFill>
              </a:rPr>
              <a:t>From Janney et al., J. Pet. 2010</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5"/>
          <p:cNvSpPr txBox="1">
            <a:spLocks noChangeArrowheads="1"/>
          </p:cNvSpPr>
          <p:nvPr/>
        </p:nvSpPr>
        <p:spPr bwMode="auto">
          <a:xfrm>
            <a:off x="152400" y="381000"/>
            <a:ext cx="8839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200">
                <a:solidFill>
                  <a:srgbClr val="FFFF00"/>
                </a:solidFill>
              </a:rPr>
              <a:t>Do High Degrees of Lithosphere Melting Reflect High Temperature Mantle or Water-flux Melting?</a:t>
            </a:r>
          </a:p>
        </p:txBody>
      </p:sp>
      <p:pic>
        <p:nvPicPr>
          <p:cNvPr id="5427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25638"/>
            <a:ext cx="4267200" cy="403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943100"/>
            <a:ext cx="4876800"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8"/>
          <p:cNvSpPr txBox="1">
            <a:spLocks noChangeArrowheads="1"/>
          </p:cNvSpPr>
          <p:nvPr/>
        </p:nvSpPr>
        <p:spPr bwMode="auto">
          <a:xfrm>
            <a:off x="6324600" y="6248400"/>
            <a:ext cx="2581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chemeClr val="bg1"/>
                </a:solidFill>
              </a:rPr>
              <a:t>Pearson et al., TOG, 2003</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76400"/>
            <a:ext cx="81153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extBox 5"/>
          <p:cNvSpPr txBox="1">
            <a:spLocks noChangeArrowheads="1"/>
          </p:cNvSpPr>
          <p:nvPr/>
        </p:nvSpPr>
        <p:spPr bwMode="auto">
          <a:xfrm>
            <a:off x="6248400" y="6400800"/>
            <a:ext cx="2544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chemeClr val="bg1"/>
                </a:solidFill>
              </a:rPr>
              <a:t>Simon et al., J. Pet., 2007</a:t>
            </a:r>
          </a:p>
        </p:txBody>
      </p:sp>
      <p:sp>
        <p:nvSpPr>
          <p:cNvPr id="56323" name="Freeform 6"/>
          <p:cNvSpPr>
            <a:spLocks noChangeArrowheads="1"/>
          </p:cNvSpPr>
          <p:nvPr/>
        </p:nvSpPr>
        <p:spPr bwMode="auto">
          <a:xfrm>
            <a:off x="2070100" y="2159000"/>
            <a:ext cx="4902200" cy="3530600"/>
          </a:xfrm>
          <a:custGeom>
            <a:avLst/>
            <a:gdLst>
              <a:gd name="T0" fmla="*/ 0 w 4902200"/>
              <a:gd name="T1" fmla="*/ 1562100 h 3530600"/>
              <a:gd name="T2" fmla="*/ 419100 w 4902200"/>
              <a:gd name="T3" fmla="*/ 914400 h 3530600"/>
              <a:gd name="T4" fmla="*/ 1155700 w 4902200"/>
              <a:gd name="T5" fmla="*/ 393700 h 3530600"/>
              <a:gd name="T6" fmla="*/ 1905000 w 4902200"/>
              <a:gd name="T7" fmla="*/ 203200 h 3530600"/>
              <a:gd name="T8" fmla="*/ 2286000 w 4902200"/>
              <a:gd name="T9" fmla="*/ 127000 h 3530600"/>
              <a:gd name="T10" fmla="*/ 3403600 w 4902200"/>
              <a:gd name="T11" fmla="*/ 25400 h 3530600"/>
              <a:gd name="T12" fmla="*/ 4902200 w 4902200"/>
              <a:gd name="T13" fmla="*/ 0 h 3530600"/>
              <a:gd name="T14" fmla="*/ 4140200 w 4902200"/>
              <a:gd name="T15" fmla="*/ 88900 h 3530600"/>
              <a:gd name="T16" fmla="*/ 3390900 w 4902200"/>
              <a:gd name="T17" fmla="*/ 203200 h 3530600"/>
              <a:gd name="T18" fmla="*/ 2286000 w 4902200"/>
              <a:gd name="T19" fmla="*/ 736600 h 3530600"/>
              <a:gd name="T20" fmla="*/ 1892300 w 4902200"/>
              <a:gd name="T21" fmla="*/ 1193800 h 3530600"/>
              <a:gd name="T22" fmla="*/ 1143000 w 4902200"/>
              <a:gd name="T23" fmla="*/ 2527300 h 3530600"/>
              <a:gd name="T24" fmla="*/ 25400 w 4902200"/>
              <a:gd name="T25" fmla="*/ 3530600 h 3530600"/>
              <a:gd name="T26" fmla="*/ 0 w 4902200"/>
              <a:gd name="T27" fmla="*/ 1562100 h 3530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902200"/>
              <a:gd name="T43" fmla="*/ 0 h 3530600"/>
              <a:gd name="T44" fmla="*/ 4902200 w 4902200"/>
              <a:gd name="T45" fmla="*/ 3530600 h 3530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902200" h="3530600">
                <a:moveTo>
                  <a:pt x="0" y="1562100"/>
                </a:moveTo>
                <a:lnTo>
                  <a:pt x="419100" y="914400"/>
                </a:lnTo>
                <a:lnTo>
                  <a:pt x="1155700" y="393700"/>
                </a:lnTo>
                <a:lnTo>
                  <a:pt x="1905000" y="203200"/>
                </a:lnTo>
                <a:lnTo>
                  <a:pt x="2286000" y="127000"/>
                </a:lnTo>
                <a:lnTo>
                  <a:pt x="3403600" y="25400"/>
                </a:lnTo>
                <a:lnTo>
                  <a:pt x="4902200" y="0"/>
                </a:lnTo>
                <a:lnTo>
                  <a:pt x="4140200" y="88900"/>
                </a:lnTo>
                <a:lnTo>
                  <a:pt x="3390900" y="203200"/>
                </a:lnTo>
                <a:lnTo>
                  <a:pt x="2286000" y="736600"/>
                </a:lnTo>
                <a:lnTo>
                  <a:pt x="1892300" y="1193800"/>
                </a:lnTo>
                <a:lnTo>
                  <a:pt x="1143000" y="2527300"/>
                </a:lnTo>
                <a:lnTo>
                  <a:pt x="25400" y="3530600"/>
                </a:lnTo>
                <a:cubicBezTo>
                  <a:pt x="29633" y="2865967"/>
                  <a:pt x="38100" y="1536700"/>
                  <a:pt x="0" y="1562100"/>
                </a:cubicBezTo>
                <a:close/>
              </a:path>
            </a:pathLst>
          </a:custGeom>
          <a:solidFill>
            <a:srgbClr val="FF0000">
              <a:alpha val="32156"/>
            </a:srgbClr>
          </a:solidFill>
          <a:ln w="9525">
            <a:solidFill>
              <a:schemeClr val="tx1"/>
            </a:solidFill>
            <a:round/>
            <a:headEnd/>
            <a:tailEnd/>
          </a:ln>
        </p:spPr>
        <p:txBody>
          <a:bodyPr/>
          <a:lstStyle/>
          <a:p>
            <a:endParaRPr lang="en-US"/>
          </a:p>
        </p:txBody>
      </p:sp>
      <p:sp>
        <p:nvSpPr>
          <p:cNvPr id="8" name="Freeform 7"/>
          <p:cNvSpPr/>
          <p:nvPr/>
        </p:nvSpPr>
        <p:spPr bwMode="auto">
          <a:xfrm>
            <a:off x="4343400" y="4038600"/>
            <a:ext cx="2641600" cy="2006600"/>
          </a:xfrm>
          <a:custGeom>
            <a:avLst/>
            <a:gdLst>
              <a:gd name="connsiteX0" fmla="*/ 0 w 2641600"/>
              <a:gd name="connsiteY0" fmla="*/ 1790700 h 2006600"/>
              <a:gd name="connsiteX1" fmla="*/ 1143000 w 2641600"/>
              <a:gd name="connsiteY1" fmla="*/ 711200 h 2006600"/>
              <a:gd name="connsiteX2" fmla="*/ 1892300 w 2641600"/>
              <a:gd name="connsiteY2" fmla="*/ 279400 h 2006600"/>
              <a:gd name="connsiteX3" fmla="*/ 2641600 w 2641600"/>
              <a:gd name="connsiteY3" fmla="*/ 0 h 2006600"/>
              <a:gd name="connsiteX4" fmla="*/ 2641600 w 2641600"/>
              <a:gd name="connsiteY4" fmla="*/ 584200 h 2006600"/>
              <a:gd name="connsiteX5" fmla="*/ 1778000 w 2641600"/>
              <a:gd name="connsiteY5" fmla="*/ 1231900 h 2006600"/>
              <a:gd name="connsiteX6" fmla="*/ 1130300 w 2641600"/>
              <a:gd name="connsiteY6" fmla="*/ 2006600 h 2006600"/>
              <a:gd name="connsiteX7" fmla="*/ 0 w 2641600"/>
              <a:gd name="connsiteY7" fmla="*/ 1790700 h 20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1600" h="2006600">
                <a:moveTo>
                  <a:pt x="0" y="1790700"/>
                </a:moveTo>
                <a:lnTo>
                  <a:pt x="1143000" y="711200"/>
                </a:lnTo>
                <a:lnTo>
                  <a:pt x="1892300" y="279400"/>
                </a:lnTo>
                <a:lnTo>
                  <a:pt x="2641600" y="0"/>
                </a:lnTo>
                <a:lnTo>
                  <a:pt x="2641600" y="584200"/>
                </a:lnTo>
                <a:lnTo>
                  <a:pt x="1778000" y="1231900"/>
                </a:lnTo>
                <a:lnTo>
                  <a:pt x="1130300" y="2006600"/>
                </a:lnTo>
                <a:lnTo>
                  <a:pt x="0" y="1790700"/>
                </a:lnTo>
                <a:close/>
              </a:path>
            </a:pathLst>
          </a:custGeom>
          <a:solidFill>
            <a:schemeClr val="bg1">
              <a:lumMod val="75000"/>
              <a:alpha val="62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Times" pitchFamily="-106" charset="0"/>
              <a:ea typeface="+mn-ea"/>
              <a:cs typeface="+mn-cs"/>
            </a:endParaRPr>
          </a:p>
        </p:txBody>
      </p:sp>
      <p:sp>
        <p:nvSpPr>
          <p:cNvPr id="56325" name="TextBox 8"/>
          <p:cNvSpPr txBox="1">
            <a:spLocks noChangeArrowheads="1"/>
          </p:cNvSpPr>
          <p:nvPr/>
        </p:nvSpPr>
        <p:spPr bwMode="auto">
          <a:xfrm>
            <a:off x="2743200" y="3505200"/>
            <a:ext cx="1030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Garnet</a:t>
            </a:r>
          </a:p>
        </p:txBody>
      </p:sp>
      <p:sp>
        <p:nvSpPr>
          <p:cNvPr id="56326" name="TextBox 9"/>
          <p:cNvSpPr txBox="1">
            <a:spLocks noChangeArrowheads="1"/>
          </p:cNvSpPr>
          <p:nvPr/>
        </p:nvSpPr>
        <p:spPr bwMode="auto">
          <a:xfrm>
            <a:off x="5791200" y="4495800"/>
            <a:ext cx="971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Spinel</a:t>
            </a:r>
          </a:p>
        </p:txBody>
      </p:sp>
      <p:sp>
        <p:nvSpPr>
          <p:cNvPr id="56327" name="TextBox 10"/>
          <p:cNvSpPr txBox="1">
            <a:spLocks noChangeArrowheads="1"/>
          </p:cNvSpPr>
          <p:nvPr/>
        </p:nvSpPr>
        <p:spPr bwMode="auto">
          <a:xfrm>
            <a:off x="304800" y="304800"/>
            <a:ext cx="8610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a:solidFill>
                  <a:srgbClr val="FFFF00"/>
                </a:solidFill>
              </a:rPr>
              <a:t>Low HREE Concentrations Indicative of Melting Past the Point of Garnet Exhaustion </a:t>
            </a:r>
            <a:r>
              <a:rPr lang="en-US" sz="2800">
                <a:solidFill>
                  <a:srgbClr val="FFFF00"/>
                </a:solidFill>
                <a:sym typeface="Wingdings" charset="0"/>
              </a:rPr>
              <a:t> Shallow Melting?</a:t>
            </a:r>
            <a:endParaRPr lang="en-US" sz="280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4648200" y="0"/>
            <a:ext cx="4495800" cy="3124200"/>
          </a:xfrm>
        </p:spPr>
        <p:txBody>
          <a:bodyPr/>
          <a:lstStyle/>
          <a:p>
            <a:pPr algn="l"/>
            <a:r>
              <a:rPr lang="en-US" sz="2400">
                <a:solidFill>
                  <a:srgbClr val="FFFF00"/>
                </a:solidFill>
                <a:latin typeface="Times" charset="0"/>
                <a:ea typeface="ＭＳ Ｐゴシック" charset="0"/>
                <a:cs typeface="ＭＳ Ｐゴシック" charset="0"/>
              </a:rPr>
              <a:t>Residues of melting of MOR (1350 Tp), hot MOR (1550 Tp), Plume (1650 Tp) and hot plume (1750 Tp). Kaapvaal shows little change with depth, Slave and NA more fertile with depth. </a:t>
            </a:r>
            <a:r>
              <a:rPr lang="en-US" sz="1800">
                <a:solidFill>
                  <a:schemeClr val="bg1"/>
                </a:solidFill>
                <a:latin typeface="Times" charset="0"/>
                <a:ea typeface="ＭＳ Ｐゴシック" charset="0"/>
                <a:cs typeface="ＭＳ Ｐゴシック" charset="0"/>
              </a:rPr>
              <a:t>(Figures from Pearson and Wittiq, TOG, 2013, based on melting models of Herzberg, J. Pet. 2004 and Herzberg and Rudnick, Lithos 2012)</a:t>
            </a:r>
          </a:p>
        </p:txBody>
      </p:sp>
      <p:pic>
        <p:nvPicPr>
          <p:cNvPr id="5837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4820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200400"/>
            <a:ext cx="44958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200400"/>
            <a:ext cx="4724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6248400"/>
            <a:ext cx="396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1" name="Object 2"/>
          <p:cNvGraphicFramePr>
            <a:graphicFrameLocks noChangeAspect="1"/>
          </p:cNvGraphicFramePr>
          <p:nvPr/>
        </p:nvGraphicFramePr>
        <p:xfrm>
          <a:off x="3098800" y="2057400"/>
          <a:ext cx="6019800" cy="4491038"/>
        </p:xfrm>
        <a:graphic>
          <a:graphicData uri="http://schemas.openxmlformats.org/presentationml/2006/ole">
            <mc:AlternateContent xmlns:mc="http://schemas.openxmlformats.org/markup-compatibility/2006">
              <mc:Choice xmlns:v="urn:schemas-microsoft-com:vml" Requires="v">
                <p:oleObj spid="_x0000_s20487" name="Artwork" r:id="rId3" imgW="9726841" imgH="8000000" progId="Adobe.Illustrator.10">
                  <p:embed/>
                </p:oleObj>
              </mc:Choice>
              <mc:Fallback>
                <p:oleObj name="Artwork" r:id="rId3" imgW="9726841" imgH="8000000" progId="Adobe.Illustrator.10">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8800" y="2057400"/>
                        <a:ext cx="6019800" cy="449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0482" name="TextBox 4"/>
          <p:cNvSpPr txBox="1">
            <a:spLocks noChangeArrowheads="1"/>
          </p:cNvSpPr>
          <p:nvPr/>
        </p:nvSpPr>
        <p:spPr bwMode="auto">
          <a:xfrm>
            <a:off x="8685213" y="4572000"/>
            <a:ext cx="4587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Arial" charset="0"/>
              </a:rPr>
              <a:t>km</a:t>
            </a:r>
          </a:p>
        </p:txBody>
      </p:sp>
      <p:sp>
        <p:nvSpPr>
          <p:cNvPr id="17412" name="Text Box 1026"/>
          <p:cNvSpPr txBox="1">
            <a:spLocks noChangeArrowheads="1"/>
          </p:cNvSpPr>
          <p:nvPr/>
        </p:nvSpPr>
        <p:spPr bwMode="auto">
          <a:xfrm>
            <a:off x="76200" y="152400"/>
            <a:ext cx="89916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3200" dirty="0" err="1" smtClean="0">
                <a:solidFill>
                  <a:srgbClr val="FFFF00"/>
                </a:solidFill>
                <a:latin typeface="+mn-lt"/>
                <a:cs typeface="Times New Roman" charset="0"/>
              </a:rPr>
              <a:t>Kaapvaal</a:t>
            </a:r>
            <a:r>
              <a:rPr lang="en-US" sz="3200" dirty="0" smtClean="0">
                <a:solidFill>
                  <a:srgbClr val="FFFF00"/>
                </a:solidFill>
                <a:latin typeface="+mn-lt"/>
                <a:cs typeface="Times New Roman" charset="0"/>
              </a:rPr>
              <a:t> </a:t>
            </a:r>
            <a:r>
              <a:rPr lang="en-US" sz="3200" dirty="0" err="1" smtClean="0">
                <a:solidFill>
                  <a:srgbClr val="FFFF00"/>
                </a:solidFill>
                <a:latin typeface="+mn-lt"/>
                <a:cs typeface="Times New Roman" charset="0"/>
              </a:rPr>
              <a:t>Craton</a:t>
            </a:r>
            <a:r>
              <a:rPr lang="en-US" sz="3200" dirty="0" smtClean="0">
                <a:solidFill>
                  <a:srgbClr val="FFFF00"/>
                </a:solidFill>
                <a:latin typeface="+mn-lt"/>
                <a:cs typeface="Times New Roman" charset="0"/>
              </a:rPr>
              <a:t>: </a:t>
            </a:r>
            <a:r>
              <a:rPr lang="en-US" dirty="0" smtClean="0">
                <a:solidFill>
                  <a:schemeClr val="bg1"/>
                </a:solidFill>
                <a:latin typeface="+mn-lt"/>
                <a:cs typeface="Times New Roman" charset="0"/>
              </a:rPr>
              <a:t>High seismic </a:t>
            </a:r>
            <a:r>
              <a:rPr lang="en-US" dirty="0">
                <a:solidFill>
                  <a:schemeClr val="bg1"/>
                </a:solidFill>
                <a:latin typeface="+mn-lt"/>
                <a:cs typeface="Times New Roman" charset="0"/>
              </a:rPr>
              <a:t>v</a:t>
            </a:r>
            <a:r>
              <a:rPr lang="en-US" dirty="0" smtClean="0">
                <a:solidFill>
                  <a:schemeClr val="bg1"/>
                </a:solidFill>
                <a:latin typeface="+mn-lt"/>
                <a:cs typeface="Times New Roman" charset="0"/>
              </a:rPr>
              <a:t>elocities to depths of 200-250 km, layering not obvious.  High velocities disrupted at </a:t>
            </a:r>
            <a:r>
              <a:rPr lang="en-US" dirty="0" err="1" smtClean="0">
                <a:solidFill>
                  <a:schemeClr val="bg1"/>
                </a:solidFill>
                <a:latin typeface="+mn-lt"/>
                <a:cs typeface="Times New Roman" charset="0"/>
              </a:rPr>
              <a:t>Bushveld</a:t>
            </a:r>
            <a:r>
              <a:rPr lang="en-US" dirty="0" smtClean="0">
                <a:solidFill>
                  <a:schemeClr val="bg1"/>
                </a:solidFill>
                <a:latin typeface="+mn-lt"/>
                <a:cs typeface="Times New Roman" charset="0"/>
              </a:rPr>
              <a:t>, high </a:t>
            </a:r>
            <a:r>
              <a:rPr lang="en-US" dirty="0">
                <a:solidFill>
                  <a:schemeClr val="bg1"/>
                </a:solidFill>
                <a:latin typeface="+mn-lt"/>
                <a:cs typeface="Times New Roman" charset="0"/>
              </a:rPr>
              <a:t>a</a:t>
            </a:r>
            <a:r>
              <a:rPr lang="en-US" dirty="0" smtClean="0">
                <a:solidFill>
                  <a:schemeClr val="bg1"/>
                </a:solidFill>
                <a:latin typeface="+mn-lt"/>
                <a:cs typeface="Times New Roman" charset="0"/>
              </a:rPr>
              <a:t>gain to the North in the Zimbabwe </a:t>
            </a:r>
            <a:r>
              <a:rPr lang="en-US" dirty="0" err="1" smtClean="0">
                <a:solidFill>
                  <a:schemeClr val="bg1"/>
                </a:solidFill>
                <a:latin typeface="+mn-lt"/>
                <a:cs typeface="Times New Roman" charset="0"/>
              </a:rPr>
              <a:t>Craton</a:t>
            </a:r>
            <a:r>
              <a:rPr lang="en-US" dirty="0" smtClean="0">
                <a:solidFill>
                  <a:schemeClr val="bg1"/>
                </a:solidFill>
                <a:latin typeface="+mn-lt"/>
                <a:cs typeface="Times New Roman" charset="0"/>
              </a:rPr>
              <a:t>.  Jump to low velocities at Cape Fold belt, intermediate beneath Proterozoic </a:t>
            </a:r>
            <a:r>
              <a:rPr lang="en-US" dirty="0" err="1" smtClean="0">
                <a:solidFill>
                  <a:schemeClr val="bg1"/>
                </a:solidFill>
                <a:latin typeface="+mn-lt"/>
                <a:cs typeface="Times New Roman" charset="0"/>
              </a:rPr>
              <a:t>Namaqua</a:t>
            </a:r>
            <a:r>
              <a:rPr lang="en-US" dirty="0" smtClean="0">
                <a:solidFill>
                  <a:schemeClr val="bg1"/>
                </a:solidFill>
                <a:latin typeface="+mn-lt"/>
                <a:cs typeface="Times New Roman" charset="0"/>
              </a:rPr>
              <a:t>-Natal belt.</a:t>
            </a:r>
            <a:endParaRPr lang="en-US" i="1" dirty="0" smtClean="0">
              <a:solidFill>
                <a:schemeClr val="bg1"/>
              </a:solidFill>
              <a:latin typeface="Arial" charset="0"/>
              <a:cs typeface="Times New Roman" charset="0"/>
            </a:endParaRPr>
          </a:p>
        </p:txBody>
      </p:sp>
      <p:sp>
        <p:nvSpPr>
          <p:cNvPr id="20484" name="TextBox 7"/>
          <p:cNvSpPr txBox="1">
            <a:spLocks noChangeArrowheads="1"/>
          </p:cNvSpPr>
          <p:nvPr/>
        </p:nvSpPr>
        <p:spPr bwMode="auto">
          <a:xfrm>
            <a:off x="457200" y="5638800"/>
            <a:ext cx="187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i="1">
                <a:solidFill>
                  <a:schemeClr val="bg1"/>
                </a:solidFill>
                <a:latin typeface="Arial" charset="0"/>
              </a:rPr>
              <a:t>James et al., 2001, GRL</a:t>
            </a:r>
          </a:p>
        </p:txBody>
      </p:sp>
      <p:pic>
        <p:nvPicPr>
          <p:cNvPr id="2048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362200"/>
            <a:ext cx="31083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486" name="Straight Connector 2"/>
          <p:cNvCxnSpPr>
            <a:cxnSpLocks noChangeShapeType="1"/>
          </p:cNvCxnSpPr>
          <p:nvPr/>
        </p:nvCxnSpPr>
        <p:spPr bwMode="auto">
          <a:xfrm flipV="1">
            <a:off x="685800" y="2362200"/>
            <a:ext cx="1981200" cy="2971800"/>
          </a:xfrm>
          <a:prstGeom prst="line">
            <a:avLst/>
          </a:prstGeom>
          <a:noFill/>
          <a:ln w="9525">
            <a:solidFill>
              <a:schemeClr val="tx1"/>
            </a:solidFill>
            <a:round/>
            <a:headEnd/>
            <a:tailEnd/>
          </a:ln>
        </p:spPr>
      </p:cxn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00" y="0"/>
            <a:ext cx="8961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Box 1"/>
          <p:cNvSpPr txBox="1">
            <a:spLocks noChangeArrowheads="1"/>
          </p:cNvSpPr>
          <p:nvPr/>
        </p:nvSpPr>
        <p:spPr bwMode="auto">
          <a:xfrm>
            <a:off x="5791200" y="990600"/>
            <a:ext cx="2862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Slide from Humphreys, CIDER 2013</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2895600" y="0"/>
            <a:ext cx="6248400" cy="2438400"/>
          </a:xfrm>
        </p:spPr>
        <p:txBody>
          <a:bodyPr/>
          <a:lstStyle/>
          <a:p>
            <a:r>
              <a:rPr lang="en-US" sz="3200">
                <a:solidFill>
                  <a:srgbClr val="FFFF00"/>
                </a:solidFill>
                <a:latin typeface="Times" charset="0"/>
                <a:ea typeface="ＭＳ Ｐゴシック" charset="0"/>
                <a:cs typeface="ＭＳ Ｐゴシック" charset="0"/>
              </a:rPr>
              <a:t>Petrologic Data for Xenoliths from Slave Indicate a Compositionally Layered Lithosphere</a:t>
            </a:r>
          </a:p>
        </p:txBody>
      </p:sp>
      <p:pic>
        <p:nvPicPr>
          <p:cNvPr id="6041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593975"/>
            <a:ext cx="69342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276701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Box 1"/>
          <p:cNvSpPr txBox="1">
            <a:spLocks noChangeArrowheads="1"/>
          </p:cNvSpPr>
          <p:nvPr/>
        </p:nvSpPr>
        <p:spPr bwMode="auto">
          <a:xfrm>
            <a:off x="38100" y="3810000"/>
            <a:ext cx="20955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FFFF"/>
                </a:solidFill>
              </a:rPr>
              <a:t>Figures from Kopylova and Russell, EPSL 2000 and Kopylova and Caro, J. Pet. 2004 </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457200" y="304800"/>
            <a:ext cx="8458200" cy="2286000"/>
          </a:xfrm>
        </p:spPr>
        <p:txBody>
          <a:bodyPr/>
          <a:lstStyle/>
          <a:p>
            <a:r>
              <a:rPr lang="en-US" sz="3200">
                <a:solidFill>
                  <a:srgbClr val="FFFF00"/>
                </a:solidFill>
                <a:latin typeface="Times" charset="0"/>
                <a:ea typeface="ＭＳ Ｐゴシック" charset="0"/>
                <a:cs typeface="ＭＳ Ｐゴシック" charset="0"/>
              </a:rPr>
              <a:t>The Buoyancy Created by Melt Depletion is Greater at Greater Depth</a:t>
            </a:r>
            <a:br>
              <a:rPr lang="en-US" sz="3200">
                <a:solidFill>
                  <a:srgbClr val="FFFF00"/>
                </a:solidFill>
                <a:latin typeface="Times" charset="0"/>
                <a:ea typeface="ＭＳ Ｐゴシック" charset="0"/>
                <a:cs typeface="ＭＳ Ｐゴシック" charset="0"/>
              </a:rPr>
            </a:br>
            <a:r>
              <a:rPr lang="en-US" sz="3200">
                <a:solidFill>
                  <a:srgbClr val="FFFF00"/>
                </a:solidFill>
                <a:latin typeface="Times" charset="0"/>
                <a:ea typeface="ＭＳ Ｐゴシック" charset="0"/>
                <a:cs typeface="ＭＳ Ｐゴシック" charset="0"/>
              </a:rPr>
              <a:t/>
            </a:r>
            <a:br>
              <a:rPr lang="en-US" sz="3200">
                <a:solidFill>
                  <a:srgbClr val="FFFF00"/>
                </a:solidFill>
                <a:latin typeface="Times" charset="0"/>
                <a:ea typeface="ＭＳ Ｐゴシック" charset="0"/>
                <a:cs typeface="ＭＳ Ｐゴシック" charset="0"/>
              </a:rPr>
            </a:br>
            <a:r>
              <a:rPr lang="en-US" sz="2400">
                <a:solidFill>
                  <a:schemeClr val="bg1"/>
                </a:solidFill>
                <a:latin typeface="Times" charset="0"/>
                <a:ea typeface="ＭＳ Ｐゴシック" charset="0"/>
                <a:cs typeface="ＭＳ Ｐゴシック" charset="0"/>
              </a:rPr>
              <a:t>To be isopycnic, the lower sections of the lithosphere can have lost less melt than more shallow lithosphere</a:t>
            </a:r>
            <a:br>
              <a:rPr lang="en-US" sz="2400">
                <a:solidFill>
                  <a:schemeClr val="bg1"/>
                </a:solidFill>
                <a:latin typeface="Times" charset="0"/>
                <a:ea typeface="ＭＳ Ｐゴシック" charset="0"/>
                <a:cs typeface="ＭＳ Ｐゴシック" charset="0"/>
              </a:rPr>
            </a:br>
            <a:r>
              <a:rPr lang="en-US" sz="1800">
                <a:solidFill>
                  <a:schemeClr val="bg1"/>
                </a:solidFill>
                <a:latin typeface="Times" charset="0"/>
                <a:ea typeface="ＭＳ Ｐゴシック" charset="0"/>
                <a:cs typeface="ＭＳ Ｐゴシック" charset="0"/>
              </a:rPr>
              <a:t>Figure from Schutt and Lesher, JGR 2006</a:t>
            </a:r>
          </a:p>
        </p:txBody>
      </p:sp>
      <p:pic>
        <p:nvPicPr>
          <p:cNvPr id="6144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71800"/>
            <a:ext cx="9144000"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4"/>
          <p:cNvSpPr>
            <a:spLocks noChangeArrowheads="1"/>
          </p:cNvSpPr>
          <p:nvPr/>
        </p:nvSpPr>
        <p:spPr bwMode="auto">
          <a:xfrm>
            <a:off x="0" y="0"/>
            <a:ext cx="9144000" cy="6858000"/>
          </a:xfrm>
          <a:prstGeom prst="rect">
            <a:avLst/>
          </a:prstGeom>
          <a:gradFill rotWithShape="0">
            <a:gsLst>
              <a:gs pos="0">
                <a:srgbClr val="131850"/>
              </a:gs>
              <a:gs pos="100000">
                <a:srgbClr val="2A33AC"/>
              </a:gs>
            </a:gsLst>
            <a:lin ang="0" scaled="1"/>
          </a:gradFill>
          <a:ln w="28575">
            <a:solidFill>
              <a:schemeClr val="tx1"/>
            </a:solidFill>
            <a:miter lim="800000"/>
            <a:headEnd/>
            <a:tailEnd/>
          </a:ln>
        </p:spPr>
        <p:txBody>
          <a:bodyPr wrap="none" anchor="ctr"/>
          <a:lstStyle/>
          <a:p>
            <a:pPr algn="ctr"/>
            <a:endParaRPr lang="en-US">
              <a:solidFill>
                <a:schemeClr val="accent1"/>
              </a:solidFill>
            </a:endParaRPr>
          </a:p>
        </p:txBody>
      </p:sp>
      <p:sp>
        <p:nvSpPr>
          <p:cNvPr id="62466" name="Rectangle 2"/>
          <p:cNvSpPr>
            <a:spLocks noGrp="1" noChangeArrowheads="1"/>
          </p:cNvSpPr>
          <p:nvPr>
            <p:ph type="title"/>
          </p:nvPr>
        </p:nvSpPr>
        <p:spPr>
          <a:xfrm>
            <a:off x="381000" y="152400"/>
            <a:ext cx="8305800" cy="1371600"/>
          </a:xfrm>
        </p:spPr>
        <p:txBody>
          <a:bodyPr/>
          <a:lstStyle/>
          <a:p>
            <a:pPr eaLnBrk="1" hangingPunct="1"/>
            <a:r>
              <a:rPr lang="en-US" sz="3200">
                <a:solidFill>
                  <a:srgbClr val="FFFF00"/>
                </a:solidFill>
                <a:latin typeface="Times" charset="0"/>
                <a:ea typeface="ＭＳ Ｐゴシック" charset="0"/>
                <a:cs typeface="ＭＳ Ｐゴシック" charset="0"/>
              </a:rPr>
              <a:t>The Formation and Evolution of Cratonic Lithospheric Mantle</a:t>
            </a:r>
            <a:endParaRPr lang="en-US">
              <a:solidFill>
                <a:srgbClr val="FFFF00"/>
              </a:solidFill>
              <a:latin typeface="Times" charset="0"/>
              <a:ea typeface="ＭＳ Ｐゴシック" charset="0"/>
              <a:cs typeface="ＭＳ Ｐゴシック" charset="0"/>
            </a:endParaRPr>
          </a:p>
        </p:txBody>
      </p:sp>
      <p:sp>
        <p:nvSpPr>
          <p:cNvPr id="62467" name="Text Box 7"/>
          <p:cNvSpPr txBox="1">
            <a:spLocks noChangeArrowheads="1"/>
          </p:cNvSpPr>
          <p:nvPr/>
        </p:nvSpPr>
        <p:spPr bwMode="auto">
          <a:xfrm>
            <a:off x="533400" y="2438400"/>
            <a:ext cx="8001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 typeface="Arial" charset="0"/>
              <a:buAutoNum type="arabicParenR"/>
            </a:pPr>
            <a:r>
              <a:rPr lang="en-US">
                <a:solidFill>
                  <a:schemeClr val="bg1"/>
                </a:solidFill>
              </a:rPr>
              <a:t>Seismic characteristics – what’s causing them</a:t>
            </a:r>
          </a:p>
          <a:p>
            <a:pPr>
              <a:buFont typeface="Arial" charset="0"/>
              <a:buAutoNum type="arabicParenR"/>
            </a:pPr>
            <a:r>
              <a:rPr lang="en-US">
                <a:solidFill>
                  <a:schemeClr val="bg1"/>
                </a:solidFill>
              </a:rPr>
              <a:t>Samples of cratonic lithospheric mantle</a:t>
            </a:r>
            <a:endParaRPr lang="en-US">
              <a:solidFill>
                <a:schemeClr val="bg1"/>
              </a:solidFill>
              <a:sym typeface="Wingdings" charset="0"/>
            </a:endParaRPr>
          </a:p>
          <a:p>
            <a:pPr>
              <a:buFont typeface="Arial" charset="0"/>
              <a:buAutoNum type="arabicParenR"/>
            </a:pPr>
            <a:r>
              <a:rPr lang="en-US">
                <a:solidFill>
                  <a:schemeClr val="bg1"/>
                </a:solidFill>
                <a:sym typeface="Wingdings" charset="0"/>
              </a:rPr>
              <a:t>Constraints from xenolith composition on tectonic setting of lithosphere production and temporal variability</a:t>
            </a:r>
            <a:endParaRPr lang="en-US">
              <a:solidFill>
                <a:schemeClr val="bg1"/>
              </a:solidFill>
            </a:endParaRPr>
          </a:p>
          <a:p>
            <a:pPr>
              <a:buFont typeface="Arial" charset="0"/>
              <a:buAutoNum type="arabicParenR"/>
            </a:pPr>
            <a:r>
              <a:rPr lang="en-US">
                <a:solidFill>
                  <a:srgbClr val="FFFF00"/>
                </a:solidFill>
              </a:rPr>
              <a:t>Metasomatism: An indicator of formation mechanism and the ultimate </a:t>
            </a:r>
            <a:r>
              <a:rPr lang="ja-JP" altLang="en-US">
                <a:solidFill>
                  <a:srgbClr val="FFFF00"/>
                </a:solidFill>
              </a:rPr>
              <a:t>“</a:t>
            </a:r>
            <a:r>
              <a:rPr lang="en-US" altLang="ja-JP">
                <a:solidFill>
                  <a:srgbClr val="FFFF00"/>
                </a:solidFill>
              </a:rPr>
              <a:t>terminator</a:t>
            </a:r>
            <a:r>
              <a:rPr lang="ja-JP" altLang="en-US">
                <a:solidFill>
                  <a:srgbClr val="FFFF00"/>
                </a:solidFill>
              </a:rPr>
              <a:t>”</a:t>
            </a:r>
            <a:r>
              <a:rPr lang="en-US" altLang="ja-JP">
                <a:solidFill>
                  <a:srgbClr val="FFFF00"/>
                </a:solidFill>
              </a:rPr>
              <a:t> for lithosphere survival? </a:t>
            </a:r>
            <a:endParaRPr lang="en-US">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5" descr="MeltingAndO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32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ext Box 7"/>
          <p:cNvSpPr txBox="1">
            <a:spLocks noChangeArrowheads="1"/>
          </p:cNvSpPr>
          <p:nvPr/>
        </p:nvSpPr>
        <p:spPr bwMode="auto">
          <a:xfrm>
            <a:off x="5715000" y="990600"/>
            <a:ext cx="34290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a:solidFill>
                  <a:srgbClr val="FFFF00"/>
                </a:solidFill>
              </a:rPr>
              <a:t>Distinguishing </a:t>
            </a:r>
            <a:r>
              <a:rPr lang="ja-JP" altLang="en-US" sz="2800">
                <a:solidFill>
                  <a:srgbClr val="FFFF00"/>
                </a:solidFill>
              </a:rPr>
              <a:t>“</a:t>
            </a:r>
            <a:r>
              <a:rPr lang="en-US" altLang="ja-JP" sz="2800">
                <a:solidFill>
                  <a:srgbClr val="FFFF00"/>
                </a:solidFill>
              </a:rPr>
              <a:t>Secondary</a:t>
            </a:r>
            <a:r>
              <a:rPr lang="ja-JP" altLang="en-US" sz="2800">
                <a:solidFill>
                  <a:srgbClr val="FFFF00"/>
                </a:solidFill>
              </a:rPr>
              <a:t>”</a:t>
            </a:r>
            <a:r>
              <a:rPr lang="en-US" altLang="ja-JP" sz="2800">
                <a:solidFill>
                  <a:srgbClr val="FFFF00"/>
                </a:solidFill>
              </a:rPr>
              <a:t> Compositional Effects</a:t>
            </a:r>
          </a:p>
          <a:p>
            <a:pPr algn="ctr"/>
            <a:r>
              <a:rPr lang="en-US" altLang="ja-JP" sz="2800">
                <a:solidFill>
                  <a:srgbClr val="FFFFFF"/>
                </a:solidFill>
              </a:rPr>
              <a:t>Can they can be used to infer the setting of melt depletion?</a:t>
            </a:r>
          </a:p>
          <a:p>
            <a:pPr algn="ctr"/>
            <a:endParaRPr lang="en-US" sz="1800">
              <a:solidFill>
                <a:srgbClr val="FFFFFF"/>
              </a:solidFill>
            </a:endParaRPr>
          </a:p>
          <a:p>
            <a:pPr algn="ctr"/>
            <a:r>
              <a:rPr lang="en-US" sz="1800">
                <a:solidFill>
                  <a:srgbClr val="FFFFFF"/>
                </a:solidFill>
              </a:rPr>
              <a:t>Si-enrichment, once thought to be a ubiquitous characteristic of lithospheric mantle, now seen as an unusual characteristic of the Kaapvaal Craton</a:t>
            </a:r>
          </a:p>
        </p:txBody>
      </p:sp>
      <p:sp>
        <p:nvSpPr>
          <p:cNvPr id="64515" name="Text Box 9"/>
          <p:cNvSpPr txBox="1">
            <a:spLocks noChangeArrowheads="1"/>
          </p:cNvSpPr>
          <p:nvPr/>
        </p:nvSpPr>
        <p:spPr bwMode="auto">
          <a:xfrm>
            <a:off x="152400" y="6553200"/>
            <a:ext cx="1997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From Walter, TOG, 2003</a:t>
            </a:r>
            <a:endParaRPr lang="en-US"/>
          </a:p>
        </p:txBody>
      </p:sp>
      <p:sp>
        <p:nvSpPr>
          <p:cNvPr id="64516" name="Text Box 11"/>
          <p:cNvSpPr txBox="1">
            <a:spLocks noChangeArrowheads="1"/>
          </p:cNvSpPr>
          <p:nvPr/>
        </p:nvSpPr>
        <p:spPr bwMode="auto">
          <a:xfrm>
            <a:off x="1622425" y="66214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en-US"/>
          </a:p>
        </p:txBody>
      </p:sp>
      <p:sp>
        <p:nvSpPr>
          <p:cNvPr id="64517" name="Text Box 13"/>
          <p:cNvSpPr txBox="1">
            <a:spLocks noChangeArrowheads="1"/>
          </p:cNvSpPr>
          <p:nvPr/>
        </p:nvSpPr>
        <p:spPr bwMode="auto">
          <a:xfrm>
            <a:off x="10194925" y="5622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en-US"/>
          </a:p>
        </p:txBody>
      </p:sp>
      <p:sp>
        <p:nvSpPr>
          <p:cNvPr id="64518" name="Text Box 14"/>
          <p:cNvSpPr txBox="1">
            <a:spLocks noChangeArrowheads="1"/>
          </p:cNvSpPr>
          <p:nvPr/>
        </p:nvSpPr>
        <p:spPr bwMode="auto">
          <a:xfrm>
            <a:off x="10118725" y="5318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4343400" y="0"/>
            <a:ext cx="4800600" cy="6400800"/>
          </a:xfrm>
          <a:prstGeom prst="rect">
            <a:avLst/>
          </a:prstGeom>
          <a:solidFill>
            <a:srgbClr val="FFFFFF"/>
          </a:solidFill>
          <a:ln w="9525">
            <a:solidFill>
              <a:schemeClr val="tx1"/>
            </a:solidFill>
            <a:round/>
            <a:headEnd/>
            <a:tailEnd/>
          </a:ln>
        </p:spPr>
        <p:txBody>
          <a:bodyPr/>
          <a:lstStyle/>
          <a:p>
            <a:endParaRPr lang="en-US"/>
          </a:p>
        </p:txBody>
      </p:sp>
      <p:pic>
        <p:nvPicPr>
          <p:cNvPr id="66562" name="Picture 4" descr="SiAlGamma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4213" y="152400"/>
            <a:ext cx="4649787"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5"/>
          <p:cNvSpPr txBox="1">
            <a:spLocks noChangeArrowheads="1"/>
          </p:cNvSpPr>
          <p:nvPr/>
        </p:nvSpPr>
        <p:spPr bwMode="auto">
          <a:xfrm>
            <a:off x="5715000" y="5791200"/>
            <a:ext cx="420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-15</a:t>
            </a:r>
            <a:endParaRPr lang="en-US"/>
          </a:p>
        </p:txBody>
      </p:sp>
      <p:sp>
        <p:nvSpPr>
          <p:cNvPr id="66564" name="Text Box 6"/>
          <p:cNvSpPr txBox="1">
            <a:spLocks noChangeArrowheads="1"/>
          </p:cNvSpPr>
          <p:nvPr/>
        </p:nvSpPr>
        <p:spPr bwMode="auto">
          <a:xfrm>
            <a:off x="6629400" y="5791200"/>
            <a:ext cx="420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-10</a:t>
            </a:r>
            <a:endParaRPr lang="en-US"/>
          </a:p>
        </p:txBody>
      </p:sp>
      <p:sp>
        <p:nvSpPr>
          <p:cNvPr id="66565" name="Text Box 7"/>
          <p:cNvSpPr txBox="1">
            <a:spLocks noChangeArrowheads="1"/>
          </p:cNvSpPr>
          <p:nvPr/>
        </p:nvSpPr>
        <p:spPr bwMode="auto">
          <a:xfrm>
            <a:off x="7696200" y="5791200"/>
            <a:ext cx="3317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-5</a:t>
            </a:r>
            <a:endParaRPr lang="en-US"/>
          </a:p>
        </p:txBody>
      </p:sp>
      <p:sp>
        <p:nvSpPr>
          <p:cNvPr id="66566" name="Text Box 10"/>
          <p:cNvSpPr txBox="1">
            <a:spLocks noChangeArrowheads="1"/>
          </p:cNvSpPr>
          <p:nvPr/>
        </p:nvSpPr>
        <p:spPr bwMode="auto">
          <a:xfrm>
            <a:off x="228600" y="152400"/>
            <a:ext cx="4191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FF00"/>
                </a:solidFill>
              </a:rPr>
              <a:t>Si-addition best explained by orthopyroxene addition, not by addition of any obvious melt composition.  Opx addition as a reaction with a passing Si-rich, Al-poor, </a:t>
            </a:r>
            <a:r>
              <a:rPr lang="en-US" baseline="30000">
                <a:solidFill>
                  <a:srgbClr val="FFFF00"/>
                </a:solidFill>
              </a:rPr>
              <a:t>187</a:t>
            </a:r>
            <a:r>
              <a:rPr lang="en-US">
                <a:solidFill>
                  <a:srgbClr val="FFFF00"/>
                </a:solidFill>
              </a:rPr>
              <a:t>Os-rich fluid in a subduction zone?</a:t>
            </a:r>
          </a:p>
        </p:txBody>
      </p:sp>
      <p:pic>
        <p:nvPicPr>
          <p:cNvPr id="66567" name="Picture 12" descr="MgGamma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08363"/>
            <a:ext cx="4584700"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Text Box 9"/>
          <p:cNvSpPr txBox="1">
            <a:spLocks noChangeArrowheads="1"/>
          </p:cNvSpPr>
          <p:nvPr/>
        </p:nvSpPr>
        <p:spPr bwMode="auto">
          <a:xfrm>
            <a:off x="5181600" y="6477000"/>
            <a:ext cx="2797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400">
                <a:solidFill>
                  <a:srgbClr val="FFFFFF"/>
                </a:solidFill>
              </a:rPr>
              <a:t>From Simon et al., J. Pet, 2007</a:t>
            </a:r>
            <a:endParaRPr lang="en-US">
              <a:solidFill>
                <a:srgbClr val="FFFFFF"/>
              </a:solidFill>
            </a:endParaRPr>
          </a:p>
        </p:txBody>
      </p:sp>
      <p:sp>
        <p:nvSpPr>
          <p:cNvPr id="66569" name="Text Box 8"/>
          <p:cNvSpPr txBox="1">
            <a:spLocks noChangeArrowheads="1"/>
          </p:cNvSpPr>
          <p:nvPr/>
        </p:nvSpPr>
        <p:spPr bwMode="auto">
          <a:xfrm>
            <a:off x="6400800" y="6019800"/>
            <a:ext cx="1343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Symbol" charset="0"/>
                <a:sym typeface="Symbol" charset="0"/>
              </a:rPr>
              <a:t></a:t>
            </a:r>
            <a:r>
              <a:rPr lang="en-US" sz="1800"/>
              <a:t>Os (90 Ma)</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0" y="-457200"/>
            <a:ext cx="5029200" cy="1828800"/>
          </a:xfrm>
        </p:spPr>
        <p:txBody>
          <a:bodyPr/>
          <a:lstStyle/>
          <a:p>
            <a:r>
              <a:rPr lang="en-US" sz="2400">
                <a:solidFill>
                  <a:srgbClr val="FFFF00"/>
                </a:solidFill>
                <a:latin typeface="Times" charset="0"/>
                <a:ea typeface="ＭＳ Ｐゴシック" charset="0"/>
                <a:cs typeface="ＭＳ Ｐゴシック" charset="0"/>
              </a:rPr>
              <a:t>Opx Enrichment Expressed as Low Vp/Vs in Chile-Argentina Upper Mantle</a:t>
            </a:r>
          </a:p>
        </p:txBody>
      </p:sp>
      <p:pic>
        <p:nvPicPr>
          <p:cNvPr id="6861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990600"/>
            <a:ext cx="3260725"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54613" y="1588"/>
            <a:ext cx="3989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813175"/>
            <a:ext cx="3200400"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Box 1"/>
          <p:cNvSpPr txBox="1">
            <a:spLocks noChangeArrowheads="1"/>
          </p:cNvSpPr>
          <p:nvPr/>
        </p:nvSpPr>
        <p:spPr bwMode="auto">
          <a:xfrm>
            <a:off x="0" y="1371600"/>
            <a:ext cx="18288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chemeClr val="bg1"/>
                </a:solidFill>
              </a:rPr>
              <a:t>Opx enrichment a characteristic of mantle wedges in convergent margins?</a:t>
            </a:r>
          </a:p>
          <a:p>
            <a:endParaRPr lang="en-US" sz="1800">
              <a:solidFill>
                <a:schemeClr val="bg1"/>
              </a:solidFill>
            </a:endParaRPr>
          </a:p>
          <a:p>
            <a:r>
              <a:rPr lang="en-US" sz="1800">
                <a:solidFill>
                  <a:schemeClr val="bg1"/>
                </a:solidFill>
              </a:rPr>
              <a:t>Figures from Wagner et al., Geology 2008</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ChangeArrowheads="1"/>
          </p:cNvSpPr>
          <p:nvPr/>
        </p:nvSpPr>
        <p:spPr bwMode="auto">
          <a:xfrm>
            <a:off x="5181600" y="381000"/>
            <a:ext cx="3962400" cy="6477000"/>
          </a:xfrm>
          <a:prstGeom prst="rect">
            <a:avLst/>
          </a:prstGeom>
          <a:solidFill>
            <a:srgbClr val="FFFFFF"/>
          </a:solidFill>
          <a:ln w="9525">
            <a:solidFill>
              <a:schemeClr val="tx1"/>
            </a:solidFill>
            <a:round/>
            <a:headEnd/>
            <a:tailEnd/>
          </a:ln>
        </p:spPr>
        <p:txBody>
          <a:bodyPr/>
          <a:lstStyle/>
          <a:p>
            <a:endParaRPr lang="en-US"/>
          </a:p>
        </p:txBody>
      </p:sp>
      <p:pic>
        <p:nvPicPr>
          <p:cNvPr id="6963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762000"/>
            <a:ext cx="3429000"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581400"/>
            <a:ext cx="35052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7"/>
          <p:cNvSpPr txBox="1">
            <a:spLocks noChangeArrowheads="1"/>
          </p:cNvSpPr>
          <p:nvPr/>
        </p:nvSpPr>
        <p:spPr bwMode="auto">
          <a:xfrm>
            <a:off x="152400" y="228600"/>
            <a:ext cx="5029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a:solidFill>
                  <a:srgbClr val="FFFF00"/>
                </a:solidFill>
              </a:rPr>
              <a:t>Distinguishing Primary from Secondary Compositional Characteristics</a:t>
            </a:r>
          </a:p>
        </p:txBody>
      </p:sp>
      <p:pic>
        <p:nvPicPr>
          <p:cNvPr id="69637"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286000"/>
            <a:ext cx="5105400"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Box 9"/>
          <p:cNvSpPr txBox="1">
            <a:spLocks noChangeArrowheads="1"/>
          </p:cNvSpPr>
          <p:nvPr/>
        </p:nvSpPr>
        <p:spPr bwMode="auto">
          <a:xfrm>
            <a:off x="0" y="5683250"/>
            <a:ext cx="5105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chemeClr val="bg1"/>
                </a:solidFill>
              </a:rPr>
              <a:t>Somerset Island, Canada, xenolith REE pattern,</a:t>
            </a:r>
          </a:p>
          <a:p>
            <a:r>
              <a:rPr lang="en-US" sz="1800">
                <a:solidFill>
                  <a:schemeClr val="bg1"/>
                </a:solidFill>
              </a:rPr>
              <a:t>measured compared to reconstructed from mineral analyses (Schmidberger and Francis, J. Pet., 2001)</a:t>
            </a:r>
          </a:p>
        </p:txBody>
      </p:sp>
      <p:sp>
        <p:nvSpPr>
          <p:cNvPr id="69639" name="TextBox 1"/>
          <p:cNvSpPr txBox="1">
            <a:spLocks noChangeArrowheads="1"/>
          </p:cNvSpPr>
          <p:nvPr/>
        </p:nvSpPr>
        <p:spPr bwMode="auto">
          <a:xfrm>
            <a:off x="5943600" y="0"/>
            <a:ext cx="2530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rgbClr val="FFFFFF"/>
                </a:solidFill>
              </a:rPr>
              <a:t>Carlson et al., ROG 2005</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ChangeArrowheads="1"/>
          </p:cNvSpPr>
          <p:nvPr/>
        </p:nvSpPr>
        <p:spPr bwMode="auto">
          <a:xfrm>
            <a:off x="0" y="1143000"/>
            <a:ext cx="9144000" cy="5715000"/>
          </a:xfrm>
          <a:prstGeom prst="rect">
            <a:avLst/>
          </a:prstGeom>
          <a:solidFill>
            <a:srgbClr val="FFFFFF"/>
          </a:solidFill>
          <a:ln w="9525">
            <a:solidFill>
              <a:schemeClr val="tx1"/>
            </a:solidFill>
            <a:round/>
            <a:headEnd/>
            <a:tailEnd/>
          </a:ln>
        </p:spPr>
        <p:txBody>
          <a:bodyPr/>
          <a:lstStyle/>
          <a:p>
            <a:endParaRPr lang="en-US"/>
          </a:p>
        </p:txBody>
      </p:sp>
      <p:sp>
        <p:nvSpPr>
          <p:cNvPr id="71682" name="Title 1"/>
          <p:cNvSpPr>
            <a:spLocks noGrp="1"/>
          </p:cNvSpPr>
          <p:nvPr>
            <p:ph type="title"/>
          </p:nvPr>
        </p:nvSpPr>
        <p:spPr>
          <a:xfrm>
            <a:off x="0" y="-76200"/>
            <a:ext cx="9144000" cy="1143000"/>
          </a:xfrm>
        </p:spPr>
        <p:txBody>
          <a:bodyPr/>
          <a:lstStyle/>
          <a:p>
            <a:r>
              <a:rPr lang="en-US" sz="3200">
                <a:solidFill>
                  <a:srgbClr val="FFFF00"/>
                </a:solidFill>
                <a:latin typeface="Times" charset="0"/>
                <a:ea typeface="ＭＳ Ｐゴシック" charset="0"/>
                <a:cs typeface="ＭＳ Ｐゴシック" charset="0"/>
              </a:rPr>
              <a:t>Contamination by Host Magma a BIG Problem, but Clear Evidence also Exists for Ancient Metasomatism</a:t>
            </a:r>
          </a:p>
        </p:txBody>
      </p:sp>
      <p:pic>
        <p:nvPicPr>
          <p:cNvPr id="7168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34258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447800"/>
            <a:ext cx="338455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1685" name="Straight Connector 7"/>
          <p:cNvCxnSpPr>
            <a:cxnSpLocks noChangeShapeType="1"/>
          </p:cNvCxnSpPr>
          <p:nvPr/>
        </p:nvCxnSpPr>
        <p:spPr bwMode="auto">
          <a:xfrm rot="5400000" flipH="1" flipV="1">
            <a:off x="609601" y="3657600"/>
            <a:ext cx="4724400"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1686" name="TextBox 8"/>
          <p:cNvSpPr txBox="1">
            <a:spLocks noChangeArrowheads="1"/>
          </p:cNvSpPr>
          <p:nvPr/>
        </p:nvSpPr>
        <p:spPr bwMode="auto">
          <a:xfrm>
            <a:off x="1295400" y="1143000"/>
            <a:ext cx="1398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Depletion</a:t>
            </a:r>
          </a:p>
        </p:txBody>
      </p:sp>
      <p:sp>
        <p:nvSpPr>
          <p:cNvPr id="71687" name="TextBox 9"/>
          <p:cNvSpPr txBox="1">
            <a:spLocks noChangeArrowheads="1"/>
          </p:cNvSpPr>
          <p:nvPr/>
        </p:nvSpPr>
        <p:spPr bwMode="auto">
          <a:xfrm>
            <a:off x="2971800" y="1143000"/>
            <a:ext cx="1620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Enrichment</a:t>
            </a:r>
          </a:p>
        </p:txBody>
      </p:sp>
      <p:cxnSp>
        <p:nvCxnSpPr>
          <p:cNvPr id="71688" name="Straight Connector 12"/>
          <p:cNvCxnSpPr>
            <a:cxnSpLocks noChangeShapeType="1"/>
          </p:cNvCxnSpPr>
          <p:nvPr/>
        </p:nvCxnSpPr>
        <p:spPr bwMode="auto">
          <a:xfrm rot="5400000" flipH="1" flipV="1">
            <a:off x="4724400" y="3657600"/>
            <a:ext cx="4648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1689" name="TextBox 13"/>
          <p:cNvSpPr txBox="1">
            <a:spLocks noChangeArrowheads="1"/>
          </p:cNvSpPr>
          <p:nvPr/>
        </p:nvSpPr>
        <p:spPr bwMode="auto">
          <a:xfrm>
            <a:off x="7162800" y="1143000"/>
            <a:ext cx="1398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Depletion</a:t>
            </a:r>
          </a:p>
        </p:txBody>
      </p:sp>
      <p:sp>
        <p:nvSpPr>
          <p:cNvPr id="71690" name="TextBox 14"/>
          <p:cNvSpPr txBox="1">
            <a:spLocks noChangeArrowheads="1"/>
          </p:cNvSpPr>
          <p:nvPr/>
        </p:nvSpPr>
        <p:spPr bwMode="auto">
          <a:xfrm>
            <a:off x="5410200" y="1143000"/>
            <a:ext cx="1620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Enrichment</a:t>
            </a:r>
          </a:p>
        </p:txBody>
      </p:sp>
      <p:sp>
        <p:nvSpPr>
          <p:cNvPr id="16" name="TextBox 15"/>
          <p:cNvSpPr txBox="1"/>
          <p:nvPr/>
        </p:nvSpPr>
        <p:spPr>
          <a:xfrm>
            <a:off x="0" y="3200400"/>
            <a:ext cx="553998" cy="1105431"/>
          </a:xfrm>
          <a:prstGeom prst="rect">
            <a:avLst/>
          </a:prstGeom>
          <a:noFill/>
        </p:spPr>
        <p:txBody>
          <a:bodyPr vert="vert270" wrap="none">
            <a:spAutoFit/>
          </a:bodyPr>
          <a:lstStyle/>
          <a:p>
            <a:pPr>
              <a:defRPr/>
            </a:pPr>
            <a:r>
              <a:rPr lang="en-US" dirty="0">
                <a:ea typeface="+mn-ea"/>
                <a:cs typeface="+mn-cs"/>
              </a:rPr>
              <a:t>Number</a:t>
            </a:r>
          </a:p>
        </p:txBody>
      </p:sp>
      <p:sp>
        <p:nvSpPr>
          <p:cNvPr id="71692" name="TextBox 16"/>
          <p:cNvSpPr txBox="1">
            <a:spLocks noChangeArrowheads="1"/>
          </p:cNvSpPr>
          <p:nvPr/>
        </p:nvSpPr>
        <p:spPr bwMode="auto">
          <a:xfrm>
            <a:off x="3581400" y="6488113"/>
            <a:ext cx="2581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Pearson et al., TOG, 2003</a:t>
            </a:r>
          </a:p>
        </p:txBody>
      </p:sp>
      <p:sp>
        <p:nvSpPr>
          <p:cNvPr id="18" name="TextBox 17"/>
          <p:cNvSpPr txBox="1"/>
          <p:nvPr/>
        </p:nvSpPr>
        <p:spPr>
          <a:xfrm>
            <a:off x="4572000" y="3200400"/>
            <a:ext cx="553998" cy="1105431"/>
          </a:xfrm>
          <a:prstGeom prst="rect">
            <a:avLst/>
          </a:prstGeom>
          <a:noFill/>
        </p:spPr>
        <p:txBody>
          <a:bodyPr vert="vert270" wrap="none">
            <a:spAutoFit/>
          </a:bodyPr>
          <a:lstStyle/>
          <a:p>
            <a:pPr>
              <a:defRPr/>
            </a:pPr>
            <a:r>
              <a:rPr lang="en-US" dirty="0">
                <a:ea typeface="+mn-ea"/>
                <a:cs typeface="+mn-cs"/>
              </a:rPr>
              <a:t>Number</a:t>
            </a:r>
          </a:p>
        </p:txBody>
      </p:sp>
      <p:sp>
        <p:nvSpPr>
          <p:cNvPr id="19" name="TextBox 18"/>
          <p:cNvSpPr txBox="1"/>
          <p:nvPr/>
        </p:nvSpPr>
        <p:spPr>
          <a:xfrm>
            <a:off x="2057400" y="6172200"/>
            <a:ext cx="657225" cy="584200"/>
          </a:xfrm>
          <a:prstGeom prst="rect">
            <a:avLst/>
          </a:prstGeom>
          <a:solidFill>
            <a:schemeClr val="accent3"/>
          </a:solidFill>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3200" dirty="0" err="1" smtClean="0">
                <a:latin typeface="Symbol" charset="0"/>
                <a:cs typeface="Symbol" charset="0"/>
              </a:rPr>
              <a:t>g</a:t>
            </a:r>
            <a:r>
              <a:rPr lang="en-US" sz="3200" baseline="-25000" dirty="0" err="1" smtClean="0">
                <a:ea typeface="Symbol" charset="0"/>
                <a:cs typeface="Symbol" charset="0"/>
              </a:rPr>
              <a:t>Os</a:t>
            </a:r>
            <a:endParaRPr lang="en-US" sz="3200" baseline="-25000" dirty="0" smtClean="0">
              <a:ea typeface="Symbol" charset="0"/>
              <a:cs typeface="Symbol" charset="0"/>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ChangeArrowheads="1"/>
          </p:cNvSpPr>
          <p:nvPr/>
        </p:nvSpPr>
        <p:spPr bwMode="auto">
          <a:xfrm>
            <a:off x="2362200" y="1219200"/>
            <a:ext cx="6781800" cy="5638800"/>
          </a:xfrm>
          <a:prstGeom prst="rect">
            <a:avLst/>
          </a:prstGeom>
          <a:solidFill>
            <a:srgbClr val="FFFFFF"/>
          </a:solidFill>
          <a:ln w="9525">
            <a:solidFill>
              <a:schemeClr val="tx1"/>
            </a:solidFill>
            <a:round/>
            <a:headEnd/>
            <a:tailEnd/>
          </a:ln>
        </p:spPr>
        <p:txBody>
          <a:bodyPr/>
          <a:lstStyle/>
          <a:p>
            <a:endParaRPr lang="en-US"/>
          </a:p>
        </p:txBody>
      </p:sp>
      <p:sp>
        <p:nvSpPr>
          <p:cNvPr id="73730" name="Title 1"/>
          <p:cNvSpPr>
            <a:spLocks noGrp="1"/>
          </p:cNvSpPr>
          <p:nvPr>
            <p:ph type="title"/>
          </p:nvPr>
        </p:nvSpPr>
        <p:spPr>
          <a:xfrm>
            <a:off x="0" y="0"/>
            <a:ext cx="9144000" cy="1295400"/>
          </a:xfrm>
        </p:spPr>
        <p:txBody>
          <a:bodyPr/>
          <a:lstStyle/>
          <a:p>
            <a:r>
              <a:rPr lang="en-US" sz="3200">
                <a:solidFill>
                  <a:srgbClr val="FFFF00"/>
                </a:solidFill>
                <a:latin typeface="Times" charset="0"/>
                <a:ea typeface="ＭＳ Ｐゴシック" charset="0"/>
                <a:cs typeface="ＭＳ Ｐゴシック" charset="0"/>
              </a:rPr>
              <a:t>Diamond as an Indicator of Deep Mantle Metasomatism</a:t>
            </a:r>
          </a:p>
        </p:txBody>
      </p:sp>
      <p:pic>
        <p:nvPicPr>
          <p:cNvPr id="73731" name="Picture 8"/>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14600" y="1295400"/>
            <a:ext cx="6629400" cy="4117975"/>
          </a:xfrm>
          <a:noFill/>
        </p:spPr>
      </p:pic>
      <p:pic>
        <p:nvPicPr>
          <p:cNvPr id="7373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24200"/>
            <a:ext cx="28511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Box 6"/>
          <p:cNvSpPr txBox="1">
            <a:spLocks noChangeArrowheads="1"/>
          </p:cNvSpPr>
          <p:nvPr/>
        </p:nvSpPr>
        <p:spPr bwMode="auto">
          <a:xfrm>
            <a:off x="5791200" y="6324600"/>
            <a:ext cx="3062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Richardson et al., Nature, 1984</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8" descr="Seismic cross section.pdf                                      000B8F98Macintosh HD                   BE95F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100" y="1981200"/>
            <a:ext cx="617220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 Box 3"/>
          <p:cNvSpPr txBox="1">
            <a:spLocks noChangeArrowheads="1"/>
          </p:cNvSpPr>
          <p:nvPr/>
        </p:nvSpPr>
        <p:spPr bwMode="auto">
          <a:xfrm>
            <a:off x="381000" y="152400"/>
            <a:ext cx="8763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a:solidFill>
                  <a:srgbClr val="FFFF00"/>
                </a:solidFill>
                <a:cs typeface="Times New Roman" charset="0"/>
              </a:rPr>
              <a:t>Tanzanian Craton:  </a:t>
            </a:r>
            <a:r>
              <a:rPr lang="en-US">
                <a:solidFill>
                  <a:srgbClr val="FFFFFF"/>
                </a:solidFill>
                <a:cs typeface="Times New Roman" charset="0"/>
              </a:rPr>
              <a:t>High velocities, but bounded sharply by low velocities beneath the two arms of the African Rift</a:t>
            </a:r>
          </a:p>
        </p:txBody>
      </p:sp>
      <p:sp>
        <p:nvSpPr>
          <p:cNvPr id="4" name="Text Box 4"/>
          <p:cNvSpPr txBox="1">
            <a:spLocks noChangeArrowheads="1"/>
          </p:cNvSpPr>
          <p:nvPr/>
        </p:nvSpPr>
        <p:spPr bwMode="auto">
          <a:xfrm>
            <a:off x="5486400" y="6400800"/>
            <a:ext cx="3511550" cy="369888"/>
          </a:xfrm>
          <a:prstGeom prst="rect">
            <a:avLst/>
          </a:prstGeom>
          <a:noFill/>
          <a:ln w="12700">
            <a:noFill/>
            <a:miter lim="800000"/>
            <a:headEnd type="none" w="sm" len="sm"/>
            <a:tailEnd type="none" w="sm" len="sm"/>
          </a:ln>
          <a:effectLst/>
        </p:spPr>
        <p:txBody>
          <a:bodyPr wrap="none">
            <a:spAutoFit/>
          </a:bodyPr>
          <a:lstStyle/>
          <a:p>
            <a:pPr>
              <a:defRPr/>
            </a:pPr>
            <a:r>
              <a:rPr lang="en-US" sz="1800" dirty="0">
                <a:solidFill>
                  <a:schemeClr val="bg1"/>
                </a:solidFill>
                <a:effectLst>
                  <a:outerShdw blurRad="38100" dist="38100" dir="2700000" algn="tl">
                    <a:srgbClr val="DDDDDD"/>
                  </a:outerShdw>
                </a:effectLst>
                <a:latin typeface="+mn-lt"/>
                <a:cs typeface="Arial"/>
              </a:rPr>
              <a:t>From </a:t>
            </a:r>
            <a:r>
              <a:rPr lang="en-US" sz="1800" dirty="0" err="1">
                <a:solidFill>
                  <a:schemeClr val="bg1"/>
                </a:solidFill>
                <a:effectLst>
                  <a:outerShdw blurRad="38100" dist="38100" dir="2700000" algn="tl">
                    <a:srgbClr val="DDDDDD"/>
                  </a:outerShdw>
                </a:effectLst>
                <a:latin typeface="+mn-lt"/>
                <a:cs typeface="Arial"/>
              </a:rPr>
              <a:t>Weeraratna</a:t>
            </a:r>
            <a:r>
              <a:rPr lang="en-US" sz="1800" dirty="0">
                <a:solidFill>
                  <a:schemeClr val="bg1"/>
                </a:solidFill>
                <a:effectLst>
                  <a:outerShdw blurRad="38100" dist="38100" dir="2700000" algn="tl">
                    <a:srgbClr val="DDDDDD"/>
                  </a:outerShdw>
                </a:effectLst>
                <a:latin typeface="+mn-lt"/>
                <a:cs typeface="Arial"/>
              </a:rPr>
              <a:t> et al., 2003, JGR</a:t>
            </a:r>
          </a:p>
        </p:txBody>
      </p:sp>
      <p:sp>
        <p:nvSpPr>
          <p:cNvPr id="21508" name="Text Box 10"/>
          <p:cNvSpPr txBox="1">
            <a:spLocks noChangeArrowheads="1"/>
          </p:cNvSpPr>
          <p:nvPr/>
        </p:nvSpPr>
        <p:spPr bwMode="auto">
          <a:xfrm>
            <a:off x="6629400" y="1905000"/>
            <a:ext cx="1081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DD0806"/>
                </a:solidFill>
              </a:rPr>
              <a:t>Labait</a:t>
            </a:r>
          </a:p>
        </p:txBody>
      </p:sp>
      <p:grpSp>
        <p:nvGrpSpPr>
          <p:cNvPr id="21509" name="Group 1"/>
          <p:cNvGrpSpPr>
            <a:grpSpLocks/>
          </p:cNvGrpSpPr>
          <p:nvPr/>
        </p:nvGrpSpPr>
        <p:grpSpPr bwMode="auto">
          <a:xfrm>
            <a:off x="3962400" y="2362200"/>
            <a:ext cx="4876800" cy="3886200"/>
            <a:chOff x="2286000" y="2286000"/>
            <a:chExt cx="4876800" cy="3886200"/>
          </a:xfrm>
        </p:grpSpPr>
        <p:pic>
          <p:nvPicPr>
            <p:cNvPr id="21516" name="Picture 9" descr=" Scale.pdf                                                      000B8F98Macintosh HD                   BE95F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5334000"/>
              <a:ext cx="487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7" name="AutoShape 11"/>
            <p:cNvSpPr>
              <a:spLocks noChangeArrowheads="1"/>
            </p:cNvSpPr>
            <p:nvPr/>
          </p:nvSpPr>
          <p:spPr bwMode="auto">
            <a:xfrm>
              <a:off x="5410200" y="2286000"/>
              <a:ext cx="304800" cy="304800"/>
            </a:xfrm>
            <a:prstGeom prst="triangle">
              <a:avLst>
                <a:gd name="adj" fmla="val 50000"/>
              </a:avLst>
            </a:prstGeom>
            <a:solidFill>
              <a:srgbClr val="FCFF40"/>
            </a:solidFill>
            <a:ln w="9525">
              <a:solidFill>
                <a:schemeClr val="tx1"/>
              </a:solidFill>
              <a:miter lim="800000"/>
              <a:headEnd/>
              <a:tailEnd/>
            </a:ln>
          </p:spPr>
          <p:txBody>
            <a:bodyPr wrap="none" anchor="ctr"/>
            <a:lstStyle/>
            <a:p>
              <a:endParaRPr lang="en-US"/>
            </a:p>
          </p:txBody>
        </p:sp>
        <p:sp>
          <p:nvSpPr>
            <p:cNvPr id="21518" name="AutoShape 11"/>
            <p:cNvSpPr>
              <a:spLocks noChangeArrowheads="1"/>
            </p:cNvSpPr>
            <p:nvPr/>
          </p:nvSpPr>
          <p:spPr bwMode="auto">
            <a:xfrm>
              <a:off x="6629400" y="2286000"/>
              <a:ext cx="304800" cy="304800"/>
            </a:xfrm>
            <a:prstGeom prst="triangle">
              <a:avLst>
                <a:gd name="adj" fmla="val 50000"/>
              </a:avLst>
            </a:prstGeom>
            <a:solidFill>
              <a:srgbClr val="FCFF40"/>
            </a:solidFill>
            <a:ln w="9525">
              <a:solidFill>
                <a:schemeClr val="tx1"/>
              </a:solidFill>
              <a:miter lim="800000"/>
              <a:headEnd/>
              <a:tailEnd/>
            </a:ln>
          </p:spPr>
          <p:txBody>
            <a:bodyPr wrap="none" anchor="ctr"/>
            <a:lstStyle/>
            <a:p>
              <a:endParaRPr lang="en-US"/>
            </a:p>
          </p:txBody>
        </p:sp>
      </p:grpSp>
      <p:sp>
        <p:nvSpPr>
          <p:cNvPr id="21510" name="Text Box 10"/>
          <p:cNvSpPr txBox="1">
            <a:spLocks noChangeArrowheads="1"/>
          </p:cNvSpPr>
          <p:nvPr/>
        </p:nvSpPr>
        <p:spPr bwMode="auto">
          <a:xfrm>
            <a:off x="7710488" y="1879600"/>
            <a:ext cx="1433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DD0806"/>
                </a:solidFill>
              </a:rPr>
              <a:t>Lashaine</a:t>
            </a:r>
          </a:p>
        </p:txBody>
      </p:sp>
      <p:grpSp>
        <p:nvGrpSpPr>
          <p:cNvPr id="21511" name="Group 388"/>
          <p:cNvGrpSpPr>
            <a:grpSpLocks/>
          </p:cNvGrpSpPr>
          <p:nvPr/>
        </p:nvGrpSpPr>
        <p:grpSpPr bwMode="auto">
          <a:xfrm>
            <a:off x="38100" y="2438400"/>
            <a:ext cx="2857500" cy="3205163"/>
            <a:chOff x="567247" y="438150"/>
            <a:chExt cx="4682773" cy="6524474"/>
          </a:xfrm>
        </p:grpSpPr>
        <p:pic>
          <p:nvPicPr>
            <p:cNvPr id="215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247" y="438150"/>
              <a:ext cx="4682773" cy="6524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9" name="TextBox 28"/>
            <p:cNvSpPr txBox="1"/>
            <p:nvPr/>
          </p:nvSpPr>
          <p:spPr>
            <a:xfrm rot="19116268">
              <a:off x="2697910" y="3776329"/>
              <a:ext cx="1144678" cy="277912"/>
            </a:xfrm>
            <a:prstGeom prst="rect">
              <a:avLst/>
            </a:prstGeom>
            <a:noFill/>
          </p:spPr>
          <p:txBody>
            <a:bodyPr wrap="none">
              <a:spAutoFit/>
            </a:bodyPr>
            <a:lstStyle/>
            <a:p>
              <a:pPr>
                <a:defRPr/>
              </a:pPr>
              <a:r>
                <a:rPr lang="en-US" sz="1200" b="1" i="1" dirty="0" err="1">
                  <a:latin typeface="+mj-lt"/>
                </a:rPr>
                <a:t>Usagaran</a:t>
              </a:r>
              <a:r>
                <a:rPr lang="en-US" sz="1200" b="1" i="1" dirty="0">
                  <a:latin typeface="+mj-lt"/>
                </a:rPr>
                <a:t> Belt</a:t>
              </a:r>
            </a:p>
          </p:txBody>
        </p:sp>
      </p:grpSp>
      <p:sp>
        <p:nvSpPr>
          <p:cNvPr id="21512" name="Rectangle 1"/>
          <p:cNvSpPr>
            <a:spLocks noChangeArrowheads="1"/>
          </p:cNvSpPr>
          <p:nvPr/>
        </p:nvSpPr>
        <p:spPr bwMode="auto">
          <a:xfrm>
            <a:off x="76200" y="4953000"/>
            <a:ext cx="2819400" cy="762000"/>
          </a:xfrm>
          <a:prstGeom prst="rect">
            <a:avLst/>
          </a:prstGeom>
          <a:solidFill>
            <a:srgbClr val="000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3" name="TextBox 2"/>
          <p:cNvSpPr txBox="1">
            <a:spLocks noChangeArrowheads="1"/>
          </p:cNvSpPr>
          <p:nvPr/>
        </p:nvSpPr>
        <p:spPr bwMode="auto">
          <a:xfrm>
            <a:off x="0" y="6211888"/>
            <a:ext cx="228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chemeClr val="bg1"/>
                </a:solidFill>
              </a:rPr>
              <a:t>Slide courtesy of Roberta Rudnick</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4724400" y="1295400"/>
            <a:ext cx="4419600" cy="4267200"/>
          </a:xfrm>
          <a:prstGeom prst="rect">
            <a:avLst/>
          </a:prstGeom>
          <a:solidFill>
            <a:srgbClr val="FFFFFF"/>
          </a:solidFill>
          <a:ln w="9525">
            <a:solidFill>
              <a:schemeClr val="tx1"/>
            </a:solidFill>
            <a:round/>
            <a:headEnd/>
            <a:tailEnd/>
          </a:ln>
        </p:spPr>
        <p:txBody>
          <a:bodyPr/>
          <a:lstStyle/>
          <a:p>
            <a:endParaRPr lang="en-US"/>
          </a:p>
        </p:txBody>
      </p:sp>
      <p:pic>
        <p:nvPicPr>
          <p:cNvPr id="747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424180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6"/>
          <p:cNvSpPr txBox="1">
            <a:spLocks noChangeArrowheads="1"/>
          </p:cNvSpPr>
          <p:nvPr/>
        </p:nvSpPr>
        <p:spPr bwMode="auto">
          <a:xfrm>
            <a:off x="0" y="76200"/>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a:solidFill>
                  <a:srgbClr val="FFFF00"/>
                </a:solidFill>
              </a:rPr>
              <a:t>Another Indicator of the Role of Subduction:</a:t>
            </a:r>
          </a:p>
          <a:p>
            <a:r>
              <a:rPr lang="en-US" sz="3200">
                <a:solidFill>
                  <a:schemeClr val="bg1"/>
                </a:solidFill>
              </a:rPr>
              <a:t>Similar Re-Os Evolution of Sulfides and Eclogites in the Lithospheric Mantle</a:t>
            </a:r>
          </a:p>
        </p:txBody>
      </p:sp>
      <p:sp>
        <p:nvSpPr>
          <p:cNvPr id="74756" name="Text Box 8"/>
          <p:cNvSpPr txBox="1">
            <a:spLocks noChangeArrowheads="1"/>
          </p:cNvSpPr>
          <p:nvPr/>
        </p:nvSpPr>
        <p:spPr bwMode="auto">
          <a:xfrm>
            <a:off x="0" y="6400800"/>
            <a:ext cx="9178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rPr>
              <a:t>Sulfide data from Griffin et al., Chem. Geol. 2004, eclogites from Pearson et al., Nature 1995 and Menzies et al., Lithos 2003</a:t>
            </a:r>
            <a:endParaRPr lang="en-US">
              <a:solidFill>
                <a:schemeClr val="bg1"/>
              </a:solidFill>
            </a:endParaRPr>
          </a:p>
        </p:txBody>
      </p:sp>
      <p:pic>
        <p:nvPicPr>
          <p:cNvPr id="74757" name="Picture 9" descr="SlidesforRick's2006Goldschmid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457450"/>
            <a:ext cx="49530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TextBox 6"/>
          <p:cNvSpPr txBox="1">
            <a:spLocks noChangeArrowheads="1"/>
          </p:cNvSpPr>
          <p:nvPr/>
        </p:nvSpPr>
        <p:spPr bwMode="auto">
          <a:xfrm>
            <a:off x="6248400" y="1295400"/>
            <a:ext cx="226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Kaapvaal Craton</a:t>
            </a:r>
          </a:p>
        </p:txBody>
      </p:sp>
      <p:sp>
        <p:nvSpPr>
          <p:cNvPr id="74759" name="TextBox 1"/>
          <p:cNvSpPr txBox="1">
            <a:spLocks noChangeArrowheads="1"/>
          </p:cNvSpPr>
          <p:nvPr/>
        </p:nvSpPr>
        <p:spPr bwMode="auto">
          <a:xfrm>
            <a:off x="6600825" y="5562600"/>
            <a:ext cx="2530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rgbClr val="FFFFFF"/>
                </a:solidFill>
              </a:rPr>
              <a:t>Carlson et al., ROG 2005</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6"/>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76802" name="Group 3"/>
          <p:cNvGrpSpPr>
            <a:grpSpLocks/>
          </p:cNvGrpSpPr>
          <p:nvPr/>
        </p:nvGrpSpPr>
        <p:grpSpPr bwMode="auto">
          <a:xfrm>
            <a:off x="533400" y="1600200"/>
            <a:ext cx="5353050" cy="4819650"/>
            <a:chOff x="533400" y="1143000"/>
            <a:chExt cx="5353050" cy="481965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143000"/>
              <a:ext cx="215265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47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962400"/>
              <a:ext cx="160655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475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524000"/>
              <a:ext cx="29718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pic>
        <p:nvPicPr>
          <p:cNvPr id="7475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381000"/>
            <a:ext cx="3063875"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6804" name="TextBox 1"/>
          <p:cNvSpPr txBox="1">
            <a:spLocks noChangeArrowheads="1"/>
          </p:cNvSpPr>
          <p:nvPr/>
        </p:nvSpPr>
        <p:spPr bwMode="auto">
          <a:xfrm>
            <a:off x="304800" y="304800"/>
            <a:ext cx="5715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Strong, Laramide, Metasomatic Overprint in the Wyoming Craton Lithosphere</a:t>
            </a:r>
          </a:p>
          <a:p>
            <a:r>
              <a:rPr lang="en-US" sz="1800"/>
              <a:t>Carlson et al., Lithos 2004</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8"/>
          <p:cNvSpPr>
            <a:spLocks noChangeArrowheads="1"/>
          </p:cNvSpPr>
          <p:nvPr/>
        </p:nvSpPr>
        <p:spPr bwMode="auto">
          <a:xfrm>
            <a:off x="5867400" y="3962400"/>
            <a:ext cx="2971800" cy="1752600"/>
          </a:xfrm>
          <a:prstGeom prst="rect">
            <a:avLst/>
          </a:prstGeom>
          <a:solidFill>
            <a:schemeClr val="bg1"/>
          </a:solidFill>
          <a:ln w="9525">
            <a:solidFill>
              <a:schemeClr val="tx1"/>
            </a:solidFill>
            <a:round/>
            <a:headEnd/>
            <a:tailEnd/>
          </a:ln>
        </p:spPr>
        <p:txBody>
          <a:bodyPr/>
          <a:lstStyle/>
          <a:p>
            <a:endParaRPr lang="en-US"/>
          </a:p>
        </p:txBody>
      </p:sp>
      <p:sp>
        <p:nvSpPr>
          <p:cNvPr id="78850" name="Rectangle 2"/>
          <p:cNvSpPr>
            <a:spLocks noGrp="1" noChangeArrowheads="1"/>
          </p:cNvSpPr>
          <p:nvPr>
            <p:ph type="title"/>
          </p:nvPr>
        </p:nvSpPr>
        <p:spPr>
          <a:xfrm>
            <a:off x="5334000" y="304800"/>
            <a:ext cx="3733800" cy="3276600"/>
          </a:xfrm>
        </p:spPr>
        <p:txBody>
          <a:bodyPr/>
          <a:lstStyle/>
          <a:p>
            <a:r>
              <a:rPr lang="en-US" sz="3200">
                <a:solidFill>
                  <a:srgbClr val="FFFF00"/>
                </a:solidFill>
                <a:latin typeface="Times" charset="0"/>
                <a:ea typeface="ＭＳ Ｐゴシック" charset="0"/>
                <a:cs typeface="ＭＳ Ｐゴシック" charset="0"/>
              </a:rPr>
              <a:t>Sudden Transition to Warm, Younger, Mantle at 4.5 GPa Beneath the Wyoming Craton?</a:t>
            </a:r>
            <a:endParaRPr lang="en-US">
              <a:latin typeface="Times" charset="0"/>
              <a:ea typeface="ＭＳ Ｐゴシック" charset="0"/>
              <a:cs typeface="ＭＳ Ｐゴシック" charset="0"/>
            </a:endParaRPr>
          </a:p>
        </p:txBody>
      </p:sp>
      <p:sp>
        <p:nvSpPr>
          <p:cNvPr id="78851" name="Rectangle 7"/>
          <p:cNvSpPr>
            <a:spLocks noChangeArrowheads="1"/>
          </p:cNvSpPr>
          <p:nvPr/>
        </p:nvSpPr>
        <p:spPr bwMode="auto">
          <a:xfrm>
            <a:off x="6210300" y="4465638"/>
            <a:ext cx="152400" cy="152400"/>
          </a:xfrm>
          <a:prstGeom prst="rect">
            <a:avLst/>
          </a:prstGeom>
          <a:solidFill>
            <a:schemeClr val="accent1"/>
          </a:solidFill>
          <a:ln w="9525">
            <a:solidFill>
              <a:schemeClr val="tx1"/>
            </a:solidFill>
            <a:round/>
            <a:headEnd/>
            <a:tailEnd/>
          </a:ln>
        </p:spPr>
        <p:txBody>
          <a:bodyPr/>
          <a:lstStyle/>
          <a:p>
            <a:endParaRPr lang="en-US"/>
          </a:p>
        </p:txBody>
      </p:sp>
      <p:grpSp>
        <p:nvGrpSpPr>
          <p:cNvPr id="78852" name="Group 14"/>
          <p:cNvGrpSpPr>
            <a:grpSpLocks/>
          </p:cNvGrpSpPr>
          <p:nvPr/>
        </p:nvGrpSpPr>
        <p:grpSpPr bwMode="auto">
          <a:xfrm>
            <a:off x="381000" y="685800"/>
            <a:ext cx="4800600" cy="5715000"/>
            <a:chOff x="2133600" y="914400"/>
            <a:chExt cx="4800600" cy="5715000"/>
          </a:xfrm>
        </p:grpSpPr>
        <p:sp>
          <p:nvSpPr>
            <p:cNvPr id="56327" name="Rectangle 7"/>
            <p:cNvSpPr>
              <a:spLocks noChangeArrowheads="1"/>
            </p:cNvSpPr>
            <p:nvPr/>
          </p:nvSpPr>
          <p:spPr bwMode="auto">
            <a:xfrm>
              <a:off x="2133600" y="914400"/>
              <a:ext cx="4800600" cy="5715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7886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38200"/>
              <a:ext cx="4006850" cy="5410200"/>
            </a:xfrm>
            <a:prstGeom prst="rect">
              <a:avLst/>
            </a:prstGeom>
            <a:noFill/>
            <a:extLst>
              <a:ext uri="{909E8E84-426E-40dd-AFC4-6F175D3DCCD1}">
                <a14:hiddenFill xmlns:a14="http://schemas.microsoft.com/office/drawing/2010/main">
                  <a:solidFill>
                    <a:srgbClr val="FFFFFF"/>
                  </a:solidFill>
                </a14:hiddenFill>
              </a:ext>
            </a:extLst>
          </p:spPr>
        </p:pic>
        <p:sp>
          <p:nvSpPr>
            <p:cNvPr id="78865" name="Rectangle 13"/>
            <p:cNvSpPr>
              <a:spLocks noChangeArrowheads="1"/>
            </p:cNvSpPr>
            <p:nvPr/>
          </p:nvSpPr>
          <p:spPr bwMode="auto">
            <a:xfrm>
              <a:off x="5867400" y="3581400"/>
              <a:ext cx="152400" cy="685800"/>
            </a:xfrm>
            <a:prstGeom prst="rect">
              <a:avLst/>
            </a:prstGeom>
            <a:solidFill>
              <a:srgbClr val="FFFFFF"/>
            </a:solidFill>
            <a:ln w="9525">
              <a:solidFill>
                <a:srgbClr val="FFFFFF"/>
              </a:solidFill>
              <a:round/>
              <a:headEnd/>
              <a:tailEnd/>
            </a:ln>
          </p:spPr>
          <p:txBody>
            <a:bodyPr/>
            <a:lstStyle/>
            <a:p>
              <a:endParaRPr lang="en-US"/>
            </a:p>
          </p:txBody>
        </p:sp>
        <p:sp>
          <p:nvSpPr>
            <p:cNvPr id="78866" name="Rectangle 12"/>
            <p:cNvSpPr>
              <a:spLocks noChangeArrowheads="1"/>
            </p:cNvSpPr>
            <p:nvPr/>
          </p:nvSpPr>
          <p:spPr bwMode="auto">
            <a:xfrm>
              <a:off x="5410200" y="3124200"/>
              <a:ext cx="685800" cy="304800"/>
            </a:xfrm>
            <a:prstGeom prst="rect">
              <a:avLst/>
            </a:prstGeom>
            <a:solidFill>
              <a:srgbClr val="FFFFFF"/>
            </a:solidFill>
            <a:ln w="9525">
              <a:solidFill>
                <a:srgbClr val="FFFFFF"/>
              </a:solidFill>
              <a:round/>
              <a:headEnd/>
              <a:tailEnd/>
            </a:ln>
          </p:spPr>
          <p:txBody>
            <a:bodyPr/>
            <a:lstStyle/>
            <a:p>
              <a:endParaRPr lang="en-US"/>
            </a:p>
          </p:txBody>
        </p:sp>
        <p:sp>
          <p:nvSpPr>
            <p:cNvPr id="78867" name="Rectangle 1"/>
            <p:cNvSpPr>
              <a:spLocks noChangeArrowheads="1"/>
            </p:cNvSpPr>
            <p:nvPr/>
          </p:nvSpPr>
          <p:spPr bwMode="auto">
            <a:xfrm>
              <a:off x="5867400" y="3429000"/>
              <a:ext cx="152400" cy="152400"/>
            </a:xfrm>
            <a:prstGeom prst="rect">
              <a:avLst/>
            </a:prstGeom>
            <a:solidFill>
              <a:schemeClr val="accent1"/>
            </a:solidFill>
            <a:ln w="9525">
              <a:solidFill>
                <a:schemeClr val="tx1"/>
              </a:solidFill>
              <a:round/>
              <a:headEnd/>
              <a:tailEnd/>
            </a:ln>
          </p:spPr>
          <p:txBody>
            <a:bodyPr/>
            <a:lstStyle/>
            <a:p>
              <a:endParaRPr lang="en-US"/>
            </a:p>
          </p:txBody>
        </p:sp>
        <p:sp>
          <p:nvSpPr>
            <p:cNvPr id="78868" name="Rectangle 5"/>
            <p:cNvSpPr>
              <a:spLocks noChangeArrowheads="1"/>
            </p:cNvSpPr>
            <p:nvPr/>
          </p:nvSpPr>
          <p:spPr bwMode="auto">
            <a:xfrm>
              <a:off x="5638800" y="4038600"/>
              <a:ext cx="152400" cy="152400"/>
            </a:xfrm>
            <a:prstGeom prst="rect">
              <a:avLst/>
            </a:prstGeom>
            <a:solidFill>
              <a:schemeClr val="accent1"/>
            </a:solidFill>
            <a:ln w="9525">
              <a:solidFill>
                <a:schemeClr val="tx1"/>
              </a:solidFill>
              <a:round/>
              <a:headEnd/>
              <a:tailEnd/>
            </a:ln>
          </p:spPr>
          <p:txBody>
            <a:bodyPr/>
            <a:lstStyle/>
            <a:p>
              <a:endParaRPr lang="en-US"/>
            </a:p>
          </p:txBody>
        </p:sp>
        <p:sp>
          <p:nvSpPr>
            <p:cNvPr id="78869" name="Rectangle 6"/>
            <p:cNvSpPr>
              <a:spLocks noChangeArrowheads="1"/>
            </p:cNvSpPr>
            <p:nvPr/>
          </p:nvSpPr>
          <p:spPr bwMode="auto">
            <a:xfrm>
              <a:off x="6019800" y="3657600"/>
              <a:ext cx="152400" cy="152400"/>
            </a:xfrm>
            <a:prstGeom prst="rect">
              <a:avLst/>
            </a:prstGeom>
            <a:solidFill>
              <a:schemeClr val="accent1"/>
            </a:solidFill>
            <a:ln w="9525">
              <a:solidFill>
                <a:schemeClr val="tx1"/>
              </a:solidFill>
              <a:round/>
              <a:headEnd/>
              <a:tailEnd/>
            </a:ln>
          </p:spPr>
          <p:txBody>
            <a:bodyPr/>
            <a:lstStyle/>
            <a:p>
              <a:endParaRPr lang="en-US"/>
            </a:p>
          </p:txBody>
        </p:sp>
        <p:sp>
          <p:nvSpPr>
            <p:cNvPr id="78870" name="Rectangle 8"/>
            <p:cNvSpPr>
              <a:spLocks noChangeArrowheads="1"/>
            </p:cNvSpPr>
            <p:nvPr/>
          </p:nvSpPr>
          <p:spPr bwMode="auto">
            <a:xfrm>
              <a:off x="4724400" y="1828800"/>
              <a:ext cx="152400" cy="152400"/>
            </a:xfrm>
            <a:prstGeom prst="rect">
              <a:avLst/>
            </a:prstGeom>
            <a:solidFill>
              <a:schemeClr val="accent1"/>
            </a:solidFill>
            <a:ln w="9525">
              <a:solidFill>
                <a:schemeClr val="tx1"/>
              </a:solidFill>
              <a:round/>
              <a:headEnd/>
              <a:tailEnd/>
            </a:ln>
          </p:spPr>
          <p:txBody>
            <a:bodyPr/>
            <a:lstStyle/>
            <a:p>
              <a:endParaRPr lang="en-US"/>
            </a:p>
          </p:txBody>
        </p:sp>
        <p:sp>
          <p:nvSpPr>
            <p:cNvPr id="78871" name="Rectangle 9"/>
            <p:cNvSpPr>
              <a:spLocks noChangeArrowheads="1"/>
            </p:cNvSpPr>
            <p:nvPr/>
          </p:nvSpPr>
          <p:spPr bwMode="auto">
            <a:xfrm>
              <a:off x="5867400" y="3048000"/>
              <a:ext cx="152400" cy="152400"/>
            </a:xfrm>
            <a:prstGeom prst="rect">
              <a:avLst/>
            </a:prstGeom>
            <a:solidFill>
              <a:schemeClr val="accent1"/>
            </a:solidFill>
            <a:ln w="9525">
              <a:solidFill>
                <a:schemeClr val="tx1"/>
              </a:solidFill>
              <a:round/>
              <a:headEnd/>
              <a:tailEnd/>
            </a:ln>
          </p:spPr>
          <p:txBody>
            <a:bodyPr/>
            <a:lstStyle/>
            <a:p>
              <a:endParaRPr lang="en-US"/>
            </a:p>
          </p:txBody>
        </p:sp>
      </p:grpSp>
      <p:sp>
        <p:nvSpPr>
          <p:cNvPr id="78853" name="Rectangle 15"/>
          <p:cNvSpPr>
            <a:spLocks noChangeArrowheads="1"/>
          </p:cNvSpPr>
          <p:nvPr/>
        </p:nvSpPr>
        <p:spPr bwMode="auto">
          <a:xfrm>
            <a:off x="1524000" y="762000"/>
            <a:ext cx="2895600" cy="304800"/>
          </a:xfrm>
          <a:prstGeom prst="rect">
            <a:avLst/>
          </a:prstGeom>
          <a:solidFill>
            <a:srgbClr val="FFFFFF"/>
          </a:solidFill>
          <a:ln w="9525">
            <a:solidFill>
              <a:srgbClr val="FFFFFF"/>
            </a:solidFill>
            <a:round/>
            <a:headEnd/>
            <a:tailEnd/>
          </a:ln>
        </p:spPr>
        <p:txBody>
          <a:bodyPr/>
          <a:lstStyle/>
          <a:p>
            <a:endParaRPr lang="en-US"/>
          </a:p>
        </p:txBody>
      </p:sp>
      <p:sp>
        <p:nvSpPr>
          <p:cNvPr id="78854" name="Oval 16"/>
          <p:cNvSpPr>
            <a:spLocks noChangeArrowheads="1"/>
          </p:cNvSpPr>
          <p:nvPr/>
        </p:nvSpPr>
        <p:spPr bwMode="auto">
          <a:xfrm>
            <a:off x="6172200" y="4786313"/>
            <a:ext cx="228600" cy="228600"/>
          </a:xfrm>
          <a:prstGeom prst="ellipse">
            <a:avLst/>
          </a:prstGeom>
          <a:solidFill>
            <a:srgbClr val="3366FF"/>
          </a:solidFill>
          <a:ln w="9525">
            <a:solidFill>
              <a:srgbClr val="000090"/>
            </a:solidFill>
            <a:round/>
            <a:headEnd/>
            <a:tailEnd/>
          </a:ln>
        </p:spPr>
        <p:txBody>
          <a:bodyPr/>
          <a:lstStyle/>
          <a:p>
            <a:endParaRPr lang="en-US"/>
          </a:p>
        </p:txBody>
      </p:sp>
      <p:sp>
        <p:nvSpPr>
          <p:cNvPr id="78855" name="Oval 20"/>
          <p:cNvSpPr>
            <a:spLocks noChangeArrowheads="1"/>
          </p:cNvSpPr>
          <p:nvPr/>
        </p:nvSpPr>
        <p:spPr bwMode="auto">
          <a:xfrm>
            <a:off x="6172200" y="5181600"/>
            <a:ext cx="228600" cy="228600"/>
          </a:xfrm>
          <a:prstGeom prst="ellipse">
            <a:avLst/>
          </a:prstGeom>
          <a:solidFill>
            <a:srgbClr val="FF0000"/>
          </a:solidFill>
          <a:ln w="9525">
            <a:solidFill>
              <a:srgbClr val="FF0000"/>
            </a:solidFill>
            <a:round/>
            <a:headEnd/>
            <a:tailEnd/>
          </a:ln>
        </p:spPr>
        <p:txBody>
          <a:bodyPr/>
          <a:lstStyle/>
          <a:p>
            <a:endParaRPr lang="en-US"/>
          </a:p>
        </p:txBody>
      </p:sp>
      <p:sp>
        <p:nvSpPr>
          <p:cNvPr id="78856" name="TextBox 17"/>
          <p:cNvSpPr txBox="1">
            <a:spLocks noChangeArrowheads="1"/>
          </p:cNvSpPr>
          <p:nvPr/>
        </p:nvSpPr>
        <p:spPr bwMode="auto">
          <a:xfrm>
            <a:off x="6477000" y="3962400"/>
            <a:ext cx="22844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Sloan</a:t>
            </a:r>
          </a:p>
          <a:p>
            <a:r>
              <a:rPr lang="en-US"/>
              <a:t>Homestead</a:t>
            </a:r>
          </a:p>
          <a:p>
            <a:r>
              <a:rPr lang="en-US"/>
              <a:t>Williams Low-T</a:t>
            </a:r>
          </a:p>
          <a:p>
            <a:r>
              <a:rPr lang="en-US"/>
              <a:t>Williams High-T</a:t>
            </a:r>
          </a:p>
        </p:txBody>
      </p:sp>
      <p:sp>
        <p:nvSpPr>
          <p:cNvPr id="78857" name="TextBox 19"/>
          <p:cNvSpPr txBox="1">
            <a:spLocks noChangeArrowheads="1"/>
          </p:cNvSpPr>
          <p:nvPr/>
        </p:nvSpPr>
        <p:spPr bwMode="auto">
          <a:xfrm>
            <a:off x="5562600" y="6324600"/>
            <a:ext cx="345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FFFF"/>
                </a:solidFill>
              </a:rPr>
              <a:t>Carlson et al., Lithos 2004</a:t>
            </a:r>
          </a:p>
        </p:txBody>
      </p:sp>
      <p:sp>
        <p:nvSpPr>
          <p:cNvPr id="78858" name="Rectangle 25"/>
          <p:cNvSpPr>
            <a:spLocks noChangeArrowheads="1"/>
          </p:cNvSpPr>
          <p:nvPr/>
        </p:nvSpPr>
        <p:spPr bwMode="auto">
          <a:xfrm rot="-2700000">
            <a:off x="6210300" y="4146550"/>
            <a:ext cx="152400" cy="152400"/>
          </a:xfrm>
          <a:prstGeom prst="rect">
            <a:avLst/>
          </a:prstGeom>
          <a:solidFill>
            <a:srgbClr val="008000"/>
          </a:solidFill>
          <a:ln w="9525">
            <a:solidFill>
              <a:schemeClr val="tx1"/>
            </a:solidFill>
            <a:round/>
            <a:headEnd/>
            <a:tailEnd/>
          </a:ln>
        </p:spPr>
        <p:txBody>
          <a:bodyPr/>
          <a:lstStyle/>
          <a:p>
            <a:endParaRPr lang="en-US"/>
          </a:p>
        </p:txBody>
      </p:sp>
      <p:sp>
        <p:nvSpPr>
          <p:cNvPr id="78859" name="Rectangle 26"/>
          <p:cNvSpPr>
            <a:spLocks noChangeArrowheads="1"/>
          </p:cNvSpPr>
          <p:nvPr/>
        </p:nvSpPr>
        <p:spPr bwMode="auto">
          <a:xfrm rot="-2700000">
            <a:off x="2546350" y="1327150"/>
            <a:ext cx="152400" cy="152400"/>
          </a:xfrm>
          <a:prstGeom prst="rect">
            <a:avLst/>
          </a:prstGeom>
          <a:solidFill>
            <a:srgbClr val="008000"/>
          </a:solidFill>
          <a:ln w="9525">
            <a:solidFill>
              <a:schemeClr val="tx1"/>
            </a:solidFill>
            <a:round/>
            <a:headEnd/>
            <a:tailEnd/>
          </a:ln>
        </p:spPr>
        <p:txBody>
          <a:bodyPr/>
          <a:lstStyle/>
          <a:p>
            <a:endParaRPr lang="en-US"/>
          </a:p>
        </p:txBody>
      </p:sp>
      <p:sp>
        <p:nvSpPr>
          <p:cNvPr id="78860" name="Rectangle 27"/>
          <p:cNvSpPr>
            <a:spLocks noChangeArrowheads="1"/>
          </p:cNvSpPr>
          <p:nvPr/>
        </p:nvSpPr>
        <p:spPr bwMode="auto">
          <a:xfrm rot="-2700000">
            <a:off x="2317750" y="1708150"/>
            <a:ext cx="152400" cy="152400"/>
          </a:xfrm>
          <a:prstGeom prst="rect">
            <a:avLst/>
          </a:prstGeom>
          <a:solidFill>
            <a:srgbClr val="008000"/>
          </a:solidFill>
          <a:ln w="9525">
            <a:solidFill>
              <a:schemeClr val="tx1"/>
            </a:solidFill>
            <a:round/>
            <a:headEnd/>
            <a:tailEnd/>
          </a:ln>
        </p:spPr>
        <p:txBody>
          <a:bodyPr/>
          <a:lstStyle/>
          <a:p>
            <a:endParaRPr lang="en-US"/>
          </a:p>
        </p:txBody>
      </p:sp>
      <p:sp>
        <p:nvSpPr>
          <p:cNvPr id="78861" name="Rectangle 28"/>
          <p:cNvSpPr>
            <a:spLocks noChangeArrowheads="1"/>
          </p:cNvSpPr>
          <p:nvPr/>
        </p:nvSpPr>
        <p:spPr bwMode="auto">
          <a:xfrm rot="-2700000">
            <a:off x="2165350" y="4832350"/>
            <a:ext cx="152400" cy="152400"/>
          </a:xfrm>
          <a:prstGeom prst="rect">
            <a:avLst/>
          </a:prstGeom>
          <a:solidFill>
            <a:srgbClr val="008000"/>
          </a:solidFill>
          <a:ln w="9525">
            <a:solidFill>
              <a:schemeClr val="tx1"/>
            </a:solidFill>
            <a:round/>
            <a:headEnd/>
            <a:tailEnd/>
          </a:ln>
        </p:spPr>
        <p:txBody>
          <a:bodyPr/>
          <a:lstStyle/>
          <a:p>
            <a:endParaRPr lang="en-US"/>
          </a:p>
        </p:txBody>
      </p:sp>
      <p:sp>
        <p:nvSpPr>
          <p:cNvPr id="78862" name="Rectangle 29"/>
          <p:cNvSpPr>
            <a:spLocks noChangeArrowheads="1"/>
          </p:cNvSpPr>
          <p:nvPr/>
        </p:nvSpPr>
        <p:spPr bwMode="auto">
          <a:xfrm rot="-2700000">
            <a:off x="3384550" y="4984750"/>
            <a:ext cx="152400" cy="152400"/>
          </a:xfrm>
          <a:prstGeom prst="rect">
            <a:avLst/>
          </a:prstGeom>
          <a:solidFill>
            <a:srgbClr val="008000"/>
          </a:solidFill>
          <a:ln w="9525">
            <a:solidFill>
              <a:schemeClr val="tx1"/>
            </a:solidFill>
            <a:round/>
            <a:headEnd/>
            <a:tailEnd/>
          </a:ln>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7" name="Group 70"/>
          <p:cNvGrpSpPr>
            <a:grpSpLocks/>
          </p:cNvGrpSpPr>
          <p:nvPr/>
        </p:nvGrpSpPr>
        <p:grpSpPr bwMode="auto">
          <a:xfrm>
            <a:off x="-569913" y="-228600"/>
            <a:ext cx="6894513" cy="9753600"/>
            <a:chOff x="-569913" y="-228600"/>
            <a:chExt cx="6894513" cy="9753600"/>
          </a:xfrm>
        </p:grpSpPr>
        <p:grpSp>
          <p:nvGrpSpPr>
            <p:cNvPr id="80934" name="Group 67"/>
            <p:cNvGrpSpPr>
              <a:grpSpLocks/>
            </p:cNvGrpSpPr>
            <p:nvPr/>
          </p:nvGrpSpPr>
          <p:grpSpPr bwMode="auto">
            <a:xfrm>
              <a:off x="-569913" y="-228600"/>
              <a:ext cx="6894513" cy="9753600"/>
              <a:chOff x="-569913" y="-228600"/>
              <a:chExt cx="6894513" cy="9753600"/>
            </a:xfrm>
          </p:grpSpPr>
          <p:grpSp>
            <p:nvGrpSpPr>
              <p:cNvPr id="80937" name="Group 2"/>
              <p:cNvGrpSpPr>
                <a:grpSpLocks/>
              </p:cNvGrpSpPr>
              <p:nvPr/>
            </p:nvGrpSpPr>
            <p:grpSpPr bwMode="auto">
              <a:xfrm>
                <a:off x="-569913" y="-228600"/>
                <a:ext cx="6894513" cy="9753600"/>
                <a:chOff x="-288" y="-144"/>
                <a:chExt cx="4343" cy="6144"/>
              </a:xfrm>
            </p:grpSpPr>
            <p:pic>
              <p:nvPicPr>
                <p:cNvPr id="80939" name="Picture 3" descr="Gao et al_Figures.pdf                                          00117FDAMacintosh HD                   B74677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144"/>
                  <a:ext cx="4343" cy="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40" name="Rectangle 4"/>
                <p:cNvSpPr>
                  <a:spLocks noChangeArrowheads="1"/>
                </p:cNvSpPr>
                <p:nvPr/>
              </p:nvSpPr>
              <p:spPr bwMode="auto">
                <a:xfrm>
                  <a:off x="1632" y="2160"/>
                  <a:ext cx="363" cy="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41" name="Rectangle 5"/>
                <p:cNvSpPr>
                  <a:spLocks noChangeArrowheads="1"/>
                </p:cNvSpPr>
                <p:nvPr/>
              </p:nvSpPr>
              <p:spPr bwMode="auto">
                <a:xfrm>
                  <a:off x="2698" y="599"/>
                  <a:ext cx="363" cy="1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42" name="Rectangle 6"/>
                <p:cNvSpPr>
                  <a:spLocks noChangeArrowheads="1"/>
                </p:cNvSpPr>
                <p:nvPr/>
              </p:nvSpPr>
              <p:spPr bwMode="auto">
                <a:xfrm>
                  <a:off x="2135" y="639"/>
                  <a:ext cx="363" cy="1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43" name="Rectangle 7"/>
                <p:cNvSpPr>
                  <a:spLocks noChangeArrowheads="1"/>
                </p:cNvSpPr>
                <p:nvPr/>
              </p:nvSpPr>
              <p:spPr bwMode="auto">
                <a:xfrm>
                  <a:off x="844" y="1200"/>
                  <a:ext cx="384" cy="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44" name="Rectangle 8"/>
                <p:cNvSpPr>
                  <a:spLocks noChangeArrowheads="1"/>
                </p:cNvSpPr>
                <p:nvPr/>
              </p:nvSpPr>
              <p:spPr bwMode="auto">
                <a:xfrm>
                  <a:off x="1152" y="2650"/>
                  <a:ext cx="325" cy="11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45" name="Rectangle 9"/>
                <p:cNvSpPr>
                  <a:spLocks noChangeArrowheads="1"/>
                </p:cNvSpPr>
                <p:nvPr/>
              </p:nvSpPr>
              <p:spPr bwMode="auto">
                <a:xfrm>
                  <a:off x="576" y="1440"/>
                  <a:ext cx="128" cy="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46" name="Rectangle 10"/>
                <p:cNvSpPr>
                  <a:spLocks noChangeArrowheads="1"/>
                </p:cNvSpPr>
                <p:nvPr/>
              </p:nvSpPr>
              <p:spPr bwMode="auto">
                <a:xfrm>
                  <a:off x="1291" y="2149"/>
                  <a:ext cx="165" cy="1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47" name="Rectangle 11"/>
                <p:cNvSpPr>
                  <a:spLocks noChangeArrowheads="1"/>
                </p:cNvSpPr>
                <p:nvPr/>
              </p:nvSpPr>
              <p:spPr bwMode="auto">
                <a:xfrm>
                  <a:off x="1269" y="1199"/>
                  <a:ext cx="128" cy="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48" name="Rectangle 12"/>
                <p:cNvSpPr>
                  <a:spLocks noChangeArrowheads="1"/>
                </p:cNvSpPr>
                <p:nvPr/>
              </p:nvSpPr>
              <p:spPr bwMode="auto">
                <a:xfrm>
                  <a:off x="1392" y="2746"/>
                  <a:ext cx="96" cy="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49" name="Rectangle 13"/>
                <p:cNvSpPr>
                  <a:spLocks noChangeArrowheads="1"/>
                </p:cNvSpPr>
                <p:nvPr/>
              </p:nvSpPr>
              <p:spPr bwMode="auto">
                <a:xfrm>
                  <a:off x="1584" y="1872"/>
                  <a:ext cx="432"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50" name="Rectangle 14"/>
                <p:cNvSpPr>
                  <a:spLocks noChangeArrowheads="1"/>
                </p:cNvSpPr>
                <p:nvPr/>
              </p:nvSpPr>
              <p:spPr bwMode="auto">
                <a:xfrm>
                  <a:off x="1344" y="2054"/>
                  <a:ext cx="96" cy="1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51" name="Rectangle 15"/>
                <p:cNvSpPr>
                  <a:spLocks noChangeArrowheads="1"/>
                </p:cNvSpPr>
                <p:nvPr/>
              </p:nvSpPr>
              <p:spPr bwMode="auto">
                <a:xfrm>
                  <a:off x="1968" y="1920"/>
                  <a:ext cx="96" cy="1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52" name="Rectangle 16"/>
                <p:cNvSpPr>
                  <a:spLocks noChangeArrowheads="1"/>
                </p:cNvSpPr>
                <p:nvPr/>
              </p:nvSpPr>
              <p:spPr bwMode="auto">
                <a:xfrm>
                  <a:off x="2371" y="1857"/>
                  <a:ext cx="365" cy="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53" name="Rectangle 17"/>
                <p:cNvSpPr>
                  <a:spLocks noChangeArrowheads="1"/>
                </p:cNvSpPr>
                <p:nvPr/>
              </p:nvSpPr>
              <p:spPr bwMode="auto">
                <a:xfrm>
                  <a:off x="2496" y="1248"/>
                  <a:ext cx="240" cy="1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54" name="Rectangle 18"/>
                <p:cNvSpPr>
                  <a:spLocks noChangeArrowheads="1"/>
                </p:cNvSpPr>
                <p:nvPr/>
              </p:nvSpPr>
              <p:spPr bwMode="auto">
                <a:xfrm>
                  <a:off x="2951" y="495"/>
                  <a:ext cx="115" cy="1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55" name="Rectangle 19"/>
                <p:cNvSpPr>
                  <a:spLocks noChangeArrowheads="1"/>
                </p:cNvSpPr>
                <p:nvPr/>
              </p:nvSpPr>
              <p:spPr bwMode="auto">
                <a:xfrm>
                  <a:off x="2112" y="720"/>
                  <a:ext cx="187" cy="2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56" name="Rectangle 20"/>
                <p:cNvSpPr>
                  <a:spLocks noChangeArrowheads="1"/>
                </p:cNvSpPr>
                <p:nvPr/>
              </p:nvSpPr>
              <p:spPr bwMode="auto">
                <a:xfrm>
                  <a:off x="1920" y="960"/>
                  <a:ext cx="288"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57" name="Rectangle 21"/>
                <p:cNvSpPr>
                  <a:spLocks noChangeArrowheads="1"/>
                </p:cNvSpPr>
                <p:nvPr/>
              </p:nvSpPr>
              <p:spPr bwMode="auto">
                <a:xfrm>
                  <a:off x="2256" y="816"/>
                  <a:ext cx="403"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58" name="Rectangle 22"/>
                <p:cNvSpPr>
                  <a:spLocks noChangeArrowheads="1"/>
                </p:cNvSpPr>
                <p:nvPr/>
              </p:nvSpPr>
              <p:spPr bwMode="auto">
                <a:xfrm>
                  <a:off x="2352" y="1190"/>
                  <a:ext cx="96"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59" name="Rectangle 23"/>
                <p:cNvSpPr>
                  <a:spLocks noChangeArrowheads="1"/>
                </p:cNvSpPr>
                <p:nvPr/>
              </p:nvSpPr>
              <p:spPr bwMode="auto">
                <a:xfrm>
                  <a:off x="2256" y="1498"/>
                  <a:ext cx="211" cy="1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60" name="Rectangle 24"/>
                <p:cNvSpPr>
                  <a:spLocks noChangeArrowheads="1"/>
                </p:cNvSpPr>
                <p:nvPr/>
              </p:nvSpPr>
              <p:spPr bwMode="auto">
                <a:xfrm>
                  <a:off x="2209" y="1716"/>
                  <a:ext cx="89" cy="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61" name="Rectangle 25"/>
                <p:cNvSpPr>
                  <a:spLocks noChangeArrowheads="1"/>
                </p:cNvSpPr>
                <p:nvPr/>
              </p:nvSpPr>
              <p:spPr bwMode="auto">
                <a:xfrm>
                  <a:off x="2244" y="1680"/>
                  <a:ext cx="68" cy="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62" name="Rectangle 26"/>
                <p:cNvSpPr>
                  <a:spLocks noChangeArrowheads="1"/>
                </p:cNvSpPr>
                <p:nvPr/>
              </p:nvSpPr>
              <p:spPr bwMode="auto">
                <a:xfrm>
                  <a:off x="2160" y="1802"/>
                  <a:ext cx="100" cy="1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63" name="Line 27"/>
                <p:cNvSpPr>
                  <a:spLocks noChangeShapeType="1"/>
                </p:cNvSpPr>
                <p:nvPr/>
              </p:nvSpPr>
              <p:spPr bwMode="auto">
                <a:xfrm flipH="1">
                  <a:off x="1216" y="1192"/>
                  <a:ext cx="72" cy="14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64" name="Line 28"/>
                <p:cNvSpPr>
                  <a:spLocks noChangeShapeType="1"/>
                </p:cNvSpPr>
                <p:nvPr/>
              </p:nvSpPr>
              <p:spPr bwMode="auto">
                <a:xfrm flipH="1">
                  <a:off x="2205" y="1824"/>
                  <a:ext cx="83" cy="128"/>
                </a:xfrm>
                <a:prstGeom prst="line">
                  <a:avLst/>
                </a:prstGeom>
                <a:noFill/>
                <a:ln w="28575">
                  <a:solidFill>
                    <a:srgbClr val="FF6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65" name="Rectangle 29"/>
                <p:cNvSpPr>
                  <a:spLocks noChangeArrowheads="1"/>
                </p:cNvSpPr>
                <p:nvPr/>
              </p:nvSpPr>
              <p:spPr bwMode="auto">
                <a:xfrm>
                  <a:off x="1680" y="1755"/>
                  <a:ext cx="387" cy="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66" name="Freeform 30"/>
                <p:cNvSpPr>
                  <a:spLocks/>
                </p:cNvSpPr>
                <p:nvPr/>
              </p:nvSpPr>
              <p:spPr bwMode="auto">
                <a:xfrm>
                  <a:off x="2032" y="1747"/>
                  <a:ext cx="35" cy="50"/>
                </a:xfrm>
                <a:custGeom>
                  <a:avLst/>
                  <a:gdLst>
                    <a:gd name="T0" fmla="*/ 0 w 35"/>
                    <a:gd name="T1" fmla="*/ 0 h 50"/>
                    <a:gd name="T2" fmla="*/ 19 w 35"/>
                    <a:gd name="T3" fmla="*/ 29 h 50"/>
                    <a:gd name="T4" fmla="*/ 27 w 35"/>
                    <a:gd name="T5" fmla="*/ 45 h 50"/>
                    <a:gd name="T6" fmla="*/ 35 w 35"/>
                    <a:gd name="T7" fmla="*/ 50 h 50"/>
                    <a:gd name="T8" fmla="*/ 0 60000 65536"/>
                    <a:gd name="T9" fmla="*/ 0 60000 65536"/>
                    <a:gd name="T10" fmla="*/ 0 60000 65536"/>
                    <a:gd name="T11" fmla="*/ 0 60000 65536"/>
                    <a:gd name="T12" fmla="*/ 0 w 35"/>
                    <a:gd name="T13" fmla="*/ 0 h 50"/>
                    <a:gd name="T14" fmla="*/ 35 w 35"/>
                    <a:gd name="T15" fmla="*/ 50 h 50"/>
                  </a:gdLst>
                  <a:ahLst/>
                  <a:cxnLst>
                    <a:cxn ang="T8">
                      <a:pos x="T0" y="T1"/>
                    </a:cxn>
                    <a:cxn ang="T9">
                      <a:pos x="T2" y="T3"/>
                    </a:cxn>
                    <a:cxn ang="T10">
                      <a:pos x="T4" y="T5"/>
                    </a:cxn>
                    <a:cxn ang="T11">
                      <a:pos x="T6" y="T7"/>
                    </a:cxn>
                  </a:cxnLst>
                  <a:rect l="T12" t="T13" r="T14" b="T15"/>
                  <a:pathLst>
                    <a:path w="35" h="50">
                      <a:moveTo>
                        <a:pt x="0" y="0"/>
                      </a:moveTo>
                      <a:cubicBezTo>
                        <a:pt x="4" y="20"/>
                        <a:pt x="1" y="22"/>
                        <a:pt x="19" y="29"/>
                      </a:cubicBezTo>
                      <a:cubicBezTo>
                        <a:pt x="20" y="36"/>
                        <a:pt x="20" y="38"/>
                        <a:pt x="27" y="45"/>
                      </a:cubicBezTo>
                      <a:cubicBezTo>
                        <a:pt x="29" y="47"/>
                        <a:pt x="35" y="50"/>
                        <a:pt x="35" y="5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0967" name="Rectangle 31"/>
                <p:cNvSpPr>
                  <a:spLocks noChangeArrowheads="1"/>
                </p:cNvSpPr>
                <p:nvPr/>
              </p:nvSpPr>
              <p:spPr bwMode="auto">
                <a:xfrm>
                  <a:off x="2016" y="1815"/>
                  <a:ext cx="12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68" name="Rectangle 32"/>
                <p:cNvSpPr>
                  <a:spLocks noChangeArrowheads="1"/>
                </p:cNvSpPr>
                <p:nvPr/>
              </p:nvSpPr>
              <p:spPr bwMode="auto">
                <a:xfrm>
                  <a:off x="1983" y="1989"/>
                  <a:ext cx="230" cy="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69" name="Line 33"/>
                <p:cNvSpPr>
                  <a:spLocks noChangeShapeType="1"/>
                </p:cNvSpPr>
                <p:nvPr/>
              </p:nvSpPr>
              <p:spPr bwMode="auto">
                <a:xfrm flipH="1">
                  <a:off x="2114" y="1968"/>
                  <a:ext cx="81" cy="128"/>
                </a:xfrm>
                <a:prstGeom prst="line">
                  <a:avLst/>
                </a:prstGeom>
                <a:noFill/>
                <a:ln w="28575">
                  <a:solidFill>
                    <a:srgbClr val="FF6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70" name="Rectangle 34"/>
                <p:cNvSpPr>
                  <a:spLocks noChangeArrowheads="1"/>
                </p:cNvSpPr>
                <p:nvPr/>
              </p:nvSpPr>
              <p:spPr bwMode="auto">
                <a:xfrm>
                  <a:off x="1944" y="2045"/>
                  <a:ext cx="80"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71" name="Rectangle 35"/>
                <p:cNvSpPr>
                  <a:spLocks noChangeArrowheads="1"/>
                </p:cNvSpPr>
                <p:nvPr/>
              </p:nvSpPr>
              <p:spPr bwMode="auto">
                <a:xfrm>
                  <a:off x="2463" y="1281"/>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72" name="Freeform 36"/>
                <p:cNvSpPr>
                  <a:spLocks/>
                </p:cNvSpPr>
                <p:nvPr/>
              </p:nvSpPr>
              <p:spPr bwMode="auto">
                <a:xfrm>
                  <a:off x="2429" y="1272"/>
                  <a:ext cx="32" cy="27"/>
                </a:xfrm>
                <a:custGeom>
                  <a:avLst/>
                  <a:gdLst>
                    <a:gd name="T0" fmla="*/ 32 w 32"/>
                    <a:gd name="T1" fmla="*/ 0 h 27"/>
                    <a:gd name="T2" fmla="*/ 11 w 32"/>
                    <a:gd name="T3" fmla="*/ 13 h 27"/>
                    <a:gd name="T4" fmla="*/ 0 w 32"/>
                    <a:gd name="T5" fmla="*/ 27 h 27"/>
                    <a:gd name="T6" fmla="*/ 0 60000 65536"/>
                    <a:gd name="T7" fmla="*/ 0 60000 65536"/>
                    <a:gd name="T8" fmla="*/ 0 60000 65536"/>
                    <a:gd name="T9" fmla="*/ 0 w 32"/>
                    <a:gd name="T10" fmla="*/ 0 h 27"/>
                    <a:gd name="T11" fmla="*/ 32 w 32"/>
                    <a:gd name="T12" fmla="*/ 27 h 27"/>
                  </a:gdLst>
                  <a:ahLst/>
                  <a:cxnLst>
                    <a:cxn ang="T6">
                      <a:pos x="T0" y="T1"/>
                    </a:cxn>
                    <a:cxn ang="T7">
                      <a:pos x="T2" y="T3"/>
                    </a:cxn>
                    <a:cxn ang="T8">
                      <a:pos x="T4" y="T5"/>
                    </a:cxn>
                  </a:cxnLst>
                  <a:rect l="T9" t="T10" r="T11" b="T12"/>
                  <a:pathLst>
                    <a:path w="32" h="27">
                      <a:moveTo>
                        <a:pt x="32" y="0"/>
                      </a:moveTo>
                      <a:cubicBezTo>
                        <a:pt x="23" y="5"/>
                        <a:pt x="20" y="10"/>
                        <a:pt x="11" y="13"/>
                      </a:cubicBezTo>
                      <a:cubicBezTo>
                        <a:pt x="7" y="17"/>
                        <a:pt x="0" y="21"/>
                        <a:pt x="0" y="2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0973" name="Rectangle 37"/>
                <p:cNvSpPr>
                  <a:spLocks noChangeArrowheads="1"/>
                </p:cNvSpPr>
                <p:nvPr/>
              </p:nvSpPr>
              <p:spPr bwMode="auto">
                <a:xfrm>
                  <a:off x="2592" y="1824"/>
                  <a:ext cx="230" cy="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74" name="Line 38"/>
                <p:cNvSpPr>
                  <a:spLocks noChangeShapeType="1"/>
                </p:cNvSpPr>
                <p:nvPr/>
              </p:nvSpPr>
              <p:spPr bwMode="auto">
                <a:xfrm flipH="1">
                  <a:off x="2070" y="1785"/>
                  <a:ext cx="23" cy="33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0938" name="Rectangle 66"/>
              <p:cNvSpPr>
                <a:spLocks noChangeArrowheads="1"/>
              </p:cNvSpPr>
              <p:nvPr/>
            </p:nvSpPr>
            <p:spPr bwMode="auto">
              <a:xfrm>
                <a:off x="609600" y="3124200"/>
                <a:ext cx="457200" cy="228600"/>
              </a:xfrm>
              <a:prstGeom prst="rect">
                <a:avLst/>
              </a:prstGeom>
              <a:solidFill>
                <a:schemeClr val="bg1"/>
              </a:solidFill>
              <a:ln w="9525">
                <a:solidFill>
                  <a:srgbClr val="FFFFFF"/>
                </a:solidFill>
                <a:round/>
                <a:headEnd/>
                <a:tailEnd/>
              </a:ln>
            </p:spPr>
            <p:txBody>
              <a:bodyPr/>
              <a:lstStyle/>
              <a:p>
                <a:endParaRPr lang="en-US"/>
              </a:p>
            </p:txBody>
          </p:sp>
        </p:grpSp>
        <p:sp>
          <p:nvSpPr>
            <p:cNvPr id="80935" name="Rectangle 68"/>
            <p:cNvSpPr>
              <a:spLocks noChangeArrowheads="1"/>
            </p:cNvSpPr>
            <p:nvPr/>
          </p:nvSpPr>
          <p:spPr bwMode="auto">
            <a:xfrm>
              <a:off x="1676400" y="3810000"/>
              <a:ext cx="533400" cy="228600"/>
            </a:xfrm>
            <a:prstGeom prst="rect">
              <a:avLst/>
            </a:prstGeom>
            <a:solidFill>
              <a:srgbClr val="FFFFFF"/>
            </a:solidFill>
            <a:ln w="9525">
              <a:solidFill>
                <a:srgbClr val="FFFFFF"/>
              </a:solidFill>
              <a:round/>
              <a:headEnd/>
              <a:tailEnd/>
            </a:ln>
          </p:spPr>
          <p:txBody>
            <a:bodyPr/>
            <a:lstStyle/>
            <a:p>
              <a:endParaRPr lang="en-US"/>
            </a:p>
          </p:txBody>
        </p:sp>
        <p:sp>
          <p:nvSpPr>
            <p:cNvPr id="80936" name="Rectangle 69"/>
            <p:cNvSpPr>
              <a:spLocks noChangeArrowheads="1"/>
            </p:cNvSpPr>
            <p:nvPr/>
          </p:nvSpPr>
          <p:spPr bwMode="auto">
            <a:xfrm>
              <a:off x="2514600" y="4267200"/>
              <a:ext cx="457200" cy="228600"/>
            </a:xfrm>
            <a:prstGeom prst="rect">
              <a:avLst/>
            </a:prstGeom>
            <a:solidFill>
              <a:srgbClr val="FFFFFF"/>
            </a:solidFill>
            <a:ln w="9525">
              <a:solidFill>
                <a:srgbClr val="FFFFFF"/>
              </a:solidFill>
              <a:round/>
              <a:headEnd/>
              <a:tailEnd/>
            </a:ln>
          </p:spPr>
          <p:txBody>
            <a:bodyPr/>
            <a:lstStyle/>
            <a:p>
              <a:endParaRPr lang="en-US"/>
            </a:p>
          </p:txBody>
        </p:sp>
      </p:grpSp>
      <p:grpSp>
        <p:nvGrpSpPr>
          <p:cNvPr id="80898" name="Group 57"/>
          <p:cNvGrpSpPr>
            <a:grpSpLocks/>
          </p:cNvGrpSpPr>
          <p:nvPr/>
        </p:nvGrpSpPr>
        <p:grpSpPr bwMode="auto">
          <a:xfrm>
            <a:off x="379413" y="1220788"/>
            <a:ext cx="2046287" cy="3127375"/>
            <a:chOff x="310" y="769"/>
            <a:chExt cx="1289" cy="1970"/>
          </a:xfrm>
        </p:grpSpPr>
        <p:sp>
          <p:nvSpPr>
            <p:cNvPr id="80932" name="Freeform 55"/>
            <p:cNvSpPr>
              <a:spLocks/>
            </p:cNvSpPr>
            <p:nvPr/>
          </p:nvSpPr>
          <p:spPr bwMode="auto">
            <a:xfrm>
              <a:off x="310" y="769"/>
              <a:ext cx="1289" cy="1970"/>
            </a:xfrm>
            <a:custGeom>
              <a:avLst/>
              <a:gdLst>
                <a:gd name="T0" fmla="*/ 26 w 1289"/>
                <a:gd name="T1" fmla="*/ 239 h 1970"/>
                <a:gd name="T2" fmla="*/ 166 w 1289"/>
                <a:gd name="T3" fmla="*/ 279 h 1970"/>
                <a:gd name="T4" fmla="*/ 422 w 1289"/>
                <a:gd name="T5" fmla="*/ 291 h 1970"/>
                <a:gd name="T6" fmla="*/ 630 w 1289"/>
                <a:gd name="T7" fmla="*/ 263 h 1970"/>
                <a:gd name="T8" fmla="*/ 826 w 1289"/>
                <a:gd name="T9" fmla="*/ 211 h 1970"/>
                <a:gd name="T10" fmla="*/ 966 w 1289"/>
                <a:gd name="T11" fmla="*/ 167 h 1970"/>
                <a:gd name="T12" fmla="*/ 1102 w 1289"/>
                <a:gd name="T13" fmla="*/ 139 h 1970"/>
                <a:gd name="T14" fmla="*/ 1222 w 1289"/>
                <a:gd name="T15" fmla="*/ 91 h 1970"/>
                <a:gd name="T16" fmla="*/ 1282 w 1289"/>
                <a:gd name="T17" fmla="*/ 63 h 1970"/>
                <a:gd name="T18" fmla="*/ 1182 w 1289"/>
                <a:gd name="T19" fmla="*/ 155 h 1970"/>
                <a:gd name="T20" fmla="*/ 1106 w 1289"/>
                <a:gd name="T21" fmla="*/ 255 h 1970"/>
                <a:gd name="T22" fmla="*/ 1010 w 1289"/>
                <a:gd name="T23" fmla="*/ 359 h 1970"/>
                <a:gd name="T24" fmla="*/ 958 w 1289"/>
                <a:gd name="T25" fmla="*/ 479 h 1970"/>
                <a:gd name="T26" fmla="*/ 914 w 1289"/>
                <a:gd name="T27" fmla="*/ 559 h 1970"/>
                <a:gd name="T28" fmla="*/ 826 w 1289"/>
                <a:gd name="T29" fmla="*/ 707 h 1970"/>
                <a:gd name="T30" fmla="*/ 766 w 1289"/>
                <a:gd name="T31" fmla="*/ 787 h 1970"/>
                <a:gd name="T32" fmla="*/ 762 w 1289"/>
                <a:gd name="T33" fmla="*/ 867 h 1970"/>
                <a:gd name="T34" fmla="*/ 758 w 1289"/>
                <a:gd name="T35" fmla="*/ 1003 h 1970"/>
                <a:gd name="T36" fmla="*/ 754 w 1289"/>
                <a:gd name="T37" fmla="*/ 1111 h 1970"/>
                <a:gd name="T38" fmla="*/ 730 w 1289"/>
                <a:gd name="T39" fmla="*/ 1227 h 1970"/>
                <a:gd name="T40" fmla="*/ 706 w 1289"/>
                <a:gd name="T41" fmla="*/ 1355 h 1970"/>
                <a:gd name="T42" fmla="*/ 650 w 1289"/>
                <a:gd name="T43" fmla="*/ 1507 h 1970"/>
                <a:gd name="T44" fmla="*/ 606 w 1289"/>
                <a:gd name="T45" fmla="*/ 1619 h 1970"/>
                <a:gd name="T46" fmla="*/ 542 w 1289"/>
                <a:gd name="T47" fmla="*/ 1747 h 1970"/>
                <a:gd name="T48" fmla="*/ 498 w 1289"/>
                <a:gd name="T49" fmla="*/ 1851 h 1970"/>
                <a:gd name="T50" fmla="*/ 458 w 1289"/>
                <a:gd name="T51" fmla="*/ 1847 h 1970"/>
                <a:gd name="T52" fmla="*/ 238 w 1289"/>
                <a:gd name="T53" fmla="*/ 1803 h 1970"/>
                <a:gd name="T54" fmla="*/ 130 w 1289"/>
                <a:gd name="T55" fmla="*/ 1783 h 1970"/>
                <a:gd name="T56" fmla="*/ 18 w 1289"/>
                <a:gd name="T57" fmla="*/ 1771 h 1970"/>
                <a:gd name="T58" fmla="*/ 22 w 1289"/>
                <a:gd name="T59" fmla="*/ 1715 h 1970"/>
                <a:gd name="T60" fmla="*/ 26 w 1289"/>
                <a:gd name="T61" fmla="*/ 239 h 197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89"/>
                <a:gd name="T94" fmla="*/ 0 h 1970"/>
                <a:gd name="T95" fmla="*/ 1289 w 1289"/>
                <a:gd name="T96" fmla="*/ 1970 h 197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89" h="1970">
                  <a:moveTo>
                    <a:pt x="26" y="239"/>
                  </a:moveTo>
                  <a:cubicBezTo>
                    <a:pt x="50" y="0"/>
                    <a:pt x="100" y="270"/>
                    <a:pt x="166" y="279"/>
                  </a:cubicBezTo>
                  <a:cubicBezTo>
                    <a:pt x="232" y="288"/>
                    <a:pt x="345" y="294"/>
                    <a:pt x="422" y="291"/>
                  </a:cubicBezTo>
                  <a:cubicBezTo>
                    <a:pt x="499" y="288"/>
                    <a:pt x="563" y="276"/>
                    <a:pt x="630" y="263"/>
                  </a:cubicBezTo>
                  <a:cubicBezTo>
                    <a:pt x="697" y="250"/>
                    <a:pt x="770" y="227"/>
                    <a:pt x="826" y="211"/>
                  </a:cubicBezTo>
                  <a:cubicBezTo>
                    <a:pt x="882" y="195"/>
                    <a:pt x="920" y="179"/>
                    <a:pt x="966" y="167"/>
                  </a:cubicBezTo>
                  <a:cubicBezTo>
                    <a:pt x="1012" y="155"/>
                    <a:pt x="1059" y="152"/>
                    <a:pt x="1102" y="139"/>
                  </a:cubicBezTo>
                  <a:cubicBezTo>
                    <a:pt x="1145" y="126"/>
                    <a:pt x="1192" y="104"/>
                    <a:pt x="1222" y="91"/>
                  </a:cubicBezTo>
                  <a:cubicBezTo>
                    <a:pt x="1252" y="78"/>
                    <a:pt x="1289" y="52"/>
                    <a:pt x="1282" y="63"/>
                  </a:cubicBezTo>
                  <a:cubicBezTo>
                    <a:pt x="1275" y="74"/>
                    <a:pt x="1211" y="123"/>
                    <a:pt x="1182" y="155"/>
                  </a:cubicBezTo>
                  <a:cubicBezTo>
                    <a:pt x="1153" y="187"/>
                    <a:pt x="1135" y="221"/>
                    <a:pt x="1106" y="255"/>
                  </a:cubicBezTo>
                  <a:cubicBezTo>
                    <a:pt x="1077" y="289"/>
                    <a:pt x="1035" y="322"/>
                    <a:pt x="1010" y="359"/>
                  </a:cubicBezTo>
                  <a:cubicBezTo>
                    <a:pt x="985" y="396"/>
                    <a:pt x="974" y="446"/>
                    <a:pt x="958" y="479"/>
                  </a:cubicBezTo>
                  <a:cubicBezTo>
                    <a:pt x="942" y="512"/>
                    <a:pt x="936" y="521"/>
                    <a:pt x="914" y="559"/>
                  </a:cubicBezTo>
                  <a:cubicBezTo>
                    <a:pt x="892" y="597"/>
                    <a:pt x="851" y="669"/>
                    <a:pt x="826" y="707"/>
                  </a:cubicBezTo>
                  <a:cubicBezTo>
                    <a:pt x="801" y="745"/>
                    <a:pt x="777" y="760"/>
                    <a:pt x="766" y="787"/>
                  </a:cubicBezTo>
                  <a:cubicBezTo>
                    <a:pt x="755" y="814"/>
                    <a:pt x="763" y="831"/>
                    <a:pt x="762" y="867"/>
                  </a:cubicBezTo>
                  <a:cubicBezTo>
                    <a:pt x="761" y="903"/>
                    <a:pt x="759" y="962"/>
                    <a:pt x="758" y="1003"/>
                  </a:cubicBezTo>
                  <a:cubicBezTo>
                    <a:pt x="757" y="1044"/>
                    <a:pt x="759" y="1074"/>
                    <a:pt x="754" y="1111"/>
                  </a:cubicBezTo>
                  <a:cubicBezTo>
                    <a:pt x="749" y="1148"/>
                    <a:pt x="738" y="1186"/>
                    <a:pt x="730" y="1227"/>
                  </a:cubicBezTo>
                  <a:cubicBezTo>
                    <a:pt x="722" y="1268"/>
                    <a:pt x="719" y="1308"/>
                    <a:pt x="706" y="1355"/>
                  </a:cubicBezTo>
                  <a:cubicBezTo>
                    <a:pt x="693" y="1402"/>
                    <a:pt x="667" y="1463"/>
                    <a:pt x="650" y="1507"/>
                  </a:cubicBezTo>
                  <a:cubicBezTo>
                    <a:pt x="633" y="1551"/>
                    <a:pt x="624" y="1579"/>
                    <a:pt x="606" y="1619"/>
                  </a:cubicBezTo>
                  <a:cubicBezTo>
                    <a:pt x="588" y="1659"/>
                    <a:pt x="560" y="1709"/>
                    <a:pt x="542" y="1747"/>
                  </a:cubicBezTo>
                  <a:cubicBezTo>
                    <a:pt x="524" y="1785"/>
                    <a:pt x="512" y="1834"/>
                    <a:pt x="498" y="1851"/>
                  </a:cubicBezTo>
                  <a:cubicBezTo>
                    <a:pt x="484" y="1868"/>
                    <a:pt x="501" y="1855"/>
                    <a:pt x="458" y="1847"/>
                  </a:cubicBezTo>
                  <a:cubicBezTo>
                    <a:pt x="415" y="1839"/>
                    <a:pt x="293" y="1814"/>
                    <a:pt x="238" y="1803"/>
                  </a:cubicBezTo>
                  <a:cubicBezTo>
                    <a:pt x="183" y="1792"/>
                    <a:pt x="167" y="1788"/>
                    <a:pt x="130" y="1783"/>
                  </a:cubicBezTo>
                  <a:cubicBezTo>
                    <a:pt x="93" y="1778"/>
                    <a:pt x="36" y="1782"/>
                    <a:pt x="18" y="1771"/>
                  </a:cubicBezTo>
                  <a:cubicBezTo>
                    <a:pt x="0" y="1760"/>
                    <a:pt x="21" y="1970"/>
                    <a:pt x="22" y="1715"/>
                  </a:cubicBezTo>
                  <a:cubicBezTo>
                    <a:pt x="23" y="1460"/>
                    <a:pt x="2" y="478"/>
                    <a:pt x="26" y="239"/>
                  </a:cubicBezTo>
                  <a:close/>
                </a:path>
              </a:pathLst>
            </a:custGeom>
            <a:solidFill>
              <a:srgbClr val="FFCC99">
                <a:alpha val="5215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33" name="Rectangle 56"/>
            <p:cNvSpPr>
              <a:spLocks noChangeArrowheads="1"/>
            </p:cNvSpPr>
            <p:nvPr/>
          </p:nvSpPr>
          <p:spPr bwMode="auto">
            <a:xfrm>
              <a:off x="336" y="91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80899" name="Rectangle 40"/>
          <p:cNvSpPr>
            <a:spLocks noChangeArrowheads="1"/>
          </p:cNvSpPr>
          <p:nvPr/>
        </p:nvSpPr>
        <p:spPr bwMode="auto">
          <a:xfrm>
            <a:off x="3497263" y="2947988"/>
            <a:ext cx="152400" cy="968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0900" name="Freeform 41"/>
          <p:cNvSpPr>
            <a:spLocks/>
          </p:cNvSpPr>
          <p:nvPr/>
        </p:nvSpPr>
        <p:spPr bwMode="auto">
          <a:xfrm>
            <a:off x="3540125" y="2946400"/>
            <a:ext cx="88900" cy="119063"/>
          </a:xfrm>
          <a:custGeom>
            <a:avLst/>
            <a:gdLst>
              <a:gd name="T0" fmla="*/ 2147483647 w 56"/>
              <a:gd name="T1" fmla="*/ 2147483647 h 75"/>
              <a:gd name="T2" fmla="*/ 2147483647 w 56"/>
              <a:gd name="T3" fmla="*/ 2147483647 h 75"/>
              <a:gd name="T4" fmla="*/ 0 w 56"/>
              <a:gd name="T5" fmla="*/ 2147483647 h 75"/>
              <a:gd name="T6" fmla="*/ 2147483647 w 56"/>
              <a:gd name="T7" fmla="*/ 2147483647 h 75"/>
              <a:gd name="T8" fmla="*/ 2147483647 w 56"/>
              <a:gd name="T9" fmla="*/ 2147483647 h 75"/>
              <a:gd name="T10" fmla="*/ 0 60000 65536"/>
              <a:gd name="T11" fmla="*/ 0 60000 65536"/>
              <a:gd name="T12" fmla="*/ 0 60000 65536"/>
              <a:gd name="T13" fmla="*/ 0 60000 65536"/>
              <a:gd name="T14" fmla="*/ 0 60000 65536"/>
              <a:gd name="T15" fmla="*/ 0 w 56"/>
              <a:gd name="T16" fmla="*/ 0 h 75"/>
              <a:gd name="T17" fmla="*/ 56 w 56"/>
              <a:gd name="T18" fmla="*/ 75 h 75"/>
            </a:gdLst>
            <a:ahLst/>
            <a:cxnLst>
              <a:cxn ang="T10">
                <a:pos x="T0" y="T1"/>
              </a:cxn>
              <a:cxn ang="T11">
                <a:pos x="T2" y="T3"/>
              </a:cxn>
              <a:cxn ang="T12">
                <a:pos x="T4" y="T5"/>
              </a:cxn>
              <a:cxn ang="T13">
                <a:pos x="T6" y="T7"/>
              </a:cxn>
              <a:cxn ang="T14">
                <a:pos x="T8" y="T9"/>
              </a:cxn>
            </a:cxnLst>
            <a:rect l="T15" t="T16" r="T17" b="T18"/>
            <a:pathLst>
              <a:path w="56" h="75">
                <a:moveTo>
                  <a:pt x="56" y="8"/>
                </a:moveTo>
                <a:cubicBezTo>
                  <a:pt x="43" y="5"/>
                  <a:pt x="33" y="0"/>
                  <a:pt x="22" y="5"/>
                </a:cubicBezTo>
                <a:cubicBezTo>
                  <a:pt x="11" y="13"/>
                  <a:pt x="11" y="27"/>
                  <a:pt x="0" y="37"/>
                </a:cubicBezTo>
                <a:cubicBezTo>
                  <a:pt x="1" y="43"/>
                  <a:pt x="0" y="50"/>
                  <a:pt x="3" y="56"/>
                </a:cubicBezTo>
                <a:cubicBezTo>
                  <a:pt x="11" y="75"/>
                  <a:pt x="11" y="53"/>
                  <a:pt x="11" y="6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0901" name="Freeform 61"/>
          <p:cNvSpPr>
            <a:spLocks/>
          </p:cNvSpPr>
          <p:nvPr/>
        </p:nvSpPr>
        <p:spPr bwMode="auto">
          <a:xfrm>
            <a:off x="1136650" y="1055688"/>
            <a:ext cx="2006600" cy="3578225"/>
          </a:xfrm>
          <a:custGeom>
            <a:avLst/>
            <a:gdLst>
              <a:gd name="T0" fmla="*/ 2147483647 w 1264"/>
              <a:gd name="T1" fmla="*/ 2147483647 h 2254"/>
              <a:gd name="T2" fmla="*/ 2147483647 w 1264"/>
              <a:gd name="T3" fmla="*/ 2147483647 h 2254"/>
              <a:gd name="T4" fmla="*/ 2147483647 w 1264"/>
              <a:gd name="T5" fmla="*/ 2147483647 h 2254"/>
              <a:gd name="T6" fmla="*/ 2147483647 w 1264"/>
              <a:gd name="T7" fmla="*/ 2147483647 h 2254"/>
              <a:gd name="T8" fmla="*/ 2147483647 w 1264"/>
              <a:gd name="T9" fmla="*/ 2147483647 h 2254"/>
              <a:gd name="T10" fmla="*/ 2147483647 w 1264"/>
              <a:gd name="T11" fmla="*/ 2147483647 h 2254"/>
              <a:gd name="T12" fmla="*/ 2147483647 w 1264"/>
              <a:gd name="T13" fmla="*/ 2147483647 h 2254"/>
              <a:gd name="T14" fmla="*/ 2147483647 w 1264"/>
              <a:gd name="T15" fmla="*/ 2147483647 h 2254"/>
              <a:gd name="T16" fmla="*/ 2147483647 w 1264"/>
              <a:gd name="T17" fmla="*/ 2147483647 h 2254"/>
              <a:gd name="T18" fmla="*/ 2147483647 w 1264"/>
              <a:gd name="T19" fmla="*/ 2147483647 h 2254"/>
              <a:gd name="T20" fmla="*/ 2147483647 w 1264"/>
              <a:gd name="T21" fmla="*/ 2147483647 h 2254"/>
              <a:gd name="T22" fmla="*/ 2147483647 w 1264"/>
              <a:gd name="T23" fmla="*/ 2147483647 h 2254"/>
              <a:gd name="T24" fmla="*/ 2147483647 w 1264"/>
              <a:gd name="T25" fmla="*/ 2147483647 h 2254"/>
              <a:gd name="T26" fmla="*/ 2147483647 w 1264"/>
              <a:gd name="T27" fmla="*/ 2147483647 h 2254"/>
              <a:gd name="T28" fmla="*/ 2147483647 w 1264"/>
              <a:gd name="T29" fmla="*/ 2147483647 h 2254"/>
              <a:gd name="T30" fmla="*/ 2147483647 w 1264"/>
              <a:gd name="T31" fmla="*/ 2147483647 h 2254"/>
              <a:gd name="T32" fmla="*/ 2147483647 w 1264"/>
              <a:gd name="T33" fmla="*/ 2147483647 h 2254"/>
              <a:gd name="T34" fmla="*/ 2147483647 w 1264"/>
              <a:gd name="T35" fmla="*/ 2147483647 h 2254"/>
              <a:gd name="T36" fmla="*/ 2147483647 w 1264"/>
              <a:gd name="T37" fmla="*/ 2147483647 h 2254"/>
              <a:gd name="T38" fmla="*/ 2147483647 w 1264"/>
              <a:gd name="T39" fmla="*/ 2147483647 h 2254"/>
              <a:gd name="T40" fmla="*/ 2147483647 w 1264"/>
              <a:gd name="T41" fmla="*/ 2147483647 h 2254"/>
              <a:gd name="T42" fmla="*/ 2147483647 w 1264"/>
              <a:gd name="T43" fmla="*/ 2147483647 h 2254"/>
              <a:gd name="T44" fmla="*/ 2147483647 w 1264"/>
              <a:gd name="T45" fmla="*/ 2147483647 h 2254"/>
              <a:gd name="T46" fmla="*/ 2147483647 w 1264"/>
              <a:gd name="T47" fmla="*/ 2147483647 h 2254"/>
              <a:gd name="T48" fmla="*/ 2147483647 w 1264"/>
              <a:gd name="T49" fmla="*/ 2147483647 h 2254"/>
              <a:gd name="T50" fmla="*/ 2147483647 w 1264"/>
              <a:gd name="T51" fmla="*/ 2147483647 h 2254"/>
              <a:gd name="T52" fmla="*/ 2147483647 w 1264"/>
              <a:gd name="T53" fmla="*/ 2147483647 h 2254"/>
              <a:gd name="T54" fmla="*/ 2147483647 w 1264"/>
              <a:gd name="T55" fmla="*/ 2147483647 h 2254"/>
              <a:gd name="T56" fmla="*/ 2147483647 w 1264"/>
              <a:gd name="T57" fmla="*/ 2147483647 h 2254"/>
              <a:gd name="T58" fmla="*/ 2147483647 w 1264"/>
              <a:gd name="T59" fmla="*/ 2147483647 h 2254"/>
              <a:gd name="T60" fmla="*/ 2147483647 w 1264"/>
              <a:gd name="T61" fmla="*/ 2147483647 h 2254"/>
              <a:gd name="T62" fmla="*/ 2147483647 w 1264"/>
              <a:gd name="T63" fmla="*/ 2147483647 h 2254"/>
              <a:gd name="T64" fmla="*/ 2147483647 w 1264"/>
              <a:gd name="T65" fmla="*/ 2147483647 h 2254"/>
              <a:gd name="T66" fmla="*/ 2147483647 w 1264"/>
              <a:gd name="T67" fmla="*/ 2147483647 h 2254"/>
              <a:gd name="T68" fmla="*/ 2147483647 w 1264"/>
              <a:gd name="T69" fmla="*/ 2147483647 h 2254"/>
              <a:gd name="T70" fmla="*/ 2147483647 w 1264"/>
              <a:gd name="T71" fmla="*/ 2147483647 h 2254"/>
              <a:gd name="T72" fmla="*/ 2147483647 w 1264"/>
              <a:gd name="T73" fmla="*/ 2147483647 h 2254"/>
              <a:gd name="T74" fmla="*/ 2147483647 w 1264"/>
              <a:gd name="T75" fmla="*/ 2147483647 h 2254"/>
              <a:gd name="T76" fmla="*/ 2147483647 w 1264"/>
              <a:gd name="T77" fmla="*/ 2147483647 h 2254"/>
              <a:gd name="T78" fmla="*/ 2147483647 w 1264"/>
              <a:gd name="T79" fmla="*/ 2147483647 h 2254"/>
              <a:gd name="T80" fmla="*/ 2147483647 w 1264"/>
              <a:gd name="T81" fmla="*/ 2147483647 h 2254"/>
              <a:gd name="T82" fmla="*/ 2147483647 w 1264"/>
              <a:gd name="T83" fmla="*/ 2147483647 h 2254"/>
              <a:gd name="T84" fmla="*/ 2147483647 w 1264"/>
              <a:gd name="T85" fmla="*/ 2147483647 h 2254"/>
              <a:gd name="T86" fmla="*/ 2147483647 w 1264"/>
              <a:gd name="T87" fmla="*/ 2147483647 h 2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4"/>
              <a:gd name="T133" fmla="*/ 0 h 2254"/>
              <a:gd name="T134" fmla="*/ 1264 w 1264"/>
              <a:gd name="T135" fmla="*/ 2254 h 2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4" h="2254">
                <a:moveTo>
                  <a:pt x="797" y="151"/>
                </a:moveTo>
                <a:cubicBezTo>
                  <a:pt x="815" y="140"/>
                  <a:pt x="853" y="133"/>
                  <a:pt x="877" y="131"/>
                </a:cubicBezTo>
                <a:cubicBezTo>
                  <a:pt x="901" y="129"/>
                  <a:pt x="913" y="142"/>
                  <a:pt x="941" y="139"/>
                </a:cubicBezTo>
                <a:cubicBezTo>
                  <a:pt x="969" y="136"/>
                  <a:pt x="1006" y="125"/>
                  <a:pt x="1045" y="111"/>
                </a:cubicBezTo>
                <a:cubicBezTo>
                  <a:pt x="1084" y="97"/>
                  <a:pt x="1142" y="72"/>
                  <a:pt x="1177" y="55"/>
                </a:cubicBezTo>
                <a:cubicBezTo>
                  <a:pt x="1212" y="38"/>
                  <a:pt x="1250" y="0"/>
                  <a:pt x="1257" y="7"/>
                </a:cubicBezTo>
                <a:cubicBezTo>
                  <a:pt x="1264" y="14"/>
                  <a:pt x="1228" y="70"/>
                  <a:pt x="1217" y="95"/>
                </a:cubicBezTo>
                <a:cubicBezTo>
                  <a:pt x="1206" y="120"/>
                  <a:pt x="1201" y="132"/>
                  <a:pt x="1189" y="155"/>
                </a:cubicBezTo>
                <a:cubicBezTo>
                  <a:pt x="1177" y="178"/>
                  <a:pt x="1155" y="216"/>
                  <a:pt x="1145" y="235"/>
                </a:cubicBezTo>
                <a:cubicBezTo>
                  <a:pt x="1135" y="254"/>
                  <a:pt x="1140" y="254"/>
                  <a:pt x="1129" y="271"/>
                </a:cubicBezTo>
                <a:cubicBezTo>
                  <a:pt x="1118" y="288"/>
                  <a:pt x="1091" y="319"/>
                  <a:pt x="1077" y="335"/>
                </a:cubicBezTo>
                <a:cubicBezTo>
                  <a:pt x="1063" y="351"/>
                  <a:pt x="1060" y="356"/>
                  <a:pt x="1045" y="367"/>
                </a:cubicBezTo>
                <a:cubicBezTo>
                  <a:pt x="1030" y="378"/>
                  <a:pt x="1012" y="390"/>
                  <a:pt x="989" y="403"/>
                </a:cubicBezTo>
                <a:cubicBezTo>
                  <a:pt x="966" y="416"/>
                  <a:pt x="929" y="428"/>
                  <a:pt x="905" y="443"/>
                </a:cubicBezTo>
                <a:cubicBezTo>
                  <a:pt x="881" y="458"/>
                  <a:pt x="864" y="472"/>
                  <a:pt x="845" y="495"/>
                </a:cubicBezTo>
                <a:cubicBezTo>
                  <a:pt x="826" y="518"/>
                  <a:pt x="808" y="551"/>
                  <a:pt x="793" y="579"/>
                </a:cubicBezTo>
                <a:cubicBezTo>
                  <a:pt x="778" y="607"/>
                  <a:pt x="766" y="625"/>
                  <a:pt x="757" y="663"/>
                </a:cubicBezTo>
                <a:cubicBezTo>
                  <a:pt x="748" y="701"/>
                  <a:pt x="748" y="764"/>
                  <a:pt x="741" y="807"/>
                </a:cubicBezTo>
                <a:cubicBezTo>
                  <a:pt x="734" y="850"/>
                  <a:pt x="724" y="879"/>
                  <a:pt x="717" y="919"/>
                </a:cubicBezTo>
                <a:cubicBezTo>
                  <a:pt x="710" y="959"/>
                  <a:pt x="702" y="1017"/>
                  <a:pt x="697" y="1047"/>
                </a:cubicBezTo>
                <a:cubicBezTo>
                  <a:pt x="692" y="1077"/>
                  <a:pt x="687" y="1067"/>
                  <a:pt x="685" y="1099"/>
                </a:cubicBezTo>
                <a:cubicBezTo>
                  <a:pt x="683" y="1131"/>
                  <a:pt x="686" y="1188"/>
                  <a:pt x="685" y="1239"/>
                </a:cubicBezTo>
                <a:cubicBezTo>
                  <a:pt x="684" y="1290"/>
                  <a:pt x="682" y="1347"/>
                  <a:pt x="681" y="1407"/>
                </a:cubicBezTo>
                <a:cubicBezTo>
                  <a:pt x="680" y="1467"/>
                  <a:pt x="677" y="1535"/>
                  <a:pt x="681" y="1599"/>
                </a:cubicBezTo>
                <a:cubicBezTo>
                  <a:pt x="685" y="1663"/>
                  <a:pt x="698" y="1717"/>
                  <a:pt x="705" y="1791"/>
                </a:cubicBezTo>
                <a:cubicBezTo>
                  <a:pt x="712" y="1865"/>
                  <a:pt x="716" y="1970"/>
                  <a:pt x="721" y="2043"/>
                </a:cubicBezTo>
                <a:cubicBezTo>
                  <a:pt x="726" y="2116"/>
                  <a:pt x="752" y="2208"/>
                  <a:pt x="737" y="2231"/>
                </a:cubicBezTo>
                <a:cubicBezTo>
                  <a:pt x="722" y="2254"/>
                  <a:pt x="696" y="2206"/>
                  <a:pt x="633" y="2183"/>
                </a:cubicBezTo>
                <a:cubicBezTo>
                  <a:pt x="570" y="2160"/>
                  <a:pt x="443" y="2124"/>
                  <a:pt x="361" y="2095"/>
                </a:cubicBezTo>
                <a:cubicBezTo>
                  <a:pt x="279" y="2066"/>
                  <a:pt x="200" y="2032"/>
                  <a:pt x="141" y="2007"/>
                </a:cubicBezTo>
                <a:cubicBezTo>
                  <a:pt x="82" y="1982"/>
                  <a:pt x="18" y="1978"/>
                  <a:pt x="9" y="1947"/>
                </a:cubicBezTo>
                <a:cubicBezTo>
                  <a:pt x="0" y="1916"/>
                  <a:pt x="70" y="1860"/>
                  <a:pt x="89" y="1823"/>
                </a:cubicBezTo>
                <a:cubicBezTo>
                  <a:pt x="108" y="1786"/>
                  <a:pt x="104" y="1780"/>
                  <a:pt x="125" y="1727"/>
                </a:cubicBezTo>
                <a:cubicBezTo>
                  <a:pt x="146" y="1674"/>
                  <a:pt x="194" y="1582"/>
                  <a:pt x="217" y="1507"/>
                </a:cubicBezTo>
                <a:cubicBezTo>
                  <a:pt x="240" y="1432"/>
                  <a:pt x="254" y="1352"/>
                  <a:pt x="265" y="1279"/>
                </a:cubicBezTo>
                <a:cubicBezTo>
                  <a:pt x="276" y="1206"/>
                  <a:pt x="276" y="1130"/>
                  <a:pt x="281" y="1067"/>
                </a:cubicBezTo>
                <a:cubicBezTo>
                  <a:pt x="286" y="1004"/>
                  <a:pt x="283" y="944"/>
                  <a:pt x="293" y="903"/>
                </a:cubicBezTo>
                <a:cubicBezTo>
                  <a:pt x="303" y="862"/>
                  <a:pt x="320" y="853"/>
                  <a:pt x="341" y="819"/>
                </a:cubicBezTo>
                <a:cubicBezTo>
                  <a:pt x="362" y="785"/>
                  <a:pt x="398" y="737"/>
                  <a:pt x="417" y="699"/>
                </a:cubicBezTo>
                <a:cubicBezTo>
                  <a:pt x="436" y="661"/>
                  <a:pt x="438" y="628"/>
                  <a:pt x="457" y="591"/>
                </a:cubicBezTo>
                <a:cubicBezTo>
                  <a:pt x="476" y="554"/>
                  <a:pt x="504" y="518"/>
                  <a:pt x="533" y="479"/>
                </a:cubicBezTo>
                <a:cubicBezTo>
                  <a:pt x="562" y="440"/>
                  <a:pt x="594" y="402"/>
                  <a:pt x="633" y="355"/>
                </a:cubicBezTo>
                <a:cubicBezTo>
                  <a:pt x="672" y="308"/>
                  <a:pt x="741" y="233"/>
                  <a:pt x="769" y="199"/>
                </a:cubicBezTo>
                <a:cubicBezTo>
                  <a:pt x="797" y="165"/>
                  <a:pt x="779" y="162"/>
                  <a:pt x="797" y="151"/>
                </a:cubicBezTo>
                <a:close/>
              </a:path>
            </a:pathLst>
          </a:custGeom>
          <a:solidFill>
            <a:srgbClr val="99CC00">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02" name="Freeform 62"/>
          <p:cNvSpPr>
            <a:spLocks/>
          </p:cNvSpPr>
          <p:nvPr/>
        </p:nvSpPr>
        <p:spPr bwMode="auto">
          <a:xfrm>
            <a:off x="357188" y="3957638"/>
            <a:ext cx="2714625" cy="1254125"/>
          </a:xfrm>
          <a:custGeom>
            <a:avLst/>
            <a:gdLst>
              <a:gd name="T0" fmla="*/ 2147483647 w 1710"/>
              <a:gd name="T1" fmla="*/ 2147483647 h 790"/>
              <a:gd name="T2" fmla="*/ 2147483647 w 1710"/>
              <a:gd name="T3" fmla="*/ 2147483647 h 790"/>
              <a:gd name="T4" fmla="*/ 2147483647 w 1710"/>
              <a:gd name="T5" fmla="*/ 2147483647 h 790"/>
              <a:gd name="T6" fmla="*/ 2147483647 w 1710"/>
              <a:gd name="T7" fmla="*/ 2147483647 h 790"/>
              <a:gd name="T8" fmla="*/ 2147483647 w 1710"/>
              <a:gd name="T9" fmla="*/ 2147483647 h 790"/>
              <a:gd name="T10" fmla="*/ 2147483647 w 1710"/>
              <a:gd name="T11" fmla="*/ 2147483647 h 790"/>
              <a:gd name="T12" fmla="*/ 2147483647 w 1710"/>
              <a:gd name="T13" fmla="*/ 2147483647 h 790"/>
              <a:gd name="T14" fmla="*/ 2147483647 w 1710"/>
              <a:gd name="T15" fmla="*/ 2147483647 h 790"/>
              <a:gd name="T16" fmla="*/ 2147483647 w 1710"/>
              <a:gd name="T17" fmla="*/ 2147483647 h 790"/>
              <a:gd name="T18" fmla="*/ 2147483647 w 1710"/>
              <a:gd name="T19" fmla="*/ 2147483647 h 790"/>
              <a:gd name="T20" fmla="*/ 2147483647 w 1710"/>
              <a:gd name="T21" fmla="*/ 2147483647 h 790"/>
              <a:gd name="T22" fmla="*/ 2147483647 w 1710"/>
              <a:gd name="T23" fmla="*/ 2147483647 h 790"/>
              <a:gd name="T24" fmla="*/ 2147483647 w 1710"/>
              <a:gd name="T25" fmla="*/ 2147483647 h 790"/>
              <a:gd name="T26" fmla="*/ 2147483647 w 1710"/>
              <a:gd name="T27" fmla="*/ 2147483647 h 790"/>
              <a:gd name="T28" fmla="*/ 2147483647 w 1710"/>
              <a:gd name="T29" fmla="*/ 2147483647 h 790"/>
              <a:gd name="T30" fmla="*/ 2147483647 w 1710"/>
              <a:gd name="T31" fmla="*/ 2147483647 h 790"/>
              <a:gd name="T32" fmla="*/ 2147483647 w 1710"/>
              <a:gd name="T33" fmla="*/ 2147483647 h 790"/>
              <a:gd name="T34" fmla="*/ 2147483647 w 1710"/>
              <a:gd name="T35" fmla="*/ 2147483647 h 790"/>
              <a:gd name="T36" fmla="*/ 2147483647 w 1710"/>
              <a:gd name="T37" fmla="*/ 2147483647 h 790"/>
              <a:gd name="T38" fmla="*/ 2147483647 w 1710"/>
              <a:gd name="T39" fmla="*/ 2147483647 h 790"/>
              <a:gd name="T40" fmla="*/ 2147483647 w 1710"/>
              <a:gd name="T41" fmla="*/ 2147483647 h 790"/>
              <a:gd name="T42" fmla="*/ 2147483647 w 1710"/>
              <a:gd name="T43" fmla="*/ 2147483647 h 790"/>
              <a:gd name="T44" fmla="*/ 2147483647 w 1710"/>
              <a:gd name="T45" fmla="*/ 2147483647 h 790"/>
              <a:gd name="T46" fmla="*/ 2147483647 w 1710"/>
              <a:gd name="T47" fmla="*/ 2147483647 h 790"/>
              <a:gd name="T48" fmla="*/ 2147483647 w 1710"/>
              <a:gd name="T49" fmla="*/ 2147483647 h 7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10"/>
              <a:gd name="T76" fmla="*/ 0 h 790"/>
              <a:gd name="T77" fmla="*/ 1710 w 1710"/>
              <a:gd name="T78" fmla="*/ 790 h 7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10" h="790">
                <a:moveTo>
                  <a:pt x="40" y="51"/>
                </a:moveTo>
                <a:cubicBezTo>
                  <a:pt x="0" y="102"/>
                  <a:pt x="29" y="327"/>
                  <a:pt x="36" y="391"/>
                </a:cubicBezTo>
                <a:cubicBezTo>
                  <a:pt x="43" y="455"/>
                  <a:pt x="58" y="422"/>
                  <a:pt x="80" y="435"/>
                </a:cubicBezTo>
                <a:cubicBezTo>
                  <a:pt x="102" y="448"/>
                  <a:pt x="126" y="467"/>
                  <a:pt x="168" y="467"/>
                </a:cubicBezTo>
                <a:cubicBezTo>
                  <a:pt x="210" y="467"/>
                  <a:pt x="285" y="444"/>
                  <a:pt x="332" y="435"/>
                </a:cubicBezTo>
                <a:cubicBezTo>
                  <a:pt x="379" y="426"/>
                  <a:pt x="408" y="419"/>
                  <a:pt x="452" y="411"/>
                </a:cubicBezTo>
                <a:cubicBezTo>
                  <a:pt x="496" y="403"/>
                  <a:pt x="546" y="392"/>
                  <a:pt x="596" y="387"/>
                </a:cubicBezTo>
                <a:cubicBezTo>
                  <a:pt x="646" y="382"/>
                  <a:pt x="703" y="377"/>
                  <a:pt x="752" y="383"/>
                </a:cubicBezTo>
                <a:cubicBezTo>
                  <a:pt x="801" y="389"/>
                  <a:pt x="842" y="403"/>
                  <a:pt x="888" y="423"/>
                </a:cubicBezTo>
                <a:cubicBezTo>
                  <a:pt x="934" y="443"/>
                  <a:pt x="975" y="468"/>
                  <a:pt x="1028" y="503"/>
                </a:cubicBezTo>
                <a:cubicBezTo>
                  <a:pt x="1081" y="538"/>
                  <a:pt x="1141" y="595"/>
                  <a:pt x="1204" y="635"/>
                </a:cubicBezTo>
                <a:cubicBezTo>
                  <a:pt x="1267" y="675"/>
                  <a:pt x="1357" y="718"/>
                  <a:pt x="1408" y="743"/>
                </a:cubicBezTo>
                <a:cubicBezTo>
                  <a:pt x="1459" y="768"/>
                  <a:pt x="1482" y="790"/>
                  <a:pt x="1508" y="787"/>
                </a:cubicBezTo>
                <a:cubicBezTo>
                  <a:pt x="1534" y="784"/>
                  <a:pt x="1543" y="755"/>
                  <a:pt x="1564" y="723"/>
                </a:cubicBezTo>
                <a:cubicBezTo>
                  <a:pt x="1585" y="691"/>
                  <a:pt x="1609" y="642"/>
                  <a:pt x="1632" y="595"/>
                </a:cubicBezTo>
                <a:cubicBezTo>
                  <a:pt x="1655" y="548"/>
                  <a:pt x="1698" y="463"/>
                  <a:pt x="1704" y="439"/>
                </a:cubicBezTo>
                <a:cubicBezTo>
                  <a:pt x="1710" y="415"/>
                  <a:pt x="1692" y="451"/>
                  <a:pt x="1668" y="451"/>
                </a:cubicBezTo>
                <a:cubicBezTo>
                  <a:pt x="1644" y="451"/>
                  <a:pt x="1603" y="444"/>
                  <a:pt x="1560" y="439"/>
                </a:cubicBezTo>
                <a:cubicBezTo>
                  <a:pt x="1517" y="434"/>
                  <a:pt x="1458" y="424"/>
                  <a:pt x="1412" y="419"/>
                </a:cubicBezTo>
                <a:cubicBezTo>
                  <a:pt x="1366" y="414"/>
                  <a:pt x="1379" y="436"/>
                  <a:pt x="1284" y="411"/>
                </a:cubicBezTo>
                <a:cubicBezTo>
                  <a:pt x="1189" y="386"/>
                  <a:pt x="952" y="310"/>
                  <a:pt x="844" y="271"/>
                </a:cubicBezTo>
                <a:cubicBezTo>
                  <a:pt x="736" y="232"/>
                  <a:pt x="695" y="199"/>
                  <a:pt x="636" y="175"/>
                </a:cubicBezTo>
                <a:cubicBezTo>
                  <a:pt x="577" y="151"/>
                  <a:pt x="552" y="142"/>
                  <a:pt x="492" y="127"/>
                </a:cubicBezTo>
                <a:cubicBezTo>
                  <a:pt x="432" y="112"/>
                  <a:pt x="351" y="95"/>
                  <a:pt x="276" y="83"/>
                </a:cubicBezTo>
                <a:cubicBezTo>
                  <a:pt x="201" y="71"/>
                  <a:pt x="80" y="0"/>
                  <a:pt x="40" y="51"/>
                </a:cubicBezTo>
                <a:close/>
              </a:path>
            </a:pathLst>
          </a:custGeom>
          <a:solidFill>
            <a:srgbClr val="3366FF">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03" name="Freeform 63"/>
          <p:cNvSpPr>
            <a:spLocks/>
          </p:cNvSpPr>
          <p:nvPr/>
        </p:nvSpPr>
        <p:spPr bwMode="auto">
          <a:xfrm>
            <a:off x="3087688" y="2617788"/>
            <a:ext cx="879475" cy="1751012"/>
          </a:xfrm>
          <a:custGeom>
            <a:avLst/>
            <a:gdLst>
              <a:gd name="T0" fmla="*/ 0 w 554"/>
              <a:gd name="T1" fmla="*/ 2147483647 h 1103"/>
              <a:gd name="T2" fmla="*/ 2147483647 w 554"/>
              <a:gd name="T3" fmla="*/ 2147483647 h 1103"/>
              <a:gd name="T4" fmla="*/ 2147483647 w 554"/>
              <a:gd name="T5" fmla="*/ 2147483647 h 1103"/>
              <a:gd name="T6" fmla="*/ 2147483647 w 554"/>
              <a:gd name="T7" fmla="*/ 2147483647 h 1103"/>
              <a:gd name="T8" fmla="*/ 2147483647 w 554"/>
              <a:gd name="T9" fmla="*/ 2147483647 h 1103"/>
              <a:gd name="T10" fmla="*/ 2147483647 w 554"/>
              <a:gd name="T11" fmla="*/ 2147483647 h 1103"/>
              <a:gd name="T12" fmla="*/ 2147483647 w 554"/>
              <a:gd name="T13" fmla="*/ 2147483647 h 1103"/>
              <a:gd name="T14" fmla="*/ 2147483647 w 554"/>
              <a:gd name="T15" fmla="*/ 2147483647 h 1103"/>
              <a:gd name="T16" fmla="*/ 2147483647 w 554"/>
              <a:gd name="T17" fmla="*/ 2147483647 h 1103"/>
              <a:gd name="T18" fmla="*/ 2147483647 w 554"/>
              <a:gd name="T19" fmla="*/ 2147483647 h 1103"/>
              <a:gd name="T20" fmla="*/ 2147483647 w 554"/>
              <a:gd name="T21" fmla="*/ 2147483647 h 1103"/>
              <a:gd name="T22" fmla="*/ 2147483647 w 554"/>
              <a:gd name="T23" fmla="*/ 2147483647 h 1103"/>
              <a:gd name="T24" fmla="*/ 2147483647 w 554"/>
              <a:gd name="T25" fmla="*/ 2147483647 h 1103"/>
              <a:gd name="T26" fmla="*/ 2147483647 w 554"/>
              <a:gd name="T27" fmla="*/ 2147483647 h 1103"/>
              <a:gd name="T28" fmla="*/ 2147483647 w 554"/>
              <a:gd name="T29" fmla="*/ 2147483647 h 1103"/>
              <a:gd name="T30" fmla="*/ 2147483647 w 554"/>
              <a:gd name="T31" fmla="*/ 2147483647 h 1103"/>
              <a:gd name="T32" fmla="*/ 2147483647 w 554"/>
              <a:gd name="T33" fmla="*/ 2147483647 h 1103"/>
              <a:gd name="T34" fmla="*/ 2147483647 w 554"/>
              <a:gd name="T35" fmla="*/ 2147483647 h 1103"/>
              <a:gd name="T36" fmla="*/ 2147483647 w 554"/>
              <a:gd name="T37" fmla="*/ 2147483647 h 1103"/>
              <a:gd name="T38" fmla="*/ 2147483647 w 554"/>
              <a:gd name="T39" fmla="*/ 2147483647 h 1103"/>
              <a:gd name="T40" fmla="*/ 2147483647 w 554"/>
              <a:gd name="T41" fmla="*/ 2147483647 h 1103"/>
              <a:gd name="T42" fmla="*/ 2147483647 w 554"/>
              <a:gd name="T43" fmla="*/ 2147483647 h 1103"/>
              <a:gd name="T44" fmla="*/ 2147483647 w 554"/>
              <a:gd name="T45" fmla="*/ 2147483647 h 1103"/>
              <a:gd name="T46" fmla="*/ 2147483647 w 554"/>
              <a:gd name="T47" fmla="*/ 2147483647 h 1103"/>
              <a:gd name="T48" fmla="*/ 2147483647 w 554"/>
              <a:gd name="T49" fmla="*/ 2147483647 h 1103"/>
              <a:gd name="T50" fmla="*/ 2147483647 w 554"/>
              <a:gd name="T51" fmla="*/ 2147483647 h 1103"/>
              <a:gd name="T52" fmla="*/ 2147483647 w 554"/>
              <a:gd name="T53" fmla="*/ 2147483647 h 1103"/>
              <a:gd name="T54" fmla="*/ 2147483647 w 554"/>
              <a:gd name="T55" fmla="*/ 2147483647 h 1103"/>
              <a:gd name="T56" fmla="*/ 2147483647 w 554"/>
              <a:gd name="T57" fmla="*/ 2147483647 h 1103"/>
              <a:gd name="T58" fmla="*/ 2147483647 w 554"/>
              <a:gd name="T59" fmla="*/ 2147483647 h 1103"/>
              <a:gd name="T60" fmla="*/ 2147483647 w 554"/>
              <a:gd name="T61" fmla="*/ 2147483647 h 1103"/>
              <a:gd name="T62" fmla="*/ 2147483647 w 554"/>
              <a:gd name="T63" fmla="*/ 2147483647 h 1103"/>
              <a:gd name="T64" fmla="*/ 2147483647 w 554"/>
              <a:gd name="T65" fmla="*/ 2147483647 h 1103"/>
              <a:gd name="T66" fmla="*/ 2147483647 w 554"/>
              <a:gd name="T67" fmla="*/ 2147483647 h 1103"/>
              <a:gd name="T68" fmla="*/ 2147483647 w 554"/>
              <a:gd name="T69" fmla="*/ 2147483647 h 1103"/>
              <a:gd name="T70" fmla="*/ 2147483647 w 554"/>
              <a:gd name="T71" fmla="*/ 2147483647 h 1103"/>
              <a:gd name="T72" fmla="*/ 2147483647 w 554"/>
              <a:gd name="T73" fmla="*/ 2147483647 h 1103"/>
              <a:gd name="T74" fmla="*/ 2147483647 w 554"/>
              <a:gd name="T75" fmla="*/ 2147483647 h 1103"/>
              <a:gd name="T76" fmla="*/ 2147483647 w 554"/>
              <a:gd name="T77" fmla="*/ 2147483647 h 1103"/>
              <a:gd name="T78" fmla="*/ 2147483647 w 554"/>
              <a:gd name="T79" fmla="*/ 2147483647 h 1103"/>
              <a:gd name="T80" fmla="*/ 2147483647 w 554"/>
              <a:gd name="T81" fmla="*/ 2147483647 h 1103"/>
              <a:gd name="T82" fmla="*/ 2147483647 w 554"/>
              <a:gd name="T83" fmla="*/ 2147483647 h 1103"/>
              <a:gd name="T84" fmla="*/ 2147483647 w 554"/>
              <a:gd name="T85" fmla="*/ 2147483647 h 1103"/>
              <a:gd name="T86" fmla="*/ 2147483647 w 554"/>
              <a:gd name="T87" fmla="*/ 2147483647 h 1103"/>
              <a:gd name="T88" fmla="*/ 2147483647 w 554"/>
              <a:gd name="T89" fmla="*/ 2147483647 h 1103"/>
              <a:gd name="T90" fmla="*/ 2147483647 w 554"/>
              <a:gd name="T91" fmla="*/ 2147483647 h 1103"/>
              <a:gd name="T92" fmla="*/ 2147483647 w 554"/>
              <a:gd name="T93" fmla="*/ 2147483647 h 110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54"/>
              <a:gd name="T142" fmla="*/ 0 h 1103"/>
              <a:gd name="T143" fmla="*/ 554 w 554"/>
              <a:gd name="T144" fmla="*/ 1103 h 110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54" h="1103">
                <a:moveTo>
                  <a:pt x="0" y="1087"/>
                </a:moveTo>
                <a:cubicBezTo>
                  <a:pt x="3" y="1046"/>
                  <a:pt x="7" y="1005"/>
                  <a:pt x="12" y="951"/>
                </a:cubicBezTo>
                <a:cubicBezTo>
                  <a:pt x="17" y="897"/>
                  <a:pt x="25" y="813"/>
                  <a:pt x="28" y="763"/>
                </a:cubicBezTo>
                <a:cubicBezTo>
                  <a:pt x="31" y="713"/>
                  <a:pt x="27" y="688"/>
                  <a:pt x="32" y="651"/>
                </a:cubicBezTo>
                <a:cubicBezTo>
                  <a:pt x="37" y="614"/>
                  <a:pt x="38" y="588"/>
                  <a:pt x="60" y="539"/>
                </a:cubicBezTo>
                <a:cubicBezTo>
                  <a:pt x="82" y="490"/>
                  <a:pt x="127" y="421"/>
                  <a:pt x="164" y="359"/>
                </a:cubicBezTo>
                <a:cubicBezTo>
                  <a:pt x="201" y="297"/>
                  <a:pt x="251" y="223"/>
                  <a:pt x="284" y="167"/>
                </a:cubicBezTo>
                <a:cubicBezTo>
                  <a:pt x="317" y="111"/>
                  <a:pt x="342" y="46"/>
                  <a:pt x="364" y="23"/>
                </a:cubicBezTo>
                <a:cubicBezTo>
                  <a:pt x="386" y="0"/>
                  <a:pt x="401" y="34"/>
                  <a:pt x="416" y="31"/>
                </a:cubicBezTo>
                <a:cubicBezTo>
                  <a:pt x="431" y="28"/>
                  <a:pt x="443" y="8"/>
                  <a:pt x="456" y="7"/>
                </a:cubicBezTo>
                <a:cubicBezTo>
                  <a:pt x="469" y="6"/>
                  <a:pt x="481" y="22"/>
                  <a:pt x="496" y="23"/>
                </a:cubicBezTo>
                <a:cubicBezTo>
                  <a:pt x="511" y="24"/>
                  <a:pt x="542" y="10"/>
                  <a:pt x="548" y="15"/>
                </a:cubicBezTo>
                <a:cubicBezTo>
                  <a:pt x="554" y="20"/>
                  <a:pt x="535" y="40"/>
                  <a:pt x="532" y="51"/>
                </a:cubicBezTo>
                <a:cubicBezTo>
                  <a:pt x="529" y="62"/>
                  <a:pt x="527" y="70"/>
                  <a:pt x="528" y="79"/>
                </a:cubicBezTo>
                <a:cubicBezTo>
                  <a:pt x="529" y="88"/>
                  <a:pt x="539" y="94"/>
                  <a:pt x="536" y="103"/>
                </a:cubicBezTo>
                <a:cubicBezTo>
                  <a:pt x="533" y="112"/>
                  <a:pt x="520" y="129"/>
                  <a:pt x="512" y="135"/>
                </a:cubicBezTo>
                <a:cubicBezTo>
                  <a:pt x="504" y="141"/>
                  <a:pt x="491" y="144"/>
                  <a:pt x="488" y="139"/>
                </a:cubicBezTo>
                <a:cubicBezTo>
                  <a:pt x="485" y="134"/>
                  <a:pt x="495" y="108"/>
                  <a:pt x="492" y="107"/>
                </a:cubicBezTo>
                <a:cubicBezTo>
                  <a:pt x="489" y="106"/>
                  <a:pt x="481" y="124"/>
                  <a:pt x="472" y="131"/>
                </a:cubicBezTo>
                <a:cubicBezTo>
                  <a:pt x="463" y="138"/>
                  <a:pt x="445" y="140"/>
                  <a:pt x="436" y="147"/>
                </a:cubicBezTo>
                <a:cubicBezTo>
                  <a:pt x="427" y="154"/>
                  <a:pt x="428" y="165"/>
                  <a:pt x="420" y="171"/>
                </a:cubicBezTo>
                <a:cubicBezTo>
                  <a:pt x="412" y="177"/>
                  <a:pt x="400" y="177"/>
                  <a:pt x="388" y="183"/>
                </a:cubicBezTo>
                <a:cubicBezTo>
                  <a:pt x="376" y="189"/>
                  <a:pt x="361" y="204"/>
                  <a:pt x="348" y="207"/>
                </a:cubicBezTo>
                <a:cubicBezTo>
                  <a:pt x="335" y="210"/>
                  <a:pt x="321" y="200"/>
                  <a:pt x="312" y="203"/>
                </a:cubicBezTo>
                <a:cubicBezTo>
                  <a:pt x="303" y="206"/>
                  <a:pt x="299" y="214"/>
                  <a:pt x="296" y="223"/>
                </a:cubicBezTo>
                <a:cubicBezTo>
                  <a:pt x="293" y="232"/>
                  <a:pt x="292" y="243"/>
                  <a:pt x="292" y="255"/>
                </a:cubicBezTo>
                <a:cubicBezTo>
                  <a:pt x="292" y="267"/>
                  <a:pt x="294" y="284"/>
                  <a:pt x="296" y="295"/>
                </a:cubicBezTo>
                <a:cubicBezTo>
                  <a:pt x="298" y="306"/>
                  <a:pt x="309" y="310"/>
                  <a:pt x="304" y="319"/>
                </a:cubicBezTo>
                <a:cubicBezTo>
                  <a:pt x="299" y="328"/>
                  <a:pt x="279" y="344"/>
                  <a:pt x="268" y="347"/>
                </a:cubicBezTo>
                <a:cubicBezTo>
                  <a:pt x="257" y="350"/>
                  <a:pt x="244" y="343"/>
                  <a:pt x="240" y="335"/>
                </a:cubicBezTo>
                <a:cubicBezTo>
                  <a:pt x="236" y="327"/>
                  <a:pt x="248" y="303"/>
                  <a:pt x="244" y="299"/>
                </a:cubicBezTo>
                <a:cubicBezTo>
                  <a:pt x="240" y="295"/>
                  <a:pt x="217" y="300"/>
                  <a:pt x="216" y="311"/>
                </a:cubicBezTo>
                <a:cubicBezTo>
                  <a:pt x="215" y="322"/>
                  <a:pt x="236" y="348"/>
                  <a:pt x="236" y="363"/>
                </a:cubicBezTo>
                <a:cubicBezTo>
                  <a:pt x="236" y="378"/>
                  <a:pt x="221" y="388"/>
                  <a:pt x="216" y="399"/>
                </a:cubicBezTo>
                <a:cubicBezTo>
                  <a:pt x="211" y="410"/>
                  <a:pt x="211" y="420"/>
                  <a:pt x="204" y="427"/>
                </a:cubicBezTo>
                <a:cubicBezTo>
                  <a:pt x="197" y="434"/>
                  <a:pt x="179" y="429"/>
                  <a:pt x="172" y="439"/>
                </a:cubicBezTo>
                <a:cubicBezTo>
                  <a:pt x="165" y="449"/>
                  <a:pt x="169" y="471"/>
                  <a:pt x="164" y="487"/>
                </a:cubicBezTo>
                <a:cubicBezTo>
                  <a:pt x="159" y="503"/>
                  <a:pt x="145" y="521"/>
                  <a:pt x="140" y="535"/>
                </a:cubicBezTo>
                <a:cubicBezTo>
                  <a:pt x="135" y="549"/>
                  <a:pt x="134" y="557"/>
                  <a:pt x="132" y="571"/>
                </a:cubicBezTo>
                <a:cubicBezTo>
                  <a:pt x="130" y="585"/>
                  <a:pt x="122" y="612"/>
                  <a:pt x="128" y="619"/>
                </a:cubicBezTo>
                <a:cubicBezTo>
                  <a:pt x="134" y="626"/>
                  <a:pt x="158" y="610"/>
                  <a:pt x="168" y="611"/>
                </a:cubicBezTo>
                <a:cubicBezTo>
                  <a:pt x="178" y="612"/>
                  <a:pt x="181" y="620"/>
                  <a:pt x="188" y="627"/>
                </a:cubicBezTo>
                <a:cubicBezTo>
                  <a:pt x="195" y="634"/>
                  <a:pt x="209" y="636"/>
                  <a:pt x="208" y="655"/>
                </a:cubicBezTo>
                <a:cubicBezTo>
                  <a:pt x="207" y="674"/>
                  <a:pt x="195" y="714"/>
                  <a:pt x="180" y="743"/>
                </a:cubicBezTo>
                <a:cubicBezTo>
                  <a:pt x="165" y="772"/>
                  <a:pt x="135" y="794"/>
                  <a:pt x="116" y="827"/>
                </a:cubicBezTo>
                <a:cubicBezTo>
                  <a:pt x="97" y="860"/>
                  <a:pt x="83" y="897"/>
                  <a:pt x="68" y="943"/>
                </a:cubicBezTo>
                <a:cubicBezTo>
                  <a:pt x="53" y="989"/>
                  <a:pt x="38" y="1046"/>
                  <a:pt x="24" y="1103"/>
                </a:cubicBezTo>
              </a:path>
            </a:pathLst>
          </a:custGeom>
          <a:solidFill>
            <a:srgbClr val="3366FF">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04" name="Freeform 68"/>
          <p:cNvSpPr>
            <a:spLocks/>
          </p:cNvSpPr>
          <p:nvPr/>
        </p:nvSpPr>
        <p:spPr bwMode="auto">
          <a:xfrm>
            <a:off x="2222500" y="533400"/>
            <a:ext cx="2897188" cy="4187825"/>
          </a:xfrm>
          <a:custGeom>
            <a:avLst/>
            <a:gdLst>
              <a:gd name="T0" fmla="*/ 2147483647 w 1825"/>
              <a:gd name="T1" fmla="*/ 2147483647 h 2638"/>
              <a:gd name="T2" fmla="*/ 2147483647 w 1825"/>
              <a:gd name="T3" fmla="*/ 2147483647 h 2638"/>
              <a:gd name="T4" fmla="*/ 2147483647 w 1825"/>
              <a:gd name="T5" fmla="*/ 2147483647 h 2638"/>
              <a:gd name="T6" fmla="*/ 2147483647 w 1825"/>
              <a:gd name="T7" fmla="*/ 2147483647 h 2638"/>
              <a:gd name="T8" fmla="*/ 2147483647 w 1825"/>
              <a:gd name="T9" fmla="*/ 2147483647 h 2638"/>
              <a:gd name="T10" fmla="*/ 2147483647 w 1825"/>
              <a:gd name="T11" fmla="*/ 2147483647 h 2638"/>
              <a:gd name="T12" fmla="*/ 2147483647 w 1825"/>
              <a:gd name="T13" fmla="*/ 2147483647 h 2638"/>
              <a:gd name="T14" fmla="*/ 2147483647 w 1825"/>
              <a:gd name="T15" fmla="*/ 2147483647 h 2638"/>
              <a:gd name="T16" fmla="*/ 2147483647 w 1825"/>
              <a:gd name="T17" fmla="*/ 2147483647 h 2638"/>
              <a:gd name="T18" fmla="*/ 2147483647 w 1825"/>
              <a:gd name="T19" fmla="*/ 2147483647 h 2638"/>
              <a:gd name="T20" fmla="*/ 2147483647 w 1825"/>
              <a:gd name="T21" fmla="*/ 2147483647 h 2638"/>
              <a:gd name="T22" fmla="*/ 2147483647 w 1825"/>
              <a:gd name="T23" fmla="*/ 2147483647 h 2638"/>
              <a:gd name="T24" fmla="*/ 2147483647 w 1825"/>
              <a:gd name="T25" fmla="*/ 2147483647 h 2638"/>
              <a:gd name="T26" fmla="*/ 2147483647 w 1825"/>
              <a:gd name="T27" fmla="*/ 2147483647 h 2638"/>
              <a:gd name="T28" fmla="*/ 2147483647 w 1825"/>
              <a:gd name="T29" fmla="*/ 2147483647 h 2638"/>
              <a:gd name="T30" fmla="*/ 2147483647 w 1825"/>
              <a:gd name="T31" fmla="*/ 2147483647 h 2638"/>
              <a:gd name="T32" fmla="*/ 2147483647 w 1825"/>
              <a:gd name="T33" fmla="*/ 2147483647 h 2638"/>
              <a:gd name="T34" fmla="*/ 2147483647 w 1825"/>
              <a:gd name="T35" fmla="*/ 2147483647 h 2638"/>
              <a:gd name="T36" fmla="*/ 2147483647 w 1825"/>
              <a:gd name="T37" fmla="*/ 2147483647 h 2638"/>
              <a:gd name="T38" fmla="*/ 2147483647 w 1825"/>
              <a:gd name="T39" fmla="*/ 2147483647 h 2638"/>
              <a:gd name="T40" fmla="*/ 2147483647 w 1825"/>
              <a:gd name="T41" fmla="*/ 2147483647 h 2638"/>
              <a:gd name="T42" fmla="*/ 2147483647 w 1825"/>
              <a:gd name="T43" fmla="*/ 2147483647 h 2638"/>
              <a:gd name="T44" fmla="*/ 2147483647 w 1825"/>
              <a:gd name="T45" fmla="*/ 2147483647 h 2638"/>
              <a:gd name="T46" fmla="*/ 2147483647 w 1825"/>
              <a:gd name="T47" fmla="*/ 2147483647 h 2638"/>
              <a:gd name="T48" fmla="*/ 2147483647 w 1825"/>
              <a:gd name="T49" fmla="*/ 2147483647 h 2638"/>
              <a:gd name="T50" fmla="*/ 2147483647 w 1825"/>
              <a:gd name="T51" fmla="*/ 2147483647 h 2638"/>
              <a:gd name="T52" fmla="*/ 2147483647 w 1825"/>
              <a:gd name="T53" fmla="*/ 2147483647 h 2638"/>
              <a:gd name="T54" fmla="*/ 2147483647 w 1825"/>
              <a:gd name="T55" fmla="*/ 2147483647 h 2638"/>
              <a:gd name="T56" fmla="*/ 2147483647 w 1825"/>
              <a:gd name="T57" fmla="*/ 2147483647 h 2638"/>
              <a:gd name="T58" fmla="*/ 2147483647 w 1825"/>
              <a:gd name="T59" fmla="*/ 2147483647 h 2638"/>
              <a:gd name="T60" fmla="*/ 2147483647 w 1825"/>
              <a:gd name="T61" fmla="*/ 2147483647 h 2638"/>
              <a:gd name="T62" fmla="*/ 2147483647 w 1825"/>
              <a:gd name="T63" fmla="*/ 2147483647 h 2638"/>
              <a:gd name="T64" fmla="*/ 2147483647 w 1825"/>
              <a:gd name="T65" fmla="*/ 2147483647 h 2638"/>
              <a:gd name="T66" fmla="*/ 2147483647 w 1825"/>
              <a:gd name="T67" fmla="*/ 2147483647 h 2638"/>
              <a:gd name="T68" fmla="*/ 2147483647 w 1825"/>
              <a:gd name="T69" fmla="*/ 2147483647 h 2638"/>
              <a:gd name="T70" fmla="*/ 2147483647 w 1825"/>
              <a:gd name="T71" fmla="*/ 2147483647 h 2638"/>
              <a:gd name="T72" fmla="*/ 2147483647 w 1825"/>
              <a:gd name="T73" fmla="*/ 2147483647 h 2638"/>
              <a:gd name="T74" fmla="*/ 2147483647 w 1825"/>
              <a:gd name="T75" fmla="*/ 2147483647 h 2638"/>
              <a:gd name="T76" fmla="*/ 2147483647 w 1825"/>
              <a:gd name="T77" fmla="*/ 2147483647 h 2638"/>
              <a:gd name="T78" fmla="*/ 2147483647 w 1825"/>
              <a:gd name="T79" fmla="*/ 2147483647 h 2638"/>
              <a:gd name="T80" fmla="*/ 2147483647 w 1825"/>
              <a:gd name="T81" fmla="*/ 2147483647 h 2638"/>
              <a:gd name="T82" fmla="*/ 2147483647 w 1825"/>
              <a:gd name="T83" fmla="*/ 2147483647 h 2638"/>
              <a:gd name="T84" fmla="*/ 2147483647 w 1825"/>
              <a:gd name="T85" fmla="*/ 2147483647 h 2638"/>
              <a:gd name="T86" fmla="*/ 2147483647 w 1825"/>
              <a:gd name="T87" fmla="*/ 2147483647 h 2638"/>
              <a:gd name="T88" fmla="*/ 2147483647 w 1825"/>
              <a:gd name="T89" fmla="*/ 2147483647 h 2638"/>
              <a:gd name="T90" fmla="*/ 2147483647 w 1825"/>
              <a:gd name="T91" fmla="*/ 2147483647 h 2638"/>
              <a:gd name="T92" fmla="*/ 2147483647 w 1825"/>
              <a:gd name="T93" fmla="*/ 2147483647 h 26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25"/>
              <a:gd name="T142" fmla="*/ 0 h 2638"/>
              <a:gd name="T143" fmla="*/ 1825 w 1825"/>
              <a:gd name="T144" fmla="*/ 2638 h 26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25" h="2638">
                <a:moveTo>
                  <a:pt x="1793" y="0"/>
                </a:moveTo>
                <a:cubicBezTo>
                  <a:pt x="1699" y="21"/>
                  <a:pt x="1606" y="42"/>
                  <a:pt x="1516" y="59"/>
                </a:cubicBezTo>
                <a:cubicBezTo>
                  <a:pt x="1426" y="76"/>
                  <a:pt x="1342" y="85"/>
                  <a:pt x="1254" y="101"/>
                </a:cubicBezTo>
                <a:cubicBezTo>
                  <a:pt x="1166" y="117"/>
                  <a:pt x="1069" y="135"/>
                  <a:pt x="988" y="155"/>
                </a:cubicBezTo>
                <a:cubicBezTo>
                  <a:pt x="907" y="175"/>
                  <a:pt x="835" y="193"/>
                  <a:pt x="769" y="224"/>
                </a:cubicBezTo>
                <a:cubicBezTo>
                  <a:pt x="703" y="255"/>
                  <a:pt x="631" y="306"/>
                  <a:pt x="593" y="341"/>
                </a:cubicBezTo>
                <a:cubicBezTo>
                  <a:pt x="555" y="376"/>
                  <a:pt x="559" y="396"/>
                  <a:pt x="540" y="432"/>
                </a:cubicBezTo>
                <a:cubicBezTo>
                  <a:pt x="521" y="468"/>
                  <a:pt x="504" y="513"/>
                  <a:pt x="481" y="555"/>
                </a:cubicBezTo>
                <a:cubicBezTo>
                  <a:pt x="458" y="597"/>
                  <a:pt x="412" y="667"/>
                  <a:pt x="401" y="683"/>
                </a:cubicBezTo>
                <a:cubicBezTo>
                  <a:pt x="390" y="699"/>
                  <a:pt x="423" y="645"/>
                  <a:pt x="412" y="651"/>
                </a:cubicBezTo>
                <a:cubicBezTo>
                  <a:pt x="401" y="657"/>
                  <a:pt x="366" y="702"/>
                  <a:pt x="337" y="720"/>
                </a:cubicBezTo>
                <a:cubicBezTo>
                  <a:pt x="308" y="738"/>
                  <a:pt x="268" y="738"/>
                  <a:pt x="236" y="757"/>
                </a:cubicBezTo>
                <a:cubicBezTo>
                  <a:pt x="204" y="776"/>
                  <a:pt x="170" y="798"/>
                  <a:pt x="145" y="832"/>
                </a:cubicBezTo>
                <a:cubicBezTo>
                  <a:pt x="120" y="866"/>
                  <a:pt x="103" y="908"/>
                  <a:pt x="86" y="960"/>
                </a:cubicBezTo>
                <a:cubicBezTo>
                  <a:pt x="69" y="1012"/>
                  <a:pt x="57" y="1078"/>
                  <a:pt x="44" y="1147"/>
                </a:cubicBezTo>
                <a:cubicBezTo>
                  <a:pt x="31" y="1216"/>
                  <a:pt x="12" y="1302"/>
                  <a:pt x="6" y="1376"/>
                </a:cubicBezTo>
                <a:cubicBezTo>
                  <a:pt x="0" y="1450"/>
                  <a:pt x="6" y="1517"/>
                  <a:pt x="6" y="1589"/>
                </a:cubicBezTo>
                <a:cubicBezTo>
                  <a:pt x="6" y="1661"/>
                  <a:pt x="4" y="1735"/>
                  <a:pt x="6" y="1808"/>
                </a:cubicBezTo>
                <a:cubicBezTo>
                  <a:pt x="8" y="1881"/>
                  <a:pt x="12" y="1953"/>
                  <a:pt x="17" y="2027"/>
                </a:cubicBezTo>
                <a:cubicBezTo>
                  <a:pt x="22" y="2101"/>
                  <a:pt x="34" y="2184"/>
                  <a:pt x="38" y="2251"/>
                </a:cubicBezTo>
                <a:cubicBezTo>
                  <a:pt x="42" y="2318"/>
                  <a:pt x="40" y="2382"/>
                  <a:pt x="44" y="2432"/>
                </a:cubicBezTo>
                <a:cubicBezTo>
                  <a:pt x="48" y="2482"/>
                  <a:pt x="47" y="2527"/>
                  <a:pt x="60" y="2549"/>
                </a:cubicBezTo>
                <a:cubicBezTo>
                  <a:pt x="73" y="2571"/>
                  <a:pt x="97" y="2561"/>
                  <a:pt x="124" y="2565"/>
                </a:cubicBezTo>
                <a:cubicBezTo>
                  <a:pt x="151" y="2569"/>
                  <a:pt x="184" y="2572"/>
                  <a:pt x="225" y="2576"/>
                </a:cubicBezTo>
                <a:cubicBezTo>
                  <a:pt x="266" y="2580"/>
                  <a:pt x="324" y="2588"/>
                  <a:pt x="369" y="2592"/>
                </a:cubicBezTo>
                <a:cubicBezTo>
                  <a:pt x="414" y="2596"/>
                  <a:pt x="470" y="2595"/>
                  <a:pt x="497" y="2597"/>
                </a:cubicBezTo>
                <a:cubicBezTo>
                  <a:pt x="524" y="2599"/>
                  <a:pt x="521" y="2638"/>
                  <a:pt x="529" y="2603"/>
                </a:cubicBezTo>
                <a:cubicBezTo>
                  <a:pt x="537" y="2568"/>
                  <a:pt x="540" y="2481"/>
                  <a:pt x="545" y="2389"/>
                </a:cubicBezTo>
                <a:cubicBezTo>
                  <a:pt x="550" y="2297"/>
                  <a:pt x="554" y="2143"/>
                  <a:pt x="561" y="2053"/>
                </a:cubicBezTo>
                <a:cubicBezTo>
                  <a:pt x="568" y="1963"/>
                  <a:pt x="565" y="1916"/>
                  <a:pt x="588" y="1851"/>
                </a:cubicBezTo>
                <a:cubicBezTo>
                  <a:pt x="611" y="1786"/>
                  <a:pt x="649" y="1744"/>
                  <a:pt x="700" y="1664"/>
                </a:cubicBezTo>
                <a:cubicBezTo>
                  <a:pt x="751" y="1584"/>
                  <a:pt x="856" y="1428"/>
                  <a:pt x="892" y="1371"/>
                </a:cubicBezTo>
                <a:cubicBezTo>
                  <a:pt x="928" y="1314"/>
                  <a:pt x="923" y="1331"/>
                  <a:pt x="918" y="1323"/>
                </a:cubicBezTo>
                <a:cubicBezTo>
                  <a:pt x="913" y="1315"/>
                  <a:pt x="877" y="1328"/>
                  <a:pt x="860" y="1323"/>
                </a:cubicBezTo>
                <a:cubicBezTo>
                  <a:pt x="843" y="1318"/>
                  <a:pt x="833" y="1294"/>
                  <a:pt x="817" y="1291"/>
                </a:cubicBezTo>
                <a:cubicBezTo>
                  <a:pt x="801" y="1288"/>
                  <a:pt x="779" y="1297"/>
                  <a:pt x="764" y="1307"/>
                </a:cubicBezTo>
                <a:cubicBezTo>
                  <a:pt x="749" y="1317"/>
                  <a:pt x="736" y="1333"/>
                  <a:pt x="726" y="1349"/>
                </a:cubicBezTo>
                <a:cubicBezTo>
                  <a:pt x="716" y="1365"/>
                  <a:pt x="711" y="1390"/>
                  <a:pt x="705" y="1403"/>
                </a:cubicBezTo>
                <a:cubicBezTo>
                  <a:pt x="699" y="1416"/>
                  <a:pt x="692" y="1418"/>
                  <a:pt x="689" y="1429"/>
                </a:cubicBezTo>
                <a:cubicBezTo>
                  <a:pt x="686" y="1440"/>
                  <a:pt x="700" y="1461"/>
                  <a:pt x="689" y="1467"/>
                </a:cubicBezTo>
                <a:cubicBezTo>
                  <a:pt x="678" y="1473"/>
                  <a:pt x="641" y="1477"/>
                  <a:pt x="620" y="1467"/>
                </a:cubicBezTo>
                <a:cubicBezTo>
                  <a:pt x="599" y="1457"/>
                  <a:pt x="575" y="1429"/>
                  <a:pt x="566" y="1408"/>
                </a:cubicBezTo>
                <a:cubicBezTo>
                  <a:pt x="557" y="1387"/>
                  <a:pt x="574" y="1364"/>
                  <a:pt x="566" y="1344"/>
                </a:cubicBezTo>
                <a:cubicBezTo>
                  <a:pt x="558" y="1324"/>
                  <a:pt x="533" y="1296"/>
                  <a:pt x="518" y="1291"/>
                </a:cubicBezTo>
                <a:cubicBezTo>
                  <a:pt x="503" y="1286"/>
                  <a:pt x="495" y="1309"/>
                  <a:pt x="476" y="1312"/>
                </a:cubicBezTo>
                <a:cubicBezTo>
                  <a:pt x="457" y="1315"/>
                  <a:pt x="419" y="1316"/>
                  <a:pt x="401" y="1312"/>
                </a:cubicBezTo>
                <a:cubicBezTo>
                  <a:pt x="383" y="1308"/>
                  <a:pt x="381" y="1303"/>
                  <a:pt x="369" y="1285"/>
                </a:cubicBezTo>
                <a:cubicBezTo>
                  <a:pt x="357" y="1267"/>
                  <a:pt x="330" y="1230"/>
                  <a:pt x="326" y="1205"/>
                </a:cubicBezTo>
                <a:cubicBezTo>
                  <a:pt x="322" y="1180"/>
                  <a:pt x="334" y="1153"/>
                  <a:pt x="342" y="1136"/>
                </a:cubicBezTo>
                <a:cubicBezTo>
                  <a:pt x="350" y="1119"/>
                  <a:pt x="359" y="1107"/>
                  <a:pt x="374" y="1104"/>
                </a:cubicBezTo>
                <a:cubicBezTo>
                  <a:pt x="389" y="1101"/>
                  <a:pt x="415" y="1123"/>
                  <a:pt x="433" y="1120"/>
                </a:cubicBezTo>
                <a:cubicBezTo>
                  <a:pt x="451" y="1117"/>
                  <a:pt x="467" y="1097"/>
                  <a:pt x="481" y="1088"/>
                </a:cubicBezTo>
                <a:cubicBezTo>
                  <a:pt x="495" y="1079"/>
                  <a:pt x="508" y="1080"/>
                  <a:pt x="518" y="1067"/>
                </a:cubicBezTo>
                <a:cubicBezTo>
                  <a:pt x="528" y="1054"/>
                  <a:pt x="535" y="1029"/>
                  <a:pt x="540" y="1013"/>
                </a:cubicBezTo>
                <a:cubicBezTo>
                  <a:pt x="545" y="997"/>
                  <a:pt x="539" y="990"/>
                  <a:pt x="550" y="971"/>
                </a:cubicBezTo>
                <a:cubicBezTo>
                  <a:pt x="561" y="952"/>
                  <a:pt x="586" y="922"/>
                  <a:pt x="609" y="901"/>
                </a:cubicBezTo>
                <a:cubicBezTo>
                  <a:pt x="632" y="880"/>
                  <a:pt x="671" y="860"/>
                  <a:pt x="689" y="843"/>
                </a:cubicBezTo>
                <a:cubicBezTo>
                  <a:pt x="707" y="826"/>
                  <a:pt x="708" y="818"/>
                  <a:pt x="716" y="800"/>
                </a:cubicBezTo>
                <a:cubicBezTo>
                  <a:pt x="724" y="782"/>
                  <a:pt x="727" y="754"/>
                  <a:pt x="737" y="736"/>
                </a:cubicBezTo>
                <a:cubicBezTo>
                  <a:pt x="747" y="718"/>
                  <a:pt x="757" y="703"/>
                  <a:pt x="774" y="693"/>
                </a:cubicBezTo>
                <a:cubicBezTo>
                  <a:pt x="791" y="683"/>
                  <a:pt x="820" y="677"/>
                  <a:pt x="838" y="677"/>
                </a:cubicBezTo>
                <a:cubicBezTo>
                  <a:pt x="856" y="677"/>
                  <a:pt x="869" y="684"/>
                  <a:pt x="881" y="693"/>
                </a:cubicBezTo>
                <a:cubicBezTo>
                  <a:pt x="893" y="702"/>
                  <a:pt x="905" y="715"/>
                  <a:pt x="908" y="731"/>
                </a:cubicBezTo>
                <a:cubicBezTo>
                  <a:pt x="911" y="747"/>
                  <a:pt x="902" y="770"/>
                  <a:pt x="897" y="789"/>
                </a:cubicBezTo>
                <a:cubicBezTo>
                  <a:pt x="892" y="808"/>
                  <a:pt x="885" y="829"/>
                  <a:pt x="876" y="848"/>
                </a:cubicBezTo>
                <a:cubicBezTo>
                  <a:pt x="867" y="867"/>
                  <a:pt x="848" y="882"/>
                  <a:pt x="844" y="901"/>
                </a:cubicBezTo>
                <a:cubicBezTo>
                  <a:pt x="840" y="920"/>
                  <a:pt x="844" y="948"/>
                  <a:pt x="854" y="960"/>
                </a:cubicBezTo>
                <a:cubicBezTo>
                  <a:pt x="864" y="972"/>
                  <a:pt x="899" y="963"/>
                  <a:pt x="902" y="971"/>
                </a:cubicBezTo>
                <a:cubicBezTo>
                  <a:pt x="905" y="979"/>
                  <a:pt x="876" y="996"/>
                  <a:pt x="870" y="1008"/>
                </a:cubicBezTo>
                <a:cubicBezTo>
                  <a:pt x="864" y="1020"/>
                  <a:pt x="875" y="1034"/>
                  <a:pt x="865" y="1045"/>
                </a:cubicBezTo>
                <a:cubicBezTo>
                  <a:pt x="855" y="1056"/>
                  <a:pt x="814" y="1064"/>
                  <a:pt x="812" y="1072"/>
                </a:cubicBezTo>
                <a:cubicBezTo>
                  <a:pt x="810" y="1080"/>
                  <a:pt x="839" y="1096"/>
                  <a:pt x="854" y="1093"/>
                </a:cubicBezTo>
                <a:cubicBezTo>
                  <a:pt x="869" y="1090"/>
                  <a:pt x="887" y="1073"/>
                  <a:pt x="902" y="1056"/>
                </a:cubicBezTo>
                <a:cubicBezTo>
                  <a:pt x="917" y="1039"/>
                  <a:pt x="925" y="1015"/>
                  <a:pt x="945" y="987"/>
                </a:cubicBezTo>
                <a:cubicBezTo>
                  <a:pt x="965" y="959"/>
                  <a:pt x="999" y="912"/>
                  <a:pt x="1020" y="891"/>
                </a:cubicBezTo>
                <a:cubicBezTo>
                  <a:pt x="1041" y="870"/>
                  <a:pt x="1054" y="871"/>
                  <a:pt x="1073" y="859"/>
                </a:cubicBezTo>
                <a:cubicBezTo>
                  <a:pt x="1092" y="847"/>
                  <a:pt x="1109" y="823"/>
                  <a:pt x="1132" y="816"/>
                </a:cubicBezTo>
                <a:cubicBezTo>
                  <a:pt x="1155" y="809"/>
                  <a:pt x="1197" y="826"/>
                  <a:pt x="1212" y="816"/>
                </a:cubicBezTo>
                <a:cubicBezTo>
                  <a:pt x="1227" y="806"/>
                  <a:pt x="1207" y="787"/>
                  <a:pt x="1222" y="757"/>
                </a:cubicBezTo>
                <a:cubicBezTo>
                  <a:pt x="1237" y="727"/>
                  <a:pt x="1269" y="677"/>
                  <a:pt x="1302" y="635"/>
                </a:cubicBezTo>
                <a:cubicBezTo>
                  <a:pt x="1335" y="593"/>
                  <a:pt x="1394" y="549"/>
                  <a:pt x="1420" y="507"/>
                </a:cubicBezTo>
                <a:cubicBezTo>
                  <a:pt x="1446" y="465"/>
                  <a:pt x="1438" y="401"/>
                  <a:pt x="1457" y="384"/>
                </a:cubicBezTo>
                <a:cubicBezTo>
                  <a:pt x="1476" y="367"/>
                  <a:pt x="1506" y="402"/>
                  <a:pt x="1532" y="405"/>
                </a:cubicBezTo>
                <a:cubicBezTo>
                  <a:pt x="1558" y="408"/>
                  <a:pt x="1589" y="406"/>
                  <a:pt x="1612" y="400"/>
                </a:cubicBezTo>
                <a:cubicBezTo>
                  <a:pt x="1635" y="394"/>
                  <a:pt x="1660" y="380"/>
                  <a:pt x="1670" y="368"/>
                </a:cubicBezTo>
                <a:cubicBezTo>
                  <a:pt x="1680" y="356"/>
                  <a:pt x="1675" y="339"/>
                  <a:pt x="1670" y="331"/>
                </a:cubicBezTo>
                <a:cubicBezTo>
                  <a:pt x="1665" y="323"/>
                  <a:pt x="1646" y="330"/>
                  <a:pt x="1638" y="320"/>
                </a:cubicBezTo>
                <a:cubicBezTo>
                  <a:pt x="1630" y="310"/>
                  <a:pt x="1618" y="283"/>
                  <a:pt x="1622" y="272"/>
                </a:cubicBezTo>
                <a:cubicBezTo>
                  <a:pt x="1626" y="261"/>
                  <a:pt x="1648" y="263"/>
                  <a:pt x="1665" y="256"/>
                </a:cubicBezTo>
                <a:cubicBezTo>
                  <a:pt x="1682" y="249"/>
                  <a:pt x="1711" y="242"/>
                  <a:pt x="1724" y="229"/>
                </a:cubicBezTo>
                <a:cubicBezTo>
                  <a:pt x="1737" y="216"/>
                  <a:pt x="1735" y="196"/>
                  <a:pt x="1745" y="176"/>
                </a:cubicBezTo>
                <a:cubicBezTo>
                  <a:pt x="1755" y="156"/>
                  <a:pt x="1771" y="126"/>
                  <a:pt x="1782" y="107"/>
                </a:cubicBezTo>
                <a:cubicBezTo>
                  <a:pt x="1793" y="88"/>
                  <a:pt x="1802" y="75"/>
                  <a:pt x="1809" y="59"/>
                </a:cubicBezTo>
                <a:cubicBezTo>
                  <a:pt x="1816" y="43"/>
                  <a:pt x="1820" y="27"/>
                  <a:pt x="1825" y="11"/>
                </a:cubicBezTo>
              </a:path>
            </a:pathLst>
          </a:custGeom>
          <a:solidFill>
            <a:srgbClr val="FF00FF">
              <a:alpha val="34901"/>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881" name="Rectangle 2"/>
          <p:cNvSpPr>
            <a:spLocks noChangeArrowheads="1"/>
          </p:cNvSpPr>
          <p:nvPr/>
        </p:nvSpPr>
        <p:spPr bwMode="auto">
          <a:xfrm>
            <a:off x="6324600" y="38100"/>
            <a:ext cx="2819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dirty="0">
                <a:solidFill>
                  <a:srgbClr val="FFFF00"/>
                </a:solidFill>
                <a:latin typeface="+mn-lt"/>
                <a:cs typeface="Times New Roman" charset="0"/>
              </a:rPr>
              <a:t>North China </a:t>
            </a:r>
            <a:r>
              <a:rPr lang="en-US" dirty="0" err="1">
                <a:solidFill>
                  <a:srgbClr val="FFFF00"/>
                </a:solidFill>
                <a:latin typeface="+mn-lt"/>
                <a:cs typeface="Times New Roman" charset="0"/>
              </a:rPr>
              <a:t>Craton</a:t>
            </a:r>
            <a:r>
              <a:rPr lang="en-US" dirty="0">
                <a:solidFill>
                  <a:srgbClr val="FFFF00"/>
                </a:solidFill>
                <a:latin typeface="+mn-lt"/>
                <a:cs typeface="Times New Roman" charset="0"/>
              </a:rPr>
              <a:t>: The Poster-Child for Lithosphere Removal</a:t>
            </a:r>
          </a:p>
        </p:txBody>
      </p:sp>
      <p:sp>
        <p:nvSpPr>
          <p:cNvPr id="80906" name="TextBox 63"/>
          <p:cNvSpPr txBox="1">
            <a:spLocks noChangeArrowheads="1"/>
          </p:cNvSpPr>
          <p:nvPr/>
        </p:nvSpPr>
        <p:spPr bwMode="auto">
          <a:xfrm>
            <a:off x="434975" y="2692400"/>
            <a:ext cx="989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b="1"/>
              <a:t>Western </a:t>
            </a:r>
          </a:p>
          <a:p>
            <a:pPr algn="ctr"/>
            <a:r>
              <a:rPr lang="en-US" sz="1600" b="1"/>
              <a:t>Block</a:t>
            </a:r>
          </a:p>
        </p:txBody>
      </p:sp>
      <p:sp>
        <p:nvSpPr>
          <p:cNvPr id="80907" name="TextBox 64"/>
          <p:cNvSpPr txBox="1">
            <a:spLocks noChangeArrowheads="1"/>
          </p:cNvSpPr>
          <p:nvPr/>
        </p:nvSpPr>
        <p:spPr bwMode="auto">
          <a:xfrm>
            <a:off x="2263775" y="2895600"/>
            <a:ext cx="936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b="1"/>
              <a:t>Eastern</a:t>
            </a:r>
          </a:p>
          <a:p>
            <a:pPr algn="ctr"/>
            <a:r>
              <a:rPr lang="en-US" sz="1600" b="1"/>
              <a:t>Block</a:t>
            </a:r>
          </a:p>
        </p:txBody>
      </p:sp>
      <p:sp>
        <p:nvSpPr>
          <p:cNvPr id="80908" name="TextBox 71"/>
          <p:cNvSpPr txBox="1">
            <a:spLocks noChangeArrowheads="1"/>
          </p:cNvSpPr>
          <p:nvPr/>
        </p:nvSpPr>
        <p:spPr bwMode="auto">
          <a:xfrm>
            <a:off x="1397000" y="3886200"/>
            <a:ext cx="892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b="1"/>
              <a:t>Central</a:t>
            </a:r>
          </a:p>
        </p:txBody>
      </p:sp>
      <p:sp>
        <p:nvSpPr>
          <p:cNvPr id="74" name="Freeform 73"/>
          <p:cNvSpPr/>
          <p:nvPr/>
        </p:nvSpPr>
        <p:spPr bwMode="auto">
          <a:xfrm>
            <a:off x="381000" y="1828800"/>
            <a:ext cx="1549400" cy="533400"/>
          </a:xfrm>
          <a:custGeom>
            <a:avLst/>
            <a:gdLst>
              <a:gd name="connsiteX0" fmla="*/ 50800 w 1562100"/>
              <a:gd name="connsiteY0" fmla="*/ 114300 h 508000"/>
              <a:gd name="connsiteX1" fmla="*/ 876300 w 1562100"/>
              <a:gd name="connsiteY1" fmla="*/ 88900 h 508000"/>
              <a:gd name="connsiteX2" fmla="*/ 1282700 w 1562100"/>
              <a:gd name="connsiteY2" fmla="*/ 12700 h 508000"/>
              <a:gd name="connsiteX3" fmla="*/ 1562100 w 1562100"/>
              <a:gd name="connsiteY3" fmla="*/ 0 h 508000"/>
              <a:gd name="connsiteX4" fmla="*/ 1346200 w 1562100"/>
              <a:gd name="connsiteY4" fmla="*/ 393700 h 508000"/>
              <a:gd name="connsiteX5" fmla="*/ 812800 w 1562100"/>
              <a:gd name="connsiteY5" fmla="*/ 469900 h 508000"/>
              <a:gd name="connsiteX6" fmla="*/ 228600 w 1562100"/>
              <a:gd name="connsiteY6" fmla="*/ 508000 h 508000"/>
              <a:gd name="connsiteX7" fmla="*/ 0 w 1562100"/>
              <a:gd name="connsiteY7" fmla="*/ 508000 h 508000"/>
              <a:gd name="connsiteX8" fmla="*/ 50800 w 1562100"/>
              <a:gd name="connsiteY8" fmla="*/ 11430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2100" h="508000">
                <a:moveTo>
                  <a:pt x="50800" y="114300"/>
                </a:moveTo>
                <a:lnTo>
                  <a:pt x="876300" y="88900"/>
                </a:lnTo>
                <a:lnTo>
                  <a:pt x="1282700" y="12700"/>
                </a:lnTo>
                <a:lnTo>
                  <a:pt x="1562100" y="0"/>
                </a:lnTo>
                <a:lnTo>
                  <a:pt x="1346200" y="393700"/>
                </a:lnTo>
                <a:lnTo>
                  <a:pt x="812800" y="469900"/>
                </a:lnTo>
                <a:lnTo>
                  <a:pt x="228600" y="508000"/>
                </a:lnTo>
                <a:lnTo>
                  <a:pt x="0" y="508000"/>
                </a:lnTo>
                <a:lnTo>
                  <a:pt x="50800" y="114300"/>
                </a:lnTo>
                <a:close/>
              </a:path>
            </a:pathLst>
          </a:cu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lstStyle/>
          <a:p>
            <a:pPr>
              <a:defRPr/>
            </a:pPr>
            <a:endParaRPr lang="en-US" dirty="0">
              <a:solidFill>
                <a:schemeClr val="tx1"/>
              </a:solidFill>
              <a:latin typeface="Arial" charset="0"/>
            </a:endParaRPr>
          </a:p>
        </p:txBody>
      </p:sp>
      <p:sp>
        <p:nvSpPr>
          <p:cNvPr id="80910" name="TextBox 74"/>
          <p:cNvSpPr txBox="1">
            <a:spLocks noChangeArrowheads="1"/>
          </p:cNvSpPr>
          <p:nvPr/>
        </p:nvSpPr>
        <p:spPr bwMode="auto">
          <a:xfrm>
            <a:off x="457200" y="1981200"/>
            <a:ext cx="121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a:t>Khondalite Belt</a:t>
            </a:r>
          </a:p>
        </p:txBody>
      </p:sp>
      <p:sp>
        <p:nvSpPr>
          <p:cNvPr id="80911" name="TextBox 75"/>
          <p:cNvSpPr txBox="1">
            <a:spLocks noChangeArrowheads="1"/>
          </p:cNvSpPr>
          <p:nvPr/>
        </p:nvSpPr>
        <p:spPr bwMode="auto">
          <a:xfrm>
            <a:off x="609600" y="2466975"/>
            <a:ext cx="608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a:t>Ordos</a:t>
            </a:r>
          </a:p>
        </p:txBody>
      </p:sp>
      <p:sp>
        <p:nvSpPr>
          <p:cNvPr id="80912" name="TextBox 76"/>
          <p:cNvSpPr txBox="1">
            <a:spLocks noChangeArrowheads="1"/>
          </p:cNvSpPr>
          <p:nvPr/>
        </p:nvSpPr>
        <p:spPr bwMode="auto">
          <a:xfrm>
            <a:off x="609600" y="1654175"/>
            <a:ext cx="735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a:t>Yinshan</a:t>
            </a:r>
          </a:p>
        </p:txBody>
      </p:sp>
      <p:sp>
        <p:nvSpPr>
          <p:cNvPr id="80" name="Freeform 79"/>
          <p:cNvSpPr/>
          <p:nvPr/>
        </p:nvSpPr>
        <p:spPr bwMode="auto">
          <a:xfrm>
            <a:off x="3606800" y="825500"/>
            <a:ext cx="1397000" cy="977900"/>
          </a:xfrm>
          <a:custGeom>
            <a:avLst/>
            <a:gdLst>
              <a:gd name="connsiteX0" fmla="*/ 0 w 1397000"/>
              <a:gd name="connsiteY0" fmla="*/ 787400 h 977900"/>
              <a:gd name="connsiteX1" fmla="*/ 469900 w 1397000"/>
              <a:gd name="connsiteY1" fmla="*/ 482600 h 977900"/>
              <a:gd name="connsiteX2" fmla="*/ 901700 w 1397000"/>
              <a:gd name="connsiteY2" fmla="*/ 127000 h 977900"/>
              <a:gd name="connsiteX3" fmla="*/ 1384300 w 1397000"/>
              <a:gd name="connsiteY3" fmla="*/ 0 h 977900"/>
              <a:gd name="connsiteX4" fmla="*/ 1397000 w 1397000"/>
              <a:gd name="connsiteY4" fmla="*/ 101600 h 977900"/>
              <a:gd name="connsiteX5" fmla="*/ 1244600 w 1397000"/>
              <a:gd name="connsiteY5" fmla="*/ 152400 h 977900"/>
              <a:gd name="connsiteX6" fmla="*/ 1244600 w 1397000"/>
              <a:gd name="connsiteY6" fmla="*/ 152400 h 977900"/>
              <a:gd name="connsiteX7" fmla="*/ 1244600 w 1397000"/>
              <a:gd name="connsiteY7" fmla="*/ 241300 h 977900"/>
              <a:gd name="connsiteX8" fmla="*/ 1206500 w 1397000"/>
              <a:gd name="connsiteY8" fmla="*/ 330200 h 977900"/>
              <a:gd name="connsiteX9" fmla="*/ 1079500 w 1397000"/>
              <a:gd name="connsiteY9" fmla="*/ 330200 h 977900"/>
              <a:gd name="connsiteX10" fmla="*/ 977900 w 1397000"/>
              <a:gd name="connsiteY10" fmla="*/ 292100 h 977900"/>
              <a:gd name="connsiteX11" fmla="*/ 889000 w 1397000"/>
              <a:gd name="connsiteY11" fmla="*/ 482600 h 977900"/>
              <a:gd name="connsiteX12" fmla="*/ 596900 w 1397000"/>
              <a:gd name="connsiteY12" fmla="*/ 698500 h 977900"/>
              <a:gd name="connsiteX13" fmla="*/ 254000 w 1397000"/>
              <a:gd name="connsiteY13" fmla="*/ 914400 h 977900"/>
              <a:gd name="connsiteX14" fmla="*/ 25400 w 1397000"/>
              <a:gd name="connsiteY14" fmla="*/ 977900 h 977900"/>
              <a:gd name="connsiteX15" fmla="*/ 76200 w 1397000"/>
              <a:gd name="connsiteY15" fmla="*/ 863600 h 977900"/>
              <a:gd name="connsiteX16" fmla="*/ 0 w 1397000"/>
              <a:gd name="connsiteY16" fmla="*/ 787400 h 9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7000" h="977900">
                <a:moveTo>
                  <a:pt x="0" y="787400"/>
                </a:moveTo>
                <a:lnTo>
                  <a:pt x="469900" y="482600"/>
                </a:lnTo>
                <a:lnTo>
                  <a:pt x="901700" y="127000"/>
                </a:lnTo>
                <a:lnTo>
                  <a:pt x="1384300" y="0"/>
                </a:lnTo>
                <a:lnTo>
                  <a:pt x="1397000" y="101600"/>
                </a:lnTo>
                <a:lnTo>
                  <a:pt x="1244600" y="152400"/>
                </a:lnTo>
                <a:lnTo>
                  <a:pt x="1244600" y="152400"/>
                </a:lnTo>
                <a:lnTo>
                  <a:pt x="1244600" y="241300"/>
                </a:lnTo>
                <a:lnTo>
                  <a:pt x="1206500" y="330200"/>
                </a:lnTo>
                <a:lnTo>
                  <a:pt x="1079500" y="330200"/>
                </a:lnTo>
                <a:lnTo>
                  <a:pt x="977900" y="292100"/>
                </a:lnTo>
                <a:lnTo>
                  <a:pt x="889000" y="482600"/>
                </a:lnTo>
                <a:lnTo>
                  <a:pt x="596900" y="698500"/>
                </a:lnTo>
                <a:lnTo>
                  <a:pt x="254000" y="914400"/>
                </a:lnTo>
                <a:lnTo>
                  <a:pt x="25400" y="977900"/>
                </a:lnTo>
                <a:lnTo>
                  <a:pt x="76200" y="863600"/>
                </a:lnTo>
                <a:lnTo>
                  <a:pt x="0" y="787400"/>
                </a:lnTo>
                <a:close/>
              </a:path>
            </a:pathLst>
          </a:cu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lstStyle/>
          <a:p>
            <a:pPr>
              <a:defRPr/>
            </a:pPr>
            <a:endParaRPr lang="en-US">
              <a:solidFill>
                <a:schemeClr val="tx1"/>
              </a:solidFill>
              <a:latin typeface="Arial" charset="0"/>
            </a:endParaRPr>
          </a:p>
        </p:txBody>
      </p:sp>
      <p:sp>
        <p:nvSpPr>
          <p:cNvPr id="80914" name="TextBox 80"/>
          <p:cNvSpPr txBox="1">
            <a:spLocks noChangeArrowheads="1"/>
          </p:cNvSpPr>
          <p:nvPr/>
        </p:nvSpPr>
        <p:spPr bwMode="auto">
          <a:xfrm rot="-2052385">
            <a:off x="3687763" y="1219200"/>
            <a:ext cx="101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a:t>Jiaoliao Belt</a:t>
            </a:r>
          </a:p>
        </p:txBody>
      </p:sp>
      <p:sp>
        <p:nvSpPr>
          <p:cNvPr id="80915" name="TextBox 81"/>
          <p:cNvSpPr txBox="1">
            <a:spLocks noChangeArrowheads="1"/>
          </p:cNvSpPr>
          <p:nvPr/>
        </p:nvSpPr>
        <p:spPr bwMode="auto">
          <a:xfrm>
            <a:off x="609600" y="6550025"/>
            <a:ext cx="5046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i="1">
                <a:latin typeface="Arial" charset="0"/>
                <a:cs typeface="Arial" charset="0"/>
              </a:rPr>
              <a:t>Map after Zhao et al., 2010; events after Windley et al., 2010</a:t>
            </a:r>
          </a:p>
        </p:txBody>
      </p:sp>
      <p:sp>
        <p:nvSpPr>
          <p:cNvPr id="75" name="Rectangle 74"/>
          <p:cNvSpPr/>
          <p:nvPr/>
        </p:nvSpPr>
        <p:spPr>
          <a:xfrm>
            <a:off x="6400800" y="4343400"/>
            <a:ext cx="2667000" cy="1200150"/>
          </a:xfrm>
          <a:prstGeom prst="rect">
            <a:avLst/>
          </a:prstGeom>
          <a:solidFill>
            <a:srgbClr val="FFFFFF"/>
          </a:solidFill>
          <a:ln w="57150" cap="flat" cmpd="sng" algn="ctr">
            <a:solidFill>
              <a:srgbClr val="FF0000"/>
            </a:solidFill>
            <a:prstDash val="solid"/>
            <a:round/>
            <a:headEnd type="none" w="med" len="med"/>
            <a:tailEnd type="none" w="med" len="med"/>
          </a:ln>
        </p:spPr>
        <p:txBody>
          <a:bodyPr>
            <a:spAutoFit/>
          </a:bodyPr>
          <a:lstStyle/>
          <a:p>
            <a:pPr algn="ctr">
              <a:defRPr/>
            </a:pPr>
            <a:r>
              <a:rPr lang="en-US" dirty="0">
                <a:effectLst>
                  <a:outerShdw blurRad="38100" dist="38100" dir="2700000" algn="tl">
                    <a:srgbClr val="DDDDDD"/>
                  </a:outerShdw>
                </a:effectLst>
                <a:latin typeface="+mn-lt"/>
                <a:cs typeface="Arial"/>
              </a:rPr>
              <a:t>In all three cases, NCC is on hanging wall.</a:t>
            </a:r>
          </a:p>
        </p:txBody>
      </p:sp>
      <p:grpSp>
        <p:nvGrpSpPr>
          <p:cNvPr id="80917" name="Group 78"/>
          <p:cNvGrpSpPr>
            <a:grpSpLocks/>
          </p:cNvGrpSpPr>
          <p:nvPr/>
        </p:nvGrpSpPr>
        <p:grpSpPr bwMode="auto">
          <a:xfrm>
            <a:off x="1219200" y="588963"/>
            <a:ext cx="7785100" cy="1504950"/>
            <a:chOff x="1218667" y="589339"/>
            <a:chExt cx="7784865" cy="1504292"/>
          </a:xfrm>
        </p:grpSpPr>
        <p:grpSp>
          <p:nvGrpSpPr>
            <p:cNvPr id="80928" name="Group 72"/>
            <p:cNvGrpSpPr>
              <a:grpSpLocks/>
            </p:cNvGrpSpPr>
            <p:nvPr/>
          </p:nvGrpSpPr>
          <p:grpSpPr bwMode="auto">
            <a:xfrm>
              <a:off x="1218667" y="589339"/>
              <a:ext cx="1448333" cy="609600"/>
              <a:chOff x="1218667" y="589339"/>
              <a:chExt cx="1448333" cy="609600"/>
            </a:xfrm>
          </p:grpSpPr>
          <p:sp>
            <p:nvSpPr>
              <p:cNvPr id="80930" name="Right Arrow 13"/>
              <p:cNvSpPr>
                <a:spLocks noChangeArrowheads="1"/>
              </p:cNvSpPr>
              <p:nvPr/>
            </p:nvSpPr>
            <p:spPr bwMode="auto">
              <a:xfrm rot="6000578">
                <a:off x="2209800" y="741739"/>
                <a:ext cx="609600" cy="304800"/>
              </a:xfrm>
              <a:prstGeom prst="rightArrow">
                <a:avLst>
                  <a:gd name="adj1" fmla="val 50000"/>
                  <a:gd name="adj2" fmla="val 50000"/>
                </a:avLst>
              </a:prstGeom>
              <a:solidFill>
                <a:srgbClr val="FF0000">
                  <a:alpha val="61960"/>
                </a:srgbClr>
              </a:solidFill>
              <a:ln w="9525">
                <a:solidFill>
                  <a:schemeClr val="tx1"/>
                </a:solidFill>
                <a:round/>
                <a:headEnd/>
                <a:tailEnd/>
              </a:ln>
            </p:spPr>
            <p:txBody>
              <a:bodyPr/>
              <a:lstStyle/>
              <a:p>
                <a:endParaRPr lang="en-US">
                  <a:solidFill>
                    <a:srgbClr val="000000"/>
                  </a:solidFill>
                </a:endParaRPr>
              </a:p>
            </p:txBody>
          </p:sp>
          <p:sp>
            <p:nvSpPr>
              <p:cNvPr id="80931" name="TextBox 71"/>
              <p:cNvSpPr txBox="1">
                <a:spLocks noChangeArrowheads="1"/>
              </p:cNvSpPr>
              <p:nvPr/>
            </p:nvSpPr>
            <p:spPr bwMode="auto">
              <a:xfrm>
                <a:off x="1218667" y="685925"/>
                <a:ext cx="1261846" cy="36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1: ~250 Ma</a:t>
                </a:r>
              </a:p>
            </p:txBody>
          </p:sp>
        </p:grpSp>
        <p:sp>
          <p:nvSpPr>
            <p:cNvPr id="76" name="Rectangle 75"/>
            <p:cNvSpPr/>
            <p:nvPr/>
          </p:nvSpPr>
          <p:spPr>
            <a:xfrm>
              <a:off x="6400111" y="1447800"/>
              <a:ext cx="2603421" cy="645831"/>
            </a:xfrm>
            <a:prstGeom prst="rect">
              <a:avLst/>
            </a:prstGeom>
          </p:spPr>
          <p:txBody>
            <a:bodyPr>
              <a:spAutoFit/>
            </a:bodyPr>
            <a:lstStyle/>
            <a:p>
              <a:pPr marL="342900" indent="-342900">
                <a:buFontTx/>
                <a:buAutoNum type="arabicPeriod"/>
                <a:defRPr/>
              </a:pPr>
              <a:r>
                <a:rPr lang="en-US" sz="1800" cap="small" dirty="0">
                  <a:solidFill>
                    <a:schemeClr val="bg1"/>
                  </a:solidFill>
                  <a:latin typeface="+mn-lt"/>
                  <a:cs typeface="Arial"/>
                </a:rPr>
                <a:t>North: </a:t>
              </a:r>
              <a:r>
                <a:rPr lang="en-US" sz="1800" cap="small" dirty="0" err="1">
                  <a:solidFill>
                    <a:schemeClr val="bg1"/>
                  </a:solidFill>
                  <a:latin typeface="+mn-lt"/>
                  <a:cs typeface="Arial"/>
                </a:rPr>
                <a:t>Solonker</a:t>
              </a:r>
              <a:r>
                <a:rPr lang="en-US" sz="1800" cap="small" dirty="0">
                  <a:solidFill>
                    <a:schemeClr val="bg1"/>
                  </a:solidFill>
                  <a:latin typeface="+mn-lt"/>
                  <a:cs typeface="Arial"/>
                </a:rPr>
                <a:t> Suture</a:t>
              </a:r>
            </a:p>
          </p:txBody>
        </p:sp>
      </p:grpSp>
      <p:grpSp>
        <p:nvGrpSpPr>
          <p:cNvPr id="80918" name="Group 80"/>
          <p:cNvGrpSpPr>
            <a:grpSpLocks/>
          </p:cNvGrpSpPr>
          <p:nvPr/>
        </p:nvGrpSpPr>
        <p:grpSpPr bwMode="auto">
          <a:xfrm>
            <a:off x="3886200" y="2286000"/>
            <a:ext cx="5283200" cy="1284288"/>
            <a:chOff x="3886863" y="2285366"/>
            <a:chExt cx="5282482" cy="1284382"/>
          </a:xfrm>
        </p:grpSpPr>
        <p:sp>
          <p:nvSpPr>
            <p:cNvPr id="80925" name="Right Arrow 12"/>
            <p:cNvSpPr>
              <a:spLocks noChangeArrowheads="1"/>
            </p:cNvSpPr>
            <p:nvPr/>
          </p:nvSpPr>
          <p:spPr bwMode="auto">
            <a:xfrm rot="-9024718">
              <a:off x="4205866" y="2663375"/>
              <a:ext cx="609600" cy="304800"/>
            </a:xfrm>
            <a:prstGeom prst="rightArrow">
              <a:avLst>
                <a:gd name="adj1" fmla="val 50000"/>
                <a:gd name="adj2" fmla="val 50000"/>
              </a:avLst>
            </a:prstGeom>
            <a:solidFill>
              <a:srgbClr val="FF0000">
                <a:alpha val="61960"/>
              </a:srgbClr>
            </a:solidFill>
            <a:ln w="9525">
              <a:solidFill>
                <a:schemeClr val="tx1"/>
              </a:solidFill>
              <a:round/>
              <a:headEnd/>
              <a:tailEnd/>
            </a:ln>
          </p:spPr>
          <p:txBody>
            <a:bodyPr/>
            <a:lstStyle/>
            <a:p>
              <a:endParaRPr lang="en-US"/>
            </a:p>
          </p:txBody>
        </p:sp>
        <p:sp>
          <p:nvSpPr>
            <p:cNvPr id="80926" name="TextBox 70"/>
            <p:cNvSpPr txBox="1">
              <a:spLocks noChangeArrowheads="1"/>
            </p:cNvSpPr>
            <p:nvPr/>
          </p:nvSpPr>
          <p:spPr bwMode="auto">
            <a:xfrm>
              <a:off x="3886863" y="3200229"/>
              <a:ext cx="1556624" cy="369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2: 100-200 Ma</a:t>
              </a:r>
            </a:p>
          </p:txBody>
        </p:sp>
        <p:sp>
          <p:nvSpPr>
            <p:cNvPr id="77" name="Rectangle 76"/>
            <p:cNvSpPr/>
            <p:nvPr/>
          </p:nvSpPr>
          <p:spPr>
            <a:xfrm>
              <a:off x="6405884" y="2285366"/>
              <a:ext cx="2763461" cy="646160"/>
            </a:xfrm>
            <a:prstGeom prst="rect">
              <a:avLst/>
            </a:prstGeom>
          </p:spPr>
          <p:txBody>
            <a:bodyPr>
              <a:spAutoFit/>
            </a:bodyPr>
            <a:lstStyle/>
            <a:p>
              <a:pPr marL="342900" indent="-342900">
                <a:defRPr/>
              </a:pPr>
              <a:r>
                <a:rPr lang="en-US" sz="1800" cap="small" dirty="0">
                  <a:solidFill>
                    <a:srgbClr val="FFFFFF"/>
                  </a:solidFill>
                  <a:latin typeface="+mn-lt"/>
                  <a:cs typeface="Arial"/>
                </a:rPr>
                <a:t>2. East:  </a:t>
              </a:r>
              <a:r>
                <a:rPr lang="en-US" sz="1800" cap="small" dirty="0" err="1">
                  <a:solidFill>
                    <a:srgbClr val="FFFFFF"/>
                  </a:solidFill>
                  <a:latin typeface="+mn-lt"/>
                  <a:cs typeface="Arial"/>
                </a:rPr>
                <a:t>Paleo</a:t>
              </a:r>
              <a:r>
                <a:rPr lang="en-US" sz="1800" cap="small" dirty="0">
                  <a:solidFill>
                    <a:srgbClr val="FFFFFF"/>
                  </a:solidFill>
                  <a:latin typeface="+mn-lt"/>
                  <a:cs typeface="Arial"/>
                </a:rPr>
                <a:t>-pacific </a:t>
              </a:r>
              <a:r>
                <a:rPr lang="en-US" sz="1800" cap="small" dirty="0" err="1">
                  <a:solidFill>
                    <a:srgbClr val="FFFFFF"/>
                  </a:solidFill>
                  <a:latin typeface="+mn-lt"/>
                  <a:cs typeface="Arial"/>
                </a:rPr>
                <a:t>Subduction</a:t>
              </a:r>
              <a:endParaRPr lang="en-US" sz="1800" cap="small" dirty="0">
                <a:solidFill>
                  <a:srgbClr val="FFFFFF"/>
                </a:solidFill>
                <a:latin typeface="+mn-lt"/>
                <a:cs typeface="Arial"/>
              </a:endParaRPr>
            </a:p>
          </p:txBody>
        </p:sp>
      </p:grpSp>
      <p:grpSp>
        <p:nvGrpSpPr>
          <p:cNvPr id="80919" name="Group 81"/>
          <p:cNvGrpSpPr>
            <a:grpSpLocks/>
          </p:cNvGrpSpPr>
          <p:nvPr/>
        </p:nvGrpSpPr>
        <p:grpSpPr bwMode="auto">
          <a:xfrm>
            <a:off x="457200" y="3124200"/>
            <a:ext cx="8699500" cy="2152650"/>
            <a:chOff x="457207" y="3124182"/>
            <a:chExt cx="8698987" cy="2152453"/>
          </a:xfrm>
        </p:grpSpPr>
        <p:grpSp>
          <p:nvGrpSpPr>
            <p:cNvPr id="80921" name="Group 69"/>
            <p:cNvGrpSpPr>
              <a:grpSpLocks/>
            </p:cNvGrpSpPr>
            <p:nvPr/>
          </p:nvGrpSpPr>
          <p:grpSpPr bwMode="auto">
            <a:xfrm>
              <a:off x="457207" y="4667035"/>
              <a:ext cx="1371592" cy="609600"/>
              <a:chOff x="241307" y="4667035"/>
              <a:chExt cx="1371592" cy="609600"/>
            </a:xfrm>
          </p:grpSpPr>
          <p:sp>
            <p:nvSpPr>
              <p:cNvPr id="80923" name="Right Arrow 13"/>
              <p:cNvSpPr>
                <a:spLocks noChangeArrowheads="1"/>
              </p:cNvSpPr>
              <p:nvPr/>
            </p:nvSpPr>
            <p:spPr bwMode="auto">
              <a:xfrm rot="-4251250">
                <a:off x="1155699" y="4819435"/>
                <a:ext cx="609600" cy="304800"/>
              </a:xfrm>
              <a:prstGeom prst="rightArrow">
                <a:avLst>
                  <a:gd name="adj1" fmla="val 50000"/>
                  <a:gd name="adj2" fmla="val 50000"/>
                </a:avLst>
              </a:prstGeom>
              <a:solidFill>
                <a:srgbClr val="FF0000">
                  <a:alpha val="61960"/>
                </a:srgbClr>
              </a:solidFill>
              <a:ln w="9525">
                <a:solidFill>
                  <a:schemeClr val="tx1"/>
                </a:solidFill>
                <a:round/>
                <a:headEnd/>
                <a:tailEnd/>
              </a:ln>
            </p:spPr>
            <p:txBody>
              <a:bodyPr/>
              <a:lstStyle/>
              <a:p>
                <a:endParaRPr lang="en-US"/>
              </a:p>
            </p:txBody>
          </p:sp>
          <p:sp>
            <p:nvSpPr>
              <p:cNvPr id="80924" name="TextBox 68"/>
              <p:cNvSpPr txBox="1">
                <a:spLocks noChangeArrowheads="1"/>
              </p:cNvSpPr>
              <p:nvPr/>
            </p:nvSpPr>
            <p:spPr bwMode="auto">
              <a:xfrm>
                <a:off x="241307" y="4800679"/>
                <a:ext cx="1133577" cy="36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3: 220 Ma</a:t>
                </a:r>
              </a:p>
            </p:txBody>
          </p:sp>
        </p:grpSp>
        <p:sp>
          <p:nvSpPr>
            <p:cNvPr id="78" name="Rectangle 77"/>
            <p:cNvSpPr/>
            <p:nvPr/>
          </p:nvSpPr>
          <p:spPr>
            <a:xfrm>
              <a:off x="6373471" y="3124182"/>
              <a:ext cx="2782723" cy="646054"/>
            </a:xfrm>
            <a:prstGeom prst="rect">
              <a:avLst/>
            </a:prstGeom>
          </p:spPr>
          <p:txBody>
            <a:bodyPr>
              <a:spAutoFit/>
            </a:bodyPr>
            <a:lstStyle/>
            <a:p>
              <a:pPr marL="342900" indent="-342900">
                <a:defRPr/>
              </a:pPr>
              <a:r>
                <a:rPr lang="en-US" sz="1800" cap="small" dirty="0">
                  <a:solidFill>
                    <a:srgbClr val="FFFFFF"/>
                  </a:solidFill>
                  <a:latin typeface="+mn-lt"/>
                  <a:cs typeface="Arial"/>
                </a:rPr>
                <a:t>3. South:  Yangtze </a:t>
              </a:r>
              <a:r>
                <a:rPr lang="en-US" sz="1800" cap="small" dirty="0" err="1">
                  <a:solidFill>
                    <a:srgbClr val="FFFFFF"/>
                  </a:solidFill>
                  <a:latin typeface="+mn-lt"/>
                  <a:cs typeface="Arial"/>
                </a:rPr>
                <a:t>Craton</a:t>
              </a:r>
              <a:r>
                <a:rPr lang="en-US" sz="1800" cap="small" dirty="0">
                  <a:solidFill>
                    <a:srgbClr val="FFFFFF"/>
                  </a:solidFill>
                  <a:latin typeface="+mn-lt"/>
                  <a:cs typeface="Arial"/>
                </a:rPr>
                <a:t> Collision</a:t>
              </a:r>
            </a:p>
          </p:txBody>
        </p:sp>
      </p:grpSp>
      <p:sp>
        <p:nvSpPr>
          <p:cNvPr id="80920" name="TextBox 1"/>
          <p:cNvSpPr txBox="1">
            <a:spLocks noChangeArrowheads="1"/>
          </p:cNvSpPr>
          <p:nvPr/>
        </p:nvSpPr>
        <p:spPr bwMode="auto">
          <a:xfrm>
            <a:off x="6477000" y="5943600"/>
            <a:ext cx="259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rgbClr val="FFFFFF"/>
                </a:solidFill>
              </a:rPr>
              <a:t>Slide courtesy of </a:t>
            </a:r>
          </a:p>
          <a:p>
            <a:r>
              <a:rPr lang="en-US" sz="1800">
                <a:solidFill>
                  <a:srgbClr val="FFFFFF"/>
                </a:solidFill>
              </a:rPr>
              <a:t>Roberta Rudnick</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 Box 2"/>
          <p:cNvSpPr txBox="1">
            <a:spLocks noChangeArrowheads="1"/>
          </p:cNvSpPr>
          <p:nvPr/>
        </p:nvSpPr>
        <p:spPr bwMode="auto">
          <a:xfrm>
            <a:off x="4708525" y="2474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en-US" sz="1800"/>
          </a:p>
        </p:txBody>
      </p:sp>
      <p:sp>
        <p:nvSpPr>
          <p:cNvPr id="81922" name="Text Box 3"/>
          <p:cNvSpPr txBox="1">
            <a:spLocks noChangeArrowheads="1"/>
          </p:cNvSpPr>
          <p:nvPr/>
        </p:nvSpPr>
        <p:spPr bwMode="auto">
          <a:xfrm>
            <a:off x="3108325" y="3011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en-US"/>
          </a:p>
        </p:txBody>
      </p:sp>
      <p:graphicFrame>
        <p:nvGraphicFramePr>
          <p:cNvPr id="81923" name="Object 2"/>
          <p:cNvGraphicFramePr>
            <a:graphicFrameLocks noChangeAspect="1"/>
          </p:cNvGraphicFramePr>
          <p:nvPr/>
        </p:nvGraphicFramePr>
        <p:xfrm>
          <a:off x="114300" y="152400"/>
          <a:ext cx="8991600" cy="6457950"/>
        </p:xfrm>
        <a:graphic>
          <a:graphicData uri="http://schemas.openxmlformats.org/presentationml/2006/ole">
            <mc:AlternateContent xmlns:mc="http://schemas.openxmlformats.org/markup-compatibility/2006">
              <mc:Choice xmlns:v="urn:schemas-microsoft-com:vml" Requires="v">
                <p:oleObj spid="_x0000_s81925" name="Document" r:id="rId4" imgW="31085714" imgH="23263492" progId="Word.Document.8">
                  <p:embed/>
                </p:oleObj>
              </mc:Choice>
              <mc:Fallback>
                <p:oleObj name="Document" r:id="rId4" imgW="31085714" imgH="23263492"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152400"/>
                        <a:ext cx="8991600"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924" name="TextBox 1"/>
          <p:cNvSpPr txBox="1">
            <a:spLocks noChangeArrowheads="1"/>
          </p:cNvSpPr>
          <p:nvPr/>
        </p:nvSpPr>
        <p:spPr bwMode="auto">
          <a:xfrm>
            <a:off x="5638800" y="6172200"/>
            <a:ext cx="337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Slide courtesy of Roberta Rudnick</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2"/>
          <p:cNvSpPr>
            <a:spLocks noChangeArrowheads="1"/>
          </p:cNvSpPr>
          <p:nvPr/>
        </p:nvSpPr>
        <p:spPr bwMode="auto">
          <a:xfrm>
            <a:off x="6477000" y="1752600"/>
            <a:ext cx="2667000" cy="5105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82946" name="Picture 11" descr="ChinaTRDHis.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5240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676400"/>
            <a:ext cx="28924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0"/>
            <a:ext cx="9144000" cy="1570038"/>
          </a:xfrm>
          <a:prstGeom prst="rect">
            <a:avLst/>
          </a:prstGeom>
          <a:noFill/>
        </p:spPr>
        <p:txBody>
          <a:bodyPr>
            <a:spAutoFit/>
          </a:bodyPr>
          <a:lstStyle/>
          <a:p>
            <a:pPr algn="ctr">
              <a:defRPr/>
            </a:pPr>
            <a:r>
              <a:rPr lang="en-US" sz="3200" dirty="0">
                <a:solidFill>
                  <a:srgbClr val="FFFF00"/>
                </a:solidFill>
                <a:ea typeface="+mn-ea"/>
                <a:cs typeface="+mn-cs"/>
              </a:rPr>
              <a:t>Archean Lithosphere in East Replaced by Modern </a:t>
            </a:r>
            <a:r>
              <a:rPr lang="en-US" sz="3200" dirty="0" err="1">
                <a:solidFill>
                  <a:srgbClr val="FFFF00"/>
                </a:solidFill>
                <a:ea typeface="+mn-ea"/>
                <a:cs typeface="+mn-cs"/>
              </a:rPr>
              <a:t>Asthenospheric</a:t>
            </a:r>
            <a:r>
              <a:rPr lang="en-US" sz="3200" dirty="0">
                <a:solidFill>
                  <a:srgbClr val="FFFF00"/>
                </a:solidFill>
                <a:ea typeface="+mn-ea"/>
                <a:cs typeface="+mn-cs"/>
              </a:rPr>
              <a:t> Mantle.  Mantle Beneath Archean Crust of TNCO is 1.9 </a:t>
            </a:r>
            <a:r>
              <a:rPr lang="en-US" sz="3200" dirty="0" err="1">
                <a:solidFill>
                  <a:srgbClr val="FFFF00"/>
                </a:solidFill>
                <a:ea typeface="+mn-ea"/>
                <a:cs typeface="+mn-cs"/>
              </a:rPr>
              <a:t>Ga</a:t>
            </a:r>
            <a:endParaRPr lang="en-US" sz="3200" dirty="0">
              <a:solidFill>
                <a:srgbClr val="FFFF00"/>
              </a:solidFill>
              <a:ea typeface="+mn-ea"/>
              <a:cs typeface="+mn-cs"/>
            </a:endParaRPr>
          </a:p>
        </p:txBody>
      </p:sp>
      <p:pic>
        <p:nvPicPr>
          <p:cNvPr id="8294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057400"/>
            <a:ext cx="40147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Box 13"/>
          <p:cNvSpPr txBox="1">
            <a:spLocks noChangeArrowheads="1"/>
          </p:cNvSpPr>
          <p:nvPr/>
        </p:nvSpPr>
        <p:spPr bwMode="auto">
          <a:xfrm>
            <a:off x="4038600" y="4876800"/>
            <a:ext cx="251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chemeClr val="bg1"/>
                </a:solidFill>
              </a:rPr>
              <a:t>Gao et al., EPSL, 2002;</a:t>
            </a:r>
          </a:p>
          <a:p>
            <a:r>
              <a:rPr lang="en-US" sz="1800">
                <a:solidFill>
                  <a:schemeClr val="bg1"/>
                </a:solidFill>
              </a:rPr>
              <a:t>Liu et al., GCA 2011;</a:t>
            </a:r>
          </a:p>
          <a:p>
            <a:r>
              <a:rPr lang="en-US" sz="1800">
                <a:solidFill>
                  <a:schemeClr val="bg1"/>
                </a:solidFill>
              </a:rPr>
              <a:t>Liu et al., Chem. Geol. 2012</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685800" y="152400"/>
            <a:ext cx="7772400" cy="381000"/>
          </a:xfrm>
        </p:spPr>
        <p:txBody>
          <a:bodyPr/>
          <a:lstStyle/>
          <a:p>
            <a:pPr eaLnBrk="1" hangingPunct="1"/>
            <a:r>
              <a:rPr lang="en-US" sz="3200">
                <a:solidFill>
                  <a:srgbClr val="FFFF00"/>
                </a:solidFill>
                <a:latin typeface="Times" charset="0"/>
                <a:ea typeface="ＭＳ Ｐゴシック" charset="0"/>
                <a:cs typeface="ＭＳ Ｐゴシック" charset="0"/>
              </a:rPr>
              <a:t>Conclusions</a:t>
            </a:r>
            <a:endParaRPr lang="en-US">
              <a:solidFill>
                <a:srgbClr val="FFFF00"/>
              </a:solidFill>
              <a:latin typeface="Times" charset="0"/>
              <a:ea typeface="ＭＳ Ｐゴシック" charset="0"/>
              <a:cs typeface="ＭＳ Ｐゴシック" charset="0"/>
            </a:endParaRPr>
          </a:p>
        </p:txBody>
      </p:sp>
      <p:sp>
        <p:nvSpPr>
          <p:cNvPr id="83970" name="Rectangle 3"/>
          <p:cNvSpPr>
            <a:spLocks noGrp="1" noChangeArrowheads="1"/>
          </p:cNvSpPr>
          <p:nvPr>
            <p:ph type="body" idx="1"/>
          </p:nvPr>
        </p:nvSpPr>
        <p:spPr>
          <a:xfrm>
            <a:off x="304800" y="1219200"/>
            <a:ext cx="8534400" cy="4876800"/>
          </a:xfrm>
        </p:spPr>
        <p:txBody>
          <a:bodyPr/>
          <a:lstStyle/>
          <a:p>
            <a:pPr marL="533400" indent="-533400" eaLnBrk="1" hangingPunct="1">
              <a:lnSpc>
                <a:spcPct val="90000"/>
              </a:lnSpc>
            </a:pPr>
            <a:r>
              <a:rPr lang="en-US" sz="2800">
                <a:solidFill>
                  <a:srgbClr val="FFFFFF"/>
                </a:solidFill>
                <a:latin typeface="Times" charset="0"/>
                <a:ea typeface="ＭＳ Ｐゴシック" charset="0"/>
                <a:cs typeface="ＭＳ Ｐゴシック" charset="0"/>
              </a:rPr>
              <a:t>Melt depletion of lithospheric peridotites leaves them chemically buoyant, strong, and with little capacity for heat generation so they get cold, fast</a:t>
            </a:r>
          </a:p>
          <a:p>
            <a:pPr marL="533400" indent="-533400" eaLnBrk="1" hangingPunct="1">
              <a:lnSpc>
                <a:spcPct val="90000"/>
              </a:lnSpc>
            </a:pPr>
            <a:r>
              <a:rPr lang="en-US" sz="2800">
                <a:solidFill>
                  <a:srgbClr val="FFFFFF"/>
                </a:solidFill>
                <a:latin typeface="Times" charset="0"/>
                <a:ea typeface="ＭＳ Ｐゴシック" charset="0"/>
                <a:cs typeface="ＭＳ Ｐゴシック" charset="0"/>
              </a:rPr>
              <a:t>Tectonic setting of lithosphere creation not entirely clear – shallow melting either under a hot ridge or water-flux melting in a convergent margin wedge are implicated</a:t>
            </a:r>
          </a:p>
          <a:p>
            <a:pPr marL="533400" indent="-533400" eaLnBrk="1" hangingPunct="1">
              <a:lnSpc>
                <a:spcPct val="90000"/>
              </a:lnSpc>
            </a:pPr>
            <a:r>
              <a:rPr lang="en-US" sz="2800">
                <a:solidFill>
                  <a:srgbClr val="FFFFFF"/>
                </a:solidFill>
                <a:latin typeface="Times" charset="0"/>
                <a:ea typeface="ＭＳ Ｐゴシック" charset="0"/>
                <a:cs typeface="ＭＳ Ｐゴシック" charset="0"/>
              </a:rPr>
              <a:t>If left undisturbed, highly depleted lithospheric mantle is stable beneath continents for billions of years</a:t>
            </a:r>
          </a:p>
          <a:p>
            <a:pPr marL="533400" indent="-533400" eaLnBrk="1" hangingPunct="1">
              <a:lnSpc>
                <a:spcPct val="90000"/>
              </a:lnSpc>
            </a:pPr>
            <a:r>
              <a:rPr lang="en-US" sz="2800">
                <a:solidFill>
                  <a:srgbClr val="FFFFFF"/>
                </a:solidFill>
                <a:latin typeface="Times" charset="0"/>
                <a:ea typeface="ＭＳ Ｐゴシック" charset="0"/>
                <a:cs typeface="ＭＳ Ｐゴシック" charset="0"/>
              </a:rPr>
              <a:t>If subjected to melt metasomatism, all the characteristics that make lithospheric mantle stable can be eliminated, allowing its removal</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00"/>
            <a:ext cx="5089525"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2413" y="3119438"/>
            <a:ext cx="5081587"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1"/>
          <p:cNvSpPr txBox="1">
            <a:spLocks noChangeArrowheads="1"/>
          </p:cNvSpPr>
          <p:nvPr/>
        </p:nvSpPr>
        <p:spPr bwMode="auto">
          <a:xfrm>
            <a:off x="5181600" y="76200"/>
            <a:ext cx="39624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a:solidFill>
                  <a:srgbClr val="FFFF00"/>
                </a:solidFill>
              </a:rPr>
              <a:t>Wyoming Craton: </a:t>
            </a:r>
            <a:r>
              <a:rPr lang="en-US">
                <a:solidFill>
                  <a:schemeClr val="bg1"/>
                </a:solidFill>
              </a:rPr>
              <a:t>Still there, but under assault from all the Cenozoic magmatic/tectonic activity in the western U.S.  One of several high velocity bodies in the mantle beneath the western U.S.</a:t>
            </a:r>
          </a:p>
        </p:txBody>
      </p:sp>
      <p:sp>
        <p:nvSpPr>
          <p:cNvPr id="23556" name="TextBox 2"/>
          <p:cNvSpPr txBox="1">
            <a:spLocks noChangeArrowheads="1"/>
          </p:cNvSpPr>
          <p:nvPr/>
        </p:nvSpPr>
        <p:spPr bwMode="auto">
          <a:xfrm>
            <a:off x="304800" y="3886200"/>
            <a:ext cx="2478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chemeClr val="bg1"/>
                </a:solidFill>
              </a:rPr>
              <a:t>James et al., EPSL, 2011</a:t>
            </a:r>
          </a:p>
        </p:txBody>
      </p:sp>
      <p:sp>
        <p:nvSpPr>
          <p:cNvPr id="23557" name="TextBox 3"/>
          <p:cNvSpPr txBox="1">
            <a:spLocks noChangeArrowheads="1"/>
          </p:cNvSpPr>
          <p:nvPr/>
        </p:nvSpPr>
        <p:spPr bwMode="auto">
          <a:xfrm>
            <a:off x="1295400" y="6248400"/>
            <a:ext cx="2646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rgbClr val="FFFFFF"/>
                </a:solidFill>
              </a:rPr>
              <a:t>Humphreys, CIDER, 2013</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75063" y="-12700"/>
            <a:ext cx="5443537"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338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84600" y="3733800"/>
            <a:ext cx="5359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3632200"/>
            <a:ext cx="762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581" name="Straight Connector 6"/>
          <p:cNvCxnSpPr>
            <a:cxnSpLocks noChangeShapeType="1"/>
          </p:cNvCxnSpPr>
          <p:nvPr/>
        </p:nvCxnSpPr>
        <p:spPr bwMode="auto">
          <a:xfrm flipH="1">
            <a:off x="6400800" y="2057400"/>
            <a:ext cx="1295400" cy="0"/>
          </a:xfrm>
          <a:prstGeom prst="line">
            <a:avLst/>
          </a:prstGeom>
          <a:noFill/>
          <a:ln w="9525">
            <a:solidFill>
              <a:schemeClr val="tx1"/>
            </a:solidFill>
            <a:round/>
            <a:headEnd/>
            <a:tailEnd/>
          </a:ln>
        </p:spPr>
      </p:cxnSp>
      <p:sp>
        <p:nvSpPr>
          <p:cNvPr id="24582" name="TextBox 7"/>
          <p:cNvSpPr txBox="1">
            <a:spLocks noChangeArrowheads="1"/>
          </p:cNvSpPr>
          <p:nvPr/>
        </p:nvSpPr>
        <p:spPr bwMode="auto">
          <a:xfrm>
            <a:off x="38100" y="2819400"/>
            <a:ext cx="3009900"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FF00"/>
                </a:solidFill>
              </a:rPr>
              <a:t>North China Craton: </a:t>
            </a:r>
            <a:r>
              <a:rPr lang="en-US" sz="2000">
                <a:solidFill>
                  <a:schemeClr val="bg1"/>
                </a:solidFill>
              </a:rPr>
              <a:t>High velocities only beneath western block, slower to the east beneath an area where the crust is still Archean, but the lithospheric mantle is Proterozoic to modern (Liu et al., GCA, 2011).  </a:t>
            </a:r>
          </a:p>
          <a:p>
            <a:endParaRPr lang="en-US" sz="2000">
              <a:solidFill>
                <a:schemeClr val="bg1"/>
              </a:solidFill>
            </a:endParaRPr>
          </a:p>
          <a:p>
            <a:r>
              <a:rPr lang="en-US" sz="2000">
                <a:solidFill>
                  <a:schemeClr val="bg1"/>
                </a:solidFill>
              </a:rPr>
              <a:t>S-wave tomography from Obrebski et al., JGR, 2012</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61169" y="-461169"/>
            <a:ext cx="3657600"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 y="3810000"/>
            <a:ext cx="4191000" cy="2308225"/>
          </a:xfrm>
          <a:prstGeom prst="rect">
            <a:avLst/>
          </a:prstGeom>
          <a:noFill/>
        </p:spPr>
        <p:txBody>
          <a:bodyPr>
            <a:spAutoFit/>
          </a:bodyPr>
          <a:lstStyle/>
          <a:p>
            <a:pPr>
              <a:defRPr/>
            </a:pPr>
            <a:r>
              <a:rPr lang="en-US" sz="3200" dirty="0">
                <a:solidFill>
                  <a:srgbClr val="FFFF00"/>
                </a:solidFill>
              </a:rPr>
              <a:t>Two Ways to Get Fast Seismic Velocities in the Lithospheric Mantle:</a:t>
            </a:r>
          </a:p>
          <a:p>
            <a:pPr marL="457200" indent="-457200">
              <a:buFontTx/>
              <a:buAutoNum type="arabicParenR"/>
              <a:defRPr/>
            </a:pPr>
            <a:r>
              <a:rPr lang="en-US" dirty="0">
                <a:solidFill>
                  <a:schemeClr val="bg1"/>
                </a:solidFill>
              </a:rPr>
              <a:t>Make it cold</a:t>
            </a:r>
          </a:p>
          <a:p>
            <a:pPr marL="457200" indent="-457200">
              <a:buFontTx/>
              <a:buAutoNum type="arabicParenR"/>
              <a:defRPr/>
            </a:pPr>
            <a:r>
              <a:rPr lang="en-US" dirty="0">
                <a:solidFill>
                  <a:schemeClr val="bg1"/>
                </a:solidFill>
              </a:rPr>
              <a:t>Add </a:t>
            </a:r>
            <a:r>
              <a:rPr lang="en-US" dirty="0" err="1">
                <a:solidFill>
                  <a:schemeClr val="bg1"/>
                </a:solidFill>
              </a:rPr>
              <a:t>eclogite</a:t>
            </a:r>
            <a:endParaRPr lang="en-US" dirty="0">
              <a:solidFill>
                <a:schemeClr val="bg1"/>
              </a:solidFill>
            </a:endParaRPr>
          </a:p>
        </p:txBody>
      </p:sp>
      <p:sp>
        <p:nvSpPr>
          <p:cNvPr id="25604" name="TextBox 2"/>
          <p:cNvSpPr txBox="1">
            <a:spLocks noChangeArrowheads="1"/>
          </p:cNvSpPr>
          <p:nvPr/>
        </p:nvSpPr>
        <p:spPr bwMode="auto">
          <a:xfrm>
            <a:off x="5410200" y="5867400"/>
            <a:ext cx="1633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Lee, JGR, 2003</a:t>
            </a:r>
          </a:p>
        </p:txBody>
      </p:sp>
      <p:sp>
        <p:nvSpPr>
          <p:cNvPr id="25605" name="TextBox 3"/>
          <p:cNvSpPr txBox="1">
            <a:spLocks noChangeArrowheads="1"/>
          </p:cNvSpPr>
          <p:nvPr/>
        </p:nvSpPr>
        <p:spPr bwMode="auto">
          <a:xfrm>
            <a:off x="6172200" y="228600"/>
            <a:ext cx="2741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James et al., G-cubed, 2004</a:t>
            </a:r>
          </a:p>
        </p:txBody>
      </p:sp>
      <p:sp>
        <p:nvSpPr>
          <p:cNvPr id="25606" name="TextBox 6"/>
          <p:cNvSpPr txBox="1">
            <a:spLocks noChangeArrowheads="1"/>
          </p:cNvSpPr>
          <p:nvPr/>
        </p:nvSpPr>
        <p:spPr bwMode="auto">
          <a:xfrm>
            <a:off x="1600200" y="2667000"/>
            <a:ext cx="2741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James et al., G-cubed, 2004</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6"/>
          <p:cNvSpPr>
            <a:spLocks noChangeArrowheads="1"/>
          </p:cNvSpPr>
          <p:nvPr/>
        </p:nvSpPr>
        <p:spPr bwMode="auto">
          <a:xfrm>
            <a:off x="0" y="0"/>
            <a:ext cx="9144000" cy="6096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pic>
        <p:nvPicPr>
          <p:cNvPr id="266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708025"/>
            <a:ext cx="6400800"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5"/>
          <p:cNvSpPr txBox="1">
            <a:spLocks noChangeArrowheads="1"/>
          </p:cNvSpPr>
          <p:nvPr/>
        </p:nvSpPr>
        <p:spPr bwMode="auto">
          <a:xfrm>
            <a:off x="304800" y="0"/>
            <a:ext cx="883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solidFill>
                  <a:srgbClr val="FFFF00"/>
                </a:solidFill>
              </a:rPr>
              <a:t>Residues of Continent Formation Persist for as Long as the Continent</a:t>
            </a:r>
          </a:p>
        </p:txBody>
      </p:sp>
      <p:sp>
        <p:nvSpPr>
          <p:cNvPr id="26629" name="Text Box 7"/>
          <p:cNvSpPr txBox="1">
            <a:spLocks noChangeArrowheads="1"/>
          </p:cNvSpPr>
          <p:nvPr/>
        </p:nvSpPr>
        <p:spPr bwMode="auto">
          <a:xfrm>
            <a:off x="304800" y="2286000"/>
            <a:ext cx="2073275"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Re-Os Model Ages for Continental Mantle Xenoliths</a:t>
            </a:r>
          </a:p>
          <a:p>
            <a:r>
              <a:rPr lang="en-US" sz="1400"/>
              <a:t>(Carlson et al., ROG, 2005)</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2133600" y="304800"/>
            <a:ext cx="51022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lgn="ctr">
              <a:defRPr/>
            </a:pPr>
            <a:r>
              <a:rPr lang="en-US" sz="3200" b="1" dirty="0" smtClean="0">
                <a:solidFill>
                  <a:srgbClr val="FFFF00"/>
                </a:solidFill>
                <a:latin typeface="+mn-lt"/>
                <a:cs typeface="Times New Roman" charset="0"/>
              </a:rPr>
              <a:t>The </a:t>
            </a:r>
            <a:r>
              <a:rPr lang="en-US" sz="3200" b="1" dirty="0" err="1" smtClean="0">
                <a:solidFill>
                  <a:srgbClr val="FFFF00"/>
                </a:solidFill>
                <a:latin typeface="+mn-lt"/>
                <a:cs typeface="Times New Roman" charset="0"/>
              </a:rPr>
              <a:t>Tectosphere</a:t>
            </a:r>
            <a:r>
              <a:rPr lang="en-US" sz="3200" b="1" dirty="0" smtClean="0">
                <a:solidFill>
                  <a:srgbClr val="FFFF00"/>
                </a:solidFill>
                <a:latin typeface="+mn-lt"/>
                <a:cs typeface="Times New Roman" charset="0"/>
              </a:rPr>
              <a:t> Hypothesis</a:t>
            </a:r>
          </a:p>
          <a:p>
            <a:pPr algn="ctr">
              <a:defRPr/>
            </a:pPr>
            <a:r>
              <a:rPr lang="en-US" sz="3200" b="1" dirty="0" smtClean="0">
                <a:solidFill>
                  <a:srgbClr val="FFFF00"/>
                </a:solidFill>
                <a:latin typeface="+mn-lt"/>
                <a:cs typeface="Times New Roman" charset="0"/>
              </a:rPr>
              <a:t>Jordan, Nature 1978</a:t>
            </a:r>
          </a:p>
          <a:p>
            <a:pPr algn="ctr">
              <a:defRPr/>
            </a:pPr>
            <a:r>
              <a:rPr lang="en-US" sz="3200" b="1" dirty="0" smtClean="0">
                <a:solidFill>
                  <a:srgbClr val="FFFF00"/>
                </a:solidFill>
                <a:latin typeface="+mn-lt"/>
                <a:cs typeface="Times New Roman" charset="0"/>
              </a:rPr>
              <a:t>Jordan, J. Pet. 1988</a:t>
            </a:r>
          </a:p>
        </p:txBody>
      </p:sp>
      <p:sp>
        <p:nvSpPr>
          <p:cNvPr id="24579" name="Text Box 4"/>
          <p:cNvSpPr txBox="1">
            <a:spLocks noChangeArrowheads="1"/>
          </p:cNvSpPr>
          <p:nvPr/>
        </p:nvSpPr>
        <p:spPr bwMode="auto">
          <a:xfrm>
            <a:off x="762000" y="2209800"/>
            <a:ext cx="780732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600">
                <a:solidFill>
                  <a:schemeClr val="tx1"/>
                </a:solidFill>
                <a:latin typeface="Arial" charset="0"/>
                <a:ea typeface="ＭＳ Ｐゴシック" charset="0"/>
                <a:cs typeface="ＭＳ Ｐゴシック" charset="0"/>
              </a:defRPr>
            </a:lvl1pPr>
            <a:lvl2pPr marL="37931725" indent="-37474525">
              <a:defRPr sz="1600">
                <a:solidFill>
                  <a:schemeClr val="tx1"/>
                </a:solidFill>
                <a:latin typeface="Arial" charset="0"/>
                <a:ea typeface="ＭＳ Ｐゴシック" charset="0"/>
              </a:defRPr>
            </a:lvl2pPr>
            <a:lvl3pPr>
              <a:defRPr sz="1600">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defRPr/>
            </a:pPr>
            <a:r>
              <a:rPr lang="en-US" sz="3200" dirty="0" smtClean="0">
                <a:solidFill>
                  <a:schemeClr val="bg1"/>
                </a:solidFill>
                <a:latin typeface="+mn-lt"/>
                <a:cs typeface="Times New Roman" charset="0"/>
              </a:rPr>
              <a:t>Density </a:t>
            </a:r>
            <a:r>
              <a:rPr lang="en-US" sz="3200" i="1" dirty="0" smtClean="0">
                <a:solidFill>
                  <a:srgbClr val="FFFF00"/>
                </a:solidFill>
                <a:latin typeface="+mn-lt"/>
                <a:cs typeface="Times New Roman" charset="0"/>
              </a:rPr>
              <a:t>increase</a:t>
            </a:r>
            <a:r>
              <a:rPr lang="en-US" sz="3200" i="1" dirty="0" smtClean="0">
                <a:solidFill>
                  <a:schemeClr val="bg1"/>
                </a:solidFill>
                <a:latin typeface="+mn-lt"/>
                <a:cs typeface="Times New Roman" charset="0"/>
              </a:rPr>
              <a:t> </a:t>
            </a:r>
            <a:r>
              <a:rPr lang="en-US" sz="3200" dirty="0" smtClean="0">
                <a:solidFill>
                  <a:schemeClr val="bg1"/>
                </a:solidFill>
                <a:latin typeface="+mn-lt"/>
                <a:cs typeface="Times New Roman" charset="0"/>
              </a:rPr>
              <a:t>due to cold temperatures is offset by density </a:t>
            </a:r>
            <a:r>
              <a:rPr lang="en-US" sz="3200" i="1" dirty="0" smtClean="0">
                <a:solidFill>
                  <a:srgbClr val="FFFF00"/>
                </a:solidFill>
                <a:latin typeface="+mn-lt"/>
                <a:cs typeface="Times New Roman" charset="0"/>
              </a:rPr>
              <a:t>decrease</a:t>
            </a:r>
            <a:r>
              <a:rPr lang="en-US" sz="3200" i="1" dirty="0" smtClean="0">
                <a:solidFill>
                  <a:schemeClr val="bg1"/>
                </a:solidFill>
                <a:latin typeface="+mn-lt"/>
                <a:cs typeface="Times New Roman" charset="0"/>
              </a:rPr>
              <a:t> </a:t>
            </a:r>
            <a:r>
              <a:rPr lang="en-US" sz="3200" dirty="0" smtClean="0">
                <a:solidFill>
                  <a:schemeClr val="bg1"/>
                </a:solidFill>
                <a:latin typeface="+mn-lt"/>
                <a:cs typeface="Times New Roman" charset="0"/>
              </a:rPr>
              <a:t>due to chemical buoyancy</a:t>
            </a:r>
          </a:p>
          <a:p>
            <a:pPr>
              <a:defRPr/>
            </a:pPr>
            <a:endParaRPr lang="en-US" sz="3200" dirty="0" smtClean="0">
              <a:solidFill>
                <a:schemeClr val="bg1"/>
              </a:solidFill>
              <a:latin typeface="+mn-lt"/>
              <a:cs typeface="Times New Roman" charset="0"/>
            </a:endParaRPr>
          </a:p>
          <a:p>
            <a:pPr>
              <a:defRPr/>
            </a:pPr>
            <a:r>
              <a:rPr lang="en-US" sz="3200" dirty="0" err="1" smtClean="0">
                <a:solidFill>
                  <a:schemeClr val="bg1"/>
                </a:solidFill>
                <a:latin typeface="+mn-lt"/>
                <a:cs typeface="Times New Roman" charset="0"/>
              </a:rPr>
              <a:t>Cratonic</a:t>
            </a:r>
            <a:r>
              <a:rPr lang="en-US" sz="3200" dirty="0" smtClean="0">
                <a:solidFill>
                  <a:schemeClr val="bg1"/>
                </a:solidFill>
                <a:latin typeface="+mn-lt"/>
                <a:cs typeface="Times New Roman" charset="0"/>
              </a:rPr>
              <a:t> keels are </a:t>
            </a:r>
            <a:r>
              <a:rPr lang="ja-JP" altLang="en-US" sz="3200" dirty="0" smtClean="0">
                <a:solidFill>
                  <a:schemeClr val="bg1"/>
                </a:solidFill>
                <a:latin typeface="+mn-lt"/>
                <a:cs typeface="Times New Roman" charset="0"/>
              </a:rPr>
              <a:t>“</a:t>
            </a:r>
            <a:r>
              <a:rPr lang="en-US" sz="3200" dirty="0" err="1" smtClean="0">
                <a:solidFill>
                  <a:schemeClr val="bg1"/>
                </a:solidFill>
                <a:latin typeface="+mn-lt"/>
                <a:cs typeface="Times New Roman" charset="0"/>
              </a:rPr>
              <a:t>isopycnic</a:t>
            </a:r>
            <a:r>
              <a:rPr lang="ja-JP" altLang="en-US" sz="3200" dirty="0" smtClean="0">
                <a:solidFill>
                  <a:schemeClr val="bg1"/>
                </a:solidFill>
                <a:latin typeface="+mn-lt"/>
                <a:cs typeface="Times New Roman" charset="0"/>
              </a:rPr>
              <a:t>”</a:t>
            </a:r>
            <a:endParaRPr lang="en-US" sz="3200" dirty="0" smtClean="0">
              <a:solidFill>
                <a:schemeClr val="bg1"/>
              </a:solidFill>
              <a:latin typeface="+mn-lt"/>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2448</TotalTime>
  <Words>4453</Words>
  <Application>Microsoft Macintosh PowerPoint</Application>
  <PresentationFormat>On-screen Show (4:3)</PresentationFormat>
  <Paragraphs>377</Paragraphs>
  <Slides>46</Slides>
  <Notes>37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46</vt:i4>
      </vt:variant>
    </vt:vector>
  </HeadingPairs>
  <TitlesOfParts>
    <vt:vector size="56" baseType="lpstr">
      <vt:lpstr>Times</vt:lpstr>
      <vt:lpstr>ＭＳ Ｐゴシック</vt:lpstr>
      <vt:lpstr>Arial</vt:lpstr>
      <vt:lpstr>Wingdings</vt:lpstr>
      <vt:lpstr>Times New Roman</vt:lpstr>
      <vt:lpstr>Comic Sans MS</vt:lpstr>
      <vt:lpstr>Symbol</vt:lpstr>
      <vt:lpstr>Blank Presentation</vt:lpstr>
      <vt:lpstr>Adobe Illustrator Artwork 10.0</vt:lpstr>
      <vt:lpstr>Microsoft Word 97 - 2004 Document</vt:lpstr>
      <vt:lpstr>The Formation and Evolution of Cratonic Lithospheric Mantle</vt:lpstr>
      <vt:lpstr>Continents are Not Just the Crust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Formation and Evolution of Cratonic Lithospheric Mantle</vt:lpstr>
      <vt:lpstr>Xenoliths can be Large and Abundant</vt:lpstr>
      <vt:lpstr>Xenolith Availability Good, In Some Places</vt:lpstr>
      <vt:lpstr>Mineral Thermobarometry Allows Reconstruction of Xenolith Stratigraphy in the Mantle</vt:lpstr>
      <vt:lpstr>PowerPoint Presentation</vt:lpstr>
      <vt:lpstr>PowerPoint Presentation</vt:lpstr>
      <vt:lpstr>PowerPoint Presentation</vt:lpstr>
      <vt:lpstr>PowerPoint Presentation</vt:lpstr>
      <vt:lpstr>PowerPoint Presentation</vt:lpstr>
      <vt:lpstr>Degree of Melt Depletion Results in Isopycnic Lithosphere (more or less…)</vt:lpstr>
      <vt:lpstr>The Formation and Evolution of Cratonic Lithospheric Mantle</vt:lpstr>
      <vt:lpstr>Is the High Average Degree of Melt-depletion of Cratonic Mantle an Indication of Higher Mantle Potential Temperatures, the Tectonic Setting of Melting, or Tectonic “Winnowing” of Dense/Fertile Components?</vt:lpstr>
      <vt:lpstr>The Melt Removed from the Lithospheric Mantle is NOT the Continental Crust</vt:lpstr>
      <vt:lpstr>PowerPoint Presentation</vt:lpstr>
      <vt:lpstr>PowerPoint Presentation</vt:lpstr>
      <vt:lpstr>PowerPoint Presentation</vt:lpstr>
      <vt:lpstr>Residues of melting of MOR (1350 Tp), hot MOR (1550 Tp), Plume (1650 Tp) and hot plume (1750 Tp). Kaapvaal shows little change with depth, Slave and NA more fertile with depth. (Figures from Pearson and Wittiq, TOG, 2013, based on melting models of Herzberg, J. Pet. 2004 and Herzberg and Rudnick, Lithos 2012)</vt:lpstr>
      <vt:lpstr>PowerPoint Presentation</vt:lpstr>
      <vt:lpstr>Petrologic Data for Xenoliths from Slave Indicate a Compositionally Layered Lithosphere</vt:lpstr>
      <vt:lpstr>The Buoyancy Created by Melt Depletion is Greater at Greater Depth  To be isopycnic, the lower sections of the lithosphere can have lost less melt than more shallow lithosphere Figure from Schutt and Lesher, JGR 2006</vt:lpstr>
      <vt:lpstr>The Formation and Evolution of Cratonic Lithospheric Mantle</vt:lpstr>
      <vt:lpstr>PowerPoint Presentation</vt:lpstr>
      <vt:lpstr>PowerPoint Presentation</vt:lpstr>
      <vt:lpstr>Opx Enrichment Expressed as Low Vp/Vs in Chile-Argentina Upper Mantle</vt:lpstr>
      <vt:lpstr>PowerPoint Presentation</vt:lpstr>
      <vt:lpstr>Contamination by Host Magma a BIG Problem, but Clear Evidence also Exists for Ancient Metasomatism</vt:lpstr>
      <vt:lpstr>Diamond as an Indicator of Deep Mantle Metasomatism</vt:lpstr>
      <vt:lpstr>PowerPoint Presentation</vt:lpstr>
      <vt:lpstr>PowerPoint Presentation</vt:lpstr>
      <vt:lpstr>Sudden Transition to Warm, Younger, Mantle at 4.5 GPa Beneath the Wyoming Craton?</vt:lpstr>
      <vt:lpstr>PowerPoint Presentation</vt:lpstr>
      <vt:lpstr>PowerPoint Presentation</vt:lpstr>
      <vt:lpstr>PowerPoint Presentation</vt:lpstr>
      <vt:lpstr>Conclusions</vt:lpstr>
    </vt:vector>
  </TitlesOfParts>
  <Company>Carnegie Institution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Mantle Lithosphere in Continent Formation and Evolution Richard Carlson, Carnegie Institution of Washington, DTM University of New Mexico, October 24, 2003</dc:title>
  <cp:lastModifiedBy>Richard Carlson</cp:lastModifiedBy>
  <cp:revision>189</cp:revision>
  <dcterms:created xsi:type="dcterms:W3CDTF">2010-06-10T20:45:23Z</dcterms:created>
  <dcterms:modified xsi:type="dcterms:W3CDTF">2013-07-22T01:09:19Z</dcterms:modified>
</cp:coreProperties>
</file>