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embeddings/oleObject4.bin" ContentType="application/vnd.openxmlformats-officedocument.oleObject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embeddings/oleObject6.bin" ContentType="application/vnd.openxmlformats-officedocument.oleObject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9" r:id="rId2"/>
    <p:sldId id="297" r:id="rId3"/>
    <p:sldId id="256" r:id="rId4"/>
    <p:sldId id="261" r:id="rId5"/>
    <p:sldId id="262" r:id="rId6"/>
    <p:sldId id="263" r:id="rId7"/>
    <p:sldId id="264" r:id="rId8"/>
    <p:sldId id="260" r:id="rId9"/>
    <p:sldId id="257" r:id="rId10"/>
    <p:sldId id="266" r:id="rId11"/>
    <p:sldId id="265" r:id="rId12"/>
    <p:sldId id="270" r:id="rId13"/>
    <p:sldId id="269" r:id="rId14"/>
    <p:sldId id="267" r:id="rId15"/>
    <p:sldId id="268" r:id="rId16"/>
    <p:sldId id="272" r:id="rId17"/>
    <p:sldId id="271" r:id="rId18"/>
    <p:sldId id="273" r:id="rId19"/>
    <p:sldId id="275" r:id="rId20"/>
    <p:sldId id="276" r:id="rId21"/>
    <p:sldId id="274" r:id="rId22"/>
    <p:sldId id="277" r:id="rId23"/>
    <p:sldId id="25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8" r:id="rId33"/>
    <p:sldId id="286" r:id="rId34"/>
    <p:sldId id="289" r:id="rId35"/>
    <p:sldId id="290" r:id="rId36"/>
    <p:sldId id="287" r:id="rId37"/>
    <p:sldId id="291" r:id="rId38"/>
    <p:sldId id="292" r:id="rId39"/>
    <p:sldId id="293" r:id="rId40"/>
    <p:sldId id="294" r:id="rId41"/>
    <p:sldId id="295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Relationship Id="rId2" Type="http://schemas.openxmlformats.org/officeDocument/2006/relationships/image" Target="../media/image17.pict"/><Relationship Id="rId3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20.pict"/><Relationship Id="rId3" Type="http://schemas.openxmlformats.org/officeDocument/2006/relationships/image" Target="../media/image21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0417E4A3-62B1-EB49-860B-30663C0D1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3B9DE98-01E2-6948-AFD1-6A84A24AF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53F0-4AB1-1A40-9CC9-323A1CAA6889}" type="datetimeFigureOut">
              <a:rPr lang="en-US" smtClean="0"/>
              <a:pPr/>
              <a:t>7/5/15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3238-90E6-5D4A-AF91-CA5EA10E5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oleObject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086" y="0"/>
            <a:ext cx="11985848" cy="719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33" y="173176"/>
            <a:ext cx="5810860" cy="42551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166" y="4647786"/>
            <a:ext cx="873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Open ocean carbonate:  Ca</a:t>
            </a:r>
            <a:r>
              <a:rPr lang="en-US" baseline="30000" dirty="0" smtClean="0"/>
              <a:t>2+ </a:t>
            </a:r>
            <a:r>
              <a:rPr lang="en-US" dirty="0" smtClean="0"/>
              <a:t>+ 2HCO</a:t>
            </a:r>
            <a:r>
              <a:rPr lang="en-US" baseline="-25000" dirty="0" smtClean="0"/>
              <a:t>3</a:t>
            </a:r>
            <a:r>
              <a:rPr lang="en-US" dirty="0" smtClean="0"/>
              <a:t>-  =  CaCO</a:t>
            </a:r>
            <a:r>
              <a:rPr lang="en-US" baseline="-25000" dirty="0" smtClean="0"/>
              <a:t>3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dirty="0" err="1" smtClean="0"/>
              <a:t>Coccolithophores</a:t>
            </a:r>
            <a:r>
              <a:rPr lang="en-US" dirty="0" smtClean="0"/>
              <a:t>, </a:t>
            </a:r>
            <a:r>
              <a:rPr lang="en-US" dirty="0" err="1" smtClean="0"/>
              <a:t>forams</a:t>
            </a:r>
            <a:r>
              <a:rPr lang="en-US" dirty="0" smtClean="0"/>
              <a:t>)</a:t>
            </a:r>
          </a:p>
          <a:p>
            <a:pPr marL="342900" indent="-342900"/>
            <a:r>
              <a:rPr lang="en-US" dirty="0" smtClean="0"/>
              <a:t> - mid Mesozoic revolution</a:t>
            </a:r>
          </a:p>
          <a:p>
            <a:pPr marL="342900" indent="-342900"/>
            <a:r>
              <a:rPr lang="en-US" dirty="0" smtClean="0"/>
              <a:t>3) Shallow water – reefs – formation returns CO2 to atmosphere</a:t>
            </a:r>
          </a:p>
          <a:p>
            <a:pPr marL="342900" indent="-342900"/>
            <a:r>
              <a:rPr lang="en-US" dirty="0" smtClean="0"/>
              <a:t>2) CCD buffer  CO2 increase shallows – Ca increase deepens – </a:t>
            </a:r>
            <a:r>
              <a:rPr lang="en-US" dirty="0" err="1" smtClean="0"/>
              <a:t>e</a:t>
            </a:r>
            <a:r>
              <a:rPr lang="en-US" dirty="0" smtClean="0"/>
              <a:t> folding 10kyr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71448" y="3512207"/>
            <a:ext cx="256627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Up Arrow 5"/>
          <p:cNvSpPr/>
          <p:nvPr/>
        </p:nvSpPr>
        <p:spPr>
          <a:xfrm>
            <a:off x="3696138" y="2829034"/>
            <a:ext cx="341586" cy="56931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7724" y="6376276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Ridgewell</a:t>
            </a:r>
            <a:r>
              <a:rPr lang="en-US" dirty="0" smtClean="0"/>
              <a:t> and </a:t>
            </a:r>
            <a:r>
              <a:rPr lang="en-US" dirty="0" err="1" smtClean="0"/>
              <a:t>Zeebe</a:t>
            </a:r>
            <a:r>
              <a:rPr lang="en-US" dirty="0" smtClean="0"/>
              <a:t> 2005 EPSL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urved Connector 4"/>
          <p:cNvCxnSpPr/>
          <p:nvPr/>
        </p:nvCxnSpPr>
        <p:spPr>
          <a:xfrm flipV="1">
            <a:off x="1072126" y="2350255"/>
            <a:ext cx="1905086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2977212" y="2350254"/>
            <a:ext cx="1946322" cy="30512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4923534" y="2350255"/>
            <a:ext cx="1748390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6671924" y="2350254"/>
            <a:ext cx="1608190" cy="45355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8419" y="3587230"/>
            <a:ext cx="17566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05057" y="3587230"/>
            <a:ext cx="1550460" cy="137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55517" y="4964396"/>
            <a:ext cx="24164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527622" y="4506705"/>
            <a:ext cx="601994" cy="313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5315" y="4362402"/>
            <a:ext cx="329885" cy="148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315200" y="4263444"/>
            <a:ext cx="321638" cy="247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7529653" y="4345889"/>
            <a:ext cx="725692" cy="511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48161" y="4965984"/>
            <a:ext cx="445343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861958" y="2619146"/>
            <a:ext cx="433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ocean inorganic carbonate precipitation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705057" y="700690"/>
            <a:ext cx="3468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Pre-biogenic carbonate  - &gt;500 </a:t>
            </a:r>
            <a:r>
              <a:rPr lang="en-US" dirty="0" err="1" smtClean="0"/>
              <a:t>myr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8280114" y="3081178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315779" y="2619881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75572" y="3357074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824952" y="3265109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87992" y="3449040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30952" y="3265109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880069" y="3173144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576552" y="3081178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rot="5400000">
            <a:off x="8331872" y="3540211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7876710" y="3671590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1628310" y="3356281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541339" y="3802969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082710" y="3671590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3931827" y="3588024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3427330" y="376355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>
            <a:off x="2312440" y="3040971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760220" y="1585310"/>
            <a:ext cx="232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saturation state</a:t>
            </a:r>
            <a:endParaRPr lang="en-US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499241" y="1585310"/>
            <a:ext cx="691931" cy="54303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9241" y="1208690"/>
            <a:ext cx="5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urved Connector 4"/>
          <p:cNvCxnSpPr/>
          <p:nvPr/>
        </p:nvCxnSpPr>
        <p:spPr>
          <a:xfrm flipV="1">
            <a:off x="1072126" y="2350255"/>
            <a:ext cx="1905086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2977212" y="2350254"/>
            <a:ext cx="1946322" cy="30512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4923534" y="2350255"/>
            <a:ext cx="1748390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6671924" y="2350254"/>
            <a:ext cx="1608190" cy="45355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8419" y="3587230"/>
            <a:ext cx="17566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05057" y="3587230"/>
            <a:ext cx="1550460" cy="137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55517" y="4964396"/>
            <a:ext cx="24164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527622" y="4506705"/>
            <a:ext cx="601994" cy="313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5315" y="4362402"/>
            <a:ext cx="329885" cy="148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315200" y="4263444"/>
            <a:ext cx="321638" cy="247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7529653" y="4345889"/>
            <a:ext cx="725692" cy="511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48161" y="4965984"/>
            <a:ext cx="445343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2621" y="2752712"/>
            <a:ext cx="384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water biogenic carbonate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55517" y="2803812"/>
            <a:ext cx="231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ocean carbonate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65927" y="4700508"/>
            <a:ext cx="76780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53448" y="4263443"/>
            <a:ext cx="57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848069" y="3325543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87992" y="3449040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30952" y="3265109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541339" y="3802969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082710" y="3671590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3931827" y="3588024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427330" y="376355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972035" y="3173144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527972" y="3509474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465927" y="3325543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72126" y="3325543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02791" y="507265"/>
            <a:ext cx="5512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Shallow water biogenic carbonate – 500 to mid Mesozoic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499241" y="1585310"/>
            <a:ext cx="691931" cy="54303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9241" y="1208690"/>
            <a:ext cx="5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urved Connector 4"/>
          <p:cNvCxnSpPr/>
          <p:nvPr/>
        </p:nvCxnSpPr>
        <p:spPr>
          <a:xfrm flipV="1">
            <a:off x="1072126" y="2350255"/>
            <a:ext cx="1905086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2977212" y="2350254"/>
            <a:ext cx="1946322" cy="30512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flipV="1">
            <a:off x="4923534" y="2350255"/>
            <a:ext cx="1748390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6671924" y="2350254"/>
            <a:ext cx="1608190" cy="45355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8419" y="3587230"/>
            <a:ext cx="17566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05057" y="3587230"/>
            <a:ext cx="1550460" cy="137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55517" y="4964396"/>
            <a:ext cx="24164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527622" y="4506705"/>
            <a:ext cx="601994" cy="313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5315" y="4362402"/>
            <a:ext cx="329885" cy="148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315200" y="4263444"/>
            <a:ext cx="321638" cy="247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7529653" y="4345889"/>
            <a:ext cx="725692" cy="511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148161" y="4965984"/>
            <a:ext cx="445343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742" y="2987743"/>
            <a:ext cx="3344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water biogenic carbonate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26381" y="2707463"/>
            <a:ext cx="3381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ocean biogenic  carbonate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65927" y="4428979"/>
            <a:ext cx="767807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55517" y="4052822"/>
            <a:ext cx="57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02791" y="507265"/>
            <a:ext cx="562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ocean biogenic carbonate – Mid Mesozoic to Recent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99241" y="1585310"/>
            <a:ext cx="691931" cy="54303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9241" y="1208690"/>
            <a:ext cx="5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++</a:t>
            </a:r>
            <a:endParaRPr lang="en-US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3459655" y="1164162"/>
            <a:ext cx="228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saturation state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4850935" y="4618905"/>
            <a:ext cx="395090" cy="158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487992" y="3449040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030952" y="3265109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6541339" y="3802969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5082710" y="3671590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931827" y="3588024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427330" y="376355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972035" y="3173144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27972" y="3509474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02791" y="3385978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465927" y="3385978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91172" y="3385978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56453" y="3385978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103" y="5281448"/>
            <a:ext cx="4127500" cy="2921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487992" y="5204216"/>
            <a:ext cx="119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CCD buffer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350691" y="6412780"/>
            <a:ext cx="3529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</a:t>
            </a:r>
            <a:r>
              <a:rPr lang="en-US" baseline="30000" dirty="0" smtClean="0"/>
              <a:t>++ </a:t>
            </a:r>
            <a:r>
              <a:rPr lang="en-US" dirty="0" smtClean="0"/>
              <a:t>+ 2HCO</a:t>
            </a:r>
            <a:r>
              <a:rPr lang="en-US" baseline="-25000" dirty="0" smtClean="0"/>
              <a:t>3</a:t>
            </a:r>
            <a:r>
              <a:rPr lang="en-US" dirty="0" smtClean="0"/>
              <a:t> = CaCO</a:t>
            </a:r>
            <a:r>
              <a:rPr lang="en-US" baseline="-25000" dirty="0" smtClean="0"/>
              <a:t>3</a:t>
            </a:r>
            <a:r>
              <a:rPr lang="en-US" dirty="0" smtClean="0"/>
              <a:t> + CO</a:t>
            </a:r>
            <a:r>
              <a:rPr lang="en-US" baseline="-25000" dirty="0" smtClean="0"/>
              <a:t>2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924439" y="6412780"/>
            <a:ext cx="123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1: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993"/>
            <a:ext cx="5740725" cy="61116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43491" y="321993"/>
            <a:ext cx="15204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 flipV="1">
            <a:off x="2074981" y="321993"/>
            <a:ext cx="2352241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921220" y="323582"/>
            <a:ext cx="100171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3491" y="12107"/>
            <a:ext cx="128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Strangelove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9929" y="12107"/>
            <a:ext cx="88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Neritan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1220" y="0"/>
            <a:ext cx="80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Cretan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20066" y="1643123"/>
            <a:ext cx="378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Strangelove – </a:t>
            </a:r>
            <a:r>
              <a:rPr lang="en-US" dirty="0" err="1" smtClean="0"/>
              <a:t>supersaturation</a:t>
            </a:r>
            <a:r>
              <a:rPr lang="en-US" dirty="0" smtClean="0"/>
              <a:t>, </a:t>
            </a:r>
            <a:r>
              <a:rPr lang="en-US" dirty="0" err="1" smtClean="0"/>
              <a:t>abiotic</a:t>
            </a:r>
            <a:r>
              <a:rPr lang="en-US" dirty="0" smtClean="0"/>
              <a:t>,</a:t>
            </a:r>
          </a:p>
          <a:p>
            <a:r>
              <a:rPr lang="en-US" dirty="0" smtClean="0"/>
              <a:t>highly sensitive to perturbations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20066" y="2868485"/>
            <a:ext cx="3698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Neritan</a:t>
            </a:r>
            <a:r>
              <a:rPr lang="en-US" dirty="0" smtClean="0"/>
              <a:t> – biotic, less sensitive to</a:t>
            </a:r>
          </a:p>
          <a:p>
            <a:r>
              <a:rPr lang="en-US" dirty="0" smtClean="0"/>
              <a:t> perturbations, shallow environments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0266" y="4230628"/>
            <a:ext cx="3638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Cretan – Mid-Mesozoic revolution,</a:t>
            </a:r>
          </a:p>
          <a:p>
            <a:r>
              <a:rPr lang="en-US" dirty="0" smtClean="0"/>
              <a:t>Much less sensitive to perturbations,</a:t>
            </a:r>
          </a:p>
          <a:p>
            <a:r>
              <a:rPr lang="en-US" dirty="0" smtClean="0"/>
              <a:t>Full ocean deposition.</a:t>
            </a:r>
            <a:endParaRPr lang="en-US" smtClean="0"/>
          </a:p>
          <a:p>
            <a:r>
              <a:rPr lang="en-US" smtClean="0"/>
              <a:t> </a:t>
            </a:r>
            <a:r>
              <a:rPr lang="en-US" dirty="0" smtClean="0"/>
              <a:t>Lower saturation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40725" y="5938345"/>
            <a:ext cx="30234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Ridgewell</a:t>
            </a:r>
            <a:r>
              <a:rPr lang="en-US" sz="1400" dirty="0" smtClean="0"/>
              <a:t> and </a:t>
            </a:r>
            <a:r>
              <a:rPr lang="en-US" sz="1400" dirty="0" err="1" smtClean="0"/>
              <a:t>Zeebe</a:t>
            </a:r>
            <a:r>
              <a:rPr lang="en-US" sz="1400" dirty="0" smtClean="0"/>
              <a:t>, 2005;</a:t>
            </a:r>
          </a:p>
          <a:p>
            <a:r>
              <a:rPr lang="en-US" sz="1400" dirty="0" err="1" smtClean="0"/>
              <a:t>Zeebe</a:t>
            </a:r>
            <a:r>
              <a:rPr lang="en-US" sz="1400" dirty="0" smtClean="0"/>
              <a:t> and </a:t>
            </a:r>
            <a:r>
              <a:rPr lang="en-US" sz="1400" dirty="0" err="1" smtClean="0"/>
              <a:t>Zeebe</a:t>
            </a:r>
            <a:r>
              <a:rPr lang="en-US" sz="1400" dirty="0" smtClean="0"/>
              <a:t> and </a:t>
            </a:r>
            <a:r>
              <a:rPr lang="en-US" sz="1400" dirty="0" err="1" smtClean="0"/>
              <a:t>Westbroek</a:t>
            </a:r>
            <a:r>
              <a:rPr lang="en-US" sz="1400" dirty="0" smtClean="0"/>
              <a:t>, 2003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0551" y="1369453"/>
            <a:ext cx="305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=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319516" y="245241"/>
            <a:ext cx="25188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Organic Burial</a:t>
            </a:r>
            <a:endParaRPr lang="en-US" sz="3200" dirty="0"/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1072126" y="2350255"/>
            <a:ext cx="1905086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>
            <a:off x="2977212" y="2350254"/>
            <a:ext cx="1946322" cy="30512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flipV="1">
            <a:off x="4923534" y="2350255"/>
            <a:ext cx="1748390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6671924" y="2350254"/>
            <a:ext cx="1608190" cy="45355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060" y="2741215"/>
            <a:ext cx="1336224" cy="84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5057" y="3587230"/>
            <a:ext cx="1550460" cy="137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55517" y="4964396"/>
            <a:ext cx="24164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27622" y="4506705"/>
            <a:ext cx="601994" cy="313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315" y="4362402"/>
            <a:ext cx="329885" cy="148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15200" y="4263444"/>
            <a:ext cx="321638" cy="247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7529653" y="4345889"/>
            <a:ext cx="725692" cy="511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48161" y="4965984"/>
            <a:ext cx="445343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30292" y="1288083"/>
            <a:ext cx="691931" cy="54303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214883" y="2895777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39603" y="2803811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931828" y="3118328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266641" y="343773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791361" y="332526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124932" y="3210293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255517" y="2803812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80070" y="2711846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39448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39603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30952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98814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59284" y="3599486"/>
            <a:ext cx="8818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2739627"/>
            <a:ext cx="5230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38355" y="2803812"/>
            <a:ext cx="142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47% in ocean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80276" y="2128345"/>
            <a:ext cx="104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53% land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02897" y="918751"/>
            <a:ext cx="254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and N (nutrients)</a:t>
            </a:r>
            <a:endParaRPr lang="en-US" sz="2400" dirty="0"/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6312819" y="2005748"/>
            <a:ext cx="718207" cy="581048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62447" y="1600285"/>
            <a:ext cx="117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sunlight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example0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6943725" cy="3471863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843938" y="717550"/>
            <a:ext cx="6386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dirty="0"/>
              <a:t>Total carbon should be fixed and isotopic</a:t>
            </a:r>
          </a:p>
          <a:p>
            <a:r>
              <a:rPr lang="en-US" b="0" dirty="0"/>
              <a:t>composition should vary dependent upon how</a:t>
            </a:r>
          </a:p>
          <a:p>
            <a:r>
              <a:rPr lang="en-US" b="0" dirty="0"/>
              <a:t>much of each component through time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7543800" y="4953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0" y="5041900"/>
            <a:ext cx="14827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/>
              <a:t>Increase</a:t>
            </a:r>
          </a:p>
          <a:p>
            <a:r>
              <a:rPr lang="en-US" sz="1600" b="0"/>
              <a:t>in burial of</a:t>
            </a:r>
          </a:p>
          <a:p>
            <a:r>
              <a:rPr lang="en-US" sz="1600" b="0"/>
              <a:t>organic matter</a:t>
            </a:r>
            <a:endParaRPr lang="en-US" b="0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286000" y="5181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8600" y="5029200"/>
            <a:ext cx="2070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/>
              <a:t>Increase</a:t>
            </a:r>
          </a:p>
          <a:p>
            <a:r>
              <a:rPr lang="en-US" sz="1600" b="0"/>
              <a:t>in inorganic</a:t>
            </a:r>
          </a:p>
          <a:p>
            <a:r>
              <a:rPr lang="en-US" sz="1600" b="0"/>
              <a:t>carbonate deposition</a:t>
            </a:r>
            <a:endParaRPr lang="en-US" b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20546" y="3389314"/>
            <a:ext cx="5253419" cy="131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3204648"/>
            <a:ext cx="85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8" y="1181100"/>
            <a:ext cx="68453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8188" y="6349480"/>
            <a:ext cx="392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Compiled in Hayes and </a:t>
            </a:r>
            <a:r>
              <a:rPr lang="en-US" dirty="0" err="1" smtClean="0"/>
              <a:t>Waldbauer</a:t>
            </a:r>
            <a:r>
              <a:rPr lang="en-US" dirty="0" smtClean="0"/>
              <a:t>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845050"/>
            <a:ext cx="8819572" cy="5597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909" y="6442364"/>
            <a:ext cx="301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Sageman</a:t>
            </a:r>
            <a:r>
              <a:rPr lang="en-US" dirty="0" smtClean="0"/>
              <a:t> et al., 2006, Geology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228" y="369455"/>
            <a:ext cx="212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Anoxic Even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2" y="607898"/>
            <a:ext cx="7874183" cy="5243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448" y="875862"/>
            <a:ext cx="2443655" cy="29954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242" y="6288690"/>
            <a:ext cx="138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Berner</a:t>
            </a:r>
            <a:r>
              <a:rPr lang="en-US" dirty="0" smtClean="0"/>
              <a:t>, 1999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6207" y="954690"/>
            <a:ext cx="38010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Fluxes and why the mantle matters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Earth’s buffer – ocean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Earth’s buffer – weathering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A question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urved Connector 3"/>
          <p:cNvCxnSpPr/>
          <p:nvPr/>
        </p:nvCxnSpPr>
        <p:spPr>
          <a:xfrm flipV="1">
            <a:off x="1072126" y="2350255"/>
            <a:ext cx="1905086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>
            <a:off x="2977212" y="2350254"/>
            <a:ext cx="1946322" cy="30512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flipV="1">
            <a:off x="4923534" y="2350255"/>
            <a:ext cx="1748390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6671924" y="2350254"/>
            <a:ext cx="1608190" cy="45355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060" y="2741215"/>
            <a:ext cx="1336224" cy="84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5057" y="3587230"/>
            <a:ext cx="1550460" cy="137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55517" y="4964396"/>
            <a:ext cx="24164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27622" y="4506705"/>
            <a:ext cx="601994" cy="313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315" y="4362402"/>
            <a:ext cx="329885" cy="148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15200" y="4263444"/>
            <a:ext cx="321638" cy="247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7529653" y="4345889"/>
            <a:ext cx="725692" cy="511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48161" y="4965984"/>
            <a:ext cx="445343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3060" y="1442645"/>
            <a:ext cx="1512384" cy="1453132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524396" y="2895777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49116" y="2803811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2241341" y="3118328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576154" y="343773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100874" y="332526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434445" y="3210293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565030" y="2803812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89583" y="2711846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59284" y="3599486"/>
            <a:ext cx="8818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2739627"/>
            <a:ext cx="5230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5657" y="323012"/>
            <a:ext cx="493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CaSiO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2 HCO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- + SiO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3676796" y="3048177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233047" y="3569909"/>
            <a:ext cx="494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</a:t>
            </a:r>
            <a:r>
              <a:rPr lang="en-US" sz="2400" baseline="30000" dirty="0" smtClean="0"/>
              <a:t>++ </a:t>
            </a:r>
            <a:r>
              <a:rPr lang="en-US" sz="2400" dirty="0" smtClean="0"/>
              <a:t>+ 2 HCO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-  =  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+ 1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1681655" y="5868276"/>
            <a:ext cx="149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Urey Reaction   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676796" y="5868276"/>
            <a:ext cx="371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CaSiO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SiO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886" y="3076318"/>
            <a:ext cx="3305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/>
              <a:t>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= CH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4439448" y="3601074"/>
            <a:ext cx="2308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Massive Organic Burial </a:t>
            </a:r>
            <a:endParaRPr lang="en-US" dirty="0"/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1072126" y="2350255"/>
            <a:ext cx="1905086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>
            <a:off x="2977212" y="2350254"/>
            <a:ext cx="1946322" cy="305121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flipV="1">
            <a:off x="4923534" y="2350255"/>
            <a:ext cx="1748390" cy="30512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6671924" y="2350254"/>
            <a:ext cx="1608190" cy="453558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060" y="2741215"/>
            <a:ext cx="1336224" cy="84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05057" y="3587230"/>
            <a:ext cx="1550460" cy="1377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55517" y="4964396"/>
            <a:ext cx="241640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27622" y="4506705"/>
            <a:ext cx="601994" cy="3133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985315" y="4362402"/>
            <a:ext cx="329885" cy="148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15200" y="4263444"/>
            <a:ext cx="321638" cy="247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7529653" y="4345889"/>
            <a:ext cx="725692" cy="5113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48161" y="4965984"/>
            <a:ext cx="445343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3060" y="1442645"/>
            <a:ext cx="1512384" cy="1453132"/>
          </a:xfrm>
          <a:prstGeom prst="straightConnector1">
            <a:avLst/>
          </a:prstGeom>
          <a:ln w="825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739603" y="2803811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931828" y="3118328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791361" y="3325266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4124932" y="3210293"/>
            <a:ext cx="2627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255517" y="2803812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880070" y="2711846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39448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739603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30952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398814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859284" y="3599486"/>
            <a:ext cx="8818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2739627"/>
            <a:ext cx="5230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2236" y="826418"/>
            <a:ext cx="1739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 (nutrients)</a:t>
            </a:r>
            <a:endParaRPr lang="en-US" sz="2400" dirty="0"/>
          </a:p>
        </p:txBody>
      </p:sp>
      <p:sp>
        <p:nvSpPr>
          <p:cNvPr id="40" name="Oval 39"/>
          <p:cNvSpPr/>
          <p:nvPr/>
        </p:nvSpPr>
        <p:spPr>
          <a:xfrm>
            <a:off x="4938986" y="4596533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22917" y="4688499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555672" y="4599710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38015" y="4599709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54424" y="469167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55672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7021" y="469167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183352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72083" y="4783641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165139" y="4780465"/>
            <a:ext cx="183931" cy="1839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859284" y="3307151"/>
            <a:ext cx="845773" cy="2627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707926" y="3713711"/>
            <a:ext cx="853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</a:t>
            </a:r>
            <a:r>
              <a:rPr lang="en-US" sz="2400" dirty="0" smtClean="0"/>
              <a:t> </a:t>
            </a:r>
            <a:r>
              <a:rPr lang="en-US" sz="2400" dirty="0" smtClean="0"/>
              <a:t>LIP</a:t>
            </a:r>
            <a:endParaRPr lang="en-US" sz="2400" dirty="0"/>
          </a:p>
        </p:txBody>
      </p:sp>
      <p:cxnSp>
        <p:nvCxnSpPr>
          <p:cNvPr id="58" name="Curved Connector 57"/>
          <p:cNvCxnSpPr/>
          <p:nvPr/>
        </p:nvCxnSpPr>
        <p:spPr>
          <a:xfrm rot="5400000" flipH="1" flipV="1">
            <a:off x="2164062" y="1712795"/>
            <a:ext cx="1760094" cy="605869"/>
          </a:xfrm>
          <a:prstGeom prst="curvedConnector3">
            <a:avLst>
              <a:gd name="adj1" fmla="val 50000"/>
            </a:avLst>
          </a:prstGeom>
          <a:ln w="793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112051" y="595585"/>
            <a:ext cx="173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Release CO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2821250" y="110018"/>
            <a:ext cx="385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dirty="0" smtClean="0"/>
              <a:t>. Increased temp and hydrologic cycle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68472" y="340851"/>
            <a:ext cx="2472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</a:t>
            </a:r>
            <a:r>
              <a:rPr lang="en-US" dirty="0" smtClean="0"/>
              <a:t>. Increased weathering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845050"/>
            <a:ext cx="8819572" cy="55973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8909" y="6442364"/>
            <a:ext cx="301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Sageman</a:t>
            </a:r>
            <a:r>
              <a:rPr lang="en-US" dirty="0" smtClean="0"/>
              <a:t> et al., 2006, Geology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4228" y="369455"/>
            <a:ext cx="212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Ocean Anoxic Even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838200"/>
            <a:ext cx="63246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orthward movement of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3616325" cy="6553200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546725" y="1724025"/>
            <a:ext cx="260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Starts to collide at</a:t>
            </a:r>
          </a:p>
          <a:p>
            <a:r>
              <a:rPr lang="en-US"/>
              <a:t>~40 myr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041525" y="123825"/>
            <a:ext cx="589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Some of the worlds largest rivers drain the</a:t>
            </a:r>
          </a:p>
          <a:p>
            <a:r>
              <a:rPr lang="en-US"/>
              <a:t>worlds largest mountain belt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898157" y="726966"/>
            <a:ext cx="306989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Humanst521 BT" pitchFamily="34" charset="0"/>
              </a:rPr>
              <a:t>Steady State chemical </a:t>
            </a:r>
            <a:br>
              <a:rPr lang="en-US" sz="3200" b="1" dirty="0" smtClean="0">
                <a:ln>
                  <a:solidFill>
                    <a:schemeClr val="tx1"/>
                  </a:solidFill>
                </a:ln>
                <a:latin typeface="Humanst521 BT" pitchFamily="34" charset="0"/>
              </a:rPr>
            </a:br>
            <a:r>
              <a:rPr lang="en-US" sz="3200" b="1" dirty="0" smtClean="0">
                <a:ln>
                  <a:solidFill>
                    <a:schemeClr val="tx1"/>
                  </a:solidFill>
                </a:ln>
                <a:latin typeface="Humanst521 BT" pitchFamily="34" charset="0"/>
              </a:rPr>
              <a:t>weathering </a:t>
            </a:r>
            <a:endParaRPr lang="en-US" sz="3200" b="1" dirty="0">
              <a:ln>
                <a:solidFill>
                  <a:schemeClr val="tx1"/>
                </a:solidFill>
              </a:ln>
              <a:latin typeface="Humanst521 BT" pitchFamily="34" charset="0"/>
            </a:endParaRPr>
          </a:p>
        </p:txBody>
      </p:sp>
      <p:pic>
        <p:nvPicPr>
          <p:cNvPr id="8203" name="Picture 11" descr="Model Cartoon_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952056" y="304800"/>
            <a:ext cx="5130033" cy="61542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23782" y="4563976"/>
            <a:ext cx="3444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Waldbauer</a:t>
            </a:r>
            <a:r>
              <a:rPr lang="en-US" dirty="0" smtClean="0"/>
              <a:t> and Chamberlain, 2005</a:t>
            </a:r>
          </a:p>
          <a:p>
            <a:endParaRPr lang="en-US" dirty="0" smtClean="0"/>
          </a:p>
          <a:p>
            <a:r>
              <a:rPr lang="en-US" dirty="0" err="1" smtClean="0"/>
              <a:t>Hilley</a:t>
            </a:r>
            <a:r>
              <a:rPr lang="en-US" dirty="0" smtClean="0"/>
              <a:t> et al.,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6"/>
          <p:cNvSpPr txBox="1">
            <a:spLocks noChangeArrowheads="1"/>
          </p:cNvSpPr>
          <p:nvPr/>
        </p:nvSpPr>
        <p:spPr bwMode="auto">
          <a:xfrm>
            <a:off x="1431925" y="2481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44035" name="Rectangle 1027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  <a:latin typeface="Humanst521 BT" pitchFamily="34" charset="0"/>
              </a:rPr>
              <a:t>Chemical Weathering Model</a:t>
            </a:r>
            <a:endParaRPr lang="en-US" sz="3200" b="1">
              <a:solidFill>
                <a:srgbClr val="FFCC00"/>
              </a:solidFill>
              <a:latin typeface="Humanst521 BT" pitchFamily="34" charset="0"/>
            </a:endParaRPr>
          </a:p>
        </p:txBody>
      </p:sp>
      <p:sp>
        <p:nvSpPr>
          <p:cNvPr id="44036" name="Text Box 1028"/>
          <p:cNvSpPr txBox="1">
            <a:spLocks noChangeArrowheads="1"/>
          </p:cNvSpPr>
          <p:nvPr/>
        </p:nvSpPr>
        <p:spPr bwMode="auto">
          <a:xfrm>
            <a:off x="841375" y="1371600"/>
            <a:ext cx="641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Rate of mineral concentration (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</a:rPr>
              <a:t>q</a:t>
            </a:r>
            <a:r>
              <a:rPr lang="en-US" sz="1600" b="1" i="1" baseline="-25000">
                <a:solidFill>
                  <a:schemeClr val="accent2"/>
                </a:solidFill>
                <a:latin typeface="Times New Roman" pitchFamily="-108" charset="0"/>
              </a:rPr>
              <a:t>i</a:t>
            </a:r>
            <a:r>
              <a:rPr lang="en-US" sz="1600" b="1">
                <a:solidFill>
                  <a:schemeClr val="accent2"/>
                </a:solidFill>
              </a:rPr>
              <a:t>) change due to chemical weathering:</a:t>
            </a:r>
            <a:endParaRPr lang="en-US" sz="2200" b="1">
              <a:solidFill>
                <a:schemeClr val="accent2"/>
              </a:solidFill>
            </a:endParaRPr>
          </a:p>
        </p:txBody>
      </p:sp>
      <p:sp>
        <p:nvSpPr>
          <p:cNvPr id="44037" name="Text Box 1029"/>
          <p:cNvSpPr txBox="1">
            <a:spLocks noChangeArrowheads="1"/>
          </p:cNvSpPr>
          <p:nvPr/>
        </p:nvSpPr>
        <p:spPr bwMode="auto">
          <a:xfrm>
            <a:off x="914400" y="2819400"/>
            <a:ext cx="876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In steady state, composition of the weathering profile is constant:</a:t>
            </a:r>
            <a:endParaRPr lang="en-US" sz="2200">
              <a:solidFill>
                <a:schemeClr val="accent2"/>
              </a:solidFill>
            </a:endParaRPr>
          </a:p>
        </p:txBody>
      </p:sp>
      <p:sp>
        <p:nvSpPr>
          <p:cNvPr id="44038" name="Text Box 1030"/>
          <p:cNvSpPr txBox="1">
            <a:spLocks noChangeArrowheads="1"/>
          </p:cNvSpPr>
          <p:nvPr/>
        </p:nvSpPr>
        <p:spPr bwMode="auto">
          <a:xfrm>
            <a:off x="838200" y="4581525"/>
            <a:ext cx="777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ea typeface="Times New Roman" pitchFamily="-108" charset="0"/>
                <a:cs typeface="Times New Roman" pitchFamily="-108" charset="0"/>
              </a:rPr>
              <a:t>In a state of steady uplift at a velocity 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u</a:t>
            </a:r>
            <a:r>
              <a:rPr lang="en-US" sz="1600" b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, 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z=ut</a:t>
            </a:r>
            <a:r>
              <a:rPr lang="en-US" sz="1600" b="1">
                <a:solidFill>
                  <a:schemeClr val="accent2"/>
                </a:solidFill>
                <a:ea typeface="Times New Roman" pitchFamily="-108" charset="0"/>
                <a:cs typeface="Times New Roman" pitchFamily="-108" charset="0"/>
              </a:rPr>
              <a:t> where 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z</a:t>
            </a:r>
            <a:r>
              <a:rPr lang="en-US" sz="1600" b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=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t</a:t>
            </a:r>
            <a:r>
              <a:rPr lang="en-US" sz="1600" b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=0</a:t>
            </a:r>
            <a:r>
              <a:rPr lang="en-US" sz="1600" b="1">
                <a:solidFill>
                  <a:schemeClr val="accent2"/>
                </a:solidFill>
                <a:ea typeface="Times New Roman" pitchFamily="-108" charset="0"/>
                <a:cs typeface="Times New Roman" pitchFamily="-108" charset="0"/>
              </a:rPr>
              <a:t> at the bottom of the weathering zone.</a:t>
            </a:r>
            <a:r>
              <a:rPr lang="en-US" sz="1600" b="1">
                <a:solidFill>
                  <a:schemeClr val="accent2"/>
                </a:solidFill>
                <a:ea typeface="Times" pitchFamily="-108" charset="0"/>
                <a:cs typeface="Times" pitchFamily="-108" charset="0"/>
              </a:rPr>
              <a:t>  </a:t>
            </a:r>
            <a:r>
              <a:rPr lang="en-US" sz="1600" b="1">
                <a:solidFill>
                  <a:schemeClr val="accent2"/>
                </a:solidFill>
                <a:ea typeface="Times New Roman" pitchFamily="-108" charset="0"/>
                <a:cs typeface="Times New Roman" pitchFamily="-108" charset="0"/>
              </a:rPr>
              <a:t>Thus 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dz/dt=u</a:t>
            </a:r>
            <a:r>
              <a:rPr lang="en-US" sz="1600" b="1">
                <a:solidFill>
                  <a:schemeClr val="accent2"/>
                </a:solidFill>
                <a:ea typeface="Times New Roman" pitchFamily="-108" charset="0"/>
                <a:cs typeface="Times New Roman" pitchFamily="-108" charset="0"/>
              </a:rPr>
              <a:t> and</a:t>
            </a:r>
            <a:r>
              <a:rPr lang="en-US" sz="1600" b="1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44039" name="Rectangle 1031"/>
          <p:cNvSpPr>
            <a:spLocks noChangeArrowheads="1"/>
          </p:cNvSpPr>
          <p:nvPr/>
        </p:nvSpPr>
        <p:spPr bwMode="auto">
          <a:xfrm>
            <a:off x="4129088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40" name="Object 1032"/>
          <p:cNvGraphicFramePr>
            <a:graphicFrameLocks noChangeAspect="1"/>
          </p:cNvGraphicFramePr>
          <p:nvPr/>
        </p:nvGraphicFramePr>
        <p:xfrm>
          <a:off x="3657600" y="1828800"/>
          <a:ext cx="1828800" cy="846138"/>
        </p:xfrm>
        <a:graphic>
          <a:graphicData uri="http://schemas.openxmlformats.org/presentationml/2006/ole">
            <p:oleObj spid="_x0000_s39938" r:id="rId3" imgW="888614" imgH="406224" progId="Equation.3">
              <p:embed/>
            </p:oleObj>
          </a:graphicData>
        </a:graphic>
      </p:graphicFrame>
      <p:sp>
        <p:nvSpPr>
          <p:cNvPr id="44041" name="Rectangle 1033"/>
          <p:cNvSpPr>
            <a:spLocks noChangeArrowheads="1"/>
          </p:cNvSpPr>
          <p:nvPr/>
        </p:nvSpPr>
        <p:spPr bwMode="auto">
          <a:xfrm>
            <a:off x="35052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42" name="Object 1034"/>
          <p:cNvGraphicFramePr>
            <a:graphicFrameLocks noChangeAspect="1"/>
          </p:cNvGraphicFramePr>
          <p:nvPr/>
        </p:nvGraphicFramePr>
        <p:xfrm>
          <a:off x="2362200" y="3352800"/>
          <a:ext cx="4495800" cy="963613"/>
        </p:xfrm>
        <a:graphic>
          <a:graphicData uri="http://schemas.openxmlformats.org/presentationml/2006/ole">
            <p:oleObj spid="_x0000_s39939" r:id="rId4" imgW="2133600" imgH="457200" progId="Equation.3">
              <p:embed/>
            </p:oleObj>
          </a:graphicData>
        </a:graphic>
      </p:graphicFrame>
      <p:graphicFrame>
        <p:nvGraphicFramePr>
          <p:cNvPr id="44043" name="Object 1035"/>
          <p:cNvGraphicFramePr>
            <a:graphicFrameLocks noChangeAspect="1"/>
          </p:cNvGraphicFramePr>
          <p:nvPr/>
        </p:nvGraphicFramePr>
        <p:xfrm>
          <a:off x="3048000" y="5181600"/>
          <a:ext cx="3276600" cy="912813"/>
        </p:xfrm>
        <a:graphic>
          <a:graphicData uri="http://schemas.openxmlformats.org/presentationml/2006/ole">
            <p:oleObj spid="_x0000_s39940" r:id="rId5" imgW="154908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31925" y="2481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129088" y="322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50520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4191000" y="3505200"/>
          <a:ext cx="838200" cy="733425"/>
        </p:xfrm>
        <a:graphic>
          <a:graphicData uri="http://schemas.openxmlformats.org/presentationml/2006/ole">
            <p:oleObj spid="_x0000_s40962" r:id="rId3" imgW="406400" imgH="355600" progId="">
              <p:embed/>
            </p:oleObj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371600" y="1828800"/>
          <a:ext cx="6629400" cy="911225"/>
        </p:xfrm>
        <a:graphic>
          <a:graphicData uri="http://schemas.openxmlformats.org/presentationml/2006/ole">
            <p:oleObj spid="_x0000_s40963" r:id="rId4" imgW="3327120" imgH="457200" progId="">
              <p:embed/>
            </p:oleObj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590800" y="5334000"/>
          <a:ext cx="3810000" cy="1022350"/>
        </p:xfrm>
        <a:graphic>
          <a:graphicData uri="http://schemas.openxmlformats.org/presentationml/2006/ole">
            <p:oleObj spid="_x0000_s40964" r:id="rId5" imgW="1562040" imgH="419040" progId="">
              <p:embed/>
            </p:oleObj>
          </a:graphicData>
        </a:graphic>
      </p:graphicFrame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Humanst521 BT" pitchFamily="34" charset="0"/>
              </a:rPr>
              <a:t>Uplift and Effective Surface Age</a:t>
            </a:r>
            <a:endParaRPr lang="en-US" sz="3200" b="1" dirty="0">
              <a:solidFill>
                <a:srgbClr val="FFCC00"/>
              </a:solidFill>
              <a:latin typeface="Humanst521 BT" pitchFamily="34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8610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The total chemical weathering rate is found by integrating over the depth of the weathering profile 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</a:rPr>
              <a:t>Z</a:t>
            </a:r>
            <a:r>
              <a:rPr lang="en-US" sz="1600" b="1">
                <a:solidFill>
                  <a:schemeClr val="accent2"/>
                </a:solidFill>
              </a:rPr>
              <a:t>:</a:t>
            </a:r>
            <a:endParaRPr lang="en-US" sz="1600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</a:rPr>
              <a:t>This result can be parameterized in terms of the ‘effective surface age’ </a:t>
            </a:r>
            <a:r>
              <a:rPr lang="en-US" sz="1600" b="1">
                <a:solidFill>
                  <a:schemeClr val="accent2"/>
                </a:solidFill>
                <a:latin typeface="Symbol" pitchFamily="-108" charset="2"/>
              </a:rPr>
              <a:t>t</a:t>
            </a:r>
            <a:r>
              <a:rPr lang="en-US" sz="1600" b="1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883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ea typeface="Times New Roman" pitchFamily="-108" charset="0"/>
                <a:cs typeface="Times New Roman" pitchFamily="-108" charset="0"/>
              </a:rPr>
              <a:t>We define 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R</a:t>
            </a:r>
            <a:r>
              <a:rPr lang="en-US" sz="1600" b="1" i="1" baseline="-30000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i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=R</a:t>
            </a:r>
            <a:r>
              <a:rPr lang="en-US" sz="1600" b="1" i="1" baseline="-30000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i</a:t>
            </a:r>
            <a:r>
              <a:rPr lang="en-US" sz="1600" b="1" i="1" baseline="30000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’</a:t>
            </a:r>
            <a:r>
              <a:rPr lang="en-US" sz="1600" b="1" i="1">
                <a:solidFill>
                  <a:schemeClr val="accent2"/>
                </a:solidFill>
                <a:latin typeface="Times New Roman" pitchFamily="-108" charset="0"/>
                <a:ea typeface="Times New Roman" pitchFamily="-108" charset="0"/>
                <a:cs typeface="Times New Roman" pitchFamily="-108" charset="0"/>
              </a:rPr>
              <a:t>/Z</a:t>
            </a:r>
            <a:r>
              <a:rPr lang="en-US" sz="1600" b="1">
                <a:solidFill>
                  <a:schemeClr val="accent2"/>
                </a:solidFill>
              </a:rPr>
              <a:t> (normalize to volume of weathering profile) and express the weathering rate as a function of effective surface age: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4800600" y="990600"/>
          <a:ext cx="3352800" cy="2568575"/>
        </p:xfrm>
        <a:graphic>
          <a:graphicData uri="http://schemas.openxmlformats.org/presentationml/2006/ole">
            <p:oleObj spid="_x0000_s41986" name="CorelDRAW" r:id="rId3" imgW="3574080" imgH="2946600" progId="CorelDraw.Graphic.8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690563" y="2819400"/>
          <a:ext cx="3424237" cy="3878263"/>
        </p:xfrm>
        <a:graphic>
          <a:graphicData uri="http://schemas.openxmlformats.org/presentationml/2006/ole">
            <p:oleObj spid="_x0000_s41987" name="CorelDRAW" r:id="rId4" imgW="3796200" imgH="4674960" progId="CorelDraw.Graphic.8">
              <p:embed/>
            </p:oleObj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31813" y="914400"/>
            <a:ext cx="38084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/>
              <a:t>Active Collisional Orogen</a:t>
            </a:r>
          </a:p>
          <a:p>
            <a:pPr algn="ctr"/>
            <a:r>
              <a:rPr lang="en-US"/>
              <a:t>e.g. New Zealand, Himalayas, Andes</a:t>
            </a:r>
          </a:p>
          <a:p>
            <a:pPr algn="ctr"/>
            <a:endParaRPr lang="en-US"/>
          </a:p>
          <a:p>
            <a:pPr algn="ctr"/>
            <a:r>
              <a:rPr lang="en-US" sz="2400" i="1">
                <a:latin typeface="Times New Roman" pitchFamily="-108" charset="0"/>
              </a:rPr>
              <a:t>u</a:t>
            </a:r>
            <a:r>
              <a:rPr lang="en-US" sz="2400"/>
              <a:t>=10mm/yr    </a:t>
            </a:r>
            <a:r>
              <a:rPr lang="en-US" sz="2400" i="1">
                <a:latin typeface="Times New Roman" pitchFamily="-108" charset="0"/>
              </a:rPr>
              <a:t>Z</a:t>
            </a:r>
            <a:r>
              <a:rPr lang="en-US" sz="2400"/>
              <a:t>=5m</a:t>
            </a:r>
          </a:p>
          <a:p>
            <a:pPr algn="ctr"/>
            <a:r>
              <a:rPr lang="en-US" sz="2400">
                <a:latin typeface="Symbol" pitchFamily="-108" charset="2"/>
              </a:rPr>
              <a:t>t</a:t>
            </a:r>
            <a:r>
              <a:rPr lang="en-US" sz="2400"/>
              <a:t>=</a:t>
            </a:r>
            <a:r>
              <a:rPr lang="en-US" sz="2400" i="1">
                <a:latin typeface="Times New Roman" pitchFamily="-108" charset="0"/>
              </a:rPr>
              <a:t>Z/u</a:t>
            </a:r>
            <a:r>
              <a:rPr lang="en-US" sz="2400"/>
              <a:t>=500 years</a:t>
            </a: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4419600" y="1219200"/>
            <a:ext cx="5334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233988" y="4267200"/>
            <a:ext cx="31861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u="sng"/>
              <a:t>Stable Tropical Craton</a:t>
            </a:r>
          </a:p>
          <a:p>
            <a:pPr algn="ctr"/>
            <a:r>
              <a:rPr lang="en-US"/>
              <a:t>e.g. Amazon, Congo Basins</a:t>
            </a:r>
          </a:p>
          <a:p>
            <a:pPr algn="ctr"/>
            <a:endParaRPr lang="en-US"/>
          </a:p>
          <a:p>
            <a:pPr algn="ctr"/>
            <a:r>
              <a:rPr lang="en-US" sz="2400" i="1">
                <a:latin typeface="Times New Roman" pitchFamily="-108" charset="0"/>
              </a:rPr>
              <a:t>u</a:t>
            </a:r>
            <a:r>
              <a:rPr lang="en-US" sz="2400"/>
              <a:t>=.01mm/yr    </a:t>
            </a:r>
            <a:r>
              <a:rPr lang="en-US" sz="2400" i="1">
                <a:latin typeface="Times New Roman" pitchFamily="-108" charset="0"/>
              </a:rPr>
              <a:t>Z</a:t>
            </a:r>
            <a:r>
              <a:rPr lang="en-US" sz="2400"/>
              <a:t>=30m</a:t>
            </a:r>
          </a:p>
          <a:p>
            <a:pPr algn="ctr"/>
            <a:r>
              <a:rPr lang="en-US" sz="2400">
                <a:latin typeface="Symbol" pitchFamily="-108" charset="2"/>
              </a:rPr>
              <a:t>t</a:t>
            </a:r>
            <a:r>
              <a:rPr lang="en-US" sz="2400"/>
              <a:t>=</a:t>
            </a:r>
            <a:r>
              <a:rPr lang="en-US" sz="2400" i="1">
                <a:latin typeface="Times New Roman" pitchFamily="-108" charset="0"/>
              </a:rPr>
              <a:t>Z/u</a:t>
            </a:r>
            <a:r>
              <a:rPr lang="en-US" sz="2400"/>
              <a:t>=3,000,000 years</a:t>
            </a:r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4114800" y="4495800"/>
            <a:ext cx="8382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85800" y="1539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b="1">
                <a:solidFill>
                  <a:srgbClr val="FFCC00"/>
                </a:solidFill>
                <a:latin typeface="Humanst521 BT" pitchFamily="34" charset="0"/>
              </a:rPr>
              <a:t>Effective Surface Age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192713" y="6245225"/>
            <a:ext cx="31511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00"/>
                </a:solidFill>
              </a:rPr>
              <a:t>Equivalent to residence time defined by</a:t>
            </a:r>
          </a:p>
          <a:p>
            <a:r>
              <a:rPr lang="en-US" sz="1400">
                <a:solidFill>
                  <a:srgbClr val="FFFF00"/>
                </a:solidFill>
              </a:rPr>
              <a:t>Anderson et al., 2002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458774" y="2434572"/>
            <a:ext cx="7174999" cy="2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10044" y="4666132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Mantle = 2.2 to 10 X 10</a:t>
            </a:r>
            <a:r>
              <a:rPr lang="en-US" baseline="30000" dirty="0" smtClean="0"/>
              <a:t>23</a:t>
            </a:r>
            <a:r>
              <a:rPr lang="en-US" dirty="0" smtClean="0"/>
              <a:t> moles C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2848981" y="595601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Crust = 8.5 X 10</a:t>
            </a:r>
            <a:r>
              <a:rPr lang="en-US" baseline="30000" dirty="0" smtClean="0"/>
              <a:t>21</a:t>
            </a:r>
            <a:r>
              <a:rPr lang="en-US" dirty="0" smtClean="0"/>
              <a:t> moles C</a:t>
            </a:r>
            <a:endParaRPr lang="en-US" baseline="30000" dirty="0"/>
          </a:p>
        </p:txBody>
      </p:sp>
      <p:sp>
        <p:nvSpPr>
          <p:cNvPr id="8" name="Up Arrow 7"/>
          <p:cNvSpPr/>
          <p:nvPr/>
        </p:nvSpPr>
        <p:spPr>
          <a:xfrm>
            <a:off x="3538017" y="1489467"/>
            <a:ext cx="956666" cy="73393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41062" y="185407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62816" y="4100366"/>
            <a:ext cx="4618390" cy="1641055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10044" y="595600"/>
            <a:ext cx="3134191" cy="36933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1220575" y="3152018"/>
            <a:ext cx="321637" cy="428818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3863607" y="3152018"/>
            <a:ext cx="321637" cy="428818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581206" y="3090009"/>
            <a:ext cx="321637" cy="42881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45162" y="130480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mantle flux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05023" y="364356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Mid- ocean ridges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4359" y="3580836"/>
            <a:ext cx="58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822" y="364356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Plumes/Oceanic Islands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9765" y="2656145"/>
            <a:ext cx="198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744235" y="265614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3194434" y="2656145"/>
            <a:ext cx="198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077572" y="3152018"/>
            <a:ext cx="154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Total flux is</a:t>
            </a:r>
          </a:p>
          <a:p>
            <a:r>
              <a:rPr lang="en-US" sz="1200" dirty="0" smtClean="0"/>
              <a:t>1.6 X10</a:t>
            </a:r>
            <a:r>
              <a:rPr lang="en-US" sz="1200" baseline="30000" dirty="0" smtClean="0"/>
              <a:t>12</a:t>
            </a:r>
            <a:r>
              <a:rPr lang="en-US" sz="1200" dirty="0" smtClean="0"/>
              <a:t> but only 20</a:t>
            </a:r>
          </a:p>
          <a:p>
            <a:r>
              <a:rPr lang="en-US" sz="1200" dirty="0" smtClean="0"/>
              <a:t>20% is from mantle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21663" y="6490000"/>
            <a:ext cx="5958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Estimates summarized in Hayes and </a:t>
            </a:r>
            <a:r>
              <a:rPr lang="en-US" sz="1200" dirty="0" err="1" smtClean="0"/>
              <a:t>Waldbauer</a:t>
            </a:r>
            <a:r>
              <a:rPr lang="en-US" sz="1200" dirty="0" smtClean="0"/>
              <a:t> (2006) and </a:t>
            </a:r>
            <a:r>
              <a:rPr lang="en-US" sz="1200" dirty="0" err="1" smtClean="0"/>
              <a:t>Dasgupta</a:t>
            </a:r>
            <a:r>
              <a:rPr lang="en-US" sz="1200" dirty="0" smtClean="0"/>
              <a:t> and </a:t>
            </a:r>
            <a:r>
              <a:rPr lang="en-US" sz="1200" dirty="0" err="1" smtClean="0"/>
              <a:t>Hirschmann</a:t>
            </a:r>
            <a:r>
              <a:rPr lang="en-US" sz="1200" dirty="0" smtClean="0"/>
              <a:t> (2010)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685800" y="153988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rgbClr val="FFCC00"/>
                </a:solidFill>
                <a:latin typeface="Humanst521 BT" pitchFamily="34" charset="0"/>
              </a:rPr>
              <a:t>Chemical Weathering Rate of Granitic Minerals</a:t>
            </a:r>
          </a:p>
        </p:txBody>
      </p:sp>
      <p:pic>
        <p:nvPicPr>
          <p:cNvPr id="18462" name="Picture 30" descr="ChemWMdl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228600" y="990600"/>
            <a:ext cx="8534400" cy="566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762000" y="715963"/>
            <a:ext cx="5753100" cy="542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15446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 New Roman" pitchFamily="-108" charset="0"/>
              </a:rPr>
              <a:t>Eastern Syntaxis</a:t>
            </a:r>
          </a:p>
          <a:p>
            <a:r>
              <a:rPr lang="en-US" sz="1600">
                <a:solidFill>
                  <a:schemeClr val="tx1"/>
                </a:solidFill>
                <a:latin typeface="Times New Roman" pitchFamily="-108" charset="0"/>
              </a:rPr>
              <a:t>Himalaya</a:t>
            </a:r>
            <a:endParaRPr lang="en-US" sz="2400">
              <a:solidFill>
                <a:schemeClr val="tx1"/>
              </a:solidFill>
              <a:latin typeface="Times New Roman" pitchFamily="-10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057400" y="2919413"/>
            <a:ext cx="16113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 New Roman" pitchFamily="-108" charset="0"/>
              </a:rPr>
              <a:t>Western Syntaxis</a:t>
            </a:r>
          </a:p>
          <a:p>
            <a:r>
              <a:rPr lang="en-US" sz="1600">
                <a:solidFill>
                  <a:schemeClr val="tx1"/>
                </a:solidFill>
                <a:latin typeface="Times New Roman" pitchFamily="-108" charset="0"/>
              </a:rPr>
              <a:t>Himalaya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955925" y="3687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057400" y="3733800"/>
            <a:ext cx="1273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Times New Roman" pitchFamily="-108" charset="0"/>
              </a:rPr>
              <a:t>New Zealand</a:t>
            </a:r>
            <a:endParaRPr lang="en-US" sz="2400">
              <a:solidFill>
                <a:schemeClr val="tx1"/>
              </a:solidFill>
              <a:latin typeface="Times New Roman" pitchFamily="-108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477000" y="558800"/>
            <a:ext cx="2302233" cy="25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D627"/>
              </a:solidFill>
            </a:endParaRPr>
          </a:p>
          <a:p>
            <a:endParaRPr lang="en-US" dirty="0">
              <a:solidFill>
                <a:srgbClr val="FFD627"/>
              </a:solidFill>
            </a:endParaRPr>
          </a:p>
          <a:p>
            <a:r>
              <a:rPr lang="en-US" dirty="0"/>
              <a:t>Exposure of fresh</a:t>
            </a:r>
          </a:p>
          <a:p>
            <a:r>
              <a:rPr lang="en-US" dirty="0"/>
              <a:t>rock through</a:t>
            </a:r>
          </a:p>
          <a:p>
            <a:r>
              <a:rPr lang="en-US" dirty="0"/>
              <a:t>tectonic processes</a:t>
            </a:r>
          </a:p>
          <a:p>
            <a:r>
              <a:rPr lang="en-US" dirty="0"/>
              <a:t>dominant control on</a:t>
            </a:r>
          </a:p>
          <a:p>
            <a:r>
              <a:rPr lang="en-US" dirty="0"/>
              <a:t>chemical weathering</a:t>
            </a:r>
          </a:p>
          <a:p>
            <a:endParaRPr lang="en-US" dirty="0"/>
          </a:p>
          <a:p>
            <a:r>
              <a:rPr lang="en-US" sz="1600" dirty="0"/>
              <a:t>See also Riebe et al. 2001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72690" y="3634828"/>
            <a:ext cx="2391103" cy="112986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5" y="638762"/>
            <a:ext cx="8049783" cy="4654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48" y="6183586"/>
            <a:ext cx="17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Hren et al.,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6" y="1409129"/>
            <a:ext cx="9228409" cy="4163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144" y="6341470"/>
            <a:ext cx="173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Hren et al., 2009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77455" y="697651"/>
            <a:ext cx="308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in Himalaya/Tibet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73" y="447212"/>
            <a:ext cx="8184297" cy="580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7985" y="3389869"/>
            <a:ext cx="3407619" cy="25401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68413" y="3953356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Precip</a:t>
            </a:r>
            <a:r>
              <a:rPr lang="en-US" dirty="0" smtClean="0"/>
              <a:t> and erosion gradients</a:t>
            </a:r>
          </a:p>
          <a:p>
            <a:endParaRPr lang="en-US" dirty="0" smtClean="0"/>
          </a:p>
          <a:p>
            <a:r>
              <a:rPr lang="en-US" dirty="0" smtClean="0"/>
              <a:t>Zone 3 is </a:t>
            </a:r>
            <a:r>
              <a:rPr lang="en-US" dirty="0" err="1" smtClean="0"/>
              <a:t>Yarlung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730250"/>
            <a:ext cx="61341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2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71416" y="1143000"/>
            <a:ext cx="3467100" cy="5486400"/>
          </a:xfrm>
          <a:noFill/>
          <a:ln/>
        </p:spPr>
      </p:pic>
      <p:sp>
        <p:nvSpPr>
          <p:cNvPr id="48131" name="Text Box 1027"/>
          <p:cNvSpPr txBox="1">
            <a:spLocks noChangeArrowheads="1"/>
          </p:cNvSpPr>
          <p:nvPr/>
        </p:nvSpPr>
        <p:spPr bwMode="auto">
          <a:xfrm>
            <a:off x="4697905" y="1143000"/>
            <a:ext cx="33956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Problems in Approach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96069" y="2259724"/>
            <a:ext cx="26340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No hydrology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Little thermodynamics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Can runaway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/>
          <p:cNvSpPr/>
          <p:nvPr/>
        </p:nvSpPr>
        <p:spPr>
          <a:xfrm>
            <a:off x="2443655" y="1094828"/>
            <a:ext cx="2811517" cy="2176518"/>
          </a:xfrm>
          <a:prstGeom prst="arc">
            <a:avLst>
              <a:gd name="adj1" fmla="val 12720323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>
            <a:off x="105103" y="1094828"/>
            <a:ext cx="2723931" cy="1243725"/>
          </a:xfrm>
          <a:prstGeom prst="arc">
            <a:avLst>
              <a:gd name="adj1" fmla="val 10468352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rot="16200000" flipH="1">
            <a:off x="1865586" y="2680138"/>
            <a:ext cx="2583792" cy="6568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5103" y="4300483"/>
            <a:ext cx="443186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862551" y="2907863"/>
            <a:ext cx="2067036" cy="718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142829" y="4694621"/>
            <a:ext cx="7882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861828" y="2490953"/>
            <a:ext cx="7882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794632" y="3627425"/>
            <a:ext cx="2203668" cy="720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072" y="5089552"/>
            <a:ext cx="443186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1926897" y="4440621"/>
            <a:ext cx="271517" cy="38537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750676" y="3524469"/>
            <a:ext cx="271517" cy="385379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620345" y="1935655"/>
            <a:ext cx="30655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045138" y="2040760"/>
            <a:ext cx="30655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13793" y="2338553"/>
            <a:ext cx="30655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467069" y="2973553"/>
            <a:ext cx="30655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3428123" y="1786757"/>
            <a:ext cx="36786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428124" y="2088054"/>
            <a:ext cx="36786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3827517" y="2097609"/>
            <a:ext cx="36786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3643586" y="2636346"/>
            <a:ext cx="36786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3795986" y="3226676"/>
            <a:ext cx="367862" cy="29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43655" y="4518708"/>
            <a:ext cx="70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Uplift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46013" y="1417425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Reactive flow paths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8138" y="756120"/>
            <a:ext cx="22493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equations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Reactive transport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Erosion soil model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750676" y="6025931"/>
            <a:ext cx="385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Maher and Chamberlain, 2014,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3932" y="218966"/>
            <a:ext cx="31596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Solute Production</a:t>
            </a:r>
          </a:p>
          <a:p>
            <a:endParaRPr lang="en-US" sz="3200" dirty="0" smtClean="0"/>
          </a:p>
          <a:p>
            <a:r>
              <a:rPr lang="en-US" dirty="0" smtClean="0"/>
              <a:t>Higher </a:t>
            </a:r>
            <a:r>
              <a:rPr lang="en-US" dirty="0" err="1" smtClean="0"/>
              <a:t>Dw</a:t>
            </a:r>
            <a:r>
              <a:rPr lang="en-US" dirty="0" smtClean="0"/>
              <a:t> higher solutes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276" y="2820056"/>
            <a:ext cx="5157321" cy="131335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268311" y="2462284"/>
            <a:ext cx="551793" cy="339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1606" y="2004989"/>
            <a:ext cx="2507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Reactive </a:t>
            </a:r>
            <a:r>
              <a:rPr lang="en-US" dirty="0" err="1" smtClean="0"/>
              <a:t>flowpath</a:t>
            </a:r>
            <a:r>
              <a:rPr lang="en-US" dirty="0" smtClean="0"/>
              <a:t> length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174828" y="3871310"/>
            <a:ext cx="1156138" cy="902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5883572" y="3424621"/>
            <a:ext cx="1447395" cy="1348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41241" y="4983655"/>
            <a:ext cx="2491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 rate and</a:t>
            </a:r>
          </a:p>
          <a:p>
            <a:r>
              <a:rPr lang="en-US" dirty="0" smtClean="0"/>
              <a:t>Maximum concentration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6765598" y="2820056"/>
            <a:ext cx="915713" cy="4556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41848" y="3224979"/>
            <a:ext cx="1767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Fraction on fresh</a:t>
            </a:r>
          </a:p>
          <a:p>
            <a:r>
              <a:rPr lang="en-US" dirty="0" smtClean="0"/>
              <a:t>Minerals in soil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6253" y="4388069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Crust = 8.5 X 10</a:t>
            </a:r>
            <a:r>
              <a:rPr lang="en-US" baseline="30000" dirty="0" smtClean="0"/>
              <a:t>21</a:t>
            </a:r>
            <a:r>
              <a:rPr lang="en-US" dirty="0" smtClean="0"/>
              <a:t> moles C</a:t>
            </a:r>
            <a:endParaRPr lang="en-US" baseline="30000" dirty="0"/>
          </a:p>
        </p:txBody>
      </p:sp>
      <p:sp>
        <p:nvSpPr>
          <p:cNvPr id="3" name="Up Arrow 2"/>
          <p:cNvSpPr/>
          <p:nvPr/>
        </p:nvSpPr>
        <p:spPr>
          <a:xfrm>
            <a:off x="3315289" y="5281935"/>
            <a:ext cx="956666" cy="73393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18334" y="5646542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87316" y="4388068"/>
            <a:ext cx="3134191" cy="36933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2434" y="509726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mantle flux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23310" y="3871310"/>
            <a:ext cx="7549931" cy="35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53563" y="1033517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atmosphere = 7.2 X 10</a:t>
            </a:r>
            <a:r>
              <a:rPr lang="en-US" baseline="30000" dirty="0" smtClean="0"/>
              <a:t>16</a:t>
            </a:r>
            <a:r>
              <a:rPr lang="en-US" dirty="0" smtClean="0"/>
              <a:t> moles C</a:t>
            </a:r>
            <a:endParaRPr lang="en-US" baseline="30000" dirty="0"/>
          </a:p>
        </p:txBody>
      </p:sp>
      <p:sp>
        <p:nvSpPr>
          <p:cNvPr id="11" name="Up Arrow 10"/>
          <p:cNvSpPr/>
          <p:nvPr/>
        </p:nvSpPr>
        <p:spPr>
          <a:xfrm>
            <a:off x="2800906" y="2215932"/>
            <a:ext cx="1721528" cy="130289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22434" y="3161862"/>
            <a:ext cx="4125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Fossil fuel and cement flux = 10</a:t>
            </a:r>
            <a:r>
              <a:rPr lang="en-US" baseline="30000" dirty="0" smtClean="0"/>
              <a:t>16</a:t>
            </a:r>
            <a:r>
              <a:rPr lang="en-US" dirty="0" smtClean="0"/>
              <a:t> to 10</a:t>
            </a:r>
            <a:r>
              <a:rPr lang="en-US" baseline="30000" dirty="0" smtClean="0"/>
              <a:t>17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2520439" y="1033516"/>
            <a:ext cx="3503031" cy="36933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7356" y="3429000"/>
            <a:ext cx="11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moles C/yr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82" y="1821793"/>
            <a:ext cx="7851227" cy="343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07" y="884621"/>
            <a:ext cx="7463714" cy="567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1862" y="394138"/>
            <a:ext cx="474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Mountains matter the most in climate regulation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086" y="0"/>
            <a:ext cx="11985848" cy="7191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7053" y="554543"/>
            <a:ext cx="258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optimal size 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627668" y="5178774"/>
            <a:ext cx="7174999" cy="24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17875" y="3339803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Crust = 8.5 X 10</a:t>
            </a:r>
            <a:r>
              <a:rPr lang="en-US" baseline="30000" dirty="0" smtClean="0"/>
              <a:t>21</a:t>
            </a:r>
            <a:r>
              <a:rPr lang="en-US" dirty="0" smtClean="0"/>
              <a:t> moles C</a:t>
            </a:r>
            <a:endParaRPr lang="en-US" baseline="30000" dirty="0"/>
          </a:p>
        </p:txBody>
      </p:sp>
      <p:sp>
        <p:nvSpPr>
          <p:cNvPr id="6" name="Up Arrow 5"/>
          <p:cNvSpPr/>
          <p:nvPr/>
        </p:nvSpPr>
        <p:spPr>
          <a:xfrm>
            <a:off x="3706911" y="4233669"/>
            <a:ext cx="956666" cy="73393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9956" y="459827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8938" y="3339802"/>
            <a:ext cx="3134191" cy="36933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389469" y="5896220"/>
            <a:ext cx="321637" cy="428818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4032501" y="5896220"/>
            <a:ext cx="321637" cy="428818"/>
          </a:xfrm>
          <a:prstGeom prst="up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750100" y="5834211"/>
            <a:ext cx="321637" cy="42881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14056" y="4049003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mantle flux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3253" y="6325038"/>
            <a:ext cx="583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659" y="5400347"/>
            <a:ext cx="198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13129" y="5400347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63328" y="5400347"/>
            <a:ext cx="198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46466" y="5896220"/>
            <a:ext cx="1546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Total flux is</a:t>
            </a:r>
          </a:p>
          <a:p>
            <a:r>
              <a:rPr lang="en-US" sz="1200" dirty="0" smtClean="0"/>
              <a:t>1.6 X10</a:t>
            </a:r>
            <a:r>
              <a:rPr lang="en-US" sz="1200" baseline="30000" dirty="0" smtClean="0"/>
              <a:t>12</a:t>
            </a:r>
            <a:r>
              <a:rPr lang="en-US" sz="1200" dirty="0" smtClean="0"/>
              <a:t> but only 20</a:t>
            </a:r>
          </a:p>
          <a:p>
            <a:r>
              <a:rPr lang="en-US" sz="1200" dirty="0" smtClean="0"/>
              <a:t>20% is from mantle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01301" y="1430259"/>
            <a:ext cx="275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= 2.2 X 10</a:t>
            </a:r>
            <a:r>
              <a:rPr lang="en-US" baseline="30000" dirty="0" smtClean="0"/>
              <a:t>12</a:t>
            </a:r>
            <a:r>
              <a:rPr lang="en-US" dirty="0" smtClean="0"/>
              <a:t> moles C/yr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5741" y="709199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Crust = 8.5 X 10</a:t>
            </a:r>
            <a:r>
              <a:rPr lang="en-US" baseline="30000" dirty="0" smtClean="0"/>
              <a:t>21</a:t>
            </a:r>
            <a:r>
              <a:rPr lang="en-US" dirty="0" smtClean="0"/>
              <a:t> moles C</a:t>
            </a:r>
            <a:endParaRPr lang="en-US" baseline="30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285741" y="1244005"/>
            <a:ext cx="267206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09344" y="1014760"/>
            <a:ext cx="33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19631" y="1059339"/>
            <a:ext cx="951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3.86 </a:t>
            </a:r>
            <a:r>
              <a:rPr lang="en-US" dirty="0" err="1" smtClean="0"/>
              <a:t>byr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112475" y="3329864"/>
            <a:ext cx="32406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32026" y="4951003"/>
            <a:ext cx="324148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2733216" y="1710711"/>
            <a:ext cx="3240690" cy="3239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74143" y="1113934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Crust = 8.5 X 10</a:t>
            </a:r>
            <a:r>
              <a:rPr lang="en-US" baseline="30000" dirty="0" smtClean="0"/>
              <a:t>21</a:t>
            </a:r>
            <a:r>
              <a:rPr lang="en-US" dirty="0" smtClean="0"/>
              <a:t> moles C</a:t>
            </a:r>
            <a:endParaRPr lang="en-US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3935206" y="1113933"/>
            <a:ext cx="3134191" cy="36933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00613" y="5650898"/>
            <a:ext cx="103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(</a:t>
            </a:r>
            <a:r>
              <a:rPr lang="en-US" dirty="0" err="1" smtClean="0"/>
              <a:t>byr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95151" y="513340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2679" y="513340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93491" y="476633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4890" y="152564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8.5 X 10</a:t>
            </a:r>
            <a:r>
              <a:rPr lang="en-US" baseline="30000" dirty="0" smtClean="0"/>
              <a:t>21</a:t>
            </a:r>
            <a:r>
              <a:rPr lang="en-US" dirty="0" smtClean="0"/>
              <a:t> moles C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546100"/>
            <a:ext cx="6375400" cy="576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6923" y="6127234"/>
            <a:ext cx="288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Hayes and </a:t>
            </a:r>
            <a:r>
              <a:rPr lang="en-US" dirty="0" err="1" smtClean="0"/>
              <a:t>Waldbauer</a:t>
            </a:r>
            <a:r>
              <a:rPr lang="en-US" dirty="0" smtClean="0"/>
              <a:t> (2006)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44188" y="1059793"/>
            <a:ext cx="257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Assumes higher early flux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0" y="1428392"/>
            <a:ext cx="5150581" cy="42158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390" y="360855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crustal inventory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37689" y="2102997"/>
            <a:ext cx="2044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Assumes higher early flux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597872" y="6148650"/>
            <a:ext cx="288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Hayes and </a:t>
            </a:r>
            <a:r>
              <a:rPr lang="en-US" dirty="0" err="1" smtClean="0"/>
              <a:t>Waldbauer</a:t>
            </a:r>
            <a:r>
              <a:rPr lang="en-US" dirty="0" smtClean="0"/>
              <a:t> (2006)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296841" y="2410774"/>
            <a:ext cx="3584034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High return </a:t>
            </a:r>
            <a:r>
              <a:rPr lang="en-US" dirty="0" smtClean="0"/>
              <a:t>flux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3. Crustal inventory in 1 </a:t>
            </a:r>
            <a:r>
              <a:rPr lang="en-US" dirty="0" err="1" smtClean="0"/>
              <a:t>byr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Only takes 30,000 yrs to</a:t>
            </a:r>
          </a:p>
          <a:p>
            <a:pPr marL="342900" indent="-342900"/>
            <a:r>
              <a:rPr lang="en-US" dirty="0" smtClean="0"/>
              <a:t>400 </a:t>
            </a:r>
            <a:r>
              <a:rPr lang="en-US" dirty="0" err="1" smtClean="0"/>
              <a:t>ppm</a:t>
            </a:r>
            <a:r>
              <a:rPr lang="en-US" dirty="0" smtClean="0"/>
              <a:t> in </a:t>
            </a:r>
            <a:r>
              <a:rPr lang="en-US" dirty="0" err="1" smtClean="0"/>
              <a:t>atm</a:t>
            </a:r>
            <a:r>
              <a:rPr lang="en-US" dirty="0" smtClean="0"/>
              <a:t> with current mantle</a:t>
            </a:r>
          </a:p>
          <a:p>
            <a:pPr marL="342900" indent="-342900"/>
            <a:r>
              <a:rPr lang="en-US" dirty="0" smtClean="0"/>
              <a:t>flux (1012). Thus, crustal system</a:t>
            </a:r>
          </a:p>
          <a:p>
            <a:pPr marL="342900" indent="-342900"/>
            <a:r>
              <a:rPr lang="en-US" dirty="0" smtClean="0"/>
              <a:t>must modulate </a:t>
            </a:r>
            <a:r>
              <a:rPr lang="en-US" dirty="0" smtClean="0"/>
              <a:t>perturbations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22" y="607898"/>
            <a:ext cx="7874183" cy="52432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9448" y="875862"/>
            <a:ext cx="2443655" cy="29954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65379" y="2128351"/>
            <a:ext cx="1615090" cy="21633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5242" y="6288690"/>
            <a:ext cx="138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Berner</a:t>
            </a:r>
            <a:r>
              <a:rPr lang="en-US" dirty="0" smtClean="0"/>
              <a:t>, 1999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991</Words>
  <Application>Microsoft Macintosh PowerPoint</Application>
  <PresentationFormat>On-screen Show (4:3)</PresentationFormat>
  <Paragraphs>206</Paragraphs>
  <Slides>42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Equation.3</vt:lpstr>
      <vt:lpstr>CorelDRAW 8.0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Steady State chemical  weathering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Page Chamberlain</dc:creator>
  <cp:lastModifiedBy>Page Chamberlain</cp:lastModifiedBy>
  <cp:revision>74</cp:revision>
  <dcterms:created xsi:type="dcterms:W3CDTF">2015-07-05T21:13:42Z</dcterms:created>
  <dcterms:modified xsi:type="dcterms:W3CDTF">2015-07-06T04:16:32Z</dcterms:modified>
</cp:coreProperties>
</file>