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317" r:id="rId3"/>
    <p:sldId id="340" r:id="rId4"/>
    <p:sldId id="318" r:id="rId5"/>
    <p:sldId id="319" r:id="rId6"/>
    <p:sldId id="320" r:id="rId7"/>
    <p:sldId id="321" r:id="rId8"/>
    <p:sldId id="322" r:id="rId9"/>
    <p:sldId id="323" r:id="rId10"/>
    <p:sldId id="328" r:id="rId11"/>
    <p:sldId id="324" r:id="rId12"/>
    <p:sldId id="345" r:id="rId13"/>
    <p:sldId id="257" r:id="rId14"/>
    <p:sldId id="327" r:id="rId15"/>
    <p:sldId id="288" r:id="rId16"/>
    <p:sldId id="296" r:id="rId17"/>
    <p:sldId id="299" r:id="rId18"/>
    <p:sldId id="297" r:id="rId19"/>
    <p:sldId id="301" r:id="rId20"/>
    <p:sldId id="346" r:id="rId21"/>
    <p:sldId id="292" r:id="rId22"/>
    <p:sldId id="258" r:id="rId23"/>
    <p:sldId id="259" r:id="rId24"/>
    <p:sldId id="260" r:id="rId25"/>
    <p:sldId id="261" r:id="rId26"/>
    <p:sldId id="281" r:id="rId27"/>
    <p:sldId id="282" r:id="rId28"/>
    <p:sldId id="278" r:id="rId29"/>
    <p:sldId id="293" r:id="rId30"/>
    <p:sldId id="262" r:id="rId31"/>
    <p:sldId id="298" r:id="rId32"/>
    <p:sldId id="263" r:id="rId33"/>
    <p:sldId id="294" r:id="rId34"/>
    <p:sldId id="291" r:id="rId35"/>
    <p:sldId id="329" r:id="rId36"/>
    <p:sldId id="333" r:id="rId37"/>
    <p:sldId id="330" r:id="rId38"/>
    <p:sldId id="332" r:id="rId39"/>
    <p:sldId id="335" r:id="rId40"/>
    <p:sldId id="336" r:id="rId41"/>
    <p:sldId id="337" r:id="rId42"/>
    <p:sldId id="338" r:id="rId43"/>
    <p:sldId id="339" r:id="rId44"/>
    <p:sldId id="341" r:id="rId45"/>
    <p:sldId id="342" r:id="rId46"/>
    <p:sldId id="343" r:id="rId47"/>
    <p:sldId id="344" r:id="rId48"/>
    <p:sldId id="300" r:id="rId49"/>
    <p:sldId id="315" r:id="rId50"/>
    <p:sldId id="316" r:id="rId51"/>
    <p:sldId id="302" r:id="rId52"/>
    <p:sldId id="304" r:id="rId53"/>
    <p:sldId id="309" r:id="rId54"/>
    <p:sldId id="312" r:id="rId55"/>
    <p:sldId id="268" r:id="rId56"/>
    <p:sldId id="269" r:id="rId57"/>
    <p:sldId id="270" r:id="rId58"/>
    <p:sldId id="274" r:id="rId59"/>
    <p:sldId id="305" r:id="rId60"/>
    <p:sldId id="310" r:id="rId61"/>
    <p:sldId id="313" r:id="rId62"/>
    <p:sldId id="273" r:id="rId63"/>
    <p:sldId id="276" r:id="rId64"/>
    <p:sldId id="277" r:id="rId65"/>
    <p:sldId id="303" r:id="rId66"/>
    <p:sldId id="306" r:id="rId67"/>
    <p:sldId id="311" r:id="rId68"/>
    <p:sldId id="307" r:id="rId69"/>
    <p:sldId id="308" r:id="rId70"/>
    <p:sldId id="314" r:id="rId71"/>
    <p:sldId id="347" r:id="rId72"/>
    <p:sldId id="348" r:id="rId73"/>
    <p:sldId id="349" r:id="rId74"/>
    <p:sldId id="350" r:id="rId75"/>
    <p:sldId id="351"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7" autoAdjust="0"/>
    <p:restoredTop sz="91930" autoAdjust="0"/>
  </p:normalViewPr>
  <p:slideViewPr>
    <p:cSldViewPr snapToGrid="0" snapToObjects="1">
      <p:cViewPr>
        <p:scale>
          <a:sx n="100" d="100"/>
          <a:sy n="100" d="100"/>
        </p:scale>
        <p:origin x="-480"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8BAED-5018-7248-B903-E5B3805709F3}" type="datetimeFigureOut">
              <a:rPr lang="en-US" smtClean="0"/>
              <a:pPr/>
              <a:t>7/14/15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E3CD4-D226-4445-9DAE-922646396ACB}" type="slidenum">
              <a:rPr lang="en-US" smtClean="0"/>
              <a:pPr/>
              <a:t>‹#›</a:t>
            </a:fld>
            <a:endParaRPr lang="en-US"/>
          </a:p>
        </p:txBody>
      </p:sp>
    </p:spTree>
    <p:extLst>
      <p:ext uri="{BB962C8B-B14F-4D97-AF65-F5344CB8AC3E}">
        <p14:creationId xmlns:p14="http://schemas.microsoft.com/office/powerpoint/2010/main" val="19688420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VISCO2.5D is for quasi-static (static and post-earthquake)</a:t>
            </a:r>
            <a:r>
              <a:rPr lang="en-US" baseline="0" dirty="0" smtClean="0"/>
              <a:t> relaxation applications.  Figures illustrate typical rheology that controls this relaxation.</a:t>
            </a:r>
          </a:p>
          <a:p>
            <a:r>
              <a:rPr lang="en-US" baseline="0" dirty="0" smtClean="0"/>
              <a:t>Can be simplified at `short’ timescale as elastic lithosphere (upper + lower crust + mantle lithosphere) over mantle asthenosphere.</a:t>
            </a:r>
          </a:p>
          <a:p>
            <a:r>
              <a:rPr lang="en-US" baseline="0" dirty="0" smtClean="0"/>
              <a:t>Code is particularly suited for 2D structures, e.g. depth-dependent structure that varies with distance from a </a:t>
            </a:r>
            <a:r>
              <a:rPr lang="en-US" baseline="0" dirty="0" err="1" smtClean="0"/>
              <a:t>straignt</a:t>
            </a:r>
            <a:r>
              <a:rPr lang="en-US" baseline="0" dirty="0" smtClean="0"/>
              <a:t> strike-slip fault.</a:t>
            </a:r>
            <a:endParaRPr lang="en-US" dirty="0"/>
          </a:p>
        </p:txBody>
      </p:sp>
      <p:sp>
        <p:nvSpPr>
          <p:cNvPr id="4" name="Slide Number Placeholder 3"/>
          <p:cNvSpPr>
            <a:spLocks noGrp="1"/>
          </p:cNvSpPr>
          <p:nvPr>
            <p:ph type="sldNum" sz="quarter" idx="10"/>
          </p:nvPr>
        </p:nvSpPr>
        <p:spPr/>
        <p:txBody>
          <a:bodyPr/>
          <a:lstStyle/>
          <a:p>
            <a:fld id="{7605874E-510E-4B4F-9919-B20E53093A95}"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 the method works so well – with high spatial accuracy – is because we’re using</a:t>
            </a:r>
            <a:r>
              <a:rPr lang="en-US" baseline="0" dirty="0" smtClean="0"/>
              <a:t> interpolation and </a:t>
            </a:r>
            <a:r>
              <a:rPr lang="en-US" baseline="0" dirty="0" err="1" smtClean="0"/>
              <a:t>quadrature</a:t>
            </a:r>
            <a:r>
              <a:rPr lang="en-US" baseline="0" dirty="0" smtClean="0"/>
              <a:t> points defined with GLL points.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1D GLL functions</a:t>
            </a:r>
            <a:r>
              <a:rPr lang="en-US" baseline="0" dirty="0" smtClean="0"/>
              <a:t> are </a:t>
            </a:r>
            <a:r>
              <a:rPr lang="en-US" baseline="0" dirty="0" err="1" smtClean="0"/>
              <a:t>Lagrangian</a:t>
            </a:r>
            <a:r>
              <a:rPr lang="en-US" baseline="0" dirty="0" smtClean="0"/>
              <a:t> interpolation polynomials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26</a:t>
            </a:fld>
            <a:endParaRPr lang="en-US"/>
          </a:p>
        </p:txBody>
      </p:sp>
    </p:spTree>
    <p:extLst>
      <p:ext uri="{BB962C8B-B14F-4D97-AF65-F5344CB8AC3E}">
        <p14:creationId xmlns:p14="http://schemas.microsoft.com/office/powerpoint/2010/main" val="74053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N=5 used in the examples and the Hector Mine application.  Total</a:t>
            </a:r>
            <a:r>
              <a:rPr lang="en-US" baseline="0" dirty="0" smtClean="0"/>
              <a:t> of 36 GLL points.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27</a:t>
            </a:fld>
            <a:endParaRPr lang="en-US"/>
          </a:p>
        </p:txBody>
      </p:sp>
    </p:spTree>
    <p:extLst>
      <p:ext uri="{BB962C8B-B14F-4D97-AF65-F5344CB8AC3E}">
        <p14:creationId xmlns:p14="http://schemas.microsoft.com/office/powerpoint/2010/main" val="1465884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infinitely</a:t>
            </a:r>
            <a:r>
              <a:rPr lang="en-US" baseline="0" dirty="0" smtClean="0"/>
              <a:t> differentiable functions f(</a:t>
            </a:r>
            <a:r>
              <a:rPr lang="en-US" baseline="0" dirty="0" err="1" smtClean="0"/>
              <a:t>x,z</a:t>
            </a:r>
            <a:r>
              <a:rPr lang="en-US" baseline="0" dirty="0" smtClean="0"/>
              <a:t>), the integration rule exhibit spectral convergence, i.e. the error in the approximation with increasing N diminishes faster than any power of N.  </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29</a:t>
            </a:fld>
            <a:endParaRPr lang="en-US"/>
          </a:p>
        </p:txBody>
      </p:sp>
    </p:spTree>
    <p:extLst>
      <p:ext uri="{BB962C8B-B14F-4D97-AF65-F5344CB8AC3E}">
        <p14:creationId xmlns:p14="http://schemas.microsoft.com/office/powerpoint/2010/main" val="294371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representation</a:t>
            </a:r>
            <a:r>
              <a:rPr lang="en-US" baseline="0" dirty="0" smtClean="0"/>
              <a:t> of the displacement field</a:t>
            </a:r>
            <a:r>
              <a:rPr lang="en-US" dirty="0" smtClean="0"/>
              <a:t> is</a:t>
            </a:r>
            <a:r>
              <a:rPr lang="en-US" baseline="0" dirty="0" smtClean="0"/>
              <a:t> a </a:t>
            </a:r>
            <a:r>
              <a:rPr lang="en-US" baseline="0" dirty="0" err="1" smtClean="0"/>
              <a:t>pseudospectral</a:t>
            </a:r>
            <a:r>
              <a:rPr lang="en-US" baseline="0" dirty="0" smtClean="0"/>
              <a:t> approximation.</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30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Spectral element method combines </a:t>
            </a:r>
            <a:r>
              <a:rPr lang="en-US" dirty="0" err="1" smtClean="0"/>
              <a:t>Galerkin</a:t>
            </a:r>
            <a:r>
              <a:rPr lang="en-US" baseline="0" dirty="0" smtClean="0"/>
              <a:t> spectral methods with finite element method.  Like the finite element method, V is divided into K non-overlapping </a:t>
            </a:r>
            <a:r>
              <a:rPr lang="en-US" baseline="0" dirty="0" err="1" smtClean="0"/>
              <a:t>sibdomains</a:t>
            </a:r>
            <a:r>
              <a:rPr lang="en-US" baseline="0" dirty="0" smtClean="0"/>
              <a:t>.  The </a:t>
            </a:r>
            <a:r>
              <a:rPr lang="en-US" baseline="0" dirty="0" err="1" smtClean="0"/>
              <a:t>Galerkin</a:t>
            </a:r>
            <a:r>
              <a:rPr lang="en-US" baseline="0" dirty="0" smtClean="0"/>
              <a:t> spectral method is applied within each element </a:t>
            </a:r>
            <a:r>
              <a:rPr lang="en-US" baseline="0" dirty="0" err="1" smtClean="0"/>
              <a:t>V_k</a:t>
            </a:r>
            <a:r>
              <a:rPr lang="en-US" baseline="0" dirty="0" smtClean="0"/>
              <a:t>.  With this implementation, the elements are coupled only at the elemental boundaries, resulting in a simple implementation and a relatively sparse matrix.</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medium that is bounded in one dimension, e.g.,</a:t>
            </a:r>
            <a:r>
              <a:rPr lang="en-US" baseline="0" dirty="0" smtClean="0"/>
              <a:t> in the r direction, then the far field displacements decay with horizontal distance from the source as </a:t>
            </a:r>
            <a:r>
              <a:rPr lang="en-US" baseline="0" smtClean="0"/>
              <a:t>the reciprocal of </a:t>
            </a:r>
            <a:r>
              <a:rPr lang="en-US" baseline="0" dirty="0" smtClean="0"/>
              <a:t>the horizontal distance.  That is embodied in the BC on the sides of the 2D domain.</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33</a:t>
            </a:fld>
            <a:endParaRPr lang="en-US"/>
          </a:p>
        </p:txBody>
      </p:sp>
    </p:spTree>
    <p:extLst>
      <p:ext uri="{BB962C8B-B14F-4D97-AF65-F5344CB8AC3E}">
        <p14:creationId xmlns:p14="http://schemas.microsoft.com/office/powerpoint/2010/main" val="3997050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value of </a:t>
            </a:r>
            <a:r>
              <a:rPr lang="en-US" sz="1200" kern="1200" dirty="0" err="1" smtClean="0">
                <a:solidFill>
                  <a:schemeClr val="tx1"/>
                </a:solidFill>
                <a:effectLst/>
                <a:latin typeface="+mn-lt"/>
                <a:ea typeface="+mn-ea"/>
                <a:cs typeface="+mn-cs"/>
              </a:rPr>
              <a:t>smax</a:t>
            </a:r>
            <a:r>
              <a:rPr lang="en-US" sz="1200" kern="1200" dirty="0" smtClean="0">
                <a:solidFill>
                  <a:schemeClr val="tx1"/>
                </a:solidFill>
                <a:effectLst/>
                <a:latin typeface="+mn-lt"/>
                <a:ea typeface="+mn-ea"/>
                <a:cs typeface="+mn-cs"/>
              </a:rPr>
              <a:t> for a specific earth model equals the reciprocal of the minimum inverse material decay time, i.e. the ratio of viscosity to rigidity.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actual computations, I use 12 sample points (which is sufficient to determine the eight B-coefficients).</a:t>
            </a:r>
            <a:endParaRPr lang="en-US" dirty="0" smtClean="0"/>
          </a:p>
          <a:p>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34</a:t>
            </a:fld>
            <a:endParaRPr lang="en-US"/>
          </a:p>
        </p:txBody>
      </p:sp>
    </p:spTree>
    <p:extLst>
      <p:ext uri="{BB962C8B-B14F-4D97-AF65-F5344CB8AC3E}">
        <p14:creationId xmlns:p14="http://schemas.microsoft.com/office/powerpoint/2010/main" val="12305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Landers and Hector Mine quakes were the largest to strike</a:t>
            </a:r>
            <a:r>
              <a:rPr lang="en-US" baseline="0" dirty="0" smtClean="0"/>
              <a:t> southern California since the 1952 Kern County quake.</a:t>
            </a:r>
            <a:endParaRPr lang="en-US" dirty="0"/>
          </a:p>
        </p:txBody>
      </p:sp>
      <p:sp>
        <p:nvSpPr>
          <p:cNvPr id="4" name="Slide Number Placeholder 3"/>
          <p:cNvSpPr>
            <a:spLocks noGrp="1"/>
          </p:cNvSpPr>
          <p:nvPr>
            <p:ph type="sldNum" sz="quarter" idx="10"/>
          </p:nvPr>
        </p:nvSpPr>
        <p:spPr/>
        <p:txBody>
          <a:bodyPr/>
          <a:lstStyle/>
          <a:p>
            <a:fld id="{2C36C00C-1810-B748-BB07-699EB30FDE1E}" type="slidenum">
              <a:rPr lang="en-US" smtClean="0"/>
              <a:t>35</a:t>
            </a:fld>
            <a:endParaRPr lang="en-US"/>
          </a:p>
        </p:txBody>
      </p:sp>
    </p:spTree>
    <p:extLst>
      <p:ext uri="{BB962C8B-B14F-4D97-AF65-F5344CB8AC3E}">
        <p14:creationId xmlns:p14="http://schemas.microsoft.com/office/powerpoint/2010/main" val="109535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AGMT is Argos Mountain; KYVW</a:t>
            </a:r>
            <a:r>
              <a:rPr lang="en-US" baseline="0" dirty="0" smtClean="0"/>
              <a:t> is Key’s View</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36</a:t>
            </a:fld>
            <a:endParaRPr lang="en-US"/>
          </a:p>
        </p:txBody>
      </p:sp>
    </p:spTree>
    <p:extLst>
      <p:ext uri="{BB962C8B-B14F-4D97-AF65-F5344CB8AC3E}">
        <p14:creationId xmlns:p14="http://schemas.microsoft.com/office/powerpoint/2010/main" val="379325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Elastic lithosphere above a </a:t>
            </a:r>
            <a:r>
              <a:rPr lang="en-US" dirty="0" err="1" smtClean="0"/>
              <a:t>viscoelastic</a:t>
            </a:r>
            <a:r>
              <a:rPr lang="en-US" dirty="0" smtClean="0"/>
              <a:t> </a:t>
            </a:r>
            <a:r>
              <a:rPr lang="en-US" dirty="0" err="1" smtClean="0"/>
              <a:t>asthenosphere</a:t>
            </a:r>
            <a:endParaRPr lang="en-US" dirty="0"/>
          </a:p>
        </p:txBody>
      </p:sp>
      <p:sp>
        <p:nvSpPr>
          <p:cNvPr id="4" name="Slide Number Placeholder 3"/>
          <p:cNvSpPr>
            <a:spLocks noGrp="1"/>
          </p:cNvSpPr>
          <p:nvPr>
            <p:ph type="sldNum" sz="quarter" idx="10"/>
          </p:nvPr>
        </p:nvSpPr>
        <p:spPr/>
        <p:txBody>
          <a:bodyPr/>
          <a:lstStyle/>
          <a:p>
            <a:fld id="{7605874E-510E-4B4F-9919-B20E53093A95}"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Transient motions (i.e., over and above background motions) after the Hector Mine quake were more</a:t>
            </a:r>
            <a:r>
              <a:rPr lang="en-US" baseline="0" dirty="0" smtClean="0"/>
              <a:t> than 1 cm/yr.  The background velocity field</a:t>
            </a:r>
          </a:p>
          <a:p>
            <a:r>
              <a:rPr lang="en-US" baseline="0" dirty="0" smtClean="0"/>
              <a:t>has been subtracted in this slide.</a:t>
            </a:r>
            <a:endParaRPr lang="en-US" dirty="0"/>
          </a:p>
        </p:txBody>
      </p:sp>
      <p:sp>
        <p:nvSpPr>
          <p:cNvPr id="4" name="Slide Number Placeholder 3"/>
          <p:cNvSpPr>
            <a:spLocks noGrp="1"/>
          </p:cNvSpPr>
          <p:nvPr>
            <p:ph type="sldNum" sz="quarter" idx="10"/>
          </p:nvPr>
        </p:nvSpPr>
        <p:spPr/>
        <p:txBody>
          <a:bodyPr/>
          <a:lstStyle/>
          <a:p>
            <a:fld id="{2C36C00C-1810-B748-BB07-699EB30FDE1E}" type="slidenum">
              <a:rPr lang="en-US" smtClean="0"/>
              <a:t>37</a:t>
            </a:fld>
            <a:endParaRPr lang="en-US"/>
          </a:p>
        </p:txBody>
      </p:sp>
    </p:spTree>
    <p:extLst>
      <p:ext uri="{BB962C8B-B14F-4D97-AF65-F5344CB8AC3E}">
        <p14:creationId xmlns:p14="http://schemas.microsoft.com/office/powerpoint/2010/main" val="368337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new?</a:t>
            </a:r>
          </a:p>
          <a:p>
            <a:pPr marL="228600" indent="-228600">
              <a:buAutoNum type="arabicParenR"/>
            </a:pPr>
            <a:r>
              <a:rPr lang="en-US" dirty="0" smtClean="0"/>
              <a:t>Joint </a:t>
            </a:r>
            <a:r>
              <a:rPr lang="en-US" dirty="0" err="1" smtClean="0"/>
              <a:t>afterslip</a:t>
            </a:r>
            <a:r>
              <a:rPr lang="en-US" dirty="0" smtClean="0"/>
              <a:t> /lower crust + upper mantle  viscoelastic relaxation modeling</a:t>
            </a:r>
          </a:p>
          <a:p>
            <a:pPr marL="228600" indent="-228600">
              <a:buAutoNum type="arabicParenR"/>
            </a:pPr>
            <a:r>
              <a:rPr lang="en-US" dirty="0" smtClean="0"/>
              <a:t>Laterally variable effective viscosity</a:t>
            </a:r>
            <a:r>
              <a:rPr lang="en-US" baseline="0" dirty="0" smtClean="0"/>
              <a:t> structure (mantle asthenosphere)</a:t>
            </a:r>
          </a:p>
          <a:p>
            <a:pPr marL="0" indent="0">
              <a:buNone/>
            </a:pPr>
            <a:endParaRPr lang="en-US" baseline="0" dirty="0" smtClean="0"/>
          </a:p>
          <a:p>
            <a:pPr marL="0" indent="0">
              <a:buNone/>
            </a:pPr>
            <a:r>
              <a:rPr lang="en-US" baseline="0" dirty="0" err="1" smtClean="0"/>
              <a:t>Afterslip</a:t>
            </a:r>
            <a:r>
              <a:rPr lang="en-US" baseline="0" dirty="0" smtClean="0"/>
              <a:t> </a:t>
            </a:r>
            <a:r>
              <a:rPr lang="en-US" baseline="0" dirty="0" smtClean="0">
                <a:sym typeface="Wingdings"/>
              </a:rPr>
              <a:t> plastic deformation</a:t>
            </a:r>
          </a:p>
          <a:p>
            <a:pPr marL="0" indent="0">
              <a:buNone/>
            </a:pPr>
            <a:r>
              <a:rPr lang="en-US" baseline="0" dirty="0" smtClean="0">
                <a:sym typeface="Wingdings"/>
              </a:rPr>
              <a:t>Relaxation  ductile flow</a:t>
            </a:r>
            <a:endParaRPr lang="en-US" dirty="0"/>
          </a:p>
        </p:txBody>
      </p:sp>
      <p:sp>
        <p:nvSpPr>
          <p:cNvPr id="4" name="Slide Number Placeholder 3"/>
          <p:cNvSpPr>
            <a:spLocks noGrp="1"/>
          </p:cNvSpPr>
          <p:nvPr>
            <p:ph type="sldNum" sz="quarter" idx="10"/>
          </p:nvPr>
        </p:nvSpPr>
        <p:spPr/>
        <p:txBody>
          <a:bodyPr/>
          <a:lstStyle/>
          <a:p>
            <a:fld id="{39669D98-4ED9-1848-BDFA-782E009DF889}" type="slidenum">
              <a:rPr lang="en-US" smtClean="0"/>
              <a:t>38</a:t>
            </a:fld>
            <a:endParaRPr lang="en-US"/>
          </a:p>
        </p:txBody>
      </p:sp>
    </p:spTree>
    <p:extLst>
      <p:ext uri="{BB962C8B-B14F-4D97-AF65-F5344CB8AC3E}">
        <p14:creationId xmlns:p14="http://schemas.microsoft.com/office/powerpoint/2010/main" val="2911816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109 regional stations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39</a:t>
            </a:fld>
            <a:endParaRPr lang="en-US"/>
          </a:p>
        </p:txBody>
      </p:sp>
    </p:spTree>
    <p:extLst>
      <p:ext uri="{BB962C8B-B14F-4D97-AF65-F5344CB8AC3E}">
        <p14:creationId xmlns:p14="http://schemas.microsoft.com/office/powerpoint/2010/main" val="3793252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Sites within ~25 km of the Hector mine rupture are dominated by </a:t>
            </a:r>
            <a:r>
              <a:rPr lang="en-US" dirty="0" err="1" smtClean="0"/>
              <a:t>afterslip</a:t>
            </a:r>
            <a:r>
              <a:rPr lang="en-US" dirty="0" smtClean="0"/>
              <a:t> in the first 0.5 years post-Hector</a:t>
            </a:r>
            <a:r>
              <a:rPr lang="en-US" baseline="0" dirty="0" smtClean="0"/>
              <a:t> Mine.  </a:t>
            </a:r>
          </a:p>
          <a:p>
            <a:r>
              <a:rPr lang="en-US" baseline="0" dirty="0" smtClean="0"/>
              <a:t>Studies that interpret the near-field </a:t>
            </a:r>
            <a:r>
              <a:rPr lang="en-US" baseline="0" dirty="0" err="1" smtClean="0"/>
              <a:t>postseismic</a:t>
            </a:r>
            <a:r>
              <a:rPr lang="en-US" baseline="0" dirty="0" smtClean="0"/>
              <a:t> deformation with only relaxation (e.g., Pollitz, 2003) may underestimate the transient viscosity because of this.</a:t>
            </a:r>
            <a:endParaRPr lang="en-US" dirty="0"/>
          </a:p>
        </p:txBody>
      </p:sp>
      <p:sp>
        <p:nvSpPr>
          <p:cNvPr id="4" name="Slide Number Placeholder 3"/>
          <p:cNvSpPr>
            <a:spLocks noGrp="1"/>
          </p:cNvSpPr>
          <p:nvPr>
            <p:ph type="sldNum" sz="quarter" idx="10"/>
          </p:nvPr>
        </p:nvSpPr>
        <p:spPr/>
        <p:txBody>
          <a:bodyPr/>
          <a:lstStyle/>
          <a:p>
            <a:fld id="{E6EC2390-ED68-EE45-BABF-AD610F11E683}"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interesting implications of the inferred rheology</a:t>
            </a:r>
            <a:r>
              <a:rPr lang="en-US" baseline="0" dirty="0" smtClean="0"/>
              <a:t> </a:t>
            </a:r>
            <a:r>
              <a:rPr lang="en-US" baseline="0" dirty="0" err="1" smtClean="0"/>
              <a:t>structrure</a:t>
            </a:r>
            <a:r>
              <a:rPr lang="en-US" baseline="0" dirty="0" smtClean="0"/>
              <a:t>, as it is counter to what’s expected based on heat flow alone…</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42</a:t>
            </a:fld>
            <a:endParaRPr lang="en-US"/>
          </a:p>
        </p:txBody>
      </p:sp>
    </p:spTree>
    <p:extLst>
      <p:ext uri="{BB962C8B-B14F-4D97-AF65-F5344CB8AC3E}">
        <p14:creationId xmlns:p14="http://schemas.microsoft.com/office/powerpoint/2010/main" val="45168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Water-saturated olivine mantle rheology is consistent with SW</a:t>
            </a:r>
            <a:r>
              <a:rPr lang="en-US" baseline="0" dirty="0" smtClean="0"/>
              <a:t> domain viscosity structure from GPS; `damp’ olivine rheology </a:t>
            </a:r>
            <a:r>
              <a:rPr lang="en-US" dirty="0" smtClean="0"/>
              <a:t>rheology is consistent with NE</a:t>
            </a:r>
            <a:r>
              <a:rPr lang="en-US" baseline="0" dirty="0" smtClean="0"/>
              <a:t> domain viscosity structure.</a:t>
            </a:r>
          </a:p>
          <a:p>
            <a:r>
              <a:rPr lang="en-US" baseline="0" dirty="0" smtClean="0"/>
              <a:t>The NE domain has lesser water content in the mantle asthenosphere </a:t>
            </a:r>
            <a:r>
              <a:rPr lang="en-US" b="1" baseline="0" dirty="0" smtClean="0"/>
              <a:t>(factor of 5 reduction compared with NE domain)</a:t>
            </a:r>
            <a:r>
              <a:rPr lang="en-US" baseline="0" dirty="0" smtClean="0"/>
              <a:t> because of the extraction of water during the past ~20 Ma associated with Basin &amp; Range opening.</a:t>
            </a:r>
            <a:endParaRPr lang="en-US" dirty="0"/>
          </a:p>
        </p:txBody>
      </p:sp>
      <p:sp>
        <p:nvSpPr>
          <p:cNvPr id="4" name="Slide Number Placeholder 3"/>
          <p:cNvSpPr>
            <a:spLocks noGrp="1"/>
          </p:cNvSpPr>
          <p:nvPr>
            <p:ph type="sldNum" sz="quarter" idx="10"/>
          </p:nvPr>
        </p:nvSpPr>
        <p:spPr/>
        <p:txBody>
          <a:bodyPr/>
          <a:lstStyle/>
          <a:p>
            <a:fld id="{39669D98-4ED9-1848-BDFA-782E009DF889}" type="slidenum">
              <a:rPr lang="en-US" smtClean="0"/>
              <a:t>43</a:t>
            </a:fld>
            <a:endParaRPr lang="en-US"/>
          </a:p>
        </p:txBody>
      </p:sp>
    </p:spTree>
    <p:extLst>
      <p:ext uri="{BB962C8B-B14F-4D97-AF65-F5344CB8AC3E}">
        <p14:creationId xmlns:p14="http://schemas.microsoft.com/office/powerpoint/2010/main" val="1851243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forms of observed GRACE gravity change (parts a, c, d) and modeled </a:t>
            </a:r>
            <a:r>
              <a:rPr lang="en-US" dirty="0" err="1" smtClean="0"/>
              <a:t>coseismic</a:t>
            </a:r>
            <a:r>
              <a:rPr lang="en-US" dirty="0" smtClean="0"/>
              <a:t> gravity change (part b).  The April 11, 2012 off-Sumatra (Wharton Basin) M8.6 quake was easily large enough to</a:t>
            </a:r>
            <a:r>
              <a:rPr lang="en-US" baseline="0" dirty="0" smtClean="0"/>
              <a:t> </a:t>
            </a:r>
            <a:r>
              <a:rPr lang="en-US" dirty="0" smtClean="0"/>
              <a:t>produce a strong </a:t>
            </a:r>
            <a:r>
              <a:rPr lang="en-US" dirty="0" err="1" smtClean="0"/>
              <a:t>coseismic</a:t>
            </a:r>
            <a:r>
              <a:rPr lang="en-US" dirty="0" smtClean="0"/>
              <a:t> gravity</a:t>
            </a:r>
            <a:r>
              <a:rPr lang="en-US" baseline="0" dirty="0" smtClean="0"/>
              <a:t> signal (part a).  It also produced a measurable </a:t>
            </a:r>
            <a:r>
              <a:rPr lang="en-US" baseline="0" dirty="0" err="1" smtClean="0"/>
              <a:t>postseismic</a:t>
            </a:r>
            <a:r>
              <a:rPr lang="en-US" baseline="0" dirty="0" smtClean="0"/>
              <a:t> gravity signal (part c).</a:t>
            </a:r>
          </a:p>
          <a:p>
            <a:r>
              <a:rPr lang="en-US" baseline="0" dirty="0" smtClean="0"/>
              <a:t>Part a is mostly the </a:t>
            </a:r>
            <a:r>
              <a:rPr lang="en-US" baseline="0" dirty="0" err="1" smtClean="0"/>
              <a:t>coseismic</a:t>
            </a:r>
            <a:r>
              <a:rPr lang="en-US" baseline="0" dirty="0" smtClean="0"/>
              <a:t> gravity change but has two years worth of </a:t>
            </a:r>
            <a:r>
              <a:rPr lang="en-US" baseline="0" dirty="0" err="1" smtClean="0"/>
              <a:t>postseismic</a:t>
            </a:r>
            <a:r>
              <a:rPr lang="en-US" baseline="0" dirty="0" smtClean="0"/>
              <a:t> gravity signal as well; this is estimated in part c where the gravity change predicted from a </a:t>
            </a:r>
            <a:r>
              <a:rPr lang="en-US" baseline="0" dirty="0" err="1" smtClean="0"/>
              <a:t>coseismic</a:t>
            </a:r>
            <a:r>
              <a:rPr lang="en-US" baseline="0" dirty="0" smtClean="0"/>
              <a:t> model has been subtracted.</a:t>
            </a:r>
            <a:endParaRPr lang="en-US" dirty="0"/>
          </a:p>
        </p:txBody>
      </p:sp>
      <p:sp>
        <p:nvSpPr>
          <p:cNvPr id="4" name="Slide Number Placeholder 3"/>
          <p:cNvSpPr>
            <a:spLocks noGrp="1"/>
          </p:cNvSpPr>
          <p:nvPr>
            <p:ph type="sldNum" sz="quarter" idx="10"/>
          </p:nvPr>
        </p:nvSpPr>
        <p:spPr/>
        <p:txBody>
          <a:bodyPr/>
          <a:lstStyle/>
          <a:p>
            <a:fld id="{2C36C00C-1810-B748-BB07-699EB30FDE1E}" type="slidenum">
              <a:rPr lang="en-US" smtClean="0"/>
              <a:t>45</a:t>
            </a:fld>
            <a:endParaRPr lang="en-US"/>
          </a:p>
        </p:txBody>
      </p:sp>
    </p:spTree>
    <p:extLst>
      <p:ext uri="{BB962C8B-B14F-4D97-AF65-F5344CB8AC3E}">
        <p14:creationId xmlns:p14="http://schemas.microsoft.com/office/powerpoint/2010/main" val="1379590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MODELS: (Upper panels) - </a:t>
            </a:r>
            <a:r>
              <a:rPr lang="en-US" sz="1200" kern="1200" dirty="0" err="1" smtClean="0">
                <a:solidFill>
                  <a:schemeClr val="tx1"/>
                </a:solidFill>
                <a:latin typeface="+mn-lt"/>
                <a:ea typeface="+mn-ea"/>
                <a:cs typeface="+mn-cs"/>
              </a:rPr>
              <a:t>coseismic</a:t>
            </a:r>
            <a:r>
              <a:rPr lang="en-US" sz="1200" kern="1200" dirty="0" smtClean="0">
                <a:solidFill>
                  <a:schemeClr val="tx1"/>
                </a:solidFill>
                <a:latin typeface="+mn-lt"/>
                <a:ea typeface="+mn-ea"/>
                <a:cs typeface="+mn-cs"/>
              </a:rPr>
              <a:t> gravity change (free-air, seafloor vertical motion, </a:t>
            </a:r>
            <a:r>
              <a:rPr lang="en-US" sz="1200" kern="1200" dirty="0" err="1" smtClean="0">
                <a:solidFill>
                  <a:schemeClr val="tx1"/>
                </a:solidFill>
                <a:latin typeface="+mn-lt"/>
                <a:ea typeface="+mn-ea"/>
                <a:cs typeface="+mn-cs"/>
              </a:rPr>
              <a:t>Bouguer</a:t>
            </a:r>
            <a:r>
              <a:rPr lang="en-US" sz="1200" kern="1200" dirty="0" smtClean="0">
                <a:solidFill>
                  <a:schemeClr val="tx1"/>
                </a:solidFill>
                <a:latin typeface="+mn-lt"/>
                <a:ea typeface="+mn-ea"/>
                <a:cs typeface="+mn-cs"/>
              </a:rPr>
              <a:t>); seismic source model for 04/11/2012</a:t>
            </a:r>
            <a:r>
              <a:rPr lang="en-US" sz="1200" kern="1200" baseline="0" dirty="0" smtClean="0">
                <a:solidFill>
                  <a:schemeClr val="tx1"/>
                </a:solidFill>
                <a:latin typeface="+mn-lt"/>
                <a:ea typeface="+mn-ea"/>
                <a:cs typeface="+mn-cs"/>
              </a:rPr>
              <a:t> M8.6 off-Sumatra quake.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(Lower panels) - VE gravity change (snapshot at 2014; free-air, seafloor vertical motion, </a:t>
            </a:r>
            <a:r>
              <a:rPr lang="en-US" sz="1200" kern="1200" dirty="0" err="1" smtClean="0">
                <a:solidFill>
                  <a:schemeClr val="tx1"/>
                </a:solidFill>
                <a:latin typeface="+mn-lt"/>
                <a:ea typeface="+mn-ea"/>
                <a:cs typeface="+mn-cs"/>
              </a:rPr>
              <a:t>Bouguer</a:t>
            </a:r>
            <a:r>
              <a:rPr lang="en-US" sz="1200" kern="1200" dirty="0" smtClean="0">
                <a:solidFill>
                  <a:schemeClr val="tx1"/>
                </a:solidFill>
                <a:latin typeface="+mn-lt"/>
                <a:ea typeface="+mn-ea"/>
                <a:cs typeface="+mn-cs"/>
              </a:rPr>
              <a:t>); Burgers body mantle asthenosphere.</a:t>
            </a:r>
          </a:p>
          <a:p>
            <a:r>
              <a:rPr lang="en-US" sz="1200" kern="1200" dirty="0" smtClean="0">
                <a:solidFill>
                  <a:schemeClr val="tx1"/>
                </a:solidFill>
                <a:latin typeface="+mn-lt"/>
                <a:ea typeface="+mn-ea"/>
                <a:cs typeface="+mn-cs"/>
              </a:rPr>
              <a:t>Lower left panel is comparable with part c of previous slide.</a:t>
            </a:r>
          </a:p>
          <a:p>
            <a:r>
              <a:rPr lang="en-US" sz="1200" b="1" kern="1200" dirty="0" smtClean="0">
                <a:solidFill>
                  <a:schemeClr val="tx1"/>
                </a:solidFill>
                <a:latin typeface="+mn-lt"/>
                <a:ea typeface="+mn-ea"/>
                <a:cs typeface="+mn-cs"/>
              </a:rPr>
              <a:t>Quake-induced</a:t>
            </a:r>
            <a:r>
              <a:rPr lang="en-US" sz="1200" b="1" kern="1200" baseline="0" dirty="0" smtClean="0">
                <a:solidFill>
                  <a:schemeClr val="tx1"/>
                </a:solidFill>
                <a:latin typeface="+mn-lt"/>
                <a:ea typeface="+mn-ea"/>
                <a:cs typeface="+mn-cs"/>
              </a:rPr>
              <a:t> g</a:t>
            </a:r>
            <a:r>
              <a:rPr lang="en-US" sz="1200" b="1" kern="1200" dirty="0" smtClean="0">
                <a:solidFill>
                  <a:schemeClr val="tx1"/>
                </a:solidFill>
                <a:latin typeface="+mn-lt"/>
                <a:ea typeface="+mn-ea"/>
                <a:cs typeface="+mn-cs"/>
              </a:rPr>
              <a:t>ravity change is generally due to the sum of volumetric density change and vertical motions of seafloor</a:t>
            </a:r>
            <a:r>
              <a:rPr lang="en-US" sz="1200" b="1" kern="1200" baseline="0" dirty="0" smtClean="0">
                <a:solidFill>
                  <a:schemeClr val="tx1"/>
                </a:solidFill>
                <a:latin typeface="+mn-lt"/>
                <a:ea typeface="+mn-ea"/>
                <a:cs typeface="+mn-cs"/>
              </a:rPr>
              <a:t> (or internal discontinuities in density).</a:t>
            </a:r>
          </a:p>
          <a:p>
            <a:r>
              <a:rPr lang="en-US" sz="1200" b="1" kern="1200" baseline="0" dirty="0" smtClean="0">
                <a:solidFill>
                  <a:schemeClr val="tx1"/>
                </a:solidFill>
                <a:latin typeface="+mn-lt"/>
                <a:ea typeface="+mn-ea"/>
                <a:cs typeface="+mn-cs"/>
              </a:rPr>
              <a:t>The </a:t>
            </a:r>
            <a:r>
              <a:rPr lang="en-US" sz="1200" b="1" kern="1200" baseline="0" dirty="0" err="1" smtClean="0">
                <a:solidFill>
                  <a:schemeClr val="tx1"/>
                </a:solidFill>
                <a:latin typeface="+mn-lt"/>
                <a:ea typeface="+mn-ea"/>
                <a:cs typeface="+mn-cs"/>
              </a:rPr>
              <a:t>coseismic</a:t>
            </a:r>
            <a:r>
              <a:rPr lang="en-US" sz="1200" b="1" kern="1200" baseline="0" dirty="0" smtClean="0">
                <a:solidFill>
                  <a:schemeClr val="tx1"/>
                </a:solidFill>
                <a:latin typeface="+mn-lt"/>
                <a:ea typeface="+mn-ea"/>
                <a:cs typeface="+mn-cs"/>
              </a:rPr>
              <a:t> gravity change is </a:t>
            </a:r>
            <a:r>
              <a:rPr lang="en-US" sz="1200" b="1" kern="1200" baseline="0" dirty="0" err="1" smtClean="0">
                <a:solidFill>
                  <a:schemeClr val="tx1"/>
                </a:solidFill>
                <a:latin typeface="+mn-lt"/>
                <a:ea typeface="+mn-ea"/>
                <a:cs typeface="+mn-cs"/>
              </a:rPr>
              <a:t>atrributed</a:t>
            </a:r>
            <a:r>
              <a:rPr lang="en-US" sz="1200" b="1" kern="1200" baseline="0" dirty="0" smtClean="0">
                <a:solidFill>
                  <a:schemeClr val="tx1"/>
                </a:solidFill>
                <a:latin typeface="+mn-lt"/>
                <a:ea typeface="+mn-ea"/>
                <a:cs typeface="+mn-cs"/>
              </a:rPr>
              <a:t> to primarily the density change, whereas the </a:t>
            </a:r>
            <a:r>
              <a:rPr lang="en-US" sz="1200" b="1" kern="1200" baseline="0" dirty="0" err="1" smtClean="0">
                <a:solidFill>
                  <a:schemeClr val="tx1"/>
                </a:solidFill>
                <a:latin typeface="+mn-lt"/>
                <a:ea typeface="+mn-ea"/>
                <a:cs typeface="+mn-cs"/>
              </a:rPr>
              <a:t>postseismic</a:t>
            </a:r>
            <a:r>
              <a:rPr lang="en-US" sz="1200" b="1" kern="1200" baseline="0" dirty="0" smtClean="0">
                <a:solidFill>
                  <a:schemeClr val="tx1"/>
                </a:solidFill>
                <a:latin typeface="+mn-lt"/>
                <a:ea typeface="+mn-ea"/>
                <a:cs typeface="+mn-cs"/>
              </a:rPr>
              <a:t> gravity change is attributed to primarily the vertical motions.</a:t>
            </a:r>
            <a:endParaRPr lang="en-US" b="1" dirty="0"/>
          </a:p>
        </p:txBody>
      </p:sp>
      <p:sp>
        <p:nvSpPr>
          <p:cNvPr id="4" name="Slide Number Placeholder 3"/>
          <p:cNvSpPr>
            <a:spLocks noGrp="1"/>
          </p:cNvSpPr>
          <p:nvPr>
            <p:ph type="sldNum" sz="quarter" idx="10"/>
          </p:nvPr>
        </p:nvSpPr>
        <p:spPr/>
        <p:txBody>
          <a:bodyPr/>
          <a:lstStyle/>
          <a:p>
            <a:fld id="{2C36C00C-1810-B748-BB07-699EB30FDE1E}" type="slidenum">
              <a:rPr lang="en-US" smtClean="0"/>
              <a:t>46</a:t>
            </a:fld>
            <a:endParaRPr lang="en-US"/>
          </a:p>
        </p:txBody>
      </p:sp>
    </p:spTree>
    <p:extLst>
      <p:ext uri="{BB962C8B-B14F-4D97-AF65-F5344CB8AC3E}">
        <p14:creationId xmlns:p14="http://schemas.microsoft.com/office/powerpoint/2010/main" val="203012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grace.anu.edu.au</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about.php</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GRACE, for Gravity Recovery and Climate Experiment, is a joint American-German project that has been an incredibly successful satellite mission. In the GRACE mission, the distance between two spacecraft is measured using a microwave ranging system. Temporal estimates of the Earth's gravity field are inferred from changes in this distance and it has provided new and unexpected insights into the natural processes of the Earth. This mission will not extend beyond 2013 and a GRACE Follow-on mission is scheduled to launch in 2017.</a:t>
            </a:r>
            <a:endParaRPr lang="en-US" dirty="0"/>
          </a:p>
        </p:txBody>
      </p:sp>
      <p:sp>
        <p:nvSpPr>
          <p:cNvPr id="4" name="Slide Number Placeholder 3"/>
          <p:cNvSpPr>
            <a:spLocks noGrp="1"/>
          </p:cNvSpPr>
          <p:nvPr>
            <p:ph type="sldNum" sz="quarter" idx="10"/>
          </p:nvPr>
        </p:nvSpPr>
        <p:spPr/>
        <p:txBody>
          <a:bodyPr/>
          <a:lstStyle/>
          <a:p>
            <a:fld id="{2C36C00C-1810-B748-BB07-699EB30FDE1E}" type="slidenum">
              <a:rPr lang="en-US" smtClean="0"/>
              <a:t>47</a:t>
            </a:fld>
            <a:endParaRPr lang="en-US"/>
          </a:p>
        </p:txBody>
      </p:sp>
    </p:spTree>
    <p:extLst>
      <p:ext uri="{BB962C8B-B14F-4D97-AF65-F5344CB8AC3E}">
        <p14:creationId xmlns:p14="http://schemas.microsoft.com/office/powerpoint/2010/main" val="3654091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theta is measured positive from the point (0,0) towards the other end of the model domain, i.e. towards the left.</a:t>
            </a:r>
          </a:p>
          <a:p>
            <a:r>
              <a:rPr lang="en-US" dirty="0" smtClean="0"/>
              <a:t>Maxwell rheology </a:t>
            </a:r>
            <a:r>
              <a:rPr lang="en-US" dirty="0" err="1" smtClean="0"/>
              <a:t>cvan</a:t>
            </a:r>
            <a:r>
              <a:rPr lang="en-US" dirty="0" smtClean="0"/>
              <a:t> be implemented by specifying the viscosity</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52</a:t>
            </a:fld>
            <a:endParaRPr lang="en-US"/>
          </a:p>
        </p:txBody>
      </p:sp>
    </p:spTree>
    <p:extLst>
      <p:ext uri="{BB962C8B-B14F-4D97-AF65-F5344CB8AC3E}">
        <p14:creationId xmlns:p14="http://schemas.microsoft.com/office/powerpoint/2010/main" val="213199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time-dependent surface response is sensitive</a:t>
            </a:r>
            <a:r>
              <a:rPr lang="en-US" baseline="0" dirty="0" smtClean="0"/>
              <a:t> to the material properties of the ductile mantle asthenosphere. </a:t>
            </a:r>
          </a:p>
          <a:p>
            <a:r>
              <a:rPr lang="en-US" baseline="0" dirty="0" smtClean="0"/>
              <a:t>Hence surface observations (GPS, </a:t>
            </a:r>
            <a:r>
              <a:rPr lang="en-US" baseline="0" dirty="0" err="1" smtClean="0"/>
              <a:t>InSAR</a:t>
            </a:r>
            <a:r>
              <a:rPr lang="en-US" baseline="0" dirty="0" smtClean="0"/>
              <a:t>) or other observations (e.g. GRACE gravity) can constrain depth-dependent material properties.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9</a:t>
            </a:fld>
            <a:endParaRPr lang="en-US"/>
          </a:p>
        </p:txBody>
      </p:sp>
    </p:spTree>
    <p:extLst>
      <p:ext uri="{BB962C8B-B14F-4D97-AF65-F5344CB8AC3E}">
        <p14:creationId xmlns:p14="http://schemas.microsoft.com/office/powerpoint/2010/main" val="2089797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T0=1975. and t1=1996.164 correspond</a:t>
            </a:r>
            <a:r>
              <a:rPr lang="en-US" baseline="0" dirty="0" smtClean="0"/>
              <a:t> to 1tau time period (tau = material relaxation time = 2*viscosity/shear modulus).</a:t>
            </a:r>
          </a:p>
          <a:p>
            <a:r>
              <a:rPr lang="en-US" baseline="0" dirty="0" smtClean="0"/>
              <a:t>The given </a:t>
            </a:r>
            <a:r>
              <a:rPr lang="en-US" baseline="0" dirty="0" err="1" smtClean="0"/>
              <a:t>lat,lon</a:t>
            </a:r>
            <a:r>
              <a:rPr lang="en-US" baseline="0" dirty="0" smtClean="0"/>
              <a:t> is the lower edge point closest to the strike direction.</a:t>
            </a:r>
          </a:p>
          <a:p>
            <a:r>
              <a:rPr lang="en-US" sz="1200" kern="1200" dirty="0" smtClean="0">
                <a:solidFill>
                  <a:schemeClr val="tx1"/>
                </a:solidFill>
                <a:effectLst/>
                <a:latin typeface="+mn-lt"/>
                <a:ea typeface="+mn-ea"/>
                <a:cs typeface="+mn-cs"/>
              </a:rPr>
              <a:t>The viscosity multiplier has the effect multiplying all viscosities in the prescribed viscoelastic model by the given number.  It is set to unity in these examples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54</a:t>
            </a:fld>
            <a:endParaRPr lang="en-US"/>
          </a:p>
        </p:txBody>
      </p:sp>
    </p:spTree>
    <p:extLst>
      <p:ext uri="{BB962C8B-B14F-4D97-AF65-F5344CB8AC3E}">
        <p14:creationId xmlns:p14="http://schemas.microsoft.com/office/powerpoint/2010/main" val="2907885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the plot,</a:t>
            </a:r>
            <a:r>
              <a:rPr lang="en-US" baseline="0" dirty="0" smtClean="0"/>
              <a:t> I extracted every line with “</a:t>
            </a:r>
            <a:r>
              <a:rPr lang="en-US" sz="1200" dirty="0" smtClean="0">
                <a:solidFill>
                  <a:srgbClr val="FF0000"/>
                </a:solidFill>
              </a:rPr>
              <a:t>0.0000000000000000        105.81999999999995”</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55</a:t>
            </a:fld>
            <a:endParaRPr lang="en-US"/>
          </a:p>
        </p:txBody>
      </p:sp>
    </p:spTree>
    <p:extLst>
      <p:ext uri="{BB962C8B-B14F-4D97-AF65-F5344CB8AC3E}">
        <p14:creationId xmlns:p14="http://schemas.microsoft.com/office/powerpoint/2010/main" val="920505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a:t>
            </a:r>
            <a:r>
              <a:rPr lang="en-US" baseline="0" dirty="0" smtClean="0"/>
              <a:t>specifies non-gravitational case in simulation-spherical.infoEX1. </a:t>
            </a:r>
            <a:r>
              <a:rPr lang="en-US" b="1" baseline="0" dirty="0" smtClean="0"/>
              <a:t>Exercise: Make </a:t>
            </a:r>
            <a:r>
              <a:rPr lang="en-US" b="1" baseline="0" dirty="0" err="1" smtClean="0"/>
              <a:t>gnuplot</a:t>
            </a:r>
            <a:r>
              <a:rPr lang="en-US" b="1" baseline="0" dirty="0" smtClean="0"/>
              <a:t> of </a:t>
            </a:r>
            <a:r>
              <a:rPr lang="en-US" b="1" baseline="0" dirty="0" err="1" smtClean="0"/>
              <a:t>U_x</a:t>
            </a:r>
            <a:r>
              <a:rPr lang="en-US" b="1" baseline="0" dirty="0" smtClean="0"/>
              <a:t> (E displacement)</a:t>
            </a:r>
            <a:endParaRPr lang="en-US" b="1"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57</a:t>
            </a:fld>
            <a:endParaRPr lang="en-US"/>
          </a:p>
        </p:txBody>
      </p:sp>
    </p:spTree>
    <p:extLst>
      <p:ext uri="{BB962C8B-B14F-4D97-AF65-F5344CB8AC3E}">
        <p14:creationId xmlns:p14="http://schemas.microsoft.com/office/powerpoint/2010/main" val="2334125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Between 4.1000 and 4.1872 degrees from the edge of the model domain, the lithosphere thickness jumps from 100 km to 30 km</a:t>
            </a:r>
            <a:r>
              <a:rPr lang="en-US" dirty="0" smtClean="0">
                <a:effectLst/>
              </a:rPr>
              <a:t> (see the viscosity column)</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59</a:t>
            </a:fld>
            <a:endParaRPr lang="en-US"/>
          </a:p>
        </p:txBody>
      </p:sp>
    </p:spTree>
    <p:extLst>
      <p:ext uri="{BB962C8B-B14F-4D97-AF65-F5344CB8AC3E}">
        <p14:creationId xmlns:p14="http://schemas.microsoft.com/office/powerpoint/2010/main" val="114946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Identical</a:t>
            </a:r>
            <a:r>
              <a:rPr lang="en-US" baseline="0" dirty="0" smtClean="0"/>
              <a:t> to source-spherical.paramEX1 in previous </a:t>
            </a:r>
            <a:r>
              <a:rPr lang="en-US" baseline="0" dirty="0" err="1" smtClean="0"/>
              <a:t>eample</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61</a:t>
            </a:fld>
            <a:endParaRPr lang="en-US"/>
          </a:p>
        </p:txBody>
      </p:sp>
    </p:spTree>
    <p:extLst>
      <p:ext uri="{BB962C8B-B14F-4D97-AF65-F5344CB8AC3E}">
        <p14:creationId xmlns:p14="http://schemas.microsoft.com/office/powerpoint/2010/main" val="2907885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NOTE.</a:t>
            </a:r>
            <a:r>
              <a:rPr lang="en-US" baseline="0" dirty="0" smtClean="0"/>
              <a:t> This needs to be updated with the output file from the actual EX2 run.]</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62</a:t>
            </a:fld>
            <a:endParaRPr lang="en-US"/>
          </a:p>
        </p:txBody>
      </p:sp>
    </p:spTree>
    <p:extLst>
      <p:ext uri="{BB962C8B-B14F-4D97-AF65-F5344CB8AC3E}">
        <p14:creationId xmlns:p14="http://schemas.microsoft.com/office/powerpoint/2010/main" val="1655692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a:t>
            </a:r>
            <a:r>
              <a:rPr lang="en-US" dirty="0" err="1" smtClean="0"/>
              <a:t>beween</a:t>
            </a:r>
            <a:r>
              <a:rPr lang="en-US" dirty="0" smtClean="0"/>
              <a:t> Example 1 and Example </a:t>
            </a:r>
            <a:r>
              <a:rPr lang="en-US" smtClean="0"/>
              <a:t>2 results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63</a:t>
            </a:fld>
            <a:endParaRPr lang="en-US"/>
          </a:p>
        </p:txBody>
      </p:sp>
    </p:spTree>
    <p:extLst>
      <p:ext uri="{BB962C8B-B14F-4D97-AF65-F5344CB8AC3E}">
        <p14:creationId xmlns:p14="http://schemas.microsoft.com/office/powerpoint/2010/main" val="1902496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goes beyond previous examples and specifies a Burgers body uppermost mantle.</a:t>
            </a:r>
          </a:p>
          <a:p>
            <a:r>
              <a:rPr lang="en-US" baseline="0" dirty="0" smtClean="0"/>
              <a:t>Transition from low-viscosity to high-viscosity mantle takes place between 3.2277 and 3.4021 deg. away from the reference point (32.5N,-120.0E).</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66</a:t>
            </a:fld>
            <a:endParaRPr lang="en-US"/>
          </a:p>
        </p:txBody>
      </p:sp>
    </p:spTree>
    <p:extLst>
      <p:ext uri="{BB962C8B-B14F-4D97-AF65-F5344CB8AC3E}">
        <p14:creationId xmlns:p14="http://schemas.microsoft.com/office/powerpoint/2010/main" val="1354250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r>
              <a:rPr lang="en-US" baseline="0" dirty="0" smtClean="0"/>
              <a:t> Johnson made this figure, which actually goes down to 210 km (older example that he ran) rather than 300 km…</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67</a:t>
            </a:fld>
            <a:endParaRPr lang="en-US"/>
          </a:p>
        </p:txBody>
      </p:sp>
    </p:spTree>
    <p:extLst>
      <p:ext uri="{BB962C8B-B14F-4D97-AF65-F5344CB8AC3E}">
        <p14:creationId xmlns:p14="http://schemas.microsoft.com/office/powerpoint/2010/main" val="1354250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Add a layer with annotated lines from</a:t>
            </a:r>
            <a:r>
              <a:rPr lang="en-US" baseline="0" dirty="0" smtClean="0"/>
              <a:t> that output file]</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68</a:t>
            </a:fld>
            <a:endParaRPr lang="en-US"/>
          </a:p>
        </p:txBody>
      </p:sp>
    </p:spTree>
    <p:extLst>
      <p:ext uri="{BB962C8B-B14F-4D97-AF65-F5344CB8AC3E}">
        <p14:creationId xmlns:p14="http://schemas.microsoft.com/office/powerpoint/2010/main" val="357609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Here is the place to go</a:t>
            </a:r>
            <a:r>
              <a:rPr lang="en-US" baseline="0" dirty="0" smtClean="0">
                <a:solidFill>
                  <a:srgbClr val="FF0000"/>
                </a:solidFill>
              </a:rPr>
              <a:t> to the EXAMPLES directory and</a:t>
            </a:r>
            <a:r>
              <a:rPr lang="en-US" dirty="0" smtClean="0">
                <a:solidFill>
                  <a:srgbClr val="FF0000"/>
                </a:solidFill>
              </a:rPr>
              <a:t> start a simplified Example 1</a:t>
            </a:r>
            <a:r>
              <a:rPr lang="en-US" baseline="0" dirty="0" smtClean="0">
                <a:solidFill>
                  <a:srgbClr val="FF0000"/>
                </a:solidFill>
              </a:rPr>
              <a:t> (and </a:t>
            </a:r>
            <a:r>
              <a:rPr lang="en-US" baseline="0" dirty="0" err="1" smtClean="0">
                <a:solidFill>
                  <a:srgbClr val="FF0000"/>
                </a:solidFill>
              </a:rPr>
              <a:t>Exampe</a:t>
            </a:r>
            <a:r>
              <a:rPr lang="en-US" baseline="0" dirty="0" smtClean="0">
                <a:solidFill>
                  <a:srgbClr val="FF0000"/>
                </a:solidFill>
              </a:rPr>
              <a:t> 2).</a:t>
            </a:r>
            <a:r>
              <a:rPr lang="en-US" dirty="0" smtClean="0">
                <a:solidFill>
                  <a:srgbClr val="FF0000"/>
                </a:solidFill>
              </a:rPr>
              <a:t> </a:t>
            </a:r>
          </a:p>
          <a:p>
            <a:r>
              <a:rPr lang="en-US" dirty="0" smtClean="0">
                <a:solidFill>
                  <a:srgbClr val="FF0000"/>
                </a:solidFill>
              </a:rPr>
              <a:t>– with 1200.</a:t>
            </a:r>
            <a:r>
              <a:rPr lang="en-US" baseline="0" dirty="0" smtClean="0">
                <a:solidFill>
                  <a:srgbClr val="FF0000"/>
                </a:solidFill>
              </a:rPr>
              <a:t> 300. in place of 1200  30. in simulation-</a:t>
            </a:r>
            <a:r>
              <a:rPr lang="en-US" baseline="0" smtClean="0">
                <a:solidFill>
                  <a:srgbClr val="FF0000"/>
                </a:solidFill>
              </a:rPr>
              <a:t>spherical.infoEX1 or </a:t>
            </a:r>
            <a:r>
              <a:rPr lang="en-US" baseline="0" dirty="0" smtClean="0">
                <a:solidFill>
                  <a:srgbClr val="FF0000"/>
                </a:solidFill>
              </a:rPr>
              <a:t>simulation</a:t>
            </a:r>
            <a:r>
              <a:rPr lang="en-US" baseline="0" smtClean="0">
                <a:solidFill>
                  <a:srgbClr val="FF0000"/>
                </a:solidFill>
              </a:rPr>
              <a:t>-spherical.infoEX2</a:t>
            </a:r>
            <a:endParaRPr lang="en-US" baseline="0" dirty="0" smtClean="0">
              <a:solidFill>
                <a:srgbClr val="FF0000"/>
              </a:solidFill>
            </a:endParaRPr>
          </a:p>
          <a:p>
            <a:r>
              <a:rPr lang="en-US" baseline="0" dirty="0" smtClean="0">
                <a:solidFill>
                  <a:srgbClr val="FF0000"/>
                </a:solidFill>
              </a:rPr>
              <a:t>Also $ </a:t>
            </a:r>
            <a:r>
              <a:rPr lang="en-US" baseline="0" dirty="0" err="1" smtClean="0">
                <a:solidFill>
                  <a:srgbClr val="FF0000"/>
                </a:solidFill>
              </a:rPr>
              <a:t>cp</a:t>
            </a:r>
            <a:r>
              <a:rPr lang="en-US" baseline="0" dirty="0" smtClean="0">
                <a:solidFill>
                  <a:srgbClr val="FF0000"/>
                </a:solidFill>
              </a:rPr>
              <a:t> source-spherical.paramEX1 source-spherical.paramEX2</a:t>
            </a:r>
          </a:p>
          <a:p>
            <a:r>
              <a:rPr lang="en-US" baseline="0" dirty="0" smtClean="0"/>
              <a:t>This leads to much less computational effort because fewer wavenumber components (equivalently, azimuthal order numbers) are used.</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11</a:t>
            </a:fld>
            <a:endParaRPr lang="en-US"/>
          </a:p>
        </p:txBody>
      </p:sp>
    </p:spTree>
    <p:extLst>
      <p:ext uri="{BB962C8B-B14F-4D97-AF65-F5344CB8AC3E}">
        <p14:creationId xmlns:p14="http://schemas.microsoft.com/office/powerpoint/2010/main" val="1889793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Post-seismic time</a:t>
            </a:r>
            <a:r>
              <a:rPr lang="en-US" baseline="0" dirty="0" smtClean="0"/>
              <a:t> intervals are computed at times t2 = 0.15*(obs_yr_#2 – obs_yr_#1) to 15*(obs_yr_#2 – obs_yr_#1) , where the observation times are those input in </a:t>
            </a:r>
            <a:r>
              <a:rPr lang="en-US" b="1" baseline="0" dirty="0" smtClean="0"/>
              <a:t>source-</a:t>
            </a:r>
            <a:r>
              <a:rPr lang="en-US" b="1" baseline="0" dirty="0" err="1" smtClean="0"/>
              <a:t>spherical.param</a:t>
            </a:r>
            <a:endParaRPr lang="en-US" b="1" dirty="0" smtClean="0"/>
          </a:p>
          <a:p>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69</a:t>
            </a:fld>
            <a:endParaRPr lang="en-US"/>
          </a:p>
        </p:txBody>
      </p:sp>
    </p:spTree>
    <p:extLst>
      <p:ext uri="{BB962C8B-B14F-4D97-AF65-F5344CB8AC3E}">
        <p14:creationId xmlns:p14="http://schemas.microsoft.com/office/powerpoint/2010/main" val="404525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Topography is a particular</a:t>
            </a:r>
            <a:r>
              <a:rPr lang="en-US" baseline="0" dirty="0" smtClean="0"/>
              <a:t> case of implementing more general quadrilateral shapes.</a:t>
            </a:r>
          </a:p>
          <a:p>
            <a:r>
              <a:rPr lang="en-US" baseline="0" dirty="0" smtClean="0"/>
              <a:t>Another improvement is the use of additional linear algebra libraries </a:t>
            </a:r>
            <a:r>
              <a:rPr lang="en-US" baseline="0" smtClean="0"/>
              <a:t>when compiling</a:t>
            </a:r>
            <a:endParaRPr lang="en-US"/>
          </a:p>
        </p:txBody>
      </p:sp>
      <p:sp>
        <p:nvSpPr>
          <p:cNvPr id="4" name="Slide Number Placeholder 3"/>
          <p:cNvSpPr>
            <a:spLocks noGrp="1"/>
          </p:cNvSpPr>
          <p:nvPr>
            <p:ph type="sldNum" sz="quarter" idx="10"/>
          </p:nvPr>
        </p:nvSpPr>
        <p:spPr/>
        <p:txBody>
          <a:bodyPr/>
          <a:lstStyle/>
          <a:p>
            <a:fld id="{036E3CD4-D226-4445-9DAE-922646396ACB}" type="slidenum">
              <a:rPr lang="en-US" smtClean="0"/>
              <a:pPr/>
              <a:t>70</a:t>
            </a:fld>
            <a:endParaRPr lang="en-US"/>
          </a:p>
        </p:txBody>
      </p:sp>
    </p:spTree>
    <p:extLst>
      <p:ext uri="{BB962C8B-B14F-4D97-AF65-F5344CB8AC3E}">
        <p14:creationId xmlns:p14="http://schemas.microsoft.com/office/powerpoint/2010/main" val="1470753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displacement profiles are similar</a:t>
            </a:r>
            <a:r>
              <a:rPr lang="en-US" baseline="0" dirty="0" smtClean="0"/>
              <a:t> to those shown on slide 5,7 but they are of lower amplitude because we specified 300 km minimum wavelength for the phi (out of plane) component in place of 30 km in simulation-spherical.infoEX1</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73</a:t>
            </a:fld>
            <a:endParaRPr lang="en-US"/>
          </a:p>
        </p:txBody>
      </p:sp>
    </p:spTree>
    <p:extLst>
      <p:ext uri="{BB962C8B-B14F-4D97-AF65-F5344CB8AC3E}">
        <p14:creationId xmlns:p14="http://schemas.microsoft.com/office/powerpoint/2010/main" val="323314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displacement profiles are similar</a:t>
            </a:r>
            <a:r>
              <a:rPr lang="en-US" baseline="0" dirty="0" smtClean="0"/>
              <a:t> to the “laterally heterogeneous” curves shown on slide 64, but they are of lower amplitude because we specified 300 km minimum wavelength for the phi (out of plane) component in place of 30 km in simulation-spherical.infoEX1</a:t>
            </a:r>
            <a:endParaRPr lang="en-US" dirty="0" smtClean="0"/>
          </a:p>
          <a:p>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75</a:t>
            </a:fld>
            <a:endParaRPr lang="en-US"/>
          </a:p>
        </p:txBody>
      </p:sp>
    </p:spTree>
    <p:extLst>
      <p:ext uri="{BB962C8B-B14F-4D97-AF65-F5344CB8AC3E}">
        <p14:creationId xmlns:p14="http://schemas.microsoft.com/office/powerpoint/2010/main" val="4182821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run Example</a:t>
            </a:r>
            <a:r>
              <a:rPr lang="en-US" baseline="0" dirty="0" smtClean="0"/>
              <a:t> 1 in 37 minutes instead of 3 hours.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12</a:t>
            </a:fld>
            <a:endParaRPr lang="en-US"/>
          </a:p>
        </p:txBody>
      </p:sp>
    </p:spTree>
    <p:extLst>
      <p:ext uri="{BB962C8B-B14F-4D97-AF65-F5344CB8AC3E}">
        <p14:creationId xmlns:p14="http://schemas.microsoft.com/office/powerpoint/2010/main" val="6208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working in a spherical coordinate system.  Global variables are colatitude </a:t>
            </a:r>
            <a:r>
              <a:rPr lang="en-US" dirty="0" err="1" smtClean="0"/>
              <a:t>θ</a:t>
            </a:r>
            <a:r>
              <a:rPr lang="en-US" dirty="0" smtClean="0"/>
              <a:t> and radius</a:t>
            </a:r>
            <a:r>
              <a:rPr lang="en-US" baseline="0" dirty="0" smtClean="0"/>
              <a:t> r.</a:t>
            </a:r>
          </a:p>
          <a:p>
            <a:r>
              <a:rPr lang="en-US" baseline="0" dirty="0" smtClean="0"/>
              <a:t>The third dimension in phi is handled by solving 2D problems with different wavelengths.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13</a:t>
            </a:fld>
            <a:endParaRPr lang="en-US"/>
          </a:p>
        </p:txBody>
      </p:sp>
    </p:spTree>
    <p:extLst>
      <p:ext uri="{BB962C8B-B14F-4D97-AF65-F5344CB8AC3E}">
        <p14:creationId xmlns:p14="http://schemas.microsoft.com/office/powerpoint/2010/main" val="21764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all examples</a:t>
            </a:r>
            <a:r>
              <a:rPr lang="en-US" baseline="0" dirty="0" smtClean="0"/>
              <a:t> involve several hundred inversions for ~60000 parameters.  (12 Laplace transform parameters and ~50 azimuthal order numbers).</a:t>
            </a:r>
          </a:p>
          <a:p>
            <a:r>
              <a:rPr lang="en-US" baseline="0" dirty="0" smtClean="0"/>
              <a:t>The simplified example that we’ve started (after editing simulation-spherical.infoEX1) involves much fewer inversions.</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14</a:t>
            </a:fld>
            <a:endParaRPr lang="en-US"/>
          </a:p>
        </p:txBody>
      </p:sp>
    </p:spTree>
    <p:extLst>
      <p:ext uri="{BB962C8B-B14F-4D97-AF65-F5344CB8AC3E}">
        <p14:creationId xmlns:p14="http://schemas.microsoft.com/office/powerpoint/2010/main" val="376098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realize a Maxwell solid by having</a:t>
            </a:r>
            <a:r>
              <a:rPr lang="en-US" baseline="0" dirty="0" smtClean="0"/>
              <a:t> either \mu_2 or \eta_2 approach infinity.</a:t>
            </a:r>
          </a:p>
          <a:p>
            <a:r>
              <a:rPr lang="en-US" baseline="0" dirty="0" smtClean="0"/>
              <a:t>A standard linear solid would have \eta_1 approach infinity.</a:t>
            </a:r>
            <a:endParaRPr lang="en-US" dirty="0"/>
          </a:p>
        </p:txBody>
      </p:sp>
      <p:sp>
        <p:nvSpPr>
          <p:cNvPr id="4" name="Slide Number Placeholder 3"/>
          <p:cNvSpPr>
            <a:spLocks noGrp="1"/>
          </p:cNvSpPr>
          <p:nvPr>
            <p:ph type="sldNum" sz="quarter" idx="10"/>
          </p:nvPr>
        </p:nvSpPr>
        <p:spPr/>
        <p:txBody>
          <a:bodyPr/>
          <a:lstStyle/>
          <a:p>
            <a:fld id="{036E3CD4-D226-4445-9DAE-922646396ACB}"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 to constant </a:t>
            </a:r>
            <a:r>
              <a:rPr lang="en-US" smtClean="0"/>
              <a:t>stress step.</a:t>
            </a:r>
            <a:endParaRPr lang="en-US"/>
          </a:p>
        </p:txBody>
      </p:sp>
      <p:sp>
        <p:nvSpPr>
          <p:cNvPr id="4" name="Slide Number Placeholder 3"/>
          <p:cNvSpPr>
            <a:spLocks noGrp="1"/>
          </p:cNvSpPr>
          <p:nvPr>
            <p:ph type="sldNum" sz="quarter" idx="10"/>
          </p:nvPr>
        </p:nvSpPr>
        <p:spPr/>
        <p:txBody>
          <a:bodyPr/>
          <a:lstStyle/>
          <a:p>
            <a:fld id="{036E3CD4-D226-4445-9DAE-922646396ACB}" type="slidenum">
              <a:rPr lang="en-US" smtClean="0"/>
              <a:pPr/>
              <a:t>20</a:t>
            </a:fld>
            <a:endParaRPr lang="en-US"/>
          </a:p>
        </p:txBody>
      </p:sp>
    </p:spTree>
    <p:extLst>
      <p:ext uri="{BB962C8B-B14F-4D97-AF65-F5344CB8AC3E}">
        <p14:creationId xmlns:p14="http://schemas.microsoft.com/office/powerpoint/2010/main" val="177054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02F500-5D67-A746-87F3-57E8312CE355}" type="datetimeFigureOut">
              <a:rPr lang="en-US" smtClean="0"/>
              <a:pPr/>
              <a:t>7/14/15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317532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02F500-5D67-A746-87F3-57E8312CE355}" type="datetimeFigureOut">
              <a:rPr lang="en-US" smtClean="0"/>
              <a:pPr/>
              <a:t>7/14/15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426988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02F500-5D67-A746-87F3-57E8312CE355}" type="datetimeFigureOut">
              <a:rPr lang="en-US" smtClean="0"/>
              <a:pPr/>
              <a:t>7/14/15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216505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02F500-5D67-A746-87F3-57E8312CE355}" type="datetimeFigureOut">
              <a:rPr lang="en-US" smtClean="0"/>
              <a:pPr/>
              <a:t>7/14/15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38433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02F500-5D67-A746-87F3-57E8312CE355}" type="datetimeFigureOut">
              <a:rPr lang="en-US" smtClean="0"/>
              <a:pPr/>
              <a:t>7/14/15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194615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02F500-5D67-A746-87F3-57E8312CE355}" type="datetimeFigureOut">
              <a:rPr lang="en-US" smtClean="0"/>
              <a:pPr/>
              <a:t>7/14/15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151736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02F500-5D67-A746-87F3-57E8312CE355}" type="datetimeFigureOut">
              <a:rPr lang="en-US" smtClean="0"/>
              <a:pPr/>
              <a:t>7/14/15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3408285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02F500-5D67-A746-87F3-57E8312CE355}" type="datetimeFigureOut">
              <a:rPr lang="en-US" smtClean="0"/>
              <a:pPr/>
              <a:t>7/14/15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394381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2F500-5D67-A746-87F3-57E8312CE355}" type="datetimeFigureOut">
              <a:rPr lang="en-US" smtClean="0"/>
              <a:pPr/>
              <a:t>7/14/15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370712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02F500-5D67-A746-87F3-57E8312CE355}" type="datetimeFigureOut">
              <a:rPr lang="en-US" smtClean="0"/>
              <a:pPr/>
              <a:t>7/14/15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124480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02F500-5D67-A746-87F3-57E8312CE355}" type="datetimeFigureOut">
              <a:rPr lang="en-US" smtClean="0"/>
              <a:pPr/>
              <a:t>7/14/15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D0AFB-93B8-B64A-ACC7-03A66C40DDA8}" type="slidenum">
              <a:rPr lang="en-US" smtClean="0"/>
              <a:pPr/>
              <a:t>‹#›</a:t>
            </a:fld>
            <a:endParaRPr lang="en-US"/>
          </a:p>
        </p:txBody>
      </p:sp>
    </p:spTree>
    <p:extLst>
      <p:ext uri="{BB962C8B-B14F-4D97-AF65-F5344CB8AC3E}">
        <p14:creationId xmlns:p14="http://schemas.microsoft.com/office/powerpoint/2010/main" val="1498343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2F500-5D67-A746-87F3-57E8312CE355}" type="datetimeFigureOut">
              <a:rPr lang="en-US" smtClean="0"/>
              <a:pPr/>
              <a:t>7/14/15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D0AFB-93B8-B64A-ACC7-03A66C40DDA8}" type="slidenum">
              <a:rPr lang="en-US" smtClean="0"/>
              <a:pPr/>
              <a:t>‹#›</a:t>
            </a:fld>
            <a:endParaRPr lang="en-US"/>
          </a:p>
        </p:txBody>
      </p:sp>
    </p:spTree>
    <p:extLst>
      <p:ext uri="{BB962C8B-B14F-4D97-AF65-F5344CB8AC3E}">
        <p14:creationId xmlns:p14="http://schemas.microsoft.com/office/powerpoint/2010/main" val="945330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46.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2.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jp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 Id="rId3" Type="http://schemas.openxmlformats.org/officeDocument/2006/relationships/image" Target="../media/image6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 Id="rId3" Type="http://schemas.openxmlformats.org/officeDocument/2006/relationships/image" Target="../media/image7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8.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7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285" y="509663"/>
            <a:ext cx="8529211" cy="1470025"/>
          </a:xfrm>
        </p:spPr>
        <p:txBody>
          <a:bodyPr>
            <a:normAutofit fontScale="90000"/>
          </a:bodyPr>
          <a:lstStyle/>
          <a:p>
            <a:r>
              <a:rPr lang="en-US" dirty="0" smtClean="0"/>
              <a:t>VISCO2.5D: Post</a:t>
            </a:r>
            <a:r>
              <a:rPr lang="en-US" dirty="0"/>
              <a:t>-Earthquake Relaxation Using a Spectral Element </a:t>
            </a:r>
            <a:r>
              <a:rPr lang="en-US" dirty="0" smtClean="0"/>
              <a:t>Method</a:t>
            </a:r>
            <a:r>
              <a:rPr lang="en-US" dirty="0" smtClean="0">
                <a:effectLst/>
              </a:rPr>
              <a:t/>
            </a:r>
            <a:br>
              <a:rPr lang="en-US" dirty="0" smtClean="0">
                <a:effectLst/>
              </a:rPr>
            </a:br>
            <a:endParaRPr lang="en-US" dirty="0"/>
          </a:p>
        </p:txBody>
      </p:sp>
      <p:sp>
        <p:nvSpPr>
          <p:cNvPr id="5" name="Text Box 4"/>
          <p:cNvSpPr txBox="1">
            <a:spLocks noChangeArrowheads="1"/>
          </p:cNvSpPr>
          <p:nvPr/>
        </p:nvSpPr>
        <p:spPr bwMode="auto">
          <a:xfrm>
            <a:off x="5674439" y="4418647"/>
            <a:ext cx="3166057" cy="954107"/>
          </a:xfrm>
          <a:prstGeom prst="rect">
            <a:avLst/>
          </a:prstGeom>
          <a:noFill/>
          <a:ln w="9525">
            <a:noFill/>
            <a:miter lim="800000"/>
            <a:headEnd/>
            <a:tailEnd/>
          </a:ln>
          <a:effectLst/>
        </p:spPr>
        <p:txBody>
          <a:bodyPr wrap="none">
            <a:prstTxWarp prst="textNoShape">
              <a:avLst/>
            </a:prstTxWarp>
            <a:spAutoFit/>
          </a:bodyPr>
          <a:lstStyle/>
          <a:p>
            <a:r>
              <a:rPr lang="en-US" sz="2800" dirty="0">
                <a:latin typeface="Arial" charset="0"/>
              </a:rPr>
              <a:t>Fred </a:t>
            </a:r>
            <a:r>
              <a:rPr lang="en-US" sz="2800" dirty="0" smtClean="0">
                <a:latin typeface="Arial" charset="0"/>
              </a:rPr>
              <a:t>Pollitz</a:t>
            </a:r>
            <a:endParaRPr lang="en-US" sz="2800" dirty="0">
              <a:latin typeface="Arial" charset="0"/>
            </a:endParaRPr>
          </a:p>
          <a:p>
            <a:r>
              <a:rPr lang="en-US" sz="2800" i="1" dirty="0" smtClean="0">
                <a:latin typeface="Arial" charset="0"/>
              </a:rPr>
              <a:t>USGS </a:t>
            </a:r>
            <a:r>
              <a:rPr lang="en-US" sz="2800" i="1" dirty="0">
                <a:latin typeface="Arial" charset="0"/>
              </a:rPr>
              <a:t>Menlo Park</a:t>
            </a:r>
            <a:endParaRPr lang="en-US" sz="2800" dirty="0">
              <a:latin typeface="Arial" charset="0"/>
            </a:endParaRPr>
          </a:p>
        </p:txBody>
      </p:sp>
      <p:pic>
        <p:nvPicPr>
          <p:cNvPr id="6" name="Picture 5" descr="vecB_10pt46yr-pt1.jpg"/>
          <p:cNvPicPr>
            <a:picLocks noChangeAspect="1"/>
          </p:cNvPicPr>
          <p:nvPr/>
        </p:nvPicPr>
        <p:blipFill>
          <a:blip r:embed="rId2"/>
          <a:stretch>
            <a:fillRect/>
          </a:stretch>
        </p:blipFill>
        <p:spPr>
          <a:xfrm>
            <a:off x="558800" y="1794564"/>
            <a:ext cx="4533899" cy="4943458"/>
          </a:xfrm>
          <a:prstGeom prst="rect">
            <a:avLst/>
          </a:prstGeom>
        </p:spPr>
      </p:pic>
      <p:pic>
        <p:nvPicPr>
          <p:cNvPr id="7" name="Picture 6" descr="USGS Logo.jpg"/>
          <p:cNvPicPr>
            <a:picLocks noChangeAspect="1"/>
          </p:cNvPicPr>
          <p:nvPr/>
        </p:nvPicPr>
        <p:blipFill>
          <a:blip r:embed="rId3"/>
          <a:stretch>
            <a:fillRect/>
          </a:stretch>
        </p:blipFill>
        <p:spPr>
          <a:xfrm>
            <a:off x="5788739" y="5474354"/>
            <a:ext cx="2290763" cy="947738"/>
          </a:xfrm>
          <a:prstGeom prst="rect">
            <a:avLst/>
          </a:prstGeom>
        </p:spPr>
      </p:pic>
      <p:sp>
        <p:nvSpPr>
          <p:cNvPr id="8" name="TextBox 7"/>
          <p:cNvSpPr txBox="1"/>
          <p:nvPr/>
        </p:nvSpPr>
        <p:spPr>
          <a:xfrm>
            <a:off x="5461000" y="2106398"/>
            <a:ext cx="3483045" cy="1200329"/>
          </a:xfrm>
          <a:prstGeom prst="rect">
            <a:avLst/>
          </a:prstGeom>
          <a:noFill/>
        </p:spPr>
        <p:txBody>
          <a:bodyPr wrap="none" rtlCol="0">
            <a:spAutoFit/>
          </a:bodyPr>
          <a:lstStyle/>
          <a:p>
            <a:r>
              <a:rPr lang="en-US" sz="3600" dirty="0" smtClean="0"/>
              <a:t>2015 CIDER </a:t>
            </a:r>
          </a:p>
          <a:p>
            <a:r>
              <a:rPr lang="en-US" sz="3600" dirty="0" smtClean="0"/>
              <a:t>Summer Program</a:t>
            </a:r>
            <a:endParaRPr lang="en-US" sz="3600" dirty="0"/>
          </a:p>
        </p:txBody>
      </p:sp>
    </p:spTree>
    <p:extLst>
      <p:ext uri="{BB962C8B-B14F-4D97-AF65-F5344CB8AC3E}">
        <p14:creationId xmlns:p14="http://schemas.microsoft.com/office/powerpoint/2010/main" val="27268408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objectives</a:t>
            </a:r>
            <a:endParaRPr lang="en-US" dirty="0"/>
          </a:p>
        </p:txBody>
      </p:sp>
      <p:sp>
        <p:nvSpPr>
          <p:cNvPr id="3" name="Content Placeholder 2"/>
          <p:cNvSpPr>
            <a:spLocks noGrp="1"/>
          </p:cNvSpPr>
          <p:nvPr>
            <p:ph idx="1"/>
          </p:nvPr>
        </p:nvSpPr>
        <p:spPr>
          <a:xfrm>
            <a:off x="101600" y="1557338"/>
            <a:ext cx="9042400" cy="4525963"/>
          </a:xfrm>
        </p:spPr>
        <p:txBody>
          <a:bodyPr/>
          <a:lstStyle/>
          <a:p>
            <a:r>
              <a:rPr lang="en-US" dirty="0" smtClean="0"/>
              <a:t>Learn why post-earthquake relaxation is important</a:t>
            </a:r>
          </a:p>
          <a:p>
            <a:r>
              <a:rPr lang="en-US" dirty="0" smtClean="0"/>
              <a:t>Compile and run the code</a:t>
            </a:r>
          </a:p>
          <a:p>
            <a:r>
              <a:rPr lang="en-US" dirty="0" smtClean="0"/>
              <a:t>Become familiar with what the code is solving</a:t>
            </a:r>
          </a:p>
          <a:p>
            <a:r>
              <a:rPr lang="en-US" dirty="0"/>
              <a:t>V</a:t>
            </a:r>
            <a:r>
              <a:rPr lang="en-US" dirty="0" smtClean="0"/>
              <a:t>isualize results</a:t>
            </a:r>
          </a:p>
          <a:p>
            <a:endParaRPr lang="en-US" dirty="0"/>
          </a:p>
        </p:txBody>
      </p:sp>
    </p:spTree>
    <p:extLst>
      <p:ext uri="{BB962C8B-B14F-4D97-AF65-F5344CB8AC3E}">
        <p14:creationId xmlns:p14="http://schemas.microsoft.com/office/powerpoint/2010/main" val="2288325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Compiling the code</a:t>
            </a:r>
            <a:endParaRPr lang="en-US" dirty="0"/>
          </a:p>
        </p:txBody>
      </p:sp>
      <p:sp>
        <p:nvSpPr>
          <p:cNvPr id="3" name="Content Placeholder 2"/>
          <p:cNvSpPr>
            <a:spLocks noGrp="1"/>
          </p:cNvSpPr>
          <p:nvPr>
            <p:ph idx="1"/>
          </p:nvPr>
        </p:nvSpPr>
        <p:spPr/>
        <p:txBody>
          <a:bodyPr/>
          <a:lstStyle/>
          <a:p>
            <a:r>
              <a:rPr lang="en-US" dirty="0" smtClean="0"/>
              <a:t>Change directory to VISCO2.5D/MAINPROG</a:t>
            </a:r>
          </a:p>
          <a:p>
            <a:r>
              <a:rPr lang="en-US" dirty="0" smtClean="0"/>
              <a:t>Compile libraries</a:t>
            </a:r>
          </a:p>
          <a:p>
            <a:pPr marL="0" indent="0">
              <a:buNone/>
            </a:pPr>
            <a:r>
              <a:rPr lang="en-US" dirty="0"/>
              <a:t>	$</a:t>
            </a:r>
            <a:r>
              <a:rPr lang="en-US" dirty="0" smtClean="0"/>
              <a:t> make umf4_f77zwrapper64.o</a:t>
            </a:r>
          </a:p>
          <a:p>
            <a:pPr marL="0" indent="0">
              <a:buNone/>
            </a:pPr>
            <a:r>
              <a:rPr lang="en-US" dirty="0"/>
              <a:t>	$</a:t>
            </a:r>
            <a:r>
              <a:rPr lang="en-US" dirty="0" smtClean="0"/>
              <a:t> make libs</a:t>
            </a:r>
          </a:p>
          <a:p>
            <a:r>
              <a:rPr lang="en-US" dirty="0" smtClean="0"/>
              <a:t>Compile main program</a:t>
            </a:r>
          </a:p>
          <a:p>
            <a:pPr marL="0" indent="0">
              <a:buNone/>
            </a:pPr>
            <a:r>
              <a:rPr lang="en-US" dirty="0"/>
              <a:t>	$</a:t>
            </a:r>
            <a:r>
              <a:rPr lang="en-US" dirty="0" smtClean="0"/>
              <a:t> make visco2pt5d</a:t>
            </a:r>
            <a:endParaRPr lang="en-US" dirty="0"/>
          </a:p>
        </p:txBody>
      </p:sp>
    </p:spTree>
    <p:extLst>
      <p:ext uri="{BB962C8B-B14F-4D97-AF65-F5344CB8AC3E}">
        <p14:creationId xmlns:p14="http://schemas.microsoft.com/office/powerpoint/2010/main" val="784012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Faster version of Example 1</a:t>
            </a:r>
            <a:endParaRPr lang="en-US" dirty="0"/>
          </a:p>
        </p:txBody>
      </p:sp>
      <p:sp>
        <p:nvSpPr>
          <p:cNvPr id="3" name="Content Placeholder 2"/>
          <p:cNvSpPr>
            <a:spLocks noGrp="1"/>
          </p:cNvSpPr>
          <p:nvPr>
            <p:ph idx="1"/>
          </p:nvPr>
        </p:nvSpPr>
        <p:spPr/>
        <p:txBody>
          <a:bodyPr/>
          <a:lstStyle/>
          <a:p>
            <a:pPr marL="0" indent="0">
              <a:buNone/>
            </a:pPr>
            <a:r>
              <a:rPr lang="en-US" dirty="0" smtClean="0"/>
              <a:t>$ cd VISCO2.5D/EXAMPLES</a:t>
            </a:r>
          </a:p>
          <a:p>
            <a:pPr marL="0" indent="0">
              <a:buNone/>
            </a:pPr>
            <a:r>
              <a:rPr lang="en-US" dirty="0" smtClean="0"/>
              <a:t>Edit  `simulation-spherical.infoEX1’</a:t>
            </a:r>
            <a:endParaRPr lang="en-US" dirty="0"/>
          </a:p>
          <a:p>
            <a:pPr marL="0" indent="0">
              <a:buNone/>
            </a:pPr>
            <a:r>
              <a:rPr lang="en-US" dirty="0" smtClean="0"/>
              <a:t>Change </a:t>
            </a:r>
          </a:p>
          <a:p>
            <a:pPr marL="514350" indent="-514350">
              <a:buAutoNum type="arabicPeriod" startAt="1200"/>
            </a:pPr>
            <a:r>
              <a:rPr lang="en-US" dirty="0" smtClean="0"/>
              <a:t>     30.</a:t>
            </a:r>
          </a:p>
          <a:p>
            <a:pPr marL="0" indent="0">
              <a:buNone/>
            </a:pPr>
            <a:r>
              <a:rPr lang="en-US" dirty="0" smtClean="0"/>
              <a:t>to</a:t>
            </a:r>
          </a:p>
          <a:p>
            <a:pPr marL="514350" indent="-514350">
              <a:buAutoNum type="arabicPeriod" startAt="1200"/>
            </a:pPr>
            <a:r>
              <a:rPr lang="en-US" dirty="0" smtClean="0"/>
              <a:t>   300.</a:t>
            </a:r>
          </a:p>
          <a:p>
            <a:pPr marL="0" indent="0">
              <a:buNone/>
            </a:pPr>
            <a:r>
              <a:rPr lang="en-US" dirty="0" smtClean="0"/>
              <a:t>$ ./example1.x &amp;</a:t>
            </a:r>
            <a:endParaRPr lang="en-US" dirty="0"/>
          </a:p>
        </p:txBody>
      </p:sp>
    </p:spTree>
    <p:extLst>
      <p:ext uri="{BB962C8B-B14F-4D97-AF65-F5344CB8AC3E}">
        <p14:creationId xmlns:p14="http://schemas.microsoft.com/office/powerpoint/2010/main" val="3805922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76" y="-4541424"/>
            <a:ext cx="8200572" cy="10612505"/>
          </a:xfrm>
          <a:prstGeom prst="rect">
            <a:avLst/>
          </a:prstGeom>
        </p:spPr>
      </p:pic>
      <p:sp>
        <p:nvSpPr>
          <p:cNvPr id="6" name="Title 1"/>
          <p:cNvSpPr>
            <a:spLocks noGrp="1"/>
          </p:cNvSpPr>
          <p:nvPr>
            <p:ph type="title"/>
          </p:nvPr>
        </p:nvSpPr>
        <p:spPr>
          <a:xfrm>
            <a:off x="457200" y="33338"/>
            <a:ext cx="8229600" cy="1143000"/>
          </a:xfrm>
        </p:spPr>
        <p:txBody>
          <a:bodyPr/>
          <a:lstStyle/>
          <a:p>
            <a:r>
              <a:rPr lang="en-US" dirty="0" smtClean="0"/>
              <a:t>Model domain</a:t>
            </a:r>
            <a:endParaRPr lang="en-US" dirty="0"/>
          </a:p>
        </p:txBody>
      </p:sp>
      <p:sp>
        <p:nvSpPr>
          <p:cNvPr id="2" name="TextBox 1"/>
          <p:cNvSpPr txBox="1"/>
          <p:nvPr/>
        </p:nvSpPr>
        <p:spPr>
          <a:xfrm>
            <a:off x="1066800" y="5345330"/>
            <a:ext cx="5917004" cy="1384995"/>
          </a:xfrm>
          <a:prstGeom prst="rect">
            <a:avLst/>
          </a:prstGeom>
          <a:noFill/>
        </p:spPr>
        <p:txBody>
          <a:bodyPr wrap="none" rtlCol="0">
            <a:spAutoFit/>
          </a:bodyPr>
          <a:lstStyle/>
          <a:p>
            <a:pPr marL="285750" indent="-285750">
              <a:buFont typeface="Arial"/>
              <a:buChar char="•"/>
            </a:pPr>
            <a:r>
              <a:rPr lang="en-US" sz="2800" dirty="0" smtClean="0"/>
              <a:t>Spherical geometry</a:t>
            </a:r>
          </a:p>
          <a:p>
            <a:pPr marL="285750" indent="-285750">
              <a:buFont typeface="Arial"/>
              <a:buChar char="•"/>
            </a:pPr>
            <a:r>
              <a:rPr lang="en-US" sz="2800" dirty="0" smtClean="0"/>
              <a:t>Displacements depend on r, </a:t>
            </a:r>
            <a:r>
              <a:rPr lang="en-US" sz="2800" dirty="0" err="1" smtClean="0"/>
              <a:t>θ</a:t>
            </a:r>
            <a:r>
              <a:rPr lang="en-US" sz="2800" dirty="0" smtClean="0"/>
              <a:t>, </a:t>
            </a:r>
            <a:r>
              <a:rPr lang="en-US" sz="2800" dirty="0" err="1" smtClean="0"/>
              <a:t>φ</a:t>
            </a:r>
            <a:endParaRPr lang="en-US" sz="2800" dirty="0" smtClean="0"/>
          </a:p>
          <a:p>
            <a:pPr marL="285750" indent="-285750">
              <a:buFont typeface="Arial"/>
              <a:buChar char="•"/>
            </a:pPr>
            <a:r>
              <a:rPr lang="en-US" sz="2800" dirty="0" smtClean="0"/>
              <a:t>Viscoelastic structure depends on </a:t>
            </a:r>
            <a:r>
              <a:rPr lang="en-US" sz="2800" dirty="0"/>
              <a:t>r, </a:t>
            </a:r>
            <a:r>
              <a:rPr lang="en-US" sz="2800" dirty="0" err="1"/>
              <a:t>θ</a:t>
            </a:r>
            <a:r>
              <a:rPr lang="en-US" sz="2800" dirty="0" smtClean="0"/>
              <a:t>   </a:t>
            </a:r>
            <a:endParaRPr lang="en-US" sz="2800" dirty="0"/>
          </a:p>
        </p:txBody>
      </p:sp>
      <p:sp>
        <p:nvSpPr>
          <p:cNvPr id="3" name="TextBox 2"/>
          <p:cNvSpPr txBox="1"/>
          <p:nvPr/>
        </p:nvSpPr>
        <p:spPr>
          <a:xfrm>
            <a:off x="5221918" y="3632200"/>
            <a:ext cx="3910921" cy="1815882"/>
          </a:xfrm>
          <a:prstGeom prst="rect">
            <a:avLst/>
          </a:prstGeom>
          <a:noFill/>
        </p:spPr>
        <p:txBody>
          <a:bodyPr wrap="none" rtlCol="0">
            <a:spAutoFit/>
          </a:bodyPr>
          <a:lstStyle/>
          <a:p>
            <a:r>
              <a:rPr lang="en-US" sz="2800" dirty="0" smtClean="0"/>
              <a:t>r = radius</a:t>
            </a:r>
          </a:p>
          <a:p>
            <a:r>
              <a:rPr lang="en-US" sz="2800" dirty="0" err="1" smtClean="0"/>
              <a:t>θ</a:t>
            </a:r>
            <a:r>
              <a:rPr lang="en-US" sz="2800" dirty="0" smtClean="0"/>
              <a:t> = angular distance from</a:t>
            </a:r>
          </a:p>
          <a:p>
            <a:r>
              <a:rPr lang="en-US" sz="2800" dirty="0"/>
              <a:t> </a:t>
            </a:r>
            <a:r>
              <a:rPr lang="en-US" sz="2800" dirty="0" smtClean="0"/>
              <a:t>      prescribed pole P</a:t>
            </a:r>
          </a:p>
          <a:p>
            <a:r>
              <a:rPr lang="en-US" sz="2800" dirty="0" err="1" smtClean="0"/>
              <a:t>φ</a:t>
            </a:r>
            <a:r>
              <a:rPr lang="en-US" sz="2800" dirty="0" smtClean="0"/>
              <a:t> = azimuth</a:t>
            </a:r>
            <a:endParaRPr lang="en-US" sz="2800" dirty="0"/>
          </a:p>
        </p:txBody>
      </p:sp>
    </p:spTree>
    <p:extLst>
      <p:ext uri="{BB962C8B-B14F-4D97-AF65-F5344CB8AC3E}">
        <p14:creationId xmlns:p14="http://schemas.microsoft.com/office/powerpoint/2010/main" val="40322882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1143000"/>
          </a:xfrm>
        </p:spPr>
        <p:txBody>
          <a:bodyPr/>
          <a:lstStyle/>
          <a:p>
            <a:r>
              <a:rPr lang="en-US" dirty="0" smtClean="0"/>
              <a:t>What is visco2pt5d solving for?</a:t>
            </a:r>
            <a:endParaRPr lang="en-US" dirty="0"/>
          </a:p>
        </p:txBody>
      </p:sp>
      <p:pic>
        <p:nvPicPr>
          <p:cNvPr id="4" name="Picture 3" descr="grid-cellbounda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2869195"/>
          </a:xfrm>
          <a:prstGeom prst="rect">
            <a:avLst/>
          </a:prstGeom>
        </p:spPr>
      </p:pic>
      <p:sp>
        <p:nvSpPr>
          <p:cNvPr id="6" name="TextBox 5"/>
          <p:cNvSpPr txBox="1"/>
          <p:nvPr/>
        </p:nvSpPr>
        <p:spPr>
          <a:xfrm>
            <a:off x="558800" y="4508500"/>
            <a:ext cx="4378122" cy="923330"/>
          </a:xfrm>
          <a:prstGeom prst="rect">
            <a:avLst/>
          </a:prstGeom>
          <a:noFill/>
        </p:spPr>
        <p:txBody>
          <a:bodyPr wrap="none" rtlCol="0">
            <a:spAutoFit/>
          </a:bodyPr>
          <a:lstStyle/>
          <a:p>
            <a:r>
              <a:rPr lang="en-US" dirty="0" smtClean="0"/>
              <a:t>NX = number of cells in horizontal dimension</a:t>
            </a:r>
          </a:p>
          <a:p>
            <a:r>
              <a:rPr lang="en-US" dirty="0" smtClean="0"/>
              <a:t>NZ = number of cells in radial dimension</a:t>
            </a:r>
          </a:p>
          <a:p>
            <a:r>
              <a:rPr lang="en-US" dirty="0" smtClean="0"/>
              <a:t>  N = number of GLL points on side of cell</a:t>
            </a:r>
            <a:endParaRPr lang="en-US" dirty="0"/>
          </a:p>
        </p:txBody>
      </p:sp>
      <p:pic>
        <p:nvPicPr>
          <p:cNvPr id="7" name="Picture 6" descr="gri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5400"/>
            <a:ext cx="9144000" cy="2877744"/>
          </a:xfrm>
          <a:prstGeom prst="rect">
            <a:avLst/>
          </a:prstGeom>
        </p:spPr>
      </p:pic>
      <p:sp>
        <p:nvSpPr>
          <p:cNvPr id="8" name="TextBox 7"/>
          <p:cNvSpPr txBox="1"/>
          <p:nvPr/>
        </p:nvSpPr>
        <p:spPr>
          <a:xfrm>
            <a:off x="457200" y="5626100"/>
            <a:ext cx="8276625" cy="923330"/>
          </a:xfrm>
          <a:prstGeom prst="rect">
            <a:avLst/>
          </a:prstGeom>
          <a:noFill/>
        </p:spPr>
        <p:txBody>
          <a:bodyPr wrap="none" rtlCol="0">
            <a:spAutoFit/>
          </a:bodyPr>
          <a:lstStyle/>
          <a:p>
            <a:r>
              <a:rPr lang="en-US" dirty="0" smtClean="0"/>
              <a:t>Examples 1 and 2: NX=34, NZ=23, N=6</a:t>
            </a:r>
          </a:p>
          <a:p>
            <a:pPr marL="285750" indent="-285750">
              <a:buFont typeface="Wingdings" charset="0"/>
              <a:buChar char="à"/>
            </a:pPr>
            <a:r>
              <a:rPr lang="en-US" dirty="0" smtClean="0">
                <a:sym typeface="Wingdings"/>
              </a:rPr>
              <a:t>Total number of 2D global GLL </a:t>
            </a:r>
            <a:r>
              <a:rPr lang="en-US" dirty="0" err="1" smtClean="0">
                <a:sym typeface="Wingdings"/>
              </a:rPr>
              <a:t>gridpoints</a:t>
            </a:r>
            <a:r>
              <a:rPr lang="en-US" dirty="0" smtClean="0">
                <a:sym typeface="Wingdings"/>
              </a:rPr>
              <a:t> = </a:t>
            </a:r>
            <a:r>
              <a:rPr lang="en-US" dirty="0">
                <a:sym typeface="Wingdings"/>
              </a:rPr>
              <a:t>[</a:t>
            </a:r>
            <a:r>
              <a:rPr lang="en-US" dirty="0" smtClean="0"/>
              <a:t>N</a:t>
            </a:r>
            <a:r>
              <a:rPr lang="en-US" dirty="0"/>
              <a:t>*NX-(NX-1</a:t>
            </a:r>
            <a:r>
              <a:rPr lang="en-US" dirty="0" smtClean="0"/>
              <a:t>)]*</a:t>
            </a:r>
            <a:r>
              <a:rPr lang="en-US" dirty="0"/>
              <a:t>[</a:t>
            </a:r>
            <a:r>
              <a:rPr lang="en-US" dirty="0" smtClean="0"/>
              <a:t>N</a:t>
            </a:r>
            <a:r>
              <a:rPr lang="en-US" dirty="0"/>
              <a:t>*NZ-(NZ-1</a:t>
            </a:r>
            <a:r>
              <a:rPr lang="en-US" dirty="0" smtClean="0"/>
              <a:t>)] = 19836</a:t>
            </a:r>
          </a:p>
          <a:p>
            <a:pPr marL="285750" indent="-285750">
              <a:buFont typeface="Wingdings" charset="0"/>
              <a:buChar char="à"/>
            </a:pPr>
            <a:r>
              <a:rPr lang="en-US" dirty="0" smtClean="0">
                <a:sym typeface="Wingdings"/>
              </a:rPr>
              <a:t>For given wavelength, total number of displacement parameters = 3*19836 = 59508 </a:t>
            </a:r>
            <a:endParaRPr lang="en-US" dirty="0"/>
          </a:p>
        </p:txBody>
      </p:sp>
    </p:spTree>
    <p:extLst>
      <p:ext uri="{BB962C8B-B14F-4D97-AF65-F5344CB8AC3E}">
        <p14:creationId xmlns:p14="http://schemas.microsoft.com/office/powerpoint/2010/main" val="682310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Difference between seismic and quasi-static governing equations</a:t>
            </a:r>
          </a:p>
          <a:p>
            <a:r>
              <a:rPr lang="en-US" dirty="0" smtClean="0"/>
              <a:t>SEM for quasi-static deformation</a:t>
            </a:r>
          </a:p>
          <a:p>
            <a:r>
              <a:rPr lang="en-US" dirty="0" smtClean="0"/>
              <a:t>Constraining mantle asthenosphere rheology with GPS and GRACE gravity</a:t>
            </a:r>
          </a:p>
          <a:p>
            <a:r>
              <a:rPr lang="en-US" dirty="0" smtClean="0"/>
              <a:t>Description of VISCO2.5D with examples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_movie_Sichuan_009000_0.jpg"/>
          <p:cNvPicPr>
            <a:picLocks noChangeAspect="1"/>
          </p:cNvPicPr>
          <p:nvPr/>
        </p:nvPicPr>
        <p:blipFill>
          <a:blip r:embed="rId2"/>
          <a:stretch>
            <a:fillRect/>
          </a:stretch>
        </p:blipFill>
        <p:spPr>
          <a:xfrm>
            <a:off x="272176" y="799822"/>
            <a:ext cx="5169486" cy="2959378"/>
          </a:xfrm>
          <a:prstGeom prst="rect">
            <a:avLst/>
          </a:prstGeom>
        </p:spPr>
      </p:pic>
      <p:sp>
        <p:nvSpPr>
          <p:cNvPr id="6" name="Rectangle 5"/>
          <p:cNvSpPr/>
          <p:nvPr/>
        </p:nvSpPr>
        <p:spPr>
          <a:xfrm>
            <a:off x="2038350" y="114300"/>
            <a:ext cx="429895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Seismic wave propagation</a:t>
            </a:r>
            <a:endParaRPr lang="en-US" sz="2400" dirty="0"/>
          </a:p>
        </p:txBody>
      </p:sp>
      <p:sp>
        <p:nvSpPr>
          <p:cNvPr id="9" name="TextBox 8"/>
          <p:cNvSpPr txBox="1"/>
          <p:nvPr/>
        </p:nvSpPr>
        <p:spPr>
          <a:xfrm>
            <a:off x="6337300" y="1295400"/>
            <a:ext cx="2637824" cy="923330"/>
          </a:xfrm>
          <a:prstGeom prst="rect">
            <a:avLst/>
          </a:prstGeom>
          <a:noFill/>
        </p:spPr>
        <p:txBody>
          <a:bodyPr wrap="none" rtlCol="0">
            <a:spAutoFit/>
          </a:bodyPr>
          <a:lstStyle/>
          <a:p>
            <a:r>
              <a:rPr lang="en-US" dirty="0" smtClean="0"/>
              <a:t>2008 Sichuan earthquake</a:t>
            </a:r>
          </a:p>
          <a:p>
            <a:r>
              <a:rPr lang="en-US" dirty="0" smtClean="0"/>
              <a:t>(</a:t>
            </a:r>
            <a:r>
              <a:rPr lang="en-US" dirty="0" err="1" smtClean="0"/>
              <a:t>Komatitsch</a:t>
            </a:r>
            <a:r>
              <a:rPr lang="en-US" dirty="0" smtClean="0"/>
              <a:t> et al. -- </a:t>
            </a:r>
          </a:p>
          <a:p>
            <a:r>
              <a:rPr lang="en-US" dirty="0" smtClean="0"/>
              <a:t>http://</a:t>
            </a:r>
            <a:r>
              <a:rPr lang="en-US" dirty="0" err="1" smtClean="0"/>
              <a:t>komatitsch.free.fr</a:t>
            </a:r>
            <a:r>
              <a:rPr lang="en-US" dirty="0" smtClean="0"/>
              <a:t>/)</a:t>
            </a:r>
            <a:endParaRPr lang="en-US" dirty="0"/>
          </a:p>
        </p:txBody>
      </p:sp>
      <p:pic>
        <p:nvPicPr>
          <p:cNvPr id="10" name="Picture 9" descr="4671f1.inline.jpg"/>
          <p:cNvPicPr>
            <a:picLocks noChangeAspect="1"/>
          </p:cNvPicPr>
          <p:nvPr/>
        </p:nvPicPr>
        <p:blipFill>
          <a:blip r:embed="rId3"/>
          <a:stretch>
            <a:fillRect/>
          </a:stretch>
        </p:blipFill>
        <p:spPr>
          <a:xfrm>
            <a:off x="5664200" y="3134038"/>
            <a:ext cx="3310924" cy="3310924"/>
          </a:xfrm>
          <a:prstGeom prst="rect">
            <a:avLst/>
          </a:prstGeom>
        </p:spPr>
      </p:pic>
      <p:pic>
        <p:nvPicPr>
          <p:cNvPr id="11" name="Picture 10" descr="4671f2.jpg"/>
          <p:cNvPicPr>
            <a:picLocks noChangeAspect="1"/>
          </p:cNvPicPr>
          <p:nvPr/>
        </p:nvPicPr>
        <p:blipFill>
          <a:blip r:embed="rId4"/>
          <a:stretch>
            <a:fillRect/>
          </a:stretch>
        </p:blipFill>
        <p:spPr>
          <a:xfrm>
            <a:off x="272176" y="3879562"/>
            <a:ext cx="2800638" cy="2800638"/>
          </a:xfrm>
          <a:prstGeom prst="rect">
            <a:avLst/>
          </a:prstGeom>
        </p:spPr>
      </p:pic>
      <p:sp>
        <p:nvSpPr>
          <p:cNvPr id="12" name="TextBox 11"/>
          <p:cNvSpPr txBox="1"/>
          <p:nvPr/>
        </p:nvSpPr>
        <p:spPr>
          <a:xfrm>
            <a:off x="3266630" y="4216400"/>
            <a:ext cx="2175032" cy="923330"/>
          </a:xfrm>
          <a:prstGeom prst="rect">
            <a:avLst/>
          </a:prstGeom>
          <a:noFill/>
        </p:spPr>
        <p:txBody>
          <a:bodyPr wrap="none" rtlCol="0">
            <a:spAutoFit/>
          </a:bodyPr>
          <a:lstStyle/>
          <a:p>
            <a:r>
              <a:rPr lang="en-US" dirty="0" err="1" smtClean="0"/>
              <a:t>Komatitsch</a:t>
            </a:r>
            <a:r>
              <a:rPr lang="en-US" dirty="0" smtClean="0"/>
              <a:t> and</a:t>
            </a:r>
          </a:p>
          <a:p>
            <a:r>
              <a:rPr lang="en-US" dirty="0" smtClean="0"/>
              <a:t>Tromp (Linux Journal,</a:t>
            </a:r>
          </a:p>
          <a:p>
            <a:r>
              <a:rPr lang="en-US" dirty="0" smtClean="0"/>
              <a:t>2001)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8350" y="114300"/>
            <a:ext cx="429895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Seismic wave propagation</a:t>
            </a:r>
            <a:endParaRPr lang="en-US" sz="2400" dirty="0"/>
          </a:p>
        </p:txBody>
      </p:sp>
      <p:pic>
        <p:nvPicPr>
          <p:cNvPr id="5" name="Picture 4" descr="Screen shot 2014-06-23 at 5.26.41 PM.png"/>
          <p:cNvPicPr>
            <a:picLocks noChangeAspect="1"/>
          </p:cNvPicPr>
          <p:nvPr/>
        </p:nvPicPr>
        <p:blipFill>
          <a:blip r:embed="rId2"/>
          <a:stretch>
            <a:fillRect/>
          </a:stretch>
        </p:blipFill>
        <p:spPr>
          <a:xfrm>
            <a:off x="0" y="762000"/>
            <a:ext cx="2095519" cy="5880100"/>
          </a:xfrm>
          <a:prstGeom prst="rect">
            <a:avLst/>
          </a:prstGeom>
        </p:spPr>
      </p:pic>
      <p:sp>
        <p:nvSpPr>
          <p:cNvPr id="8" name="TextBox 7"/>
          <p:cNvSpPr txBox="1"/>
          <p:nvPr/>
        </p:nvSpPr>
        <p:spPr>
          <a:xfrm>
            <a:off x="2387600" y="762000"/>
            <a:ext cx="1746279" cy="646331"/>
          </a:xfrm>
          <a:prstGeom prst="rect">
            <a:avLst/>
          </a:prstGeom>
          <a:noFill/>
        </p:spPr>
        <p:txBody>
          <a:bodyPr wrap="none" rtlCol="0">
            <a:spAutoFit/>
          </a:bodyPr>
          <a:lstStyle/>
          <a:p>
            <a:r>
              <a:rPr lang="en-US" dirty="0" err="1" smtClean="0"/>
              <a:t>Taipai</a:t>
            </a:r>
            <a:r>
              <a:rPr lang="en-US" dirty="0" smtClean="0"/>
              <a:t> Basin</a:t>
            </a:r>
          </a:p>
          <a:p>
            <a:r>
              <a:rPr lang="en-US" dirty="0" smtClean="0"/>
              <a:t>(Lee et al., 2008)</a:t>
            </a:r>
            <a:endParaRPr lang="en-US" dirty="0"/>
          </a:p>
        </p:txBody>
      </p:sp>
      <p:pic>
        <p:nvPicPr>
          <p:cNvPr id="12" name="Picture 11" descr="Screen shot 2014-06-23 at 5.28.33 PM.png"/>
          <p:cNvPicPr>
            <a:picLocks noChangeAspect="1"/>
          </p:cNvPicPr>
          <p:nvPr/>
        </p:nvPicPr>
        <p:blipFill>
          <a:blip r:embed="rId3"/>
          <a:stretch>
            <a:fillRect/>
          </a:stretch>
        </p:blipFill>
        <p:spPr>
          <a:xfrm>
            <a:off x="1926991" y="1408331"/>
            <a:ext cx="2952750" cy="2520925"/>
          </a:xfrm>
          <a:prstGeom prst="rect">
            <a:avLst/>
          </a:prstGeom>
        </p:spPr>
      </p:pic>
      <p:pic>
        <p:nvPicPr>
          <p:cNvPr id="13" name="Picture 12" descr="snapshots_cook.jpg"/>
          <p:cNvPicPr>
            <a:picLocks noChangeAspect="1"/>
          </p:cNvPicPr>
          <p:nvPr/>
        </p:nvPicPr>
        <p:blipFill>
          <a:blip r:embed="rId4"/>
          <a:stretch>
            <a:fillRect/>
          </a:stretch>
        </p:blipFill>
        <p:spPr>
          <a:xfrm>
            <a:off x="2146972" y="4001972"/>
            <a:ext cx="6756400" cy="2640128"/>
          </a:xfrm>
          <a:prstGeom prst="rect">
            <a:avLst/>
          </a:prstGeom>
        </p:spPr>
      </p:pic>
      <p:pic>
        <p:nvPicPr>
          <p:cNvPr id="11" name="Picture 10" descr="jge434951f5_online.jpg"/>
          <p:cNvPicPr>
            <a:picLocks noChangeAspect="1"/>
          </p:cNvPicPr>
          <p:nvPr/>
        </p:nvPicPr>
        <p:blipFill>
          <a:blip r:embed="rId5"/>
          <a:stretch>
            <a:fillRect/>
          </a:stretch>
        </p:blipFill>
        <p:spPr>
          <a:xfrm>
            <a:off x="5143500" y="1281331"/>
            <a:ext cx="3759872" cy="2110380"/>
          </a:xfrm>
          <a:prstGeom prst="rect">
            <a:avLst/>
          </a:prstGeom>
        </p:spPr>
      </p:pic>
      <p:sp>
        <p:nvSpPr>
          <p:cNvPr id="14" name="TextBox 13"/>
          <p:cNvSpPr txBox="1"/>
          <p:nvPr/>
        </p:nvSpPr>
        <p:spPr>
          <a:xfrm>
            <a:off x="4708088" y="3575313"/>
            <a:ext cx="4639112" cy="353943"/>
          </a:xfrm>
          <a:prstGeom prst="rect">
            <a:avLst/>
          </a:prstGeom>
          <a:noFill/>
        </p:spPr>
        <p:txBody>
          <a:bodyPr wrap="square" rtlCol="0">
            <a:spAutoFit/>
          </a:bodyPr>
          <a:lstStyle/>
          <a:p>
            <a:r>
              <a:rPr lang="en-US" sz="1700" dirty="0" smtClean="0"/>
              <a:t>Cook Inlet Basin (Tape and </a:t>
            </a:r>
            <a:r>
              <a:rPr lang="en-US" sz="1700" dirty="0" err="1" smtClean="0"/>
              <a:t>Silwal</a:t>
            </a:r>
            <a:r>
              <a:rPr lang="en-US" sz="1700" dirty="0" smtClean="0"/>
              <a:t>, 2014 SSA </a:t>
            </a:r>
            <a:r>
              <a:rPr lang="en-US" sz="1700" dirty="0" err="1" smtClean="0"/>
              <a:t>Mtg</a:t>
            </a:r>
            <a:r>
              <a:rPr lang="en-US" sz="1700" dirty="0" smtClean="0"/>
              <a:t>)</a:t>
            </a:r>
            <a:endParaRPr lang="en-US" sz="1700" dirty="0"/>
          </a:p>
        </p:txBody>
      </p:sp>
      <p:sp>
        <p:nvSpPr>
          <p:cNvPr id="15" name="TextBox 14"/>
          <p:cNvSpPr txBox="1"/>
          <p:nvPr/>
        </p:nvSpPr>
        <p:spPr>
          <a:xfrm>
            <a:off x="5499100" y="635000"/>
            <a:ext cx="3192363" cy="646331"/>
          </a:xfrm>
          <a:prstGeom prst="rect">
            <a:avLst/>
          </a:prstGeom>
          <a:noFill/>
        </p:spPr>
        <p:txBody>
          <a:bodyPr wrap="none" rtlCol="0">
            <a:spAutoFit/>
          </a:bodyPr>
          <a:lstStyle/>
          <a:p>
            <a:r>
              <a:rPr lang="en-US" dirty="0" smtClean="0"/>
              <a:t>Sedimentary basin amplification</a:t>
            </a:r>
          </a:p>
          <a:p>
            <a:r>
              <a:rPr lang="en-US" dirty="0" smtClean="0"/>
              <a:t>(Qin et al.,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9350" y="2921000"/>
            <a:ext cx="361315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Quasi-static deformation</a:t>
            </a:r>
            <a:endParaRPr lang="en-US" sz="2400" dirty="0"/>
          </a:p>
        </p:txBody>
      </p:sp>
      <p:pic>
        <p:nvPicPr>
          <p:cNvPr id="6" name="Picture 5" descr="Screen shot 2014-06-21 at 5.45.00 PM.png"/>
          <p:cNvPicPr>
            <a:picLocks noChangeAspect="1"/>
          </p:cNvPicPr>
          <p:nvPr/>
        </p:nvPicPr>
        <p:blipFill>
          <a:blip r:embed="rId2"/>
          <a:stretch>
            <a:fillRect/>
          </a:stretch>
        </p:blipFill>
        <p:spPr>
          <a:xfrm>
            <a:off x="939800" y="1104900"/>
            <a:ext cx="6604000" cy="650760"/>
          </a:xfrm>
          <a:prstGeom prst="rect">
            <a:avLst/>
          </a:prstGeom>
        </p:spPr>
      </p:pic>
      <p:pic>
        <p:nvPicPr>
          <p:cNvPr id="7" name="Picture 6" descr="Screen shot 2014-06-21 at 5.44.56 PM.png"/>
          <p:cNvPicPr>
            <a:picLocks noChangeAspect="1"/>
          </p:cNvPicPr>
          <p:nvPr/>
        </p:nvPicPr>
        <p:blipFill>
          <a:blip r:embed="rId3"/>
          <a:stretch>
            <a:fillRect/>
          </a:stretch>
        </p:blipFill>
        <p:spPr>
          <a:xfrm>
            <a:off x="939800" y="3734704"/>
            <a:ext cx="4787900" cy="726522"/>
          </a:xfrm>
          <a:prstGeom prst="rect">
            <a:avLst/>
          </a:prstGeom>
        </p:spPr>
      </p:pic>
      <p:sp>
        <p:nvSpPr>
          <p:cNvPr id="8" name="TextBox 7"/>
          <p:cNvSpPr txBox="1"/>
          <p:nvPr/>
        </p:nvSpPr>
        <p:spPr>
          <a:xfrm>
            <a:off x="1218030" y="5304303"/>
            <a:ext cx="6618518" cy="1200328"/>
          </a:xfrm>
          <a:prstGeom prst="rect">
            <a:avLst/>
          </a:prstGeom>
          <a:noFill/>
          <a:ln>
            <a:solidFill>
              <a:schemeClr val="tx1"/>
            </a:solidFill>
          </a:ln>
        </p:spPr>
        <p:txBody>
          <a:bodyPr wrap="none" rtlCol="0">
            <a:spAutoFit/>
          </a:bodyPr>
          <a:lstStyle/>
          <a:p>
            <a:r>
              <a:rPr lang="en-US" sz="2400" b="1" dirty="0" err="1" smtClean="0"/>
              <a:t>u</a:t>
            </a:r>
            <a:r>
              <a:rPr lang="en-US" sz="2400" b="1" dirty="0" smtClean="0"/>
              <a:t> </a:t>
            </a:r>
            <a:r>
              <a:rPr lang="en-US" sz="2400" dirty="0" smtClean="0"/>
              <a:t>= displacement; </a:t>
            </a:r>
            <a:r>
              <a:rPr lang="en-US" sz="2400" b="1" dirty="0" err="1" smtClean="0">
                <a:latin typeface="Symbol" charset="2"/>
                <a:cs typeface="Symbol" charset="2"/>
              </a:rPr>
              <a:t>s</a:t>
            </a:r>
            <a:r>
              <a:rPr lang="en-US" sz="2400" b="1" dirty="0" smtClean="0">
                <a:latin typeface="Symbol" charset="2"/>
                <a:cs typeface="Symbol" charset="2"/>
              </a:rPr>
              <a:t> </a:t>
            </a:r>
            <a:r>
              <a:rPr lang="en-US" sz="2400" dirty="0" smtClean="0">
                <a:latin typeface="Symbol" charset="2"/>
                <a:cs typeface="Symbol" charset="2"/>
              </a:rPr>
              <a:t>= </a:t>
            </a:r>
            <a:r>
              <a:rPr lang="en-US" sz="2400" dirty="0" smtClean="0">
                <a:cs typeface="Symbol" charset="2"/>
              </a:rPr>
              <a:t>stress tensor; </a:t>
            </a:r>
            <a:r>
              <a:rPr lang="en-US" sz="2400" b="1" dirty="0" err="1" smtClean="0">
                <a:cs typeface="Symbol" charset="2"/>
              </a:rPr>
              <a:t>f</a:t>
            </a:r>
            <a:r>
              <a:rPr lang="en-US" sz="2400" dirty="0" smtClean="0">
                <a:cs typeface="Symbol" charset="2"/>
              </a:rPr>
              <a:t> = source term</a:t>
            </a:r>
          </a:p>
          <a:p>
            <a:r>
              <a:rPr lang="en-US" sz="2400" b="1" dirty="0" err="1" smtClean="0">
                <a:cs typeface="Symbol" charset="2"/>
              </a:rPr>
              <a:t>c</a:t>
            </a:r>
            <a:r>
              <a:rPr lang="en-US" sz="2400" b="1" dirty="0" smtClean="0">
                <a:cs typeface="Symbol" charset="2"/>
              </a:rPr>
              <a:t> </a:t>
            </a:r>
            <a:r>
              <a:rPr lang="en-US" sz="2400" dirty="0" smtClean="0">
                <a:cs typeface="Symbol" charset="2"/>
              </a:rPr>
              <a:t>= elastic tensor </a:t>
            </a:r>
          </a:p>
          <a:p>
            <a:r>
              <a:rPr lang="en-US" sz="2400" b="1" dirty="0" err="1" smtClean="0"/>
              <a:t>r</a:t>
            </a:r>
            <a:r>
              <a:rPr lang="en-US" sz="2400" b="1" dirty="0" smtClean="0"/>
              <a:t> </a:t>
            </a:r>
            <a:r>
              <a:rPr lang="en-US" sz="2400" dirty="0" smtClean="0"/>
              <a:t>= position vector; </a:t>
            </a:r>
            <a:r>
              <a:rPr lang="en-US" sz="2400" dirty="0" err="1" smtClean="0"/>
              <a:t>s</a:t>
            </a:r>
            <a:r>
              <a:rPr lang="en-US" sz="2400" dirty="0" smtClean="0"/>
              <a:t> = Laplace transform variable</a:t>
            </a:r>
            <a:endParaRPr lang="en-US" sz="2400" b="1" dirty="0"/>
          </a:p>
        </p:txBody>
      </p:sp>
      <p:pic>
        <p:nvPicPr>
          <p:cNvPr id="10" name="Picture 9" descr="Screen shot 2014-06-21 at 6.27.10 PM.png"/>
          <p:cNvPicPr>
            <a:picLocks noChangeAspect="1"/>
          </p:cNvPicPr>
          <p:nvPr/>
        </p:nvPicPr>
        <p:blipFill>
          <a:blip r:embed="rId4"/>
          <a:stretch>
            <a:fillRect/>
          </a:stretch>
        </p:blipFill>
        <p:spPr>
          <a:xfrm>
            <a:off x="977900" y="1805719"/>
            <a:ext cx="4749800" cy="607794"/>
          </a:xfrm>
          <a:prstGeom prst="rect">
            <a:avLst/>
          </a:prstGeom>
        </p:spPr>
      </p:pic>
      <p:pic>
        <p:nvPicPr>
          <p:cNvPr id="12" name="Picture 11" descr="Screen shot 2014-06-21 at 6.27.10 PM.png"/>
          <p:cNvPicPr>
            <a:picLocks noChangeAspect="1"/>
          </p:cNvPicPr>
          <p:nvPr/>
        </p:nvPicPr>
        <p:blipFill>
          <a:blip r:embed="rId4"/>
          <a:stretch>
            <a:fillRect/>
          </a:stretch>
        </p:blipFill>
        <p:spPr>
          <a:xfrm>
            <a:off x="1028700" y="4461226"/>
            <a:ext cx="4749800" cy="607794"/>
          </a:xfrm>
          <a:prstGeom prst="rect">
            <a:avLst/>
          </a:prstGeom>
        </p:spPr>
      </p:pic>
      <p:sp>
        <p:nvSpPr>
          <p:cNvPr id="9" name="Rectangle 8"/>
          <p:cNvSpPr/>
          <p:nvPr/>
        </p:nvSpPr>
        <p:spPr>
          <a:xfrm>
            <a:off x="2038350" y="114300"/>
            <a:ext cx="429895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Seismic wave propagation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Viscoelasticity</a:t>
            </a:r>
            <a:endParaRPr lang="en-US" sz="4000" dirty="0"/>
          </a:p>
        </p:txBody>
      </p:sp>
      <p:sp>
        <p:nvSpPr>
          <p:cNvPr id="3" name="Content Placeholder 2"/>
          <p:cNvSpPr>
            <a:spLocks noGrp="1"/>
          </p:cNvSpPr>
          <p:nvPr>
            <p:ph idx="1"/>
          </p:nvPr>
        </p:nvSpPr>
        <p:spPr>
          <a:xfrm>
            <a:off x="457200" y="1485900"/>
            <a:ext cx="8229600" cy="2108199"/>
          </a:xfrm>
        </p:spPr>
        <p:txBody>
          <a:bodyPr>
            <a:normAutofit/>
          </a:bodyPr>
          <a:lstStyle/>
          <a:p>
            <a:r>
              <a:rPr lang="en-US" dirty="0" smtClean="0"/>
              <a:t>Implemented in the Laplace transform domain</a:t>
            </a:r>
          </a:p>
          <a:p>
            <a:pPr>
              <a:buNone/>
            </a:pPr>
            <a:endParaRPr lang="en-US" dirty="0" smtClean="0"/>
          </a:p>
          <a:p>
            <a:pPr>
              <a:buNone/>
            </a:pPr>
            <a:r>
              <a:rPr lang="en-US" dirty="0" smtClean="0"/>
              <a:t>Burgers body:</a:t>
            </a:r>
            <a:endParaRPr lang="en-US" dirty="0"/>
          </a:p>
        </p:txBody>
      </p:sp>
      <p:pic>
        <p:nvPicPr>
          <p:cNvPr id="4" name="Picture 3" descr="Screen shot 2014-06-24 at 1.58.05 PM.png"/>
          <p:cNvPicPr>
            <a:picLocks noChangeAspect="1"/>
          </p:cNvPicPr>
          <p:nvPr/>
        </p:nvPicPr>
        <p:blipFill>
          <a:blip r:embed="rId3"/>
          <a:stretch>
            <a:fillRect/>
          </a:stretch>
        </p:blipFill>
        <p:spPr>
          <a:xfrm>
            <a:off x="3035300" y="2159001"/>
            <a:ext cx="5591500" cy="1689099"/>
          </a:xfrm>
          <a:prstGeom prst="rect">
            <a:avLst/>
          </a:prstGeom>
        </p:spPr>
      </p:pic>
      <p:pic>
        <p:nvPicPr>
          <p:cNvPr id="5" name="Picture 4" descr="2005jb003672_p03_orig.eps"/>
          <p:cNvPicPr>
            <a:picLocks noChangeAspect="1"/>
          </p:cNvPicPr>
          <p:nvPr/>
        </p:nvPicPr>
        <p:blipFill>
          <a:blip r:embed="rId4"/>
          <a:stretch>
            <a:fillRect/>
          </a:stretch>
        </p:blipFill>
        <p:spPr>
          <a:xfrm>
            <a:off x="2482431" y="4368800"/>
            <a:ext cx="4883569" cy="21335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Brad </a:t>
            </a:r>
            <a:r>
              <a:rPr lang="en-US" dirty="0" err="1"/>
              <a:t>Aagaard</a:t>
            </a:r>
            <a:r>
              <a:rPr lang="en-US" dirty="0"/>
              <a:t>				</a:t>
            </a:r>
            <a:r>
              <a:rPr lang="en-US" i="1" dirty="0" smtClean="0"/>
              <a:t>USGS</a:t>
            </a:r>
          </a:p>
          <a:p>
            <a:pPr marL="0" indent="0">
              <a:buNone/>
            </a:pPr>
            <a:r>
              <a:rPr lang="en-US" dirty="0" smtClean="0"/>
              <a:t>Andrew Bradley			</a:t>
            </a:r>
            <a:r>
              <a:rPr lang="en-US" i="1" dirty="0" smtClean="0"/>
              <a:t>Stanford University</a:t>
            </a:r>
            <a:endParaRPr lang="en-US" dirty="0"/>
          </a:p>
          <a:p>
            <a:pPr marL="0" indent="0">
              <a:buNone/>
            </a:pPr>
            <a:r>
              <a:rPr lang="en-US" dirty="0" smtClean="0"/>
              <a:t>Bill </a:t>
            </a:r>
            <a:r>
              <a:rPr lang="en-US" dirty="0" err="1" smtClean="0"/>
              <a:t>Broadley</a:t>
            </a:r>
            <a:r>
              <a:rPr lang="en-US" dirty="0" smtClean="0"/>
              <a:t>				</a:t>
            </a:r>
            <a:r>
              <a:rPr lang="en-US" i="1" dirty="0" smtClean="0"/>
              <a:t>CIG</a:t>
            </a:r>
          </a:p>
          <a:p>
            <a:pPr marL="0" indent="0">
              <a:buNone/>
            </a:pPr>
            <a:r>
              <a:rPr lang="en-US" dirty="0" smtClean="0"/>
              <a:t>Jeff </a:t>
            </a:r>
            <a:r>
              <a:rPr lang="en-US" dirty="0" err="1" smtClean="0"/>
              <a:t>Freymueller</a:t>
            </a:r>
            <a:r>
              <a:rPr lang="en-US" dirty="0" smtClean="0"/>
              <a:t>			</a:t>
            </a:r>
            <a:r>
              <a:rPr lang="en-US" i="1" dirty="0" smtClean="0"/>
              <a:t>University of Alaska</a:t>
            </a:r>
          </a:p>
          <a:p>
            <a:pPr marL="0" indent="0">
              <a:buNone/>
            </a:pPr>
            <a:r>
              <a:rPr lang="en-US" dirty="0" err="1"/>
              <a:t>Kaj</a:t>
            </a:r>
            <a:r>
              <a:rPr lang="en-US" dirty="0"/>
              <a:t> Johnson				</a:t>
            </a:r>
            <a:r>
              <a:rPr lang="en-US" i="1" dirty="0"/>
              <a:t>Indiana </a:t>
            </a:r>
            <a:r>
              <a:rPr lang="en-US" i="1" dirty="0" smtClean="0"/>
              <a:t>University</a:t>
            </a:r>
          </a:p>
          <a:p>
            <a:pPr marL="0" indent="0">
              <a:buNone/>
            </a:pPr>
            <a:r>
              <a:rPr lang="en-US" dirty="0" smtClean="0"/>
              <a:t>Laurent </a:t>
            </a:r>
            <a:r>
              <a:rPr lang="en-US" dirty="0" err="1" smtClean="0"/>
              <a:t>Montesi</a:t>
            </a:r>
            <a:r>
              <a:rPr lang="en-US" dirty="0" smtClean="0"/>
              <a:t>			</a:t>
            </a:r>
            <a:r>
              <a:rPr lang="en-US" i="1" dirty="0" smtClean="0"/>
              <a:t>University of Maryland</a:t>
            </a:r>
          </a:p>
          <a:p>
            <a:pPr marL="0" indent="0">
              <a:buNone/>
            </a:pPr>
            <a:r>
              <a:rPr lang="en-US" dirty="0" smtClean="0"/>
              <a:t>Christina </a:t>
            </a:r>
            <a:r>
              <a:rPr lang="en-US" dirty="0" err="1" smtClean="0"/>
              <a:t>Morency</a:t>
            </a:r>
            <a:r>
              <a:rPr lang="en-US" dirty="0" smtClean="0"/>
              <a:t>		</a:t>
            </a:r>
            <a:r>
              <a:rPr lang="en-US" i="1" dirty="0" smtClean="0"/>
              <a:t>LLNL</a:t>
            </a:r>
          </a:p>
          <a:p>
            <a:pPr marL="0" indent="0">
              <a:buNone/>
            </a:pPr>
            <a:r>
              <a:rPr lang="en-US" dirty="0" err="1" smtClean="0"/>
              <a:t>Kaiqing</a:t>
            </a:r>
            <a:r>
              <a:rPr lang="en-US" dirty="0" smtClean="0"/>
              <a:t> Yuan				</a:t>
            </a:r>
            <a:r>
              <a:rPr lang="en-US" i="1" dirty="0" smtClean="0"/>
              <a:t>UC Berkeley</a:t>
            </a:r>
            <a:endParaRPr lang="en-US" i="1" dirty="0"/>
          </a:p>
        </p:txBody>
      </p:sp>
    </p:spTree>
    <p:extLst>
      <p:ext uri="{BB962C8B-B14F-4D97-AF65-F5344CB8AC3E}">
        <p14:creationId xmlns:p14="http://schemas.microsoft.com/office/powerpoint/2010/main" val="9211471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ress_ste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371" y="203200"/>
            <a:ext cx="3720728" cy="6337300"/>
          </a:xfrm>
          <a:prstGeom prst="rect">
            <a:avLst/>
          </a:prstGeom>
        </p:spPr>
      </p:pic>
      <p:pic>
        <p:nvPicPr>
          <p:cNvPr id="8" name="Picture 7" descr="Screen Shot 2015-07-11 at 10.44.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43" y="4435687"/>
            <a:ext cx="2274286" cy="1165014"/>
          </a:xfrm>
          <a:prstGeom prst="rect">
            <a:avLst/>
          </a:prstGeom>
        </p:spPr>
      </p:pic>
      <p:pic>
        <p:nvPicPr>
          <p:cNvPr id="9" name="Picture 8" descr="Screen Shot 2015-07-11 at 10.45.4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50" y="914401"/>
            <a:ext cx="4389850" cy="1643379"/>
          </a:xfrm>
          <a:prstGeom prst="rect">
            <a:avLst/>
          </a:prstGeom>
        </p:spPr>
      </p:pic>
    </p:spTree>
    <p:extLst>
      <p:ext uri="{BB962C8B-B14F-4D97-AF65-F5344CB8AC3E}">
        <p14:creationId xmlns:p14="http://schemas.microsoft.com/office/powerpoint/2010/main" val="20584209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SEM for quasi-static deformation</a:t>
            </a:r>
          </a:p>
        </p:txBody>
      </p:sp>
      <p:sp>
        <p:nvSpPr>
          <p:cNvPr id="3" name="Content Placeholder 2"/>
          <p:cNvSpPr>
            <a:spLocks noGrp="1"/>
          </p:cNvSpPr>
          <p:nvPr>
            <p:ph idx="1"/>
          </p:nvPr>
        </p:nvSpPr>
        <p:spPr>
          <a:xfrm>
            <a:off x="215900" y="1600200"/>
            <a:ext cx="8928100" cy="4525963"/>
          </a:xfrm>
        </p:spPr>
        <p:txBody>
          <a:bodyPr>
            <a:normAutofit fontScale="85000" lnSpcReduction="20000"/>
          </a:bodyPr>
          <a:lstStyle/>
          <a:p>
            <a:r>
              <a:rPr lang="en-US" sz="2400" dirty="0" smtClean="0"/>
              <a:t>Equations of quasi-static    </a:t>
            </a:r>
            <a:r>
              <a:rPr lang="en-US" sz="2400" dirty="0" smtClean="0">
                <a:sym typeface="Wingdings"/>
              </a:rPr>
              <a:t> Strong form</a:t>
            </a:r>
            <a:endParaRPr lang="en-US" sz="2400" dirty="0" smtClean="0"/>
          </a:p>
          <a:p>
            <a:pPr marL="0" indent="0">
              <a:buNone/>
            </a:pPr>
            <a:r>
              <a:rPr lang="en-US" sz="2400" dirty="0"/>
              <a:t> </a:t>
            </a:r>
            <a:r>
              <a:rPr lang="en-US" sz="2400" dirty="0" smtClean="0"/>
              <a:t>     equilibrium                                 Weak form</a:t>
            </a:r>
          </a:p>
          <a:p>
            <a:pPr marL="0" indent="0">
              <a:buNone/>
            </a:pPr>
            <a:endParaRPr lang="en-US" sz="2400" dirty="0"/>
          </a:p>
          <a:p>
            <a:r>
              <a:rPr lang="en-US" sz="2400" dirty="0" smtClean="0"/>
              <a:t>Model discretization           </a:t>
            </a:r>
            <a:r>
              <a:rPr lang="en-US" sz="2400" dirty="0" smtClean="0">
                <a:sym typeface="Wingdings"/>
              </a:rPr>
              <a:t> Mesh of elements</a:t>
            </a:r>
          </a:p>
          <a:p>
            <a:pPr>
              <a:buNone/>
            </a:pPr>
            <a:r>
              <a:rPr lang="en-US" sz="2400" dirty="0" smtClean="0">
                <a:sym typeface="Wingdings"/>
              </a:rPr>
              <a:t>                                                       Transformation between physical</a:t>
            </a:r>
          </a:p>
          <a:p>
            <a:pPr>
              <a:buNone/>
            </a:pPr>
            <a:r>
              <a:rPr lang="en-US" sz="2400" dirty="0" smtClean="0">
                <a:sym typeface="Wingdings"/>
              </a:rPr>
              <a:t>                                                           and local elemental coordinates</a:t>
            </a:r>
          </a:p>
          <a:p>
            <a:pPr>
              <a:buNone/>
            </a:pPr>
            <a:r>
              <a:rPr lang="en-US" sz="2400" dirty="0" smtClean="0">
                <a:sym typeface="Wingdings"/>
              </a:rPr>
              <a:t>                                                       =   Mapping</a:t>
            </a:r>
          </a:p>
          <a:p>
            <a:r>
              <a:rPr lang="en-US" sz="2400" dirty="0" smtClean="0">
                <a:sym typeface="Wingdings"/>
              </a:rPr>
              <a:t>Interpolation of functions  </a:t>
            </a:r>
            <a:r>
              <a:rPr lang="en-US" sz="2400" dirty="0" err="1" smtClean="0">
                <a:sym typeface="Wingdings"/>
              </a:rPr>
              <a:t></a:t>
            </a:r>
            <a:r>
              <a:rPr lang="en-US" sz="2400" dirty="0" smtClean="0">
                <a:sym typeface="Wingdings"/>
              </a:rPr>
              <a:t> Lagrange polynomials </a:t>
            </a:r>
          </a:p>
          <a:p>
            <a:pPr>
              <a:buNone/>
            </a:pPr>
            <a:r>
              <a:rPr lang="en-US" sz="2400" dirty="0" smtClean="0">
                <a:sym typeface="Wingdings"/>
              </a:rPr>
              <a:t>      on the elements                        Gauss-</a:t>
            </a:r>
            <a:r>
              <a:rPr lang="en-US" sz="2400" dirty="0" err="1" smtClean="0">
                <a:sym typeface="Wingdings"/>
              </a:rPr>
              <a:t>Lobatto</a:t>
            </a:r>
            <a:r>
              <a:rPr lang="en-US" sz="2400" dirty="0" smtClean="0">
                <a:sym typeface="Wingdings"/>
              </a:rPr>
              <a:t>-Legendre (GLL) points</a:t>
            </a:r>
          </a:p>
          <a:p>
            <a:r>
              <a:rPr lang="en-US" sz="2400" dirty="0" smtClean="0">
                <a:sym typeface="Wingdings"/>
              </a:rPr>
              <a:t>Integration over the             GLL integration quadrature</a:t>
            </a:r>
          </a:p>
          <a:p>
            <a:pPr>
              <a:buNone/>
            </a:pPr>
            <a:r>
              <a:rPr lang="en-US" sz="2400" dirty="0" smtClean="0">
                <a:sym typeface="Wingdings"/>
              </a:rPr>
              <a:t>      element                                      GLL points and weights</a:t>
            </a:r>
          </a:p>
          <a:p>
            <a:r>
              <a:rPr lang="en-US" sz="2400" dirty="0" smtClean="0">
                <a:sym typeface="Wingdings"/>
              </a:rPr>
              <a:t>Mass matrix                          </a:t>
            </a:r>
            <a:r>
              <a:rPr lang="en-US" sz="2400" dirty="0" err="1" smtClean="0">
                <a:sym typeface="Wingdings"/>
              </a:rPr>
              <a:t></a:t>
            </a:r>
            <a:r>
              <a:rPr lang="en-US" sz="2400" dirty="0" smtClean="0">
                <a:sym typeface="Wingdings"/>
              </a:rPr>
              <a:t> Quasi-static problem</a:t>
            </a:r>
          </a:p>
          <a:p>
            <a:pPr>
              <a:buNone/>
            </a:pPr>
            <a:r>
              <a:rPr lang="en-US" sz="2400" dirty="0" smtClean="0">
                <a:sym typeface="Wingdings"/>
              </a:rPr>
              <a:t>      Stiffness matrix                     </a:t>
            </a:r>
          </a:p>
          <a:p>
            <a:r>
              <a:rPr lang="en-US" sz="2400" dirty="0" smtClean="0">
                <a:sym typeface="Wingdings"/>
              </a:rPr>
              <a:t>Assembly of global linear system</a:t>
            </a:r>
          </a:p>
          <a:p>
            <a:endParaRPr lang="en-US" sz="2400" dirty="0" smtClean="0">
              <a:sym typeface="Wingdings"/>
            </a:endParaRPr>
          </a:p>
        </p:txBody>
      </p:sp>
      <p:sp>
        <p:nvSpPr>
          <p:cNvPr id="4" name="TextBox 3"/>
          <p:cNvSpPr txBox="1"/>
          <p:nvPr/>
        </p:nvSpPr>
        <p:spPr>
          <a:xfrm>
            <a:off x="508000" y="4926568"/>
            <a:ext cx="1739403"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Equations of quasi-static equilibrium</a:t>
            </a:r>
            <a:endParaRPr lang="en-US" dirty="0"/>
          </a:p>
        </p:txBody>
      </p:sp>
      <p:pic>
        <p:nvPicPr>
          <p:cNvPr id="4" name="Picture 3" descr="Screen Shot 2014-02-24 at 2.41.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2799"/>
            <a:ext cx="8356600" cy="1968500"/>
          </a:xfrm>
          <a:prstGeom prst="rect">
            <a:avLst/>
          </a:prstGeom>
        </p:spPr>
      </p:pic>
      <p:sp>
        <p:nvSpPr>
          <p:cNvPr id="5" name="TextBox 4"/>
          <p:cNvSpPr txBox="1"/>
          <p:nvPr/>
        </p:nvSpPr>
        <p:spPr>
          <a:xfrm>
            <a:off x="254000" y="3405490"/>
            <a:ext cx="8313957" cy="923330"/>
          </a:xfrm>
          <a:prstGeom prst="rect">
            <a:avLst/>
          </a:prstGeom>
          <a:noFill/>
        </p:spPr>
        <p:txBody>
          <a:bodyPr wrap="none" rtlCol="0">
            <a:spAutoFit/>
          </a:bodyPr>
          <a:lstStyle/>
          <a:p>
            <a:r>
              <a:rPr lang="en-US" dirty="0"/>
              <a:t>where </a:t>
            </a:r>
            <a:r>
              <a:rPr lang="en-US" dirty="0" err="1"/>
              <a:t>ρ</a:t>
            </a:r>
            <a:r>
              <a:rPr lang="en-US" dirty="0"/>
              <a:t> is density, Φ</a:t>
            </a:r>
            <a:r>
              <a:rPr lang="en-US" baseline="-25000" dirty="0"/>
              <a:t>1</a:t>
            </a:r>
            <a:r>
              <a:rPr lang="en-US" dirty="0"/>
              <a:t> is perturbed gravitational potential</a:t>
            </a:r>
            <a:r>
              <a:rPr lang="en-US" dirty="0" smtClean="0"/>
              <a:t>, </a:t>
            </a:r>
            <a:r>
              <a:rPr lang="en-US" dirty="0"/>
              <a:t>c is the elastic </a:t>
            </a:r>
            <a:r>
              <a:rPr lang="en-US" dirty="0" smtClean="0"/>
              <a:t>tensor, and </a:t>
            </a:r>
            <a:r>
              <a:rPr lang="en-US" dirty="0"/>
              <a:t>g</a:t>
            </a:r>
            <a:br>
              <a:rPr lang="en-US" dirty="0"/>
            </a:br>
            <a:r>
              <a:rPr lang="en-US" dirty="0" smtClean="0"/>
              <a:t>is the reference gravitational acceleration vector</a:t>
            </a:r>
            <a:endParaRPr lang="en-US" dirty="0" smtClean="0">
              <a:effectLst/>
            </a:endParaRPr>
          </a:p>
          <a:p>
            <a:endParaRPr lang="en-US" dirty="0"/>
          </a:p>
        </p:txBody>
      </p:sp>
      <p:sp>
        <p:nvSpPr>
          <p:cNvPr id="6" name="TextBox 5"/>
          <p:cNvSpPr txBox="1"/>
          <p:nvPr/>
        </p:nvSpPr>
        <p:spPr>
          <a:xfrm>
            <a:off x="254000" y="4639528"/>
            <a:ext cx="5746397" cy="369332"/>
          </a:xfrm>
          <a:prstGeom prst="rect">
            <a:avLst/>
          </a:prstGeom>
          <a:noFill/>
        </p:spPr>
        <p:txBody>
          <a:bodyPr wrap="none" rtlCol="0">
            <a:spAutoFit/>
          </a:bodyPr>
          <a:lstStyle/>
          <a:p>
            <a:r>
              <a:rPr lang="en-US" dirty="0" smtClean="0"/>
              <a:t>Ignore coupling of the elastic deformation field with Φ</a:t>
            </a:r>
            <a:r>
              <a:rPr lang="en-US" baseline="-25000" dirty="0" smtClean="0"/>
              <a:t>1</a:t>
            </a:r>
            <a:r>
              <a:rPr lang="en-US" dirty="0" smtClean="0"/>
              <a:t> </a:t>
            </a:r>
            <a:r>
              <a:rPr lang="en-US" dirty="0" smtClean="0">
                <a:sym typeface="Wingdings"/>
              </a:rPr>
              <a:t> </a:t>
            </a:r>
            <a:r>
              <a:rPr lang="en-US" dirty="0" smtClean="0"/>
              <a:t> </a:t>
            </a:r>
            <a:endParaRPr lang="en-US" dirty="0"/>
          </a:p>
        </p:txBody>
      </p:sp>
      <p:pic>
        <p:nvPicPr>
          <p:cNvPr id="7" name="Picture 6" descr="Screen Shot 2014-02-24 at 2.4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554" y="4043070"/>
            <a:ext cx="1473200" cy="571500"/>
          </a:xfrm>
          <a:prstGeom prst="rect">
            <a:avLst/>
          </a:prstGeom>
        </p:spPr>
      </p:pic>
      <p:pic>
        <p:nvPicPr>
          <p:cNvPr id="8" name="Picture 7" descr="Screen Shot 2014-02-24 at 2.4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900" y="5203951"/>
            <a:ext cx="6680200" cy="584200"/>
          </a:xfrm>
          <a:prstGeom prst="rect">
            <a:avLst/>
          </a:prstGeom>
        </p:spPr>
      </p:pic>
      <p:sp>
        <p:nvSpPr>
          <p:cNvPr id="9" name="TextBox 8"/>
          <p:cNvSpPr txBox="1"/>
          <p:nvPr/>
        </p:nvSpPr>
        <p:spPr>
          <a:xfrm>
            <a:off x="1231900" y="5987534"/>
            <a:ext cx="6490644" cy="461665"/>
          </a:xfrm>
          <a:prstGeom prst="rect">
            <a:avLst/>
          </a:prstGeom>
          <a:noFill/>
          <a:ln>
            <a:solidFill>
              <a:schemeClr val="tx1"/>
            </a:solidFill>
          </a:ln>
        </p:spPr>
        <p:txBody>
          <a:bodyPr wrap="square" rtlCol="0">
            <a:spAutoFit/>
          </a:bodyPr>
          <a:lstStyle/>
          <a:p>
            <a:r>
              <a:rPr lang="en-US" sz="2400" b="1" dirty="0" err="1" smtClean="0"/>
              <a:t>r</a:t>
            </a:r>
            <a:r>
              <a:rPr lang="en-US" sz="2400" b="1" dirty="0" smtClean="0"/>
              <a:t> </a:t>
            </a:r>
            <a:r>
              <a:rPr lang="en-US" sz="2400" dirty="0" smtClean="0"/>
              <a:t>= position vector; </a:t>
            </a:r>
            <a:r>
              <a:rPr lang="en-US" sz="2400" dirty="0" err="1" smtClean="0"/>
              <a:t>s</a:t>
            </a:r>
            <a:r>
              <a:rPr lang="en-US" sz="2400" dirty="0" smtClean="0"/>
              <a:t> = Laplace transform variable</a:t>
            </a:r>
            <a:endParaRPr lang="en-US" sz="2400" b="1" dirty="0"/>
          </a:p>
        </p:txBody>
      </p:sp>
    </p:spTree>
    <p:extLst>
      <p:ext uri="{BB962C8B-B14F-4D97-AF65-F5344CB8AC3E}">
        <p14:creationId xmlns:p14="http://schemas.microsoft.com/office/powerpoint/2010/main" val="32065551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Equations of quasi-static equilibrium</a:t>
            </a:r>
            <a:endParaRPr lang="en-US" dirty="0"/>
          </a:p>
        </p:txBody>
      </p:sp>
      <p:pic>
        <p:nvPicPr>
          <p:cNvPr id="4" name="Picture 3" descr="Screen Shot 2014-02-24 at 2.4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62" y="1417638"/>
            <a:ext cx="6680200" cy="584200"/>
          </a:xfrm>
          <a:prstGeom prst="rect">
            <a:avLst/>
          </a:prstGeom>
        </p:spPr>
      </p:pic>
      <p:sp>
        <p:nvSpPr>
          <p:cNvPr id="5" name="TextBox 4"/>
          <p:cNvSpPr txBox="1"/>
          <p:nvPr/>
        </p:nvSpPr>
        <p:spPr>
          <a:xfrm>
            <a:off x="457200" y="2588381"/>
            <a:ext cx="5683505" cy="369332"/>
          </a:xfrm>
          <a:prstGeom prst="rect">
            <a:avLst/>
          </a:prstGeom>
          <a:noFill/>
        </p:spPr>
        <p:txBody>
          <a:bodyPr wrap="none" rtlCol="0">
            <a:spAutoFit/>
          </a:bodyPr>
          <a:lstStyle/>
          <a:p>
            <a:r>
              <a:rPr lang="en-US" dirty="0" smtClean="0"/>
              <a:t>For a reference structure that is in hydrostatic equilibrium </a:t>
            </a:r>
            <a:endParaRPr lang="en-US" dirty="0"/>
          </a:p>
        </p:txBody>
      </p:sp>
      <p:sp>
        <p:nvSpPr>
          <p:cNvPr id="6" name="TextBox 5"/>
          <p:cNvSpPr txBox="1"/>
          <p:nvPr/>
        </p:nvSpPr>
        <p:spPr>
          <a:xfrm>
            <a:off x="3447143" y="3459238"/>
            <a:ext cx="1375910" cy="369332"/>
          </a:xfrm>
          <a:prstGeom prst="rect">
            <a:avLst/>
          </a:prstGeom>
          <a:noFill/>
        </p:spPr>
        <p:txBody>
          <a:bodyPr wrap="none" rtlCol="0">
            <a:spAutoFit/>
          </a:bodyPr>
          <a:lstStyle/>
          <a:p>
            <a:r>
              <a:rPr lang="el-GR" dirty="0"/>
              <a:t>∇ρ ×</a:t>
            </a:r>
            <a:r>
              <a:rPr lang="el-GR" dirty="0" smtClean="0"/>
              <a:t>∇</a:t>
            </a:r>
            <a:r>
              <a:rPr lang="en-US" dirty="0" smtClean="0"/>
              <a:t>g = 0</a:t>
            </a:r>
            <a:r>
              <a:rPr lang="el-GR" dirty="0" smtClean="0"/>
              <a:t> </a:t>
            </a:r>
            <a:endParaRPr lang="el-GR" dirty="0" smtClean="0">
              <a:effectLst/>
            </a:endParaRPr>
          </a:p>
        </p:txBody>
      </p:sp>
      <p:sp>
        <p:nvSpPr>
          <p:cNvPr id="7" name="TextBox 6"/>
          <p:cNvSpPr txBox="1"/>
          <p:nvPr/>
        </p:nvSpPr>
        <p:spPr>
          <a:xfrm>
            <a:off x="616857" y="4257524"/>
            <a:ext cx="7316463" cy="646331"/>
          </a:xfrm>
          <a:prstGeom prst="rect">
            <a:avLst/>
          </a:prstGeom>
          <a:noFill/>
        </p:spPr>
        <p:txBody>
          <a:bodyPr wrap="none" rtlCol="0">
            <a:spAutoFit/>
          </a:bodyPr>
          <a:lstStyle/>
          <a:p>
            <a:r>
              <a:rPr lang="en-US" dirty="0" smtClean="0"/>
              <a:t>This enables us to re-write the equation of quasi-static equilibrium in a form</a:t>
            </a:r>
          </a:p>
          <a:p>
            <a:r>
              <a:rPr lang="en-US" dirty="0"/>
              <a:t>w</a:t>
            </a:r>
            <a:r>
              <a:rPr lang="en-US" dirty="0" smtClean="0"/>
              <a:t>hich does not depend on the gradient of density:</a:t>
            </a:r>
          </a:p>
        </p:txBody>
      </p:sp>
      <p:pic>
        <p:nvPicPr>
          <p:cNvPr id="8" name="Picture 7" descr="Screen Shot 2014-02-24 at 2.50.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62" y="5034038"/>
            <a:ext cx="6870700" cy="647700"/>
          </a:xfrm>
          <a:prstGeom prst="rect">
            <a:avLst/>
          </a:prstGeom>
        </p:spPr>
      </p:pic>
    </p:spTree>
    <p:extLst>
      <p:ext uri="{BB962C8B-B14F-4D97-AF65-F5344CB8AC3E}">
        <p14:creationId xmlns:p14="http://schemas.microsoft.com/office/powerpoint/2010/main" val="22377199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Weak form of equation of quasi-static equilibrium</a:t>
            </a:r>
            <a:endParaRPr lang="en-US" sz="3000" dirty="0"/>
          </a:p>
        </p:txBody>
      </p:sp>
      <p:pic>
        <p:nvPicPr>
          <p:cNvPr id="4" name="Picture 3" descr="Screen Shot 2014-02-24 at 2.5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3810"/>
            <a:ext cx="3190724" cy="2733471"/>
          </a:xfrm>
          <a:prstGeom prst="rect">
            <a:avLst/>
          </a:prstGeom>
        </p:spPr>
      </p:pic>
      <p:pic>
        <p:nvPicPr>
          <p:cNvPr id="6" name="Picture 5" descr="Screen Shot 2014-02-24 at 2.50.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371" y="1276310"/>
            <a:ext cx="6010429" cy="566602"/>
          </a:xfrm>
          <a:prstGeom prst="rect">
            <a:avLst/>
          </a:prstGeom>
        </p:spPr>
      </p:pic>
      <p:sp>
        <p:nvSpPr>
          <p:cNvPr id="8" name="TextBox 7"/>
          <p:cNvSpPr txBox="1"/>
          <p:nvPr/>
        </p:nvSpPr>
        <p:spPr>
          <a:xfrm>
            <a:off x="3386782" y="2204024"/>
            <a:ext cx="5827662" cy="1200329"/>
          </a:xfrm>
          <a:prstGeom prst="rect">
            <a:avLst/>
          </a:prstGeom>
          <a:noFill/>
        </p:spPr>
        <p:txBody>
          <a:bodyPr wrap="none" rtlCol="0">
            <a:spAutoFit/>
          </a:bodyPr>
          <a:lstStyle/>
          <a:p>
            <a:r>
              <a:rPr lang="en-US" dirty="0"/>
              <a:t>T</a:t>
            </a:r>
            <a:r>
              <a:rPr lang="en-US" dirty="0" smtClean="0"/>
              <a:t>ake </a:t>
            </a:r>
            <a:r>
              <a:rPr lang="en-US" dirty="0"/>
              <a:t>the vector product </a:t>
            </a:r>
            <a:r>
              <a:rPr lang="en-US" dirty="0" smtClean="0"/>
              <a:t>with </a:t>
            </a:r>
            <a:r>
              <a:rPr lang="pl-PL" dirty="0" err="1" smtClean="0"/>
              <a:t>w</a:t>
            </a:r>
            <a:r>
              <a:rPr lang="pl-PL" baseline="-25000" dirty="0" err="1" smtClean="0"/>
              <a:t>j</a:t>
            </a:r>
            <a:r>
              <a:rPr lang="pl-PL" dirty="0" smtClean="0"/>
              <a:t>(r)</a:t>
            </a:r>
            <a:r>
              <a:rPr lang="en-US" dirty="0" smtClean="0"/>
              <a:t> </a:t>
            </a:r>
            <a:r>
              <a:rPr lang="en-US" dirty="0"/>
              <a:t>and integrate over a </a:t>
            </a:r>
            <a:endParaRPr lang="en-US" dirty="0" smtClean="0"/>
          </a:p>
          <a:p>
            <a:r>
              <a:rPr lang="en-US" dirty="0" smtClean="0"/>
              <a:t>volume </a:t>
            </a:r>
            <a:r>
              <a:rPr lang="en-US" dirty="0"/>
              <a:t>V , the annulus </a:t>
            </a:r>
            <a:r>
              <a:rPr lang="en-US" dirty="0" smtClean="0"/>
              <a:t>swept </a:t>
            </a:r>
            <a:r>
              <a:rPr lang="en-US" dirty="0"/>
              <a:t>out by </a:t>
            </a:r>
            <a:r>
              <a:rPr lang="en-US" dirty="0" smtClean="0"/>
              <a:t>an elemental area </a:t>
            </a:r>
            <a:r>
              <a:rPr lang="en-US" dirty="0"/>
              <a:t>over </a:t>
            </a:r>
            <a:endParaRPr lang="en-US" dirty="0" smtClean="0"/>
          </a:p>
          <a:p>
            <a:r>
              <a:rPr lang="en-US" dirty="0" smtClean="0"/>
              <a:t>the azimuth </a:t>
            </a:r>
            <a:r>
              <a:rPr lang="en-US" dirty="0"/>
              <a:t>range from 0 to 2π about the pole of </a:t>
            </a:r>
            <a:r>
              <a:rPr lang="en-US" dirty="0" smtClean="0"/>
              <a:t>symmetry </a:t>
            </a:r>
            <a:endParaRPr lang="en-US" dirty="0" smtClean="0">
              <a:effectLst/>
            </a:endParaRPr>
          </a:p>
          <a:p>
            <a:endParaRPr lang="en-US" dirty="0"/>
          </a:p>
        </p:txBody>
      </p:sp>
      <p:pic>
        <p:nvPicPr>
          <p:cNvPr id="9" name="Picture 8" descr="Screen Shot 2014-02-24 at 2.59.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528" y="3242477"/>
            <a:ext cx="5020560" cy="1585440"/>
          </a:xfrm>
          <a:prstGeom prst="rect">
            <a:avLst/>
          </a:prstGeom>
        </p:spPr>
      </p:pic>
      <p:sp>
        <p:nvSpPr>
          <p:cNvPr id="10" name="TextBox 9"/>
          <p:cNvSpPr txBox="1"/>
          <p:nvPr/>
        </p:nvSpPr>
        <p:spPr>
          <a:xfrm>
            <a:off x="572765" y="4895795"/>
            <a:ext cx="7234266" cy="369332"/>
          </a:xfrm>
          <a:prstGeom prst="rect">
            <a:avLst/>
          </a:prstGeom>
          <a:noFill/>
        </p:spPr>
        <p:txBody>
          <a:bodyPr wrap="square" rtlCol="0">
            <a:spAutoFit/>
          </a:bodyPr>
          <a:lstStyle/>
          <a:p>
            <a:r>
              <a:rPr lang="en-US" dirty="0" smtClean="0"/>
              <a:t>Apply the divergence theorem to the </a:t>
            </a:r>
            <a:r>
              <a:rPr lang="el-GR" dirty="0"/>
              <a:t>∇ · σ </a:t>
            </a:r>
            <a:r>
              <a:rPr lang="en-US" dirty="0" smtClean="0"/>
              <a:t> term to obtain the weak form:</a:t>
            </a:r>
            <a:endParaRPr lang="en-US" dirty="0"/>
          </a:p>
        </p:txBody>
      </p:sp>
      <p:pic>
        <p:nvPicPr>
          <p:cNvPr id="11" name="Picture 10" descr="Screen Shot 2014-02-24 at 3.01.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133" y="5290031"/>
            <a:ext cx="7254475" cy="1314966"/>
          </a:xfrm>
          <a:prstGeom prst="rect">
            <a:avLst/>
          </a:prstGeom>
        </p:spPr>
      </p:pic>
    </p:spTree>
    <p:extLst>
      <p:ext uri="{BB962C8B-B14F-4D97-AF65-F5344CB8AC3E}">
        <p14:creationId xmlns:p14="http://schemas.microsoft.com/office/powerpoint/2010/main" val="32709595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Model discretization</a:t>
            </a:r>
            <a:endParaRPr lang="en-US" sz="4000" dirty="0"/>
          </a:p>
        </p:txBody>
      </p:sp>
      <p:pic>
        <p:nvPicPr>
          <p:cNvPr id="4" name="Picture 3" descr="Screen Shot 2014-02-24 at 2.5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3810"/>
            <a:ext cx="3190724" cy="2733471"/>
          </a:xfrm>
          <a:prstGeom prst="rect">
            <a:avLst/>
          </a:prstGeom>
          <a:ln>
            <a:solidFill>
              <a:srgbClr val="4F81BD"/>
            </a:solidFill>
          </a:ln>
        </p:spPr>
      </p:pic>
      <p:cxnSp>
        <p:nvCxnSpPr>
          <p:cNvPr id="6" name="Straight Connector 5"/>
          <p:cNvCxnSpPr/>
          <p:nvPr/>
        </p:nvCxnSpPr>
        <p:spPr>
          <a:xfrm>
            <a:off x="1755650" y="3312262"/>
            <a:ext cx="485604" cy="23659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69904" y="3499044"/>
            <a:ext cx="1120820" cy="646331"/>
          </a:xfrm>
          <a:prstGeom prst="rect">
            <a:avLst/>
          </a:prstGeom>
          <a:noFill/>
        </p:spPr>
        <p:txBody>
          <a:bodyPr wrap="none" rtlCol="0">
            <a:spAutoFit/>
          </a:bodyPr>
          <a:lstStyle/>
          <a:p>
            <a:r>
              <a:rPr lang="fr-FR" dirty="0" err="1"/>
              <a:t>element</a:t>
            </a:r>
            <a:r>
              <a:rPr lang="fr-FR" dirty="0"/>
              <a:t> </a:t>
            </a:r>
            <a:r>
              <a:rPr lang="fr-FR" dirty="0" err="1"/>
              <a:t>Γ</a:t>
            </a:r>
            <a:r>
              <a:rPr lang="fr-FR" dirty="0"/>
              <a:t> </a:t>
            </a:r>
            <a:endParaRPr lang="fr-FR" dirty="0" smtClean="0"/>
          </a:p>
          <a:p>
            <a:r>
              <a:rPr lang="en-US" dirty="0" smtClean="0"/>
              <a:t> </a:t>
            </a:r>
            <a:endParaRPr lang="en-US" dirty="0"/>
          </a:p>
        </p:txBody>
      </p:sp>
      <p:sp>
        <p:nvSpPr>
          <p:cNvPr id="8" name="TextBox 7"/>
          <p:cNvSpPr txBox="1"/>
          <p:nvPr/>
        </p:nvSpPr>
        <p:spPr>
          <a:xfrm>
            <a:off x="3165822" y="1417638"/>
            <a:ext cx="6115639" cy="646331"/>
          </a:xfrm>
          <a:prstGeom prst="rect">
            <a:avLst/>
          </a:prstGeom>
          <a:noFill/>
        </p:spPr>
        <p:txBody>
          <a:bodyPr wrap="none" rtlCol="0">
            <a:spAutoFit/>
          </a:bodyPr>
          <a:lstStyle/>
          <a:p>
            <a:r>
              <a:rPr lang="en-US" dirty="0"/>
              <a:t>A general mapping of local to global coordinates in element </a:t>
            </a:r>
            <a:r>
              <a:rPr lang="en-US" dirty="0" err="1"/>
              <a:t>Γ</a:t>
            </a:r>
            <a:r>
              <a:rPr lang="en-US" dirty="0"/>
              <a:t> is </a:t>
            </a:r>
            <a:endParaRPr lang="en-US" dirty="0" smtClean="0"/>
          </a:p>
          <a:p>
            <a:endParaRPr lang="en-US" dirty="0"/>
          </a:p>
        </p:txBody>
      </p:sp>
      <p:pic>
        <p:nvPicPr>
          <p:cNvPr id="9" name="Picture 8" descr="Screen Shot 2014-02-24 at 3.09.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004" y="2029262"/>
            <a:ext cx="5308967" cy="1283000"/>
          </a:xfrm>
          <a:prstGeom prst="rect">
            <a:avLst/>
          </a:prstGeom>
        </p:spPr>
      </p:pic>
      <p:sp>
        <p:nvSpPr>
          <p:cNvPr id="10" name="TextBox 9"/>
          <p:cNvSpPr txBox="1"/>
          <p:nvPr/>
        </p:nvSpPr>
        <p:spPr>
          <a:xfrm>
            <a:off x="3698067" y="3499044"/>
            <a:ext cx="4501165" cy="923330"/>
          </a:xfrm>
          <a:prstGeom prst="rect">
            <a:avLst/>
          </a:prstGeom>
          <a:noFill/>
        </p:spPr>
        <p:txBody>
          <a:bodyPr wrap="none" rtlCol="0">
            <a:spAutoFit/>
          </a:bodyPr>
          <a:lstStyle/>
          <a:p>
            <a:r>
              <a:rPr lang="en-US" dirty="0"/>
              <a:t>In the Laplace transform domain,  </a:t>
            </a:r>
            <a:r>
              <a:rPr lang="en-US" dirty="0" smtClean="0"/>
              <a:t>let </a:t>
            </a:r>
            <a:r>
              <a:rPr lang="en-US" dirty="0"/>
              <a:t>the local </a:t>
            </a:r>
            <a:endParaRPr lang="en-US" dirty="0" smtClean="0"/>
          </a:p>
          <a:p>
            <a:r>
              <a:rPr lang="en-US" dirty="0" smtClean="0"/>
              <a:t>3D </a:t>
            </a:r>
            <a:r>
              <a:rPr lang="en-US" dirty="0"/>
              <a:t>displacement field be expanded as </a:t>
            </a:r>
            <a:endParaRPr lang="en-US" dirty="0" smtClean="0"/>
          </a:p>
          <a:p>
            <a:endParaRPr lang="en-US" dirty="0"/>
          </a:p>
        </p:txBody>
      </p:sp>
      <p:pic>
        <p:nvPicPr>
          <p:cNvPr id="11" name="Picture 10" descr="Screen Shot 2014-02-24 at 3.10.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4487281"/>
            <a:ext cx="9144000" cy="841930"/>
          </a:xfrm>
          <a:prstGeom prst="rect">
            <a:avLst/>
          </a:prstGeom>
        </p:spPr>
      </p:pic>
      <p:sp>
        <p:nvSpPr>
          <p:cNvPr id="12" name="TextBox 11"/>
          <p:cNvSpPr txBox="1"/>
          <p:nvPr/>
        </p:nvSpPr>
        <p:spPr>
          <a:xfrm>
            <a:off x="1145528" y="5491970"/>
            <a:ext cx="5262979" cy="1200329"/>
          </a:xfrm>
          <a:prstGeom prst="rect">
            <a:avLst/>
          </a:prstGeom>
          <a:noFill/>
          <a:ln>
            <a:solidFill>
              <a:schemeClr val="tx1"/>
            </a:solidFill>
          </a:ln>
        </p:spPr>
        <p:txBody>
          <a:bodyPr wrap="none" rtlCol="0">
            <a:spAutoFit/>
          </a:bodyPr>
          <a:lstStyle/>
          <a:p>
            <a:pPr marL="285750" indent="-285750">
              <a:buFont typeface="Arial"/>
              <a:buChar char="•"/>
            </a:pPr>
            <a:r>
              <a:rPr lang="en-US" dirty="0" err="1" smtClean="0"/>
              <a:t>ψ</a:t>
            </a:r>
            <a:r>
              <a:rPr lang="en-US" baseline="-25000" dirty="0" smtClean="0"/>
              <a:t>αβ</a:t>
            </a:r>
            <a:r>
              <a:rPr lang="en-US" dirty="0" smtClean="0"/>
              <a:t> </a:t>
            </a:r>
            <a:r>
              <a:rPr lang="en-US" dirty="0"/>
              <a:t>are </a:t>
            </a:r>
            <a:r>
              <a:rPr lang="en-US" dirty="0" smtClean="0"/>
              <a:t>2D Gauss-Legendre-</a:t>
            </a:r>
            <a:r>
              <a:rPr lang="en-US" dirty="0" err="1" smtClean="0"/>
              <a:t>Lobatto</a:t>
            </a:r>
            <a:r>
              <a:rPr lang="en-US" dirty="0" smtClean="0"/>
              <a:t> </a:t>
            </a:r>
            <a:r>
              <a:rPr lang="en-US" dirty="0"/>
              <a:t>basis </a:t>
            </a:r>
            <a:r>
              <a:rPr lang="en-US" dirty="0" smtClean="0"/>
              <a:t>functions</a:t>
            </a:r>
          </a:p>
          <a:p>
            <a:pPr marL="285750" indent="-285750">
              <a:buFont typeface="Arial"/>
              <a:buChar char="•"/>
            </a:pPr>
            <a:endParaRPr lang="en-US" dirty="0" smtClean="0"/>
          </a:p>
          <a:p>
            <a:pPr marL="285750" indent="-285750">
              <a:buFont typeface="Arial"/>
              <a:buChar char="•"/>
            </a:pPr>
            <a:r>
              <a:rPr lang="en-US" dirty="0"/>
              <a:t>m</a:t>
            </a:r>
            <a:r>
              <a:rPr lang="en-US" dirty="0" smtClean="0"/>
              <a:t> = azimuthal order number </a:t>
            </a:r>
          </a:p>
          <a:p>
            <a:endParaRPr lang="en-US" dirty="0"/>
          </a:p>
        </p:txBody>
      </p:sp>
    </p:spTree>
    <p:extLst>
      <p:ext uri="{BB962C8B-B14F-4D97-AF65-F5344CB8AC3E}">
        <p14:creationId xmlns:p14="http://schemas.microsoft.com/office/powerpoint/2010/main" val="5787104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5100" y="-309562"/>
            <a:ext cx="8597900" cy="1143000"/>
          </a:xfrm>
        </p:spPr>
        <p:txBody>
          <a:bodyPr>
            <a:normAutofit fontScale="90000"/>
          </a:bodyPr>
          <a:lstStyle/>
          <a:p>
            <a:r>
              <a:rPr lang="en-US" dirty="0"/>
              <a:t>Gauss-Legendre-</a:t>
            </a:r>
            <a:r>
              <a:rPr lang="en-US" dirty="0" err="1"/>
              <a:t>Lobatto</a:t>
            </a:r>
            <a:r>
              <a:rPr lang="en-US" dirty="0"/>
              <a:t> basis functions </a:t>
            </a:r>
          </a:p>
        </p:txBody>
      </p:sp>
      <p:sp>
        <p:nvSpPr>
          <p:cNvPr id="9" name="TextBox 8"/>
          <p:cNvSpPr txBox="1"/>
          <p:nvPr/>
        </p:nvSpPr>
        <p:spPr>
          <a:xfrm>
            <a:off x="5816600" y="2348468"/>
            <a:ext cx="2072077" cy="400110"/>
          </a:xfrm>
          <a:prstGeom prst="rect">
            <a:avLst/>
          </a:prstGeom>
          <a:noFill/>
        </p:spPr>
        <p:txBody>
          <a:bodyPr wrap="none" rtlCol="0">
            <a:spAutoFit/>
          </a:bodyPr>
          <a:lstStyle/>
          <a:p>
            <a:r>
              <a:rPr lang="en-US" sz="2000" dirty="0" smtClean="0"/>
              <a:t>Example with N=5</a:t>
            </a:r>
            <a:endParaRPr lang="en-US" sz="2000" dirty="0"/>
          </a:p>
        </p:txBody>
      </p:sp>
      <p:pic>
        <p:nvPicPr>
          <p:cNvPr id="2" name="Picture 1" descr="Screen Shot 2014-06-19 at 10.27.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800" y="4686300"/>
            <a:ext cx="4711700" cy="939800"/>
          </a:xfrm>
          <a:prstGeom prst="rect">
            <a:avLst/>
          </a:prstGeom>
        </p:spPr>
      </p:pic>
      <p:sp>
        <p:nvSpPr>
          <p:cNvPr id="8" name="TextBox 7"/>
          <p:cNvSpPr txBox="1"/>
          <p:nvPr/>
        </p:nvSpPr>
        <p:spPr>
          <a:xfrm>
            <a:off x="266700" y="3721100"/>
            <a:ext cx="2056973" cy="369332"/>
          </a:xfrm>
          <a:prstGeom prst="rect">
            <a:avLst/>
          </a:prstGeom>
          <a:solidFill>
            <a:schemeClr val="tx1">
              <a:lumMod val="50000"/>
              <a:lumOff val="50000"/>
            </a:schemeClr>
          </a:solidFill>
          <a:ln>
            <a:solidFill>
              <a:schemeClr val="tx1">
                <a:lumMod val="75000"/>
                <a:lumOff val="25000"/>
              </a:schemeClr>
            </a:solidFill>
          </a:ln>
        </p:spPr>
        <p:txBody>
          <a:bodyPr wrap="none" rtlCol="0">
            <a:spAutoFit/>
          </a:bodyPr>
          <a:lstStyle/>
          <a:p>
            <a:r>
              <a:rPr lang="en-US" dirty="0" smtClean="0"/>
              <a:t>Interpolation points</a:t>
            </a:r>
            <a:endParaRPr lang="en-US" dirty="0"/>
          </a:p>
        </p:txBody>
      </p:sp>
      <p:pic>
        <p:nvPicPr>
          <p:cNvPr id="10" name="Picture 9" descr="Screen Shot 2014-06-19 at 10.00.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900" y="3651766"/>
            <a:ext cx="6629400" cy="520700"/>
          </a:xfrm>
          <a:prstGeom prst="rect">
            <a:avLst/>
          </a:prstGeom>
        </p:spPr>
      </p:pic>
      <p:sp>
        <p:nvSpPr>
          <p:cNvPr id="3" name="TextBox 2"/>
          <p:cNvSpPr txBox="1"/>
          <p:nvPr/>
        </p:nvSpPr>
        <p:spPr>
          <a:xfrm>
            <a:off x="278973" y="4996934"/>
            <a:ext cx="2277825" cy="369332"/>
          </a:xfrm>
          <a:prstGeom prst="rect">
            <a:avLst/>
          </a:prstGeom>
          <a:solidFill>
            <a:srgbClr val="7F7F7F"/>
          </a:solidFill>
        </p:spPr>
        <p:txBody>
          <a:bodyPr wrap="none" rtlCol="0">
            <a:spAutoFit/>
          </a:bodyPr>
          <a:lstStyle/>
          <a:p>
            <a:r>
              <a:rPr lang="en-US" dirty="0" smtClean="0"/>
              <a:t>1D GLL basis functions</a:t>
            </a:r>
            <a:endParaRPr lang="en-US" dirty="0"/>
          </a:p>
        </p:txBody>
      </p:sp>
      <p:pic>
        <p:nvPicPr>
          <p:cNvPr id="6" name="Picture 5" descr="basisfunctio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800" y="736600"/>
            <a:ext cx="3403600" cy="2800287"/>
          </a:xfrm>
          <a:prstGeom prst="rect">
            <a:avLst/>
          </a:prstGeom>
        </p:spPr>
      </p:pic>
    </p:spTree>
    <p:extLst>
      <p:ext uri="{BB962C8B-B14F-4D97-AF65-F5344CB8AC3E}">
        <p14:creationId xmlns:p14="http://schemas.microsoft.com/office/powerpoint/2010/main" val="38453593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5100" y="-309562"/>
            <a:ext cx="8597900" cy="1143000"/>
          </a:xfrm>
        </p:spPr>
        <p:txBody>
          <a:bodyPr>
            <a:normAutofit fontScale="90000"/>
          </a:bodyPr>
          <a:lstStyle/>
          <a:p>
            <a:r>
              <a:rPr lang="en-US" dirty="0"/>
              <a:t>Gauss-Legendre-</a:t>
            </a:r>
            <a:r>
              <a:rPr lang="en-US" dirty="0" err="1"/>
              <a:t>Lobatto</a:t>
            </a:r>
            <a:r>
              <a:rPr lang="en-US" dirty="0"/>
              <a:t> basis functions </a:t>
            </a:r>
          </a:p>
        </p:txBody>
      </p:sp>
      <p:sp>
        <p:nvSpPr>
          <p:cNvPr id="7" name="TextBox 6"/>
          <p:cNvSpPr txBox="1"/>
          <p:nvPr/>
        </p:nvSpPr>
        <p:spPr>
          <a:xfrm>
            <a:off x="4177834" y="5732983"/>
            <a:ext cx="317966" cy="461665"/>
          </a:xfrm>
          <a:prstGeom prst="rect">
            <a:avLst/>
          </a:prstGeom>
          <a:noFill/>
        </p:spPr>
        <p:txBody>
          <a:bodyPr wrap="none" rtlCol="0">
            <a:spAutoFit/>
          </a:bodyPr>
          <a:lstStyle/>
          <a:p>
            <a:r>
              <a:rPr lang="en-US" sz="2400" dirty="0" smtClean="0"/>
              <a:t>x</a:t>
            </a:r>
            <a:endParaRPr lang="en-US" sz="2400" dirty="0"/>
          </a:p>
        </p:txBody>
      </p:sp>
      <p:sp>
        <p:nvSpPr>
          <p:cNvPr id="8" name="TextBox 7"/>
          <p:cNvSpPr txBox="1"/>
          <p:nvPr/>
        </p:nvSpPr>
        <p:spPr>
          <a:xfrm>
            <a:off x="2203831" y="3759199"/>
            <a:ext cx="306244" cy="461665"/>
          </a:xfrm>
          <a:prstGeom prst="rect">
            <a:avLst/>
          </a:prstGeom>
          <a:noFill/>
        </p:spPr>
        <p:txBody>
          <a:bodyPr wrap="none" rtlCol="0">
            <a:spAutoFit/>
          </a:bodyPr>
          <a:lstStyle/>
          <a:p>
            <a:r>
              <a:rPr lang="en-US" sz="2400" dirty="0" smtClean="0"/>
              <a:t>z</a:t>
            </a:r>
            <a:endParaRPr lang="en-US" sz="2400" dirty="0"/>
          </a:p>
        </p:txBody>
      </p:sp>
      <p:pic>
        <p:nvPicPr>
          <p:cNvPr id="2" name="Picture 1" descr="Screen Shot 2014-06-19 at 10.40.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193800"/>
            <a:ext cx="3987800" cy="608664"/>
          </a:xfrm>
          <a:prstGeom prst="rect">
            <a:avLst/>
          </a:prstGeom>
        </p:spPr>
      </p:pic>
      <p:sp>
        <p:nvSpPr>
          <p:cNvPr id="3" name="TextBox 2"/>
          <p:cNvSpPr txBox="1"/>
          <p:nvPr/>
        </p:nvSpPr>
        <p:spPr>
          <a:xfrm>
            <a:off x="630475" y="1288534"/>
            <a:ext cx="2510398" cy="400110"/>
          </a:xfrm>
          <a:prstGeom prst="rect">
            <a:avLst/>
          </a:prstGeom>
          <a:solidFill>
            <a:srgbClr val="7F7F7F"/>
          </a:solidFill>
        </p:spPr>
        <p:txBody>
          <a:bodyPr wrap="none" rtlCol="0">
            <a:spAutoFit/>
          </a:bodyPr>
          <a:lstStyle/>
          <a:p>
            <a:r>
              <a:rPr lang="en-US" sz="2000" dirty="0" smtClean="0"/>
              <a:t>2D GLL basis functions</a:t>
            </a:r>
            <a:endParaRPr lang="en-US" sz="2000" dirty="0"/>
          </a:p>
        </p:txBody>
      </p:sp>
      <p:pic>
        <p:nvPicPr>
          <p:cNvPr id="9" name="Picture 8" descr="plotgri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372" y="2377131"/>
            <a:ext cx="3355851" cy="3355851"/>
          </a:xfrm>
          <a:prstGeom prst="rect">
            <a:avLst/>
          </a:prstGeom>
        </p:spPr>
      </p:pic>
    </p:spTree>
    <p:extLst>
      <p:ext uri="{BB962C8B-B14F-4D97-AF65-F5344CB8AC3E}">
        <p14:creationId xmlns:p14="http://schemas.microsoft.com/office/powerpoint/2010/main" val="27809856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sors-14-03477f3-1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1" y="1308100"/>
            <a:ext cx="8915020" cy="3525962"/>
          </a:xfrm>
          <a:prstGeom prst="rect">
            <a:avLst/>
          </a:prstGeom>
        </p:spPr>
      </p:pic>
      <p:sp>
        <p:nvSpPr>
          <p:cNvPr id="11" name="Title 1"/>
          <p:cNvSpPr>
            <a:spLocks noGrp="1"/>
          </p:cNvSpPr>
          <p:nvPr>
            <p:ph type="title"/>
          </p:nvPr>
        </p:nvSpPr>
        <p:spPr>
          <a:xfrm>
            <a:off x="165100" y="-309562"/>
            <a:ext cx="8597900" cy="1143000"/>
          </a:xfrm>
        </p:spPr>
        <p:txBody>
          <a:bodyPr>
            <a:normAutofit fontScale="90000"/>
          </a:bodyPr>
          <a:lstStyle/>
          <a:p>
            <a:r>
              <a:rPr lang="en-US" dirty="0"/>
              <a:t>Gauss-Legendre-</a:t>
            </a:r>
            <a:r>
              <a:rPr lang="en-US" dirty="0" err="1"/>
              <a:t>Lobatto</a:t>
            </a:r>
            <a:r>
              <a:rPr lang="en-US" dirty="0"/>
              <a:t> basis functions </a:t>
            </a:r>
          </a:p>
        </p:txBody>
      </p:sp>
      <p:sp>
        <p:nvSpPr>
          <p:cNvPr id="8" name="TextBox 7"/>
          <p:cNvSpPr txBox="1"/>
          <p:nvPr/>
        </p:nvSpPr>
        <p:spPr>
          <a:xfrm>
            <a:off x="1828800" y="4504026"/>
            <a:ext cx="5295900"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5870321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Integration over the elements</a:t>
            </a:r>
            <a:endParaRPr lang="en-US" sz="4000" dirty="0"/>
          </a:p>
        </p:txBody>
      </p:sp>
      <p:pic>
        <p:nvPicPr>
          <p:cNvPr id="4" name="Picture 3" descr="Screen Shot 2014-02-24 at 8.53.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00" y="2463799"/>
            <a:ext cx="5014276" cy="922873"/>
          </a:xfrm>
          <a:prstGeom prst="rect">
            <a:avLst/>
          </a:prstGeom>
        </p:spPr>
      </p:pic>
      <p:sp>
        <p:nvSpPr>
          <p:cNvPr id="5" name="TextBox 4"/>
          <p:cNvSpPr txBox="1"/>
          <p:nvPr/>
        </p:nvSpPr>
        <p:spPr>
          <a:xfrm>
            <a:off x="190500" y="2572386"/>
            <a:ext cx="2787279" cy="646331"/>
          </a:xfrm>
          <a:prstGeom prst="rect">
            <a:avLst/>
          </a:prstGeom>
          <a:solidFill>
            <a:srgbClr val="7F7F7F"/>
          </a:solidFill>
        </p:spPr>
        <p:txBody>
          <a:bodyPr wrap="none" rtlCol="0">
            <a:spAutoFit/>
          </a:bodyPr>
          <a:lstStyle/>
          <a:p>
            <a:r>
              <a:rPr lang="en-US" dirty="0" smtClean="0"/>
              <a:t>2D Legendre-Gauss-</a:t>
            </a:r>
            <a:r>
              <a:rPr lang="en-US" dirty="0" err="1" smtClean="0"/>
              <a:t>Lobatto</a:t>
            </a:r>
            <a:endParaRPr lang="en-US" dirty="0" smtClean="0"/>
          </a:p>
          <a:p>
            <a:r>
              <a:rPr lang="en-US" dirty="0" smtClean="0"/>
              <a:t> integration rule</a:t>
            </a:r>
            <a:endParaRPr lang="en-US" dirty="0"/>
          </a:p>
        </p:txBody>
      </p:sp>
      <p:sp>
        <p:nvSpPr>
          <p:cNvPr id="7" name="TextBox 6"/>
          <p:cNvSpPr txBox="1"/>
          <p:nvPr/>
        </p:nvSpPr>
        <p:spPr>
          <a:xfrm>
            <a:off x="279400" y="1574800"/>
            <a:ext cx="1915909" cy="369332"/>
          </a:xfrm>
          <a:prstGeom prst="rect">
            <a:avLst/>
          </a:prstGeom>
          <a:solidFill>
            <a:schemeClr val="tx1">
              <a:lumMod val="50000"/>
              <a:lumOff val="50000"/>
            </a:schemeClr>
          </a:solidFill>
          <a:ln>
            <a:solidFill>
              <a:schemeClr val="tx1">
                <a:lumMod val="75000"/>
                <a:lumOff val="25000"/>
              </a:schemeClr>
            </a:solidFill>
          </a:ln>
        </p:spPr>
        <p:txBody>
          <a:bodyPr wrap="none" rtlCol="0">
            <a:spAutoFit/>
          </a:bodyPr>
          <a:lstStyle/>
          <a:p>
            <a:r>
              <a:rPr lang="en-US" dirty="0" smtClean="0"/>
              <a:t>Quadrature points</a:t>
            </a:r>
            <a:endParaRPr lang="en-US" dirty="0"/>
          </a:p>
        </p:txBody>
      </p:sp>
      <p:pic>
        <p:nvPicPr>
          <p:cNvPr id="8" name="Picture 7" descr="Screen Shot 2014-06-19 at 10.00.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505466"/>
            <a:ext cx="6629400" cy="520700"/>
          </a:xfrm>
          <a:prstGeom prst="rect">
            <a:avLst/>
          </a:prstGeom>
        </p:spPr>
      </p:pic>
      <p:sp>
        <p:nvSpPr>
          <p:cNvPr id="9" name="TextBox 8"/>
          <p:cNvSpPr txBox="1"/>
          <p:nvPr/>
        </p:nvSpPr>
        <p:spPr>
          <a:xfrm>
            <a:off x="787400" y="3942834"/>
            <a:ext cx="955385" cy="369332"/>
          </a:xfrm>
          <a:prstGeom prst="rect">
            <a:avLst/>
          </a:prstGeom>
          <a:solidFill>
            <a:srgbClr val="7F7F7F"/>
          </a:solidFill>
        </p:spPr>
        <p:txBody>
          <a:bodyPr wrap="none" rtlCol="0">
            <a:spAutoFit/>
          </a:bodyPr>
          <a:lstStyle/>
          <a:p>
            <a:r>
              <a:rPr lang="en-US" dirty="0" smtClean="0"/>
              <a:t>Weights</a:t>
            </a:r>
            <a:endParaRPr lang="en-US" dirty="0"/>
          </a:p>
        </p:txBody>
      </p:sp>
      <p:pic>
        <p:nvPicPr>
          <p:cNvPr id="10" name="Picture 9" descr="Screen Shot 2014-06-19 at 10.03.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700" y="3721100"/>
            <a:ext cx="4622800" cy="781505"/>
          </a:xfrm>
          <a:prstGeom prst="rect">
            <a:avLst/>
          </a:prstGeom>
        </p:spPr>
      </p:pic>
      <p:sp>
        <p:nvSpPr>
          <p:cNvPr id="11" name="TextBox 10"/>
          <p:cNvSpPr txBox="1"/>
          <p:nvPr/>
        </p:nvSpPr>
        <p:spPr>
          <a:xfrm>
            <a:off x="230639" y="5003800"/>
            <a:ext cx="8606337" cy="1261884"/>
          </a:xfrm>
          <a:prstGeom prst="rect">
            <a:avLst/>
          </a:prstGeom>
          <a:noFill/>
          <a:ln>
            <a:solidFill>
              <a:srgbClr val="FF0000"/>
            </a:solidFill>
          </a:ln>
        </p:spPr>
        <p:txBody>
          <a:bodyPr wrap="square" rtlCol="0">
            <a:spAutoFit/>
          </a:bodyPr>
          <a:lstStyle/>
          <a:p>
            <a:pPr marL="285750" indent="-285750">
              <a:buFont typeface="Arial"/>
              <a:buChar char="•"/>
            </a:pPr>
            <a:r>
              <a:rPr lang="en-US" sz="1900" dirty="0" smtClean="0"/>
              <a:t>Extremely high spatial accuracy  -- 2D integration rule exact for polynomial </a:t>
            </a:r>
          </a:p>
          <a:p>
            <a:r>
              <a:rPr lang="en-US" sz="1900" dirty="0"/>
              <a:t> </a:t>
            </a:r>
            <a:r>
              <a:rPr lang="en-US" sz="1900" dirty="0" smtClean="0"/>
              <a:t>                                                                  functions up to degree 2N-1 in each dimension</a:t>
            </a:r>
          </a:p>
          <a:p>
            <a:endParaRPr lang="en-US" sz="1900" dirty="0" smtClean="0"/>
          </a:p>
          <a:p>
            <a:pPr marL="285750" indent="-285750">
              <a:buFont typeface="Arial"/>
              <a:buChar char="•"/>
            </a:pPr>
            <a:r>
              <a:rPr lang="en-US" sz="1900" dirty="0" smtClean="0"/>
              <a:t>Quadrature points are identical to the interpolation points</a:t>
            </a:r>
            <a:endParaRPr lang="en-US" sz="1900" dirty="0"/>
          </a:p>
        </p:txBody>
      </p:sp>
    </p:spTree>
    <p:extLst>
      <p:ext uri="{BB962C8B-B14F-4D97-AF65-F5344CB8AC3E}">
        <p14:creationId xmlns:p14="http://schemas.microsoft.com/office/powerpoint/2010/main" val="12733890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available at</a:t>
            </a:r>
            <a:endParaRPr lang="en-US" dirty="0"/>
          </a:p>
        </p:txBody>
      </p:sp>
      <p:sp>
        <p:nvSpPr>
          <p:cNvPr id="3" name="Content Placeholder 2"/>
          <p:cNvSpPr>
            <a:spLocks noGrp="1"/>
          </p:cNvSpPr>
          <p:nvPr>
            <p:ph idx="1"/>
          </p:nvPr>
        </p:nvSpPr>
        <p:spPr/>
        <p:txBody>
          <a:bodyPr/>
          <a:lstStyle/>
          <a:p>
            <a:r>
              <a:rPr lang="en-US" dirty="0" smtClean="0"/>
              <a:t>VISCO2.5D/DOC directory</a:t>
            </a:r>
            <a:endParaRPr lang="en-US" dirty="0"/>
          </a:p>
          <a:p>
            <a:pPr marL="0" indent="0">
              <a:buNone/>
            </a:pPr>
            <a:r>
              <a:rPr lang="en-US" dirty="0" smtClean="0"/>
              <a:t>or</a:t>
            </a:r>
          </a:p>
          <a:p>
            <a:r>
              <a:rPr lang="en-US" dirty="0" smtClean="0"/>
              <a:t>2015 Summer Program Agenda site:</a:t>
            </a:r>
          </a:p>
          <a:p>
            <a:pPr marL="0" indent="0">
              <a:buNone/>
            </a:pPr>
            <a:r>
              <a:rPr lang="en-US" dirty="0"/>
              <a:t>http://</a:t>
            </a:r>
            <a:r>
              <a:rPr lang="en-US" dirty="0" err="1"/>
              <a:t>www.deep-earth.org</a:t>
            </a:r>
            <a:r>
              <a:rPr lang="en-US" dirty="0"/>
              <a:t>/</a:t>
            </a:r>
            <a:r>
              <a:rPr lang="en-US" dirty="0" err="1"/>
              <a:t>wiki_cider</a:t>
            </a:r>
            <a:r>
              <a:rPr lang="en-US" dirty="0"/>
              <a:t>/2015_Summer_Program_Agenda</a:t>
            </a:r>
          </a:p>
          <a:p>
            <a:pPr marL="0" indent="0">
              <a:buNone/>
            </a:pPr>
            <a:endParaRPr lang="en-US" dirty="0"/>
          </a:p>
        </p:txBody>
      </p:sp>
    </p:spTree>
    <p:extLst>
      <p:ext uri="{BB962C8B-B14F-4D97-AF65-F5344CB8AC3E}">
        <p14:creationId xmlns:p14="http://schemas.microsoft.com/office/powerpoint/2010/main" val="2302990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108" y="274638"/>
            <a:ext cx="8686800" cy="1143000"/>
          </a:xfrm>
        </p:spPr>
        <p:txBody>
          <a:bodyPr>
            <a:normAutofit fontScale="90000"/>
          </a:bodyPr>
          <a:lstStyle/>
          <a:p>
            <a:r>
              <a:rPr lang="en-US" dirty="0" smtClean="0"/>
              <a:t>Linear system of simultaneous equations</a:t>
            </a:r>
            <a:endParaRPr lang="en-US" dirty="0"/>
          </a:p>
        </p:txBody>
      </p:sp>
      <p:pic>
        <p:nvPicPr>
          <p:cNvPr id="3" name="Picture 2" descr="Screen Shot 2014-02-24 at 3.01.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108" y="1256646"/>
            <a:ext cx="8010570" cy="1452018"/>
          </a:xfrm>
          <a:prstGeom prst="rect">
            <a:avLst/>
          </a:prstGeom>
        </p:spPr>
      </p:pic>
      <p:pic>
        <p:nvPicPr>
          <p:cNvPr id="5" name="Picture 4" descr="Screen Shot 2014-02-24 at 8.36.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359" y="2744444"/>
            <a:ext cx="3411766" cy="605501"/>
          </a:xfrm>
          <a:prstGeom prst="rect">
            <a:avLst/>
          </a:prstGeom>
        </p:spPr>
      </p:pic>
      <p:pic>
        <p:nvPicPr>
          <p:cNvPr id="6" name="Picture 5" descr="Screen Shot 2014-02-24 at 3.10.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42045"/>
            <a:ext cx="9144000" cy="841930"/>
          </a:xfrm>
          <a:prstGeom prst="rect">
            <a:avLst/>
          </a:prstGeom>
        </p:spPr>
      </p:pic>
      <p:sp>
        <p:nvSpPr>
          <p:cNvPr id="8" name="TextBox 7"/>
          <p:cNvSpPr txBox="1"/>
          <p:nvPr/>
        </p:nvSpPr>
        <p:spPr>
          <a:xfrm>
            <a:off x="324108" y="1948114"/>
            <a:ext cx="1479892" cy="923330"/>
          </a:xfrm>
          <a:prstGeom prst="rect">
            <a:avLst/>
          </a:prstGeom>
          <a:solidFill>
            <a:schemeClr val="bg1">
              <a:lumMod val="50000"/>
            </a:schemeClr>
          </a:solidFill>
        </p:spPr>
        <p:txBody>
          <a:bodyPr wrap="none" rtlCol="0">
            <a:spAutoFit/>
          </a:bodyPr>
          <a:lstStyle/>
          <a:p>
            <a:r>
              <a:rPr lang="en-US" dirty="0" smtClean="0"/>
              <a:t>Weak form of</a:t>
            </a:r>
          </a:p>
          <a:p>
            <a:r>
              <a:rPr lang="en-US" dirty="0" err="1"/>
              <a:t>e</a:t>
            </a:r>
            <a:r>
              <a:rPr lang="en-US" dirty="0" err="1" smtClean="0"/>
              <a:t>qns</a:t>
            </a:r>
            <a:r>
              <a:rPr lang="en-US" dirty="0" smtClean="0"/>
              <a:t> of static</a:t>
            </a:r>
          </a:p>
          <a:p>
            <a:r>
              <a:rPr lang="en-US" dirty="0" smtClean="0"/>
              <a:t>equilibrium</a:t>
            </a:r>
            <a:endParaRPr lang="en-US" dirty="0"/>
          </a:p>
        </p:txBody>
      </p:sp>
      <p:sp>
        <p:nvSpPr>
          <p:cNvPr id="9" name="TextBox 8"/>
          <p:cNvSpPr txBox="1"/>
          <p:nvPr/>
        </p:nvSpPr>
        <p:spPr>
          <a:xfrm>
            <a:off x="6128305" y="2837934"/>
            <a:ext cx="2130173" cy="369332"/>
          </a:xfrm>
          <a:prstGeom prst="rect">
            <a:avLst/>
          </a:prstGeom>
          <a:solidFill>
            <a:srgbClr val="7F7F7F"/>
          </a:solidFill>
        </p:spPr>
        <p:txBody>
          <a:bodyPr wrap="none" rtlCol="0">
            <a:spAutoFit/>
          </a:bodyPr>
          <a:lstStyle/>
          <a:p>
            <a:r>
              <a:rPr lang="en-US" dirty="0" smtClean="0"/>
              <a:t>Stress-strain relation</a:t>
            </a:r>
            <a:endParaRPr lang="en-US" dirty="0"/>
          </a:p>
        </p:txBody>
      </p:sp>
      <p:sp>
        <p:nvSpPr>
          <p:cNvPr id="10" name="TextBox 9"/>
          <p:cNvSpPr txBox="1"/>
          <p:nvPr/>
        </p:nvSpPr>
        <p:spPr>
          <a:xfrm>
            <a:off x="635000" y="3343079"/>
            <a:ext cx="8012567" cy="369332"/>
          </a:xfrm>
          <a:prstGeom prst="rect">
            <a:avLst/>
          </a:prstGeom>
          <a:solidFill>
            <a:srgbClr val="7F7F7F"/>
          </a:solidFill>
        </p:spPr>
        <p:txBody>
          <a:bodyPr wrap="none" rtlCol="0">
            <a:spAutoFit/>
          </a:bodyPr>
          <a:lstStyle/>
          <a:p>
            <a:r>
              <a:rPr lang="en-US" dirty="0" smtClean="0"/>
              <a:t>Expansion of displacement field in terms of Gauss-Legendre-</a:t>
            </a:r>
            <a:r>
              <a:rPr lang="en-US" dirty="0" err="1" smtClean="0"/>
              <a:t>Lobatto</a:t>
            </a:r>
            <a:r>
              <a:rPr lang="en-US" dirty="0" smtClean="0"/>
              <a:t> basis functions</a:t>
            </a:r>
            <a:endParaRPr lang="en-US" dirty="0"/>
          </a:p>
        </p:txBody>
      </p:sp>
      <p:pic>
        <p:nvPicPr>
          <p:cNvPr id="11" name="Picture 10" descr="Screen Shot 2014-02-24 at 8.52.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054600"/>
            <a:ext cx="4342959" cy="1473200"/>
          </a:xfrm>
          <a:prstGeom prst="rect">
            <a:avLst/>
          </a:prstGeom>
        </p:spPr>
      </p:pic>
      <p:sp>
        <p:nvSpPr>
          <p:cNvPr id="12" name="TextBox 11"/>
          <p:cNvSpPr txBox="1"/>
          <p:nvPr/>
        </p:nvSpPr>
        <p:spPr>
          <a:xfrm>
            <a:off x="165100" y="4615934"/>
            <a:ext cx="4652986" cy="369332"/>
          </a:xfrm>
          <a:prstGeom prst="rect">
            <a:avLst/>
          </a:prstGeom>
          <a:solidFill>
            <a:srgbClr val="7F7F7F"/>
          </a:solidFill>
        </p:spPr>
        <p:txBody>
          <a:bodyPr wrap="none" rtlCol="0">
            <a:spAutoFit/>
          </a:bodyPr>
          <a:lstStyle/>
          <a:p>
            <a:r>
              <a:rPr lang="en-US" dirty="0" smtClean="0"/>
              <a:t>Test functions defined using GLL basis functions</a:t>
            </a:r>
            <a:endParaRPr lang="en-US" dirty="0"/>
          </a:p>
        </p:txBody>
      </p:sp>
      <p:pic>
        <p:nvPicPr>
          <p:cNvPr id="13" name="Picture 12" descr="Screen Shot 2014-02-24 at 8.53.5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100" y="5054600"/>
            <a:ext cx="4163376" cy="766266"/>
          </a:xfrm>
          <a:prstGeom prst="rect">
            <a:avLst/>
          </a:prstGeom>
        </p:spPr>
      </p:pic>
      <p:sp>
        <p:nvSpPr>
          <p:cNvPr id="14" name="TextBox 13"/>
          <p:cNvSpPr txBox="1"/>
          <p:nvPr/>
        </p:nvSpPr>
        <p:spPr>
          <a:xfrm>
            <a:off x="5600700" y="4615934"/>
            <a:ext cx="3355005" cy="369332"/>
          </a:xfrm>
          <a:prstGeom prst="rect">
            <a:avLst/>
          </a:prstGeom>
          <a:solidFill>
            <a:srgbClr val="7F7F7F"/>
          </a:solidFill>
        </p:spPr>
        <p:txBody>
          <a:bodyPr wrap="none" rtlCol="0">
            <a:spAutoFit/>
          </a:bodyPr>
          <a:lstStyle/>
          <a:p>
            <a:r>
              <a:rPr lang="en-US" dirty="0" smtClean="0"/>
              <a:t>2D Gauss-</a:t>
            </a:r>
            <a:r>
              <a:rPr lang="en-US" dirty="0" err="1" smtClean="0"/>
              <a:t>Lobatto</a:t>
            </a:r>
            <a:r>
              <a:rPr lang="en-US" dirty="0" smtClean="0"/>
              <a:t> integration rule</a:t>
            </a:r>
            <a:endParaRPr lang="en-US" dirty="0"/>
          </a:p>
        </p:txBody>
      </p:sp>
    </p:spTree>
    <p:extLst>
      <p:ext uri="{BB962C8B-B14F-4D97-AF65-F5344CB8AC3E}">
        <p14:creationId xmlns:p14="http://schemas.microsoft.com/office/powerpoint/2010/main" val="17414921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4108" y="274638"/>
            <a:ext cx="8686800" cy="1143000"/>
          </a:xfrm>
        </p:spPr>
        <p:txBody>
          <a:bodyPr>
            <a:normAutofit/>
          </a:bodyPr>
          <a:lstStyle/>
          <a:p>
            <a:r>
              <a:rPr lang="en-US" dirty="0" smtClean="0"/>
              <a:t>Assembly of global linear system</a:t>
            </a:r>
            <a:endParaRPr lang="en-US" dirty="0"/>
          </a:p>
        </p:txBody>
      </p:sp>
      <p:pic>
        <p:nvPicPr>
          <p:cNvPr id="8" name="Picture 7" descr="Screen shot 2014-06-22 at 7.55.58 PM.png"/>
          <p:cNvPicPr>
            <a:picLocks noChangeAspect="1"/>
          </p:cNvPicPr>
          <p:nvPr/>
        </p:nvPicPr>
        <p:blipFill>
          <a:blip r:embed="rId3"/>
          <a:stretch>
            <a:fillRect/>
          </a:stretch>
        </p:blipFill>
        <p:spPr>
          <a:xfrm>
            <a:off x="1168400" y="2516269"/>
            <a:ext cx="7842508" cy="3930984"/>
          </a:xfrm>
          <a:prstGeom prst="rect">
            <a:avLst/>
          </a:prstGeom>
        </p:spPr>
      </p:pic>
      <p:sp>
        <p:nvSpPr>
          <p:cNvPr id="9" name="TextBox 8"/>
          <p:cNvSpPr txBox="1"/>
          <p:nvPr/>
        </p:nvSpPr>
        <p:spPr>
          <a:xfrm>
            <a:off x="88900" y="2637435"/>
            <a:ext cx="2210862" cy="646331"/>
          </a:xfrm>
          <a:prstGeom prst="rect">
            <a:avLst/>
          </a:prstGeom>
          <a:solidFill>
            <a:schemeClr val="bg1">
              <a:lumMod val="50000"/>
            </a:schemeClr>
          </a:solidFill>
        </p:spPr>
        <p:txBody>
          <a:bodyPr wrap="none" rtlCol="0">
            <a:spAutoFit/>
          </a:bodyPr>
          <a:lstStyle/>
          <a:p>
            <a:r>
              <a:rPr lang="en-US" dirty="0" smtClean="0"/>
              <a:t>Weak form of </a:t>
            </a:r>
            <a:r>
              <a:rPr lang="en-US" dirty="0" err="1" smtClean="0"/>
              <a:t>eqns</a:t>
            </a:r>
            <a:r>
              <a:rPr lang="en-US" dirty="0" smtClean="0"/>
              <a:t> of </a:t>
            </a:r>
          </a:p>
          <a:p>
            <a:r>
              <a:rPr lang="en-US" dirty="0" smtClean="0"/>
              <a:t>static equilibrium</a:t>
            </a:r>
            <a:endParaRPr lang="en-US" dirty="0"/>
          </a:p>
        </p:txBody>
      </p:sp>
      <p:sp>
        <p:nvSpPr>
          <p:cNvPr id="10" name="TextBox 9"/>
          <p:cNvSpPr txBox="1"/>
          <p:nvPr/>
        </p:nvSpPr>
        <p:spPr>
          <a:xfrm>
            <a:off x="88900" y="3896879"/>
            <a:ext cx="2262947" cy="923330"/>
          </a:xfrm>
          <a:prstGeom prst="rect">
            <a:avLst/>
          </a:prstGeom>
          <a:solidFill>
            <a:schemeClr val="bg1">
              <a:lumMod val="50000"/>
            </a:schemeClr>
          </a:solidFill>
        </p:spPr>
        <p:txBody>
          <a:bodyPr wrap="none" rtlCol="0">
            <a:spAutoFit/>
          </a:bodyPr>
          <a:lstStyle/>
          <a:p>
            <a:r>
              <a:rPr lang="en-US" dirty="0" smtClean="0"/>
              <a:t>Domain V divided into </a:t>
            </a:r>
          </a:p>
          <a:p>
            <a:r>
              <a:rPr lang="en-US" dirty="0" smtClean="0"/>
              <a:t>K non-overlapping </a:t>
            </a:r>
          </a:p>
          <a:p>
            <a:r>
              <a:rPr lang="en-US" dirty="0" err="1" smtClean="0"/>
              <a:t>subdomains</a:t>
            </a:r>
            <a:r>
              <a:rPr lang="en-US" dirty="0" smtClean="0"/>
              <a:t> </a:t>
            </a:r>
            <a:r>
              <a:rPr lang="en-US" dirty="0" err="1" smtClean="0"/>
              <a:t>V</a:t>
            </a:r>
            <a:r>
              <a:rPr lang="en-US" baseline="-25000" dirty="0" err="1" smtClean="0"/>
              <a:t>k</a:t>
            </a:r>
            <a:endParaRPr lang="en-US" dirty="0"/>
          </a:p>
        </p:txBody>
      </p:sp>
      <p:sp>
        <p:nvSpPr>
          <p:cNvPr id="11" name="TextBox 10"/>
          <p:cNvSpPr txBox="1"/>
          <p:nvPr/>
        </p:nvSpPr>
        <p:spPr>
          <a:xfrm>
            <a:off x="88900" y="5238446"/>
            <a:ext cx="1890261" cy="369332"/>
          </a:xfrm>
          <a:prstGeom prst="rect">
            <a:avLst/>
          </a:prstGeom>
          <a:solidFill>
            <a:schemeClr val="bg1">
              <a:lumMod val="50000"/>
            </a:schemeClr>
          </a:solidFill>
        </p:spPr>
        <p:txBody>
          <a:bodyPr wrap="none" rtlCol="0">
            <a:spAutoFit/>
          </a:bodyPr>
          <a:lstStyle/>
          <a:p>
            <a:r>
              <a:rPr lang="en-US" dirty="0" smtClean="0"/>
              <a:t>Global </a:t>
            </a:r>
            <a:r>
              <a:rPr lang="en-US" dirty="0" err="1" smtClean="0"/>
              <a:t>interpolant</a:t>
            </a:r>
            <a:endParaRPr lang="en-US" dirty="0"/>
          </a:p>
        </p:txBody>
      </p:sp>
      <p:pic>
        <p:nvPicPr>
          <p:cNvPr id="12" name="Picture 11" descr="domain1.jpg"/>
          <p:cNvPicPr>
            <a:picLocks noChangeAspect="1"/>
          </p:cNvPicPr>
          <p:nvPr/>
        </p:nvPicPr>
        <p:blipFill>
          <a:blip r:embed="rId4"/>
          <a:stretch>
            <a:fillRect/>
          </a:stretch>
        </p:blipFill>
        <p:spPr>
          <a:xfrm>
            <a:off x="723900" y="1417638"/>
            <a:ext cx="7696200" cy="71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661400" cy="1143000"/>
          </a:xfrm>
        </p:spPr>
        <p:txBody>
          <a:bodyPr>
            <a:normAutofit fontScale="90000"/>
          </a:bodyPr>
          <a:lstStyle/>
          <a:p>
            <a:r>
              <a:rPr lang="en-US" dirty="0"/>
              <a:t>Linear system of simultaneous equations</a:t>
            </a:r>
          </a:p>
        </p:txBody>
      </p:sp>
      <p:pic>
        <p:nvPicPr>
          <p:cNvPr id="4" name="Picture 3" descr="Screen Shot 2014-02-24 at 8.57.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0" y="1417638"/>
            <a:ext cx="1447800" cy="622300"/>
          </a:xfrm>
          <a:prstGeom prst="rect">
            <a:avLst/>
          </a:prstGeom>
        </p:spPr>
      </p:pic>
      <p:sp>
        <p:nvSpPr>
          <p:cNvPr id="5" name="TextBox 4"/>
          <p:cNvSpPr txBox="1"/>
          <p:nvPr/>
        </p:nvSpPr>
        <p:spPr>
          <a:xfrm>
            <a:off x="1701800" y="2114034"/>
            <a:ext cx="5827236" cy="369332"/>
          </a:xfrm>
          <a:prstGeom prst="rect">
            <a:avLst/>
          </a:prstGeom>
          <a:solidFill>
            <a:srgbClr val="7F7F7F"/>
          </a:solidFill>
        </p:spPr>
        <p:txBody>
          <a:bodyPr wrap="none" rtlCol="0">
            <a:spAutoFit/>
          </a:bodyPr>
          <a:lstStyle/>
          <a:p>
            <a:r>
              <a:rPr lang="en-US" dirty="0" smtClean="0"/>
              <a:t>(Stiffness matrix) (Displacement coefficients) = Source vector </a:t>
            </a:r>
            <a:endParaRPr lang="en-US" dirty="0"/>
          </a:p>
        </p:txBody>
      </p:sp>
      <p:sp>
        <p:nvSpPr>
          <p:cNvPr id="6" name="TextBox 5"/>
          <p:cNvSpPr txBox="1"/>
          <p:nvPr/>
        </p:nvSpPr>
        <p:spPr>
          <a:xfrm>
            <a:off x="965200" y="2971800"/>
            <a:ext cx="6648988" cy="923330"/>
          </a:xfrm>
          <a:prstGeom prst="rect">
            <a:avLst/>
          </a:prstGeom>
          <a:noFill/>
        </p:spPr>
        <p:txBody>
          <a:bodyPr wrap="none" rtlCol="0">
            <a:spAutoFit/>
          </a:bodyPr>
          <a:lstStyle/>
          <a:p>
            <a:r>
              <a:rPr lang="en-US" dirty="0"/>
              <a:t>T</a:t>
            </a:r>
            <a:r>
              <a:rPr lang="en-US" dirty="0" smtClean="0"/>
              <a:t>he </a:t>
            </a:r>
            <a:r>
              <a:rPr lang="en-US" dirty="0"/>
              <a:t>vector of unknowns U contains </a:t>
            </a:r>
            <a:r>
              <a:rPr lang="en-US" dirty="0" smtClean="0"/>
              <a:t>the </a:t>
            </a:r>
            <a:r>
              <a:rPr lang="en-US" dirty="0"/>
              <a:t>expansion </a:t>
            </a:r>
            <a:r>
              <a:rPr lang="en-US" dirty="0" smtClean="0"/>
              <a:t>coefficients</a:t>
            </a:r>
            <a:r>
              <a:rPr lang="en-US" dirty="0"/>
              <a:t> </a:t>
            </a:r>
            <a:r>
              <a:rPr lang="en-US" dirty="0" smtClean="0"/>
              <a:t>of </a:t>
            </a:r>
            <a:r>
              <a:rPr lang="en-US" dirty="0"/>
              <a:t>the </a:t>
            </a:r>
            <a:endParaRPr lang="en-US" dirty="0" smtClean="0"/>
          </a:p>
          <a:p>
            <a:r>
              <a:rPr lang="en-US" dirty="0" smtClean="0"/>
              <a:t>displacement components                                     , three </a:t>
            </a:r>
            <a:r>
              <a:rPr lang="en-US" dirty="0"/>
              <a:t>for each of </a:t>
            </a:r>
            <a:r>
              <a:rPr lang="en-US" dirty="0" smtClean="0"/>
              <a:t>the </a:t>
            </a:r>
            <a:endParaRPr lang="en-US" dirty="0"/>
          </a:p>
          <a:p>
            <a:r>
              <a:rPr lang="en-US" dirty="0" smtClean="0"/>
              <a:t>nodes of </a:t>
            </a:r>
            <a:r>
              <a:rPr lang="en-US" dirty="0"/>
              <a:t>the global grid</a:t>
            </a:r>
          </a:p>
        </p:txBody>
      </p:sp>
      <p:pic>
        <p:nvPicPr>
          <p:cNvPr id="7" name="Picture 6" descr="Screen Shot 2014-02-24 at 9.01.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700" y="3307518"/>
            <a:ext cx="1828800" cy="328990"/>
          </a:xfrm>
          <a:prstGeom prst="rect">
            <a:avLst/>
          </a:prstGeom>
        </p:spPr>
      </p:pic>
      <p:pic>
        <p:nvPicPr>
          <p:cNvPr id="8" name="Picture 7" descr="Screen Shot 2014-02-24 at 2.54.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38" y="4124529"/>
            <a:ext cx="3190724" cy="2733471"/>
          </a:xfrm>
          <a:prstGeom prst="rect">
            <a:avLst/>
          </a:prstGeom>
          <a:ln>
            <a:solidFill>
              <a:srgbClr val="4F81BD"/>
            </a:solidFill>
          </a:ln>
        </p:spPr>
      </p:pic>
      <p:sp>
        <p:nvSpPr>
          <p:cNvPr id="9" name="TextBox 8"/>
          <p:cNvSpPr txBox="1"/>
          <p:nvPr/>
        </p:nvSpPr>
        <p:spPr>
          <a:xfrm>
            <a:off x="4597400" y="4137229"/>
            <a:ext cx="3378562" cy="369332"/>
          </a:xfrm>
          <a:prstGeom prst="rect">
            <a:avLst/>
          </a:prstGeom>
          <a:noFill/>
        </p:spPr>
        <p:txBody>
          <a:bodyPr wrap="none" rtlCol="0">
            <a:spAutoFit/>
          </a:bodyPr>
          <a:lstStyle/>
          <a:p>
            <a:r>
              <a:rPr lang="en-US" dirty="0" smtClean="0"/>
              <a:t>At the 2D GLL interpolation points </a:t>
            </a:r>
            <a:endParaRPr lang="en-US" dirty="0"/>
          </a:p>
        </p:txBody>
      </p:sp>
      <p:pic>
        <p:nvPicPr>
          <p:cNvPr id="10" name="Picture 9" descr="Screen Shot 2014-02-24 at 9.04.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400" y="4506561"/>
            <a:ext cx="2832100" cy="576020"/>
          </a:xfrm>
          <a:prstGeom prst="rect">
            <a:avLst/>
          </a:prstGeom>
        </p:spPr>
      </p:pic>
      <p:sp>
        <p:nvSpPr>
          <p:cNvPr id="11" name="TextBox 10"/>
          <p:cNvSpPr txBox="1"/>
          <p:nvPr/>
        </p:nvSpPr>
        <p:spPr>
          <a:xfrm>
            <a:off x="3873500" y="5245100"/>
            <a:ext cx="5192685" cy="369332"/>
          </a:xfrm>
          <a:prstGeom prst="rect">
            <a:avLst/>
          </a:prstGeom>
          <a:noFill/>
        </p:spPr>
        <p:txBody>
          <a:bodyPr wrap="none" rtlCol="0">
            <a:spAutoFit/>
          </a:bodyPr>
          <a:lstStyle/>
          <a:p>
            <a:r>
              <a:rPr lang="en-US" dirty="0" smtClean="0"/>
              <a:t>Displacement field at points (</a:t>
            </a:r>
            <a:r>
              <a:rPr lang="en-US" dirty="0" err="1" smtClean="0"/>
              <a:t>r</a:t>
            </a:r>
            <a:r>
              <a:rPr lang="en-US" baseline="-25000" dirty="0" err="1" smtClean="0">
                <a:latin typeface="Symbol" charset="2"/>
                <a:cs typeface="Symbol" charset="2"/>
              </a:rPr>
              <a:t>gn</a:t>
            </a:r>
            <a:r>
              <a:rPr lang="en-US" dirty="0" err="1" smtClean="0">
                <a:latin typeface="Symbol" charset="2"/>
                <a:cs typeface="Symbol" charset="2"/>
              </a:rPr>
              <a:t>,q</a:t>
            </a:r>
            <a:r>
              <a:rPr lang="en-US" baseline="-25000" dirty="0" err="1" smtClean="0">
                <a:latin typeface="Symbol" charset="2"/>
                <a:cs typeface="Symbol" charset="2"/>
              </a:rPr>
              <a:t>gn</a:t>
            </a:r>
            <a:r>
              <a:rPr lang="en-US" dirty="0" smtClean="0">
                <a:cs typeface="Symbol" charset="2"/>
              </a:rPr>
              <a:t>) and arbitrary </a:t>
            </a:r>
            <a:r>
              <a:rPr lang="en-US" dirty="0" smtClean="0">
                <a:latin typeface="Symbol" charset="2"/>
                <a:cs typeface="Symbol" charset="2"/>
              </a:rPr>
              <a:t>f </a:t>
            </a:r>
            <a:r>
              <a:rPr lang="en-US" dirty="0" smtClean="0">
                <a:cs typeface="Symbol" charset="2"/>
              </a:rPr>
              <a:t>is</a:t>
            </a:r>
            <a:r>
              <a:rPr lang="en-US" dirty="0" smtClean="0"/>
              <a:t> </a:t>
            </a:r>
            <a:endParaRPr lang="en-US" dirty="0"/>
          </a:p>
        </p:txBody>
      </p:sp>
      <p:pic>
        <p:nvPicPr>
          <p:cNvPr id="12" name="Picture 11" descr="Screen Shot 2014-02-24 at 9.08.4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500" y="5816600"/>
            <a:ext cx="4991100" cy="561598"/>
          </a:xfrm>
          <a:prstGeom prst="rect">
            <a:avLst/>
          </a:prstGeom>
        </p:spPr>
      </p:pic>
    </p:spTree>
    <p:extLst>
      <p:ext uri="{BB962C8B-B14F-4D97-AF65-F5344CB8AC3E}">
        <p14:creationId xmlns:p14="http://schemas.microsoft.com/office/powerpoint/2010/main" val="12417156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Boundary Conditions</a:t>
            </a:r>
            <a:endParaRPr lang="en-US" sz="3600" dirty="0"/>
          </a:p>
        </p:txBody>
      </p:sp>
      <p:pic>
        <p:nvPicPr>
          <p:cNvPr id="4" name="Picture 3" descr="boundary-condi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549400"/>
            <a:ext cx="8610600" cy="3949700"/>
          </a:xfrm>
          <a:prstGeom prst="rect">
            <a:avLst/>
          </a:prstGeom>
        </p:spPr>
      </p:pic>
    </p:spTree>
    <p:extLst>
      <p:ext uri="{BB962C8B-B14F-4D97-AF65-F5344CB8AC3E}">
        <p14:creationId xmlns:p14="http://schemas.microsoft.com/office/powerpoint/2010/main" val="10350229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3100" y="128657"/>
            <a:ext cx="4426362" cy="707886"/>
          </a:xfrm>
          <a:prstGeom prst="rect">
            <a:avLst/>
          </a:prstGeom>
          <a:noFill/>
        </p:spPr>
        <p:txBody>
          <a:bodyPr wrap="none" rtlCol="0">
            <a:spAutoFit/>
          </a:bodyPr>
          <a:lstStyle/>
          <a:p>
            <a:r>
              <a:rPr lang="en-US" sz="4000" dirty="0"/>
              <a:t>T</a:t>
            </a:r>
            <a:r>
              <a:rPr lang="en-US" sz="4000" dirty="0" smtClean="0"/>
              <a:t>ime domain results</a:t>
            </a:r>
            <a:endParaRPr lang="en-US" sz="4000" dirty="0"/>
          </a:p>
        </p:txBody>
      </p:sp>
      <p:sp>
        <p:nvSpPr>
          <p:cNvPr id="7" name="Rectangle 6"/>
          <p:cNvSpPr/>
          <p:nvPr/>
        </p:nvSpPr>
        <p:spPr>
          <a:xfrm>
            <a:off x="266700" y="1524000"/>
            <a:ext cx="2794000" cy="35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Laplace transform domain</a:t>
            </a:r>
            <a:endParaRPr lang="en-US" dirty="0"/>
          </a:p>
        </p:txBody>
      </p:sp>
      <p:sp>
        <p:nvSpPr>
          <p:cNvPr id="8" name="Rectangle 7"/>
          <p:cNvSpPr/>
          <p:nvPr/>
        </p:nvSpPr>
        <p:spPr>
          <a:xfrm>
            <a:off x="717550" y="2692400"/>
            <a:ext cx="18669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Time domain</a:t>
            </a:r>
            <a:endParaRPr lang="en-US" dirty="0"/>
          </a:p>
        </p:txBody>
      </p:sp>
      <p:pic>
        <p:nvPicPr>
          <p:cNvPr id="9" name="Picture 8" descr="Screen shot 2014-06-19 at 5.37.27 AM.png"/>
          <p:cNvPicPr>
            <a:picLocks noChangeAspect="1"/>
          </p:cNvPicPr>
          <p:nvPr/>
        </p:nvPicPr>
        <p:blipFill>
          <a:blip r:embed="rId3"/>
          <a:stretch>
            <a:fillRect/>
          </a:stretch>
        </p:blipFill>
        <p:spPr>
          <a:xfrm>
            <a:off x="3403600" y="2377007"/>
            <a:ext cx="5740400" cy="1103260"/>
          </a:xfrm>
          <a:prstGeom prst="rect">
            <a:avLst/>
          </a:prstGeom>
        </p:spPr>
      </p:pic>
      <p:pic>
        <p:nvPicPr>
          <p:cNvPr id="11" name="Picture 10" descr="Screen shot 2014-06-19 at 5.37.14 AM.png"/>
          <p:cNvPicPr>
            <a:picLocks noChangeAspect="1"/>
          </p:cNvPicPr>
          <p:nvPr/>
        </p:nvPicPr>
        <p:blipFill>
          <a:blip r:embed="rId4"/>
          <a:stretch>
            <a:fillRect/>
          </a:stretch>
        </p:blipFill>
        <p:spPr>
          <a:xfrm>
            <a:off x="3867150" y="1103940"/>
            <a:ext cx="4070350" cy="1273067"/>
          </a:xfrm>
          <a:prstGeom prst="rect">
            <a:avLst/>
          </a:prstGeom>
        </p:spPr>
      </p:pic>
      <p:pic>
        <p:nvPicPr>
          <p:cNvPr id="12" name="Picture 11" descr="Screen shot 2014-06-19 at 5.52.17 AM.png"/>
          <p:cNvPicPr>
            <a:picLocks noChangeAspect="1"/>
          </p:cNvPicPr>
          <p:nvPr/>
        </p:nvPicPr>
        <p:blipFill>
          <a:blip r:embed="rId5"/>
          <a:stretch>
            <a:fillRect/>
          </a:stretch>
        </p:blipFill>
        <p:spPr>
          <a:xfrm>
            <a:off x="1398109" y="3289300"/>
            <a:ext cx="4010982" cy="3200400"/>
          </a:xfrm>
          <a:prstGeom prst="rect">
            <a:avLst/>
          </a:prstGeom>
        </p:spPr>
      </p:pic>
      <p:sp>
        <p:nvSpPr>
          <p:cNvPr id="14" name="TextBox 13"/>
          <p:cNvSpPr txBox="1"/>
          <p:nvPr/>
        </p:nvSpPr>
        <p:spPr>
          <a:xfrm>
            <a:off x="2057400" y="6025634"/>
            <a:ext cx="590550" cy="369332"/>
          </a:xfrm>
          <a:prstGeom prst="rect">
            <a:avLst/>
          </a:prstGeom>
          <a:noFill/>
        </p:spPr>
        <p:txBody>
          <a:bodyPr wrap="square" rtlCol="0">
            <a:spAutoFit/>
          </a:bodyPr>
          <a:lstStyle/>
          <a:p>
            <a:r>
              <a:rPr lang="en-US" dirty="0" err="1" smtClean="0">
                <a:latin typeface="Symbol" charset="2"/>
                <a:cs typeface="Symbol" charset="2"/>
              </a:rPr>
              <a:t>t</a:t>
            </a:r>
            <a:r>
              <a:rPr lang="en-US" baseline="-25000" dirty="0" err="1" smtClean="0">
                <a:cs typeface="Symbol" charset="2"/>
              </a:rPr>
              <a:t>j</a:t>
            </a:r>
            <a:endParaRPr lang="en-US" dirty="0">
              <a:latin typeface="Symbol" charset="2"/>
              <a:cs typeface="Symbol" charset="2"/>
            </a:endParaRPr>
          </a:p>
        </p:txBody>
      </p:sp>
    </p:spTree>
    <p:extLst>
      <p:ext uri="{BB962C8B-B14F-4D97-AF65-F5344CB8AC3E}">
        <p14:creationId xmlns:p14="http://schemas.microsoft.com/office/powerpoint/2010/main" val="14154261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457" y="530612"/>
            <a:ext cx="5936603" cy="6327388"/>
          </a:xfrm>
          <a:prstGeom prst="rect">
            <a:avLst/>
          </a:prstGeom>
        </p:spPr>
      </p:pic>
      <p:sp>
        <p:nvSpPr>
          <p:cNvPr id="3" name="TextBox 2"/>
          <p:cNvSpPr txBox="1"/>
          <p:nvPr/>
        </p:nvSpPr>
        <p:spPr>
          <a:xfrm>
            <a:off x="1298180" y="11371"/>
            <a:ext cx="6482464" cy="400110"/>
          </a:xfrm>
          <a:prstGeom prst="rect">
            <a:avLst/>
          </a:prstGeom>
          <a:solidFill>
            <a:srgbClr val="7F7F7F"/>
          </a:solidFill>
        </p:spPr>
        <p:txBody>
          <a:bodyPr wrap="none" rtlCol="0">
            <a:spAutoFit/>
          </a:bodyPr>
          <a:lstStyle/>
          <a:p>
            <a:r>
              <a:rPr lang="en-US" sz="2000" dirty="0" smtClean="0">
                <a:solidFill>
                  <a:srgbClr val="FFFFFF"/>
                </a:solidFill>
              </a:rPr>
              <a:t>Constraining mantle </a:t>
            </a:r>
            <a:r>
              <a:rPr lang="en-US" sz="2000" dirty="0">
                <a:solidFill>
                  <a:srgbClr val="FFFFFF"/>
                </a:solidFill>
              </a:rPr>
              <a:t>a</a:t>
            </a:r>
            <a:r>
              <a:rPr lang="en-US" sz="2000" dirty="0" smtClean="0">
                <a:solidFill>
                  <a:srgbClr val="FFFFFF"/>
                </a:solidFill>
              </a:rPr>
              <a:t>sthenosphere </a:t>
            </a:r>
            <a:r>
              <a:rPr lang="en-US" sz="2000" dirty="0">
                <a:solidFill>
                  <a:srgbClr val="FFFFFF"/>
                </a:solidFill>
              </a:rPr>
              <a:t>r</a:t>
            </a:r>
            <a:r>
              <a:rPr lang="en-US" sz="2000" dirty="0" smtClean="0">
                <a:solidFill>
                  <a:srgbClr val="FFFFFF"/>
                </a:solidFill>
              </a:rPr>
              <a:t>heology using GPS data</a:t>
            </a:r>
            <a:endParaRPr lang="en-US" sz="2000" dirty="0">
              <a:solidFill>
                <a:srgbClr val="FFFFFF"/>
              </a:solidFill>
            </a:endParaRPr>
          </a:p>
        </p:txBody>
      </p:sp>
      <p:sp>
        <p:nvSpPr>
          <p:cNvPr id="4" name="Text Box 7"/>
          <p:cNvSpPr txBox="1">
            <a:spLocks noChangeArrowheads="1"/>
          </p:cNvSpPr>
          <p:nvPr/>
        </p:nvSpPr>
        <p:spPr bwMode="auto">
          <a:xfrm>
            <a:off x="7661052" y="4511812"/>
            <a:ext cx="1460556" cy="369332"/>
          </a:xfrm>
          <a:prstGeom prst="rect">
            <a:avLst/>
          </a:prstGeom>
          <a:solidFill>
            <a:srgbClr val="FFFFFF"/>
          </a:solidFill>
          <a:ln w="9525">
            <a:solidFill>
              <a:srgbClr val="000000"/>
            </a:solidFill>
            <a:miter lim="800000"/>
            <a:headEnd/>
            <a:tailEnd/>
          </a:ln>
          <a:effectLst/>
        </p:spPr>
        <p:txBody>
          <a:bodyPr wrap="none">
            <a:prstTxWarp prst="textNoShape">
              <a:avLst/>
            </a:prstTxWarp>
            <a:spAutoFit/>
          </a:bodyPr>
          <a:lstStyle/>
          <a:p>
            <a:r>
              <a:rPr lang="en-US" dirty="0" smtClean="0">
                <a:latin typeface="Times" charset="0"/>
              </a:rPr>
              <a:t>Pollitz (2015)</a:t>
            </a:r>
            <a:endParaRPr lang="en-US" dirty="0">
              <a:latin typeface="Times" charset="0"/>
            </a:endParaRPr>
          </a:p>
        </p:txBody>
      </p:sp>
    </p:spTree>
    <p:extLst>
      <p:ext uri="{BB962C8B-B14F-4D97-AF65-F5344CB8AC3E}">
        <p14:creationId xmlns:p14="http://schemas.microsoft.com/office/powerpoint/2010/main" val="16985420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sz="2800" dirty="0" smtClean="0"/>
              <a:t>Continuous GPS observations</a:t>
            </a:r>
            <a:endParaRPr lang="en-US" sz="2800" dirty="0"/>
          </a:p>
        </p:txBody>
      </p:sp>
      <p:pic>
        <p:nvPicPr>
          <p:cNvPr id="9" name="Picture 8" descr="Hudnut-figure6.jpg"/>
          <p:cNvPicPr>
            <a:picLocks noChangeAspect="1"/>
          </p:cNvPicPr>
          <p:nvPr/>
        </p:nvPicPr>
        <p:blipFill>
          <a:blip r:embed="rId3"/>
          <a:stretch>
            <a:fillRect/>
          </a:stretch>
        </p:blipFill>
        <p:spPr>
          <a:xfrm>
            <a:off x="457200" y="1513424"/>
            <a:ext cx="3879665" cy="2915557"/>
          </a:xfrm>
          <a:prstGeom prst="rect">
            <a:avLst/>
          </a:prstGeom>
        </p:spPr>
      </p:pic>
      <p:sp>
        <p:nvSpPr>
          <p:cNvPr id="10" name="TextBox 9"/>
          <p:cNvSpPr txBox="1"/>
          <p:nvPr/>
        </p:nvSpPr>
        <p:spPr>
          <a:xfrm>
            <a:off x="457200" y="1513424"/>
            <a:ext cx="774571" cy="369332"/>
          </a:xfrm>
          <a:prstGeom prst="rect">
            <a:avLst/>
          </a:prstGeom>
          <a:solidFill>
            <a:srgbClr val="FFFFFF"/>
          </a:solidFill>
        </p:spPr>
        <p:txBody>
          <a:bodyPr wrap="none" rtlCol="0">
            <a:spAutoFit/>
          </a:bodyPr>
          <a:lstStyle/>
          <a:p>
            <a:r>
              <a:rPr lang="en-US" dirty="0" smtClean="0"/>
              <a:t>AGMT</a:t>
            </a:r>
            <a:endParaRPr lang="en-US" dirty="0"/>
          </a:p>
        </p:txBody>
      </p:sp>
      <p:sp>
        <p:nvSpPr>
          <p:cNvPr id="11" name="Text Box 7"/>
          <p:cNvSpPr txBox="1">
            <a:spLocks noChangeArrowheads="1"/>
          </p:cNvSpPr>
          <p:nvPr/>
        </p:nvSpPr>
        <p:spPr bwMode="auto">
          <a:xfrm>
            <a:off x="1231771" y="4741333"/>
            <a:ext cx="2056573" cy="369332"/>
          </a:xfrm>
          <a:prstGeom prst="rect">
            <a:avLst/>
          </a:prstGeom>
          <a:solidFill>
            <a:srgbClr val="FFCC00"/>
          </a:solidFill>
          <a:ln w="9525">
            <a:noFill/>
            <a:miter lim="800000"/>
            <a:headEnd/>
            <a:tailEnd/>
          </a:ln>
          <a:effectLst/>
        </p:spPr>
        <p:txBody>
          <a:bodyPr wrap="none">
            <a:prstTxWarp prst="textNoShape">
              <a:avLst/>
            </a:prstTxWarp>
            <a:spAutoFit/>
          </a:bodyPr>
          <a:lstStyle/>
          <a:p>
            <a:r>
              <a:rPr lang="en-US" dirty="0" err="1" smtClean="0">
                <a:latin typeface="Times" charset="0"/>
              </a:rPr>
              <a:t>Hudnut</a:t>
            </a:r>
            <a:r>
              <a:rPr lang="en-US" dirty="0" smtClean="0">
                <a:latin typeface="Times" charset="0"/>
              </a:rPr>
              <a:t> et al. (2002)</a:t>
            </a:r>
            <a:endParaRPr lang="en-US" dirty="0">
              <a:latin typeface="Times" charset="0"/>
            </a:endParaRPr>
          </a:p>
        </p:txBody>
      </p:sp>
      <p:pic>
        <p:nvPicPr>
          <p:cNvPr id="12" name="Picture 11" descr="slide0148_image043.jpg"/>
          <p:cNvPicPr>
            <a:picLocks noChangeAspect="1"/>
          </p:cNvPicPr>
          <p:nvPr/>
        </p:nvPicPr>
        <p:blipFill>
          <a:blip r:embed="rId4"/>
          <a:stretch>
            <a:fillRect/>
          </a:stretch>
        </p:blipFill>
        <p:spPr>
          <a:xfrm>
            <a:off x="4845092" y="1513423"/>
            <a:ext cx="3841708" cy="2915557"/>
          </a:xfrm>
          <a:prstGeom prst="rect">
            <a:avLst/>
          </a:prstGeom>
        </p:spPr>
      </p:pic>
      <p:sp>
        <p:nvSpPr>
          <p:cNvPr id="13" name="TextBox 12"/>
          <p:cNvSpPr txBox="1"/>
          <p:nvPr/>
        </p:nvSpPr>
        <p:spPr>
          <a:xfrm>
            <a:off x="4845092" y="1513424"/>
            <a:ext cx="886172" cy="369332"/>
          </a:xfrm>
          <a:prstGeom prst="rect">
            <a:avLst/>
          </a:prstGeom>
          <a:solidFill>
            <a:srgbClr val="FFFFFF"/>
          </a:solidFill>
        </p:spPr>
        <p:txBody>
          <a:bodyPr wrap="square" rtlCol="0">
            <a:spAutoFit/>
          </a:bodyPr>
          <a:lstStyle/>
          <a:p>
            <a:r>
              <a:rPr lang="en-US" dirty="0" smtClean="0"/>
              <a:t> KYVW</a:t>
            </a:r>
            <a:endParaRPr lang="en-US" dirty="0"/>
          </a:p>
        </p:txBody>
      </p:sp>
      <p:sp>
        <p:nvSpPr>
          <p:cNvPr id="14" name="TextBox 13"/>
          <p:cNvSpPr txBox="1"/>
          <p:nvPr/>
        </p:nvSpPr>
        <p:spPr>
          <a:xfrm>
            <a:off x="5140477" y="4741333"/>
            <a:ext cx="3349739" cy="738664"/>
          </a:xfrm>
          <a:prstGeom prst="rect">
            <a:avLst/>
          </a:prstGeom>
          <a:noFill/>
        </p:spPr>
        <p:txBody>
          <a:bodyPr wrap="none" rtlCol="0">
            <a:spAutoFit/>
          </a:bodyPr>
          <a:lstStyle/>
          <a:p>
            <a:r>
              <a:rPr lang="en-US" sz="2100" dirty="0" smtClean="0"/>
              <a:t>250</a:t>
            </a:r>
            <a:r>
              <a:rPr lang="en-US" sz="2100" baseline="30000" dirty="0" smtClean="0"/>
              <a:t>th</a:t>
            </a:r>
            <a:r>
              <a:rPr lang="en-US" sz="2100" dirty="0" smtClean="0"/>
              <a:t> SCIGN station, installed</a:t>
            </a:r>
          </a:p>
          <a:p>
            <a:r>
              <a:rPr lang="en-US" sz="2100" dirty="0" smtClean="0"/>
              <a:t>July 2, 2001</a:t>
            </a:r>
            <a:endParaRPr lang="en-US" sz="2100" dirty="0"/>
          </a:p>
        </p:txBody>
      </p:sp>
    </p:spTree>
    <p:extLst>
      <p:ext uri="{BB962C8B-B14F-4D97-AF65-F5344CB8AC3E}">
        <p14:creationId xmlns:p14="http://schemas.microsoft.com/office/powerpoint/2010/main" val="189728077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ecAtal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400"/>
            <a:ext cx="9144000" cy="4775063"/>
          </a:xfrm>
          <a:prstGeom prst="rect">
            <a:avLst/>
          </a:prstGeom>
        </p:spPr>
      </p:pic>
      <p:sp>
        <p:nvSpPr>
          <p:cNvPr id="5" name="TextBox 4"/>
          <p:cNvSpPr txBox="1"/>
          <p:nvPr/>
        </p:nvSpPr>
        <p:spPr>
          <a:xfrm>
            <a:off x="520700" y="284490"/>
            <a:ext cx="7800057" cy="523220"/>
          </a:xfrm>
          <a:prstGeom prst="rect">
            <a:avLst/>
          </a:prstGeom>
          <a:noFill/>
        </p:spPr>
        <p:txBody>
          <a:bodyPr wrap="none" rtlCol="0">
            <a:spAutoFit/>
          </a:bodyPr>
          <a:lstStyle/>
          <a:p>
            <a:r>
              <a:rPr lang="en-US" sz="2800" dirty="0" smtClean="0"/>
              <a:t>Transient motions – first 6 months after 10/16/1999</a:t>
            </a:r>
            <a:endParaRPr lang="en-US" sz="2800" dirty="0"/>
          </a:p>
        </p:txBody>
      </p:sp>
    </p:spTree>
    <p:extLst>
      <p:ext uri="{BB962C8B-B14F-4D97-AF65-F5344CB8AC3E}">
        <p14:creationId xmlns:p14="http://schemas.microsoft.com/office/powerpoint/2010/main" val="38037669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300319" y="1187619"/>
            <a:ext cx="2718191" cy="2148248"/>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283630" y="4375609"/>
            <a:ext cx="2734880" cy="2139382"/>
          </a:xfrm>
          <a:prstGeom prst="rect">
            <a:avLst/>
          </a:prstGeom>
          <a:noFill/>
          <a:ln w="9525">
            <a:noFill/>
            <a:miter lim="800000"/>
            <a:headEnd/>
            <a:tailEnd/>
          </a:ln>
          <a:effectLst/>
        </p:spPr>
      </p:pic>
      <p:sp>
        <p:nvSpPr>
          <p:cNvPr id="6" name="TextBox 5"/>
          <p:cNvSpPr txBox="1"/>
          <p:nvPr/>
        </p:nvSpPr>
        <p:spPr>
          <a:xfrm>
            <a:off x="665238" y="738255"/>
            <a:ext cx="1753830" cy="646331"/>
          </a:xfrm>
          <a:prstGeom prst="rect">
            <a:avLst/>
          </a:prstGeom>
          <a:noFill/>
        </p:spPr>
        <p:txBody>
          <a:bodyPr wrap="none" rtlCol="0">
            <a:spAutoFit/>
          </a:bodyPr>
          <a:lstStyle/>
          <a:p>
            <a:r>
              <a:rPr lang="en-US" sz="3600" dirty="0" err="1" smtClean="0"/>
              <a:t>Afterslip</a:t>
            </a:r>
            <a:endParaRPr lang="en-US" sz="3600" dirty="0"/>
          </a:p>
        </p:txBody>
      </p:sp>
      <p:sp>
        <p:nvSpPr>
          <p:cNvPr id="7" name="TextBox 6"/>
          <p:cNvSpPr txBox="1"/>
          <p:nvPr/>
        </p:nvSpPr>
        <p:spPr>
          <a:xfrm>
            <a:off x="283630" y="3386666"/>
            <a:ext cx="3882268" cy="1200329"/>
          </a:xfrm>
          <a:prstGeom prst="rect">
            <a:avLst/>
          </a:prstGeom>
          <a:noFill/>
        </p:spPr>
        <p:txBody>
          <a:bodyPr wrap="none" rtlCol="0">
            <a:spAutoFit/>
          </a:bodyPr>
          <a:lstStyle/>
          <a:p>
            <a:r>
              <a:rPr lang="en-US" sz="3600" dirty="0" smtClean="0"/>
              <a:t>Lower crust/mantle </a:t>
            </a:r>
          </a:p>
          <a:p>
            <a:r>
              <a:rPr lang="en-US" sz="3600" dirty="0"/>
              <a:t>r</a:t>
            </a:r>
            <a:r>
              <a:rPr lang="en-US" sz="3600" dirty="0" smtClean="0"/>
              <a:t>elaxation</a:t>
            </a:r>
            <a:endParaRPr lang="en-US" sz="3600" dirty="0"/>
          </a:p>
        </p:txBody>
      </p:sp>
      <p:pic>
        <p:nvPicPr>
          <p:cNvPr id="8" name="Picture 7" descr="backg+LATHE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318" y="1475485"/>
            <a:ext cx="4280530" cy="4561879"/>
          </a:xfrm>
          <a:prstGeom prst="rect">
            <a:avLst/>
          </a:prstGeom>
        </p:spPr>
      </p:pic>
    </p:spTree>
    <p:extLst>
      <p:ext uri="{BB962C8B-B14F-4D97-AF65-F5344CB8AC3E}">
        <p14:creationId xmlns:p14="http://schemas.microsoft.com/office/powerpoint/2010/main" val="236374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199" y="0"/>
            <a:ext cx="8468985" cy="943429"/>
          </a:xfrm>
        </p:spPr>
        <p:txBody>
          <a:bodyPr>
            <a:normAutofit/>
          </a:bodyPr>
          <a:lstStyle/>
          <a:p>
            <a:r>
              <a:rPr lang="en-US" sz="2800" dirty="0" smtClean="0"/>
              <a:t>Joint </a:t>
            </a:r>
            <a:r>
              <a:rPr lang="en-US" sz="2800" dirty="0" err="1" smtClean="0"/>
              <a:t>afterslip</a:t>
            </a:r>
            <a:r>
              <a:rPr lang="en-US" sz="2800" dirty="0" smtClean="0"/>
              <a:t> + lower crust and mantle relaxation model</a:t>
            </a:r>
            <a:endParaRPr lang="en-US" sz="2800" dirty="0"/>
          </a:p>
        </p:txBody>
      </p:sp>
      <p:sp>
        <p:nvSpPr>
          <p:cNvPr id="2" name="TextBox 1"/>
          <p:cNvSpPr txBox="1"/>
          <p:nvPr/>
        </p:nvSpPr>
        <p:spPr>
          <a:xfrm>
            <a:off x="457199" y="870856"/>
            <a:ext cx="7609776" cy="2031325"/>
          </a:xfrm>
          <a:prstGeom prst="rect">
            <a:avLst/>
          </a:prstGeom>
          <a:noFill/>
        </p:spPr>
        <p:txBody>
          <a:bodyPr wrap="none" rtlCol="0">
            <a:spAutoFit/>
          </a:bodyPr>
          <a:lstStyle/>
          <a:p>
            <a:pPr marL="285750" indent="-285750">
              <a:buFont typeface="Arial"/>
              <a:buChar char="•"/>
            </a:pPr>
            <a:r>
              <a:rPr lang="en-US" sz="2100" dirty="0" smtClean="0"/>
              <a:t>Spectral element method for calculating quasi-static motions</a:t>
            </a:r>
          </a:p>
          <a:p>
            <a:r>
              <a:rPr lang="en-US" sz="2100" dirty="0"/>
              <a:t> </a:t>
            </a:r>
            <a:r>
              <a:rPr lang="en-US" sz="2100" dirty="0" smtClean="0"/>
              <a:t>     -- 3D time-dependent displacements </a:t>
            </a:r>
          </a:p>
          <a:p>
            <a:r>
              <a:rPr lang="en-US" sz="2100" dirty="0"/>
              <a:t> </a:t>
            </a:r>
            <a:r>
              <a:rPr lang="en-US" sz="2100" dirty="0" smtClean="0"/>
              <a:t>     -- 2D </a:t>
            </a:r>
            <a:r>
              <a:rPr lang="en-US" sz="2100" dirty="0" err="1" smtClean="0"/>
              <a:t>viscoelastic</a:t>
            </a:r>
            <a:r>
              <a:rPr lang="en-US" sz="2100" dirty="0" smtClean="0"/>
              <a:t> structure</a:t>
            </a:r>
          </a:p>
          <a:p>
            <a:pPr>
              <a:buFont typeface="Arial"/>
              <a:buChar char="•"/>
            </a:pPr>
            <a:r>
              <a:rPr lang="en-US" sz="2100" dirty="0" smtClean="0"/>
              <a:t>   </a:t>
            </a:r>
            <a:r>
              <a:rPr lang="en-US" sz="2100" dirty="0" err="1" smtClean="0"/>
              <a:t>Afterslip</a:t>
            </a:r>
            <a:r>
              <a:rPr lang="en-US" sz="2100" dirty="0" smtClean="0"/>
              <a:t> rate has assumed temporal dependence ~exp[-t/0.25 </a:t>
            </a:r>
            <a:r>
              <a:rPr lang="en-US" sz="2100" dirty="0" err="1" smtClean="0"/>
              <a:t>yr</a:t>
            </a:r>
            <a:r>
              <a:rPr lang="en-US" sz="2100" dirty="0" smtClean="0"/>
              <a:t>]</a:t>
            </a:r>
          </a:p>
          <a:p>
            <a:pPr>
              <a:buFont typeface="Arial"/>
              <a:buChar char="•"/>
            </a:pPr>
            <a:r>
              <a:rPr lang="en-US" sz="2100" dirty="0"/>
              <a:t> </a:t>
            </a:r>
            <a:r>
              <a:rPr lang="en-US" sz="2100" dirty="0" smtClean="0"/>
              <a:t>  </a:t>
            </a:r>
            <a:r>
              <a:rPr lang="en-US" sz="2100" dirty="0" err="1" smtClean="0"/>
              <a:t>cGPS</a:t>
            </a:r>
            <a:r>
              <a:rPr lang="en-US" sz="2100" dirty="0" smtClean="0"/>
              <a:t> </a:t>
            </a:r>
            <a:r>
              <a:rPr lang="en-US" sz="2100" dirty="0"/>
              <a:t>time series up to 10.5 years post-Hector Mine quake</a:t>
            </a:r>
            <a:endParaRPr lang="en-US" sz="2100" dirty="0" smtClean="0"/>
          </a:p>
          <a:p>
            <a:pPr>
              <a:buFont typeface="Arial"/>
              <a:buChar char="•"/>
            </a:pPr>
            <a:r>
              <a:rPr lang="en-US" sz="2100" dirty="0" smtClean="0"/>
              <a:t>   Search over trial viscoelastic structures in two separate domains</a:t>
            </a:r>
          </a:p>
        </p:txBody>
      </p:sp>
      <p:pic>
        <p:nvPicPr>
          <p:cNvPr id="4" name="Picture 3" descr="heatflow0.jpg"/>
          <p:cNvPicPr>
            <a:picLocks noChangeAspect="1"/>
          </p:cNvPicPr>
          <p:nvPr/>
        </p:nvPicPr>
        <p:blipFill>
          <a:blip r:embed="rId3"/>
          <a:stretch>
            <a:fillRect/>
          </a:stretch>
        </p:blipFill>
        <p:spPr>
          <a:xfrm>
            <a:off x="737810" y="3047165"/>
            <a:ext cx="3604380" cy="3581025"/>
          </a:xfrm>
          <a:prstGeom prst="rect">
            <a:avLst/>
          </a:prstGeom>
        </p:spPr>
      </p:pic>
      <p:pic>
        <p:nvPicPr>
          <p:cNvPr id="5" name="Picture 4" descr="figureS3.jpg"/>
          <p:cNvPicPr>
            <a:picLocks noChangeAspect="1"/>
          </p:cNvPicPr>
          <p:nvPr/>
        </p:nvPicPr>
        <p:blipFill>
          <a:blip r:embed="rId4"/>
          <a:stretch>
            <a:fillRect/>
          </a:stretch>
        </p:blipFill>
        <p:spPr>
          <a:xfrm>
            <a:off x="4613497" y="3047165"/>
            <a:ext cx="2977643" cy="3810835"/>
          </a:xfrm>
          <a:prstGeom prst="rect">
            <a:avLst/>
          </a:prstGeom>
        </p:spPr>
      </p:pic>
      <p:sp>
        <p:nvSpPr>
          <p:cNvPr id="7" name="Text Box 7"/>
          <p:cNvSpPr txBox="1">
            <a:spLocks noChangeArrowheads="1"/>
          </p:cNvSpPr>
          <p:nvPr/>
        </p:nvSpPr>
        <p:spPr bwMode="auto">
          <a:xfrm>
            <a:off x="7661052" y="4511812"/>
            <a:ext cx="1460556" cy="369332"/>
          </a:xfrm>
          <a:prstGeom prst="rect">
            <a:avLst/>
          </a:prstGeom>
          <a:solidFill>
            <a:srgbClr val="FFFFFF"/>
          </a:solidFill>
          <a:ln w="9525">
            <a:solidFill>
              <a:srgbClr val="000000"/>
            </a:solidFill>
            <a:miter lim="800000"/>
            <a:headEnd/>
            <a:tailEnd/>
          </a:ln>
          <a:effectLst/>
        </p:spPr>
        <p:txBody>
          <a:bodyPr wrap="none">
            <a:prstTxWarp prst="textNoShape">
              <a:avLst/>
            </a:prstTxWarp>
            <a:spAutoFit/>
          </a:bodyPr>
          <a:lstStyle/>
          <a:p>
            <a:r>
              <a:rPr lang="en-US" dirty="0" smtClean="0">
                <a:latin typeface="Times" charset="0"/>
              </a:rPr>
              <a:t>Pollitz (2015)</a:t>
            </a:r>
            <a:endParaRPr lang="en-US" dirty="0">
              <a:latin typeface="Times" charset="0"/>
            </a:endParaRPr>
          </a:p>
        </p:txBody>
      </p:sp>
    </p:spTree>
    <p:extLst>
      <p:ext uri="{BB962C8B-B14F-4D97-AF65-F5344CB8AC3E}">
        <p14:creationId xmlns:p14="http://schemas.microsoft.com/office/powerpoint/2010/main" val="29730187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283386" y="927714"/>
            <a:ext cx="4178497" cy="3302361"/>
          </a:xfrm>
          <a:prstGeom prst="rect">
            <a:avLst/>
          </a:prstGeom>
          <a:noFill/>
          <a:ln w="9525">
            <a:noFill/>
            <a:miter lim="800000"/>
            <a:headEnd/>
            <a:tailEnd/>
          </a:ln>
          <a:effectLst/>
        </p:spPr>
      </p:pic>
      <p:pic>
        <p:nvPicPr>
          <p:cNvPr id="31747" name="Picture 3"/>
          <p:cNvPicPr>
            <a:picLocks noChangeAspect="1" noChangeArrowheads="1"/>
          </p:cNvPicPr>
          <p:nvPr/>
        </p:nvPicPr>
        <p:blipFill>
          <a:blip r:embed="rId4"/>
          <a:srcRect/>
          <a:stretch>
            <a:fillRect/>
          </a:stretch>
        </p:blipFill>
        <p:spPr bwMode="auto">
          <a:xfrm>
            <a:off x="4870051" y="927714"/>
            <a:ext cx="4221574" cy="3302361"/>
          </a:xfrm>
          <a:prstGeom prst="rect">
            <a:avLst/>
          </a:prstGeom>
          <a:noFill/>
          <a:ln w="9525">
            <a:noFill/>
            <a:miter lim="800000"/>
            <a:headEnd/>
            <a:tailEnd/>
          </a:ln>
          <a:effectLst/>
        </p:spPr>
      </p:pic>
      <p:sp>
        <p:nvSpPr>
          <p:cNvPr id="6" name="TextBox 5"/>
          <p:cNvSpPr txBox="1"/>
          <p:nvPr/>
        </p:nvSpPr>
        <p:spPr>
          <a:xfrm>
            <a:off x="720766" y="2688851"/>
            <a:ext cx="1042197" cy="307777"/>
          </a:xfrm>
          <a:prstGeom prst="rect">
            <a:avLst/>
          </a:prstGeom>
          <a:solidFill>
            <a:schemeClr val="bg1"/>
          </a:solidFill>
        </p:spPr>
        <p:txBody>
          <a:bodyPr wrap="none" rtlCol="0">
            <a:spAutoFit/>
          </a:bodyPr>
          <a:lstStyle/>
          <a:p>
            <a:r>
              <a:rPr lang="en-US" sz="1400" dirty="0" smtClean="0"/>
              <a:t>Upper crust</a:t>
            </a:r>
            <a:endParaRPr lang="en-US" sz="1400" dirty="0"/>
          </a:p>
        </p:txBody>
      </p:sp>
      <p:sp>
        <p:nvSpPr>
          <p:cNvPr id="7" name="TextBox 6"/>
          <p:cNvSpPr txBox="1"/>
          <p:nvPr/>
        </p:nvSpPr>
        <p:spPr>
          <a:xfrm>
            <a:off x="711616" y="3069625"/>
            <a:ext cx="1034571" cy="307777"/>
          </a:xfrm>
          <a:prstGeom prst="rect">
            <a:avLst/>
          </a:prstGeom>
          <a:solidFill>
            <a:srgbClr val="FFFFFF"/>
          </a:solidFill>
        </p:spPr>
        <p:txBody>
          <a:bodyPr wrap="none" rtlCol="0">
            <a:spAutoFit/>
          </a:bodyPr>
          <a:lstStyle/>
          <a:p>
            <a:r>
              <a:rPr lang="en-US" sz="1400" dirty="0" smtClean="0"/>
              <a:t>Lower crust</a:t>
            </a:r>
            <a:endParaRPr lang="en-US" sz="1400" dirty="0"/>
          </a:p>
        </p:txBody>
      </p:sp>
      <p:sp>
        <p:nvSpPr>
          <p:cNvPr id="8" name="TextBox 7"/>
          <p:cNvSpPr txBox="1"/>
          <p:nvPr/>
        </p:nvSpPr>
        <p:spPr>
          <a:xfrm>
            <a:off x="720766" y="3423170"/>
            <a:ext cx="1482084" cy="369332"/>
          </a:xfrm>
          <a:prstGeom prst="rect">
            <a:avLst/>
          </a:prstGeom>
          <a:solidFill>
            <a:srgbClr val="FFFFFF"/>
          </a:solidFill>
        </p:spPr>
        <p:txBody>
          <a:bodyPr wrap="none" rtlCol="0">
            <a:spAutoFit/>
          </a:bodyPr>
          <a:lstStyle/>
          <a:p>
            <a:r>
              <a:rPr lang="en-US" dirty="0" smtClean="0"/>
              <a:t>Upper mantle</a:t>
            </a:r>
            <a:endParaRPr lang="en-US" dirty="0"/>
          </a:p>
        </p:txBody>
      </p:sp>
      <p:sp>
        <p:nvSpPr>
          <p:cNvPr id="12" name="TextBox 11"/>
          <p:cNvSpPr txBox="1"/>
          <p:nvPr/>
        </p:nvSpPr>
        <p:spPr>
          <a:xfrm>
            <a:off x="5279385" y="2688851"/>
            <a:ext cx="1042197" cy="307777"/>
          </a:xfrm>
          <a:prstGeom prst="rect">
            <a:avLst/>
          </a:prstGeom>
          <a:solidFill>
            <a:schemeClr val="bg1"/>
          </a:solidFill>
        </p:spPr>
        <p:txBody>
          <a:bodyPr wrap="none" rtlCol="0">
            <a:spAutoFit/>
          </a:bodyPr>
          <a:lstStyle/>
          <a:p>
            <a:r>
              <a:rPr lang="en-US" sz="1400" dirty="0" smtClean="0"/>
              <a:t>Upper crust</a:t>
            </a:r>
            <a:endParaRPr lang="en-US" sz="1400" dirty="0"/>
          </a:p>
        </p:txBody>
      </p:sp>
      <p:sp>
        <p:nvSpPr>
          <p:cNvPr id="13" name="TextBox 12"/>
          <p:cNvSpPr txBox="1"/>
          <p:nvPr/>
        </p:nvSpPr>
        <p:spPr>
          <a:xfrm>
            <a:off x="5270235" y="3069625"/>
            <a:ext cx="1034571" cy="307777"/>
          </a:xfrm>
          <a:prstGeom prst="rect">
            <a:avLst/>
          </a:prstGeom>
          <a:solidFill>
            <a:srgbClr val="FFFFFF"/>
          </a:solidFill>
        </p:spPr>
        <p:txBody>
          <a:bodyPr wrap="none" rtlCol="0">
            <a:spAutoFit/>
          </a:bodyPr>
          <a:lstStyle/>
          <a:p>
            <a:r>
              <a:rPr lang="en-US" sz="1400" dirty="0" smtClean="0"/>
              <a:t>Lower crust</a:t>
            </a:r>
            <a:endParaRPr lang="en-US" sz="1400" dirty="0"/>
          </a:p>
        </p:txBody>
      </p:sp>
      <p:sp>
        <p:nvSpPr>
          <p:cNvPr id="14" name="TextBox 13"/>
          <p:cNvSpPr txBox="1"/>
          <p:nvPr/>
        </p:nvSpPr>
        <p:spPr>
          <a:xfrm>
            <a:off x="5279385" y="3423170"/>
            <a:ext cx="1482084" cy="369332"/>
          </a:xfrm>
          <a:prstGeom prst="rect">
            <a:avLst/>
          </a:prstGeom>
          <a:solidFill>
            <a:srgbClr val="FFFFFF"/>
          </a:solidFill>
        </p:spPr>
        <p:txBody>
          <a:bodyPr wrap="none" rtlCol="0">
            <a:spAutoFit/>
          </a:bodyPr>
          <a:lstStyle/>
          <a:p>
            <a:r>
              <a:rPr lang="en-US" dirty="0" smtClean="0"/>
              <a:t>Upper mantle</a:t>
            </a:r>
            <a:endParaRPr lang="en-US" dirty="0"/>
          </a:p>
        </p:txBody>
      </p:sp>
      <p:sp>
        <p:nvSpPr>
          <p:cNvPr id="15" name="Text Box 7"/>
          <p:cNvSpPr txBox="1">
            <a:spLocks noChangeArrowheads="1"/>
          </p:cNvSpPr>
          <p:nvPr/>
        </p:nvSpPr>
        <p:spPr bwMode="auto">
          <a:xfrm>
            <a:off x="2984555" y="4770341"/>
            <a:ext cx="2954655" cy="369332"/>
          </a:xfrm>
          <a:prstGeom prst="rect">
            <a:avLst/>
          </a:prstGeom>
          <a:solidFill>
            <a:srgbClr val="FFCC00"/>
          </a:solidFill>
          <a:ln w="9525">
            <a:noFill/>
            <a:miter lim="800000"/>
            <a:headEnd/>
            <a:tailEnd/>
          </a:ln>
          <a:effectLst/>
        </p:spPr>
        <p:txBody>
          <a:bodyPr wrap="none">
            <a:prstTxWarp prst="textNoShape">
              <a:avLst/>
            </a:prstTxWarp>
            <a:spAutoFit/>
          </a:bodyPr>
          <a:lstStyle/>
          <a:p>
            <a:r>
              <a:rPr lang="en-US" dirty="0" smtClean="0">
                <a:latin typeface="Times" charset="0"/>
              </a:rPr>
              <a:t>Figures courtesy of Liz Hearn</a:t>
            </a:r>
            <a:endParaRPr lang="en-US" dirty="0">
              <a:latin typeface="Times" charset="0"/>
            </a:endParaRPr>
          </a:p>
        </p:txBody>
      </p:sp>
      <p:sp>
        <p:nvSpPr>
          <p:cNvPr id="11" name="TextBox 10"/>
          <p:cNvSpPr txBox="1"/>
          <p:nvPr/>
        </p:nvSpPr>
        <p:spPr>
          <a:xfrm>
            <a:off x="1325935" y="603629"/>
            <a:ext cx="1753830" cy="646331"/>
          </a:xfrm>
          <a:prstGeom prst="rect">
            <a:avLst/>
          </a:prstGeom>
          <a:noFill/>
        </p:spPr>
        <p:txBody>
          <a:bodyPr wrap="none" rtlCol="0">
            <a:spAutoFit/>
          </a:bodyPr>
          <a:lstStyle/>
          <a:p>
            <a:r>
              <a:rPr lang="en-US" sz="3600" dirty="0" err="1" smtClean="0"/>
              <a:t>Afterslip</a:t>
            </a:r>
            <a:endParaRPr lang="en-US" sz="3600" dirty="0"/>
          </a:p>
        </p:txBody>
      </p:sp>
      <p:sp>
        <p:nvSpPr>
          <p:cNvPr id="16" name="TextBox 15"/>
          <p:cNvSpPr txBox="1"/>
          <p:nvPr/>
        </p:nvSpPr>
        <p:spPr>
          <a:xfrm>
            <a:off x="5209357" y="96861"/>
            <a:ext cx="3882268" cy="1200329"/>
          </a:xfrm>
          <a:prstGeom prst="rect">
            <a:avLst/>
          </a:prstGeom>
          <a:noFill/>
        </p:spPr>
        <p:txBody>
          <a:bodyPr wrap="none" rtlCol="0">
            <a:spAutoFit/>
          </a:bodyPr>
          <a:lstStyle/>
          <a:p>
            <a:r>
              <a:rPr lang="en-US" sz="3600" dirty="0" smtClean="0"/>
              <a:t>Lower crust/mantle </a:t>
            </a:r>
          </a:p>
          <a:p>
            <a:r>
              <a:rPr lang="en-US" sz="3600" dirty="0"/>
              <a:t>r</a:t>
            </a:r>
            <a:r>
              <a:rPr lang="en-US" sz="3600" dirty="0" smtClean="0"/>
              <a:t>elaxation</a:t>
            </a:r>
            <a:endParaRPr lang="en-US" sz="3600" dirty="0"/>
          </a:p>
        </p:txBody>
      </p:sp>
    </p:spTree>
    <p:extLst>
      <p:ext uri="{BB962C8B-B14F-4D97-AF65-F5344CB8AC3E}">
        <p14:creationId xmlns:p14="http://schemas.microsoft.com/office/powerpoint/2010/main" val="1130413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LATHET_et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970" y="0"/>
            <a:ext cx="7998979" cy="6142073"/>
          </a:xfrm>
          <a:prstGeom prst="rect">
            <a:avLst/>
          </a:prstGeom>
        </p:spPr>
      </p:pic>
      <p:pic>
        <p:nvPicPr>
          <p:cNvPr id="5" name="Picture 4" descr="backg+LATH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2972771"/>
            <a:ext cx="3085988" cy="3288822"/>
          </a:xfrm>
          <a:prstGeom prst="rect">
            <a:avLst/>
          </a:prstGeom>
        </p:spPr>
      </p:pic>
    </p:spTree>
    <p:extLst>
      <p:ext uri="{BB962C8B-B14F-4D97-AF65-F5344CB8AC3E}">
        <p14:creationId xmlns:p14="http://schemas.microsoft.com/office/powerpoint/2010/main" val="3686740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e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2" y="2195386"/>
            <a:ext cx="8657524" cy="4662614"/>
          </a:xfrm>
          <a:prstGeom prst="rect">
            <a:avLst/>
          </a:prstGeom>
        </p:spPr>
      </p:pic>
      <p:sp>
        <p:nvSpPr>
          <p:cNvPr id="6" name="TextBox 5"/>
          <p:cNvSpPr txBox="1"/>
          <p:nvPr/>
        </p:nvSpPr>
        <p:spPr>
          <a:xfrm>
            <a:off x="920517" y="262680"/>
            <a:ext cx="7185180" cy="954107"/>
          </a:xfrm>
          <a:prstGeom prst="rect">
            <a:avLst/>
          </a:prstGeom>
          <a:noFill/>
        </p:spPr>
        <p:txBody>
          <a:bodyPr wrap="none" rtlCol="0">
            <a:spAutoFit/>
          </a:bodyPr>
          <a:lstStyle/>
          <a:p>
            <a:r>
              <a:rPr lang="en-US" sz="2800" dirty="0" smtClean="0"/>
              <a:t>Contributions of </a:t>
            </a:r>
            <a:r>
              <a:rPr lang="en-US" sz="2800" dirty="0" err="1"/>
              <a:t>a</a:t>
            </a:r>
            <a:r>
              <a:rPr lang="en-US" sz="2800" dirty="0" err="1" smtClean="0"/>
              <a:t>fterslip</a:t>
            </a:r>
            <a:r>
              <a:rPr lang="en-US" sz="2800" dirty="0" smtClean="0"/>
              <a:t> and mantle </a:t>
            </a:r>
            <a:r>
              <a:rPr lang="en-US" sz="2800" dirty="0"/>
              <a:t>r</a:t>
            </a:r>
            <a:r>
              <a:rPr lang="en-US" sz="2800" dirty="0" smtClean="0"/>
              <a:t>elaxation</a:t>
            </a:r>
          </a:p>
          <a:p>
            <a:endParaRPr lang="en-US" sz="2800" dirty="0" smtClean="0"/>
          </a:p>
        </p:txBody>
      </p:sp>
    </p:spTree>
    <p:extLst>
      <p:ext uri="{BB962C8B-B14F-4D97-AF65-F5344CB8AC3E}">
        <p14:creationId xmlns:p14="http://schemas.microsoft.com/office/powerpoint/2010/main" val="13477101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tflow.jpg"/>
          <p:cNvPicPr>
            <a:picLocks noChangeAspect="1"/>
          </p:cNvPicPr>
          <p:nvPr/>
        </p:nvPicPr>
        <p:blipFill>
          <a:blip r:embed="rId3"/>
          <a:stretch>
            <a:fillRect/>
          </a:stretch>
        </p:blipFill>
        <p:spPr>
          <a:xfrm>
            <a:off x="0" y="1597847"/>
            <a:ext cx="9144000" cy="3662305"/>
          </a:xfrm>
          <a:prstGeom prst="rect">
            <a:avLst/>
          </a:prstGeom>
        </p:spPr>
      </p:pic>
      <p:sp>
        <p:nvSpPr>
          <p:cNvPr id="4" name="TextBox 3"/>
          <p:cNvSpPr txBox="1"/>
          <p:nvPr/>
        </p:nvSpPr>
        <p:spPr>
          <a:xfrm>
            <a:off x="1106952" y="5610357"/>
            <a:ext cx="7434051" cy="415498"/>
          </a:xfrm>
          <a:prstGeom prst="rect">
            <a:avLst/>
          </a:prstGeom>
          <a:solidFill>
            <a:schemeClr val="bg1">
              <a:lumMod val="75000"/>
            </a:schemeClr>
          </a:solidFill>
        </p:spPr>
        <p:txBody>
          <a:bodyPr wrap="square" rtlCol="0">
            <a:spAutoFit/>
          </a:bodyPr>
          <a:lstStyle/>
          <a:p>
            <a:pPr>
              <a:buFont typeface="Arial"/>
              <a:buChar char="•"/>
            </a:pPr>
            <a:r>
              <a:rPr lang="en-US" sz="2100" dirty="0" smtClean="0"/>
              <a:t> Factors other than temperature strongly control mantle rheology</a:t>
            </a:r>
            <a:endParaRPr lang="en-US" sz="2100" dirty="0"/>
          </a:p>
        </p:txBody>
      </p:sp>
      <p:sp>
        <p:nvSpPr>
          <p:cNvPr id="2" name="Rectangle 1"/>
          <p:cNvSpPr/>
          <p:nvPr/>
        </p:nvSpPr>
        <p:spPr>
          <a:xfrm>
            <a:off x="538792" y="261708"/>
            <a:ext cx="8002211" cy="523220"/>
          </a:xfrm>
          <a:prstGeom prst="rect">
            <a:avLst/>
          </a:prstGeom>
        </p:spPr>
        <p:txBody>
          <a:bodyPr wrap="none">
            <a:spAutoFit/>
          </a:bodyPr>
          <a:lstStyle/>
          <a:p>
            <a:r>
              <a:rPr lang="en-US" sz="2800" dirty="0" smtClean="0"/>
              <a:t>Implications of southern California rheology structure</a:t>
            </a:r>
            <a:endParaRPr lang="en-US" sz="2800" dirty="0"/>
          </a:p>
        </p:txBody>
      </p:sp>
    </p:spTree>
    <p:extLst>
      <p:ext uri="{BB962C8B-B14F-4D97-AF65-F5344CB8AC3E}">
        <p14:creationId xmlns:p14="http://schemas.microsoft.com/office/powerpoint/2010/main" val="40340661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scos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64598"/>
            <a:ext cx="5499175" cy="4556653"/>
          </a:xfrm>
          <a:prstGeom prst="rect">
            <a:avLst/>
          </a:prstGeom>
        </p:spPr>
      </p:pic>
      <p:pic>
        <p:nvPicPr>
          <p:cNvPr id="2" name="Picture 1" descr="volcani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74" y="762000"/>
            <a:ext cx="3632125" cy="3541843"/>
          </a:xfrm>
          <a:prstGeom prst="rect">
            <a:avLst/>
          </a:prstGeom>
        </p:spPr>
      </p:pic>
      <p:sp>
        <p:nvSpPr>
          <p:cNvPr id="4" name="TextBox 3"/>
          <p:cNvSpPr txBox="1"/>
          <p:nvPr/>
        </p:nvSpPr>
        <p:spPr>
          <a:xfrm>
            <a:off x="1106953" y="5610357"/>
            <a:ext cx="5800047" cy="415498"/>
          </a:xfrm>
          <a:prstGeom prst="rect">
            <a:avLst/>
          </a:prstGeom>
          <a:solidFill>
            <a:schemeClr val="bg1">
              <a:lumMod val="75000"/>
            </a:schemeClr>
          </a:solidFill>
        </p:spPr>
        <p:txBody>
          <a:bodyPr wrap="square" rtlCol="0">
            <a:spAutoFit/>
          </a:bodyPr>
          <a:lstStyle/>
          <a:p>
            <a:pPr>
              <a:buFont typeface="Arial"/>
              <a:buChar char="•"/>
            </a:pPr>
            <a:r>
              <a:rPr lang="en-US" sz="2100" dirty="0" smtClean="0"/>
              <a:t> Water content strongly controls mantle rheology</a:t>
            </a:r>
            <a:endParaRPr lang="en-US" sz="2100" dirty="0"/>
          </a:p>
        </p:txBody>
      </p:sp>
    </p:spTree>
    <p:extLst>
      <p:ext uri="{BB962C8B-B14F-4D97-AF65-F5344CB8AC3E}">
        <p14:creationId xmlns:p14="http://schemas.microsoft.com/office/powerpoint/2010/main" val="21748774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Post-earthquake motions are explained with joint </a:t>
            </a:r>
            <a:r>
              <a:rPr lang="en-US" dirty="0" err="1" smtClean="0"/>
              <a:t>afterslip</a:t>
            </a:r>
            <a:r>
              <a:rPr lang="en-US" dirty="0" smtClean="0"/>
              <a:t> and mantle relaxation</a:t>
            </a:r>
          </a:p>
          <a:p>
            <a:r>
              <a:rPr lang="en-US" dirty="0" smtClean="0"/>
              <a:t>Mantle viscosity structure is laterally variable and anti-correlated with heat flow</a:t>
            </a:r>
          </a:p>
          <a:p>
            <a:r>
              <a:rPr lang="en-US" dirty="0" smtClean="0"/>
              <a:t>Lateral variation in viscosity is consistent with reduced water content beneath the ECSZ /Basin &amp; Range part of southern California</a:t>
            </a:r>
            <a:endParaRPr lang="en-US" dirty="0"/>
          </a:p>
        </p:txBody>
      </p:sp>
    </p:spTree>
    <p:extLst>
      <p:ext uri="{BB962C8B-B14F-4D97-AF65-F5344CB8AC3E}">
        <p14:creationId xmlns:p14="http://schemas.microsoft.com/office/powerpoint/2010/main" val="4169496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62453" y="647645"/>
            <a:ext cx="5481931" cy="5870209"/>
            <a:chOff x="1943419" y="764266"/>
            <a:chExt cx="4660900" cy="5077599"/>
          </a:xfrm>
        </p:grpSpPr>
        <p:pic>
          <p:nvPicPr>
            <p:cNvPr id="15" name="Picture 14" descr="Untitled.pdf"/>
            <p:cNvPicPr>
              <a:picLocks noChangeAspect="1"/>
            </p:cNvPicPr>
            <p:nvPr/>
          </p:nvPicPr>
          <p:blipFill>
            <a:blip r:embed="rId3"/>
            <a:stretch>
              <a:fillRect/>
            </a:stretch>
          </p:blipFill>
          <p:spPr>
            <a:xfrm>
              <a:off x="1943419" y="1041265"/>
              <a:ext cx="4660900" cy="4800600"/>
            </a:xfrm>
            <a:prstGeom prst="rect">
              <a:avLst/>
            </a:prstGeom>
          </p:spPr>
        </p:pic>
        <p:sp>
          <p:nvSpPr>
            <p:cNvPr id="11" name="TextBox 10"/>
            <p:cNvSpPr txBox="1"/>
            <p:nvPr/>
          </p:nvSpPr>
          <p:spPr>
            <a:xfrm>
              <a:off x="4462624" y="764266"/>
              <a:ext cx="2039775" cy="276999"/>
            </a:xfrm>
            <a:prstGeom prst="rect">
              <a:avLst/>
            </a:prstGeom>
            <a:noFill/>
          </p:spPr>
          <p:txBody>
            <a:bodyPr wrap="square" rtlCol="0">
              <a:spAutoFit/>
            </a:bodyPr>
            <a:lstStyle/>
            <a:p>
              <a:r>
                <a:rPr lang="en-US" sz="1200" dirty="0" smtClean="0"/>
                <a:t>(</a:t>
              </a:r>
              <a:r>
                <a:rPr lang="en-US" sz="1200" dirty="0" err="1" smtClean="0"/>
                <a:t>b</a:t>
              </a:r>
              <a:r>
                <a:rPr lang="en-US" sz="1200" dirty="0" smtClean="0"/>
                <a:t>) Seismic model</a:t>
              </a:r>
            </a:p>
          </p:txBody>
        </p:sp>
        <p:sp>
          <p:nvSpPr>
            <p:cNvPr id="12" name="TextBox 11"/>
            <p:cNvSpPr txBox="1"/>
            <p:nvPr/>
          </p:nvSpPr>
          <p:spPr>
            <a:xfrm>
              <a:off x="2324100" y="764266"/>
              <a:ext cx="2015068" cy="276999"/>
            </a:xfrm>
            <a:prstGeom prst="rect">
              <a:avLst/>
            </a:prstGeom>
            <a:noFill/>
          </p:spPr>
          <p:txBody>
            <a:bodyPr wrap="square" rtlCol="0">
              <a:spAutoFit/>
            </a:bodyPr>
            <a:lstStyle/>
            <a:p>
              <a:r>
                <a:rPr lang="en-US" sz="1200" dirty="0" smtClean="0"/>
                <a:t>(a) Observed gravity change</a:t>
              </a:r>
            </a:p>
          </p:txBody>
        </p:sp>
        <p:sp>
          <p:nvSpPr>
            <p:cNvPr id="13" name="TextBox 12"/>
            <p:cNvSpPr txBox="1"/>
            <p:nvPr/>
          </p:nvSpPr>
          <p:spPr>
            <a:xfrm>
              <a:off x="2324099" y="3296715"/>
              <a:ext cx="2015069" cy="276999"/>
            </a:xfrm>
            <a:prstGeom prst="rect">
              <a:avLst/>
            </a:prstGeom>
            <a:noFill/>
          </p:spPr>
          <p:txBody>
            <a:bodyPr wrap="square" rtlCol="0">
              <a:spAutoFit/>
            </a:bodyPr>
            <a:lstStyle/>
            <a:p>
              <a:r>
                <a:rPr lang="en-US" sz="1200" dirty="0" smtClean="0"/>
                <a:t>(</a:t>
              </a:r>
              <a:r>
                <a:rPr lang="en-US" sz="1200" dirty="0" err="1" smtClean="0"/>
                <a:t>c</a:t>
              </a:r>
              <a:r>
                <a:rPr lang="en-US" sz="1200" dirty="0" smtClean="0"/>
                <a:t>) </a:t>
              </a:r>
              <a:r>
                <a:rPr lang="en-US" sz="1200" dirty="0" err="1" smtClean="0"/>
                <a:t>Postseismic</a:t>
              </a:r>
              <a:r>
                <a:rPr lang="en-US" sz="1200" dirty="0" smtClean="0"/>
                <a:t> gravity change</a:t>
              </a:r>
            </a:p>
          </p:txBody>
        </p:sp>
        <p:sp>
          <p:nvSpPr>
            <p:cNvPr id="25" name="Rectangle 24"/>
            <p:cNvSpPr/>
            <p:nvPr/>
          </p:nvSpPr>
          <p:spPr>
            <a:xfrm>
              <a:off x="2580857" y="1151467"/>
              <a:ext cx="1503510" cy="276999"/>
            </a:xfrm>
            <a:prstGeom prst="rect">
              <a:avLst/>
            </a:prstGeom>
            <a:solidFill>
              <a:schemeClr val="bg1"/>
            </a:solidFill>
          </p:spPr>
          <p:txBody>
            <a:bodyPr wrap="none" lIns="0" tIns="0" rIns="0" bIns="0">
              <a:spAutoFit/>
            </a:bodyPr>
            <a:lstStyle/>
            <a:p>
              <a:pPr algn="ctr"/>
              <a:r>
                <a:rPr lang="en-US" sz="900" dirty="0" smtClean="0"/>
                <a:t>two-year mean difference </a:t>
              </a:r>
            </a:p>
            <a:p>
              <a:pPr algn="ctr"/>
              <a:r>
                <a:rPr lang="en-US" sz="900" dirty="0" smtClean="0"/>
                <a:t>before and after the earthquake</a:t>
              </a:r>
              <a:endParaRPr lang="en-US" sz="900" dirty="0"/>
            </a:p>
          </p:txBody>
        </p:sp>
        <p:sp>
          <p:nvSpPr>
            <p:cNvPr id="10" name="TextBox 9"/>
            <p:cNvSpPr txBox="1"/>
            <p:nvPr/>
          </p:nvSpPr>
          <p:spPr>
            <a:xfrm>
              <a:off x="4462624" y="3296715"/>
              <a:ext cx="2039775" cy="276999"/>
            </a:xfrm>
            <a:prstGeom prst="rect">
              <a:avLst/>
            </a:prstGeom>
            <a:noFill/>
          </p:spPr>
          <p:txBody>
            <a:bodyPr wrap="square" rtlCol="0">
              <a:spAutoFit/>
            </a:bodyPr>
            <a:lstStyle/>
            <a:p>
              <a:r>
                <a:rPr lang="en-US" sz="1200" dirty="0" smtClean="0"/>
                <a:t>(</a:t>
              </a:r>
              <a:r>
                <a:rPr lang="en-US" sz="1200" dirty="0" err="1" smtClean="0"/>
                <a:t>d</a:t>
              </a:r>
              <a:r>
                <a:rPr lang="en-US" sz="1200" dirty="0" smtClean="0"/>
                <a:t>) Background data noise</a:t>
              </a:r>
            </a:p>
          </p:txBody>
        </p:sp>
        <p:sp>
          <p:nvSpPr>
            <p:cNvPr id="14" name="Rectangle 13"/>
            <p:cNvSpPr/>
            <p:nvPr/>
          </p:nvSpPr>
          <p:spPr>
            <a:xfrm>
              <a:off x="4771124" y="3729965"/>
              <a:ext cx="1483899" cy="276999"/>
            </a:xfrm>
            <a:prstGeom prst="rect">
              <a:avLst/>
            </a:prstGeom>
            <a:solidFill>
              <a:schemeClr val="bg1"/>
            </a:solidFill>
          </p:spPr>
          <p:txBody>
            <a:bodyPr wrap="square" lIns="0" tIns="0" rIns="0" bIns="0">
              <a:spAutoFit/>
            </a:bodyPr>
            <a:lstStyle/>
            <a:p>
              <a:pPr algn="ctr"/>
              <a:r>
                <a:rPr lang="en-US" sz="900" dirty="0" smtClean="0"/>
                <a:t>two-year mean difference</a:t>
              </a:r>
            </a:p>
            <a:p>
              <a:pPr algn="ctr"/>
              <a:r>
                <a:rPr lang="en-US" sz="900" dirty="0" smtClean="0"/>
                <a:t>(2010-2011) minus (2008-2009)</a:t>
              </a:r>
              <a:endParaRPr lang="en-US" sz="900" dirty="0"/>
            </a:p>
          </p:txBody>
        </p:sp>
        <p:sp>
          <p:nvSpPr>
            <p:cNvPr id="28" name="Rectangle 27"/>
            <p:cNvSpPr/>
            <p:nvPr/>
          </p:nvSpPr>
          <p:spPr>
            <a:xfrm>
              <a:off x="4633481" y="1151467"/>
              <a:ext cx="1733216" cy="138499"/>
            </a:xfrm>
            <a:prstGeom prst="rect">
              <a:avLst/>
            </a:prstGeom>
            <a:solidFill>
              <a:schemeClr val="bg1"/>
            </a:solidFill>
          </p:spPr>
          <p:txBody>
            <a:bodyPr wrap="none" lIns="0" tIns="0" rIns="0" bIns="0">
              <a:spAutoFit/>
            </a:bodyPr>
            <a:lstStyle/>
            <a:p>
              <a:pPr algn="ctr"/>
              <a:r>
                <a:rPr lang="en-US" sz="900" dirty="0" smtClean="0"/>
                <a:t>Mw 8.6 (main) + Mw 8.2 (aftershock)</a:t>
              </a:r>
              <a:endParaRPr lang="en-US" sz="900" dirty="0"/>
            </a:p>
          </p:txBody>
        </p:sp>
        <p:sp>
          <p:nvSpPr>
            <p:cNvPr id="29" name="Rectangle 28"/>
            <p:cNvSpPr/>
            <p:nvPr/>
          </p:nvSpPr>
          <p:spPr>
            <a:xfrm>
              <a:off x="2854128" y="3729966"/>
              <a:ext cx="948521" cy="138499"/>
            </a:xfrm>
            <a:prstGeom prst="rect">
              <a:avLst/>
            </a:prstGeom>
            <a:solidFill>
              <a:schemeClr val="bg1"/>
            </a:solidFill>
          </p:spPr>
          <p:txBody>
            <a:bodyPr wrap="none" lIns="0" tIns="0" rIns="0" bIns="0">
              <a:spAutoFit/>
            </a:bodyPr>
            <a:lstStyle/>
            <a:p>
              <a:pPr algn="ctr"/>
              <a:r>
                <a:rPr lang="en-US" sz="900" dirty="0" smtClean="0">
                  <a:solidFill>
                    <a:srgbClr val="000000"/>
                  </a:solidFill>
                </a:rPr>
                <a:t>(a) subtracted by (</a:t>
              </a:r>
              <a:r>
                <a:rPr lang="en-US" sz="900" dirty="0" err="1" smtClean="0">
                  <a:solidFill>
                    <a:srgbClr val="000000"/>
                  </a:solidFill>
                </a:rPr>
                <a:t>b</a:t>
              </a:r>
              <a:r>
                <a:rPr lang="en-US" sz="900" dirty="0" smtClean="0">
                  <a:solidFill>
                    <a:srgbClr val="000000"/>
                  </a:solidFill>
                </a:rPr>
                <a:t>)</a:t>
              </a:r>
              <a:endParaRPr lang="en-US" sz="900" dirty="0">
                <a:solidFill>
                  <a:srgbClr val="000000"/>
                </a:solidFill>
              </a:endParaRPr>
            </a:p>
          </p:txBody>
        </p:sp>
      </p:grpSp>
      <p:sp>
        <p:nvSpPr>
          <p:cNvPr id="18" name="TextBox 17"/>
          <p:cNvSpPr txBox="1"/>
          <p:nvPr/>
        </p:nvSpPr>
        <p:spPr>
          <a:xfrm>
            <a:off x="0" y="0"/>
            <a:ext cx="9227856" cy="400110"/>
          </a:xfrm>
          <a:prstGeom prst="rect">
            <a:avLst/>
          </a:prstGeom>
          <a:solidFill>
            <a:srgbClr val="7F7F7F"/>
          </a:solidFill>
        </p:spPr>
        <p:txBody>
          <a:bodyPr wrap="none" rtlCol="0">
            <a:spAutoFit/>
          </a:bodyPr>
          <a:lstStyle/>
          <a:p>
            <a:r>
              <a:rPr lang="en-US" sz="2000" dirty="0" smtClean="0">
                <a:solidFill>
                  <a:srgbClr val="FFFFFF"/>
                </a:solidFill>
              </a:rPr>
              <a:t>Constraining seismic slip and mantle </a:t>
            </a:r>
            <a:r>
              <a:rPr lang="en-US" sz="2000" dirty="0">
                <a:solidFill>
                  <a:srgbClr val="FFFFFF"/>
                </a:solidFill>
              </a:rPr>
              <a:t>a</a:t>
            </a:r>
            <a:r>
              <a:rPr lang="en-US" sz="2000" dirty="0" smtClean="0">
                <a:solidFill>
                  <a:srgbClr val="FFFFFF"/>
                </a:solidFill>
              </a:rPr>
              <a:t>sthenosphere </a:t>
            </a:r>
            <a:r>
              <a:rPr lang="en-US" sz="2000" dirty="0">
                <a:solidFill>
                  <a:srgbClr val="FFFFFF"/>
                </a:solidFill>
              </a:rPr>
              <a:t>r</a:t>
            </a:r>
            <a:r>
              <a:rPr lang="en-US" sz="2000" dirty="0" smtClean="0">
                <a:solidFill>
                  <a:srgbClr val="FFFFFF"/>
                </a:solidFill>
              </a:rPr>
              <a:t>heology using GRACE gravity data</a:t>
            </a:r>
            <a:endParaRPr lang="en-US" sz="2000" dirty="0">
              <a:solidFill>
                <a:srgbClr val="FFFFFF"/>
              </a:solidFill>
            </a:endParaRPr>
          </a:p>
        </p:txBody>
      </p:sp>
      <p:sp>
        <p:nvSpPr>
          <p:cNvPr id="2" name="TextBox 1"/>
          <p:cNvSpPr txBox="1"/>
          <p:nvPr/>
        </p:nvSpPr>
        <p:spPr>
          <a:xfrm>
            <a:off x="6075732" y="1457490"/>
            <a:ext cx="3068268" cy="369332"/>
          </a:xfrm>
          <a:prstGeom prst="rect">
            <a:avLst/>
          </a:prstGeom>
          <a:noFill/>
          <a:ln>
            <a:solidFill>
              <a:schemeClr val="tx1"/>
            </a:solidFill>
          </a:ln>
        </p:spPr>
        <p:txBody>
          <a:bodyPr wrap="none" rtlCol="0">
            <a:spAutoFit/>
          </a:bodyPr>
          <a:lstStyle/>
          <a:p>
            <a:r>
              <a:rPr lang="en-US" dirty="0" smtClean="0"/>
              <a:t>Han, </a:t>
            </a:r>
            <a:r>
              <a:rPr lang="en-US" dirty="0" err="1" smtClean="0"/>
              <a:t>Sauber</a:t>
            </a:r>
            <a:r>
              <a:rPr lang="en-US" dirty="0" smtClean="0"/>
              <a:t>, and Pollitz (2015)</a:t>
            </a:r>
            <a:endParaRPr lang="en-US" dirty="0"/>
          </a:p>
        </p:txBody>
      </p:sp>
    </p:spTree>
    <p:extLst>
      <p:ext uri="{BB962C8B-B14F-4D97-AF65-F5344CB8AC3E}">
        <p14:creationId xmlns:p14="http://schemas.microsoft.com/office/powerpoint/2010/main" val="4197053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4274" y="728529"/>
            <a:ext cx="7127676" cy="5274965"/>
            <a:chOff x="854274" y="728529"/>
            <a:chExt cx="7127676" cy="5274965"/>
          </a:xfrm>
        </p:grpSpPr>
        <p:pic>
          <p:nvPicPr>
            <p:cNvPr id="9" name="Picture 8" descr="Untitled.pdf"/>
            <p:cNvPicPr>
              <a:picLocks noChangeAspect="1"/>
            </p:cNvPicPr>
            <p:nvPr/>
          </p:nvPicPr>
          <p:blipFill>
            <a:blip r:embed="rId3"/>
            <a:stretch>
              <a:fillRect/>
            </a:stretch>
          </p:blipFill>
          <p:spPr>
            <a:xfrm>
              <a:off x="1162050" y="1190194"/>
              <a:ext cx="6819900" cy="4813300"/>
            </a:xfrm>
            <a:prstGeom prst="rect">
              <a:avLst/>
            </a:prstGeom>
          </p:spPr>
        </p:pic>
        <p:sp>
          <p:nvSpPr>
            <p:cNvPr id="16" name="TextBox 15"/>
            <p:cNvSpPr txBox="1"/>
            <p:nvPr/>
          </p:nvSpPr>
          <p:spPr>
            <a:xfrm>
              <a:off x="3732653" y="728529"/>
              <a:ext cx="1842249" cy="646331"/>
            </a:xfrm>
            <a:prstGeom prst="rect">
              <a:avLst/>
            </a:prstGeom>
            <a:solidFill>
              <a:schemeClr val="bg1"/>
            </a:solidFill>
          </p:spPr>
          <p:txBody>
            <a:bodyPr wrap="square" rtlCol="0">
              <a:spAutoFit/>
            </a:bodyPr>
            <a:lstStyle/>
            <a:p>
              <a:pPr algn="ctr"/>
              <a:r>
                <a:rPr lang="en-US" sz="1200" dirty="0" smtClean="0"/>
                <a:t>Gravity from seafloor vertical </a:t>
              </a:r>
              <a:r>
                <a:rPr lang="en-US" sz="1200" dirty="0" err="1" smtClean="0"/>
                <a:t>motion</a:t>
              </a:r>
              <a:r>
                <a:rPr lang="en-US" sz="1200" dirty="0" err="1" smtClean="0">
                  <a:noFill/>
                </a:rPr>
                <a:t>rtical</a:t>
              </a:r>
              <a:r>
                <a:rPr lang="en-US" sz="1200" dirty="0" smtClean="0">
                  <a:noFill/>
                </a:rPr>
                <a:t> motion</a:t>
              </a:r>
              <a:endParaRPr lang="en-US" sz="1200" dirty="0" smtClean="0"/>
            </a:p>
          </p:txBody>
        </p:sp>
        <p:sp>
          <p:nvSpPr>
            <p:cNvPr id="22" name="TextBox 21"/>
            <p:cNvSpPr txBox="1"/>
            <p:nvPr/>
          </p:nvSpPr>
          <p:spPr>
            <a:xfrm>
              <a:off x="5934606" y="787922"/>
              <a:ext cx="1624443" cy="276999"/>
            </a:xfrm>
            <a:prstGeom prst="rect">
              <a:avLst/>
            </a:prstGeom>
            <a:solidFill>
              <a:schemeClr val="bg1"/>
            </a:solidFill>
          </p:spPr>
          <p:txBody>
            <a:bodyPr wrap="square" rtlCol="0">
              <a:spAutoFit/>
            </a:bodyPr>
            <a:lstStyle/>
            <a:p>
              <a:pPr algn="ctr"/>
              <a:r>
                <a:rPr lang="en-US" sz="1200" dirty="0" err="1" smtClean="0">
                  <a:noFill/>
                </a:rPr>
                <a:t>gravi</a:t>
              </a:r>
              <a:r>
                <a:rPr lang="en-US" sz="1200" dirty="0" err="1" smtClean="0">
                  <a:solidFill>
                    <a:srgbClr val="000000"/>
                  </a:solidFill>
                </a:rPr>
                <a:t>Bouguer</a:t>
              </a:r>
              <a:endParaRPr lang="en-US" sz="1200" dirty="0" smtClean="0"/>
            </a:p>
          </p:txBody>
        </p:sp>
        <p:sp>
          <p:nvSpPr>
            <p:cNvPr id="24" name="TextBox 23"/>
            <p:cNvSpPr txBox="1"/>
            <p:nvPr/>
          </p:nvSpPr>
          <p:spPr>
            <a:xfrm>
              <a:off x="1633421" y="787922"/>
              <a:ext cx="1636755" cy="276999"/>
            </a:xfrm>
            <a:prstGeom prst="rect">
              <a:avLst/>
            </a:prstGeom>
            <a:solidFill>
              <a:schemeClr val="bg1"/>
            </a:solidFill>
          </p:spPr>
          <p:txBody>
            <a:bodyPr wrap="square" rtlCol="0">
              <a:spAutoFit/>
            </a:bodyPr>
            <a:lstStyle/>
            <a:p>
              <a:pPr algn="ctr"/>
              <a:r>
                <a:rPr lang="en-US" sz="1200" dirty="0" smtClean="0"/>
                <a:t>Free air</a:t>
              </a:r>
            </a:p>
          </p:txBody>
        </p:sp>
        <p:sp>
          <p:nvSpPr>
            <p:cNvPr id="25" name="TextBox 24"/>
            <p:cNvSpPr txBox="1"/>
            <p:nvPr/>
          </p:nvSpPr>
          <p:spPr>
            <a:xfrm rot="16200000">
              <a:off x="78983" y="4645411"/>
              <a:ext cx="1858360" cy="307777"/>
            </a:xfrm>
            <a:prstGeom prst="rect">
              <a:avLst/>
            </a:prstGeom>
            <a:noFill/>
          </p:spPr>
          <p:txBody>
            <a:bodyPr wrap="square" rtlCol="0">
              <a:spAutoFit/>
            </a:bodyPr>
            <a:lstStyle/>
            <a:p>
              <a:pPr algn="ctr"/>
              <a:r>
                <a:rPr lang="en-US" sz="1400" dirty="0" err="1" smtClean="0"/>
                <a:t>Viscoelastic</a:t>
              </a:r>
              <a:r>
                <a:rPr lang="en-US" sz="1400" dirty="0" smtClean="0"/>
                <a:t> relaxation</a:t>
              </a:r>
              <a:endParaRPr lang="en-US" sz="1400" dirty="0"/>
            </a:p>
          </p:txBody>
        </p:sp>
        <p:sp>
          <p:nvSpPr>
            <p:cNvPr id="26" name="TextBox 25"/>
            <p:cNvSpPr txBox="1"/>
            <p:nvPr/>
          </p:nvSpPr>
          <p:spPr>
            <a:xfrm rot="16200000">
              <a:off x="137498" y="2075675"/>
              <a:ext cx="1741334" cy="307777"/>
            </a:xfrm>
            <a:prstGeom prst="rect">
              <a:avLst/>
            </a:prstGeom>
            <a:noFill/>
          </p:spPr>
          <p:txBody>
            <a:bodyPr wrap="square" rtlCol="0">
              <a:spAutoFit/>
            </a:bodyPr>
            <a:lstStyle/>
            <a:p>
              <a:pPr algn="ctr"/>
              <a:r>
                <a:rPr lang="en-US" sz="1400" dirty="0" err="1" smtClean="0"/>
                <a:t>Coseismic</a:t>
              </a:r>
              <a:r>
                <a:rPr lang="en-US" sz="1400" dirty="0" smtClean="0"/>
                <a:t> slip</a:t>
              </a:r>
              <a:endParaRPr lang="en-US" sz="1400" dirty="0"/>
            </a:p>
          </p:txBody>
        </p:sp>
      </p:grpSp>
      <p:sp>
        <p:nvSpPr>
          <p:cNvPr id="12" name="TextBox 11"/>
          <p:cNvSpPr txBox="1"/>
          <p:nvPr/>
        </p:nvSpPr>
        <p:spPr>
          <a:xfrm>
            <a:off x="0" y="0"/>
            <a:ext cx="9227856" cy="400110"/>
          </a:xfrm>
          <a:prstGeom prst="rect">
            <a:avLst/>
          </a:prstGeom>
          <a:solidFill>
            <a:srgbClr val="7F7F7F"/>
          </a:solidFill>
        </p:spPr>
        <p:txBody>
          <a:bodyPr wrap="none" rtlCol="0">
            <a:spAutoFit/>
          </a:bodyPr>
          <a:lstStyle/>
          <a:p>
            <a:r>
              <a:rPr lang="en-US" sz="2000" dirty="0" smtClean="0">
                <a:solidFill>
                  <a:srgbClr val="FFFFFF"/>
                </a:solidFill>
              </a:rPr>
              <a:t>Constraining seismic slip and mantle </a:t>
            </a:r>
            <a:r>
              <a:rPr lang="en-US" sz="2000" dirty="0">
                <a:solidFill>
                  <a:srgbClr val="FFFFFF"/>
                </a:solidFill>
              </a:rPr>
              <a:t>a</a:t>
            </a:r>
            <a:r>
              <a:rPr lang="en-US" sz="2000" dirty="0" smtClean="0">
                <a:solidFill>
                  <a:srgbClr val="FFFFFF"/>
                </a:solidFill>
              </a:rPr>
              <a:t>sthenosphere </a:t>
            </a:r>
            <a:r>
              <a:rPr lang="en-US" sz="2000" dirty="0">
                <a:solidFill>
                  <a:srgbClr val="FFFFFF"/>
                </a:solidFill>
              </a:rPr>
              <a:t>r</a:t>
            </a:r>
            <a:r>
              <a:rPr lang="en-US" sz="2000" dirty="0" smtClean="0">
                <a:solidFill>
                  <a:srgbClr val="FFFFFF"/>
                </a:solidFill>
              </a:rPr>
              <a:t>heology using GRACE gravity data</a:t>
            </a:r>
            <a:endParaRPr lang="en-US" sz="2000" dirty="0">
              <a:solidFill>
                <a:srgbClr val="FFFFFF"/>
              </a:solidFill>
            </a:endParaRPr>
          </a:p>
        </p:txBody>
      </p:sp>
    </p:spTree>
    <p:extLst>
      <p:ext uri="{BB962C8B-B14F-4D97-AF65-F5344CB8AC3E}">
        <p14:creationId xmlns:p14="http://schemas.microsoft.com/office/powerpoint/2010/main" val="2480421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423" y="1600200"/>
            <a:ext cx="8962578" cy="4525963"/>
          </a:xfrm>
        </p:spPr>
        <p:txBody>
          <a:bodyPr>
            <a:normAutofit lnSpcReduction="10000"/>
          </a:bodyPr>
          <a:lstStyle/>
          <a:p>
            <a:r>
              <a:rPr lang="en-US" dirty="0" smtClean="0"/>
              <a:t>GRACE gravity has detected the </a:t>
            </a:r>
            <a:r>
              <a:rPr lang="en-US" dirty="0" err="1" smtClean="0"/>
              <a:t>coseismic</a:t>
            </a:r>
            <a:r>
              <a:rPr lang="en-US" dirty="0" smtClean="0"/>
              <a:t> and </a:t>
            </a:r>
            <a:r>
              <a:rPr lang="en-US" dirty="0" err="1" smtClean="0"/>
              <a:t>postseismic</a:t>
            </a:r>
            <a:r>
              <a:rPr lang="en-US" dirty="0" smtClean="0"/>
              <a:t> deformation associated with several M&gt;=8.5 quakes over the past decade</a:t>
            </a:r>
          </a:p>
          <a:p>
            <a:r>
              <a:rPr lang="en-US" dirty="0" err="1" smtClean="0"/>
              <a:t>Coseismic</a:t>
            </a:r>
            <a:r>
              <a:rPr lang="en-US" dirty="0" smtClean="0"/>
              <a:t> gravity change provides an independent constraint on large-quake magnitude</a:t>
            </a:r>
          </a:p>
          <a:p>
            <a:r>
              <a:rPr lang="en-US" dirty="0" err="1" smtClean="0"/>
              <a:t>Postseismic</a:t>
            </a:r>
            <a:r>
              <a:rPr lang="en-US" dirty="0" smtClean="0"/>
              <a:t> gravity constrains mantle rheology</a:t>
            </a:r>
          </a:p>
          <a:p>
            <a:r>
              <a:rPr lang="en-US" dirty="0" smtClean="0"/>
              <a:t>GRACE Follow-on Mission in 2017 (NASA and German Space Program collaboration) has the potential to improve sensitivity to M&gt;=7.5</a:t>
            </a:r>
            <a:endParaRPr lang="en-US" dirty="0"/>
          </a:p>
        </p:txBody>
      </p:sp>
    </p:spTree>
    <p:extLst>
      <p:ext uri="{BB962C8B-B14F-4D97-AF65-F5344CB8AC3E}">
        <p14:creationId xmlns:p14="http://schemas.microsoft.com/office/powerpoint/2010/main" val="26222856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VISCO2.5D</a:t>
            </a:r>
            <a:endParaRPr lang="en-US" dirty="0"/>
          </a:p>
        </p:txBody>
      </p:sp>
      <p:sp>
        <p:nvSpPr>
          <p:cNvPr id="4" name="TextBox 3"/>
          <p:cNvSpPr txBox="1"/>
          <p:nvPr/>
        </p:nvSpPr>
        <p:spPr>
          <a:xfrm>
            <a:off x="260589" y="1625600"/>
            <a:ext cx="8186857" cy="4062651"/>
          </a:xfrm>
          <a:prstGeom prst="rect">
            <a:avLst/>
          </a:prstGeom>
          <a:noFill/>
        </p:spPr>
        <p:txBody>
          <a:bodyPr wrap="none" rtlCol="0">
            <a:spAutoFit/>
          </a:bodyPr>
          <a:lstStyle/>
          <a:p>
            <a:pPr>
              <a:buFont typeface="Arial"/>
              <a:buChar char="•"/>
            </a:pPr>
            <a:r>
              <a:rPr lang="en-US" sz="2400" dirty="0" smtClean="0"/>
              <a:t> 3D quasi-static displacement field on 2D viscoelastic structures</a:t>
            </a:r>
          </a:p>
          <a:p>
            <a:r>
              <a:rPr lang="en-US" sz="2400" dirty="0" smtClean="0"/>
              <a:t>   -- solves a series of 2D problems, each with a different</a:t>
            </a:r>
          </a:p>
          <a:p>
            <a:r>
              <a:rPr lang="en-US" sz="2400" dirty="0"/>
              <a:t> </a:t>
            </a:r>
            <a:r>
              <a:rPr lang="en-US" sz="2400" dirty="0" smtClean="0"/>
              <a:t>      azimuthal order number</a:t>
            </a:r>
          </a:p>
          <a:p>
            <a:pPr>
              <a:buFont typeface="Arial"/>
              <a:buChar char="•"/>
            </a:pPr>
            <a:endParaRPr lang="en-US" sz="2400" dirty="0" smtClean="0"/>
          </a:p>
          <a:p>
            <a:pPr>
              <a:buFont typeface="Arial"/>
              <a:buChar char="•"/>
            </a:pPr>
            <a:r>
              <a:rPr lang="en-US" sz="2400" dirty="0" smtClean="0"/>
              <a:t> Limited to linear </a:t>
            </a:r>
            <a:r>
              <a:rPr lang="en-US" sz="2400" dirty="0" err="1" smtClean="0"/>
              <a:t>rheologies</a:t>
            </a:r>
            <a:endParaRPr lang="en-US" sz="2400" dirty="0" smtClean="0"/>
          </a:p>
          <a:p>
            <a:pPr>
              <a:buFont typeface="Arial"/>
              <a:buChar char="•"/>
            </a:pPr>
            <a:endParaRPr lang="en-US" sz="2400" dirty="0" smtClean="0"/>
          </a:p>
          <a:p>
            <a:pPr>
              <a:buFont typeface="Arial"/>
              <a:buChar char="•"/>
            </a:pPr>
            <a:r>
              <a:rPr lang="en-US" sz="2400" dirty="0" smtClean="0"/>
              <a:t> Currently implements simple elements – bounded by</a:t>
            </a:r>
          </a:p>
          <a:p>
            <a:r>
              <a:rPr lang="en-US" sz="2400" dirty="0" smtClean="0"/>
              <a:t>  spherical shells and vertical interfaces</a:t>
            </a:r>
          </a:p>
          <a:p>
            <a:endParaRPr lang="en-US" sz="2400" dirty="0" smtClean="0"/>
          </a:p>
          <a:p>
            <a:pPr>
              <a:buFont typeface="Arial"/>
              <a:buChar char="•"/>
            </a:pPr>
            <a:r>
              <a:rPr lang="en-US" sz="2400" dirty="0" smtClean="0"/>
              <a:t> Simple to run in parallel</a:t>
            </a:r>
          </a:p>
          <a:p>
            <a:pPr>
              <a:buFont typeface="Arial"/>
              <a:buChar cha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lstStyle/>
          <a:p>
            <a:r>
              <a:rPr lang="en-US" dirty="0" smtClean="0"/>
              <a:t>Checklist of input parameters</a:t>
            </a:r>
            <a:endParaRPr lang="en-US" dirty="0"/>
          </a:p>
        </p:txBody>
      </p:sp>
      <p:sp>
        <p:nvSpPr>
          <p:cNvPr id="4" name="TextBox 3"/>
          <p:cNvSpPr txBox="1"/>
          <p:nvPr/>
        </p:nvSpPr>
        <p:spPr>
          <a:xfrm>
            <a:off x="0" y="1303338"/>
            <a:ext cx="9174306" cy="3600986"/>
          </a:xfrm>
          <a:prstGeom prst="rect">
            <a:avLst/>
          </a:prstGeom>
          <a:noFill/>
        </p:spPr>
        <p:txBody>
          <a:bodyPr wrap="none" rtlCol="0">
            <a:spAutoFit/>
          </a:bodyPr>
          <a:lstStyle/>
          <a:p>
            <a:r>
              <a:rPr lang="en-US" sz="2100" dirty="0"/>
              <a:t>Earth model</a:t>
            </a:r>
          </a:p>
          <a:p>
            <a:r>
              <a:rPr lang="en-US" sz="2100" dirty="0"/>
              <a:t>• Viscoelastic structure as a function of depth and one lateral distance: </a:t>
            </a:r>
            <a:endParaRPr lang="en-US" sz="2100" dirty="0" smtClean="0"/>
          </a:p>
          <a:p>
            <a:r>
              <a:rPr lang="en-US" sz="2100" dirty="0"/>
              <a:t> </a:t>
            </a:r>
            <a:r>
              <a:rPr lang="en-US" sz="2100" dirty="0" smtClean="0"/>
              <a:t>  density </a:t>
            </a:r>
            <a:r>
              <a:rPr lang="en-US" sz="2100" dirty="0" err="1"/>
              <a:t>ρ</a:t>
            </a:r>
            <a:r>
              <a:rPr lang="en-US" sz="2100" dirty="0"/>
              <a:t>, </a:t>
            </a:r>
            <a:endParaRPr lang="en-US" sz="2100" dirty="0" smtClean="0"/>
          </a:p>
          <a:p>
            <a:r>
              <a:rPr lang="en-US" sz="2100" dirty="0"/>
              <a:t> </a:t>
            </a:r>
            <a:r>
              <a:rPr lang="en-US" sz="2100" dirty="0" smtClean="0"/>
              <a:t>  seismic</a:t>
            </a:r>
            <a:r>
              <a:rPr lang="en-US" sz="2100" dirty="0"/>
              <a:t> </a:t>
            </a:r>
            <a:r>
              <a:rPr lang="en-US" sz="2100" dirty="0" err="1" smtClean="0"/>
              <a:t>wavespeeds</a:t>
            </a:r>
            <a:r>
              <a:rPr lang="en-US" sz="2100" dirty="0" smtClean="0"/>
              <a:t> </a:t>
            </a:r>
            <a:r>
              <a:rPr lang="en-US" sz="2100" dirty="0" err="1"/>
              <a:t>Vp</a:t>
            </a:r>
            <a:r>
              <a:rPr lang="en-US" sz="2100" dirty="0"/>
              <a:t> and </a:t>
            </a:r>
            <a:r>
              <a:rPr lang="en-US" sz="2100" dirty="0" err="1"/>
              <a:t>Vs</a:t>
            </a:r>
            <a:r>
              <a:rPr lang="en-US" sz="2100" dirty="0"/>
              <a:t> (equivalent to bulk modulus </a:t>
            </a:r>
            <a:r>
              <a:rPr lang="en-US" sz="2100" dirty="0" err="1"/>
              <a:t>κ</a:t>
            </a:r>
            <a:r>
              <a:rPr lang="en-US" sz="2100" dirty="0"/>
              <a:t> and shear modulus </a:t>
            </a:r>
            <a:endParaRPr lang="en-US" sz="2100" dirty="0" smtClean="0"/>
          </a:p>
          <a:p>
            <a:r>
              <a:rPr lang="en-US" sz="2100" dirty="0"/>
              <a:t> </a:t>
            </a:r>
            <a:r>
              <a:rPr lang="en-US" sz="2100" dirty="0" smtClean="0"/>
              <a:t>  of </a:t>
            </a:r>
            <a:r>
              <a:rPr lang="en-US" sz="2100" dirty="0"/>
              <a:t>Maxwell element μ</a:t>
            </a:r>
            <a:r>
              <a:rPr lang="en-US" sz="2100" baseline="-25000" dirty="0"/>
              <a:t>1</a:t>
            </a:r>
            <a:r>
              <a:rPr lang="en-US" sz="2100" dirty="0"/>
              <a:t>)</a:t>
            </a:r>
            <a:r>
              <a:rPr lang="en-US" sz="2100" dirty="0" smtClean="0"/>
              <a:t>, </a:t>
            </a:r>
          </a:p>
          <a:p>
            <a:r>
              <a:rPr lang="en-US" sz="2100" dirty="0"/>
              <a:t> </a:t>
            </a:r>
            <a:r>
              <a:rPr lang="en-US" sz="2100" dirty="0" smtClean="0"/>
              <a:t>  shear </a:t>
            </a:r>
            <a:r>
              <a:rPr lang="en-US" sz="2100" dirty="0"/>
              <a:t>modulus of Kelvin element μ</a:t>
            </a:r>
            <a:r>
              <a:rPr lang="en-US" sz="2100" baseline="-25000" dirty="0"/>
              <a:t>2</a:t>
            </a:r>
            <a:r>
              <a:rPr lang="en-US" sz="2100" dirty="0"/>
              <a:t>, </a:t>
            </a:r>
            <a:endParaRPr lang="en-US" sz="2100" dirty="0" smtClean="0"/>
          </a:p>
          <a:p>
            <a:r>
              <a:rPr lang="en-US" sz="2100" dirty="0"/>
              <a:t> </a:t>
            </a:r>
            <a:r>
              <a:rPr lang="en-US" sz="2100" dirty="0" smtClean="0"/>
              <a:t>  </a:t>
            </a:r>
            <a:r>
              <a:rPr lang="en-US" sz="2100" dirty="0" err="1" smtClean="0"/>
              <a:t>Maxwellian</a:t>
            </a:r>
            <a:r>
              <a:rPr lang="en-US" sz="2100" dirty="0" smtClean="0"/>
              <a:t> </a:t>
            </a:r>
            <a:r>
              <a:rPr lang="en-US" sz="2100" dirty="0"/>
              <a:t>viscosity η</a:t>
            </a:r>
            <a:r>
              <a:rPr lang="en-US" sz="2100" baseline="-25000" dirty="0"/>
              <a:t>1</a:t>
            </a:r>
            <a:r>
              <a:rPr lang="en-US" sz="2100" dirty="0"/>
              <a:t>, </a:t>
            </a:r>
            <a:endParaRPr lang="en-US" sz="2100" dirty="0" smtClean="0"/>
          </a:p>
          <a:p>
            <a:r>
              <a:rPr lang="en-US" sz="2100" dirty="0"/>
              <a:t> </a:t>
            </a:r>
            <a:r>
              <a:rPr lang="en-US" sz="2100" dirty="0" smtClean="0"/>
              <a:t>  and </a:t>
            </a:r>
            <a:r>
              <a:rPr lang="en-US" sz="2100" dirty="0"/>
              <a:t>Kelvin viscosity η</a:t>
            </a:r>
            <a:r>
              <a:rPr lang="en-US" sz="2100" baseline="-25000" dirty="0"/>
              <a:t>2</a:t>
            </a:r>
            <a:r>
              <a:rPr lang="en-US" sz="2100" dirty="0"/>
              <a:t> as </a:t>
            </a:r>
            <a:r>
              <a:rPr lang="en-US" sz="2100" dirty="0" smtClean="0"/>
              <a:t>a function </a:t>
            </a:r>
            <a:r>
              <a:rPr lang="en-US" sz="2100" dirty="0"/>
              <a:t>of radius. </a:t>
            </a:r>
            <a:endParaRPr lang="en-US" sz="2100" dirty="0" smtClean="0"/>
          </a:p>
          <a:p>
            <a:r>
              <a:rPr lang="en-US" sz="2100" dirty="0"/>
              <a:t> </a:t>
            </a:r>
            <a:r>
              <a:rPr lang="en-US" sz="2100" dirty="0" smtClean="0"/>
              <a:t>  μ</a:t>
            </a:r>
            <a:r>
              <a:rPr lang="en-US" sz="2100" baseline="-25000" dirty="0" smtClean="0"/>
              <a:t>2</a:t>
            </a:r>
            <a:r>
              <a:rPr lang="en-US" sz="2100" dirty="0" smtClean="0"/>
              <a:t> </a:t>
            </a:r>
            <a:r>
              <a:rPr lang="en-US" sz="2100" dirty="0"/>
              <a:t>is prescribed indirectly through the strength construct μ’= μ</a:t>
            </a:r>
            <a:r>
              <a:rPr lang="en-US" sz="2100" baseline="-25000" dirty="0"/>
              <a:t>1</a:t>
            </a:r>
            <a:r>
              <a:rPr lang="en-US" sz="2100" dirty="0"/>
              <a:t> μ</a:t>
            </a:r>
            <a:r>
              <a:rPr lang="en-US" sz="2100" baseline="-25000" dirty="0"/>
              <a:t>2</a:t>
            </a:r>
            <a:r>
              <a:rPr lang="en-US" sz="2100" dirty="0"/>
              <a:t> / (μ</a:t>
            </a:r>
            <a:r>
              <a:rPr lang="en-US" sz="2100" baseline="-25000" dirty="0"/>
              <a:t>1</a:t>
            </a:r>
            <a:r>
              <a:rPr lang="en-US" sz="2100" dirty="0"/>
              <a:t> + μ</a:t>
            </a:r>
            <a:r>
              <a:rPr lang="en-US" sz="2100" baseline="-25000" dirty="0"/>
              <a:t>2</a:t>
            </a:r>
            <a:r>
              <a:rPr lang="en-US" sz="2100" dirty="0"/>
              <a:t> )</a:t>
            </a:r>
          </a:p>
          <a:p>
            <a:r>
              <a:rPr lang="en-US" sz="2100" dirty="0"/>
              <a:t>• Radius of </a:t>
            </a:r>
            <a:r>
              <a:rPr lang="en-US" sz="2100" dirty="0" smtClean="0"/>
              <a:t>Earth</a:t>
            </a:r>
          </a:p>
          <a:p>
            <a:endParaRPr lang="en-US" dirty="0"/>
          </a:p>
        </p:txBody>
      </p:sp>
      <p:pic>
        <p:nvPicPr>
          <p:cNvPr id="5" name="Picture 4" descr="2005jb003672_p03_orig.eps"/>
          <p:cNvPicPr>
            <a:picLocks noChangeAspect="1"/>
          </p:cNvPicPr>
          <p:nvPr/>
        </p:nvPicPr>
        <p:blipFill>
          <a:blip r:embed="rId2"/>
          <a:stretch>
            <a:fillRect/>
          </a:stretch>
        </p:blipFill>
        <p:spPr>
          <a:xfrm>
            <a:off x="2482431" y="4368800"/>
            <a:ext cx="4883569" cy="2133599"/>
          </a:xfrm>
          <a:prstGeom prst="rect">
            <a:avLst/>
          </a:prstGeom>
        </p:spPr>
      </p:pic>
    </p:spTree>
    <p:extLst>
      <p:ext uri="{BB962C8B-B14F-4D97-AF65-F5344CB8AC3E}">
        <p14:creationId xmlns:p14="http://schemas.microsoft.com/office/powerpoint/2010/main" val="19279612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zALL_stat.jpg"/>
          <p:cNvPicPr>
            <a:picLocks noChangeAspect="1"/>
          </p:cNvPicPr>
          <p:nvPr/>
        </p:nvPicPr>
        <p:blipFill>
          <a:blip r:embed="rId2"/>
          <a:stretch>
            <a:fillRect/>
          </a:stretch>
        </p:blipFill>
        <p:spPr>
          <a:xfrm>
            <a:off x="838200" y="787400"/>
            <a:ext cx="7467600" cy="5283200"/>
          </a:xfrm>
          <a:prstGeom prst="rect">
            <a:avLst/>
          </a:prstGeom>
        </p:spPr>
      </p:pic>
      <p:sp>
        <p:nvSpPr>
          <p:cNvPr id="3" name="TextBox 2"/>
          <p:cNvSpPr txBox="1"/>
          <p:nvPr/>
        </p:nvSpPr>
        <p:spPr>
          <a:xfrm>
            <a:off x="7588515" y="2448571"/>
            <a:ext cx="700633" cy="400110"/>
          </a:xfrm>
          <a:prstGeom prst="rect">
            <a:avLst/>
          </a:prstGeom>
          <a:solidFill>
            <a:schemeClr val="accent2">
              <a:lumMod val="75000"/>
            </a:schemeClr>
          </a:solidFill>
        </p:spPr>
        <p:txBody>
          <a:bodyPr wrap="none" rtlCol="0">
            <a:spAutoFit/>
          </a:bodyPr>
          <a:lstStyle/>
          <a:p>
            <a:r>
              <a:rPr lang="en-US" sz="2000" dirty="0" smtClean="0">
                <a:ln>
                  <a:solidFill>
                    <a:schemeClr val="bg1"/>
                  </a:solidFill>
                </a:ln>
              </a:rPr>
              <a:t>crust</a:t>
            </a:r>
            <a:endParaRPr lang="en-US" sz="2000" dirty="0">
              <a:ln>
                <a:solidFill>
                  <a:schemeClr val="bg1"/>
                </a:solidFill>
              </a:ln>
            </a:endParaRPr>
          </a:p>
        </p:txBody>
      </p:sp>
      <p:sp>
        <p:nvSpPr>
          <p:cNvPr id="5" name="TextBox 4"/>
          <p:cNvSpPr txBox="1"/>
          <p:nvPr/>
        </p:nvSpPr>
        <p:spPr>
          <a:xfrm>
            <a:off x="5625459" y="3443660"/>
            <a:ext cx="2680341" cy="400110"/>
          </a:xfrm>
          <a:prstGeom prst="rect">
            <a:avLst/>
          </a:prstGeom>
          <a:solidFill>
            <a:srgbClr val="FFFF00"/>
          </a:solidFill>
        </p:spPr>
        <p:txBody>
          <a:bodyPr wrap="none" rtlCol="0">
            <a:spAutoFit/>
          </a:bodyPr>
          <a:lstStyle/>
          <a:p>
            <a:r>
              <a:rPr lang="en-US" sz="2000" dirty="0" smtClean="0">
                <a:ln>
                  <a:solidFill>
                    <a:schemeClr val="tx1"/>
                  </a:solidFill>
                </a:ln>
              </a:rPr>
              <a:t>mantle (</a:t>
            </a:r>
            <a:r>
              <a:rPr lang="en-US" sz="2000" dirty="0" err="1" smtClean="0">
                <a:ln>
                  <a:solidFill>
                    <a:schemeClr val="tx1"/>
                  </a:solidFill>
                </a:ln>
              </a:rPr>
              <a:t>asthenosphere</a:t>
            </a:r>
            <a:r>
              <a:rPr lang="en-US" sz="2000" dirty="0" smtClean="0">
                <a:ln>
                  <a:solidFill>
                    <a:schemeClr val="tx1"/>
                  </a:solidFill>
                </a:ln>
              </a:rPr>
              <a:t>)</a:t>
            </a:r>
          </a:p>
        </p:txBody>
      </p:sp>
      <p:cxnSp>
        <p:nvCxnSpPr>
          <p:cNvPr id="6" name="Straight Connector 5"/>
          <p:cNvCxnSpPr/>
          <p:nvPr/>
        </p:nvCxnSpPr>
        <p:spPr>
          <a:xfrm flipH="1" flipV="1">
            <a:off x="4495800" y="2628900"/>
            <a:ext cx="368300" cy="2324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6387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lstStyle/>
          <a:p>
            <a:r>
              <a:rPr lang="en-US" dirty="0" smtClean="0"/>
              <a:t>Checklist of input parameters</a:t>
            </a:r>
            <a:endParaRPr lang="en-US" dirty="0"/>
          </a:p>
        </p:txBody>
      </p:sp>
      <p:sp>
        <p:nvSpPr>
          <p:cNvPr id="4" name="TextBox 3"/>
          <p:cNvSpPr txBox="1"/>
          <p:nvPr/>
        </p:nvSpPr>
        <p:spPr>
          <a:xfrm>
            <a:off x="0" y="1303338"/>
            <a:ext cx="9225602" cy="4616648"/>
          </a:xfrm>
          <a:prstGeom prst="rect">
            <a:avLst/>
          </a:prstGeom>
          <a:noFill/>
        </p:spPr>
        <p:txBody>
          <a:bodyPr wrap="none" rtlCol="0">
            <a:spAutoFit/>
          </a:bodyPr>
          <a:lstStyle/>
          <a:p>
            <a:r>
              <a:rPr lang="en-US" sz="2100" dirty="0" smtClean="0"/>
              <a:t>Source </a:t>
            </a:r>
            <a:r>
              <a:rPr lang="en-US" sz="2100" dirty="0"/>
              <a:t>model</a:t>
            </a:r>
          </a:p>
          <a:p>
            <a:r>
              <a:rPr lang="en-US" sz="2100" dirty="0"/>
              <a:t>• Number of fault planes</a:t>
            </a:r>
          </a:p>
          <a:p>
            <a:r>
              <a:rPr lang="en-US" sz="2100" dirty="0"/>
              <a:t>• Strike, dip, rake, slip, length, depths of upper and lower fault edges,</a:t>
            </a:r>
          </a:p>
          <a:p>
            <a:r>
              <a:rPr lang="en-US" sz="2100" dirty="0"/>
              <a:t> </a:t>
            </a:r>
            <a:r>
              <a:rPr lang="en-US" sz="2100" dirty="0" smtClean="0"/>
              <a:t>   latitude </a:t>
            </a:r>
            <a:r>
              <a:rPr lang="en-US" sz="2100" dirty="0"/>
              <a:t>and longitude of one fault corner</a:t>
            </a:r>
          </a:p>
          <a:p>
            <a:r>
              <a:rPr lang="en-US" sz="2100" dirty="0"/>
              <a:t>• Earthquake origin time; </a:t>
            </a:r>
            <a:endParaRPr lang="en-US" sz="2100" dirty="0" smtClean="0"/>
          </a:p>
          <a:p>
            <a:r>
              <a:rPr lang="en-US" sz="2100" dirty="0"/>
              <a:t> </a:t>
            </a:r>
            <a:r>
              <a:rPr lang="en-US" sz="2100" dirty="0" smtClean="0"/>
              <a:t>  start </a:t>
            </a:r>
            <a:r>
              <a:rPr lang="en-US" sz="2100" dirty="0"/>
              <a:t>and end times of cumulative </a:t>
            </a:r>
            <a:r>
              <a:rPr lang="en-US" sz="2100" dirty="0" err="1"/>
              <a:t>postseismic</a:t>
            </a:r>
            <a:r>
              <a:rPr lang="en-US" sz="2100" dirty="0"/>
              <a:t> displacements</a:t>
            </a:r>
          </a:p>
          <a:p>
            <a:r>
              <a:rPr lang="en-US" sz="2100" dirty="0" smtClean="0"/>
              <a:t>   (</a:t>
            </a:r>
            <a:r>
              <a:rPr lang="en-US" sz="2100" dirty="0"/>
              <a:t>Optional) Observation points to output displacements - in addition to GLL points</a:t>
            </a:r>
          </a:p>
          <a:p>
            <a:r>
              <a:rPr lang="en-US" sz="2100" dirty="0"/>
              <a:t>• Number of observation points</a:t>
            </a:r>
          </a:p>
          <a:p>
            <a:r>
              <a:rPr lang="en-US" sz="2100" dirty="0"/>
              <a:t>• Latitude, longitude, and depth of these observation </a:t>
            </a:r>
            <a:r>
              <a:rPr lang="en-US" sz="2100" dirty="0" smtClean="0"/>
              <a:t>points</a:t>
            </a:r>
          </a:p>
          <a:p>
            <a:endParaRPr lang="en-US" sz="2100" dirty="0"/>
          </a:p>
          <a:p>
            <a:r>
              <a:rPr lang="en-US" sz="2100" dirty="0" smtClean="0"/>
              <a:t>Model domain</a:t>
            </a:r>
          </a:p>
          <a:p>
            <a:r>
              <a:rPr lang="en-US" sz="2100" dirty="0"/>
              <a:t>• </a:t>
            </a:r>
            <a:r>
              <a:rPr lang="en-US" sz="2100" dirty="0" smtClean="0"/>
              <a:t>Number of elements in horizontal and radial directions</a:t>
            </a:r>
          </a:p>
          <a:p>
            <a:r>
              <a:rPr lang="en-US" sz="2100" dirty="0"/>
              <a:t>• </a:t>
            </a:r>
            <a:r>
              <a:rPr lang="en-US" sz="2100" dirty="0" smtClean="0"/>
              <a:t>Dimensions of elements</a:t>
            </a:r>
          </a:p>
          <a:p>
            <a:r>
              <a:rPr lang="en-US" sz="2100" dirty="0"/>
              <a:t>• </a:t>
            </a:r>
            <a:r>
              <a:rPr lang="en-US" sz="2100" dirty="0" smtClean="0"/>
              <a:t>Spacing of `fictitious’ sources; minimum wavelength in azimuthal coordinate</a:t>
            </a:r>
            <a:endParaRPr lang="en-US" sz="2100" dirty="0"/>
          </a:p>
        </p:txBody>
      </p:sp>
    </p:spTree>
    <p:extLst>
      <p:ext uri="{BB962C8B-B14F-4D97-AF65-F5344CB8AC3E}">
        <p14:creationId xmlns:p14="http://schemas.microsoft.com/office/powerpoint/2010/main" val="40851025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1</a:t>
            </a:r>
            <a:endParaRPr lang="en-US" dirty="0"/>
          </a:p>
        </p:txBody>
      </p:sp>
      <p:pic>
        <p:nvPicPr>
          <p:cNvPr id="5" name="Picture 4" descr="strucfigA+anno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1301"/>
            <a:ext cx="8813800" cy="2838864"/>
          </a:xfrm>
          <a:prstGeom prst="rect">
            <a:avLst/>
          </a:prstGeom>
        </p:spPr>
      </p:pic>
      <p:pic>
        <p:nvPicPr>
          <p:cNvPr id="3" name="Picture 2" descr="strucfig2-modifi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9300"/>
            <a:ext cx="9144000" cy="1818162"/>
          </a:xfrm>
          <a:prstGeom prst="rect">
            <a:avLst/>
          </a:prstGeom>
        </p:spPr>
      </p:pic>
    </p:spTree>
    <p:extLst>
      <p:ext uri="{BB962C8B-B14F-4D97-AF65-F5344CB8AC3E}">
        <p14:creationId xmlns:p14="http://schemas.microsoft.com/office/powerpoint/2010/main" val="783911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ucfig2-modifi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9300"/>
            <a:ext cx="9144000" cy="1818162"/>
          </a:xfrm>
          <a:prstGeom prst="rect">
            <a:avLst/>
          </a:prstGeom>
        </p:spPr>
      </p:pic>
      <p:sp>
        <p:nvSpPr>
          <p:cNvPr id="6" name="TextBox 5"/>
          <p:cNvSpPr txBox="1"/>
          <p:nvPr/>
        </p:nvSpPr>
        <p:spPr>
          <a:xfrm>
            <a:off x="616906" y="865981"/>
            <a:ext cx="8527094" cy="2031325"/>
          </a:xfrm>
          <a:prstGeom prst="rect">
            <a:avLst/>
          </a:prstGeom>
          <a:noFill/>
        </p:spPr>
        <p:txBody>
          <a:bodyPr wrap="none" rtlCol="0">
            <a:spAutoFit/>
          </a:bodyPr>
          <a:lstStyle/>
          <a:p>
            <a:r>
              <a:rPr lang="en-US" dirty="0"/>
              <a:t>theta       r-6371.         </a:t>
            </a:r>
            <a:r>
              <a:rPr lang="en-US" dirty="0" err="1"/>
              <a:t>Vp</a:t>
            </a:r>
            <a:r>
              <a:rPr lang="en-US" dirty="0"/>
              <a:t>           </a:t>
            </a:r>
            <a:r>
              <a:rPr lang="en-US" dirty="0" err="1"/>
              <a:t>Vs</a:t>
            </a:r>
            <a:r>
              <a:rPr lang="en-US" dirty="0"/>
              <a:t>           Rho        \mu'          \eta_2           \eta_1</a:t>
            </a:r>
          </a:p>
          <a:p>
            <a:r>
              <a:rPr lang="en-US" dirty="0"/>
              <a:t>(deg.)    (km)            (km/s)    (km/s)   (g/cm^3)  (10^{10} Pa)  (10^{18} Pa s)   (10^{18} Pa s)</a:t>
            </a:r>
          </a:p>
          <a:p>
            <a:r>
              <a:rPr lang="en-US" dirty="0" smtClean="0"/>
              <a:t>  4.1872   </a:t>
            </a:r>
            <a:r>
              <a:rPr lang="en-US" dirty="0"/>
              <a:t>-31.4096      5.4772     3.1623     3.0000                                   0.100000E+02</a:t>
            </a:r>
          </a:p>
          <a:p>
            <a:r>
              <a:rPr lang="en-US" dirty="0"/>
              <a:t>  4.1872   -30.0100      5.4772     3.1623     3.0000                                   0.100000E+02</a:t>
            </a:r>
          </a:p>
          <a:p>
            <a:r>
              <a:rPr lang="en-US" dirty="0"/>
              <a:t>  4.1872   -29.9900      5.4772     3.1623     3.0000                                   0.100000E+12</a:t>
            </a:r>
          </a:p>
          <a:p>
            <a:r>
              <a:rPr lang="en-US" dirty="0"/>
              <a:t>  4.1872   -29.3902      5.4772     3.1623     3.0000                                   0.100000E+12</a:t>
            </a:r>
          </a:p>
          <a:p>
            <a:endParaRPr lang="en-US" dirty="0"/>
          </a:p>
        </p:txBody>
      </p:sp>
      <p:sp>
        <p:nvSpPr>
          <p:cNvPr id="7" name="TextBox 6"/>
          <p:cNvSpPr txBox="1"/>
          <p:nvPr/>
        </p:nvSpPr>
        <p:spPr>
          <a:xfrm>
            <a:off x="2006600" y="259834"/>
            <a:ext cx="4831821" cy="461665"/>
          </a:xfrm>
          <a:prstGeom prst="rect">
            <a:avLst/>
          </a:prstGeom>
          <a:noFill/>
        </p:spPr>
        <p:txBody>
          <a:bodyPr wrap="none" rtlCol="0">
            <a:spAutoFit/>
          </a:bodyPr>
          <a:lstStyle/>
          <a:p>
            <a:r>
              <a:rPr lang="en-US" sz="2400" dirty="0"/>
              <a:t>input file </a:t>
            </a:r>
            <a:r>
              <a:rPr lang="en-US" sz="2400" dirty="0" smtClean="0"/>
              <a:t> </a:t>
            </a:r>
            <a:r>
              <a:rPr lang="en-US" sz="2400" b="1" dirty="0" smtClean="0"/>
              <a:t>elastic.paramEX1-Maxwell</a:t>
            </a:r>
            <a:r>
              <a:rPr lang="en-US" dirty="0" smtClean="0"/>
              <a:t> </a:t>
            </a:r>
            <a:endParaRPr lang="en-US" dirty="0"/>
          </a:p>
        </p:txBody>
      </p:sp>
    </p:spTree>
    <p:extLst>
      <p:ext uri="{BB962C8B-B14F-4D97-AF65-F5344CB8AC3E}">
        <p14:creationId xmlns:p14="http://schemas.microsoft.com/office/powerpoint/2010/main" val="14475823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ucfig2-modifi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4100"/>
            <a:ext cx="9144000" cy="1818162"/>
          </a:xfrm>
          <a:prstGeom prst="rect">
            <a:avLst/>
          </a:prstGeom>
        </p:spPr>
      </p:pic>
      <p:sp>
        <p:nvSpPr>
          <p:cNvPr id="6" name="TextBox 5"/>
          <p:cNvSpPr txBox="1"/>
          <p:nvPr/>
        </p:nvSpPr>
        <p:spPr>
          <a:xfrm>
            <a:off x="0" y="498564"/>
            <a:ext cx="9144000" cy="4185761"/>
          </a:xfrm>
          <a:prstGeom prst="rect">
            <a:avLst/>
          </a:prstGeom>
          <a:noFill/>
        </p:spPr>
        <p:txBody>
          <a:bodyPr wrap="square" rtlCol="0">
            <a:spAutoFit/>
          </a:bodyPr>
          <a:lstStyle/>
          <a:p>
            <a:r>
              <a:rPr lang="en-US" sz="1100" dirty="0"/>
              <a:t># </a:t>
            </a:r>
            <a:r>
              <a:rPr lang="en-US" sz="1400" dirty="0"/>
              <a:t>geographic coordinates of (</a:t>
            </a:r>
            <a:r>
              <a:rPr lang="en-US" sz="1400" dirty="0" err="1"/>
              <a:t>theta,phi</a:t>
            </a:r>
            <a:r>
              <a:rPr lang="en-US" sz="1400" dirty="0"/>
              <a:t>)=(theta_ref,0.) of spherical geometry in (</a:t>
            </a:r>
            <a:r>
              <a:rPr lang="en-US" sz="1400" dirty="0" err="1"/>
              <a:t>deg</a:t>
            </a:r>
            <a:r>
              <a:rPr lang="en-US" sz="1400" dirty="0"/>
              <a:t>.,deg.)</a:t>
            </a:r>
          </a:p>
          <a:p>
            <a:r>
              <a:rPr lang="en-US" sz="1400" dirty="0"/>
              <a:t>0. 0.</a:t>
            </a:r>
          </a:p>
          <a:p>
            <a:r>
              <a:rPr lang="en-US" sz="1400" dirty="0"/>
              <a:t># Angular distance </a:t>
            </a:r>
            <a:r>
              <a:rPr lang="en-US" sz="1400" dirty="0" err="1"/>
              <a:t>theta_ref</a:t>
            </a:r>
            <a:r>
              <a:rPr lang="en-US" sz="1400" dirty="0"/>
              <a:t> (geocentric deg.) and azimuth (deg. CW from due N) of pole from the above point</a:t>
            </a:r>
          </a:p>
          <a:p>
            <a:r>
              <a:rPr lang="en-US" sz="1400" dirty="0"/>
              <a:t>90. 90.</a:t>
            </a:r>
          </a:p>
          <a:p>
            <a:r>
              <a:rPr lang="en-US" sz="1400" dirty="0"/>
              <a:t># number of cells in theta^-direction</a:t>
            </a:r>
          </a:p>
          <a:p>
            <a:r>
              <a:rPr lang="en-US" sz="1400" dirty="0"/>
              <a:t>34</a:t>
            </a:r>
          </a:p>
          <a:p>
            <a:r>
              <a:rPr lang="en-US" sz="1400" dirty="0"/>
              <a:t># theta-length of each cell (radians)</a:t>
            </a:r>
          </a:p>
          <a:p>
            <a:r>
              <a:rPr lang="en-US" sz="1400" dirty="0"/>
              <a:t>7.8480615e-3 7.8480615e-3 7.8480615e-3 7.8480615e-3 7.8480615e-3 7.8480615e-3 4.7088369e-3 4.7088369e-3 4.7088369e-3 2.354418e-</a:t>
            </a:r>
            <a:r>
              <a:rPr lang="en-US" sz="1400" dirty="0" smtClean="0"/>
              <a:t>3 …… </a:t>
            </a:r>
          </a:p>
          <a:p>
            <a:r>
              <a:rPr lang="en-US" sz="1400" dirty="0" smtClean="0"/>
              <a:t># </a:t>
            </a:r>
            <a:r>
              <a:rPr lang="en-US" sz="1400" dirty="0"/>
              <a:t>number of cells in z-direction</a:t>
            </a:r>
          </a:p>
          <a:p>
            <a:r>
              <a:rPr lang="en-US" sz="1400" dirty="0"/>
              <a:t>23</a:t>
            </a:r>
          </a:p>
          <a:p>
            <a:r>
              <a:rPr lang="en-US" sz="1400" dirty="0"/>
              <a:t># z-length of each cell (km)</a:t>
            </a:r>
          </a:p>
          <a:p>
            <a:r>
              <a:rPr lang="en-US" sz="1400" dirty="0"/>
              <a:t>30. 25. 25. 25. 10. 10. 5. 5. 5. 2.5 2.5 2.5 2.5 2.5 2.5 2.5 2.5 2.5 2.5 2.5 2.5 5.0 5.0</a:t>
            </a:r>
          </a:p>
          <a:p>
            <a:r>
              <a:rPr lang="en-US" sz="1400" dirty="0"/>
              <a:t># Effective width of third (i.e. phi) dimension (km); minimum wavelength in third dimension (km)</a:t>
            </a:r>
          </a:p>
          <a:p>
            <a:r>
              <a:rPr lang="en-US" sz="1400" dirty="0"/>
              <a:t>1200. 30.</a:t>
            </a:r>
          </a:p>
          <a:p>
            <a:r>
              <a:rPr lang="en-US" sz="1400" dirty="0"/>
              <a:t># input file with elastic parameters</a:t>
            </a:r>
          </a:p>
          <a:p>
            <a:r>
              <a:rPr lang="en-US" sz="1400" dirty="0" err="1"/>
              <a:t>elastic.param</a:t>
            </a:r>
            <a:endParaRPr lang="en-US" sz="1400" dirty="0"/>
          </a:p>
          <a:p>
            <a:r>
              <a:rPr lang="en-US" sz="1400" dirty="0"/>
              <a:t># gravitational acceleration at earth's surface (m/s) (0 for non-gravitational case)</a:t>
            </a:r>
          </a:p>
          <a:p>
            <a:r>
              <a:rPr lang="en-US" sz="1400" dirty="0"/>
              <a:t>0.</a:t>
            </a:r>
          </a:p>
        </p:txBody>
      </p:sp>
      <p:sp>
        <p:nvSpPr>
          <p:cNvPr id="7" name="TextBox 6"/>
          <p:cNvSpPr txBox="1"/>
          <p:nvPr/>
        </p:nvSpPr>
        <p:spPr>
          <a:xfrm>
            <a:off x="2006600" y="29001"/>
            <a:ext cx="5251107" cy="461665"/>
          </a:xfrm>
          <a:prstGeom prst="rect">
            <a:avLst/>
          </a:prstGeom>
          <a:noFill/>
        </p:spPr>
        <p:txBody>
          <a:bodyPr wrap="none" rtlCol="0">
            <a:spAutoFit/>
          </a:bodyPr>
          <a:lstStyle/>
          <a:p>
            <a:r>
              <a:rPr lang="en-US" sz="2400" dirty="0"/>
              <a:t>input file </a:t>
            </a:r>
            <a:r>
              <a:rPr lang="en-US" sz="2400" dirty="0" smtClean="0"/>
              <a:t> </a:t>
            </a:r>
            <a:r>
              <a:rPr lang="en-US" sz="2400" b="1" dirty="0" smtClean="0"/>
              <a:t>simulation-spherical.infoEX1</a:t>
            </a:r>
            <a:endParaRPr lang="en-US" dirty="0"/>
          </a:p>
        </p:txBody>
      </p:sp>
    </p:spTree>
    <p:extLst>
      <p:ext uri="{BB962C8B-B14F-4D97-AF65-F5344CB8AC3E}">
        <p14:creationId xmlns:p14="http://schemas.microsoft.com/office/powerpoint/2010/main" val="19472986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areclos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3835400" cy="4939034"/>
          </a:xfrm>
          <a:prstGeom prst="rect">
            <a:avLst/>
          </a:prstGeom>
        </p:spPr>
      </p:pic>
      <p:sp>
        <p:nvSpPr>
          <p:cNvPr id="5" name="TextBox 4"/>
          <p:cNvSpPr txBox="1"/>
          <p:nvPr/>
        </p:nvSpPr>
        <p:spPr>
          <a:xfrm>
            <a:off x="4102100" y="1092200"/>
            <a:ext cx="5052886" cy="3970318"/>
          </a:xfrm>
          <a:prstGeom prst="rect">
            <a:avLst/>
          </a:prstGeom>
          <a:noFill/>
          <a:ln>
            <a:noFill/>
          </a:ln>
        </p:spPr>
        <p:txBody>
          <a:bodyPr wrap="none" rtlCol="0">
            <a:spAutoFit/>
          </a:bodyPr>
          <a:lstStyle/>
          <a:p>
            <a:r>
              <a:rPr lang="en-US" dirty="0"/>
              <a:t># year of earthquake, year obs.#1, year obs.#2 (</a:t>
            </a:r>
            <a:r>
              <a:rPr lang="en-US" dirty="0" err="1"/>
              <a:t>yrs</a:t>
            </a:r>
            <a:r>
              <a:rPr lang="en-US" dirty="0"/>
              <a:t>)</a:t>
            </a:r>
            <a:r>
              <a:rPr lang="en-US" dirty="0" smtClean="0"/>
              <a:t>,</a:t>
            </a:r>
          </a:p>
          <a:p>
            <a:r>
              <a:rPr lang="en-US" dirty="0" smtClean="0"/>
              <a:t>viscosity </a:t>
            </a:r>
            <a:r>
              <a:rPr lang="en-US" dirty="0"/>
              <a:t>multiplier</a:t>
            </a:r>
          </a:p>
          <a:p>
            <a:r>
              <a:rPr lang="en-US" dirty="0"/>
              <a:t>1975. 1975. </a:t>
            </a:r>
            <a:r>
              <a:rPr lang="en-US" dirty="0" smtClean="0"/>
              <a:t>1996.164 </a:t>
            </a:r>
            <a:r>
              <a:rPr lang="en-US" dirty="0"/>
              <a:t>1.</a:t>
            </a:r>
          </a:p>
          <a:p>
            <a:r>
              <a:rPr lang="en-US" dirty="0"/>
              <a:t># finite fault with # segments</a:t>
            </a:r>
          </a:p>
          <a:p>
            <a:r>
              <a:rPr lang="en-US" dirty="0"/>
              <a:t>1</a:t>
            </a:r>
          </a:p>
          <a:p>
            <a:r>
              <a:rPr lang="en-US" dirty="0"/>
              <a:t># max depth, min depth (km), dip(deg.)</a:t>
            </a:r>
          </a:p>
          <a:p>
            <a:r>
              <a:rPr lang="en-US" dirty="0"/>
              <a:t># </a:t>
            </a:r>
            <a:r>
              <a:rPr lang="en-US" dirty="0" err="1"/>
              <a:t>lat,lon</a:t>
            </a:r>
            <a:r>
              <a:rPr lang="en-US" dirty="0"/>
              <a:t>(deg.),length(km),strike(deg.),rake(deg.)</a:t>
            </a:r>
            <a:r>
              <a:rPr lang="en-US" dirty="0" smtClean="0"/>
              <a:t>,</a:t>
            </a:r>
          </a:p>
          <a:p>
            <a:r>
              <a:rPr lang="en-US" dirty="0" smtClean="0"/>
              <a:t>slip</a:t>
            </a:r>
            <a:r>
              <a:rPr lang="en-US" dirty="0"/>
              <a:t>(cm) for each segment</a:t>
            </a:r>
          </a:p>
          <a:p>
            <a:r>
              <a:rPr lang="en-US" dirty="0"/>
              <a:t>29.00 15.00 90.</a:t>
            </a:r>
          </a:p>
          <a:p>
            <a:r>
              <a:rPr lang="en-US" dirty="0">
                <a:solidFill>
                  <a:srgbClr val="FF0000"/>
                </a:solidFill>
              </a:rPr>
              <a:t>0.1589861 -4.15000 </a:t>
            </a:r>
            <a:r>
              <a:rPr lang="en-US" dirty="0"/>
              <a:t>50. 45. 180. 100.</a:t>
            </a:r>
          </a:p>
          <a:p>
            <a:r>
              <a:rPr lang="en-US" dirty="0"/>
              <a:t># along-strike discretization</a:t>
            </a:r>
          </a:p>
          <a:p>
            <a:r>
              <a:rPr lang="en-US" dirty="0"/>
              <a:t>17</a:t>
            </a:r>
          </a:p>
          <a:p>
            <a:r>
              <a:rPr lang="en-US" dirty="0"/>
              <a:t># down-dip discretization</a:t>
            </a:r>
          </a:p>
          <a:p>
            <a:r>
              <a:rPr lang="en-US" dirty="0"/>
              <a:t>25</a:t>
            </a:r>
          </a:p>
        </p:txBody>
      </p:sp>
      <p:cxnSp>
        <p:nvCxnSpPr>
          <p:cNvPr id="7" name="Straight Arrow Connector 6"/>
          <p:cNvCxnSpPr/>
          <p:nvPr/>
        </p:nvCxnSpPr>
        <p:spPr>
          <a:xfrm flipH="1" flipV="1">
            <a:off x="2540000" y="2184400"/>
            <a:ext cx="1498600" cy="1473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006600" y="29001"/>
            <a:ext cx="4915678" cy="461665"/>
          </a:xfrm>
          <a:prstGeom prst="rect">
            <a:avLst/>
          </a:prstGeom>
          <a:noFill/>
        </p:spPr>
        <p:txBody>
          <a:bodyPr wrap="none" rtlCol="0">
            <a:spAutoFit/>
          </a:bodyPr>
          <a:lstStyle/>
          <a:p>
            <a:r>
              <a:rPr lang="en-US" sz="2400" dirty="0"/>
              <a:t>input file </a:t>
            </a:r>
            <a:r>
              <a:rPr lang="en-US" sz="2400" dirty="0" smtClean="0"/>
              <a:t> </a:t>
            </a:r>
            <a:r>
              <a:rPr lang="en-US" sz="2400" b="1" dirty="0" smtClean="0"/>
              <a:t>source-spherical.paramEX1</a:t>
            </a:r>
            <a:endParaRPr lang="en-US" dirty="0"/>
          </a:p>
        </p:txBody>
      </p:sp>
    </p:spTree>
    <p:extLst>
      <p:ext uri="{BB962C8B-B14F-4D97-AF65-F5344CB8AC3E}">
        <p14:creationId xmlns:p14="http://schemas.microsoft.com/office/powerpoint/2010/main" val="8181019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JI-13-0794.fig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279814"/>
            <a:ext cx="5334000" cy="10059590"/>
          </a:xfrm>
          <a:prstGeom prst="rect">
            <a:avLst/>
          </a:prstGeom>
        </p:spPr>
      </p:pic>
      <p:sp>
        <p:nvSpPr>
          <p:cNvPr id="5" name="TextBox 4"/>
          <p:cNvSpPr txBox="1"/>
          <p:nvPr/>
        </p:nvSpPr>
        <p:spPr>
          <a:xfrm>
            <a:off x="6319411" y="1993900"/>
            <a:ext cx="2648081" cy="923330"/>
          </a:xfrm>
          <a:prstGeom prst="rect">
            <a:avLst/>
          </a:prstGeom>
          <a:noFill/>
        </p:spPr>
        <p:txBody>
          <a:bodyPr wrap="none" rtlCol="0">
            <a:spAutoFit/>
          </a:bodyPr>
          <a:lstStyle/>
          <a:p>
            <a:r>
              <a:rPr lang="en-US" dirty="0" smtClean="0"/>
              <a:t>Cumulative displacements</a:t>
            </a:r>
          </a:p>
          <a:p>
            <a:r>
              <a:rPr lang="en-US" dirty="0" smtClean="0"/>
              <a:t>up to 5</a:t>
            </a:r>
            <a:r>
              <a:rPr lang="en-US" dirty="0" smtClean="0">
                <a:latin typeface="Symbol" charset="2"/>
                <a:cs typeface="Symbol" charset="2"/>
              </a:rPr>
              <a:t>t</a:t>
            </a:r>
            <a:r>
              <a:rPr lang="en-US" dirty="0" smtClean="0"/>
              <a:t> for post-strike-</a:t>
            </a:r>
          </a:p>
          <a:p>
            <a:r>
              <a:rPr lang="en-US" dirty="0" smtClean="0"/>
              <a:t>slip relaxation</a:t>
            </a:r>
            <a:endParaRPr lang="en-US" dirty="0"/>
          </a:p>
        </p:txBody>
      </p:sp>
      <p:sp>
        <p:nvSpPr>
          <p:cNvPr id="6" name="TextBox 5"/>
          <p:cNvSpPr txBox="1"/>
          <p:nvPr/>
        </p:nvSpPr>
        <p:spPr>
          <a:xfrm>
            <a:off x="1600200" y="310634"/>
            <a:ext cx="7344416" cy="369332"/>
          </a:xfrm>
          <a:prstGeom prst="rect">
            <a:avLst/>
          </a:prstGeom>
          <a:noFill/>
        </p:spPr>
        <p:txBody>
          <a:bodyPr wrap="none" rtlCol="0">
            <a:spAutoFit/>
          </a:bodyPr>
          <a:lstStyle/>
          <a:p>
            <a:r>
              <a:rPr lang="en-US" dirty="0" smtClean="0"/>
              <a:t>Post-earthquake displacements: output file </a:t>
            </a:r>
            <a:r>
              <a:rPr lang="en-US" b="1" dirty="0"/>
              <a:t>visco2pt5d-post-phival-EX1.gmt</a:t>
            </a:r>
            <a:r>
              <a:rPr lang="en-US" dirty="0"/>
              <a:t> </a:t>
            </a:r>
          </a:p>
        </p:txBody>
      </p:sp>
      <p:sp>
        <p:nvSpPr>
          <p:cNvPr id="2" name="TextBox 1"/>
          <p:cNvSpPr txBox="1"/>
          <p:nvPr/>
        </p:nvSpPr>
        <p:spPr>
          <a:xfrm>
            <a:off x="-101600" y="3745959"/>
            <a:ext cx="9367136" cy="3524041"/>
          </a:xfrm>
          <a:prstGeom prst="rect">
            <a:avLst/>
          </a:prstGeom>
          <a:solidFill>
            <a:schemeClr val="bg1"/>
          </a:solidFill>
        </p:spPr>
        <p:txBody>
          <a:bodyPr wrap="none" rtlCol="0">
            <a:spAutoFit/>
          </a:bodyPr>
          <a:lstStyle/>
          <a:p>
            <a:r>
              <a:rPr lang="en-US" sz="1100" dirty="0"/>
              <a:t> </a:t>
            </a:r>
            <a:r>
              <a:rPr lang="en-US" sz="1100" dirty="0" smtClean="0"/>
              <a:t>       </a:t>
            </a:r>
            <a:r>
              <a:rPr lang="en-US" dirty="0" smtClean="0"/>
              <a:t>t</a:t>
            </a:r>
            <a:r>
              <a:rPr lang="en-US" baseline="-25000" dirty="0" smtClean="0"/>
              <a:t>1</a:t>
            </a:r>
            <a:r>
              <a:rPr lang="en-US" dirty="0" smtClean="0"/>
              <a:t>(years)            t</a:t>
            </a:r>
            <a:r>
              <a:rPr lang="en-US" baseline="-25000" dirty="0" smtClean="0"/>
              <a:t>2</a:t>
            </a:r>
            <a:r>
              <a:rPr lang="en-US" dirty="0" smtClean="0"/>
              <a:t> (years)       long(deg.)  </a:t>
            </a:r>
            <a:r>
              <a:rPr lang="en-US" dirty="0" err="1" smtClean="0"/>
              <a:t>lat</a:t>
            </a:r>
            <a:r>
              <a:rPr lang="en-US" dirty="0" smtClean="0"/>
              <a:t>(deg.)      E-</a:t>
            </a:r>
            <a:r>
              <a:rPr lang="en-US" dirty="0" err="1" smtClean="0"/>
              <a:t>displ</a:t>
            </a:r>
            <a:r>
              <a:rPr lang="en-US" dirty="0" smtClean="0"/>
              <a:t> (meters)     N-</a:t>
            </a:r>
            <a:r>
              <a:rPr lang="en-US" dirty="0" err="1" smtClean="0"/>
              <a:t>displ</a:t>
            </a:r>
            <a:r>
              <a:rPr lang="en-US" dirty="0" smtClean="0"/>
              <a:t>                Up-</a:t>
            </a:r>
            <a:r>
              <a:rPr lang="en-US" dirty="0" err="1" smtClean="0"/>
              <a:t>displ</a:t>
            </a:r>
            <a:endParaRPr lang="en-US" dirty="0" smtClean="0"/>
          </a:p>
          <a:p>
            <a:r>
              <a:rPr lang="en-US" dirty="0" smtClean="0"/>
              <a:t>      </a:t>
            </a:r>
            <a:endParaRPr lang="en-US" sz="1100" dirty="0" smtClean="0"/>
          </a:p>
          <a:p>
            <a:r>
              <a:rPr lang="en-US" sz="1100" dirty="0"/>
              <a:t> </a:t>
            </a:r>
            <a:r>
              <a:rPr lang="en-US" sz="1100" dirty="0" smtClean="0"/>
              <a:t>  0.0000000000000000        </a:t>
            </a:r>
            <a:r>
              <a:rPr lang="en-US" sz="1100" dirty="0"/>
              <a:t>21.163999999999987       -3.9120479      0.10884094     -1.28795677173707563E-002 -1.67004069474830383E-003 -9.64602455E-03</a:t>
            </a:r>
          </a:p>
          <a:p>
            <a:r>
              <a:rPr lang="en-US" sz="1100" dirty="0"/>
              <a:t>   0.0000000000000000        42.327999999999975       -3.9120479      0.10884094     -1.77491487605508820E-002 -2.64450441218149661E-003 -1.62272304E-02</a:t>
            </a:r>
          </a:p>
          <a:p>
            <a:r>
              <a:rPr lang="en-US" sz="1100" dirty="0"/>
              <a:t>   0.0000000000000000        63.491999999999962       -3.9120479      0.10884094     -1.95342406197510227E-002 -3.29256088298801640E-003 -2.08724756E-02</a:t>
            </a:r>
          </a:p>
          <a:p>
            <a:r>
              <a:rPr lang="en-US" sz="1100" dirty="0"/>
              <a:t>   0.0000000000000000        84.655999999999949       -3.9120479      0.10884094     -2.00349968886317023E-002 -3.76547095871732941E-003 -2.42824778E-02</a:t>
            </a:r>
          </a:p>
          <a:p>
            <a:r>
              <a:rPr lang="en-US" sz="1100" dirty="0"/>
              <a:t>   </a:t>
            </a:r>
            <a:r>
              <a:rPr lang="en-US" sz="1100" dirty="0">
                <a:solidFill>
                  <a:srgbClr val="FF0000"/>
                </a:solidFill>
              </a:rPr>
              <a:t>0.0000000000000000        105.81999999999995       </a:t>
            </a:r>
            <a:r>
              <a:rPr lang="en-US" sz="1100" dirty="0"/>
              <a:t>-3.9120479      0.10884094     -2.00202674074643865E-002 -4.13324276688831725E-003 -2.68790703E-</a:t>
            </a:r>
            <a:r>
              <a:rPr lang="en-US" sz="1100" dirty="0" smtClean="0"/>
              <a:t>02</a:t>
            </a:r>
          </a:p>
          <a:p>
            <a:r>
              <a:rPr lang="en-US" sz="1100" dirty="0" smtClean="0"/>
              <a:t>(results at 1 of 8364 points on earth’s surface)</a:t>
            </a:r>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smtClean="0"/>
          </a:p>
        </p:txBody>
      </p:sp>
      <p:sp>
        <p:nvSpPr>
          <p:cNvPr id="3" name="TextBox 2"/>
          <p:cNvSpPr txBox="1"/>
          <p:nvPr/>
        </p:nvSpPr>
        <p:spPr>
          <a:xfrm>
            <a:off x="2552700" y="5702300"/>
            <a:ext cx="184666" cy="369332"/>
          </a:xfrm>
          <a:prstGeom prst="rect">
            <a:avLst/>
          </a:prstGeom>
          <a:noFill/>
        </p:spPr>
        <p:txBody>
          <a:bodyPr wrap="none" rtlCol="0">
            <a:spAutoFit/>
          </a:bodyPr>
          <a:lstStyle/>
          <a:p>
            <a:endParaRPr lang="en-US" dirty="0"/>
          </a:p>
        </p:txBody>
      </p:sp>
      <p:sp>
        <p:nvSpPr>
          <p:cNvPr id="7" name="TextBox 6"/>
          <p:cNvSpPr txBox="1"/>
          <p:nvPr/>
        </p:nvSpPr>
        <p:spPr>
          <a:xfrm>
            <a:off x="2535872" y="5657334"/>
            <a:ext cx="402987" cy="369332"/>
          </a:xfrm>
          <a:prstGeom prst="rect">
            <a:avLst/>
          </a:prstGeom>
          <a:noFill/>
        </p:spPr>
        <p:txBody>
          <a:bodyPr wrap="none" rtlCol="0">
            <a:spAutoFit/>
          </a:bodyPr>
          <a:lstStyle/>
          <a:p>
            <a:r>
              <a:rPr lang="en-US" dirty="0">
                <a:solidFill>
                  <a:srgbClr val="FF0000"/>
                </a:solidFill>
              </a:rPr>
              <a:t>5</a:t>
            </a:r>
            <a:r>
              <a:rPr lang="en-US" dirty="0">
                <a:solidFill>
                  <a:srgbClr val="FF0000"/>
                </a:solidFill>
                <a:latin typeface="Symbol" charset="2"/>
                <a:cs typeface="Symbol" charset="2"/>
              </a:rPr>
              <a:t>t</a:t>
            </a:r>
            <a:endParaRPr lang="en-US" dirty="0">
              <a:solidFill>
                <a:srgbClr val="FF0000"/>
              </a:solidFill>
            </a:endParaRPr>
          </a:p>
        </p:txBody>
      </p:sp>
      <p:cxnSp>
        <p:nvCxnSpPr>
          <p:cNvPr id="9" name="Straight Arrow Connector 8"/>
          <p:cNvCxnSpPr/>
          <p:nvPr/>
        </p:nvCxnSpPr>
        <p:spPr>
          <a:xfrm flipH="1" flipV="1">
            <a:off x="1854200" y="5219700"/>
            <a:ext cx="681672" cy="482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2409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JI-13-0794.fig7.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5628828" cy="6858000"/>
          </a:xfrm>
          <a:prstGeom prst="rect">
            <a:avLst/>
          </a:prstGeom>
        </p:spPr>
      </p:pic>
      <p:sp>
        <p:nvSpPr>
          <p:cNvPr id="5" name="TextBox 4"/>
          <p:cNvSpPr txBox="1"/>
          <p:nvPr/>
        </p:nvSpPr>
        <p:spPr>
          <a:xfrm>
            <a:off x="6319411" y="1993900"/>
            <a:ext cx="2648081" cy="923330"/>
          </a:xfrm>
          <a:prstGeom prst="rect">
            <a:avLst/>
          </a:prstGeom>
          <a:noFill/>
        </p:spPr>
        <p:txBody>
          <a:bodyPr wrap="none" rtlCol="0">
            <a:spAutoFit/>
          </a:bodyPr>
          <a:lstStyle/>
          <a:p>
            <a:r>
              <a:rPr lang="en-US" dirty="0" smtClean="0"/>
              <a:t>Cumulative displacements</a:t>
            </a:r>
          </a:p>
          <a:p>
            <a:r>
              <a:rPr lang="en-US" dirty="0" smtClean="0"/>
              <a:t>up to 5</a:t>
            </a:r>
            <a:r>
              <a:rPr lang="en-US" dirty="0" smtClean="0">
                <a:latin typeface="Symbol" charset="2"/>
                <a:cs typeface="Symbol" charset="2"/>
              </a:rPr>
              <a:t>t</a:t>
            </a:r>
            <a:r>
              <a:rPr lang="en-US" dirty="0" smtClean="0"/>
              <a:t> for post-strike-</a:t>
            </a:r>
          </a:p>
          <a:p>
            <a:r>
              <a:rPr lang="en-US" dirty="0" smtClean="0"/>
              <a:t>slip relaxation</a:t>
            </a:r>
            <a:endParaRPr lang="en-US" dirty="0"/>
          </a:p>
        </p:txBody>
      </p:sp>
    </p:spTree>
    <p:extLst>
      <p:ext uri="{BB962C8B-B14F-4D97-AF65-F5344CB8AC3E}">
        <p14:creationId xmlns:p14="http://schemas.microsoft.com/office/powerpoint/2010/main" val="235064452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JI-13-0794.fig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81100"/>
            <a:ext cx="7620000" cy="4483100"/>
          </a:xfrm>
          <a:prstGeom prst="rect">
            <a:avLst/>
          </a:prstGeom>
        </p:spPr>
      </p:pic>
      <p:sp>
        <p:nvSpPr>
          <p:cNvPr id="5" name="TextBox 4"/>
          <p:cNvSpPr txBox="1"/>
          <p:nvPr/>
        </p:nvSpPr>
        <p:spPr>
          <a:xfrm>
            <a:off x="1201311" y="811768"/>
            <a:ext cx="7307689" cy="369332"/>
          </a:xfrm>
          <a:prstGeom prst="rect">
            <a:avLst/>
          </a:prstGeom>
          <a:noFill/>
        </p:spPr>
        <p:txBody>
          <a:bodyPr wrap="square" rtlCol="0">
            <a:spAutoFit/>
          </a:bodyPr>
          <a:lstStyle/>
          <a:p>
            <a:r>
              <a:rPr lang="en-US" dirty="0" smtClean="0"/>
              <a:t>Cumulative displacements along the equator for post-strike-slip relaxation</a:t>
            </a:r>
            <a:endParaRPr lang="en-US" dirty="0"/>
          </a:p>
        </p:txBody>
      </p:sp>
      <p:sp>
        <p:nvSpPr>
          <p:cNvPr id="6" name="TextBox 5"/>
          <p:cNvSpPr txBox="1"/>
          <p:nvPr/>
        </p:nvSpPr>
        <p:spPr>
          <a:xfrm>
            <a:off x="-101600" y="3314159"/>
            <a:ext cx="9327531" cy="3524041"/>
          </a:xfrm>
          <a:prstGeom prst="rect">
            <a:avLst/>
          </a:prstGeom>
          <a:solidFill>
            <a:schemeClr val="bg1"/>
          </a:solidFill>
          <a:ln>
            <a:noFill/>
          </a:ln>
        </p:spPr>
        <p:txBody>
          <a:bodyPr wrap="none" rtlCol="0">
            <a:spAutoFit/>
          </a:bodyPr>
          <a:lstStyle/>
          <a:p>
            <a:r>
              <a:rPr lang="en-US" sz="1100" dirty="0"/>
              <a:t> </a:t>
            </a:r>
            <a:r>
              <a:rPr lang="en-US" sz="1100" dirty="0" smtClean="0"/>
              <a:t>       </a:t>
            </a:r>
            <a:r>
              <a:rPr lang="en-US" dirty="0" smtClean="0"/>
              <a:t>t</a:t>
            </a:r>
            <a:r>
              <a:rPr lang="en-US" baseline="-25000" dirty="0" smtClean="0"/>
              <a:t>1</a:t>
            </a:r>
            <a:r>
              <a:rPr lang="en-US" dirty="0" smtClean="0"/>
              <a:t>(years)            t</a:t>
            </a:r>
            <a:r>
              <a:rPr lang="en-US" baseline="-25000" dirty="0" smtClean="0"/>
              <a:t>2</a:t>
            </a:r>
            <a:r>
              <a:rPr lang="en-US" dirty="0" smtClean="0"/>
              <a:t> (years)       long(deg.)  </a:t>
            </a:r>
            <a:r>
              <a:rPr lang="en-US" dirty="0" err="1" smtClean="0"/>
              <a:t>lat</a:t>
            </a:r>
            <a:r>
              <a:rPr lang="en-US" dirty="0" smtClean="0"/>
              <a:t>(deg.)      E-</a:t>
            </a:r>
            <a:r>
              <a:rPr lang="en-US" dirty="0" err="1" smtClean="0"/>
              <a:t>displ</a:t>
            </a:r>
            <a:r>
              <a:rPr lang="en-US" dirty="0" smtClean="0"/>
              <a:t> (meters)     N-</a:t>
            </a:r>
            <a:r>
              <a:rPr lang="en-US" dirty="0" err="1" smtClean="0"/>
              <a:t>displ</a:t>
            </a:r>
            <a:r>
              <a:rPr lang="en-US" dirty="0" smtClean="0"/>
              <a:t>                Up-</a:t>
            </a:r>
            <a:r>
              <a:rPr lang="en-US" dirty="0" err="1" smtClean="0"/>
              <a:t>displ</a:t>
            </a:r>
            <a:endParaRPr lang="en-US" dirty="0" smtClean="0"/>
          </a:p>
          <a:p>
            <a:r>
              <a:rPr lang="en-US" dirty="0" smtClean="0"/>
              <a:t>      </a:t>
            </a:r>
            <a:endParaRPr lang="en-US" sz="1100" dirty="0" smtClean="0"/>
          </a:p>
          <a:p>
            <a:r>
              <a:rPr lang="en-US" sz="1100" dirty="0"/>
              <a:t> </a:t>
            </a:r>
            <a:r>
              <a:rPr lang="en-US" sz="1100" dirty="0" smtClean="0"/>
              <a:t>  </a:t>
            </a:r>
            <a:r>
              <a:rPr lang="en-US" sz="1100" dirty="0" smtClean="0">
                <a:solidFill>
                  <a:srgbClr val="FF0000"/>
                </a:solidFill>
              </a:rPr>
              <a:t>0.0000000000000000        </a:t>
            </a:r>
            <a:r>
              <a:rPr lang="en-US" sz="1100" dirty="0">
                <a:solidFill>
                  <a:srgbClr val="FF0000"/>
                </a:solidFill>
              </a:rPr>
              <a:t>21.163999999999987       </a:t>
            </a:r>
            <a:r>
              <a:rPr lang="en-US" sz="1100" dirty="0"/>
              <a:t>-3.9120409       0.0000000     -1.40114610019168861E-002 -3.21903869600829724E-004 -1.03409067E-02</a:t>
            </a:r>
          </a:p>
          <a:p>
            <a:r>
              <a:rPr lang="en-US" sz="1100" dirty="0"/>
              <a:t>   </a:t>
            </a:r>
            <a:r>
              <a:rPr lang="en-US" sz="1100" dirty="0">
                <a:solidFill>
                  <a:srgbClr val="FF0000"/>
                </a:solidFill>
              </a:rPr>
              <a:t>0.0000000000000000        42.327999999999975       </a:t>
            </a:r>
            <a:r>
              <a:rPr lang="en-US" sz="1100" dirty="0"/>
              <a:t>-3.9120409       0.0000000     -1.93915367178731889E-002 -3.76323788120289159E-004 -1.74560752E-02</a:t>
            </a:r>
          </a:p>
          <a:p>
            <a:r>
              <a:rPr lang="en-US" sz="1100" dirty="0"/>
              <a:t>   0.0000000000000000        63.491999999999962       -3.9120409       0.0000000     -2.14185802850651343E-002 -3.53884765603142625E-004 -2.25025583E-02</a:t>
            </a:r>
          </a:p>
          <a:p>
            <a:r>
              <a:rPr lang="en-US" sz="1100" dirty="0"/>
              <a:t>   0.0000000000000000        84.655999999999949       -3.9120409       0.0000000     -2.20443113440669698E-002 -3.18266479829585345E-004 -2.62226015E-02</a:t>
            </a:r>
          </a:p>
          <a:p>
            <a:r>
              <a:rPr lang="en-US" sz="1100" dirty="0"/>
              <a:t>   </a:t>
            </a:r>
            <a:r>
              <a:rPr lang="en-US" sz="1100" dirty="0">
                <a:solidFill>
                  <a:srgbClr val="FF0000"/>
                </a:solidFill>
              </a:rPr>
              <a:t>0.0000000000000000        105.81999999999995       </a:t>
            </a:r>
            <a:r>
              <a:rPr lang="en-US" sz="1100" dirty="0"/>
              <a:t>-3.9120409       0.0000000     -2.21005678579361611E-002 -2.86158206573032016E-004 -2.90630031E-</a:t>
            </a:r>
            <a:r>
              <a:rPr lang="en-US" sz="1100" dirty="0" smtClean="0"/>
              <a:t>02</a:t>
            </a:r>
          </a:p>
          <a:p>
            <a:r>
              <a:rPr lang="en-US" sz="1100" dirty="0"/>
              <a:t>(results at 1 of 8364 points on earth’s surface)</a:t>
            </a:r>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a:p>
          <a:p>
            <a:endParaRPr lang="en-US" sz="1100" dirty="0" smtClean="0"/>
          </a:p>
          <a:p>
            <a:endParaRPr lang="en-US" sz="1100" dirty="0" smtClean="0"/>
          </a:p>
        </p:txBody>
      </p:sp>
      <p:sp>
        <p:nvSpPr>
          <p:cNvPr id="7" name="TextBox 6"/>
          <p:cNvSpPr txBox="1"/>
          <p:nvPr/>
        </p:nvSpPr>
        <p:spPr>
          <a:xfrm>
            <a:off x="2535872" y="5225534"/>
            <a:ext cx="1070928" cy="369332"/>
          </a:xfrm>
          <a:prstGeom prst="rect">
            <a:avLst/>
          </a:prstGeom>
          <a:noFill/>
        </p:spPr>
        <p:txBody>
          <a:bodyPr wrap="square" rtlCol="0">
            <a:spAutoFit/>
          </a:bodyPr>
          <a:lstStyle/>
          <a:p>
            <a:r>
              <a:rPr lang="en-US" dirty="0">
                <a:solidFill>
                  <a:srgbClr val="FF0000"/>
                </a:solidFill>
              </a:rPr>
              <a:t>1</a:t>
            </a:r>
            <a:r>
              <a:rPr lang="en-US" dirty="0" smtClean="0">
                <a:solidFill>
                  <a:srgbClr val="FF0000"/>
                </a:solidFill>
                <a:latin typeface="Symbol" charset="2"/>
                <a:cs typeface="Symbol" charset="2"/>
              </a:rPr>
              <a:t>t</a:t>
            </a:r>
            <a:r>
              <a:rPr lang="en-US" dirty="0" smtClean="0">
                <a:solidFill>
                  <a:srgbClr val="FF0000"/>
                </a:solidFill>
              </a:rPr>
              <a:t>, 2</a:t>
            </a:r>
            <a:r>
              <a:rPr lang="en-US" dirty="0" smtClean="0">
                <a:solidFill>
                  <a:srgbClr val="FF0000"/>
                </a:solidFill>
                <a:latin typeface="Symbol" charset="2"/>
                <a:cs typeface="Symbol" charset="2"/>
              </a:rPr>
              <a:t>t</a:t>
            </a:r>
            <a:r>
              <a:rPr lang="en-US" dirty="0" smtClean="0">
                <a:solidFill>
                  <a:srgbClr val="FF0000"/>
                </a:solidFill>
              </a:rPr>
              <a:t>, 5</a:t>
            </a:r>
            <a:r>
              <a:rPr lang="en-US" dirty="0" smtClean="0">
                <a:solidFill>
                  <a:srgbClr val="FF0000"/>
                </a:solidFill>
                <a:latin typeface="Symbol" charset="2"/>
                <a:cs typeface="Symbol" charset="2"/>
              </a:rPr>
              <a:t>t</a:t>
            </a:r>
            <a:endParaRPr lang="en-US" dirty="0">
              <a:solidFill>
                <a:srgbClr val="FF0000"/>
              </a:solidFill>
            </a:endParaRPr>
          </a:p>
        </p:txBody>
      </p:sp>
      <p:cxnSp>
        <p:nvCxnSpPr>
          <p:cNvPr id="8" name="Straight Arrow Connector 7"/>
          <p:cNvCxnSpPr/>
          <p:nvPr/>
        </p:nvCxnSpPr>
        <p:spPr>
          <a:xfrm flipH="1" flipV="1">
            <a:off x="1854200" y="4064000"/>
            <a:ext cx="681672" cy="12123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195036" y="4216400"/>
            <a:ext cx="681672" cy="10345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781300" y="4775200"/>
            <a:ext cx="554672" cy="482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00200" y="310634"/>
            <a:ext cx="7344416" cy="369332"/>
          </a:xfrm>
          <a:prstGeom prst="rect">
            <a:avLst/>
          </a:prstGeom>
          <a:noFill/>
        </p:spPr>
        <p:txBody>
          <a:bodyPr wrap="none" rtlCol="0">
            <a:spAutoFit/>
          </a:bodyPr>
          <a:lstStyle/>
          <a:p>
            <a:r>
              <a:rPr lang="en-US" dirty="0" smtClean="0"/>
              <a:t>Post-earthquake displacements: output file </a:t>
            </a:r>
            <a:r>
              <a:rPr lang="en-US" b="1" dirty="0"/>
              <a:t>visco2pt5d-post-phival-EX1.gmt</a:t>
            </a:r>
            <a:r>
              <a:rPr lang="en-US" dirty="0"/>
              <a:t> </a:t>
            </a:r>
          </a:p>
        </p:txBody>
      </p:sp>
    </p:spTree>
    <p:extLst>
      <p:ext uri="{BB962C8B-B14F-4D97-AF65-F5344CB8AC3E}">
        <p14:creationId xmlns:p14="http://schemas.microsoft.com/office/powerpoint/2010/main" val="380509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2</a:t>
            </a:r>
            <a:endParaRPr lang="en-US" dirty="0"/>
          </a:p>
        </p:txBody>
      </p:sp>
      <p:pic>
        <p:nvPicPr>
          <p:cNvPr id="3" name="Picture 2" descr="Screen Shot 2014-02-24 at 9.41.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1438"/>
            <a:ext cx="9144000" cy="3158214"/>
          </a:xfrm>
          <a:prstGeom prst="rect">
            <a:avLst/>
          </a:prstGeom>
        </p:spPr>
      </p:pic>
      <p:pic>
        <p:nvPicPr>
          <p:cNvPr id="4" name="Picture 3" descr="strucfig2-modifi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9300"/>
            <a:ext cx="9144000" cy="1818162"/>
          </a:xfrm>
          <a:prstGeom prst="rect">
            <a:avLst/>
          </a:prstGeom>
        </p:spPr>
      </p:pic>
    </p:spTree>
    <p:extLst>
      <p:ext uri="{BB962C8B-B14F-4D97-AF65-F5344CB8AC3E}">
        <p14:creationId xmlns:p14="http://schemas.microsoft.com/office/powerpoint/2010/main" val="530202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ucfig2-modifi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9300"/>
            <a:ext cx="9144000" cy="1818162"/>
          </a:xfrm>
          <a:prstGeom prst="rect">
            <a:avLst/>
          </a:prstGeom>
        </p:spPr>
      </p:pic>
      <p:sp>
        <p:nvSpPr>
          <p:cNvPr id="2" name="TextBox 1"/>
          <p:cNvSpPr txBox="1"/>
          <p:nvPr/>
        </p:nvSpPr>
        <p:spPr>
          <a:xfrm>
            <a:off x="616906" y="865981"/>
            <a:ext cx="8527094" cy="3693319"/>
          </a:xfrm>
          <a:prstGeom prst="rect">
            <a:avLst/>
          </a:prstGeom>
          <a:noFill/>
        </p:spPr>
        <p:txBody>
          <a:bodyPr wrap="none" rtlCol="0">
            <a:spAutoFit/>
          </a:bodyPr>
          <a:lstStyle/>
          <a:p>
            <a:r>
              <a:rPr lang="en-US" dirty="0"/>
              <a:t>theta       r-6371.         </a:t>
            </a:r>
            <a:r>
              <a:rPr lang="en-US" dirty="0" err="1"/>
              <a:t>Vp</a:t>
            </a:r>
            <a:r>
              <a:rPr lang="en-US" dirty="0"/>
              <a:t>           </a:t>
            </a:r>
            <a:r>
              <a:rPr lang="en-US" dirty="0" err="1"/>
              <a:t>Vs</a:t>
            </a:r>
            <a:r>
              <a:rPr lang="en-US" dirty="0"/>
              <a:t>           Rho        \mu'          \eta_2           \eta_1</a:t>
            </a:r>
          </a:p>
          <a:p>
            <a:r>
              <a:rPr lang="en-US" dirty="0"/>
              <a:t>(deg.)    (km)            (km/s)    (km/s)   (g/cm^3)  (10^{10} Pa)  (10^{18} Pa s)   (10^{18} Pa s)</a:t>
            </a:r>
          </a:p>
          <a:p>
            <a:r>
              <a:rPr lang="en-US" dirty="0"/>
              <a:t>  4.1000  -101.6098     5.4772     3.1623     3.0000                                   0.100000E+02</a:t>
            </a:r>
          </a:p>
          <a:p>
            <a:r>
              <a:rPr lang="en-US" dirty="0"/>
              <a:t>  4.1000  -100.0100     5.4772     3.1623     3.0000                                   0.100000E+02</a:t>
            </a:r>
          </a:p>
          <a:p>
            <a:r>
              <a:rPr lang="en-US" dirty="0"/>
              <a:t>  4.1000    -99.9900     5.4772     3.1623     3.0000                                   0.100000E+12</a:t>
            </a:r>
          </a:p>
          <a:p>
            <a:r>
              <a:rPr lang="en-US" dirty="0"/>
              <a:t>  4.1000    -98.5904     5.4772     3.1623     3.0000                                   0.100000E+12</a:t>
            </a:r>
          </a:p>
          <a:p>
            <a:r>
              <a:rPr lang="en-US" dirty="0"/>
              <a:t>..</a:t>
            </a:r>
          </a:p>
          <a:p>
            <a:r>
              <a:rPr lang="en-US" dirty="0"/>
              <a:t>..</a:t>
            </a:r>
          </a:p>
          <a:p>
            <a:r>
              <a:rPr lang="en-US" dirty="0"/>
              <a:t>  4.1872   -31.4096      5.4772     3.1623     3.0000                                   0.100000E+02</a:t>
            </a:r>
          </a:p>
          <a:p>
            <a:r>
              <a:rPr lang="en-US" dirty="0"/>
              <a:t>  4.1872   -30.0100      5.4772     3.1623     3.0000                                   0.100000E+02</a:t>
            </a:r>
          </a:p>
          <a:p>
            <a:r>
              <a:rPr lang="en-US" dirty="0"/>
              <a:t>  4.1872   -29.9900      5.4772     3.1623     3.0000                                   0.100000E+12</a:t>
            </a:r>
          </a:p>
          <a:p>
            <a:r>
              <a:rPr lang="en-US" dirty="0"/>
              <a:t>  4.1872   -29.3902      5.4772     3.1623     3.0000                                   0.100000E+12</a:t>
            </a:r>
          </a:p>
          <a:p>
            <a:endParaRPr lang="en-US" dirty="0"/>
          </a:p>
        </p:txBody>
      </p:sp>
      <p:sp>
        <p:nvSpPr>
          <p:cNvPr id="3" name="TextBox 2"/>
          <p:cNvSpPr txBox="1"/>
          <p:nvPr/>
        </p:nvSpPr>
        <p:spPr>
          <a:xfrm>
            <a:off x="2705100" y="259834"/>
            <a:ext cx="3639789" cy="461665"/>
          </a:xfrm>
          <a:prstGeom prst="rect">
            <a:avLst/>
          </a:prstGeom>
          <a:noFill/>
        </p:spPr>
        <p:txBody>
          <a:bodyPr wrap="none" rtlCol="0">
            <a:spAutoFit/>
          </a:bodyPr>
          <a:lstStyle/>
          <a:p>
            <a:r>
              <a:rPr lang="en-US" sz="2400" dirty="0"/>
              <a:t>input file </a:t>
            </a:r>
            <a:r>
              <a:rPr lang="en-US" sz="2400" dirty="0" smtClean="0"/>
              <a:t> </a:t>
            </a:r>
            <a:r>
              <a:rPr lang="en-US" sz="2400" b="1" dirty="0" smtClean="0"/>
              <a:t>elastic.paramEX2</a:t>
            </a:r>
            <a:r>
              <a:rPr lang="en-US" dirty="0" smtClean="0"/>
              <a:t> </a:t>
            </a:r>
            <a:endParaRPr lang="en-US" dirty="0"/>
          </a:p>
        </p:txBody>
      </p:sp>
    </p:spTree>
    <p:extLst>
      <p:ext uri="{BB962C8B-B14F-4D97-AF65-F5344CB8AC3E}">
        <p14:creationId xmlns:p14="http://schemas.microsoft.com/office/powerpoint/2010/main" val="39782664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zALL_stat.jpg"/>
          <p:cNvPicPr>
            <a:picLocks noChangeAspect="1"/>
          </p:cNvPicPr>
          <p:nvPr/>
        </p:nvPicPr>
        <p:blipFill>
          <a:blip r:embed="rId3"/>
          <a:stretch>
            <a:fillRect/>
          </a:stretch>
        </p:blipFill>
        <p:spPr>
          <a:xfrm>
            <a:off x="140316" y="1599777"/>
            <a:ext cx="4272552" cy="3022758"/>
          </a:xfrm>
          <a:prstGeom prst="rect">
            <a:avLst/>
          </a:prstGeom>
        </p:spPr>
      </p:pic>
      <p:pic>
        <p:nvPicPr>
          <p:cNvPr id="3" name="Picture 2" descr="xzALL1980.0.jpg"/>
          <p:cNvPicPr>
            <a:picLocks noChangeAspect="1"/>
          </p:cNvPicPr>
          <p:nvPr/>
        </p:nvPicPr>
        <p:blipFill>
          <a:blip r:embed="rId4"/>
          <a:stretch>
            <a:fillRect/>
          </a:stretch>
        </p:blipFill>
        <p:spPr>
          <a:xfrm>
            <a:off x="4871448" y="1599777"/>
            <a:ext cx="4272552" cy="3022758"/>
          </a:xfrm>
          <a:prstGeom prst="rect">
            <a:avLst/>
          </a:prstGeom>
        </p:spPr>
      </p:pic>
      <p:sp>
        <p:nvSpPr>
          <p:cNvPr id="4" name="TextBox 3"/>
          <p:cNvSpPr txBox="1"/>
          <p:nvPr/>
        </p:nvSpPr>
        <p:spPr>
          <a:xfrm>
            <a:off x="8494964" y="2494339"/>
            <a:ext cx="545843" cy="307777"/>
          </a:xfrm>
          <a:prstGeom prst="rect">
            <a:avLst/>
          </a:prstGeom>
          <a:solidFill>
            <a:schemeClr val="accent2">
              <a:lumMod val="75000"/>
            </a:schemeClr>
          </a:solidFill>
        </p:spPr>
        <p:txBody>
          <a:bodyPr wrap="none" rtlCol="0">
            <a:spAutoFit/>
          </a:bodyPr>
          <a:lstStyle/>
          <a:p>
            <a:r>
              <a:rPr lang="en-US" sz="1400" dirty="0" smtClean="0">
                <a:ln>
                  <a:solidFill>
                    <a:schemeClr val="bg1"/>
                  </a:solidFill>
                </a:ln>
              </a:rPr>
              <a:t>crust</a:t>
            </a:r>
            <a:endParaRPr lang="en-US" sz="1400" dirty="0">
              <a:ln>
                <a:solidFill>
                  <a:schemeClr val="bg1"/>
                </a:solidFill>
              </a:ln>
            </a:endParaRPr>
          </a:p>
        </p:txBody>
      </p:sp>
      <p:sp>
        <p:nvSpPr>
          <p:cNvPr id="5" name="TextBox 4"/>
          <p:cNvSpPr txBox="1"/>
          <p:nvPr/>
        </p:nvSpPr>
        <p:spPr>
          <a:xfrm>
            <a:off x="7109168" y="3043550"/>
            <a:ext cx="1931639" cy="307777"/>
          </a:xfrm>
          <a:prstGeom prst="rect">
            <a:avLst/>
          </a:prstGeom>
          <a:solidFill>
            <a:srgbClr val="FFFF00"/>
          </a:solidFill>
        </p:spPr>
        <p:txBody>
          <a:bodyPr wrap="none" rtlCol="0">
            <a:spAutoFit/>
          </a:bodyPr>
          <a:lstStyle/>
          <a:p>
            <a:r>
              <a:rPr lang="en-US" sz="1400" dirty="0" smtClean="0">
                <a:ln>
                  <a:solidFill>
                    <a:schemeClr val="tx1"/>
                  </a:solidFill>
                </a:ln>
              </a:rPr>
              <a:t>mantle (</a:t>
            </a:r>
            <a:r>
              <a:rPr lang="en-US" sz="1400" dirty="0" err="1" smtClean="0">
                <a:ln>
                  <a:solidFill>
                    <a:schemeClr val="tx1"/>
                  </a:solidFill>
                </a:ln>
              </a:rPr>
              <a:t>asthenosphere</a:t>
            </a:r>
            <a:r>
              <a:rPr lang="en-US" sz="1400" dirty="0" smtClean="0">
                <a:ln>
                  <a:solidFill>
                    <a:schemeClr val="tx1"/>
                  </a:solidFill>
                </a:ln>
              </a:rPr>
              <a:t>)</a:t>
            </a:r>
          </a:p>
        </p:txBody>
      </p:sp>
      <p:cxnSp>
        <p:nvCxnSpPr>
          <p:cNvPr id="7" name="Straight Connector 6"/>
          <p:cNvCxnSpPr/>
          <p:nvPr/>
        </p:nvCxnSpPr>
        <p:spPr>
          <a:xfrm flipH="1" flipV="1">
            <a:off x="6972300" y="26797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2260600" y="27051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94521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ucfig2-modifi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4100"/>
            <a:ext cx="9144000" cy="1818162"/>
          </a:xfrm>
          <a:prstGeom prst="rect">
            <a:avLst/>
          </a:prstGeom>
        </p:spPr>
      </p:pic>
      <p:sp>
        <p:nvSpPr>
          <p:cNvPr id="6" name="TextBox 5"/>
          <p:cNvSpPr txBox="1"/>
          <p:nvPr/>
        </p:nvSpPr>
        <p:spPr>
          <a:xfrm>
            <a:off x="0" y="498564"/>
            <a:ext cx="9144000" cy="4185761"/>
          </a:xfrm>
          <a:prstGeom prst="rect">
            <a:avLst/>
          </a:prstGeom>
          <a:noFill/>
        </p:spPr>
        <p:txBody>
          <a:bodyPr wrap="square" rtlCol="0">
            <a:spAutoFit/>
          </a:bodyPr>
          <a:lstStyle/>
          <a:p>
            <a:r>
              <a:rPr lang="en-US" sz="1100" dirty="0"/>
              <a:t># </a:t>
            </a:r>
            <a:r>
              <a:rPr lang="en-US" sz="1400" dirty="0"/>
              <a:t>geographic coordinates of (</a:t>
            </a:r>
            <a:r>
              <a:rPr lang="en-US" sz="1400" dirty="0" err="1"/>
              <a:t>theta,phi</a:t>
            </a:r>
            <a:r>
              <a:rPr lang="en-US" sz="1400" dirty="0"/>
              <a:t>)=(theta_ref,0.) of spherical geometry in (</a:t>
            </a:r>
            <a:r>
              <a:rPr lang="en-US" sz="1400" dirty="0" err="1"/>
              <a:t>deg</a:t>
            </a:r>
            <a:r>
              <a:rPr lang="en-US" sz="1400" dirty="0"/>
              <a:t>.,deg.)</a:t>
            </a:r>
          </a:p>
          <a:p>
            <a:r>
              <a:rPr lang="en-US" sz="1400" dirty="0"/>
              <a:t>0. 0.</a:t>
            </a:r>
          </a:p>
          <a:p>
            <a:r>
              <a:rPr lang="en-US" sz="1400" dirty="0"/>
              <a:t># Angular distance </a:t>
            </a:r>
            <a:r>
              <a:rPr lang="en-US" sz="1400" dirty="0" err="1"/>
              <a:t>theta_ref</a:t>
            </a:r>
            <a:r>
              <a:rPr lang="en-US" sz="1400" dirty="0"/>
              <a:t> (geocentric deg.) and azimuth (deg. CW from due N) of pole from the above point</a:t>
            </a:r>
          </a:p>
          <a:p>
            <a:r>
              <a:rPr lang="en-US" sz="1400" dirty="0"/>
              <a:t>90. 90.</a:t>
            </a:r>
          </a:p>
          <a:p>
            <a:r>
              <a:rPr lang="en-US" sz="1400" dirty="0"/>
              <a:t># number of cells in theta^-direction</a:t>
            </a:r>
          </a:p>
          <a:p>
            <a:r>
              <a:rPr lang="en-US" sz="1400" dirty="0"/>
              <a:t>34</a:t>
            </a:r>
          </a:p>
          <a:p>
            <a:r>
              <a:rPr lang="en-US" sz="1400" dirty="0"/>
              <a:t># theta-length of each cell (radians)</a:t>
            </a:r>
          </a:p>
          <a:p>
            <a:r>
              <a:rPr lang="en-US" sz="1400" dirty="0"/>
              <a:t>7.8480615e-3 7.8480615e-3 7.8480615e-3 7.8480615e-3 7.8480615e-3 7.8480615e-3 4.7088369e-3 4.7088369e-3 4.7088369e-3 2.354418e-</a:t>
            </a:r>
            <a:r>
              <a:rPr lang="en-US" sz="1400" dirty="0" smtClean="0"/>
              <a:t>3 …… </a:t>
            </a:r>
          </a:p>
          <a:p>
            <a:r>
              <a:rPr lang="en-US" sz="1400" dirty="0" smtClean="0"/>
              <a:t># </a:t>
            </a:r>
            <a:r>
              <a:rPr lang="en-US" sz="1400" dirty="0"/>
              <a:t>number of cells in z-direction</a:t>
            </a:r>
          </a:p>
          <a:p>
            <a:r>
              <a:rPr lang="en-US" sz="1400" dirty="0"/>
              <a:t>23</a:t>
            </a:r>
          </a:p>
          <a:p>
            <a:r>
              <a:rPr lang="en-US" sz="1400" dirty="0"/>
              <a:t># z-length of each cell (km)</a:t>
            </a:r>
          </a:p>
          <a:p>
            <a:r>
              <a:rPr lang="en-US" sz="1400" dirty="0"/>
              <a:t>30. 25. 25. 25. 10. 10. 5. 5. 5. 2.5 2.5 2.5 2.5 2.5 2.5 2.5 2.5 2.5 2.5 2.5 2.5 5.0 5.0</a:t>
            </a:r>
          </a:p>
          <a:p>
            <a:r>
              <a:rPr lang="en-US" sz="1400" dirty="0"/>
              <a:t># Effective width of third (i.e. phi) dimension (km); minimum wavelength in third dimension (km)</a:t>
            </a:r>
          </a:p>
          <a:p>
            <a:r>
              <a:rPr lang="en-US" sz="1400" dirty="0"/>
              <a:t>1200. 30.</a:t>
            </a:r>
          </a:p>
          <a:p>
            <a:r>
              <a:rPr lang="en-US" sz="1400" dirty="0"/>
              <a:t># input file with elastic parameters</a:t>
            </a:r>
          </a:p>
          <a:p>
            <a:r>
              <a:rPr lang="en-US" sz="1400" dirty="0" err="1"/>
              <a:t>elastic.param</a:t>
            </a:r>
            <a:endParaRPr lang="en-US" sz="1400" dirty="0"/>
          </a:p>
          <a:p>
            <a:r>
              <a:rPr lang="en-US" sz="1400" dirty="0"/>
              <a:t># gravitational acceleration at earth's surface (m/s) (0 for non-gravitational case)</a:t>
            </a:r>
          </a:p>
          <a:p>
            <a:r>
              <a:rPr lang="en-US" sz="1400" dirty="0"/>
              <a:t>0.</a:t>
            </a:r>
          </a:p>
        </p:txBody>
      </p:sp>
      <p:sp>
        <p:nvSpPr>
          <p:cNvPr id="7" name="TextBox 6"/>
          <p:cNvSpPr txBox="1"/>
          <p:nvPr/>
        </p:nvSpPr>
        <p:spPr>
          <a:xfrm>
            <a:off x="2006600" y="29001"/>
            <a:ext cx="5096167" cy="461665"/>
          </a:xfrm>
          <a:prstGeom prst="rect">
            <a:avLst/>
          </a:prstGeom>
          <a:noFill/>
        </p:spPr>
        <p:txBody>
          <a:bodyPr wrap="none" rtlCol="0">
            <a:spAutoFit/>
          </a:bodyPr>
          <a:lstStyle/>
          <a:p>
            <a:r>
              <a:rPr lang="en-US" sz="2400" dirty="0"/>
              <a:t>input file </a:t>
            </a:r>
            <a:r>
              <a:rPr lang="en-US" sz="2400" dirty="0" smtClean="0"/>
              <a:t> </a:t>
            </a:r>
            <a:r>
              <a:rPr lang="en-US" sz="2400" b="1" dirty="0" smtClean="0"/>
              <a:t>simulation-spherical.infoEX2</a:t>
            </a:r>
            <a:endParaRPr lang="en-US" dirty="0"/>
          </a:p>
        </p:txBody>
      </p:sp>
    </p:spTree>
    <p:extLst>
      <p:ext uri="{BB962C8B-B14F-4D97-AF65-F5344CB8AC3E}">
        <p14:creationId xmlns:p14="http://schemas.microsoft.com/office/powerpoint/2010/main" val="16330964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2100" y="1092200"/>
            <a:ext cx="5052886" cy="3970318"/>
          </a:xfrm>
          <a:prstGeom prst="rect">
            <a:avLst/>
          </a:prstGeom>
          <a:noFill/>
          <a:ln>
            <a:noFill/>
          </a:ln>
        </p:spPr>
        <p:txBody>
          <a:bodyPr wrap="none" rtlCol="0">
            <a:spAutoFit/>
          </a:bodyPr>
          <a:lstStyle/>
          <a:p>
            <a:r>
              <a:rPr lang="en-US" dirty="0"/>
              <a:t># year of earthquake, year obs.#1, year obs.#2 (</a:t>
            </a:r>
            <a:r>
              <a:rPr lang="en-US" dirty="0" err="1"/>
              <a:t>yrs</a:t>
            </a:r>
            <a:r>
              <a:rPr lang="en-US" dirty="0"/>
              <a:t>)</a:t>
            </a:r>
            <a:r>
              <a:rPr lang="en-US" dirty="0" smtClean="0"/>
              <a:t>,</a:t>
            </a:r>
          </a:p>
          <a:p>
            <a:r>
              <a:rPr lang="en-US" dirty="0" smtClean="0"/>
              <a:t>viscosity </a:t>
            </a:r>
            <a:r>
              <a:rPr lang="en-US" dirty="0"/>
              <a:t>multiplier</a:t>
            </a:r>
          </a:p>
          <a:p>
            <a:r>
              <a:rPr lang="en-US" dirty="0"/>
              <a:t>1975. 1975. </a:t>
            </a:r>
            <a:r>
              <a:rPr lang="en-US" dirty="0" smtClean="0"/>
              <a:t>1996.164 </a:t>
            </a:r>
            <a:r>
              <a:rPr lang="en-US" dirty="0"/>
              <a:t>1.</a:t>
            </a:r>
          </a:p>
          <a:p>
            <a:r>
              <a:rPr lang="en-US" dirty="0"/>
              <a:t># finite fault with # segments</a:t>
            </a:r>
          </a:p>
          <a:p>
            <a:r>
              <a:rPr lang="en-US" dirty="0"/>
              <a:t>1</a:t>
            </a:r>
          </a:p>
          <a:p>
            <a:r>
              <a:rPr lang="en-US" dirty="0"/>
              <a:t># max depth, min depth (km), dip(deg.)</a:t>
            </a:r>
          </a:p>
          <a:p>
            <a:r>
              <a:rPr lang="en-US" dirty="0"/>
              <a:t># </a:t>
            </a:r>
            <a:r>
              <a:rPr lang="en-US" dirty="0" err="1"/>
              <a:t>lat,lon</a:t>
            </a:r>
            <a:r>
              <a:rPr lang="en-US" dirty="0"/>
              <a:t>(deg.),length(km),strike(deg.),rake(deg.)</a:t>
            </a:r>
            <a:r>
              <a:rPr lang="en-US" dirty="0" smtClean="0"/>
              <a:t>,</a:t>
            </a:r>
          </a:p>
          <a:p>
            <a:r>
              <a:rPr lang="en-US" dirty="0" smtClean="0"/>
              <a:t>slip</a:t>
            </a:r>
            <a:r>
              <a:rPr lang="en-US" dirty="0"/>
              <a:t>(cm) for each segment</a:t>
            </a:r>
          </a:p>
          <a:p>
            <a:r>
              <a:rPr lang="en-US" dirty="0"/>
              <a:t>29.00 15.00 90.</a:t>
            </a:r>
          </a:p>
          <a:p>
            <a:r>
              <a:rPr lang="en-US" dirty="0">
                <a:solidFill>
                  <a:srgbClr val="FF0000"/>
                </a:solidFill>
              </a:rPr>
              <a:t>0.1589861 -4.15000 </a:t>
            </a:r>
            <a:r>
              <a:rPr lang="en-US" dirty="0"/>
              <a:t>50. 45. 180. 100.</a:t>
            </a:r>
          </a:p>
          <a:p>
            <a:r>
              <a:rPr lang="en-US" dirty="0"/>
              <a:t># along-strike discretization</a:t>
            </a:r>
          </a:p>
          <a:p>
            <a:r>
              <a:rPr lang="en-US" dirty="0"/>
              <a:t>17</a:t>
            </a:r>
          </a:p>
          <a:p>
            <a:r>
              <a:rPr lang="en-US" dirty="0"/>
              <a:t># down-dip discretization</a:t>
            </a:r>
          </a:p>
          <a:p>
            <a:r>
              <a:rPr lang="en-US" dirty="0"/>
              <a:t>25</a:t>
            </a:r>
          </a:p>
        </p:txBody>
      </p:sp>
      <p:sp>
        <p:nvSpPr>
          <p:cNvPr id="13" name="TextBox 12"/>
          <p:cNvSpPr txBox="1"/>
          <p:nvPr/>
        </p:nvSpPr>
        <p:spPr>
          <a:xfrm>
            <a:off x="2006600" y="29001"/>
            <a:ext cx="4915678" cy="461665"/>
          </a:xfrm>
          <a:prstGeom prst="rect">
            <a:avLst/>
          </a:prstGeom>
          <a:noFill/>
        </p:spPr>
        <p:txBody>
          <a:bodyPr wrap="none" rtlCol="0">
            <a:spAutoFit/>
          </a:bodyPr>
          <a:lstStyle/>
          <a:p>
            <a:r>
              <a:rPr lang="en-US" sz="2400" dirty="0"/>
              <a:t>input file </a:t>
            </a:r>
            <a:r>
              <a:rPr lang="en-US" sz="2400" dirty="0" smtClean="0"/>
              <a:t> </a:t>
            </a:r>
            <a:r>
              <a:rPr lang="en-US" sz="2400" b="1" dirty="0" smtClean="0"/>
              <a:t>source-spherical.paramEX2</a:t>
            </a:r>
            <a:endParaRPr lang="en-US" dirty="0"/>
          </a:p>
        </p:txBody>
      </p:sp>
      <p:pic>
        <p:nvPicPr>
          <p:cNvPr id="2" name="Picture 1" descr="compareclose-post-LATHE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3864855" cy="4964434"/>
          </a:xfrm>
          <a:prstGeom prst="rect">
            <a:avLst/>
          </a:prstGeom>
        </p:spPr>
      </p:pic>
      <p:cxnSp>
        <p:nvCxnSpPr>
          <p:cNvPr id="8" name="Straight Arrow Connector 7"/>
          <p:cNvCxnSpPr/>
          <p:nvPr/>
        </p:nvCxnSpPr>
        <p:spPr>
          <a:xfrm flipH="1" flipV="1">
            <a:off x="2540000" y="2184400"/>
            <a:ext cx="1498600" cy="1473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3257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JI-13-0794.fig1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1" y="-3276601"/>
            <a:ext cx="5191418" cy="9790690"/>
          </a:xfrm>
          <a:prstGeom prst="rect">
            <a:avLst/>
          </a:prstGeom>
        </p:spPr>
      </p:pic>
      <p:sp>
        <p:nvSpPr>
          <p:cNvPr id="3" name="TextBox 2"/>
          <p:cNvSpPr txBox="1"/>
          <p:nvPr/>
        </p:nvSpPr>
        <p:spPr>
          <a:xfrm>
            <a:off x="5570111" y="4011136"/>
            <a:ext cx="2648081" cy="923330"/>
          </a:xfrm>
          <a:prstGeom prst="rect">
            <a:avLst/>
          </a:prstGeom>
          <a:noFill/>
        </p:spPr>
        <p:txBody>
          <a:bodyPr wrap="none" rtlCol="0">
            <a:spAutoFit/>
          </a:bodyPr>
          <a:lstStyle/>
          <a:p>
            <a:r>
              <a:rPr lang="en-US" dirty="0" smtClean="0"/>
              <a:t>Cumulative displacements</a:t>
            </a:r>
          </a:p>
          <a:p>
            <a:r>
              <a:rPr lang="en-US" dirty="0" smtClean="0"/>
              <a:t>up to 5</a:t>
            </a:r>
            <a:r>
              <a:rPr lang="en-US" dirty="0" smtClean="0">
                <a:latin typeface="Symbol" charset="2"/>
                <a:cs typeface="Symbol" charset="2"/>
              </a:rPr>
              <a:t>t</a:t>
            </a:r>
            <a:r>
              <a:rPr lang="en-US" dirty="0" smtClean="0"/>
              <a:t> for post-strike-</a:t>
            </a:r>
          </a:p>
          <a:p>
            <a:r>
              <a:rPr lang="en-US" dirty="0" smtClean="0"/>
              <a:t>slip relaxation</a:t>
            </a:r>
            <a:endParaRPr lang="en-US" dirty="0"/>
          </a:p>
        </p:txBody>
      </p:sp>
      <p:sp>
        <p:nvSpPr>
          <p:cNvPr id="4" name="TextBox 3"/>
          <p:cNvSpPr txBox="1"/>
          <p:nvPr/>
        </p:nvSpPr>
        <p:spPr>
          <a:xfrm>
            <a:off x="1600200" y="310634"/>
            <a:ext cx="7344416" cy="369332"/>
          </a:xfrm>
          <a:prstGeom prst="rect">
            <a:avLst/>
          </a:prstGeom>
          <a:noFill/>
        </p:spPr>
        <p:txBody>
          <a:bodyPr wrap="none" rtlCol="0">
            <a:spAutoFit/>
          </a:bodyPr>
          <a:lstStyle/>
          <a:p>
            <a:r>
              <a:rPr lang="en-US" dirty="0" smtClean="0"/>
              <a:t>Post-earthquake displacements: output file </a:t>
            </a:r>
            <a:r>
              <a:rPr lang="en-US" b="1" dirty="0"/>
              <a:t>visco2pt5d-post-phival-</a:t>
            </a:r>
            <a:r>
              <a:rPr lang="en-US" b="1" dirty="0" smtClean="0"/>
              <a:t>EX2.gmt</a:t>
            </a:r>
            <a:r>
              <a:rPr lang="en-US" dirty="0" smtClean="0"/>
              <a:t> </a:t>
            </a:r>
            <a:endParaRPr lang="en-US" dirty="0"/>
          </a:p>
        </p:txBody>
      </p:sp>
      <p:sp>
        <p:nvSpPr>
          <p:cNvPr id="6" name="TextBox 5"/>
          <p:cNvSpPr txBox="1"/>
          <p:nvPr/>
        </p:nvSpPr>
        <p:spPr>
          <a:xfrm>
            <a:off x="-121536" y="993710"/>
            <a:ext cx="9367136" cy="2508379"/>
          </a:xfrm>
          <a:prstGeom prst="rect">
            <a:avLst/>
          </a:prstGeom>
          <a:solidFill>
            <a:schemeClr val="bg1"/>
          </a:solidFill>
        </p:spPr>
        <p:txBody>
          <a:bodyPr wrap="none" rtlCol="0">
            <a:spAutoFit/>
          </a:bodyPr>
          <a:lstStyle/>
          <a:p>
            <a:r>
              <a:rPr lang="en-US" sz="1100" dirty="0"/>
              <a:t> </a:t>
            </a:r>
            <a:r>
              <a:rPr lang="en-US" sz="1100" dirty="0" smtClean="0"/>
              <a:t>       </a:t>
            </a:r>
            <a:r>
              <a:rPr lang="en-US" dirty="0" smtClean="0"/>
              <a:t>t</a:t>
            </a:r>
            <a:r>
              <a:rPr lang="en-US" baseline="-25000" dirty="0" smtClean="0"/>
              <a:t>1</a:t>
            </a:r>
            <a:r>
              <a:rPr lang="en-US" dirty="0" smtClean="0"/>
              <a:t>(years)            t</a:t>
            </a:r>
            <a:r>
              <a:rPr lang="en-US" baseline="-25000" dirty="0" smtClean="0"/>
              <a:t>2</a:t>
            </a:r>
            <a:r>
              <a:rPr lang="en-US" dirty="0" smtClean="0"/>
              <a:t> (years)       long(deg.)  </a:t>
            </a:r>
            <a:r>
              <a:rPr lang="en-US" dirty="0" err="1" smtClean="0"/>
              <a:t>lat</a:t>
            </a:r>
            <a:r>
              <a:rPr lang="en-US" dirty="0" smtClean="0"/>
              <a:t>(deg.)      E-</a:t>
            </a:r>
            <a:r>
              <a:rPr lang="en-US" dirty="0" err="1" smtClean="0"/>
              <a:t>displ</a:t>
            </a:r>
            <a:r>
              <a:rPr lang="en-US" dirty="0" smtClean="0"/>
              <a:t> (meters)     N-</a:t>
            </a:r>
            <a:r>
              <a:rPr lang="en-US" dirty="0" err="1" smtClean="0"/>
              <a:t>displ</a:t>
            </a:r>
            <a:r>
              <a:rPr lang="en-US" dirty="0" smtClean="0"/>
              <a:t>                Up-</a:t>
            </a:r>
            <a:r>
              <a:rPr lang="en-US" dirty="0" err="1" smtClean="0"/>
              <a:t>displ</a:t>
            </a:r>
            <a:endParaRPr lang="en-US" dirty="0" smtClean="0"/>
          </a:p>
          <a:p>
            <a:r>
              <a:rPr lang="en-US" dirty="0" smtClean="0"/>
              <a:t>      </a:t>
            </a:r>
            <a:endParaRPr lang="en-US" sz="1100" dirty="0" smtClean="0"/>
          </a:p>
          <a:p>
            <a:r>
              <a:rPr lang="en-US" sz="1100" dirty="0"/>
              <a:t> </a:t>
            </a:r>
            <a:r>
              <a:rPr lang="en-US" sz="1100" dirty="0" smtClean="0"/>
              <a:t>  0.0000000000000000        </a:t>
            </a:r>
            <a:r>
              <a:rPr lang="en-US" sz="1100" dirty="0"/>
              <a:t>21.163999999999987       -3.9120479      0.10884094     -1.28795677173707563E-002 -1.67004069474830383E-003 -9.64602455E-03</a:t>
            </a:r>
          </a:p>
          <a:p>
            <a:r>
              <a:rPr lang="en-US" sz="1100" dirty="0"/>
              <a:t>   0.0000000000000000        42.327999999999975       -3.9120479      0.10884094     -1.77491487605508820E-002 -2.64450441218149661E-003 -1.62272304E-02</a:t>
            </a:r>
          </a:p>
          <a:p>
            <a:r>
              <a:rPr lang="en-US" sz="1100" dirty="0"/>
              <a:t>   0.0000000000000000        63.491999999999962       -3.9120479      0.10884094     -1.95342406197510227E-002 -3.29256088298801640E-003 -2.08724756E-02</a:t>
            </a:r>
          </a:p>
          <a:p>
            <a:r>
              <a:rPr lang="en-US" sz="1100" dirty="0"/>
              <a:t>   0.0000000000000000        84.655999999999949       -3.9120479      0.10884094     -2.00349968886317023E-002 -3.76547095871732941E-003 -2.42824778E-02</a:t>
            </a:r>
          </a:p>
          <a:p>
            <a:r>
              <a:rPr lang="en-US" sz="1100" dirty="0"/>
              <a:t>   </a:t>
            </a:r>
            <a:r>
              <a:rPr lang="en-US" sz="1100" dirty="0">
                <a:solidFill>
                  <a:srgbClr val="FF0000"/>
                </a:solidFill>
              </a:rPr>
              <a:t>0.0000000000000000        105.81999999999995       </a:t>
            </a:r>
            <a:r>
              <a:rPr lang="en-US" sz="1100" dirty="0"/>
              <a:t>-3.9120479      0.10884094     -2.00202674074643865E-002 -4.13324276688831725E-003 -2.68790703E-</a:t>
            </a:r>
            <a:r>
              <a:rPr lang="en-US" sz="1100" dirty="0" smtClean="0"/>
              <a:t>02</a:t>
            </a:r>
          </a:p>
          <a:p>
            <a:endParaRPr lang="en-US" sz="1100" dirty="0"/>
          </a:p>
          <a:p>
            <a:endParaRPr lang="en-US" sz="1100" dirty="0" smtClean="0"/>
          </a:p>
          <a:p>
            <a:endParaRPr lang="en-US" sz="1100" dirty="0"/>
          </a:p>
          <a:p>
            <a:endParaRPr lang="en-US" sz="1100" dirty="0" smtClean="0"/>
          </a:p>
          <a:p>
            <a:endParaRPr lang="en-US" sz="1100" dirty="0"/>
          </a:p>
          <a:p>
            <a:endParaRPr lang="en-US" sz="1100" dirty="0"/>
          </a:p>
        </p:txBody>
      </p:sp>
      <p:sp>
        <p:nvSpPr>
          <p:cNvPr id="7" name="TextBox 6"/>
          <p:cNvSpPr txBox="1"/>
          <p:nvPr/>
        </p:nvSpPr>
        <p:spPr>
          <a:xfrm>
            <a:off x="2615829" y="2908300"/>
            <a:ext cx="402987" cy="369332"/>
          </a:xfrm>
          <a:prstGeom prst="rect">
            <a:avLst/>
          </a:prstGeom>
          <a:noFill/>
        </p:spPr>
        <p:txBody>
          <a:bodyPr wrap="none" rtlCol="0">
            <a:spAutoFit/>
          </a:bodyPr>
          <a:lstStyle/>
          <a:p>
            <a:r>
              <a:rPr lang="en-US" dirty="0">
                <a:solidFill>
                  <a:srgbClr val="FF0000"/>
                </a:solidFill>
              </a:rPr>
              <a:t>5</a:t>
            </a:r>
            <a:r>
              <a:rPr lang="en-US" dirty="0">
                <a:solidFill>
                  <a:srgbClr val="FF0000"/>
                </a:solidFill>
                <a:latin typeface="Symbol" charset="2"/>
                <a:cs typeface="Symbol" charset="2"/>
              </a:rPr>
              <a:t>t</a:t>
            </a:r>
            <a:endParaRPr lang="en-US" dirty="0">
              <a:solidFill>
                <a:srgbClr val="FF0000"/>
              </a:solidFill>
            </a:endParaRPr>
          </a:p>
        </p:txBody>
      </p:sp>
      <p:cxnSp>
        <p:nvCxnSpPr>
          <p:cNvPr id="8" name="Straight Arrow Connector 7"/>
          <p:cNvCxnSpPr/>
          <p:nvPr/>
        </p:nvCxnSpPr>
        <p:spPr>
          <a:xfrm flipH="1" flipV="1">
            <a:off x="1934157" y="2470666"/>
            <a:ext cx="681672" cy="482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4483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JI-13-0794.fig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100" y="0"/>
            <a:ext cx="4726021" cy="6858000"/>
          </a:xfrm>
          <a:prstGeom prst="rect">
            <a:avLst/>
          </a:prstGeom>
        </p:spPr>
      </p:pic>
      <p:sp>
        <p:nvSpPr>
          <p:cNvPr id="6" name="TextBox 5"/>
          <p:cNvSpPr txBox="1"/>
          <p:nvPr/>
        </p:nvSpPr>
        <p:spPr>
          <a:xfrm>
            <a:off x="6319411" y="1993900"/>
            <a:ext cx="2648081" cy="923330"/>
          </a:xfrm>
          <a:prstGeom prst="rect">
            <a:avLst/>
          </a:prstGeom>
          <a:noFill/>
        </p:spPr>
        <p:txBody>
          <a:bodyPr wrap="none" rtlCol="0">
            <a:spAutoFit/>
          </a:bodyPr>
          <a:lstStyle/>
          <a:p>
            <a:r>
              <a:rPr lang="en-US" dirty="0" smtClean="0"/>
              <a:t>Cumulative displacements</a:t>
            </a:r>
          </a:p>
          <a:p>
            <a:r>
              <a:rPr lang="en-US" dirty="0" smtClean="0"/>
              <a:t>up to 5</a:t>
            </a:r>
            <a:r>
              <a:rPr lang="en-US" dirty="0" smtClean="0">
                <a:latin typeface="Symbol" charset="2"/>
                <a:cs typeface="Symbol" charset="2"/>
              </a:rPr>
              <a:t>t</a:t>
            </a:r>
            <a:r>
              <a:rPr lang="en-US" dirty="0" smtClean="0"/>
              <a:t> for post-strike-</a:t>
            </a:r>
          </a:p>
          <a:p>
            <a:r>
              <a:rPr lang="en-US" dirty="0" smtClean="0"/>
              <a:t>slip relaxation</a:t>
            </a:r>
            <a:endParaRPr lang="en-US" dirty="0"/>
          </a:p>
        </p:txBody>
      </p:sp>
    </p:spTree>
    <p:extLst>
      <p:ext uri="{BB962C8B-B14F-4D97-AF65-F5344CB8AC3E}">
        <p14:creationId xmlns:p14="http://schemas.microsoft.com/office/powerpoint/2010/main" val="23680100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1311" y="286266"/>
            <a:ext cx="7307689" cy="369332"/>
          </a:xfrm>
          <a:prstGeom prst="rect">
            <a:avLst/>
          </a:prstGeom>
          <a:noFill/>
        </p:spPr>
        <p:txBody>
          <a:bodyPr wrap="square" rtlCol="0">
            <a:spAutoFit/>
          </a:bodyPr>
          <a:lstStyle/>
          <a:p>
            <a:r>
              <a:rPr lang="en-US" dirty="0" smtClean="0"/>
              <a:t>Cumulative displacements along the equator for post-strike-slip relaxation</a:t>
            </a:r>
            <a:endParaRPr lang="en-US" dirty="0"/>
          </a:p>
        </p:txBody>
      </p:sp>
      <p:pic>
        <p:nvPicPr>
          <p:cNvPr id="2" name="Picture 1" descr="x+z-profileEX2gLATH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660400"/>
            <a:ext cx="6418119" cy="8305800"/>
          </a:xfrm>
          <a:prstGeom prst="rect">
            <a:avLst/>
          </a:prstGeom>
        </p:spPr>
      </p:pic>
    </p:spTree>
    <p:extLst>
      <p:ext uri="{BB962C8B-B14F-4D97-AF65-F5344CB8AC3E}">
        <p14:creationId xmlns:p14="http://schemas.microsoft.com/office/powerpoint/2010/main" val="140585372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a:t>3</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12800" y="1843722"/>
            <a:ext cx="7581900" cy="4315778"/>
          </a:xfrm>
          <a:prstGeom prst="rect">
            <a:avLst/>
          </a:prstGeom>
        </p:spPr>
      </p:pic>
    </p:spTree>
    <p:extLst>
      <p:ext uri="{BB962C8B-B14F-4D97-AF65-F5344CB8AC3E}">
        <p14:creationId xmlns:p14="http://schemas.microsoft.com/office/powerpoint/2010/main" val="384577185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71750" y="721499"/>
            <a:ext cx="4121150" cy="2986901"/>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435100" y="3952875"/>
            <a:ext cx="5486400" cy="2762250"/>
          </a:xfrm>
          <a:prstGeom prst="rect">
            <a:avLst/>
          </a:prstGeom>
        </p:spPr>
      </p:pic>
      <p:sp>
        <p:nvSpPr>
          <p:cNvPr id="7" name="TextBox 6"/>
          <p:cNvSpPr txBox="1"/>
          <p:nvPr/>
        </p:nvSpPr>
        <p:spPr>
          <a:xfrm>
            <a:off x="616906" y="744498"/>
            <a:ext cx="8527094" cy="3416320"/>
          </a:xfrm>
          <a:prstGeom prst="rect">
            <a:avLst/>
          </a:prstGeom>
          <a:solidFill>
            <a:schemeClr val="bg1"/>
          </a:solidFill>
        </p:spPr>
        <p:txBody>
          <a:bodyPr wrap="none" rtlCol="0">
            <a:spAutoFit/>
          </a:bodyPr>
          <a:lstStyle/>
          <a:p>
            <a:r>
              <a:rPr lang="en-US" dirty="0"/>
              <a:t>theta       r-6371.         </a:t>
            </a:r>
            <a:r>
              <a:rPr lang="en-US" dirty="0" err="1"/>
              <a:t>Vp</a:t>
            </a:r>
            <a:r>
              <a:rPr lang="en-US" dirty="0"/>
              <a:t>           </a:t>
            </a:r>
            <a:r>
              <a:rPr lang="en-US" dirty="0" err="1"/>
              <a:t>Vs</a:t>
            </a:r>
            <a:r>
              <a:rPr lang="en-US" dirty="0"/>
              <a:t>           Rho        \mu'          \eta_2           \eta_1</a:t>
            </a:r>
          </a:p>
          <a:p>
            <a:r>
              <a:rPr lang="en-US" dirty="0"/>
              <a:t>(deg.)    (km)            (km/s)    (km/s)   (g/cm^3)  (10^{10} Pa)  (10^{18} Pa s)   (10^{18} Pa s)</a:t>
            </a:r>
          </a:p>
          <a:p>
            <a:r>
              <a:rPr lang="en-US" dirty="0"/>
              <a:t> </a:t>
            </a:r>
            <a:r>
              <a:rPr lang="en-US" dirty="0" smtClean="0"/>
              <a:t>3.2277  </a:t>
            </a:r>
            <a:r>
              <a:rPr lang="en-US" dirty="0"/>
              <a:t>-218.5601     8.4573     4.5361     3.4020     0.0000 0.100000E+03 0.100000E+14</a:t>
            </a:r>
          </a:p>
          <a:p>
            <a:r>
              <a:rPr lang="en-US" dirty="0"/>
              <a:t> </a:t>
            </a:r>
            <a:r>
              <a:rPr lang="en-US" dirty="0" smtClean="0"/>
              <a:t>3.2277  </a:t>
            </a:r>
            <a:r>
              <a:rPr lang="en-US" dirty="0"/>
              <a:t>-216.0000     8.4573     4.5361     3.4020     0.0000 0.100000E+03 0.100000E+14</a:t>
            </a:r>
          </a:p>
          <a:p>
            <a:r>
              <a:rPr lang="en-US" dirty="0"/>
              <a:t> </a:t>
            </a:r>
            <a:r>
              <a:rPr lang="en-US" dirty="0" smtClean="0"/>
              <a:t>3.2277  </a:t>
            </a:r>
            <a:r>
              <a:rPr lang="en-US" dirty="0"/>
              <a:t>-216.0000     8.4685     4.5421     3.3930     3.5000 0.240000E+01 0.100000E+02</a:t>
            </a:r>
          </a:p>
          <a:p>
            <a:r>
              <a:rPr lang="en-US" dirty="0"/>
              <a:t> </a:t>
            </a:r>
            <a:r>
              <a:rPr lang="en-US" dirty="0" smtClean="0"/>
              <a:t>3.2277  </a:t>
            </a:r>
            <a:r>
              <a:rPr lang="en-US" dirty="0"/>
              <a:t>-213.4399     8.4685     4.5421     3.3930     3.5000 0.240000E+01 0.100000E+02</a:t>
            </a:r>
          </a:p>
          <a:p>
            <a:r>
              <a:rPr lang="en-US" dirty="0"/>
              <a:t>..</a:t>
            </a:r>
          </a:p>
          <a:p>
            <a:r>
              <a:rPr lang="en-US" dirty="0"/>
              <a:t>..</a:t>
            </a:r>
          </a:p>
          <a:p>
            <a:r>
              <a:rPr lang="en-US" dirty="0"/>
              <a:t> </a:t>
            </a:r>
            <a:r>
              <a:rPr lang="en-US" dirty="0" smtClean="0"/>
              <a:t>3.4021  </a:t>
            </a:r>
            <a:r>
              <a:rPr lang="en-US" dirty="0"/>
              <a:t>-218.5601     8.4573     4.5361     3.4020     0.0000 0.100000E+03 0.100000E+14</a:t>
            </a:r>
          </a:p>
          <a:p>
            <a:r>
              <a:rPr lang="en-US" dirty="0"/>
              <a:t> </a:t>
            </a:r>
            <a:r>
              <a:rPr lang="en-US" dirty="0" smtClean="0"/>
              <a:t>3.4021  </a:t>
            </a:r>
            <a:r>
              <a:rPr lang="en-US" dirty="0"/>
              <a:t>-216.0000     8.4573     4.5361     3.4020     0.0000 0.100000E+03 0.100000E+14</a:t>
            </a:r>
          </a:p>
          <a:p>
            <a:r>
              <a:rPr lang="en-US" dirty="0"/>
              <a:t> </a:t>
            </a:r>
            <a:r>
              <a:rPr lang="en-US" dirty="0" smtClean="0"/>
              <a:t>3.4021  </a:t>
            </a:r>
            <a:r>
              <a:rPr lang="en-US" dirty="0"/>
              <a:t>-216.0000     8.4685     4.5421     3.3930     3.5000 0.400000E+01 0.400000E+02</a:t>
            </a:r>
          </a:p>
          <a:p>
            <a:r>
              <a:rPr lang="en-US" dirty="0"/>
              <a:t> </a:t>
            </a:r>
            <a:r>
              <a:rPr lang="en-US" dirty="0" smtClean="0"/>
              <a:t>3.4021  </a:t>
            </a:r>
            <a:r>
              <a:rPr lang="en-US" dirty="0"/>
              <a:t>-213.4399     8.4685     4.5421     3.3930     3.5000 0.400000E+01 0.400000E+</a:t>
            </a:r>
            <a:r>
              <a:rPr lang="en-US" dirty="0" smtClean="0"/>
              <a:t>02</a:t>
            </a:r>
            <a:endParaRPr lang="en-US" dirty="0"/>
          </a:p>
        </p:txBody>
      </p:sp>
      <p:sp>
        <p:nvSpPr>
          <p:cNvPr id="8" name="TextBox 7"/>
          <p:cNvSpPr txBox="1"/>
          <p:nvPr/>
        </p:nvSpPr>
        <p:spPr>
          <a:xfrm>
            <a:off x="2571750" y="259834"/>
            <a:ext cx="3570208" cy="461665"/>
          </a:xfrm>
          <a:prstGeom prst="rect">
            <a:avLst/>
          </a:prstGeom>
          <a:noFill/>
        </p:spPr>
        <p:txBody>
          <a:bodyPr wrap="none" rtlCol="0">
            <a:spAutoFit/>
          </a:bodyPr>
          <a:lstStyle/>
          <a:p>
            <a:r>
              <a:rPr lang="en-US" sz="2400" dirty="0" smtClean="0"/>
              <a:t>input </a:t>
            </a:r>
            <a:r>
              <a:rPr lang="en-US" sz="2400" dirty="0"/>
              <a:t>file </a:t>
            </a:r>
            <a:r>
              <a:rPr lang="en-US" sz="2400" b="1" dirty="0" smtClean="0"/>
              <a:t>elastic.paramEX3</a:t>
            </a:r>
            <a:r>
              <a:rPr lang="en-US" dirty="0" smtClean="0"/>
              <a:t> </a:t>
            </a:r>
            <a:endParaRPr lang="en-US" dirty="0"/>
          </a:p>
        </p:txBody>
      </p:sp>
    </p:spTree>
    <p:extLst>
      <p:ext uri="{BB962C8B-B14F-4D97-AF65-F5344CB8AC3E}">
        <p14:creationId xmlns:p14="http://schemas.microsoft.com/office/powerpoint/2010/main" val="2489200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435100" y="3952875"/>
            <a:ext cx="5486400" cy="2762250"/>
          </a:xfrm>
          <a:prstGeom prst="rect">
            <a:avLst/>
          </a:prstGeom>
        </p:spPr>
      </p:pic>
      <p:sp>
        <p:nvSpPr>
          <p:cNvPr id="7" name="TextBox 6"/>
          <p:cNvSpPr txBox="1"/>
          <p:nvPr/>
        </p:nvSpPr>
        <p:spPr>
          <a:xfrm>
            <a:off x="121606" y="437297"/>
            <a:ext cx="8093569" cy="3693319"/>
          </a:xfrm>
          <a:prstGeom prst="rect">
            <a:avLst/>
          </a:prstGeom>
          <a:solidFill>
            <a:schemeClr val="bg1"/>
          </a:solidFill>
        </p:spPr>
        <p:txBody>
          <a:bodyPr wrap="none" rtlCol="0">
            <a:spAutoFit/>
          </a:bodyPr>
          <a:lstStyle/>
          <a:p>
            <a:r>
              <a:rPr lang="en-US" sz="1300" dirty="0"/>
              <a:t># geographic coordinates of (</a:t>
            </a:r>
            <a:r>
              <a:rPr lang="en-US" sz="1300" dirty="0" err="1"/>
              <a:t>theta,phi</a:t>
            </a:r>
            <a:r>
              <a:rPr lang="en-US" sz="1300" dirty="0"/>
              <a:t>)=(theta_ref,0.) of spherical geometry in (</a:t>
            </a:r>
            <a:r>
              <a:rPr lang="en-US" sz="1300" dirty="0" err="1"/>
              <a:t>deg</a:t>
            </a:r>
            <a:r>
              <a:rPr lang="en-US" sz="1300" dirty="0"/>
              <a:t>.,deg.)</a:t>
            </a:r>
          </a:p>
          <a:p>
            <a:r>
              <a:rPr lang="en-US" sz="1300" dirty="0"/>
              <a:t>32.5 -120.0</a:t>
            </a:r>
          </a:p>
          <a:p>
            <a:r>
              <a:rPr lang="en-US" sz="1300" dirty="0"/>
              <a:t># Angular distance </a:t>
            </a:r>
            <a:r>
              <a:rPr lang="en-US" sz="1300" dirty="0" err="1"/>
              <a:t>theta_ref</a:t>
            </a:r>
            <a:r>
              <a:rPr lang="en-US" sz="1300" dirty="0"/>
              <a:t> (geocentric deg.) and azimuth (deg. CW from due N) of pole from the above point</a:t>
            </a:r>
          </a:p>
          <a:p>
            <a:r>
              <a:rPr lang="en-US" sz="1300" dirty="0"/>
              <a:t>90. 230.</a:t>
            </a:r>
          </a:p>
          <a:p>
            <a:r>
              <a:rPr lang="en-US" sz="1300" dirty="0"/>
              <a:t># number of cells in theta^-direction</a:t>
            </a:r>
          </a:p>
          <a:p>
            <a:r>
              <a:rPr lang="en-US" sz="1300" dirty="0"/>
              <a:t>34</a:t>
            </a:r>
          </a:p>
          <a:p>
            <a:r>
              <a:rPr lang="en-US" sz="1300" dirty="0"/>
              <a:t># theta-length of each cell (radians)</a:t>
            </a:r>
          </a:p>
          <a:p>
            <a:r>
              <a:rPr lang="en-US" sz="1300" dirty="0"/>
              <a:t>7.8480615e-3 7.8480615e-3 7.8480615e-3 7.8480615e-3 7.8480615e-3 7.8480615e-3 4.7088369e-3 4.7088369e-</a:t>
            </a:r>
            <a:r>
              <a:rPr lang="en-US" sz="1300" dirty="0" smtClean="0"/>
              <a:t>3 … </a:t>
            </a:r>
          </a:p>
          <a:p>
            <a:r>
              <a:rPr lang="en-US" sz="1300" dirty="0" smtClean="0"/>
              <a:t># </a:t>
            </a:r>
            <a:r>
              <a:rPr lang="en-US" sz="1300" dirty="0"/>
              <a:t>number of cells in z-direction</a:t>
            </a:r>
          </a:p>
          <a:p>
            <a:r>
              <a:rPr lang="en-US" sz="1300" dirty="0"/>
              <a:t>27</a:t>
            </a:r>
          </a:p>
          <a:p>
            <a:r>
              <a:rPr lang="en-US" sz="1300" dirty="0"/>
              <a:t># z-length of each cell (km)</a:t>
            </a:r>
          </a:p>
          <a:p>
            <a:r>
              <a:rPr lang="en-US" sz="1300" dirty="0"/>
              <a:t>30. 30. 30. 30. 30. 25. 25. 25. 10. 10. 5. 5. 5. 2.5 2.5 2.5 2.5 2.5 2.5 2.5 2.5 2.5 2.5 2.5 2.5 5.0 5.0</a:t>
            </a:r>
          </a:p>
          <a:p>
            <a:r>
              <a:rPr lang="en-US" sz="1300" dirty="0"/>
              <a:t># Effective width of third (i.e. phi) dimension (km); minimum wavelength in third dimension (km)</a:t>
            </a:r>
          </a:p>
          <a:p>
            <a:r>
              <a:rPr lang="en-US" sz="1300" dirty="0"/>
              <a:t>1200. 20.</a:t>
            </a:r>
          </a:p>
          <a:p>
            <a:r>
              <a:rPr lang="en-US" sz="1300" dirty="0"/>
              <a:t># input file with elastic parameters</a:t>
            </a:r>
          </a:p>
          <a:p>
            <a:r>
              <a:rPr lang="en-US" sz="1300" dirty="0" err="1"/>
              <a:t>elastic.param</a:t>
            </a:r>
            <a:endParaRPr lang="en-US" sz="1300" dirty="0"/>
          </a:p>
          <a:p>
            <a:r>
              <a:rPr lang="en-US" sz="1300" dirty="0"/>
              <a:t># gravitational acceleration at earth's surface (m/s^2) (0 for non-gravitational case)</a:t>
            </a:r>
          </a:p>
          <a:p>
            <a:r>
              <a:rPr lang="en-US" sz="1300" dirty="0"/>
              <a:t>0.</a:t>
            </a:r>
          </a:p>
        </p:txBody>
      </p:sp>
      <p:sp>
        <p:nvSpPr>
          <p:cNvPr id="8" name="TextBox 7"/>
          <p:cNvSpPr txBox="1"/>
          <p:nvPr/>
        </p:nvSpPr>
        <p:spPr>
          <a:xfrm>
            <a:off x="2571750" y="34667"/>
            <a:ext cx="5026587" cy="738664"/>
          </a:xfrm>
          <a:prstGeom prst="rect">
            <a:avLst/>
          </a:prstGeom>
          <a:noFill/>
        </p:spPr>
        <p:txBody>
          <a:bodyPr wrap="none" rtlCol="0">
            <a:spAutoFit/>
          </a:bodyPr>
          <a:lstStyle/>
          <a:p>
            <a:r>
              <a:rPr lang="en-US" sz="2400" dirty="0" smtClean="0"/>
              <a:t>input </a:t>
            </a:r>
            <a:r>
              <a:rPr lang="en-US" sz="2400" dirty="0"/>
              <a:t>file </a:t>
            </a:r>
            <a:r>
              <a:rPr lang="en-US" sz="2400" b="1" dirty="0"/>
              <a:t>simulation-</a:t>
            </a:r>
            <a:r>
              <a:rPr lang="en-US" sz="2400" b="1" dirty="0" smtClean="0"/>
              <a:t>spherical.infoEX3</a:t>
            </a:r>
            <a:endParaRPr lang="en-US" sz="2400" dirty="0"/>
          </a:p>
          <a:p>
            <a:r>
              <a:rPr lang="en-US" dirty="0" smtClean="0"/>
              <a:t> </a:t>
            </a:r>
            <a:endParaRPr lang="en-US" dirty="0"/>
          </a:p>
        </p:txBody>
      </p:sp>
    </p:spTree>
    <p:extLst>
      <p:ext uri="{BB962C8B-B14F-4D97-AF65-F5344CB8AC3E}">
        <p14:creationId xmlns:p14="http://schemas.microsoft.com/office/powerpoint/2010/main" val="2317820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310634"/>
            <a:ext cx="5912308" cy="369332"/>
          </a:xfrm>
          <a:prstGeom prst="rect">
            <a:avLst/>
          </a:prstGeom>
          <a:noFill/>
        </p:spPr>
        <p:txBody>
          <a:bodyPr wrap="none" rtlCol="0">
            <a:spAutoFit/>
          </a:bodyPr>
          <a:lstStyle/>
          <a:p>
            <a:r>
              <a:rPr lang="en-US" dirty="0" smtClean="0"/>
              <a:t>Static displacements: output file </a:t>
            </a:r>
            <a:r>
              <a:rPr lang="en-US" b="1" dirty="0"/>
              <a:t>visco2pt5d-stat-rec-EX3.gmt</a:t>
            </a:r>
            <a:r>
              <a:rPr lang="en-US" dirty="0"/>
              <a:t> </a:t>
            </a:r>
            <a:r>
              <a:rPr lang="en-US" dirty="0" smtClean="0"/>
              <a:t> </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181100" y="2731315"/>
            <a:ext cx="6985000" cy="3953529"/>
          </a:xfrm>
          <a:prstGeom prst="rect">
            <a:avLst/>
          </a:prstGeom>
        </p:spPr>
      </p:pic>
      <p:sp>
        <p:nvSpPr>
          <p:cNvPr id="2" name="TextBox 1"/>
          <p:cNvSpPr txBox="1"/>
          <p:nvPr/>
        </p:nvSpPr>
        <p:spPr>
          <a:xfrm>
            <a:off x="-114300" y="905422"/>
            <a:ext cx="9334500" cy="1800493"/>
          </a:xfrm>
          <a:prstGeom prst="rect">
            <a:avLst/>
          </a:prstGeom>
          <a:solidFill>
            <a:schemeClr val="bg1"/>
          </a:solidFill>
        </p:spPr>
        <p:txBody>
          <a:bodyPr wrap="square" rtlCol="0">
            <a:spAutoFit/>
          </a:bodyPr>
          <a:lstStyle/>
          <a:p>
            <a:r>
              <a:rPr lang="en-US" sz="1300" dirty="0"/>
              <a:t> </a:t>
            </a:r>
            <a:r>
              <a:rPr lang="en-US" sz="1300" dirty="0" smtClean="0"/>
              <a:t> </a:t>
            </a:r>
            <a:r>
              <a:rPr lang="en-US" dirty="0"/>
              <a:t> </a:t>
            </a:r>
            <a:r>
              <a:rPr lang="en-US" dirty="0" smtClean="0"/>
              <a:t>t</a:t>
            </a:r>
            <a:r>
              <a:rPr lang="en-US" baseline="-25000" dirty="0" smtClean="0"/>
              <a:t>1</a:t>
            </a:r>
            <a:r>
              <a:rPr lang="en-US" dirty="0"/>
              <a:t> </a:t>
            </a:r>
            <a:r>
              <a:rPr lang="en-US" dirty="0" smtClean="0"/>
              <a:t> </a:t>
            </a:r>
            <a:r>
              <a:rPr lang="en-US" dirty="0"/>
              <a:t>t</a:t>
            </a:r>
            <a:r>
              <a:rPr lang="en-US" baseline="-25000" dirty="0"/>
              <a:t>2</a:t>
            </a:r>
            <a:r>
              <a:rPr lang="en-US" dirty="0"/>
              <a:t> (years</a:t>
            </a:r>
            <a:r>
              <a:rPr lang="en-US" dirty="0" smtClean="0"/>
              <a:t>) </a:t>
            </a:r>
            <a:r>
              <a:rPr lang="en-US" dirty="0"/>
              <a:t>long(deg.)  </a:t>
            </a:r>
            <a:r>
              <a:rPr lang="en-US" dirty="0" err="1"/>
              <a:t>lat</a:t>
            </a:r>
            <a:r>
              <a:rPr lang="en-US" dirty="0"/>
              <a:t>(deg.) </a:t>
            </a:r>
            <a:r>
              <a:rPr lang="en-US" dirty="0" smtClean="0"/>
              <a:t> -depth(km) </a:t>
            </a:r>
            <a:r>
              <a:rPr lang="en-US" dirty="0"/>
              <a:t>E-</a:t>
            </a:r>
            <a:r>
              <a:rPr lang="en-US" dirty="0" err="1"/>
              <a:t>displ</a:t>
            </a:r>
            <a:r>
              <a:rPr lang="en-US" dirty="0"/>
              <a:t> (meters)     N-</a:t>
            </a:r>
            <a:r>
              <a:rPr lang="en-US" dirty="0" err="1"/>
              <a:t>displ</a:t>
            </a:r>
            <a:r>
              <a:rPr lang="en-US" dirty="0"/>
              <a:t>               </a:t>
            </a:r>
            <a:r>
              <a:rPr lang="en-US" dirty="0" smtClean="0"/>
              <a:t>           </a:t>
            </a:r>
            <a:r>
              <a:rPr lang="en-US" dirty="0"/>
              <a:t>Up-</a:t>
            </a:r>
            <a:r>
              <a:rPr lang="en-US" dirty="0" err="1" smtClean="0"/>
              <a:t>displ</a:t>
            </a:r>
            <a:endParaRPr lang="en-US" dirty="0" smtClean="0"/>
          </a:p>
          <a:p>
            <a:endParaRPr lang="en-US" sz="1400" dirty="0"/>
          </a:p>
          <a:p>
            <a:r>
              <a:rPr lang="en-US" sz="1400" dirty="0" smtClean="0"/>
              <a:t>  </a:t>
            </a:r>
            <a:r>
              <a:rPr lang="en-US" sz="1300" dirty="0" smtClean="0"/>
              <a:t> 0.0        0.0       </a:t>
            </a:r>
            <a:r>
              <a:rPr lang="en-US" sz="1300" dirty="0"/>
              <a:t>-116.42899       34.594006       0.0000000     -0.23851041874420995      </a:t>
            </a:r>
            <a:r>
              <a:rPr lang="en-US" sz="1300" dirty="0" smtClean="0"/>
              <a:t>       </a:t>
            </a:r>
            <a:r>
              <a:rPr lang="en-US" sz="1300" dirty="0"/>
              <a:t>0.55857079248884034     </a:t>
            </a:r>
            <a:r>
              <a:rPr lang="en-US" sz="1300" dirty="0" smtClean="0"/>
              <a:t>     </a:t>
            </a:r>
            <a:r>
              <a:rPr lang="en-US" sz="1300" dirty="0"/>
              <a:t>-9.96864773E-03</a:t>
            </a:r>
          </a:p>
          <a:p>
            <a:r>
              <a:rPr lang="en-US" sz="1300" dirty="0"/>
              <a:t>   </a:t>
            </a:r>
            <a:r>
              <a:rPr lang="en-US" sz="1300" dirty="0" smtClean="0"/>
              <a:t>0.0        0.0       </a:t>
            </a:r>
            <a:r>
              <a:rPr lang="en-US" sz="1300" dirty="0"/>
              <a:t>-114.93200       36.319000       0.0000000     -1.36367536345956449E-003 -2.46052410852053323E-003  6.97492680E-04</a:t>
            </a:r>
          </a:p>
          <a:p>
            <a:r>
              <a:rPr lang="en-US" sz="1300" dirty="0"/>
              <a:t>   </a:t>
            </a:r>
            <a:r>
              <a:rPr lang="en-US" sz="1300" dirty="0" smtClean="0"/>
              <a:t>0.0        0.0       </a:t>
            </a:r>
            <a:r>
              <a:rPr lang="en-US" sz="1300" dirty="0"/>
              <a:t>-117.52200       36.050003       0.0000000     -3.81506943952817984E-003  4.42968748650607292E-004 -1.16505136E-03</a:t>
            </a:r>
          </a:p>
          <a:p>
            <a:r>
              <a:rPr lang="en-US" sz="1300" dirty="0"/>
              <a:t>   </a:t>
            </a:r>
            <a:r>
              <a:rPr lang="en-US" sz="1300" dirty="0" smtClean="0"/>
              <a:t>0.0        0.0       </a:t>
            </a:r>
            <a:r>
              <a:rPr lang="en-US" sz="1300" dirty="0"/>
              <a:t>-116.63000       33.540005       0.0000000      4.46783087680648928E-003  1.20152162065534640E-002  2.74178735E-03</a:t>
            </a:r>
          </a:p>
          <a:p>
            <a:r>
              <a:rPr lang="en-US" sz="1300" dirty="0"/>
              <a:t>   </a:t>
            </a:r>
            <a:r>
              <a:rPr lang="en-US" sz="1300" dirty="0" smtClean="0"/>
              <a:t>0.0        0.0       </a:t>
            </a:r>
            <a:r>
              <a:rPr lang="en-US" sz="1300" dirty="0"/>
              <a:t>-117.89701       34.126003       0.0000000     -7.66989636246788475E-004  1.87106110293406929E-003 -2.67727000E-06</a:t>
            </a:r>
          </a:p>
          <a:p>
            <a:r>
              <a:rPr lang="en-US" sz="1300" dirty="0"/>
              <a:t>   </a:t>
            </a:r>
            <a:r>
              <a:rPr lang="en-US" sz="1300" dirty="0" smtClean="0"/>
              <a:t>0.0        0.0       </a:t>
            </a:r>
            <a:r>
              <a:rPr lang="en-US" sz="1300" dirty="0"/>
              <a:t>-116.88400       34.264004       0.0000000      1.87129267475715719E-002  2.58959332847727534E-002  3.38370260E-</a:t>
            </a:r>
            <a:r>
              <a:rPr lang="en-US" sz="1300" dirty="0" smtClean="0"/>
              <a:t>03</a:t>
            </a:r>
            <a:endParaRPr lang="en-US" sz="1300" dirty="0"/>
          </a:p>
        </p:txBody>
      </p:sp>
    </p:spTree>
    <p:extLst>
      <p:ext uri="{BB962C8B-B14F-4D97-AF65-F5344CB8AC3E}">
        <p14:creationId xmlns:p14="http://schemas.microsoft.com/office/powerpoint/2010/main" val="3514488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310634"/>
            <a:ext cx="7054974" cy="369332"/>
          </a:xfrm>
          <a:prstGeom prst="rect">
            <a:avLst/>
          </a:prstGeom>
          <a:noFill/>
        </p:spPr>
        <p:txBody>
          <a:bodyPr wrap="none" rtlCol="0">
            <a:spAutoFit/>
          </a:bodyPr>
          <a:lstStyle/>
          <a:p>
            <a:r>
              <a:rPr lang="en-US" dirty="0" smtClean="0"/>
              <a:t>Post-earthquake displacements: output file </a:t>
            </a:r>
            <a:r>
              <a:rPr lang="en-US" b="1" dirty="0"/>
              <a:t>visco2pt5d</a:t>
            </a:r>
            <a:r>
              <a:rPr lang="en-US" b="1" dirty="0" smtClean="0"/>
              <a:t>-post-</a:t>
            </a:r>
            <a:r>
              <a:rPr lang="en-US" b="1" dirty="0"/>
              <a:t>rec-EX3.gmt</a:t>
            </a:r>
            <a:r>
              <a:rPr lang="en-US" dirty="0"/>
              <a:t> </a:t>
            </a:r>
            <a:r>
              <a:rPr lang="en-US" dirty="0" smtClean="0"/>
              <a:t> </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143000" y="2730500"/>
            <a:ext cx="7023100" cy="3947479"/>
          </a:xfrm>
          <a:prstGeom prst="rect">
            <a:avLst/>
          </a:prstGeom>
        </p:spPr>
      </p:pic>
      <p:sp>
        <p:nvSpPr>
          <p:cNvPr id="4" name="TextBox 3"/>
          <p:cNvSpPr txBox="1"/>
          <p:nvPr/>
        </p:nvSpPr>
        <p:spPr>
          <a:xfrm>
            <a:off x="-63500" y="905422"/>
            <a:ext cx="9334500" cy="1785104"/>
          </a:xfrm>
          <a:prstGeom prst="rect">
            <a:avLst/>
          </a:prstGeom>
          <a:solidFill>
            <a:schemeClr val="bg1"/>
          </a:solidFill>
        </p:spPr>
        <p:txBody>
          <a:bodyPr wrap="square" rtlCol="0">
            <a:spAutoFit/>
          </a:bodyPr>
          <a:lstStyle/>
          <a:p>
            <a:r>
              <a:rPr lang="en-US" dirty="0"/>
              <a:t> t</a:t>
            </a:r>
            <a:r>
              <a:rPr lang="en-US" baseline="-25000" dirty="0"/>
              <a:t>1</a:t>
            </a:r>
            <a:r>
              <a:rPr lang="en-US" dirty="0"/>
              <a:t>  t</a:t>
            </a:r>
            <a:r>
              <a:rPr lang="en-US" baseline="-25000" dirty="0"/>
              <a:t>2</a:t>
            </a:r>
            <a:r>
              <a:rPr lang="en-US" dirty="0"/>
              <a:t> (years) long(deg.)  </a:t>
            </a:r>
            <a:r>
              <a:rPr lang="en-US" dirty="0" err="1"/>
              <a:t>lat</a:t>
            </a:r>
            <a:r>
              <a:rPr lang="en-US" dirty="0"/>
              <a:t>(deg.)  -depth(km) E-</a:t>
            </a:r>
            <a:r>
              <a:rPr lang="en-US" dirty="0" err="1"/>
              <a:t>displ</a:t>
            </a:r>
            <a:r>
              <a:rPr lang="en-US" dirty="0"/>
              <a:t> (meters)     N-</a:t>
            </a:r>
            <a:r>
              <a:rPr lang="en-US" dirty="0" err="1"/>
              <a:t>displ</a:t>
            </a:r>
            <a:r>
              <a:rPr lang="en-US" dirty="0"/>
              <a:t>                          Up-</a:t>
            </a:r>
            <a:r>
              <a:rPr lang="en-US" dirty="0" err="1" smtClean="0"/>
              <a:t>displ</a:t>
            </a:r>
            <a:endParaRPr lang="en-US" dirty="0" smtClean="0"/>
          </a:p>
          <a:p>
            <a:endParaRPr lang="en-US" sz="1400" dirty="0" smtClean="0"/>
          </a:p>
          <a:p>
            <a:r>
              <a:rPr lang="en-US" sz="1300" dirty="0"/>
              <a:t> </a:t>
            </a:r>
            <a:r>
              <a:rPr lang="en-US" sz="1300" dirty="0" smtClean="0"/>
              <a:t>0.0    0.149       </a:t>
            </a:r>
            <a:r>
              <a:rPr lang="en-US" sz="1300" dirty="0"/>
              <a:t>-116.42899       34.594006       0.0000000     -3.76309046015517587E-004  9.07945510420315994E-004  5.89608499E-05</a:t>
            </a:r>
          </a:p>
          <a:p>
            <a:r>
              <a:rPr lang="en-US" sz="1300" dirty="0"/>
              <a:t> </a:t>
            </a:r>
            <a:r>
              <a:rPr lang="en-US" sz="1300" dirty="0" smtClean="0"/>
              <a:t>0.0    0.250       </a:t>
            </a:r>
            <a:r>
              <a:rPr lang="en-US" sz="1300" dirty="0"/>
              <a:t>-116.42899       34.594006       0.0000000     -6.01410084655171033E-004  1.45248113118394764E-003  9.41972903E-</a:t>
            </a:r>
            <a:r>
              <a:rPr lang="en-US" sz="1300" dirty="0" smtClean="0"/>
              <a:t>05</a:t>
            </a:r>
          </a:p>
          <a:p>
            <a:r>
              <a:rPr lang="en-US" sz="1300" dirty="0" smtClean="0"/>
              <a:t>……</a:t>
            </a:r>
          </a:p>
          <a:p>
            <a:r>
              <a:rPr lang="en-US" sz="1300" dirty="0"/>
              <a:t> </a:t>
            </a:r>
            <a:r>
              <a:rPr lang="en-US" sz="1300" dirty="0" smtClean="0"/>
              <a:t>0.0    5.390       </a:t>
            </a:r>
            <a:r>
              <a:rPr lang="en-US" sz="1300" dirty="0"/>
              <a:t>-116.42899       34.594006       0.0000000     -5.06644020730585582E-003  1.17908516102857245E-002  4.60011855E-04</a:t>
            </a:r>
          </a:p>
          <a:p>
            <a:r>
              <a:rPr lang="en-US" sz="1300" dirty="0" smtClean="0"/>
              <a:t> 0.0    8.992       </a:t>
            </a:r>
            <a:r>
              <a:rPr lang="en-US" sz="1300" dirty="0"/>
              <a:t>-116.42899       34.594006       0.0000000     -6.48493467948441527E-003  </a:t>
            </a:r>
            <a:r>
              <a:rPr lang="en-US" sz="1300" dirty="0" smtClean="0"/>
              <a:t>1.55905654279113442E-002  8.13763589E</a:t>
            </a:r>
            <a:r>
              <a:rPr lang="en-US" sz="1300" dirty="0"/>
              <a:t>-04</a:t>
            </a:r>
          </a:p>
          <a:p>
            <a:r>
              <a:rPr lang="en-US" sz="1300" dirty="0" smtClean="0">
                <a:solidFill>
                  <a:srgbClr val="FF0000"/>
                </a:solidFill>
              </a:rPr>
              <a:t> 0.0  14.999       </a:t>
            </a:r>
            <a:r>
              <a:rPr lang="en-US" sz="1300" dirty="0">
                <a:solidFill>
                  <a:srgbClr val="FF0000"/>
                </a:solidFill>
              </a:rPr>
              <a:t>-116.42899       34.594006       0.0000000     -8.17769131917874328E-003  2.05945479430972959E-002  1.46980165E-03</a:t>
            </a:r>
          </a:p>
        </p:txBody>
      </p:sp>
    </p:spTree>
    <p:extLst>
      <p:ext uri="{BB962C8B-B14F-4D97-AF65-F5344CB8AC3E}">
        <p14:creationId xmlns:p14="http://schemas.microsoft.com/office/powerpoint/2010/main" val="561779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zALL_stat.jpg"/>
          <p:cNvPicPr>
            <a:picLocks noChangeAspect="1"/>
          </p:cNvPicPr>
          <p:nvPr/>
        </p:nvPicPr>
        <p:blipFill>
          <a:blip r:embed="rId2"/>
          <a:stretch>
            <a:fillRect/>
          </a:stretch>
        </p:blipFill>
        <p:spPr>
          <a:xfrm>
            <a:off x="140316" y="1599777"/>
            <a:ext cx="4272552" cy="3022758"/>
          </a:xfrm>
          <a:prstGeom prst="rect">
            <a:avLst/>
          </a:prstGeom>
        </p:spPr>
      </p:pic>
      <p:pic>
        <p:nvPicPr>
          <p:cNvPr id="4" name="Picture 3" descr="xzALL1995.0.jpg"/>
          <p:cNvPicPr>
            <a:picLocks noChangeAspect="1"/>
          </p:cNvPicPr>
          <p:nvPr/>
        </p:nvPicPr>
        <p:blipFill>
          <a:blip r:embed="rId3"/>
          <a:stretch>
            <a:fillRect/>
          </a:stretch>
        </p:blipFill>
        <p:spPr>
          <a:xfrm>
            <a:off x="4871448" y="1599778"/>
            <a:ext cx="4272552" cy="3022758"/>
          </a:xfrm>
          <a:prstGeom prst="rect">
            <a:avLst/>
          </a:prstGeom>
        </p:spPr>
      </p:pic>
      <p:sp>
        <p:nvSpPr>
          <p:cNvPr id="5" name="TextBox 4"/>
          <p:cNvSpPr txBox="1"/>
          <p:nvPr/>
        </p:nvSpPr>
        <p:spPr>
          <a:xfrm>
            <a:off x="8494964" y="2494339"/>
            <a:ext cx="545843" cy="307777"/>
          </a:xfrm>
          <a:prstGeom prst="rect">
            <a:avLst/>
          </a:prstGeom>
          <a:solidFill>
            <a:schemeClr val="accent2">
              <a:lumMod val="75000"/>
            </a:schemeClr>
          </a:solidFill>
        </p:spPr>
        <p:txBody>
          <a:bodyPr wrap="none" rtlCol="0">
            <a:spAutoFit/>
          </a:bodyPr>
          <a:lstStyle/>
          <a:p>
            <a:r>
              <a:rPr lang="en-US" sz="1400" dirty="0" smtClean="0">
                <a:ln>
                  <a:solidFill>
                    <a:schemeClr val="bg1"/>
                  </a:solidFill>
                </a:ln>
              </a:rPr>
              <a:t>crust</a:t>
            </a:r>
            <a:endParaRPr lang="en-US" sz="1400" dirty="0">
              <a:ln>
                <a:solidFill>
                  <a:schemeClr val="bg1"/>
                </a:solidFill>
              </a:ln>
            </a:endParaRPr>
          </a:p>
        </p:txBody>
      </p:sp>
      <p:sp>
        <p:nvSpPr>
          <p:cNvPr id="6" name="TextBox 5"/>
          <p:cNvSpPr txBox="1"/>
          <p:nvPr/>
        </p:nvSpPr>
        <p:spPr>
          <a:xfrm>
            <a:off x="7109168" y="3043550"/>
            <a:ext cx="1931639" cy="307777"/>
          </a:xfrm>
          <a:prstGeom prst="rect">
            <a:avLst/>
          </a:prstGeom>
          <a:solidFill>
            <a:srgbClr val="FFFF00"/>
          </a:solidFill>
        </p:spPr>
        <p:txBody>
          <a:bodyPr wrap="none" rtlCol="0">
            <a:spAutoFit/>
          </a:bodyPr>
          <a:lstStyle/>
          <a:p>
            <a:r>
              <a:rPr lang="en-US" sz="1400" dirty="0" smtClean="0">
                <a:ln>
                  <a:solidFill>
                    <a:schemeClr val="tx1"/>
                  </a:solidFill>
                </a:ln>
              </a:rPr>
              <a:t>mantle (</a:t>
            </a:r>
            <a:r>
              <a:rPr lang="en-US" sz="1400" dirty="0" err="1" smtClean="0">
                <a:ln>
                  <a:solidFill>
                    <a:schemeClr val="tx1"/>
                  </a:solidFill>
                </a:ln>
              </a:rPr>
              <a:t>asthenosphere</a:t>
            </a:r>
            <a:r>
              <a:rPr lang="en-US" sz="1400" dirty="0" smtClean="0">
                <a:ln>
                  <a:solidFill>
                    <a:schemeClr val="tx1"/>
                  </a:solidFill>
                </a:ln>
              </a:rPr>
              <a:t>)</a:t>
            </a:r>
          </a:p>
        </p:txBody>
      </p:sp>
      <p:cxnSp>
        <p:nvCxnSpPr>
          <p:cNvPr id="7" name="Straight Connector 6"/>
          <p:cNvCxnSpPr/>
          <p:nvPr/>
        </p:nvCxnSpPr>
        <p:spPr>
          <a:xfrm flipH="1" flipV="1">
            <a:off x="6972300" y="26797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2260600" y="27051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2158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improvements</a:t>
            </a:r>
            <a:endParaRPr lang="en-US" dirty="0"/>
          </a:p>
        </p:txBody>
      </p:sp>
      <p:sp>
        <p:nvSpPr>
          <p:cNvPr id="3" name="Content Placeholder 2"/>
          <p:cNvSpPr>
            <a:spLocks noGrp="1"/>
          </p:cNvSpPr>
          <p:nvPr>
            <p:ph idx="1"/>
          </p:nvPr>
        </p:nvSpPr>
        <p:spPr/>
        <p:txBody>
          <a:bodyPr/>
          <a:lstStyle/>
          <a:p>
            <a:r>
              <a:rPr lang="en-US" dirty="0" smtClean="0"/>
              <a:t>Topography </a:t>
            </a:r>
          </a:p>
          <a:p>
            <a:r>
              <a:rPr lang="en-US" dirty="0" smtClean="0"/>
              <a:t>Output strain (v1.0 has only displacement)</a:t>
            </a:r>
          </a:p>
          <a:p>
            <a:r>
              <a:rPr lang="en-US" dirty="0" smtClean="0"/>
              <a:t>Transverse isotropy</a:t>
            </a:r>
          </a:p>
          <a:p>
            <a:r>
              <a:rPr lang="en-US" dirty="0" smtClean="0"/>
              <a:t>More complicated linear rheology</a:t>
            </a:r>
            <a:endParaRPr lang="en-US" dirty="0"/>
          </a:p>
        </p:txBody>
      </p:sp>
    </p:spTree>
    <p:extLst>
      <p:ext uri="{BB962C8B-B14F-4D97-AF65-F5344CB8AC3E}">
        <p14:creationId xmlns:p14="http://schemas.microsoft.com/office/powerpoint/2010/main" val="101935878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7438"/>
            <a:ext cx="8229600" cy="3382962"/>
          </a:xfrm>
        </p:spPr>
        <p:txBody>
          <a:bodyPr>
            <a:normAutofit/>
          </a:bodyPr>
          <a:lstStyle/>
          <a:p>
            <a:pPr algn="l"/>
            <a:r>
              <a:rPr lang="en-US" dirty="0" smtClean="0"/>
              <a:t>Following slides:</a:t>
            </a:r>
            <a:br>
              <a:rPr lang="en-US" dirty="0" smtClean="0"/>
            </a:br>
            <a:r>
              <a:rPr lang="en-US" dirty="0" smtClean="0"/>
              <a:t>Notes on plotting results of Example 1 or Example 2 runs with </a:t>
            </a:r>
            <a:r>
              <a:rPr lang="en-US" dirty="0" err="1" smtClean="0"/>
              <a:t>gnuplot</a:t>
            </a:r>
            <a:r>
              <a:rPr lang="en-US" dirty="0"/>
              <a:t> </a:t>
            </a:r>
            <a:r>
              <a:rPr lang="en-US" dirty="0" smtClean="0"/>
              <a:t>on the </a:t>
            </a:r>
            <a:r>
              <a:rPr lang="en-US" dirty="0" err="1" smtClean="0"/>
              <a:t>ubunto</a:t>
            </a:r>
            <a:r>
              <a:rPr lang="en-US" dirty="0" smtClean="0"/>
              <a:t> hard drive</a:t>
            </a:r>
            <a:endParaRPr lang="en-US" dirty="0"/>
          </a:p>
        </p:txBody>
      </p:sp>
    </p:spTree>
    <p:extLst>
      <p:ext uri="{BB962C8B-B14F-4D97-AF65-F5344CB8AC3E}">
        <p14:creationId xmlns:p14="http://schemas.microsoft.com/office/powerpoint/2010/main" val="167174306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0" y="25400"/>
            <a:ext cx="8686800" cy="6527800"/>
          </a:xfrm>
        </p:spPr>
        <p:txBody>
          <a:bodyPr>
            <a:noAutofit/>
          </a:bodyPr>
          <a:lstStyle/>
          <a:p>
            <a:pPr marL="0" indent="0">
              <a:buNone/>
            </a:pPr>
            <a:r>
              <a:rPr lang="en-US" sz="1800" dirty="0"/>
              <a:t>Example 1: plot profile of visco2pt5d-post-phival-EX1.gmt E-component displacement</a:t>
            </a:r>
          </a:p>
          <a:p>
            <a:endParaRPr lang="en-US" sz="1800" dirty="0"/>
          </a:p>
          <a:p>
            <a:pPr marL="0" indent="0">
              <a:buNone/>
            </a:pPr>
            <a:r>
              <a:rPr lang="en-US" sz="1800" dirty="0"/>
              <a:t>Extract latitude=0 results from output file containing </a:t>
            </a:r>
            <a:r>
              <a:rPr lang="en-US" sz="1800" dirty="0" err="1"/>
              <a:t>postseismic</a:t>
            </a:r>
            <a:r>
              <a:rPr lang="en-US" sz="1800" dirty="0"/>
              <a:t> motions at earth’s surface</a:t>
            </a:r>
          </a:p>
          <a:p>
            <a:pPr marL="0" indent="0">
              <a:buNone/>
            </a:pPr>
            <a:r>
              <a:rPr lang="en-US" sz="1800" dirty="0"/>
              <a:t>$ </a:t>
            </a:r>
            <a:r>
              <a:rPr lang="en-US" sz="1800" dirty="0" err="1"/>
              <a:t>sed</a:t>
            </a:r>
            <a:r>
              <a:rPr lang="en-US" sz="1800" dirty="0"/>
              <a:t> -n 20401,21420p visco2pt5d-post-phival-EX1.gmt &gt; tmp0</a:t>
            </a:r>
          </a:p>
          <a:p>
            <a:endParaRPr lang="en-US" sz="1800" dirty="0"/>
          </a:p>
          <a:p>
            <a:pPr marL="0" indent="0">
              <a:buNone/>
            </a:pPr>
            <a:r>
              <a:rPr lang="en-US" sz="1800" dirty="0"/>
              <a:t>Extract cumulative 1-tau (21.163999 year) displacement lines</a:t>
            </a:r>
          </a:p>
          <a:p>
            <a:pPr marL="0" indent="0">
              <a:buNone/>
            </a:pPr>
            <a:r>
              <a:rPr lang="nb-NO" sz="1800" dirty="0"/>
              <a:t>$ grep “ 21.163999” tmp0 &gt; tmp1</a:t>
            </a:r>
          </a:p>
          <a:p>
            <a:endParaRPr lang="nb-NO" sz="1800" dirty="0"/>
          </a:p>
          <a:p>
            <a:pPr marL="0" indent="0">
              <a:buNone/>
            </a:pPr>
            <a:r>
              <a:rPr lang="nb-NO" sz="1800" dirty="0"/>
              <a:t>Make </a:t>
            </a:r>
            <a:r>
              <a:rPr lang="nb-NO" sz="1800" dirty="0" err="1"/>
              <a:t>gnuplot</a:t>
            </a:r>
            <a:r>
              <a:rPr lang="nb-NO" sz="1800" dirty="0"/>
              <a:t> </a:t>
            </a:r>
            <a:r>
              <a:rPr lang="nb-NO" sz="1800" dirty="0" err="1"/>
              <a:t>of</a:t>
            </a:r>
            <a:r>
              <a:rPr lang="nb-NO" sz="1800" dirty="0"/>
              <a:t> E-</a:t>
            </a:r>
            <a:r>
              <a:rPr lang="nb-NO" sz="1800" dirty="0" err="1"/>
              <a:t>displacement</a:t>
            </a:r>
            <a:r>
              <a:rPr lang="nb-NO" sz="1800" dirty="0"/>
              <a:t> as a </a:t>
            </a:r>
            <a:r>
              <a:rPr lang="nb-NO" sz="1800" dirty="0" err="1"/>
              <a:t>function</a:t>
            </a:r>
            <a:r>
              <a:rPr lang="nb-NO" sz="1800" dirty="0"/>
              <a:t> </a:t>
            </a:r>
            <a:r>
              <a:rPr lang="nb-NO" sz="1800" dirty="0" err="1"/>
              <a:t>of</a:t>
            </a:r>
            <a:r>
              <a:rPr lang="nb-NO" sz="1800" dirty="0"/>
              <a:t> longitude</a:t>
            </a:r>
          </a:p>
          <a:p>
            <a:pPr marL="0" indent="0">
              <a:buNone/>
            </a:pPr>
            <a:r>
              <a:rPr lang="nb-NO" sz="1800" dirty="0"/>
              <a:t>$ </a:t>
            </a:r>
            <a:r>
              <a:rPr lang="nb-NO" sz="1800" dirty="0" err="1"/>
              <a:t>gnuplot</a:t>
            </a:r>
            <a:endParaRPr lang="nb-NO" sz="1800" dirty="0"/>
          </a:p>
          <a:p>
            <a:pPr marL="0" indent="0">
              <a:buNone/>
            </a:pPr>
            <a:r>
              <a:rPr lang="nb-NO" sz="1800" dirty="0" err="1"/>
              <a:t>gnuplot</a:t>
            </a:r>
            <a:r>
              <a:rPr lang="nb-NO" sz="1800" dirty="0"/>
              <a:t> &gt; plot “tmp1” </a:t>
            </a:r>
            <a:r>
              <a:rPr lang="nb-NO" sz="1800" dirty="0" err="1"/>
              <a:t>using</a:t>
            </a:r>
            <a:r>
              <a:rPr lang="nb-NO" sz="1800" dirty="0"/>
              <a:t> 3:5 </a:t>
            </a:r>
            <a:r>
              <a:rPr lang="nb-NO" sz="1800" dirty="0" err="1"/>
              <a:t>title</a:t>
            </a:r>
            <a:r>
              <a:rPr lang="nb-NO" sz="1800" dirty="0"/>
              <a:t> ‘1-tau </a:t>
            </a:r>
            <a:r>
              <a:rPr lang="nb-NO" sz="1800" dirty="0" err="1"/>
              <a:t>displacement</a:t>
            </a:r>
            <a:r>
              <a:rPr lang="nb-NO" sz="1800" dirty="0"/>
              <a:t>’</a:t>
            </a:r>
          </a:p>
          <a:p>
            <a:endParaRPr lang="nb-NO" sz="1800" dirty="0"/>
          </a:p>
          <a:p>
            <a:pPr marL="0" indent="0">
              <a:buNone/>
            </a:pPr>
            <a:r>
              <a:rPr lang="nb-NO" sz="1800" dirty="0" err="1"/>
              <a:t>Can</a:t>
            </a:r>
            <a:r>
              <a:rPr lang="nb-NO" sz="1800" dirty="0"/>
              <a:t> do same </a:t>
            </a:r>
            <a:r>
              <a:rPr lang="nb-NO" sz="1800" dirty="0" err="1"/>
              <a:t>thing</a:t>
            </a:r>
            <a:r>
              <a:rPr lang="nb-NO" sz="1800" dirty="0"/>
              <a:t> for 2-tau (42.327999 </a:t>
            </a:r>
            <a:r>
              <a:rPr lang="nb-NO" sz="1800" dirty="0" err="1"/>
              <a:t>year</a:t>
            </a:r>
            <a:r>
              <a:rPr lang="nb-NO" sz="1800" dirty="0"/>
              <a:t>)and 5-tau (105.819999 </a:t>
            </a:r>
            <a:r>
              <a:rPr lang="nb-NO" sz="1800" dirty="0" err="1"/>
              <a:t>year</a:t>
            </a:r>
            <a:r>
              <a:rPr lang="nb-NO" sz="1800" dirty="0"/>
              <a:t>)</a:t>
            </a:r>
            <a:r>
              <a:rPr lang="nb-NO" sz="1800" dirty="0" err="1"/>
              <a:t>displacements</a:t>
            </a:r>
            <a:endParaRPr lang="nb-NO" sz="1800" dirty="0"/>
          </a:p>
          <a:p>
            <a:pPr marL="0" indent="0">
              <a:buNone/>
            </a:pPr>
            <a:r>
              <a:rPr lang="nb-NO" sz="1800" dirty="0"/>
              <a:t>$ grep “ 42.327999” tmp0 &gt; tmp2</a:t>
            </a:r>
          </a:p>
          <a:p>
            <a:pPr marL="0" indent="0">
              <a:buNone/>
            </a:pPr>
            <a:r>
              <a:rPr lang="nb-NO" sz="1800" dirty="0"/>
              <a:t>$ grep “ 105.819999” tmp0 &gt; tmp3</a:t>
            </a:r>
          </a:p>
          <a:p>
            <a:endParaRPr lang="nb-NO" sz="1800" dirty="0"/>
          </a:p>
          <a:p>
            <a:pPr marL="0" indent="0">
              <a:buNone/>
            </a:pPr>
            <a:r>
              <a:rPr lang="nb-NO" sz="1800" dirty="0"/>
              <a:t>$ </a:t>
            </a:r>
            <a:r>
              <a:rPr lang="nb-NO" sz="1800" dirty="0" err="1"/>
              <a:t>gnuplot</a:t>
            </a:r>
            <a:endParaRPr lang="nb-NO" sz="1800" dirty="0"/>
          </a:p>
          <a:p>
            <a:pPr marL="0" indent="0">
              <a:buNone/>
            </a:pPr>
            <a:r>
              <a:rPr lang="nb-NO" sz="1800" dirty="0" err="1"/>
              <a:t>gnuplot</a:t>
            </a:r>
            <a:r>
              <a:rPr lang="nb-NO" sz="1800" dirty="0"/>
              <a:t>&gt; plot “tmp1” </a:t>
            </a:r>
            <a:r>
              <a:rPr lang="nb-NO" sz="1800" dirty="0" err="1"/>
              <a:t>using</a:t>
            </a:r>
            <a:r>
              <a:rPr lang="nb-NO" sz="1800" dirty="0"/>
              <a:t> 3:5 </a:t>
            </a:r>
            <a:r>
              <a:rPr lang="nb-NO" sz="1800" dirty="0" err="1"/>
              <a:t>title</a:t>
            </a:r>
            <a:r>
              <a:rPr lang="nb-NO" sz="1800" dirty="0"/>
              <a:t> ‘1-tau </a:t>
            </a:r>
            <a:r>
              <a:rPr lang="nb-NO" sz="1800" dirty="0" err="1"/>
              <a:t>displacement</a:t>
            </a:r>
            <a:r>
              <a:rPr lang="nb-NO" sz="1800" dirty="0"/>
              <a:t>’, </a:t>
            </a:r>
            <a:r>
              <a:rPr lang="nb-NO" sz="1800" dirty="0" smtClean="0"/>
              <a:t>\</a:t>
            </a:r>
          </a:p>
          <a:p>
            <a:pPr marL="0" indent="0">
              <a:buNone/>
            </a:pPr>
            <a:r>
              <a:rPr lang="en-US" sz="1800" dirty="0" smtClean="0"/>
              <a:t>                   “tmp2” using 3:5 title ‘2-tau displacement, \</a:t>
            </a:r>
          </a:p>
          <a:p>
            <a:pPr marL="0" indent="0">
              <a:buNone/>
            </a:pPr>
            <a:r>
              <a:rPr lang="en-US" sz="1800" dirty="0" smtClean="0"/>
              <a:t>                   </a:t>
            </a:r>
            <a:r>
              <a:rPr lang="en-US" sz="1800" dirty="0"/>
              <a:t>“tmp3” using 3:5 title ‘5-tau displacement</a:t>
            </a:r>
            <a:endParaRPr lang="en-US" sz="1800" dirty="0"/>
          </a:p>
        </p:txBody>
      </p:sp>
    </p:spTree>
    <p:extLst>
      <p:ext uri="{BB962C8B-B14F-4D97-AF65-F5344CB8AC3E}">
        <p14:creationId xmlns:p14="http://schemas.microsoft.com/office/powerpoint/2010/main" val="160475855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09 at 6.35.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31" y="0"/>
            <a:ext cx="8722969" cy="6858000"/>
          </a:xfrm>
          <a:prstGeom prst="rect">
            <a:avLst/>
          </a:prstGeom>
        </p:spPr>
      </p:pic>
    </p:spTree>
    <p:extLst>
      <p:ext uri="{BB962C8B-B14F-4D97-AF65-F5344CB8AC3E}">
        <p14:creationId xmlns:p14="http://schemas.microsoft.com/office/powerpoint/2010/main" val="21584417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533400"/>
            <a:ext cx="8761645" cy="5632312"/>
          </a:xfrm>
          <a:prstGeom prst="rect">
            <a:avLst/>
          </a:prstGeom>
          <a:noFill/>
        </p:spPr>
        <p:txBody>
          <a:bodyPr wrap="none" rtlCol="0">
            <a:spAutoFit/>
          </a:bodyPr>
          <a:lstStyle/>
          <a:p>
            <a:r>
              <a:rPr lang="en-US" dirty="0"/>
              <a:t>Example 2: plot profile of visco2pt5d-post-phival-EX2.gmt E-component displacement</a:t>
            </a:r>
          </a:p>
          <a:p>
            <a:endParaRPr lang="en-US" dirty="0"/>
          </a:p>
          <a:p>
            <a:r>
              <a:rPr lang="en-US" dirty="0"/>
              <a:t>Extract latitude=0 results from output file containing </a:t>
            </a:r>
            <a:r>
              <a:rPr lang="en-US" dirty="0" err="1"/>
              <a:t>postseismic</a:t>
            </a:r>
            <a:r>
              <a:rPr lang="en-US" dirty="0"/>
              <a:t> motions at earth’s surface</a:t>
            </a:r>
          </a:p>
          <a:p>
            <a:r>
              <a:rPr lang="en-US" dirty="0"/>
              <a:t>$ </a:t>
            </a:r>
            <a:r>
              <a:rPr lang="en-US" dirty="0" err="1"/>
              <a:t>sed</a:t>
            </a:r>
            <a:r>
              <a:rPr lang="en-US" dirty="0"/>
              <a:t> -n 20401,21420p visco2pt5d-post-phival-EX2.gmt &gt; tmp0</a:t>
            </a:r>
          </a:p>
          <a:p>
            <a:endParaRPr lang="en-US" dirty="0"/>
          </a:p>
          <a:p>
            <a:r>
              <a:rPr lang="en-US" dirty="0"/>
              <a:t>Extract cumulative 1-tau (21.163999 year) displacement lines</a:t>
            </a:r>
          </a:p>
          <a:p>
            <a:r>
              <a:rPr lang="nb-NO" dirty="0"/>
              <a:t>$ grep “ 21.163999” tmp0 &gt; tmp1</a:t>
            </a:r>
          </a:p>
          <a:p>
            <a:endParaRPr lang="nb-NO" dirty="0"/>
          </a:p>
          <a:p>
            <a:r>
              <a:rPr lang="nb-NO" dirty="0"/>
              <a:t>Make </a:t>
            </a:r>
            <a:r>
              <a:rPr lang="nb-NO" dirty="0" err="1"/>
              <a:t>gnuplot</a:t>
            </a:r>
            <a:r>
              <a:rPr lang="nb-NO" dirty="0"/>
              <a:t> </a:t>
            </a:r>
            <a:r>
              <a:rPr lang="nb-NO" dirty="0" err="1"/>
              <a:t>of</a:t>
            </a:r>
            <a:r>
              <a:rPr lang="nb-NO" dirty="0"/>
              <a:t> E-</a:t>
            </a:r>
            <a:r>
              <a:rPr lang="nb-NO" dirty="0" err="1"/>
              <a:t>displacement</a:t>
            </a:r>
            <a:r>
              <a:rPr lang="nb-NO" dirty="0"/>
              <a:t> as a </a:t>
            </a:r>
            <a:r>
              <a:rPr lang="nb-NO" dirty="0" err="1"/>
              <a:t>function</a:t>
            </a:r>
            <a:r>
              <a:rPr lang="nb-NO" dirty="0"/>
              <a:t> </a:t>
            </a:r>
            <a:r>
              <a:rPr lang="nb-NO" dirty="0" err="1"/>
              <a:t>of</a:t>
            </a:r>
            <a:r>
              <a:rPr lang="nb-NO" dirty="0"/>
              <a:t> longitude</a:t>
            </a:r>
          </a:p>
          <a:p>
            <a:r>
              <a:rPr lang="nb-NO" dirty="0"/>
              <a:t>$ </a:t>
            </a:r>
            <a:r>
              <a:rPr lang="nb-NO" dirty="0" err="1"/>
              <a:t>gnuplot</a:t>
            </a:r>
            <a:endParaRPr lang="nb-NO" dirty="0"/>
          </a:p>
          <a:p>
            <a:r>
              <a:rPr lang="nb-NO" dirty="0" err="1"/>
              <a:t>gnuplot</a:t>
            </a:r>
            <a:r>
              <a:rPr lang="nb-NO" dirty="0"/>
              <a:t> &gt; plot “tmp1” </a:t>
            </a:r>
            <a:r>
              <a:rPr lang="nb-NO" dirty="0" err="1"/>
              <a:t>using</a:t>
            </a:r>
            <a:r>
              <a:rPr lang="nb-NO" dirty="0"/>
              <a:t> 3:5 </a:t>
            </a:r>
            <a:r>
              <a:rPr lang="nb-NO" dirty="0" err="1"/>
              <a:t>title</a:t>
            </a:r>
            <a:r>
              <a:rPr lang="nb-NO" dirty="0"/>
              <a:t> ‘1-tau </a:t>
            </a:r>
            <a:r>
              <a:rPr lang="nb-NO" dirty="0" err="1"/>
              <a:t>displacement</a:t>
            </a:r>
            <a:r>
              <a:rPr lang="nb-NO" dirty="0"/>
              <a:t>’</a:t>
            </a:r>
          </a:p>
          <a:p>
            <a:endParaRPr lang="nb-NO" dirty="0"/>
          </a:p>
          <a:p>
            <a:r>
              <a:rPr lang="nb-NO" dirty="0" err="1"/>
              <a:t>Can</a:t>
            </a:r>
            <a:r>
              <a:rPr lang="nb-NO" dirty="0"/>
              <a:t> do same </a:t>
            </a:r>
            <a:r>
              <a:rPr lang="nb-NO" dirty="0" err="1"/>
              <a:t>thing</a:t>
            </a:r>
            <a:r>
              <a:rPr lang="nb-NO" dirty="0"/>
              <a:t> for 2-tau (42.327999 </a:t>
            </a:r>
            <a:r>
              <a:rPr lang="nb-NO" dirty="0" err="1"/>
              <a:t>year</a:t>
            </a:r>
            <a:r>
              <a:rPr lang="nb-NO" dirty="0"/>
              <a:t>)and 5-tau (105.819999 </a:t>
            </a:r>
            <a:r>
              <a:rPr lang="nb-NO" dirty="0" err="1"/>
              <a:t>year</a:t>
            </a:r>
            <a:r>
              <a:rPr lang="nb-NO" dirty="0"/>
              <a:t>)</a:t>
            </a:r>
            <a:r>
              <a:rPr lang="nb-NO" dirty="0" err="1"/>
              <a:t>displacements</a:t>
            </a:r>
            <a:endParaRPr lang="nb-NO" dirty="0"/>
          </a:p>
          <a:p>
            <a:r>
              <a:rPr lang="nb-NO" dirty="0"/>
              <a:t>$ grep “ 42.327999” tmp0 &gt; tmp2</a:t>
            </a:r>
          </a:p>
          <a:p>
            <a:r>
              <a:rPr lang="nb-NO" dirty="0"/>
              <a:t>$ grep “ 105.819999” tmp0 &gt; tmp3</a:t>
            </a:r>
          </a:p>
          <a:p>
            <a:endParaRPr lang="nb-NO" dirty="0"/>
          </a:p>
          <a:p>
            <a:r>
              <a:rPr lang="nb-NO" dirty="0"/>
              <a:t>$ </a:t>
            </a:r>
            <a:r>
              <a:rPr lang="nb-NO" dirty="0" err="1"/>
              <a:t>gnuplot</a:t>
            </a:r>
            <a:endParaRPr lang="nb-NO" dirty="0"/>
          </a:p>
          <a:p>
            <a:r>
              <a:rPr lang="nb-NO" dirty="0" err="1"/>
              <a:t>gnuplot</a:t>
            </a:r>
            <a:r>
              <a:rPr lang="nb-NO" dirty="0"/>
              <a:t>&gt; plot “tmp1” </a:t>
            </a:r>
            <a:r>
              <a:rPr lang="nb-NO" dirty="0" err="1"/>
              <a:t>using</a:t>
            </a:r>
            <a:r>
              <a:rPr lang="nb-NO" dirty="0"/>
              <a:t> 3:5 </a:t>
            </a:r>
            <a:r>
              <a:rPr lang="nb-NO" dirty="0" err="1"/>
              <a:t>title</a:t>
            </a:r>
            <a:r>
              <a:rPr lang="nb-NO" dirty="0"/>
              <a:t> ‘1-tau </a:t>
            </a:r>
            <a:r>
              <a:rPr lang="nb-NO" dirty="0" err="1"/>
              <a:t>displacement</a:t>
            </a:r>
            <a:r>
              <a:rPr lang="nb-NO" dirty="0"/>
              <a:t>’, \</a:t>
            </a:r>
          </a:p>
          <a:p>
            <a:r>
              <a:rPr lang="en-US" dirty="0"/>
              <a:t>                      “tmp2” using 3:5 title ‘2-tau displacement, \</a:t>
            </a:r>
          </a:p>
          <a:p>
            <a:r>
              <a:rPr lang="en-US" dirty="0"/>
              <a:t>                      “tmp3” using 3:5 title ‘5-tau displacement</a:t>
            </a:r>
            <a:endParaRPr lang="en-US" dirty="0"/>
          </a:p>
        </p:txBody>
      </p:sp>
    </p:spTree>
    <p:extLst>
      <p:ext uri="{BB962C8B-B14F-4D97-AF65-F5344CB8AC3E}">
        <p14:creationId xmlns:p14="http://schemas.microsoft.com/office/powerpoint/2010/main" val="307255533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2 at 8.4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0"/>
            <a:ext cx="8866079" cy="6858000"/>
          </a:xfrm>
          <a:prstGeom prst="rect">
            <a:avLst/>
          </a:prstGeom>
        </p:spPr>
      </p:pic>
    </p:spTree>
    <p:extLst>
      <p:ext uri="{BB962C8B-B14F-4D97-AF65-F5344CB8AC3E}">
        <p14:creationId xmlns:p14="http://schemas.microsoft.com/office/powerpoint/2010/main" val="253550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zALL_stat.jpg"/>
          <p:cNvPicPr>
            <a:picLocks noChangeAspect="1"/>
          </p:cNvPicPr>
          <p:nvPr/>
        </p:nvPicPr>
        <p:blipFill>
          <a:blip r:embed="rId2"/>
          <a:stretch>
            <a:fillRect/>
          </a:stretch>
        </p:blipFill>
        <p:spPr>
          <a:xfrm>
            <a:off x="140316" y="1599777"/>
            <a:ext cx="4272552" cy="3022758"/>
          </a:xfrm>
          <a:prstGeom prst="rect">
            <a:avLst/>
          </a:prstGeom>
        </p:spPr>
      </p:pic>
      <p:pic>
        <p:nvPicPr>
          <p:cNvPr id="4" name="Picture 3" descr="xzALL2025.0.jpg"/>
          <p:cNvPicPr>
            <a:picLocks noChangeAspect="1"/>
          </p:cNvPicPr>
          <p:nvPr/>
        </p:nvPicPr>
        <p:blipFill>
          <a:blip r:embed="rId3"/>
          <a:stretch>
            <a:fillRect/>
          </a:stretch>
        </p:blipFill>
        <p:spPr>
          <a:xfrm>
            <a:off x="4871446" y="1599777"/>
            <a:ext cx="4272553" cy="3022758"/>
          </a:xfrm>
          <a:prstGeom prst="rect">
            <a:avLst/>
          </a:prstGeom>
        </p:spPr>
      </p:pic>
      <p:sp>
        <p:nvSpPr>
          <p:cNvPr id="5" name="TextBox 4"/>
          <p:cNvSpPr txBox="1"/>
          <p:nvPr/>
        </p:nvSpPr>
        <p:spPr>
          <a:xfrm>
            <a:off x="8494964" y="2494339"/>
            <a:ext cx="545843" cy="307777"/>
          </a:xfrm>
          <a:prstGeom prst="rect">
            <a:avLst/>
          </a:prstGeom>
          <a:solidFill>
            <a:schemeClr val="accent2">
              <a:lumMod val="75000"/>
            </a:schemeClr>
          </a:solidFill>
        </p:spPr>
        <p:txBody>
          <a:bodyPr wrap="none" rtlCol="0">
            <a:spAutoFit/>
          </a:bodyPr>
          <a:lstStyle/>
          <a:p>
            <a:r>
              <a:rPr lang="en-US" sz="1400" dirty="0" smtClean="0">
                <a:ln>
                  <a:solidFill>
                    <a:schemeClr val="bg1"/>
                  </a:solidFill>
                </a:ln>
              </a:rPr>
              <a:t>crust</a:t>
            </a:r>
            <a:endParaRPr lang="en-US" sz="1400" dirty="0">
              <a:ln>
                <a:solidFill>
                  <a:schemeClr val="bg1"/>
                </a:solidFill>
              </a:ln>
            </a:endParaRPr>
          </a:p>
        </p:txBody>
      </p:sp>
      <p:sp>
        <p:nvSpPr>
          <p:cNvPr id="6" name="TextBox 5"/>
          <p:cNvSpPr txBox="1"/>
          <p:nvPr/>
        </p:nvSpPr>
        <p:spPr>
          <a:xfrm>
            <a:off x="7109168" y="3043550"/>
            <a:ext cx="1931639" cy="307777"/>
          </a:xfrm>
          <a:prstGeom prst="rect">
            <a:avLst/>
          </a:prstGeom>
          <a:solidFill>
            <a:srgbClr val="FFFF00"/>
          </a:solidFill>
        </p:spPr>
        <p:txBody>
          <a:bodyPr wrap="none" rtlCol="0">
            <a:spAutoFit/>
          </a:bodyPr>
          <a:lstStyle/>
          <a:p>
            <a:r>
              <a:rPr lang="en-US" sz="1400" dirty="0" smtClean="0">
                <a:ln>
                  <a:solidFill>
                    <a:schemeClr val="tx1"/>
                  </a:solidFill>
                </a:ln>
              </a:rPr>
              <a:t>mantle (</a:t>
            </a:r>
            <a:r>
              <a:rPr lang="en-US" sz="1400" dirty="0" err="1" smtClean="0">
                <a:ln>
                  <a:solidFill>
                    <a:schemeClr val="tx1"/>
                  </a:solidFill>
                </a:ln>
              </a:rPr>
              <a:t>asthenosphere</a:t>
            </a:r>
            <a:r>
              <a:rPr lang="en-US" sz="1400" dirty="0" smtClean="0">
                <a:ln>
                  <a:solidFill>
                    <a:schemeClr val="tx1"/>
                  </a:solidFill>
                </a:ln>
              </a:rPr>
              <a:t>)</a:t>
            </a:r>
          </a:p>
        </p:txBody>
      </p:sp>
      <p:cxnSp>
        <p:nvCxnSpPr>
          <p:cNvPr id="7" name="Straight Connector 6"/>
          <p:cNvCxnSpPr/>
          <p:nvPr/>
        </p:nvCxnSpPr>
        <p:spPr>
          <a:xfrm flipH="1" flipV="1">
            <a:off x="6972300" y="26797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2260600" y="27051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12235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zALL_stat.jpg"/>
          <p:cNvPicPr>
            <a:picLocks noChangeAspect="1"/>
          </p:cNvPicPr>
          <p:nvPr/>
        </p:nvPicPr>
        <p:blipFill>
          <a:blip r:embed="rId3"/>
          <a:stretch>
            <a:fillRect/>
          </a:stretch>
        </p:blipFill>
        <p:spPr>
          <a:xfrm>
            <a:off x="140316" y="1599777"/>
            <a:ext cx="4272552" cy="3022758"/>
          </a:xfrm>
          <a:prstGeom prst="rect">
            <a:avLst/>
          </a:prstGeom>
        </p:spPr>
      </p:pic>
      <p:pic>
        <p:nvPicPr>
          <p:cNvPr id="4" name="Picture 3" descr="xzALL2075.0.jpg"/>
          <p:cNvPicPr>
            <a:picLocks noChangeAspect="1"/>
          </p:cNvPicPr>
          <p:nvPr/>
        </p:nvPicPr>
        <p:blipFill>
          <a:blip r:embed="rId4"/>
          <a:stretch>
            <a:fillRect/>
          </a:stretch>
        </p:blipFill>
        <p:spPr>
          <a:xfrm>
            <a:off x="4871448" y="1599778"/>
            <a:ext cx="4272552" cy="3022758"/>
          </a:xfrm>
          <a:prstGeom prst="rect">
            <a:avLst/>
          </a:prstGeom>
        </p:spPr>
      </p:pic>
      <p:sp>
        <p:nvSpPr>
          <p:cNvPr id="5" name="TextBox 4"/>
          <p:cNvSpPr txBox="1"/>
          <p:nvPr/>
        </p:nvSpPr>
        <p:spPr>
          <a:xfrm>
            <a:off x="8494964" y="2494339"/>
            <a:ext cx="545843" cy="307777"/>
          </a:xfrm>
          <a:prstGeom prst="rect">
            <a:avLst/>
          </a:prstGeom>
          <a:solidFill>
            <a:schemeClr val="accent2">
              <a:lumMod val="75000"/>
            </a:schemeClr>
          </a:solidFill>
        </p:spPr>
        <p:txBody>
          <a:bodyPr wrap="none" rtlCol="0">
            <a:spAutoFit/>
          </a:bodyPr>
          <a:lstStyle/>
          <a:p>
            <a:r>
              <a:rPr lang="en-US" sz="1400" dirty="0" smtClean="0">
                <a:ln>
                  <a:solidFill>
                    <a:schemeClr val="bg1"/>
                  </a:solidFill>
                </a:ln>
              </a:rPr>
              <a:t>crust</a:t>
            </a:r>
            <a:endParaRPr lang="en-US" sz="1400" dirty="0">
              <a:ln>
                <a:solidFill>
                  <a:schemeClr val="bg1"/>
                </a:solidFill>
              </a:ln>
            </a:endParaRPr>
          </a:p>
        </p:txBody>
      </p:sp>
      <p:sp>
        <p:nvSpPr>
          <p:cNvPr id="6" name="TextBox 5"/>
          <p:cNvSpPr txBox="1"/>
          <p:nvPr/>
        </p:nvSpPr>
        <p:spPr>
          <a:xfrm>
            <a:off x="7109168" y="3043550"/>
            <a:ext cx="1931639" cy="307777"/>
          </a:xfrm>
          <a:prstGeom prst="rect">
            <a:avLst/>
          </a:prstGeom>
          <a:solidFill>
            <a:srgbClr val="FFFF00"/>
          </a:solidFill>
        </p:spPr>
        <p:txBody>
          <a:bodyPr wrap="none" rtlCol="0">
            <a:spAutoFit/>
          </a:bodyPr>
          <a:lstStyle/>
          <a:p>
            <a:r>
              <a:rPr lang="en-US" sz="1400" dirty="0" smtClean="0">
                <a:ln>
                  <a:solidFill>
                    <a:schemeClr val="tx1"/>
                  </a:solidFill>
                </a:ln>
              </a:rPr>
              <a:t>mantle (</a:t>
            </a:r>
            <a:r>
              <a:rPr lang="en-US" sz="1400" dirty="0" err="1" smtClean="0">
                <a:ln>
                  <a:solidFill>
                    <a:schemeClr val="tx1"/>
                  </a:solidFill>
                </a:ln>
              </a:rPr>
              <a:t>asthenosphere</a:t>
            </a:r>
            <a:r>
              <a:rPr lang="en-US" sz="1400" dirty="0" smtClean="0">
                <a:ln>
                  <a:solidFill>
                    <a:schemeClr val="tx1"/>
                  </a:solidFill>
                </a:ln>
              </a:rPr>
              <a:t>)</a:t>
            </a:r>
          </a:p>
        </p:txBody>
      </p:sp>
      <p:cxnSp>
        <p:nvCxnSpPr>
          <p:cNvPr id="7" name="Straight Connector 6"/>
          <p:cNvCxnSpPr/>
          <p:nvPr/>
        </p:nvCxnSpPr>
        <p:spPr>
          <a:xfrm flipH="1" flipV="1">
            <a:off x="6972300" y="26797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2260600" y="2705100"/>
            <a:ext cx="200368" cy="122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4551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1857</TotalTime>
  <Words>5806</Words>
  <Application>Microsoft Macintosh PowerPoint</Application>
  <PresentationFormat>On-screen Show (4:3)</PresentationFormat>
  <Paragraphs>640</Paragraphs>
  <Slides>75</Slides>
  <Notes>43</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VISCO2.5D: Post-Earthquake Relaxation Using a Spectral Element Method </vt:lpstr>
      <vt:lpstr>Acknowledgements</vt:lpstr>
      <vt:lpstr>Tutorial available at</vt:lpstr>
      <vt:lpstr>PowerPoint Presentation</vt:lpstr>
      <vt:lpstr>PowerPoint Presentation</vt:lpstr>
      <vt:lpstr>PowerPoint Presentation</vt:lpstr>
      <vt:lpstr>PowerPoint Presentation</vt:lpstr>
      <vt:lpstr>PowerPoint Presentation</vt:lpstr>
      <vt:lpstr>PowerPoint Presentation</vt:lpstr>
      <vt:lpstr>Tutorial objectives</vt:lpstr>
      <vt:lpstr>Compiling the code</vt:lpstr>
      <vt:lpstr>Faster version of Example 1</vt:lpstr>
      <vt:lpstr>Model domain</vt:lpstr>
      <vt:lpstr>What is visco2pt5d solving for?</vt:lpstr>
      <vt:lpstr>Outline</vt:lpstr>
      <vt:lpstr>PowerPoint Presentation</vt:lpstr>
      <vt:lpstr>PowerPoint Presentation</vt:lpstr>
      <vt:lpstr>PowerPoint Presentation</vt:lpstr>
      <vt:lpstr>Viscoelasticity</vt:lpstr>
      <vt:lpstr>PowerPoint Presentation</vt:lpstr>
      <vt:lpstr>SEM for quasi-static deformation</vt:lpstr>
      <vt:lpstr>Equations of quasi-static equilibrium</vt:lpstr>
      <vt:lpstr>Equations of quasi-static equilibrium</vt:lpstr>
      <vt:lpstr>Weak form of equation of quasi-static equilibrium</vt:lpstr>
      <vt:lpstr>Model discretization</vt:lpstr>
      <vt:lpstr>Gauss-Legendre-Lobatto basis functions </vt:lpstr>
      <vt:lpstr>Gauss-Legendre-Lobatto basis functions </vt:lpstr>
      <vt:lpstr>Gauss-Legendre-Lobatto basis functions </vt:lpstr>
      <vt:lpstr>Integration over the elements</vt:lpstr>
      <vt:lpstr>Linear system of simultaneous equations</vt:lpstr>
      <vt:lpstr>Assembly of global linear system</vt:lpstr>
      <vt:lpstr>Linear system of simultaneous equations</vt:lpstr>
      <vt:lpstr>Boundary Conditions</vt:lpstr>
      <vt:lpstr>PowerPoint Presentation</vt:lpstr>
      <vt:lpstr>PowerPoint Presentation</vt:lpstr>
      <vt:lpstr>Continuous GPS observations</vt:lpstr>
      <vt:lpstr>PowerPoint Presentation</vt:lpstr>
      <vt:lpstr>PowerPoint Presentation</vt:lpstr>
      <vt:lpstr>Joint afterslip + lower crust and mantle relaxation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VISCO2.5D</vt:lpstr>
      <vt:lpstr>Checklist of input parameters</vt:lpstr>
      <vt:lpstr>Checklist of input parameters</vt:lpstr>
      <vt:lpstr>Example 1</vt:lpstr>
      <vt:lpstr>PowerPoint Presentation</vt:lpstr>
      <vt:lpstr>PowerPoint Presentation</vt:lpstr>
      <vt:lpstr>PowerPoint Presentation</vt:lpstr>
      <vt:lpstr>PowerPoint Presentation</vt:lpstr>
      <vt:lpstr>PowerPoint Presentation</vt:lpstr>
      <vt:lpstr>PowerPoint Presentation</vt:lpstr>
      <vt:lpstr>Example 2</vt:lpstr>
      <vt:lpstr>PowerPoint Presentation</vt:lpstr>
      <vt:lpstr>PowerPoint Presentation</vt:lpstr>
      <vt:lpstr>PowerPoint Presentation</vt:lpstr>
      <vt:lpstr>PowerPoint Presentation</vt:lpstr>
      <vt:lpstr>PowerPoint Presentation</vt:lpstr>
      <vt:lpstr>PowerPoint Presentation</vt:lpstr>
      <vt:lpstr>Example 3</vt:lpstr>
      <vt:lpstr>PowerPoint Presentation</vt:lpstr>
      <vt:lpstr>PowerPoint Presentation</vt:lpstr>
      <vt:lpstr>PowerPoint Presentation</vt:lpstr>
      <vt:lpstr>PowerPoint Presentation</vt:lpstr>
      <vt:lpstr>Future improvements</vt:lpstr>
      <vt:lpstr>Following slides: Notes on plotting results of Example 1 or Example 2 runs with gnuplot on the ubunto hard drive</vt:lpstr>
      <vt:lpstr>PowerPoint Presentation</vt:lpstr>
      <vt:lpstr>PowerPoint Presentation</vt:lpstr>
      <vt:lpstr>PowerPoint Presentation</vt:lpstr>
      <vt:lpstr>PowerPoint Presentation</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Post-Earthquake Relaxation Using a Spectral Element  Method: 2.5D Case  </dc:title>
  <dc:creator>Fred Pollitz</dc:creator>
  <cp:lastModifiedBy>Fred Pollitz</cp:lastModifiedBy>
  <cp:revision>161</cp:revision>
  <dcterms:created xsi:type="dcterms:W3CDTF">2014-06-25T13:14:29Z</dcterms:created>
  <dcterms:modified xsi:type="dcterms:W3CDTF">2015-07-14T12:08:38Z</dcterms:modified>
</cp:coreProperties>
</file>