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oleObject2.bin" ContentType="application/vnd.openxmlformats-officedocument.oleObject"/>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2"/>
  </p:notesMasterIdLst>
  <p:handoutMasterIdLst>
    <p:handoutMasterId r:id="rId53"/>
  </p:handoutMasterIdLst>
  <p:sldIdLst>
    <p:sldId id="256" r:id="rId2"/>
    <p:sldId id="473" r:id="rId3"/>
    <p:sldId id="422" r:id="rId4"/>
    <p:sldId id="401" r:id="rId5"/>
    <p:sldId id="406" r:id="rId6"/>
    <p:sldId id="474" r:id="rId7"/>
    <p:sldId id="467" r:id="rId8"/>
    <p:sldId id="468" r:id="rId9"/>
    <p:sldId id="425" r:id="rId10"/>
    <p:sldId id="428" r:id="rId11"/>
    <p:sldId id="433" r:id="rId12"/>
    <p:sldId id="462" r:id="rId13"/>
    <p:sldId id="431" r:id="rId14"/>
    <p:sldId id="432" r:id="rId15"/>
    <p:sldId id="477" r:id="rId16"/>
    <p:sldId id="438" r:id="rId17"/>
    <p:sldId id="441" r:id="rId18"/>
    <p:sldId id="404" r:id="rId19"/>
    <p:sldId id="430" r:id="rId20"/>
    <p:sldId id="453" r:id="rId21"/>
    <p:sldId id="446" r:id="rId22"/>
    <p:sldId id="447" r:id="rId23"/>
    <p:sldId id="459" r:id="rId24"/>
    <p:sldId id="454" r:id="rId25"/>
    <p:sldId id="455" r:id="rId26"/>
    <p:sldId id="458" r:id="rId27"/>
    <p:sldId id="457" r:id="rId28"/>
    <p:sldId id="466" r:id="rId29"/>
    <p:sldId id="464" r:id="rId30"/>
    <p:sldId id="411" r:id="rId31"/>
    <p:sldId id="419" r:id="rId32"/>
    <p:sldId id="476" r:id="rId33"/>
    <p:sldId id="460" r:id="rId34"/>
    <p:sldId id="456" r:id="rId35"/>
    <p:sldId id="450" r:id="rId36"/>
    <p:sldId id="265" r:id="rId37"/>
    <p:sldId id="469" r:id="rId38"/>
    <p:sldId id="470" r:id="rId39"/>
    <p:sldId id="471" r:id="rId40"/>
    <p:sldId id="472" r:id="rId41"/>
    <p:sldId id="416" r:id="rId42"/>
    <p:sldId id="440" r:id="rId43"/>
    <p:sldId id="427" r:id="rId44"/>
    <p:sldId id="434" r:id="rId45"/>
    <p:sldId id="443" r:id="rId46"/>
    <p:sldId id="475" r:id="rId47"/>
    <p:sldId id="403" r:id="rId48"/>
    <p:sldId id="435" r:id="rId49"/>
    <p:sldId id="445" r:id="rId50"/>
    <p:sldId id="291" r:id="rId5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S PGothic" charset="0"/>
        <a:cs typeface="MS PGothic" charset="0"/>
      </a:defRPr>
    </a:lvl1pPr>
    <a:lvl2pPr marL="457200" algn="l" rtl="0" eaLnBrk="0" fontAlgn="base" hangingPunct="0">
      <a:spcBef>
        <a:spcPct val="0"/>
      </a:spcBef>
      <a:spcAft>
        <a:spcPct val="0"/>
      </a:spcAft>
      <a:defRPr sz="2400" kern="1200">
        <a:solidFill>
          <a:schemeClr val="tx1"/>
        </a:solidFill>
        <a:latin typeface="Times" charset="0"/>
        <a:ea typeface="MS PGothic" charset="0"/>
        <a:cs typeface="MS PGothic" charset="0"/>
      </a:defRPr>
    </a:lvl2pPr>
    <a:lvl3pPr marL="914400" algn="l" rtl="0" eaLnBrk="0" fontAlgn="base" hangingPunct="0">
      <a:spcBef>
        <a:spcPct val="0"/>
      </a:spcBef>
      <a:spcAft>
        <a:spcPct val="0"/>
      </a:spcAft>
      <a:defRPr sz="2400" kern="1200">
        <a:solidFill>
          <a:schemeClr val="tx1"/>
        </a:solidFill>
        <a:latin typeface="Times" charset="0"/>
        <a:ea typeface="MS PGothic" charset="0"/>
        <a:cs typeface="MS PGothic" charset="0"/>
      </a:defRPr>
    </a:lvl3pPr>
    <a:lvl4pPr marL="1371600" algn="l" rtl="0" eaLnBrk="0" fontAlgn="base" hangingPunct="0">
      <a:spcBef>
        <a:spcPct val="0"/>
      </a:spcBef>
      <a:spcAft>
        <a:spcPct val="0"/>
      </a:spcAft>
      <a:defRPr sz="2400" kern="1200">
        <a:solidFill>
          <a:schemeClr val="tx1"/>
        </a:solidFill>
        <a:latin typeface="Times" charset="0"/>
        <a:ea typeface="MS PGothic" charset="0"/>
        <a:cs typeface="MS PGothic" charset="0"/>
      </a:defRPr>
    </a:lvl4pPr>
    <a:lvl5pPr marL="1828800" algn="l" rtl="0" eaLnBrk="0" fontAlgn="base" hangingPunct="0">
      <a:spcBef>
        <a:spcPct val="0"/>
      </a:spcBef>
      <a:spcAft>
        <a:spcPct val="0"/>
      </a:spcAft>
      <a:defRPr sz="2400" kern="1200">
        <a:solidFill>
          <a:schemeClr val="tx1"/>
        </a:solidFill>
        <a:latin typeface="Times" charset="0"/>
        <a:ea typeface="MS PGothic" charset="0"/>
        <a:cs typeface="MS PGothic" charset="0"/>
      </a:defRPr>
    </a:lvl5pPr>
    <a:lvl6pPr marL="2286000" algn="l" defTabSz="457200" rtl="0" eaLnBrk="1" latinLnBrk="0" hangingPunct="1">
      <a:defRPr sz="2400" kern="1200">
        <a:solidFill>
          <a:schemeClr val="tx1"/>
        </a:solidFill>
        <a:latin typeface="Times" charset="0"/>
        <a:ea typeface="MS PGothic" charset="0"/>
        <a:cs typeface="MS PGothic" charset="0"/>
      </a:defRPr>
    </a:lvl6pPr>
    <a:lvl7pPr marL="2743200" algn="l" defTabSz="457200" rtl="0" eaLnBrk="1" latinLnBrk="0" hangingPunct="1">
      <a:defRPr sz="2400" kern="1200">
        <a:solidFill>
          <a:schemeClr val="tx1"/>
        </a:solidFill>
        <a:latin typeface="Times" charset="0"/>
        <a:ea typeface="MS PGothic" charset="0"/>
        <a:cs typeface="MS PGothic" charset="0"/>
      </a:defRPr>
    </a:lvl7pPr>
    <a:lvl8pPr marL="3200400" algn="l" defTabSz="457200" rtl="0" eaLnBrk="1" latinLnBrk="0" hangingPunct="1">
      <a:defRPr sz="2400" kern="1200">
        <a:solidFill>
          <a:schemeClr val="tx1"/>
        </a:solidFill>
        <a:latin typeface="Times" charset="0"/>
        <a:ea typeface="MS PGothic" charset="0"/>
        <a:cs typeface="MS PGothic" charset="0"/>
      </a:defRPr>
    </a:lvl8pPr>
    <a:lvl9pPr marL="3657600" algn="l" defTabSz="457200" rtl="0" eaLnBrk="1" latinLnBrk="0" hangingPunct="1">
      <a:defRPr sz="2400" kern="1200">
        <a:solidFill>
          <a:schemeClr val="tx1"/>
        </a:solidFill>
        <a:latin typeface="Times" charset="0"/>
        <a:ea typeface="MS PGothic"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00"/>
    <a:srgbClr val="202020"/>
    <a:srgbClr val="232323"/>
    <a:srgbClr val="262626"/>
    <a:srgbClr val="131313"/>
    <a:srgbClr val="628279"/>
    <a:srgbClr val="BA4B51"/>
    <a:srgbClr val="CEE2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872"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3891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6" charset="0"/>
                <a:ea typeface="+mn-ea"/>
                <a:cs typeface="+mn-cs"/>
              </a:defRPr>
            </a:lvl1pPr>
          </a:lstStyle>
          <a:p>
            <a:pPr>
              <a:defRPr/>
            </a:pPr>
            <a:endParaRPr lang="en-US"/>
          </a:p>
        </p:txBody>
      </p:sp>
      <p:sp>
        <p:nvSpPr>
          <p:cNvPr id="3891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3891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21D963C-ABA8-EB4C-8935-A217B20CFEB5}" type="slidenum">
              <a:rPr lang="en-US"/>
              <a:pPr>
                <a:defRPr/>
              </a:pPr>
              <a:t>‹#›</a:t>
            </a:fld>
            <a:endParaRPr lang="en-US"/>
          </a:p>
        </p:txBody>
      </p:sp>
    </p:spTree>
    <p:extLst>
      <p:ext uri="{BB962C8B-B14F-4D97-AF65-F5344CB8AC3E}">
        <p14:creationId xmlns:p14="http://schemas.microsoft.com/office/powerpoint/2010/main" val="3661591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129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6" charset="0"/>
                <a:ea typeface="+mn-ea"/>
                <a:cs typeface="+mn-cs"/>
              </a:defRPr>
            </a:lvl1pPr>
          </a:lstStyle>
          <a:p>
            <a:pPr>
              <a:defRPr/>
            </a:pPr>
            <a:endParaRPr lang="en-US"/>
          </a:p>
        </p:txBody>
      </p:sp>
      <p:sp>
        <p:nvSpPr>
          <p:cNvPr id="16388"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9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9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129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CD89245-45A1-5740-8B92-5034B5DEB468}" type="slidenum">
              <a:rPr lang="en-US"/>
              <a:pPr>
                <a:defRPr/>
              </a:pPr>
              <a:t>‹#›</a:t>
            </a:fld>
            <a:endParaRPr lang="en-US"/>
          </a:p>
        </p:txBody>
      </p:sp>
    </p:spTree>
    <p:extLst>
      <p:ext uri="{BB962C8B-B14F-4D97-AF65-F5344CB8AC3E}">
        <p14:creationId xmlns:p14="http://schemas.microsoft.com/office/powerpoint/2010/main" val="39211282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pitchFamily="-112"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pitchFamily="-112"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pitchFamily="-112"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pitchFamily="-112"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722DD838-7EC0-874C-B7E4-37D8947EE7F7}" type="slidenum">
              <a:rPr lang="en-US" sz="1200"/>
              <a:pPr/>
              <a:t>1</a:t>
            </a:fld>
            <a:endParaRPr lang="en-US" sz="1200"/>
          </a:p>
        </p:txBody>
      </p:sp>
      <p:sp>
        <p:nvSpPr>
          <p:cNvPr id="18434" name="Rectangle 2"/>
          <p:cNvSpPr>
            <a:spLocks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The supernova that instigated collapse of the Solar molecular cloud and started Solar system formation deposited a large number of newly synthesized short-lived radioactive elements.</a:t>
            </a:r>
          </a:p>
          <a:p>
            <a:pPr eaLnBrk="1" hangingPunct="1"/>
            <a:r>
              <a:rPr lang="en-US">
                <a:latin typeface="Times" charset="0"/>
                <a:ea typeface="ＭＳ Ｐゴシック" charset="0"/>
                <a:cs typeface="ＭＳ Ｐゴシック" charset="0"/>
              </a:rPr>
              <a:t>Short-lived systems more than double the number of chronometers available and have a wide range of chemical properties that allow the investigation of numerous processes important in solar system evolution</a:t>
            </a: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094CF8E3-A779-7343-AAE4-07ED6048D78A}" type="slidenum">
              <a:rPr lang="en-US" sz="1200">
                <a:ea typeface="ＭＳ Ｐゴシック" charset="0"/>
                <a:cs typeface="ＭＳ Ｐゴシック" charset="0"/>
              </a:rPr>
              <a:pPr/>
              <a:t>10</a:t>
            </a:fld>
            <a:endParaRPr lang="en-US" sz="120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ln/>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Short half lives allow very high chronological precision, if all goes well.  Metamorphic disturbance can affect all radiometric ages, sometimes to different degrees, so when discrepancies in ages are found, understanding their cause can be difficult.  Such disturbance may explain the variable U-Pb ages determined for CAIs, but another contributor is that just a couple of years ago, it was discovered that the U isotopic composition in these early Solar system materials is not constant, and this will affect U-Pb ages as well.</a:t>
            </a: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0ACD76CA-00BA-1346-A094-40BEFCA061B1}" type="slidenum">
              <a:rPr lang="en-US" sz="1200"/>
              <a:pPr/>
              <a:t>13</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a:ln/>
        </p:spPr>
      </p:sp>
      <p:sp>
        <p:nvSpPr>
          <p:cNvPr id="43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Short-lived systems provide only relative ages.  Need a reference absolute chronometer like U-Pb.  An example like the angrites provide an argument that the parent isotopes were initially homogeneously distributed in the solar nebula given that the ages shown in the slide are variably referenced either to CAI or LEW (a different angrite meteorite with a precisely determined U-Pb) ages, depending on the system.  This type of work shows clearly that silicate melting on planetesimals was already underway within just a couple of million years of Solar system formation.</a:t>
            </a:r>
          </a:p>
        </p:txBody>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E3A41EBA-0D1C-0948-8B0A-9EA5184CD408}" type="slidenum">
              <a:rPr lang="en-US" sz="1200"/>
              <a:pPr/>
              <a:t>14</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ln/>
        </p:spPr>
      </p:sp>
      <p:sp>
        <p:nvSpPr>
          <p:cNvPr id="45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 short-lived decay of 182Hf to 182W (9 Ma half life) allows precise dating of iron-silicate separation on planetesimals.  Many iron meteorites provide Hf-W formation ages within a couple million years or less of solar system formation.  These likely represent the result of early planetesimal melting due to heating by short-lived radioactive nuclides like 26Al (730,000 year half life) and possibly 60Fe (1.5 Ma half life).  Some iron meteorites give significantly younger ages (~20 Ma after Solar system formation) that are too young to be fueled by 26Al decay.  These likely represent the result of planetary differentiation fueled by another abundant energy source – high velocity collisions between planetesimals.</a:t>
            </a:r>
          </a:p>
        </p:txBody>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6CED7886-0502-534B-9B45-CA76AD30E6C2}" type="slidenum">
              <a:rPr lang="en-US" sz="1200">
                <a:ea typeface="ＭＳ Ｐゴシック" charset="0"/>
                <a:cs typeface="ＭＳ Ｐゴシック" charset="0"/>
              </a:rPr>
              <a:pPr/>
              <a:t>15</a:t>
            </a:fld>
            <a:endParaRPr lang="en-US" sz="120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a:ln/>
        </p:spPr>
      </p:sp>
      <p:sp>
        <p:nvSpPr>
          <p:cNvPr id="47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Iron-silicate separation likely occurred at the grain-size scale in the Solar nebula, but it would also occur during core formation.  When the core forms, it will take with it all the elements that are more soluble in iron (the siderophile elements) than in silicate (lithophile) melts.  Mantle abundances of siderophile elements are displaced below the volatile-loss trend (the shaded field) for Earth, because these elements were removed to the core.  We can use the Hf-W, Pd-Ag and Mn-Cr short-lived isotope systems to constrain both the timing and the process of Earth’s volatile loss and core formation.</a:t>
            </a:r>
          </a:p>
        </p:txBody>
      </p:sp>
      <p:sp>
        <p:nvSpPr>
          <p:cNvPr id="47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498388E6-3781-F941-BD21-B32D0DE9A96C}" type="slidenum">
              <a:rPr lang="en-US" sz="1200"/>
              <a:pPr/>
              <a:t>16</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Pd-Ag works in a similar way as Hf-W during metal-silicate separation, but in the opposite direction.  In Hf-W, the parent 182Hf (9 Ma half life) is lithophile whereas the daughter 182W is siderophile, therefore when core formation occurs, the metal will have a Hf/W ratio near zero and the ingrowth of 182W will stop.  In contrast, core formation raises the Hf/W ratio of the mantle, causing the mantle’s 182W/184W to rise more rapidly.  For Pd-Ag, the parent, 107Pd is more siderophile than the daughter 107Ag, so the mantle ends up with a low Pd/Ag and low 107Ag/109Ag and the core with a high Pd/Ag and high 107Ag/109Ag if the core forms while 107Pd is still alive (6.5 Ma half life).  Both Hf and W are refractory, so the Hf-W system is not affected by volatile fractionation.  Ag is more volatile than Pd, and hence is sensitive to the degree of volatile loss, even within different groups of primitive meteorites.  Neither Mn nor Cr are particularly siderophilic, so they mostly will be fractionated by volatile fractionation.</a:t>
            </a: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46B3629E-EB50-DE41-BF42-DC5A1AB6AC22}" type="slidenum">
              <a:rPr lang="en-US" sz="1200"/>
              <a:pPr/>
              <a:t>17</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512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Tighter constraints can be put on the time of volatile depletion with the Mn-Cr system.  Different types of meteorites show a range in 53Cr/52Cr (the deviations are small so e53Cr is the difference in measured 53Cr/52Cr in parts in 10,000 compared to a terrestrial standard) that correlates with Mn/Cr ratio.  Mn/Cr ratio is measure of volatile abundance as Mn is moderately volatile, but Cr is significantly less volatile.  The best fit line to the meteorite data provides an age indistinguishable from the age of the Solar system.  We know Earth’s 53Cr/52Cr – its by definition e53Cr = 0 – and various estimates of the bulk Earth Mn/Cr ratio would put it on the meteorite isochron at lower Mn/Cr, as expected from Earth’s volatile depleted nature.  This suggests that Earth formed volatile depleted, or at least it acquired this characteristic in less than 4 Ma after the beginning of Solar system formation.</a:t>
            </a:r>
          </a:p>
        </p:txBody>
      </p:sp>
      <p:sp>
        <p:nvSpPr>
          <p:cNvPr id="512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84C45B83-DE27-1A4E-A5FA-B1991817A3AD}" type="slidenum">
              <a:rPr lang="en-US" sz="1200"/>
              <a:pPr/>
              <a:t>18</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 inventory of Earth’s mantle’s volatile and siderophile is thus a function of what actually was accreting to form the Earth along with the time scale over which Earth accretion and core formation occurred.  Three short-lived isotope systems can be used to provide constraints on the nature and timescale of Earth’s growth and core formation.  53Mn-53Cr (3.7 Ma half life) is sensitive primarily to volatile-refractory element separation because Mn is moderately volatile while Cr is moderately refractory and neither are particularly siderophilic.  182Hf-182W (9 Ma half life) is sensitive only to metal-silicate separation because both elements are highly refractory, but W is moderately siderophile while Hf is strongly lithophile.  107Pd-107Ag (6.5 Ma half life) is sensitive to both – Pd is refractory, Ag is moderately volatile.  Pd is strongly siderophile, Ag is not, but is soluble in sulfides which might accompany core formation.  Combining the 3 systems can provide the types of non-unique constraints illustrated in the figure.</a:t>
            </a:r>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5A9F2B11-504C-1647-AF03-7A88A540EDD5}" type="slidenum">
              <a:rPr lang="en-US" sz="1200">
                <a:ea typeface="ＭＳ Ｐゴシック" charset="0"/>
                <a:cs typeface="ＭＳ Ｐゴシック" charset="0"/>
              </a:rPr>
              <a:pPr/>
              <a:t>19</a:t>
            </a:fld>
            <a:endParaRPr lang="en-US" sz="120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Both Pd-Ag and Hf-W thus indicate that the major portion of core segregation occurred within the first ~100 Ma of Earth history.  Has there been significant mantle-core exchange since then?  Doesn’t look like it.  Many examples have been shown of the ratio of a siderophile to a lithophile element (Mg/Ni shown above) in mantle-derived rocks of different ages that  do not convincingly resolve variability in these ratios with time.  The sensitivity of these ratios is such that not more than about 1% of core could have been added back into the mantle over the last 3 Ga.  But there is evidence that accretion did not stop after core formation.</a:t>
            </a: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2F39B3E2-9488-D444-AADA-E3EB10778AD4}" type="slidenum">
              <a:rPr lang="en-US" sz="1200"/>
              <a:pPr/>
              <a:t>20</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Refractory lithophile elements often are assumed to be present in chondritic relative abundances in Earth because there is no easy way to fractionate these elements in the nebula.  When we look at terrestrial rocks, however, very few indeed have chondritic relative abundances of these elements.  Is this because the Earth is not chondritic or is it because the Earth we sample experienced some form of igneous differentiation that fractionated these elements.  The process of continent formation has transferred highly incompatible elements to the crust and stored them there for a good portion of Earth history, leaving behind in the residual mantle a complementary depletion in these elements.  The conventional wisdom is that adding continental crust back in the right amounts to the incompatible element depleted mantle source of oceanic crust takes one back to a “primitive” mantle with chondritic relative abundances of refractory lithophile elements, but does it?</a:t>
            </a: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A434CBC1-3140-E14C-A6C0-F21D91D472AD}" type="slidenum">
              <a:rPr lang="en-US" sz="1200"/>
              <a:pPr/>
              <a:t>22</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349918A8-D1B8-E043-8BBD-F6BF33B1150D}" type="slidenum">
              <a:rPr lang="en-US" sz="1200">
                <a:ea typeface="ＭＳ Ｐゴシック" charset="0"/>
                <a:cs typeface="ＭＳ Ｐゴシック" charset="0"/>
              </a:rPr>
              <a:pPr/>
              <a:t>2</a:t>
            </a:fld>
            <a:endParaRPr lang="en-US" sz="1200">
              <a:ea typeface="ＭＳ Ｐゴシック" charset="0"/>
              <a:cs typeface="ＭＳ Ｐゴシック" charset="0"/>
            </a:endParaRPr>
          </a:p>
        </p:txBody>
      </p:sp>
      <p:sp>
        <p:nvSpPr>
          <p:cNvPr id="20482" name="Rectangle 2"/>
          <p:cNvSpPr>
            <a:spLocks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We will push this back one step farther and consider the chemical fractionation processes that could occur before planet formation.  Collapse of the Solar molecular cloud leads to a central mass concentration which results in high temperatures, at least within the inner Solar system.  The survival of presolar grains show that temperatures did not get sufficiently hot throughout the nebula to volatilize everything, but a hot gaseous, well-mixed, inner solar system is at least a good place to start this story.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8E557E57-8C2A-4F40-ABFD-F3653AA9048D}" type="slidenum">
              <a:rPr lang="en-US" sz="1200">
                <a:ea typeface="ＭＳ Ｐゴシック" charset="0"/>
                <a:cs typeface="ＭＳ Ｐゴシック" charset="0"/>
              </a:rPr>
              <a:pPr/>
              <a:t>23</a:t>
            </a:fld>
            <a:endParaRPr lang="en-US" sz="1200">
              <a:ea typeface="ＭＳ Ｐゴシック" charset="0"/>
              <a:cs typeface="ＭＳ Ｐゴシック" charset="0"/>
            </a:endParaRPr>
          </a:p>
        </p:txBody>
      </p:sp>
      <p:sp>
        <p:nvSpPr>
          <p:cNvPr id="60418" name="Rectangle 2"/>
          <p:cNvSpPr>
            <a:spLocks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The Sm-Nd radiometric system is particularly useful for tracking this problem because both are refractory lithophile elements and are fractionated primarily by partial melting of silicate rocks.  Embedded in Sm-Nd are two separate radiometric systems, one short-lived (146Sm-142Nd) that is sensitive to Earth differentiation over about the first 200-300 Ma of Solar system history and one long-lived (147Sm-143Nd) system that still responds to differentiation events today.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a:ln/>
        </p:spPr>
      </p:sp>
      <p:sp>
        <p:nvSpPr>
          <p:cNvPr id="62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Other planets – Mars, Moon – show quite large variations in 142Nd, particularly Mars, that shows clearly that Sm and Nd were fractionated from one another very early in the history of these planets.  Such early, global, differentiation often is explained by a magma ocean episode – where a good fraction, or all, of the planet is molten.  Magma oceans are most likely when there is enough energy available for such large scale melting, and in the early Solar system, this includes the energy of short-lived radioactive systems, particularly 26Al, but also the energy of large planetesimal impacts and the gravitational potential energy released as the metal in the planet sinks to the center.</a:t>
            </a: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0FE69BD5-756B-7348-A50A-AD5D1D97D456}" type="slidenum">
              <a:rPr lang="en-US" sz="1200"/>
              <a:pPr/>
              <a:t>24</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8EC90B03-FA72-F048-B952-37E96EBDFFB9}" type="slidenum">
              <a:rPr lang="en-US" sz="1200">
                <a:ea typeface="ＭＳ Ｐゴシック" charset="0"/>
                <a:cs typeface="ＭＳ Ｐゴシック" charset="0"/>
              </a:rPr>
              <a:pPr/>
              <a:t>25</a:t>
            </a:fld>
            <a:endParaRPr lang="en-US" sz="1200">
              <a:ea typeface="ＭＳ Ｐゴシック" charset="0"/>
              <a:cs typeface="ＭＳ Ｐゴシック" charset="0"/>
            </a:endParaRPr>
          </a:p>
        </p:txBody>
      </p:sp>
      <p:sp>
        <p:nvSpPr>
          <p:cNvPr id="64514" name="Rectangle 1026"/>
          <p:cNvSpPr>
            <a:spLocks noChangeArrowheads="1" noTextEdit="1"/>
          </p:cNvSpPr>
          <p:nvPr>
            <p:ph type="sldImg"/>
          </p:nvPr>
        </p:nvSpPr>
        <p:spPr>
          <a:ln/>
        </p:spPr>
      </p:sp>
      <p:sp>
        <p:nvSpPr>
          <p:cNvPr id="6451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 only variation in 142Nd/144Nd seen in Earth rocks occurs in rocks older than 3.5 Ga including rocks from Isua Greenland and Anshan China, both of which have 142Nd/144Nd roughly 15 ppm higher than most other Earth rocks.  This variation in 142Nd/144Nd does not correlate with the rocks Sm/Nd ratio and thus probably reflects a characteristic of their mantle source.  In contrast, rocks from the Nuvvuagittuq greenstone belt in northern Quebec show low 142Nd/144Nd that does correlate with Sm/Nd providing a 146Sm-142Nd isochron of age near 4.3 Ga making these the oldest crustal rocks on Earth.  An important point about this isochron, however, is that the initial 142Nd/144Nd at the time of formation of these rocks is the same as that the mantle source of all modern igneous rocks would have had at 4.3 Ga.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0680DDA9-78FB-9E4C-9721-C7116E8C38E4}" type="slidenum">
              <a:rPr lang="en-US" sz="1200">
                <a:ea typeface="ＭＳ Ｐゴシック" charset="0"/>
                <a:cs typeface="ＭＳ Ｐゴシック" charset="0"/>
              </a:rPr>
              <a:pPr/>
              <a:t>26</a:t>
            </a:fld>
            <a:endParaRPr lang="en-US" sz="1200">
              <a:ea typeface="ＭＳ Ｐゴシック" charset="0"/>
              <a:cs typeface="ＭＳ Ｐゴシック" charset="0"/>
            </a:endParaRPr>
          </a:p>
        </p:txBody>
      </p:sp>
      <p:sp>
        <p:nvSpPr>
          <p:cNvPr id="66562" name="Rectangle 2"/>
          <p:cNvSpPr>
            <a:spLocks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Whatever affects 146Sm-142Nd will have consequences for 147Sm-143Nd, but the consequences will depend on when the Sm/Nd fractionation occurs.  In the example above, each of the 4 cases shown provide a combination of Sm-Nd fractionation and age that will lead to the observed 20 ppm difference between chondrites and Earth.  The sooner this happens, the less Sm and Nd need be fractionated because 146Sm is still present, but the later this occurs, the less 146Sm is available, so one has to increase the Sm/Nd ratio to make up for the lack of 146Sm.  Waiting 100 Ma requires a Sm/Nd ratio so high that this reservoir would today have a 143Nd/144Nd higher than observed in the highest large-volume reservoir on Earth, the source of mid-ocean ridge basalts.  If the Earth formed with a Sm/Nd ratio greater than chondritic, then the Sm/Nd ratio need be only about 6% higher than chondritic, and such a reservoir would today have 143Nd/144Nd about 6-8 parts in 10,000 (e143Nd) higher than chondritic (e143Nd = 0).</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Most mantle-derived rocks have 143Nd/144Nd higher than chondritic.  One can construct transport models between a lower mantle with e143Nd = 0 and an upper mantle with e143Nd = +10 that will mimic the distribution of 143Nd/144Nd in ocean island basalts, but an alternative simply is that the “primitive” mantle has an eNd of about +6 instead of zero.  This would satisfy the 142Nd/144Nd difference between chondrites and Earth.</a:t>
            </a: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63B60C79-3832-CC43-A500-9A66194720F4}" type="slidenum">
              <a:rPr lang="en-US" sz="1200"/>
              <a:pPr/>
              <a:t>27</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 mantle reservoir with a Sm/Nd ratio 6% higher than chondritic would today have a 143Nd/144Nd ratio (0.5130) about 6 parts in 10,000 higher than chondritic (0.51263). The predicted 143Nd/144Nd of the reservoir parental to modern terrestrial lavas overlaps with the 143Nd/144Nd of the highest 3He/4He lavas, another tracer of “primitive” mantle.</a:t>
            </a: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FE401151-97C8-4145-BD1F-085FC7BEBA6D}" type="slidenum">
              <a:rPr lang="en-US" sz="1200">
                <a:latin typeface="Arial" charset="0"/>
                <a:ea typeface="ＭＳ Ｐゴシック" charset="0"/>
                <a:cs typeface="ＭＳ Ｐゴシック" charset="0"/>
              </a:rPr>
              <a:pPr/>
              <a:t>28</a:t>
            </a:fld>
            <a:endParaRPr lang="en-US" sz="120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a:ln/>
        </p:spPr>
      </p:sp>
      <p:sp>
        <p:nvSpPr>
          <p:cNvPr id="1085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Selecting through flood basalts for those free from crustal contamination,which is easy for oceanic flood basalts (e.g. Ontong-Java), but not for most, and then choosing those that have 143Nd isotopic compositions within the range suggested by the excess in 142Nd in Earth compared to chondrites, leaves of group that have Pb isotope compositions consistent with a source that is some 4.5 to 4.4 Ga old as opposed to the majority of ocean island basalts that head out to higher 206Pb/204Pb along a shallow slope that corresponds to an age of 1.8 Ga.</a:t>
            </a:r>
          </a:p>
        </p:txBody>
      </p:sp>
      <p:sp>
        <p:nvSpPr>
          <p:cNvPr id="1085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8E859C1D-DB99-254C-91FC-8F78EBEBC24E}" type="slidenum">
              <a:rPr lang="en-US" sz="1200"/>
              <a:pPr/>
              <a:t>29</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a:ln/>
        </p:spPr>
      </p:sp>
      <p:sp>
        <p:nvSpPr>
          <p:cNvPr id="73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146Sm-142Nd data for lunar and the rocks from Isua lie along a similar evolution line that suggests that Earth and Moon differentiated something like 100+ Ma after Solar system formation.  On the Moon, this is conveniently interpreted as the magma ocean, but why does Earth also show a similar age in both Sm-Nd and Pb?  Perhaps this is the age of Moon formation by giant impact into Earth?</a:t>
            </a:r>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2B69ABAE-D8A5-C44A-9EA9-73157DC51D83}" type="slidenum">
              <a:rPr lang="en-US" sz="1200"/>
              <a:pPr/>
              <a:t>30</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18DF1BB0-58AE-BC41-896F-8530E494D6D3}" type="slidenum">
              <a:rPr lang="en-US" sz="1200"/>
              <a:pPr/>
              <a:t>31</a:t>
            </a:fld>
            <a:endParaRPr lang="en-US" sz="1200"/>
          </a:p>
        </p:txBody>
      </p:sp>
      <p:sp>
        <p:nvSpPr>
          <p:cNvPr id="75778" name="Rectangle 2"/>
          <p:cNvSpPr>
            <a:spLocks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Mantle-derived rocks through Earth history have had e143Nd higher than chondritic.  Traditionally this has been interpreted as a sign that continent formation began early – which may still be true.  The variable 142Nd/144Nd in 3.5 to 3.8 Ga rocks, however, requires differentiation circa 4.45 Ga, and more depleted (higher Sm/Nd ratio) mantle than at present.  One option is that the Archean-Hadean mantle preserves the memory of the initial differentiation of the silicate Earth, that was erased by the mixing associated with mantle convection by 2.5 to 3 Ga.  The left panel above shows a simple, and non-unique, two-stage evolution model starting with a highly depleted mantle at Earth formation (the depleted component of the magma ocean?) which evolves unto 4 Ga at which point it begins to mix with its enriched (low Sm/Nd ratio) compliment to drag the 142Nd/144Nd ratios of mantle-derived rocks back to the modern value.  This model independently results in the 143Nd/144Nd evolution shown in the right panel, which does a reasonable job of matching the initial e143Nd of mantle-derived rocks throughout Earth history with the exception of the increasing deviation to higher e143Nd in recent times likely due to the effects of continental crust formation over Earth history.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5E8EBC5D-4809-C14B-80DF-F7969EAA42A2}" type="slidenum">
              <a:rPr lang="en-US" sz="1200">
                <a:ea typeface="ＭＳ Ｐゴシック" charset="0"/>
                <a:cs typeface="ＭＳ Ｐゴシック" charset="0"/>
              </a:rPr>
              <a:pPr/>
              <a:t>32</a:t>
            </a:fld>
            <a:endParaRPr lang="en-US" sz="1200">
              <a:ea typeface="ＭＳ Ｐゴシック" charset="0"/>
              <a:cs typeface="ＭＳ Ｐゴシック" charset="0"/>
            </a:endParaRPr>
          </a:p>
        </p:txBody>
      </p:sp>
      <p:sp>
        <p:nvSpPr>
          <p:cNvPr id="77826" name="Rectangle 2"/>
          <p:cNvSpPr>
            <a:spLocks noChangeArrowheads="1"/>
          </p:cNvSpPr>
          <p:nvPr>
            <p:ph type="sldImg"/>
          </p:nvPr>
        </p:nvSpPr>
        <p:spPr>
          <a:solidFill>
            <a:srgbClr val="FFFFFF"/>
          </a:solidFill>
          <a:ln/>
        </p:spPr>
      </p:sp>
      <p:sp>
        <p:nvSpPr>
          <p:cNvPr id="7782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A wide variety of grains have been found in meteorites that have stable isotope compositions dramatically different than Solar compositions.  In the example above, the SiC grain is strongly depleted in r- and p-process Ba isotopes and consequently enriched is s-process isotopes.  These processes refer to whether the elements are made at relatively low neutron density (s-process) in large stars (AGB – Asymptotic Giant Branch – stars) or at very high neutron densities and very high temperatures in supernova (r-process, p-process).  The r-process adds neutrons so quickly that it bypasses the normal decay back to the stable ratio of neutrons to protons for a given element and ends up making very neutron-rich isotopes that end up decaying back to the neutron-rich side of the stable isotopes of a given element.  P-process occurs at such high temperatures that neutrons in the nucleus emit electrons and move to the proton-rich side of the neutron/proton ratio of stable isotopes.  Although such grains have huge isotope anomalies compared to solar material, they were apparently well enough mixed in the solar nebula that at the whole rock (meteorite) size scale, the anomalies they contain are balanced by other grains containing complimentary anomalies that produce a mixture – the whole rock – that has isotopic compositions often not analytically resolvable from that of average solar system material.</a:t>
            </a: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C1175A1A-9367-BC4A-A214-DA55E3FEAC48}" type="slidenum">
              <a:rPr lang="en-US" sz="1200"/>
              <a:pPr/>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FA7005E7-8E7E-DD47-B824-F578E4AF11FD}" type="slidenum">
              <a:rPr lang="en-US" sz="1200">
                <a:ea typeface="ＭＳ Ｐゴシック" charset="0"/>
                <a:cs typeface="ＭＳ Ｐゴシック" charset="0"/>
              </a:rPr>
              <a:pPr/>
              <a:t>33</a:t>
            </a:fld>
            <a:endParaRPr lang="en-US" sz="1200">
              <a:ea typeface="ＭＳ Ｐゴシック" charset="0"/>
              <a:cs typeface="ＭＳ Ｐゴシック" charset="0"/>
            </a:endParaRPr>
          </a:p>
        </p:txBody>
      </p:sp>
      <p:sp>
        <p:nvSpPr>
          <p:cNvPr id="79874" name="Rectangle 2"/>
          <p:cNvSpPr>
            <a:spLocks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If the bulk silicate Earth has chondritic relative abundances of the refractory lithophile elements, then the 142Nd imply an early differentiation event and complementary incompatible element enriched and depleted mantle reservoirs.  Only the depleted reservoir has been sampled by surface igneous rocks.  Two ways to do this are illustrated above, one a lunar-analog magma ocean that evolves to an iron-rich, and hence dense, silicate liquid at the top that eventually sinks to the base of the mantle and stays there.  Another option here is that this early crust is removed by impact, in which case the bulk Earth would no longer be chondritic, and hence the need for a complementary incompatible element enriched reservoir goes away.  The other option considers the possibility that at high pressure, silicate liquids are more dense than solids and hence would sink to the bottom of the mantle to form a basal magma ocean.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One way to decide between these options takes advantage of the different styles of chemical fractionation that will occur during melting/crystallization as a result of the different mineral phases that will be involved at different pressures and temperature of melting/crystallization.  The current best estimate for the early incompatible element depleted source shows a smooth chondrite-normalized incompatible element pattern.  When looking at such patterns, it is critical to recognize that the order of the elements on the x-axis is based on their incompatibility during the melting the produces MORB and ocean island basalts, and this melting is in the shallowest upper mantle where clinopyoxene primarily controls the abundance of these elements in the melt.</a:t>
            </a:r>
          </a:p>
        </p:txBody>
      </p:sp>
      <p:sp>
        <p:nvSpPr>
          <p:cNvPr id="81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E6EA60F1-F850-6847-9578-52679BC4E985}" type="slidenum">
              <a:rPr lang="en-US" sz="1200"/>
              <a:pPr/>
              <a:t>34</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The incompatible element fractionation of the depleted mantle source will be imprinted by the minerals that fractionated to produce it.  If in the shallow mantle, this will be clinopyroxene, and indeed the clinopyroxene distribution coefficients look a lot like the calculated mantle composition.  If deeper melting/fractionation were involved, garnet and/or majorite might be important crystallizing phases, but these strongly fractionate the middle elements from the right hand elements leading to a strongly sloped pattern from e.g. Nd to Lu, but this is not inferred for the mantle.  If either Ca- or Mg-perovskite fractionation by themselves is involved, both minerals strongly fractionate high-charged cations (Nb, Pb, Hf) from other lithophile elements (e.g. Ba, U, Nd, etc.).  Some, but not huge, spikes in these elements are calculated for the mantle source.  Because of their complementary distribution coefficient patterns, combining Ca- and Mg-perovskite in the right portion can lead to a bulk distribution coefficient pattern not too different from clinopyroxene, so at this point, this path cannot resolve whether the “primitive” mantle was formed by clinopyroxene fractionation in the uppermost mantle, or from a combination of Ca- and Mg-perovskite fractionation in the lower mantle.</a:t>
            </a: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528E09CC-A96A-8D48-8958-651937A9805D}" type="slidenum">
              <a:rPr lang="en-US" sz="1200"/>
              <a:pPr/>
              <a:t>35</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74BB1A5E-7BE5-504A-82A0-F97D92EF5399}" type="slidenum">
              <a:rPr lang="en-US" sz="1200"/>
              <a:pPr/>
              <a:t>36</a:t>
            </a:fld>
            <a:endParaRPr lang="en-US" sz="1200"/>
          </a:p>
        </p:txBody>
      </p:sp>
      <p:sp>
        <p:nvSpPr>
          <p:cNvPr id="86018" name="Rectangle 2"/>
          <p:cNvSpPr>
            <a:spLocks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MS PGothic"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Most Solar system studies of oxygen isotope report 18O/16O and 17O/16O ratios in parts per thousand – delta – differences from some terrestrial standard.  In contrast, presolar grains display a range in oxygen isotope composition of up to 5 orders of magnitude.  The presolar grain compositions are clearly due to nucleosynthetic processes.  The range of values for Solar system materials, however, may be caused by isotope fractionation accompanying chemical reactions in the Solar nebula, particularly interaction of UV light emitted from the Sun with various gaseous oxygen-bearing compounds (CO, CO2, H2O, etc).</a:t>
            </a:r>
          </a:p>
        </p:txBody>
      </p:sp>
      <p:sp>
        <p:nvSpPr>
          <p:cNvPr id="942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330FE159-2216-5C41-9178-8DBA03A51368}" type="slidenum">
              <a:rPr lang="en-US" sz="1200"/>
              <a:pPr/>
              <a:t>43</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To turn a parent nuclide abundance for a now extinct radionuclide into an age requires anchoring the relative time scale provided by extinct radionuclides to an absolute time scale, usually provided by U-Pb.  In this case, the Hf-W system is calibrated by comparing the 182Hf/180Hf ratios inferred from isochrons from meteorites of various ages with their U-Pb ages.  The agreement of Hf-W ages with U-Pb ages, pinned from just one of the meteorites shown in the lower left figure (the D’Orbigny anchor) across a range in U-Pb ages suggests that the 182Hf/180Hf ratio in the Solar nebula was initially homogeneous and the variation in this ratio measured in the different meteorites is due simply to the decay of 182Hf.  The upper right figures shows a comparison of Hf-W ages with Mn-Cr (53Mn decays to 53Cr with a half life of 3.7 Ma), and the upper right continues this approach by intercalibration of Mn-Cr and Al-Mg systems.  There remains enough variability about these lines to keep the question of whether they provide accurate ages or measures of initial Solar system heterogeneity alive, but the evidence is increasingly strong that these systems can provide accurate age resolution at the 0.5 to 1 Ma time scale at 4568 Ma ago.</a:t>
            </a: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8D2F1FFF-F749-4A45-B46F-D66D9B58C228}" type="slidenum">
              <a:rPr lang="en-US" sz="1200"/>
              <a:pPr/>
              <a:t>44</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Using the estimated Pd/Ag ratio of the bulk Earth, which is higher than chondritic because of the volatile depletion of Earth, the 107Ag/109Ag of the mantle would evolve to higher values than measured for mantle-derived rocks within about 9 Ma unless core formation lowers the mantle Pd/Ag before then, but this is too fast for the ~30+ Ma suggested for core formation by Hf-W.  Pd-Ag is not as sensitive to the actual mechanism of core formation (one step vs. a core forming event with every impact) because the Pd and Ag abundances in meteorites, compared to a post-core formation mantle, are so high that the Pd-Ag of the mantle mostly tracks the Ag isotope evolution of the incoming material.</a:t>
            </a:r>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E8B06210-A2AA-0F40-A82B-DA0E887B62CC}" type="slidenum">
              <a:rPr lang="en-US" sz="1200"/>
              <a:pPr/>
              <a:t>45</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8D98297A-6843-534D-AA4E-138DE786958D}" type="slidenum">
              <a:rPr lang="en-US" sz="1200"/>
              <a:pPr/>
              <a:t>47</a:t>
            </a:fld>
            <a:endParaRPr lang="en-US" sz="1200"/>
          </a:p>
        </p:txBody>
      </p:sp>
      <p:sp>
        <p:nvSpPr>
          <p:cNvPr id="101378" name="Rectangle 2"/>
          <p:cNvSpPr>
            <a:spLocks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MS PGothic" charset="0"/>
              </a:rPr>
              <a:t>A most obvious chemical separation mechanism is temperature and volatility as one would expect a significant temperature gradient across the Solar nebula.  Earth clearly shows a depletion in the moderately volatile elements (those with condensation temperatures i&lt;~1100C) as do many meteorites.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We have known of Earth’s volatile depletion for a long time through simple approaches like this one using Rb-Sr isotope evolution.  87Rb decays to 87Sr with a 50 billion year half life, so it is still working today.  Rb is moderately volatile while Sr is refractory.  Volatile-rich chondrites (CI) have high Rb/Sr ratios, similar to the Sun, so their 87Sr/86Sr ratios increase rapidly.  Determinations of the initial Sr isotopic composition of both angrite meteorites and lunar rocks show that their low Rb/Sr ratios were established within about 3 Ma of Solar system formation.  The lowest 87Sr/86Sr measured in a terrestrial rock is for a 3.4 Ga old barite from Australia.  This would suggest that Earth’s low Rb/Sr was established by 4449 Ma.  The present day 87Sr/86Sr of the MORB source is of order 0.702 to 0.703, which would be reached by 4200 Ma if Earth had a chondritic Rb/Sr ratio.  These ages could all be made younger, however, if the portion of the Solar nebula in which Earth formed had a lower than Solar Rb/Sr.</a:t>
            </a: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9B3D4F07-1A13-7E4C-995E-D07DFE25AA14}" type="slidenum">
              <a:rPr lang="en-US" sz="1200"/>
              <a:pPr/>
              <a:t>48</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The so-called highly siderophile elements – called that because they have metal-silicate distribution coefficients of 10^4 or above, and hence should be depleted in the mantle by a similar amount, are instead found in the mantle at nearly chondritic relative abundances at a bit less than 1% of chondritic abundances.  One way to do this is to add about 1% of the mass of the Earth after core-mantle exchange stopped – a so-called “late veneer”.  If the later veneer were made of volatile-rich chondrites, then this material would have brought in an amount of water similar to that currently present in the ocean.  The siderophile element abundances in the mantle don’t require a volatile-rich late veneer, however.</a:t>
            </a: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9828CD84-EB87-114F-9F10-6B6A6AB709F4}" type="slidenum">
              <a:rPr lang="en-US" sz="1200"/>
              <a:pPr/>
              <a:t>49</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A group of elements – Ca, Ti, Cr, Ni – that are made by what is known as the equilibrium process.  In a supernova at high temperatures, there is a competition between neutron addition and the free energy release by decaying back to 56Fe, the most stable nuclei.  The equilibrium process ends up by enriching the neutron-rich end of the stable isotopes of elements near iron’s mass.  Carbonaceous chondrites show an excess of these neutron-rich isotopes, providing one of the few, along with oxygen, Mo and Ru, isotopic tracers that correlate with meteorite type.  What this represents is not yet clear, but one possibility is that these neutron-rich isotopes were injected into the Solar nebula by the supernova that instigated its collapse, and thus did not have enough time to get perfectly mixed with the elements that were already present in the Solar molecular cloud.  What this means for which meteorite best represents Earth’s building blocks also is unclear as these small isotope anomalies don’t necessarily have to correlate with composition, but they do show that the Earth and Moon are different from essentially every type of meteorite, thus opening up the question of whether the available meteorites provide an adequate compositional representation of what Earth may have been made from.</a:t>
            </a: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6E8BD9FA-3CCD-7844-8561-816B338C99E4}" type="slidenum">
              <a:rPr lang="en-US" sz="1200"/>
              <a:pPr/>
              <a:t>4</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10D64980-9C4A-F84E-8E8B-F42487BC8950}" type="slidenum">
              <a:rPr lang="en-US" sz="1200"/>
              <a:pPr/>
              <a:t>50</a:t>
            </a:fld>
            <a:endParaRPr lang="en-US" sz="1200"/>
          </a:p>
        </p:txBody>
      </p:sp>
      <p:sp>
        <p:nvSpPr>
          <p:cNvPr id="107522" name="Rectangle 2"/>
          <p:cNvSpPr>
            <a:spLocks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MS PGothic" charset="0"/>
              </a:rPr>
              <a:t>Although there is only very limited variation in 142Nd/144Nd in any group of Earth’s rocks, and none in any post-2.5 Ga rocks, the modern Earth does have a 142Nd/144Nd about 20 ppm higher than ordinary chondrites.  If this difference is due to 146Sm decay (an alternative is nucleosynthetic heterogeneity – see Carlson and Boyet, 2008 and Qin et al. 2011 for example) then it implies that the accessible Earth has a Sm/Nd ratio higher than chondritic.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Most chemical reactions cause isotope fractionation whose magnitude is mass dependent, so, in the case of oxygen, the 18O/16O ratio will change by twice as much as the 17O/16O in a given reaction (slope = 0.5 on this diagram).  Some UV-induced reactions cause the same magnitude of fractionation for both 17O and 18O, leading to a slope 1 correlation on the above diagram.  Most used to think that the oxygen isotopic composition of the Sun, and hence Solar system, lay somewhere on the slope 0.5 “terrestrial fractionaion – TF” line.  Recent measurements of Solar wind oxygen implanted into collector plates on the Genesis spacecraft show instead that the Sun has oxygen isotopic composition well down the slope 1 line, well off the TF.  A known complement to Solar isotopic composition are meteoritic reaction products that are interpreted as interacting with ices in the outer solar system that have very heavy (18O, 17O enriched) water.  Whether Earth is a mixture of Solar and the ices remains to be proven, but what is clear is that Earth ended up with an oxygen isotope composition very different from the Sun.</a:t>
            </a: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9EC9624E-7A70-1E44-AD0C-60C4267E850F}" type="slidenum">
              <a:rPr lang="en-US" sz="1200"/>
              <a:pPr/>
              <a:t>5</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Most chemical reactions cause isotope fractionation whose magnitude is mass dependent, so, in the case of oxygen, the 18O/16O ratio will change by twice as much as the 17O/16O in a given reaction (slope = 0.5 on this diagram).  Some UV-induced reactions cause the same magnitude of fractionation for both 17O and 18O, leading to a slope 1 correlation on the above diagram.  Most used to think that the oxygen isotopic composition of the Sun, and hence Solar system, lay somewhere on the slope 0.5 “terrestrial fractionaion – TF” line.  Recent measurements of Solar wind oxygen implanted into collector plates on the Genesis spacecraft show instead that the Sun has oxygen isotopic composition well down the slope 1 line, well off the TF.  A known complement to Solar isotopic composition are meteoritic reaction products that are interpreted as interacting with ices in the outer solar system that have very heavy (18O, 17O enriched) water.  Whether Earth is a mixture of Solar and the ices remains to be proven, but what is clear is that Earth ended up with an oxygen isotope composition very different from the Sun.</a:t>
            </a: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44173787-1A7E-734A-AC12-C07ED08D9C73}" type="slidenum">
              <a:rPr lang="en-US" sz="1200"/>
              <a:pPr/>
              <a:t>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As the Solar nebula cools, different elements condense out of the gas at different temperatures.  One means of chemical fractionation thus is any physical mechanism that can mechanically separate dust from gas during this cooling phase.</a:t>
            </a: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0D85A161-A772-4844-8255-1B273FB6FDA8}" type="slidenum">
              <a:rPr lang="en-US" sz="1200">
                <a:ea typeface="ＭＳ Ｐゴシック" charset="0"/>
                <a:cs typeface="ＭＳ Ｐゴシック" charset="0"/>
              </a:rPr>
              <a:pPr/>
              <a:t>7</a:t>
            </a:fld>
            <a:endParaRPr lang="en-US" sz="120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242F35A3-472E-B744-B352-2C177013DF6E}" type="slidenum">
              <a:rPr lang="en-US" sz="1200">
                <a:ea typeface="ＭＳ Ｐゴシック" charset="0"/>
                <a:cs typeface="ＭＳ Ｐゴシック" charset="0"/>
              </a:rPr>
              <a:pPr/>
              <a:t>8</a:t>
            </a:fld>
            <a:endParaRPr lang="en-US" sz="1200">
              <a:ea typeface="ＭＳ Ｐゴシック" charset="0"/>
              <a:cs typeface="ＭＳ Ｐゴシック" charset="0"/>
            </a:endParaRPr>
          </a:p>
        </p:txBody>
      </p:sp>
      <p:sp>
        <p:nvSpPr>
          <p:cNvPr id="32770" name="Rectangle 2"/>
          <p:cNvSpPr>
            <a:spLocks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Meteorites provide a reasonable argument in favor of the condensation sequence.  The most refractory components (CAIs) provide the oldest ages and provide the starting point for Solar system formation.  These meteorites managed to assemble a mixture of high temperature and low temperature condensates in a nearly equal proportion and thus ended up with a composition approaching that of the Sun, except for the most volatile elements.  Not all meteorites, or planets were so efficient in collecting the low and high temperature condensates.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6908D905-917C-414E-9ABB-02332B704CFB}" type="slidenum">
              <a:rPr lang="en-US" sz="1200">
                <a:ea typeface="ＭＳ Ｐゴシック" charset="0"/>
                <a:cs typeface="ＭＳ Ｐゴシック" charset="0"/>
              </a:rPr>
              <a:pPr/>
              <a:t>9</a:t>
            </a:fld>
            <a:endParaRPr lang="en-US" sz="1200">
              <a:ea typeface="ＭＳ Ｐゴシック" charset="0"/>
              <a:cs typeface="ＭＳ Ｐゴシック" charset="0"/>
            </a:endParaRPr>
          </a:p>
        </p:txBody>
      </p:sp>
      <p:sp>
        <p:nvSpPr>
          <p:cNvPr id="34818" name="Rectangle 2"/>
          <p:cNvSpPr>
            <a:spLocks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The Sun is highly enriched in H, He and other noble gases compared to Earth and is enriched in C and N as well.  The Sun is depleted in Li because it is consumed during nuclear fusion.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84C12D-4CFA-BB4D-814F-F83396FE838B}" type="slidenum">
              <a:rPr lang="en-US"/>
              <a:pPr>
                <a:defRPr/>
              </a:pPr>
              <a:t>‹#›</a:t>
            </a:fld>
            <a:endParaRPr lang="en-US"/>
          </a:p>
        </p:txBody>
      </p:sp>
    </p:spTree>
    <p:extLst>
      <p:ext uri="{BB962C8B-B14F-4D97-AF65-F5344CB8AC3E}">
        <p14:creationId xmlns:p14="http://schemas.microsoft.com/office/powerpoint/2010/main" val="1399052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645868-FF03-0145-86B2-FE6C52B30BCE}" type="slidenum">
              <a:rPr lang="en-US"/>
              <a:pPr>
                <a:defRPr/>
              </a:pPr>
              <a:t>‹#›</a:t>
            </a:fld>
            <a:endParaRPr lang="en-US"/>
          </a:p>
        </p:txBody>
      </p:sp>
    </p:spTree>
    <p:extLst>
      <p:ext uri="{BB962C8B-B14F-4D97-AF65-F5344CB8AC3E}">
        <p14:creationId xmlns:p14="http://schemas.microsoft.com/office/powerpoint/2010/main" val="3926917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18E8C4-BCA4-6E45-80F0-11793D234C95}" type="slidenum">
              <a:rPr lang="en-US"/>
              <a:pPr>
                <a:defRPr/>
              </a:pPr>
              <a:t>‹#›</a:t>
            </a:fld>
            <a:endParaRPr lang="en-US"/>
          </a:p>
        </p:txBody>
      </p:sp>
    </p:spTree>
    <p:extLst>
      <p:ext uri="{BB962C8B-B14F-4D97-AF65-F5344CB8AC3E}">
        <p14:creationId xmlns:p14="http://schemas.microsoft.com/office/powerpoint/2010/main" val="2544589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1"/>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8A8DB1-B0CA-D348-B72A-D838911A8455}" type="slidenum">
              <a:rPr lang="en-US"/>
              <a:pPr>
                <a:defRPr/>
              </a:pPr>
              <a:t>‹#›</a:t>
            </a:fld>
            <a:endParaRPr lang="en-US"/>
          </a:p>
        </p:txBody>
      </p:sp>
    </p:spTree>
    <p:extLst>
      <p:ext uri="{BB962C8B-B14F-4D97-AF65-F5344CB8AC3E}">
        <p14:creationId xmlns:p14="http://schemas.microsoft.com/office/powerpoint/2010/main" val="180593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423AB2-A75B-754E-9CF8-C539F3E2CA6E}" type="slidenum">
              <a:rPr lang="en-US"/>
              <a:pPr>
                <a:defRPr/>
              </a:pPr>
              <a:t>‹#›</a:t>
            </a:fld>
            <a:endParaRPr lang="en-US"/>
          </a:p>
        </p:txBody>
      </p:sp>
    </p:spTree>
    <p:extLst>
      <p:ext uri="{BB962C8B-B14F-4D97-AF65-F5344CB8AC3E}">
        <p14:creationId xmlns:p14="http://schemas.microsoft.com/office/powerpoint/2010/main" val="1796581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32076F-7264-A34A-982F-F504EF7B4E84}" type="slidenum">
              <a:rPr lang="en-US"/>
              <a:pPr>
                <a:defRPr/>
              </a:pPr>
              <a:t>‹#›</a:t>
            </a:fld>
            <a:endParaRPr lang="en-US"/>
          </a:p>
        </p:txBody>
      </p:sp>
    </p:spTree>
    <p:extLst>
      <p:ext uri="{BB962C8B-B14F-4D97-AF65-F5344CB8AC3E}">
        <p14:creationId xmlns:p14="http://schemas.microsoft.com/office/powerpoint/2010/main" val="3462593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919577-05F4-A349-B558-18965D38F140}" type="slidenum">
              <a:rPr lang="en-US"/>
              <a:pPr>
                <a:defRPr/>
              </a:pPr>
              <a:t>‹#›</a:t>
            </a:fld>
            <a:endParaRPr lang="en-US"/>
          </a:p>
        </p:txBody>
      </p:sp>
    </p:spTree>
    <p:extLst>
      <p:ext uri="{BB962C8B-B14F-4D97-AF65-F5344CB8AC3E}">
        <p14:creationId xmlns:p14="http://schemas.microsoft.com/office/powerpoint/2010/main" val="1711609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2D267E-D28D-8847-B351-B55FFC476A4D}" type="slidenum">
              <a:rPr lang="en-US"/>
              <a:pPr>
                <a:defRPr/>
              </a:pPr>
              <a:t>‹#›</a:t>
            </a:fld>
            <a:endParaRPr lang="en-US"/>
          </a:p>
        </p:txBody>
      </p:sp>
    </p:spTree>
    <p:extLst>
      <p:ext uri="{BB962C8B-B14F-4D97-AF65-F5344CB8AC3E}">
        <p14:creationId xmlns:p14="http://schemas.microsoft.com/office/powerpoint/2010/main" val="1119813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CB5CD4-4AAA-9E4C-8D54-7A5E65B3A2BF}" type="slidenum">
              <a:rPr lang="en-US"/>
              <a:pPr>
                <a:defRPr/>
              </a:pPr>
              <a:t>‹#›</a:t>
            </a:fld>
            <a:endParaRPr lang="en-US"/>
          </a:p>
        </p:txBody>
      </p:sp>
    </p:spTree>
    <p:extLst>
      <p:ext uri="{BB962C8B-B14F-4D97-AF65-F5344CB8AC3E}">
        <p14:creationId xmlns:p14="http://schemas.microsoft.com/office/powerpoint/2010/main" val="3537017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CDCAC0E-8D6E-D147-8076-198A1EDF54E4}" type="slidenum">
              <a:rPr lang="en-US"/>
              <a:pPr>
                <a:defRPr/>
              </a:pPr>
              <a:t>‹#›</a:t>
            </a:fld>
            <a:endParaRPr lang="en-US"/>
          </a:p>
        </p:txBody>
      </p:sp>
    </p:spTree>
    <p:extLst>
      <p:ext uri="{BB962C8B-B14F-4D97-AF65-F5344CB8AC3E}">
        <p14:creationId xmlns:p14="http://schemas.microsoft.com/office/powerpoint/2010/main" val="2609089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1661CC-B283-4948-8C7A-584DF334DD19}" type="slidenum">
              <a:rPr lang="en-US"/>
              <a:pPr>
                <a:defRPr/>
              </a:pPr>
              <a:t>‹#›</a:t>
            </a:fld>
            <a:endParaRPr lang="en-US"/>
          </a:p>
        </p:txBody>
      </p:sp>
    </p:spTree>
    <p:extLst>
      <p:ext uri="{BB962C8B-B14F-4D97-AF65-F5344CB8AC3E}">
        <p14:creationId xmlns:p14="http://schemas.microsoft.com/office/powerpoint/2010/main" val="3371025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794010-CDE8-924A-986F-50444B7E9202}" type="slidenum">
              <a:rPr lang="en-US"/>
              <a:pPr>
                <a:defRPr/>
              </a:pPr>
              <a:t>‹#›</a:t>
            </a:fld>
            <a:endParaRPr lang="en-US"/>
          </a:p>
        </p:txBody>
      </p:sp>
    </p:spTree>
    <p:extLst>
      <p:ext uri="{BB962C8B-B14F-4D97-AF65-F5344CB8AC3E}">
        <p14:creationId xmlns:p14="http://schemas.microsoft.com/office/powerpoint/2010/main" val="3933020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1663F0-A6B1-7B40-AE09-349B5307493B}" type="slidenum">
              <a:rPr lang="en-US"/>
              <a:pPr>
                <a:defRPr/>
              </a:pPr>
              <a:t>‹#›</a:t>
            </a:fld>
            <a:endParaRPr lang="en-US"/>
          </a:p>
        </p:txBody>
      </p:sp>
    </p:spTree>
    <p:extLst>
      <p:ext uri="{BB962C8B-B14F-4D97-AF65-F5344CB8AC3E}">
        <p14:creationId xmlns:p14="http://schemas.microsoft.com/office/powerpoint/2010/main" val="35360518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6"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6"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869FDED-17AC-6148-831C-7C2B6A6C9B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pitchFamily="-112"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pitchFamily="-112"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pitchFamily="-112"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pitchFamily="-112"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bin"/><Relationship Id="rId5" Type="http://schemas.openxmlformats.org/officeDocument/2006/relationships/oleObject" Target="../embeddings/Microsoft_Excel_Chart1.xls"/><Relationship Id="rId6" Type="http://schemas.openxmlformats.org/officeDocument/2006/relationships/image" Target="../media/image3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3.emf"/></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38.wmf"/><Relationship Id="rId4" Type="http://schemas.openxmlformats.org/officeDocument/2006/relationships/image" Target="../media/image39.wmf"/><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Microsoft_Word_97_-_2004_Document2.doc"/><Relationship Id="rId5" Type="http://schemas.openxmlformats.org/officeDocument/2006/relationships/image" Target="../media/image51.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 Id="rId3" Type="http://schemas.openxmlformats.org/officeDocument/2006/relationships/image" Target="../media/image56.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6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0"/>
            <a:ext cx="6945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0" name="Group 9"/>
          <p:cNvGrpSpPr>
            <a:grpSpLocks/>
          </p:cNvGrpSpPr>
          <p:nvPr/>
        </p:nvGrpSpPr>
        <p:grpSpPr bwMode="auto">
          <a:xfrm>
            <a:off x="7377113" y="153988"/>
            <a:ext cx="604837" cy="587375"/>
            <a:chOff x="7377113" y="154781"/>
            <a:chExt cx="604836" cy="586263"/>
          </a:xfrm>
        </p:grpSpPr>
        <p:pic>
          <p:nvPicPr>
            <p:cNvPr id="174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4654" y="166935"/>
              <a:ext cx="562078"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pic>
        <p:sp>
          <p:nvSpPr>
            <p:cNvPr id="17414" name="Rectangle 7"/>
            <p:cNvSpPr>
              <a:spLocks noChangeArrowheads="1"/>
            </p:cNvSpPr>
            <p:nvPr/>
          </p:nvSpPr>
          <p:spPr bwMode="auto">
            <a:xfrm>
              <a:off x="7377113" y="695325"/>
              <a:ext cx="595312" cy="45719"/>
            </a:xfrm>
            <a:prstGeom prst="rect">
              <a:avLst/>
            </a:pr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15" name="Rectangle 8"/>
            <p:cNvSpPr>
              <a:spLocks noChangeArrowheads="1"/>
            </p:cNvSpPr>
            <p:nvPr/>
          </p:nvSpPr>
          <p:spPr bwMode="auto">
            <a:xfrm>
              <a:off x="7936230" y="154781"/>
              <a:ext cx="45719" cy="554831"/>
            </a:xfrm>
            <a:prstGeom prst="rect">
              <a:avLst/>
            </a:pr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411" name="Text Box 8"/>
          <p:cNvSpPr txBox="1">
            <a:spLocks noChangeArrowheads="1"/>
          </p:cNvSpPr>
          <p:nvPr/>
        </p:nvSpPr>
        <p:spPr bwMode="auto">
          <a:xfrm>
            <a:off x="254000" y="0"/>
            <a:ext cx="8686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sz="3200">
                <a:solidFill>
                  <a:srgbClr val="FFFF00"/>
                </a:solidFill>
              </a:rPr>
              <a:t>Modification of Earth’s Composition Before and During Earth Formation</a:t>
            </a:r>
            <a:endParaRPr lang="en-US">
              <a:solidFill>
                <a:srgbClr val="FFFF00"/>
              </a:solidFill>
            </a:endParaRPr>
          </a:p>
        </p:txBody>
      </p:sp>
      <p:sp>
        <p:nvSpPr>
          <p:cNvPr id="16387" name="Text Box 17"/>
          <p:cNvSpPr txBox="1">
            <a:spLocks noChangeArrowheads="1"/>
          </p:cNvSpPr>
          <p:nvPr/>
        </p:nvSpPr>
        <p:spPr bwMode="auto">
          <a:xfrm>
            <a:off x="6762750" y="5546725"/>
            <a:ext cx="2381250" cy="1311275"/>
          </a:xfrm>
          <a:prstGeom prst="rect">
            <a:avLst/>
          </a:prstGeom>
          <a:noFill/>
          <a:ln w="9525">
            <a:noFill/>
            <a:miter lim="800000"/>
            <a:headEnd/>
            <a:tailEnd/>
          </a:ln>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eaLnBrk="1" hangingPunct="1">
              <a:spcBef>
                <a:spcPct val="20000"/>
              </a:spcBef>
              <a:defRPr/>
            </a:pPr>
            <a:r>
              <a:rPr lang="en-US" b="1" dirty="0" smtClean="0">
                <a:solidFill>
                  <a:srgbClr val="FFFF00"/>
                </a:solidFill>
                <a:effectLst>
                  <a:outerShdw blurRad="38100" dist="38100" dir="2700000" algn="tl">
                    <a:srgbClr val="000000"/>
                  </a:outerShdw>
                </a:effectLst>
              </a:rPr>
              <a:t>Richard Carlson</a:t>
            </a:r>
            <a:endParaRPr lang="en-US" b="1" baseline="30000" dirty="0" smtClean="0">
              <a:solidFill>
                <a:schemeClr val="bg1"/>
              </a:solidFill>
              <a:effectLst>
                <a:outerShdw blurRad="38100" dist="38100" dir="2700000" algn="tl">
                  <a:srgbClr val="000000"/>
                </a:outerShdw>
              </a:effectLst>
            </a:endParaRPr>
          </a:p>
          <a:p>
            <a:pPr algn="ctr" eaLnBrk="1" hangingPunct="1">
              <a:spcBef>
                <a:spcPct val="20000"/>
              </a:spcBef>
              <a:defRPr/>
            </a:pPr>
            <a:r>
              <a:rPr lang="en-US" sz="1800" dirty="0" smtClean="0">
                <a:solidFill>
                  <a:srgbClr val="FFFF00"/>
                </a:solidFill>
                <a:effectLst>
                  <a:outerShdw blurRad="38100" dist="38100" dir="2700000" algn="tl">
                    <a:srgbClr val="000000"/>
                  </a:outerShdw>
                </a:effectLst>
              </a:rPr>
              <a:t>CIDER, July 2012</a:t>
            </a:r>
          </a:p>
          <a:p>
            <a:pPr algn="ctr" eaLnBrk="1" hangingPunct="1">
              <a:spcBef>
                <a:spcPct val="20000"/>
              </a:spcBef>
              <a:defRPr/>
            </a:pPr>
            <a:endParaRPr lang="en-US" sz="2800" dirty="0" smtClean="0">
              <a:solidFill>
                <a:schemeClr val="accent1"/>
              </a:solidFill>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0" y="0"/>
            <a:ext cx="9144000" cy="762000"/>
          </a:xfrm>
        </p:spPr>
        <p:txBody>
          <a:bodyPr/>
          <a:lstStyle/>
          <a:p>
            <a:pPr eaLnBrk="1" hangingPunct="1"/>
            <a:r>
              <a:rPr lang="en-US" sz="2800">
                <a:solidFill>
                  <a:srgbClr val="FFFF00"/>
                </a:solidFill>
                <a:latin typeface="Times" charset="0"/>
                <a:ea typeface="ＭＳ Ｐゴシック" charset="0"/>
                <a:cs typeface="ＭＳ Ｐゴシック" charset="0"/>
              </a:rPr>
              <a:t>Dating the Processes that Modified Earth Composition</a:t>
            </a:r>
          </a:p>
        </p:txBody>
      </p:sp>
      <p:sp>
        <p:nvSpPr>
          <p:cNvPr id="35842" name="TextBox 4"/>
          <p:cNvSpPr txBox="1">
            <a:spLocks noChangeArrowheads="1"/>
          </p:cNvSpPr>
          <p:nvPr/>
        </p:nvSpPr>
        <p:spPr bwMode="auto">
          <a:xfrm>
            <a:off x="609600" y="5492750"/>
            <a:ext cx="8283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chemeClr val="bg1"/>
                </a:solidFill>
                <a:ea typeface="ＭＳ Ｐゴシック" charset="0"/>
                <a:cs typeface="ＭＳ Ｐゴシック" charset="0"/>
              </a:rPr>
              <a:t>Condensation – Volatile Loss: Al-Mg, Mn-Cr, Pd-Ag, Pb-Tl, I-Xe</a:t>
            </a:r>
          </a:p>
          <a:p>
            <a:r>
              <a:rPr lang="en-US">
                <a:solidFill>
                  <a:schemeClr val="bg1"/>
                </a:solidFill>
                <a:ea typeface="ＭＳ Ｐゴシック" charset="0"/>
                <a:cs typeface="ＭＳ Ｐゴシック" charset="0"/>
              </a:rPr>
              <a:t>Metal – Silicate Separation: Fe-Ni, Pd-Ag, Hf-W, Pb-Tl</a:t>
            </a:r>
          </a:p>
          <a:p>
            <a:r>
              <a:rPr lang="en-US">
                <a:solidFill>
                  <a:schemeClr val="bg1"/>
                </a:solidFill>
                <a:ea typeface="ＭＳ Ｐゴシック" charset="0"/>
                <a:cs typeface="ＭＳ Ｐゴシック" charset="0"/>
              </a:rPr>
              <a:t>Silicate Differentiation: Al-Mg, Fe-Ni, Mn-Cr, Hf-W, Sm-Nd</a:t>
            </a:r>
          </a:p>
        </p:txBody>
      </p:sp>
      <p:sp>
        <p:nvSpPr>
          <p:cNvPr id="35843" name="TextBox 9"/>
          <p:cNvSpPr txBox="1">
            <a:spLocks noChangeArrowheads="1"/>
          </p:cNvSpPr>
          <p:nvPr/>
        </p:nvSpPr>
        <p:spPr bwMode="auto">
          <a:xfrm>
            <a:off x="1663700" y="958850"/>
            <a:ext cx="5854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rgbClr val="FFFFFF"/>
                </a:solidFill>
                <a:ea typeface="ＭＳ Ｐゴシック" charset="0"/>
                <a:cs typeface="ＭＳ Ｐゴシック" charset="0"/>
              </a:rPr>
              <a:t>Actively-used short-lived radioactive isotopes</a:t>
            </a:r>
          </a:p>
        </p:txBody>
      </p:sp>
      <p:graphicFrame>
        <p:nvGraphicFramePr>
          <p:cNvPr id="11" name="Table 10"/>
          <p:cNvGraphicFramePr>
            <a:graphicFrameLocks noGrp="1"/>
          </p:cNvGraphicFramePr>
          <p:nvPr/>
        </p:nvGraphicFramePr>
        <p:xfrm>
          <a:off x="1473200" y="1473200"/>
          <a:ext cx="6096000" cy="4008436"/>
        </p:xfrm>
        <a:graphic>
          <a:graphicData uri="http://schemas.openxmlformats.org/drawingml/2006/table">
            <a:tbl>
              <a:tblPr/>
              <a:tblGrid>
                <a:gridCol w="1524000"/>
                <a:gridCol w="1524000"/>
                <a:gridCol w="1524000"/>
                <a:gridCol w="1524000"/>
              </a:tblGrid>
              <a:tr h="6706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rgbClr val="000000"/>
                          </a:solidFill>
                          <a:effectLst/>
                          <a:latin typeface="Times" charset="0"/>
                          <a:ea typeface="ＭＳ Ｐゴシック" charset="0"/>
                          <a:cs typeface="ＭＳ Ｐゴシック" charset="0"/>
                        </a:rPr>
                        <a:t>Parent Isotope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rgbClr val="000000"/>
                          </a:solidFill>
                          <a:effectLst/>
                          <a:latin typeface="Times" charset="0"/>
                          <a:ea typeface="ＭＳ Ｐゴシック" charset="0"/>
                          <a:cs typeface="ＭＳ Ｐゴシック" charset="0"/>
                        </a:rPr>
                        <a:t>Atom %</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000000"/>
                          </a:solidFill>
                          <a:effectLst/>
                          <a:latin typeface="Times" charset="0"/>
                          <a:ea typeface="ＭＳ Ｐゴシック" charset="0"/>
                          <a:cs typeface="ＭＳ Ｐゴシック" charset="0"/>
                        </a:rPr>
                        <a:t>Half-life (Myr)</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rgbClr val="000000"/>
                          </a:solidFill>
                          <a:effectLst/>
                          <a:latin typeface="Times" charset="0"/>
                          <a:ea typeface="ＭＳ Ｐゴシック" charset="0"/>
                          <a:cs typeface="ＭＳ Ｐゴシック" charset="0"/>
                        </a:rPr>
                        <a:t>Daughter Isotope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8103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30000">
                          <a:ln>
                            <a:noFill/>
                          </a:ln>
                          <a:solidFill>
                            <a:srgbClr val="000000"/>
                          </a:solidFill>
                          <a:effectLst/>
                          <a:latin typeface="Times" charset="0"/>
                          <a:ea typeface="ＭＳ Ｐゴシック" charset="0"/>
                          <a:cs typeface="ＭＳ Ｐゴシック" charset="0"/>
                        </a:rPr>
                        <a:t>26</a:t>
                      </a: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Al</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0.005</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0.73</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30000">
                          <a:ln>
                            <a:noFill/>
                          </a:ln>
                          <a:solidFill>
                            <a:srgbClr val="000000"/>
                          </a:solidFill>
                          <a:effectLst/>
                          <a:latin typeface="Times" charset="0"/>
                          <a:ea typeface="ＭＳ Ｐゴシック" charset="0"/>
                          <a:cs typeface="ＭＳ Ｐゴシック" charset="0"/>
                        </a:rPr>
                        <a:t>26</a:t>
                      </a: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Mg</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8103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30000">
                          <a:ln>
                            <a:noFill/>
                          </a:ln>
                          <a:solidFill>
                            <a:srgbClr val="000000"/>
                          </a:solidFill>
                          <a:effectLst/>
                          <a:latin typeface="Times" charset="0"/>
                          <a:ea typeface="ＭＳ Ｐゴシック" charset="0"/>
                          <a:cs typeface="ＭＳ Ｐゴシック" charset="0"/>
                        </a:rPr>
                        <a:t>60</a:t>
                      </a: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Fe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3.7 x 10</a:t>
                      </a:r>
                      <a:r>
                        <a:rPr kumimoji="0" lang="en-US" sz="1900" b="0" i="0" u="none" strike="noStrike" cap="none" normalizeH="0" baseline="30000">
                          <a:ln>
                            <a:noFill/>
                          </a:ln>
                          <a:solidFill>
                            <a:srgbClr val="000000"/>
                          </a:solidFill>
                          <a:effectLst/>
                          <a:latin typeface="Times" charset="0"/>
                          <a:ea typeface="ＭＳ Ｐゴシック" charset="0"/>
                          <a:cs typeface="ＭＳ Ｐゴシック" charset="0"/>
                        </a:rPr>
                        <a:t>-7</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1.5</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30000">
                          <a:ln>
                            <a:noFill/>
                          </a:ln>
                          <a:solidFill>
                            <a:srgbClr val="000000"/>
                          </a:solidFill>
                          <a:effectLst/>
                          <a:latin typeface="Times" charset="0"/>
                          <a:ea typeface="ＭＳ Ｐゴシック" charset="0"/>
                          <a:cs typeface="ＭＳ Ｐゴシック" charset="0"/>
                        </a:rPr>
                        <a:t>60</a:t>
                      </a: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Ni</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8103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30000">
                          <a:ln>
                            <a:noFill/>
                          </a:ln>
                          <a:solidFill>
                            <a:schemeClr val="tx1"/>
                          </a:solidFill>
                          <a:effectLst/>
                          <a:latin typeface="Times" charset="0"/>
                          <a:ea typeface="ＭＳ Ｐゴシック" charset="0"/>
                          <a:cs typeface="ＭＳ Ｐゴシック" charset="0"/>
                        </a:rPr>
                        <a:t>53</a:t>
                      </a:r>
                      <a:r>
                        <a:rPr kumimoji="0" lang="en-US" sz="1900" b="0" i="0" u="none" strike="noStrike" cap="none" normalizeH="0" baseline="0">
                          <a:ln>
                            <a:noFill/>
                          </a:ln>
                          <a:solidFill>
                            <a:schemeClr val="tx1"/>
                          </a:solidFill>
                          <a:effectLst/>
                          <a:latin typeface="Times" charset="0"/>
                          <a:ea typeface="ＭＳ Ｐゴシック" charset="0"/>
                          <a:cs typeface="ＭＳ Ｐゴシック" charset="0"/>
                        </a:rPr>
                        <a:t>Mn</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charset="0"/>
                          <a:ea typeface="ＭＳ Ｐゴシック" charset="0"/>
                          <a:cs typeface="ＭＳ Ｐゴシック" charset="0"/>
                        </a:rPr>
                        <a:t>0.00063</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charset="0"/>
                          <a:ea typeface="ＭＳ Ｐゴシック" charset="0"/>
                          <a:cs typeface="ＭＳ Ｐゴシック" charset="0"/>
                        </a:rPr>
                        <a:t>3.7</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30000">
                          <a:ln>
                            <a:noFill/>
                          </a:ln>
                          <a:solidFill>
                            <a:schemeClr val="tx1"/>
                          </a:solidFill>
                          <a:effectLst/>
                          <a:latin typeface="Times" charset="0"/>
                          <a:ea typeface="ＭＳ Ｐゴシック" charset="0"/>
                          <a:cs typeface="ＭＳ Ｐゴシック" charset="0"/>
                        </a:rPr>
                        <a:t>53</a:t>
                      </a:r>
                      <a:r>
                        <a:rPr kumimoji="0" lang="en-US" sz="1900" b="0" i="0" u="none" strike="noStrike" cap="none" normalizeH="0" baseline="0">
                          <a:ln>
                            <a:noFill/>
                          </a:ln>
                          <a:solidFill>
                            <a:schemeClr val="tx1"/>
                          </a:solidFill>
                          <a:effectLst/>
                          <a:latin typeface="Times" charset="0"/>
                          <a:ea typeface="ＭＳ Ｐゴシック" charset="0"/>
                          <a:cs typeface="ＭＳ Ｐゴシック" charset="0"/>
                        </a:rPr>
                        <a:t>Cr</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8103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30000">
                          <a:ln>
                            <a:noFill/>
                          </a:ln>
                          <a:solidFill>
                            <a:schemeClr val="tx1"/>
                          </a:solidFill>
                          <a:effectLst/>
                          <a:latin typeface="Times" charset="0"/>
                          <a:ea typeface="ＭＳ Ｐゴシック" charset="0"/>
                          <a:cs typeface="ＭＳ Ｐゴシック" charset="0"/>
                        </a:rPr>
                        <a:t>107</a:t>
                      </a:r>
                      <a:r>
                        <a:rPr kumimoji="0" lang="en-US" sz="1900" b="0" i="0" u="none" strike="noStrike" cap="none" normalizeH="0" baseline="0">
                          <a:ln>
                            <a:noFill/>
                          </a:ln>
                          <a:solidFill>
                            <a:schemeClr val="tx1"/>
                          </a:solidFill>
                          <a:effectLst/>
                          <a:latin typeface="Times" charset="0"/>
                          <a:ea typeface="ＭＳ Ｐゴシック" charset="0"/>
                          <a:cs typeface="ＭＳ Ｐゴシック" charset="0"/>
                        </a:rPr>
                        <a:t>Pd</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charset="0"/>
                          <a:ea typeface="ＭＳ Ｐゴシック" charset="0"/>
                          <a:cs typeface="ＭＳ Ｐゴシック" charset="0"/>
                        </a:rPr>
                        <a:t>0.0015</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charset="0"/>
                          <a:ea typeface="ＭＳ Ｐゴシック" charset="0"/>
                          <a:cs typeface="ＭＳ Ｐゴシック" charset="0"/>
                        </a:rPr>
                        <a:t>6.5</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30000">
                          <a:ln>
                            <a:noFill/>
                          </a:ln>
                          <a:solidFill>
                            <a:schemeClr val="tx1"/>
                          </a:solidFill>
                          <a:effectLst/>
                          <a:latin typeface="Times" charset="0"/>
                          <a:ea typeface="ＭＳ Ｐゴシック" charset="0"/>
                          <a:cs typeface="ＭＳ Ｐゴシック" charset="0"/>
                        </a:rPr>
                        <a:t>107</a:t>
                      </a:r>
                      <a:r>
                        <a:rPr kumimoji="0" lang="en-US" sz="1900" b="0" i="0" u="none" strike="noStrike" cap="none" normalizeH="0" baseline="0">
                          <a:ln>
                            <a:noFill/>
                          </a:ln>
                          <a:solidFill>
                            <a:schemeClr val="tx1"/>
                          </a:solidFill>
                          <a:effectLst/>
                          <a:latin typeface="Times" charset="0"/>
                          <a:ea typeface="ＭＳ Ｐゴシック" charset="0"/>
                          <a:cs typeface="ＭＳ Ｐゴシック" charset="0"/>
                        </a:rPr>
                        <a:t>Ag</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8103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30000">
                          <a:ln>
                            <a:noFill/>
                          </a:ln>
                          <a:solidFill>
                            <a:schemeClr val="tx1"/>
                          </a:solidFill>
                          <a:effectLst/>
                          <a:latin typeface="Times" charset="0"/>
                          <a:ea typeface="ＭＳ Ｐゴシック" charset="0"/>
                          <a:cs typeface="ＭＳ Ｐゴシック" charset="0"/>
                        </a:rPr>
                        <a:t>182</a:t>
                      </a:r>
                      <a:r>
                        <a:rPr kumimoji="0" lang="en-US" sz="1900" b="0" i="0" u="none" strike="noStrike" cap="none" normalizeH="0" baseline="0">
                          <a:ln>
                            <a:noFill/>
                          </a:ln>
                          <a:solidFill>
                            <a:schemeClr val="tx1"/>
                          </a:solidFill>
                          <a:effectLst/>
                          <a:latin typeface="Times" charset="0"/>
                          <a:ea typeface="ＭＳ Ｐゴシック" charset="0"/>
                          <a:cs typeface="ＭＳ Ｐゴシック" charset="0"/>
                        </a:rPr>
                        <a:t>Hf</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charset="0"/>
                          <a:ea typeface="ＭＳ Ｐゴシック" charset="0"/>
                          <a:cs typeface="ＭＳ Ｐゴシック" charset="0"/>
                        </a:rPr>
                        <a:t>0.0037</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chemeClr val="tx1"/>
                          </a:solidFill>
                          <a:effectLst/>
                          <a:latin typeface="Times" charset="0"/>
                          <a:ea typeface="ＭＳ Ｐゴシック" charset="0"/>
                          <a:cs typeface="ＭＳ Ｐゴシック" charset="0"/>
                        </a:rPr>
                        <a:t>9</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30000" dirty="0">
                          <a:ln>
                            <a:noFill/>
                          </a:ln>
                          <a:solidFill>
                            <a:schemeClr val="tx1"/>
                          </a:solidFill>
                          <a:effectLst/>
                          <a:latin typeface="Times" charset="0"/>
                          <a:ea typeface="ＭＳ Ｐゴシック" charset="0"/>
                          <a:cs typeface="ＭＳ Ｐゴシック" charset="0"/>
                        </a:rPr>
                        <a:t>182</a:t>
                      </a:r>
                      <a:r>
                        <a:rPr kumimoji="0" lang="en-US" sz="1900" b="0" i="0" u="none" strike="noStrike" cap="none" normalizeH="0" baseline="0" dirty="0">
                          <a:ln>
                            <a:noFill/>
                          </a:ln>
                          <a:solidFill>
                            <a:schemeClr val="tx1"/>
                          </a:solidFill>
                          <a:effectLst/>
                          <a:latin typeface="Times" charset="0"/>
                          <a:ea typeface="ＭＳ Ｐゴシック" charset="0"/>
                          <a:cs typeface="ＭＳ Ｐゴシック" charset="0"/>
                        </a:rPr>
                        <a:t>W</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8103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30000">
                          <a:ln>
                            <a:noFill/>
                          </a:ln>
                          <a:solidFill>
                            <a:srgbClr val="000000"/>
                          </a:solidFill>
                          <a:effectLst/>
                          <a:latin typeface="Times" charset="0"/>
                          <a:ea typeface="ＭＳ Ｐゴシック" charset="0"/>
                          <a:cs typeface="ＭＳ Ｐゴシック" charset="0"/>
                        </a:rPr>
                        <a:t>129</a:t>
                      </a: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I</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0.011</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15.7</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30000">
                          <a:ln>
                            <a:noFill/>
                          </a:ln>
                          <a:solidFill>
                            <a:srgbClr val="000000"/>
                          </a:solidFill>
                          <a:effectLst/>
                          <a:latin typeface="Times" charset="0"/>
                          <a:ea typeface="ＭＳ Ｐゴシック" charset="0"/>
                          <a:cs typeface="ＭＳ Ｐゴシック" charset="0"/>
                        </a:rPr>
                        <a:t>129</a:t>
                      </a: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Xe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6706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30000">
                          <a:ln>
                            <a:noFill/>
                          </a:ln>
                          <a:solidFill>
                            <a:srgbClr val="000000"/>
                          </a:solidFill>
                          <a:effectLst/>
                          <a:latin typeface="Times" charset="0"/>
                          <a:ea typeface="ＭＳ Ｐゴシック" charset="0"/>
                          <a:cs typeface="ＭＳ Ｐゴシック" charset="0"/>
                        </a:rPr>
                        <a:t>244</a:t>
                      </a: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Pu</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30000">
                          <a:ln>
                            <a:noFill/>
                          </a:ln>
                          <a:solidFill>
                            <a:srgbClr val="000000"/>
                          </a:solidFill>
                          <a:effectLst/>
                          <a:latin typeface="Times" charset="0"/>
                          <a:ea typeface="ＭＳ Ｐゴシック" charset="0"/>
                          <a:cs typeface="ＭＳ Ｐゴシック" charset="0"/>
                        </a:rPr>
                        <a:t>244</a:t>
                      </a: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Pu/</a:t>
                      </a:r>
                      <a:r>
                        <a:rPr kumimoji="0" lang="en-US" sz="1900" b="0" i="0" u="none" strike="noStrike" cap="none" normalizeH="0" baseline="30000">
                          <a:ln>
                            <a:noFill/>
                          </a:ln>
                          <a:solidFill>
                            <a:srgbClr val="000000"/>
                          </a:solidFill>
                          <a:effectLst/>
                          <a:latin typeface="Times" charset="0"/>
                          <a:ea typeface="ＭＳ Ｐゴシック" charset="0"/>
                          <a:cs typeface="ＭＳ Ｐゴシック" charset="0"/>
                        </a:rPr>
                        <a:t>238</a:t>
                      </a: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U = 0.0068</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80</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Fission Xe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8103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30000">
                          <a:ln>
                            <a:noFill/>
                          </a:ln>
                          <a:solidFill>
                            <a:srgbClr val="000000"/>
                          </a:solidFill>
                          <a:effectLst/>
                          <a:latin typeface="Times" charset="0"/>
                          <a:ea typeface="ＭＳ Ｐゴシック" charset="0"/>
                          <a:cs typeface="ＭＳ Ｐゴシック" charset="0"/>
                        </a:rPr>
                        <a:t>146</a:t>
                      </a: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Sm</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0.026</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Times" charset="0"/>
                          <a:ea typeface="ＭＳ Ｐゴシック" charset="0"/>
                          <a:cs typeface="ＭＳ Ｐゴシック" charset="0"/>
                        </a:rPr>
                        <a:t>103</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30000" dirty="0">
                          <a:ln>
                            <a:noFill/>
                          </a:ln>
                          <a:solidFill>
                            <a:srgbClr val="000000"/>
                          </a:solidFill>
                          <a:effectLst/>
                          <a:latin typeface="Times" charset="0"/>
                          <a:ea typeface="ＭＳ Ｐゴシック" charset="0"/>
                          <a:cs typeface="ＭＳ Ｐゴシック" charset="0"/>
                        </a:rPr>
                        <a:t>142</a:t>
                      </a:r>
                      <a:r>
                        <a:rPr kumimoji="0" lang="en-US" sz="1900" b="0" i="0" u="none" strike="noStrike" cap="none" normalizeH="0" baseline="0" dirty="0">
                          <a:ln>
                            <a:noFill/>
                          </a:ln>
                          <a:solidFill>
                            <a:srgbClr val="000000"/>
                          </a:solidFill>
                          <a:effectLst/>
                          <a:latin typeface="Times" charset="0"/>
                          <a:ea typeface="ＭＳ Ｐゴシック" charset="0"/>
                          <a:cs typeface="ＭＳ Ｐゴシック" charset="0"/>
                        </a:rPr>
                        <a:t>Nd</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Box 3"/>
          <p:cNvSpPr txBox="1">
            <a:spLocks noChangeArrowheads="1"/>
          </p:cNvSpPr>
          <p:nvPr/>
        </p:nvSpPr>
        <p:spPr bwMode="auto">
          <a:xfrm>
            <a:off x="457200" y="393700"/>
            <a:ext cx="83312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r>
              <a:rPr lang="en-US" dirty="0" smtClean="0">
                <a:solidFill>
                  <a:srgbClr val="FFFF00"/>
                </a:solidFill>
              </a:rPr>
              <a:t>Radioactive Decay:</a:t>
            </a:r>
          </a:p>
          <a:p>
            <a:pPr>
              <a:defRPr/>
            </a:pPr>
            <a:endParaRPr lang="en-US" dirty="0" smtClean="0">
              <a:solidFill>
                <a:schemeClr val="bg1"/>
              </a:solidFill>
            </a:endParaRPr>
          </a:p>
          <a:p>
            <a:pPr>
              <a:defRPr/>
            </a:pPr>
            <a:r>
              <a:rPr lang="en-US" dirty="0" smtClean="0">
                <a:solidFill>
                  <a:schemeClr val="bg1"/>
                </a:solidFill>
              </a:rPr>
              <a:t>			</a:t>
            </a:r>
            <a:r>
              <a:rPr lang="en-US" sz="3200" dirty="0" err="1" smtClean="0">
                <a:solidFill>
                  <a:srgbClr val="FFFF00"/>
                </a:solidFill>
              </a:rPr>
              <a:t>P</a:t>
            </a:r>
            <a:r>
              <a:rPr lang="en-US" sz="3200" baseline="-25000" dirty="0" err="1" smtClean="0">
                <a:solidFill>
                  <a:srgbClr val="FFFF00"/>
                </a:solidFill>
              </a:rPr>
              <a:t>t</a:t>
            </a:r>
            <a:r>
              <a:rPr lang="en-US" sz="3200" dirty="0" smtClean="0">
                <a:solidFill>
                  <a:srgbClr val="FFFF00"/>
                </a:solidFill>
              </a:rPr>
              <a:t> = P</a:t>
            </a:r>
            <a:r>
              <a:rPr lang="en-US" sz="3200" baseline="-25000" dirty="0" smtClean="0">
                <a:solidFill>
                  <a:srgbClr val="FFFF00"/>
                </a:solidFill>
              </a:rPr>
              <a:t>0</a:t>
            </a:r>
            <a:r>
              <a:rPr lang="en-US" sz="3200" dirty="0" smtClean="0">
                <a:solidFill>
                  <a:srgbClr val="FFFF00"/>
                </a:solidFill>
              </a:rPr>
              <a:t>e</a:t>
            </a:r>
            <a:r>
              <a:rPr lang="en-US" sz="3200" baseline="30000" dirty="0" smtClean="0">
                <a:solidFill>
                  <a:srgbClr val="FFFF00"/>
                </a:solidFill>
              </a:rPr>
              <a:t>-</a:t>
            </a:r>
            <a:r>
              <a:rPr lang="en-US" sz="3200" baseline="30000" dirty="0" smtClean="0">
                <a:solidFill>
                  <a:srgbClr val="FFFF00"/>
                </a:solidFill>
                <a:latin typeface="Symbol" charset="2"/>
                <a:cs typeface="Symbol" charset="2"/>
              </a:rPr>
              <a:t>l</a:t>
            </a:r>
            <a:r>
              <a:rPr lang="en-US" sz="3200" baseline="30000" dirty="0" smtClean="0">
                <a:solidFill>
                  <a:srgbClr val="FFFF00"/>
                </a:solidFill>
              </a:rPr>
              <a:t>t </a:t>
            </a:r>
            <a:r>
              <a:rPr lang="en-US" dirty="0" smtClean="0">
                <a:solidFill>
                  <a:srgbClr val="FFFF00"/>
                </a:solidFill>
              </a:rPr>
              <a:t> </a:t>
            </a:r>
          </a:p>
          <a:p>
            <a:pPr>
              <a:defRPr/>
            </a:pPr>
            <a:r>
              <a:rPr lang="en-US" dirty="0" smtClean="0">
                <a:solidFill>
                  <a:schemeClr val="bg1"/>
                </a:solidFill>
              </a:rPr>
              <a:t>P = # of parent atoms</a:t>
            </a:r>
          </a:p>
          <a:p>
            <a:pPr marL="342900" indent="-342900">
              <a:buFont typeface="Symbol" charset="0"/>
              <a:buChar char="l"/>
              <a:defRPr/>
            </a:pPr>
            <a:r>
              <a:rPr lang="en-US" dirty="0" smtClean="0">
                <a:solidFill>
                  <a:schemeClr val="bg1"/>
                </a:solidFill>
              </a:rPr>
              <a:t>the decay constant (half-life = </a:t>
            </a:r>
            <a:r>
              <a:rPr lang="en-US" dirty="0" err="1" smtClean="0">
                <a:solidFill>
                  <a:schemeClr val="bg1"/>
                </a:solidFill>
              </a:rPr>
              <a:t>ln</a:t>
            </a:r>
            <a:r>
              <a:rPr lang="en-US" dirty="0" smtClean="0">
                <a:solidFill>
                  <a:schemeClr val="bg1"/>
                </a:solidFill>
              </a:rPr>
              <a:t>(2)/</a:t>
            </a:r>
            <a:r>
              <a:rPr lang="en-US" dirty="0" smtClean="0">
                <a:solidFill>
                  <a:schemeClr val="bg1"/>
                </a:solidFill>
                <a:latin typeface="Symbol" charset="2"/>
                <a:cs typeface="Symbol" charset="2"/>
              </a:rPr>
              <a:t>l)</a:t>
            </a:r>
            <a:endParaRPr lang="en-US" dirty="0" smtClean="0">
              <a:solidFill>
                <a:schemeClr val="bg1"/>
              </a:solidFill>
            </a:endParaRPr>
          </a:p>
          <a:p>
            <a:pPr>
              <a:defRPr/>
            </a:pPr>
            <a:r>
              <a:rPr lang="en-US" dirty="0" smtClean="0">
                <a:solidFill>
                  <a:schemeClr val="bg1"/>
                </a:solidFill>
              </a:rPr>
              <a:t>t = time</a:t>
            </a:r>
            <a:endParaRPr lang="en-US" baseline="30000" dirty="0" smtClean="0">
              <a:solidFill>
                <a:schemeClr val="bg1"/>
              </a:solidFill>
            </a:endParaRPr>
          </a:p>
          <a:p>
            <a:pPr>
              <a:defRPr/>
            </a:pPr>
            <a:endParaRPr lang="en-US" dirty="0" smtClean="0">
              <a:solidFill>
                <a:schemeClr val="bg1"/>
              </a:solidFill>
            </a:endParaRPr>
          </a:p>
          <a:p>
            <a:pPr>
              <a:defRPr/>
            </a:pPr>
            <a:r>
              <a:rPr lang="en-US" dirty="0" smtClean="0">
                <a:solidFill>
                  <a:schemeClr val="bg1"/>
                </a:solidFill>
              </a:rPr>
              <a:t>Looking at it from ingrowth of the daughter isotope “D”:</a:t>
            </a:r>
          </a:p>
          <a:p>
            <a:pPr>
              <a:defRPr/>
            </a:pPr>
            <a:endParaRPr lang="en-US" baseline="30000" dirty="0" smtClean="0">
              <a:solidFill>
                <a:schemeClr val="bg1"/>
              </a:solidFill>
            </a:endParaRPr>
          </a:p>
          <a:p>
            <a:pPr>
              <a:defRPr/>
            </a:pPr>
            <a:r>
              <a:rPr lang="en-US" dirty="0" smtClean="0">
                <a:solidFill>
                  <a:srgbClr val="FFFF00"/>
                </a:solidFill>
              </a:rPr>
              <a:t>	</a:t>
            </a:r>
            <a:r>
              <a:rPr lang="en-US" dirty="0" err="1" smtClean="0">
                <a:solidFill>
                  <a:srgbClr val="FFFF00"/>
                </a:solidFill>
              </a:rPr>
              <a:t>D</a:t>
            </a:r>
            <a:r>
              <a:rPr lang="en-US" baseline="-25000" dirty="0" err="1" smtClean="0">
                <a:solidFill>
                  <a:srgbClr val="FFFF00"/>
                </a:solidFill>
              </a:rPr>
              <a:t>t</a:t>
            </a:r>
            <a:r>
              <a:rPr lang="en-US" dirty="0" smtClean="0">
                <a:solidFill>
                  <a:srgbClr val="FFFF00"/>
                </a:solidFill>
              </a:rPr>
              <a:t> = D</a:t>
            </a:r>
            <a:r>
              <a:rPr lang="en-US" baseline="-25000" dirty="0" smtClean="0">
                <a:solidFill>
                  <a:srgbClr val="FFFF00"/>
                </a:solidFill>
              </a:rPr>
              <a:t>0</a:t>
            </a:r>
            <a:r>
              <a:rPr lang="en-US" dirty="0" smtClean="0">
                <a:solidFill>
                  <a:srgbClr val="FFFF00"/>
                </a:solidFill>
              </a:rPr>
              <a:t> + (P</a:t>
            </a:r>
            <a:r>
              <a:rPr lang="en-US" baseline="-25000" dirty="0" smtClean="0">
                <a:solidFill>
                  <a:srgbClr val="FFFF00"/>
                </a:solidFill>
              </a:rPr>
              <a:t>0</a:t>
            </a:r>
            <a:r>
              <a:rPr lang="en-US" dirty="0" smtClean="0">
                <a:solidFill>
                  <a:srgbClr val="FFFF00"/>
                </a:solidFill>
              </a:rPr>
              <a:t>-P</a:t>
            </a:r>
            <a:r>
              <a:rPr lang="en-US" baseline="-25000" dirty="0" smtClean="0">
                <a:solidFill>
                  <a:srgbClr val="FFFF00"/>
                </a:solidFill>
              </a:rPr>
              <a:t>t</a:t>
            </a:r>
            <a:r>
              <a:rPr lang="en-US" dirty="0" smtClean="0">
                <a:solidFill>
                  <a:srgbClr val="FFFF00"/>
                </a:solidFill>
              </a:rPr>
              <a:t>) = D</a:t>
            </a:r>
            <a:r>
              <a:rPr lang="en-US" baseline="-25000" dirty="0" smtClean="0">
                <a:solidFill>
                  <a:srgbClr val="FFFF00"/>
                </a:solidFill>
              </a:rPr>
              <a:t>0</a:t>
            </a:r>
            <a:r>
              <a:rPr lang="en-US" dirty="0" smtClean="0">
                <a:solidFill>
                  <a:srgbClr val="FFFF00"/>
                </a:solidFill>
              </a:rPr>
              <a:t> + </a:t>
            </a:r>
            <a:r>
              <a:rPr lang="en-US" dirty="0" err="1" smtClean="0">
                <a:solidFill>
                  <a:srgbClr val="FFFF00"/>
                </a:solidFill>
              </a:rPr>
              <a:t>P</a:t>
            </a:r>
            <a:r>
              <a:rPr lang="en-US" baseline="-25000" dirty="0" err="1" smtClean="0">
                <a:solidFill>
                  <a:srgbClr val="FFFF00"/>
                </a:solidFill>
              </a:rPr>
              <a:t>t</a:t>
            </a:r>
            <a:r>
              <a:rPr lang="en-US" dirty="0" smtClean="0">
                <a:solidFill>
                  <a:srgbClr val="FFFF00"/>
                </a:solidFill>
              </a:rPr>
              <a:t>(P</a:t>
            </a:r>
            <a:r>
              <a:rPr lang="en-US" baseline="-25000" dirty="0" smtClean="0">
                <a:solidFill>
                  <a:srgbClr val="FFFF00"/>
                </a:solidFill>
              </a:rPr>
              <a:t>0</a:t>
            </a:r>
            <a:r>
              <a:rPr lang="en-US" dirty="0" smtClean="0">
                <a:solidFill>
                  <a:srgbClr val="FFFF00"/>
                </a:solidFill>
              </a:rPr>
              <a:t>/P</a:t>
            </a:r>
            <a:r>
              <a:rPr lang="en-US" baseline="-25000" dirty="0" smtClean="0">
                <a:solidFill>
                  <a:srgbClr val="FFFF00"/>
                </a:solidFill>
              </a:rPr>
              <a:t>t</a:t>
            </a:r>
            <a:r>
              <a:rPr lang="en-US" dirty="0" smtClean="0">
                <a:solidFill>
                  <a:srgbClr val="FFFF00"/>
                </a:solidFill>
              </a:rPr>
              <a:t>-1) = D</a:t>
            </a:r>
            <a:r>
              <a:rPr lang="en-US" baseline="-25000" dirty="0" smtClean="0">
                <a:solidFill>
                  <a:srgbClr val="FFFF00"/>
                </a:solidFill>
              </a:rPr>
              <a:t>0</a:t>
            </a:r>
            <a:r>
              <a:rPr lang="en-US" dirty="0" smtClean="0">
                <a:solidFill>
                  <a:srgbClr val="FFFF00"/>
                </a:solidFill>
              </a:rPr>
              <a:t> + </a:t>
            </a:r>
            <a:r>
              <a:rPr lang="en-US" dirty="0" err="1" smtClean="0">
                <a:solidFill>
                  <a:srgbClr val="FFFF00"/>
                </a:solidFill>
              </a:rPr>
              <a:t>P</a:t>
            </a:r>
            <a:r>
              <a:rPr lang="en-US" baseline="-25000" dirty="0" err="1" smtClean="0">
                <a:solidFill>
                  <a:srgbClr val="FFFF00"/>
                </a:solidFill>
              </a:rPr>
              <a:t>t</a:t>
            </a:r>
            <a:r>
              <a:rPr lang="en-US" dirty="0" smtClean="0">
                <a:solidFill>
                  <a:srgbClr val="FFFF00"/>
                </a:solidFill>
              </a:rPr>
              <a:t>(e</a:t>
            </a:r>
            <a:r>
              <a:rPr lang="en-US" baseline="30000" dirty="0" smtClean="0">
                <a:solidFill>
                  <a:srgbClr val="FFFF00"/>
                </a:solidFill>
                <a:latin typeface="Symbol" charset="2"/>
                <a:cs typeface="Symbol" charset="2"/>
              </a:rPr>
              <a:t>l</a:t>
            </a:r>
            <a:r>
              <a:rPr lang="en-US" baseline="30000" dirty="0" smtClean="0">
                <a:solidFill>
                  <a:srgbClr val="FFFF00"/>
                </a:solidFill>
              </a:rPr>
              <a:t>t</a:t>
            </a:r>
            <a:r>
              <a:rPr lang="en-US" dirty="0" smtClean="0">
                <a:solidFill>
                  <a:srgbClr val="FFFF00"/>
                </a:solidFill>
              </a:rPr>
              <a:t>-1)</a:t>
            </a:r>
          </a:p>
          <a:p>
            <a:pPr>
              <a:defRPr/>
            </a:pPr>
            <a:endParaRPr lang="en-US" dirty="0" smtClean="0">
              <a:solidFill>
                <a:srgbClr val="FFFF00"/>
              </a:solidFill>
            </a:endParaRPr>
          </a:p>
          <a:p>
            <a:pPr>
              <a:defRPr/>
            </a:pPr>
            <a:r>
              <a:rPr lang="en-US" dirty="0" smtClean="0">
                <a:solidFill>
                  <a:schemeClr val="bg1"/>
                </a:solidFill>
              </a:rPr>
              <a:t>For the decay of </a:t>
            </a:r>
            <a:r>
              <a:rPr lang="en-US" baseline="30000" dirty="0" smtClean="0">
                <a:solidFill>
                  <a:schemeClr val="bg1"/>
                </a:solidFill>
              </a:rPr>
              <a:t>87</a:t>
            </a:r>
            <a:r>
              <a:rPr lang="en-US" dirty="0" smtClean="0">
                <a:solidFill>
                  <a:schemeClr val="bg1"/>
                </a:solidFill>
              </a:rPr>
              <a:t>Rb to </a:t>
            </a:r>
            <a:r>
              <a:rPr lang="en-US" baseline="30000" dirty="0" smtClean="0">
                <a:solidFill>
                  <a:schemeClr val="bg1"/>
                </a:solidFill>
              </a:rPr>
              <a:t>86</a:t>
            </a:r>
            <a:r>
              <a:rPr lang="en-US" dirty="0" smtClean="0">
                <a:solidFill>
                  <a:schemeClr val="bg1"/>
                </a:solidFill>
              </a:rPr>
              <a:t>Sr (50 </a:t>
            </a:r>
            <a:r>
              <a:rPr lang="en-US" dirty="0" err="1" smtClean="0">
                <a:solidFill>
                  <a:schemeClr val="bg1"/>
                </a:solidFill>
              </a:rPr>
              <a:t>Ga</a:t>
            </a:r>
            <a:r>
              <a:rPr lang="en-US" dirty="0" smtClean="0">
                <a:solidFill>
                  <a:schemeClr val="bg1"/>
                </a:solidFill>
              </a:rPr>
              <a:t> half-life)</a:t>
            </a:r>
          </a:p>
          <a:p>
            <a:pPr>
              <a:defRPr/>
            </a:pPr>
            <a:endParaRPr lang="en-US" dirty="0" smtClean="0">
              <a:solidFill>
                <a:schemeClr val="bg1"/>
              </a:solidFill>
            </a:endParaRPr>
          </a:p>
          <a:p>
            <a:pPr>
              <a:defRPr/>
            </a:pPr>
            <a:r>
              <a:rPr lang="en-US" dirty="0" smtClean="0">
                <a:solidFill>
                  <a:schemeClr val="bg1"/>
                </a:solidFill>
              </a:rPr>
              <a:t>	</a:t>
            </a:r>
            <a:r>
              <a:rPr lang="en-US" dirty="0" smtClean="0">
                <a:solidFill>
                  <a:srgbClr val="FFFF00"/>
                </a:solidFill>
              </a:rPr>
              <a:t>(</a:t>
            </a:r>
            <a:r>
              <a:rPr lang="en-US" baseline="30000" dirty="0" smtClean="0">
                <a:solidFill>
                  <a:srgbClr val="FFFF00"/>
                </a:solidFill>
              </a:rPr>
              <a:t>87</a:t>
            </a:r>
            <a:r>
              <a:rPr lang="en-US" dirty="0" smtClean="0">
                <a:solidFill>
                  <a:srgbClr val="FFFF00"/>
                </a:solidFill>
              </a:rPr>
              <a:t>Sr/</a:t>
            </a:r>
            <a:r>
              <a:rPr lang="en-US" baseline="30000" dirty="0" smtClean="0">
                <a:solidFill>
                  <a:srgbClr val="FFFF00"/>
                </a:solidFill>
              </a:rPr>
              <a:t>86</a:t>
            </a:r>
            <a:r>
              <a:rPr lang="en-US" dirty="0" smtClean="0">
                <a:solidFill>
                  <a:srgbClr val="FFFF00"/>
                </a:solidFill>
              </a:rPr>
              <a:t>Sr)</a:t>
            </a:r>
            <a:r>
              <a:rPr lang="en-US" baseline="-25000" dirty="0" smtClean="0">
                <a:solidFill>
                  <a:srgbClr val="FFFF00"/>
                </a:solidFill>
              </a:rPr>
              <a:t>t</a:t>
            </a:r>
            <a:r>
              <a:rPr lang="en-US" dirty="0" smtClean="0">
                <a:solidFill>
                  <a:srgbClr val="FFFF00"/>
                </a:solidFill>
              </a:rPr>
              <a:t> = (</a:t>
            </a:r>
            <a:r>
              <a:rPr lang="en-US" baseline="30000" dirty="0" smtClean="0">
                <a:solidFill>
                  <a:srgbClr val="FFFF00"/>
                </a:solidFill>
              </a:rPr>
              <a:t>87</a:t>
            </a:r>
            <a:r>
              <a:rPr lang="en-US" dirty="0" smtClean="0">
                <a:solidFill>
                  <a:srgbClr val="FFFF00"/>
                </a:solidFill>
              </a:rPr>
              <a:t>Sr/</a:t>
            </a:r>
            <a:r>
              <a:rPr lang="en-US" baseline="30000" dirty="0" smtClean="0">
                <a:solidFill>
                  <a:srgbClr val="FFFF00"/>
                </a:solidFill>
              </a:rPr>
              <a:t>86</a:t>
            </a:r>
            <a:r>
              <a:rPr lang="en-US" dirty="0" smtClean="0">
                <a:solidFill>
                  <a:srgbClr val="FFFF00"/>
                </a:solidFill>
              </a:rPr>
              <a:t>Sr)</a:t>
            </a:r>
            <a:r>
              <a:rPr lang="en-US" baseline="-25000" dirty="0" smtClean="0">
                <a:solidFill>
                  <a:srgbClr val="FFFF00"/>
                </a:solidFill>
              </a:rPr>
              <a:t>0</a:t>
            </a:r>
            <a:r>
              <a:rPr lang="en-US" dirty="0" smtClean="0">
                <a:solidFill>
                  <a:srgbClr val="FFFF00"/>
                </a:solidFill>
              </a:rPr>
              <a:t> + (</a:t>
            </a:r>
            <a:r>
              <a:rPr lang="en-US" baseline="30000" dirty="0" smtClean="0">
                <a:solidFill>
                  <a:srgbClr val="FFFF00"/>
                </a:solidFill>
              </a:rPr>
              <a:t>87</a:t>
            </a:r>
            <a:r>
              <a:rPr lang="en-US" dirty="0" smtClean="0">
                <a:solidFill>
                  <a:srgbClr val="FFFF00"/>
                </a:solidFill>
              </a:rPr>
              <a:t>Rb/</a:t>
            </a:r>
            <a:r>
              <a:rPr lang="en-US" baseline="30000" dirty="0" smtClean="0">
                <a:solidFill>
                  <a:srgbClr val="FFFF00"/>
                </a:solidFill>
              </a:rPr>
              <a:t>86</a:t>
            </a:r>
            <a:r>
              <a:rPr lang="en-US" dirty="0" smtClean="0">
                <a:solidFill>
                  <a:srgbClr val="FFFF00"/>
                </a:solidFill>
              </a:rPr>
              <a:t>Sr)</a:t>
            </a:r>
            <a:r>
              <a:rPr lang="en-US" baseline="-25000" dirty="0" smtClean="0">
                <a:solidFill>
                  <a:srgbClr val="FFFF00"/>
                </a:solidFill>
              </a:rPr>
              <a:t>t</a:t>
            </a:r>
            <a:r>
              <a:rPr lang="en-US" dirty="0" smtClean="0">
                <a:solidFill>
                  <a:srgbClr val="FFFF00"/>
                </a:solidFill>
              </a:rPr>
              <a:t>(e</a:t>
            </a:r>
            <a:r>
              <a:rPr lang="en-US" baseline="30000" dirty="0" smtClean="0">
                <a:solidFill>
                  <a:srgbClr val="FFFF00"/>
                </a:solidFill>
                <a:latin typeface="Symbol" charset="2"/>
                <a:cs typeface="Symbol" charset="2"/>
              </a:rPr>
              <a:t>l</a:t>
            </a:r>
            <a:r>
              <a:rPr lang="en-US" baseline="30000" dirty="0" smtClean="0">
                <a:solidFill>
                  <a:srgbClr val="FFFF00"/>
                </a:solidFill>
              </a:rPr>
              <a:t>t</a:t>
            </a:r>
            <a:r>
              <a:rPr lang="en-US" dirty="0" smtClean="0">
                <a:solidFill>
                  <a:srgbClr val="FFFF00"/>
                </a:solidFill>
              </a:rPr>
              <a:t>-1)</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096000"/>
          </a:xfrm>
        </p:spPr>
        <p:txBody>
          <a:bodyPr/>
          <a:lstStyle/>
          <a:p>
            <a:pPr marL="0" indent="0">
              <a:buFontTx/>
              <a:buNone/>
              <a:defRPr/>
            </a:pPr>
            <a:r>
              <a:rPr lang="en-US" sz="2400" dirty="0" smtClean="0">
                <a:solidFill>
                  <a:srgbClr val="FFFF00"/>
                </a:solidFill>
              </a:rPr>
              <a:t>For an extinct isotope the parent is gone!</a:t>
            </a:r>
          </a:p>
          <a:p>
            <a:pPr marL="0" indent="0">
              <a:buFontTx/>
              <a:buNone/>
              <a:defRPr/>
            </a:pPr>
            <a:endParaRPr lang="en-US" sz="2400" dirty="0">
              <a:solidFill>
                <a:schemeClr val="bg1"/>
              </a:solidFill>
            </a:endParaRPr>
          </a:p>
          <a:p>
            <a:pPr marL="0" indent="0">
              <a:buFontTx/>
              <a:buNone/>
              <a:defRPr/>
            </a:pPr>
            <a:r>
              <a:rPr lang="en-US" sz="2400" baseline="30000" dirty="0" smtClean="0">
                <a:solidFill>
                  <a:schemeClr val="bg1"/>
                </a:solidFill>
              </a:rPr>
              <a:t>26</a:t>
            </a:r>
            <a:r>
              <a:rPr lang="en-US" sz="2400" dirty="0" smtClean="0">
                <a:solidFill>
                  <a:schemeClr val="bg1"/>
                </a:solidFill>
              </a:rPr>
              <a:t>Al decays to </a:t>
            </a:r>
            <a:r>
              <a:rPr lang="en-US" sz="2400" baseline="30000" dirty="0" smtClean="0">
                <a:solidFill>
                  <a:schemeClr val="bg1"/>
                </a:solidFill>
              </a:rPr>
              <a:t>26</a:t>
            </a:r>
            <a:r>
              <a:rPr lang="en-US" sz="2400" dirty="0" smtClean="0">
                <a:solidFill>
                  <a:schemeClr val="bg1"/>
                </a:solidFill>
              </a:rPr>
              <a:t>Mg with a 730,000 </a:t>
            </a:r>
            <a:r>
              <a:rPr lang="en-US" sz="2400" dirty="0" err="1" smtClean="0">
                <a:solidFill>
                  <a:schemeClr val="bg1"/>
                </a:solidFill>
              </a:rPr>
              <a:t>yr</a:t>
            </a:r>
            <a:r>
              <a:rPr lang="en-US" sz="2400" dirty="0" smtClean="0">
                <a:solidFill>
                  <a:schemeClr val="bg1"/>
                </a:solidFill>
              </a:rPr>
              <a:t> half-life:</a:t>
            </a:r>
          </a:p>
          <a:p>
            <a:pPr marL="0" indent="0">
              <a:buFontTx/>
              <a:buNone/>
              <a:defRPr/>
            </a:pPr>
            <a:r>
              <a:rPr lang="en-US" sz="2400" dirty="0" smtClean="0">
                <a:solidFill>
                  <a:schemeClr val="bg1"/>
                </a:solidFill>
              </a:rPr>
              <a:t>	</a:t>
            </a:r>
            <a:r>
              <a:rPr lang="en-US" sz="2400" dirty="0" smtClean="0">
                <a:solidFill>
                  <a:srgbClr val="FFFF00"/>
                </a:solidFill>
              </a:rPr>
              <a:t>(</a:t>
            </a:r>
            <a:r>
              <a:rPr lang="en-US" sz="2400" baseline="30000" dirty="0" smtClean="0">
                <a:solidFill>
                  <a:srgbClr val="FFFF00"/>
                </a:solidFill>
              </a:rPr>
              <a:t>26</a:t>
            </a:r>
            <a:r>
              <a:rPr lang="en-US" sz="2400" dirty="0" smtClean="0">
                <a:solidFill>
                  <a:srgbClr val="FFFF00"/>
                </a:solidFill>
              </a:rPr>
              <a:t>Mg/</a:t>
            </a:r>
            <a:r>
              <a:rPr lang="en-US" sz="2400" baseline="30000" dirty="0" smtClean="0">
                <a:solidFill>
                  <a:srgbClr val="FFFF00"/>
                </a:solidFill>
              </a:rPr>
              <a:t>24</a:t>
            </a:r>
            <a:r>
              <a:rPr lang="en-US" sz="2400" dirty="0" smtClean="0">
                <a:solidFill>
                  <a:srgbClr val="FFFF00"/>
                </a:solidFill>
              </a:rPr>
              <a:t>Mg)</a:t>
            </a:r>
            <a:r>
              <a:rPr lang="en-US" sz="2400" baseline="-25000" dirty="0" smtClean="0">
                <a:solidFill>
                  <a:srgbClr val="FFFF00"/>
                </a:solidFill>
              </a:rPr>
              <a:t>t</a:t>
            </a:r>
            <a:r>
              <a:rPr lang="en-US" sz="2400" dirty="0" smtClean="0">
                <a:solidFill>
                  <a:srgbClr val="FFFF00"/>
                </a:solidFill>
              </a:rPr>
              <a:t> = (</a:t>
            </a:r>
            <a:r>
              <a:rPr lang="en-US" sz="2400" baseline="30000" dirty="0" smtClean="0">
                <a:solidFill>
                  <a:srgbClr val="FFFF00"/>
                </a:solidFill>
              </a:rPr>
              <a:t>26</a:t>
            </a:r>
            <a:r>
              <a:rPr lang="en-US" sz="2400" dirty="0" smtClean="0">
                <a:solidFill>
                  <a:srgbClr val="FFFF00"/>
                </a:solidFill>
              </a:rPr>
              <a:t>Mg/</a:t>
            </a:r>
            <a:r>
              <a:rPr lang="en-US" sz="2400" baseline="30000" dirty="0" smtClean="0">
                <a:solidFill>
                  <a:srgbClr val="FFFF00"/>
                </a:solidFill>
              </a:rPr>
              <a:t>24</a:t>
            </a:r>
            <a:r>
              <a:rPr lang="en-US" sz="2400" dirty="0" smtClean="0">
                <a:solidFill>
                  <a:srgbClr val="FFFF00"/>
                </a:solidFill>
              </a:rPr>
              <a:t>Mg)</a:t>
            </a:r>
            <a:r>
              <a:rPr lang="en-US" sz="2400" baseline="-25000" dirty="0" smtClean="0">
                <a:solidFill>
                  <a:srgbClr val="FFFF00"/>
                </a:solidFill>
              </a:rPr>
              <a:t>0</a:t>
            </a:r>
            <a:r>
              <a:rPr lang="en-US" sz="2400" dirty="0" smtClean="0">
                <a:solidFill>
                  <a:srgbClr val="FFFF00"/>
                </a:solidFill>
              </a:rPr>
              <a:t> +(</a:t>
            </a:r>
            <a:r>
              <a:rPr lang="en-US" sz="2400" baseline="30000" dirty="0" smtClean="0">
                <a:solidFill>
                  <a:srgbClr val="FFFF00"/>
                </a:solidFill>
              </a:rPr>
              <a:t>26</a:t>
            </a:r>
            <a:r>
              <a:rPr lang="en-US" sz="2400" dirty="0" smtClean="0">
                <a:solidFill>
                  <a:srgbClr val="FFFF00"/>
                </a:solidFill>
              </a:rPr>
              <a:t>Al/</a:t>
            </a:r>
            <a:r>
              <a:rPr lang="en-US" sz="2400" baseline="30000" dirty="0" smtClean="0">
                <a:solidFill>
                  <a:srgbClr val="FFFF00"/>
                </a:solidFill>
              </a:rPr>
              <a:t>24</a:t>
            </a:r>
            <a:r>
              <a:rPr lang="en-US" sz="2400" dirty="0" smtClean="0">
                <a:solidFill>
                  <a:srgbClr val="FFFF00"/>
                </a:solidFill>
              </a:rPr>
              <a:t>Mg)</a:t>
            </a:r>
            <a:r>
              <a:rPr lang="en-US" sz="2400" baseline="-25000" dirty="0" smtClean="0">
                <a:solidFill>
                  <a:srgbClr val="FFFF00"/>
                </a:solidFill>
              </a:rPr>
              <a:t>0</a:t>
            </a:r>
            <a:r>
              <a:rPr lang="en-US" sz="2400" dirty="0" smtClean="0">
                <a:solidFill>
                  <a:srgbClr val="FFFF00"/>
                </a:solidFill>
              </a:rPr>
              <a:t> e</a:t>
            </a:r>
            <a:r>
              <a:rPr lang="en-US" sz="2400" baseline="30000" dirty="0" smtClean="0">
                <a:solidFill>
                  <a:srgbClr val="FFFF00"/>
                </a:solidFill>
              </a:rPr>
              <a:t>-</a:t>
            </a:r>
            <a:r>
              <a:rPr lang="en-US" sz="2400" baseline="30000" dirty="0" err="1" smtClean="0">
                <a:solidFill>
                  <a:srgbClr val="FFFF00"/>
                </a:solidFill>
                <a:latin typeface="Symbol" charset="2"/>
                <a:cs typeface="Symbol" charset="2"/>
              </a:rPr>
              <a:t>l</a:t>
            </a:r>
            <a:r>
              <a:rPr lang="en-US" sz="2400" baseline="30000" dirty="0" err="1" smtClean="0">
                <a:solidFill>
                  <a:srgbClr val="FFFF00"/>
                </a:solidFill>
              </a:rPr>
              <a:t>t</a:t>
            </a:r>
            <a:endParaRPr lang="en-US" sz="2400" baseline="30000" dirty="0">
              <a:solidFill>
                <a:srgbClr val="FFFF00"/>
              </a:solidFill>
            </a:endParaRPr>
          </a:p>
          <a:p>
            <a:pPr marL="0" indent="0">
              <a:buFontTx/>
              <a:buNone/>
              <a:defRPr/>
            </a:pPr>
            <a:r>
              <a:rPr lang="en-US" sz="2400" dirty="0" smtClean="0">
                <a:solidFill>
                  <a:schemeClr val="bg1"/>
                </a:solidFill>
              </a:rPr>
              <a:t>	</a:t>
            </a:r>
            <a:r>
              <a:rPr lang="en-US" sz="2400" dirty="0" smtClean="0">
                <a:solidFill>
                  <a:srgbClr val="FFFF00"/>
                </a:solidFill>
              </a:rPr>
              <a:t>(</a:t>
            </a:r>
            <a:r>
              <a:rPr lang="en-US" sz="2400" baseline="30000" dirty="0" smtClean="0">
                <a:solidFill>
                  <a:srgbClr val="FFFF00"/>
                </a:solidFill>
              </a:rPr>
              <a:t>26</a:t>
            </a:r>
            <a:r>
              <a:rPr lang="en-US" sz="2400" dirty="0" smtClean="0">
                <a:solidFill>
                  <a:srgbClr val="FFFF00"/>
                </a:solidFill>
              </a:rPr>
              <a:t>Mg/</a:t>
            </a:r>
            <a:r>
              <a:rPr lang="en-US" sz="2400" baseline="30000" dirty="0" smtClean="0">
                <a:solidFill>
                  <a:srgbClr val="FFFF00"/>
                </a:solidFill>
              </a:rPr>
              <a:t>24</a:t>
            </a:r>
            <a:r>
              <a:rPr lang="en-US" sz="2400" dirty="0" smtClean="0">
                <a:solidFill>
                  <a:srgbClr val="FFFF00"/>
                </a:solidFill>
              </a:rPr>
              <a:t>Mg)</a:t>
            </a:r>
            <a:r>
              <a:rPr lang="en-US" sz="2400" baseline="-25000" dirty="0" smtClean="0">
                <a:solidFill>
                  <a:srgbClr val="FFFF00"/>
                </a:solidFill>
              </a:rPr>
              <a:t>t</a:t>
            </a:r>
            <a:r>
              <a:rPr lang="en-US" sz="2400" dirty="0" smtClean="0">
                <a:solidFill>
                  <a:srgbClr val="FFFF00"/>
                </a:solidFill>
              </a:rPr>
              <a:t> = (</a:t>
            </a:r>
            <a:r>
              <a:rPr lang="en-US" sz="2400" baseline="30000" dirty="0" smtClean="0">
                <a:solidFill>
                  <a:srgbClr val="FFFF00"/>
                </a:solidFill>
              </a:rPr>
              <a:t>26</a:t>
            </a:r>
            <a:r>
              <a:rPr lang="en-US" sz="2400" dirty="0" smtClean="0">
                <a:solidFill>
                  <a:srgbClr val="FFFF00"/>
                </a:solidFill>
              </a:rPr>
              <a:t>Mg/</a:t>
            </a:r>
            <a:r>
              <a:rPr lang="en-US" sz="2400" baseline="30000" dirty="0" smtClean="0">
                <a:solidFill>
                  <a:srgbClr val="FFFF00"/>
                </a:solidFill>
              </a:rPr>
              <a:t>24</a:t>
            </a:r>
            <a:r>
              <a:rPr lang="en-US" sz="2400" dirty="0" smtClean="0">
                <a:solidFill>
                  <a:srgbClr val="FFFF00"/>
                </a:solidFill>
              </a:rPr>
              <a:t>Mg)</a:t>
            </a:r>
            <a:r>
              <a:rPr lang="en-US" sz="2400" baseline="-25000" dirty="0" smtClean="0">
                <a:solidFill>
                  <a:srgbClr val="FFFF00"/>
                </a:solidFill>
              </a:rPr>
              <a:t>0</a:t>
            </a:r>
            <a:r>
              <a:rPr lang="en-US" sz="2400" dirty="0" smtClean="0">
                <a:solidFill>
                  <a:srgbClr val="FFFF00"/>
                </a:solidFill>
              </a:rPr>
              <a:t> + (</a:t>
            </a:r>
            <a:r>
              <a:rPr lang="en-US" sz="2400" baseline="30000" dirty="0" smtClean="0">
                <a:solidFill>
                  <a:srgbClr val="FFFF00"/>
                </a:solidFill>
              </a:rPr>
              <a:t>26</a:t>
            </a:r>
            <a:r>
              <a:rPr lang="en-US" sz="2400" dirty="0" smtClean="0">
                <a:solidFill>
                  <a:srgbClr val="FFFF00"/>
                </a:solidFill>
              </a:rPr>
              <a:t>Al/</a:t>
            </a:r>
            <a:r>
              <a:rPr lang="en-US" sz="2400" baseline="30000" dirty="0" smtClean="0">
                <a:solidFill>
                  <a:srgbClr val="FFFF00"/>
                </a:solidFill>
              </a:rPr>
              <a:t>27</a:t>
            </a:r>
            <a:r>
              <a:rPr lang="en-US" sz="2400" dirty="0" smtClean="0">
                <a:solidFill>
                  <a:srgbClr val="FFFF00"/>
                </a:solidFill>
              </a:rPr>
              <a:t>Al)</a:t>
            </a:r>
            <a:r>
              <a:rPr lang="en-US" sz="2400" baseline="-25000" dirty="0" smtClean="0">
                <a:solidFill>
                  <a:srgbClr val="FFFF00"/>
                </a:solidFill>
              </a:rPr>
              <a:t>0</a:t>
            </a:r>
            <a:r>
              <a:rPr lang="en-US" sz="2400" dirty="0" smtClean="0">
                <a:solidFill>
                  <a:srgbClr val="FFFF00"/>
                </a:solidFill>
              </a:rPr>
              <a:t>(</a:t>
            </a:r>
            <a:r>
              <a:rPr lang="en-US" sz="2400" baseline="30000" dirty="0" smtClean="0">
                <a:solidFill>
                  <a:srgbClr val="FFFF00"/>
                </a:solidFill>
              </a:rPr>
              <a:t>27</a:t>
            </a:r>
            <a:r>
              <a:rPr lang="en-US" sz="2400" dirty="0" smtClean="0">
                <a:solidFill>
                  <a:srgbClr val="FFFF00"/>
                </a:solidFill>
              </a:rPr>
              <a:t>Al/</a:t>
            </a:r>
            <a:r>
              <a:rPr lang="en-US" sz="2400" baseline="30000" dirty="0" smtClean="0">
                <a:solidFill>
                  <a:srgbClr val="FFFF00"/>
                </a:solidFill>
              </a:rPr>
              <a:t>24</a:t>
            </a:r>
            <a:r>
              <a:rPr lang="en-US" sz="2400" dirty="0" smtClean="0">
                <a:solidFill>
                  <a:srgbClr val="FFFF00"/>
                </a:solidFill>
              </a:rPr>
              <a:t>Mg)</a:t>
            </a:r>
            <a:r>
              <a:rPr lang="en-US" sz="2400" baseline="-25000" dirty="0" err="1" smtClean="0">
                <a:solidFill>
                  <a:srgbClr val="FFFF00"/>
                </a:solidFill>
              </a:rPr>
              <a:t>t</a:t>
            </a:r>
            <a:r>
              <a:rPr lang="en-US" sz="2400" dirty="0" err="1" smtClean="0">
                <a:solidFill>
                  <a:srgbClr val="FFFF00"/>
                </a:solidFill>
              </a:rPr>
              <a:t>e</a:t>
            </a:r>
            <a:r>
              <a:rPr lang="en-US" sz="2400" baseline="30000" dirty="0" err="1" smtClean="0">
                <a:solidFill>
                  <a:srgbClr val="FFFF00"/>
                </a:solidFill>
              </a:rPr>
              <a:t>-</a:t>
            </a:r>
            <a:r>
              <a:rPr lang="en-US" sz="2400" baseline="30000" dirty="0" err="1" smtClean="0">
                <a:solidFill>
                  <a:srgbClr val="FFFF00"/>
                </a:solidFill>
                <a:latin typeface="Symbol" charset="2"/>
                <a:cs typeface="Symbol" charset="2"/>
              </a:rPr>
              <a:t>l</a:t>
            </a:r>
            <a:r>
              <a:rPr lang="en-US" sz="2400" baseline="30000" dirty="0" err="1" smtClean="0">
                <a:solidFill>
                  <a:srgbClr val="FFFF00"/>
                </a:solidFill>
              </a:rPr>
              <a:t>t</a:t>
            </a:r>
            <a:endParaRPr lang="en-US" sz="2400" baseline="30000" dirty="0" smtClean="0">
              <a:solidFill>
                <a:srgbClr val="FFFF00"/>
              </a:solidFill>
            </a:endParaRPr>
          </a:p>
          <a:p>
            <a:pPr>
              <a:defRPr/>
            </a:pPr>
            <a:endParaRPr lang="en-US" sz="2400" dirty="0" smtClean="0">
              <a:solidFill>
                <a:schemeClr val="bg1"/>
              </a:solidFill>
            </a:endParaRPr>
          </a:p>
          <a:p>
            <a:pPr marL="0" indent="0">
              <a:buFontTx/>
              <a:buNone/>
              <a:defRPr/>
            </a:pPr>
            <a:r>
              <a:rPr lang="en-US" sz="2400" dirty="0">
                <a:solidFill>
                  <a:schemeClr val="bg1"/>
                </a:solidFill>
              </a:rPr>
              <a:t>A</a:t>
            </a:r>
            <a:r>
              <a:rPr lang="en-US" sz="2400" dirty="0" smtClean="0">
                <a:solidFill>
                  <a:schemeClr val="bg1"/>
                </a:solidFill>
              </a:rPr>
              <a:t> plot of measured </a:t>
            </a:r>
            <a:r>
              <a:rPr lang="en-US" sz="2400" baseline="30000" dirty="0" smtClean="0">
                <a:solidFill>
                  <a:schemeClr val="bg1"/>
                </a:solidFill>
              </a:rPr>
              <a:t>26</a:t>
            </a:r>
            <a:r>
              <a:rPr lang="en-US" sz="2400" dirty="0" smtClean="0">
                <a:solidFill>
                  <a:schemeClr val="bg1"/>
                </a:solidFill>
              </a:rPr>
              <a:t>Mg/</a:t>
            </a:r>
            <a:r>
              <a:rPr lang="en-US" sz="2400" baseline="30000" dirty="0" smtClean="0">
                <a:solidFill>
                  <a:schemeClr val="bg1"/>
                </a:solidFill>
              </a:rPr>
              <a:t>24</a:t>
            </a:r>
            <a:r>
              <a:rPr lang="en-US" sz="2400" dirty="0" smtClean="0">
                <a:solidFill>
                  <a:schemeClr val="bg1"/>
                </a:solidFill>
              </a:rPr>
              <a:t>Mg vs. </a:t>
            </a:r>
            <a:r>
              <a:rPr lang="en-US" sz="2400" baseline="30000" dirty="0" smtClean="0">
                <a:solidFill>
                  <a:schemeClr val="bg1"/>
                </a:solidFill>
              </a:rPr>
              <a:t>27</a:t>
            </a:r>
            <a:r>
              <a:rPr lang="en-US" sz="2400" dirty="0" smtClean="0">
                <a:solidFill>
                  <a:schemeClr val="bg1"/>
                </a:solidFill>
              </a:rPr>
              <a:t>Al/</a:t>
            </a:r>
            <a:r>
              <a:rPr lang="en-US" sz="2400" baseline="30000" dirty="0" smtClean="0">
                <a:solidFill>
                  <a:schemeClr val="bg1"/>
                </a:solidFill>
              </a:rPr>
              <a:t>24</a:t>
            </a:r>
            <a:r>
              <a:rPr lang="en-US" sz="2400" dirty="0" smtClean="0">
                <a:solidFill>
                  <a:schemeClr val="bg1"/>
                </a:solidFill>
              </a:rPr>
              <a:t>Mg yields a slope that corresponds to (</a:t>
            </a:r>
            <a:r>
              <a:rPr lang="en-US" sz="2400" baseline="30000" dirty="0" smtClean="0">
                <a:solidFill>
                  <a:schemeClr val="bg1"/>
                </a:solidFill>
              </a:rPr>
              <a:t>26</a:t>
            </a:r>
            <a:r>
              <a:rPr lang="en-US" sz="2400" dirty="0" smtClean="0">
                <a:solidFill>
                  <a:schemeClr val="bg1"/>
                </a:solidFill>
              </a:rPr>
              <a:t>Al/</a:t>
            </a:r>
            <a:r>
              <a:rPr lang="en-US" sz="2400" baseline="30000" dirty="0" smtClean="0">
                <a:solidFill>
                  <a:schemeClr val="bg1"/>
                </a:solidFill>
              </a:rPr>
              <a:t>27</a:t>
            </a:r>
            <a:r>
              <a:rPr lang="en-US" sz="2400" dirty="0" smtClean="0">
                <a:solidFill>
                  <a:schemeClr val="bg1"/>
                </a:solidFill>
              </a:rPr>
              <a:t>Al)</a:t>
            </a:r>
            <a:r>
              <a:rPr lang="en-US" sz="2400" baseline="-25000" dirty="0" smtClean="0">
                <a:solidFill>
                  <a:schemeClr val="bg1"/>
                </a:solidFill>
              </a:rPr>
              <a:t>0</a:t>
            </a:r>
            <a:r>
              <a:rPr lang="en-US" sz="2400" dirty="0" smtClean="0">
                <a:solidFill>
                  <a:schemeClr val="bg1"/>
                </a:solidFill>
              </a:rPr>
              <a:t>e</a:t>
            </a:r>
            <a:r>
              <a:rPr lang="en-US" sz="2400" baseline="30000" dirty="0" smtClean="0">
                <a:solidFill>
                  <a:schemeClr val="bg1"/>
                </a:solidFill>
              </a:rPr>
              <a:t>-</a:t>
            </a:r>
            <a:r>
              <a:rPr lang="en-US" sz="2400" baseline="30000" dirty="0" smtClean="0">
                <a:solidFill>
                  <a:schemeClr val="bg1"/>
                </a:solidFill>
                <a:latin typeface="Symbol" charset="2"/>
                <a:cs typeface="Symbol" charset="2"/>
              </a:rPr>
              <a:t>l</a:t>
            </a:r>
            <a:r>
              <a:rPr lang="en-US" sz="2400" baseline="30000" dirty="0" smtClean="0">
                <a:solidFill>
                  <a:schemeClr val="bg1"/>
                </a:solidFill>
              </a:rPr>
              <a:t>t</a:t>
            </a:r>
            <a:r>
              <a:rPr lang="en-US" sz="2400" dirty="0" smtClean="0">
                <a:solidFill>
                  <a:schemeClr val="bg1"/>
                </a:solidFill>
              </a:rPr>
              <a:t>, but</a:t>
            </a:r>
          </a:p>
          <a:p>
            <a:pPr marL="0" indent="0">
              <a:buFontTx/>
              <a:buNone/>
              <a:defRPr/>
            </a:pPr>
            <a:endParaRPr lang="en-US" sz="2400" dirty="0">
              <a:solidFill>
                <a:schemeClr val="bg1"/>
              </a:solidFill>
            </a:endParaRPr>
          </a:p>
          <a:p>
            <a:pPr marL="0" indent="0">
              <a:buFontTx/>
              <a:buNone/>
              <a:defRPr/>
            </a:pPr>
            <a:r>
              <a:rPr lang="en-US" sz="2400" dirty="0" smtClean="0">
                <a:solidFill>
                  <a:schemeClr val="bg1"/>
                </a:solidFill>
              </a:rPr>
              <a:t>	</a:t>
            </a:r>
            <a:r>
              <a:rPr lang="en-US" sz="2400" dirty="0" smtClean="0">
                <a:solidFill>
                  <a:srgbClr val="FFFF00"/>
                </a:solidFill>
              </a:rPr>
              <a:t>(</a:t>
            </a:r>
            <a:r>
              <a:rPr lang="en-US" sz="2400" baseline="30000" dirty="0" smtClean="0">
                <a:solidFill>
                  <a:srgbClr val="FFFF00"/>
                </a:solidFill>
              </a:rPr>
              <a:t>26</a:t>
            </a:r>
            <a:r>
              <a:rPr lang="en-US" sz="2400" dirty="0" smtClean="0">
                <a:solidFill>
                  <a:srgbClr val="FFFF00"/>
                </a:solidFill>
              </a:rPr>
              <a:t>Al/</a:t>
            </a:r>
            <a:r>
              <a:rPr lang="en-US" sz="2400" baseline="30000" dirty="0" smtClean="0">
                <a:solidFill>
                  <a:srgbClr val="FFFF00"/>
                </a:solidFill>
              </a:rPr>
              <a:t>27</a:t>
            </a:r>
            <a:r>
              <a:rPr lang="en-US" sz="2400" dirty="0" smtClean="0">
                <a:solidFill>
                  <a:srgbClr val="FFFF00"/>
                </a:solidFill>
              </a:rPr>
              <a:t>Al)</a:t>
            </a:r>
            <a:r>
              <a:rPr lang="en-US" sz="2400" baseline="-25000" dirty="0" smtClean="0">
                <a:solidFill>
                  <a:srgbClr val="FFFF00"/>
                </a:solidFill>
              </a:rPr>
              <a:t>t</a:t>
            </a:r>
            <a:r>
              <a:rPr lang="en-US" sz="2400" dirty="0" smtClean="0">
                <a:solidFill>
                  <a:srgbClr val="FFFF00"/>
                </a:solidFill>
              </a:rPr>
              <a:t> = (</a:t>
            </a:r>
            <a:r>
              <a:rPr lang="en-US" sz="2400" baseline="30000" dirty="0" smtClean="0">
                <a:solidFill>
                  <a:srgbClr val="FFFF00"/>
                </a:solidFill>
              </a:rPr>
              <a:t>26</a:t>
            </a:r>
            <a:r>
              <a:rPr lang="en-US" sz="2400" dirty="0" smtClean="0">
                <a:solidFill>
                  <a:srgbClr val="FFFF00"/>
                </a:solidFill>
              </a:rPr>
              <a:t>Al/</a:t>
            </a:r>
            <a:r>
              <a:rPr lang="en-US" sz="2400" baseline="30000" dirty="0" smtClean="0">
                <a:solidFill>
                  <a:srgbClr val="FFFF00"/>
                </a:solidFill>
              </a:rPr>
              <a:t>27</a:t>
            </a:r>
            <a:r>
              <a:rPr lang="en-US" sz="2400" dirty="0" smtClean="0">
                <a:solidFill>
                  <a:srgbClr val="FFFF00"/>
                </a:solidFill>
              </a:rPr>
              <a:t>Al)</a:t>
            </a:r>
            <a:r>
              <a:rPr lang="en-US" sz="2400" baseline="-25000" dirty="0" smtClean="0">
                <a:solidFill>
                  <a:srgbClr val="FFFF00"/>
                </a:solidFill>
              </a:rPr>
              <a:t>REF</a:t>
            </a:r>
            <a:r>
              <a:rPr lang="en-US" sz="2400" dirty="0" smtClean="0">
                <a:solidFill>
                  <a:srgbClr val="FFFF00"/>
                </a:solidFill>
              </a:rPr>
              <a:t> x e</a:t>
            </a:r>
            <a:r>
              <a:rPr lang="en-US" sz="2400" baseline="30000" dirty="0" smtClean="0">
                <a:solidFill>
                  <a:srgbClr val="FFFF00"/>
                </a:solidFill>
              </a:rPr>
              <a:t>-</a:t>
            </a:r>
            <a:r>
              <a:rPr lang="en-US" sz="2400" baseline="30000" dirty="0" smtClean="0">
                <a:solidFill>
                  <a:srgbClr val="FFFF00"/>
                </a:solidFill>
                <a:latin typeface="Symbol" charset="2"/>
                <a:cs typeface="Symbol" charset="2"/>
              </a:rPr>
              <a:t>l</a:t>
            </a:r>
            <a:r>
              <a:rPr lang="en-US" sz="2400" baseline="30000" dirty="0" smtClean="0">
                <a:solidFill>
                  <a:srgbClr val="FFFF00"/>
                </a:solidFill>
              </a:rPr>
              <a:t>(</a:t>
            </a:r>
            <a:r>
              <a:rPr lang="en-US" sz="2400" baseline="30000" dirty="0" err="1" smtClean="0">
                <a:solidFill>
                  <a:srgbClr val="FFFF00"/>
                </a:solidFill>
              </a:rPr>
              <a:t>t</a:t>
            </a:r>
            <a:r>
              <a:rPr lang="en-US" sz="2400" baseline="-25000" dirty="0" err="1" smtClean="0">
                <a:solidFill>
                  <a:srgbClr val="FFFF00"/>
                </a:solidFill>
              </a:rPr>
              <a:t>REF</a:t>
            </a:r>
            <a:r>
              <a:rPr lang="en-US" sz="2400" baseline="30000" dirty="0" smtClean="0">
                <a:solidFill>
                  <a:srgbClr val="FFFF00"/>
                </a:solidFill>
              </a:rPr>
              <a:t>-t)</a:t>
            </a:r>
          </a:p>
          <a:p>
            <a:pPr marL="0" indent="0">
              <a:buFontTx/>
              <a:buNone/>
              <a:defRPr/>
            </a:pPr>
            <a:endParaRPr lang="en-US" sz="2400" baseline="30000" dirty="0">
              <a:solidFill>
                <a:schemeClr val="bg1"/>
              </a:solidFill>
            </a:endParaRPr>
          </a:p>
          <a:p>
            <a:pPr marL="0" indent="0">
              <a:buFontTx/>
              <a:buNone/>
              <a:defRPr/>
            </a:pPr>
            <a:r>
              <a:rPr lang="en-US" sz="2400" dirty="0">
                <a:solidFill>
                  <a:schemeClr val="bg1"/>
                </a:solidFill>
              </a:rPr>
              <a:t>T</a:t>
            </a:r>
            <a:r>
              <a:rPr lang="en-US" sz="2400" dirty="0" smtClean="0">
                <a:solidFill>
                  <a:schemeClr val="bg1"/>
                </a:solidFill>
              </a:rPr>
              <a:t>o get an age from </a:t>
            </a:r>
            <a:r>
              <a:rPr lang="en-US" sz="2400" baseline="30000" dirty="0" smtClean="0">
                <a:solidFill>
                  <a:schemeClr val="bg1"/>
                </a:solidFill>
              </a:rPr>
              <a:t>26</a:t>
            </a:r>
            <a:r>
              <a:rPr lang="en-US" sz="2400" dirty="0" smtClean="0">
                <a:solidFill>
                  <a:schemeClr val="bg1"/>
                </a:solidFill>
              </a:rPr>
              <a:t>Al, you need to know its abundance (</a:t>
            </a:r>
            <a:r>
              <a:rPr lang="en-US" sz="2400" baseline="30000" dirty="0" smtClean="0">
                <a:solidFill>
                  <a:schemeClr val="bg1"/>
                </a:solidFill>
              </a:rPr>
              <a:t>26</a:t>
            </a:r>
            <a:r>
              <a:rPr lang="en-US" sz="2400" dirty="0" smtClean="0">
                <a:solidFill>
                  <a:schemeClr val="bg1"/>
                </a:solidFill>
              </a:rPr>
              <a:t>Al/</a:t>
            </a:r>
            <a:r>
              <a:rPr lang="en-US" sz="2400" baseline="30000" dirty="0" smtClean="0">
                <a:solidFill>
                  <a:schemeClr val="bg1"/>
                </a:solidFill>
              </a:rPr>
              <a:t>27</a:t>
            </a:r>
            <a:r>
              <a:rPr lang="en-US" sz="2400" dirty="0" smtClean="0">
                <a:solidFill>
                  <a:schemeClr val="bg1"/>
                </a:solidFill>
              </a:rPr>
              <a:t>Al)</a:t>
            </a:r>
            <a:r>
              <a:rPr lang="en-US" sz="2400" baseline="-25000" dirty="0" smtClean="0">
                <a:solidFill>
                  <a:schemeClr val="bg1"/>
                </a:solidFill>
              </a:rPr>
              <a:t>REF</a:t>
            </a:r>
            <a:r>
              <a:rPr lang="en-US" sz="2400" dirty="0" smtClean="0">
                <a:solidFill>
                  <a:schemeClr val="bg1"/>
                </a:solidFill>
              </a:rPr>
              <a:t> at some time, and you need to assume that its abundance was homogeneous across the Solar nebula at that time.  Extinct nuclides thus give only relative ages – relative to a chronological reference point from an absolute age provided by a long-lived radiometric system</a:t>
            </a:r>
          </a:p>
          <a:p>
            <a:pPr marL="0" indent="0">
              <a:buFontTx/>
              <a:buNone/>
              <a:defRP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4"/>
          <p:cNvSpPr txBox="1">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sz="3200">
                <a:solidFill>
                  <a:srgbClr val="FFFF00"/>
                </a:solidFill>
                <a:cs typeface="Times" charset="0"/>
              </a:rPr>
              <a:t>High Chronological Resolution</a:t>
            </a:r>
          </a:p>
        </p:txBody>
      </p:sp>
      <p:sp>
        <p:nvSpPr>
          <p:cNvPr id="39938" name="TextBox 5"/>
          <p:cNvSpPr txBox="1">
            <a:spLocks noChangeArrowheads="1"/>
          </p:cNvSpPr>
          <p:nvPr/>
        </p:nvSpPr>
        <p:spPr bwMode="auto">
          <a:xfrm>
            <a:off x="0" y="478790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rgbClr val="FFFF00"/>
                </a:solidFill>
                <a:cs typeface="Times" charset="0"/>
              </a:rPr>
              <a:t>Al-Mg systematics for calcium-aluminum-rich inclusions from various carbonaceous chondrites (Thrane et al., Astrophys. J., 2006) provide a potential age precision of ± 9000 years.  Accuracy, however, is of the order 1 Ma due to remaining questions of extinct nuclide calibrations.</a:t>
            </a:r>
          </a:p>
        </p:txBody>
      </p:sp>
      <p:pic>
        <p:nvPicPr>
          <p:cNvPr id="3993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7563" y="838200"/>
            <a:ext cx="4516437"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31850"/>
            <a:ext cx="49784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1"/>
          <p:cNvSpPr txBox="1">
            <a:spLocks noChangeArrowheads="1"/>
          </p:cNvSpPr>
          <p:nvPr/>
        </p:nvSpPr>
        <p:spPr bwMode="auto">
          <a:xfrm>
            <a:off x="4191000" y="4356100"/>
            <a:ext cx="1497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200"/>
              <a:t>(Nyquist et al., 2009)</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737100" y="0"/>
            <a:ext cx="4406900" cy="374015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198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7100" y="3740150"/>
            <a:ext cx="440848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333500"/>
            <a:ext cx="4735513"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9"/>
          <p:cNvSpPr txBox="1">
            <a:spLocks noChangeArrowheads="1"/>
          </p:cNvSpPr>
          <p:nvPr/>
        </p:nvSpPr>
        <p:spPr bwMode="auto">
          <a:xfrm>
            <a:off x="7315200" y="3911600"/>
            <a:ext cx="1517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cs typeface="Times" charset="0"/>
              </a:rPr>
              <a:t>Glavin et al., 2004</a:t>
            </a:r>
          </a:p>
        </p:txBody>
      </p:sp>
      <p:sp>
        <p:nvSpPr>
          <p:cNvPr id="41989" name="TextBox 10"/>
          <p:cNvSpPr txBox="1">
            <a:spLocks noChangeArrowheads="1"/>
          </p:cNvSpPr>
          <p:nvPr/>
        </p:nvSpPr>
        <p:spPr bwMode="auto">
          <a:xfrm>
            <a:off x="6813550" y="203200"/>
            <a:ext cx="1846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cs typeface="Times" charset="0"/>
              </a:rPr>
              <a:t>Markowski et al., 2007</a:t>
            </a:r>
          </a:p>
        </p:txBody>
      </p:sp>
      <p:sp>
        <p:nvSpPr>
          <p:cNvPr id="41990" name="TextBox 11"/>
          <p:cNvSpPr txBox="1">
            <a:spLocks noChangeArrowheads="1"/>
          </p:cNvSpPr>
          <p:nvPr/>
        </p:nvSpPr>
        <p:spPr bwMode="auto">
          <a:xfrm>
            <a:off x="1371600" y="3278188"/>
            <a:ext cx="1184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cs typeface="Times" charset="0"/>
              </a:rPr>
              <a:t>Amelin, 2008</a:t>
            </a:r>
          </a:p>
        </p:txBody>
      </p:sp>
      <p:sp>
        <p:nvSpPr>
          <p:cNvPr id="41991" name="TextBox 12"/>
          <p:cNvSpPr txBox="1">
            <a:spLocks noChangeArrowheads="1"/>
          </p:cNvSpPr>
          <p:nvPr/>
        </p:nvSpPr>
        <p:spPr bwMode="auto">
          <a:xfrm>
            <a:off x="0" y="0"/>
            <a:ext cx="4737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rgbClr val="FFFF00"/>
                </a:solidFill>
                <a:cs typeface="Times" charset="0"/>
              </a:rPr>
              <a:t>Planetesimal Differentiation Started Within 2 to 6 Ma of Solar System Formation</a:t>
            </a:r>
          </a:p>
        </p:txBody>
      </p:sp>
      <p:sp>
        <p:nvSpPr>
          <p:cNvPr id="41992" name="TextBox 13"/>
          <p:cNvSpPr txBox="1">
            <a:spLocks noChangeArrowheads="1"/>
          </p:cNvSpPr>
          <p:nvPr/>
        </p:nvSpPr>
        <p:spPr bwMode="auto">
          <a:xfrm>
            <a:off x="531813" y="4816475"/>
            <a:ext cx="33909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rgbClr val="FFFF00"/>
                </a:solidFill>
                <a:cs typeface="Times" charset="0"/>
              </a:rPr>
              <a:t>Angrite D’Orbigny:</a:t>
            </a:r>
          </a:p>
          <a:p>
            <a:r>
              <a:rPr lang="en-US">
                <a:solidFill>
                  <a:schemeClr val="bg1"/>
                </a:solidFill>
                <a:cs typeface="Times" charset="0"/>
              </a:rPr>
              <a:t>U-Pb = 4564.3 ± 0.8 Ma</a:t>
            </a:r>
          </a:p>
          <a:p>
            <a:r>
              <a:rPr lang="en-US">
                <a:solidFill>
                  <a:schemeClr val="bg1"/>
                </a:solidFill>
                <a:cs typeface="Times" charset="0"/>
              </a:rPr>
              <a:t>Mn-Cr = 4562.9 ± 0.6 Ma</a:t>
            </a:r>
          </a:p>
          <a:p>
            <a:r>
              <a:rPr lang="en-US">
                <a:solidFill>
                  <a:schemeClr val="bg1"/>
                </a:solidFill>
                <a:cs typeface="Times" charset="0"/>
              </a:rPr>
              <a:t>Hf-W = 4562.4 ± 1.5 Ma</a:t>
            </a:r>
          </a:p>
          <a:p>
            <a:r>
              <a:rPr lang="en-US">
                <a:solidFill>
                  <a:schemeClr val="bg1"/>
                </a:solidFill>
                <a:cs typeface="Times" charset="0"/>
              </a:rPr>
              <a:t>Al-Mg = 4562.8 ± 0.5 Ma</a:t>
            </a:r>
          </a:p>
        </p:txBody>
      </p:sp>
      <p:pic>
        <p:nvPicPr>
          <p:cNvPr id="41993" name="Picture 15" descr="DOrbignyHfW.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37100" y="511175"/>
            <a:ext cx="431006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4"/>
          <p:cNvSpPr txBox="1">
            <a:spLocks noChangeArrowheads="1"/>
          </p:cNvSpPr>
          <p:nvPr/>
        </p:nvSpPr>
        <p:spPr bwMode="auto">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sz="2800">
                <a:solidFill>
                  <a:srgbClr val="FFFF00"/>
                </a:solidFill>
                <a:ea typeface="ＭＳ Ｐゴシック" charset="0"/>
                <a:cs typeface="ＭＳ Ｐゴシック" charset="0"/>
              </a:rPr>
              <a:t>Iron Meteorite Tungsten Shows that Metal-Silicate Separation Happened Quickly, Even on Small Planetesimals</a:t>
            </a:r>
          </a:p>
        </p:txBody>
      </p:sp>
      <p:sp>
        <p:nvSpPr>
          <p:cNvPr id="44034" name="TextBox 5"/>
          <p:cNvSpPr txBox="1">
            <a:spLocks noChangeArrowheads="1"/>
          </p:cNvSpPr>
          <p:nvPr/>
        </p:nvSpPr>
        <p:spPr bwMode="auto">
          <a:xfrm>
            <a:off x="5321300" y="1092200"/>
            <a:ext cx="38227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baseline="30000">
                <a:solidFill>
                  <a:schemeClr val="bg1"/>
                </a:solidFill>
                <a:ea typeface="ＭＳ Ｐゴシック" charset="0"/>
                <a:cs typeface="ＭＳ Ｐゴシック" charset="0"/>
              </a:rPr>
              <a:t>1</a:t>
            </a:r>
            <a:r>
              <a:rPr lang="en-US" sz="2000" baseline="30000">
                <a:solidFill>
                  <a:schemeClr val="bg1"/>
                </a:solidFill>
                <a:ea typeface="ＭＳ Ｐゴシック" charset="0"/>
                <a:cs typeface="ＭＳ Ｐゴシック" charset="0"/>
              </a:rPr>
              <a:t>82</a:t>
            </a:r>
            <a:r>
              <a:rPr lang="en-US" sz="2000">
                <a:solidFill>
                  <a:schemeClr val="bg1"/>
                </a:solidFill>
                <a:ea typeface="ＭＳ Ｐゴシック" charset="0"/>
                <a:cs typeface="ＭＳ Ｐゴシック" charset="0"/>
              </a:rPr>
              <a:t>Hf decays to</a:t>
            </a:r>
            <a:r>
              <a:rPr lang="en-US" sz="2000" baseline="30000">
                <a:solidFill>
                  <a:schemeClr val="bg1"/>
                </a:solidFill>
                <a:ea typeface="ＭＳ Ｐゴシック" charset="0"/>
                <a:cs typeface="ＭＳ Ｐゴシック" charset="0"/>
              </a:rPr>
              <a:t> 182</a:t>
            </a:r>
            <a:r>
              <a:rPr lang="en-US" sz="2000">
                <a:solidFill>
                  <a:schemeClr val="bg1"/>
                </a:solidFill>
                <a:ea typeface="ＭＳ Ｐゴシック" charset="0"/>
                <a:cs typeface="ＭＳ Ｐゴシック" charset="0"/>
              </a:rPr>
              <a:t>W</a:t>
            </a:r>
            <a:r>
              <a:rPr lang="en-US" sz="2000" baseline="30000">
                <a:solidFill>
                  <a:schemeClr val="bg1"/>
                </a:solidFill>
                <a:ea typeface="ＭＳ Ｐゴシック" charset="0"/>
                <a:cs typeface="ＭＳ Ｐゴシック" charset="0"/>
              </a:rPr>
              <a:t> </a:t>
            </a:r>
            <a:r>
              <a:rPr lang="en-US" sz="2000">
                <a:solidFill>
                  <a:schemeClr val="bg1"/>
                </a:solidFill>
                <a:ea typeface="ＭＳ Ｐゴシック" charset="0"/>
                <a:cs typeface="ＭＳ Ｐゴシック" charset="0"/>
              </a:rPr>
              <a:t>with a half life of 9 Ma.  W is soluble in iron metal, but Hf is not.  When metal-silicate separation occurs, Hf and W are separated.  In the metal, radiogenic ingrowth of </a:t>
            </a:r>
            <a:r>
              <a:rPr lang="en-US" sz="2000" baseline="30000">
                <a:solidFill>
                  <a:schemeClr val="bg1"/>
                </a:solidFill>
                <a:ea typeface="ＭＳ Ｐゴシック" charset="0"/>
                <a:cs typeface="ＭＳ Ｐゴシック" charset="0"/>
              </a:rPr>
              <a:t>182</a:t>
            </a:r>
            <a:r>
              <a:rPr lang="en-US" sz="2000">
                <a:solidFill>
                  <a:schemeClr val="bg1"/>
                </a:solidFill>
                <a:ea typeface="ＭＳ Ｐゴシック" charset="0"/>
                <a:cs typeface="ＭＳ Ｐゴシック" charset="0"/>
              </a:rPr>
              <a:t>W stops.  Many iron meteorites have </a:t>
            </a:r>
            <a:r>
              <a:rPr lang="en-US" sz="2000" baseline="30000">
                <a:solidFill>
                  <a:schemeClr val="bg1"/>
                </a:solidFill>
                <a:ea typeface="ＭＳ Ｐゴシック" charset="0"/>
                <a:cs typeface="ＭＳ Ｐゴシック" charset="0"/>
              </a:rPr>
              <a:t>182</a:t>
            </a:r>
            <a:r>
              <a:rPr lang="en-US" sz="2000">
                <a:solidFill>
                  <a:schemeClr val="bg1"/>
                </a:solidFill>
                <a:ea typeface="ＭＳ Ｐゴシック" charset="0"/>
                <a:cs typeface="ＭＳ Ｐゴシック" charset="0"/>
              </a:rPr>
              <a:t>W /</a:t>
            </a:r>
            <a:r>
              <a:rPr lang="en-US" sz="2000" baseline="30000">
                <a:solidFill>
                  <a:schemeClr val="bg1"/>
                </a:solidFill>
                <a:ea typeface="ＭＳ Ｐゴシック" charset="0"/>
                <a:cs typeface="ＭＳ Ｐゴシック" charset="0"/>
              </a:rPr>
              <a:t>184</a:t>
            </a:r>
            <a:r>
              <a:rPr lang="en-US" sz="2000">
                <a:solidFill>
                  <a:schemeClr val="bg1"/>
                </a:solidFill>
                <a:ea typeface="ＭＳ Ｐゴシック" charset="0"/>
                <a:cs typeface="ＭＳ Ｐゴシック" charset="0"/>
              </a:rPr>
              <a:t>W ratios similar to the Solar system initial value determined from CAIs.  Others have higher </a:t>
            </a:r>
            <a:r>
              <a:rPr lang="en-US" sz="2000" baseline="30000">
                <a:solidFill>
                  <a:schemeClr val="bg1"/>
                </a:solidFill>
                <a:ea typeface="ＭＳ Ｐゴシック" charset="0"/>
                <a:cs typeface="ＭＳ Ｐゴシック" charset="0"/>
              </a:rPr>
              <a:t>182</a:t>
            </a:r>
            <a:r>
              <a:rPr lang="en-US" sz="2000">
                <a:solidFill>
                  <a:schemeClr val="bg1"/>
                </a:solidFill>
                <a:ea typeface="ＭＳ Ｐゴシック" charset="0"/>
                <a:cs typeface="ＭＳ Ｐゴシック" charset="0"/>
              </a:rPr>
              <a:t>W/</a:t>
            </a:r>
            <a:r>
              <a:rPr lang="en-US" sz="2000" baseline="30000">
                <a:solidFill>
                  <a:schemeClr val="bg1"/>
                </a:solidFill>
                <a:ea typeface="ＭＳ Ｐゴシック" charset="0"/>
                <a:cs typeface="ＭＳ Ｐゴシック" charset="0"/>
              </a:rPr>
              <a:t>184</a:t>
            </a:r>
            <a:r>
              <a:rPr lang="en-US" sz="2000">
                <a:solidFill>
                  <a:schemeClr val="bg1"/>
                </a:solidFill>
                <a:ea typeface="ＭＳ Ｐゴシック" charset="0"/>
                <a:cs typeface="ＭＳ Ｐゴシック" charset="0"/>
              </a:rPr>
              <a:t>W consistent with iron-metal separation times of 20 Ma.  The implication here is that Earth grew from already differentiated planetesimals, not primitive chondrites.</a:t>
            </a:r>
          </a:p>
          <a:p>
            <a:endParaRPr lang="en-US" sz="1800">
              <a:solidFill>
                <a:schemeClr val="bg1"/>
              </a:solidFill>
              <a:ea typeface="ＭＳ Ｐゴシック" charset="0"/>
              <a:cs typeface="ＭＳ Ｐゴシック" charset="0"/>
            </a:endParaRPr>
          </a:p>
          <a:p>
            <a:r>
              <a:rPr lang="en-US" sz="1800">
                <a:solidFill>
                  <a:schemeClr val="bg1"/>
                </a:solidFill>
                <a:ea typeface="ＭＳ Ｐゴシック" charset="0"/>
                <a:cs typeface="ＭＳ Ｐゴシック" charset="0"/>
              </a:rPr>
              <a:t>(Kleine et al., EPSL, 2009)</a:t>
            </a:r>
          </a:p>
        </p:txBody>
      </p:sp>
      <p:pic>
        <p:nvPicPr>
          <p:cNvPr id="440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0" y="1487488"/>
            <a:ext cx="4953000" cy="537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7"/>
          <p:cNvSpPr>
            <a:spLocks noChangeArrowheads="1"/>
          </p:cNvSpPr>
          <p:nvPr/>
        </p:nvSpPr>
        <p:spPr bwMode="auto">
          <a:xfrm>
            <a:off x="355600" y="1104900"/>
            <a:ext cx="4965700" cy="4191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37" name="TextBox 6"/>
          <p:cNvSpPr txBox="1">
            <a:spLocks noChangeArrowheads="1"/>
          </p:cNvSpPr>
          <p:nvPr/>
        </p:nvSpPr>
        <p:spPr bwMode="auto">
          <a:xfrm>
            <a:off x="495300" y="1168400"/>
            <a:ext cx="144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latin typeface="Symbol" charset="0"/>
                <a:ea typeface="ＭＳ Ｐゴシック" charset="0"/>
                <a:cs typeface="ＭＳ Ｐゴシック" charset="0"/>
              </a:rPr>
              <a:t>D</a:t>
            </a:r>
            <a:r>
              <a:rPr lang="en-US" sz="1800">
                <a:ea typeface="ＭＳ Ｐゴシック" charset="0"/>
                <a:cs typeface="ＭＳ Ｐゴシック" charset="0"/>
              </a:rPr>
              <a:t>T (CAI) Ma</a:t>
            </a:r>
          </a:p>
        </p:txBody>
      </p:sp>
      <p:grpSp>
        <p:nvGrpSpPr>
          <p:cNvPr id="44038" name="Group 8"/>
          <p:cNvGrpSpPr>
            <a:grpSpLocks/>
          </p:cNvGrpSpPr>
          <p:nvPr/>
        </p:nvGrpSpPr>
        <p:grpSpPr bwMode="auto">
          <a:xfrm>
            <a:off x="1955800" y="1117600"/>
            <a:ext cx="2193925" cy="461963"/>
            <a:chOff x="1930400" y="1155700"/>
            <a:chExt cx="2194243" cy="461665"/>
          </a:xfrm>
        </p:grpSpPr>
        <p:sp>
          <p:nvSpPr>
            <p:cNvPr id="44039" name="TextBox 2"/>
            <p:cNvSpPr txBox="1">
              <a:spLocks noChangeArrowheads="1"/>
            </p:cNvSpPr>
            <p:nvPr/>
          </p:nvSpPr>
          <p:spPr bwMode="auto">
            <a:xfrm>
              <a:off x="1930400" y="1155700"/>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ea typeface="ＭＳ Ｐゴシック" charset="0"/>
                  <a:cs typeface="ＭＳ Ｐゴシック" charset="0"/>
                </a:rPr>
                <a:t>0</a:t>
              </a:r>
            </a:p>
          </p:txBody>
        </p:sp>
        <p:sp>
          <p:nvSpPr>
            <p:cNvPr id="44040" name="TextBox 3"/>
            <p:cNvSpPr txBox="1">
              <a:spLocks noChangeArrowheads="1"/>
            </p:cNvSpPr>
            <p:nvPr/>
          </p:nvSpPr>
          <p:spPr bwMode="auto">
            <a:xfrm>
              <a:off x="2374900" y="1155700"/>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ea typeface="ＭＳ Ｐゴシック" charset="0"/>
                  <a:cs typeface="ＭＳ Ｐゴシック" charset="0"/>
                </a:rPr>
                <a:t>5</a:t>
              </a:r>
            </a:p>
          </p:txBody>
        </p:sp>
        <p:sp>
          <p:nvSpPr>
            <p:cNvPr id="44041" name="TextBox 4"/>
            <p:cNvSpPr txBox="1">
              <a:spLocks noChangeArrowheads="1"/>
            </p:cNvSpPr>
            <p:nvPr/>
          </p:nvSpPr>
          <p:spPr bwMode="auto">
            <a:xfrm>
              <a:off x="2844800" y="115570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ea typeface="ＭＳ Ｐゴシック" charset="0"/>
                  <a:cs typeface="ＭＳ Ｐゴシック" charset="0"/>
                </a:rPr>
                <a:t>10</a:t>
              </a:r>
            </a:p>
          </p:txBody>
        </p:sp>
        <p:sp>
          <p:nvSpPr>
            <p:cNvPr id="44042" name="TextBox 5"/>
            <p:cNvSpPr txBox="1">
              <a:spLocks noChangeArrowheads="1"/>
            </p:cNvSpPr>
            <p:nvPr/>
          </p:nvSpPr>
          <p:spPr bwMode="auto">
            <a:xfrm>
              <a:off x="3632200" y="115570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ea typeface="ＭＳ Ｐゴシック" charset="0"/>
                  <a:cs typeface="ＭＳ Ｐゴシック" charset="0"/>
                </a:rPr>
                <a:t>20</a:t>
              </a:r>
            </a:p>
          </p:txBody>
        </p:sp>
      </p:gr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3"/>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a:solidFill>
                  <a:srgbClr val="FFFF00"/>
                </a:solidFill>
                <a:ea typeface="ＭＳ Ｐゴシック" charset="0"/>
                <a:cs typeface="ＭＳ Ｐゴシック" charset="0"/>
              </a:rPr>
              <a:t>Extraction of Iron to the Core took with it all the Elements that are More Soluble in Iron than in Silicate (Siderophile Elements)</a:t>
            </a:r>
          </a:p>
        </p:txBody>
      </p:sp>
      <p:grpSp>
        <p:nvGrpSpPr>
          <p:cNvPr id="46082" name="Group 1"/>
          <p:cNvGrpSpPr>
            <a:grpSpLocks/>
          </p:cNvGrpSpPr>
          <p:nvPr/>
        </p:nvGrpSpPr>
        <p:grpSpPr bwMode="auto">
          <a:xfrm>
            <a:off x="0" y="1181100"/>
            <a:ext cx="9144000" cy="5676900"/>
            <a:chOff x="606425" y="1892300"/>
            <a:chExt cx="7983538" cy="4965700"/>
          </a:xfrm>
        </p:grpSpPr>
        <p:pic>
          <p:nvPicPr>
            <p:cNvPr id="4608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425" y="1892300"/>
              <a:ext cx="7966075"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Box 5"/>
            <p:cNvSpPr txBox="1">
              <a:spLocks noChangeArrowheads="1"/>
            </p:cNvSpPr>
            <p:nvPr/>
          </p:nvSpPr>
          <p:spPr bwMode="auto">
            <a:xfrm>
              <a:off x="5270500" y="6550025"/>
              <a:ext cx="3319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ea typeface="ＭＳ Ｐゴシック" charset="0"/>
                  <a:cs typeface="ＭＳ Ｐゴシック" charset="0"/>
                </a:rPr>
                <a:t>Figure from Palme and O</a:t>
              </a:r>
              <a:r>
                <a:rPr lang="ja-JP" altLang="en-US" sz="1400">
                  <a:ea typeface="ＭＳ Ｐゴシック" charset="0"/>
                  <a:cs typeface="ＭＳ Ｐゴシック" charset="0"/>
                </a:rPr>
                <a:t>’</a:t>
              </a:r>
              <a:r>
                <a:rPr lang="en-US" altLang="ja-JP" sz="1400">
                  <a:ea typeface="ＭＳ Ｐゴシック" charset="0"/>
                  <a:cs typeface="ＭＳ Ｐゴシック" charset="0"/>
                </a:rPr>
                <a:t>Neil, TOG, 2003</a:t>
              </a:r>
              <a:endParaRPr lang="en-US" sz="1400">
                <a:ea typeface="ＭＳ Ｐゴシック" charset="0"/>
                <a:cs typeface="ＭＳ Ｐゴシック" charset="0"/>
              </a:endParaRPr>
            </a:p>
          </p:txBody>
        </p:sp>
        <p:sp>
          <p:nvSpPr>
            <p:cNvPr id="46085" name="Oval 1"/>
            <p:cNvSpPr>
              <a:spLocks noChangeArrowheads="1"/>
            </p:cNvSpPr>
            <p:nvPr/>
          </p:nvSpPr>
          <p:spPr bwMode="auto">
            <a:xfrm>
              <a:off x="2908300" y="2311400"/>
              <a:ext cx="190500" cy="203200"/>
            </a:xfrm>
            <a:prstGeom prst="ellipse">
              <a:avLst/>
            </a:prstGeom>
            <a:solidFill>
              <a:schemeClr val="accent1"/>
            </a:solidFill>
            <a:ln w="9525">
              <a:solidFill>
                <a:schemeClr val="tx1"/>
              </a:solidFill>
              <a:round/>
              <a:headEnd/>
              <a:tailEnd/>
            </a:ln>
          </p:spPr>
          <p:txBody>
            <a:bodyPr/>
            <a:lstStyle/>
            <a:p>
              <a:endParaRPr lang="en-US"/>
            </a:p>
          </p:txBody>
        </p:sp>
        <p:sp>
          <p:nvSpPr>
            <p:cNvPr id="46086" name="TextBox 2"/>
            <p:cNvSpPr txBox="1">
              <a:spLocks noChangeArrowheads="1"/>
            </p:cNvSpPr>
            <p:nvPr/>
          </p:nvSpPr>
          <p:spPr bwMode="auto">
            <a:xfrm>
              <a:off x="2590800" y="2044700"/>
              <a:ext cx="43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t>Hf</a:t>
              </a:r>
            </a:p>
          </p:txBody>
        </p:sp>
        <p:sp>
          <p:nvSpPr>
            <p:cNvPr id="46087" name="Oval 6"/>
            <p:cNvSpPr>
              <a:spLocks noChangeArrowheads="1"/>
            </p:cNvSpPr>
            <p:nvPr/>
          </p:nvSpPr>
          <p:spPr bwMode="auto">
            <a:xfrm>
              <a:off x="5041900" y="2895600"/>
              <a:ext cx="190500" cy="203200"/>
            </a:xfrm>
            <a:prstGeom prst="ellipse">
              <a:avLst/>
            </a:prstGeom>
            <a:solidFill>
              <a:schemeClr val="accent1"/>
            </a:solidFill>
            <a:ln w="9525">
              <a:solidFill>
                <a:schemeClr val="tx1"/>
              </a:solidFill>
              <a:round/>
              <a:headEnd/>
              <a:tailEnd/>
            </a:ln>
          </p:spPr>
          <p:txBody>
            <a:bodyPr/>
            <a:lstStyle/>
            <a:p>
              <a:endParaRPr lang="en-US"/>
            </a:p>
          </p:txBody>
        </p:sp>
        <p:sp>
          <p:nvSpPr>
            <p:cNvPr id="46088" name="Oval 7"/>
            <p:cNvSpPr>
              <a:spLocks noChangeArrowheads="1"/>
            </p:cNvSpPr>
            <p:nvPr/>
          </p:nvSpPr>
          <p:spPr bwMode="auto">
            <a:xfrm>
              <a:off x="4381500" y="2413000"/>
              <a:ext cx="190500" cy="203200"/>
            </a:xfrm>
            <a:prstGeom prst="ellipse">
              <a:avLst/>
            </a:prstGeom>
            <a:solidFill>
              <a:schemeClr val="accent1"/>
            </a:solidFill>
            <a:ln w="9525">
              <a:solidFill>
                <a:schemeClr val="tx1"/>
              </a:solidFill>
              <a:round/>
              <a:headEnd/>
              <a:tailEnd/>
            </a:ln>
          </p:spPr>
          <p:txBody>
            <a:bodyPr/>
            <a:lstStyle/>
            <a:p>
              <a:endParaRPr lang="en-US"/>
            </a:p>
          </p:txBody>
        </p:sp>
        <p:cxnSp>
          <p:nvCxnSpPr>
            <p:cNvPr id="46089" name="Straight Arrow Connector 8"/>
            <p:cNvCxnSpPr>
              <a:cxnSpLocks noChangeShapeType="1"/>
            </p:cNvCxnSpPr>
            <p:nvPr/>
          </p:nvCxnSpPr>
          <p:spPr bwMode="auto">
            <a:xfrm flipH="1">
              <a:off x="2514600" y="2540000"/>
              <a:ext cx="419100" cy="1092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46090" name="TextBox 9"/>
            <p:cNvSpPr txBox="1">
              <a:spLocks noChangeArrowheads="1"/>
            </p:cNvSpPr>
            <p:nvPr/>
          </p:nvSpPr>
          <p:spPr bwMode="auto">
            <a:xfrm>
              <a:off x="4495800" y="2146300"/>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t>Cr</a:t>
              </a:r>
            </a:p>
          </p:txBody>
        </p:sp>
        <p:sp>
          <p:nvSpPr>
            <p:cNvPr id="46091" name="TextBox 10"/>
            <p:cNvSpPr txBox="1">
              <a:spLocks noChangeArrowheads="1"/>
            </p:cNvSpPr>
            <p:nvPr/>
          </p:nvSpPr>
          <p:spPr bwMode="auto">
            <a:xfrm>
              <a:off x="5219700" y="2603500"/>
              <a:ext cx="50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t>Mn</a:t>
              </a:r>
            </a:p>
          </p:txBody>
        </p:sp>
        <p:cxnSp>
          <p:nvCxnSpPr>
            <p:cNvPr id="46092" name="Straight Arrow Connector 12"/>
            <p:cNvCxnSpPr>
              <a:cxnSpLocks noChangeShapeType="1"/>
            </p:cNvCxnSpPr>
            <p:nvPr/>
          </p:nvCxnSpPr>
          <p:spPr bwMode="auto">
            <a:xfrm flipH="1" flipV="1">
              <a:off x="4559300" y="2603500"/>
              <a:ext cx="45720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46093" name="TextBox 13"/>
            <p:cNvSpPr txBox="1">
              <a:spLocks noChangeArrowheads="1"/>
            </p:cNvSpPr>
            <p:nvPr/>
          </p:nvSpPr>
          <p:spPr bwMode="auto">
            <a:xfrm>
              <a:off x="4064000" y="54102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t>Pd</a:t>
              </a:r>
            </a:p>
          </p:txBody>
        </p:sp>
        <p:cxnSp>
          <p:nvCxnSpPr>
            <p:cNvPr id="46094" name="Straight Arrow Connector 15"/>
            <p:cNvCxnSpPr>
              <a:cxnSpLocks noChangeShapeType="1"/>
            </p:cNvCxnSpPr>
            <p:nvPr/>
          </p:nvCxnSpPr>
          <p:spPr bwMode="auto">
            <a:xfrm flipV="1">
              <a:off x="4330700" y="4813300"/>
              <a:ext cx="1384300" cy="5207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46095" name="TextBox 16"/>
            <p:cNvSpPr txBox="1">
              <a:spLocks noChangeArrowheads="1"/>
            </p:cNvSpPr>
            <p:nvPr/>
          </p:nvSpPr>
          <p:spPr bwMode="auto">
            <a:xfrm>
              <a:off x="7442200" y="3149600"/>
              <a:ext cx="850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t>Volatility</a:t>
              </a:r>
            </a:p>
            <a:p>
              <a:r>
                <a:rPr lang="en-US" sz="1400"/>
                <a:t>Trend</a:t>
              </a:r>
            </a:p>
          </p:txBody>
        </p:sp>
        <p:cxnSp>
          <p:nvCxnSpPr>
            <p:cNvPr id="46096" name="Straight Arrow Connector 18"/>
            <p:cNvCxnSpPr>
              <a:cxnSpLocks noChangeShapeType="1"/>
              <a:stCxn id="46095" idx="1"/>
            </p:cNvCxnSpPr>
            <p:nvPr/>
          </p:nvCxnSpPr>
          <p:spPr bwMode="auto">
            <a:xfrm flipH="1">
              <a:off x="6667500" y="3411538"/>
              <a:ext cx="774700" cy="284162"/>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6"/>
          <p:cNvSpPr>
            <a:spLocks noChangeArrowheads="1"/>
          </p:cNvSpPr>
          <p:nvPr/>
        </p:nvSpPr>
        <p:spPr bwMode="auto">
          <a:xfrm>
            <a:off x="0" y="1879600"/>
            <a:ext cx="9144000" cy="4978400"/>
          </a:xfrm>
          <a:prstGeom prst="rect">
            <a:avLst/>
          </a:prstGeom>
          <a:solidFill>
            <a:schemeClr val="bg1"/>
          </a:solidFill>
          <a:ln w="9525">
            <a:solidFill>
              <a:schemeClr val="tx1"/>
            </a:solidFill>
            <a:round/>
            <a:headEnd/>
            <a:tailEnd/>
          </a:ln>
        </p:spPr>
        <p:txBody>
          <a:bodyPr/>
          <a:lstStyle/>
          <a:p>
            <a:endParaRPr lang="en-US"/>
          </a:p>
        </p:txBody>
      </p:sp>
      <p:sp>
        <p:nvSpPr>
          <p:cNvPr id="48130" name="Rectangle 1026"/>
          <p:cNvSpPr>
            <a:spLocks noGrp="1" noChangeArrowheads="1"/>
          </p:cNvSpPr>
          <p:nvPr>
            <p:ph type="title"/>
          </p:nvPr>
        </p:nvSpPr>
        <p:spPr>
          <a:xfrm>
            <a:off x="0" y="393700"/>
            <a:ext cx="9144000" cy="863600"/>
          </a:xfrm>
        </p:spPr>
        <p:txBody>
          <a:bodyPr/>
          <a:lstStyle/>
          <a:p>
            <a:r>
              <a:rPr lang="en-US" sz="2800">
                <a:solidFill>
                  <a:srgbClr val="FFFF00"/>
                </a:solidFill>
                <a:latin typeface="Times" charset="0"/>
                <a:ea typeface="ＭＳ Ｐゴシック" charset="0"/>
                <a:cs typeface="ＭＳ Ｐゴシック" charset="0"/>
              </a:rPr>
              <a:t>The Use of Hf-W, Mn-Cr and Pd-Ag to Constrain the Timing and Process of Earth Formation</a:t>
            </a:r>
            <a:br>
              <a:rPr lang="en-US" sz="2800">
                <a:solidFill>
                  <a:srgbClr val="FFFF00"/>
                </a:solidFill>
                <a:latin typeface="Times" charset="0"/>
                <a:ea typeface="ＭＳ Ｐゴシック" charset="0"/>
                <a:cs typeface="ＭＳ Ｐゴシック" charset="0"/>
              </a:rPr>
            </a:br>
            <a:r>
              <a:rPr lang="en-US" sz="1800">
                <a:solidFill>
                  <a:schemeClr val="bg1"/>
                </a:solidFill>
                <a:latin typeface="Times" charset="0"/>
                <a:ea typeface="ＭＳ Ｐゴシック" charset="0"/>
                <a:cs typeface="ＭＳ Ｐゴシック" charset="0"/>
              </a:rPr>
              <a:t>Hf-W sensitive only to core formation</a:t>
            </a:r>
            <a:br>
              <a:rPr lang="en-US" sz="1800">
                <a:solidFill>
                  <a:schemeClr val="bg1"/>
                </a:solidFill>
                <a:latin typeface="Times" charset="0"/>
                <a:ea typeface="ＭＳ Ｐゴシック" charset="0"/>
                <a:cs typeface="ＭＳ Ｐゴシック" charset="0"/>
              </a:rPr>
            </a:br>
            <a:r>
              <a:rPr lang="en-US" sz="1800">
                <a:solidFill>
                  <a:schemeClr val="bg1"/>
                </a:solidFill>
                <a:latin typeface="Times" charset="0"/>
                <a:ea typeface="ＭＳ Ｐゴシック" charset="0"/>
                <a:cs typeface="ＭＳ Ｐゴシック" charset="0"/>
              </a:rPr>
              <a:t>Pd-Ag sensitive to both core formation and volatile depletion</a:t>
            </a:r>
            <a:br>
              <a:rPr lang="en-US" sz="1800">
                <a:solidFill>
                  <a:schemeClr val="bg1"/>
                </a:solidFill>
                <a:latin typeface="Times" charset="0"/>
                <a:ea typeface="ＭＳ Ｐゴシック" charset="0"/>
                <a:cs typeface="ＭＳ Ｐゴシック" charset="0"/>
              </a:rPr>
            </a:br>
            <a:r>
              <a:rPr lang="en-US" sz="1800">
                <a:solidFill>
                  <a:schemeClr val="bg1"/>
                </a:solidFill>
                <a:latin typeface="Times" charset="0"/>
                <a:ea typeface="ＭＳ Ｐゴシック" charset="0"/>
                <a:cs typeface="ＭＳ Ｐゴシック" charset="0"/>
              </a:rPr>
              <a:t>Mn-Cr sensitive primarily to volatile depletion</a:t>
            </a:r>
          </a:p>
        </p:txBody>
      </p:sp>
      <p:pic>
        <p:nvPicPr>
          <p:cNvPr id="48131" name="Picture 1028" descr="Wevolution.pdf                                                 000449F7Macintosh HD                   B75E31B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77900" y="1885950"/>
            <a:ext cx="6985000" cy="4972050"/>
          </a:xfrm>
        </p:spPr>
      </p:pic>
      <p:sp>
        <p:nvSpPr>
          <p:cNvPr id="48132" name="TextBox 7"/>
          <p:cNvSpPr txBox="1">
            <a:spLocks noChangeArrowheads="1"/>
          </p:cNvSpPr>
          <p:nvPr/>
        </p:nvSpPr>
        <p:spPr bwMode="auto">
          <a:xfrm>
            <a:off x="1295400" y="2082800"/>
            <a:ext cx="2646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latin typeface="Helvetica" charset="0"/>
                <a:cs typeface="Helvetica" charset="0"/>
              </a:rPr>
              <a:t>Core Formation Effect on Hf-W</a:t>
            </a:r>
          </a:p>
        </p:txBody>
      </p:sp>
      <p:pic>
        <p:nvPicPr>
          <p:cNvPr id="48133"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250" y="1225550"/>
            <a:ext cx="497205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27175"/>
            <a:ext cx="73025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itle 1"/>
          <p:cNvSpPr>
            <a:spLocks noGrp="1"/>
          </p:cNvSpPr>
          <p:nvPr>
            <p:ph type="title"/>
          </p:nvPr>
        </p:nvSpPr>
        <p:spPr>
          <a:xfrm>
            <a:off x="0" y="0"/>
            <a:ext cx="9144000" cy="1422400"/>
          </a:xfrm>
        </p:spPr>
        <p:txBody>
          <a:bodyPr/>
          <a:lstStyle/>
          <a:p>
            <a:pPr eaLnBrk="1" hangingPunct="1"/>
            <a:r>
              <a:rPr lang="en-US" sz="2800">
                <a:solidFill>
                  <a:srgbClr val="FFFF00"/>
                </a:solidFill>
                <a:latin typeface="Times" charset="0"/>
                <a:ea typeface="MS PGothic" charset="0"/>
              </a:rPr>
              <a:t>Earth Formed Volatile Depleted</a:t>
            </a:r>
            <a:br>
              <a:rPr lang="en-US" sz="2800">
                <a:solidFill>
                  <a:srgbClr val="FFFF00"/>
                </a:solidFill>
                <a:latin typeface="Times" charset="0"/>
                <a:ea typeface="MS PGothic" charset="0"/>
              </a:rPr>
            </a:br>
            <a:r>
              <a:rPr lang="en-US" sz="2000">
                <a:solidFill>
                  <a:schemeClr val="bg1"/>
                </a:solidFill>
                <a:latin typeface="Times" charset="0"/>
                <a:ea typeface="MS PGothic" charset="0"/>
              </a:rPr>
              <a:t>Chondrite Mn/Cr variation correlates with </a:t>
            </a:r>
            <a:r>
              <a:rPr lang="en-US" sz="2000" baseline="30000">
                <a:solidFill>
                  <a:schemeClr val="bg1"/>
                </a:solidFill>
                <a:latin typeface="Times" charset="0"/>
                <a:ea typeface="MS PGothic" charset="0"/>
              </a:rPr>
              <a:t>53</a:t>
            </a:r>
            <a:r>
              <a:rPr lang="en-US" sz="2000">
                <a:solidFill>
                  <a:schemeClr val="bg1"/>
                </a:solidFill>
                <a:latin typeface="Times" charset="0"/>
                <a:ea typeface="MS PGothic" charset="0"/>
              </a:rPr>
              <a:t>Cr/</a:t>
            </a:r>
            <a:r>
              <a:rPr lang="en-US" sz="2000" baseline="30000">
                <a:solidFill>
                  <a:schemeClr val="bg1"/>
                </a:solidFill>
                <a:latin typeface="Times" charset="0"/>
                <a:ea typeface="MS PGothic" charset="0"/>
              </a:rPr>
              <a:t>52</a:t>
            </a:r>
            <a:r>
              <a:rPr lang="en-US" sz="2000">
                <a:solidFill>
                  <a:schemeClr val="bg1"/>
                </a:solidFill>
                <a:latin typeface="Times" charset="0"/>
                <a:ea typeface="MS PGothic" charset="0"/>
              </a:rPr>
              <a:t>Cr.  </a:t>
            </a:r>
            <a:br>
              <a:rPr lang="en-US" sz="2000">
                <a:solidFill>
                  <a:schemeClr val="bg1"/>
                </a:solidFill>
                <a:latin typeface="Times" charset="0"/>
                <a:ea typeface="MS PGothic" charset="0"/>
              </a:rPr>
            </a:br>
            <a:r>
              <a:rPr lang="en-US" sz="2000">
                <a:solidFill>
                  <a:schemeClr val="bg1"/>
                </a:solidFill>
                <a:latin typeface="Times" charset="0"/>
                <a:ea typeface="MS PGothic" charset="0"/>
              </a:rPr>
              <a:t>Earth has a lower </a:t>
            </a:r>
            <a:r>
              <a:rPr lang="en-US" sz="2000" baseline="30000">
                <a:solidFill>
                  <a:schemeClr val="bg1"/>
                </a:solidFill>
                <a:latin typeface="Times" charset="0"/>
                <a:ea typeface="MS PGothic" charset="0"/>
              </a:rPr>
              <a:t>53</a:t>
            </a:r>
            <a:r>
              <a:rPr lang="en-US" sz="2000">
                <a:solidFill>
                  <a:schemeClr val="bg1"/>
                </a:solidFill>
                <a:latin typeface="Times" charset="0"/>
                <a:ea typeface="MS PGothic" charset="0"/>
              </a:rPr>
              <a:t>Cr/</a:t>
            </a:r>
            <a:r>
              <a:rPr lang="en-US" sz="2000" baseline="30000">
                <a:solidFill>
                  <a:schemeClr val="bg1"/>
                </a:solidFill>
                <a:latin typeface="Times" charset="0"/>
                <a:ea typeface="MS PGothic" charset="0"/>
              </a:rPr>
              <a:t>52</a:t>
            </a:r>
            <a:r>
              <a:rPr lang="en-US" sz="2000">
                <a:solidFill>
                  <a:schemeClr val="bg1"/>
                </a:solidFill>
                <a:latin typeface="Times" charset="0"/>
                <a:ea typeface="MS PGothic" charset="0"/>
              </a:rPr>
              <a:t>Cr than almost all chondrites.  Mn more volatile than Cr.</a:t>
            </a:r>
            <a:br>
              <a:rPr lang="en-US" sz="2000">
                <a:solidFill>
                  <a:schemeClr val="bg1"/>
                </a:solidFill>
                <a:latin typeface="Times" charset="0"/>
                <a:ea typeface="MS PGothic" charset="0"/>
              </a:rPr>
            </a:br>
            <a:r>
              <a:rPr lang="en-US" sz="2000">
                <a:solidFill>
                  <a:schemeClr val="bg1"/>
                </a:solidFill>
                <a:latin typeface="Times" charset="0"/>
                <a:ea typeface="MS PGothic" charset="0"/>
              </a:rPr>
              <a:t> Earth</a:t>
            </a:r>
            <a:r>
              <a:rPr lang="ja-JP" altLang="en-US" sz="2000">
                <a:solidFill>
                  <a:schemeClr val="bg1"/>
                </a:solidFill>
                <a:latin typeface="Times" charset="0"/>
                <a:ea typeface="MS PGothic" charset="0"/>
              </a:rPr>
              <a:t>’</a:t>
            </a:r>
            <a:r>
              <a:rPr lang="en-US" altLang="ja-JP" sz="2000">
                <a:solidFill>
                  <a:schemeClr val="bg1"/>
                </a:solidFill>
                <a:latin typeface="Times" charset="0"/>
                <a:ea typeface="MS PGothic" charset="0"/>
              </a:rPr>
              <a:t>s volatile depletion occurred while </a:t>
            </a:r>
            <a:r>
              <a:rPr lang="en-US" altLang="ja-JP" sz="2000" baseline="30000">
                <a:solidFill>
                  <a:schemeClr val="bg1"/>
                </a:solidFill>
                <a:latin typeface="Times" charset="0"/>
                <a:ea typeface="MS PGothic" charset="0"/>
              </a:rPr>
              <a:t>53</a:t>
            </a:r>
            <a:r>
              <a:rPr lang="en-US" altLang="ja-JP" sz="2000">
                <a:solidFill>
                  <a:schemeClr val="bg1"/>
                </a:solidFill>
                <a:latin typeface="Times" charset="0"/>
                <a:ea typeface="MS PGothic" charset="0"/>
              </a:rPr>
              <a:t>Mn was alive (t</a:t>
            </a:r>
            <a:r>
              <a:rPr lang="en-US" altLang="ja-JP" sz="2000" baseline="-25000">
                <a:solidFill>
                  <a:schemeClr val="bg1"/>
                </a:solidFill>
                <a:latin typeface="Times" charset="0"/>
                <a:ea typeface="MS PGothic" charset="0"/>
              </a:rPr>
              <a:t>1/2 </a:t>
            </a:r>
            <a:r>
              <a:rPr lang="en-US" altLang="ja-JP" sz="2000">
                <a:solidFill>
                  <a:schemeClr val="bg1"/>
                </a:solidFill>
                <a:latin typeface="Times" charset="0"/>
                <a:ea typeface="MS PGothic" charset="0"/>
              </a:rPr>
              <a:t>= 3.7 Myr)</a:t>
            </a:r>
            <a:endParaRPr lang="en-US" sz="2000">
              <a:solidFill>
                <a:schemeClr val="bg1"/>
              </a:solidFill>
              <a:latin typeface="Times" charset="0"/>
              <a:ea typeface="MS PGothic" charset="0"/>
            </a:endParaRPr>
          </a:p>
        </p:txBody>
      </p:sp>
      <p:sp>
        <p:nvSpPr>
          <p:cNvPr id="50179" name="TextBox 5"/>
          <p:cNvSpPr txBox="1">
            <a:spLocks noChangeArrowheads="1"/>
          </p:cNvSpPr>
          <p:nvPr/>
        </p:nvSpPr>
        <p:spPr bwMode="auto">
          <a:xfrm>
            <a:off x="5867400" y="6550025"/>
            <a:ext cx="2144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t>From Qin et al., GCA 2010</a:t>
            </a:r>
          </a:p>
        </p:txBody>
      </p:sp>
      <p:sp>
        <p:nvSpPr>
          <p:cNvPr id="50180" name="TextBox 7"/>
          <p:cNvSpPr txBox="1">
            <a:spLocks noChangeArrowheads="1"/>
          </p:cNvSpPr>
          <p:nvPr/>
        </p:nvSpPr>
        <p:spPr bwMode="auto">
          <a:xfrm>
            <a:off x="3111500" y="4495800"/>
            <a:ext cx="850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rgbClr val="BA4B51"/>
                </a:solidFill>
              </a:rPr>
              <a:t>Earth</a:t>
            </a:r>
          </a:p>
        </p:txBody>
      </p:sp>
      <p:sp>
        <p:nvSpPr>
          <p:cNvPr id="50181" name="Oval 6"/>
          <p:cNvSpPr>
            <a:spLocks noChangeArrowheads="1"/>
          </p:cNvSpPr>
          <p:nvPr/>
        </p:nvSpPr>
        <p:spPr bwMode="auto">
          <a:xfrm>
            <a:off x="3390900" y="4152900"/>
            <a:ext cx="279400" cy="355600"/>
          </a:xfrm>
          <a:prstGeom prst="ellipse">
            <a:avLst/>
          </a:prstGeom>
          <a:solidFill>
            <a:srgbClr val="FF6600"/>
          </a:solidFill>
          <a:ln w="9525">
            <a:solidFill>
              <a:schemeClr val="tx1"/>
            </a:solidFill>
            <a:round/>
            <a:headEnd/>
            <a:tailEnd/>
          </a:ln>
        </p:spPr>
        <p:txBody>
          <a:bodyPr/>
          <a:lstStyle/>
          <a:p>
            <a:endParaRPr lang="en-US"/>
          </a:p>
        </p:txBody>
      </p:sp>
      <p:sp>
        <p:nvSpPr>
          <p:cNvPr id="50182" name="Rectangle 1"/>
          <p:cNvSpPr>
            <a:spLocks noChangeArrowheads="1"/>
          </p:cNvSpPr>
          <p:nvPr/>
        </p:nvSpPr>
        <p:spPr bwMode="auto">
          <a:xfrm>
            <a:off x="2054225" y="1865313"/>
            <a:ext cx="346075" cy="2571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Box 2"/>
          <p:cNvSpPr txBox="1">
            <a:spLocks noChangeArrowheads="1"/>
          </p:cNvSpPr>
          <p:nvPr/>
        </p:nvSpPr>
        <p:spPr bwMode="auto">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sz="2800">
                <a:solidFill>
                  <a:srgbClr val="FFFF00"/>
                </a:solidFill>
                <a:ea typeface="ＭＳ Ｐゴシック" charset="0"/>
                <a:cs typeface="ＭＳ Ｐゴシック" charset="0"/>
              </a:rPr>
              <a:t>Reconciling Mn-Cr, Pd-Ag, and Hf-W Constraints on the Timescale of Earth Volatile-Depletion and Core Formation</a:t>
            </a:r>
          </a:p>
        </p:txBody>
      </p:sp>
      <p:grpSp>
        <p:nvGrpSpPr>
          <p:cNvPr id="52226" name="Group 1"/>
          <p:cNvGrpSpPr>
            <a:grpSpLocks/>
          </p:cNvGrpSpPr>
          <p:nvPr/>
        </p:nvGrpSpPr>
        <p:grpSpPr bwMode="auto">
          <a:xfrm>
            <a:off x="1168400" y="1085850"/>
            <a:ext cx="7073900" cy="5772150"/>
            <a:chOff x="0" y="1085850"/>
            <a:chExt cx="7073900" cy="5772150"/>
          </a:xfrm>
        </p:grpSpPr>
        <p:pic>
          <p:nvPicPr>
            <p:cNvPr id="5222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85850"/>
              <a:ext cx="6448425"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3"/>
            <p:cNvSpPr txBox="1">
              <a:spLocks noChangeArrowheads="1"/>
            </p:cNvSpPr>
            <p:nvPr/>
          </p:nvSpPr>
          <p:spPr bwMode="auto">
            <a:xfrm>
              <a:off x="2730500" y="1371600"/>
              <a:ext cx="2628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ea typeface="ＭＳ Ｐゴシック" charset="0"/>
                  <a:cs typeface="ＭＳ Ｐゴシック" charset="0"/>
                </a:rPr>
                <a:t>26 Myr accretion of volatile-poor material (86% of Earth mass)</a:t>
              </a:r>
            </a:p>
          </p:txBody>
        </p:sp>
        <p:sp>
          <p:nvSpPr>
            <p:cNvPr id="52231" name="TextBox 4"/>
            <p:cNvSpPr txBox="1">
              <a:spLocks noChangeArrowheads="1"/>
            </p:cNvSpPr>
            <p:nvPr/>
          </p:nvSpPr>
          <p:spPr bwMode="auto">
            <a:xfrm>
              <a:off x="2717800" y="2463800"/>
              <a:ext cx="1878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ea typeface="ＭＳ Ｐゴシック" charset="0"/>
                  <a:cs typeface="ＭＳ Ｐゴシック" charset="0"/>
                </a:rPr>
                <a:t>4% CI added at 26 Myr</a:t>
              </a:r>
            </a:p>
          </p:txBody>
        </p:sp>
        <p:sp>
          <p:nvSpPr>
            <p:cNvPr id="52232" name="TextBox 5"/>
            <p:cNvSpPr txBox="1">
              <a:spLocks noChangeArrowheads="1"/>
            </p:cNvSpPr>
            <p:nvPr/>
          </p:nvSpPr>
          <p:spPr bwMode="auto">
            <a:xfrm>
              <a:off x="2616200" y="5384800"/>
              <a:ext cx="2838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latin typeface="Helvetica" charset="0"/>
                  <a:ea typeface="ＭＳ Ｐゴシック" charset="0"/>
                  <a:cs typeface="ＭＳ Ｐゴシック" charset="0"/>
                </a:rPr>
                <a:t>(Adds another 9% of Earth Mass)</a:t>
              </a:r>
            </a:p>
          </p:txBody>
        </p:sp>
        <p:sp>
          <p:nvSpPr>
            <p:cNvPr id="52233" name="Rectangle 1"/>
            <p:cNvSpPr>
              <a:spLocks noChangeArrowheads="1"/>
            </p:cNvSpPr>
            <p:nvPr/>
          </p:nvSpPr>
          <p:spPr bwMode="auto">
            <a:xfrm>
              <a:off x="5702300" y="3556000"/>
              <a:ext cx="1371600" cy="749300"/>
            </a:xfrm>
            <a:prstGeom prst="rect">
              <a:avLst/>
            </a:prstGeom>
            <a:solidFill>
              <a:schemeClr val="accent1"/>
            </a:solidFill>
            <a:ln w="9525">
              <a:solidFill>
                <a:schemeClr val="tx1"/>
              </a:solidFill>
              <a:round/>
              <a:headEnd/>
              <a:tailEnd/>
            </a:ln>
          </p:spPr>
          <p:txBody>
            <a:bodyPr/>
            <a:lstStyle/>
            <a:p>
              <a:endParaRPr lang="en-US"/>
            </a:p>
          </p:txBody>
        </p:sp>
        <p:sp>
          <p:nvSpPr>
            <p:cNvPr id="52234" name="TextBox 2"/>
            <p:cNvSpPr txBox="1">
              <a:spLocks noChangeArrowheads="1"/>
            </p:cNvSpPr>
            <p:nvPr/>
          </p:nvSpPr>
          <p:spPr bwMode="auto">
            <a:xfrm>
              <a:off x="5765800" y="3517900"/>
              <a:ext cx="11557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ea typeface="ＭＳ Ｐゴシック" charset="0"/>
                  <a:cs typeface="ＭＳ Ｐゴシック" charset="0"/>
                </a:rPr>
                <a:t>Earth’s</a:t>
              </a:r>
            </a:p>
            <a:p>
              <a:r>
                <a:rPr lang="en-US">
                  <a:ea typeface="ＭＳ Ｐゴシック" charset="0"/>
                  <a:cs typeface="ＭＳ Ｐゴシック" charset="0"/>
                </a:rPr>
                <a:t>Mantle</a:t>
              </a:r>
            </a:p>
          </p:txBody>
        </p:sp>
      </p:grpSp>
      <p:sp>
        <p:nvSpPr>
          <p:cNvPr id="52227" name="Rectangle 2"/>
          <p:cNvSpPr>
            <a:spLocks noChangeArrowheads="1"/>
          </p:cNvSpPr>
          <p:nvPr/>
        </p:nvSpPr>
        <p:spPr bwMode="auto">
          <a:xfrm>
            <a:off x="2895600" y="1460500"/>
            <a:ext cx="393700" cy="3429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28" name="TextBox 1"/>
          <p:cNvSpPr txBox="1">
            <a:spLocks noChangeArrowheads="1"/>
          </p:cNvSpPr>
          <p:nvPr/>
        </p:nvSpPr>
        <p:spPr bwMode="auto">
          <a:xfrm>
            <a:off x="1333500" y="6550025"/>
            <a:ext cx="2771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t>(Schonbachler et al., Science, 2010)</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7" descr="MolecularCloudPret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 Box 8"/>
          <p:cNvSpPr txBox="1">
            <a:spLocks noChangeArrowheads="1"/>
          </p:cNvSpPr>
          <p:nvPr/>
        </p:nvSpPr>
        <p:spPr bwMode="auto">
          <a:xfrm>
            <a:off x="6553200" y="2286000"/>
            <a:ext cx="228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solidFill>
                  <a:schemeClr val="bg1"/>
                </a:solidFill>
                <a:ea typeface="ＭＳ Ｐゴシック" charset="0"/>
                <a:cs typeface="ＭＳ Ｐゴシック" charset="0"/>
              </a:rPr>
              <a:t>Molecular Cloud, M16</a:t>
            </a:r>
          </a:p>
          <a:p>
            <a:r>
              <a:rPr lang="en-US" sz="1800">
                <a:solidFill>
                  <a:schemeClr val="bg1"/>
                </a:solidFill>
                <a:ea typeface="ＭＳ Ｐゴシック" charset="0"/>
                <a:cs typeface="ＭＳ Ｐゴシック" charset="0"/>
              </a:rPr>
              <a:t>NASA/ESA</a:t>
            </a:r>
            <a:endParaRPr lang="en-US">
              <a:ea typeface="ＭＳ Ｐゴシック" charset="0"/>
              <a:cs typeface="ＭＳ Ｐゴシック" charset="0"/>
            </a:endParaRPr>
          </a:p>
        </p:txBody>
      </p:sp>
      <p:pic>
        <p:nvPicPr>
          <p:cNvPr id="19459" name="Picture 9" descr="SolarSystemForma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318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1" descr="PlanetaryDi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900" y="3886200"/>
            <a:ext cx="28321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Line 12"/>
          <p:cNvSpPr>
            <a:spLocks noChangeShapeType="1"/>
          </p:cNvSpPr>
          <p:nvPr/>
        </p:nvSpPr>
        <p:spPr bwMode="auto">
          <a:xfrm>
            <a:off x="2590800" y="304800"/>
            <a:ext cx="4495800" cy="609600"/>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462" name="Line 13"/>
          <p:cNvSpPr>
            <a:spLocks noChangeShapeType="1"/>
          </p:cNvSpPr>
          <p:nvPr/>
        </p:nvSpPr>
        <p:spPr bwMode="auto">
          <a:xfrm>
            <a:off x="5791200" y="4343400"/>
            <a:ext cx="1219200" cy="838200"/>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463" name="Text Box 14"/>
          <p:cNvSpPr txBox="1">
            <a:spLocks noChangeArrowheads="1"/>
          </p:cNvSpPr>
          <p:nvPr/>
        </p:nvSpPr>
        <p:spPr bwMode="auto">
          <a:xfrm>
            <a:off x="6705600" y="3200400"/>
            <a:ext cx="2076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solidFill>
                  <a:schemeClr val="bg1"/>
                </a:solidFill>
                <a:ea typeface="ＭＳ Ｐゴシック" charset="0"/>
                <a:cs typeface="ＭＳ Ｐゴシック" charset="0"/>
              </a:rPr>
              <a:t>Protoplanetary Disk,</a:t>
            </a:r>
          </a:p>
          <a:p>
            <a:r>
              <a:rPr lang="en-US" sz="1800">
                <a:solidFill>
                  <a:schemeClr val="bg1"/>
                </a:solidFill>
                <a:ea typeface="ＭＳ Ｐゴシック" charset="0"/>
                <a:cs typeface="ＭＳ Ｐゴシック" charset="0"/>
              </a:rPr>
              <a:t>Hubble Telescope</a:t>
            </a:r>
            <a:endParaRPr lang="en-US">
              <a:ea typeface="ＭＳ Ｐゴシック" charset="0"/>
              <a:cs typeface="ＭＳ Ｐゴシック" charset="0"/>
            </a:endParaRPr>
          </a:p>
        </p:txBody>
      </p:sp>
      <p:sp>
        <p:nvSpPr>
          <p:cNvPr id="19464" name="TextBox 1"/>
          <p:cNvSpPr txBox="1">
            <a:spLocks noChangeArrowheads="1"/>
          </p:cNvSpPr>
          <p:nvPr/>
        </p:nvSpPr>
        <p:spPr bwMode="auto">
          <a:xfrm>
            <a:off x="0" y="3344863"/>
            <a:ext cx="211613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solidFill>
                  <a:srgbClr val="FFFF00"/>
                </a:solidFill>
                <a:ea typeface="ＭＳ Ｐゴシック" charset="0"/>
                <a:cs typeface="ＭＳ Ｐゴシック" charset="0"/>
              </a:rPr>
              <a:t>When did planetary chemical differentiation begin?</a:t>
            </a:r>
          </a:p>
          <a:p>
            <a:r>
              <a:rPr lang="en-US" sz="1800">
                <a:solidFill>
                  <a:srgbClr val="FFFF00"/>
                </a:solidFill>
                <a:ea typeface="ＭＳ Ｐゴシック" charset="0"/>
                <a:cs typeface="ＭＳ Ｐゴシック" charset="0"/>
              </a:rPr>
              <a:t>Before there were planets!</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3327400" y="1117600"/>
            <a:ext cx="5816600" cy="5461000"/>
          </a:xfrm>
          <a:prstGeom prst="rect">
            <a:avLst/>
          </a:prstGeom>
          <a:solidFill>
            <a:srgbClr val="FFFFFF"/>
          </a:solidFill>
          <a:ln w="9525">
            <a:solidFill>
              <a:schemeClr val="tx1"/>
            </a:solidFill>
            <a:round/>
            <a:headEnd/>
            <a:tailEnd/>
          </a:ln>
        </p:spPr>
        <p:txBody>
          <a:bodyPr/>
          <a:lstStyle/>
          <a:p>
            <a:endParaRPr lang="en-US"/>
          </a:p>
        </p:txBody>
      </p:sp>
      <p:pic>
        <p:nvPicPr>
          <p:cNvPr id="1034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524000"/>
            <a:ext cx="4799013" cy="484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3428" name="Text Box 4"/>
          <p:cNvSpPr txBox="1">
            <a:spLocks noChangeArrowheads="1"/>
          </p:cNvSpPr>
          <p:nvPr/>
        </p:nvSpPr>
        <p:spPr bwMode="auto">
          <a:xfrm>
            <a:off x="0" y="114300"/>
            <a:ext cx="9144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dirty="0">
                <a:solidFill>
                  <a:srgbClr val="FFFF00"/>
                </a:solidFill>
              </a:rPr>
              <a:t>The Evidence Against Chemical Exchange Between Core and Mantle AFTER the Completion of Core Formation</a:t>
            </a:r>
          </a:p>
        </p:txBody>
      </p:sp>
      <p:sp>
        <p:nvSpPr>
          <p:cNvPr id="103429" name="Text Box 5"/>
          <p:cNvSpPr txBox="1">
            <a:spLocks noChangeArrowheads="1"/>
          </p:cNvSpPr>
          <p:nvPr/>
        </p:nvSpPr>
        <p:spPr bwMode="auto">
          <a:xfrm>
            <a:off x="152400" y="1524000"/>
            <a:ext cx="3200400"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dirty="0">
                <a:solidFill>
                  <a:schemeClr val="bg1"/>
                </a:solidFill>
              </a:rPr>
              <a:t>Interaction of core with mantle will change the ratio of siderophile (Ni) to lithophile (Mg) elements. </a:t>
            </a:r>
          </a:p>
          <a:p>
            <a:pPr>
              <a:defRPr/>
            </a:pPr>
            <a:endParaRPr lang="en-US" sz="2000" dirty="0">
              <a:solidFill>
                <a:schemeClr val="bg1"/>
              </a:solidFill>
            </a:endParaRPr>
          </a:p>
          <a:p>
            <a:pPr>
              <a:defRPr/>
            </a:pPr>
            <a:r>
              <a:rPr lang="en-US" sz="2000" dirty="0">
                <a:solidFill>
                  <a:schemeClr val="bg1"/>
                </a:solidFill>
              </a:rPr>
              <a:t>A variety of lithophile/siderophile element ratios show little or no change in the mantle over Earth history --&gt; implies limited, if any, core-mantle exchange.</a:t>
            </a:r>
            <a:endParaRPr lang="en-US" dirty="0">
              <a:solidFill>
                <a:schemeClr val="bg1"/>
              </a:solidFill>
            </a:endParaRPr>
          </a:p>
        </p:txBody>
      </p:sp>
      <p:sp>
        <p:nvSpPr>
          <p:cNvPr id="54277" name="Text Box 6"/>
          <p:cNvSpPr txBox="1">
            <a:spLocks noChangeArrowheads="1"/>
          </p:cNvSpPr>
          <p:nvPr/>
        </p:nvSpPr>
        <p:spPr bwMode="auto">
          <a:xfrm>
            <a:off x="190500" y="5905500"/>
            <a:ext cx="3073400" cy="5238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solidFill>
                  <a:schemeClr val="bg1"/>
                </a:solidFill>
              </a:rPr>
              <a:t>After the arguments of McDonough and Sun, Chem. Geol., 1995</a:t>
            </a:r>
            <a:endParaRPr lang="en-US">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4"/>
          <p:cNvSpPr txBox="1">
            <a:spLocks noChangeArrowheads="1"/>
          </p:cNvSpPr>
          <p:nvPr/>
        </p:nvSpPr>
        <p:spPr bwMode="auto">
          <a:xfrm>
            <a:off x="863600" y="254000"/>
            <a:ext cx="76073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rgbClr val="FFFF00"/>
                </a:solidFill>
              </a:rPr>
              <a:t>To this point we have formed an Earth that is depleted in volatile elements, probably because it formed from volatile-depleted planetesimals.  We have seen that core formation occurred within the first 50-100 Ma of Earth history.  What we haven’t talked about is whether these processes have had any effect on the main mass/volume of Earth – the mantle.</a:t>
            </a:r>
          </a:p>
        </p:txBody>
      </p:sp>
      <p:pic>
        <p:nvPicPr>
          <p:cNvPr id="5632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 y="3098800"/>
            <a:ext cx="41529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3106738"/>
            <a:ext cx="4610100"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0" y="1930400"/>
            <a:ext cx="9144000" cy="4927600"/>
          </a:xfrm>
          <a:prstGeom prst="rect">
            <a:avLst/>
          </a:prstGeom>
          <a:solidFill>
            <a:srgbClr val="FFFFFF"/>
          </a:solidFill>
          <a:ln w="9525">
            <a:solidFill>
              <a:schemeClr val="tx1"/>
            </a:solidFill>
            <a:round/>
            <a:headEnd/>
            <a:tailEnd/>
          </a:ln>
        </p:spPr>
        <p:txBody>
          <a:bodyPr/>
          <a:lstStyle/>
          <a:p>
            <a:endParaRPr lang="en-US"/>
          </a:p>
        </p:txBody>
      </p:sp>
      <p:sp>
        <p:nvSpPr>
          <p:cNvPr id="57346" name="Rectangle 1026"/>
          <p:cNvSpPr>
            <a:spLocks noGrp="1" noChangeArrowheads="1"/>
          </p:cNvSpPr>
          <p:nvPr>
            <p:ph type="title"/>
          </p:nvPr>
        </p:nvSpPr>
        <p:spPr>
          <a:xfrm>
            <a:off x="0" y="254000"/>
            <a:ext cx="9144000" cy="1143000"/>
          </a:xfrm>
        </p:spPr>
        <p:txBody>
          <a:bodyPr/>
          <a:lstStyle/>
          <a:p>
            <a:r>
              <a:rPr lang="en-US" sz="2400">
                <a:solidFill>
                  <a:srgbClr val="FFFF00"/>
                </a:solidFill>
                <a:latin typeface="Times" charset="0"/>
                <a:ea typeface="MS PGothic" charset="0"/>
              </a:rPr>
              <a:t>Elements that are Neither Volatile, nor Siderophile, the  Refractory Lithophile Elements, SHOULD be Present in the Silicate Earth in Chondritic Relative Abundances</a:t>
            </a:r>
            <a:r>
              <a:rPr lang="en-US" sz="2800">
                <a:solidFill>
                  <a:srgbClr val="FFFF00"/>
                </a:solidFill>
                <a:latin typeface="Times" charset="0"/>
                <a:ea typeface="MS PGothic" charset="0"/>
              </a:rPr>
              <a:t/>
            </a:r>
            <a:br>
              <a:rPr lang="en-US" sz="2800">
                <a:solidFill>
                  <a:srgbClr val="FFFF00"/>
                </a:solidFill>
                <a:latin typeface="Times" charset="0"/>
                <a:ea typeface="MS PGothic" charset="0"/>
              </a:rPr>
            </a:br>
            <a:r>
              <a:rPr lang="en-US" sz="1400">
                <a:solidFill>
                  <a:srgbClr val="FFFFFF"/>
                </a:solidFill>
                <a:latin typeface="Times" charset="0"/>
                <a:ea typeface="MS PGothic" charset="0"/>
              </a:rPr>
              <a:t>(but are not in most terrestrial  rocks!)</a:t>
            </a:r>
            <a:endParaRPr lang="en-US" sz="3200">
              <a:solidFill>
                <a:srgbClr val="FFFFFF"/>
              </a:solidFill>
              <a:latin typeface="Times" charset="0"/>
              <a:ea typeface="MS PGothic" charset="0"/>
            </a:endParaRPr>
          </a:p>
        </p:txBody>
      </p:sp>
      <p:pic>
        <p:nvPicPr>
          <p:cNvPr id="57347" name="Picture 1028" descr="RefracLith.tiff                                                00140D18Macintosh HD                   B75E31B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78400" y="2705100"/>
            <a:ext cx="4197350" cy="2533650"/>
          </a:xfrm>
        </p:spPr>
      </p:pic>
      <p:pic>
        <p:nvPicPr>
          <p:cNvPr id="105477" name="Picture 1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349500"/>
            <a:ext cx="5257800"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5478" name="Text Box 1030"/>
          <p:cNvSpPr txBox="1">
            <a:spLocks noChangeArrowheads="1"/>
          </p:cNvSpPr>
          <p:nvPr/>
        </p:nvSpPr>
        <p:spPr bwMode="auto">
          <a:xfrm>
            <a:off x="6172200" y="5359400"/>
            <a:ext cx="237807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ja-JP" altLang="en-US" sz="1400" dirty="0">
                <a:latin typeface="Arial"/>
              </a:rPr>
              <a:t>“</a:t>
            </a:r>
            <a:r>
              <a:rPr lang="en-US" sz="1400" dirty="0"/>
              <a:t>Fertile</a:t>
            </a:r>
            <a:r>
              <a:rPr lang="ja-JP" altLang="en-US" sz="1400" dirty="0">
                <a:latin typeface="Arial"/>
              </a:rPr>
              <a:t>”</a:t>
            </a:r>
            <a:r>
              <a:rPr lang="en-US" sz="1400" dirty="0"/>
              <a:t> mantle xenoliths (from Palme and O</a:t>
            </a:r>
            <a:r>
              <a:rPr lang="ja-JP" altLang="en-US" sz="1400" dirty="0">
                <a:latin typeface="Arial"/>
              </a:rPr>
              <a:t>’</a:t>
            </a:r>
            <a:r>
              <a:rPr lang="en-US" sz="1400" dirty="0"/>
              <a:t>Neill, TOG, 2004, after </a:t>
            </a:r>
            <a:r>
              <a:rPr lang="en-US" sz="1400" dirty="0" err="1"/>
              <a:t>Jagoutz</a:t>
            </a:r>
            <a:r>
              <a:rPr lang="en-US" sz="1400" dirty="0"/>
              <a:t> et al., 1979)</a:t>
            </a:r>
            <a:endParaRPr lang="en-US" dirty="0"/>
          </a:p>
        </p:txBody>
      </p:sp>
      <p:sp>
        <p:nvSpPr>
          <p:cNvPr id="105480" name="Text Box 1032"/>
          <p:cNvSpPr txBox="1">
            <a:spLocks noChangeArrowheads="1"/>
          </p:cNvSpPr>
          <p:nvPr/>
        </p:nvSpPr>
        <p:spPr bwMode="auto">
          <a:xfrm>
            <a:off x="1066800" y="5867400"/>
            <a:ext cx="39782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dirty="0">
                <a:solidFill>
                  <a:schemeClr val="accent2"/>
                </a:solidFill>
              </a:rPr>
              <a:t>Element order reflects the degree of incompatibility during melting in the shallow mantle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3"/>
          <p:cNvSpPr>
            <a:spLocks noChangeArrowheads="1"/>
          </p:cNvSpPr>
          <p:nvPr/>
        </p:nvSpPr>
        <p:spPr bwMode="auto">
          <a:xfrm>
            <a:off x="3429000" y="1981200"/>
            <a:ext cx="5715000" cy="2819400"/>
          </a:xfrm>
          <a:prstGeom prst="rect">
            <a:avLst/>
          </a:prstGeom>
          <a:solidFill>
            <a:srgbClr val="FFFFFF"/>
          </a:solidFill>
          <a:ln w="9525">
            <a:solidFill>
              <a:srgbClr val="FFFFFF"/>
            </a:solidFill>
            <a:round/>
            <a:headEnd/>
            <a:tailEnd/>
          </a:ln>
        </p:spPr>
        <p:txBody>
          <a:bodyPr/>
          <a:lstStyle/>
          <a:p>
            <a:endParaRPr lang="en-US"/>
          </a:p>
        </p:txBody>
      </p:sp>
      <p:sp>
        <p:nvSpPr>
          <p:cNvPr id="59394" name="Text Box 3"/>
          <p:cNvSpPr txBox="1">
            <a:spLocks noChangeArrowheads="1"/>
          </p:cNvSpPr>
          <p:nvPr/>
        </p:nvSpPr>
        <p:spPr bwMode="auto">
          <a:xfrm>
            <a:off x="165100" y="1003300"/>
            <a:ext cx="70104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eaLnBrk="1" hangingPunct="1"/>
            <a:r>
              <a:rPr lang="fr-FR" b="1">
                <a:solidFill>
                  <a:srgbClr val="FFFF00"/>
                </a:solidFill>
                <a:latin typeface="Times New Roman" charset="0"/>
                <a:ea typeface="ＭＳ Ｐゴシック" charset="0"/>
                <a:cs typeface="ＭＳ Ｐゴシック" charset="0"/>
              </a:rPr>
              <a:t>Short-lived chronometer:</a:t>
            </a:r>
            <a:endParaRPr lang="fr-FR">
              <a:solidFill>
                <a:srgbClr val="FFFF00"/>
              </a:solidFill>
              <a:latin typeface="Times New Roman" charset="0"/>
              <a:ea typeface="ＭＳ Ｐゴシック" charset="0"/>
              <a:cs typeface="ＭＳ Ｐゴシック" charset="0"/>
            </a:endParaRPr>
          </a:p>
          <a:p>
            <a:pPr eaLnBrk="1" hangingPunct="1">
              <a:lnSpc>
                <a:spcPct val="130000"/>
              </a:lnSpc>
            </a:pPr>
            <a:r>
              <a:rPr lang="fr-FR" baseline="30000">
                <a:solidFill>
                  <a:srgbClr val="FFFFFF"/>
                </a:solidFill>
                <a:latin typeface="Comic Sans MS" charset="0"/>
                <a:ea typeface="ＭＳ Ｐゴシック" charset="0"/>
                <a:cs typeface="ＭＳ Ｐゴシック" charset="0"/>
              </a:rPr>
              <a:t>146</a:t>
            </a:r>
            <a:r>
              <a:rPr lang="fr-FR">
                <a:solidFill>
                  <a:srgbClr val="FFFFFF"/>
                </a:solidFill>
                <a:latin typeface="Comic Sans MS" charset="0"/>
                <a:ea typeface="ＭＳ Ｐゴシック" charset="0"/>
                <a:cs typeface="ＭＳ Ｐゴシック" charset="0"/>
              </a:rPr>
              <a:t>Sm	        </a:t>
            </a:r>
            <a:r>
              <a:rPr lang="fr-FR" baseline="30000">
                <a:solidFill>
                  <a:srgbClr val="FFFFFF"/>
                </a:solidFill>
                <a:latin typeface="Comic Sans MS" charset="0"/>
                <a:ea typeface="ＭＳ Ｐゴシック" charset="0"/>
                <a:cs typeface="ＭＳ Ｐゴシック" charset="0"/>
              </a:rPr>
              <a:t>142</a:t>
            </a:r>
            <a:r>
              <a:rPr lang="fr-FR">
                <a:solidFill>
                  <a:srgbClr val="FFFFFF"/>
                </a:solidFill>
                <a:latin typeface="Comic Sans MS" charset="0"/>
                <a:ea typeface="ＭＳ Ｐゴシック" charset="0"/>
                <a:cs typeface="ＭＳ Ｐゴシック" charset="0"/>
              </a:rPr>
              <a:t>Nd </a:t>
            </a:r>
            <a:r>
              <a:rPr lang="fr-FR" b="1">
                <a:solidFill>
                  <a:srgbClr val="FFFFFF"/>
                </a:solidFill>
                <a:latin typeface="Times New Roman" charset="0"/>
                <a:ea typeface="ＭＳ Ｐゴシック" charset="0"/>
                <a:cs typeface="ＭＳ Ｐゴシック" charset="0"/>
              </a:rPr>
              <a:t>(T</a:t>
            </a:r>
            <a:r>
              <a:rPr lang="fr-FR" b="1" baseline="-25000">
                <a:solidFill>
                  <a:srgbClr val="FFFFFF"/>
                </a:solidFill>
                <a:latin typeface="Times New Roman" charset="0"/>
                <a:ea typeface="ＭＳ Ｐゴシック" charset="0"/>
                <a:cs typeface="ＭＳ Ｐゴシック" charset="0"/>
              </a:rPr>
              <a:t>1/2</a:t>
            </a:r>
            <a:r>
              <a:rPr lang="fr-FR" b="1">
                <a:solidFill>
                  <a:srgbClr val="FFFFFF"/>
                </a:solidFill>
                <a:latin typeface="Times New Roman" charset="0"/>
                <a:ea typeface="ＭＳ Ｐゴシック" charset="0"/>
                <a:cs typeface="ＭＳ Ｐゴシック" charset="0"/>
              </a:rPr>
              <a:t>= 68 Ma)</a:t>
            </a:r>
            <a:endParaRPr lang="fr-FR" b="1">
              <a:solidFill>
                <a:srgbClr val="FFFFFF"/>
              </a:solidFill>
              <a:latin typeface="Arial" charset="0"/>
              <a:ea typeface="ＭＳ Ｐゴシック" charset="0"/>
              <a:cs typeface="ＭＳ Ｐゴシック" charset="0"/>
            </a:endParaRPr>
          </a:p>
          <a:p>
            <a:pPr eaLnBrk="1" hangingPunct="1"/>
            <a:r>
              <a:rPr lang="fr-FR" baseline="30000">
                <a:solidFill>
                  <a:srgbClr val="FFFFFF"/>
                </a:solidFill>
                <a:latin typeface="Times New Roman" charset="0"/>
                <a:ea typeface="ＭＳ Ｐゴシック" charset="0"/>
                <a:cs typeface="ＭＳ Ｐゴシック" charset="0"/>
              </a:rPr>
              <a:t>146</a:t>
            </a:r>
            <a:r>
              <a:rPr lang="fr-FR">
                <a:solidFill>
                  <a:srgbClr val="FFFFFF"/>
                </a:solidFill>
                <a:latin typeface="Times New Roman" charset="0"/>
                <a:ea typeface="ＭＳ Ｐゴシック" charset="0"/>
                <a:cs typeface="ＭＳ Ｐゴシック" charset="0"/>
              </a:rPr>
              <a:t>Sm exists only in</a:t>
            </a:r>
          </a:p>
          <a:p>
            <a:pPr eaLnBrk="1" hangingPunct="1"/>
            <a:r>
              <a:rPr lang="fr-FR">
                <a:solidFill>
                  <a:srgbClr val="FFFFFF"/>
                </a:solidFill>
                <a:latin typeface="Times New Roman" charset="0"/>
                <a:ea typeface="ＭＳ Ｐゴシック" charset="0"/>
                <a:cs typeface="ＭＳ Ｐゴシック" charset="0"/>
              </a:rPr>
              <a:t>the first ~500 Ma of</a:t>
            </a:r>
          </a:p>
          <a:p>
            <a:pPr eaLnBrk="1" hangingPunct="1"/>
            <a:r>
              <a:rPr lang="fr-FR">
                <a:solidFill>
                  <a:srgbClr val="FFFFFF"/>
                </a:solidFill>
                <a:latin typeface="Times New Roman" charset="0"/>
                <a:ea typeface="ＭＳ Ｐゴシック" charset="0"/>
                <a:cs typeface="ＭＳ Ｐゴシック" charset="0"/>
              </a:rPr>
              <a:t>Solar system history </a:t>
            </a:r>
            <a:endParaRPr lang="fr-FR" sz="2000">
              <a:solidFill>
                <a:srgbClr val="FFFFFF"/>
              </a:solidFill>
              <a:latin typeface="Times New Roman" charset="0"/>
              <a:ea typeface="ＭＳ Ｐゴシック" charset="0"/>
              <a:cs typeface="ＭＳ Ｐゴシック" charset="0"/>
            </a:endParaRPr>
          </a:p>
          <a:p>
            <a:pPr eaLnBrk="1" hangingPunct="1"/>
            <a:endParaRPr lang="fr-FR" sz="2000">
              <a:latin typeface="Times New Roman" charset="0"/>
              <a:ea typeface="ＭＳ Ｐゴシック" charset="0"/>
              <a:cs typeface="ＭＳ Ｐゴシック" charset="0"/>
            </a:endParaRPr>
          </a:p>
          <a:p>
            <a:pPr eaLnBrk="1" hangingPunct="1"/>
            <a:endParaRPr lang="fr-FR" sz="2000">
              <a:latin typeface="Times New Roman" charset="0"/>
              <a:ea typeface="ＭＳ Ｐゴシック" charset="0"/>
              <a:cs typeface="ＭＳ Ｐゴシック" charset="0"/>
            </a:endParaRPr>
          </a:p>
          <a:p>
            <a:pPr eaLnBrk="1" hangingPunct="1"/>
            <a:endParaRPr lang="fr-FR" sz="2000">
              <a:latin typeface="Times New Roman" charset="0"/>
              <a:ea typeface="ＭＳ Ｐゴシック" charset="0"/>
              <a:cs typeface="ＭＳ Ｐゴシック" charset="0"/>
            </a:endParaRPr>
          </a:p>
          <a:p>
            <a:pPr eaLnBrk="1" hangingPunct="1"/>
            <a:endParaRPr lang="fr-FR" sz="2000">
              <a:latin typeface="Times New Roman" charset="0"/>
              <a:ea typeface="ＭＳ Ｐゴシック" charset="0"/>
              <a:cs typeface="ＭＳ Ｐゴシック" charset="0"/>
            </a:endParaRPr>
          </a:p>
          <a:p>
            <a:pPr eaLnBrk="1" hangingPunct="1"/>
            <a:endParaRPr lang="fr-FR" sz="2000">
              <a:latin typeface="Times New Roman" charset="0"/>
              <a:ea typeface="ＭＳ Ｐゴシック" charset="0"/>
              <a:cs typeface="ＭＳ Ｐゴシック" charset="0"/>
            </a:endParaRPr>
          </a:p>
          <a:p>
            <a:pPr eaLnBrk="1" hangingPunct="1"/>
            <a:endParaRPr lang="fr-FR" sz="2000">
              <a:latin typeface="Times New Roman" charset="0"/>
              <a:ea typeface="ＭＳ Ｐゴシック" charset="0"/>
              <a:cs typeface="ＭＳ Ｐゴシック" charset="0"/>
            </a:endParaRPr>
          </a:p>
          <a:p>
            <a:pPr eaLnBrk="1" hangingPunct="1"/>
            <a:endParaRPr lang="fr-FR" sz="2000">
              <a:latin typeface="Times New Roman" charset="0"/>
              <a:ea typeface="ＭＳ Ｐゴシック" charset="0"/>
              <a:cs typeface="ＭＳ Ｐゴシック" charset="0"/>
            </a:endParaRPr>
          </a:p>
          <a:p>
            <a:pPr eaLnBrk="1" hangingPunct="1"/>
            <a:r>
              <a:rPr lang="fr-FR" b="1">
                <a:solidFill>
                  <a:srgbClr val="FFFF00"/>
                </a:solidFill>
                <a:latin typeface="Times New Roman" charset="0"/>
                <a:ea typeface="ＭＳ Ｐゴシック" charset="0"/>
                <a:cs typeface="ＭＳ Ｐゴシック" charset="0"/>
              </a:rPr>
              <a:t>Coupled to the long-lived chronometer:</a:t>
            </a:r>
            <a:endParaRPr lang="fr-FR">
              <a:solidFill>
                <a:srgbClr val="FFFF00"/>
              </a:solidFill>
              <a:latin typeface="Times New Roman" charset="0"/>
              <a:ea typeface="ＭＳ Ｐゴシック" charset="0"/>
              <a:cs typeface="ＭＳ Ｐゴシック" charset="0"/>
            </a:endParaRPr>
          </a:p>
          <a:p>
            <a:pPr eaLnBrk="1" hangingPunct="1">
              <a:lnSpc>
                <a:spcPct val="120000"/>
              </a:lnSpc>
            </a:pPr>
            <a:r>
              <a:rPr lang="fr-FR" baseline="30000">
                <a:solidFill>
                  <a:srgbClr val="FFFFFF"/>
                </a:solidFill>
                <a:latin typeface="Comic Sans MS" charset="0"/>
                <a:ea typeface="ＭＳ Ｐゴシック" charset="0"/>
                <a:cs typeface="ＭＳ Ｐゴシック" charset="0"/>
              </a:rPr>
              <a:t>147</a:t>
            </a:r>
            <a:r>
              <a:rPr lang="fr-FR">
                <a:solidFill>
                  <a:srgbClr val="FFFFFF"/>
                </a:solidFill>
                <a:latin typeface="Comic Sans MS" charset="0"/>
                <a:ea typeface="ＭＳ Ｐゴシック" charset="0"/>
                <a:cs typeface="ＭＳ Ｐゴシック" charset="0"/>
              </a:rPr>
              <a:t>Sm	       </a:t>
            </a:r>
            <a:r>
              <a:rPr lang="fr-FR" baseline="30000">
                <a:solidFill>
                  <a:srgbClr val="FFFFFF"/>
                </a:solidFill>
                <a:latin typeface="Comic Sans MS" charset="0"/>
                <a:ea typeface="ＭＳ Ｐゴシック" charset="0"/>
                <a:cs typeface="ＭＳ Ｐゴシック" charset="0"/>
              </a:rPr>
              <a:t>143</a:t>
            </a:r>
            <a:r>
              <a:rPr lang="fr-FR">
                <a:solidFill>
                  <a:srgbClr val="FFFFFF"/>
                </a:solidFill>
                <a:latin typeface="Comic Sans MS" charset="0"/>
                <a:ea typeface="ＭＳ Ｐゴシック" charset="0"/>
                <a:cs typeface="ＭＳ Ｐゴシック" charset="0"/>
              </a:rPr>
              <a:t>Nd  </a:t>
            </a:r>
            <a:r>
              <a:rPr lang="fr-FR" b="1">
                <a:solidFill>
                  <a:srgbClr val="FFFFFF"/>
                </a:solidFill>
                <a:latin typeface="Times New Roman" charset="0"/>
                <a:ea typeface="ＭＳ Ｐゴシック" charset="0"/>
                <a:cs typeface="ＭＳ Ｐゴシック" charset="0"/>
              </a:rPr>
              <a:t>(T</a:t>
            </a:r>
            <a:r>
              <a:rPr lang="fr-FR" b="1" baseline="-25000">
                <a:solidFill>
                  <a:srgbClr val="FFFFFF"/>
                </a:solidFill>
                <a:latin typeface="Times New Roman" charset="0"/>
                <a:ea typeface="ＭＳ Ｐゴシック" charset="0"/>
                <a:cs typeface="ＭＳ Ｐゴシック" charset="0"/>
              </a:rPr>
              <a:t>1/2</a:t>
            </a:r>
            <a:r>
              <a:rPr lang="fr-FR" b="1">
                <a:solidFill>
                  <a:srgbClr val="FFFFFF"/>
                </a:solidFill>
                <a:latin typeface="Times New Roman" charset="0"/>
                <a:ea typeface="ＭＳ Ｐゴシック" charset="0"/>
                <a:cs typeface="ＭＳ Ｐゴシック" charset="0"/>
              </a:rPr>
              <a:t> = 106 Ga)</a:t>
            </a:r>
            <a:endParaRPr lang="fr-FR" baseline="30000">
              <a:solidFill>
                <a:srgbClr val="FFFFFF"/>
              </a:solidFill>
              <a:latin typeface="Times New Roman" charset="0"/>
              <a:ea typeface="ＭＳ Ｐゴシック" charset="0"/>
              <a:cs typeface="ＭＳ Ｐゴシック" charset="0"/>
            </a:endParaRPr>
          </a:p>
          <a:p>
            <a:pPr eaLnBrk="1" hangingPunct="1"/>
            <a:r>
              <a:rPr lang="fr-FR" baseline="30000">
                <a:solidFill>
                  <a:srgbClr val="FFFFFF"/>
                </a:solidFill>
                <a:latin typeface="Times New Roman" charset="0"/>
                <a:ea typeface="ＭＳ Ｐゴシック" charset="0"/>
                <a:cs typeface="ＭＳ Ｐゴシック" charset="0"/>
              </a:rPr>
              <a:t>147</a:t>
            </a:r>
            <a:r>
              <a:rPr lang="fr-FR">
                <a:solidFill>
                  <a:srgbClr val="FFFFFF"/>
                </a:solidFill>
                <a:latin typeface="Times New Roman" charset="0"/>
                <a:ea typeface="ＭＳ Ｐゴシック" charset="0"/>
                <a:cs typeface="ＭＳ Ｐゴシック" charset="0"/>
              </a:rPr>
              <a:t>Sm abundance decreased by only 3% in 4.56 Ga</a:t>
            </a:r>
            <a:endParaRPr lang="fr-FR">
              <a:solidFill>
                <a:srgbClr val="FFFFFF"/>
              </a:solidFill>
              <a:latin typeface="Comic Sans MS" charset="0"/>
              <a:ea typeface="ＭＳ Ｐゴシック" charset="0"/>
              <a:cs typeface="ＭＳ Ｐゴシック" charset="0"/>
            </a:endParaRPr>
          </a:p>
        </p:txBody>
      </p:sp>
      <p:graphicFrame>
        <p:nvGraphicFramePr>
          <p:cNvPr id="59395" name="Object 2"/>
          <p:cNvGraphicFramePr>
            <a:graphicFrameLocks noChangeAspect="1"/>
          </p:cNvGraphicFramePr>
          <p:nvPr/>
        </p:nvGraphicFramePr>
        <p:xfrm>
          <a:off x="3438525" y="1524000"/>
          <a:ext cx="5705475" cy="3459163"/>
        </p:xfrm>
        <a:graphic>
          <a:graphicData uri="http://schemas.openxmlformats.org/presentationml/2006/ole">
            <mc:AlternateContent xmlns:mc="http://schemas.openxmlformats.org/markup-compatibility/2006">
              <mc:Choice xmlns:v="urn:schemas-microsoft-com:vml" Requires="v">
                <p:oleObj spid="_x0000_s59403" name="Chart" r:id="rId5" imgW="5600700" imgH="3111500" progId="Excel.Chart.8">
                  <p:embed/>
                </p:oleObj>
              </mc:Choice>
              <mc:Fallback>
                <p:oleObj name="Chart" r:id="rId5" imgW="5600700" imgH="3111500" progId="Excel.Char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8525" y="1524000"/>
                        <a:ext cx="5705475" cy="345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396" name="Text Box 5"/>
          <p:cNvSpPr txBox="1">
            <a:spLocks noChangeArrowheads="1"/>
          </p:cNvSpPr>
          <p:nvPr/>
        </p:nvSpPr>
        <p:spPr bwMode="auto">
          <a:xfrm>
            <a:off x="2178050" y="0"/>
            <a:ext cx="5211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sz="3200" baseline="30000">
                <a:solidFill>
                  <a:srgbClr val="FFFF00"/>
                </a:solidFill>
                <a:ea typeface="ＭＳ Ｐゴシック" charset="0"/>
                <a:cs typeface="ＭＳ Ｐゴシック" charset="0"/>
              </a:rPr>
              <a:t>146,147</a:t>
            </a:r>
            <a:r>
              <a:rPr lang="en-US" sz="3200">
                <a:solidFill>
                  <a:srgbClr val="FFFF00"/>
                </a:solidFill>
                <a:ea typeface="ＭＳ Ｐゴシック" charset="0"/>
                <a:cs typeface="ＭＳ Ｐゴシック" charset="0"/>
              </a:rPr>
              <a:t>Sm-</a:t>
            </a:r>
            <a:r>
              <a:rPr lang="en-US" sz="3200" baseline="30000">
                <a:solidFill>
                  <a:srgbClr val="FFFF00"/>
                </a:solidFill>
                <a:ea typeface="ＭＳ Ｐゴシック" charset="0"/>
                <a:cs typeface="ＭＳ Ｐゴシック" charset="0"/>
              </a:rPr>
              <a:t>142,143</a:t>
            </a:r>
            <a:r>
              <a:rPr lang="en-US" sz="3200">
                <a:solidFill>
                  <a:srgbClr val="FFFF00"/>
                </a:solidFill>
                <a:ea typeface="ＭＳ Ｐゴシック" charset="0"/>
                <a:cs typeface="ＭＳ Ｐゴシック" charset="0"/>
              </a:rPr>
              <a:t>Nd Systematics</a:t>
            </a:r>
            <a:endParaRPr lang="en-US" sz="3200" b="1">
              <a:solidFill>
                <a:srgbClr val="FFFF00"/>
              </a:solidFill>
              <a:ea typeface="ＭＳ Ｐゴシック" charset="0"/>
              <a:cs typeface="ＭＳ Ｐゴシック" charset="0"/>
            </a:endParaRPr>
          </a:p>
        </p:txBody>
      </p:sp>
      <p:sp>
        <p:nvSpPr>
          <p:cNvPr id="59397" name="Line 6"/>
          <p:cNvSpPr>
            <a:spLocks noChangeShapeType="1"/>
          </p:cNvSpPr>
          <p:nvPr/>
        </p:nvSpPr>
        <p:spPr bwMode="auto">
          <a:xfrm>
            <a:off x="1206500" y="1709738"/>
            <a:ext cx="533400"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398" name="Text Box 9"/>
          <p:cNvSpPr txBox="1">
            <a:spLocks noChangeArrowheads="1"/>
          </p:cNvSpPr>
          <p:nvPr/>
        </p:nvSpPr>
        <p:spPr bwMode="auto">
          <a:xfrm>
            <a:off x="6256338" y="2894013"/>
            <a:ext cx="8001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eaLnBrk="1" hangingPunct="1"/>
            <a:r>
              <a:rPr lang="fr-FR" sz="1800" b="1">
                <a:solidFill>
                  <a:srgbClr val="AE1E33"/>
                </a:solidFill>
                <a:latin typeface="Arial" charset="0"/>
                <a:ea typeface="ＭＳ Ｐゴシック" charset="0"/>
                <a:cs typeface="ＭＳ Ｐゴシック" charset="0"/>
              </a:rPr>
              <a:t>Isua</a:t>
            </a:r>
          </a:p>
          <a:p>
            <a:pPr algn="ctr" eaLnBrk="1" hangingPunct="1"/>
            <a:r>
              <a:rPr lang="fr-FR" sz="1600" b="1">
                <a:solidFill>
                  <a:srgbClr val="AE1E33"/>
                </a:solidFill>
                <a:latin typeface="Arial" charset="0"/>
                <a:ea typeface="ＭＳ Ｐゴシック" charset="0"/>
                <a:cs typeface="ＭＳ Ｐゴシック" charset="0"/>
              </a:rPr>
              <a:t>3.8 Ga</a:t>
            </a:r>
          </a:p>
        </p:txBody>
      </p:sp>
      <p:sp>
        <p:nvSpPr>
          <p:cNvPr id="59399" name="Text Box 10"/>
          <p:cNvSpPr txBox="1">
            <a:spLocks noChangeArrowheads="1"/>
          </p:cNvSpPr>
          <p:nvPr/>
        </p:nvSpPr>
        <p:spPr bwMode="auto">
          <a:xfrm>
            <a:off x="4316413" y="2217738"/>
            <a:ext cx="10191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eaLnBrk="1" hangingPunct="1"/>
            <a:r>
              <a:rPr lang="fr-FR" sz="1800" b="1">
                <a:solidFill>
                  <a:srgbClr val="AE1E33"/>
                </a:solidFill>
                <a:latin typeface="Arial" charset="0"/>
                <a:ea typeface="ＭＳ Ｐゴシック" charset="0"/>
                <a:cs typeface="ＭＳ Ｐゴシック" charset="0"/>
              </a:rPr>
              <a:t>  Zircon</a:t>
            </a:r>
          </a:p>
          <a:p>
            <a:pPr algn="ctr" eaLnBrk="1" hangingPunct="1"/>
            <a:r>
              <a:rPr lang="fr-FR" sz="1600" b="1">
                <a:solidFill>
                  <a:srgbClr val="AE1E33"/>
                </a:solidFill>
                <a:latin typeface="Arial" charset="0"/>
                <a:ea typeface="ＭＳ Ｐゴシック" charset="0"/>
                <a:cs typeface="ＭＳ Ｐゴシック" charset="0"/>
              </a:rPr>
              <a:t>  4.4 Ga</a:t>
            </a:r>
          </a:p>
        </p:txBody>
      </p:sp>
      <p:sp>
        <p:nvSpPr>
          <p:cNvPr id="59400" name="Line 11"/>
          <p:cNvSpPr>
            <a:spLocks noChangeShapeType="1"/>
          </p:cNvSpPr>
          <p:nvPr/>
        </p:nvSpPr>
        <p:spPr bwMode="auto">
          <a:xfrm>
            <a:off x="4703763" y="2859088"/>
            <a:ext cx="0" cy="1266825"/>
          </a:xfrm>
          <a:prstGeom prst="line">
            <a:avLst/>
          </a:prstGeom>
          <a:noFill/>
          <a:ln w="9525">
            <a:solidFill>
              <a:srgbClr val="A5002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59401" name="Line 12"/>
          <p:cNvSpPr>
            <a:spLocks noChangeShapeType="1"/>
          </p:cNvSpPr>
          <p:nvPr/>
        </p:nvSpPr>
        <p:spPr bwMode="auto">
          <a:xfrm flipH="1">
            <a:off x="6640513" y="3429000"/>
            <a:ext cx="4762" cy="692150"/>
          </a:xfrm>
          <a:prstGeom prst="line">
            <a:avLst/>
          </a:prstGeom>
          <a:noFill/>
          <a:ln w="9525">
            <a:solidFill>
              <a:srgbClr val="A5002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59402" name="Line 14"/>
          <p:cNvSpPr>
            <a:spLocks noChangeShapeType="1"/>
          </p:cNvSpPr>
          <p:nvPr/>
        </p:nvSpPr>
        <p:spPr bwMode="auto">
          <a:xfrm>
            <a:off x="1155700" y="5748338"/>
            <a:ext cx="533400" cy="0"/>
          </a:xfrm>
          <a:prstGeom prst="line">
            <a:avLst/>
          </a:prstGeom>
          <a:noFill/>
          <a:ln w="3810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381000" y="1219200"/>
            <a:ext cx="7848600" cy="477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eaLnBrk="1" hangingPunct="1">
              <a:buFontTx/>
              <a:buChar char="•"/>
              <a:defRPr/>
            </a:pPr>
            <a:r>
              <a:rPr lang="fr-FR" sz="2000" b="1" dirty="0">
                <a:solidFill>
                  <a:srgbClr val="FFFFFF"/>
                </a:solidFill>
              </a:rPr>
              <a:t>  </a:t>
            </a:r>
            <a:r>
              <a:rPr lang="fr-FR" sz="2000" b="1" dirty="0" err="1">
                <a:solidFill>
                  <a:srgbClr val="FFFFFF"/>
                </a:solidFill>
              </a:rPr>
              <a:t>Because</a:t>
            </a:r>
            <a:r>
              <a:rPr lang="fr-FR" sz="2000" b="1" dirty="0">
                <a:solidFill>
                  <a:srgbClr val="FFFFFF"/>
                </a:solidFill>
              </a:rPr>
              <a:t> </a:t>
            </a:r>
            <a:r>
              <a:rPr lang="fr-FR" sz="2000" b="1" baseline="30000" dirty="0">
                <a:solidFill>
                  <a:srgbClr val="FFFFFF"/>
                </a:solidFill>
              </a:rPr>
              <a:t>142</a:t>
            </a:r>
            <a:r>
              <a:rPr lang="fr-FR" sz="2000" b="1" dirty="0">
                <a:solidFill>
                  <a:srgbClr val="FFFFFF"/>
                </a:solidFill>
              </a:rPr>
              <a:t>Nd anomalies have been</a:t>
            </a:r>
          </a:p>
          <a:p>
            <a:pPr algn="just" eaLnBrk="1" hangingPunct="1">
              <a:defRPr/>
            </a:pPr>
            <a:r>
              <a:rPr lang="fr-FR" sz="2000" b="1" dirty="0" err="1">
                <a:solidFill>
                  <a:srgbClr val="FFFFFF"/>
                </a:solidFill>
              </a:rPr>
              <a:t>measured</a:t>
            </a:r>
            <a:r>
              <a:rPr lang="fr-FR" sz="2000" b="1" dirty="0">
                <a:solidFill>
                  <a:srgbClr val="FFFFFF"/>
                </a:solidFill>
              </a:rPr>
              <a:t> in </a:t>
            </a:r>
            <a:r>
              <a:rPr lang="fr-FR" sz="2000" b="1" dirty="0" err="1">
                <a:solidFill>
                  <a:srgbClr val="FFFFFF"/>
                </a:solidFill>
              </a:rPr>
              <a:t>meteorites</a:t>
            </a:r>
            <a:r>
              <a:rPr lang="fr-FR" sz="2000" b="1" dirty="0">
                <a:solidFill>
                  <a:srgbClr val="FFFFFF"/>
                </a:solidFill>
              </a:rPr>
              <a:t> (</a:t>
            </a:r>
            <a:r>
              <a:rPr lang="fr-FR" sz="2000" b="1" dirty="0" err="1">
                <a:solidFill>
                  <a:srgbClr val="FFFFFF"/>
                </a:solidFill>
              </a:rPr>
              <a:t>eucrites</a:t>
            </a:r>
            <a:r>
              <a:rPr lang="fr-FR" sz="2000" b="1" dirty="0">
                <a:solidFill>
                  <a:srgbClr val="FFFFFF"/>
                </a:solidFill>
              </a:rPr>
              <a:t>, </a:t>
            </a:r>
            <a:r>
              <a:rPr lang="fr-FR" sz="2000" b="1" dirty="0" err="1">
                <a:solidFill>
                  <a:srgbClr val="FFFFFF"/>
                </a:solidFill>
              </a:rPr>
              <a:t>angrites</a:t>
            </a:r>
            <a:r>
              <a:rPr lang="fr-FR" sz="2000" b="1" dirty="0">
                <a:solidFill>
                  <a:srgbClr val="FFFFFF"/>
                </a:solidFill>
              </a:rPr>
              <a:t>),</a:t>
            </a:r>
          </a:p>
          <a:p>
            <a:pPr algn="just" eaLnBrk="1" hangingPunct="1">
              <a:defRPr/>
            </a:pPr>
            <a:r>
              <a:rPr lang="fr-FR" sz="2000" b="1" dirty="0">
                <a:solidFill>
                  <a:srgbClr val="FFFFFF"/>
                </a:solidFill>
              </a:rPr>
              <a:t>SNC </a:t>
            </a:r>
            <a:r>
              <a:rPr lang="fr-FR" sz="2000" b="1" dirty="0" err="1">
                <a:solidFill>
                  <a:srgbClr val="FFFFFF"/>
                </a:solidFill>
              </a:rPr>
              <a:t>meteorites</a:t>
            </a:r>
            <a:r>
              <a:rPr lang="fr-FR" sz="2000" b="1" dirty="0">
                <a:solidFill>
                  <a:srgbClr val="FFFFFF"/>
                </a:solidFill>
              </a:rPr>
              <a:t> (Mars) and </a:t>
            </a:r>
            <a:r>
              <a:rPr lang="fr-FR" sz="2000" b="1" dirty="0" err="1">
                <a:solidFill>
                  <a:srgbClr val="FFFFFF"/>
                </a:solidFill>
              </a:rPr>
              <a:t>lunar</a:t>
            </a:r>
            <a:r>
              <a:rPr lang="fr-FR" sz="2000" b="1" dirty="0">
                <a:solidFill>
                  <a:srgbClr val="FFFFFF"/>
                </a:solidFill>
              </a:rPr>
              <a:t> </a:t>
            </a:r>
            <a:r>
              <a:rPr lang="fr-FR" sz="2000" b="1" dirty="0" err="1">
                <a:solidFill>
                  <a:srgbClr val="FFFFFF"/>
                </a:solidFill>
              </a:rPr>
              <a:t>samples</a:t>
            </a:r>
            <a:r>
              <a:rPr lang="fr-FR" sz="2000" b="1" dirty="0">
                <a:solidFill>
                  <a:srgbClr val="FFFFFF"/>
                </a:solidFill>
              </a:rPr>
              <a:t>.</a:t>
            </a:r>
          </a:p>
          <a:p>
            <a:pPr algn="just" eaLnBrk="1" hangingPunct="1">
              <a:buFontTx/>
              <a:buChar char="•"/>
              <a:defRPr/>
            </a:pPr>
            <a:endParaRPr lang="fr-FR" sz="2000" dirty="0">
              <a:solidFill>
                <a:srgbClr val="FFFFFF"/>
              </a:solidFill>
            </a:endParaRPr>
          </a:p>
          <a:p>
            <a:pPr algn="just" eaLnBrk="1" hangingPunct="1">
              <a:defRPr/>
            </a:pPr>
            <a:r>
              <a:rPr lang="fr-FR" sz="2000" dirty="0">
                <a:solidFill>
                  <a:srgbClr val="FFFFFF"/>
                </a:solidFill>
              </a:rPr>
              <a:t>Evidence for </a:t>
            </a:r>
            <a:r>
              <a:rPr lang="fr-FR" sz="2000" dirty="0" err="1">
                <a:solidFill>
                  <a:srgbClr val="FFFFFF"/>
                </a:solidFill>
              </a:rPr>
              <a:t>very</a:t>
            </a:r>
            <a:r>
              <a:rPr lang="fr-FR" sz="2000" dirty="0">
                <a:solidFill>
                  <a:srgbClr val="FFFFFF"/>
                </a:solidFill>
              </a:rPr>
              <a:t> </a:t>
            </a:r>
            <a:r>
              <a:rPr lang="fr-FR" sz="2000" dirty="0" err="1">
                <a:solidFill>
                  <a:srgbClr val="FFFFFF"/>
                </a:solidFill>
              </a:rPr>
              <a:t>early</a:t>
            </a:r>
            <a:r>
              <a:rPr lang="fr-FR" sz="2000" dirty="0">
                <a:solidFill>
                  <a:srgbClr val="FFFFFF"/>
                </a:solidFill>
              </a:rPr>
              <a:t> </a:t>
            </a:r>
            <a:r>
              <a:rPr lang="fr-FR" sz="2000" dirty="0" err="1">
                <a:solidFill>
                  <a:srgbClr val="FFFFFF"/>
                </a:solidFill>
              </a:rPr>
              <a:t>Sm</a:t>
            </a:r>
            <a:r>
              <a:rPr lang="fr-FR" sz="2000" dirty="0">
                <a:solidFill>
                  <a:srgbClr val="FFFFFF"/>
                </a:solidFill>
              </a:rPr>
              <a:t>/</a:t>
            </a:r>
            <a:r>
              <a:rPr lang="fr-FR" sz="2000" dirty="0" err="1">
                <a:solidFill>
                  <a:srgbClr val="FFFFFF"/>
                </a:solidFill>
              </a:rPr>
              <a:t>Nd</a:t>
            </a:r>
            <a:r>
              <a:rPr lang="fr-FR" sz="2000" dirty="0">
                <a:solidFill>
                  <a:srgbClr val="FFFFFF"/>
                </a:solidFill>
              </a:rPr>
              <a:t> </a:t>
            </a:r>
            <a:r>
              <a:rPr lang="fr-FR" sz="2000" dirty="0" err="1">
                <a:solidFill>
                  <a:srgbClr val="FFFFFF"/>
                </a:solidFill>
              </a:rPr>
              <a:t>fractionation</a:t>
            </a:r>
            <a:endParaRPr lang="fr-FR" sz="2000" dirty="0">
              <a:solidFill>
                <a:srgbClr val="FFFFFF"/>
              </a:solidFill>
            </a:endParaRPr>
          </a:p>
          <a:p>
            <a:pPr algn="just" eaLnBrk="1" hangingPunct="1">
              <a:lnSpc>
                <a:spcPct val="110000"/>
              </a:lnSpc>
              <a:defRPr/>
            </a:pPr>
            <a:r>
              <a:rPr lang="fr-FR" sz="2000" b="1" dirty="0" err="1">
                <a:solidFill>
                  <a:srgbClr val="FFFFFF"/>
                </a:solidFill>
              </a:rPr>
              <a:t>Interpretation</a:t>
            </a:r>
            <a:r>
              <a:rPr lang="fr-FR" sz="2000" b="1" dirty="0">
                <a:solidFill>
                  <a:srgbClr val="FFFFFF"/>
                </a:solidFill>
              </a:rPr>
              <a:t>:</a:t>
            </a:r>
            <a:r>
              <a:rPr lang="fr-FR" sz="2000" dirty="0">
                <a:solidFill>
                  <a:srgbClr val="FFFFFF"/>
                </a:solidFill>
              </a:rPr>
              <a:t>  </a:t>
            </a:r>
            <a:r>
              <a:rPr lang="fr-FR" sz="2000" dirty="0" err="1">
                <a:solidFill>
                  <a:srgbClr val="FFFFFF"/>
                </a:solidFill>
              </a:rPr>
              <a:t>Fractionation</a:t>
            </a:r>
            <a:r>
              <a:rPr lang="fr-FR" sz="2000" dirty="0">
                <a:solidFill>
                  <a:srgbClr val="FFFFFF"/>
                </a:solidFill>
              </a:rPr>
              <a:t> </a:t>
            </a:r>
            <a:r>
              <a:rPr lang="fr-FR" sz="2000" dirty="0" err="1">
                <a:solidFill>
                  <a:srgbClr val="FFFFFF"/>
                </a:solidFill>
              </a:rPr>
              <a:t>produced</a:t>
            </a:r>
            <a:r>
              <a:rPr lang="fr-FR" sz="2000" dirty="0">
                <a:solidFill>
                  <a:srgbClr val="FFFFFF"/>
                </a:solidFill>
              </a:rPr>
              <a:t> </a:t>
            </a:r>
            <a:r>
              <a:rPr lang="fr-FR" sz="2000" dirty="0" err="1">
                <a:solidFill>
                  <a:srgbClr val="FFFFFF"/>
                </a:solidFill>
              </a:rPr>
              <a:t>during</a:t>
            </a:r>
            <a:endParaRPr lang="fr-FR" sz="2000" dirty="0">
              <a:solidFill>
                <a:srgbClr val="FFFFFF"/>
              </a:solidFill>
            </a:endParaRPr>
          </a:p>
          <a:p>
            <a:pPr algn="just" eaLnBrk="1" hangingPunct="1">
              <a:lnSpc>
                <a:spcPct val="110000"/>
              </a:lnSpc>
              <a:defRPr/>
            </a:pPr>
            <a:r>
              <a:rPr lang="fr-FR" sz="2000" dirty="0">
                <a:solidFill>
                  <a:srgbClr val="FFFFFF"/>
                </a:solidFill>
              </a:rPr>
              <a:t>the </a:t>
            </a:r>
            <a:r>
              <a:rPr lang="fr-FR" sz="2000" dirty="0" err="1">
                <a:solidFill>
                  <a:srgbClr val="FFFFFF"/>
                </a:solidFill>
              </a:rPr>
              <a:t>crystallization</a:t>
            </a:r>
            <a:r>
              <a:rPr lang="fr-FR" sz="2000" dirty="0">
                <a:solidFill>
                  <a:srgbClr val="FFFFFF"/>
                </a:solidFill>
              </a:rPr>
              <a:t> of a magma </a:t>
            </a:r>
            <a:r>
              <a:rPr lang="fr-FR" sz="2000" dirty="0" err="1">
                <a:solidFill>
                  <a:srgbClr val="FFFFFF"/>
                </a:solidFill>
              </a:rPr>
              <a:t>ocean</a:t>
            </a:r>
            <a:r>
              <a:rPr lang="fr-FR" sz="2000" dirty="0">
                <a:solidFill>
                  <a:srgbClr val="FFFFFF"/>
                </a:solidFill>
              </a:rPr>
              <a:t> </a:t>
            </a:r>
            <a:endParaRPr lang="fr-FR" sz="2000" b="1" dirty="0">
              <a:solidFill>
                <a:srgbClr val="FFFFFF"/>
              </a:solidFill>
            </a:endParaRPr>
          </a:p>
          <a:p>
            <a:pPr algn="just" eaLnBrk="1" hangingPunct="1">
              <a:defRPr/>
            </a:pPr>
            <a:endParaRPr lang="fr-FR" sz="2000" b="1" dirty="0">
              <a:solidFill>
                <a:srgbClr val="FFFFFF"/>
              </a:solidFill>
            </a:endParaRPr>
          </a:p>
          <a:p>
            <a:pPr algn="just" eaLnBrk="1" hangingPunct="1">
              <a:defRPr/>
            </a:pPr>
            <a:endParaRPr lang="fr-FR" sz="2000" b="1" dirty="0">
              <a:solidFill>
                <a:srgbClr val="FFFFFF"/>
              </a:solidFill>
            </a:endParaRPr>
          </a:p>
          <a:p>
            <a:pPr algn="just" eaLnBrk="1" hangingPunct="1">
              <a:defRPr/>
            </a:pPr>
            <a:endParaRPr lang="fr-FR" sz="2000" b="1" dirty="0">
              <a:solidFill>
                <a:srgbClr val="FFFFFF"/>
              </a:solidFill>
            </a:endParaRPr>
          </a:p>
          <a:p>
            <a:pPr algn="just" eaLnBrk="1" hangingPunct="1">
              <a:defRPr/>
            </a:pPr>
            <a:endParaRPr lang="fr-FR" sz="2000" b="1" dirty="0">
              <a:solidFill>
                <a:srgbClr val="FFFFFF"/>
              </a:solidFill>
            </a:endParaRPr>
          </a:p>
          <a:p>
            <a:pPr algn="just" eaLnBrk="1" hangingPunct="1">
              <a:buFontTx/>
              <a:buChar char="•"/>
              <a:defRPr/>
            </a:pPr>
            <a:r>
              <a:rPr lang="fr-FR" sz="2000" b="1" dirty="0">
                <a:solidFill>
                  <a:srgbClr val="FFFFFF"/>
                </a:solidFill>
              </a:rPr>
              <a:t>   A magma </a:t>
            </a:r>
            <a:r>
              <a:rPr lang="fr-FR" sz="2000" b="1" dirty="0" err="1">
                <a:solidFill>
                  <a:srgbClr val="FFFFFF"/>
                </a:solidFill>
              </a:rPr>
              <a:t>ocean</a:t>
            </a:r>
            <a:r>
              <a:rPr lang="fr-FR" sz="2000" b="1" dirty="0">
                <a:solidFill>
                  <a:srgbClr val="FFFFFF"/>
                </a:solidFill>
              </a:rPr>
              <a:t> stage has </a:t>
            </a:r>
            <a:r>
              <a:rPr lang="fr-FR" sz="2000" b="1" dirty="0" err="1">
                <a:solidFill>
                  <a:srgbClr val="FFFFFF"/>
                </a:solidFill>
              </a:rPr>
              <a:t>wide</a:t>
            </a:r>
            <a:r>
              <a:rPr lang="fr-FR" sz="2000" b="1" dirty="0">
                <a:solidFill>
                  <a:srgbClr val="FFFFFF"/>
                </a:solidFill>
              </a:rPr>
              <a:t> support :</a:t>
            </a:r>
            <a:endParaRPr lang="en-US" sz="2000" i="1" dirty="0">
              <a:solidFill>
                <a:srgbClr val="FFFFFF"/>
              </a:solidFill>
            </a:endParaRPr>
          </a:p>
          <a:p>
            <a:pPr lvl="1" algn="just">
              <a:buFont typeface="Times" charset="0"/>
              <a:buNone/>
              <a:defRPr/>
            </a:pPr>
            <a:r>
              <a:rPr lang="en-US" sz="2000" i="1" dirty="0">
                <a:solidFill>
                  <a:srgbClr val="FFFFFF"/>
                </a:solidFill>
              </a:rPr>
              <a:t>- Accretion model (large impacts in late stages)</a:t>
            </a:r>
          </a:p>
          <a:p>
            <a:pPr lvl="1" algn="just">
              <a:buFont typeface="Times" charset="0"/>
              <a:buNone/>
              <a:defRPr/>
            </a:pPr>
            <a:r>
              <a:rPr lang="en-US" sz="2000" i="1" dirty="0">
                <a:solidFill>
                  <a:srgbClr val="FFFFFF"/>
                </a:solidFill>
              </a:rPr>
              <a:t>- Very short-lived extinct radioactivity (</a:t>
            </a:r>
            <a:r>
              <a:rPr lang="en-US" sz="2000" i="1" baseline="30000" dirty="0">
                <a:solidFill>
                  <a:srgbClr val="FFFFFF"/>
                </a:solidFill>
              </a:rPr>
              <a:t>26</a:t>
            </a:r>
            <a:r>
              <a:rPr lang="en-US" sz="2000" i="1" dirty="0">
                <a:solidFill>
                  <a:srgbClr val="FFFFFF"/>
                </a:solidFill>
              </a:rPr>
              <a:t>Al, </a:t>
            </a:r>
            <a:r>
              <a:rPr lang="en-US" sz="2000" i="1" baseline="30000" dirty="0">
                <a:solidFill>
                  <a:srgbClr val="FFFFFF"/>
                </a:solidFill>
              </a:rPr>
              <a:t>60</a:t>
            </a:r>
            <a:r>
              <a:rPr lang="en-US" sz="2000" i="1" dirty="0">
                <a:solidFill>
                  <a:srgbClr val="FFFFFF"/>
                </a:solidFill>
              </a:rPr>
              <a:t>Fe)</a:t>
            </a:r>
          </a:p>
          <a:p>
            <a:pPr lvl="1" algn="just">
              <a:buFont typeface="Times" charset="0"/>
              <a:buNone/>
              <a:defRPr/>
            </a:pPr>
            <a:r>
              <a:rPr lang="en-US" sz="2000" i="1" dirty="0">
                <a:solidFill>
                  <a:srgbClr val="FFFFFF"/>
                </a:solidFill>
              </a:rPr>
              <a:t>- Core formation liberates lots of gravitational potential energy</a:t>
            </a:r>
            <a:endParaRPr lang="fr-FR" sz="2000" i="1" dirty="0">
              <a:solidFill>
                <a:srgbClr val="FFFFFF"/>
              </a:solidFill>
            </a:endParaRPr>
          </a:p>
        </p:txBody>
      </p:sp>
      <p:sp>
        <p:nvSpPr>
          <p:cNvPr id="26628" name="Text Box 4"/>
          <p:cNvSpPr txBox="1">
            <a:spLocks noChangeArrowheads="1"/>
          </p:cNvSpPr>
          <p:nvPr/>
        </p:nvSpPr>
        <p:spPr bwMode="auto">
          <a:xfrm>
            <a:off x="381000" y="228600"/>
            <a:ext cx="83597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dirty="0">
                <a:solidFill>
                  <a:srgbClr val="FFFF00"/>
                </a:solidFill>
              </a:rPr>
              <a:t>Why Search for </a:t>
            </a:r>
            <a:r>
              <a:rPr lang="en-US" sz="2800" baseline="30000" dirty="0">
                <a:solidFill>
                  <a:srgbClr val="FFFF00"/>
                </a:solidFill>
              </a:rPr>
              <a:t>142</a:t>
            </a:r>
            <a:r>
              <a:rPr lang="en-US" sz="2800" dirty="0">
                <a:solidFill>
                  <a:srgbClr val="FFFF00"/>
                </a:solidFill>
              </a:rPr>
              <a:t>Nd Anomalies in Terrestrial Samples?</a:t>
            </a:r>
            <a:endParaRPr lang="en-US" sz="2800" b="1" dirty="0">
              <a:solidFill>
                <a:srgbClr val="FFFF00"/>
              </a:solidFill>
            </a:endParaRPr>
          </a:p>
        </p:txBody>
      </p:sp>
      <p:pic>
        <p:nvPicPr>
          <p:cNvPr id="61443" name="Picture 7" descr="&#10;142sys.tif                                                     0003515CMac                            BB9C9F1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1219200"/>
            <a:ext cx="261461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Line 8"/>
          <p:cNvSpPr>
            <a:spLocks noChangeShapeType="1"/>
          </p:cNvSpPr>
          <p:nvPr/>
        </p:nvSpPr>
        <p:spPr bwMode="auto">
          <a:xfrm>
            <a:off x="5943600" y="2743200"/>
            <a:ext cx="2590800" cy="0"/>
          </a:xfrm>
          <a:prstGeom prst="line">
            <a:avLst/>
          </a:prstGeom>
          <a:noFill/>
          <a:ln w="9525">
            <a:solidFill>
              <a:schemeClr val="accent2"/>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633" name="Text Box 9"/>
          <p:cNvSpPr txBox="1">
            <a:spLocks noChangeArrowheads="1"/>
          </p:cNvSpPr>
          <p:nvPr/>
        </p:nvSpPr>
        <p:spPr bwMode="auto">
          <a:xfrm>
            <a:off x="7835900" y="2209800"/>
            <a:ext cx="838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chemeClr val="accent2"/>
                </a:solidFill>
              </a:rPr>
              <a:t>MARS</a:t>
            </a:r>
          </a:p>
        </p:txBody>
      </p:sp>
      <p:sp>
        <p:nvSpPr>
          <p:cNvPr id="26634" name="Text Box 10"/>
          <p:cNvSpPr txBox="1">
            <a:spLocks noChangeArrowheads="1"/>
          </p:cNvSpPr>
          <p:nvPr/>
        </p:nvSpPr>
        <p:spPr bwMode="auto">
          <a:xfrm>
            <a:off x="7810500" y="3657600"/>
            <a:ext cx="89058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chemeClr val="accent2"/>
                </a:solidFill>
              </a:rPr>
              <a:t>MOON</a:t>
            </a:r>
          </a:p>
        </p:txBody>
      </p:sp>
      <p:sp>
        <p:nvSpPr>
          <p:cNvPr id="26635" name="Text Box 11"/>
          <p:cNvSpPr txBox="1">
            <a:spLocks noChangeArrowheads="1"/>
          </p:cNvSpPr>
          <p:nvPr/>
        </p:nvSpPr>
        <p:spPr bwMode="auto">
          <a:xfrm>
            <a:off x="800100" y="3530600"/>
            <a:ext cx="4114800"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50000"/>
              </a:lnSpc>
              <a:spcBef>
                <a:spcPct val="50000"/>
              </a:spcBef>
              <a:defRPr/>
            </a:pPr>
            <a:r>
              <a:rPr lang="en-US" sz="1600" i="1" dirty="0">
                <a:solidFill>
                  <a:srgbClr val="FFFFFF"/>
                </a:solidFill>
              </a:rPr>
              <a:t>Borg et al., 1999; </a:t>
            </a:r>
            <a:r>
              <a:rPr lang="en-US" sz="1600" i="1" dirty="0" err="1">
                <a:solidFill>
                  <a:srgbClr val="FFFFFF"/>
                </a:solidFill>
              </a:rPr>
              <a:t>Boyet</a:t>
            </a:r>
            <a:r>
              <a:rPr lang="en-US" sz="1600" i="1" dirty="0">
                <a:solidFill>
                  <a:srgbClr val="FFFFFF"/>
                </a:solidFill>
              </a:rPr>
              <a:t> and Carlson 2007;</a:t>
            </a:r>
          </a:p>
          <a:p>
            <a:pPr>
              <a:lnSpc>
                <a:spcPct val="40000"/>
              </a:lnSpc>
              <a:spcBef>
                <a:spcPct val="50000"/>
              </a:spcBef>
              <a:defRPr/>
            </a:pPr>
            <a:r>
              <a:rPr lang="en-US" sz="1600" i="1" dirty="0">
                <a:solidFill>
                  <a:srgbClr val="FFFFFF"/>
                </a:solidFill>
              </a:rPr>
              <a:t>Foley et al., 2005; Harper et al., 1995;</a:t>
            </a:r>
          </a:p>
          <a:p>
            <a:pPr>
              <a:lnSpc>
                <a:spcPct val="50000"/>
              </a:lnSpc>
              <a:spcBef>
                <a:spcPct val="50000"/>
              </a:spcBef>
              <a:defRPr/>
            </a:pPr>
            <a:r>
              <a:rPr lang="en-US" sz="1600" i="1" dirty="0" err="1">
                <a:solidFill>
                  <a:srgbClr val="FFFFFF"/>
                </a:solidFill>
              </a:rPr>
              <a:t>Nyquist</a:t>
            </a:r>
            <a:r>
              <a:rPr lang="en-US" sz="1600" i="1" dirty="0">
                <a:solidFill>
                  <a:srgbClr val="FFFFFF"/>
                </a:solidFill>
              </a:rPr>
              <a:t> et al., 1995; Brandon et al. 2009.</a:t>
            </a:r>
          </a:p>
        </p:txBody>
      </p:sp>
      <p:sp>
        <p:nvSpPr>
          <p:cNvPr id="26636" name="Text Box 12"/>
          <p:cNvSpPr txBox="1">
            <a:spLocks noChangeArrowheads="1"/>
          </p:cNvSpPr>
          <p:nvPr/>
        </p:nvSpPr>
        <p:spPr bwMode="auto">
          <a:xfrm>
            <a:off x="7239000" y="4876800"/>
            <a:ext cx="812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solidFill>
                  <a:srgbClr val="FFFFFF"/>
                </a:solidFill>
                <a:latin typeface="Symbol" charset="0"/>
              </a:rPr>
              <a:t>e</a:t>
            </a:r>
            <a:r>
              <a:rPr lang="en-US" sz="1400" dirty="0">
                <a:solidFill>
                  <a:srgbClr val="FFFFFF"/>
                </a:solidFill>
              </a:rPr>
              <a:t>142Nd</a:t>
            </a:r>
            <a:endParaRPr lang="en-US"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6"/>
          <p:cNvSpPr>
            <a:spLocks noChangeArrowheads="1"/>
          </p:cNvSpPr>
          <p:nvPr/>
        </p:nvSpPr>
        <p:spPr bwMode="auto">
          <a:xfrm>
            <a:off x="5905500" y="939800"/>
            <a:ext cx="3238500" cy="5918200"/>
          </a:xfrm>
          <a:prstGeom prst="rect">
            <a:avLst/>
          </a:prstGeom>
          <a:solidFill>
            <a:srgbClr val="FFFFFF"/>
          </a:solidFill>
          <a:ln w="9525">
            <a:solidFill>
              <a:schemeClr val="tx1"/>
            </a:solidFill>
            <a:round/>
            <a:headEnd/>
            <a:tailEnd/>
          </a:ln>
        </p:spPr>
        <p:txBody>
          <a:bodyPr/>
          <a:lstStyle/>
          <a:p>
            <a:endParaRPr lang="en-US"/>
          </a:p>
        </p:txBody>
      </p:sp>
      <p:pic>
        <p:nvPicPr>
          <p:cNvPr id="6349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1100" y="812800"/>
            <a:ext cx="47688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4"/>
          <p:cNvSpPr txBox="1">
            <a:spLocks noChangeArrowheads="1"/>
          </p:cNvSpPr>
          <p:nvPr/>
        </p:nvSpPr>
        <p:spPr bwMode="auto">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sz="2800" baseline="30000">
                <a:solidFill>
                  <a:srgbClr val="FFFF00"/>
                </a:solidFill>
                <a:ea typeface="ＭＳ Ｐゴシック" charset="0"/>
                <a:cs typeface="ＭＳ Ｐゴシック" charset="0"/>
              </a:rPr>
              <a:t>142</a:t>
            </a:r>
            <a:r>
              <a:rPr lang="en-US" sz="2800">
                <a:solidFill>
                  <a:srgbClr val="FFFF00"/>
                </a:solidFill>
                <a:ea typeface="ＭＳ Ｐゴシック" charset="0"/>
                <a:cs typeface="ＭＳ Ｐゴシック" charset="0"/>
              </a:rPr>
              <a:t>Nd Variation in Earth Materials is</a:t>
            </a:r>
          </a:p>
          <a:p>
            <a:pPr algn="ctr"/>
            <a:r>
              <a:rPr lang="en-US" sz="2800">
                <a:solidFill>
                  <a:srgbClr val="FFFF00"/>
                </a:solidFill>
                <a:ea typeface="ＭＳ Ｐゴシック" charset="0"/>
                <a:cs typeface="ＭＳ Ｐゴシック" charset="0"/>
              </a:rPr>
              <a:t>Limited and Restricted Only to Rocks Older than 2.7 Ga</a:t>
            </a:r>
            <a:endParaRPr lang="en-US" sz="2800" b="1">
              <a:solidFill>
                <a:srgbClr val="FFFF00"/>
              </a:solidFill>
              <a:ea typeface="ＭＳ Ｐゴシック" charset="0"/>
              <a:cs typeface="ＭＳ Ｐゴシック" charset="0"/>
            </a:endParaRPr>
          </a:p>
        </p:txBody>
      </p:sp>
      <p:sp>
        <p:nvSpPr>
          <p:cNvPr id="63492" name="Rectangle 30"/>
          <p:cNvSpPr>
            <a:spLocks noChangeArrowheads="1"/>
          </p:cNvSpPr>
          <p:nvPr/>
        </p:nvSpPr>
        <p:spPr bwMode="auto">
          <a:xfrm>
            <a:off x="254000" y="1600200"/>
            <a:ext cx="47371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10000"/>
              </a:lnSpc>
            </a:pPr>
            <a:r>
              <a:rPr lang="en-US" sz="2000" baseline="30000">
                <a:solidFill>
                  <a:schemeClr val="bg1"/>
                </a:solidFill>
              </a:rPr>
              <a:t>142</a:t>
            </a:r>
            <a:r>
              <a:rPr lang="en-US" sz="2000">
                <a:solidFill>
                  <a:schemeClr val="bg1"/>
                </a:solidFill>
              </a:rPr>
              <a:t>Nd excesses measured in 3.8 Ga samples from SW Greenland and Anshan, China (up to 0.15</a:t>
            </a:r>
            <a:r>
              <a:rPr lang="en-US" sz="2000">
                <a:solidFill>
                  <a:schemeClr val="bg1"/>
                </a:solidFill>
                <a:latin typeface="Symbol" charset="0"/>
              </a:rPr>
              <a:t>e</a:t>
            </a:r>
            <a:r>
              <a:rPr lang="en-US" sz="2000">
                <a:solidFill>
                  <a:schemeClr val="bg1"/>
                </a:solidFill>
              </a:rPr>
              <a:t>). </a:t>
            </a:r>
            <a:r>
              <a:rPr lang="en-US" sz="2000" baseline="30000">
                <a:solidFill>
                  <a:schemeClr val="bg1"/>
                </a:solidFill>
              </a:rPr>
              <a:t>142</a:t>
            </a:r>
            <a:r>
              <a:rPr lang="en-US" sz="2000">
                <a:solidFill>
                  <a:schemeClr val="bg1"/>
                </a:solidFill>
              </a:rPr>
              <a:t>Nd deficiencies in Nuvvuagittuq, Quebec, Canada</a:t>
            </a:r>
          </a:p>
        </p:txBody>
      </p:sp>
      <p:sp>
        <p:nvSpPr>
          <p:cNvPr id="63493" name="Text Box 34"/>
          <p:cNvSpPr txBox="1">
            <a:spLocks noChangeArrowheads="1"/>
          </p:cNvSpPr>
          <p:nvPr/>
        </p:nvSpPr>
        <p:spPr bwMode="auto">
          <a:xfrm>
            <a:off x="165100" y="4208463"/>
            <a:ext cx="49276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buFontTx/>
              <a:buChar char="•"/>
            </a:pPr>
            <a:r>
              <a:rPr lang="fr-FR" sz="2000" b="1">
                <a:solidFill>
                  <a:srgbClr val="DEDB56"/>
                </a:solidFill>
                <a:ea typeface="ＭＳ Ｐゴシック" charset="0"/>
                <a:cs typeface="ＭＳ Ｐゴシック" charset="0"/>
              </a:rPr>
              <a:t>    Evidence for early differentiation, but not seen in all old rocks</a:t>
            </a:r>
            <a:endParaRPr lang="en-US" sz="2000">
              <a:solidFill>
                <a:srgbClr val="DEDB56"/>
              </a:solidFill>
              <a:cs typeface="Times New Roman" charset="0"/>
            </a:endParaRPr>
          </a:p>
          <a:p>
            <a:pPr>
              <a:buFontTx/>
              <a:buChar char="•"/>
            </a:pPr>
            <a:r>
              <a:rPr lang="en-US" sz="2000" b="1">
                <a:solidFill>
                  <a:srgbClr val="DEDB56"/>
                </a:solidFill>
                <a:cs typeface="Times New Roman" charset="0"/>
              </a:rPr>
              <a:t>    No heterogeneities in </a:t>
            </a:r>
            <a:r>
              <a:rPr lang="en-US" sz="2000" b="1" baseline="30000">
                <a:solidFill>
                  <a:srgbClr val="DEDB56"/>
                </a:solidFill>
                <a:cs typeface="Times New Roman" charset="0"/>
              </a:rPr>
              <a:t>142</a:t>
            </a:r>
            <a:r>
              <a:rPr lang="en-US" sz="2000" b="1">
                <a:solidFill>
                  <a:srgbClr val="DEDB56"/>
                </a:solidFill>
                <a:cs typeface="Times New Roman" charset="0"/>
              </a:rPr>
              <a:t>Nd/</a:t>
            </a:r>
            <a:r>
              <a:rPr lang="en-US" sz="2000" b="1" baseline="30000">
                <a:solidFill>
                  <a:srgbClr val="DEDB56"/>
                </a:solidFill>
                <a:cs typeface="Times New Roman" charset="0"/>
              </a:rPr>
              <a:t>144</a:t>
            </a:r>
            <a:r>
              <a:rPr lang="en-US" sz="2000" b="1">
                <a:solidFill>
                  <a:srgbClr val="DEDB56"/>
                </a:solidFill>
                <a:cs typeface="Times New Roman" charset="0"/>
              </a:rPr>
              <a:t>Nd preserved after 2.7 Ga in Earth</a:t>
            </a:r>
            <a:r>
              <a:rPr lang="ja-JP" altLang="en-US" sz="2000" b="1">
                <a:solidFill>
                  <a:srgbClr val="DEDB56"/>
                </a:solidFill>
                <a:cs typeface="Times New Roman" charset="0"/>
              </a:rPr>
              <a:t>’</a:t>
            </a:r>
            <a:r>
              <a:rPr lang="en-US" altLang="ja-JP" sz="2000" b="1">
                <a:solidFill>
                  <a:srgbClr val="DEDB56"/>
                </a:solidFill>
                <a:cs typeface="Times New Roman" charset="0"/>
              </a:rPr>
              <a:t>s convecting mantle</a:t>
            </a:r>
            <a:endParaRPr lang="en-US" sz="2000">
              <a:cs typeface="Times New Roman" charset="0"/>
            </a:endParaRPr>
          </a:p>
        </p:txBody>
      </p:sp>
      <p:sp>
        <p:nvSpPr>
          <p:cNvPr id="63494" name="Line 35"/>
          <p:cNvSpPr>
            <a:spLocks noChangeShapeType="1"/>
          </p:cNvSpPr>
          <p:nvPr/>
        </p:nvSpPr>
        <p:spPr bwMode="auto">
          <a:xfrm>
            <a:off x="2311400" y="3416300"/>
            <a:ext cx="0" cy="6858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3495" name="TextBox 4"/>
          <p:cNvSpPr txBox="1">
            <a:spLocks noChangeArrowheads="1"/>
          </p:cNvSpPr>
          <p:nvPr/>
        </p:nvSpPr>
        <p:spPr bwMode="auto">
          <a:xfrm>
            <a:off x="7112000" y="25019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4"/>
          <p:cNvSpPr>
            <a:spLocks noChangeArrowheads="1"/>
          </p:cNvSpPr>
          <p:nvPr/>
        </p:nvSpPr>
        <p:spPr bwMode="auto">
          <a:xfrm>
            <a:off x="0" y="2057400"/>
            <a:ext cx="9144000" cy="4800600"/>
          </a:xfrm>
          <a:prstGeom prst="rect">
            <a:avLst/>
          </a:prstGeom>
          <a:solidFill>
            <a:srgbClr val="FFFFFF"/>
          </a:solidFill>
          <a:ln w="9525">
            <a:solidFill>
              <a:schemeClr val="tx1"/>
            </a:solidFill>
            <a:round/>
            <a:headEnd/>
            <a:tailEnd/>
          </a:ln>
        </p:spPr>
        <p:txBody>
          <a:bodyPr/>
          <a:lstStyle/>
          <a:p>
            <a:endParaRPr lang="en-US"/>
          </a:p>
        </p:txBody>
      </p:sp>
      <p:sp>
        <p:nvSpPr>
          <p:cNvPr id="65538" name="Text Box 4"/>
          <p:cNvSpPr txBox="1">
            <a:spLocks noChangeArrowheads="1"/>
          </p:cNvSpPr>
          <p:nvPr/>
        </p:nvSpPr>
        <p:spPr bwMode="auto">
          <a:xfrm>
            <a:off x="0" y="214313"/>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baseline="30000">
                <a:solidFill>
                  <a:srgbClr val="FFFF00"/>
                </a:solidFill>
                <a:ea typeface="ＭＳ Ｐゴシック" charset="0"/>
                <a:cs typeface="ＭＳ Ｐゴシック" charset="0"/>
              </a:rPr>
              <a:t>142</a:t>
            </a:r>
            <a:r>
              <a:rPr lang="en-US">
                <a:solidFill>
                  <a:srgbClr val="FFFF00"/>
                </a:solidFill>
                <a:ea typeface="ＭＳ Ｐゴシック" charset="0"/>
                <a:cs typeface="ＭＳ Ｐゴシック" charset="0"/>
              </a:rPr>
              <a:t>Nd Excess Implies a Higher than Chondritic </a:t>
            </a:r>
            <a:r>
              <a:rPr lang="en-US" baseline="30000">
                <a:solidFill>
                  <a:srgbClr val="FFFF00"/>
                </a:solidFill>
                <a:ea typeface="ＭＳ Ｐゴシック" charset="0"/>
                <a:cs typeface="ＭＳ Ｐゴシック" charset="0"/>
              </a:rPr>
              <a:t>143</a:t>
            </a:r>
            <a:r>
              <a:rPr lang="en-US">
                <a:solidFill>
                  <a:srgbClr val="FFFF00"/>
                </a:solidFill>
                <a:ea typeface="ＭＳ Ｐゴシック" charset="0"/>
                <a:cs typeface="ＭＳ Ｐゴシック" charset="0"/>
              </a:rPr>
              <a:t>Nd/</a:t>
            </a:r>
            <a:r>
              <a:rPr lang="en-US" baseline="30000">
                <a:solidFill>
                  <a:srgbClr val="FFFF00"/>
                </a:solidFill>
                <a:ea typeface="ＭＳ Ｐゴシック" charset="0"/>
                <a:cs typeface="ＭＳ Ｐゴシック" charset="0"/>
              </a:rPr>
              <a:t>144</a:t>
            </a:r>
            <a:r>
              <a:rPr lang="en-US">
                <a:solidFill>
                  <a:srgbClr val="FFFF00"/>
                </a:solidFill>
                <a:ea typeface="ＭＳ Ｐゴシック" charset="0"/>
                <a:cs typeface="ＭＳ Ｐゴシック" charset="0"/>
              </a:rPr>
              <a:t>Nd for the </a:t>
            </a:r>
            <a:r>
              <a:rPr lang="ja-JP" altLang="en-US">
                <a:solidFill>
                  <a:srgbClr val="FFFF00"/>
                </a:solidFill>
                <a:ea typeface="ＭＳ Ｐゴシック" charset="0"/>
                <a:cs typeface="ＭＳ Ｐゴシック" charset="0"/>
              </a:rPr>
              <a:t>“</a:t>
            </a:r>
            <a:r>
              <a:rPr lang="en-US" altLang="ja-JP">
                <a:solidFill>
                  <a:srgbClr val="FFFF00"/>
                </a:solidFill>
                <a:ea typeface="ＭＳ Ｐゴシック" charset="0"/>
                <a:cs typeface="ＭＳ Ｐゴシック" charset="0"/>
              </a:rPr>
              <a:t>Primitive</a:t>
            </a:r>
            <a:r>
              <a:rPr lang="ja-JP" altLang="en-US">
                <a:solidFill>
                  <a:srgbClr val="FFFF00"/>
                </a:solidFill>
                <a:ea typeface="ＭＳ Ｐゴシック" charset="0"/>
                <a:cs typeface="ＭＳ Ｐゴシック" charset="0"/>
              </a:rPr>
              <a:t>”</a:t>
            </a:r>
            <a:r>
              <a:rPr lang="en-US" altLang="ja-JP">
                <a:solidFill>
                  <a:srgbClr val="FFFF00"/>
                </a:solidFill>
                <a:ea typeface="ＭＳ Ｐゴシック" charset="0"/>
                <a:cs typeface="ＭＳ Ｐゴシック" charset="0"/>
              </a:rPr>
              <a:t> Mantle if the Sm/Nd Ratio Responsible</a:t>
            </a:r>
          </a:p>
          <a:p>
            <a:pPr algn="ctr"/>
            <a:r>
              <a:rPr lang="en-US">
                <a:solidFill>
                  <a:srgbClr val="FFFF00"/>
                </a:solidFill>
                <a:ea typeface="ＭＳ Ｐゴシック" charset="0"/>
                <a:cs typeface="ＭＳ Ｐゴシック" charset="0"/>
              </a:rPr>
              <a:t>for the Excess </a:t>
            </a:r>
            <a:r>
              <a:rPr lang="en-US" baseline="30000">
                <a:solidFill>
                  <a:srgbClr val="FFFF00"/>
                </a:solidFill>
                <a:ea typeface="ＭＳ Ｐゴシック" charset="0"/>
                <a:cs typeface="ＭＳ Ｐゴシック" charset="0"/>
              </a:rPr>
              <a:t>142</a:t>
            </a:r>
            <a:r>
              <a:rPr lang="en-US">
                <a:solidFill>
                  <a:srgbClr val="FFFF00"/>
                </a:solidFill>
                <a:ea typeface="ＭＳ Ｐゴシック" charset="0"/>
                <a:cs typeface="ＭＳ Ｐゴシック" charset="0"/>
              </a:rPr>
              <a:t>Nd is Maintained Over Earth History</a:t>
            </a:r>
            <a:endParaRPr lang="en-US" b="1">
              <a:solidFill>
                <a:srgbClr val="FFFF00"/>
              </a:solidFill>
              <a:ea typeface="ＭＳ Ｐゴシック" charset="0"/>
              <a:cs typeface="ＭＳ Ｐゴシック" charset="0"/>
            </a:endParaRPr>
          </a:p>
        </p:txBody>
      </p:sp>
      <p:grpSp>
        <p:nvGrpSpPr>
          <p:cNvPr id="65539" name="Group 1"/>
          <p:cNvGrpSpPr>
            <a:grpSpLocks/>
          </p:cNvGrpSpPr>
          <p:nvPr/>
        </p:nvGrpSpPr>
        <p:grpSpPr bwMode="auto">
          <a:xfrm>
            <a:off x="0" y="2151063"/>
            <a:ext cx="8870950" cy="4460875"/>
            <a:chOff x="0" y="2151063"/>
            <a:chExt cx="8870950" cy="4460875"/>
          </a:xfrm>
        </p:grpSpPr>
        <p:pic>
          <p:nvPicPr>
            <p:cNvPr id="655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151063"/>
              <a:ext cx="5624513"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900" y="4576763"/>
              <a:ext cx="1725613"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6"/>
            <p:cNvSpPr>
              <a:spLocks noChangeArrowheads="1"/>
            </p:cNvSpPr>
            <p:nvPr/>
          </p:nvSpPr>
          <p:spPr bwMode="auto">
            <a:xfrm>
              <a:off x="3429000" y="25654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solidFill>
                  <a:srgbClr val="000000"/>
                </a:solidFill>
                <a:latin typeface="Helvetica" charset="0"/>
              </a:endParaRPr>
            </a:p>
          </p:txBody>
        </p:sp>
        <p:sp>
          <p:nvSpPr>
            <p:cNvPr id="65543" name="Text Box 11"/>
            <p:cNvSpPr txBox="1">
              <a:spLocks noChangeArrowheads="1"/>
            </p:cNvSpPr>
            <p:nvPr/>
          </p:nvSpPr>
          <p:spPr bwMode="auto">
            <a:xfrm>
              <a:off x="6356350" y="3122613"/>
              <a:ext cx="2489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600">
                  <a:solidFill>
                    <a:srgbClr val="BA4B51"/>
                  </a:solidFill>
                  <a:ea typeface="ＭＳ Ｐゴシック" charset="0"/>
                  <a:cs typeface="ＭＳ Ｐゴシック" charset="0"/>
                </a:rPr>
                <a:t>5 Ma, </a:t>
              </a:r>
              <a:r>
                <a:rPr lang="en-US" sz="1600" baseline="30000">
                  <a:solidFill>
                    <a:srgbClr val="BA4B51"/>
                  </a:solidFill>
                  <a:ea typeface="ＭＳ Ｐゴシック" charset="0"/>
                  <a:cs typeface="ＭＳ Ｐゴシック" charset="0"/>
                </a:rPr>
                <a:t>147</a:t>
              </a:r>
              <a:r>
                <a:rPr lang="en-US" sz="1600">
                  <a:solidFill>
                    <a:srgbClr val="BA4B51"/>
                  </a:solidFill>
                  <a:ea typeface="ＭＳ Ｐゴシック" charset="0"/>
                  <a:cs typeface="ＭＳ Ｐゴシック" charset="0"/>
                </a:rPr>
                <a:t>Sm/</a:t>
              </a:r>
              <a:r>
                <a:rPr lang="en-US" sz="1600" baseline="30000">
                  <a:solidFill>
                    <a:srgbClr val="BA4B51"/>
                  </a:solidFill>
                  <a:ea typeface="ＭＳ Ｐゴシック" charset="0"/>
                  <a:cs typeface="ＭＳ Ｐゴシック" charset="0"/>
                </a:rPr>
                <a:t>144</a:t>
              </a:r>
              <a:r>
                <a:rPr lang="en-US" sz="1600">
                  <a:solidFill>
                    <a:srgbClr val="BA4B51"/>
                  </a:solidFill>
                  <a:ea typeface="ＭＳ Ｐゴシック" charset="0"/>
                  <a:cs typeface="ＭＳ Ｐゴシック" charset="0"/>
                </a:rPr>
                <a:t>Nd=0.209</a:t>
              </a:r>
              <a:endParaRPr lang="en-US" sz="1600">
                <a:ea typeface="ＭＳ Ｐゴシック" charset="0"/>
                <a:cs typeface="ＭＳ Ｐゴシック" charset="0"/>
              </a:endParaRPr>
            </a:p>
            <a:p>
              <a:r>
                <a:rPr lang="en-US" sz="1600" b="1">
                  <a:solidFill>
                    <a:schemeClr val="accent2"/>
                  </a:solidFill>
                  <a:ea typeface="ＭＳ Ｐゴシック" charset="0"/>
                  <a:cs typeface="ＭＳ Ｐゴシック" charset="0"/>
                </a:rPr>
                <a:t>30 Ma, </a:t>
              </a:r>
              <a:r>
                <a:rPr lang="en-US" sz="1600" b="1" baseline="30000">
                  <a:solidFill>
                    <a:schemeClr val="accent2"/>
                  </a:solidFill>
                  <a:ea typeface="ＭＳ Ｐゴシック" charset="0"/>
                  <a:cs typeface="ＭＳ Ｐゴシック" charset="0"/>
                </a:rPr>
                <a:t>147</a:t>
              </a:r>
              <a:r>
                <a:rPr lang="en-US" sz="1600" b="1">
                  <a:solidFill>
                    <a:schemeClr val="accent2"/>
                  </a:solidFill>
                  <a:ea typeface="ＭＳ Ｐゴシック" charset="0"/>
                  <a:cs typeface="ＭＳ Ｐゴシック" charset="0"/>
                </a:rPr>
                <a:t>Sm/</a:t>
              </a:r>
              <a:r>
                <a:rPr lang="en-US" sz="1600" b="1" baseline="30000">
                  <a:solidFill>
                    <a:schemeClr val="accent2"/>
                  </a:solidFill>
                  <a:ea typeface="ＭＳ Ｐゴシック" charset="0"/>
                  <a:cs typeface="ＭＳ Ｐゴシック" charset="0"/>
                </a:rPr>
                <a:t>144</a:t>
              </a:r>
              <a:r>
                <a:rPr lang="en-US" sz="1600" b="1">
                  <a:solidFill>
                    <a:schemeClr val="accent2"/>
                  </a:solidFill>
                  <a:ea typeface="ＭＳ Ｐゴシック" charset="0"/>
                  <a:cs typeface="ＭＳ Ｐゴシック" charset="0"/>
                </a:rPr>
                <a:t>Nd=0.212</a:t>
              </a:r>
              <a:endParaRPr lang="en-US" sz="1600">
                <a:ea typeface="ＭＳ Ｐゴシック" charset="0"/>
                <a:cs typeface="ＭＳ Ｐゴシック" charset="0"/>
              </a:endParaRPr>
            </a:p>
            <a:p>
              <a:r>
                <a:rPr lang="en-US" sz="1600">
                  <a:solidFill>
                    <a:srgbClr val="4B9964"/>
                  </a:solidFill>
                  <a:ea typeface="ＭＳ Ｐゴシック" charset="0"/>
                  <a:cs typeface="ＭＳ Ｐゴシック" charset="0"/>
                </a:rPr>
                <a:t>60 Ma, </a:t>
              </a:r>
              <a:r>
                <a:rPr lang="en-US" sz="1600" baseline="30000">
                  <a:solidFill>
                    <a:srgbClr val="4B9964"/>
                  </a:solidFill>
                  <a:ea typeface="ＭＳ Ｐゴシック" charset="0"/>
                  <a:cs typeface="ＭＳ Ｐゴシック" charset="0"/>
                </a:rPr>
                <a:t>147</a:t>
              </a:r>
              <a:r>
                <a:rPr lang="en-US" sz="1600">
                  <a:solidFill>
                    <a:srgbClr val="4B9964"/>
                  </a:solidFill>
                  <a:ea typeface="ＭＳ Ｐゴシック" charset="0"/>
                  <a:cs typeface="ＭＳ Ｐゴシック" charset="0"/>
                </a:rPr>
                <a:t>Sm/</a:t>
              </a:r>
              <a:r>
                <a:rPr lang="en-US" sz="1600" baseline="30000">
                  <a:solidFill>
                    <a:srgbClr val="4B9964"/>
                  </a:solidFill>
                  <a:ea typeface="ＭＳ Ｐゴシック" charset="0"/>
                  <a:cs typeface="ＭＳ Ｐゴシック" charset="0"/>
                </a:rPr>
                <a:t>144</a:t>
              </a:r>
              <a:r>
                <a:rPr lang="en-US" sz="1600">
                  <a:solidFill>
                    <a:srgbClr val="4B9964"/>
                  </a:solidFill>
                  <a:ea typeface="ＭＳ Ｐゴシック" charset="0"/>
                  <a:cs typeface="ＭＳ Ｐゴシック" charset="0"/>
                </a:rPr>
                <a:t>Nd=0.216</a:t>
              </a:r>
              <a:endParaRPr lang="en-US" sz="1600">
                <a:ea typeface="ＭＳ Ｐゴシック" charset="0"/>
                <a:cs typeface="ＭＳ Ｐゴシック" charset="0"/>
              </a:endParaRPr>
            </a:p>
            <a:p>
              <a:r>
                <a:rPr lang="en-US" sz="1600">
                  <a:solidFill>
                    <a:schemeClr val="bg2"/>
                  </a:solidFill>
                  <a:ea typeface="ＭＳ Ｐゴシック" charset="0"/>
                  <a:cs typeface="ＭＳ Ｐゴシック" charset="0"/>
                </a:rPr>
                <a:t>100 Ma, </a:t>
              </a:r>
              <a:r>
                <a:rPr lang="en-US" sz="1600" baseline="30000">
                  <a:solidFill>
                    <a:schemeClr val="bg2"/>
                  </a:solidFill>
                  <a:ea typeface="ＭＳ Ｐゴシック" charset="0"/>
                  <a:cs typeface="ＭＳ Ｐゴシック" charset="0"/>
                </a:rPr>
                <a:t>147</a:t>
              </a:r>
              <a:r>
                <a:rPr lang="en-US" sz="1600">
                  <a:solidFill>
                    <a:schemeClr val="bg2"/>
                  </a:solidFill>
                  <a:ea typeface="ＭＳ Ｐゴシック" charset="0"/>
                  <a:cs typeface="ＭＳ Ｐゴシック" charset="0"/>
                </a:rPr>
                <a:t>Sm/</a:t>
              </a:r>
              <a:r>
                <a:rPr lang="en-US" sz="1600" baseline="30000">
                  <a:solidFill>
                    <a:schemeClr val="bg2"/>
                  </a:solidFill>
                  <a:ea typeface="ＭＳ Ｐゴシック" charset="0"/>
                  <a:cs typeface="ＭＳ Ｐゴシック" charset="0"/>
                </a:rPr>
                <a:t>144</a:t>
              </a:r>
              <a:r>
                <a:rPr lang="en-US" sz="1600">
                  <a:solidFill>
                    <a:schemeClr val="bg2"/>
                  </a:solidFill>
                  <a:ea typeface="ＭＳ Ｐゴシック" charset="0"/>
                  <a:cs typeface="ＭＳ Ｐゴシック" charset="0"/>
                </a:rPr>
                <a:t>Nd=0.222</a:t>
              </a:r>
              <a:endParaRPr lang="en-US" sz="1600">
                <a:ea typeface="ＭＳ Ｐゴシック" charset="0"/>
                <a:cs typeface="ＭＳ Ｐゴシック" charset="0"/>
              </a:endParaRPr>
            </a:p>
          </p:txBody>
        </p:sp>
        <p:sp>
          <p:nvSpPr>
            <p:cNvPr id="65544" name="Rectangle 12"/>
            <p:cNvSpPr>
              <a:spLocks noChangeArrowheads="1"/>
            </p:cNvSpPr>
            <p:nvPr/>
          </p:nvSpPr>
          <p:spPr bwMode="auto">
            <a:xfrm>
              <a:off x="6280150" y="3122613"/>
              <a:ext cx="2590800" cy="1404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5" name="Line 7"/>
            <p:cNvSpPr>
              <a:spLocks noChangeShapeType="1"/>
            </p:cNvSpPr>
            <p:nvPr/>
          </p:nvSpPr>
          <p:spPr bwMode="auto">
            <a:xfrm>
              <a:off x="1733550" y="4932363"/>
              <a:ext cx="44386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5546" name="Group 8"/>
            <p:cNvGrpSpPr>
              <a:grpSpLocks/>
            </p:cNvGrpSpPr>
            <p:nvPr/>
          </p:nvGrpSpPr>
          <p:grpSpPr bwMode="auto">
            <a:xfrm>
              <a:off x="1927225" y="4646613"/>
              <a:ext cx="1898650" cy="338137"/>
              <a:chOff x="3696" y="1467"/>
              <a:chExt cx="1196" cy="213"/>
            </a:xfrm>
          </p:grpSpPr>
          <p:sp>
            <p:nvSpPr>
              <p:cNvPr id="65551" name="Rectangle 9"/>
              <p:cNvSpPr>
                <a:spLocks noChangeArrowheads="1"/>
              </p:cNvSpPr>
              <p:nvPr/>
            </p:nvSpPr>
            <p:spPr bwMode="auto">
              <a:xfrm>
                <a:off x="3744" y="1536"/>
                <a:ext cx="1056"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5552" name="Text Box 10"/>
              <p:cNvSpPr txBox="1">
                <a:spLocks noChangeArrowheads="1"/>
              </p:cNvSpPr>
              <p:nvPr/>
            </p:nvSpPr>
            <p:spPr bwMode="auto">
              <a:xfrm>
                <a:off x="3696" y="1467"/>
                <a:ext cx="119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600" i="1">
                    <a:ea typeface="ＭＳ Ｐゴシック" charset="0"/>
                    <a:cs typeface="ＭＳ Ｐゴシック" charset="0"/>
                  </a:rPr>
                  <a:t>chondritic evolution</a:t>
                </a:r>
              </a:p>
            </p:txBody>
          </p:sp>
        </p:grpSp>
        <p:sp>
          <p:nvSpPr>
            <p:cNvPr id="65547" name="Line 22"/>
            <p:cNvSpPr>
              <a:spLocks noChangeShapeType="1"/>
            </p:cNvSpPr>
            <p:nvPr/>
          </p:nvSpPr>
          <p:spPr bwMode="auto">
            <a:xfrm>
              <a:off x="6159500" y="3136900"/>
              <a:ext cx="0" cy="26225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8" name="Rectangle 23"/>
            <p:cNvSpPr>
              <a:spLocks noChangeArrowheads="1"/>
            </p:cNvSpPr>
            <p:nvPr/>
          </p:nvSpPr>
          <p:spPr bwMode="auto">
            <a:xfrm>
              <a:off x="1714500" y="2819400"/>
              <a:ext cx="146050" cy="357188"/>
            </a:xfrm>
            <a:prstGeom prst="rect">
              <a:avLst/>
            </a:prstGeom>
            <a:gradFill rotWithShape="0">
              <a:gsLst>
                <a:gs pos="0">
                  <a:srgbClr val="E3AE49">
                    <a:alpha val="54999"/>
                  </a:srgbClr>
                </a:gs>
                <a:gs pos="100000">
                  <a:srgbClr val="DFAB48">
                    <a:alpha val="54999"/>
                  </a:srgbClr>
                </a:gs>
              </a:gsLst>
              <a:lin ang="5400000" scaled="1"/>
            </a:gradFill>
            <a:ln w="9525">
              <a:solidFill>
                <a:srgbClr val="D68129"/>
              </a:solidFill>
              <a:miter lim="800000"/>
              <a:headEnd/>
              <a:tailEnd/>
            </a:ln>
          </p:spPr>
          <p:txBody>
            <a:bodyPr wrap="none" anchor="ctr"/>
            <a:lstStyle/>
            <a:p>
              <a:endParaRPr lang="en-US"/>
            </a:p>
          </p:txBody>
        </p:sp>
        <p:sp>
          <p:nvSpPr>
            <p:cNvPr id="65549" name="Text Box 24"/>
            <p:cNvSpPr txBox="1">
              <a:spLocks noChangeArrowheads="1"/>
            </p:cNvSpPr>
            <p:nvPr/>
          </p:nvSpPr>
          <p:spPr bwMode="auto">
            <a:xfrm>
              <a:off x="0" y="2646363"/>
              <a:ext cx="16002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nSpc>
                  <a:spcPct val="60000"/>
                </a:lnSpc>
              </a:pPr>
              <a:r>
                <a:rPr lang="en-US" sz="2000">
                  <a:solidFill>
                    <a:srgbClr val="D68129"/>
                  </a:solidFill>
                  <a:ea typeface="ＭＳ Ｐゴシック" charset="0"/>
                  <a:cs typeface="ＭＳ Ｐゴシック" charset="0"/>
                </a:rPr>
                <a:t>Mid-ocean ridge basalts</a:t>
              </a:r>
            </a:p>
          </p:txBody>
        </p:sp>
        <p:sp>
          <p:nvSpPr>
            <p:cNvPr id="65550" name="Text Box 26"/>
            <p:cNvSpPr txBox="1">
              <a:spLocks noChangeArrowheads="1"/>
            </p:cNvSpPr>
            <p:nvPr/>
          </p:nvSpPr>
          <p:spPr bwMode="auto">
            <a:xfrm>
              <a:off x="7467600" y="4730750"/>
              <a:ext cx="13716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nSpc>
                  <a:spcPct val="70000"/>
                </a:lnSpc>
              </a:pPr>
              <a:r>
                <a:rPr lang="en-US" sz="2200">
                  <a:solidFill>
                    <a:srgbClr val="616161"/>
                  </a:solidFill>
                  <a:ea typeface="ＭＳ Ｐゴシック" charset="0"/>
                  <a:cs typeface="ＭＳ Ｐゴシック" charset="0"/>
                </a:rPr>
                <a:t>Archean samples</a:t>
              </a:r>
            </a:p>
          </p:txBody>
        </p:sp>
      </p:gr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6"/>
          <p:cNvSpPr>
            <a:spLocks noChangeArrowheads="1"/>
          </p:cNvSpPr>
          <p:nvPr/>
        </p:nvSpPr>
        <p:spPr bwMode="auto">
          <a:xfrm>
            <a:off x="0" y="2489200"/>
            <a:ext cx="4470400" cy="4368800"/>
          </a:xfrm>
          <a:prstGeom prst="rect">
            <a:avLst/>
          </a:prstGeom>
          <a:solidFill>
            <a:srgbClr val="FFFFFF"/>
          </a:solidFill>
          <a:ln w="9525">
            <a:solidFill>
              <a:schemeClr val="tx1"/>
            </a:solidFill>
            <a:round/>
            <a:headEnd/>
            <a:tailEnd/>
          </a:ln>
        </p:spPr>
        <p:txBody>
          <a:bodyPr/>
          <a:lstStyle/>
          <a:p>
            <a:endParaRPr lang="en-US"/>
          </a:p>
        </p:txBody>
      </p:sp>
      <p:pic>
        <p:nvPicPr>
          <p:cNvPr id="6758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800" y="2260600"/>
            <a:ext cx="427355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1350" y="0"/>
            <a:ext cx="469265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5"/>
          <p:cNvSpPr txBox="1">
            <a:spLocks noChangeArrowheads="1"/>
          </p:cNvSpPr>
          <p:nvPr/>
        </p:nvSpPr>
        <p:spPr bwMode="auto">
          <a:xfrm>
            <a:off x="5130800" y="3517900"/>
            <a:ext cx="4013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rgbClr val="FFFF00"/>
                </a:solidFill>
                <a:ea typeface="ＭＳ Ｐゴシック" charset="0"/>
                <a:cs typeface="ＭＳ Ｐゴシック" charset="0"/>
              </a:rPr>
              <a:t>One explanation – regulate mass transfer rates between depleted upper mantle and primitive lower mantle to match erupted compositions, </a:t>
            </a:r>
            <a:r>
              <a:rPr lang="en-US" sz="1800">
                <a:solidFill>
                  <a:srgbClr val="FFFF00"/>
                </a:solidFill>
                <a:ea typeface="ＭＳ Ｐゴシック" charset="0"/>
                <a:cs typeface="ＭＳ Ｐゴシック" charset="0"/>
              </a:rPr>
              <a:t>e.g. Kellogg et al., EPSL, 2002</a:t>
            </a:r>
          </a:p>
        </p:txBody>
      </p:sp>
      <p:sp>
        <p:nvSpPr>
          <p:cNvPr id="67589" name="TextBox 7"/>
          <p:cNvSpPr txBox="1">
            <a:spLocks noChangeArrowheads="1"/>
          </p:cNvSpPr>
          <p:nvPr/>
        </p:nvSpPr>
        <p:spPr bwMode="auto">
          <a:xfrm>
            <a:off x="88900" y="1047750"/>
            <a:ext cx="4152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rgbClr val="FFFF00"/>
                </a:solidFill>
                <a:ea typeface="ＭＳ Ｐゴシック" charset="0"/>
                <a:cs typeface="ＭＳ Ｐゴシック" charset="0"/>
              </a:rPr>
              <a:t>“Chondritic” mantle is a very muted component in intraplate volcanism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3"/>
          <p:cNvSpPr>
            <a:spLocks noGrp="1" noChangeArrowheads="1"/>
          </p:cNvSpPr>
          <p:nvPr>
            <p:ph type="body" sz="half" idx="1"/>
          </p:nvPr>
        </p:nvSpPr>
        <p:spPr>
          <a:xfrm>
            <a:off x="457200" y="1790700"/>
            <a:ext cx="4038600" cy="4525963"/>
          </a:xfrm>
        </p:spPr>
        <p:txBody>
          <a:bodyPr/>
          <a:lstStyle/>
          <a:p>
            <a:pPr eaLnBrk="1" hangingPunct="1">
              <a:buFontTx/>
              <a:buNone/>
            </a:pPr>
            <a:r>
              <a:rPr lang="en-US" sz="2000">
                <a:latin typeface="Times" charset="0"/>
                <a:ea typeface="ＭＳ Ｐゴシック" charset="0"/>
                <a:cs typeface="ＭＳ Ｐゴシック" charset="0"/>
              </a:rPr>
              <a:t>    </a:t>
            </a:r>
          </a:p>
        </p:txBody>
      </p:sp>
      <p:pic>
        <p:nvPicPr>
          <p:cNvPr id="696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38300"/>
            <a:ext cx="6545263"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5"/>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6400800" y="1638300"/>
            <a:ext cx="2682875" cy="4267200"/>
          </a:xfrm>
          <a:noFill/>
        </p:spPr>
      </p:pic>
      <p:sp>
        <p:nvSpPr>
          <p:cNvPr id="69636" name="Rectangle 6"/>
          <p:cNvSpPr>
            <a:spLocks noChangeArrowheads="1"/>
          </p:cNvSpPr>
          <p:nvPr/>
        </p:nvSpPr>
        <p:spPr bwMode="auto">
          <a:xfrm>
            <a:off x="3810000" y="2933700"/>
            <a:ext cx="609600" cy="304800"/>
          </a:xfrm>
          <a:prstGeom prst="rect">
            <a:avLst/>
          </a:prstGeom>
          <a:solidFill>
            <a:schemeClr val="bg1"/>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p>
            <a:endParaRPr lang="en-US"/>
          </a:p>
        </p:txBody>
      </p:sp>
      <p:sp>
        <p:nvSpPr>
          <p:cNvPr id="69637" name="Rectangle 7"/>
          <p:cNvSpPr>
            <a:spLocks noChangeArrowheads="1"/>
          </p:cNvSpPr>
          <p:nvPr/>
        </p:nvSpPr>
        <p:spPr bwMode="auto">
          <a:xfrm rot="-2928844">
            <a:off x="3048000" y="3619500"/>
            <a:ext cx="609600" cy="304800"/>
          </a:xfrm>
          <a:prstGeom prst="rect">
            <a:avLst/>
          </a:prstGeom>
          <a:solidFill>
            <a:schemeClr val="bg1"/>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p>
            <a:endParaRPr lang="en-US"/>
          </a:p>
        </p:txBody>
      </p:sp>
      <p:sp>
        <p:nvSpPr>
          <p:cNvPr id="69638" name="Rectangle 8"/>
          <p:cNvSpPr>
            <a:spLocks noChangeArrowheads="1"/>
          </p:cNvSpPr>
          <p:nvPr/>
        </p:nvSpPr>
        <p:spPr bwMode="auto">
          <a:xfrm rot="-2928844">
            <a:off x="3276600" y="3314700"/>
            <a:ext cx="609600" cy="304800"/>
          </a:xfrm>
          <a:prstGeom prst="rect">
            <a:avLst/>
          </a:prstGeom>
          <a:solidFill>
            <a:schemeClr val="bg1"/>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p>
            <a:endParaRPr lang="en-US"/>
          </a:p>
        </p:txBody>
      </p:sp>
      <p:sp>
        <p:nvSpPr>
          <p:cNvPr id="69639" name="Rectangle 9"/>
          <p:cNvSpPr>
            <a:spLocks noChangeArrowheads="1"/>
          </p:cNvSpPr>
          <p:nvPr/>
        </p:nvSpPr>
        <p:spPr bwMode="auto">
          <a:xfrm>
            <a:off x="4953000" y="2019300"/>
            <a:ext cx="609600" cy="304800"/>
          </a:xfrm>
          <a:prstGeom prst="rect">
            <a:avLst/>
          </a:prstGeom>
          <a:solidFill>
            <a:schemeClr val="bg1"/>
          </a:solidFill>
          <a:ln w="41275">
            <a:solidFill>
              <a:schemeClr val="bg1"/>
            </a:solidFill>
            <a:miter lim="800000"/>
            <a:headEnd/>
            <a:tailEnd/>
          </a:ln>
        </p:spPr>
        <p:txBody>
          <a:bodyPr wrap="none" anchor="ctr"/>
          <a:lstStyle/>
          <a:p>
            <a:endParaRPr lang="en-US"/>
          </a:p>
        </p:txBody>
      </p:sp>
      <p:sp>
        <p:nvSpPr>
          <p:cNvPr id="69640" name="Rectangle 10"/>
          <p:cNvSpPr>
            <a:spLocks noChangeArrowheads="1"/>
          </p:cNvSpPr>
          <p:nvPr/>
        </p:nvSpPr>
        <p:spPr bwMode="auto">
          <a:xfrm>
            <a:off x="2743200" y="1714500"/>
            <a:ext cx="76200" cy="4191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9641" name="Text Box 11"/>
          <p:cNvSpPr txBox="1">
            <a:spLocks noChangeArrowheads="1"/>
          </p:cNvSpPr>
          <p:nvPr/>
        </p:nvSpPr>
        <p:spPr bwMode="auto">
          <a:xfrm rot="-5400000">
            <a:off x="741363" y="2725738"/>
            <a:ext cx="373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spcBef>
                <a:spcPct val="50000"/>
              </a:spcBef>
            </a:pPr>
            <a:r>
              <a:rPr lang="ja-JP" altLang="en-US" sz="1600">
                <a:ea typeface="ＭＳ Ｐゴシック" charset="0"/>
                <a:cs typeface="ＭＳ Ｐゴシック" charset="0"/>
              </a:rPr>
              <a:t>“</a:t>
            </a:r>
            <a:r>
              <a:rPr lang="en-US" altLang="ja-JP" sz="1600">
                <a:ea typeface="ＭＳ Ｐゴシック" charset="0"/>
                <a:cs typeface="ＭＳ Ｐゴシック" charset="0"/>
              </a:rPr>
              <a:t>primordial</a:t>
            </a:r>
            <a:r>
              <a:rPr lang="ja-JP" altLang="en-US" sz="1600">
                <a:ea typeface="ＭＳ Ｐゴシック" charset="0"/>
                <a:cs typeface="ＭＳ Ｐゴシック" charset="0"/>
              </a:rPr>
              <a:t>”</a:t>
            </a:r>
            <a:r>
              <a:rPr lang="en-US" altLang="ja-JP" sz="1600">
                <a:ea typeface="ＭＳ Ｐゴシック" charset="0"/>
                <a:cs typeface="ＭＳ Ｐゴシック" charset="0"/>
              </a:rPr>
              <a:t> chondrite reservoir</a:t>
            </a:r>
            <a:endParaRPr lang="en-US" sz="1600">
              <a:ea typeface="ＭＳ Ｐゴシック" charset="0"/>
              <a:cs typeface="ＭＳ Ｐゴシック" charset="0"/>
            </a:endParaRPr>
          </a:p>
        </p:txBody>
      </p:sp>
      <p:sp>
        <p:nvSpPr>
          <p:cNvPr id="69642" name="Rectangle 12"/>
          <p:cNvSpPr>
            <a:spLocks noChangeArrowheads="1"/>
          </p:cNvSpPr>
          <p:nvPr/>
        </p:nvSpPr>
        <p:spPr bwMode="auto">
          <a:xfrm>
            <a:off x="4495800" y="1714500"/>
            <a:ext cx="990600" cy="4191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9643" name="Text Box 14"/>
          <p:cNvSpPr txBox="1">
            <a:spLocks noChangeArrowheads="1"/>
          </p:cNvSpPr>
          <p:nvPr/>
        </p:nvSpPr>
        <p:spPr bwMode="auto">
          <a:xfrm>
            <a:off x="5562600" y="1790700"/>
            <a:ext cx="1371600" cy="954088"/>
          </a:xfrm>
          <a:prstGeom prst="rect">
            <a:avLst/>
          </a:prstGeom>
          <a:solidFill>
            <a:schemeClr val="bg1"/>
          </a:solidFill>
          <a:ln w="9525">
            <a:solidFill>
              <a:srgbClr val="FF0000"/>
            </a:solidFill>
            <a:miter lim="800000"/>
            <a:headEnd/>
            <a:tailEnd/>
          </a:ln>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spcBef>
                <a:spcPct val="50000"/>
              </a:spcBef>
            </a:pPr>
            <a:r>
              <a:rPr lang="en-US" sz="1400" b="1">
                <a:solidFill>
                  <a:srgbClr val="FF0000"/>
                </a:solidFill>
                <a:ea typeface="ＭＳ Ｐゴシック" charset="0"/>
                <a:cs typeface="ＭＳ Ｐゴシック" charset="0"/>
              </a:rPr>
              <a:t>Reservoir parental to terrestrial mantle</a:t>
            </a:r>
          </a:p>
        </p:txBody>
      </p:sp>
      <p:sp>
        <p:nvSpPr>
          <p:cNvPr id="69644" name="Line 15"/>
          <p:cNvSpPr>
            <a:spLocks noChangeShapeType="1"/>
          </p:cNvSpPr>
          <p:nvPr/>
        </p:nvSpPr>
        <p:spPr bwMode="auto">
          <a:xfrm flipH="1">
            <a:off x="5029200" y="1943100"/>
            <a:ext cx="609600" cy="76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5" name="Title 14"/>
          <p:cNvSpPr>
            <a:spLocks noGrp="1"/>
          </p:cNvSpPr>
          <p:nvPr>
            <p:ph type="title"/>
          </p:nvPr>
        </p:nvSpPr>
        <p:spPr>
          <a:xfrm>
            <a:off x="457200" y="198438"/>
            <a:ext cx="8229600" cy="1143000"/>
          </a:xfrm>
        </p:spPr>
        <p:txBody>
          <a:bodyPr/>
          <a:lstStyle/>
          <a:p>
            <a:r>
              <a:rPr lang="en-US" sz="3200">
                <a:solidFill>
                  <a:srgbClr val="FFFF00"/>
                </a:solidFill>
                <a:latin typeface="Times" charset="0"/>
                <a:ea typeface="ＭＳ Ｐゴシック" charset="0"/>
                <a:cs typeface="ＭＳ Ｐゴシック" charset="0"/>
              </a:rPr>
              <a:t>Predicted Parental Mantle Reservoir from </a:t>
            </a:r>
            <a:r>
              <a:rPr lang="en-US" sz="3200" baseline="30000">
                <a:solidFill>
                  <a:srgbClr val="FFFF00"/>
                </a:solidFill>
                <a:latin typeface="Times" charset="0"/>
                <a:ea typeface="ＭＳ Ｐゴシック" charset="0"/>
                <a:cs typeface="ＭＳ Ｐゴシック" charset="0"/>
              </a:rPr>
              <a:t>142</a:t>
            </a:r>
            <a:r>
              <a:rPr lang="en-US" sz="3200">
                <a:solidFill>
                  <a:srgbClr val="FFFF00"/>
                </a:solidFill>
                <a:latin typeface="Times" charset="0"/>
                <a:ea typeface="ＭＳ Ｐゴシック" charset="0"/>
                <a:cs typeface="ＭＳ Ｐゴシック" charset="0"/>
              </a:rPr>
              <a:t>Nd Overlaps with high </a:t>
            </a:r>
            <a:r>
              <a:rPr lang="en-US" sz="3200" baseline="30000">
                <a:solidFill>
                  <a:srgbClr val="FFFF00"/>
                </a:solidFill>
                <a:latin typeface="Times" charset="0"/>
                <a:ea typeface="ＭＳ Ｐゴシック" charset="0"/>
                <a:cs typeface="ＭＳ Ｐゴシック" charset="0"/>
              </a:rPr>
              <a:t>3</a:t>
            </a:r>
            <a:r>
              <a:rPr lang="en-US" sz="3200">
                <a:solidFill>
                  <a:srgbClr val="FFFF00"/>
                </a:solidFill>
                <a:latin typeface="Times" charset="0"/>
                <a:ea typeface="ＭＳ Ｐゴシック" charset="0"/>
                <a:cs typeface="ＭＳ Ｐゴシック" charset="0"/>
              </a:rPr>
              <a:t>He/</a:t>
            </a:r>
            <a:r>
              <a:rPr lang="en-US" sz="3200" baseline="30000">
                <a:solidFill>
                  <a:srgbClr val="FFFF00"/>
                </a:solidFill>
                <a:latin typeface="Times" charset="0"/>
                <a:ea typeface="ＭＳ Ｐゴシック" charset="0"/>
                <a:cs typeface="ＭＳ Ｐゴシック" charset="0"/>
              </a:rPr>
              <a:t>4</a:t>
            </a:r>
            <a:r>
              <a:rPr lang="en-US" sz="3200">
                <a:solidFill>
                  <a:srgbClr val="FFFF00"/>
                </a:solidFill>
                <a:latin typeface="Times" charset="0"/>
                <a:ea typeface="ＭＳ Ｐゴシック" charset="0"/>
                <a:cs typeface="ＭＳ Ｐゴシック" charset="0"/>
              </a:rPr>
              <a:t>He Reservoir</a:t>
            </a:r>
          </a:p>
        </p:txBody>
      </p:sp>
      <p:sp>
        <p:nvSpPr>
          <p:cNvPr id="69646" name="TextBox 15"/>
          <p:cNvSpPr txBox="1">
            <a:spLocks noChangeArrowheads="1"/>
          </p:cNvSpPr>
          <p:nvPr/>
        </p:nvSpPr>
        <p:spPr bwMode="auto">
          <a:xfrm rot="-5400000">
            <a:off x="-691356" y="1758156"/>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ea typeface="ＭＳ Ｐゴシック" charset="0"/>
                <a:cs typeface="ＭＳ Ｐゴシック" charset="0"/>
              </a:rPr>
              <a:t>(Ra)</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750" y="0"/>
            <a:ext cx="517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Box 8"/>
          <p:cNvSpPr txBox="1">
            <a:spLocks noChangeArrowheads="1"/>
          </p:cNvSpPr>
          <p:nvPr/>
        </p:nvSpPr>
        <p:spPr bwMode="auto">
          <a:xfrm>
            <a:off x="160338" y="779463"/>
            <a:ext cx="3759200"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buFont typeface="Arial" charset="0"/>
              <a:buChar char="•"/>
            </a:pPr>
            <a:r>
              <a:rPr lang="en-US" sz="2000">
                <a:solidFill>
                  <a:srgbClr val="FFFF00"/>
                </a:solidFill>
                <a:ea typeface="ＭＳ Ｐゴシック" charset="0"/>
                <a:cs typeface="ＭＳ Ｐゴシック" charset="0"/>
              </a:rPr>
              <a:t> Though there are complexities (age corrections, crustal contamination), the Pb isotopic composition of many flood basalt parental magmas plot near circa 4.5 Ga geochrons.  </a:t>
            </a:r>
          </a:p>
          <a:p>
            <a:pPr>
              <a:buFont typeface="Arial" charset="0"/>
              <a:buChar char="•"/>
            </a:pPr>
            <a:endParaRPr lang="en-US">
              <a:solidFill>
                <a:srgbClr val="FFFF00"/>
              </a:solidFill>
              <a:ea typeface="ＭＳ Ｐゴシック" charset="0"/>
              <a:cs typeface="ＭＳ Ｐゴシック" charset="0"/>
            </a:endParaRPr>
          </a:p>
          <a:p>
            <a:pPr>
              <a:buFont typeface="Arial" charset="0"/>
              <a:buChar char="•"/>
            </a:pPr>
            <a:r>
              <a:rPr lang="en-US" sz="2000">
                <a:solidFill>
                  <a:srgbClr val="FFFF00"/>
                </a:solidFill>
                <a:ea typeface="ＭＳ Ｐゴシック" charset="0"/>
                <a:cs typeface="ＭＳ Ｐゴシック" charset="0"/>
              </a:rPr>
              <a:t>All the colored symbols on this figure have </a:t>
            </a:r>
            <a:r>
              <a:rPr lang="en-US" sz="2000">
                <a:solidFill>
                  <a:srgbClr val="FFFF00"/>
                </a:solidFill>
                <a:latin typeface="Symbol" charset="0"/>
                <a:ea typeface="ＭＳ Ｐゴシック" charset="0"/>
                <a:cs typeface="ＭＳ Ｐゴシック" charset="0"/>
              </a:rPr>
              <a:t>e</a:t>
            </a:r>
            <a:r>
              <a:rPr lang="en-US" sz="2000" baseline="30000">
                <a:solidFill>
                  <a:srgbClr val="FFFF00"/>
                </a:solidFill>
                <a:cs typeface="Symbol" charset="0"/>
              </a:rPr>
              <a:t>143</a:t>
            </a:r>
            <a:r>
              <a:rPr lang="en-US" sz="2000">
                <a:solidFill>
                  <a:srgbClr val="FFFF00"/>
                </a:solidFill>
                <a:cs typeface="Symbol" charset="0"/>
              </a:rPr>
              <a:t>Nd between +5.3 and +8 and were selected as those samples least affected by crustal contamination.</a:t>
            </a:r>
          </a:p>
        </p:txBody>
      </p:sp>
      <p:sp>
        <p:nvSpPr>
          <p:cNvPr id="71683" name="TextBox 4"/>
          <p:cNvSpPr txBox="1">
            <a:spLocks noChangeArrowheads="1"/>
          </p:cNvSpPr>
          <p:nvPr/>
        </p:nvSpPr>
        <p:spPr bwMode="auto">
          <a:xfrm>
            <a:off x="4060825" y="6581775"/>
            <a:ext cx="2222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200">
                <a:ea typeface="ＭＳ Ｐゴシック" charset="0"/>
                <a:cs typeface="ＭＳ Ｐゴシック" charset="0"/>
              </a:rPr>
              <a:t>Jackson &amp; Carlson, Nature, 2011</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3"/>
          <p:cNvSpPr>
            <a:spLocks noChangeArrowheads="1"/>
          </p:cNvSpPr>
          <p:nvPr/>
        </p:nvSpPr>
        <p:spPr bwMode="auto">
          <a:xfrm>
            <a:off x="3429000" y="1143000"/>
            <a:ext cx="5715000" cy="5715000"/>
          </a:xfrm>
          <a:prstGeom prst="rect">
            <a:avLst/>
          </a:prstGeom>
          <a:solidFill>
            <a:schemeClr val="bg1"/>
          </a:solidFill>
          <a:ln w="9525">
            <a:solidFill>
              <a:schemeClr val="tx1"/>
            </a:solidFill>
            <a:round/>
            <a:headEnd/>
            <a:tailEnd/>
          </a:ln>
        </p:spPr>
        <p:txBody>
          <a:bodyPr/>
          <a:lstStyle/>
          <a:p>
            <a:endParaRPr lang="en-US"/>
          </a:p>
        </p:txBody>
      </p:sp>
      <p:pic>
        <p:nvPicPr>
          <p:cNvPr id="2150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4588"/>
            <a:ext cx="3429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4"/>
          <p:cNvSpPr>
            <a:spLocks noChangeArrowheads="1"/>
          </p:cNvSpPr>
          <p:nvPr/>
        </p:nvSpPr>
        <p:spPr bwMode="auto">
          <a:xfrm>
            <a:off x="8763000" y="6096000"/>
            <a:ext cx="381000" cy="228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8" name="Rectangle 5"/>
          <p:cNvSpPr>
            <a:spLocks noChangeArrowheads="1"/>
          </p:cNvSpPr>
          <p:nvPr/>
        </p:nvSpPr>
        <p:spPr bwMode="auto">
          <a:xfrm>
            <a:off x="4572000" y="6553200"/>
            <a:ext cx="381000" cy="228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9" name="Rectangle 6"/>
          <p:cNvSpPr>
            <a:spLocks noChangeArrowheads="1"/>
          </p:cNvSpPr>
          <p:nvPr/>
        </p:nvSpPr>
        <p:spPr bwMode="auto">
          <a:xfrm>
            <a:off x="5257800" y="6096000"/>
            <a:ext cx="381000" cy="228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0" name="Rectangle 7"/>
          <p:cNvSpPr>
            <a:spLocks noChangeArrowheads="1"/>
          </p:cNvSpPr>
          <p:nvPr/>
        </p:nvSpPr>
        <p:spPr bwMode="auto">
          <a:xfrm>
            <a:off x="4419600" y="6096000"/>
            <a:ext cx="381000" cy="228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1" name="Rectangle 8"/>
          <p:cNvSpPr>
            <a:spLocks noChangeArrowheads="1"/>
          </p:cNvSpPr>
          <p:nvPr/>
        </p:nvSpPr>
        <p:spPr bwMode="auto">
          <a:xfrm>
            <a:off x="6172200" y="6096000"/>
            <a:ext cx="381000" cy="228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2" name="TextBox 9"/>
          <p:cNvSpPr txBox="1">
            <a:spLocks noChangeArrowheads="1"/>
          </p:cNvSpPr>
          <p:nvPr/>
        </p:nvSpPr>
        <p:spPr bwMode="auto">
          <a:xfrm>
            <a:off x="0" y="0"/>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sz="3200">
                <a:solidFill>
                  <a:srgbClr val="FFFF00"/>
                </a:solidFill>
                <a:ea typeface="ＭＳ Ｐゴシック" charset="0"/>
                <a:cs typeface="ＭＳ Ｐゴシック" charset="0"/>
              </a:rPr>
              <a:t>Not Everything was Volatilized!</a:t>
            </a:r>
          </a:p>
          <a:p>
            <a:pPr algn="ctr"/>
            <a:r>
              <a:rPr lang="en-US" sz="3200">
                <a:solidFill>
                  <a:srgbClr val="FFFF00"/>
                </a:solidFill>
                <a:ea typeface="ＭＳ Ｐゴシック" charset="0"/>
                <a:cs typeface="ＭＳ Ｐゴシック" charset="0"/>
              </a:rPr>
              <a:t>Small Grains from Other Stars Survived</a:t>
            </a:r>
          </a:p>
        </p:txBody>
      </p:sp>
      <p:sp>
        <p:nvSpPr>
          <p:cNvPr id="21513" name="TextBox 10"/>
          <p:cNvSpPr txBox="1">
            <a:spLocks noChangeArrowheads="1"/>
          </p:cNvSpPr>
          <p:nvPr/>
        </p:nvSpPr>
        <p:spPr bwMode="auto">
          <a:xfrm>
            <a:off x="0" y="3811588"/>
            <a:ext cx="3429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solidFill>
                  <a:schemeClr val="bg1"/>
                </a:solidFill>
                <a:ea typeface="ＭＳ Ｐゴシック" charset="0"/>
                <a:cs typeface="ＭＳ Ｐゴシック" charset="0"/>
              </a:rPr>
              <a:t>Photo of presolar SiC grain from Zinner, TOG 2003</a:t>
            </a:r>
          </a:p>
        </p:txBody>
      </p:sp>
      <p:sp>
        <p:nvSpPr>
          <p:cNvPr id="21514" name="TextBox 1"/>
          <p:cNvSpPr txBox="1">
            <a:spLocks noChangeArrowheads="1"/>
          </p:cNvSpPr>
          <p:nvPr/>
        </p:nvSpPr>
        <p:spPr bwMode="auto">
          <a:xfrm>
            <a:off x="0" y="5043488"/>
            <a:ext cx="34242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2000">
                <a:solidFill>
                  <a:srgbClr val="FFFFFF"/>
                </a:solidFill>
              </a:rPr>
              <a:t>Varying the whole rock presolar SiC abundance by less than a ppm would create the magnitude of anomalies seen in the whole rock C-chondrites</a:t>
            </a:r>
          </a:p>
        </p:txBody>
      </p:sp>
      <p:pic>
        <p:nvPicPr>
          <p:cNvPr id="2151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52825" y="152400"/>
            <a:ext cx="5786438"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p:cNvSpPr>
          <p:nvPr/>
        </p:nvSpPr>
        <p:spPr bwMode="auto">
          <a:xfrm>
            <a:off x="373063" y="938213"/>
            <a:ext cx="8653462" cy="4765675"/>
          </a:xfrm>
          <a:prstGeom prst="rect">
            <a:avLst/>
          </a:prstGeom>
          <a:solidFill>
            <a:srgbClr val="FFFFFF"/>
          </a:solidFill>
          <a:ln w="9525">
            <a:solidFill>
              <a:schemeClr val="tx1"/>
            </a:solidFill>
            <a:round/>
            <a:headEnd/>
            <a:tailEnd/>
          </a:ln>
        </p:spPr>
        <p:txBody>
          <a:bodyPr/>
          <a:lstStyle/>
          <a:p>
            <a:endParaRPr lang="en-US"/>
          </a:p>
        </p:txBody>
      </p:sp>
      <p:pic>
        <p:nvPicPr>
          <p:cNvPr id="72706" name="Image 10" descr="142Isoal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138238"/>
            <a:ext cx="7500938"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ZoneTexte 6"/>
          <p:cNvSpPr txBox="1">
            <a:spLocks noChangeArrowheads="1"/>
          </p:cNvSpPr>
          <p:nvPr/>
        </p:nvSpPr>
        <p:spPr bwMode="auto">
          <a:xfrm>
            <a:off x="490538" y="5624513"/>
            <a:ext cx="8153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fr-FR" sz="1600">
                <a:solidFill>
                  <a:srgbClr val="FFFFFF"/>
                </a:solidFill>
              </a:rPr>
              <a:t>Both the Moon and Earth show little lithophile evidence for 4.56 Ga differentiation.  Instead, the </a:t>
            </a:r>
            <a:r>
              <a:rPr lang="fr-FR" sz="1600" baseline="30000">
                <a:solidFill>
                  <a:srgbClr val="FFFFFF"/>
                </a:solidFill>
              </a:rPr>
              <a:t>146</a:t>
            </a:r>
            <a:r>
              <a:rPr lang="fr-FR" sz="1600">
                <a:solidFill>
                  <a:srgbClr val="FFFFFF"/>
                </a:solidFill>
              </a:rPr>
              <a:t>Sm-</a:t>
            </a:r>
            <a:r>
              <a:rPr lang="fr-FR" sz="1600" baseline="30000">
                <a:solidFill>
                  <a:srgbClr val="FFFFFF"/>
                </a:solidFill>
              </a:rPr>
              <a:t>142</a:t>
            </a:r>
            <a:r>
              <a:rPr lang="fr-FR" sz="1600">
                <a:solidFill>
                  <a:srgbClr val="FFFFFF"/>
                </a:solidFill>
              </a:rPr>
              <a:t>Nd data for lunar crustal rocks, mare basalts, and the Isua rocks with positive </a:t>
            </a:r>
            <a:r>
              <a:rPr lang="fr-FR" sz="1600" baseline="30000">
                <a:solidFill>
                  <a:srgbClr val="FFFFFF"/>
                </a:solidFill>
              </a:rPr>
              <a:t>142</a:t>
            </a:r>
            <a:r>
              <a:rPr lang="fr-FR" sz="1600">
                <a:solidFill>
                  <a:srgbClr val="FFFFFF"/>
                </a:solidFill>
              </a:rPr>
              <a:t>Nd anomalies suggest a global differentiation age in the circa 4.45 Ga range – similar to Pb ages for Earth.  Is this the time of the giant impact and Moon formation?</a:t>
            </a:r>
          </a:p>
        </p:txBody>
      </p:sp>
      <p:sp>
        <p:nvSpPr>
          <p:cNvPr id="72708" name="ZoneTexte 7"/>
          <p:cNvSpPr txBox="1">
            <a:spLocks noChangeArrowheads="1"/>
          </p:cNvSpPr>
          <p:nvPr/>
        </p:nvSpPr>
        <p:spPr bwMode="auto">
          <a:xfrm>
            <a:off x="3473450" y="3997325"/>
            <a:ext cx="4097338" cy="369888"/>
          </a:xfrm>
          <a:prstGeom prst="rect">
            <a:avLst/>
          </a:prstGeom>
          <a:noFill/>
          <a:ln w="28575">
            <a:solidFill>
              <a:srgbClr val="D0393C"/>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fr-FR" sz="1800"/>
              <a:t>Magma ocean crystallization = 120      Ma</a:t>
            </a:r>
          </a:p>
        </p:txBody>
      </p:sp>
      <p:sp>
        <p:nvSpPr>
          <p:cNvPr id="72709" name="ZoneTexte 8"/>
          <p:cNvSpPr txBox="1">
            <a:spLocks noChangeArrowheads="1"/>
          </p:cNvSpPr>
          <p:nvPr/>
        </p:nvSpPr>
        <p:spPr bwMode="auto">
          <a:xfrm>
            <a:off x="6694488" y="3932238"/>
            <a:ext cx="465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fr-FR" sz="1400"/>
              <a:t>+28</a:t>
            </a:r>
          </a:p>
        </p:txBody>
      </p:sp>
      <p:sp>
        <p:nvSpPr>
          <p:cNvPr id="72710" name="ZoneTexte 9"/>
          <p:cNvSpPr txBox="1">
            <a:spLocks noChangeArrowheads="1"/>
          </p:cNvSpPr>
          <p:nvPr/>
        </p:nvSpPr>
        <p:spPr bwMode="auto">
          <a:xfrm>
            <a:off x="6724650" y="4110038"/>
            <a:ext cx="423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fr-FR" sz="1400"/>
              <a:t>-22</a:t>
            </a:r>
          </a:p>
        </p:txBody>
      </p:sp>
      <p:cxnSp>
        <p:nvCxnSpPr>
          <p:cNvPr id="72711" name="Connecteur droit avec flèche 11"/>
          <p:cNvCxnSpPr>
            <a:cxnSpLocks noChangeShapeType="1"/>
          </p:cNvCxnSpPr>
          <p:nvPr/>
        </p:nvCxnSpPr>
        <p:spPr bwMode="auto">
          <a:xfrm rot="16200000" flipV="1">
            <a:off x="3592513" y="3306763"/>
            <a:ext cx="974725" cy="307975"/>
          </a:xfrm>
          <a:prstGeom prst="straightConnector1">
            <a:avLst/>
          </a:prstGeom>
          <a:noFill/>
          <a:ln w="25400">
            <a:solidFill>
              <a:srgbClr val="D0393C"/>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12" name="TextBox 1"/>
          <p:cNvSpPr txBox="1">
            <a:spLocks noChangeArrowheads="1"/>
          </p:cNvSpPr>
          <p:nvPr/>
        </p:nvSpPr>
        <p:spPr bwMode="auto">
          <a:xfrm>
            <a:off x="0" y="1270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sz="3200">
                <a:solidFill>
                  <a:srgbClr val="FFFF00"/>
                </a:solidFill>
              </a:rPr>
              <a:t>Evidence of a “</a:t>
            </a:r>
            <a:r>
              <a:rPr lang="en-US" altLang="ja-JP" sz="3200">
                <a:solidFill>
                  <a:srgbClr val="FFFF00"/>
                </a:solidFill>
              </a:rPr>
              <a:t>late</a:t>
            </a:r>
            <a:r>
              <a:rPr lang="en-US" sz="3200">
                <a:solidFill>
                  <a:srgbClr val="FFFF00"/>
                </a:solidFill>
              </a:rPr>
              <a:t>”</a:t>
            </a:r>
            <a:r>
              <a:rPr lang="en-US" altLang="ja-JP" sz="3200">
                <a:solidFill>
                  <a:srgbClr val="FFFF00"/>
                </a:solidFill>
              </a:rPr>
              <a:t>Global Terrestrial Differentiation</a:t>
            </a:r>
            <a:endParaRPr lang="en-US" sz="3200">
              <a:solidFill>
                <a:srgbClr val="FFFF00"/>
              </a:solidFill>
            </a:endParaRPr>
          </a:p>
        </p:txBody>
      </p:sp>
      <p:sp>
        <p:nvSpPr>
          <p:cNvPr id="72713" name="Oval 1"/>
          <p:cNvSpPr>
            <a:spLocks noChangeArrowheads="1"/>
          </p:cNvSpPr>
          <p:nvPr/>
        </p:nvSpPr>
        <p:spPr bwMode="auto">
          <a:xfrm>
            <a:off x="4411663" y="2692400"/>
            <a:ext cx="228600" cy="228600"/>
          </a:xfrm>
          <a:prstGeom prst="ellipse">
            <a:avLst/>
          </a:prstGeom>
          <a:solidFill>
            <a:srgbClr val="FF8000"/>
          </a:solidFill>
          <a:ln w="9525">
            <a:solidFill>
              <a:schemeClr val="tx1"/>
            </a:solidFill>
            <a:round/>
            <a:headEnd/>
            <a:tailEnd/>
          </a:ln>
        </p:spPr>
        <p:txBody>
          <a:bodyPr/>
          <a:lstStyle/>
          <a:p>
            <a:endParaRPr lang="en-US"/>
          </a:p>
        </p:txBody>
      </p:sp>
      <p:sp>
        <p:nvSpPr>
          <p:cNvPr id="72714" name="TextBox 2"/>
          <p:cNvSpPr txBox="1">
            <a:spLocks noChangeArrowheads="1"/>
          </p:cNvSpPr>
          <p:nvPr/>
        </p:nvSpPr>
        <p:spPr bwMode="auto">
          <a:xfrm>
            <a:off x="3556000" y="1854200"/>
            <a:ext cx="9191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solidFill>
                  <a:srgbClr val="FF8000"/>
                </a:solidFill>
              </a:rPr>
              <a:t>Modern</a:t>
            </a:r>
          </a:p>
          <a:p>
            <a:r>
              <a:rPr lang="en-US" sz="1400">
                <a:solidFill>
                  <a:srgbClr val="FF8000"/>
                </a:solidFill>
              </a:rPr>
              <a:t>Terrestrial</a:t>
            </a:r>
          </a:p>
          <a:p>
            <a:r>
              <a:rPr lang="en-US" sz="1400">
                <a:solidFill>
                  <a:srgbClr val="FF8000"/>
                </a:solidFill>
              </a:rPr>
              <a:t>Mantle</a:t>
            </a:r>
          </a:p>
        </p:txBody>
      </p:sp>
      <p:cxnSp>
        <p:nvCxnSpPr>
          <p:cNvPr id="72715" name="Straight Arrow Connector 4"/>
          <p:cNvCxnSpPr>
            <a:cxnSpLocks noChangeShapeType="1"/>
            <a:endCxn id="72713" idx="1"/>
          </p:cNvCxnSpPr>
          <p:nvPr/>
        </p:nvCxnSpPr>
        <p:spPr bwMode="auto">
          <a:xfrm>
            <a:off x="4273550" y="2406650"/>
            <a:ext cx="171450" cy="319088"/>
          </a:xfrm>
          <a:prstGeom prst="straightConnector1">
            <a:avLst/>
          </a:prstGeom>
          <a:noFill/>
          <a:ln w="9525">
            <a:solidFill>
              <a:srgbClr val="FF8000"/>
            </a:solidFill>
            <a:round/>
            <a:headEnd/>
            <a:tailEnd type="arrow" w="med" len="med"/>
          </a:ln>
          <a:extLst>
            <a:ext uri="{909E8E84-426E-40dd-AFC4-6F175D3DCCD1}">
              <a14:hiddenFill xmlns:a14="http://schemas.microsoft.com/office/drawing/2010/main">
                <a:noFill/>
              </a14:hiddenFill>
            </a:ext>
          </a:extLst>
        </p:spPr>
      </p:cxnSp>
      <p:sp>
        <p:nvSpPr>
          <p:cNvPr id="72716" name="Oval 5"/>
          <p:cNvSpPr>
            <a:spLocks noChangeArrowheads="1"/>
          </p:cNvSpPr>
          <p:nvPr/>
        </p:nvSpPr>
        <p:spPr bwMode="auto">
          <a:xfrm>
            <a:off x="3841750" y="3155950"/>
            <a:ext cx="107950" cy="190500"/>
          </a:xfrm>
          <a:prstGeom prst="ellipse">
            <a:avLst/>
          </a:prstGeom>
          <a:solidFill>
            <a:schemeClr val="tx1"/>
          </a:solidFill>
          <a:ln w="9525">
            <a:solidFill>
              <a:schemeClr val="tx1"/>
            </a:solidFill>
            <a:round/>
            <a:headEnd/>
            <a:tailEnd/>
          </a:ln>
        </p:spPr>
        <p:txBody>
          <a:bodyPr/>
          <a:lstStyle/>
          <a:p>
            <a:endParaRPr lang="en-US"/>
          </a:p>
        </p:txBody>
      </p:sp>
      <p:sp>
        <p:nvSpPr>
          <p:cNvPr id="72717" name="TextBox 10"/>
          <p:cNvSpPr txBox="1">
            <a:spLocks noChangeArrowheads="1"/>
          </p:cNvSpPr>
          <p:nvPr/>
        </p:nvSpPr>
        <p:spPr bwMode="auto">
          <a:xfrm>
            <a:off x="4489450" y="3200400"/>
            <a:ext cx="952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t>Chondritic</a:t>
            </a:r>
          </a:p>
        </p:txBody>
      </p:sp>
      <p:cxnSp>
        <p:nvCxnSpPr>
          <p:cNvPr id="72718" name="Straight Arrow Connector 12"/>
          <p:cNvCxnSpPr>
            <a:cxnSpLocks noChangeShapeType="1"/>
          </p:cNvCxnSpPr>
          <p:nvPr/>
        </p:nvCxnSpPr>
        <p:spPr bwMode="auto">
          <a:xfrm flipH="1" flipV="1">
            <a:off x="3956050" y="3257550"/>
            <a:ext cx="577850" cy="88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0" y="3335338"/>
            <a:ext cx="9144000" cy="3522662"/>
          </a:xfrm>
          <a:prstGeom prst="rect">
            <a:avLst/>
          </a:prstGeom>
          <a:solidFill>
            <a:srgbClr val="FFFFFF"/>
          </a:solidFill>
          <a:ln w="9525">
            <a:solidFill>
              <a:schemeClr val="tx1"/>
            </a:solidFill>
            <a:round/>
            <a:headEnd/>
            <a:tailEnd/>
          </a:ln>
        </p:spPr>
        <p:txBody>
          <a:bodyPr/>
          <a:lstStyle/>
          <a:p>
            <a:endParaRPr lang="en-US"/>
          </a:p>
        </p:txBody>
      </p:sp>
      <p:sp>
        <p:nvSpPr>
          <p:cNvPr id="74754" name="Text Box 10"/>
          <p:cNvSpPr txBox="1">
            <a:spLocks noChangeArrowheads="1"/>
          </p:cNvSpPr>
          <p:nvPr/>
        </p:nvSpPr>
        <p:spPr bwMode="auto">
          <a:xfrm>
            <a:off x="0" y="114300"/>
            <a:ext cx="9234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a:solidFill>
                  <a:srgbClr val="FFFF00"/>
                </a:solidFill>
              </a:rPr>
              <a:t>Superchondritic </a:t>
            </a:r>
            <a:r>
              <a:rPr lang="en-US" baseline="30000">
                <a:solidFill>
                  <a:srgbClr val="FFFF00"/>
                </a:solidFill>
              </a:rPr>
              <a:t>143</a:t>
            </a:r>
            <a:r>
              <a:rPr lang="en-US">
                <a:solidFill>
                  <a:srgbClr val="FFFF00"/>
                </a:solidFill>
              </a:rPr>
              <a:t>Nd/</a:t>
            </a:r>
            <a:r>
              <a:rPr lang="en-US" baseline="30000">
                <a:solidFill>
                  <a:srgbClr val="FFFF00"/>
                </a:solidFill>
              </a:rPr>
              <a:t>144</a:t>
            </a:r>
            <a:r>
              <a:rPr lang="en-US">
                <a:solidFill>
                  <a:srgbClr val="FFFF00"/>
                </a:solidFill>
              </a:rPr>
              <a:t>Nd of Mantle Throughout Earth History</a:t>
            </a:r>
            <a:endParaRPr lang="en-US" b="1">
              <a:solidFill>
                <a:srgbClr val="FFFF00"/>
              </a:solidFill>
            </a:endParaRPr>
          </a:p>
        </p:txBody>
      </p:sp>
      <p:sp>
        <p:nvSpPr>
          <p:cNvPr id="74755" name="Text Box 11"/>
          <p:cNvSpPr txBox="1">
            <a:spLocks noChangeArrowheads="1"/>
          </p:cNvSpPr>
          <p:nvPr/>
        </p:nvSpPr>
        <p:spPr bwMode="auto">
          <a:xfrm>
            <a:off x="0" y="898525"/>
            <a:ext cx="92471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chemeClr val="bg1"/>
                </a:solidFill>
              </a:rPr>
              <a:t>Early differentiation coupled with a short period of mixing between enriched and depleted reservoirs can explain both </a:t>
            </a:r>
            <a:r>
              <a:rPr lang="en-US" baseline="30000">
                <a:solidFill>
                  <a:schemeClr val="bg1"/>
                </a:solidFill>
              </a:rPr>
              <a:t>142</a:t>
            </a:r>
            <a:r>
              <a:rPr lang="en-US">
                <a:solidFill>
                  <a:schemeClr val="bg1"/>
                </a:solidFill>
              </a:rPr>
              <a:t>Nd and </a:t>
            </a:r>
            <a:r>
              <a:rPr lang="en-US" baseline="30000">
                <a:solidFill>
                  <a:schemeClr val="bg1"/>
                </a:solidFill>
              </a:rPr>
              <a:t>143</a:t>
            </a:r>
            <a:r>
              <a:rPr lang="en-US">
                <a:solidFill>
                  <a:schemeClr val="bg1"/>
                </a:solidFill>
              </a:rPr>
              <a:t>Nd variation in mantle-derived rocks through time.  Complementary enriched reservoir may no longer exist if BSE is non-chondritic.</a:t>
            </a:r>
          </a:p>
        </p:txBody>
      </p:sp>
      <p:pic>
        <p:nvPicPr>
          <p:cNvPr id="7475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57600"/>
            <a:ext cx="4572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429000"/>
            <a:ext cx="383540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ext Box 14"/>
          <p:cNvSpPr txBox="1">
            <a:spLocks noChangeArrowheads="1"/>
          </p:cNvSpPr>
          <p:nvPr/>
        </p:nvSpPr>
        <p:spPr bwMode="auto">
          <a:xfrm>
            <a:off x="6553200" y="3810000"/>
            <a:ext cx="230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000"/>
              <a:t>Figure after Shirey et al., 2007 with data from numerous literature sources</a:t>
            </a:r>
            <a:endParaRPr lang="en-US"/>
          </a:p>
        </p:txBody>
      </p:sp>
      <p:sp>
        <p:nvSpPr>
          <p:cNvPr id="74759" name="Text Box 15"/>
          <p:cNvSpPr txBox="1">
            <a:spLocks noChangeArrowheads="1"/>
          </p:cNvSpPr>
          <p:nvPr/>
        </p:nvSpPr>
        <p:spPr bwMode="auto">
          <a:xfrm>
            <a:off x="5867400" y="3360738"/>
            <a:ext cx="3005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t>Initial </a:t>
            </a:r>
            <a:r>
              <a:rPr lang="en-US" sz="1400">
                <a:latin typeface="Symbol" charset="0"/>
                <a:sym typeface="Symbol" charset="0"/>
              </a:rPr>
              <a:t></a:t>
            </a:r>
            <a:r>
              <a:rPr lang="en-US" sz="1400" baseline="30000"/>
              <a:t>143</a:t>
            </a:r>
            <a:r>
              <a:rPr lang="en-US" sz="1400"/>
              <a:t>Nd in Mantle-Derived Rocks</a:t>
            </a:r>
            <a:endParaRPr lang="en-US"/>
          </a:p>
        </p:txBody>
      </p:sp>
      <p:sp>
        <p:nvSpPr>
          <p:cNvPr id="74760" name="Rectangle 16"/>
          <p:cNvSpPr>
            <a:spLocks noChangeArrowheads="1"/>
          </p:cNvSpPr>
          <p:nvPr/>
        </p:nvSpPr>
        <p:spPr bwMode="auto">
          <a:xfrm>
            <a:off x="990600" y="3352800"/>
            <a:ext cx="3544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aseline="30000"/>
              <a:t>142</a:t>
            </a:r>
            <a:r>
              <a:rPr lang="en-US" sz="1400"/>
              <a:t>Nd/</a:t>
            </a:r>
            <a:r>
              <a:rPr lang="en-US" sz="1400" baseline="30000"/>
              <a:t>144</a:t>
            </a:r>
            <a:r>
              <a:rPr lang="en-US" sz="1400"/>
              <a:t>Nd in Archean Mantle-Derived Rocks</a:t>
            </a:r>
          </a:p>
        </p:txBody>
      </p:sp>
      <p:sp>
        <p:nvSpPr>
          <p:cNvPr id="74761" name="TextBox 2"/>
          <p:cNvSpPr txBox="1">
            <a:spLocks noChangeArrowheads="1"/>
          </p:cNvSpPr>
          <p:nvPr/>
        </p:nvSpPr>
        <p:spPr bwMode="auto">
          <a:xfrm>
            <a:off x="3446463" y="6550025"/>
            <a:ext cx="3152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t>From Carlson &amp; Boyet, Phil. Trans. 2008</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2"/>
          <p:cNvSpPr txBox="1">
            <a:spLocks noChangeArrowheads="1"/>
          </p:cNvSpPr>
          <p:nvPr/>
        </p:nvSpPr>
        <p:spPr bwMode="auto">
          <a:xfrm>
            <a:off x="304800" y="990600"/>
            <a:ext cx="86264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chemeClr val="bg1"/>
                </a:solidFill>
                <a:ea typeface="ＭＳ Ｐゴシック" charset="0"/>
                <a:cs typeface="ＭＳ Ｐゴシック" charset="0"/>
              </a:rPr>
              <a:t>Magma ocean crystallization leaves a buoyantly unstable cumulate pile.  Overturn leaves cold, dense, material at the base, and hot, buoyant, material near the surface.  Large-scale mantle convection impeded until radioactive heating reestablishes a thermal gradient sufficient to overwhelm compositional density.</a:t>
            </a:r>
          </a:p>
        </p:txBody>
      </p:sp>
      <p:sp>
        <p:nvSpPr>
          <p:cNvPr id="76802" name="Text Box 4"/>
          <p:cNvSpPr txBox="1">
            <a:spLocks noChangeArrowheads="1"/>
          </p:cNvSpPr>
          <p:nvPr/>
        </p:nvSpPr>
        <p:spPr bwMode="auto">
          <a:xfrm>
            <a:off x="304800" y="3670300"/>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rgbClr val="FFFFFF"/>
                </a:solidFill>
                <a:ea typeface="ＭＳ Ｐゴシック" charset="0"/>
                <a:cs typeface="ＭＳ Ｐゴシック" charset="0"/>
              </a:rPr>
              <a:t>Density</a:t>
            </a:r>
          </a:p>
        </p:txBody>
      </p:sp>
      <p:sp>
        <p:nvSpPr>
          <p:cNvPr id="76803" name="Text Box 5"/>
          <p:cNvSpPr txBox="1">
            <a:spLocks noChangeArrowheads="1"/>
          </p:cNvSpPr>
          <p:nvPr/>
        </p:nvSpPr>
        <p:spPr bwMode="auto">
          <a:xfrm>
            <a:off x="5943600" y="6400800"/>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spcBef>
                <a:spcPct val="50000"/>
              </a:spcBef>
            </a:pPr>
            <a:r>
              <a:rPr lang="en-US" sz="1400">
                <a:solidFill>
                  <a:srgbClr val="FFFFFF"/>
                </a:solidFill>
                <a:ea typeface="ＭＳ Ｐゴシック" charset="0"/>
                <a:cs typeface="ＭＳ Ｐゴシック" charset="0"/>
              </a:rPr>
              <a:t>Elkins-Tanton et al., EPSL, 2005</a:t>
            </a:r>
            <a:endParaRPr lang="en-US">
              <a:solidFill>
                <a:srgbClr val="FFFFFF"/>
              </a:solidFill>
              <a:ea typeface="ＭＳ Ｐゴシック" charset="0"/>
              <a:cs typeface="ＭＳ Ｐゴシック" charset="0"/>
            </a:endParaRPr>
          </a:p>
        </p:txBody>
      </p:sp>
      <p:sp>
        <p:nvSpPr>
          <p:cNvPr id="76804" name="Text Box 6"/>
          <p:cNvSpPr txBox="1">
            <a:spLocks noChangeArrowheads="1"/>
          </p:cNvSpPr>
          <p:nvPr/>
        </p:nvSpPr>
        <p:spPr bwMode="auto">
          <a:xfrm>
            <a:off x="762000" y="889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rgbClr val="FFFF00"/>
                </a:solidFill>
                <a:ea typeface="ＭＳ Ｐゴシック" charset="0"/>
                <a:cs typeface="ＭＳ Ｐゴシック" charset="0"/>
              </a:rPr>
              <a:t>The Post Magma Ocean Overturn, and a Period of Quiescence</a:t>
            </a:r>
          </a:p>
        </p:txBody>
      </p:sp>
      <p:pic>
        <p:nvPicPr>
          <p:cNvPr id="76805" name="Picture 8" descr="Overtu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19488"/>
            <a:ext cx="65913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3"/>
          <p:cNvSpPr txBox="1">
            <a:spLocks noChangeArrowheads="1"/>
          </p:cNvSpPr>
          <p:nvPr/>
        </p:nvSpPr>
        <p:spPr bwMode="auto">
          <a:xfrm>
            <a:off x="685800" y="0"/>
            <a:ext cx="784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sz="2800">
                <a:solidFill>
                  <a:srgbClr val="FFFF00"/>
                </a:solidFill>
                <a:ea typeface="ＭＳ Ｐゴシック" charset="0"/>
                <a:cs typeface="ＭＳ Ｐゴシック" charset="0"/>
              </a:rPr>
              <a:t>Two Ways to Create an EDR – EER Pair</a:t>
            </a:r>
            <a:endParaRPr lang="en-US" sz="2800" b="1">
              <a:solidFill>
                <a:srgbClr val="FFFF00"/>
              </a:solidFill>
              <a:ea typeface="ＭＳ Ｐゴシック" charset="0"/>
              <a:cs typeface="ＭＳ Ｐゴシック" charset="0"/>
            </a:endParaRPr>
          </a:p>
        </p:txBody>
      </p:sp>
      <p:pic>
        <p:nvPicPr>
          <p:cNvPr id="7885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87979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10" descr="BasalMagmaOcean.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786188"/>
            <a:ext cx="876300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11"/>
          <p:cNvSpPr txBox="1">
            <a:spLocks noChangeArrowheads="1"/>
          </p:cNvSpPr>
          <p:nvPr/>
        </p:nvSpPr>
        <p:spPr bwMode="auto">
          <a:xfrm>
            <a:off x="3200400" y="762000"/>
            <a:ext cx="242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solidFill>
                  <a:schemeClr val="bg2"/>
                </a:solidFill>
                <a:ea typeface="ＭＳ Ｐゴシック" charset="0"/>
                <a:cs typeface="ＭＳ Ｐゴシック" charset="0"/>
              </a:rPr>
              <a:t>Magma Ocean Overturn</a:t>
            </a:r>
          </a:p>
        </p:txBody>
      </p:sp>
      <p:sp>
        <p:nvSpPr>
          <p:cNvPr id="78853" name="TextBox 12"/>
          <p:cNvSpPr txBox="1">
            <a:spLocks noChangeArrowheads="1"/>
          </p:cNvSpPr>
          <p:nvPr/>
        </p:nvSpPr>
        <p:spPr bwMode="auto">
          <a:xfrm>
            <a:off x="1981200" y="3505200"/>
            <a:ext cx="4921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solidFill>
                  <a:srgbClr val="000000"/>
                </a:solidFill>
                <a:ea typeface="ＭＳ Ｐゴシック" charset="0"/>
                <a:cs typeface="ＭＳ Ｐゴシック" charset="0"/>
              </a:rPr>
              <a:t>Basal Magma Ocean (Labrosse et al., Nature 2007)</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Box 5"/>
          <p:cNvSpPr txBox="1">
            <a:spLocks noChangeArrowheads="1"/>
          </p:cNvSpPr>
          <p:nvPr/>
        </p:nvSpPr>
        <p:spPr bwMode="auto">
          <a:xfrm>
            <a:off x="5702300" y="6364288"/>
            <a:ext cx="2967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solidFill>
                  <a:srgbClr val="FFFFFF"/>
                </a:solidFill>
                <a:ea typeface="ＭＳ Ｐゴシック" charset="0"/>
                <a:cs typeface="ＭＳ Ｐゴシック" charset="0"/>
              </a:rPr>
              <a:t>Jackson and Jellinek, in prep.</a:t>
            </a:r>
          </a:p>
        </p:txBody>
      </p:sp>
      <p:sp>
        <p:nvSpPr>
          <p:cNvPr id="80898" name="TextBox 6"/>
          <p:cNvSpPr txBox="1">
            <a:spLocks noChangeArrowheads="1"/>
          </p:cNvSpPr>
          <p:nvPr/>
        </p:nvSpPr>
        <p:spPr bwMode="auto">
          <a:xfrm>
            <a:off x="0" y="1524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a:solidFill>
                  <a:srgbClr val="FFFF00"/>
                </a:solidFill>
                <a:ea typeface="ＭＳ Ｐゴシック" charset="0"/>
                <a:cs typeface="ＭＳ Ｐゴシック" charset="0"/>
              </a:rPr>
              <a:t>Calculated Lithophile Trace Element Pattern for Early Depleted Reservoir Calculated from </a:t>
            </a:r>
            <a:r>
              <a:rPr lang="en-US" baseline="30000">
                <a:solidFill>
                  <a:srgbClr val="FFFF00"/>
                </a:solidFill>
                <a:ea typeface="ＭＳ Ｐゴシック" charset="0"/>
                <a:cs typeface="ＭＳ Ｐゴシック" charset="0"/>
              </a:rPr>
              <a:t>142</a:t>
            </a:r>
            <a:r>
              <a:rPr lang="en-US">
                <a:solidFill>
                  <a:srgbClr val="FFFF00"/>
                </a:solidFill>
                <a:ea typeface="ＭＳ Ｐゴシック" charset="0"/>
                <a:cs typeface="ＭＳ Ｐゴシック" charset="0"/>
              </a:rPr>
              <a:t>Nd/</a:t>
            </a:r>
            <a:r>
              <a:rPr lang="en-US" baseline="30000">
                <a:solidFill>
                  <a:srgbClr val="FFFF00"/>
                </a:solidFill>
                <a:ea typeface="ＭＳ Ｐゴシック" charset="0"/>
                <a:cs typeface="ＭＳ Ｐゴシック" charset="0"/>
              </a:rPr>
              <a:t>144</a:t>
            </a:r>
            <a:r>
              <a:rPr lang="en-US">
                <a:solidFill>
                  <a:srgbClr val="FFFF00"/>
                </a:solidFill>
                <a:ea typeface="ＭＳ Ｐゴシック" charset="0"/>
                <a:cs typeface="ＭＳ Ｐゴシック" charset="0"/>
              </a:rPr>
              <a:t>Nd Mass Balance Modeling</a:t>
            </a:r>
          </a:p>
        </p:txBody>
      </p:sp>
      <p:pic>
        <p:nvPicPr>
          <p:cNvPr id="8089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 y="1047750"/>
            <a:ext cx="88138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31"/>
          <p:cNvSpPr>
            <a:spLocks noChangeArrowheads="1"/>
          </p:cNvSpPr>
          <p:nvPr/>
        </p:nvSpPr>
        <p:spPr bwMode="auto">
          <a:xfrm>
            <a:off x="698500" y="3403600"/>
            <a:ext cx="3797300" cy="3454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8294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1300" y="3506788"/>
            <a:ext cx="3613150"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47" name="Group 33"/>
          <p:cNvGrpSpPr>
            <a:grpSpLocks/>
          </p:cNvGrpSpPr>
          <p:nvPr/>
        </p:nvGrpSpPr>
        <p:grpSpPr bwMode="auto">
          <a:xfrm>
            <a:off x="4387850" y="0"/>
            <a:ext cx="4756150" cy="3587750"/>
            <a:chOff x="2209800" y="0"/>
            <a:chExt cx="4756150" cy="3587750"/>
          </a:xfrm>
        </p:grpSpPr>
        <p:pic>
          <p:nvPicPr>
            <p:cNvPr id="8295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0"/>
              <a:ext cx="475615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Oval 16"/>
            <p:cNvSpPr>
              <a:spLocks noChangeArrowheads="1"/>
            </p:cNvSpPr>
            <p:nvPr/>
          </p:nvSpPr>
          <p:spPr bwMode="auto">
            <a:xfrm>
              <a:off x="4538133" y="296334"/>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53" name="Oval 17"/>
            <p:cNvSpPr>
              <a:spLocks noChangeArrowheads="1"/>
            </p:cNvSpPr>
            <p:nvPr/>
          </p:nvSpPr>
          <p:spPr bwMode="auto">
            <a:xfrm>
              <a:off x="3445933" y="872066"/>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54" name="Oval 18"/>
            <p:cNvSpPr>
              <a:spLocks noChangeArrowheads="1"/>
            </p:cNvSpPr>
            <p:nvPr/>
          </p:nvSpPr>
          <p:spPr bwMode="auto">
            <a:xfrm>
              <a:off x="3263900" y="364067"/>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55" name="Oval 19"/>
            <p:cNvSpPr>
              <a:spLocks noChangeArrowheads="1"/>
            </p:cNvSpPr>
            <p:nvPr/>
          </p:nvSpPr>
          <p:spPr bwMode="auto">
            <a:xfrm>
              <a:off x="3073400" y="1054100"/>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56" name="Oval 20"/>
            <p:cNvSpPr>
              <a:spLocks noChangeArrowheads="1"/>
            </p:cNvSpPr>
            <p:nvPr/>
          </p:nvSpPr>
          <p:spPr bwMode="auto">
            <a:xfrm>
              <a:off x="2899834" y="1049867"/>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57" name="Oval 21"/>
            <p:cNvSpPr>
              <a:spLocks noChangeArrowheads="1"/>
            </p:cNvSpPr>
            <p:nvPr/>
          </p:nvSpPr>
          <p:spPr bwMode="auto">
            <a:xfrm>
              <a:off x="2722033" y="529167"/>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58" name="Oval 22"/>
            <p:cNvSpPr>
              <a:spLocks noChangeArrowheads="1"/>
            </p:cNvSpPr>
            <p:nvPr/>
          </p:nvSpPr>
          <p:spPr bwMode="auto">
            <a:xfrm>
              <a:off x="2531534" y="677334"/>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59" name="Oval 23"/>
            <p:cNvSpPr>
              <a:spLocks noChangeArrowheads="1"/>
            </p:cNvSpPr>
            <p:nvPr/>
          </p:nvSpPr>
          <p:spPr bwMode="auto">
            <a:xfrm>
              <a:off x="4356100" y="507999"/>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60" name="Oval 24"/>
            <p:cNvSpPr>
              <a:spLocks noChangeArrowheads="1"/>
            </p:cNvSpPr>
            <p:nvPr/>
          </p:nvSpPr>
          <p:spPr bwMode="auto">
            <a:xfrm>
              <a:off x="4174067" y="613833"/>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61" name="Oval 25"/>
            <p:cNvSpPr>
              <a:spLocks noChangeArrowheads="1"/>
            </p:cNvSpPr>
            <p:nvPr/>
          </p:nvSpPr>
          <p:spPr bwMode="auto">
            <a:xfrm>
              <a:off x="3992034" y="1054100"/>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62" name="Oval 26"/>
            <p:cNvSpPr>
              <a:spLocks noChangeArrowheads="1"/>
            </p:cNvSpPr>
            <p:nvPr/>
          </p:nvSpPr>
          <p:spPr bwMode="auto">
            <a:xfrm>
              <a:off x="3810000" y="681567"/>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63" name="Oval 27"/>
            <p:cNvSpPr>
              <a:spLocks noChangeArrowheads="1"/>
            </p:cNvSpPr>
            <p:nvPr/>
          </p:nvSpPr>
          <p:spPr bwMode="auto">
            <a:xfrm>
              <a:off x="3627966" y="770466"/>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64" name="Oval 28"/>
            <p:cNvSpPr>
              <a:spLocks noChangeArrowheads="1"/>
            </p:cNvSpPr>
            <p:nvPr/>
          </p:nvSpPr>
          <p:spPr bwMode="auto">
            <a:xfrm>
              <a:off x="4720167" y="397934"/>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65" name="Oval 29"/>
            <p:cNvSpPr>
              <a:spLocks noChangeArrowheads="1"/>
            </p:cNvSpPr>
            <p:nvPr/>
          </p:nvSpPr>
          <p:spPr bwMode="auto">
            <a:xfrm>
              <a:off x="4906433" y="427566"/>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66" name="Oval 30"/>
            <p:cNvSpPr>
              <a:spLocks noChangeArrowheads="1"/>
            </p:cNvSpPr>
            <p:nvPr/>
          </p:nvSpPr>
          <p:spPr bwMode="auto">
            <a:xfrm>
              <a:off x="5088467" y="397933"/>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67" name="Oval 31"/>
            <p:cNvSpPr>
              <a:spLocks noChangeArrowheads="1"/>
            </p:cNvSpPr>
            <p:nvPr/>
          </p:nvSpPr>
          <p:spPr bwMode="auto">
            <a:xfrm>
              <a:off x="5266266" y="287867"/>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68" name="Oval 32"/>
            <p:cNvSpPr>
              <a:spLocks noChangeArrowheads="1"/>
            </p:cNvSpPr>
            <p:nvPr/>
          </p:nvSpPr>
          <p:spPr bwMode="auto">
            <a:xfrm>
              <a:off x="5448300" y="338666"/>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69" name="Oval 33"/>
            <p:cNvSpPr>
              <a:spLocks noChangeArrowheads="1"/>
            </p:cNvSpPr>
            <p:nvPr/>
          </p:nvSpPr>
          <p:spPr bwMode="auto">
            <a:xfrm>
              <a:off x="5816600" y="351367"/>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70" name="Oval 34"/>
            <p:cNvSpPr>
              <a:spLocks noChangeArrowheads="1"/>
            </p:cNvSpPr>
            <p:nvPr/>
          </p:nvSpPr>
          <p:spPr bwMode="auto">
            <a:xfrm>
              <a:off x="5998633" y="355600"/>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71" name="Oval 35"/>
            <p:cNvSpPr>
              <a:spLocks noChangeArrowheads="1"/>
            </p:cNvSpPr>
            <p:nvPr/>
          </p:nvSpPr>
          <p:spPr bwMode="auto">
            <a:xfrm>
              <a:off x="6180667" y="351367"/>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72" name="Oval 36"/>
            <p:cNvSpPr>
              <a:spLocks noChangeArrowheads="1"/>
            </p:cNvSpPr>
            <p:nvPr/>
          </p:nvSpPr>
          <p:spPr bwMode="auto">
            <a:xfrm>
              <a:off x="6362700" y="279400"/>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73" name="Oval 37"/>
            <p:cNvSpPr>
              <a:spLocks noChangeArrowheads="1"/>
            </p:cNvSpPr>
            <p:nvPr/>
          </p:nvSpPr>
          <p:spPr bwMode="auto">
            <a:xfrm>
              <a:off x="6544734" y="287867"/>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74" name="Oval 38"/>
            <p:cNvSpPr>
              <a:spLocks noChangeArrowheads="1"/>
            </p:cNvSpPr>
            <p:nvPr/>
          </p:nvSpPr>
          <p:spPr bwMode="auto">
            <a:xfrm>
              <a:off x="6726766" y="232833"/>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75" name="Oval 39"/>
            <p:cNvSpPr>
              <a:spLocks noChangeArrowheads="1"/>
            </p:cNvSpPr>
            <p:nvPr/>
          </p:nvSpPr>
          <p:spPr bwMode="auto">
            <a:xfrm>
              <a:off x="5634566" y="325966"/>
              <a:ext cx="152400" cy="152400"/>
            </a:xfrm>
            <a:prstGeom prst="ellipse">
              <a:avLst/>
            </a:prstGeom>
            <a:solidFill>
              <a:srgbClr val="FF0000"/>
            </a:solidFill>
            <a:ln w="9525">
              <a:solidFill>
                <a:schemeClr val="tx1"/>
              </a:solidFill>
              <a:round/>
              <a:headEnd/>
              <a:tailEnd/>
            </a:ln>
          </p:spPr>
          <p:txBody>
            <a:bodyPr/>
            <a:lstStyle/>
            <a:p>
              <a:endParaRPr lang="en-US"/>
            </a:p>
          </p:txBody>
        </p:sp>
        <p:sp>
          <p:nvSpPr>
            <p:cNvPr id="82976" name="Oval 40"/>
            <p:cNvSpPr>
              <a:spLocks noChangeArrowheads="1"/>
            </p:cNvSpPr>
            <p:nvPr/>
          </p:nvSpPr>
          <p:spPr bwMode="auto">
            <a:xfrm>
              <a:off x="4817533" y="2709333"/>
              <a:ext cx="152400" cy="152400"/>
            </a:xfrm>
            <a:prstGeom prst="ellipse">
              <a:avLst/>
            </a:prstGeom>
            <a:solidFill>
              <a:srgbClr val="FF0000"/>
            </a:solidFill>
            <a:ln w="9525">
              <a:solidFill>
                <a:schemeClr val="tx1"/>
              </a:solidFill>
              <a:round/>
              <a:headEnd/>
              <a:tailEnd/>
            </a:ln>
          </p:spPr>
          <p:txBody>
            <a:bodyPr/>
            <a:lstStyle/>
            <a:p>
              <a:pPr algn="dist"/>
              <a:endParaRPr lang="en-US"/>
            </a:p>
          </p:txBody>
        </p:sp>
      </p:grpSp>
      <p:pic>
        <p:nvPicPr>
          <p:cNvPr id="8294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429000"/>
            <a:ext cx="71707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Rectangle 6"/>
          <p:cNvSpPr>
            <a:spLocks noChangeArrowheads="1"/>
          </p:cNvSpPr>
          <p:nvPr/>
        </p:nvSpPr>
        <p:spPr bwMode="auto">
          <a:xfrm>
            <a:off x="-2971800" y="3048000"/>
            <a:ext cx="3810000" cy="4267200"/>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50" name="TextBox 34"/>
          <p:cNvSpPr txBox="1">
            <a:spLocks noChangeArrowheads="1"/>
          </p:cNvSpPr>
          <p:nvPr/>
        </p:nvSpPr>
        <p:spPr bwMode="auto">
          <a:xfrm>
            <a:off x="355600" y="355600"/>
            <a:ext cx="3911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rgbClr val="FFFF00"/>
                </a:solidFill>
                <a:ea typeface="ＭＳ Ｐゴシック" charset="0"/>
                <a:cs typeface="ＭＳ Ｐゴシック" charset="0"/>
              </a:rPr>
              <a:t>How Did the Non-Chondritic Mantle Form?  </a:t>
            </a:r>
          </a:p>
          <a:p>
            <a:endParaRPr lang="en-US">
              <a:solidFill>
                <a:srgbClr val="FFFF00"/>
              </a:solidFill>
              <a:ea typeface="ＭＳ Ｐゴシック" charset="0"/>
              <a:cs typeface="ＭＳ Ｐゴシック" charset="0"/>
            </a:endParaRPr>
          </a:p>
          <a:p>
            <a:r>
              <a:rPr lang="en-US">
                <a:solidFill>
                  <a:srgbClr val="FFFFFF"/>
                </a:solidFill>
                <a:ea typeface="ＭＳ Ｐゴシック" charset="0"/>
                <a:cs typeface="ＭＳ Ｐゴシック" charset="0"/>
              </a:rPr>
              <a:t>Melting is the easiest way to fractionate the lithophile elements, but what were the conditions of melting?</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Box 4"/>
          <p:cNvSpPr txBox="1">
            <a:spLocks noChangeArrowheads="1"/>
          </p:cNvSpPr>
          <p:nvPr/>
        </p:nvSpPr>
        <p:spPr bwMode="auto">
          <a:xfrm>
            <a:off x="-119063" y="0"/>
            <a:ext cx="914400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b="1">
                <a:solidFill>
                  <a:srgbClr val="FFFF00"/>
                </a:solidFill>
              </a:rPr>
              <a:t>Conclusions</a:t>
            </a:r>
            <a:endParaRPr lang="en-US" sz="2800" b="1">
              <a:solidFill>
                <a:srgbClr val="FFFF00"/>
              </a:solidFill>
            </a:endParaRPr>
          </a:p>
        </p:txBody>
      </p:sp>
      <p:sp>
        <p:nvSpPr>
          <p:cNvPr id="84994" name="Text Box 7"/>
          <p:cNvSpPr txBox="1">
            <a:spLocks noChangeArrowheads="1"/>
          </p:cNvSpPr>
          <p:nvPr/>
        </p:nvSpPr>
        <p:spPr bwMode="auto">
          <a:xfrm>
            <a:off x="0" y="1058863"/>
            <a:ext cx="9144000"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defRPr sz="2400">
                <a:solidFill>
                  <a:schemeClr val="tx1"/>
                </a:solidFill>
                <a:latin typeface="Times" charset="0"/>
                <a:ea typeface="MS PGothic" charset="0"/>
                <a:cs typeface="MS PGothic" charset="0"/>
              </a:defRPr>
            </a:lvl1pPr>
            <a:lvl2pPr marL="914400" indent="-457200">
              <a:defRPr sz="2400">
                <a:solidFill>
                  <a:schemeClr val="tx1"/>
                </a:solidFill>
                <a:latin typeface="Times" charset="0"/>
                <a:ea typeface="MS PGothic" charset="0"/>
                <a:cs typeface="MS PGothic" charset="0"/>
              </a:defRPr>
            </a:lvl2pPr>
            <a:lvl3pPr marL="1371600" indent="-4572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lvl="1">
              <a:lnSpc>
                <a:spcPct val="110000"/>
              </a:lnSpc>
              <a:buFont typeface="Times" charset="0"/>
              <a:buAutoNum type="arabicParenR"/>
            </a:pPr>
            <a:r>
              <a:rPr lang="en-US" sz="1800">
                <a:solidFill>
                  <a:srgbClr val="FFFF00"/>
                </a:solidFill>
              </a:rPr>
              <a:t>Earth inherited compositional variation present the nebula</a:t>
            </a:r>
          </a:p>
          <a:p>
            <a:pPr lvl="2">
              <a:lnSpc>
                <a:spcPct val="110000"/>
              </a:lnSpc>
              <a:buFont typeface="Arial" charset="0"/>
              <a:buChar char="•"/>
            </a:pPr>
            <a:r>
              <a:rPr lang="en-US" sz="1800">
                <a:solidFill>
                  <a:srgbClr val="FFFFFF"/>
                </a:solidFill>
              </a:rPr>
              <a:t>Volatile depletion (present by 4564 Ma), high Fe content</a:t>
            </a:r>
          </a:p>
          <a:p>
            <a:pPr lvl="2">
              <a:lnSpc>
                <a:spcPct val="110000"/>
              </a:lnSpc>
              <a:buFont typeface="Arial" charset="0"/>
              <a:buChar char="•"/>
            </a:pPr>
            <a:r>
              <a:rPr lang="en-US" sz="1800">
                <a:solidFill>
                  <a:srgbClr val="FFFFFF"/>
                </a:solidFill>
              </a:rPr>
              <a:t>Isotopic distinction, particularly from C-chondrites</a:t>
            </a:r>
          </a:p>
          <a:p>
            <a:pPr lvl="1">
              <a:lnSpc>
                <a:spcPct val="110000"/>
              </a:lnSpc>
              <a:buFontTx/>
              <a:buAutoNum type="arabicParenR" startAt="2"/>
            </a:pPr>
            <a:r>
              <a:rPr lang="en-US" sz="1800">
                <a:solidFill>
                  <a:srgbClr val="FFFF00"/>
                </a:solidFill>
              </a:rPr>
              <a:t>Global differentiation of Earth and Moon occurred at ~4.45 Ga, not ~4.56 Ga</a:t>
            </a:r>
          </a:p>
          <a:p>
            <a:pPr lvl="2">
              <a:lnSpc>
                <a:spcPct val="110000"/>
              </a:lnSpc>
              <a:buFont typeface="Arial" charset="0"/>
              <a:buChar char="•"/>
            </a:pPr>
            <a:r>
              <a:rPr lang="en-US" sz="1800">
                <a:solidFill>
                  <a:srgbClr val="FFFFFF"/>
                </a:solidFill>
              </a:rPr>
              <a:t>120-150 Ma lunar crust and mare basalt isochrons consistent with </a:t>
            </a:r>
            <a:r>
              <a:rPr lang="en-US" sz="1800" baseline="30000">
                <a:solidFill>
                  <a:srgbClr val="FFFFFF"/>
                </a:solidFill>
              </a:rPr>
              <a:t>142</a:t>
            </a:r>
            <a:r>
              <a:rPr lang="en-US" sz="1800">
                <a:solidFill>
                  <a:srgbClr val="FFFFFF"/>
                </a:solidFill>
              </a:rPr>
              <a:t>Nd excess in Isua and Pb “Age of the Earth” </a:t>
            </a:r>
          </a:p>
          <a:p>
            <a:pPr lvl="1">
              <a:lnSpc>
                <a:spcPct val="110000"/>
              </a:lnSpc>
            </a:pPr>
            <a:r>
              <a:rPr lang="en-US" sz="1800">
                <a:solidFill>
                  <a:srgbClr val="FFFF00"/>
                </a:solidFill>
              </a:rPr>
              <a:t>3) Accessible Earth slightly depleted in highly incompatible lithophile elements</a:t>
            </a:r>
          </a:p>
          <a:p>
            <a:pPr lvl="2">
              <a:lnSpc>
                <a:spcPct val="110000"/>
              </a:lnSpc>
              <a:buFont typeface="Arial" charset="0"/>
              <a:buChar char="•"/>
            </a:pPr>
            <a:r>
              <a:rPr lang="en-US" sz="1800">
                <a:solidFill>
                  <a:srgbClr val="FFFFFF"/>
                </a:solidFill>
              </a:rPr>
              <a:t>Explains:</a:t>
            </a:r>
          </a:p>
          <a:p>
            <a:pPr lvl="3">
              <a:lnSpc>
                <a:spcPct val="110000"/>
              </a:lnSpc>
              <a:buFont typeface="Arial" charset="0"/>
              <a:buChar char="•"/>
            </a:pPr>
            <a:r>
              <a:rPr lang="en-US" sz="1800">
                <a:solidFill>
                  <a:srgbClr val="FFFFFF"/>
                </a:solidFill>
              </a:rPr>
              <a:t>The most common Nd isotopic composition seen in OIB</a:t>
            </a:r>
          </a:p>
          <a:p>
            <a:pPr lvl="3">
              <a:lnSpc>
                <a:spcPct val="110000"/>
              </a:lnSpc>
              <a:buFont typeface="Arial" charset="0"/>
              <a:buChar char="•"/>
            </a:pPr>
            <a:r>
              <a:rPr lang="en-US" sz="1800">
                <a:solidFill>
                  <a:srgbClr val="FFFFFF"/>
                </a:solidFill>
              </a:rPr>
              <a:t>The positive </a:t>
            </a:r>
            <a:r>
              <a:rPr lang="en-US" sz="1800">
                <a:solidFill>
                  <a:srgbClr val="FFFFFF"/>
                </a:solidFill>
                <a:latin typeface="Symbol" charset="0"/>
              </a:rPr>
              <a:t>e</a:t>
            </a:r>
            <a:r>
              <a:rPr lang="en-US" sz="1800">
                <a:solidFill>
                  <a:srgbClr val="FFFFFF"/>
                </a:solidFill>
              </a:rPr>
              <a:t>Nd seen even in the oldest mantle-derived rocks</a:t>
            </a:r>
          </a:p>
          <a:p>
            <a:pPr lvl="3">
              <a:lnSpc>
                <a:spcPct val="110000"/>
              </a:lnSpc>
              <a:buFont typeface="Arial" charset="0"/>
              <a:buChar char="•"/>
            </a:pPr>
            <a:r>
              <a:rPr lang="en-US" sz="1800">
                <a:solidFill>
                  <a:srgbClr val="FFFFFF"/>
                </a:solidFill>
              </a:rPr>
              <a:t>Association of high </a:t>
            </a:r>
            <a:r>
              <a:rPr lang="en-US" sz="1800" baseline="30000">
                <a:solidFill>
                  <a:srgbClr val="FFFFFF"/>
                </a:solidFill>
              </a:rPr>
              <a:t>3</a:t>
            </a:r>
            <a:r>
              <a:rPr lang="en-US" sz="1800">
                <a:solidFill>
                  <a:srgbClr val="FFFFFF"/>
                </a:solidFill>
              </a:rPr>
              <a:t>He/</a:t>
            </a:r>
            <a:r>
              <a:rPr lang="en-US" sz="1800" baseline="30000">
                <a:solidFill>
                  <a:srgbClr val="FFFFFF"/>
                </a:solidFill>
              </a:rPr>
              <a:t>4</a:t>
            </a:r>
            <a:r>
              <a:rPr lang="en-US" sz="1800">
                <a:solidFill>
                  <a:srgbClr val="FFFFFF"/>
                </a:solidFill>
              </a:rPr>
              <a:t>He mantle with positive </a:t>
            </a:r>
            <a:r>
              <a:rPr lang="en-US" sz="1800">
                <a:solidFill>
                  <a:srgbClr val="FFFFFF"/>
                </a:solidFill>
                <a:latin typeface="Symbol" charset="0"/>
              </a:rPr>
              <a:t>e</a:t>
            </a:r>
            <a:r>
              <a:rPr lang="en-US" sz="1800">
                <a:solidFill>
                  <a:srgbClr val="FFFFFF"/>
                </a:solidFill>
              </a:rPr>
              <a:t>Nd</a:t>
            </a:r>
          </a:p>
          <a:p>
            <a:pPr lvl="3">
              <a:lnSpc>
                <a:spcPct val="110000"/>
              </a:lnSpc>
              <a:buFont typeface="Arial" charset="0"/>
              <a:buChar char="•"/>
            </a:pPr>
            <a:r>
              <a:rPr lang="en-US" sz="1800">
                <a:solidFill>
                  <a:srgbClr val="FFFFFF"/>
                </a:solidFill>
              </a:rPr>
              <a:t>The </a:t>
            </a:r>
            <a:r>
              <a:rPr lang="en-US" sz="1800" baseline="30000">
                <a:solidFill>
                  <a:srgbClr val="FFFFFF"/>
                </a:solidFill>
              </a:rPr>
              <a:t>40</a:t>
            </a:r>
            <a:r>
              <a:rPr lang="en-US" sz="1800">
                <a:solidFill>
                  <a:srgbClr val="FFFFFF"/>
                </a:solidFill>
              </a:rPr>
              <a:t>Ar </a:t>
            </a:r>
            <a:r>
              <a:rPr lang="ja-JP" altLang="en-US" sz="1800">
                <a:solidFill>
                  <a:srgbClr val="FFFFFF"/>
                </a:solidFill>
              </a:rPr>
              <a:t>“</a:t>
            </a:r>
            <a:r>
              <a:rPr lang="en-US" altLang="ja-JP" sz="1800">
                <a:solidFill>
                  <a:srgbClr val="FFFFFF"/>
                </a:solidFill>
              </a:rPr>
              <a:t>paradox</a:t>
            </a:r>
            <a:r>
              <a:rPr lang="ja-JP" altLang="en-US" sz="1800">
                <a:solidFill>
                  <a:srgbClr val="FFFFFF"/>
                </a:solidFill>
              </a:rPr>
              <a:t>”</a:t>
            </a:r>
            <a:endParaRPr lang="en-US" altLang="ja-JP" sz="1800">
              <a:solidFill>
                <a:srgbClr val="FFFFFF"/>
              </a:solidFill>
            </a:endParaRPr>
          </a:p>
          <a:p>
            <a:pPr lvl="4">
              <a:lnSpc>
                <a:spcPct val="110000"/>
              </a:lnSpc>
              <a:buFont typeface="Arial" charset="0"/>
              <a:buChar char="•"/>
            </a:pPr>
            <a:r>
              <a:rPr lang="en-US" sz="1800">
                <a:solidFill>
                  <a:srgbClr val="FFFFFF"/>
                </a:solidFill>
              </a:rPr>
              <a:t>U, Th, and K abundances in the non-chondritic BSE are 60% those generally assumed</a:t>
            </a:r>
          </a:p>
          <a:p>
            <a:pPr lvl="3">
              <a:lnSpc>
                <a:spcPct val="110000"/>
              </a:lnSpc>
              <a:buFont typeface="Arial" charset="0"/>
              <a:buChar char="•"/>
            </a:pPr>
            <a:r>
              <a:rPr lang="en-US" sz="1800">
                <a:solidFill>
                  <a:srgbClr val="FFFFFF"/>
                </a:solidFill>
              </a:rPr>
              <a:t>Flood basalts preferentially sample the non-chondritic primitive mantle</a:t>
            </a:r>
          </a:p>
          <a:p>
            <a:pPr>
              <a:lnSpc>
                <a:spcPct val="110000"/>
              </a:lnSpc>
            </a:pPr>
            <a:endParaRPr lang="en-US"/>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ChangeArrowheads="1"/>
          </p:cNvSpPr>
          <p:nvPr/>
        </p:nvSpPr>
        <p:spPr bwMode="auto">
          <a:xfrm>
            <a:off x="0" y="1193800"/>
            <a:ext cx="9144000" cy="5499100"/>
          </a:xfrm>
          <a:prstGeom prst="rect">
            <a:avLst/>
          </a:prstGeom>
          <a:solidFill>
            <a:srgbClr val="FFFFFF"/>
          </a:solidFill>
          <a:ln w="9525">
            <a:solidFill>
              <a:schemeClr val="tx1"/>
            </a:solidFill>
            <a:round/>
            <a:headEnd/>
            <a:tailEnd/>
          </a:ln>
        </p:spPr>
        <p:txBody>
          <a:bodyPr/>
          <a:lstStyle/>
          <a:p>
            <a:endParaRPr lang="en-US"/>
          </a:p>
        </p:txBody>
      </p:sp>
      <p:sp>
        <p:nvSpPr>
          <p:cNvPr id="87042" name="Rectangle 7"/>
          <p:cNvSpPr>
            <a:spLocks noChangeArrowheads="1"/>
          </p:cNvSpPr>
          <p:nvPr/>
        </p:nvSpPr>
        <p:spPr bwMode="auto">
          <a:xfrm>
            <a:off x="0" y="1905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aseline="30000">
                <a:solidFill>
                  <a:srgbClr val="FFFF00"/>
                </a:solidFill>
              </a:rPr>
              <a:t>142</a:t>
            </a:r>
            <a:r>
              <a:rPr lang="en-US" sz="3200">
                <a:solidFill>
                  <a:srgbClr val="FFFF00"/>
                </a:solidFill>
              </a:rPr>
              <a:t>Nd Variations - Radiogenic or Nucleogenic</a:t>
            </a:r>
          </a:p>
        </p:txBody>
      </p:sp>
      <p:graphicFrame>
        <p:nvGraphicFramePr>
          <p:cNvPr id="87043" name="Object 2"/>
          <p:cNvGraphicFramePr>
            <a:graphicFrameLocks noChangeAspect="1"/>
          </p:cNvGraphicFramePr>
          <p:nvPr/>
        </p:nvGraphicFramePr>
        <p:xfrm>
          <a:off x="1219200" y="1884363"/>
          <a:ext cx="7562850" cy="2773362"/>
        </p:xfrm>
        <a:graphic>
          <a:graphicData uri="http://schemas.openxmlformats.org/presentationml/2006/ole">
            <mc:AlternateContent xmlns:mc="http://schemas.openxmlformats.org/markup-compatibility/2006">
              <mc:Choice xmlns:v="urn:schemas-microsoft-com:vml" Requires="v">
                <p:oleObj spid="_x0000_s87073" name="Document" r:id="rId4" imgW="8420100" imgH="3086100" progId="Word.Document.8">
                  <p:embed/>
                </p:oleObj>
              </mc:Choice>
              <mc:Fallback>
                <p:oleObj name="Document" r:id="rId4" imgW="8420100" imgH="30861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884363"/>
                        <a:ext cx="7562850" cy="2773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7044" name="Rectangle 12"/>
          <p:cNvSpPr>
            <a:spLocks noChangeArrowheads="1"/>
          </p:cNvSpPr>
          <p:nvPr/>
        </p:nvSpPr>
        <p:spPr bwMode="auto">
          <a:xfrm>
            <a:off x="1219200" y="1676400"/>
            <a:ext cx="304800" cy="152400"/>
          </a:xfrm>
          <a:prstGeom prst="rect">
            <a:avLst/>
          </a:prstGeom>
          <a:solidFill>
            <a:srgbClr val="00FCFF"/>
          </a:solidFill>
          <a:ln w="9525">
            <a:solidFill>
              <a:schemeClr val="tx1"/>
            </a:solidFill>
            <a:miter lim="800000"/>
            <a:headEnd/>
            <a:tailEnd/>
          </a:ln>
        </p:spPr>
        <p:txBody>
          <a:bodyPr wrap="none" anchor="ctr"/>
          <a:lstStyle/>
          <a:p>
            <a:endParaRPr lang="en-US"/>
          </a:p>
        </p:txBody>
      </p:sp>
      <p:sp>
        <p:nvSpPr>
          <p:cNvPr id="87045" name="Rectangle 13"/>
          <p:cNvSpPr>
            <a:spLocks noChangeArrowheads="1"/>
          </p:cNvSpPr>
          <p:nvPr/>
        </p:nvSpPr>
        <p:spPr bwMode="auto">
          <a:xfrm>
            <a:off x="3048000" y="1676400"/>
            <a:ext cx="304800" cy="152400"/>
          </a:xfrm>
          <a:prstGeom prst="rect">
            <a:avLst/>
          </a:prstGeom>
          <a:solidFill>
            <a:srgbClr val="95CB00"/>
          </a:solidFill>
          <a:ln w="9525">
            <a:solidFill>
              <a:schemeClr val="tx1"/>
            </a:solidFill>
            <a:miter lim="800000"/>
            <a:headEnd/>
            <a:tailEnd/>
          </a:ln>
        </p:spPr>
        <p:txBody>
          <a:bodyPr wrap="none" anchor="ctr"/>
          <a:lstStyle/>
          <a:p>
            <a:endParaRPr lang="en-US"/>
          </a:p>
        </p:txBody>
      </p:sp>
      <p:sp>
        <p:nvSpPr>
          <p:cNvPr id="87046" name="Rectangle 14"/>
          <p:cNvSpPr>
            <a:spLocks noChangeArrowheads="1"/>
          </p:cNvSpPr>
          <p:nvPr/>
        </p:nvSpPr>
        <p:spPr bwMode="auto">
          <a:xfrm>
            <a:off x="5181600" y="1676400"/>
            <a:ext cx="304800" cy="152400"/>
          </a:xfrm>
          <a:prstGeom prst="rect">
            <a:avLst/>
          </a:prstGeom>
          <a:solidFill>
            <a:srgbClr val="FFCD97"/>
          </a:solidFill>
          <a:ln w="9525">
            <a:solidFill>
              <a:schemeClr val="tx1"/>
            </a:solidFill>
            <a:miter lim="800000"/>
            <a:headEnd/>
            <a:tailEnd/>
          </a:ln>
        </p:spPr>
        <p:txBody>
          <a:bodyPr wrap="none" anchor="ctr"/>
          <a:lstStyle/>
          <a:p>
            <a:endParaRPr lang="en-US"/>
          </a:p>
        </p:txBody>
      </p:sp>
      <p:sp>
        <p:nvSpPr>
          <p:cNvPr id="87047" name="Rectangle 15"/>
          <p:cNvSpPr>
            <a:spLocks noChangeArrowheads="1"/>
          </p:cNvSpPr>
          <p:nvPr/>
        </p:nvSpPr>
        <p:spPr bwMode="auto">
          <a:xfrm>
            <a:off x="7391400" y="1676400"/>
            <a:ext cx="304800" cy="15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7048" name="Text Box 16"/>
          <p:cNvSpPr txBox="1">
            <a:spLocks noChangeArrowheads="1"/>
          </p:cNvSpPr>
          <p:nvPr/>
        </p:nvSpPr>
        <p:spPr bwMode="auto">
          <a:xfrm>
            <a:off x="1524000" y="1524000"/>
            <a:ext cx="9223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ea typeface="ＭＳ Ｐゴシック" charset="0"/>
                <a:cs typeface="ＭＳ Ｐゴシック" charset="0"/>
              </a:rPr>
              <a:t>&gt; 10</a:t>
            </a:r>
            <a:r>
              <a:rPr lang="en-US" sz="1800" baseline="30000">
                <a:ea typeface="ＭＳ Ｐゴシック" charset="0"/>
                <a:cs typeface="ＭＳ Ｐゴシック" charset="0"/>
              </a:rPr>
              <a:t>9</a:t>
            </a:r>
            <a:r>
              <a:rPr lang="en-US" sz="1800">
                <a:ea typeface="ＭＳ Ｐゴシック" charset="0"/>
                <a:cs typeface="ＭＳ Ｐゴシック" charset="0"/>
              </a:rPr>
              <a:t> yr</a:t>
            </a:r>
            <a:endParaRPr lang="en-US">
              <a:ea typeface="ＭＳ Ｐゴシック" charset="0"/>
              <a:cs typeface="ＭＳ Ｐゴシック" charset="0"/>
            </a:endParaRPr>
          </a:p>
        </p:txBody>
      </p:sp>
      <p:sp>
        <p:nvSpPr>
          <p:cNvPr id="87049" name="Text Box 17"/>
          <p:cNvSpPr txBox="1">
            <a:spLocks noChangeArrowheads="1"/>
          </p:cNvSpPr>
          <p:nvPr/>
        </p:nvSpPr>
        <p:spPr bwMode="auto">
          <a:xfrm>
            <a:off x="3352800" y="1524000"/>
            <a:ext cx="149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ea typeface="ＭＳ Ｐゴシック" charset="0"/>
                <a:cs typeface="ＭＳ Ｐゴシック" charset="0"/>
              </a:rPr>
              <a:t>Days to 10</a:t>
            </a:r>
            <a:r>
              <a:rPr lang="en-US" sz="1800" baseline="30000">
                <a:ea typeface="ＭＳ Ｐゴシック" charset="0"/>
                <a:cs typeface="ＭＳ Ｐゴシック" charset="0"/>
              </a:rPr>
              <a:t>8</a:t>
            </a:r>
            <a:r>
              <a:rPr lang="en-US" sz="1800">
                <a:ea typeface="ＭＳ Ｐゴシック" charset="0"/>
                <a:cs typeface="ＭＳ Ｐゴシック" charset="0"/>
              </a:rPr>
              <a:t> yr</a:t>
            </a:r>
            <a:endParaRPr lang="en-US">
              <a:ea typeface="ＭＳ Ｐゴシック" charset="0"/>
              <a:cs typeface="ＭＳ Ｐゴシック" charset="0"/>
            </a:endParaRPr>
          </a:p>
        </p:txBody>
      </p:sp>
      <p:sp>
        <p:nvSpPr>
          <p:cNvPr id="87050" name="Text Box 18"/>
          <p:cNvSpPr txBox="1">
            <a:spLocks noChangeArrowheads="1"/>
          </p:cNvSpPr>
          <p:nvPr/>
        </p:nvSpPr>
        <p:spPr bwMode="auto">
          <a:xfrm>
            <a:off x="5486400" y="1524000"/>
            <a:ext cx="169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ea typeface="ＭＳ Ｐゴシック" charset="0"/>
                <a:cs typeface="ＭＳ Ｐゴシック" charset="0"/>
              </a:rPr>
              <a:t>Minutes to Days</a:t>
            </a:r>
            <a:endParaRPr lang="en-US">
              <a:ea typeface="ＭＳ Ｐゴシック" charset="0"/>
              <a:cs typeface="ＭＳ Ｐゴシック" charset="0"/>
            </a:endParaRPr>
          </a:p>
        </p:txBody>
      </p:sp>
      <p:sp>
        <p:nvSpPr>
          <p:cNvPr id="87051" name="Text Box 19"/>
          <p:cNvSpPr txBox="1">
            <a:spLocks noChangeArrowheads="1"/>
          </p:cNvSpPr>
          <p:nvPr/>
        </p:nvSpPr>
        <p:spPr bwMode="auto">
          <a:xfrm>
            <a:off x="7696200" y="1524000"/>
            <a:ext cx="1119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ea typeface="ＭＳ Ｐゴシック" charset="0"/>
                <a:cs typeface="ＭＳ Ｐゴシック" charset="0"/>
              </a:rPr>
              <a:t>&lt; Minutes</a:t>
            </a:r>
            <a:endParaRPr lang="en-US">
              <a:ea typeface="ＭＳ Ｐゴシック" charset="0"/>
              <a:cs typeface="ＭＳ Ｐゴシック" charset="0"/>
            </a:endParaRPr>
          </a:p>
        </p:txBody>
      </p:sp>
      <p:sp>
        <p:nvSpPr>
          <p:cNvPr id="87052" name="Text Box 20"/>
          <p:cNvSpPr txBox="1">
            <a:spLocks noChangeArrowheads="1"/>
          </p:cNvSpPr>
          <p:nvPr/>
        </p:nvSpPr>
        <p:spPr bwMode="auto">
          <a:xfrm>
            <a:off x="1143000" y="1143000"/>
            <a:ext cx="1233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u="sng">
                <a:ea typeface="ＭＳ Ｐゴシック" charset="0"/>
                <a:cs typeface="ＭＳ Ｐゴシック" charset="0"/>
              </a:rPr>
              <a:t>Half-life</a:t>
            </a:r>
          </a:p>
        </p:txBody>
      </p:sp>
      <p:sp>
        <p:nvSpPr>
          <p:cNvPr id="87053" name="Text Box 21"/>
          <p:cNvSpPr txBox="1">
            <a:spLocks noChangeArrowheads="1"/>
          </p:cNvSpPr>
          <p:nvPr/>
        </p:nvSpPr>
        <p:spPr bwMode="auto">
          <a:xfrm>
            <a:off x="3886200" y="44958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ea typeface="ＭＳ Ｐゴシック" charset="0"/>
                <a:cs typeface="ＭＳ Ｐゴシック" charset="0"/>
              </a:rPr>
              <a:t>Number of Neutrons</a:t>
            </a:r>
            <a:endParaRPr lang="en-US">
              <a:ea typeface="ＭＳ Ｐゴシック" charset="0"/>
              <a:cs typeface="ＭＳ Ｐゴシック" charset="0"/>
            </a:endParaRPr>
          </a:p>
        </p:txBody>
      </p:sp>
      <p:sp>
        <p:nvSpPr>
          <p:cNvPr id="87054" name="Text Box 22"/>
          <p:cNvSpPr txBox="1">
            <a:spLocks noChangeArrowheads="1"/>
          </p:cNvSpPr>
          <p:nvPr/>
        </p:nvSpPr>
        <p:spPr bwMode="auto">
          <a:xfrm>
            <a:off x="0" y="2057400"/>
            <a:ext cx="1181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ea typeface="ＭＳ Ｐゴシック" charset="0"/>
                <a:cs typeface="ＭＳ Ｐゴシック" charset="0"/>
              </a:rPr>
              <a:t>Number of</a:t>
            </a:r>
          </a:p>
          <a:p>
            <a:r>
              <a:rPr lang="en-US" sz="1800">
                <a:ea typeface="ＭＳ Ｐゴシック" charset="0"/>
                <a:cs typeface="ＭＳ Ｐゴシック" charset="0"/>
              </a:rPr>
              <a:t>Protons</a:t>
            </a:r>
          </a:p>
        </p:txBody>
      </p:sp>
      <p:sp>
        <p:nvSpPr>
          <p:cNvPr id="87055" name="Text Box 23"/>
          <p:cNvSpPr txBox="1">
            <a:spLocks noChangeArrowheads="1"/>
          </p:cNvSpPr>
          <p:nvPr/>
        </p:nvSpPr>
        <p:spPr bwMode="auto">
          <a:xfrm>
            <a:off x="1143000" y="4953000"/>
            <a:ext cx="2330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ea typeface="ＭＳ Ｐゴシック" charset="0"/>
                <a:cs typeface="ＭＳ Ｐゴシック" charset="0"/>
              </a:rPr>
              <a:t>S-Process</a:t>
            </a:r>
          </a:p>
          <a:p>
            <a:r>
              <a:rPr lang="en-US" sz="1800">
                <a:ea typeface="ＭＳ Ｐゴシック" charset="0"/>
                <a:cs typeface="ＭＳ Ｐゴシック" charset="0"/>
              </a:rPr>
              <a:t>Slow Neutron Addition</a:t>
            </a:r>
            <a:endParaRPr lang="en-US">
              <a:ea typeface="ＭＳ Ｐゴシック" charset="0"/>
              <a:cs typeface="ＭＳ Ｐゴシック" charset="0"/>
            </a:endParaRPr>
          </a:p>
        </p:txBody>
      </p:sp>
      <p:sp>
        <p:nvSpPr>
          <p:cNvPr id="87056" name="Text Box 24"/>
          <p:cNvSpPr txBox="1">
            <a:spLocks noChangeArrowheads="1"/>
          </p:cNvSpPr>
          <p:nvPr/>
        </p:nvSpPr>
        <p:spPr bwMode="auto">
          <a:xfrm>
            <a:off x="3962400" y="4953000"/>
            <a:ext cx="2241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ea typeface="ＭＳ Ｐゴシック" charset="0"/>
                <a:cs typeface="ＭＳ Ｐゴシック" charset="0"/>
              </a:rPr>
              <a:t>R-Process</a:t>
            </a:r>
          </a:p>
          <a:p>
            <a:r>
              <a:rPr lang="en-US" sz="1800">
                <a:ea typeface="ＭＳ Ｐゴシック" charset="0"/>
                <a:cs typeface="ＭＳ Ｐゴシック" charset="0"/>
              </a:rPr>
              <a:t>Fast Neutron Addition</a:t>
            </a:r>
            <a:endParaRPr lang="en-US">
              <a:ea typeface="ＭＳ Ｐゴシック" charset="0"/>
              <a:cs typeface="ＭＳ Ｐゴシック" charset="0"/>
            </a:endParaRPr>
          </a:p>
        </p:txBody>
      </p:sp>
      <p:sp>
        <p:nvSpPr>
          <p:cNvPr id="87057" name="Text Box 25"/>
          <p:cNvSpPr txBox="1">
            <a:spLocks noChangeArrowheads="1"/>
          </p:cNvSpPr>
          <p:nvPr/>
        </p:nvSpPr>
        <p:spPr bwMode="auto">
          <a:xfrm>
            <a:off x="6858000" y="4953000"/>
            <a:ext cx="1892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ea typeface="ＭＳ Ｐゴシック" charset="0"/>
                <a:cs typeface="ＭＳ Ｐゴシック" charset="0"/>
              </a:rPr>
              <a:t>P-Process</a:t>
            </a:r>
          </a:p>
          <a:p>
            <a:r>
              <a:rPr lang="en-US" sz="1800">
                <a:ea typeface="ＭＳ Ｐゴシック" charset="0"/>
                <a:cs typeface="ＭＳ Ｐゴシック" charset="0"/>
              </a:rPr>
              <a:t>Proton-rich Nuclei</a:t>
            </a:r>
            <a:endParaRPr lang="en-US">
              <a:ea typeface="ＭＳ Ｐゴシック" charset="0"/>
              <a:cs typeface="ＭＳ Ｐゴシック" charset="0"/>
            </a:endParaRPr>
          </a:p>
        </p:txBody>
      </p:sp>
      <p:sp>
        <p:nvSpPr>
          <p:cNvPr id="87058" name="Line 27"/>
          <p:cNvSpPr>
            <a:spLocks noChangeShapeType="1"/>
          </p:cNvSpPr>
          <p:nvPr/>
        </p:nvSpPr>
        <p:spPr bwMode="auto">
          <a:xfrm>
            <a:off x="1828800" y="59436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59" name="Line 28"/>
          <p:cNvSpPr>
            <a:spLocks noChangeShapeType="1"/>
          </p:cNvSpPr>
          <p:nvPr/>
        </p:nvSpPr>
        <p:spPr bwMode="auto">
          <a:xfrm>
            <a:off x="2362200" y="57150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60" name="Line 29"/>
          <p:cNvSpPr>
            <a:spLocks noChangeShapeType="1"/>
          </p:cNvSpPr>
          <p:nvPr/>
        </p:nvSpPr>
        <p:spPr bwMode="auto">
          <a:xfrm>
            <a:off x="1600200" y="61722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61" name="Line 30"/>
          <p:cNvSpPr>
            <a:spLocks noChangeShapeType="1"/>
          </p:cNvSpPr>
          <p:nvPr/>
        </p:nvSpPr>
        <p:spPr bwMode="auto">
          <a:xfrm flipH="1" flipV="1">
            <a:off x="1828800" y="594360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62" name="Line 31"/>
          <p:cNvSpPr>
            <a:spLocks noChangeShapeType="1"/>
          </p:cNvSpPr>
          <p:nvPr/>
        </p:nvSpPr>
        <p:spPr bwMode="auto">
          <a:xfrm flipH="1" flipV="1">
            <a:off x="2362200" y="571500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63" name="Line 32"/>
          <p:cNvSpPr>
            <a:spLocks noChangeShapeType="1"/>
          </p:cNvSpPr>
          <p:nvPr/>
        </p:nvSpPr>
        <p:spPr bwMode="auto">
          <a:xfrm>
            <a:off x="4191000" y="6172200"/>
            <a:ext cx="1828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64" name="Line 33"/>
          <p:cNvSpPr>
            <a:spLocks noChangeShapeType="1"/>
          </p:cNvSpPr>
          <p:nvPr/>
        </p:nvSpPr>
        <p:spPr bwMode="auto">
          <a:xfrm flipH="1" flipV="1">
            <a:off x="5562600" y="5715000"/>
            <a:ext cx="457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65" name="Line 34"/>
          <p:cNvSpPr>
            <a:spLocks noChangeShapeType="1"/>
          </p:cNvSpPr>
          <p:nvPr/>
        </p:nvSpPr>
        <p:spPr bwMode="auto">
          <a:xfrm flipH="1" flipV="1">
            <a:off x="7696200" y="5638800"/>
            <a:ext cx="4572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66" name="Line 35"/>
          <p:cNvSpPr>
            <a:spLocks noChangeShapeType="1"/>
          </p:cNvSpPr>
          <p:nvPr/>
        </p:nvSpPr>
        <p:spPr bwMode="auto">
          <a:xfrm flipH="1">
            <a:off x="7391400" y="5638800"/>
            <a:ext cx="304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67" name="Line 36"/>
          <p:cNvSpPr>
            <a:spLocks noChangeShapeType="1"/>
          </p:cNvSpPr>
          <p:nvPr/>
        </p:nvSpPr>
        <p:spPr bwMode="auto">
          <a:xfrm flipH="1">
            <a:off x="4953000" y="2590800"/>
            <a:ext cx="457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68" name="Line 38"/>
          <p:cNvSpPr>
            <a:spLocks noChangeShapeType="1"/>
          </p:cNvSpPr>
          <p:nvPr/>
        </p:nvSpPr>
        <p:spPr bwMode="auto">
          <a:xfrm flipH="1" flipV="1">
            <a:off x="2667000" y="3886200"/>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69" name="Line 39"/>
          <p:cNvSpPr>
            <a:spLocks noChangeShapeType="1"/>
          </p:cNvSpPr>
          <p:nvPr/>
        </p:nvSpPr>
        <p:spPr bwMode="auto">
          <a:xfrm flipH="1" flipV="1">
            <a:off x="3962400" y="3581400"/>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70" name="Line 40"/>
          <p:cNvSpPr>
            <a:spLocks noChangeShapeType="1"/>
          </p:cNvSpPr>
          <p:nvPr/>
        </p:nvSpPr>
        <p:spPr bwMode="auto">
          <a:xfrm flipH="1">
            <a:off x="5257800" y="2590800"/>
            <a:ext cx="457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87071" name="Straight Arrow Connector 34"/>
          <p:cNvCxnSpPr>
            <a:cxnSpLocks noChangeShapeType="1"/>
          </p:cNvCxnSpPr>
          <p:nvPr/>
        </p:nvCxnSpPr>
        <p:spPr bwMode="auto">
          <a:xfrm rot="10800000">
            <a:off x="5562600" y="2971800"/>
            <a:ext cx="914400" cy="533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7072" name="Straight Arrow Connector 35"/>
          <p:cNvCxnSpPr>
            <a:cxnSpLocks noChangeShapeType="1"/>
          </p:cNvCxnSpPr>
          <p:nvPr/>
        </p:nvCxnSpPr>
        <p:spPr bwMode="auto">
          <a:xfrm rot="10800000">
            <a:off x="6172200" y="2971800"/>
            <a:ext cx="914400" cy="533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762000"/>
            <a:ext cx="6019800" cy="541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Rectangle 8"/>
          <p:cNvSpPr>
            <a:spLocks noChangeArrowheads="1"/>
          </p:cNvSpPr>
          <p:nvPr/>
        </p:nvSpPr>
        <p:spPr bwMode="auto">
          <a:xfrm>
            <a:off x="0" y="0"/>
            <a:ext cx="9144000" cy="9144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3200" baseline="30000">
                <a:solidFill>
                  <a:srgbClr val="FFFF00"/>
                </a:solidFill>
              </a:rPr>
              <a:t>142</a:t>
            </a:r>
            <a:r>
              <a:rPr lang="en-US" sz="3200">
                <a:solidFill>
                  <a:srgbClr val="FFFF00"/>
                </a:solidFill>
              </a:rPr>
              <a:t>Nd Variations - Radiogenic or Nucleogenic?</a:t>
            </a:r>
            <a:endParaRPr lang="en-US" sz="3200">
              <a:solidFill>
                <a:srgbClr val="FFFF00"/>
              </a:solidFill>
              <a:latin typeface="Arial" charset="0"/>
            </a:endParaRPr>
          </a:p>
        </p:txBody>
      </p:sp>
      <p:sp>
        <p:nvSpPr>
          <p:cNvPr id="88067" name="TextBox 5"/>
          <p:cNvSpPr txBox="1">
            <a:spLocks noChangeArrowheads="1"/>
          </p:cNvSpPr>
          <p:nvPr/>
        </p:nvSpPr>
        <p:spPr bwMode="auto">
          <a:xfrm>
            <a:off x="304800" y="1066800"/>
            <a:ext cx="2819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chemeClr val="bg1"/>
                </a:solidFill>
                <a:ea typeface="ＭＳ Ｐゴシック" charset="0"/>
                <a:cs typeface="ＭＳ Ｐゴシック" charset="0"/>
              </a:rPr>
              <a:t>Pre-Solar grains in meteorites preserve massive Nd isotope anomalies including huge enrichments in </a:t>
            </a:r>
            <a:r>
              <a:rPr lang="en-US" baseline="30000">
                <a:solidFill>
                  <a:schemeClr val="bg1"/>
                </a:solidFill>
                <a:ea typeface="ＭＳ Ｐゴシック" charset="0"/>
                <a:cs typeface="ＭＳ Ｐゴシック" charset="0"/>
              </a:rPr>
              <a:t>142</a:t>
            </a:r>
            <a:r>
              <a:rPr lang="en-US">
                <a:solidFill>
                  <a:schemeClr val="bg1"/>
                </a:solidFill>
                <a:ea typeface="ＭＳ Ｐゴシック" charset="0"/>
                <a:cs typeface="ＭＳ Ｐゴシック" charset="0"/>
              </a:rPr>
              <a:t>Nd</a:t>
            </a:r>
          </a:p>
        </p:txBody>
      </p:sp>
      <p:sp>
        <p:nvSpPr>
          <p:cNvPr id="88068" name="TextBox 6"/>
          <p:cNvSpPr txBox="1">
            <a:spLocks noChangeArrowheads="1"/>
          </p:cNvSpPr>
          <p:nvPr/>
        </p:nvSpPr>
        <p:spPr bwMode="auto">
          <a:xfrm>
            <a:off x="6196013" y="6488113"/>
            <a:ext cx="2947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solidFill>
                  <a:srgbClr val="FFFFFF"/>
                </a:solidFill>
                <a:ea typeface="ＭＳ Ｐゴシック" charset="0"/>
                <a:cs typeface="ＭＳ Ｐゴシック" charset="0"/>
              </a:rPr>
              <a:t>Data from Richter et al., 1992</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5"/>
          <p:cNvSpPr>
            <a:spLocks noChangeArrowheads="1"/>
          </p:cNvSpPr>
          <p:nvPr/>
        </p:nvSpPr>
        <p:spPr bwMode="auto">
          <a:xfrm>
            <a:off x="0" y="1498600"/>
            <a:ext cx="4089400" cy="38989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090"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a:solidFill>
                  <a:srgbClr val="FFFF00"/>
                </a:solidFill>
              </a:rPr>
              <a:t>Nd is Nucleosynthetically Variable, but is that the Answer to the </a:t>
            </a:r>
          </a:p>
          <a:p>
            <a:pPr algn="ctr"/>
            <a:r>
              <a:rPr lang="en-US">
                <a:solidFill>
                  <a:srgbClr val="FFFF00"/>
                </a:solidFill>
              </a:rPr>
              <a:t>Chondrite – Earth </a:t>
            </a:r>
            <a:r>
              <a:rPr lang="en-US" baseline="30000">
                <a:solidFill>
                  <a:srgbClr val="FFFF00"/>
                </a:solidFill>
              </a:rPr>
              <a:t>142</a:t>
            </a:r>
            <a:r>
              <a:rPr lang="en-US">
                <a:solidFill>
                  <a:srgbClr val="FFFF00"/>
                </a:solidFill>
              </a:rPr>
              <a:t>Nd Difference?</a:t>
            </a:r>
          </a:p>
        </p:txBody>
      </p:sp>
      <p:sp>
        <p:nvSpPr>
          <p:cNvPr id="89091" name="TextBox 2"/>
          <p:cNvSpPr txBox="1">
            <a:spLocks noChangeArrowheads="1"/>
          </p:cNvSpPr>
          <p:nvPr/>
        </p:nvSpPr>
        <p:spPr bwMode="auto">
          <a:xfrm>
            <a:off x="4837113" y="1062038"/>
            <a:ext cx="43068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baseline="30000">
                <a:solidFill>
                  <a:schemeClr val="bg1"/>
                </a:solidFill>
              </a:rPr>
              <a:t>92</a:t>
            </a:r>
            <a:r>
              <a:rPr lang="en-US" sz="1400">
                <a:solidFill>
                  <a:schemeClr val="bg1"/>
                </a:solidFill>
              </a:rPr>
              <a:t>Mo anomalies may correlate with </a:t>
            </a:r>
            <a:r>
              <a:rPr lang="en-US" sz="1400" baseline="30000">
                <a:solidFill>
                  <a:schemeClr val="bg1"/>
                </a:solidFill>
              </a:rPr>
              <a:t>142</a:t>
            </a:r>
            <a:r>
              <a:rPr lang="en-US" sz="1400">
                <a:solidFill>
                  <a:schemeClr val="bg1"/>
                </a:solidFill>
              </a:rPr>
              <a:t>Nd anomalies </a:t>
            </a:r>
          </a:p>
          <a:p>
            <a:pPr algn="ctr"/>
            <a:r>
              <a:rPr lang="en-US" sz="1400">
                <a:solidFill>
                  <a:schemeClr val="bg1"/>
                </a:solidFill>
              </a:rPr>
              <a:t>(Burkhardt et al., 2011)</a:t>
            </a:r>
          </a:p>
        </p:txBody>
      </p:sp>
      <p:sp>
        <p:nvSpPr>
          <p:cNvPr id="89092" name="TextBox 3"/>
          <p:cNvSpPr txBox="1">
            <a:spLocks noChangeArrowheads="1"/>
          </p:cNvSpPr>
          <p:nvPr/>
        </p:nvSpPr>
        <p:spPr bwMode="auto">
          <a:xfrm>
            <a:off x="0" y="5534025"/>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solidFill>
                  <a:srgbClr val="FFFFFF"/>
                </a:solidFill>
              </a:rPr>
              <a:t>Nd displays small nucleosynthetic anomalies in C-chondrites at the whole rock scale.   CM are </a:t>
            </a:r>
            <a:r>
              <a:rPr lang="en-US" sz="1400" i="1">
                <a:solidFill>
                  <a:srgbClr val="FFFFFF"/>
                </a:solidFill>
              </a:rPr>
              <a:t>s-</a:t>
            </a:r>
            <a:r>
              <a:rPr lang="en-US" sz="1400">
                <a:solidFill>
                  <a:srgbClr val="FFFFFF"/>
                </a:solidFill>
              </a:rPr>
              <a:t>process depleted, CI are </a:t>
            </a:r>
            <a:r>
              <a:rPr lang="en-US" sz="1400" i="1">
                <a:solidFill>
                  <a:srgbClr val="FFFFFF"/>
                </a:solidFill>
              </a:rPr>
              <a:t>s-</a:t>
            </a:r>
            <a:r>
              <a:rPr lang="en-US" sz="1400">
                <a:solidFill>
                  <a:srgbClr val="FFFFFF"/>
                </a:solidFill>
              </a:rPr>
              <a:t>process enriched.  Both have negative </a:t>
            </a:r>
            <a:r>
              <a:rPr lang="en-US" sz="1400" baseline="30000">
                <a:solidFill>
                  <a:srgbClr val="FFFFFF"/>
                </a:solidFill>
              </a:rPr>
              <a:t>142</a:t>
            </a:r>
            <a:r>
              <a:rPr lang="en-US" sz="1400">
                <a:solidFill>
                  <a:srgbClr val="FFFFFF"/>
                </a:solidFill>
              </a:rPr>
              <a:t>Nd anomalies compared to Earth.  Angrites, with no measureable Mo isotope anomaly have </a:t>
            </a:r>
            <a:r>
              <a:rPr lang="en-US" sz="1400">
                <a:solidFill>
                  <a:srgbClr val="FFFFFF"/>
                </a:solidFill>
                <a:latin typeface="Symbol" charset="0"/>
              </a:rPr>
              <a:t>m</a:t>
            </a:r>
            <a:r>
              <a:rPr lang="en-US" sz="1400" baseline="30000">
                <a:solidFill>
                  <a:srgbClr val="FFFFFF"/>
                </a:solidFill>
              </a:rPr>
              <a:t>142</a:t>
            </a:r>
            <a:r>
              <a:rPr lang="en-US" sz="1400">
                <a:solidFill>
                  <a:srgbClr val="FFFFFF"/>
                </a:solidFill>
              </a:rPr>
              <a:t>Nd = +3 (NWA 4590), -7 (NWA 4801) and +3 (D’Orbigny) (Sanborn et al., LPSC 2010) relative to chondrites, in other words, 15 to 25 ppm lower than Earth.</a:t>
            </a:r>
          </a:p>
          <a:p>
            <a:endParaRPr lang="en-US"/>
          </a:p>
        </p:txBody>
      </p:sp>
      <p:pic>
        <p:nvPicPr>
          <p:cNvPr id="89093"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3" y="1541463"/>
            <a:ext cx="3779837"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3700" y="1597025"/>
            <a:ext cx="49276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9095" name="Straight Connector 8"/>
          <p:cNvCxnSpPr>
            <a:cxnSpLocks noChangeShapeType="1"/>
          </p:cNvCxnSpPr>
          <p:nvPr/>
        </p:nvCxnSpPr>
        <p:spPr bwMode="auto">
          <a:xfrm>
            <a:off x="5049838" y="3078163"/>
            <a:ext cx="7159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89096" name="Rectangle 6"/>
          <p:cNvSpPr>
            <a:spLocks noChangeArrowheads="1"/>
          </p:cNvSpPr>
          <p:nvPr/>
        </p:nvSpPr>
        <p:spPr bwMode="auto">
          <a:xfrm>
            <a:off x="5380038" y="3022600"/>
            <a:ext cx="119062" cy="106363"/>
          </a:xfrm>
          <a:prstGeom prst="rect">
            <a:avLst/>
          </a:prstGeom>
          <a:solidFill>
            <a:schemeClr val="accent1"/>
          </a:solidFill>
          <a:ln w="9525">
            <a:solidFill>
              <a:schemeClr val="tx1"/>
            </a:solidFill>
            <a:round/>
            <a:headEnd/>
            <a:tailEnd/>
          </a:ln>
        </p:spPr>
        <p:txBody>
          <a:bodyPr/>
          <a:lstStyle/>
          <a:p>
            <a:endParaRPr lang="en-US"/>
          </a:p>
        </p:txBody>
      </p:sp>
      <p:cxnSp>
        <p:nvCxnSpPr>
          <p:cNvPr id="89097" name="Straight Connector 11"/>
          <p:cNvCxnSpPr>
            <a:cxnSpLocks noChangeShapeType="1"/>
          </p:cNvCxnSpPr>
          <p:nvPr/>
        </p:nvCxnSpPr>
        <p:spPr bwMode="auto">
          <a:xfrm>
            <a:off x="5770563" y="3022600"/>
            <a:ext cx="0" cy="968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9098" name="Straight Connector 20"/>
          <p:cNvCxnSpPr>
            <a:cxnSpLocks noChangeShapeType="1"/>
          </p:cNvCxnSpPr>
          <p:nvPr/>
        </p:nvCxnSpPr>
        <p:spPr bwMode="auto">
          <a:xfrm>
            <a:off x="5054600" y="3030538"/>
            <a:ext cx="0" cy="9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89099" name="TextBox 12"/>
          <p:cNvSpPr txBox="1">
            <a:spLocks noChangeArrowheads="1"/>
          </p:cNvSpPr>
          <p:nvPr/>
        </p:nvSpPr>
        <p:spPr bwMode="auto">
          <a:xfrm>
            <a:off x="4922838" y="3106738"/>
            <a:ext cx="5889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000"/>
              <a:t>Angrite</a:t>
            </a:r>
          </a:p>
          <a:p>
            <a:r>
              <a:rPr lang="en-US" sz="1000"/>
              <a:t>NWA</a:t>
            </a:r>
          </a:p>
          <a:p>
            <a:r>
              <a:rPr lang="en-US" sz="1000"/>
              <a:t>4801</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4193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6538" y="0"/>
            <a:ext cx="3827462"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16538" y="3390900"/>
            <a:ext cx="3827462"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1"/>
          <p:cNvSpPr txBox="1">
            <a:spLocks noChangeArrowheads="1"/>
          </p:cNvSpPr>
          <p:nvPr/>
        </p:nvSpPr>
        <p:spPr bwMode="auto">
          <a:xfrm>
            <a:off x="0" y="4783138"/>
            <a:ext cx="52498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rgbClr val="FFFF00"/>
                </a:solidFill>
              </a:rPr>
              <a:t>Isotopic studies are revealing an ever increasing number of elements where Earth is isotopically distinct from most meteorites, particularly C-chondrites</a:t>
            </a:r>
          </a:p>
        </p:txBody>
      </p:sp>
      <p:sp>
        <p:nvSpPr>
          <p:cNvPr id="23557" name="TextBox 2"/>
          <p:cNvSpPr txBox="1">
            <a:spLocks noChangeArrowheads="1"/>
          </p:cNvSpPr>
          <p:nvPr/>
        </p:nvSpPr>
        <p:spPr bwMode="auto">
          <a:xfrm>
            <a:off x="2514600" y="6550025"/>
            <a:ext cx="2708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solidFill>
                  <a:srgbClr val="FFFFFF"/>
                </a:solidFill>
              </a:rPr>
              <a:t>Figures from Warren (EPSL, 2011)</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5"/>
          <p:cNvSpPr>
            <a:spLocks noChangeArrowheads="1"/>
          </p:cNvSpPr>
          <p:nvPr/>
        </p:nvSpPr>
        <p:spPr bwMode="auto">
          <a:xfrm>
            <a:off x="0" y="2044700"/>
            <a:ext cx="9144000" cy="4813300"/>
          </a:xfrm>
          <a:prstGeom prst="rect">
            <a:avLst/>
          </a:prstGeom>
          <a:solidFill>
            <a:schemeClr val="bg1"/>
          </a:solidFill>
          <a:ln w="9525">
            <a:solidFill>
              <a:schemeClr val="tx1"/>
            </a:solidFill>
            <a:round/>
            <a:headEnd/>
            <a:tailEnd/>
          </a:ln>
        </p:spPr>
        <p:txBody>
          <a:bodyPr/>
          <a:lstStyle/>
          <a:p>
            <a:endParaRPr lang="en-US" sz="1400"/>
          </a:p>
        </p:txBody>
      </p:sp>
      <p:sp>
        <p:nvSpPr>
          <p:cNvPr id="90114" name="Title 1"/>
          <p:cNvSpPr>
            <a:spLocks noGrp="1"/>
          </p:cNvSpPr>
          <p:nvPr>
            <p:ph type="title"/>
          </p:nvPr>
        </p:nvSpPr>
        <p:spPr>
          <a:xfrm>
            <a:off x="0" y="0"/>
            <a:ext cx="9144000" cy="1993900"/>
          </a:xfrm>
        </p:spPr>
        <p:txBody>
          <a:bodyPr/>
          <a:lstStyle/>
          <a:p>
            <a:r>
              <a:rPr lang="en-US" sz="2400">
                <a:solidFill>
                  <a:srgbClr val="FFFF00"/>
                </a:solidFill>
                <a:latin typeface="Times" charset="0"/>
                <a:ea typeface="MS PGothic" charset="0"/>
              </a:rPr>
              <a:t>Few meteorites have both </a:t>
            </a:r>
            <a:r>
              <a:rPr lang="en-US" sz="2400" baseline="30000">
                <a:solidFill>
                  <a:srgbClr val="FFFF00"/>
                </a:solidFill>
                <a:latin typeface="Times" charset="0"/>
                <a:ea typeface="MS PGothic" charset="0"/>
              </a:rPr>
              <a:t>142</a:t>
            </a:r>
            <a:r>
              <a:rPr lang="en-US" sz="2400">
                <a:solidFill>
                  <a:srgbClr val="FFFF00"/>
                </a:solidFill>
                <a:latin typeface="Times" charset="0"/>
                <a:ea typeface="MS PGothic" charset="0"/>
              </a:rPr>
              <a:t>Nd/</a:t>
            </a:r>
            <a:r>
              <a:rPr lang="en-US" sz="2400" baseline="30000">
                <a:solidFill>
                  <a:srgbClr val="FFFF00"/>
                </a:solidFill>
                <a:latin typeface="Times" charset="0"/>
                <a:ea typeface="MS PGothic" charset="0"/>
              </a:rPr>
              <a:t>144</a:t>
            </a:r>
            <a:r>
              <a:rPr lang="en-US" sz="2400">
                <a:solidFill>
                  <a:srgbClr val="FFFF00"/>
                </a:solidFill>
                <a:latin typeface="Times" charset="0"/>
                <a:ea typeface="MS PGothic" charset="0"/>
              </a:rPr>
              <a:t>Nd and </a:t>
            </a:r>
            <a:r>
              <a:rPr lang="en-US" sz="2400" baseline="30000">
                <a:solidFill>
                  <a:srgbClr val="FFFF00"/>
                </a:solidFill>
                <a:latin typeface="Times" charset="0"/>
                <a:ea typeface="MS PGothic" charset="0"/>
              </a:rPr>
              <a:t>148</a:t>
            </a:r>
            <a:r>
              <a:rPr lang="en-US" sz="2400">
                <a:solidFill>
                  <a:srgbClr val="FFFF00"/>
                </a:solidFill>
                <a:latin typeface="Times" charset="0"/>
                <a:ea typeface="MS PGothic" charset="0"/>
              </a:rPr>
              <a:t>Nd/</a:t>
            </a:r>
            <a:r>
              <a:rPr lang="en-US" sz="2400" baseline="30000">
                <a:solidFill>
                  <a:srgbClr val="FFFF00"/>
                </a:solidFill>
                <a:latin typeface="Times" charset="0"/>
                <a:ea typeface="MS PGothic" charset="0"/>
              </a:rPr>
              <a:t>144</a:t>
            </a:r>
            <a:r>
              <a:rPr lang="en-US" sz="2400">
                <a:solidFill>
                  <a:srgbClr val="FFFF00"/>
                </a:solidFill>
                <a:latin typeface="Times" charset="0"/>
                <a:ea typeface="MS PGothic" charset="0"/>
              </a:rPr>
              <a:t>Nd that simultaneously overlap terrestrial values.  E-chondrites come closest, but even they show a range of isotopic compositions</a:t>
            </a:r>
          </a:p>
        </p:txBody>
      </p:sp>
      <p:cxnSp>
        <p:nvCxnSpPr>
          <p:cNvPr id="90115" name="Straight Arrow Connector 7"/>
          <p:cNvCxnSpPr>
            <a:cxnSpLocks noChangeShapeType="1"/>
          </p:cNvCxnSpPr>
          <p:nvPr/>
        </p:nvCxnSpPr>
        <p:spPr bwMode="auto">
          <a:xfrm rot="5400000" flipH="1" flipV="1">
            <a:off x="2654300" y="2273300"/>
            <a:ext cx="2451100" cy="2374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0116" name="Straight Arrow Connector 9"/>
          <p:cNvCxnSpPr>
            <a:cxnSpLocks noChangeShapeType="1"/>
          </p:cNvCxnSpPr>
          <p:nvPr/>
        </p:nvCxnSpPr>
        <p:spPr bwMode="auto">
          <a:xfrm>
            <a:off x="2667000" y="5003800"/>
            <a:ext cx="2438400" cy="9525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90117"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93963"/>
            <a:ext cx="4432300"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8463" y="1765300"/>
            <a:ext cx="4935537"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Rectangle 2"/>
          <p:cNvSpPr>
            <a:spLocks noChangeArrowheads="1"/>
          </p:cNvSpPr>
          <p:nvPr/>
        </p:nvSpPr>
        <p:spPr bwMode="auto">
          <a:xfrm>
            <a:off x="1033463" y="5851525"/>
            <a:ext cx="1524000" cy="19843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20" name="TextBox 1"/>
          <p:cNvSpPr txBox="1">
            <a:spLocks noChangeArrowheads="1"/>
          </p:cNvSpPr>
          <p:nvPr/>
        </p:nvSpPr>
        <p:spPr bwMode="auto">
          <a:xfrm>
            <a:off x="1196975" y="5805488"/>
            <a:ext cx="1824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t>(Qin et al., GCA 2011)</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1670050"/>
            <a:ext cx="6424613" cy="852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extBox 5"/>
          <p:cNvSpPr txBox="1">
            <a:spLocks noChangeArrowheads="1"/>
          </p:cNvSpPr>
          <p:nvPr/>
        </p:nvSpPr>
        <p:spPr bwMode="auto">
          <a:xfrm>
            <a:off x="0" y="327025"/>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a:solidFill>
                  <a:srgbClr val="FFFF00"/>
                </a:solidFill>
              </a:rPr>
              <a:t>Nd Suggests an Incompatible Element Depleted BSE.  Why do Hadean and Eoarchean Zircons Show Negative </a:t>
            </a:r>
            <a:r>
              <a:rPr lang="en-US">
                <a:solidFill>
                  <a:srgbClr val="FFFF00"/>
                </a:solidFill>
                <a:latin typeface="Symbol" charset="0"/>
              </a:rPr>
              <a:t>e</a:t>
            </a:r>
            <a:r>
              <a:rPr lang="en-US">
                <a:solidFill>
                  <a:srgbClr val="FFFF00"/>
                </a:solidFill>
              </a:rPr>
              <a:t>Hf?</a:t>
            </a:r>
          </a:p>
        </p:txBody>
      </p:sp>
      <p:sp>
        <p:nvSpPr>
          <p:cNvPr id="91139" name="Rectangle 1"/>
          <p:cNvSpPr>
            <a:spLocks noChangeArrowheads="1"/>
          </p:cNvSpPr>
          <p:nvPr/>
        </p:nvSpPr>
        <p:spPr bwMode="auto">
          <a:xfrm>
            <a:off x="1300163" y="6072188"/>
            <a:ext cx="6457950" cy="2708275"/>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140" name="TextBox 2"/>
          <p:cNvSpPr txBox="1">
            <a:spLocks noChangeArrowheads="1"/>
          </p:cNvSpPr>
          <p:nvPr/>
        </p:nvSpPr>
        <p:spPr bwMode="auto">
          <a:xfrm>
            <a:off x="4356100" y="5645150"/>
            <a:ext cx="1101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t>Age (Ma)</a:t>
            </a:r>
          </a:p>
        </p:txBody>
      </p:sp>
      <p:sp>
        <p:nvSpPr>
          <p:cNvPr id="91141" name="TextBox 4"/>
          <p:cNvSpPr txBox="1">
            <a:spLocks noChangeArrowheads="1"/>
          </p:cNvSpPr>
          <p:nvPr/>
        </p:nvSpPr>
        <p:spPr bwMode="auto">
          <a:xfrm>
            <a:off x="1328738" y="5764213"/>
            <a:ext cx="1998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t>(Bizzarro et al., G</a:t>
            </a:r>
            <a:r>
              <a:rPr lang="en-US" sz="1400" baseline="30000"/>
              <a:t>3</a:t>
            </a:r>
            <a:r>
              <a:rPr lang="en-US" sz="1400"/>
              <a:t> 2012)</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9"/>
          <p:cNvSpPr>
            <a:spLocks noChangeArrowheads="1"/>
          </p:cNvSpPr>
          <p:nvPr/>
        </p:nvSpPr>
        <p:spPr bwMode="auto">
          <a:xfrm>
            <a:off x="0" y="5207000"/>
            <a:ext cx="9144000" cy="1651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Rectangle 28"/>
          <p:cNvSpPr/>
          <p:nvPr/>
        </p:nvSpPr>
        <p:spPr bwMode="auto">
          <a:xfrm>
            <a:off x="0" y="2870200"/>
            <a:ext cx="9144000" cy="1612900"/>
          </a:xfrm>
          <a:prstGeom prst="rect">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Times" pitchFamily="-110" charset="0"/>
              <a:ea typeface="+mn-ea"/>
              <a:cs typeface="+mn-cs"/>
            </a:endParaRPr>
          </a:p>
        </p:txBody>
      </p:sp>
      <p:sp>
        <p:nvSpPr>
          <p:cNvPr id="92163" name="Rectangle 27"/>
          <p:cNvSpPr>
            <a:spLocks noChangeArrowheads="1"/>
          </p:cNvSpPr>
          <p:nvPr/>
        </p:nvSpPr>
        <p:spPr bwMode="auto">
          <a:xfrm>
            <a:off x="0" y="622300"/>
            <a:ext cx="9144000" cy="16129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2164" name="Group 30"/>
          <p:cNvGrpSpPr>
            <a:grpSpLocks/>
          </p:cNvGrpSpPr>
          <p:nvPr/>
        </p:nvGrpSpPr>
        <p:grpSpPr bwMode="auto">
          <a:xfrm>
            <a:off x="1701800" y="0"/>
            <a:ext cx="5816600" cy="5127625"/>
            <a:chOff x="0" y="0"/>
            <a:chExt cx="5692984" cy="5126830"/>
          </a:xfrm>
        </p:grpSpPr>
        <p:sp>
          <p:nvSpPr>
            <p:cNvPr id="92171" name="TextBox 14"/>
            <p:cNvSpPr txBox="1">
              <a:spLocks noChangeArrowheads="1"/>
            </p:cNvSpPr>
            <p:nvPr/>
          </p:nvSpPr>
          <p:spPr bwMode="auto">
            <a:xfrm>
              <a:off x="0" y="0"/>
              <a:ext cx="5464890" cy="58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sz="3200" baseline="30000">
                  <a:solidFill>
                    <a:srgbClr val="FFFF00"/>
                  </a:solidFill>
                  <a:ea typeface="ＭＳ Ｐゴシック" charset="0"/>
                  <a:cs typeface="ＭＳ Ｐゴシック" charset="0"/>
                </a:rPr>
                <a:t>53</a:t>
              </a:r>
              <a:r>
                <a:rPr lang="en-US" sz="3200">
                  <a:solidFill>
                    <a:srgbClr val="FFFF00"/>
                  </a:solidFill>
                  <a:ea typeface="ＭＳ Ｐゴシック" charset="0"/>
                  <a:cs typeface="ＭＳ Ｐゴシック" charset="0"/>
                </a:rPr>
                <a:t>Mn </a:t>
              </a:r>
              <a:r>
                <a:rPr lang="en-US" sz="3200">
                  <a:solidFill>
                    <a:srgbClr val="FFFF00"/>
                  </a:solidFill>
                  <a:ea typeface="ＭＳ Ｐゴシック" charset="0"/>
                  <a:cs typeface="ＭＳ Ｐゴシック" charset="0"/>
                  <a:sym typeface="Wingdings" charset="0"/>
                </a:rPr>
                <a:t> </a:t>
              </a:r>
              <a:r>
                <a:rPr lang="en-US" sz="3200" baseline="30000">
                  <a:solidFill>
                    <a:srgbClr val="FFFF00"/>
                  </a:solidFill>
                  <a:ea typeface="ＭＳ Ｐゴシック" charset="0"/>
                  <a:cs typeface="ＭＳ Ｐゴシック" charset="0"/>
                  <a:sym typeface="Wingdings" charset="0"/>
                </a:rPr>
                <a:t>53</a:t>
              </a:r>
              <a:r>
                <a:rPr lang="en-US" sz="3200">
                  <a:solidFill>
                    <a:srgbClr val="FFFF00"/>
                  </a:solidFill>
                  <a:ea typeface="ＭＳ Ｐゴシック" charset="0"/>
                  <a:cs typeface="ＭＳ Ｐゴシック" charset="0"/>
                  <a:sym typeface="Wingdings" charset="0"/>
                </a:rPr>
                <a:t>Cr (3.7 million years)</a:t>
              </a:r>
              <a:endParaRPr lang="en-US" sz="3200">
                <a:solidFill>
                  <a:srgbClr val="FFFF00"/>
                </a:solidFill>
                <a:ea typeface="ＭＳ Ｐゴシック" charset="0"/>
                <a:cs typeface="ＭＳ Ｐゴシック" charset="0"/>
              </a:endParaRPr>
            </a:p>
          </p:txBody>
        </p:sp>
        <p:sp>
          <p:nvSpPr>
            <p:cNvPr id="92172" name="TextBox 16"/>
            <p:cNvSpPr txBox="1">
              <a:spLocks noChangeArrowheads="1"/>
            </p:cNvSpPr>
            <p:nvPr/>
          </p:nvSpPr>
          <p:spPr bwMode="auto">
            <a:xfrm>
              <a:off x="0" y="2235201"/>
              <a:ext cx="5692984" cy="58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sz="3200" baseline="30000">
                  <a:solidFill>
                    <a:srgbClr val="FFFF00"/>
                  </a:solidFill>
                  <a:ea typeface="ＭＳ Ｐゴシック" charset="0"/>
                  <a:cs typeface="ＭＳ Ｐゴシック" charset="0"/>
                </a:rPr>
                <a:t>107</a:t>
              </a:r>
              <a:r>
                <a:rPr lang="en-US" sz="3200">
                  <a:solidFill>
                    <a:srgbClr val="FFFF00"/>
                  </a:solidFill>
                  <a:ea typeface="ＭＳ Ｐゴシック" charset="0"/>
                  <a:cs typeface="ＭＳ Ｐゴシック" charset="0"/>
                </a:rPr>
                <a:t>Pd </a:t>
              </a:r>
              <a:r>
                <a:rPr lang="en-US" sz="3200">
                  <a:solidFill>
                    <a:srgbClr val="FFFF00"/>
                  </a:solidFill>
                  <a:ea typeface="ＭＳ Ｐゴシック" charset="0"/>
                  <a:cs typeface="ＭＳ Ｐゴシック" charset="0"/>
                  <a:sym typeface="Wingdings" charset="0"/>
                </a:rPr>
                <a:t> </a:t>
              </a:r>
              <a:r>
                <a:rPr lang="en-US" sz="3200" baseline="30000">
                  <a:solidFill>
                    <a:srgbClr val="FFFF00"/>
                  </a:solidFill>
                  <a:ea typeface="ＭＳ Ｐゴシック" charset="0"/>
                  <a:cs typeface="ＭＳ Ｐゴシック" charset="0"/>
                  <a:sym typeface="Wingdings" charset="0"/>
                </a:rPr>
                <a:t>107</a:t>
              </a:r>
              <a:r>
                <a:rPr lang="en-US" sz="3200">
                  <a:solidFill>
                    <a:srgbClr val="FFFF00"/>
                  </a:solidFill>
                  <a:ea typeface="ＭＳ Ｐゴシック" charset="0"/>
                  <a:cs typeface="ＭＳ Ｐゴシック" charset="0"/>
                  <a:sym typeface="Wingdings" charset="0"/>
                </a:rPr>
                <a:t>Ag (6.5 million years)</a:t>
              </a:r>
              <a:endParaRPr lang="en-US" sz="3200">
                <a:solidFill>
                  <a:srgbClr val="FFFF00"/>
                </a:solidFill>
                <a:ea typeface="ＭＳ Ｐゴシック" charset="0"/>
                <a:cs typeface="ＭＳ Ｐゴシック" charset="0"/>
              </a:endParaRPr>
            </a:p>
          </p:txBody>
        </p:sp>
        <p:sp>
          <p:nvSpPr>
            <p:cNvPr id="92173" name="TextBox 18"/>
            <p:cNvSpPr txBox="1">
              <a:spLocks noChangeArrowheads="1"/>
            </p:cNvSpPr>
            <p:nvPr/>
          </p:nvSpPr>
          <p:spPr bwMode="auto">
            <a:xfrm>
              <a:off x="0" y="4542135"/>
              <a:ext cx="5263379" cy="58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sz="3200" baseline="30000">
                  <a:solidFill>
                    <a:srgbClr val="FFFF00"/>
                  </a:solidFill>
                  <a:ea typeface="ＭＳ Ｐゴシック" charset="0"/>
                  <a:cs typeface="ＭＳ Ｐゴシック" charset="0"/>
                </a:rPr>
                <a:t>182</a:t>
              </a:r>
              <a:r>
                <a:rPr lang="en-US" sz="3200">
                  <a:solidFill>
                    <a:srgbClr val="FFFF00"/>
                  </a:solidFill>
                  <a:ea typeface="ＭＳ Ｐゴシック" charset="0"/>
                  <a:cs typeface="ＭＳ Ｐゴシック" charset="0"/>
                </a:rPr>
                <a:t>Hf </a:t>
              </a:r>
              <a:r>
                <a:rPr lang="en-US" sz="3200">
                  <a:solidFill>
                    <a:srgbClr val="FFFF00"/>
                  </a:solidFill>
                  <a:ea typeface="ＭＳ Ｐゴシック" charset="0"/>
                  <a:cs typeface="ＭＳ Ｐゴシック" charset="0"/>
                  <a:sym typeface="Wingdings" charset="0"/>
                </a:rPr>
                <a:t> </a:t>
              </a:r>
              <a:r>
                <a:rPr lang="en-US" sz="3200" baseline="30000">
                  <a:solidFill>
                    <a:srgbClr val="FFFF00"/>
                  </a:solidFill>
                  <a:ea typeface="ＭＳ Ｐゴシック" charset="0"/>
                  <a:cs typeface="ＭＳ Ｐゴシック" charset="0"/>
                  <a:sym typeface="Wingdings" charset="0"/>
                </a:rPr>
                <a:t>182</a:t>
              </a:r>
              <a:r>
                <a:rPr lang="en-US" sz="3200">
                  <a:solidFill>
                    <a:srgbClr val="FFFF00"/>
                  </a:solidFill>
                  <a:ea typeface="ＭＳ Ｐゴシック" charset="0"/>
                  <a:cs typeface="ＭＳ Ｐゴシック" charset="0"/>
                  <a:sym typeface="Wingdings" charset="0"/>
                </a:rPr>
                <a:t>W (9 million years)</a:t>
              </a:r>
              <a:endParaRPr lang="en-US" sz="3200">
                <a:solidFill>
                  <a:srgbClr val="FFFF00"/>
                </a:solidFill>
                <a:ea typeface="ＭＳ Ｐゴシック" charset="0"/>
                <a:cs typeface="ＭＳ Ｐゴシック" charset="0"/>
              </a:endParaRPr>
            </a:p>
          </p:txBody>
        </p:sp>
      </p:grpSp>
      <p:sp>
        <p:nvSpPr>
          <p:cNvPr id="92165" name="TextBox 19"/>
          <p:cNvSpPr txBox="1">
            <a:spLocks noChangeArrowheads="1"/>
          </p:cNvSpPr>
          <p:nvPr/>
        </p:nvSpPr>
        <p:spPr bwMode="auto">
          <a:xfrm>
            <a:off x="215900" y="5657850"/>
            <a:ext cx="8928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rgbClr val="000000"/>
                </a:solidFill>
                <a:ea typeface="ＭＳ Ｐゴシック" charset="0"/>
                <a:cs typeface="ＭＳ Ｐゴシック" charset="0"/>
              </a:rPr>
              <a:t>Hf                 1684 </a:t>
            </a:r>
            <a:r>
              <a:rPr lang="en-US" baseline="30000">
                <a:solidFill>
                  <a:srgbClr val="000000"/>
                </a:solidFill>
                <a:ea typeface="ＭＳ Ｐゴシック" charset="0"/>
                <a:cs typeface="ＭＳ Ｐゴシック" charset="0"/>
              </a:rPr>
              <a:t>o</a:t>
            </a:r>
            <a:r>
              <a:rPr lang="en-US">
                <a:solidFill>
                  <a:srgbClr val="000000"/>
                </a:solidFill>
                <a:ea typeface="ＭＳ Ｐゴシック" charset="0"/>
                <a:cs typeface="ＭＳ Ｐゴシック" charset="0"/>
              </a:rPr>
              <a:t>K                 103 ppb               283ppb           0 ppb</a:t>
            </a:r>
          </a:p>
          <a:p>
            <a:r>
              <a:rPr lang="en-US">
                <a:solidFill>
                  <a:srgbClr val="000000"/>
                </a:solidFill>
                <a:ea typeface="ＭＳ Ｐゴシック" charset="0"/>
                <a:cs typeface="ＭＳ Ｐゴシック" charset="0"/>
              </a:rPr>
              <a:t>W                  1789                        93                       29              470</a:t>
            </a:r>
          </a:p>
          <a:p>
            <a:r>
              <a:rPr lang="en-US">
                <a:solidFill>
                  <a:srgbClr val="000000"/>
                </a:solidFill>
                <a:ea typeface="ＭＳ Ｐゴシック" charset="0"/>
                <a:cs typeface="ＭＳ Ｐゴシック" charset="0"/>
              </a:rPr>
              <a:t>Hf/W                                               1.1                      10                  0</a:t>
            </a:r>
          </a:p>
        </p:txBody>
      </p:sp>
      <p:grpSp>
        <p:nvGrpSpPr>
          <p:cNvPr id="92166" name="Group 25"/>
          <p:cNvGrpSpPr>
            <a:grpSpLocks/>
          </p:cNvGrpSpPr>
          <p:nvPr/>
        </p:nvGrpSpPr>
        <p:grpSpPr bwMode="auto">
          <a:xfrm>
            <a:off x="0" y="660400"/>
            <a:ext cx="9144000" cy="1925638"/>
            <a:chOff x="0" y="838200"/>
            <a:chExt cx="9144000" cy="1924700"/>
          </a:xfrm>
        </p:grpSpPr>
        <p:sp>
          <p:nvSpPr>
            <p:cNvPr id="92169" name="TextBox 15"/>
            <p:cNvSpPr txBox="1">
              <a:spLocks noChangeArrowheads="1"/>
            </p:cNvSpPr>
            <p:nvPr/>
          </p:nvSpPr>
          <p:spPr bwMode="auto">
            <a:xfrm>
              <a:off x="152400" y="1193800"/>
              <a:ext cx="8712200" cy="15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ea typeface="ＭＳ Ｐゴシック" charset="0"/>
                  <a:cs typeface="ＭＳ Ｐゴシック" charset="0"/>
                </a:rPr>
                <a:t>Mn                 1158 </a:t>
              </a:r>
              <a:r>
                <a:rPr lang="en-US" baseline="30000">
                  <a:ea typeface="ＭＳ Ｐゴシック" charset="0"/>
                  <a:cs typeface="ＭＳ Ｐゴシック" charset="0"/>
                </a:rPr>
                <a:t>o</a:t>
              </a:r>
              <a:r>
                <a:rPr lang="en-US">
                  <a:ea typeface="ＭＳ Ｐゴシック" charset="0"/>
                  <a:cs typeface="ＭＳ Ｐゴシック" charset="0"/>
                </a:rPr>
                <a:t>K            1920 ppm           1045 ppm      300 ppm</a:t>
              </a:r>
            </a:p>
            <a:p>
              <a:r>
                <a:rPr lang="en-US">
                  <a:ea typeface="ＭＳ Ｐゴシック" charset="0"/>
                  <a:cs typeface="ＭＳ Ｐゴシック" charset="0"/>
                </a:rPr>
                <a:t>Cr                  1296                  2650                   2625            9000</a:t>
              </a:r>
            </a:p>
            <a:p>
              <a:r>
                <a:rPr lang="en-US">
                  <a:ea typeface="ＭＳ Ｐゴシック" charset="0"/>
                  <a:cs typeface="ＭＳ Ｐゴシック" charset="0"/>
                </a:rPr>
                <a:t>Mn/Cr                                         0.72                   0.40              0.033</a:t>
              </a:r>
            </a:p>
            <a:p>
              <a:r>
                <a:rPr lang="en-US">
                  <a:ea typeface="ＭＳ Ｐゴシック" charset="0"/>
                  <a:cs typeface="ＭＳ Ｐゴシック" charset="0"/>
                </a:rPr>
                <a:t> </a:t>
              </a:r>
            </a:p>
          </p:txBody>
        </p:sp>
        <p:sp>
          <p:nvSpPr>
            <p:cNvPr id="92170" name="TextBox 20"/>
            <p:cNvSpPr txBox="1">
              <a:spLocks noChangeArrowheads="1"/>
            </p:cNvSpPr>
            <p:nvPr/>
          </p:nvSpPr>
          <p:spPr bwMode="auto">
            <a:xfrm>
              <a:off x="0" y="838200"/>
              <a:ext cx="9144000" cy="46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rgbClr val="000000"/>
                  </a:solidFill>
                  <a:ea typeface="ＭＳ Ｐゴシック" charset="0"/>
                  <a:cs typeface="ＭＳ Ｐゴシック" charset="0"/>
                </a:rPr>
                <a:t>Element     Condensation T   [CI Chondrite]       [Mantle]        [Core]</a:t>
              </a:r>
            </a:p>
          </p:txBody>
        </p:sp>
      </p:grpSp>
      <p:sp>
        <p:nvSpPr>
          <p:cNvPr id="92167" name="Rectangle 23"/>
          <p:cNvSpPr>
            <a:spLocks noChangeArrowheads="1"/>
          </p:cNvSpPr>
          <p:nvPr/>
        </p:nvSpPr>
        <p:spPr bwMode="auto">
          <a:xfrm>
            <a:off x="0" y="523557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rPr>
              <a:t>Element      Condensation T     [CI Chondrite]       [Mantle]        [Core]</a:t>
            </a:r>
          </a:p>
        </p:txBody>
      </p:sp>
      <p:grpSp>
        <p:nvGrpSpPr>
          <p:cNvPr id="4" name="Group 26"/>
          <p:cNvGrpSpPr>
            <a:grpSpLocks/>
          </p:cNvGrpSpPr>
          <p:nvPr/>
        </p:nvGrpSpPr>
        <p:grpSpPr bwMode="auto">
          <a:xfrm>
            <a:off x="0" y="2822584"/>
            <a:ext cx="9144000" cy="1653995"/>
            <a:chOff x="0" y="2899202"/>
            <a:chExt cx="9144000" cy="1653745"/>
          </a:xfrm>
          <a:solidFill>
            <a:srgbClr val="FFFFFF"/>
          </a:solidFill>
        </p:grpSpPr>
        <p:sp>
          <p:nvSpPr>
            <p:cNvPr id="37898" name="TextBox 17"/>
            <p:cNvSpPr txBox="1">
              <a:spLocks noChangeArrowheads="1"/>
            </p:cNvSpPr>
            <p:nvPr/>
          </p:nvSpPr>
          <p:spPr bwMode="auto">
            <a:xfrm>
              <a:off x="0" y="3352800"/>
              <a:ext cx="9144000" cy="1200147"/>
            </a:xfrm>
            <a:prstGeom prst="rect">
              <a:avLst/>
            </a:prstGeom>
            <a:grpFill/>
            <a:ln w="9525">
              <a:noFill/>
              <a:miter lim="800000"/>
              <a:headEnd/>
              <a:tailEnd/>
            </a:ln>
          </p:spPr>
          <p:txBody>
            <a:bodyPr>
              <a:spAutoFit/>
            </a:bodyPr>
            <a:lstStyle/>
            <a:p>
              <a:pPr>
                <a:defRPr/>
              </a:pPr>
              <a:r>
                <a:rPr lang="en-US" dirty="0">
                  <a:solidFill>
                    <a:srgbClr val="000000"/>
                  </a:solidFill>
                  <a:ea typeface="+mn-ea"/>
                  <a:cs typeface="+mn-cs"/>
                </a:rPr>
                <a:t>Pd                   1324 </a:t>
              </a:r>
              <a:r>
                <a:rPr lang="en-US" baseline="30000" dirty="0" err="1">
                  <a:solidFill>
                    <a:srgbClr val="000000"/>
                  </a:solidFill>
                  <a:ea typeface="+mn-ea"/>
                  <a:cs typeface="+mn-cs"/>
                </a:rPr>
                <a:t>o</a:t>
              </a:r>
              <a:r>
                <a:rPr lang="en-US" dirty="0" err="1">
                  <a:solidFill>
                    <a:srgbClr val="000000"/>
                  </a:solidFill>
                  <a:ea typeface="+mn-ea"/>
                  <a:cs typeface="+mn-cs"/>
                </a:rPr>
                <a:t>K</a:t>
              </a:r>
              <a:r>
                <a:rPr lang="en-US" dirty="0">
                  <a:solidFill>
                    <a:srgbClr val="000000"/>
                  </a:solidFill>
                  <a:ea typeface="+mn-ea"/>
                  <a:cs typeface="+mn-cs"/>
                </a:rPr>
                <a:t>                  550 ppb              3.9 ppb         3100 ppb</a:t>
              </a:r>
            </a:p>
            <a:p>
              <a:pPr>
                <a:defRPr/>
              </a:pPr>
              <a:r>
                <a:rPr lang="en-US" dirty="0">
                  <a:solidFill>
                    <a:srgbClr val="000000"/>
                  </a:solidFill>
                  <a:ea typeface="+mn-ea"/>
                  <a:cs typeface="+mn-cs"/>
                </a:rPr>
                <a:t>Ag                    996                        200                    8.0                 150</a:t>
              </a:r>
            </a:p>
            <a:p>
              <a:pPr>
                <a:defRPr/>
              </a:pPr>
              <a:r>
                <a:rPr lang="en-US" dirty="0">
                  <a:solidFill>
                    <a:srgbClr val="000000"/>
                  </a:solidFill>
                  <a:ea typeface="+mn-ea"/>
                  <a:cs typeface="+mn-cs"/>
                </a:rPr>
                <a:t>Pd/Ag                                                2.8                  0.5                  21</a:t>
              </a:r>
            </a:p>
          </p:txBody>
        </p:sp>
        <p:sp>
          <p:nvSpPr>
            <p:cNvPr id="37899" name="Rectangle 24"/>
            <p:cNvSpPr>
              <a:spLocks noChangeArrowheads="1"/>
            </p:cNvSpPr>
            <p:nvPr/>
          </p:nvSpPr>
          <p:spPr bwMode="auto">
            <a:xfrm>
              <a:off x="0" y="2899202"/>
              <a:ext cx="9144000" cy="461595"/>
            </a:xfrm>
            <a:prstGeom prst="rect">
              <a:avLst/>
            </a:prstGeom>
            <a:grpFill/>
            <a:ln w="9525">
              <a:noFill/>
              <a:miter lim="800000"/>
              <a:headEnd/>
              <a:tailEnd/>
            </a:ln>
          </p:spPr>
          <p:txBody>
            <a:bodyPr>
              <a:spAutoFit/>
            </a:bodyPr>
            <a:lstStyle/>
            <a:p>
              <a:pPr>
                <a:defRPr/>
              </a:pPr>
              <a:r>
                <a:rPr lang="en-US" dirty="0">
                  <a:solidFill>
                    <a:srgbClr val="000000"/>
                  </a:solidFill>
                  <a:ea typeface="+mn-ea"/>
                  <a:cs typeface="+mn-cs"/>
                </a:rPr>
                <a:t>Element      Condensation T     [CI Chondrite]       [Mantle]        [Core]</a:t>
              </a:r>
            </a:p>
          </p:txBody>
        </p:sp>
      </p:gr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0" y="0"/>
            <a:ext cx="9144000" cy="838200"/>
          </a:xfrm>
        </p:spPr>
        <p:txBody>
          <a:bodyPr/>
          <a:lstStyle/>
          <a:p>
            <a:pPr eaLnBrk="1" hangingPunct="1"/>
            <a:r>
              <a:rPr lang="en-US" sz="2800">
                <a:solidFill>
                  <a:srgbClr val="FFFF00"/>
                </a:solidFill>
                <a:latin typeface="Times" charset="0"/>
                <a:ea typeface="ＭＳ Ｐゴシック" charset="0"/>
                <a:cs typeface="ＭＳ Ｐゴシック" charset="0"/>
              </a:rPr>
              <a:t>Oxygen: A Clear Indication that the Solar Nebula was not Compositionally Homogeneous</a:t>
            </a:r>
          </a:p>
        </p:txBody>
      </p:sp>
      <p:sp>
        <p:nvSpPr>
          <p:cNvPr id="93186" name="TextBox 6"/>
          <p:cNvSpPr txBox="1">
            <a:spLocks noChangeArrowheads="1"/>
          </p:cNvSpPr>
          <p:nvPr/>
        </p:nvSpPr>
        <p:spPr bwMode="auto">
          <a:xfrm>
            <a:off x="914400" y="6211888"/>
            <a:ext cx="1828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solidFill>
                  <a:schemeClr val="bg1"/>
                </a:solidFill>
                <a:ea typeface="ＭＳ Ｐゴシック" charset="0"/>
                <a:cs typeface="ＭＳ Ｐゴシック" charset="0"/>
              </a:rPr>
              <a:t>(Figure courtesy</a:t>
            </a:r>
          </a:p>
          <a:p>
            <a:r>
              <a:rPr lang="en-US" sz="1800">
                <a:solidFill>
                  <a:schemeClr val="bg1"/>
                </a:solidFill>
                <a:ea typeface="ＭＳ Ｐゴシック" charset="0"/>
                <a:cs typeface="ＭＳ Ｐゴシック" charset="0"/>
              </a:rPr>
              <a:t>of Larry Nittler)</a:t>
            </a:r>
          </a:p>
        </p:txBody>
      </p:sp>
      <p:pic>
        <p:nvPicPr>
          <p:cNvPr id="9318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38115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933575"/>
            <a:ext cx="63246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Box 7"/>
          <p:cNvSpPr txBox="1">
            <a:spLocks noChangeArrowheads="1"/>
          </p:cNvSpPr>
          <p:nvPr/>
        </p:nvSpPr>
        <p:spPr bwMode="auto">
          <a:xfrm>
            <a:off x="3810000" y="2133600"/>
            <a:ext cx="218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ea typeface="ＭＳ Ｐゴシック" charset="0"/>
                <a:cs typeface="ＭＳ Ｐゴシック" charset="0"/>
              </a:rPr>
              <a:t>Nucleosynthetic</a:t>
            </a:r>
          </a:p>
          <a:p>
            <a:r>
              <a:rPr lang="en-US">
                <a:ea typeface="ＭＳ Ｐゴシック" charset="0"/>
                <a:cs typeface="ＭＳ Ｐゴシック" charset="0"/>
              </a:rPr>
              <a:t>Variations</a:t>
            </a:r>
          </a:p>
        </p:txBody>
      </p:sp>
      <p:sp>
        <p:nvSpPr>
          <p:cNvPr id="93190" name="TextBox 8"/>
          <p:cNvSpPr txBox="1">
            <a:spLocks noChangeArrowheads="1"/>
          </p:cNvSpPr>
          <p:nvPr/>
        </p:nvSpPr>
        <p:spPr bwMode="auto">
          <a:xfrm>
            <a:off x="609600" y="990600"/>
            <a:ext cx="1684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ea typeface="ＭＳ Ｐゴシック" charset="0"/>
                <a:cs typeface="ＭＳ Ｐゴシック" charset="0"/>
              </a:rPr>
              <a:t>Nucleosynthetic</a:t>
            </a:r>
          </a:p>
          <a:p>
            <a:r>
              <a:rPr lang="en-US" sz="1800">
                <a:ea typeface="ＭＳ Ｐゴシック" charset="0"/>
                <a:cs typeface="ＭＳ Ｐゴシック" charset="0"/>
              </a:rPr>
              <a:t>Or Chemical?</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1200" y="0"/>
            <a:ext cx="46228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309938"/>
            <a:ext cx="5232400"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Box 1"/>
          <p:cNvSpPr txBox="1">
            <a:spLocks noChangeArrowheads="1"/>
          </p:cNvSpPr>
          <p:nvPr/>
        </p:nvSpPr>
        <p:spPr bwMode="auto">
          <a:xfrm>
            <a:off x="5626100" y="3530600"/>
            <a:ext cx="3048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rgbClr val="FFFF00"/>
                </a:solidFill>
              </a:rPr>
              <a:t>U-Pb ages provide a suitable absolute reference age for rocks that can be dated by U-Pb.  One can also compare one extinct system against another.</a:t>
            </a:r>
          </a:p>
        </p:txBody>
      </p:sp>
      <p:pic>
        <p:nvPicPr>
          <p:cNvPr id="9523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2000"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3"/>
          <p:cNvSpPr txBox="1">
            <a:spLocks noChangeArrowheads="1"/>
          </p:cNvSpPr>
          <p:nvPr/>
        </p:nvSpPr>
        <p:spPr bwMode="auto">
          <a:xfrm>
            <a:off x="5715000" y="6396038"/>
            <a:ext cx="1998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solidFill>
                  <a:schemeClr val="bg1"/>
                </a:solidFill>
              </a:rPr>
              <a:t>Nyquist et al., 2009</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4100"/>
            <a:ext cx="47498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4700" y="1054100"/>
            <a:ext cx="4559300"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7"/>
          <p:cNvSpPr txBox="1">
            <a:spLocks noChangeArrowheads="1"/>
          </p:cNvSpPr>
          <p:nvPr/>
        </p:nvSpPr>
        <p:spPr bwMode="auto">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sz="2800">
                <a:solidFill>
                  <a:srgbClr val="FFFF00"/>
                </a:solidFill>
                <a:ea typeface="ＭＳ Ｐゴシック" charset="0"/>
                <a:cs typeface="ＭＳ Ｐゴシック" charset="0"/>
              </a:rPr>
              <a:t>Pd-Ag Core Formation Timescale Too Fast for Hf-W!</a:t>
            </a:r>
          </a:p>
          <a:p>
            <a:pPr algn="ctr"/>
            <a:r>
              <a:rPr lang="en-US" sz="2800">
                <a:solidFill>
                  <a:srgbClr val="FFFF00"/>
                </a:solidFill>
                <a:ea typeface="ＭＳ Ｐゴシック" charset="0"/>
                <a:cs typeface="ＭＳ Ｐゴシック" charset="0"/>
              </a:rPr>
              <a:t>Accrete volatile-rich material – volatiles lost in later event</a:t>
            </a:r>
          </a:p>
        </p:txBody>
      </p:sp>
      <p:sp>
        <p:nvSpPr>
          <p:cNvPr id="97284" name="TextBox 4"/>
          <p:cNvSpPr txBox="1">
            <a:spLocks noChangeArrowheads="1"/>
          </p:cNvSpPr>
          <p:nvPr/>
        </p:nvSpPr>
        <p:spPr bwMode="auto">
          <a:xfrm>
            <a:off x="0" y="5226050"/>
            <a:ext cx="9144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2000">
                <a:solidFill>
                  <a:schemeClr val="bg1"/>
                </a:solidFill>
                <a:ea typeface="ＭＳ Ｐゴシック" charset="0"/>
                <a:cs typeface="ＭＳ Ｐゴシック" charset="0"/>
              </a:rPr>
              <a:t>Dashed curves are for accumulation of material as volatile-depleted as Earth today (Pd/Ag = 13).  Solid curves are for accumulation of CV3 chondrites (Pd/Ag = 8.5).  Numbers along the curves in A give the mantle Pd/Ag ratio after core formation.  If Earth accumulated from volatile-rich material, then Pd-Ag offers no constraints on the timing of core formation. </a:t>
            </a:r>
            <a:r>
              <a:rPr lang="en-US" sz="1800">
                <a:solidFill>
                  <a:schemeClr val="bg1"/>
                </a:solidFill>
                <a:ea typeface="ＭＳ Ｐゴシック" charset="0"/>
                <a:cs typeface="ＭＳ Ｐゴシック" charset="0"/>
              </a:rPr>
              <a:t>(From Schonbachler et al., Science 2010)</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Box 6"/>
          <p:cNvSpPr txBox="1">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sz="3200">
                <a:solidFill>
                  <a:srgbClr val="FFFF00"/>
                </a:solidFill>
                <a:ea typeface="ＭＳ Ｐゴシック" charset="0"/>
                <a:cs typeface="ＭＳ Ｐゴシック" charset="0"/>
              </a:rPr>
              <a:t>Isotopic Compositions Influenced by Presolar Grains</a:t>
            </a:r>
          </a:p>
        </p:txBody>
      </p:sp>
      <p:pic>
        <p:nvPicPr>
          <p:cNvPr id="993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635000"/>
            <a:ext cx="5689600" cy="55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331" name="Group 9"/>
          <p:cNvGrpSpPr>
            <a:grpSpLocks/>
          </p:cNvGrpSpPr>
          <p:nvPr/>
        </p:nvGrpSpPr>
        <p:grpSpPr bwMode="auto">
          <a:xfrm>
            <a:off x="3429000" y="1981200"/>
            <a:ext cx="1219200" cy="1447800"/>
            <a:chOff x="7042150" y="4572000"/>
            <a:chExt cx="2101850" cy="2286000"/>
          </a:xfrm>
        </p:grpSpPr>
        <p:pic>
          <p:nvPicPr>
            <p:cNvPr id="993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2150" y="4572000"/>
              <a:ext cx="21018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Line 7"/>
            <p:cNvSpPr>
              <a:spLocks noChangeShapeType="1"/>
            </p:cNvSpPr>
            <p:nvPr/>
          </p:nvSpPr>
          <p:spPr bwMode="auto">
            <a:xfrm flipH="1" flipV="1">
              <a:off x="8413750" y="6019800"/>
              <a:ext cx="457200" cy="6096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99332" name="TextBox 19"/>
          <p:cNvSpPr txBox="1">
            <a:spLocks noChangeArrowheads="1"/>
          </p:cNvSpPr>
          <p:nvPr/>
        </p:nvSpPr>
        <p:spPr bwMode="auto">
          <a:xfrm>
            <a:off x="0" y="61499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2000">
                <a:solidFill>
                  <a:schemeClr val="bg1"/>
                </a:solidFill>
                <a:ea typeface="ＭＳ Ｐゴシック" charset="0"/>
                <a:cs typeface="ＭＳ Ｐゴシック" charset="0"/>
              </a:rPr>
              <a:t>Grains with anomalies of this magnitude may influence isotopic composition, but do they influence elemental composition?</a:t>
            </a:r>
            <a:endParaRPr lang="en-US" sz="2000">
              <a:solidFill>
                <a:schemeClr val="bg1"/>
              </a:solidFill>
              <a:cs typeface="Symbol" charset="0"/>
            </a:endParaRPr>
          </a:p>
        </p:txBody>
      </p:sp>
      <p:sp>
        <p:nvSpPr>
          <p:cNvPr id="99333" name="TextBox 1"/>
          <p:cNvSpPr txBox="1">
            <a:spLocks noChangeArrowheads="1"/>
          </p:cNvSpPr>
          <p:nvPr/>
        </p:nvSpPr>
        <p:spPr bwMode="auto">
          <a:xfrm>
            <a:off x="1701800" y="5838825"/>
            <a:ext cx="1824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t>(Qin et al., GCA 2011)</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a:xfrm>
            <a:off x="0" y="0"/>
            <a:ext cx="9144000" cy="971550"/>
          </a:xfrm>
        </p:spPr>
        <p:txBody>
          <a:bodyPr/>
          <a:lstStyle/>
          <a:p>
            <a:pPr eaLnBrk="1" hangingPunct="1"/>
            <a:r>
              <a:rPr lang="en-US" sz="3200">
                <a:solidFill>
                  <a:srgbClr val="FFFF00"/>
                </a:solidFill>
                <a:latin typeface="Times" charset="0"/>
                <a:ea typeface="MS PGothic" charset="0"/>
              </a:rPr>
              <a:t>Ice-Rock Separation:</a:t>
            </a:r>
            <a:br>
              <a:rPr lang="en-US" sz="3200">
                <a:solidFill>
                  <a:srgbClr val="FFFF00"/>
                </a:solidFill>
                <a:latin typeface="Times" charset="0"/>
                <a:ea typeface="MS PGothic" charset="0"/>
              </a:rPr>
            </a:br>
            <a:r>
              <a:rPr lang="en-US" sz="2000">
                <a:solidFill>
                  <a:srgbClr val="FFFF00"/>
                </a:solidFill>
                <a:latin typeface="Times" charset="0"/>
                <a:ea typeface="MS PGothic" charset="0"/>
              </a:rPr>
              <a:t>Volatile depletion (never enrichment) is a characteristic</a:t>
            </a:r>
            <a:br>
              <a:rPr lang="en-US" sz="2000">
                <a:solidFill>
                  <a:srgbClr val="FFFF00"/>
                </a:solidFill>
                <a:latin typeface="Times" charset="0"/>
                <a:ea typeface="MS PGothic" charset="0"/>
              </a:rPr>
            </a:br>
            <a:r>
              <a:rPr lang="en-US" sz="2000">
                <a:solidFill>
                  <a:srgbClr val="FFFF00"/>
                </a:solidFill>
                <a:latin typeface="Times" charset="0"/>
                <a:ea typeface="MS PGothic" charset="0"/>
              </a:rPr>
              <a:t>of many Solar system objects, including Earth</a:t>
            </a:r>
          </a:p>
        </p:txBody>
      </p:sp>
      <p:sp>
        <p:nvSpPr>
          <p:cNvPr id="100354" name="Text Box 5"/>
          <p:cNvSpPr txBox="1">
            <a:spLocks noChangeArrowheads="1"/>
          </p:cNvSpPr>
          <p:nvPr/>
        </p:nvSpPr>
        <p:spPr bwMode="auto">
          <a:xfrm>
            <a:off x="7612063" y="5000625"/>
            <a:ext cx="1531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solidFill>
                  <a:srgbClr val="FFFFFF"/>
                </a:solidFill>
              </a:rPr>
              <a:t>From McDonough</a:t>
            </a:r>
          </a:p>
          <a:p>
            <a:r>
              <a:rPr lang="en-US" sz="1400">
                <a:solidFill>
                  <a:srgbClr val="FFFFFF"/>
                </a:solidFill>
              </a:rPr>
              <a:t>TOG, 2003</a:t>
            </a:r>
            <a:endParaRPr lang="en-US">
              <a:solidFill>
                <a:srgbClr val="FFFFFF"/>
              </a:solidFill>
            </a:endParaRPr>
          </a:p>
        </p:txBody>
      </p:sp>
      <p:sp>
        <p:nvSpPr>
          <p:cNvPr id="100355" name="Text Box 6"/>
          <p:cNvSpPr txBox="1">
            <a:spLocks noChangeArrowheads="1"/>
          </p:cNvSpPr>
          <p:nvPr/>
        </p:nvSpPr>
        <p:spPr bwMode="auto">
          <a:xfrm>
            <a:off x="0" y="5759450"/>
            <a:ext cx="8470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spcBef>
                <a:spcPct val="50000"/>
              </a:spcBef>
            </a:pPr>
            <a:r>
              <a:rPr lang="en-US" sz="1800">
                <a:solidFill>
                  <a:srgbClr val="FFFFFF"/>
                </a:solidFill>
              </a:rPr>
              <a:t>CI-normalized terrestrial volatile element abundances decrease with decreasing condensation temperature.  Same pattern, though less extreme, is seen in </a:t>
            </a:r>
            <a:r>
              <a:rPr lang="ja-JP" altLang="en-US" sz="1800">
                <a:solidFill>
                  <a:srgbClr val="FFFFFF"/>
                </a:solidFill>
              </a:rPr>
              <a:t>“</a:t>
            </a:r>
            <a:r>
              <a:rPr lang="en-US" altLang="ja-JP" sz="1800">
                <a:solidFill>
                  <a:srgbClr val="FFFFFF"/>
                </a:solidFill>
              </a:rPr>
              <a:t>primitive</a:t>
            </a:r>
            <a:r>
              <a:rPr lang="ja-JP" altLang="en-US" sz="1800">
                <a:solidFill>
                  <a:srgbClr val="FFFFFF"/>
                </a:solidFill>
              </a:rPr>
              <a:t>”</a:t>
            </a:r>
            <a:r>
              <a:rPr lang="en-US" altLang="ja-JP" sz="1800">
                <a:solidFill>
                  <a:srgbClr val="FFFFFF"/>
                </a:solidFill>
              </a:rPr>
              <a:t> meteorites.  Volatile depletion of Earth is a </a:t>
            </a:r>
            <a:r>
              <a:rPr lang="ja-JP" altLang="en-US" sz="1800">
                <a:solidFill>
                  <a:srgbClr val="FFFFFF"/>
                </a:solidFill>
              </a:rPr>
              <a:t>“</a:t>
            </a:r>
            <a:r>
              <a:rPr lang="en-US" altLang="ja-JP" sz="1800">
                <a:solidFill>
                  <a:srgbClr val="FFFFFF"/>
                </a:solidFill>
              </a:rPr>
              <a:t>pre-accretion</a:t>
            </a:r>
            <a:r>
              <a:rPr lang="ja-JP" altLang="en-US" sz="1800">
                <a:solidFill>
                  <a:srgbClr val="FFFFFF"/>
                </a:solidFill>
              </a:rPr>
              <a:t>”</a:t>
            </a:r>
            <a:r>
              <a:rPr lang="en-US" altLang="ja-JP" sz="1800">
                <a:solidFill>
                  <a:srgbClr val="FFFFFF"/>
                </a:solidFill>
              </a:rPr>
              <a:t> phenomena</a:t>
            </a:r>
            <a:endParaRPr lang="en-US">
              <a:solidFill>
                <a:srgbClr val="FFFFFF"/>
              </a:solidFill>
            </a:endParaRPr>
          </a:p>
        </p:txBody>
      </p:sp>
      <p:pic>
        <p:nvPicPr>
          <p:cNvPr id="1003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38" y="1095375"/>
            <a:ext cx="741045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6"/>
          <p:cNvSpPr>
            <a:spLocks noChangeArrowheads="1"/>
          </p:cNvSpPr>
          <p:nvPr/>
        </p:nvSpPr>
        <p:spPr bwMode="auto">
          <a:xfrm>
            <a:off x="1155700" y="711200"/>
            <a:ext cx="7226300" cy="6146800"/>
          </a:xfrm>
          <a:prstGeom prst="rect">
            <a:avLst/>
          </a:prstGeom>
          <a:solidFill>
            <a:schemeClr val="bg1"/>
          </a:solidFill>
          <a:ln w="9525">
            <a:solidFill>
              <a:schemeClr val="tx1"/>
            </a:solidFill>
            <a:round/>
            <a:headEnd/>
            <a:tailEnd/>
          </a:ln>
        </p:spPr>
        <p:txBody>
          <a:bodyPr/>
          <a:lstStyle/>
          <a:p>
            <a:endParaRPr lang="en-US"/>
          </a:p>
        </p:txBody>
      </p:sp>
      <p:pic>
        <p:nvPicPr>
          <p:cNvPr id="10240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5100"/>
            <a:ext cx="6424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Box 1"/>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sz="2800">
                <a:solidFill>
                  <a:srgbClr val="FFFF00"/>
                </a:solidFill>
              </a:rPr>
              <a:t>Timing of Planetary Volatile Depletion via Rb-Sr</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3"/>
          <p:cNvSpPr>
            <a:spLocks noChangeArrowheads="1"/>
          </p:cNvSpPr>
          <p:nvPr/>
        </p:nvSpPr>
        <p:spPr bwMode="auto">
          <a:xfrm>
            <a:off x="0" y="1447800"/>
            <a:ext cx="5740400" cy="5410200"/>
          </a:xfrm>
          <a:prstGeom prst="rect">
            <a:avLst/>
          </a:prstGeom>
          <a:solidFill>
            <a:srgbClr val="FFFFFF"/>
          </a:solidFill>
          <a:ln w="9525">
            <a:solidFill>
              <a:schemeClr val="tx1"/>
            </a:solidFill>
            <a:round/>
            <a:headEnd/>
            <a:tailEnd/>
          </a:ln>
        </p:spPr>
        <p:txBody>
          <a:bodyPr/>
          <a:lstStyle/>
          <a:p>
            <a:endParaRPr lang="en-US"/>
          </a:p>
        </p:txBody>
      </p:sp>
      <p:sp>
        <p:nvSpPr>
          <p:cNvPr id="104450" name="Title 1"/>
          <p:cNvSpPr>
            <a:spLocks noGrp="1"/>
          </p:cNvSpPr>
          <p:nvPr>
            <p:ph type="title"/>
          </p:nvPr>
        </p:nvSpPr>
        <p:spPr>
          <a:xfrm>
            <a:off x="0" y="0"/>
            <a:ext cx="9144000" cy="1435100"/>
          </a:xfrm>
        </p:spPr>
        <p:txBody>
          <a:bodyPr/>
          <a:lstStyle/>
          <a:p>
            <a:r>
              <a:rPr lang="en-US" sz="3200">
                <a:solidFill>
                  <a:srgbClr val="FFFF00"/>
                </a:solidFill>
                <a:latin typeface="Times" charset="0"/>
                <a:ea typeface="ＭＳ Ｐゴシック" charset="0"/>
                <a:cs typeface="ＭＳ Ｐゴシック" charset="0"/>
              </a:rPr>
              <a:t>The Importance of that Last 1% of Accretion</a:t>
            </a:r>
          </a:p>
        </p:txBody>
      </p:sp>
      <p:pic>
        <p:nvPicPr>
          <p:cNvPr id="10445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19213"/>
            <a:ext cx="5461000"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Box 4"/>
          <p:cNvSpPr txBox="1">
            <a:spLocks noChangeArrowheads="1"/>
          </p:cNvSpPr>
          <p:nvPr/>
        </p:nvSpPr>
        <p:spPr bwMode="auto">
          <a:xfrm>
            <a:off x="5740400" y="2057400"/>
            <a:ext cx="3403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chemeClr val="bg1"/>
                </a:solidFill>
                <a:ea typeface="ＭＳ Ｐゴシック" charset="0"/>
                <a:cs typeface="ＭＳ Ｐゴシック" charset="0"/>
              </a:rPr>
              <a:t>Earth  = 6 x 10</a:t>
            </a:r>
            <a:r>
              <a:rPr lang="en-US" baseline="30000">
                <a:solidFill>
                  <a:schemeClr val="bg1"/>
                </a:solidFill>
                <a:ea typeface="ＭＳ Ｐゴシック" charset="0"/>
                <a:cs typeface="ＭＳ Ｐゴシック" charset="0"/>
              </a:rPr>
              <a:t>24</a:t>
            </a:r>
            <a:r>
              <a:rPr lang="en-US">
                <a:solidFill>
                  <a:schemeClr val="bg1"/>
                </a:solidFill>
                <a:ea typeface="ＭＳ Ｐゴシック" charset="0"/>
                <a:cs typeface="ＭＳ Ｐゴシック" charset="0"/>
              </a:rPr>
              <a:t> Kg</a:t>
            </a:r>
          </a:p>
          <a:p>
            <a:endParaRPr lang="en-US">
              <a:solidFill>
                <a:schemeClr val="bg1"/>
              </a:solidFill>
              <a:ea typeface="ＭＳ Ｐゴシック" charset="0"/>
              <a:cs typeface="ＭＳ Ｐゴシック" charset="0"/>
            </a:endParaRPr>
          </a:p>
          <a:p>
            <a:r>
              <a:rPr lang="en-US">
                <a:solidFill>
                  <a:schemeClr val="bg1"/>
                </a:solidFill>
                <a:ea typeface="ＭＳ Ｐゴシック" charset="0"/>
                <a:cs typeface="ＭＳ Ｐゴシック" charset="0"/>
              </a:rPr>
              <a:t>Ocean = 1.4 x 10</a:t>
            </a:r>
            <a:r>
              <a:rPr lang="en-US" baseline="30000">
                <a:solidFill>
                  <a:schemeClr val="bg1"/>
                </a:solidFill>
                <a:ea typeface="ＭＳ Ｐゴシック" charset="0"/>
                <a:cs typeface="ＭＳ Ｐゴシック" charset="0"/>
              </a:rPr>
              <a:t>21</a:t>
            </a:r>
            <a:r>
              <a:rPr lang="en-US">
                <a:solidFill>
                  <a:schemeClr val="bg1"/>
                </a:solidFill>
                <a:ea typeface="ＭＳ Ｐゴシック" charset="0"/>
                <a:cs typeface="ＭＳ Ｐゴシック" charset="0"/>
              </a:rPr>
              <a:t> Kg</a:t>
            </a:r>
          </a:p>
          <a:p>
            <a:endParaRPr lang="en-US">
              <a:solidFill>
                <a:schemeClr val="bg1"/>
              </a:solidFill>
              <a:ea typeface="ＭＳ Ｐゴシック" charset="0"/>
              <a:cs typeface="ＭＳ Ｐゴシック" charset="0"/>
            </a:endParaRPr>
          </a:p>
          <a:p>
            <a:r>
              <a:rPr lang="en-US">
                <a:solidFill>
                  <a:schemeClr val="bg1"/>
                </a:solidFill>
                <a:ea typeface="ＭＳ Ｐゴシック" charset="0"/>
                <a:cs typeface="ＭＳ Ｐゴシック" charset="0"/>
              </a:rPr>
              <a:t>CI Chondrite = 18 wt% H</a:t>
            </a:r>
            <a:r>
              <a:rPr lang="en-US" baseline="-25000">
                <a:solidFill>
                  <a:schemeClr val="bg1"/>
                </a:solidFill>
                <a:ea typeface="ＭＳ Ｐゴシック" charset="0"/>
                <a:cs typeface="ＭＳ Ｐゴシック" charset="0"/>
              </a:rPr>
              <a:t>2</a:t>
            </a:r>
            <a:r>
              <a:rPr lang="en-US">
                <a:solidFill>
                  <a:schemeClr val="bg1"/>
                </a:solidFill>
                <a:ea typeface="ＭＳ Ｐゴシック" charset="0"/>
                <a:cs typeface="ＭＳ Ｐゴシック" charset="0"/>
              </a:rPr>
              <a:t>O</a:t>
            </a:r>
          </a:p>
          <a:p>
            <a:endParaRPr lang="en-US">
              <a:solidFill>
                <a:schemeClr val="bg1"/>
              </a:solidFill>
              <a:ea typeface="ＭＳ Ｐゴシック" charset="0"/>
              <a:cs typeface="ＭＳ Ｐゴシック" charset="0"/>
            </a:endParaRPr>
          </a:p>
          <a:p>
            <a:r>
              <a:rPr lang="en-US">
                <a:solidFill>
                  <a:schemeClr val="bg1"/>
                </a:solidFill>
                <a:ea typeface="ＭＳ Ｐゴシック" charset="0"/>
                <a:cs typeface="ＭＳ Ｐゴシック" charset="0"/>
              </a:rPr>
              <a:t>1% Earth Mass of CI Chondrite contains 10</a:t>
            </a:r>
            <a:r>
              <a:rPr lang="en-US" baseline="30000">
                <a:solidFill>
                  <a:schemeClr val="bg1"/>
                </a:solidFill>
                <a:ea typeface="ＭＳ Ｐゴシック" charset="0"/>
                <a:cs typeface="ＭＳ Ｐゴシック" charset="0"/>
              </a:rPr>
              <a:t>21</a:t>
            </a:r>
            <a:r>
              <a:rPr lang="en-US">
                <a:solidFill>
                  <a:schemeClr val="bg1"/>
                </a:solidFill>
                <a:ea typeface="ＭＳ Ｐゴシック" charset="0"/>
                <a:cs typeface="ＭＳ Ｐゴシック" charset="0"/>
              </a:rPr>
              <a:t> Kg water</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4488" y="1287463"/>
            <a:ext cx="6200775"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itle 1"/>
          <p:cNvSpPr>
            <a:spLocks noGrp="1"/>
          </p:cNvSpPr>
          <p:nvPr>
            <p:ph type="title"/>
          </p:nvPr>
        </p:nvSpPr>
        <p:spPr>
          <a:xfrm>
            <a:off x="0" y="0"/>
            <a:ext cx="9144000" cy="1104900"/>
          </a:xfrm>
        </p:spPr>
        <p:txBody>
          <a:bodyPr/>
          <a:lstStyle/>
          <a:p>
            <a:pPr eaLnBrk="1" hangingPunct="1"/>
            <a:r>
              <a:rPr lang="en-US" sz="3200">
                <a:solidFill>
                  <a:srgbClr val="FFFF00"/>
                </a:solidFill>
                <a:latin typeface="Times" charset="0"/>
                <a:ea typeface="MS PGothic" charset="0"/>
              </a:rPr>
              <a:t>Isotopically, Earth is Distinct from Most Meteorite Groups – Most Similar to E-Chondrites</a:t>
            </a:r>
          </a:p>
        </p:txBody>
      </p:sp>
      <p:sp>
        <p:nvSpPr>
          <p:cNvPr id="25603" name="TextBox 6"/>
          <p:cNvSpPr txBox="1">
            <a:spLocks noChangeArrowheads="1"/>
          </p:cNvSpPr>
          <p:nvPr/>
        </p:nvSpPr>
        <p:spPr bwMode="auto">
          <a:xfrm>
            <a:off x="0" y="1371600"/>
            <a:ext cx="297180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chemeClr val="bg1"/>
                </a:solidFill>
              </a:rPr>
              <a:t>Only E and CI chondrites lie on the same oxygen mass fractionation line as does Earth </a:t>
            </a:r>
          </a:p>
          <a:p>
            <a:endParaRPr lang="en-US" sz="1800">
              <a:solidFill>
                <a:schemeClr val="bg1"/>
              </a:solidFill>
            </a:endParaRPr>
          </a:p>
          <a:p>
            <a:r>
              <a:rPr lang="en-US" sz="1800">
                <a:solidFill>
                  <a:schemeClr val="bg1"/>
                </a:solidFill>
              </a:rPr>
              <a:t>(Figure from Clayton, TOG, 2004)</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1"/>
          <p:cNvSpPr>
            <a:spLocks noChangeArrowheads="1"/>
          </p:cNvSpPr>
          <p:nvPr/>
        </p:nvSpPr>
        <p:spPr bwMode="auto">
          <a:xfrm>
            <a:off x="4432300" y="571500"/>
            <a:ext cx="4711700" cy="5270500"/>
          </a:xfrm>
          <a:prstGeom prst="rect">
            <a:avLst/>
          </a:prstGeom>
          <a:solidFill>
            <a:srgbClr val="FFFFFF"/>
          </a:solidFill>
          <a:ln w="9525">
            <a:solidFill>
              <a:schemeClr val="tx1"/>
            </a:solidFill>
            <a:round/>
            <a:headEnd/>
            <a:tailEnd/>
          </a:ln>
        </p:spPr>
        <p:txBody>
          <a:bodyPr/>
          <a:lstStyle/>
          <a:p>
            <a:endParaRPr lang="en-US"/>
          </a:p>
        </p:txBody>
      </p:sp>
      <p:sp>
        <p:nvSpPr>
          <p:cNvPr id="106498" name="Text Box 5"/>
          <p:cNvSpPr txBox="1">
            <a:spLocks noChangeArrowheads="1"/>
          </p:cNvSpPr>
          <p:nvPr/>
        </p:nvSpPr>
        <p:spPr bwMode="auto">
          <a:xfrm>
            <a:off x="0" y="0"/>
            <a:ext cx="914400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lnSpc>
                <a:spcPct val="80000"/>
              </a:lnSpc>
            </a:pPr>
            <a:r>
              <a:rPr lang="en-US" sz="2800" baseline="30000">
                <a:solidFill>
                  <a:srgbClr val="FFFF00"/>
                </a:solidFill>
              </a:rPr>
              <a:t>142</a:t>
            </a:r>
            <a:r>
              <a:rPr lang="en-US" sz="2800">
                <a:solidFill>
                  <a:srgbClr val="FFFF00"/>
                </a:solidFill>
              </a:rPr>
              <a:t>Nd Difference Between Earth and Chondrites</a:t>
            </a:r>
          </a:p>
          <a:p>
            <a:pPr algn="ctr">
              <a:lnSpc>
                <a:spcPct val="80000"/>
              </a:lnSpc>
            </a:pPr>
            <a:r>
              <a:rPr lang="en-US" sz="2800">
                <a:solidFill>
                  <a:srgbClr val="FFFF00"/>
                </a:solidFill>
              </a:rPr>
              <a:t> </a:t>
            </a:r>
            <a:endParaRPr lang="en-US" sz="2000" b="1">
              <a:solidFill>
                <a:srgbClr val="FFFF00"/>
              </a:solidFill>
            </a:endParaRPr>
          </a:p>
        </p:txBody>
      </p:sp>
      <p:sp>
        <p:nvSpPr>
          <p:cNvPr id="106499" name="Line 14"/>
          <p:cNvSpPr>
            <a:spLocks noChangeShapeType="1"/>
          </p:cNvSpPr>
          <p:nvPr/>
        </p:nvSpPr>
        <p:spPr bwMode="auto">
          <a:xfrm>
            <a:off x="6648450" y="2249488"/>
            <a:ext cx="523875" cy="31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triangle" w="med" len="med"/>
                <a:tailEnd type="triangle" w="med" len="med"/>
              </a14:hiddenLine>
            </a:ext>
          </a:extLst>
        </p:spPr>
        <p:txBody>
          <a:bodyPr wrap="none" anchor="ctr"/>
          <a:lstStyle/>
          <a:p>
            <a:endParaRPr lang="en-US"/>
          </a:p>
        </p:txBody>
      </p:sp>
      <p:sp>
        <p:nvSpPr>
          <p:cNvPr id="106500" name="Line 21"/>
          <p:cNvSpPr>
            <a:spLocks noChangeShapeType="1"/>
          </p:cNvSpPr>
          <p:nvPr/>
        </p:nvSpPr>
        <p:spPr bwMode="auto">
          <a:xfrm>
            <a:off x="5319713" y="3316288"/>
            <a:ext cx="319087" cy="31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lstStyle/>
          <a:p>
            <a:endParaRPr lang="en-US"/>
          </a:p>
        </p:txBody>
      </p:sp>
      <p:sp>
        <p:nvSpPr>
          <p:cNvPr id="106501" name="Text Box 25"/>
          <p:cNvSpPr txBox="1">
            <a:spLocks noChangeArrowheads="1"/>
          </p:cNvSpPr>
          <p:nvPr/>
        </p:nvSpPr>
        <p:spPr bwMode="auto">
          <a:xfrm>
            <a:off x="241300" y="769938"/>
            <a:ext cx="38481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buFontTx/>
              <a:buChar char="•"/>
            </a:pPr>
            <a:r>
              <a:rPr lang="en-US" sz="2000" b="1" baseline="30000">
                <a:solidFill>
                  <a:schemeClr val="bg1"/>
                </a:solidFill>
              </a:rPr>
              <a:t>    </a:t>
            </a:r>
            <a:r>
              <a:rPr lang="en-US" sz="1800" baseline="30000">
                <a:solidFill>
                  <a:schemeClr val="bg1"/>
                </a:solidFill>
              </a:rPr>
              <a:t>142</a:t>
            </a:r>
            <a:r>
              <a:rPr lang="en-US" sz="1800">
                <a:solidFill>
                  <a:schemeClr val="bg1"/>
                </a:solidFill>
              </a:rPr>
              <a:t>Nd/</a:t>
            </a:r>
            <a:r>
              <a:rPr lang="en-US" sz="1800" baseline="30000">
                <a:solidFill>
                  <a:schemeClr val="bg1"/>
                </a:solidFill>
              </a:rPr>
              <a:t>144</a:t>
            </a:r>
            <a:r>
              <a:rPr lang="en-US" sz="1800">
                <a:solidFill>
                  <a:schemeClr val="bg1"/>
                </a:solidFill>
              </a:rPr>
              <a:t>Nd ratios measured in carbonaceous and ordinary chondrites and basaltic eucrites are lower than all modern terrestrial rocks.   Enstatite chondrites (Gannoun et al., PNAS, 2011) overlap both O-chondrite and terrestrial mantle values.</a:t>
            </a:r>
          </a:p>
          <a:p>
            <a:pPr>
              <a:buFontTx/>
              <a:buChar char="•"/>
            </a:pPr>
            <a:endParaRPr lang="en-US" sz="1800">
              <a:solidFill>
                <a:schemeClr val="bg1"/>
              </a:solidFill>
            </a:endParaRPr>
          </a:p>
          <a:p>
            <a:r>
              <a:rPr lang="en-US" sz="1800">
                <a:solidFill>
                  <a:schemeClr val="bg1"/>
                </a:solidFill>
              </a:rPr>
              <a:t>Explanation : </a:t>
            </a:r>
          </a:p>
          <a:p>
            <a:pPr lvl="1">
              <a:buFontTx/>
              <a:buChar char="•"/>
            </a:pPr>
            <a:r>
              <a:rPr lang="en-US" sz="1800">
                <a:solidFill>
                  <a:schemeClr val="bg1"/>
                </a:solidFill>
              </a:rPr>
              <a:t> BSE has a Sm/Nd ratio ~6% higher than O-chondrites.  High Sm/Nd ratio results in excess </a:t>
            </a:r>
            <a:r>
              <a:rPr lang="en-US" sz="1800" baseline="30000">
                <a:solidFill>
                  <a:schemeClr val="bg1"/>
                </a:solidFill>
              </a:rPr>
              <a:t>142</a:t>
            </a:r>
            <a:r>
              <a:rPr lang="en-US" sz="1800">
                <a:solidFill>
                  <a:schemeClr val="bg1"/>
                </a:solidFill>
              </a:rPr>
              <a:t>Nd from the decay of </a:t>
            </a:r>
            <a:r>
              <a:rPr lang="en-US" sz="1800" baseline="30000">
                <a:solidFill>
                  <a:schemeClr val="bg1"/>
                </a:solidFill>
              </a:rPr>
              <a:t>146</a:t>
            </a:r>
            <a:r>
              <a:rPr lang="en-US" sz="1800">
                <a:solidFill>
                  <a:schemeClr val="bg1"/>
                </a:solidFill>
              </a:rPr>
              <a:t>Sm.  </a:t>
            </a:r>
          </a:p>
          <a:p>
            <a:pPr lvl="1">
              <a:buFontTx/>
              <a:buChar char="•"/>
            </a:pPr>
            <a:endParaRPr lang="en-US" sz="1800">
              <a:solidFill>
                <a:schemeClr val="bg1"/>
              </a:solidFill>
            </a:endParaRPr>
          </a:p>
          <a:p>
            <a:endParaRPr lang="en-US"/>
          </a:p>
          <a:p>
            <a:endParaRPr lang="en-US">
              <a:solidFill>
                <a:srgbClr val="FFFFFF"/>
              </a:solidFill>
            </a:endParaRPr>
          </a:p>
          <a:p>
            <a:pPr>
              <a:buFontTx/>
              <a:buChar char="•"/>
            </a:pPr>
            <a:endParaRPr lang="en-US">
              <a:solidFill>
                <a:srgbClr val="FFFFFF"/>
              </a:solidFill>
            </a:endParaRPr>
          </a:p>
          <a:p>
            <a:endParaRPr lang="en-US">
              <a:solidFill>
                <a:srgbClr val="FFFFFF"/>
              </a:solidFill>
            </a:endParaRPr>
          </a:p>
          <a:p>
            <a:endParaRPr lang="en-US">
              <a:solidFill>
                <a:srgbClr val="FFFFFF"/>
              </a:solidFill>
            </a:endParaRPr>
          </a:p>
        </p:txBody>
      </p:sp>
      <p:sp>
        <p:nvSpPr>
          <p:cNvPr id="106502" name="Line 26"/>
          <p:cNvSpPr>
            <a:spLocks noChangeShapeType="1"/>
          </p:cNvSpPr>
          <p:nvPr/>
        </p:nvSpPr>
        <p:spPr bwMode="auto">
          <a:xfrm>
            <a:off x="6623050" y="3124200"/>
            <a:ext cx="549275" cy="47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triangle" w="med" len="med"/>
                <a:tailEnd type="triangle" w="med" len="med"/>
              </a14:hiddenLine>
            </a:ext>
          </a:extLst>
        </p:spPr>
        <p:txBody>
          <a:bodyPr wrap="none" anchor="ctr"/>
          <a:lstStyle/>
          <a:p>
            <a:endParaRPr lang="en-US"/>
          </a:p>
        </p:txBody>
      </p:sp>
      <p:sp>
        <p:nvSpPr>
          <p:cNvPr id="106503" name="Text Box 62"/>
          <p:cNvSpPr txBox="1">
            <a:spLocks noChangeArrowheads="1"/>
          </p:cNvSpPr>
          <p:nvPr/>
        </p:nvSpPr>
        <p:spPr bwMode="auto">
          <a:xfrm>
            <a:off x="4483100" y="5957888"/>
            <a:ext cx="46609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200">
                <a:solidFill>
                  <a:srgbClr val="FFFFFF"/>
                </a:solidFill>
              </a:rPr>
              <a:t>Data from Nyquist et al., 1995; Boyet and Carlson, 2005; Andreasen and Sharma, 2006; Rankenburg et al., 2006. Carlson et al., 2007; Gannoun et al., 2011.</a:t>
            </a:r>
            <a:endParaRPr lang="en-US">
              <a:solidFill>
                <a:srgbClr val="FFFFFF"/>
              </a:solidFill>
            </a:endParaRPr>
          </a:p>
        </p:txBody>
      </p:sp>
      <p:pic>
        <p:nvPicPr>
          <p:cNvPr id="10650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1188" y="-330200"/>
            <a:ext cx="4722812"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4488" y="1287463"/>
            <a:ext cx="6200775"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itle 1"/>
          <p:cNvSpPr>
            <a:spLocks noGrp="1"/>
          </p:cNvSpPr>
          <p:nvPr>
            <p:ph type="title"/>
          </p:nvPr>
        </p:nvSpPr>
        <p:spPr>
          <a:xfrm>
            <a:off x="0" y="0"/>
            <a:ext cx="9144000" cy="457200"/>
          </a:xfrm>
        </p:spPr>
        <p:txBody>
          <a:bodyPr/>
          <a:lstStyle/>
          <a:p>
            <a:pPr eaLnBrk="1" hangingPunct="1"/>
            <a:r>
              <a:rPr lang="en-US" sz="3200">
                <a:solidFill>
                  <a:srgbClr val="FFFF00"/>
                </a:solidFill>
                <a:latin typeface="Times" charset="0"/>
                <a:ea typeface="MS PGothic" charset="0"/>
              </a:rPr>
              <a:t>Isotopically, Earth is not Solar!</a:t>
            </a:r>
          </a:p>
        </p:txBody>
      </p:sp>
      <p:sp>
        <p:nvSpPr>
          <p:cNvPr id="27651" name="TextBox 6"/>
          <p:cNvSpPr txBox="1">
            <a:spLocks noChangeArrowheads="1"/>
          </p:cNvSpPr>
          <p:nvPr/>
        </p:nvSpPr>
        <p:spPr bwMode="auto">
          <a:xfrm>
            <a:off x="0" y="1371600"/>
            <a:ext cx="29718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chemeClr val="bg1"/>
                </a:solidFill>
              </a:rPr>
              <a:t>Only E and CI chondrites lie on the same oxygen mass fractionation line as does Earth </a:t>
            </a:r>
          </a:p>
          <a:p>
            <a:endParaRPr lang="en-US" sz="1800">
              <a:solidFill>
                <a:schemeClr val="bg1"/>
              </a:solidFill>
            </a:endParaRPr>
          </a:p>
          <a:p>
            <a:r>
              <a:rPr lang="en-US" sz="1800">
                <a:solidFill>
                  <a:schemeClr val="bg1"/>
                </a:solidFill>
              </a:rPr>
              <a:t>(Figure from Clayton, TOG, 2004, with the addition of Solar oxygen from McKeegan et al., Science 2011)</a:t>
            </a:r>
          </a:p>
        </p:txBody>
      </p:sp>
      <p:sp>
        <p:nvSpPr>
          <p:cNvPr id="2" name="5-Point Star 1"/>
          <p:cNvSpPr/>
          <p:nvPr/>
        </p:nvSpPr>
        <p:spPr bwMode="auto">
          <a:xfrm>
            <a:off x="2913063" y="6027738"/>
            <a:ext cx="490537" cy="415925"/>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FF0000"/>
              </a:solidFill>
              <a:latin typeface="Times" pitchFamily="-112" charset="0"/>
              <a:ea typeface="ＭＳ Ｐゴシック" charset="0"/>
              <a:cs typeface="ＭＳ Ｐゴシック" charset="0"/>
            </a:endParaRPr>
          </a:p>
        </p:txBody>
      </p:sp>
      <p:cxnSp>
        <p:nvCxnSpPr>
          <p:cNvPr id="27653" name="Straight Arrow Connector 5"/>
          <p:cNvCxnSpPr>
            <a:cxnSpLocks noChangeShapeType="1"/>
          </p:cNvCxnSpPr>
          <p:nvPr/>
        </p:nvCxnSpPr>
        <p:spPr bwMode="auto">
          <a:xfrm flipH="1">
            <a:off x="3335338" y="5621338"/>
            <a:ext cx="525462" cy="500062"/>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27654" name="TextBox 6"/>
          <p:cNvSpPr txBox="1">
            <a:spLocks noChangeArrowheads="1"/>
          </p:cNvSpPr>
          <p:nvPr/>
        </p:nvSpPr>
        <p:spPr bwMode="auto">
          <a:xfrm>
            <a:off x="3411538" y="6056313"/>
            <a:ext cx="1919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rgbClr val="FF0000"/>
                </a:solidFill>
              </a:rPr>
              <a:t>Sun (-60, -60)</a:t>
            </a:r>
          </a:p>
        </p:txBody>
      </p:sp>
      <p:cxnSp>
        <p:nvCxnSpPr>
          <p:cNvPr id="27655" name="Straight Arrow Connector 8"/>
          <p:cNvCxnSpPr>
            <a:cxnSpLocks noChangeShapeType="1"/>
          </p:cNvCxnSpPr>
          <p:nvPr/>
        </p:nvCxnSpPr>
        <p:spPr bwMode="auto">
          <a:xfrm flipV="1">
            <a:off x="6985000" y="1252538"/>
            <a:ext cx="1371600" cy="1422400"/>
          </a:xfrm>
          <a:prstGeom prst="straightConnector1">
            <a:avLst/>
          </a:prstGeom>
          <a:noFill/>
          <a:ln w="57150">
            <a:solidFill>
              <a:srgbClr val="FF6600"/>
            </a:solidFill>
            <a:round/>
            <a:headEnd/>
            <a:tailEnd type="arrow" w="med" len="med"/>
          </a:ln>
          <a:extLst>
            <a:ext uri="{909E8E84-426E-40dd-AFC4-6F175D3DCCD1}">
              <a14:hiddenFill xmlns:a14="http://schemas.microsoft.com/office/drawing/2010/main">
                <a:noFill/>
              </a14:hiddenFill>
            </a:ext>
          </a:extLst>
        </p:spPr>
      </p:cxnSp>
      <p:sp>
        <p:nvSpPr>
          <p:cNvPr id="27656" name="TextBox 9"/>
          <p:cNvSpPr txBox="1">
            <a:spLocks noChangeArrowheads="1"/>
          </p:cNvSpPr>
          <p:nvPr/>
        </p:nvSpPr>
        <p:spPr bwMode="auto">
          <a:xfrm>
            <a:off x="7246938" y="465138"/>
            <a:ext cx="18145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rgbClr val="FF6600"/>
                </a:solidFill>
              </a:rPr>
              <a:t>Heavy Water</a:t>
            </a:r>
          </a:p>
          <a:p>
            <a:r>
              <a:rPr lang="en-US">
                <a:solidFill>
                  <a:srgbClr val="FF6600"/>
                </a:solidFill>
              </a:rPr>
              <a:t>(+180, +180)</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31900"/>
            <a:ext cx="913765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Oval 1"/>
          <p:cNvSpPr>
            <a:spLocks noChangeArrowheads="1"/>
          </p:cNvSpPr>
          <p:nvPr/>
        </p:nvSpPr>
        <p:spPr bwMode="auto">
          <a:xfrm>
            <a:off x="2451100" y="5753100"/>
            <a:ext cx="203200" cy="304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699" name="TextBox 1"/>
          <p:cNvSpPr txBox="1">
            <a:spLocks noChangeArrowheads="1"/>
          </p:cNvSpPr>
          <p:nvPr/>
        </p:nvSpPr>
        <p:spPr bwMode="auto">
          <a:xfrm>
            <a:off x="0" y="1397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a:solidFill>
                  <a:srgbClr val="FFFF00"/>
                </a:solidFill>
                <a:ea typeface="ＭＳ Ｐゴシック" charset="0"/>
                <a:cs typeface="ＭＳ Ｐゴシック" charset="0"/>
              </a:rPr>
              <a:t>Cooling of a Hot, Gaseous, Solar Nebula Can Cause Element Fractionation According to Condensation Temperature</a:t>
            </a:r>
          </a:p>
        </p:txBody>
      </p:sp>
      <p:sp>
        <p:nvSpPr>
          <p:cNvPr id="29700" name="Oval 4"/>
          <p:cNvSpPr>
            <a:spLocks noChangeArrowheads="1"/>
          </p:cNvSpPr>
          <p:nvPr/>
        </p:nvSpPr>
        <p:spPr bwMode="auto">
          <a:xfrm>
            <a:off x="3848100" y="5765800"/>
            <a:ext cx="203200" cy="304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876800"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1030"/>
          <p:cNvSpPr>
            <a:spLocks noChangeArrowheads="1"/>
          </p:cNvSpPr>
          <p:nvPr/>
        </p:nvSpPr>
        <p:spPr bwMode="auto">
          <a:xfrm>
            <a:off x="177800" y="0"/>
            <a:ext cx="8458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2800">
                <a:solidFill>
                  <a:srgbClr val="FFFF00"/>
                </a:solidFill>
              </a:rPr>
              <a:t>Condense Mineral Grains from a Cooling Disk of Gas Around the Proto-Sun </a:t>
            </a:r>
            <a:endParaRPr lang="en-US" sz="4400">
              <a:solidFill>
                <a:schemeClr val="tx2"/>
              </a:solidFill>
            </a:endParaRPr>
          </a:p>
        </p:txBody>
      </p:sp>
      <p:sp>
        <p:nvSpPr>
          <p:cNvPr id="31747" name="Text Box 1031"/>
          <p:cNvSpPr txBox="1">
            <a:spLocks noChangeArrowheads="1"/>
          </p:cNvSpPr>
          <p:nvPr/>
        </p:nvSpPr>
        <p:spPr bwMode="auto">
          <a:xfrm>
            <a:off x="2971800" y="25146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spcBef>
                <a:spcPct val="50000"/>
              </a:spcBef>
            </a:pPr>
            <a:r>
              <a:rPr lang="en-US">
                <a:solidFill>
                  <a:schemeClr val="bg1"/>
                </a:solidFill>
                <a:ea typeface="ＭＳ Ｐゴシック" charset="0"/>
                <a:cs typeface="ＭＳ Ｐゴシック" charset="0"/>
              </a:rPr>
              <a:t>CAI</a:t>
            </a:r>
          </a:p>
        </p:txBody>
      </p:sp>
      <p:sp>
        <p:nvSpPr>
          <p:cNvPr id="31748" name="Line 1032"/>
          <p:cNvSpPr>
            <a:spLocks noChangeShapeType="1"/>
          </p:cNvSpPr>
          <p:nvPr/>
        </p:nvSpPr>
        <p:spPr bwMode="auto">
          <a:xfrm flipH="1">
            <a:off x="2743200" y="2743200"/>
            <a:ext cx="2286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49" name="Text Box 1036"/>
          <p:cNvSpPr txBox="1">
            <a:spLocks noChangeArrowheads="1"/>
          </p:cNvSpPr>
          <p:nvPr/>
        </p:nvSpPr>
        <p:spPr bwMode="auto">
          <a:xfrm>
            <a:off x="5029200" y="1524000"/>
            <a:ext cx="39624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spcBef>
                <a:spcPct val="50000"/>
              </a:spcBef>
            </a:pPr>
            <a:r>
              <a:rPr lang="en-US">
                <a:solidFill>
                  <a:schemeClr val="bg1"/>
                </a:solidFill>
                <a:ea typeface="ＭＳ Ｐゴシック" charset="0"/>
                <a:cs typeface="ＭＳ Ｐゴシック" charset="0"/>
              </a:rPr>
              <a:t>CAI = Calcium-Aluminum-rich Inclusion.  Composed of the minerals that would condense from a hot solar nebula at the highest temperature.</a:t>
            </a:r>
          </a:p>
          <a:p>
            <a:pPr>
              <a:spcBef>
                <a:spcPct val="50000"/>
              </a:spcBef>
            </a:pPr>
            <a:r>
              <a:rPr lang="en-US">
                <a:solidFill>
                  <a:schemeClr val="bg1"/>
                </a:solidFill>
                <a:ea typeface="ＭＳ Ｐゴシック" charset="0"/>
                <a:cs typeface="ＭＳ Ｐゴシック" charset="0"/>
              </a:rPr>
              <a:t>Uranium-Lead Age of CAI</a:t>
            </a:r>
            <a:r>
              <a:rPr lang="ja-JP" altLang="en-US">
                <a:solidFill>
                  <a:schemeClr val="bg1"/>
                </a:solidFill>
                <a:ea typeface="ＭＳ Ｐゴシック" charset="0"/>
                <a:cs typeface="ＭＳ Ｐゴシック" charset="0"/>
              </a:rPr>
              <a:t>’</a:t>
            </a:r>
            <a:r>
              <a:rPr lang="en-US" altLang="ja-JP">
                <a:solidFill>
                  <a:schemeClr val="bg1"/>
                </a:solidFill>
                <a:ea typeface="ＭＳ Ｐゴシック" charset="0"/>
                <a:cs typeface="ＭＳ Ｐゴシック" charset="0"/>
              </a:rPr>
              <a:t>s from the Allende chondrite:</a:t>
            </a:r>
          </a:p>
          <a:p>
            <a:pPr>
              <a:spcBef>
                <a:spcPct val="50000"/>
              </a:spcBef>
            </a:pPr>
            <a:r>
              <a:rPr lang="en-US">
                <a:solidFill>
                  <a:schemeClr val="bg1"/>
                </a:solidFill>
                <a:ea typeface="ＭＳ Ｐゴシック" charset="0"/>
                <a:cs typeface="ＭＳ Ｐゴシック" charset="0"/>
              </a:rPr>
              <a:t>4.5686 ± 0.0002 billion years. </a:t>
            </a:r>
          </a:p>
          <a:p>
            <a:pPr>
              <a:spcBef>
                <a:spcPct val="50000"/>
              </a:spcBef>
            </a:pPr>
            <a:r>
              <a:rPr lang="en-US" sz="1800">
                <a:solidFill>
                  <a:schemeClr val="bg1"/>
                </a:solidFill>
                <a:ea typeface="ＭＳ Ｐゴシック" charset="0"/>
                <a:cs typeface="ＭＳ Ｐゴシック" charset="0"/>
              </a:rPr>
              <a:t>(Bouvier et al., 2009)</a:t>
            </a:r>
            <a:endParaRPr lang="en-US">
              <a:solidFill>
                <a:schemeClr val="bg1"/>
              </a:solidFill>
              <a:ea typeface="ＭＳ Ｐゴシック" charset="0"/>
              <a:cs typeface="ＭＳ Ｐゴシック" charset="0"/>
            </a:endParaRPr>
          </a:p>
        </p:txBody>
      </p:sp>
      <p:sp>
        <p:nvSpPr>
          <p:cNvPr id="31750" name="Text Box 1037"/>
          <p:cNvSpPr txBox="1">
            <a:spLocks noChangeArrowheads="1"/>
          </p:cNvSpPr>
          <p:nvPr/>
        </p:nvSpPr>
        <p:spPr bwMode="auto">
          <a:xfrm>
            <a:off x="304800" y="1600200"/>
            <a:ext cx="4283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a:solidFill>
                  <a:schemeClr val="bg1"/>
                </a:solidFill>
                <a:ea typeface="ＭＳ Ｐゴシック" charset="0"/>
                <a:cs typeface="ＭＳ Ｐゴシック" charset="0"/>
              </a:rPr>
              <a:t>Chondritic Meteorite as a Sample of Primitive Solar System Material</a:t>
            </a:r>
            <a:endParaRPr lang="en-US">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2"/>
          <p:cNvSpPr>
            <a:spLocks noChangeArrowheads="1"/>
          </p:cNvSpPr>
          <p:nvPr/>
        </p:nvSpPr>
        <p:spPr bwMode="auto">
          <a:xfrm>
            <a:off x="381000" y="1219200"/>
            <a:ext cx="4724400" cy="5257800"/>
          </a:xfrm>
          <a:prstGeom prst="rect">
            <a:avLst/>
          </a:prstGeom>
          <a:solidFill>
            <a:schemeClr val="bg1"/>
          </a:solidFill>
          <a:ln w="9525">
            <a:solidFill>
              <a:schemeClr val="tx1"/>
            </a:solidFill>
            <a:round/>
            <a:headEnd/>
            <a:tailEnd/>
          </a:ln>
        </p:spPr>
        <p:txBody>
          <a:bodyPr/>
          <a:lstStyle/>
          <a:p>
            <a:endParaRPr lang="en-US"/>
          </a:p>
        </p:txBody>
      </p:sp>
      <p:sp>
        <p:nvSpPr>
          <p:cNvPr id="33794" name="Rectangle 2"/>
          <p:cNvSpPr>
            <a:spLocks noGrp="1" noChangeArrowheads="1"/>
          </p:cNvSpPr>
          <p:nvPr>
            <p:ph type="title"/>
          </p:nvPr>
        </p:nvSpPr>
        <p:spPr>
          <a:xfrm>
            <a:off x="685800" y="0"/>
            <a:ext cx="7772400" cy="1066800"/>
          </a:xfrm>
        </p:spPr>
        <p:txBody>
          <a:bodyPr/>
          <a:lstStyle/>
          <a:p>
            <a:pPr eaLnBrk="1" hangingPunct="1"/>
            <a:r>
              <a:rPr lang="en-US" sz="2800">
                <a:solidFill>
                  <a:srgbClr val="FFFF00"/>
                </a:solidFill>
                <a:latin typeface="Times" charset="0"/>
                <a:ea typeface="ＭＳ Ｐゴシック" charset="0"/>
                <a:cs typeface="ＭＳ Ｐゴシック" charset="0"/>
              </a:rPr>
              <a:t>Some Meteorites have a Composition Similar to that of the Average Solar System, i.e. the Sun</a:t>
            </a:r>
            <a:endParaRPr lang="en-US" sz="3200">
              <a:solidFill>
                <a:srgbClr val="FFFF00"/>
              </a:solidFill>
              <a:latin typeface="Times" charset="0"/>
              <a:ea typeface="ＭＳ Ｐゴシック" charset="0"/>
              <a:cs typeface="ＭＳ Ｐゴシック" charset="0"/>
            </a:endParaRPr>
          </a:p>
        </p:txBody>
      </p:sp>
      <p:sp>
        <p:nvSpPr>
          <p:cNvPr id="33795" name="Text Box 4"/>
          <p:cNvSpPr txBox="1">
            <a:spLocks noChangeArrowheads="1"/>
          </p:cNvSpPr>
          <p:nvPr/>
        </p:nvSpPr>
        <p:spPr bwMode="auto">
          <a:xfrm>
            <a:off x="2971800" y="2133600"/>
            <a:ext cx="415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ea typeface="ＭＳ Ｐゴシック" charset="0"/>
                <a:cs typeface="ＭＳ Ｐゴシック" charset="0"/>
              </a:rPr>
              <a:t>In?</a:t>
            </a:r>
            <a:endParaRPr lang="en-US">
              <a:ea typeface="ＭＳ Ｐゴシック" charset="0"/>
              <a:cs typeface="ＭＳ Ｐゴシック" charset="0"/>
            </a:endParaRPr>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4454525"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6"/>
          <p:cNvSpPr txBox="1">
            <a:spLocks noChangeArrowheads="1"/>
          </p:cNvSpPr>
          <p:nvPr/>
        </p:nvSpPr>
        <p:spPr bwMode="auto">
          <a:xfrm>
            <a:off x="5334000" y="1600200"/>
            <a:ext cx="336867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a:solidFill>
                  <a:srgbClr val="FFFFFF"/>
                </a:solidFill>
                <a:ea typeface="ＭＳ Ｐゴシック" charset="0"/>
                <a:cs typeface="ＭＳ Ｐゴシック" charset="0"/>
              </a:rPr>
              <a:t>For most elements, CI chondrites provide a good approximation of solar composition</a:t>
            </a:r>
          </a:p>
          <a:p>
            <a:endParaRPr lang="en-US">
              <a:ea typeface="ＭＳ Ｐゴシック" charset="0"/>
              <a:cs typeface="ＭＳ Ｐゴシック" charset="0"/>
            </a:endParaRPr>
          </a:p>
          <a:p>
            <a:r>
              <a:rPr lang="en-US">
                <a:solidFill>
                  <a:schemeClr val="bg1"/>
                </a:solidFill>
                <a:ea typeface="ＭＳ Ｐゴシック" charset="0"/>
                <a:cs typeface="ＭＳ Ｐゴシック" charset="0"/>
              </a:rPr>
              <a:t>CI-chondrites a good approximation for the building blocks of the terrestrial planets…at least to start with</a:t>
            </a:r>
          </a:p>
        </p:txBody>
      </p:sp>
      <p:sp>
        <p:nvSpPr>
          <p:cNvPr id="33798" name="Text Box 7"/>
          <p:cNvSpPr txBox="1">
            <a:spLocks noChangeArrowheads="1"/>
          </p:cNvSpPr>
          <p:nvPr/>
        </p:nvSpPr>
        <p:spPr bwMode="auto">
          <a:xfrm>
            <a:off x="914400" y="4953000"/>
            <a:ext cx="344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ea typeface="ＭＳ Ｐゴシック" charset="0"/>
                <a:cs typeface="ＭＳ Ｐゴシック" charset="0"/>
              </a:rPr>
              <a:t>Li</a:t>
            </a:r>
            <a:endParaRPr lang="en-US">
              <a:ea typeface="ＭＳ Ｐゴシック" charset="0"/>
              <a:cs typeface="ＭＳ Ｐゴシック" charset="0"/>
            </a:endParaRPr>
          </a:p>
        </p:txBody>
      </p:sp>
      <p:sp>
        <p:nvSpPr>
          <p:cNvPr id="33799" name="Text Box 8"/>
          <p:cNvSpPr txBox="1">
            <a:spLocks noChangeArrowheads="1"/>
          </p:cNvSpPr>
          <p:nvPr/>
        </p:nvSpPr>
        <p:spPr bwMode="auto">
          <a:xfrm>
            <a:off x="914400" y="205740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ea typeface="ＭＳ Ｐゴシック" charset="0"/>
                <a:cs typeface="ＭＳ Ｐゴシック" charset="0"/>
              </a:rPr>
              <a:t>C</a:t>
            </a:r>
          </a:p>
        </p:txBody>
      </p:sp>
      <p:sp>
        <p:nvSpPr>
          <p:cNvPr id="33800" name="Text Box 9"/>
          <p:cNvSpPr txBox="1">
            <a:spLocks noChangeArrowheads="1"/>
          </p:cNvSpPr>
          <p:nvPr/>
        </p:nvSpPr>
        <p:spPr bwMode="auto">
          <a:xfrm>
            <a:off x="1219200" y="1676400"/>
            <a:ext cx="31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ea typeface="ＭＳ Ｐゴシック" charset="0"/>
                <a:cs typeface="ＭＳ Ｐゴシック" charset="0"/>
              </a:rPr>
              <a:t>N</a:t>
            </a:r>
            <a:endParaRPr lang="en-US">
              <a:ea typeface="ＭＳ Ｐゴシック" charset="0"/>
              <a:cs typeface="ＭＳ Ｐゴシック" charset="0"/>
            </a:endParaRPr>
          </a:p>
        </p:txBody>
      </p:sp>
      <p:sp>
        <p:nvSpPr>
          <p:cNvPr id="33801" name="Rectangle 10"/>
          <p:cNvSpPr>
            <a:spLocks noChangeArrowheads="1"/>
          </p:cNvSpPr>
          <p:nvPr/>
        </p:nvSpPr>
        <p:spPr bwMode="auto">
          <a:xfrm>
            <a:off x="304800" y="6477000"/>
            <a:ext cx="6281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FFFFFF"/>
                </a:solidFill>
              </a:rPr>
              <a:t>Solar and CI compositions from Palme and O</a:t>
            </a:r>
            <a:r>
              <a:rPr lang="ja-JP" altLang="en-US" sz="1400">
                <a:solidFill>
                  <a:srgbClr val="FFFFFF"/>
                </a:solidFill>
              </a:rPr>
              <a:t>’</a:t>
            </a:r>
            <a:r>
              <a:rPr lang="en-US" altLang="ja-JP" sz="1400">
                <a:solidFill>
                  <a:srgbClr val="FFFFFF"/>
                </a:solidFill>
              </a:rPr>
              <a:t>Neill, Treatise on Geochemistry, 2003</a:t>
            </a:r>
            <a:endParaRPr lang="en-US" sz="1400">
              <a:solidFill>
                <a:srgbClr val="FFFFFF"/>
              </a:solidFill>
            </a:endParaRPr>
          </a:p>
        </p:txBody>
      </p:sp>
      <p:sp>
        <p:nvSpPr>
          <p:cNvPr id="33802" name="Rectangle 10"/>
          <p:cNvSpPr>
            <a:spLocks noChangeArrowheads="1"/>
          </p:cNvSpPr>
          <p:nvPr/>
        </p:nvSpPr>
        <p:spPr bwMode="auto">
          <a:xfrm>
            <a:off x="2990850" y="2152650"/>
            <a:ext cx="400050" cy="9334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13905</TotalTime>
  <Words>8230</Words>
  <Application>Microsoft Macintosh PowerPoint</Application>
  <PresentationFormat>On-screen Show (4:3)</PresentationFormat>
  <Paragraphs>431</Paragraphs>
  <Slides>50</Slides>
  <Notes>40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62" baseType="lpstr">
      <vt:lpstr>Times</vt:lpstr>
      <vt:lpstr>MS PGothic</vt:lpstr>
      <vt:lpstr>Arial</vt:lpstr>
      <vt:lpstr>ＭＳ Ｐゴシック</vt:lpstr>
      <vt:lpstr>Symbol</vt:lpstr>
      <vt:lpstr>Helvetica</vt:lpstr>
      <vt:lpstr>Times New Roman</vt:lpstr>
      <vt:lpstr>Comic Sans MS</vt:lpstr>
      <vt:lpstr>Wingdings</vt:lpstr>
      <vt:lpstr>Blank Presentation</vt:lpstr>
      <vt:lpstr>Microsoft Excel Chart</vt:lpstr>
      <vt:lpstr>Microsoft Word 97 - 2004 Document</vt:lpstr>
      <vt:lpstr>PowerPoint Presentation</vt:lpstr>
      <vt:lpstr>PowerPoint Presentation</vt:lpstr>
      <vt:lpstr>PowerPoint Presentation</vt:lpstr>
      <vt:lpstr>PowerPoint Presentation</vt:lpstr>
      <vt:lpstr>Isotopically, Earth is Distinct from Most Meteorite Groups – Most Similar to E-Chondrites</vt:lpstr>
      <vt:lpstr>Isotopically, Earth is not Solar!</vt:lpstr>
      <vt:lpstr>PowerPoint Presentation</vt:lpstr>
      <vt:lpstr>PowerPoint Presentation</vt:lpstr>
      <vt:lpstr>Some Meteorites have a Composition Similar to that of the Average Solar System, i.e. the Sun</vt:lpstr>
      <vt:lpstr>Dating the Processes that Modified Earth Composition</vt:lpstr>
      <vt:lpstr>PowerPoint Presentation</vt:lpstr>
      <vt:lpstr>PowerPoint Presentation</vt:lpstr>
      <vt:lpstr>PowerPoint Presentation</vt:lpstr>
      <vt:lpstr>PowerPoint Presentation</vt:lpstr>
      <vt:lpstr>PowerPoint Presentation</vt:lpstr>
      <vt:lpstr>PowerPoint Presentation</vt:lpstr>
      <vt:lpstr>The Use of Hf-W, Mn-Cr and Pd-Ag to Constrain the Timing and Process of Earth Formation Hf-W sensitive only to core formation Pd-Ag sensitive to both core formation and volatile depletion Mn-Cr sensitive primarily to volatile depletion</vt:lpstr>
      <vt:lpstr>Earth Formed Volatile Depleted Chondrite Mn/Cr variation correlates with 53Cr/52Cr.   Earth has a lower 53Cr/52Cr than almost all chondrites.  Mn more volatile than Cr.  Earth’s volatile depletion occurred while 53Mn was alive (t1/2 = 3.7 Myr)</vt:lpstr>
      <vt:lpstr>PowerPoint Presentation</vt:lpstr>
      <vt:lpstr>PowerPoint Presentation</vt:lpstr>
      <vt:lpstr>PowerPoint Presentation</vt:lpstr>
      <vt:lpstr>Elements that are Neither Volatile, nor Siderophile, the  Refractory Lithophile Elements, SHOULD be Present in the Silicate Earth in Chondritic Relative Abundances (but are not in most terrestrial  rocks!)</vt:lpstr>
      <vt:lpstr>PowerPoint Presentation</vt:lpstr>
      <vt:lpstr>PowerPoint Presentation</vt:lpstr>
      <vt:lpstr>PowerPoint Presentation</vt:lpstr>
      <vt:lpstr>PowerPoint Presentation</vt:lpstr>
      <vt:lpstr>PowerPoint Presentation</vt:lpstr>
      <vt:lpstr>Predicted Parental Mantle Reservoir from 142Nd Overlaps with high 3He/4He Reservoir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Few meteorites have both 142Nd/144Nd and 148Nd/144Nd that simultaneously overlap terrestrial values.  E-chondrites come closest, but even they show a range of isotopic compositions</vt:lpstr>
      <vt:lpstr>PowerPoint Presentation</vt:lpstr>
      <vt:lpstr>PowerPoint Presentation</vt:lpstr>
      <vt:lpstr>Oxygen: A Clear Indication that the Solar Nebula was not Compositionally Homogeneous</vt:lpstr>
      <vt:lpstr>PowerPoint Presentation</vt:lpstr>
      <vt:lpstr>PowerPoint Presentation</vt:lpstr>
      <vt:lpstr>PowerPoint Presentation</vt:lpstr>
      <vt:lpstr>Ice-Rock Separation: Volatile depletion (never enrichment) is a characteristic of many Solar system objects, including Earth</vt:lpstr>
      <vt:lpstr>PowerPoint Presentation</vt:lpstr>
      <vt:lpstr>The Importance of that Last 1% of Accretion</vt:lpstr>
      <vt:lpstr>PowerPoint Presentation</vt:lpstr>
    </vt:vector>
  </TitlesOfParts>
  <Company>DTM-CIW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maud boyet</dc:creator>
  <cp:lastModifiedBy>Richard Carlson</cp:lastModifiedBy>
  <cp:revision>762</cp:revision>
  <cp:lastPrinted>2005-09-15T22:48:48Z</cp:lastPrinted>
  <dcterms:created xsi:type="dcterms:W3CDTF">2011-08-09T12:11:03Z</dcterms:created>
  <dcterms:modified xsi:type="dcterms:W3CDTF">2012-07-17T21:17:03Z</dcterms:modified>
</cp:coreProperties>
</file>