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95" r:id="rId2"/>
    <p:sldId id="301" r:id="rId3"/>
    <p:sldId id="256" r:id="rId4"/>
    <p:sldId id="300" r:id="rId5"/>
    <p:sldId id="299" r:id="rId6"/>
    <p:sldId id="296" r:id="rId7"/>
    <p:sldId id="292" r:id="rId8"/>
    <p:sldId id="302" r:id="rId9"/>
    <p:sldId id="297" r:id="rId10"/>
    <p:sldId id="309" r:id="rId11"/>
    <p:sldId id="298" r:id="rId12"/>
    <p:sldId id="283" r:id="rId13"/>
    <p:sldId id="284" r:id="rId14"/>
    <p:sldId id="294" r:id="rId15"/>
    <p:sldId id="293" r:id="rId16"/>
    <p:sldId id="303" r:id="rId17"/>
    <p:sldId id="305" r:id="rId18"/>
    <p:sldId id="306" r:id="rId19"/>
    <p:sldId id="308" r:id="rId20"/>
    <p:sldId id="29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92" autoAdjust="0"/>
    <p:restoredTop sz="94660"/>
  </p:normalViewPr>
  <p:slideViewPr>
    <p:cSldViewPr snapToGrid="0" snapToObjects="1">
      <p:cViewPr>
        <p:scale>
          <a:sx n="75" d="100"/>
          <a:sy n="75" d="100"/>
        </p:scale>
        <p:origin x="-1000"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D3F67-B958-4B4B-B1D0-40E3F290D11D}" type="datetimeFigureOut">
              <a:rPr lang="en-US" smtClean="0"/>
              <a:pPr/>
              <a:t>7/6/14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E286F-FC8C-6840-807F-D25FF4BBB23F}" type="slidenum">
              <a:rPr lang="en-US" smtClean="0"/>
              <a:pPr/>
              <a:t>‹#›</a:t>
            </a:fld>
            <a:endParaRPr lang="en-US"/>
          </a:p>
        </p:txBody>
      </p:sp>
    </p:spTree>
    <p:extLst>
      <p:ext uri="{BB962C8B-B14F-4D97-AF65-F5344CB8AC3E}">
        <p14:creationId xmlns:p14="http://schemas.microsoft.com/office/powerpoint/2010/main" val="201644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A07F9306-288C-A84E-9D06-58F4CCA4351A}" type="slidenum">
              <a:rPr lang="en-US" sz="1200"/>
              <a:pPr/>
              <a:t>1</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Io</a:t>
            </a:r>
            <a:r>
              <a:rPr lang="en-US" baseline="0" dirty="0" smtClean="0">
                <a:ea typeface="ＭＳ Ｐゴシック" charset="0"/>
                <a:cs typeface="ＭＳ Ｐゴシック" charset="0"/>
              </a:rPr>
              <a:t> – a g</a:t>
            </a:r>
            <a:r>
              <a:rPr lang="en-US" dirty="0" smtClean="0">
                <a:ea typeface="ＭＳ Ｐゴシック" charset="0"/>
                <a:cs typeface="ＭＳ Ｐゴシック" charset="0"/>
              </a:rPr>
              <a:t>eologically active moon of Jupiter. The geological</a:t>
            </a:r>
            <a:r>
              <a:rPr lang="en-US" baseline="0" dirty="0" smtClean="0">
                <a:ea typeface="ＭＳ Ｐゴシック" charset="0"/>
                <a:cs typeface="ＭＳ Ｐゴシック" charset="0"/>
              </a:rPr>
              <a:t> activity of a planet is often expressed by volcanism or a particular type of tectonics. Inevitably, this activity is related to transport of heat from the interior by convection. This heat may be primordial or due to radiogenic heat sources. It can also be due to tidal forces.</a:t>
            </a:r>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85CF0-51F7-1B46-8B02-A91D05C8B3C6}" type="slidenum">
              <a:rPr lang="en-US"/>
              <a:pPr/>
              <a:t>10</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r>
              <a:rPr lang="en-US" dirty="0" smtClean="0"/>
              <a:t>This is a map</a:t>
            </a:r>
            <a:r>
              <a:rPr lang="en-US" baseline="0" dirty="0" smtClean="0"/>
              <a:t> of the plate ages to illustrate the point. On the east coast of the US we have old oceanic lithosphere, but this arrangement is not unstable. Only by introducing a finite amplitude disturbance (100 km of convergence) do we expect to initiate </a:t>
            </a:r>
            <a:r>
              <a:rPr lang="en-US" baseline="0" dirty="0" err="1" smtClean="0"/>
              <a:t>subduction</a:t>
            </a:r>
            <a:r>
              <a:rPr lang="en-US" baseline="0" dirty="0" smtClean="0"/>
              <a:t>. Presumably this will happen any day now.</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0D045ADC-A5A5-0343-B9FA-3BE963F057CE}" type="slidenum">
              <a:rPr lang="en-US" sz="1200"/>
              <a:pPr/>
              <a:t>11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Elastic stresses saturate after ~20km of convergence; convergence rate of 1.3 cm/yr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B2CAA73-A83E-2F44-BF87-DBAC9814B73B}" type="slidenum">
              <a:rPr lang="en-US"/>
              <a:pPr/>
              <a:t>12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870DD32-D38B-1B45-9B09-C4AD80E356C5}" type="slidenum">
              <a:rPr lang="en-US"/>
              <a:pPr/>
              <a:t>13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3A7B90A3-A592-CD41-94A9-41DDC6A204C0}" type="slidenum">
              <a:rPr lang="en-US" sz="1200"/>
              <a:pPr/>
              <a:t>14</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9815B1BA-220B-2D42-939A-5744FC2E54AA}" type="slidenum">
              <a:rPr lang="en-US" sz="1200"/>
              <a:pPr/>
              <a:t>15</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Geometry is another interesting issue that arises with plate tectonics. There</a:t>
            </a:r>
            <a:r>
              <a:rPr lang="en-US" baseline="0" dirty="0" smtClean="0">
                <a:ea typeface="ＭＳ Ｐゴシック" charset="0"/>
                <a:cs typeface="ＭＳ Ｐゴシック" charset="0"/>
              </a:rPr>
              <a:t> are constraints on the motion by virtue of the fact that plate behave as coherence, rigid plates. For example, there are places where very young lithosphere is </a:t>
            </a:r>
            <a:r>
              <a:rPr lang="en-US" baseline="0" dirty="0" err="1" smtClean="0">
                <a:ea typeface="ＭＳ Ｐゴシック" charset="0"/>
                <a:cs typeface="ＭＳ Ｐゴシック" charset="0"/>
              </a:rPr>
              <a:t>subducted</a:t>
            </a:r>
            <a:r>
              <a:rPr lang="en-US" baseline="0" dirty="0" smtClean="0">
                <a:ea typeface="ＭＳ Ｐゴシック" charset="0"/>
                <a:cs typeface="ＭＳ Ｐゴシック" charset="0"/>
              </a:rPr>
              <a:t>. You wouldn’t expect this behavior in the standard theory of convection, so it is a complication of Earth’s style of mantle convection.</a:t>
            </a:r>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A07F9306-288C-A84E-9D06-58F4CCA4351A}" type="slidenum">
              <a:rPr lang="en-US" sz="1200"/>
              <a:pPr/>
              <a:t>16</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Rotation is another important complication.</a:t>
            </a:r>
            <a:r>
              <a:rPr lang="en-US" baseline="0" dirty="0" smtClean="0">
                <a:ea typeface="ＭＳ Ｐゴシック" charset="0"/>
                <a:cs typeface="ＭＳ Ｐゴシック" charset="0"/>
              </a:rPr>
              <a:t> It can give rise to true polar wander in the mantle. But in the core where the viscosity is low and the stresses are small, we expect rotation to have a very important influence on the dynamics. This is an experiment of Peter Olson which shows the effects of rotation on convection. You see columnar structures, which are characteristic of rotating convection. </a:t>
            </a: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A07F9306-288C-A84E-9D06-58F4CCA4351A}" type="slidenum">
              <a:rPr lang="en-US" sz="1200"/>
              <a:pPr/>
              <a:t>17</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Another property</a:t>
            </a:r>
            <a:r>
              <a:rPr lang="en-US" baseline="0" dirty="0" smtClean="0">
                <a:ea typeface="ＭＳ Ｐゴシック" charset="0"/>
                <a:cs typeface="ＭＳ Ｐゴシック" charset="0"/>
              </a:rPr>
              <a:t> of rotating fluids is the presence of zonal winds. A KITP program that ended just as our program was starting was largely devoted to understand how these zonal flows emerge when the fluid is randomly forced by small-scale convection columns deeper in the fluid.</a:t>
            </a:r>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A07F9306-288C-A84E-9D06-58F4CCA4351A}" type="slidenum">
              <a:rPr lang="en-US" sz="1200"/>
              <a:pPr/>
              <a:t>18</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SOHO </a:t>
            </a:r>
            <a:r>
              <a:rPr lang="en-US" dirty="0" err="1" smtClean="0"/>
              <a:t>doppler</a:t>
            </a:r>
            <a:r>
              <a:rPr lang="en-US" dirty="0" smtClean="0"/>
              <a:t> measurements. This style convection is fundamentally different from the types</a:t>
            </a:r>
            <a:r>
              <a:rPr lang="en-US" baseline="0" dirty="0" smtClean="0"/>
              <a:t> of convection that presently occur in the mantle or the core, for that matter. It is relevant because we might expect this type of convection in a magma ocean. The added complexities include the crystallization and the interplay between convection and solid crystals.</a:t>
            </a:r>
            <a:endParaRPr lang="en-US" dirty="0"/>
          </a:p>
        </p:txBody>
      </p:sp>
      <p:sp>
        <p:nvSpPr>
          <p:cNvPr id="4" name="Slide Number Placeholder 3"/>
          <p:cNvSpPr>
            <a:spLocks noGrp="1"/>
          </p:cNvSpPr>
          <p:nvPr>
            <p:ph type="sldNum" sz="quarter" idx="10"/>
          </p:nvPr>
        </p:nvSpPr>
        <p:spPr/>
        <p:txBody>
          <a:bodyPr/>
          <a:lstStyle/>
          <a:p>
            <a:fld id="{E11E286F-FC8C-6840-807F-D25FF4BBB23F}" type="slidenum">
              <a:rPr lang="en-US" smtClean="0"/>
              <a:pPr/>
              <a:t>19</a:t>
            </a:fld>
            <a:endParaRPr lang="en-US"/>
          </a:p>
        </p:txBody>
      </p:sp>
    </p:spTree>
    <p:extLst>
      <p:ext uri="{BB962C8B-B14F-4D97-AF65-F5344CB8AC3E}">
        <p14:creationId xmlns:p14="http://schemas.microsoft.com/office/powerpoint/2010/main" val="30270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A07F9306-288C-A84E-9D06-58F4CCA4351A}" type="slidenum">
              <a:rPr lang="en-US" sz="1200"/>
              <a:pPr/>
              <a:t>2</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The process of</a:t>
            </a:r>
            <a:r>
              <a:rPr lang="en-US" baseline="0" dirty="0" smtClean="0">
                <a:ea typeface="ＭＳ Ｐゴシック" charset="0"/>
                <a:cs typeface="ＭＳ Ｐゴシック" charset="0"/>
              </a:rPr>
              <a:t> convection is relatively well understood when the properties of the fluid are constant. In this case we can define a dimensionless number which describes the vigor of convection. The Rayleigh number depends on the depth of the fluid, the temperature difference, the strength of gravity and coefficient of thermal expansion. It also depends on the viscosity and thermal diffusivity. The theory of convection makes predictions for the heat flow, or the velocity of flow. We can also predict the horizontal scale of the </a:t>
            </a:r>
            <a:r>
              <a:rPr lang="en-US" baseline="0" dirty="0" err="1" smtClean="0">
                <a:ea typeface="ＭＳ Ｐゴシック" charset="0"/>
                <a:cs typeface="ＭＳ Ｐゴシック" charset="0"/>
              </a:rPr>
              <a:t>upwellings</a:t>
            </a:r>
            <a:r>
              <a:rPr lang="en-US" baseline="0" dirty="0" smtClean="0">
                <a:ea typeface="ＭＳ Ｐゴシック" charset="0"/>
                <a:cs typeface="ＭＳ Ｐゴシック" charset="0"/>
              </a:rPr>
              <a:t> and </a:t>
            </a:r>
            <a:r>
              <a:rPr lang="en-US" baseline="0" dirty="0" err="1" smtClean="0">
                <a:ea typeface="ＭＳ Ｐゴシック" charset="0"/>
                <a:cs typeface="ＭＳ Ｐゴシック" charset="0"/>
              </a:rPr>
              <a:t>downwellings</a:t>
            </a:r>
            <a:r>
              <a:rPr lang="en-US" baseline="0" dirty="0" smtClean="0">
                <a:ea typeface="ＭＳ Ｐゴシック" charset="0"/>
                <a:cs typeface="ＭＳ Ｐゴシック" charset="0"/>
              </a:rPr>
              <a:t>, which are comparable to D.</a:t>
            </a:r>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BB28C13-7E52-BD4D-B167-79097790D767}" type="slidenum">
              <a:rPr lang="en-US"/>
              <a:pPr/>
              <a:t>20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numerical model. You will run similar models in the tutorial</a:t>
            </a:r>
            <a:r>
              <a:rPr lang="en-US" baseline="0" dirty="0" smtClean="0"/>
              <a:t> to confirm some of the predictions we just mentioned. You can see thermal plumes rising from the hot lower boundary, and </a:t>
            </a:r>
            <a:r>
              <a:rPr lang="en-US" baseline="0" dirty="0" err="1" smtClean="0"/>
              <a:t>downwellings</a:t>
            </a:r>
            <a:r>
              <a:rPr lang="en-US" baseline="0" dirty="0" smtClean="0"/>
              <a:t> from the cold, top boundary. The horizontal scale is comparable to D.</a:t>
            </a:r>
            <a:endParaRPr lang="en-US" dirty="0"/>
          </a:p>
        </p:txBody>
      </p:sp>
      <p:sp>
        <p:nvSpPr>
          <p:cNvPr id="4" name="Slide Number Placeholder 3"/>
          <p:cNvSpPr>
            <a:spLocks noGrp="1"/>
          </p:cNvSpPr>
          <p:nvPr>
            <p:ph type="sldNum" sz="quarter" idx="10"/>
          </p:nvPr>
        </p:nvSpPr>
        <p:spPr/>
        <p:txBody>
          <a:bodyPr/>
          <a:lstStyle/>
          <a:p>
            <a:fld id="{E11E286F-FC8C-6840-807F-D25FF4BBB23F}" type="slidenum">
              <a:rPr lang="en-US" smtClean="0"/>
              <a:pPr/>
              <a:t>3</a:t>
            </a:fld>
            <a:endParaRPr lang="en-US"/>
          </a:p>
        </p:txBody>
      </p:sp>
    </p:spTree>
    <p:extLst>
      <p:ext uri="{BB962C8B-B14F-4D97-AF65-F5344CB8AC3E}">
        <p14:creationId xmlns:p14="http://schemas.microsoft.com/office/powerpoint/2010/main" val="379429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lectures</a:t>
            </a:r>
            <a:r>
              <a:rPr lang="en-US" baseline="0" dirty="0" smtClean="0"/>
              <a:t> will deal with complications in the standard theory. </a:t>
            </a:r>
            <a:endParaRPr lang="en-US" dirty="0"/>
          </a:p>
        </p:txBody>
      </p:sp>
      <p:sp>
        <p:nvSpPr>
          <p:cNvPr id="4" name="Slide Number Placeholder 3"/>
          <p:cNvSpPr>
            <a:spLocks noGrp="1"/>
          </p:cNvSpPr>
          <p:nvPr>
            <p:ph type="sldNum" sz="quarter" idx="10"/>
          </p:nvPr>
        </p:nvSpPr>
        <p:spPr/>
        <p:txBody>
          <a:bodyPr/>
          <a:lstStyle/>
          <a:p>
            <a:fld id="{E11E286F-FC8C-6840-807F-D25FF4BBB23F}" type="slidenum">
              <a:rPr lang="en-US" smtClean="0"/>
              <a:pPr/>
              <a:t>4</a:t>
            </a:fld>
            <a:endParaRPr lang="en-US"/>
          </a:p>
        </p:txBody>
      </p:sp>
    </p:spTree>
    <p:extLst>
      <p:ext uri="{BB962C8B-B14F-4D97-AF65-F5344CB8AC3E}">
        <p14:creationId xmlns:p14="http://schemas.microsoft.com/office/powerpoint/2010/main" val="140728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E69D1-F212-1446-977D-9F7C3C27A926}" type="slidenum">
              <a:rPr lang="en-US"/>
              <a:pPr/>
              <a:t>5</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r>
              <a:rPr lang="en-US" dirty="0" smtClean="0"/>
              <a:t>Rheology</a:t>
            </a:r>
            <a:r>
              <a:rPr lang="en-US" baseline="0" dirty="0" smtClean="0"/>
              <a:t> defines the relationship between stress and strain, particularly the time derivative of strain. For simple fluids there is a simple linear relationship. When we apply a stress we produce a deformation, but the rate of deformation depends on the viscosity. This is perfectly reasonable for a fluid, but the behavior of a solid that creeps under stress is more complicated. The relationship between stress and strain rate can be a strong function of temperature T. It can also depend on stress. For example a flow model called dislocation creep depends on the density of dislocations. In the solid, which in turn depend on the stress.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1F32917C-16CB-5E41-B928-6E72D573B49F}" type="slidenum">
              <a:rPr lang="en-US" sz="1200"/>
              <a:pPr/>
              <a:t>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E69D1-F212-1446-977D-9F7C3C27A926}" type="slidenum">
              <a:rPr lang="en-US"/>
              <a:pPr/>
              <a:t>7</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r>
              <a:rPr lang="en-US" dirty="0" smtClean="0"/>
              <a:t>Simple expectations suggest that the strong lithosphere</a:t>
            </a:r>
            <a:r>
              <a:rPr lang="en-US" baseline="0" dirty="0" smtClean="0"/>
              <a:t> should resist deformation. You would get an immobile or stagnant lid at the top and confine convection to the underlying region. This may be representative of convection on Venus. On Earth the strong lid has been broken to permit </a:t>
            </a:r>
            <a:r>
              <a:rPr lang="en-US" baseline="0" dirty="0" err="1" smtClean="0"/>
              <a:t>subduction</a:t>
            </a:r>
            <a:r>
              <a:rPr lang="en-US" baseline="0"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E69D1-F212-1446-977D-9F7C3C27A926}" type="slidenum">
              <a:rPr lang="en-US"/>
              <a:pPr/>
              <a:t>8</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r>
              <a:rPr lang="en-US" dirty="0" smtClean="0"/>
              <a:t>Plate</a:t>
            </a:r>
            <a:r>
              <a:rPr lang="en-US" baseline="0" dirty="0" smtClean="0"/>
              <a:t> tectonic is a very efficient form of convection because we take the cold lithosphere and recycle it into the interior. Of course, this requires </a:t>
            </a:r>
            <a:r>
              <a:rPr lang="en-US" baseline="0" dirty="0" err="1" smtClean="0"/>
              <a:t>subduction</a:t>
            </a:r>
            <a:r>
              <a:rPr lang="en-US" baseline="0" dirty="0" smtClean="0"/>
              <a:t> zones to form.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fld id="{9952DC09-03D3-3A43-9F9B-4C28202843EA}" type="slidenum">
              <a:rPr lang="en-US" sz="1200"/>
              <a:pPr/>
              <a:t>9</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A closely</a:t>
            </a:r>
            <a:r>
              <a:rPr lang="en-US" baseline="0" dirty="0" smtClean="0">
                <a:ea typeface="ＭＳ Ｐゴシック" charset="0"/>
                <a:cs typeface="ＭＳ Ｐゴシック" charset="0"/>
              </a:rPr>
              <a:t> related problem is the initiation of </a:t>
            </a:r>
            <a:r>
              <a:rPr lang="en-US" baseline="0" dirty="0" err="1" smtClean="0">
                <a:ea typeface="ＭＳ Ｐゴシック" charset="0"/>
                <a:cs typeface="ＭＳ Ｐゴシック" charset="0"/>
              </a:rPr>
              <a:t>subduction</a:t>
            </a:r>
            <a:r>
              <a:rPr lang="en-US" baseline="0" dirty="0" smtClean="0">
                <a:ea typeface="ＭＳ Ｐゴシック" charset="0"/>
                <a:cs typeface="ＭＳ Ｐゴシック" charset="0"/>
              </a:rPr>
              <a:t> on the present-day Earth. The first quantitative treatment of the problem was given by Dan McKenzie in an </a:t>
            </a:r>
            <a:r>
              <a:rPr lang="en-US" baseline="0" dirty="0" err="1" smtClean="0">
                <a:ea typeface="ＭＳ Ｐゴシック" charset="0"/>
                <a:cs typeface="ＭＳ Ｐゴシック" charset="0"/>
              </a:rPr>
              <a:t>obsure</a:t>
            </a:r>
            <a:r>
              <a:rPr lang="en-US" baseline="0" dirty="0" smtClean="0">
                <a:ea typeface="ＭＳ Ｐゴシック" charset="0"/>
                <a:cs typeface="ＭＳ Ｐゴシック" charset="0"/>
              </a:rPr>
              <a:t> AGU monograph. The idea is illustrated here. </a:t>
            </a:r>
            <a:r>
              <a:rPr lang="en-US" baseline="0" dirty="0" err="1" smtClean="0">
                <a:ea typeface="ＭＳ Ｐゴシック" charset="0"/>
                <a:cs typeface="ＭＳ Ｐゴシック" charset="0"/>
              </a:rPr>
              <a:t>McKenize</a:t>
            </a:r>
            <a:r>
              <a:rPr lang="en-US" baseline="0" dirty="0" smtClean="0">
                <a:ea typeface="ＭＳ Ｐゴシック" charset="0"/>
                <a:cs typeface="ＭＳ Ｐゴシック" charset="0"/>
              </a:rPr>
              <a:t> described the process as a finite amplitude instability because you need a critical size perturbation to kick start the process. </a:t>
            </a:r>
            <a:r>
              <a:rPr lang="en-US" dirty="0" smtClean="0">
                <a:ea typeface="ＭＳ Ｐゴシック" charset="0"/>
                <a:cs typeface="ＭＳ Ｐゴシック" charset="0"/>
              </a:rPr>
              <a:t>Elastic </a:t>
            </a:r>
            <a:r>
              <a:rPr lang="en-US" dirty="0">
                <a:ea typeface="ＭＳ Ｐゴシック" charset="0"/>
                <a:cs typeface="ＭＳ Ｐゴシック" charset="0"/>
              </a:rPr>
              <a:t>stresses saturate after ~20km of convergence; convergence rate of 1.3 cm/</a:t>
            </a:r>
            <a:r>
              <a:rPr lang="en-US" dirty="0" err="1">
                <a:ea typeface="ＭＳ Ｐゴシック" charset="0"/>
                <a:cs typeface="ＭＳ Ｐゴシック" charset="0"/>
              </a:rPr>
              <a:t>yr</a:t>
            </a:r>
            <a:r>
              <a:rPr lang="en-US" dirty="0">
                <a:ea typeface="ＭＳ Ｐゴシック" charset="0"/>
                <a:cs typeface="ＭＳ Ｐゴシック" charset="0"/>
              </a:rPr>
              <a:t>; fault stress 10 </a:t>
            </a:r>
            <a:r>
              <a:rPr lang="en-US" dirty="0" err="1">
                <a:ea typeface="ＭＳ Ｐゴシック" charset="0"/>
                <a:cs typeface="ＭＳ Ｐゴシック" charset="0"/>
              </a:rPr>
              <a:t>MPa</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116F9-B2E6-C748-8FDA-1B652A17047A}" type="datetimeFigureOut">
              <a:rPr lang="en-US" smtClean="0"/>
              <a:pPr/>
              <a:t>7/6/14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66334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116F9-B2E6-C748-8FDA-1B652A17047A}" type="datetimeFigureOut">
              <a:rPr lang="en-US" smtClean="0"/>
              <a:pPr/>
              <a:t>7/6/14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22000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116F9-B2E6-C748-8FDA-1B652A17047A}" type="datetimeFigureOut">
              <a:rPr lang="en-US" smtClean="0"/>
              <a:pPr/>
              <a:t>7/6/14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37447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737C4B-E3CE-DC4C-AEC2-46719CABBC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116F9-B2E6-C748-8FDA-1B652A17047A}" type="datetimeFigureOut">
              <a:rPr lang="en-US" smtClean="0"/>
              <a:pPr/>
              <a:t>7/6/14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354759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116F9-B2E6-C748-8FDA-1B652A17047A}" type="datetimeFigureOut">
              <a:rPr lang="en-US" smtClean="0"/>
              <a:pPr/>
              <a:t>7/6/14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8988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116F9-B2E6-C748-8FDA-1B652A17047A}" type="datetimeFigureOut">
              <a:rPr lang="en-US" smtClean="0"/>
              <a:pPr/>
              <a:t>7/6/14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402371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116F9-B2E6-C748-8FDA-1B652A17047A}" type="datetimeFigureOut">
              <a:rPr lang="en-US" smtClean="0"/>
              <a:pPr/>
              <a:t>7/6/14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79521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116F9-B2E6-C748-8FDA-1B652A17047A}" type="datetimeFigureOut">
              <a:rPr lang="en-US" smtClean="0"/>
              <a:pPr/>
              <a:t>7/6/14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92813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116F9-B2E6-C748-8FDA-1B652A17047A}" type="datetimeFigureOut">
              <a:rPr lang="en-US" smtClean="0"/>
              <a:pPr/>
              <a:t>7/6/14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117134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116F9-B2E6-C748-8FDA-1B652A17047A}" type="datetimeFigureOut">
              <a:rPr lang="en-US" smtClean="0"/>
              <a:pPr/>
              <a:t>7/6/14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284916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116F9-B2E6-C748-8FDA-1B652A17047A}" type="datetimeFigureOut">
              <a:rPr lang="en-US" smtClean="0"/>
              <a:pPr/>
              <a:t>7/6/14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4E66C-8A00-904C-8045-33698FE33829}" type="slidenum">
              <a:rPr lang="en-US" smtClean="0"/>
              <a:pPr/>
              <a:t>‹#›</a:t>
            </a:fld>
            <a:endParaRPr lang="en-US"/>
          </a:p>
        </p:txBody>
      </p:sp>
    </p:spTree>
    <p:extLst>
      <p:ext uri="{BB962C8B-B14F-4D97-AF65-F5344CB8AC3E}">
        <p14:creationId xmlns:p14="http://schemas.microsoft.com/office/powerpoint/2010/main" val="332618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116F9-B2E6-C748-8FDA-1B652A17047A}" type="datetimeFigureOut">
              <a:rPr lang="en-US" smtClean="0"/>
              <a:pPr/>
              <a:t>7/6/14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4E66C-8A00-904C-8045-33698FE33829}" type="slidenum">
              <a:rPr lang="en-US" smtClean="0"/>
              <a:pPr/>
              <a:t>‹#›</a:t>
            </a:fld>
            <a:endParaRPr lang="en-US"/>
          </a:p>
        </p:txBody>
      </p:sp>
    </p:spTree>
    <p:extLst>
      <p:ext uri="{BB962C8B-B14F-4D97-AF65-F5344CB8AC3E}">
        <p14:creationId xmlns:p14="http://schemas.microsoft.com/office/powerpoint/2010/main" val="3749358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_highest_resolution_true_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623" y="1382519"/>
            <a:ext cx="5193701" cy="5193701"/>
          </a:xfrm>
          <a:prstGeom prst="rect">
            <a:avLst/>
          </a:prstGeom>
        </p:spPr>
      </p:pic>
      <p:sp>
        <p:nvSpPr>
          <p:cNvPr id="3" name="Rectangle 2"/>
          <p:cNvSpPr/>
          <p:nvPr/>
        </p:nvSpPr>
        <p:spPr>
          <a:xfrm>
            <a:off x="7169324" y="0"/>
            <a:ext cx="1974676" cy="6858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47" y="0"/>
            <a:ext cx="1974676" cy="6858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710267" y="1"/>
            <a:ext cx="5757333" cy="138251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10267" y="6576220"/>
            <a:ext cx="5757333" cy="2817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320800" y="375847"/>
            <a:ext cx="6721662" cy="707886"/>
          </a:xfrm>
          <a:prstGeom prst="rect">
            <a:avLst/>
          </a:prstGeom>
          <a:noFill/>
        </p:spPr>
        <p:txBody>
          <a:bodyPr wrap="none" rtlCol="0">
            <a:spAutoFit/>
          </a:bodyPr>
          <a:lstStyle/>
          <a:p>
            <a:r>
              <a:rPr lang="en-US" sz="4000" dirty="0" smtClean="0">
                <a:solidFill>
                  <a:schemeClr val="bg1"/>
                </a:solidFill>
              </a:rPr>
              <a:t>D</a:t>
            </a:r>
            <a:r>
              <a:rPr lang="en-US" sz="4000" dirty="0" smtClean="0">
                <a:solidFill>
                  <a:schemeClr val="bg1"/>
                </a:solidFill>
              </a:rPr>
              <a:t>ynamics of Planetary Interiors</a:t>
            </a:r>
            <a:endParaRPr lang="en-US" sz="4000" dirty="0">
              <a:solidFill>
                <a:schemeClr val="bg1"/>
              </a:solidFill>
            </a:endParaRPr>
          </a:p>
        </p:txBody>
      </p:sp>
      <p:sp>
        <p:nvSpPr>
          <p:cNvPr id="5" name="TextBox 4"/>
          <p:cNvSpPr txBox="1"/>
          <p:nvPr/>
        </p:nvSpPr>
        <p:spPr>
          <a:xfrm>
            <a:off x="6265333" y="6206888"/>
            <a:ext cx="1131101" cy="369332"/>
          </a:xfrm>
          <a:prstGeom prst="rect">
            <a:avLst/>
          </a:prstGeom>
          <a:noFill/>
        </p:spPr>
        <p:txBody>
          <a:bodyPr wrap="none" rtlCol="0">
            <a:spAutoFit/>
          </a:bodyPr>
          <a:lstStyle/>
          <a:p>
            <a:r>
              <a:rPr lang="en-US" dirty="0" smtClean="0">
                <a:solidFill>
                  <a:schemeClr val="bg1"/>
                </a:solidFill>
              </a:rPr>
              <a:t>Io  (NASA)</a:t>
            </a:r>
            <a:endParaRPr lang="en-US" dirty="0">
              <a:solidFill>
                <a:schemeClr val="bg1"/>
              </a:solidFill>
            </a:endParaRPr>
          </a:p>
        </p:txBody>
      </p:sp>
    </p:spTree>
    <p:extLst>
      <p:ext uri="{BB962C8B-B14F-4D97-AF65-F5344CB8AC3E}">
        <p14:creationId xmlns:p14="http://schemas.microsoft.com/office/powerpoint/2010/main" val="3272816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sz="3600" dirty="0">
                <a:solidFill>
                  <a:srgbClr val="000090"/>
                </a:solidFill>
              </a:rPr>
              <a:t>Plate Ages</a:t>
            </a:r>
          </a:p>
        </p:txBody>
      </p:sp>
      <p:sp>
        <p:nvSpPr>
          <p:cNvPr id="89102" name="Text Box 14"/>
          <p:cNvSpPr txBox="1">
            <a:spLocks noChangeArrowheads="1"/>
          </p:cNvSpPr>
          <p:nvPr/>
        </p:nvSpPr>
        <p:spPr bwMode="auto">
          <a:xfrm>
            <a:off x="1600200" y="2133600"/>
            <a:ext cx="5554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200"/>
              <a:t>Assuming 75% passive and 25% active margins</a:t>
            </a:r>
            <a:endParaRPr lang="en-US" sz="2400"/>
          </a:p>
        </p:txBody>
      </p:sp>
      <p:sp>
        <p:nvSpPr>
          <p:cNvPr id="89103" name="Text Box 15"/>
          <p:cNvSpPr txBox="1">
            <a:spLocks noChangeArrowheads="1"/>
          </p:cNvSpPr>
          <p:nvPr/>
        </p:nvSpPr>
        <p:spPr bwMode="auto">
          <a:xfrm>
            <a:off x="1616075" y="2963863"/>
            <a:ext cx="54911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200"/>
              <a:t>Methane carbon in gas hydrate      3000 Gton C</a:t>
            </a:r>
          </a:p>
        </p:txBody>
      </p:sp>
      <p:sp>
        <p:nvSpPr>
          <p:cNvPr id="89104" name="Text Box 16"/>
          <p:cNvSpPr txBox="1">
            <a:spLocks noChangeArrowheads="1"/>
          </p:cNvSpPr>
          <p:nvPr/>
        </p:nvSpPr>
        <p:spPr bwMode="auto">
          <a:xfrm>
            <a:off x="1600200" y="3505200"/>
            <a:ext cx="54991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200"/>
              <a:t>Methane carbon in bubbles            2000 Gton C</a:t>
            </a:r>
          </a:p>
        </p:txBody>
      </p:sp>
      <p:sp>
        <p:nvSpPr>
          <p:cNvPr id="89105" name="Text Box 17"/>
          <p:cNvSpPr txBox="1">
            <a:spLocks noChangeArrowheads="1"/>
          </p:cNvSpPr>
          <p:nvPr/>
        </p:nvSpPr>
        <p:spPr bwMode="auto">
          <a:xfrm>
            <a:off x="1616075" y="4106863"/>
            <a:ext cx="55006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200"/>
              <a:t>Total                                               </a:t>
            </a:r>
            <a:r>
              <a:rPr lang="en-US" sz="2200">
                <a:solidFill>
                  <a:schemeClr val="accent2"/>
                </a:solidFill>
              </a:rPr>
              <a:t>5000</a:t>
            </a:r>
            <a:r>
              <a:rPr lang="en-US" sz="2200"/>
              <a:t> Gton C</a:t>
            </a:r>
          </a:p>
        </p:txBody>
      </p:sp>
      <p:sp>
        <p:nvSpPr>
          <p:cNvPr id="89107" name="Text Box 19"/>
          <p:cNvSpPr txBox="1">
            <a:spLocks noChangeArrowheads="1"/>
          </p:cNvSpPr>
          <p:nvPr/>
        </p:nvSpPr>
        <p:spPr bwMode="auto">
          <a:xfrm>
            <a:off x="5867400" y="6445250"/>
            <a:ext cx="1843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Muller et al. </a:t>
            </a:r>
            <a:r>
              <a:rPr lang="en-US" dirty="0" smtClean="0"/>
              <a:t>2008</a:t>
            </a:r>
            <a:endParaRPr lang="en-US" dirty="0"/>
          </a:p>
        </p:txBody>
      </p:sp>
      <p:pic>
        <p:nvPicPr>
          <p:cNvPr id="2" name="Picture 1" descr="age_oceanic_li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 y="1831517"/>
            <a:ext cx="7130742" cy="4550692"/>
          </a:xfrm>
          <a:prstGeom prst="rect">
            <a:avLst/>
          </a:prstGeom>
        </p:spPr>
      </p:pic>
    </p:spTree>
    <p:extLst>
      <p:ext uri="{BB962C8B-B14F-4D97-AF65-F5344CB8AC3E}">
        <p14:creationId xmlns:p14="http://schemas.microsoft.com/office/powerpoint/2010/main" val="29326558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0"/>
            <a:ext cx="7772400" cy="1143000"/>
          </a:xfrm>
        </p:spPr>
        <p:txBody>
          <a:bodyPr/>
          <a:lstStyle/>
          <a:p>
            <a:r>
              <a:rPr lang="en-US" sz="3200" dirty="0">
                <a:solidFill>
                  <a:srgbClr val="000090"/>
                </a:solidFill>
                <a:ea typeface="ＭＳ Ｐゴシック" charset="0"/>
                <a:cs typeface="ＭＳ Ｐゴシック" charset="0"/>
              </a:rPr>
              <a:t>Initiation of </a:t>
            </a:r>
            <a:r>
              <a:rPr lang="en-US" sz="3200" dirty="0" err="1">
                <a:solidFill>
                  <a:srgbClr val="000090"/>
                </a:solidFill>
                <a:ea typeface="ＭＳ Ｐゴシック" charset="0"/>
                <a:cs typeface="ＭＳ Ｐゴシック" charset="0"/>
              </a:rPr>
              <a:t>Subduction</a:t>
            </a:r>
            <a:endParaRPr lang="en-US" dirty="0">
              <a:solidFill>
                <a:srgbClr val="000090"/>
              </a:solidFill>
              <a:ea typeface="ＭＳ Ｐゴシック" charset="0"/>
              <a:cs typeface="ＭＳ Ｐゴシック" charset="0"/>
            </a:endParaRPr>
          </a:p>
        </p:txBody>
      </p:sp>
      <p:sp>
        <p:nvSpPr>
          <p:cNvPr id="44035" name="TextBox 12"/>
          <p:cNvSpPr txBox="1">
            <a:spLocks noChangeArrowheads="1"/>
          </p:cNvSpPr>
          <p:nvPr/>
        </p:nvSpPr>
        <p:spPr bwMode="auto">
          <a:xfrm>
            <a:off x="7151688" y="6488113"/>
            <a:ext cx="199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800"/>
              <a:t>Gurnis et al. (2004)</a:t>
            </a:r>
          </a:p>
        </p:txBody>
      </p:sp>
      <p:pic>
        <p:nvPicPr>
          <p:cNvPr id="44036" name="Picture 1" descr="gurni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423025"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eft Arrow 2"/>
          <p:cNvSpPr>
            <a:spLocks noChangeArrowheads="1"/>
          </p:cNvSpPr>
          <p:nvPr/>
        </p:nvSpPr>
        <p:spPr bwMode="auto">
          <a:xfrm>
            <a:off x="7620000" y="1676400"/>
            <a:ext cx="381000" cy="152400"/>
          </a:xfrm>
          <a:prstGeom prst="lef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44038" name="TextBox 3"/>
          <p:cNvSpPr txBox="1">
            <a:spLocks noChangeArrowheads="1"/>
          </p:cNvSpPr>
          <p:nvPr/>
        </p:nvSpPr>
        <p:spPr bwMode="auto">
          <a:xfrm>
            <a:off x="8153400" y="1524000"/>
            <a:ext cx="8016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700"/>
              <a:t>2cm/yr</a:t>
            </a:r>
          </a:p>
        </p:txBody>
      </p:sp>
      <p:sp>
        <p:nvSpPr>
          <p:cNvPr id="44039" name="TextBox 4"/>
          <p:cNvSpPr txBox="1">
            <a:spLocks noChangeArrowheads="1"/>
          </p:cNvSpPr>
          <p:nvPr/>
        </p:nvSpPr>
        <p:spPr bwMode="auto">
          <a:xfrm>
            <a:off x="8077200" y="3657600"/>
            <a:ext cx="844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700"/>
              <a:t>109 km</a:t>
            </a:r>
          </a:p>
        </p:txBody>
      </p:sp>
      <p:sp>
        <p:nvSpPr>
          <p:cNvPr id="44040" name="TextBox 5"/>
          <p:cNvSpPr txBox="1">
            <a:spLocks noChangeArrowheads="1"/>
          </p:cNvSpPr>
          <p:nvPr/>
        </p:nvSpPr>
        <p:spPr bwMode="auto">
          <a:xfrm>
            <a:off x="8229600" y="32004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800">
                <a:latin typeface="Symbol" charset="0"/>
              </a:rPr>
              <a:t>D</a:t>
            </a:r>
            <a:r>
              <a:rPr lang="en-US" sz="1800"/>
              <a:t>X</a:t>
            </a:r>
          </a:p>
        </p:txBody>
      </p:sp>
      <p:sp>
        <p:nvSpPr>
          <p:cNvPr id="44041" name="Left Arrow 9"/>
          <p:cNvSpPr>
            <a:spLocks noChangeArrowheads="1"/>
          </p:cNvSpPr>
          <p:nvPr/>
        </p:nvSpPr>
        <p:spPr bwMode="auto">
          <a:xfrm>
            <a:off x="7620000" y="3505200"/>
            <a:ext cx="381000" cy="152400"/>
          </a:xfrm>
          <a:prstGeom prst="lef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679595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85800" y="270933"/>
            <a:ext cx="7772400" cy="1143000"/>
          </a:xfrm>
        </p:spPr>
        <p:txBody>
          <a:bodyPr>
            <a:normAutofit/>
          </a:bodyPr>
          <a:lstStyle/>
          <a:p>
            <a:r>
              <a:rPr lang="en-US" sz="3600" dirty="0" smtClean="0">
                <a:solidFill>
                  <a:srgbClr val="000090"/>
                </a:solidFill>
              </a:rPr>
              <a:t>Melting</a:t>
            </a:r>
            <a:endParaRPr lang="en-US" sz="3600" dirty="0">
              <a:solidFill>
                <a:srgbClr val="000090"/>
              </a:solidFill>
            </a:endParaRPr>
          </a:p>
        </p:txBody>
      </p:sp>
      <p:sp>
        <p:nvSpPr>
          <p:cNvPr id="15362" name="Rectangle 18"/>
          <p:cNvSpPr>
            <a:spLocks noChangeArrowheads="1"/>
          </p:cNvSpPr>
          <p:nvPr/>
        </p:nvSpPr>
        <p:spPr bwMode="auto">
          <a:xfrm>
            <a:off x="4495800" y="3208866"/>
            <a:ext cx="1371600" cy="533400"/>
          </a:xfrm>
          <a:prstGeom prst="rect">
            <a:avLst/>
          </a:prstGeom>
          <a:solidFill>
            <a:schemeClr val="bg1"/>
          </a:solidFill>
          <a:ln w="9525">
            <a:noFill/>
            <a:round/>
            <a:headEnd/>
            <a:tailEnd/>
          </a:ln>
        </p:spPr>
        <p:txBody>
          <a:bodyPr>
            <a:prstTxWarp prst="textNoShape">
              <a:avLst/>
            </a:prstTxWarp>
          </a:bodyPr>
          <a:lstStyle/>
          <a:p>
            <a:r>
              <a:rPr lang="en-US" sz="1900" dirty="0"/>
              <a:t>Densities</a:t>
            </a:r>
          </a:p>
        </p:txBody>
      </p:sp>
      <p:pic>
        <p:nvPicPr>
          <p:cNvPr id="15363" name="Picture 1" descr="partial-melting-and-magma-production.1.jpg"/>
          <p:cNvPicPr>
            <a:picLocks noChangeAspect="1"/>
          </p:cNvPicPr>
          <p:nvPr/>
        </p:nvPicPr>
        <p:blipFill>
          <a:blip r:embed="rId3"/>
          <a:srcRect/>
          <a:stretch>
            <a:fillRect/>
          </a:stretch>
        </p:blipFill>
        <p:spPr bwMode="auto">
          <a:xfrm>
            <a:off x="228591" y="2537354"/>
            <a:ext cx="3582591" cy="3247136"/>
          </a:xfrm>
          <a:prstGeom prst="rect">
            <a:avLst/>
          </a:prstGeom>
          <a:noFill/>
          <a:ln w="9525">
            <a:noFill/>
            <a:miter lim="800000"/>
            <a:headEnd/>
            <a:tailEnd/>
          </a:ln>
        </p:spPr>
      </p:pic>
      <p:sp>
        <p:nvSpPr>
          <p:cNvPr id="15364" name="TextBox 2"/>
          <p:cNvSpPr txBox="1">
            <a:spLocks noChangeArrowheads="1"/>
          </p:cNvSpPr>
          <p:nvPr/>
        </p:nvSpPr>
        <p:spPr bwMode="auto">
          <a:xfrm>
            <a:off x="4495800" y="1989666"/>
            <a:ext cx="3832136" cy="677108"/>
          </a:xfrm>
          <a:prstGeom prst="rect">
            <a:avLst/>
          </a:prstGeom>
          <a:noFill/>
          <a:ln w="9525">
            <a:noFill/>
            <a:miter lim="800000"/>
            <a:headEnd/>
            <a:tailEnd/>
          </a:ln>
        </p:spPr>
        <p:txBody>
          <a:bodyPr wrap="none">
            <a:prstTxWarp prst="textNoShape">
              <a:avLst/>
            </a:prstTxWarp>
            <a:spAutoFit/>
          </a:bodyPr>
          <a:lstStyle/>
          <a:p>
            <a:r>
              <a:rPr lang="en-US" sz="1900" dirty="0"/>
              <a:t>Melting forms oceanic crust (basalt)</a:t>
            </a:r>
          </a:p>
          <a:p>
            <a:r>
              <a:rPr lang="en-US" sz="1900" dirty="0"/>
              <a:t>and depleted residuum (</a:t>
            </a:r>
            <a:r>
              <a:rPr lang="en-US" sz="1900" dirty="0" err="1"/>
              <a:t>harzburgite</a:t>
            </a:r>
            <a:r>
              <a:rPr lang="en-US" sz="1900" dirty="0"/>
              <a:t>)</a:t>
            </a:r>
          </a:p>
        </p:txBody>
      </p:sp>
      <p:sp>
        <p:nvSpPr>
          <p:cNvPr id="15365" name="TextBox 3"/>
          <p:cNvSpPr txBox="1">
            <a:spLocks noChangeArrowheads="1"/>
          </p:cNvSpPr>
          <p:nvPr/>
        </p:nvSpPr>
        <p:spPr bwMode="auto">
          <a:xfrm>
            <a:off x="685800" y="1989666"/>
            <a:ext cx="3027363" cy="446088"/>
          </a:xfrm>
          <a:prstGeom prst="rect">
            <a:avLst/>
          </a:prstGeom>
          <a:noFill/>
          <a:ln w="9525">
            <a:noFill/>
            <a:miter lim="800000"/>
            <a:headEnd/>
            <a:tailEnd/>
          </a:ln>
        </p:spPr>
        <p:txBody>
          <a:bodyPr wrap="none">
            <a:prstTxWarp prst="textNoShape">
              <a:avLst/>
            </a:prstTxWarp>
            <a:spAutoFit/>
          </a:bodyPr>
          <a:lstStyle/>
          <a:p>
            <a:r>
              <a:rPr lang="en-US" sz="2300" dirty="0"/>
              <a:t>Decompression Melting</a:t>
            </a:r>
          </a:p>
        </p:txBody>
      </p:sp>
      <p:sp>
        <p:nvSpPr>
          <p:cNvPr id="15366" name="TextBox 6"/>
          <p:cNvSpPr txBox="1">
            <a:spLocks noChangeArrowheads="1"/>
          </p:cNvSpPr>
          <p:nvPr/>
        </p:nvSpPr>
        <p:spPr bwMode="auto">
          <a:xfrm>
            <a:off x="5105400" y="3818466"/>
            <a:ext cx="2619089" cy="1554272"/>
          </a:xfrm>
          <a:prstGeom prst="rect">
            <a:avLst/>
          </a:prstGeom>
          <a:noFill/>
          <a:ln w="9525">
            <a:noFill/>
            <a:miter lim="800000"/>
            <a:headEnd/>
            <a:tailEnd/>
          </a:ln>
        </p:spPr>
        <p:txBody>
          <a:bodyPr wrap="none">
            <a:prstTxWarp prst="textNoShape">
              <a:avLst/>
            </a:prstTxWarp>
            <a:spAutoFit/>
          </a:bodyPr>
          <a:lstStyle/>
          <a:p>
            <a:r>
              <a:rPr lang="en-US" sz="1900" dirty="0"/>
              <a:t>basalt  ~   2.9 g/cm</a:t>
            </a:r>
            <a:r>
              <a:rPr lang="en-US" sz="1900" baseline="30000" dirty="0"/>
              <a:t>3</a:t>
            </a:r>
          </a:p>
          <a:p>
            <a:endParaRPr lang="en-US" sz="1900" dirty="0"/>
          </a:p>
          <a:p>
            <a:r>
              <a:rPr lang="en-US" sz="1900" dirty="0" err="1"/>
              <a:t>harzburgite</a:t>
            </a:r>
            <a:r>
              <a:rPr lang="en-US" sz="1900" dirty="0"/>
              <a:t>  ~  3.2 g/cm</a:t>
            </a:r>
            <a:r>
              <a:rPr lang="en-US" sz="1900" baseline="30000" dirty="0"/>
              <a:t>3</a:t>
            </a:r>
          </a:p>
          <a:p>
            <a:endParaRPr lang="en-US" sz="1900" dirty="0"/>
          </a:p>
          <a:p>
            <a:r>
              <a:rPr lang="en-US" sz="1900" dirty="0" err="1"/>
              <a:t>lherzolite</a:t>
            </a:r>
            <a:r>
              <a:rPr lang="en-US" sz="1900" dirty="0"/>
              <a:t>  ~  3.3 g/cm</a:t>
            </a:r>
            <a:r>
              <a:rPr lang="en-US" sz="1900" baseline="30000" dirty="0"/>
              <a:t>3</a:t>
            </a:r>
          </a:p>
        </p:txBody>
      </p:sp>
      <p:sp>
        <p:nvSpPr>
          <p:cNvPr id="15367" name="TextBox 1"/>
          <p:cNvSpPr txBox="1">
            <a:spLocks noChangeArrowheads="1"/>
          </p:cNvSpPr>
          <p:nvPr/>
        </p:nvSpPr>
        <p:spPr bwMode="auto">
          <a:xfrm>
            <a:off x="6145151" y="6290203"/>
            <a:ext cx="2812582" cy="353943"/>
          </a:xfrm>
          <a:prstGeom prst="rect">
            <a:avLst/>
          </a:prstGeom>
          <a:noFill/>
          <a:ln w="9525">
            <a:noFill/>
            <a:miter lim="800000"/>
            <a:headEnd/>
            <a:tailEnd/>
          </a:ln>
        </p:spPr>
        <p:txBody>
          <a:bodyPr wrap="none">
            <a:prstTxWarp prst="textNoShape">
              <a:avLst/>
            </a:prstTxWarp>
            <a:spAutoFit/>
          </a:bodyPr>
          <a:lstStyle/>
          <a:p>
            <a:r>
              <a:rPr lang="en-US" sz="1700" dirty="0" err="1"/>
              <a:t>Oxburgh</a:t>
            </a:r>
            <a:r>
              <a:rPr lang="en-US" sz="1700" dirty="0"/>
              <a:t> &amp; </a:t>
            </a:r>
            <a:r>
              <a:rPr lang="en-US" sz="1700" dirty="0" err="1"/>
              <a:t>Parmentier</a:t>
            </a:r>
            <a:r>
              <a:rPr lang="en-US" sz="1700" dirty="0"/>
              <a:t> (1977)</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62000" y="152400"/>
            <a:ext cx="7772400" cy="1143000"/>
          </a:xfrm>
        </p:spPr>
        <p:txBody>
          <a:bodyPr/>
          <a:lstStyle/>
          <a:p>
            <a:r>
              <a:rPr lang="en-US" sz="3200" dirty="0">
                <a:solidFill>
                  <a:srgbClr val="000090"/>
                </a:solidFill>
              </a:rPr>
              <a:t>Buoyancy of Lithosphere</a:t>
            </a:r>
            <a:endParaRPr lang="en-US" dirty="0">
              <a:solidFill>
                <a:srgbClr val="000090"/>
              </a:solidFill>
            </a:endParaRPr>
          </a:p>
        </p:txBody>
      </p:sp>
      <p:pic>
        <p:nvPicPr>
          <p:cNvPr id="17410" name="Picture 13" descr="vanhunen1.tiff"/>
          <p:cNvPicPr>
            <a:picLocks noChangeAspect="1"/>
          </p:cNvPicPr>
          <p:nvPr/>
        </p:nvPicPr>
        <p:blipFill>
          <a:blip r:embed="rId3"/>
          <a:srcRect/>
          <a:stretch>
            <a:fillRect/>
          </a:stretch>
        </p:blipFill>
        <p:spPr bwMode="auto">
          <a:xfrm>
            <a:off x="754063" y="1143000"/>
            <a:ext cx="6972300" cy="3024188"/>
          </a:xfrm>
          <a:prstGeom prst="rect">
            <a:avLst/>
          </a:prstGeom>
          <a:noFill/>
          <a:ln w="9525">
            <a:noFill/>
            <a:miter lim="800000"/>
            <a:headEnd/>
            <a:tailEnd/>
          </a:ln>
        </p:spPr>
      </p:pic>
      <p:sp>
        <p:nvSpPr>
          <p:cNvPr id="17411" name="Rectangle 17"/>
          <p:cNvSpPr>
            <a:spLocks noChangeArrowheads="1"/>
          </p:cNvSpPr>
          <p:nvPr/>
        </p:nvSpPr>
        <p:spPr bwMode="auto">
          <a:xfrm>
            <a:off x="1516063" y="1195388"/>
            <a:ext cx="381000" cy="3810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7412" name="Rectangle 18"/>
          <p:cNvSpPr>
            <a:spLocks noChangeArrowheads="1"/>
          </p:cNvSpPr>
          <p:nvPr/>
        </p:nvSpPr>
        <p:spPr bwMode="auto">
          <a:xfrm>
            <a:off x="4411663" y="1042988"/>
            <a:ext cx="304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7413" name="TextBox 20"/>
          <p:cNvSpPr txBox="1">
            <a:spLocks noChangeArrowheads="1"/>
          </p:cNvSpPr>
          <p:nvPr/>
        </p:nvSpPr>
        <p:spPr bwMode="auto">
          <a:xfrm>
            <a:off x="6753225" y="3962400"/>
            <a:ext cx="2247900" cy="354013"/>
          </a:xfrm>
          <a:prstGeom prst="rect">
            <a:avLst/>
          </a:prstGeom>
          <a:noFill/>
          <a:ln w="9525">
            <a:noFill/>
            <a:miter lim="800000"/>
            <a:headEnd/>
            <a:tailEnd/>
          </a:ln>
        </p:spPr>
        <p:txBody>
          <a:bodyPr wrap="none">
            <a:prstTxWarp prst="textNoShape">
              <a:avLst/>
            </a:prstTxWarp>
            <a:spAutoFit/>
          </a:bodyPr>
          <a:lstStyle/>
          <a:p>
            <a:r>
              <a:rPr lang="en-US" sz="1700"/>
              <a:t>van Hunen et al. (2008)</a:t>
            </a:r>
          </a:p>
        </p:txBody>
      </p:sp>
      <p:sp>
        <p:nvSpPr>
          <p:cNvPr id="17414" name="TextBox 2"/>
          <p:cNvSpPr txBox="1">
            <a:spLocks noChangeArrowheads="1"/>
          </p:cNvSpPr>
          <p:nvPr/>
        </p:nvSpPr>
        <p:spPr bwMode="auto">
          <a:xfrm>
            <a:off x="6705600" y="6172200"/>
            <a:ext cx="1304925" cy="354013"/>
          </a:xfrm>
          <a:prstGeom prst="rect">
            <a:avLst/>
          </a:prstGeom>
          <a:noFill/>
          <a:ln w="9525">
            <a:noFill/>
            <a:miter lim="800000"/>
            <a:headEnd/>
            <a:tailEnd/>
          </a:ln>
        </p:spPr>
        <p:txBody>
          <a:bodyPr wrap="none">
            <a:prstTxWarp prst="textNoShape">
              <a:avLst/>
            </a:prstTxWarp>
            <a:spAutoFit/>
          </a:bodyPr>
          <a:lstStyle/>
          <a:p>
            <a:r>
              <a:rPr lang="en-US" sz="1700"/>
              <a:t>Sleep (2007)</a:t>
            </a:r>
          </a:p>
        </p:txBody>
      </p:sp>
      <p:pic>
        <p:nvPicPr>
          <p:cNvPr id="17415" name="Picture 3" descr="sleep.jpg"/>
          <p:cNvPicPr>
            <a:picLocks noChangeAspect="1"/>
          </p:cNvPicPr>
          <p:nvPr/>
        </p:nvPicPr>
        <p:blipFill>
          <a:blip r:embed="rId4"/>
          <a:srcRect/>
          <a:stretch>
            <a:fillRect/>
          </a:stretch>
        </p:blipFill>
        <p:spPr bwMode="auto">
          <a:xfrm>
            <a:off x="2286000" y="4343400"/>
            <a:ext cx="3963988" cy="2359025"/>
          </a:xfrm>
          <a:prstGeom prst="rect">
            <a:avLst/>
          </a:prstGeom>
          <a:noFill/>
          <a:ln w="9525">
            <a:noFill/>
            <a:miter lim="800000"/>
            <a:headEnd/>
            <a:tailEnd/>
          </a:ln>
        </p:spPr>
      </p:pic>
      <p:sp>
        <p:nvSpPr>
          <p:cNvPr id="17416" name="TextBox 4"/>
          <p:cNvSpPr txBox="1">
            <a:spLocks noChangeArrowheads="1"/>
          </p:cNvSpPr>
          <p:nvPr/>
        </p:nvSpPr>
        <p:spPr bwMode="auto">
          <a:xfrm>
            <a:off x="2895600" y="5638800"/>
            <a:ext cx="1762125" cy="369888"/>
          </a:xfrm>
          <a:prstGeom prst="rect">
            <a:avLst/>
          </a:prstGeom>
          <a:noFill/>
          <a:ln w="9525">
            <a:noFill/>
            <a:miter lim="800000"/>
            <a:headEnd/>
            <a:tailEnd/>
          </a:ln>
        </p:spPr>
        <p:txBody>
          <a:bodyPr wrap="none">
            <a:prstTxWarp prst="textNoShape">
              <a:avLst/>
            </a:prstTxWarp>
            <a:spAutoFit/>
          </a:bodyPr>
          <a:lstStyle/>
          <a:p>
            <a:r>
              <a:rPr lang="en-US" sz="1800"/>
              <a:t>average heat flux</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antle_convec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645" y="1966912"/>
            <a:ext cx="4546735" cy="349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5791942" y="5528395"/>
            <a:ext cx="9604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700" dirty="0">
                <a:solidFill>
                  <a:srgbClr val="000090"/>
                </a:solidFill>
              </a:rPr>
              <a:t>(S. </a:t>
            </a:r>
            <a:r>
              <a:rPr lang="en-US" sz="1700" dirty="0" err="1">
                <a:solidFill>
                  <a:srgbClr val="000090"/>
                </a:solidFill>
              </a:rPr>
              <a:t>Rost</a:t>
            </a:r>
            <a:r>
              <a:rPr lang="en-US" sz="1700" dirty="0">
                <a:solidFill>
                  <a:srgbClr val="000090"/>
                </a:solidFill>
              </a:rPr>
              <a:t>)</a:t>
            </a:r>
          </a:p>
        </p:txBody>
      </p:sp>
      <p:sp>
        <p:nvSpPr>
          <p:cNvPr id="17412" name="TextBox 3"/>
          <p:cNvSpPr txBox="1">
            <a:spLocks noChangeArrowheads="1"/>
          </p:cNvSpPr>
          <p:nvPr/>
        </p:nvSpPr>
        <p:spPr bwMode="auto">
          <a:xfrm>
            <a:off x="2971800" y="533400"/>
            <a:ext cx="2904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3600" dirty="0" smtClean="0">
                <a:solidFill>
                  <a:srgbClr val="000090"/>
                </a:solidFill>
                <a:latin typeface="+mj-lt"/>
              </a:rPr>
              <a:t>Mantle Mixing</a:t>
            </a:r>
            <a:endParaRPr lang="en-US" sz="3600" dirty="0">
              <a:solidFill>
                <a:srgbClr val="000090"/>
              </a:solidFill>
              <a:latin typeface="+mj-lt"/>
            </a:endParaRPr>
          </a:p>
        </p:txBody>
      </p:sp>
      <p:sp>
        <p:nvSpPr>
          <p:cNvPr id="17418" name="TextBox 9"/>
          <p:cNvSpPr txBox="1">
            <a:spLocks noChangeArrowheads="1"/>
          </p:cNvSpPr>
          <p:nvPr/>
        </p:nvSpPr>
        <p:spPr bwMode="auto">
          <a:xfrm>
            <a:off x="1405466" y="6077239"/>
            <a:ext cx="66736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200" dirty="0" smtClean="0">
                <a:latin typeface="+mn-lt"/>
              </a:rPr>
              <a:t>How quickly are chemical anomalies and volatiles mixed?</a:t>
            </a:r>
            <a:endParaRPr lang="en-US" sz="2200" dirty="0">
              <a:latin typeface="+mn-lt"/>
            </a:endParaRPr>
          </a:p>
        </p:txBody>
      </p:sp>
    </p:spTree>
    <p:extLst>
      <p:ext uri="{BB962C8B-B14F-4D97-AF65-F5344CB8AC3E}">
        <p14:creationId xmlns:p14="http://schemas.microsoft.com/office/powerpoint/2010/main" val="9394667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491698"/>
            <a:ext cx="7772400" cy="1143000"/>
          </a:xfrm>
        </p:spPr>
        <p:txBody>
          <a:bodyPr>
            <a:normAutofit/>
          </a:bodyPr>
          <a:lstStyle/>
          <a:p>
            <a:pPr eaLnBrk="1" hangingPunct="1"/>
            <a:r>
              <a:rPr lang="en-US" sz="3600" dirty="0" smtClean="0">
                <a:solidFill>
                  <a:srgbClr val="000090"/>
                </a:solidFill>
                <a:ea typeface="ＭＳ Ｐゴシック" charset="0"/>
                <a:cs typeface="ＭＳ Ｐゴシック" charset="0"/>
              </a:rPr>
              <a:t>Geometry</a:t>
            </a:r>
            <a:endParaRPr lang="en-US" sz="3600" dirty="0">
              <a:solidFill>
                <a:srgbClr val="000090"/>
              </a:solidFill>
              <a:ea typeface="ＭＳ Ｐゴシック" charset="0"/>
              <a:cs typeface="ＭＳ Ｐゴシック" charset="0"/>
            </a:endParaRPr>
          </a:p>
        </p:txBody>
      </p:sp>
      <p:pic>
        <p:nvPicPr>
          <p:cNvPr id="15363" name="Picture 1" descr="S279_1_025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333" y="2002366"/>
            <a:ext cx="74088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7226300" y="5562600"/>
            <a:ext cx="191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600" dirty="0">
                <a:solidFill>
                  <a:srgbClr val="000090"/>
                </a:solidFill>
              </a:rPr>
              <a:t>The Open University</a:t>
            </a:r>
          </a:p>
        </p:txBody>
      </p:sp>
    </p:spTree>
    <p:extLst>
      <p:ext uri="{BB962C8B-B14F-4D97-AF65-F5344CB8AC3E}">
        <p14:creationId xmlns:p14="http://schemas.microsoft.com/office/powerpoint/2010/main" val="53218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772400" cy="1143000"/>
          </a:xfrm>
        </p:spPr>
        <p:txBody>
          <a:bodyPr>
            <a:normAutofit/>
          </a:bodyPr>
          <a:lstStyle/>
          <a:p>
            <a:r>
              <a:rPr lang="en-US" sz="3600" dirty="0" smtClean="0">
                <a:solidFill>
                  <a:srgbClr val="000090"/>
                </a:solidFill>
                <a:ea typeface="ＭＳ Ｐゴシック" charset="0"/>
                <a:cs typeface="ＭＳ Ｐゴシック" charset="0"/>
              </a:rPr>
              <a:t>Rotation</a:t>
            </a:r>
            <a:endParaRPr lang="en-US" sz="3600" dirty="0">
              <a:solidFill>
                <a:srgbClr val="000090"/>
              </a:solidFill>
              <a:ea typeface="ＭＳ Ｐゴシック" charset="0"/>
              <a:cs typeface="ＭＳ Ｐゴシック" charset="0"/>
            </a:endParaRPr>
          </a:p>
        </p:txBody>
      </p:sp>
      <p:pic>
        <p:nvPicPr>
          <p:cNvPr id="2" name="Picture 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407" y="4417445"/>
            <a:ext cx="2259878" cy="1664712"/>
          </a:xfrm>
          <a:prstGeom prst="rect">
            <a:avLst/>
          </a:prstGeom>
        </p:spPr>
      </p:pic>
      <p:pic>
        <p:nvPicPr>
          <p:cNvPr id="15" name="Picture 5" descr="Fig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044" y="2786953"/>
            <a:ext cx="1637815" cy="246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otate270anticlockwise3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70" y="2039178"/>
            <a:ext cx="747775" cy="747775"/>
          </a:xfrm>
          <a:prstGeom prst="rect">
            <a:avLst/>
          </a:prstGeom>
        </p:spPr>
      </p:pic>
      <p:pic>
        <p:nvPicPr>
          <p:cNvPr id="17" name="Picture 6" descr="olson_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7184" y="2039178"/>
            <a:ext cx="2962633" cy="279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76348" y="4880936"/>
            <a:ext cx="953469" cy="369332"/>
          </a:xfrm>
          <a:prstGeom prst="rect">
            <a:avLst/>
          </a:prstGeom>
          <a:noFill/>
        </p:spPr>
        <p:txBody>
          <a:bodyPr wrap="none" rtlCol="0">
            <a:spAutoFit/>
          </a:bodyPr>
          <a:lstStyle/>
          <a:p>
            <a:r>
              <a:rPr lang="en-US" dirty="0" smtClean="0"/>
              <a:t>P. Olson</a:t>
            </a:r>
            <a:endParaRPr lang="en-US" dirty="0"/>
          </a:p>
        </p:txBody>
      </p:sp>
    </p:spTree>
    <p:extLst>
      <p:ext uri="{BB962C8B-B14F-4D97-AF65-F5344CB8AC3E}">
        <p14:creationId xmlns:p14="http://schemas.microsoft.com/office/powerpoint/2010/main" val="16539052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772400" cy="1143000"/>
          </a:xfrm>
        </p:spPr>
        <p:txBody>
          <a:bodyPr>
            <a:normAutofit/>
          </a:bodyPr>
          <a:lstStyle/>
          <a:p>
            <a:r>
              <a:rPr lang="en-US" sz="3600" dirty="0" smtClean="0">
                <a:solidFill>
                  <a:srgbClr val="000090"/>
                </a:solidFill>
                <a:ea typeface="ＭＳ Ｐゴシック" charset="0"/>
                <a:cs typeface="ＭＳ Ｐゴシック" charset="0"/>
              </a:rPr>
              <a:t>Rotation</a:t>
            </a:r>
            <a:endParaRPr lang="en-US" sz="3600" dirty="0">
              <a:solidFill>
                <a:srgbClr val="000090"/>
              </a:solidFill>
              <a:ea typeface="ＭＳ Ｐゴシック" charset="0"/>
              <a:cs typeface="ＭＳ Ｐゴシック" charset="0"/>
            </a:endParaRPr>
          </a:p>
        </p:txBody>
      </p:sp>
      <p:pic>
        <p:nvPicPr>
          <p:cNvPr id="2" name="Picture 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407" y="4417445"/>
            <a:ext cx="2259878" cy="1664712"/>
          </a:xfrm>
          <a:prstGeom prst="rect">
            <a:avLst/>
          </a:prstGeom>
        </p:spPr>
      </p:pic>
      <p:pic>
        <p:nvPicPr>
          <p:cNvPr id="15" name="Picture 5" descr="Fig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044" y="2786953"/>
            <a:ext cx="1637815" cy="246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otate270anticlockwise3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70" y="2039178"/>
            <a:ext cx="747775" cy="747775"/>
          </a:xfrm>
          <a:prstGeom prst="rect">
            <a:avLst/>
          </a:prstGeom>
        </p:spPr>
      </p:pic>
      <p:sp>
        <p:nvSpPr>
          <p:cNvPr id="4" name="TextBox 3"/>
          <p:cNvSpPr txBox="1"/>
          <p:nvPr/>
        </p:nvSpPr>
        <p:spPr>
          <a:xfrm>
            <a:off x="6227507" y="4887134"/>
            <a:ext cx="1302310" cy="369332"/>
          </a:xfrm>
          <a:prstGeom prst="rect">
            <a:avLst/>
          </a:prstGeom>
          <a:noFill/>
        </p:spPr>
        <p:txBody>
          <a:bodyPr wrap="none" rtlCol="0">
            <a:spAutoFit/>
          </a:bodyPr>
          <a:lstStyle/>
          <a:p>
            <a:r>
              <a:rPr lang="en-US" dirty="0" smtClean="0"/>
              <a:t>Zonal winds</a:t>
            </a:r>
            <a:endParaRPr lang="en-US" dirty="0"/>
          </a:p>
        </p:txBody>
      </p:sp>
      <p:pic>
        <p:nvPicPr>
          <p:cNvPr id="8" name="Picture 11" descr="zonal_wind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5967" y="2079473"/>
            <a:ext cx="28638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4626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772400" cy="1143000"/>
          </a:xfrm>
        </p:spPr>
        <p:txBody>
          <a:bodyPr>
            <a:normAutofit/>
          </a:bodyPr>
          <a:lstStyle/>
          <a:p>
            <a:r>
              <a:rPr lang="en-US" sz="3600" dirty="0" err="1" smtClean="0">
                <a:solidFill>
                  <a:srgbClr val="000090"/>
                </a:solidFill>
                <a:ea typeface="ＭＳ Ｐゴシック" charset="0"/>
                <a:cs typeface="ＭＳ Ｐゴシック" charset="0"/>
              </a:rPr>
              <a:t>Geodynamo</a:t>
            </a:r>
            <a:endParaRPr lang="en-US" sz="3600" dirty="0">
              <a:solidFill>
                <a:srgbClr val="000090"/>
              </a:solidFill>
              <a:ea typeface="ＭＳ Ｐゴシック" charset="0"/>
              <a:cs typeface="ＭＳ Ｐゴシック" charset="0"/>
            </a:endParaRPr>
          </a:p>
        </p:txBody>
      </p:sp>
      <p:pic>
        <p:nvPicPr>
          <p:cNvPr id="5" name="Picture 4" descr="13551108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40" y="1566338"/>
            <a:ext cx="5300688" cy="4303766"/>
          </a:xfrm>
          <a:prstGeom prst="rect">
            <a:avLst/>
          </a:prstGeom>
        </p:spPr>
      </p:pic>
      <p:sp>
        <p:nvSpPr>
          <p:cNvPr id="6" name="TextBox 5"/>
          <p:cNvSpPr txBox="1"/>
          <p:nvPr/>
        </p:nvSpPr>
        <p:spPr>
          <a:xfrm>
            <a:off x="1371601" y="6099201"/>
            <a:ext cx="6725168" cy="400110"/>
          </a:xfrm>
          <a:prstGeom prst="rect">
            <a:avLst/>
          </a:prstGeom>
          <a:noFill/>
        </p:spPr>
        <p:txBody>
          <a:bodyPr wrap="none" rtlCol="0">
            <a:spAutoFit/>
          </a:bodyPr>
          <a:lstStyle/>
          <a:p>
            <a:r>
              <a:rPr lang="en-US" sz="2000" dirty="0" smtClean="0"/>
              <a:t>Presence of magnetic field can affect the pattern of convection</a:t>
            </a:r>
            <a:endParaRPr lang="en-US" sz="2000" dirty="0"/>
          </a:p>
        </p:txBody>
      </p:sp>
    </p:spTree>
    <p:extLst>
      <p:ext uri="{BB962C8B-B14F-4D97-AF65-F5344CB8AC3E}">
        <p14:creationId xmlns:p14="http://schemas.microsoft.com/office/powerpoint/2010/main" val="1100575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53047" y="378861"/>
            <a:ext cx="4244296" cy="646331"/>
          </a:xfrm>
          <a:prstGeom prst="rect">
            <a:avLst/>
          </a:prstGeom>
          <a:noFill/>
        </p:spPr>
        <p:txBody>
          <a:bodyPr wrap="none" rtlCol="0">
            <a:spAutoFit/>
          </a:bodyPr>
          <a:lstStyle/>
          <a:p>
            <a:r>
              <a:rPr lang="en-US" sz="3600" dirty="0" smtClean="0">
                <a:solidFill>
                  <a:srgbClr val="000090"/>
                </a:solidFill>
              </a:rPr>
              <a:t>Turbulent Convection</a:t>
            </a:r>
            <a:endParaRPr lang="en-US" sz="3600" dirty="0">
              <a:solidFill>
                <a:srgbClr val="000090"/>
              </a:solidFill>
            </a:endParaRPr>
          </a:p>
        </p:txBody>
      </p:sp>
      <p:pic>
        <p:nvPicPr>
          <p:cNvPr id="4" name="Picture 3" descr="sun_granulation_abo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28" y="2158948"/>
            <a:ext cx="1984626" cy="2480785"/>
          </a:xfrm>
          <a:prstGeom prst="rect">
            <a:avLst/>
          </a:prstGeom>
        </p:spPr>
      </p:pic>
      <p:pic>
        <p:nvPicPr>
          <p:cNvPr id="2" name="Picture 1" descr="96625main_supergr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2992967"/>
            <a:ext cx="1905000" cy="1905000"/>
          </a:xfrm>
          <a:prstGeom prst="rect">
            <a:avLst/>
          </a:prstGeom>
        </p:spPr>
      </p:pic>
      <p:pic>
        <p:nvPicPr>
          <p:cNvPr id="5" name="Picture 4" descr="i_screenimage_3272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51000"/>
            <a:ext cx="5207000" cy="5207000"/>
          </a:xfrm>
          <a:prstGeom prst="rect">
            <a:avLst/>
          </a:prstGeom>
        </p:spPr>
      </p:pic>
      <p:sp>
        <p:nvSpPr>
          <p:cNvPr id="7" name="Oval 6"/>
          <p:cNvSpPr/>
          <p:nvPr/>
        </p:nvSpPr>
        <p:spPr>
          <a:xfrm>
            <a:off x="4588933" y="3574458"/>
            <a:ext cx="254000" cy="270933"/>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626130" y="2216098"/>
            <a:ext cx="1334403" cy="141551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26130" y="3800941"/>
            <a:ext cx="1182003" cy="76781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0" y="1684867"/>
            <a:ext cx="1763073" cy="369332"/>
          </a:xfrm>
          <a:prstGeom prst="rect">
            <a:avLst/>
          </a:prstGeom>
          <a:noFill/>
        </p:spPr>
        <p:txBody>
          <a:bodyPr wrap="none" rtlCol="0">
            <a:spAutoFit/>
          </a:bodyPr>
          <a:lstStyle/>
          <a:p>
            <a:r>
              <a:rPr lang="en-US" dirty="0" smtClean="0">
                <a:solidFill>
                  <a:schemeClr val="bg1"/>
                </a:solidFill>
              </a:rPr>
              <a:t>Solar Convection</a:t>
            </a:r>
            <a:endParaRPr lang="en-US" dirty="0">
              <a:solidFill>
                <a:schemeClr val="bg1"/>
              </a:solidFill>
            </a:endParaRPr>
          </a:p>
        </p:txBody>
      </p:sp>
      <p:sp>
        <p:nvSpPr>
          <p:cNvPr id="8" name="TextBox 7"/>
          <p:cNvSpPr txBox="1"/>
          <p:nvPr/>
        </p:nvSpPr>
        <p:spPr>
          <a:xfrm>
            <a:off x="6451600" y="4713301"/>
            <a:ext cx="1262072" cy="369332"/>
          </a:xfrm>
          <a:prstGeom prst="rect">
            <a:avLst/>
          </a:prstGeom>
          <a:noFill/>
        </p:spPr>
        <p:txBody>
          <a:bodyPr wrap="none" rtlCol="0">
            <a:spAutoFit/>
          </a:bodyPr>
          <a:lstStyle/>
          <a:p>
            <a:r>
              <a:rPr lang="en-US" dirty="0" smtClean="0"/>
              <a:t>granulation</a:t>
            </a:r>
            <a:endParaRPr lang="en-US" dirty="0"/>
          </a:p>
        </p:txBody>
      </p:sp>
      <p:sp>
        <p:nvSpPr>
          <p:cNvPr id="10" name="TextBox 9"/>
          <p:cNvSpPr txBox="1"/>
          <p:nvPr/>
        </p:nvSpPr>
        <p:spPr>
          <a:xfrm>
            <a:off x="6053876" y="5929812"/>
            <a:ext cx="2409584" cy="400110"/>
          </a:xfrm>
          <a:prstGeom prst="rect">
            <a:avLst/>
          </a:prstGeom>
          <a:noFill/>
        </p:spPr>
        <p:txBody>
          <a:bodyPr wrap="none" rtlCol="0">
            <a:spAutoFit/>
          </a:bodyPr>
          <a:lstStyle/>
          <a:p>
            <a:r>
              <a:rPr lang="en-US" sz="2000" dirty="0" smtClean="0"/>
              <a:t>Our Initial Condition?</a:t>
            </a:r>
            <a:endParaRPr lang="en-US" sz="2000" dirty="0"/>
          </a:p>
        </p:txBody>
      </p:sp>
    </p:spTree>
    <p:extLst>
      <p:ext uri="{BB962C8B-B14F-4D97-AF65-F5344CB8AC3E}">
        <p14:creationId xmlns:p14="http://schemas.microsoft.com/office/powerpoint/2010/main" val="15962837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772400" cy="1143000"/>
          </a:xfrm>
        </p:spPr>
        <p:txBody>
          <a:bodyPr>
            <a:normAutofit/>
          </a:bodyPr>
          <a:lstStyle/>
          <a:p>
            <a:r>
              <a:rPr lang="en-US" sz="3600" dirty="0" smtClean="0">
                <a:solidFill>
                  <a:srgbClr val="000090"/>
                </a:solidFill>
                <a:ea typeface="ＭＳ Ｐゴシック" charset="0"/>
                <a:cs typeface="ＭＳ Ｐゴシック" charset="0"/>
              </a:rPr>
              <a:t>Convection</a:t>
            </a:r>
            <a:endParaRPr lang="en-US" sz="3600" dirty="0">
              <a:solidFill>
                <a:srgbClr val="000090"/>
              </a:solidFill>
              <a:ea typeface="ＭＳ Ｐゴシック" charset="0"/>
              <a:cs typeface="ＭＳ Ｐゴシック" charset="0"/>
            </a:endParaRPr>
          </a:p>
        </p:txBody>
      </p:sp>
      <p:pic>
        <p:nvPicPr>
          <p:cNvPr id="19459" name="Picture 5" descr="Fig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832407" cy="275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152400" y="3581400"/>
            <a:ext cx="939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700"/>
              <a:t>(USGS)</a:t>
            </a:r>
          </a:p>
        </p:txBody>
      </p:sp>
      <p:sp>
        <p:nvSpPr>
          <p:cNvPr id="19461" name="TextBox 1"/>
          <p:cNvSpPr txBox="1">
            <a:spLocks noChangeArrowheads="1"/>
          </p:cNvSpPr>
          <p:nvPr/>
        </p:nvSpPr>
        <p:spPr bwMode="auto">
          <a:xfrm>
            <a:off x="3810000" y="1981200"/>
            <a:ext cx="1582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400" dirty="0">
                <a:solidFill>
                  <a:srgbClr val="000090"/>
                </a:solidFill>
                <a:latin typeface="+mn-lt"/>
              </a:rPr>
              <a:t>Predictions</a:t>
            </a:r>
          </a:p>
        </p:txBody>
      </p:sp>
      <p:sp>
        <p:nvSpPr>
          <p:cNvPr id="19463" name="TextBox 4"/>
          <p:cNvSpPr txBox="1">
            <a:spLocks noChangeArrowheads="1"/>
          </p:cNvSpPr>
          <p:nvPr/>
        </p:nvSpPr>
        <p:spPr bwMode="auto">
          <a:xfrm>
            <a:off x="3810000" y="2845713"/>
            <a:ext cx="28382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200" dirty="0">
                <a:latin typeface="+mn-lt"/>
              </a:rPr>
              <a:t>1</a:t>
            </a:r>
            <a:r>
              <a:rPr lang="en-US" sz="2200" dirty="0" smtClean="0">
                <a:latin typeface="+mn-lt"/>
              </a:rPr>
              <a:t>.  Heat flow   ~     Ra</a:t>
            </a:r>
            <a:r>
              <a:rPr lang="en-US" sz="2200" baseline="30000" dirty="0" smtClean="0">
                <a:latin typeface="+mn-lt"/>
              </a:rPr>
              <a:t>1/3</a:t>
            </a:r>
            <a:endParaRPr lang="en-US" sz="2200" baseline="30000" dirty="0">
              <a:latin typeface="+mn-lt"/>
            </a:endParaRPr>
          </a:p>
        </p:txBody>
      </p:sp>
      <p:sp>
        <p:nvSpPr>
          <p:cNvPr id="19464" name="TextBox 7"/>
          <p:cNvSpPr txBox="1">
            <a:spLocks noChangeArrowheads="1"/>
          </p:cNvSpPr>
          <p:nvPr/>
        </p:nvSpPr>
        <p:spPr bwMode="auto">
          <a:xfrm>
            <a:off x="3810000" y="3836313"/>
            <a:ext cx="23939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200" dirty="0">
                <a:latin typeface="+mn-lt"/>
              </a:rPr>
              <a:t>2</a:t>
            </a:r>
            <a:r>
              <a:rPr lang="en-US" sz="2200" dirty="0" smtClean="0">
                <a:latin typeface="+mn-lt"/>
              </a:rPr>
              <a:t>.  Velocity  ~  Ra</a:t>
            </a:r>
            <a:r>
              <a:rPr lang="en-US" sz="2200" baseline="30000" dirty="0" smtClean="0">
                <a:latin typeface="+mn-lt"/>
              </a:rPr>
              <a:t>2/3</a:t>
            </a:r>
            <a:endParaRPr lang="en-US" sz="2200" baseline="30000" dirty="0">
              <a:latin typeface="+mn-lt"/>
            </a:endParaRPr>
          </a:p>
        </p:txBody>
      </p:sp>
      <p:pic>
        <p:nvPicPr>
          <p:cNvPr id="1946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34000"/>
            <a:ext cx="1952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9"/>
          <p:cNvSpPr txBox="1">
            <a:spLocks noChangeArrowheads="1"/>
          </p:cNvSpPr>
          <p:nvPr/>
        </p:nvSpPr>
        <p:spPr bwMode="auto">
          <a:xfrm>
            <a:off x="762000" y="6025092"/>
            <a:ext cx="201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000" dirty="0"/>
              <a:t>Rayleigh Number</a:t>
            </a:r>
          </a:p>
        </p:txBody>
      </p:sp>
      <p:sp>
        <p:nvSpPr>
          <p:cNvPr id="19468" name="TextBox 11"/>
          <p:cNvSpPr txBox="1">
            <a:spLocks noChangeArrowheads="1"/>
          </p:cNvSpPr>
          <p:nvPr/>
        </p:nvSpPr>
        <p:spPr bwMode="auto">
          <a:xfrm>
            <a:off x="3810000" y="4776125"/>
            <a:ext cx="3187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2200" dirty="0">
                <a:latin typeface="+mn-lt"/>
              </a:rPr>
              <a:t>3</a:t>
            </a:r>
            <a:r>
              <a:rPr lang="en-US" sz="2200" dirty="0" smtClean="0">
                <a:latin typeface="+mn-lt"/>
              </a:rPr>
              <a:t>. Horizontal Length L ~  D  </a:t>
            </a:r>
            <a:endParaRPr lang="en-US" sz="2200" dirty="0">
              <a:latin typeface="+mn-lt"/>
            </a:endParaRPr>
          </a:p>
        </p:txBody>
      </p:sp>
      <p:sp>
        <p:nvSpPr>
          <p:cNvPr id="19469" name="TextBox 12"/>
          <p:cNvSpPr txBox="1">
            <a:spLocks noChangeArrowheads="1"/>
          </p:cNvSpPr>
          <p:nvPr/>
        </p:nvSpPr>
        <p:spPr bwMode="auto">
          <a:xfrm>
            <a:off x="2667000" y="2514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800"/>
              <a:t>D</a:t>
            </a:r>
          </a:p>
        </p:txBody>
      </p:sp>
      <p:cxnSp>
        <p:nvCxnSpPr>
          <p:cNvPr id="19470" name="Straight Arrow Connector 14"/>
          <p:cNvCxnSpPr>
            <a:cxnSpLocks noChangeShapeType="1"/>
          </p:cNvCxnSpPr>
          <p:nvPr/>
        </p:nvCxnSpPr>
        <p:spPr bwMode="auto">
          <a:xfrm>
            <a:off x="2819400" y="2971800"/>
            <a:ext cx="0" cy="304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1" name="Straight Arrow Connector 16"/>
          <p:cNvCxnSpPr>
            <a:cxnSpLocks noChangeShapeType="1"/>
          </p:cNvCxnSpPr>
          <p:nvPr/>
        </p:nvCxnSpPr>
        <p:spPr bwMode="auto">
          <a:xfrm flipV="1">
            <a:off x="2819400" y="2133600"/>
            <a:ext cx="0" cy="304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76969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Mantle_convection.jpg"/>
          <p:cNvPicPr>
            <a:picLocks noChangeAspect="1"/>
          </p:cNvPicPr>
          <p:nvPr/>
        </p:nvPicPr>
        <p:blipFill>
          <a:blip r:embed="rId3"/>
          <a:srcRect/>
          <a:stretch>
            <a:fillRect/>
          </a:stretch>
        </p:blipFill>
        <p:spPr bwMode="auto">
          <a:xfrm>
            <a:off x="406400" y="2791618"/>
            <a:ext cx="4178300" cy="3214688"/>
          </a:xfrm>
          <a:prstGeom prst="rect">
            <a:avLst/>
          </a:prstGeom>
          <a:noFill/>
          <a:ln w="9525">
            <a:noFill/>
            <a:miter lim="800000"/>
            <a:headEnd/>
            <a:tailEnd/>
          </a:ln>
        </p:spPr>
      </p:pic>
      <p:sp>
        <p:nvSpPr>
          <p:cNvPr id="17410" name="TextBox 2"/>
          <p:cNvSpPr txBox="1">
            <a:spLocks noChangeArrowheads="1"/>
          </p:cNvSpPr>
          <p:nvPr/>
        </p:nvSpPr>
        <p:spPr bwMode="auto">
          <a:xfrm>
            <a:off x="279400" y="6068218"/>
            <a:ext cx="906074" cy="353943"/>
          </a:xfrm>
          <a:prstGeom prst="rect">
            <a:avLst/>
          </a:prstGeom>
          <a:noFill/>
          <a:ln w="9525">
            <a:noFill/>
            <a:miter lim="800000"/>
            <a:headEnd/>
            <a:tailEnd/>
          </a:ln>
        </p:spPr>
        <p:txBody>
          <a:bodyPr wrap="none">
            <a:prstTxWarp prst="textNoShape">
              <a:avLst/>
            </a:prstTxWarp>
            <a:spAutoFit/>
          </a:bodyPr>
          <a:lstStyle/>
          <a:p>
            <a:r>
              <a:rPr lang="en-US" sz="1700" dirty="0">
                <a:solidFill>
                  <a:srgbClr val="000090"/>
                </a:solidFill>
              </a:rPr>
              <a:t>(S. </a:t>
            </a:r>
            <a:r>
              <a:rPr lang="en-US" sz="1700" dirty="0" err="1">
                <a:solidFill>
                  <a:srgbClr val="000090"/>
                </a:solidFill>
              </a:rPr>
              <a:t>Rost</a:t>
            </a:r>
            <a:r>
              <a:rPr lang="en-US" sz="1700" dirty="0">
                <a:solidFill>
                  <a:srgbClr val="000090"/>
                </a:solidFill>
              </a:rPr>
              <a:t>)</a:t>
            </a:r>
          </a:p>
        </p:txBody>
      </p:sp>
      <p:sp>
        <p:nvSpPr>
          <p:cNvPr id="17411" name="TextBox 3"/>
          <p:cNvSpPr txBox="1">
            <a:spLocks noChangeArrowheads="1"/>
          </p:cNvSpPr>
          <p:nvPr/>
        </p:nvSpPr>
        <p:spPr bwMode="auto">
          <a:xfrm>
            <a:off x="3644900" y="533400"/>
            <a:ext cx="1967982" cy="646331"/>
          </a:xfrm>
          <a:prstGeom prst="rect">
            <a:avLst/>
          </a:prstGeom>
          <a:noFill/>
          <a:ln w="9525">
            <a:noFill/>
            <a:miter lim="800000"/>
            <a:headEnd/>
            <a:tailEnd/>
          </a:ln>
        </p:spPr>
        <p:txBody>
          <a:bodyPr wrap="none">
            <a:prstTxWarp prst="textNoShape">
              <a:avLst/>
            </a:prstTxWarp>
            <a:spAutoFit/>
          </a:bodyPr>
          <a:lstStyle/>
          <a:p>
            <a:r>
              <a:rPr lang="en-US" sz="3600" dirty="0" smtClean="0">
                <a:solidFill>
                  <a:srgbClr val="000090"/>
                </a:solidFill>
              </a:rPr>
              <a:t>Summary</a:t>
            </a:r>
            <a:endParaRPr lang="en-US" sz="3600" dirty="0">
              <a:solidFill>
                <a:srgbClr val="000090"/>
              </a:solidFill>
            </a:endParaRPr>
          </a:p>
        </p:txBody>
      </p:sp>
      <p:sp>
        <p:nvSpPr>
          <p:cNvPr id="17412" name="TextBox 4"/>
          <p:cNvSpPr txBox="1">
            <a:spLocks noChangeArrowheads="1"/>
          </p:cNvSpPr>
          <p:nvPr/>
        </p:nvSpPr>
        <p:spPr bwMode="auto">
          <a:xfrm>
            <a:off x="5080000" y="2791618"/>
            <a:ext cx="2378188" cy="430887"/>
          </a:xfrm>
          <a:prstGeom prst="rect">
            <a:avLst/>
          </a:prstGeom>
          <a:noFill/>
          <a:ln w="9525">
            <a:noFill/>
            <a:miter lim="800000"/>
            <a:headEnd/>
            <a:tailEnd/>
          </a:ln>
        </p:spPr>
        <p:txBody>
          <a:bodyPr wrap="none">
            <a:prstTxWarp prst="textNoShape">
              <a:avLst/>
            </a:prstTxWarp>
            <a:spAutoFit/>
          </a:bodyPr>
          <a:lstStyle/>
          <a:p>
            <a:r>
              <a:rPr lang="en-US" sz="2200" dirty="0"/>
              <a:t> </a:t>
            </a:r>
            <a:r>
              <a:rPr lang="en-US" sz="2200" dirty="0" smtClean="0"/>
              <a:t>mantle convection</a:t>
            </a:r>
            <a:endParaRPr lang="en-US" sz="2000" dirty="0"/>
          </a:p>
        </p:txBody>
      </p:sp>
      <p:sp>
        <p:nvSpPr>
          <p:cNvPr id="17413" name="TextBox 5"/>
          <p:cNvSpPr txBox="1">
            <a:spLocks noChangeArrowheads="1"/>
          </p:cNvSpPr>
          <p:nvPr/>
        </p:nvSpPr>
        <p:spPr bwMode="auto">
          <a:xfrm>
            <a:off x="5384800" y="3292752"/>
            <a:ext cx="2646878" cy="369332"/>
          </a:xfrm>
          <a:prstGeom prst="rect">
            <a:avLst/>
          </a:prstGeom>
          <a:noFill/>
          <a:ln w="9525">
            <a:noFill/>
            <a:miter lim="800000"/>
            <a:headEnd/>
            <a:tailEnd/>
          </a:ln>
        </p:spPr>
        <p:txBody>
          <a:bodyPr wrap="none">
            <a:prstTxWarp prst="textNoShape">
              <a:avLst/>
            </a:prstTxWarp>
            <a:spAutoFit/>
          </a:bodyPr>
          <a:lstStyle/>
          <a:p>
            <a:r>
              <a:rPr lang="en-US" dirty="0"/>
              <a:t>-  </a:t>
            </a:r>
            <a:r>
              <a:rPr lang="en-US" dirty="0" smtClean="0"/>
              <a:t>complexities</a:t>
            </a:r>
            <a:r>
              <a:rPr lang="en-US" dirty="0" smtClean="0"/>
              <a:t> </a:t>
            </a:r>
            <a:r>
              <a:rPr lang="en-US" dirty="0" smtClean="0"/>
              <a:t>in rheology</a:t>
            </a:r>
            <a:endParaRPr lang="en-US" dirty="0"/>
          </a:p>
        </p:txBody>
      </p:sp>
      <p:sp>
        <p:nvSpPr>
          <p:cNvPr id="17414" name="TextBox 6"/>
          <p:cNvSpPr txBox="1">
            <a:spLocks noChangeArrowheads="1"/>
          </p:cNvSpPr>
          <p:nvPr/>
        </p:nvSpPr>
        <p:spPr bwMode="auto">
          <a:xfrm>
            <a:off x="5384800" y="3694111"/>
            <a:ext cx="2238488" cy="369332"/>
          </a:xfrm>
          <a:prstGeom prst="rect">
            <a:avLst/>
          </a:prstGeom>
          <a:noFill/>
          <a:ln w="9525">
            <a:noFill/>
            <a:miter lim="800000"/>
            <a:headEnd/>
            <a:tailEnd/>
          </a:ln>
        </p:spPr>
        <p:txBody>
          <a:bodyPr wrap="none">
            <a:prstTxWarp prst="textNoShape">
              <a:avLst/>
            </a:prstTxWarp>
            <a:spAutoFit/>
          </a:bodyPr>
          <a:lstStyle/>
          <a:p>
            <a:r>
              <a:rPr lang="en-US" dirty="0"/>
              <a:t>- </a:t>
            </a:r>
            <a:r>
              <a:rPr lang="en-US" dirty="0" smtClean="0"/>
              <a:t> influence of </a:t>
            </a:r>
            <a:r>
              <a:rPr lang="en-US" dirty="0" smtClean="0"/>
              <a:t>melting</a:t>
            </a:r>
            <a:endParaRPr lang="en-US" dirty="0"/>
          </a:p>
        </p:txBody>
      </p:sp>
      <p:sp>
        <p:nvSpPr>
          <p:cNvPr id="17415" name="TextBox 7"/>
          <p:cNvSpPr txBox="1">
            <a:spLocks noChangeArrowheads="1"/>
          </p:cNvSpPr>
          <p:nvPr/>
        </p:nvSpPr>
        <p:spPr bwMode="auto">
          <a:xfrm>
            <a:off x="5384800" y="4831026"/>
            <a:ext cx="2882632" cy="369332"/>
          </a:xfrm>
          <a:prstGeom prst="rect">
            <a:avLst/>
          </a:prstGeom>
          <a:noFill/>
          <a:ln w="9525">
            <a:noFill/>
            <a:miter lim="800000"/>
            <a:headEnd/>
            <a:tailEnd/>
          </a:ln>
        </p:spPr>
        <p:txBody>
          <a:bodyPr wrap="none">
            <a:prstTxWarp prst="textNoShape">
              <a:avLst/>
            </a:prstTxWarp>
            <a:spAutoFit/>
          </a:bodyPr>
          <a:lstStyle/>
          <a:p>
            <a:r>
              <a:rPr lang="en-US" dirty="0"/>
              <a:t>-  a</a:t>
            </a:r>
            <a:r>
              <a:rPr lang="en-US" dirty="0" smtClean="0"/>
              <a:t>chieve realistic properties</a:t>
            </a:r>
            <a:endParaRPr lang="en-US" dirty="0"/>
          </a:p>
        </p:txBody>
      </p:sp>
      <p:sp>
        <p:nvSpPr>
          <p:cNvPr id="11" name="TextBox 10"/>
          <p:cNvSpPr txBox="1"/>
          <p:nvPr/>
        </p:nvSpPr>
        <p:spPr>
          <a:xfrm>
            <a:off x="495300" y="1841500"/>
            <a:ext cx="7725543" cy="400110"/>
          </a:xfrm>
          <a:prstGeom prst="rect">
            <a:avLst/>
          </a:prstGeom>
          <a:noFill/>
        </p:spPr>
        <p:txBody>
          <a:bodyPr wrap="none" rtlCol="0">
            <a:spAutoFit/>
          </a:bodyPr>
          <a:lstStyle/>
          <a:p>
            <a:r>
              <a:rPr lang="en-US" sz="2000" dirty="0" smtClean="0"/>
              <a:t>Geological activity is ultimately connected with convection in the interior</a:t>
            </a:r>
            <a:endParaRPr lang="en-US" sz="2000" dirty="0"/>
          </a:p>
        </p:txBody>
      </p:sp>
      <p:sp>
        <p:nvSpPr>
          <p:cNvPr id="2" name="Rectangle 1"/>
          <p:cNvSpPr/>
          <p:nvPr/>
        </p:nvSpPr>
        <p:spPr>
          <a:xfrm>
            <a:off x="5241742" y="4327286"/>
            <a:ext cx="2012853" cy="430887"/>
          </a:xfrm>
          <a:prstGeom prst="rect">
            <a:avLst/>
          </a:prstGeom>
        </p:spPr>
        <p:txBody>
          <a:bodyPr wrap="none">
            <a:spAutoFit/>
          </a:bodyPr>
          <a:lstStyle/>
          <a:p>
            <a:r>
              <a:rPr lang="en-US" sz="2200" dirty="0" smtClean="0"/>
              <a:t>core </a:t>
            </a:r>
            <a:r>
              <a:rPr lang="en-US" sz="2200" dirty="0"/>
              <a:t>convection</a:t>
            </a:r>
          </a:p>
        </p:txBody>
      </p:sp>
      <p:sp>
        <p:nvSpPr>
          <p:cNvPr id="3" name="TextBox 2"/>
          <p:cNvSpPr txBox="1"/>
          <p:nvPr/>
        </p:nvSpPr>
        <p:spPr>
          <a:xfrm>
            <a:off x="5241742" y="5575419"/>
            <a:ext cx="3115469" cy="430887"/>
          </a:xfrm>
          <a:prstGeom prst="rect">
            <a:avLst/>
          </a:prstGeom>
          <a:noFill/>
        </p:spPr>
        <p:txBody>
          <a:bodyPr wrap="none" rtlCol="0">
            <a:spAutoFit/>
          </a:bodyPr>
          <a:lstStyle/>
          <a:p>
            <a:r>
              <a:rPr lang="en-US" sz="2200" dirty="0" smtClean="0"/>
              <a:t>magma ocean convection</a:t>
            </a:r>
            <a:endParaRPr lang="en-US" sz="2200" dirty="0"/>
          </a:p>
        </p:txBody>
      </p:sp>
      <p:sp>
        <p:nvSpPr>
          <p:cNvPr id="4" name="TextBox 3"/>
          <p:cNvSpPr txBox="1"/>
          <p:nvPr/>
        </p:nvSpPr>
        <p:spPr>
          <a:xfrm>
            <a:off x="5384800" y="6074246"/>
            <a:ext cx="3114479" cy="369332"/>
          </a:xfrm>
          <a:prstGeom prst="rect">
            <a:avLst/>
          </a:prstGeom>
          <a:noFill/>
        </p:spPr>
        <p:txBody>
          <a:bodyPr wrap="none" rtlCol="0">
            <a:spAutoFit/>
          </a:bodyPr>
          <a:lstStyle/>
          <a:p>
            <a:r>
              <a:rPr lang="en-US" dirty="0" smtClean="0"/>
              <a:t>- two-phase with crystallization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79991"/>
            <a:ext cx="8750300" cy="3479800"/>
          </a:xfrm>
          <a:prstGeom prst="rect">
            <a:avLst/>
          </a:prstGeom>
        </p:spPr>
      </p:pic>
      <p:sp>
        <p:nvSpPr>
          <p:cNvPr id="5" name="TextBox 4"/>
          <p:cNvSpPr txBox="1"/>
          <p:nvPr/>
        </p:nvSpPr>
        <p:spPr>
          <a:xfrm>
            <a:off x="6721407" y="5759791"/>
            <a:ext cx="2448908" cy="338554"/>
          </a:xfrm>
          <a:prstGeom prst="rect">
            <a:avLst/>
          </a:prstGeom>
          <a:noFill/>
        </p:spPr>
        <p:txBody>
          <a:bodyPr wrap="none" rtlCol="0">
            <a:spAutoFit/>
          </a:bodyPr>
          <a:lstStyle/>
          <a:p>
            <a:r>
              <a:rPr lang="en-US" sz="1600" dirty="0" err="1" smtClean="0"/>
              <a:t>Quelle</a:t>
            </a:r>
            <a:r>
              <a:rPr lang="en-US" sz="1600" dirty="0" smtClean="0"/>
              <a:t> &amp; </a:t>
            </a:r>
            <a:r>
              <a:rPr lang="en-US" sz="1600" dirty="0" err="1" smtClean="0"/>
              <a:t>Schmelling</a:t>
            </a:r>
            <a:r>
              <a:rPr lang="en-US" sz="1600" dirty="0" smtClean="0"/>
              <a:t> (2002)</a:t>
            </a:r>
            <a:endParaRPr lang="en-US" sz="1600" dirty="0"/>
          </a:p>
        </p:txBody>
      </p:sp>
      <p:sp>
        <p:nvSpPr>
          <p:cNvPr id="6" name="TextBox 5"/>
          <p:cNvSpPr txBox="1"/>
          <p:nvPr/>
        </p:nvSpPr>
        <p:spPr>
          <a:xfrm>
            <a:off x="2885834" y="616139"/>
            <a:ext cx="3614241" cy="646331"/>
          </a:xfrm>
          <a:prstGeom prst="rect">
            <a:avLst/>
          </a:prstGeom>
          <a:noFill/>
        </p:spPr>
        <p:txBody>
          <a:bodyPr wrap="none" rtlCol="0">
            <a:spAutoFit/>
          </a:bodyPr>
          <a:lstStyle/>
          <a:p>
            <a:r>
              <a:rPr lang="en-US" sz="3600" dirty="0" smtClean="0">
                <a:solidFill>
                  <a:srgbClr val="000090"/>
                </a:solidFill>
              </a:rPr>
              <a:t>Numerical Models</a:t>
            </a:r>
            <a:endParaRPr lang="en-US" sz="3600" dirty="0">
              <a:solidFill>
                <a:srgbClr val="000090"/>
              </a:solidFill>
            </a:endParaRPr>
          </a:p>
        </p:txBody>
      </p:sp>
    </p:spTree>
    <p:extLst>
      <p:ext uri="{BB962C8B-B14F-4D97-AF65-F5344CB8AC3E}">
        <p14:creationId xmlns:p14="http://schemas.microsoft.com/office/powerpoint/2010/main" val="30979296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2022" y="629696"/>
            <a:ext cx="2837661" cy="646331"/>
          </a:xfrm>
          <a:prstGeom prst="rect">
            <a:avLst/>
          </a:prstGeom>
          <a:noFill/>
        </p:spPr>
        <p:txBody>
          <a:bodyPr wrap="none" rtlCol="0">
            <a:spAutoFit/>
          </a:bodyPr>
          <a:lstStyle/>
          <a:p>
            <a:r>
              <a:rPr lang="en-US" sz="3600" dirty="0" smtClean="0">
                <a:solidFill>
                  <a:srgbClr val="000090"/>
                </a:solidFill>
              </a:rPr>
              <a:t>Complications</a:t>
            </a:r>
            <a:endParaRPr lang="en-US" sz="3600" dirty="0">
              <a:solidFill>
                <a:srgbClr val="000090"/>
              </a:solidFill>
            </a:endParaRPr>
          </a:p>
        </p:txBody>
      </p:sp>
      <p:sp>
        <p:nvSpPr>
          <p:cNvPr id="2" name="TextBox 1"/>
          <p:cNvSpPr txBox="1"/>
          <p:nvPr/>
        </p:nvSpPr>
        <p:spPr>
          <a:xfrm>
            <a:off x="2015067" y="2201333"/>
            <a:ext cx="4891083" cy="2862322"/>
          </a:xfrm>
          <a:prstGeom prst="rect">
            <a:avLst/>
          </a:prstGeom>
          <a:noFill/>
        </p:spPr>
        <p:txBody>
          <a:bodyPr wrap="none" rtlCol="0">
            <a:spAutoFit/>
          </a:bodyPr>
          <a:lstStyle/>
          <a:p>
            <a:pPr marL="342900" indent="-342900">
              <a:buAutoNum type="arabicPeriod"/>
            </a:pPr>
            <a:r>
              <a:rPr lang="en-US" sz="2000" dirty="0" smtClean="0"/>
              <a:t>Rheology  (stress-strain relationship)</a:t>
            </a:r>
          </a:p>
          <a:p>
            <a:pPr marL="342900" indent="-342900">
              <a:buAutoNum type="arabicPeriod"/>
            </a:pPr>
            <a:endParaRPr lang="en-US" sz="2000" dirty="0"/>
          </a:p>
          <a:p>
            <a:pPr marL="342900" indent="-342900">
              <a:buAutoNum type="arabicPeriod"/>
            </a:pPr>
            <a:r>
              <a:rPr lang="en-US" sz="2000" dirty="0" smtClean="0"/>
              <a:t>Melting  (alters composition and volatiles)</a:t>
            </a:r>
          </a:p>
          <a:p>
            <a:pPr marL="342900" indent="-342900">
              <a:buAutoNum type="arabicPeriod"/>
            </a:pPr>
            <a:endParaRPr lang="en-US" sz="2000" dirty="0"/>
          </a:p>
          <a:p>
            <a:pPr marL="342900" indent="-342900">
              <a:buAutoNum type="arabicPeriod"/>
            </a:pPr>
            <a:r>
              <a:rPr lang="en-US" sz="2000" dirty="0" smtClean="0"/>
              <a:t>Geometry</a:t>
            </a:r>
          </a:p>
          <a:p>
            <a:pPr marL="342900" indent="-342900">
              <a:buAutoNum type="arabicPeriod"/>
            </a:pPr>
            <a:endParaRPr lang="en-US" sz="2000" dirty="0"/>
          </a:p>
          <a:p>
            <a:pPr marL="342900" indent="-342900">
              <a:buAutoNum type="arabicPeriod"/>
            </a:pPr>
            <a:r>
              <a:rPr lang="en-US" sz="2000" dirty="0" smtClean="0"/>
              <a:t>Rotation </a:t>
            </a:r>
          </a:p>
          <a:p>
            <a:pPr marL="342900" indent="-342900">
              <a:buAutoNum type="arabicPeriod"/>
            </a:pPr>
            <a:endParaRPr lang="en-US" sz="2000" dirty="0"/>
          </a:p>
          <a:p>
            <a:pPr marL="342900" indent="-342900">
              <a:buAutoNum type="arabicPeriod"/>
            </a:pPr>
            <a:r>
              <a:rPr lang="en-US" sz="2000" dirty="0" smtClean="0"/>
              <a:t>Turbulence</a:t>
            </a:r>
            <a:endParaRPr lang="en-US" sz="2000" dirty="0"/>
          </a:p>
        </p:txBody>
      </p:sp>
    </p:spTree>
    <p:extLst>
      <p:ext uri="{BB962C8B-B14F-4D97-AF65-F5344CB8AC3E}">
        <p14:creationId xmlns:p14="http://schemas.microsoft.com/office/powerpoint/2010/main" val="38890971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799"/>
            <a:ext cx="7772400" cy="1143000"/>
          </a:xfrm>
        </p:spPr>
        <p:txBody>
          <a:bodyPr>
            <a:normAutofit/>
          </a:bodyPr>
          <a:lstStyle/>
          <a:p>
            <a:r>
              <a:rPr lang="en-US" sz="3600" dirty="0" smtClean="0">
                <a:solidFill>
                  <a:srgbClr val="000090"/>
                </a:solidFill>
                <a:cs typeface="Times New Roman"/>
              </a:rPr>
              <a:t>Rheology</a:t>
            </a:r>
            <a:endParaRPr lang="en-US" sz="3600" dirty="0">
              <a:solidFill>
                <a:srgbClr val="000090"/>
              </a:solidFill>
              <a:cs typeface="Times New Roman"/>
            </a:endParaRPr>
          </a:p>
        </p:txBody>
      </p:sp>
      <p:pic>
        <p:nvPicPr>
          <p:cNvPr id="3" name="Picture 2" descr="o09wI0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403" y="2240403"/>
            <a:ext cx="4617597" cy="4617597"/>
          </a:xfrm>
          <a:prstGeom prst="rect">
            <a:avLst/>
          </a:prstGeom>
        </p:spPr>
      </p:pic>
      <p:sp>
        <p:nvSpPr>
          <p:cNvPr id="4" name="TextBox 3"/>
          <p:cNvSpPr txBox="1"/>
          <p:nvPr/>
        </p:nvSpPr>
        <p:spPr>
          <a:xfrm>
            <a:off x="245533" y="2240403"/>
            <a:ext cx="1448458" cy="430887"/>
          </a:xfrm>
          <a:prstGeom prst="rect">
            <a:avLst/>
          </a:prstGeom>
          <a:noFill/>
        </p:spPr>
        <p:txBody>
          <a:bodyPr wrap="none" rtlCol="0">
            <a:spAutoFit/>
          </a:bodyPr>
          <a:lstStyle/>
          <a:p>
            <a:r>
              <a:rPr lang="en-US" sz="2200" dirty="0" smtClean="0"/>
              <a:t>Newtonian</a:t>
            </a:r>
            <a:endParaRPr lang="en-US" sz="2200" dirty="0"/>
          </a:p>
        </p:txBody>
      </p:sp>
      <p:pic>
        <p:nvPicPr>
          <p:cNvPr id="5" name="Picture 4"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267" y="2785647"/>
            <a:ext cx="1206548" cy="763523"/>
          </a:xfrm>
          <a:prstGeom prst="rect">
            <a:avLst/>
          </a:prstGeom>
        </p:spPr>
      </p:pic>
      <p:sp>
        <p:nvSpPr>
          <p:cNvPr id="6" name="TextBox 5"/>
          <p:cNvSpPr txBox="1"/>
          <p:nvPr/>
        </p:nvSpPr>
        <p:spPr>
          <a:xfrm>
            <a:off x="245533" y="3810000"/>
            <a:ext cx="2200893" cy="430887"/>
          </a:xfrm>
          <a:prstGeom prst="rect">
            <a:avLst/>
          </a:prstGeom>
          <a:noFill/>
        </p:spPr>
        <p:txBody>
          <a:bodyPr wrap="none" rtlCol="0">
            <a:spAutoFit/>
          </a:bodyPr>
          <a:lstStyle/>
          <a:p>
            <a:r>
              <a:rPr lang="en-US" sz="2200" dirty="0" smtClean="0"/>
              <a:t>Silicates &amp; Oxides</a:t>
            </a:r>
            <a:endParaRPr lang="en-US" sz="2200" dirty="0"/>
          </a:p>
        </p:txBody>
      </p:sp>
      <p:pic>
        <p:nvPicPr>
          <p:cNvPr id="7" name="Picture 6"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67" y="4636283"/>
            <a:ext cx="2609332" cy="349801"/>
          </a:xfrm>
          <a:prstGeom prst="rect">
            <a:avLst/>
          </a:prstGeom>
        </p:spPr>
      </p:pic>
      <p:sp>
        <p:nvSpPr>
          <p:cNvPr id="8" name="TextBox 7"/>
          <p:cNvSpPr txBox="1"/>
          <p:nvPr/>
        </p:nvSpPr>
        <p:spPr>
          <a:xfrm>
            <a:off x="245533" y="5486401"/>
            <a:ext cx="4411133" cy="707886"/>
          </a:xfrm>
          <a:prstGeom prst="rect">
            <a:avLst/>
          </a:prstGeom>
          <a:noFill/>
        </p:spPr>
        <p:txBody>
          <a:bodyPr wrap="square" rtlCol="0">
            <a:spAutoFit/>
          </a:bodyPr>
          <a:lstStyle/>
          <a:p>
            <a:r>
              <a:rPr lang="en-US" sz="2000" dirty="0" smtClean="0"/>
              <a:t>Other variables:  grain size, volatiles, partial melt, deformation history</a:t>
            </a:r>
            <a:endParaRPr lang="en-US" sz="2000" dirty="0"/>
          </a:p>
        </p:txBody>
      </p:sp>
    </p:spTree>
    <p:extLst>
      <p:ext uri="{BB962C8B-B14F-4D97-AF65-F5344CB8AC3E}">
        <p14:creationId xmlns:p14="http://schemas.microsoft.com/office/powerpoint/2010/main" val="38051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47800" y="381000"/>
            <a:ext cx="6477000" cy="1143000"/>
          </a:xfrm>
        </p:spPr>
        <p:txBody>
          <a:bodyPr>
            <a:normAutofit/>
          </a:bodyPr>
          <a:lstStyle/>
          <a:p>
            <a:r>
              <a:rPr lang="en-US" sz="3600" dirty="0" smtClean="0">
                <a:solidFill>
                  <a:srgbClr val="000090"/>
                </a:solidFill>
                <a:ea typeface="ＭＳ Ｐゴシック" charset="0"/>
                <a:cs typeface="ＭＳ Ｐゴシック" charset="0"/>
              </a:rPr>
              <a:t>Example</a:t>
            </a:r>
            <a:endParaRPr lang="en-US" sz="3600" dirty="0">
              <a:solidFill>
                <a:srgbClr val="000090"/>
              </a:solidFill>
              <a:ea typeface="ＭＳ Ｐゴシック" charset="0"/>
              <a:cs typeface="ＭＳ Ｐゴシック" charset="0"/>
            </a:endParaRPr>
          </a:p>
        </p:txBody>
      </p:sp>
      <p:pic>
        <p:nvPicPr>
          <p:cNvPr id="37894" name="Picture 2" descr="Mei2010.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4257" y="1524000"/>
            <a:ext cx="4458971" cy="452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7"/>
          <p:cNvSpPr txBox="1">
            <a:spLocks noChangeArrowheads="1"/>
          </p:cNvSpPr>
          <p:nvPr/>
        </p:nvSpPr>
        <p:spPr bwMode="auto">
          <a:xfrm>
            <a:off x="6527800" y="6079331"/>
            <a:ext cx="1563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600" dirty="0"/>
              <a:t>Mei et al. (2010)</a:t>
            </a:r>
          </a:p>
        </p:txBody>
      </p:sp>
      <p:sp>
        <p:nvSpPr>
          <p:cNvPr id="3" name="TextBox 2"/>
          <p:cNvSpPr txBox="1"/>
          <p:nvPr/>
        </p:nvSpPr>
        <p:spPr>
          <a:xfrm>
            <a:off x="575733" y="2404533"/>
            <a:ext cx="3872174" cy="430887"/>
          </a:xfrm>
          <a:prstGeom prst="rect">
            <a:avLst/>
          </a:prstGeom>
          <a:noFill/>
        </p:spPr>
        <p:txBody>
          <a:bodyPr wrap="none" rtlCol="0">
            <a:spAutoFit/>
          </a:bodyPr>
          <a:lstStyle/>
          <a:p>
            <a:r>
              <a:rPr lang="en-US" sz="2200" dirty="0" smtClean="0"/>
              <a:t>Strength of Oceanic Lithosphere</a:t>
            </a:r>
            <a:endParaRPr lang="en-US" sz="2200" dirty="0"/>
          </a:p>
        </p:txBody>
      </p:sp>
      <p:sp>
        <p:nvSpPr>
          <p:cNvPr id="7" name="Rectangle 6"/>
          <p:cNvSpPr/>
          <p:nvPr/>
        </p:nvSpPr>
        <p:spPr>
          <a:xfrm>
            <a:off x="5147734" y="5325533"/>
            <a:ext cx="914399" cy="34713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5733" y="3060693"/>
            <a:ext cx="3178900" cy="400110"/>
          </a:xfrm>
          <a:prstGeom prst="rect">
            <a:avLst/>
          </a:prstGeom>
          <a:noFill/>
        </p:spPr>
        <p:txBody>
          <a:bodyPr wrap="none" rtlCol="0">
            <a:spAutoFit/>
          </a:bodyPr>
          <a:lstStyle/>
          <a:p>
            <a:r>
              <a:rPr lang="en-US" sz="2000" dirty="0"/>
              <a:t>a</a:t>
            </a:r>
            <a:r>
              <a:rPr lang="en-US" sz="2000" dirty="0" smtClean="0"/>
              <a:t> composite model including</a:t>
            </a:r>
            <a:endParaRPr lang="en-US" sz="2000" dirty="0"/>
          </a:p>
        </p:txBody>
      </p:sp>
      <p:sp>
        <p:nvSpPr>
          <p:cNvPr id="9" name="TextBox 8"/>
          <p:cNvSpPr txBox="1"/>
          <p:nvPr/>
        </p:nvSpPr>
        <p:spPr>
          <a:xfrm>
            <a:off x="1076625" y="3569725"/>
            <a:ext cx="1739955" cy="400110"/>
          </a:xfrm>
          <a:prstGeom prst="rect">
            <a:avLst/>
          </a:prstGeom>
          <a:noFill/>
        </p:spPr>
        <p:txBody>
          <a:bodyPr wrap="none" rtlCol="0">
            <a:spAutoFit/>
          </a:bodyPr>
          <a:lstStyle/>
          <a:p>
            <a:r>
              <a:rPr lang="en-US" sz="2000" dirty="0" smtClean="0"/>
              <a:t>-  </a:t>
            </a:r>
            <a:r>
              <a:rPr lang="en-US" sz="2000" dirty="0"/>
              <a:t>b</a:t>
            </a:r>
            <a:r>
              <a:rPr lang="en-US" sz="2000" dirty="0" smtClean="0"/>
              <a:t>rittle failure</a:t>
            </a:r>
            <a:endParaRPr lang="en-US" sz="2000" dirty="0"/>
          </a:p>
        </p:txBody>
      </p:sp>
      <p:sp>
        <p:nvSpPr>
          <p:cNvPr id="10" name="TextBox 9"/>
          <p:cNvSpPr txBox="1"/>
          <p:nvPr/>
        </p:nvSpPr>
        <p:spPr>
          <a:xfrm>
            <a:off x="1076625" y="3987224"/>
            <a:ext cx="1947093" cy="400110"/>
          </a:xfrm>
          <a:prstGeom prst="rect">
            <a:avLst/>
          </a:prstGeom>
          <a:noFill/>
        </p:spPr>
        <p:txBody>
          <a:bodyPr wrap="none" rtlCol="0">
            <a:spAutoFit/>
          </a:bodyPr>
          <a:lstStyle/>
          <a:p>
            <a:r>
              <a:rPr lang="en-US" sz="2000" dirty="0" smtClean="0"/>
              <a:t>-  low-T plasticity</a:t>
            </a:r>
            <a:endParaRPr lang="en-US" sz="2000" dirty="0"/>
          </a:p>
        </p:txBody>
      </p:sp>
      <p:sp>
        <p:nvSpPr>
          <p:cNvPr id="11" name="TextBox 10"/>
          <p:cNvSpPr txBox="1"/>
          <p:nvPr/>
        </p:nvSpPr>
        <p:spPr>
          <a:xfrm>
            <a:off x="1076625" y="4422226"/>
            <a:ext cx="1677588" cy="400110"/>
          </a:xfrm>
          <a:prstGeom prst="rect">
            <a:avLst/>
          </a:prstGeom>
          <a:noFill/>
        </p:spPr>
        <p:txBody>
          <a:bodyPr wrap="none" rtlCol="0">
            <a:spAutoFit/>
          </a:bodyPr>
          <a:lstStyle/>
          <a:p>
            <a:r>
              <a:rPr lang="en-US" sz="2000" dirty="0" smtClean="0"/>
              <a:t>-  high-T creep</a:t>
            </a:r>
            <a:endParaRPr lang="en-US" sz="2000" dirty="0"/>
          </a:p>
        </p:txBody>
      </p:sp>
    </p:spTree>
    <p:extLst>
      <p:ext uri="{BB962C8B-B14F-4D97-AF65-F5344CB8AC3E}">
        <p14:creationId xmlns:p14="http://schemas.microsoft.com/office/powerpoint/2010/main" val="4039370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474133"/>
            <a:ext cx="7772400" cy="1143000"/>
          </a:xfrm>
        </p:spPr>
        <p:txBody>
          <a:bodyPr>
            <a:normAutofit/>
          </a:bodyPr>
          <a:lstStyle/>
          <a:p>
            <a:r>
              <a:rPr lang="en-US" sz="3600" dirty="0" smtClean="0">
                <a:solidFill>
                  <a:srgbClr val="000090"/>
                </a:solidFill>
                <a:cs typeface="Times New Roman"/>
              </a:rPr>
              <a:t>Expectations?</a:t>
            </a:r>
            <a:endParaRPr lang="en-US" sz="3600" dirty="0">
              <a:solidFill>
                <a:srgbClr val="000090"/>
              </a:solidFill>
              <a:cs typeface="Times New Roman"/>
            </a:endParaRPr>
          </a:p>
        </p:txBody>
      </p:sp>
      <p:pic>
        <p:nvPicPr>
          <p:cNvPr id="3" name="Picture 2" descr="rees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967" y="1752600"/>
            <a:ext cx="4749800" cy="4546600"/>
          </a:xfrm>
          <a:prstGeom prst="rect">
            <a:avLst/>
          </a:prstGeom>
        </p:spPr>
      </p:pic>
    </p:spTree>
    <p:extLst>
      <p:ext uri="{BB962C8B-B14F-4D97-AF65-F5344CB8AC3E}">
        <p14:creationId xmlns:p14="http://schemas.microsoft.com/office/powerpoint/2010/main" val="31837113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609600"/>
            <a:ext cx="7772400" cy="1143000"/>
          </a:xfrm>
        </p:spPr>
        <p:txBody>
          <a:bodyPr>
            <a:normAutofit/>
          </a:bodyPr>
          <a:lstStyle/>
          <a:p>
            <a:r>
              <a:rPr lang="en-US" sz="3600" dirty="0" smtClean="0">
                <a:solidFill>
                  <a:srgbClr val="000090"/>
                </a:solidFill>
                <a:cs typeface="Times New Roman"/>
              </a:rPr>
              <a:t>Plate Tectonics</a:t>
            </a:r>
            <a:endParaRPr lang="en-US" sz="3600" dirty="0">
              <a:solidFill>
                <a:srgbClr val="000090"/>
              </a:solidFill>
              <a:cs typeface="Times New Roman"/>
            </a:endParaRPr>
          </a:p>
        </p:txBody>
      </p:sp>
      <p:pic>
        <p:nvPicPr>
          <p:cNvPr id="152587" name="Picture 11" descr="050104_cascadia_subduction_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58966" y="2446867"/>
            <a:ext cx="4527583" cy="2883599"/>
          </a:xfrm>
          <a:noFill/>
        </p:spPr>
      </p:pic>
      <p:sp>
        <p:nvSpPr>
          <p:cNvPr id="2" name="TextBox 1"/>
          <p:cNvSpPr txBox="1"/>
          <p:nvPr/>
        </p:nvSpPr>
        <p:spPr>
          <a:xfrm>
            <a:off x="2669631" y="5729812"/>
            <a:ext cx="3541329" cy="400110"/>
          </a:xfrm>
          <a:prstGeom prst="rect">
            <a:avLst/>
          </a:prstGeom>
          <a:noFill/>
        </p:spPr>
        <p:txBody>
          <a:bodyPr wrap="none" rtlCol="0">
            <a:spAutoFit/>
          </a:bodyPr>
          <a:lstStyle/>
          <a:p>
            <a:r>
              <a:rPr lang="en-US" sz="2000" dirty="0" smtClean="0"/>
              <a:t>When did plate tectonics begin?</a:t>
            </a:r>
            <a:endParaRPr lang="en-US" sz="2000" dirty="0"/>
          </a:p>
        </p:txBody>
      </p:sp>
    </p:spTree>
    <p:extLst>
      <p:ext uri="{BB962C8B-B14F-4D97-AF65-F5344CB8AC3E}">
        <p14:creationId xmlns:p14="http://schemas.microsoft.com/office/powerpoint/2010/main" val="3277786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12800" y="524934"/>
            <a:ext cx="7772400" cy="1143000"/>
          </a:xfrm>
        </p:spPr>
        <p:txBody>
          <a:bodyPr>
            <a:normAutofit/>
          </a:bodyPr>
          <a:lstStyle/>
          <a:p>
            <a:r>
              <a:rPr lang="en-US" sz="3400" dirty="0">
                <a:solidFill>
                  <a:srgbClr val="000090"/>
                </a:solidFill>
                <a:ea typeface="ＭＳ Ｐゴシック" charset="0"/>
                <a:cs typeface="ＭＳ Ｐゴシック" charset="0"/>
              </a:rPr>
              <a:t>Initiation of </a:t>
            </a:r>
            <a:r>
              <a:rPr lang="en-US" sz="3400" dirty="0" err="1">
                <a:solidFill>
                  <a:srgbClr val="000090"/>
                </a:solidFill>
                <a:ea typeface="ＭＳ Ｐゴシック" charset="0"/>
                <a:cs typeface="ＭＳ Ｐゴシック" charset="0"/>
              </a:rPr>
              <a:t>Subduction</a:t>
            </a:r>
            <a:endParaRPr lang="en-US" sz="3400" dirty="0">
              <a:solidFill>
                <a:srgbClr val="000090"/>
              </a:solidFill>
              <a:ea typeface="ＭＳ Ｐゴシック" charset="0"/>
              <a:cs typeface="ＭＳ Ｐゴシック" charset="0"/>
            </a:endParaRPr>
          </a:p>
        </p:txBody>
      </p:sp>
      <p:pic>
        <p:nvPicPr>
          <p:cNvPr id="41987" name="Picture 1" descr="trench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2455333"/>
            <a:ext cx="594518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ChangeArrowheads="1"/>
          </p:cNvSpPr>
          <p:nvPr/>
        </p:nvSpPr>
        <p:spPr bwMode="auto">
          <a:xfrm>
            <a:off x="7467600" y="6324600"/>
            <a:ext cx="1546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McKenzie (1977)</a:t>
            </a:r>
          </a:p>
        </p:txBody>
      </p:sp>
      <p:sp>
        <p:nvSpPr>
          <p:cNvPr id="41989" name="TextBox 3"/>
          <p:cNvSpPr txBox="1">
            <a:spLocks noChangeArrowheads="1"/>
          </p:cNvSpPr>
          <p:nvPr/>
        </p:nvSpPr>
        <p:spPr bwMode="auto">
          <a:xfrm>
            <a:off x="4428067" y="5777970"/>
            <a:ext cx="1651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500"/>
              <a:t>F</a:t>
            </a:r>
            <a:r>
              <a:rPr lang="en-US" sz="1500" baseline="-25000"/>
              <a:t>sp</a:t>
            </a:r>
            <a:r>
              <a:rPr lang="en-US" sz="1500"/>
              <a:t> + F</a:t>
            </a:r>
            <a:r>
              <a:rPr lang="en-US" sz="1500" baseline="-25000"/>
              <a:t>rp</a:t>
            </a:r>
            <a:r>
              <a:rPr lang="en-US" sz="1500"/>
              <a:t>  &gt;  F</a:t>
            </a:r>
            <a:r>
              <a:rPr lang="en-US" sz="1500" baseline="-25000"/>
              <a:t>f</a:t>
            </a:r>
            <a:r>
              <a:rPr lang="en-US" sz="1500"/>
              <a:t> + F</a:t>
            </a:r>
            <a:r>
              <a:rPr lang="en-US" sz="1500" baseline="-25000"/>
              <a:t>b</a:t>
            </a:r>
          </a:p>
        </p:txBody>
      </p:sp>
      <p:sp>
        <p:nvSpPr>
          <p:cNvPr id="41996" name="TextBox 10"/>
          <p:cNvSpPr txBox="1">
            <a:spLocks noChangeArrowheads="1"/>
          </p:cNvSpPr>
          <p:nvPr/>
        </p:nvSpPr>
        <p:spPr bwMode="auto">
          <a:xfrm>
            <a:off x="6246812" y="3674533"/>
            <a:ext cx="41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300">
                <a:latin typeface="Symbol" charset="0"/>
              </a:rPr>
              <a:t>D</a:t>
            </a:r>
            <a:r>
              <a:rPr lang="en-US" sz="1300"/>
              <a:t>X</a:t>
            </a:r>
          </a:p>
        </p:txBody>
      </p:sp>
      <p:sp>
        <p:nvSpPr>
          <p:cNvPr id="41997" name="TextBox 11"/>
          <p:cNvSpPr txBox="1">
            <a:spLocks noChangeArrowheads="1"/>
          </p:cNvSpPr>
          <p:nvPr/>
        </p:nvSpPr>
        <p:spPr bwMode="auto">
          <a:xfrm>
            <a:off x="4580467" y="6158970"/>
            <a:ext cx="1292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Times" charset="0"/>
                <a:ea typeface="ＭＳ Ｐゴシック" charset="0"/>
                <a:cs typeface="ＭＳ Ｐゴシック" charset="0"/>
              </a:defRPr>
            </a:lvl1pPr>
            <a:lvl2pPr marL="37931725" indent="-37474525">
              <a:defRPr sz="2100">
                <a:solidFill>
                  <a:schemeClr val="tx1"/>
                </a:solidFill>
                <a:latin typeface="Times" charset="0"/>
                <a:ea typeface="ＭＳ Ｐゴシック" charset="0"/>
              </a:defRPr>
            </a:lvl2pPr>
            <a:lvl3pPr>
              <a:defRPr sz="2100">
                <a:solidFill>
                  <a:schemeClr val="tx1"/>
                </a:solidFill>
                <a:latin typeface="Times" charset="0"/>
                <a:ea typeface="ＭＳ Ｐゴシック" charset="0"/>
              </a:defRPr>
            </a:lvl3pPr>
            <a:lvl4pPr>
              <a:defRPr sz="2100">
                <a:solidFill>
                  <a:schemeClr val="tx1"/>
                </a:solidFill>
                <a:latin typeface="Times" charset="0"/>
                <a:ea typeface="ＭＳ Ｐゴシック" charset="0"/>
              </a:defRPr>
            </a:lvl4pPr>
            <a:lvl5pPr>
              <a:defRPr sz="2100">
                <a:solidFill>
                  <a:schemeClr val="tx1"/>
                </a:solidFill>
                <a:latin typeface="Times" charset="0"/>
                <a:ea typeface="ＭＳ Ｐゴシック" charset="0"/>
              </a:defRPr>
            </a:lvl5pPr>
            <a:lvl6pPr marL="457200" eaLnBrk="0" fontAlgn="base" hangingPunct="0">
              <a:spcBef>
                <a:spcPct val="0"/>
              </a:spcBef>
              <a:spcAft>
                <a:spcPct val="0"/>
              </a:spcAft>
              <a:defRPr sz="2100">
                <a:solidFill>
                  <a:schemeClr val="tx1"/>
                </a:solidFill>
                <a:latin typeface="Times" charset="0"/>
                <a:ea typeface="ＭＳ Ｐゴシック" charset="0"/>
              </a:defRPr>
            </a:lvl6pPr>
            <a:lvl7pPr marL="914400" eaLnBrk="0" fontAlgn="base" hangingPunct="0">
              <a:spcBef>
                <a:spcPct val="0"/>
              </a:spcBef>
              <a:spcAft>
                <a:spcPct val="0"/>
              </a:spcAft>
              <a:defRPr sz="2100">
                <a:solidFill>
                  <a:schemeClr val="tx1"/>
                </a:solidFill>
                <a:latin typeface="Times" charset="0"/>
                <a:ea typeface="ＭＳ Ｐゴシック" charset="0"/>
              </a:defRPr>
            </a:lvl7pPr>
            <a:lvl8pPr marL="1371600" eaLnBrk="0" fontAlgn="base" hangingPunct="0">
              <a:spcBef>
                <a:spcPct val="0"/>
              </a:spcBef>
              <a:spcAft>
                <a:spcPct val="0"/>
              </a:spcAft>
              <a:defRPr sz="2100">
                <a:solidFill>
                  <a:schemeClr val="tx1"/>
                </a:solidFill>
                <a:latin typeface="Times" charset="0"/>
                <a:ea typeface="ＭＳ Ｐゴシック" charset="0"/>
              </a:defRPr>
            </a:lvl8pPr>
            <a:lvl9pPr marL="1828800" eaLnBrk="0" fontAlgn="base" hangingPunct="0">
              <a:spcBef>
                <a:spcPct val="0"/>
              </a:spcBef>
              <a:spcAft>
                <a:spcPct val="0"/>
              </a:spcAft>
              <a:defRPr sz="2100">
                <a:solidFill>
                  <a:schemeClr val="tx1"/>
                </a:solidFill>
                <a:latin typeface="Times" charset="0"/>
                <a:ea typeface="ＭＳ Ｐゴシック" charset="0"/>
              </a:defRPr>
            </a:lvl9pPr>
          </a:lstStyle>
          <a:p>
            <a:r>
              <a:rPr lang="en-US" sz="1600"/>
              <a:t>u &gt; 1.3 cm/yr</a:t>
            </a:r>
          </a:p>
        </p:txBody>
      </p:sp>
      <p:sp>
        <p:nvSpPr>
          <p:cNvPr id="41998" name="Rectangle 12"/>
          <p:cNvSpPr>
            <a:spLocks noChangeArrowheads="1"/>
          </p:cNvSpPr>
          <p:nvPr/>
        </p:nvSpPr>
        <p:spPr bwMode="auto">
          <a:xfrm>
            <a:off x="4656667" y="5396970"/>
            <a:ext cx="1119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Subduction</a:t>
            </a:r>
          </a:p>
        </p:txBody>
      </p:sp>
    </p:spTree>
    <p:extLst>
      <p:ext uri="{BB962C8B-B14F-4D97-AF65-F5344CB8AC3E}">
        <p14:creationId xmlns:p14="http://schemas.microsoft.com/office/powerpoint/2010/main" val="1913119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9666</TotalTime>
  <Words>1212</Words>
  <Application>Microsoft Macintosh PowerPoint</Application>
  <PresentationFormat>On-screen Show (4:3)</PresentationFormat>
  <Paragraphs>127</Paragraphs>
  <Slides>20</Slides>
  <Notes>20</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Convection</vt:lpstr>
      <vt:lpstr>PowerPoint Presentation</vt:lpstr>
      <vt:lpstr>PowerPoint Presentation</vt:lpstr>
      <vt:lpstr>Rheology</vt:lpstr>
      <vt:lpstr>Example</vt:lpstr>
      <vt:lpstr>Expectations?</vt:lpstr>
      <vt:lpstr>Plate Tectonics</vt:lpstr>
      <vt:lpstr>Initiation of Subduction</vt:lpstr>
      <vt:lpstr>Plate Ages</vt:lpstr>
      <vt:lpstr>Initiation of Subduction</vt:lpstr>
      <vt:lpstr>Melting</vt:lpstr>
      <vt:lpstr>Buoyancy of Lithosphere</vt:lpstr>
      <vt:lpstr>PowerPoint Presentation</vt:lpstr>
      <vt:lpstr>Geometry</vt:lpstr>
      <vt:lpstr>Rotation</vt:lpstr>
      <vt:lpstr>Rotation</vt:lpstr>
      <vt:lpstr>Geodynamo</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191</cp:revision>
  <dcterms:created xsi:type="dcterms:W3CDTF">2012-07-11T15:26:00Z</dcterms:created>
  <dcterms:modified xsi:type="dcterms:W3CDTF">2014-07-07T15:45:53Z</dcterms:modified>
</cp:coreProperties>
</file>