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embeddings/oleObject1.bin" ContentType="application/vnd.openxmlformats-officedocument.oleObject"/>
  <Override PartName="/ppt/embeddings/oleObject2.bin" ContentType="application/vnd.openxmlformats-officedocument.oleObject"/>
  <Override PartName="/ppt/charts/chart2.xml" ContentType="application/vnd.openxmlformats-officedocument.drawingml.chart+xml"/>
  <Override PartName="/ppt/drawings/drawing1.xml" ContentType="application/vnd.openxmlformats-officedocument.drawingml.chartshapes+xml"/>
  <Override PartName="/ppt/embeddings/oleObject3.bin" ContentType="application/vnd.openxmlformats-officedocument.oleObject"/>
  <Override PartName="/ppt/charts/chart3.xml" ContentType="application/vnd.openxmlformats-officedocument.drawingml.chart+xml"/>
  <Override PartName="/ppt/drawings/drawing2.xml" ContentType="application/vnd.openxmlformats-officedocument.drawingml.chartshapes+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40"/>
  </p:notesMasterIdLst>
  <p:sldIdLst>
    <p:sldId id="260" r:id="rId2"/>
    <p:sldId id="322" r:id="rId3"/>
    <p:sldId id="313" r:id="rId4"/>
    <p:sldId id="320" r:id="rId5"/>
    <p:sldId id="314" r:id="rId6"/>
    <p:sldId id="316" r:id="rId7"/>
    <p:sldId id="315" r:id="rId8"/>
    <p:sldId id="318" r:id="rId9"/>
    <p:sldId id="319" r:id="rId10"/>
    <p:sldId id="323" r:id="rId11"/>
    <p:sldId id="256" r:id="rId12"/>
    <p:sldId id="265" r:id="rId13"/>
    <p:sldId id="280" r:id="rId14"/>
    <p:sldId id="286" r:id="rId15"/>
    <p:sldId id="291" r:id="rId16"/>
    <p:sldId id="287" r:id="rId17"/>
    <p:sldId id="271" r:id="rId18"/>
    <p:sldId id="283" r:id="rId19"/>
    <p:sldId id="281" r:id="rId20"/>
    <p:sldId id="327" r:id="rId21"/>
    <p:sldId id="293" r:id="rId22"/>
    <p:sldId id="328" r:id="rId23"/>
    <p:sldId id="324" r:id="rId24"/>
    <p:sldId id="306" r:id="rId25"/>
    <p:sldId id="309" r:id="rId26"/>
    <p:sldId id="307" r:id="rId27"/>
    <p:sldId id="310" r:id="rId28"/>
    <p:sldId id="311" r:id="rId29"/>
    <p:sldId id="312" r:id="rId30"/>
    <p:sldId id="295" r:id="rId31"/>
    <p:sldId id="274" r:id="rId32"/>
    <p:sldId id="275" r:id="rId33"/>
    <p:sldId id="276" r:id="rId34"/>
    <p:sldId id="278" r:id="rId35"/>
    <p:sldId id="279" r:id="rId36"/>
    <p:sldId id="329" r:id="rId37"/>
    <p:sldId id="325" r:id="rId38"/>
    <p:sldId id="32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0" d="100"/>
          <a:sy n="90" d="100"/>
        </p:scale>
        <p:origin x="-992" y="-15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6"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ounew:Documents:Marsyandi%20bits:Treatise%20article:palmitate%20(version%201).xlsx" TargetMode="External"/><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Workbook6" TargetMode="External"/><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spPr>
            <a:noFill/>
            <a:ln>
              <a:solidFill>
                <a:schemeClr val="tx1"/>
              </a:solidFill>
            </a:ln>
          </c:spPr>
          <c:invertIfNegative val="0"/>
          <c:dPt>
            <c:idx val="0"/>
            <c:invertIfNegative val="0"/>
            <c:bubble3D val="0"/>
            <c:spPr>
              <a:solidFill>
                <a:schemeClr val="tx1"/>
              </a:solidFill>
              <a:ln>
                <a:solidFill>
                  <a:schemeClr val="tx1"/>
                </a:solidFill>
              </a:ln>
            </c:spPr>
          </c:dPt>
          <c:dPt>
            <c:idx val="1"/>
            <c:invertIfNegative val="0"/>
            <c:bubble3D val="0"/>
            <c:spPr>
              <a:solidFill>
                <a:srgbClr val="0000FF"/>
              </a:solidFill>
              <a:ln>
                <a:solidFill>
                  <a:schemeClr val="tx1"/>
                </a:solidFill>
              </a:ln>
            </c:spPr>
          </c:dPt>
          <c:dPt>
            <c:idx val="2"/>
            <c:invertIfNegative val="0"/>
            <c:bubble3D val="0"/>
            <c:spPr>
              <a:solidFill>
                <a:srgbClr val="FF0000"/>
              </a:solidFill>
              <a:ln>
                <a:solidFill>
                  <a:srgbClr val="FF0000"/>
                </a:solidFill>
              </a:ln>
            </c:spPr>
          </c:dPt>
          <c:val>
            <c:numRef>
              <c:f>Sheet1!$C$6:$C$8</c:f>
              <c:numCache>
                <c:formatCode>General</c:formatCode>
                <c:ptCount val="3"/>
                <c:pt idx="0">
                  <c:v>-0.31</c:v>
                </c:pt>
                <c:pt idx="1">
                  <c:v>0.2</c:v>
                </c:pt>
                <c:pt idx="2">
                  <c:v>-0.105</c:v>
                </c:pt>
              </c:numCache>
            </c:numRef>
          </c:val>
        </c:ser>
        <c:dLbls>
          <c:showLegendKey val="0"/>
          <c:showVal val="0"/>
          <c:showCatName val="0"/>
          <c:showSerName val="0"/>
          <c:showPercent val="0"/>
          <c:showBubbleSize val="0"/>
        </c:dLbls>
        <c:gapWidth val="150"/>
        <c:axId val="2131306264"/>
        <c:axId val="2131300616"/>
      </c:barChart>
      <c:catAx>
        <c:axId val="2131306264"/>
        <c:scaling>
          <c:orientation val="minMax"/>
        </c:scaling>
        <c:delete val="0"/>
        <c:axPos val="l"/>
        <c:majorTickMark val="none"/>
        <c:minorTickMark val="none"/>
        <c:tickLblPos val="none"/>
        <c:spPr>
          <a:ln w="25400">
            <a:solidFill>
              <a:schemeClr val="tx1"/>
            </a:solidFill>
          </a:ln>
        </c:spPr>
        <c:crossAx val="2131300616"/>
        <c:crosses val="autoZero"/>
        <c:auto val="1"/>
        <c:lblAlgn val="ctr"/>
        <c:lblOffset val="100"/>
        <c:noMultiLvlLbl val="0"/>
      </c:catAx>
      <c:valAx>
        <c:axId val="2131300616"/>
        <c:scaling>
          <c:orientation val="minMax"/>
        </c:scaling>
        <c:delete val="0"/>
        <c:axPos val="b"/>
        <c:title>
          <c:tx>
            <c:rich>
              <a:bodyPr/>
              <a:lstStyle/>
              <a:p>
                <a:pPr>
                  <a:defRPr sz="1600"/>
                </a:pPr>
                <a:r>
                  <a:rPr lang="en-US" sz="1600"/>
                  <a:t>Tmol C yr-1</a:t>
                </a:r>
              </a:p>
            </c:rich>
          </c:tx>
          <c:layout/>
          <c:overlay val="0"/>
        </c:title>
        <c:numFmt formatCode="General" sourceLinked="1"/>
        <c:majorTickMark val="out"/>
        <c:minorTickMark val="none"/>
        <c:tickLblPos val="nextTo"/>
        <c:spPr>
          <a:ln w="25400">
            <a:solidFill>
              <a:schemeClr val="tx1"/>
            </a:solidFill>
          </a:ln>
        </c:spPr>
        <c:txPr>
          <a:bodyPr/>
          <a:lstStyle/>
          <a:p>
            <a:pPr>
              <a:defRPr sz="1400"/>
            </a:pPr>
            <a:endParaRPr lang="en-US"/>
          </a:p>
        </c:txPr>
        <c:crossAx val="213130626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3659243514806"/>
          <c:y val="0.0373777440999791"/>
          <c:w val="0.676325419061881"/>
          <c:h val="0.780511975751985"/>
        </c:manualLayout>
      </c:layout>
      <c:scatterChart>
        <c:scatterStyle val="lineMarker"/>
        <c:varyColors val="0"/>
        <c:ser>
          <c:idx val="0"/>
          <c:order val="0"/>
          <c:tx>
            <c:v>kerogens I-IV</c:v>
          </c:tx>
          <c:spPr>
            <a:ln w="47625">
              <a:noFill/>
            </a:ln>
          </c:spPr>
          <c:marker>
            <c:symbol val="diamond"/>
            <c:size val="15"/>
          </c:marker>
          <c:xVal>
            <c:numRef>
              <c:f>redox!$E$26:$E$31</c:f>
              <c:numCache>
                <c:formatCode>0.000</c:formatCode>
                <c:ptCount val="6"/>
                <c:pt idx="0">
                  <c:v>0.0530120481927711</c:v>
                </c:pt>
                <c:pt idx="1">
                  <c:v>0.0467980295566502</c:v>
                </c:pt>
                <c:pt idx="2">
                  <c:v>0.05</c:v>
                </c:pt>
                <c:pt idx="3">
                  <c:v>0.0410958904109589</c:v>
                </c:pt>
                <c:pt idx="4">
                  <c:v>0.0546875</c:v>
                </c:pt>
                <c:pt idx="5">
                  <c:v>0.10377358490566</c:v>
                </c:pt>
              </c:numCache>
            </c:numRef>
          </c:xVal>
          <c:yVal>
            <c:numRef>
              <c:f>redox!$F$26:$F$31</c:f>
              <c:numCache>
                <c:formatCode>0.00</c:formatCode>
                <c:ptCount val="6"/>
                <c:pt idx="0">
                  <c:v>1.681927710843373</c:v>
                </c:pt>
                <c:pt idx="1">
                  <c:v>1.300492610837438</c:v>
                </c:pt>
                <c:pt idx="2">
                  <c:v>1.3</c:v>
                </c:pt>
                <c:pt idx="3">
                  <c:v>0.986301369863014</c:v>
                </c:pt>
                <c:pt idx="4">
                  <c:v>0.53125</c:v>
                </c:pt>
                <c:pt idx="5">
                  <c:v>1.0</c:v>
                </c:pt>
              </c:numCache>
            </c:numRef>
          </c:yVal>
          <c:smooth val="0"/>
        </c:ser>
        <c:ser>
          <c:idx val="1"/>
          <c:order val="1"/>
          <c:tx>
            <c:v>graphite</c:v>
          </c:tx>
          <c:spPr>
            <a:ln w="47625">
              <a:noFill/>
            </a:ln>
          </c:spPr>
          <c:marker>
            <c:symbol val="square"/>
            <c:size val="15"/>
            <c:spPr>
              <a:solidFill>
                <a:schemeClr val="tx1"/>
              </a:solidFill>
            </c:spPr>
          </c:marker>
          <c:xVal>
            <c:numRef>
              <c:f>redox!$E$32</c:f>
              <c:numCache>
                <c:formatCode>0.000</c:formatCode>
                <c:ptCount val="1"/>
                <c:pt idx="0">
                  <c:v>0.0</c:v>
                </c:pt>
              </c:numCache>
            </c:numRef>
          </c:xVal>
          <c:yVal>
            <c:numRef>
              <c:f>redox!$F$32</c:f>
              <c:numCache>
                <c:formatCode>0.00</c:formatCode>
                <c:ptCount val="1"/>
                <c:pt idx="0">
                  <c:v>0.0</c:v>
                </c:pt>
              </c:numCache>
            </c:numRef>
          </c:yVal>
          <c:smooth val="0"/>
        </c:ser>
        <c:ser>
          <c:idx val="2"/>
          <c:order val="2"/>
          <c:tx>
            <c:v>Redfield</c:v>
          </c:tx>
          <c:spPr>
            <a:ln w="47625">
              <a:noFill/>
            </a:ln>
          </c:spPr>
          <c:marker>
            <c:symbol val="triangle"/>
            <c:size val="15"/>
            <c:spPr>
              <a:solidFill>
                <a:srgbClr val="47ED31"/>
              </a:solidFill>
              <a:ln>
                <a:solidFill>
                  <a:srgbClr val="0000FF"/>
                </a:solidFill>
              </a:ln>
            </c:spPr>
          </c:marker>
          <c:xVal>
            <c:numRef>
              <c:f>redox!$E$8</c:f>
              <c:numCache>
                <c:formatCode>0.00</c:formatCode>
                <c:ptCount val="1"/>
                <c:pt idx="0">
                  <c:v>1.037735849056604</c:v>
                </c:pt>
              </c:numCache>
            </c:numRef>
          </c:xVal>
          <c:yVal>
            <c:numRef>
              <c:f>redox!$F$8</c:f>
              <c:numCache>
                <c:formatCode>0.00</c:formatCode>
                <c:ptCount val="1"/>
                <c:pt idx="0">
                  <c:v>2.481132075471698</c:v>
                </c:pt>
              </c:numCache>
            </c:numRef>
          </c:yVal>
          <c:smooth val="0"/>
        </c:ser>
        <c:ser>
          <c:idx val="3"/>
          <c:order val="3"/>
          <c:tx>
            <c:v>plankton</c:v>
          </c:tx>
          <c:spPr>
            <a:ln w="47625">
              <a:noFill/>
            </a:ln>
          </c:spPr>
          <c:marker>
            <c:symbol val="circle"/>
            <c:size val="15"/>
            <c:spPr>
              <a:solidFill>
                <a:srgbClr val="FF0000"/>
              </a:solidFill>
            </c:spPr>
          </c:marker>
          <c:xVal>
            <c:numRef>
              <c:f>redox!$E$9:$E$11</c:f>
              <c:numCache>
                <c:formatCode>0.00</c:formatCode>
                <c:ptCount val="3"/>
                <c:pt idx="0">
                  <c:v>0.39622641509434</c:v>
                </c:pt>
                <c:pt idx="1">
                  <c:v>0.349056603773585</c:v>
                </c:pt>
                <c:pt idx="2">
                  <c:v>0.39</c:v>
                </c:pt>
              </c:numCache>
            </c:numRef>
          </c:xVal>
          <c:yVal>
            <c:numRef>
              <c:f>redox!$F$9:$F$11</c:f>
              <c:numCache>
                <c:formatCode>0.00</c:formatCode>
                <c:ptCount val="3"/>
                <c:pt idx="0">
                  <c:v>1.650943396226415</c:v>
                </c:pt>
                <c:pt idx="1">
                  <c:v>1.669811320754717</c:v>
                </c:pt>
                <c:pt idx="2">
                  <c:v>1.87</c:v>
                </c:pt>
              </c:numCache>
            </c:numRef>
          </c:yVal>
          <c:smooth val="0"/>
        </c:ser>
        <c:ser>
          <c:idx val="5"/>
          <c:order val="4"/>
          <c:tx>
            <c:v>pyrobitumen</c:v>
          </c:tx>
          <c:spPr>
            <a:ln w="47625">
              <a:noFill/>
            </a:ln>
          </c:spPr>
          <c:marker>
            <c:symbol val="diamond"/>
            <c:size val="12"/>
            <c:spPr>
              <a:ln>
                <a:solidFill>
                  <a:schemeClr val="tx1"/>
                </a:solidFill>
              </a:ln>
            </c:spPr>
          </c:marker>
          <c:xVal>
            <c:numRef>
              <c:f>redox!$E$33</c:f>
              <c:numCache>
                <c:formatCode>0.000</c:formatCode>
                <c:ptCount val="1"/>
                <c:pt idx="0">
                  <c:v>0.0</c:v>
                </c:pt>
              </c:numCache>
            </c:numRef>
          </c:xVal>
          <c:yVal>
            <c:numRef>
              <c:f>redox!$F$33</c:f>
              <c:numCache>
                <c:formatCode>0.00</c:formatCode>
                <c:ptCount val="1"/>
                <c:pt idx="0">
                  <c:v>0.777777777777778</c:v>
                </c:pt>
              </c:numCache>
            </c:numRef>
          </c:yVal>
          <c:smooth val="0"/>
        </c:ser>
        <c:ser>
          <c:idx val="6"/>
          <c:order val="5"/>
          <c:tx>
            <c:v>glucose</c:v>
          </c:tx>
          <c:spPr>
            <a:ln w="47625">
              <a:noFill/>
            </a:ln>
          </c:spPr>
          <c:marker>
            <c:symbol val="triangle"/>
            <c:size val="16"/>
            <c:spPr>
              <a:solidFill>
                <a:srgbClr val="FFFF00"/>
              </a:solidFill>
              <a:ln>
                <a:solidFill>
                  <a:schemeClr val="tx1"/>
                </a:solidFill>
              </a:ln>
            </c:spPr>
          </c:marker>
          <c:xVal>
            <c:numRef>
              <c:f>redox!$E$49</c:f>
              <c:numCache>
                <c:formatCode>0.00</c:formatCode>
                <c:ptCount val="1"/>
                <c:pt idx="0">
                  <c:v>1.0</c:v>
                </c:pt>
              </c:numCache>
            </c:numRef>
          </c:xVal>
          <c:yVal>
            <c:numRef>
              <c:f>redox!$F$49</c:f>
              <c:numCache>
                <c:formatCode>0.00</c:formatCode>
                <c:ptCount val="1"/>
                <c:pt idx="0">
                  <c:v>2.0</c:v>
                </c:pt>
              </c:numCache>
            </c:numRef>
          </c:yVal>
          <c:smooth val="0"/>
        </c:ser>
        <c:ser>
          <c:idx val="4"/>
          <c:order val="6"/>
          <c:tx>
            <c:v>fulvics</c:v>
          </c:tx>
          <c:spPr>
            <a:ln w="47625">
              <a:noFill/>
            </a:ln>
          </c:spPr>
          <c:marker>
            <c:symbol val="circle"/>
            <c:size val="9"/>
            <c:spPr>
              <a:solidFill>
                <a:schemeClr val="accent2">
                  <a:lumMod val="60000"/>
                  <a:lumOff val="40000"/>
                </a:schemeClr>
              </a:solidFill>
              <a:ln>
                <a:solidFill>
                  <a:srgbClr val="000090"/>
                </a:solidFill>
              </a:ln>
            </c:spPr>
          </c:marker>
          <c:xVal>
            <c:numRef>
              <c:f>redox!$E$22:$E$23</c:f>
              <c:numCache>
                <c:formatCode>General</c:formatCode>
                <c:ptCount val="2"/>
                <c:pt idx="0">
                  <c:v>0.78</c:v>
                </c:pt>
                <c:pt idx="1">
                  <c:v>0.77</c:v>
                </c:pt>
              </c:numCache>
            </c:numRef>
          </c:xVal>
          <c:yVal>
            <c:numRef>
              <c:f>redox!$F$22:$F$23</c:f>
              <c:numCache>
                <c:formatCode>General</c:formatCode>
                <c:ptCount val="2"/>
                <c:pt idx="0">
                  <c:v>1.35</c:v>
                </c:pt>
                <c:pt idx="1">
                  <c:v>1.56</c:v>
                </c:pt>
              </c:numCache>
            </c:numRef>
          </c:yVal>
          <c:smooth val="0"/>
        </c:ser>
        <c:ser>
          <c:idx val="7"/>
          <c:order val="7"/>
          <c:tx>
            <c:v>humics</c:v>
          </c:tx>
          <c:spPr>
            <a:ln w="47625">
              <a:noFill/>
            </a:ln>
          </c:spPr>
          <c:marker>
            <c:symbol val="square"/>
            <c:size val="9"/>
            <c:spPr>
              <a:solidFill>
                <a:srgbClr val="0000FF"/>
              </a:solidFill>
              <a:ln>
                <a:solidFill>
                  <a:srgbClr val="000090"/>
                </a:solidFill>
              </a:ln>
            </c:spPr>
          </c:marker>
          <c:xVal>
            <c:numRef>
              <c:f>redox!$E$20:$E$21</c:f>
              <c:numCache>
                <c:formatCode>General</c:formatCode>
                <c:ptCount val="2"/>
                <c:pt idx="0" formatCode="0.00">
                  <c:v>0.5</c:v>
                </c:pt>
                <c:pt idx="1">
                  <c:v>0.45</c:v>
                </c:pt>
              </c:numCache>
            </c:numRef>
          </c:xVal>
          <c:yVal>
            <c:numRef>
              <c:f>redox!$F$20:$F$21</c:f>
              <c:numCache>
                <c:formatCode>General</c:formatCode>
                <c:ptCount val="2"/>
                <c:pt idx="0">
                  <c:v>1.04</c:v>
                </c:pt>
                <c:pt idx="1">
                  <c:v>1.23</c:v>
                </c:pt>
              </c:numCache>
            </c:numRef>
          </c:yVal>
          <c:smooth val="0"/>
        </c:ser>
        <c:ser>
          <c:idx val="8"/>
          <c:order val="8"/>
          <c:tx>
            <c:v>bitumen</c:v>
          </c:tx>
          <c:spPr>
            <a:ln w="47625">
              <a:noFill/>
            </a:ln>
          </c:spPr>
          <c:marker>
            <c:symbol val="square"/>
            <c:size val="9"/>
          </c:marker>
          <c:xVal>
            <c:numRef>
              <c:f>redox!$E$36</c:f>
              <c:numCache>
                <c:formatCode>0.0000</c:formatCode>
                <c:ptCount val="1"/>
                <c:pt idx="0">
                  <c:v>0.0036</c:v>
                </c:pt>
              </c:numCache>
            </c:numRef>
          </c:xVal>
          <c:yVal>
            <c:numRef>
              <c:f>redox!$F$36</c:f>
              <c:numCache>
                <c:formatCode>0.00</c:formatCode>
                <c:ptCount val="1"/>
                <c:pt idx="0">
                  <c:v>1.47</c:v>
                </c:pt>
              </c:numCache>
            </c:numRef>
          </c:yVal>
          <c:smooth val="0"/>
        </c:ser>
        <c:dLbls>
          <c:showLegendKey val="0"/>
          <c:showVal val="0"/>
          <c:showCatName val="0"/>
          <c:showSerName val="0"/>
          <c:showPercent val="0"/>
          <c:showBubbleSize val="0"/>
        </c:dLbls>
        <c:axId val="2137614040"/>
        <c:axId val="2134935240"/>
      </c:scatterChart>
      <c:valAx>
        <c:axId val="2137614040"/>
        <c:scaling>
          <c:orientation val="minMax"/>
        </c:scaling>
        <c:delete val="0"/>
        <c:axPos val="b"/>
        <c:title>
          <c:tx>
            <c:rich>
              <a:bodyPr/>
              <a:lstStyle/>
              <a:p>
                <a:pPr>
                  <a:defRPr sz="2400"/>
                </a:pPr>
                <a:r>
                  <a:rPr lang="en-US" sz="2400"/>
                  <a:t>O/C </a:t>
                </a:r>
              </a:p>
            </c:rich>
          </c:tx>
          <c:layout/>
          <c:overlay val="0"/>
        </c:title>
        <c:numFmt formatCode="0.0" sourceLinked="0"/>
        <c:majorTickMark val="out"/>
        <c:minorTickMark val="none"/>
        <c:tickLblPos val="nextTo"/>
        <c:spPr>
          <a:ln w="19050"/>
        </c:spPr>
        <c:txPr>
          <a:bodyPr/>
          <a:lstStyle/>
          <a:p>
            <a:pPr>
              <a:defRPr sz="1600"/>
            </a:pPr>
            <a:endParaRPr lang="en-US"/>
          </a:p>
        </c:txPr>
        <c:crossAx val="2134935240"/>
        <c:crosses val="autoZero"/>
        <c:crossBetween val="midCat"/>
      </c:valAx>
      <c:valAx>
        <c:axId val="2134935240"/>
        <c:scaling>
          <c:orientation val="minMax"/>
        </c:scaling>
        <c:delete val="0"/>
        <c:axPos val="l"/>
        <c:majorGridlines>
          <c:spPr>
            <a:ln>
              <a:noFill/>
            </a:ln>
          </c:spPr>
        </c:majorGridlines>
        <c:title>
          <c:tx>
            <c:rich>
              <a:bodyPr rot="-5400000" vert="horz"/>
              <a:lstStyle/>
              <a:p>
                <a:pPr>
                  <a:defRPr sz="2400"/>
                </a:pPr>
                <a:r>
                  <a:rPr lang="en-US" sz="2400"/>
                  <a:t>H/C </a:t>
                </a:r>
              </a:p>
            </c:rich>
          </c:tx>
          <c:layout/>
          <c:overlay val="0"/>
        </c:title>
        <c:numFmt formatCode="0.0" sourceLinked="0"/>
        <c:majorTickMark val="out"/>
        <c:minorTickMark val="none"/>
        <c:tickLblPos val="nextTo"/>
        <c:spPr>
          <a:ln w="19050"/>
        </c:spPr>
        <c:txPr>
          <a:bodyPr/>
          <a:lstStyle/>
          <a:p>
            <a:pPr>
              <a:defRPr sz="1600"/>
            </a:pPr>
            <a:endParaRPr lang="en-US"/>
          </a:p>
        </c:txPr>
        <c:crossAx val="2137614040"/>
        <c:crosses val="autoZero"/>
        <c:crossBetween val="midCat"/>
      </c:valAx>
      <c:spPr>
        <a:ln w="19050">
          <a:solidFill>
            <a:schemeClr val="tx1"/>
          </a:solidFill>
        </a:ln>
      </c:spPr>
    </c:plotArea>
    <c:legend>
      <c:legendPos val="r"/>
      <c:layout>
        <c:manualLayout>
          <c:xMode val="edge"/>
          <c:yMode val="edge"/>
          <c:x val="0.778341508927183"/>
          <c:y val="0.163154516193559"/>
          <c:w val="0.221658491072817"/>
          <c:h val="0.61826371588078"/>
        </c:manualLayout>
      </c:layout>
      <c:overlay val="0"/>
      <c:txPr>
        <a:bodyPr/>
        <a:lstStyle/>
        <a:p>
          <a:pPr>
            <a:defRPr sz="1800"/>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40034776902887"/>
          <c:y val="0.0601851851851852"/>
          <c:w val="0.651858048993876"/>
          <c:h val="0.736111111111111"/>
        </c:manualLayout>
      </c:layout>
      <c:scatterChart>
        <c:scatterStyle val="lineMarker"/>
        <c:varyColors val="0"/>
        <c:ser>
          <c:idx val="0"/>
          <c:order val="0"/>
          <c:tx>
            <c:v>carbonates</c:v>
          </c:tx>
          <c:spPr>
            <a:ln w="47625">
              <a:solidFill>
                <a:srgbClr val="0000FF"/>
              </a:solidFill>
            </a:ln>
          </c:spPr>
          <c:marker>
            <c:symbol val="none"/>
          </c:marker>
          <c:xVal>
            <c:numRef>
              <c:f>Sheet1!$B$15:$B$25</c:f>
              <c:numCache>
                <c:formatCode>General</c:formatCode>
                <c:ptCount val="11"/>
                <c:pt idx="0">
                  <c:v>0.0</c:v>
                </c:pt>
                <c:pt idx="1">
                  <c:v>0.1</c:v>
                </c:pt>
                <c:pt idx="2">
                  <c:v>0.2</c:v>
                </c:pt>
                <c:pt idx="3">
                  <c:v>0.3</c:v>
                </c:pt>
                <c:pt idx="4">
                  <c:v>0.4</c:v>
                </c:pt>
                <c:pt idx="5">
                  <c:v>0.5</c:v>
                </c:pt>
                <c:pt idx="6">
                  <c:v>0.6</c:v>
                </c:pt>
                <c:pt idx="7">
                  <c:v>0.7</c:v>
                </c:pt>
                <c:pt idx="8">
                  <c:v>0.8</c:v>
                </c:pt>
                <c:pt idx="9">
                  <c:v>0.9</c:v>
                </c:pt>
                <c:pt idx="10">
                  <c:v>1.0</c:v>
                </c:pt>
              </c:numCache>
            </c:numRef>
          </c:xVal>
          <c:yVal>
            <c:numRef>
              <c:f>Sheet1!$C$15:$C$25</c:f>
              <c:numCache>
                <c:formatCode>General</c:formatCode>
                <c:ptCount val="11"/>
                <c:pt idx="0">
                  <c:v>-5.0</c:v>
                </c:pt>
                <c:pt idx="1">
                  <c:v>-2.0</c:v>
                </c:pt>
                <c:pt idx="2">
                  <c:v>1.0</c:v>
                </c:pt>
                <c:pt idx="3">
                  <c:v>4.0</c:v>
                </c:pt>
                <c:pt idx="4">
                  <c:v>7.0</c:v>
                </c:pt>
                <c:pt idx="5">
                  <c:v>10.0</c:v>
                </c:pt>
                <c:pt idx="6">
                  <c:v>13.0</c:v>
                </c:pt>
                <c:pt idx="7">
                  <c:v>16.0</c:v>
                </c:pt>
                <c:pt idx="8">
                  <c:v>19.0</c:v>
                </c:pt>
                <c:pt idx="9">
                  <c:v>22.0</c:v>
                </c:pt>
                <c:pt idx="10">
                  <c:v>25.0</c:v>
                </c:pt>
              </c:numCache>
            </c:numRef>
          </c:yVal>
          <c:smooth val="0"/>
        </c:ser>
        <c:ser>
          <c:idx val="1"/>
          <c:order val="1"/>
          <c:tx>
            <c:v>organics</c:v>
          </c:tx>
          <c:spPr>
            <a:ln>
              <a:solidFill>
                <a:srgbClr val="008000"/>
              </a:solidFill>
            </a:ln>
          </c:spPr>
          <c:marker>
            <c:symbol val="none"/>
          </c:marker>
          <c:xVal>
            <c:numRef>
              <c:f>Sheet1!$B$15:$B$25</c:f>
              <c:numCache>
                <c:formatCode>General</c:formatCode>
                <c:ptCount val="11"/>
                <c:pt idx="0">
                  <c:v>0.0</c:v>
                </c:pt>
                <c:pt idx="1">
                  <c:v>0.1</c:v>
                </c:pt>
                <c:pt idx="2">
                  <c:v>0.2</c:v>
                </c:pt>
                <c:pt idx="3">
                  <c:v>0.3</c:v>
                </c:pt>
                <c:pt idx="4">
                  <c:v>0.4</c:v>
                </c:pt>
                <c:pt idx="5">
                  <c:v>0.5</c:v>
                </c:pt>
                <c:pt idx="6">
                  <c:v>0.6</c:v>
                </c:pt>
                <c:pt idx="7">
                  <c:v>0.7</c:v>
                </c:pt>
                <c:pt idx="8">
                  <c:v>0.8</c:v>
                </c:pt>
                <c:pt idx="9">
                  <c:v>0.9</c:v>
                </c:pt>
                <c:pt idx="10">
                  <c:v>1.0</c:v>
                </c:pt>
              </c:numCache>
            </c:numRef>
          </c:xVal>
          <c:yVal>
            <c:numRef>
              <c:f>Sheet1!$D$15:$D$25</c:f>
              <c:numCache>
                <c:formatCode>General</c:formatCode>
                <c:ptCount val="11"/>
                <c:pt idx="0">
                  <c:v>-35.0</c:v>
                </c:pt>
                <c:pt idx="1">
                  <c:v>-32.0</c:v>
                </c:pt>
                <c:pt idx="2">
                  <c:v>-29.0</c:v>
                </c:pt>
                <c:pt idx="3">
                  <c:v>-26.0</c:v>
                </c:pt>
                <c:pt idx="4">
                  <c:v>-23.0</c:v>
                </c:pt>
                <c:pt idx="5">
                  <c:v>-20.0</c:v>
                </c:pt>
                <c:pt idx="6">
                  <c:v>-17.0</c:v>
                </c:pt>
                <c:pt idx="7">
                  <c:v>-14.0</c:v>
                </c:pt>
                <c:pt idx="8">
                  <c:v>-11.0</c:v>
                </c:pt>
                <c:pt idx="9">
                  <c:v>-8.0</c:v>
                </c:pt>
                <c:pt idx="10">
                  <c:v>-5.0</c:v>
                </c:pt>
              </c:numCache>
            </c:numRef>
          </c:yVal>
          <c:smooth val="0"/>
        </c:ser>
        <c:dLbls>
          <c:showLegendKey val="0"/>
          <c:showVal val="0"/>
          <c:showCatName val="0"/>
          <c:showSerName val="0"/>
          <c:showPercent val="0"/>
          <c:showBubbleSize val="0"/>
        </c:dLbls>
        <c:axId val="2134189224"/>
        <c:axId val="2134192248"/>
      </c:scatterChart>
      <c:valAx>
        <c:axId val="2134189224"/>
        <c:scaling>
          <c:orientation val="minMax"/>
          <c:max val="1.0"/>
        </c:scaling>
        <c:delete val="0"/>
        <c:axPos val="b"/>
        <c:numFmt formatCode="General" sourceLinked="1"/>
        <c:majorTickMark val="out"/>
        <c:minorTickMark val="none"/>
        <c:tickLblPos val="nextTo"/>
        <c:txPr>
          <a:bodyPr/>
          <a:lstStyle/>
          <a:p>
            <a:pPr>
              <a:defRPr sz="1400"/>
            </a:pPr>
            <a:endParaRPr lang="en-US"/>
          </a:p>
        </c:txPr>
        <c:crossAx val="2134192248"/>
        <c:crossesAt val="-35.0"/>
        <c:crossBetween val="midCat"/>
      </c:valAx>
      <c:valAx>
        <c:axId val="2134192248"/>
        <c:scaling>
          <c:orientation val="minMax"/>
          <c:max val="25.0"/>
          <c:min val="-35.0"/>
        </c:scaling>
        <c:delete val="0"/>
        <c:axPos val="l"/>
        <c:numFmt formatCode="General" sourceLinked="1"/>
        <c:majorTickMark val="out"/>
        <c:minorTickMark val="none"/>
        <c:tickLblPos val="nextTo"/>
        <c:txPr>
          <a:bodyPr/>
          <a:lstStyle/>
          <a:p>
            <a:pPr>
              <a:defRPr sz="1400"/>
            </a:pPr>
            <a:endParaRPr lang="en-US"/>
          </a:p>
        </c:txPr>
        <c:crossAx val="2134189224"/>
        <c:crosses val="autoZero"/>
        <c:crossBetween val="midCat"/>
      </c:valAx>
      <c:spPr>
        <a:ln w="25400">
          <a:solidFill>
            <a:schemeClr val="tx1"/>
          </a:solidFill>
        </a:ln>
      </c:spPr>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5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image" Target="../media/image55.emf"/><Relationship Id="rId2" Type="http://schemas.openxmlformats.org/officeDocument/2006/relationships/image" Target="../media/image5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60.emf"/><Relationship Id="rId3"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 Id="rId2"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 Id="rId3"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 Id="rId3"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7.emf"/></Relationships>
</file>

<file path=ppt/drawings/drawing1.xml><?xml version="1.0" encoding="utf-8"?>
<c:userShapes xmlns:c="http://schemas.openxmlformats.org/drawingml/2006/chart">
  <cdr:relSizeAnchor xmlns:cdr="http://schemas.openxmlformats.org/drawingml/2006/chartDrawing">
    <cdr:from>
      <cdr:x>0.10503</cdr:x>
      <cdr:y>0.29831</cdr:y>
    </cdr:from>
    <cdr:to>
      <cdr:x>0.1936</cdr:x>
      <cdr:y>0.73249</cdr:y>
    </cdr:to>
    <cdr:sp macro="" textlink="">
      <cdr:nvSpPr>
        <cdr:cNvPr id="2" name="Oval 1"/>
        <cdr:cNvSpPr/>
      </cdr:nvSpPr>
      <cdr:spPr>
        <a:xfrm xmlns:a="http://schemas.openxmlformats.org/drawingml/2006/main">
          <a:off x="742950" y="1640417"/>
          <a:ext cx="626533" cy="2387600"/>
        </a:xfrm>
        <a:prstGeom xmlns:a="http://schemas.openxmlformats.org/drawingml/2006/main" prst="ellipse">
          <a:avLst/>
        </a:prstGeom>
        <a:noFill xmlns:a="http://schemas.openxmlformats.org/drawingml/2006/main"/>
        <a:ln xmlns:a="http://schemas.openxmlformats.org/drawingml/2006/main">
          <a:solidFill>
            <a:srgbClr val="00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0.20676</cdr:x>
      <cdr:y>0.19053</cdr:y>
    </cdr:from>
    <cdr:to>
      <cdr:x>0.47247</cdr:x>
      <cdr:y>0.29831</cdr:y>
    </cdr:to>
    <cdr:sp macro="" textlink="">
      <cdr:nvSpPr>
        <cdr:cNvPr id="3" name="TextBox 2"/>
        <cdr:cNvSpPr txBox="1"/>
      </cdr:nvSpPr>
      <cdr:spPr>
        <a:xfrm xmlns:a="http://schemas.openxmlformats.org/drawingml/2006/main">
          <a:off x="1462618" y="1047751"/>
          <a:ext cx="1879599" cy="5926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Plankton biomass</a:t>
          </a:r>
          <a:endParaRPr lang="en-US" sz="1800" dirty="0"/>
        </a:p>
      </cdr:txBody>
    </cdr:sp>
  </cdr:relSizeAnchor>
  <cdr:relSizeAnchor xmlns:cdr="http://schemas.openxmlformats.org/drawingml/2006/chartDrawing">
    <cdr:from>
      <cdr:x>0.1936</cdr:x>
      <cdr:y>0.67398</cdr:y>
    </cdr:from>
    <cdr:to>
      <cdr:x>0.34201</cdr:x>
      <cdr:y>0.7448</cdr:y>
    </cdr:to>
    <cdr:sp macro="" textlink="">
      <cdr:nvSpPr>
        <cdr:cNvPr id="4" name="TextBox 3"/>
        <cdr:cNvSpPr txBox="1"/>
      </cdr:nvSpPr>
      <cdr:spPr>
        <a:xfrm xmlns:a="http://schemas.openxmlformats.org/drawingml/2006/main">
          <a:off x="1369484" y="3706284"/>
          <a:ext cx="1049868" cy="3894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err="1" smtClean="0"/>
            <a:t>kerogens</a:t>
          </a:r>
          <a:endParaRPr lang="en-US" sz="1800" dirty="0"/>
        </a:p>
      </cdr:txBody>
    </cdr:sp>
  </cdr:relSizeAnchor>
  <cdr:relSizeAnchor xmlns:cdr="http://schemas.openxmlformats.org/drawingml/2006/chartDrawing">
    <cdr:from>
      <cdr:x>0.62448</cdr:x>
      <cdr:y>0.31986</cdr:y>
    </cdr:from>
    <cdr:to>
      <cdr:x>0.76571</cdr:x>
      <cdr:y>0.40916</cdr:y>
    </cdr:to>
    <cdr:sp macro="" textlink="">
      <cdr:nvSpPr>
        <cdr:cNvPr id="5" name="TextBox 4"/>
        <cdr:cNvSpPr txBox="1"/>
      </cdr:nvSpPr>
      <cdr:spPr>
        <a:xfrm xmlns:a="http://schemas.openxmlformats.org/drawingml/2006/main">
          <a:off x="4417483" y="1758950"/>
          <a:ext cx="999067" cy="4910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sugars</a:t>
          </a:r>
          <a:endParaRPr lang="en-US" sz="1800" dirty="0"/>
        </a:p>
      </cdr:txBody>
    </cdr:sp>
  </cdr:relSizeAnchor>
  <cdr:relSizeAnchor xmlns:cdr="http://schemas.openxmlformats.org/drawingml/2006/chartDrawing">
    <cdr:from>
      <cdr:x>0.74656</cdr:x>
      <cdr:y>0.597</cdr:y>
    </cdr:from>
    <cdr:to>
      <cdr:x>0.87582</cdr:x>
      <cdr:y>0.76328</cdr:y>
    </cdr:to>
    <cdr:sp macro="" textlink="">
      <cdr:nvSpPr>
        <cdr:cNvPr id="6" name="TextBox 5"/>
        <cdr:cNvSpPr txBox="1"/>
      </cdr:nvSpPr>
      <cdr:spPr>
        <a:xfrm xmlns:a="http://schemas.openxmlformats.org/drawingml/2006/main">
          <a:off x="5281083" y="32829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0.47279</cdr:x>
      <cdr:y>0.08316</cdr:y>
    </cdr:from>
    <cdr:to>
      <cdr:x>0.58133</cdr:x>
      <cdr:y>0.18868</cdr:y>
    </cdr:to>
    <cdr:sp macro="" textlink="">
      <cdr:nvSpPr>
        <cdr:cNvPr id="2" name="TextBox 1"/>
        <cdr:cNvSpPr txBox="1"/>
      </cdr:nvSpPr>
      <cdr:spPr>
        <a:xfrm xmlns:a="http://schemas.openxmlformats.org/drawingml/2006/main" rot="20401776">
          <a:off x="3332468" y="363835"/>
          <a:ext cx="76502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i="1" dirty="0" err="1" smtClean="0">
              <a:latin typeface="Symbol" charset="2"/>
              <a:cs typeface="Symbol" charset="2"/>
            </a:rPr>
            <a:t>d</a:t>
          </a:r>
          <a:r>
            <a:rPr lang="en-US" sz="2400" i="1" baseline="-25000" dirty="0" err="1" smtClean="0"/>
            <a:t>carb</a:t>
          </a:r>
          <a:endParaRPr lang="en-US" sz="2400" i="1" baseline="-25000" dirty="0"/>
        </a:p>
      </cdr:txBody>
    </cdr:sp>
  </cdr:relSizeAnchor>
  <cdr:relSizeAnchor xmlns:cdr="http://schemas.openxmlformats.org/drawingml/2006/chartDrawing">
    <cdr:from>
      <cdr:x>0.51125</cdr:x>
      <cdr:y>0.57953</cdr:y>
    </cdr:from>
    <cdr:to>
      <cdr:x>0.60765</cdr:x>
      <cdr:y>0.68505</cdr:y>
    </cdr:to>
    <cdr:sp macro="" textlink="">
      <cdr:nvSpPr>
        <cdr:cNvPr id="3" name="TextBox 2"/>
        <cdr:cNvSpPr txBox="1"/>
      </cdr:nvSpPr>
      <cdr:spPr>
        <a:xfrm xmlns:a="http://schemas.openxmlformats.org/drawingml/2006/main" rot="20613495">
          <a:off x="3603535" y="2535534"/>
          <a:ext cx="679462"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i="1" dirty="0" err="1" smtClean="0">
              <a:latin typeface="Symbol" charset="2"/>
              <a:cs typeface="Symbol" charset="2"/>
            </a:rPr>
            <a:t>d</a:t>
          </a:r>
          <a:r>
            <a:rPr lang="en-US" sz="2400" i="1" baseline="-25000" dirty="0" err="1" smtClean="0"/>
            <a:t>org</a:t>
          </a:r>
          <a:endParaRPr lang="en-US" sz="2400" i="1" baseline="-25000" dirty="0"/>
        </a:p>
      </cdr:txBody>
    </cdr:sp>
  </cdr:relSizeAnchor>
  <cdr:relSizeAnchor xmlns:cdr="http://schemas.openxmlformats.org/drawingml/2006/chartDrawing">
    <cdr:from>
      <cdr:x>0.27953</cdr:x>
      <cdr:y>0.37228</cdr:y>
    </cdr:from>
    <cdr:to>
      <cdr:x>0.27953</cdr:x>
      <cdr:y>0.69739</cdr:y>
    </cdr:to>
    <cdr:cxnSp macro="">
      <cdr:nvCxnSpPr>
        <cdr:cNvPr id="5" name="Straight Arrow Connector 4"/>
        <cdr:cNvCxnSpPr/>
      </cdr:nvCxnSpPr>
      <cdr:spPr>
        <a:xfrm xmlns:a="http://schemas.openxmlformats.org/drawingml/2006/main">
          <a:off x="1970261" y="1628775"/>
          <a:ext cx="0" cy="1422400"/>
        </a:xfrm>
        <a:prstGeom xmlns:a="http://schemas.openxmlformats.org/drawingml/2006/main" prst="straightConnector1">
          <a:avLst/>
        </a:prstGeom>
        <a:ln xmlns:a="http://schemas.openxmlformats.org/drawingml/2006/main">
          <a:solidFill>
            <a:schemeClr val="tx1"/>
          </a:solidFill>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0.17928</cdr:x>
      <cdr:y>0.50116</cdr:y>
    </cdr:from>
    <cdr:to>
      <cdr:x>0.27359</cdr:x>
      <cdr:y>0.60668</cdr:y>
    </cdr:to>
    <cdr:sp macro="" textlink="">
      <cdr:nvSpPr>
        <cdr:cNvPr id="6" name="TextBox 5"/>
        <cdr:cNvSpPr txBox="1"/>
      </cdr:nvSpPr>
      <cdr:spPr>
        <a:xfrm xmlns:a="http://schemas.openxmlformats.org/drawingml/2006/main">
          <a:off x="1263681" y="2192635"/>
          <a:ext cx="664684"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i="1" dirty="0" err="1" smtClean="0">
              <a:latin typeface="Symbol" charset="2"/>
              <a:cs typeface="Symbol" charset="2"/>
            </a:rPr>
            <a:t>e</a:t>
          </a:r>
          <a:r>
            <a:rPr lang="en-US" sz="2400" i="1" baseline="-25000" dirty="0" err="1" smtClean="0"/>
            <a:t>sed</a:t>
          </a:r>
          <a:endParaRPr lang="en-US" sz="2400" i="1" baseline="-25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29F322-40C9-7141-9B15-915B6512ACE9}" type="datetimeFigureOut">
              <a:rPr lang="en-US" smtClean="0"/>
              <a:t>7/13/15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E5BD47-8170-6E4C-9C6B-06E7CB9E92ED}" type="slidenum">
              <a:rPr lang="en-US" smtClean="0"/>
              <a:t>‹#›</a:t>
            </a:fld>
            <a:endParaRPr lang="en-US"/>
          </a:p>
        </p:txBody>
      </p:sp>
    </p:spTree>
    <p:extLst>
      <p:ext uri="{BB962C8B-B14F-4D97-AF65-F5344CB8AC3E}">
        <p14:creationId xmlns:p14="http://schemas.microsoft.com/office/powerpoint/2010/main" val="35221370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8E0D93-118A-884C-9DE1-0D4A9C8CDE48}" type="slidenum">
              <a:rPr lang="en-US" sz="1200">
                <a:latin typeface="Times" charset="0"/>
              </a:rPr>
              <a:pPr/>
              <a:t>4</a:t>
            </a:fld>
            <a:endParaRPr lang="en-US" sz="1200">
              <a:latin typeface="Times"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92C81C-B0CF-254F-9951-85310082CE62}" type="slidenum">
              <a:rPr lang="en-US" sz="1200">
                <a:latin typeface="Times" charset="0"/>
              </a:rPr>
              <a:pPr/>
              <a:t>5</a:t>
            </a:fld>
            <a:endParaRPr lang="en-US" sz="1200">
              <a:latin typeface="Times"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E2A2E71-EF1D-9549-AF76-501139B2EDE6}" type="slidenum">
              <a:rPr lang="en-US" sz="1200">
                <a:latin typeface="Times" charset="0"/>
              </a:rPr>
              <a:pPr/>
              <a:t>7</a:t>
            </a:fld>
            <a:endParaRPr lang="en-US" sz="1200">
              <a:latin typeface="Times" charset="0"/>
            </a:endParaRPr>
          </a:p>
        </p:txBody>
      </p:sp>
      <p:sp>
        <p:nvSpPr>
          <p:cNvPr id="73730" name="Rectangle 2"/>
          <p:cNvSpPr>
            <a:spLocks noGrp="1" noRot="1" noChangeAspect="1" noChangeArrowheads="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Bubbler photo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05B439-FE2F-B941-828E-3D8FFF7F85EA}"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246596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5B439-FE2F-B941-828E-3D8FFF7F85EA}"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633899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5B439-FE2F-B941-828E-3D8FFF7F85EA}"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191641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05B439-FE2F-B941-828E-3D8FFF7F85EA}"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222814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05B439-FE2F-B941-828E-3D8FFF7F85EA}"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3416820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05B439-FE2F-B941-828E-3D8FFF7F85EA}" type="datetimeFigureOut">
              <a:rPr lang="en-US" smtClean="0"/>
              <a:t>7/13/15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29203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05B439-FE2F-B941-828E-3D8FFF7F85EA}" type="datetimeFigureOut">
              <a:rPr lang="en-US" smtClean="0"/>
              <a:t>7/13/15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3509713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05B439-FE2F-B941-828E-3D8FFF7F85EA}" type="datetimeFigureOut">
              <a:rPr lang="en-US" smtClean="0"/>
              <a:t>7/13/15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3781557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5B439-FE2F-B941-828E-3D8FFF7F85EA}" type="datetimeFigureOut">
              <a:rPr lang="en-US" smtClean="0"/>
              <a:t>7/13/15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235889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5B439-FE2F-B941-828E-3D8FFF7F85EA}" type="datetimeFigureOut">
              <a:rPr lang="en-US" smtClean="0"/>
              <a:t>7/13/15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421778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5B439-FE2F-B941-828E-3D8FFF7F85EA}" type="datetimeFigureOut">
              <a:rPr lang="en-US" smtClean="0"/>
              <a:t>7/13/15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27C5E-6B53-5F42-8EC6-0FFB15B91A1C}" type="slidenum">
              <a:rPr lang="en-US" smtClean="0"/>
              <a:t>‹#›</a:t>
            </a:fld>
            <a:endParaRPr lang="en-US"/>
          </a:p>
        </p:txBody>
      </p:sp>
    </p:spTree>
    <p:extLst>
      <p:ext uri="{BB962C8B-B14F-4D97-AF65-F5344CB8AC3E}">
        <p14:creationId xmlns:p14="http://schemas.microsoft.com/office/powerpoint/2010/main" val="31569042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5B439-FE2F-B941-828E-3D8FFF7F85EA}" type="datetimeFigureOut">
              <a:rPr lang="en-US" smtClean="0"/>
              <a:t>7/13/15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27C5E-6B53-5F42-8EC6-0FFB15B91A1C}" type="slidenum">
              <a:rPr lang="en-US" smtClean="0"/>
              <a:t>‹#›</a:t>
            </a:fld>
            <a:endParaRPr lang="en-US"/>
          </a:p>
        </p:txBody>
      </p:sp>
    </p:spTree>
    <p:extLst>
      <p:ext uri="{BB962C8B-B14F-4D97-AF65-F5344CB8AC3E}">
        <p14:creationId xmlns:p14="http://schemas.microsoft.com/office/powerpoint/2010/main" val="4521532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6.emf"/><Relationship Id="rId5" Type="http://schemas.openxmlformats.org/officeDocument/2006/relationships/oleObject" Target="../embeddings/oleObject2.bin"/><Relationship Id="rId6"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oleObject" Target="../embeddings/oleObject4.bin"/><Relationship Id="rId5" Type="http://schemas.openxmlformats.org/officeDocument/2006/relationships/image" Target="../media/image31.emf"/><Relationship Id="rId6" Type="http://schemas.openxmlformats.org/officeDocument/2006/relationships/oleObject" Target="../embeddings/oleObject5.bin"/><Relationship Id="rId7" Type="http://schemas.openxmlformats.org/officeDocument/2006/relationships/image" Target="../media/image32.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33.emf"/><Relationship Id="rId5" Type="http://schemas.openxmlformats.org/officeDocument/2006/relationships/oleObject" Target="../embeddings/oleObject7.bin"/><Relationship Id="rId6" Type="http://schemas.openxmlformats.org/officeDocument/2006/relationships/image" Target="../media/image34.emf"/><Relationship Id="rId7" Type="http://schemas.openxmlformats.org/officeDocument/2006/relationships/oleObject" Target="../embeddings/oleObject8.bin"/><Relationship Id="rId8" Type="http://schemas.openxmlformats.org/officeDocument/2006/relationships/image" Target="../media/image35.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oleObject" Target="../embeddings/oleObject9.bin"/><Relationship Id="rId6" Type="http://schemas.openxmlformats.org/officeDocument/2006/relationships/image" Target="../media/image36.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9.emf"/><Relationship Id="rId5" Type="http://schemas.openxmlformats.org/officeDocument/2006/relationships/oleObject" Target="../embeddings/oleObject11.bin"/><Relationship Id="rId6" Type="http://schemas.openxmlformats.org/officeDocument/2006/relationships/image" Target="../media/image40.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oleObject" Target="../embeddings/oleObject12.bin"/><Relationship Id="rId5" Type="http://schemas.openxmlformats.org/officeDocument/2006/relationships/image" Target="../media/image41.emf"/><Relationship Id="rId6" Type="http://schemas.openxmlformats.org/officeDocument/2006/relationships/oleObject" Target="../embeddings/oleObject13.bin"/><Relationship Id="rId7" Type="http://schemas.openxmlformats.org/officeDocument/2006/relationships/image" Target="../media/image42.emf"/><Relationship Id="rId8" Type="http://schemas.openxmlformats.org/officeDocument/2006/relationships/oleObject" Target="../embeddings/oleObject14.bin"/><Relationship Id="rId9" Type="http://schemas.openxmlformats.org/officeDocument/2006/relationships/image" Target="../media/image43.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45.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oleObject" Target="../embeddings/oleObject16.bin"/><Relationship Id="rId5" Type="http://schemas.openxmlformats.org/officeDocument/2006/relationships/image" Target="../media/image46.emf"/><Relationship Id="rId6" Type="http://schemas.openxmlformats.org/officeDocument/2006/relationships/oleObject" Target="../embeddings/oleObject17.bin"/><Relationship Id="rId7" Type="http://schemas.openxmlformats.org/officeDocument/2006/relationships/image" Target="../media/image47.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50.emf"/><Relationship Id="rId5" Type="http://schemas.openxmlformats.org/officeDocument/2006/relationships/oleObject" Target="../embeddings/oleObject19.bin"/><Relationship Id="rId6" Type="http://schemas.openxmlformats.org/officeDocument/2006/relationships/image" Target="../media/image51.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52.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55.emf"/><Relationship Id="rId5" Type="http://schemas.openxmlformats.org/officeDocument/2006/relationships/oleObject" Target="../embeddings/oleObject22.bin"/><Relationship Id="rId6" Type="http://schemas.openxmlformats.org/officeDocument/2006/relationships/image" Target="../media/image56.emf"/><Relationship Id="rId7" Type="http://schemas.openxmlformats.org/officeDocument/2006/relationships/oleObject" Target="../embeddings/oleObject23.bin"/><Relationship Id="rId8" Type="http://schemas.openxmlformats.org/officeDocument/2006/relationships/image" Target="../media/image57.emf"/><Relationship Id="rId9" Type="http://schemas.openxmlformats.org/officeDocument/2006/relationships/oleObject" Target="../embeddings/oleObject24.bin"/><Relationship Id="rId10" Type="http://schemas.openxmlformats.org/officeDocument/2006/relationships/image" Target="../media/image58.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59.emf"/><Relationship Id="rId5" Type="http://schemas.openxmlformats.org/officeDocument/2006/relationships/oleObject" Target="../embeddings/oleObject26.bin"/><Relationship Id="rId6" Type="http://schemas.openxmlformats.org/officeDocument/2006/relationships/image" Target="../media/image60.emf"/><Relationship Id="rId7" Type="http://schemas.openxmlformats.org/officeDocument/2006/relationships/oleObject" Target="../embeddings/oleObject27.bin"/><Relationship Id="rId8" Type="http://schemas.openxmlformats.org/officeDocument/2006/relationships/image" Target="../media/image61.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6238"/>
            <a:ext cx="8229600" cy="2722562"/>
          </a:xfrm>
        </p:spPr>
        <p:txBody>
          <a:bodyPr>
            <a:noAutofit/>
          </a:bodyPr>
          <a:lstStyle/>
          <a:p>
            <a:r>
              <a:rPr lang="en-US" sz="3200" dirty="0"/>
              <a:t>Mass, Isotopic, and Redox Balance Constraints on </a:t>
            </a:r>
            <a:r>
              <a:rPr lang="en-US" sz="3200" dirty="0" smtClean="0"/>
              <a:t>Carbon Cycling</a:t>
            </a:r>
            <a:r>
              <a:rPr lang="en-GB" sz="3200" dirty="0" smtClean="0"/>
              <a:t/>
            </a:r>
            <a:br>
              <a:rPr lang="en-GB" sz="3200" dirty="0" smtClean="0"/>
            </a:br>
            <a:r>
              <a:rPr lang="en-GB" sz="3200" dirty="0" smtClean="0"/>
              <a:t/>
            </a:r>
            <a:br>
              <a:rPr lang="en-GB" sz="3200" dirty="0" smtClean="0"/>
            </a:br>
            <a:r>
              <a:rPr lang="en-GB" sz="3200" dirty="0" smtClean="0"/>
              <a:t/>
            </a:r>
            <a:br>
              <a:rPr lang="en-GB" sz="3200" dirty="0" smtClean="0"/>
            </a:br>
            <a:r>
              <a:rPr lang="en-GB" sz="2800" dirty="0" smtClean="0"/>
              <a:t>Louis A. Derry</a:t>
            </a:r>
            <a:br>
              <a:rPr lang="en-GB" sz="2800" dirty="0" smtClean="0"/>
            </a:br>
            <a:r>
              <a:rPr lang="en-GB" sz="2400" dirty="0" smtClean="0"/>
              <a:t>Cornell University</a:t>
            </a:r>
            <a:br>
              <a:rPr lang="en-GB" sz="2400" dirty="0" smtClean="0"/>
            </a:br>
            <a:r>
              <a:rPr lang="en-US" sz="3200" dirty="0" smtClean="0"/>
              <a:t/>
            </a:r>
            <a:br>
              <a:rPr lang="en-US" sz="3200" dirty="0" smtClean="0"/>
            </a:br>
            <a:endParaRPr lang="en-US" sz="2400" dirty="0"/>
          </a:p>
        </p:txBody>
      </p:sp>
      <p:pic>
        <p:nvPicPr>
          <p:cNvPr id="6" name="Picture 6" descr="cu_logo_sml_150_ppt.jpg                                        000B7307&#10;MPF28 Panther                  BD8AC844:"/>
          <p:cNvPicPr>
            <a:picLocks noChangeAspect="1" noChangeArrowheads="1"/>
          </p:cNvPicPr>
          <p:nvPr/>
        </p:nvPicPr>
        <p:blipFill>
          <a:blip r:embed="rId2">
            <a:extLst>
              <a:ext uri="{28A0092B-C50C-407E-A947-70E740481C1C}">
                <a14:useLocalDpi xmlns:a14="http://schemas.microsoft.com/office/drawing/2010/main" val="0"/>
              </a:ext>
            </a:extLst>
          </a:blip>
          <a:srcRect l="3333" r="85835"/>
          <a:stretch>
            <a:fillRect/>
          </a:stretch>
        </p:blipFill>
        <p:spPr bwMode="auto">
          <a:xfrm>
            <a:off x="8077200" y="5791200"/>
            <a:ext cx="10668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IfA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811838"/>
            <a:ext cx="29718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6822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oal_Seam_at_Coal_Mine.png"/>
          <p:cNvPicPr>
            <a:picLocks noChangeAspect="1"/>
          </p:cNvPicPr>
          <p:nvPr/>
        </p:nvPicPr>
        <p:blipFill rotWithShape="1">
          <a:blip r:embed="rId2">
            <a:extLst>
              <a:ext uri="{28A0092B-C50C-407E-A947-70E740481C1C}">
                <a14:useLocalDpi xmlns:a14="http://schemas.microsoft.com/office/drawing/2010/main" val="0"/>
              </a:ext>
            </a:extLst>
          </a:blip>
          <a:srcRect t="11337"/>
          <a:stretch/>
        </p:blipFill>
        <p:spPr>
          <a:xfrm>
            <a:off x="76200" y="1526166"/>
            <a:ext cx="8992165" cy="4188834"/>
          </a:xfrm>
          <a:prstGeom prst="rect">
            <a:avLst/>
          </a:prstGeom>
        </p:spPr>
      </p:pic>
      <p:sp>
        <p:nvSpPr>
          <p:cNvPr id="5" name="Rectangle 4"/>
          <p:cNvSpPr/>
          <p:nvPr/>
        </p:nvSpPr>
        <p:spPr>
          <a:xfrm>
            <a:off x="1091822" y="1486900"/>
            <a:ext cx="6937908" cy="3785652"/>
          </a:xfrm>
          <a:prstGeom prst="rect">
            <a:avLst/>
          </a:prstGeom>
        </p:spPr>
        <p:txBody>
          <a:bodyPr wrap="square">
            <a:spAutoFit/>
          </a:bodyPr>
          <a:lstStyle/>
          <a:p>
            <a:endParaRPr lang="en-US" sz="2400" dirty="0">
              <a:solidFill>
                <a:srgbClr val="FFFF00"/>
              </a:solidFill>
            </a:endParaRPr>
          </a:p>
          <a:p>
            <a:pPr marL="342900" indent="-342900">
              <a:buFont typeface="Arial"/>
              <a:buChar char="•"/>
            </a:pPr>
            <a:r>
              <a:rPr lang="en-US" sz="2400" dirty="0">
                <a:solidFill>
                  <a:srgbClr val="FFFF00"/>
                </a:solidFill>
              </a:rPr>
              <a:t>Synthesis and evolution of C</a:t>
            </a:r>
            <a:r>
              <a:rPr lang="en-US" sz="2400" baseline="-25000" dirty="0">
                <a:solidFill>
                  <a:srgbClr val="FFFF00"/>
                </a:solidFill>
              </a:rPr>
              <a:t>org</a:t>
            </a:r>
          </a:p>
          <a:p>
            <a:pPr marL="342900" indent="-342900">
              <a:buFont typeface="Arial"/>
              <a:buChar char="•"/>
            </a:pPr>
            <a:endParaRPr lang="en-US" sz="2400" dirty="0">
              <a:solidFill>
                <a:srgbClr val="FFFF00"/>
              </a:solidFill>
            </a:endParaRPr>
          </a:p>
          <a:p>
            <a:pPr marL="342900" indent="-342900">
              <a:buFont typeface="Arial"/>
              <a:buChar char="•"/>
            </a:pPr>
            <a:r>
              <a:rPr lang="en-US" sz="2400" dirty="0">
                <a:solidFill>
                  <a:srgbClr val="FFFF00"/>
                </a:solidFill>
              </a:rPr>
              <a:t>Behavior of C</a:t>
            </a:r>
            <a:r>
              <a:rPr lang="en-US" sz="2400" baseline="-25000" dirty="0">
                <a:solidFill>
                  <a:srgbClr val="FFFF00"/>
                </a:solidFill>
              </a:rPr>
              <a:t>org</a:t>
            </a:r>
            <a:r>
              <a:rPr lang="en-US" sz="2400" dirty="0">
                <a:solidFill>
                  <a:srgbClr val="FFFF00"/>
                </a:solidFill>
              </a:rPr>
              <a:t> during erosion/weathering</a:t>
            </a:r>
          </a:p>
          <a:p>
            <a:pPr marL="342900" indent="-342900">
              <a:buFont typeface="Arial"/>
              <a:buChar char="•"/>
            </a:pPr>
            <a:endParaRPr lang="en-US" sz="2400" dirty="0">
              <a:solidFill>
                <a:srgbClr val="FFFF00"/>
              </a:solidFill>
            </a:endParaRPr>
          </a:p>
          <a:p>
            <a:pPr marL="342900" indent="-342900">
              <a:buFont typeface="Arial"/>
              <a:buChar char="•"/>
            </a:pPr>
            <a:r>
              <a:rPr lang="en-US" sz="2400" dirty="0">
                <a:solidFill>
                  <a:srgbClr val="FFFF00"/>
                </a:solidFill>
              </a:rPr>
              <a:t>Isotope mass balances</a:t>
            </a:r>
          </a:p>
          <a:p>
            <a:pPr marL="342900" indent="-342900">
              <a:buFont typeface="Arial"/>
              <a:buChar char="•"/>
            </a:pPr>
            <a:endParaRPr lang="en-US" sz="2400" dirty="0">
              <a:solidFill>
                <a:srgbClr val="FFFF00"/>
              </a:solidFill>
            </a:endParaRPr>
          </a:p>
          <a:p>
            <a:pPr marL="342900" indent="-342900">
              <a:buFont typeface="Arial"/>
              <a:buChar char="•"/>
            </a:pPr>
            <a:r>
              <a:rPr lang="en-US" sz="2400" dirty="0">
                <a:solidFill>
                  <a:srgbClr val="FFFF00"/>
                </a:solidFill>
              </a:rPr>
              <a:t>Alteration of oceanic crust (OC)</a:t>
            </a:r>
          </a:p>
          <a:p>
            <a:pPr marL="342900" indent="-342900">
              <a:buFont typeface="Arial"/>
              <a:buChar char="•"/>
            </a:pPr>
            <a:endParaRPr lang="en-US" sz="2400" dirty="0">
              <a:solidFill>
                <a:srgbClr val="FFFF00"/>
              </a:solidFill>
            </a:endParaRPr>
          </a:p>
          <a:p>
            <a:pPr marL="342900" indent="-342900">
              <a:buFont typeface="Arial"/>
              <a:buChar char="•"/>
            </a:pPr>
            <a:r>
              <a:rPr lang="en-US" sz="2400" dirty="0">
                <a:solidFill>
                  <a:srgbClr val="FFFF00"/>
                </a:solidFill>
              </a:rPr>
              <a:t>Can we come up with a self consistent view?</a:t>
            </a:r>
          </a:p>
        </p:txBody>
      </p:sp>
      <p:sp>
        <p:nvSpPr>
          <p:cNvPr id="2" name="TextBox 1"/>
          <p:cNvSpPr txBox="1"/>
          <p:nvPr/>
        </p:nvSpPr>
        <p:spPr>
          <a:xfrm>
            <a:off x="2286000" y="367617"/>
            <a:ext cx="5743730" cy="830997"/>
          </a:xfrm>
          <a:prstGeom prst="rect">
            <a:avLst/>
          </a:prstGeom>
          <a:noFill/>
        </p:spPr>
        <p:txBody>
          <a:bodyPr wrap="none" rtlCol="0">
            <a:spAutoFit/>
          </a:bodyPr>
          <a:lstStyle/>
          <a:p>
            <a:r>
              <a:rPr lang="en-US" sz="2400" dirty="0">
                <a:solidFill>
                  <a:srgbClr val="FFFF00"/>
                </a:solidFill>
              </a:rPr>
              <a:t>Organic carbon cycle and coupling to mantle</a:t>
            </a:r>
          </a:p>
          <a:p>
            <a:endParaRPr lang="en-US" sz="2400" dirty="0"/>
          </a:p>
        </p:txBody>
      </p:sp>
    </p:spTree>
    <p:extLst>
      <p:ext uri="{BB962C8B-B14F-4D97-AF65-F5344CB8AC3E}">
        <p14:creationId xmlns:p14="http://schemas.microsoft.com/office/powerpoint/2010/main" val="8546053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ycle_petsch_mod.pdf"/>
          <p:cNvPicPr>
            <a:picLocks noChangeAspect="1"/>
          </p:cNvPicPr>
          <p:nvPr/>
        </p:nvPicPr>
        <p:blipFill rotWithShape="1">
          <a:blip r:embed="rId2">
            <a:extLst>
              <a:ext uri="{28A0092B-C50C-407E-A947-70E740481C1C}">
                <a14:useLocalDpi xmlns:a14="http://schemas.microsoft.com/office/drawing/2010/main" val="0"/>
              </a:ext>
            </a:extLst>
          </a:blip>
          <a:srcRect l="20249" t="34418" r="19673" b="34658"/>
          <a:stretch/>
        </p:blipFill>
        <p:spPr>
          <a:xfrm>
            <a:off x="696471" y="281819"/>
            <a:ext cx="7545830" cy="4947252"/>
          </a:xfrm>
          <a:prstGeom prst="rect">
            <a:avLst/>
          </a:prstGeom>
        </p:spPr>
      </p:pic>
      <p:sp>
        <p:nvSpPr>
          <p:cNvPr id="5" name="TextBox 4"/>
          <p:cNvSpPr txBox="1"/>
          <p:nvPr/>
        </p:nvSpPr>
        <p:spPr>
          <a:xfrm>
            <a:off x="856536" y="1375576"/>
            <a:ext cx="1774487" cy="646331"/>
          </a:xfrm>
          <a:prstGeom prst="rect">
            <a:avLst/>
          </a:prstGeom>
          <a:solidFill>
            <a:srgbClr val="FFFFFF"/>
          </a:solidFill>
        </p:spPr>
        <p:txBody>
          <a:bodyPr wrap="square" rtlCol="0">
            <a:spAutoFit/>
          </a:bodyPr>
          <a:lstStyle/>
          <a:p>
            <a:r>
              <a:rPr lang="en-US" dirty="0" smtClean="0">
                <a:solidFill>
                  <a:srgbClr val="FF0000"/>
                </a:solidFill>
              </a:rPr>
              <a:t>Oxidation of CC:</a:t>
            </a:r>
          </a:p>
          <a:p>
            <a:r>
              <a:rPr lang="en-US" dirty="0" smtClean="0">
                <a:solidFill>
                  <a:srgbClr val="FF0000"/>
                </a:solidFill>
              </a:rPr>
              <a:t>Fe</a:t>
            </a:r>
            <a:r>
              <a:rPr lang="en-US" baseline="30000" dirty="0" smtClean="0">
                <a:solidFill>
                  <a:srgbClr val="FF0000"/>
                </a:solidFill>
              </a:rPr>
              <a:t>2+</a:t>
            </a:r>
            <a:r>
              <a:rPr lang="en-US" dirty="0" smtClean="0">
                <a:solidFill>
                  <a:srgbClr val="FF0000"/>
                </a:solidFill>
              </a:rPr>
              <a:t>, S</a:t>
            </a:r>
            <a:r>
              <a:rPr lang="en-US" baseline="30000" dirty="0" smtClean="0">
                <a:solidFill>
                  <a:srgbClr val="FF0000"/>
                </a:solidFill>
              </a:rPr>
              <a:t>-</a:t>
            </a:r>
          </a:p>
        </p:txBody>
      </p:sp>
      <p:sp>
        <p:nvSpPr>
          <p:cNvPr id="6" name="TextBox 5"/>
          <p:cNvSpPr txBox="1"/>
          <p:nvPr/>
        </p:nvSpPr>
        <p:spPr>
          <a:xfrm>
            <a:off x="1651320" y="4262371"/>
            <a:ext cx="1993580" cy="923330"/>
          </a:xfrm>
          <a:prstGeom prst="rect">
            <a:avLst/>
          </a:prstGeom>
          <a:noFill/>
        </p:spPr>
        <p:txBody>
          <a:bodyPr wrap="square" rtlCol="0">
            <a:spAutoFit/>
          </a:bodyPr>
          <a:lstStyle/>
          <a:p>
            <a:r>
              <a:rPr lang="en-US" dirty="0" smtClean="0">
                <a:solidFill>
                  <a:srgbClr val="FF0000"/>
                </a:solidFill>
              </a:rPr>
              <a:t>Alteration of OC:</a:t>
            </a:r>
          </a:p>
          <a:p>
            <a:r>
              <a:rPr lang="en-US" dirty="0" smtClean="0">
                <a:solidFill>
                  <a:srgbClr val="FF0000"/>
                </a:solidFill>
              </a:rPr>
              <a:t>Fe</a:t>
            </a:r>
            <a:r>
              <a:rPr lang="en-US" baseline="30000" dirty="0" smtClean="0">
                <a:solidFill>
                  <a:srgbClr val="FF0000"/>
                </a:solidFill>
              </a:rPr>
              <a:t>2+</a:t>
            </a:r>
            <a:r>
              <a:rPr lang="en-US" dirty="0" smtClean="0">
                <a:solidFill>
                  <a:srgbClr val="FF0000"/>
                </a:solidFill>
              </a:rPr>
              <a:t>, S</a:t>
            </a:r>
            <a:r>
              <a:rPr lang="en-US" baseline="30000" dirty="0" smtClean="0">
                <a:solidFill>
                  <a:srgbClr val="FF0000"/>
                </a:solidFill>
              </a:rPr>
              <a:t>2-  </a:t>
            </a:r>
            <a:r>
              <a:rPr lang="en-US" dirty="0" smtClean="0">
                <a:solidFill>
                  <a:srgbClr val="FF0000"/>
                </a:solidFill>
              </a:rPr>
              <a:t>(includes </a:t>
            </a:r>
            <a:r>
              <a:rPr lang="en-US" dirty="0" err="1" smtClean="0">
                <a:solidFill>
                  <a:srgbClr val="FF0000"/>
                </a:solidFill>
              </a:rPr>
              <a:t>serpentinization</a:t>
            </a:r>
            <a:r>
              <a:rPr lang="en-US" dirty="0" smtClean="0">
                <a:solidFill>
                  <a:srgbClr val="FF0000"/>
                </a:solidFill>
              </a:rPr>
              <a:t>)</a:t>
            </a:r>
            <a:endParaRPr lang="en-US" baseline="-25000" dirty="0">
              <a:solidFill>
                <a:srgbClr val="FF0000"/>
              </a:solidFill>
            </a:endParaRPr>
          </a:p>
        </p:txBody>
      </p:sp>
      <p:sp>
        <p:nvSpPr>
          <p:cNvPr id="7" name="TextBox 6"/>
          <p:cNvSpPr txBox="1"/>
          <p:nvPr/>
        </p:nvSpPr>
        <p:spPr>
          <a:xfrm>
            <a:off x="2300829" y="1757768"/>
            <a:ext cx="2715671" cy="646331"/>
          </a:xfrm>
          <a:prstGeom prst="rect">
            <a:avLst/>
          </a:prstGeom>
          <a:solidFill>
            <a:srgbClr val="FFFFFF"/>
          </a:solidFill>
        </p:spPr>
        <p:txBody>
          <a:bodyPr wrap="square" rtlCol="0">
            <a:spAutoFit/>
          </a:bodyPr>
          <a:lstStyle/>
          <a:p>
            <a:pPr algn="ctr"/>
            <a:r>
              <a:rPr lang="en-US" dirty="0" smtClean="0">
                <a:solidFill>
                  <a:srgbClr val="FF0000"/>
                </a:solidFill>
              </a:rPr>
              <a:t>Oxidation of C</a:t>
            </a:r>
            <a:r>
              <a:rPr lang="en-US" baseline="-25000" dirty="0" smtClean="0">
                <a:solidFill>
                  <a:srgbClr val="FF0000"/>
                </a:solidFill>
              </a:rPr>
              <a:t>red</a:t>
            </a:r>
            <a:r>
              <a:rPr lang="en-US" dirty="0" smtClean="0">
                <a:solidFill>
                  <a:srgbClr val="FF0000"/>
                </a:solidFill>
              </a:rPr>
              <a:t>, </a:t>
            </a:r>
            <a:r>
              <a:rPr lang="en-US" dirty="0" err="1" smtClean="0">
                <a:solidFill>
                  <a:srgbClr val="FF0000"/>
                </a:solidFill>
              </a:rPr>
              <a:t>S</a:t>
            </a:r>
            <a:r>
              <a:rPr lang="en-US" baseline="-25000" dirty="0" err="1" smtClean="0">
                <a:solidFill>
                  <a:srgbClr val="FF0000"/>
                </a:solidFill>
              </a:rPr>
              <a:t>red</a:t>
            </a:r>
            <a:endParaRPr lang="en-US" baseline="-25000" dirty="0" smtClean="0">
              <a:solidFill>
                <a:srgbClr val="FF0000"/>
              </a:solidFill>
            </a:endParaRPr>
          </a:p>
          <a:p>
            <a:pPr algn="ctr"/>
            <a:r>
              <a:rPr lang="en-US" dirty="0">
                <a:solidFill>
                  <a:srgbClr val="FF0000"/>
                </a:solidFill>
              </a:rPr>
              <a:t>v</a:t>
            </a:r>
            <a:r>
              <a:rPr lang="en-US" dirty="0" smtClean="0">
                <a:solidFill>
                  <a:srgbClr val="FF0000"/>
                </a:solidFill>
              </a:rPr>
              <a:t>ia weathering</a:t>
            </a:r>
            <a:endParaRPr lang="en-US" dirty="0">
              <a:solidFill>
                <a:srgbClr val="FF0000"/>
              </a:solidFill>
            </a:endParaRPr>
          </a:p>
        </p:txBody>
      </p:sp>
      <p:sp>
        <p:nvSpPr>
          <p:cNvPr id="9" name="Snip Single Corner Rectangle 8"/>
          <p:cNvSpPr/>
          <p:nvPr/>
        </p:nvSpPr>
        <p:spPr>
          <a:xfrm rot="10800000">
            <a:off x="2190582" y="2146115"/>
            <a:ext cx="532449" cy="312767"/>
          </a:xfrm>
          <a:prstGeom prst="snip1Rect">
            <a:avLst>
              <a:gd name="adj" fmla="val 13964"/>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102615" y="706735"/>
            <a:ext cx="1787385" cy="923330"/>
          </a:xfrm>
          <a:prstGeom prst="rect">
            <a:avLst/>
          </a:prstGeom>
          <a:solidFill>
            <a:schemeClr val="bg1"/>
          </a:solidFill>
          <a:ln>
            <a:solidFill>
              <a:schemeClr val="bg1"/>
            </a:solidFill>
          </a:ln>
        </p:spPr>
        <p:txBody>
          <a:bodyPr wrap="square" rtlCol="0">
            <a:spAutoFit/>
          </a:bodyPr>
          <a:lstStyle/>
          <a:p>
            <a:r>
              <a:rPr lang="en-US" dirty="0" smtClean="0"/>
              <a:t>Degassing via volcanism, metamorphism</a:t>
            </a:r>
            <a:endParaRPr lang="en-US" dirty="0"/>
          </a:p>
        </p:txBody>
      </p:sp>
      <p:sp>
        <p:nvSpPr>
          <p:cNvPr id="11" name="TextBox 10"/>
          <p:cNvSpPr txBox="1"/>
          <p:nvPr/>
        </p:nvSpPr>
        <p:spPr>
          <a:xfrm>
            <a:off x="2228207" y="691803"/>
            <a:ext cx="3950380" cy="830997"/>
          </a:xfrm>
          <a:prstGeom prst="rect">
            <a:avLst/>
          </a:prstGeom>
          <a:noFill/>
        </p:spPr>
        <p:txBody>
          <a:bodyPr wrap="square" rtlCol="0">
            <a:spAutoFit/>
          </a:bodyPr>
          <a:lstStyle/>
          <a:p>
            <a:r>
              <a:rPr lang="en-US" sz="2400" i="1" dirty="0" smtClean="0"/>
              <a:t>Outline of a global redox balance</a:t>
            </a:r>
            <a:endParaRPr lang="en-US" sz="2400" i="1" dirty="0"/>
          </a:p>
        </p:txBody>
      </p:sp>
      <p:sp>
        <p:nvSpPr>
          <p:cNvPr id="12" name="TextBox 11"/>
          <p:cNvSpPr txBox="1"/>
          <p:nvPr/>
        </p:nvSpPr>
        <p:spPr>
          <a:xfrm>
            <a:off x="4691047" y="4411853"/>
            <a:ext cx="1316053" cy="646331"/>
          </a:xfrm>
          <a:prstGeom prst="rect">
            <a:avLst/>
          </a:prstGeom>
          <a:noFill/>
        </p:spPr>
        <p:txBody>
          <a:bodyPr wrap="square" rtlCol="0">
            <a:spAutoFit/>
          </a:bodyPr>
          <a:lstStyle/>
          <a:p>
            <a:r>
              <a:rPr lang="en-US" dirty="0" smtClean="0">
                <a:solidFill>
                  <a:srgbClr val="0000FF"/>
                </a:solidFill>
              </a:rPr>
              <a:t>Subduction of C</a:t>
            </a:r>
            <a:r>
              <a:rPr lang="en-US" baseline="-25000" dirty="0" smtClean="0">
                <a:solidFill>
                  <a:srgbClr val="0000FF"/>
                </a:solidFill>
              </a:rPr>
              <a:t>red</a:t>
            </a:r>
            <a:endParaRPr lang="en-US" baseline="30000" dirty="0">
              <a:solidFill>
                <a:srgbClr val="0000FF"/>
              </a:solidFill>
            </a:endParaRPr>
          </a:p>
        </p:txBody>
      </p:sp>
      <p:sp>
        <p:nvSpPr>
          <p:cNvPr id="13" name="TextBox 12"/>
          <p:cNvSpPr txBox="1"/>
          <p:nvPr/>
        </p:nvSpPr>
        <p:spPr>
          <a:xfrm>
            <a:off x="5473851" y="1722398"/>
            <a:ext cx="1866672" cy="646331"/>
          </a:xfrm>
          <a:prstGeom prst="rect">
            <a:avLst/>
          </a:prstGeom>
          <a:noFill/>
        </p:spPr>
        <p:txBody>
          <a:bodyPr wrap="square" rtlCol="0">
            <a:spAutoFit/>
          </a:bodyPr>
          <a:lstStyle/>
          <a:p>
            <a:r>
              <a:rPr lang="en-US" dirty="0" smtClean="0">
                <a:solidFill>
                  <a:srgbClr val="0000FF"/>
                </a:solidFill>
              </a:rPr>
              <a:t>Photosynthesis and burial of C</a:t>
            </a:r>
            <a:r>
              <a:rPr lang="en-US" baseline="-25000" dirty="0" smtClean="0">
                <a:solidFill>
                  <a:srgbClr val="0000FF"/>
                </a:solidFill>
              </a:rPr>
              <a:t>org</a:t>
            </a:r>
            <a:endParaRPr lang="en-US" baseline="-25000" dirty="0">
              <a:solidFill>
                <a:srgbClr val="0000FF"/>
              </a:solidFill>
            </a:endParaRPr>
          </a:p>
        </p:txBody>
      </p:sp>
      <p:sp>
        <p:nvSpPr>
          <p:cNvPr id="14" name="TextBox 13"/>
          <p:cNvSpPr txBox="1"/>
          <p:nvPr/>
        </p:nvSpPr>
        <p:spPr>
          <a:xfrm>
            <a:off x="5856064" y="475903"/>
            <a:ext cx="1625693" cy="646331"/>
          </a:xfrm>
          <a:prstGeom prst="rect">
            <a:avLst/>
          </a:prstGeom>
          <a:noFill/>
        </p:spPr>
        <p:txBody>
          <a:bodyPr wrap="square" rtlCol="0">
            <a:spAutoFit/>
          </a:bodyPr>
          <a:lstStyle/>
          <a:p>
            <a:r>
              <a:rPr lang="en-US" dirty="0" smtClean="0">
                <a:solidFill>
                  <a:srgbClr val="0000FF"/>
                </a:solidFill>
              </a:rPr>
              <a:t>Hydrogen escape</a:t>
            </a:r>
            <a:endParaRPr lang="en-US" dirty="0">
              <a:solidFill>
                <a:srgbClr val="0000FF"/>
              </a:solidFill>
            </a:endParaRPr>
          </a:p>
        </p:txBody>
      </p:sp>
      <p:sp>
        <p:nvSpPr>
          <p:cNvPr id="15" name="TextBox 14"/>
          <p:cNvSpPr txBox="1"/>
          <p:nvPr/>
        </p:nvSpPr>
        <p:spPr>
          <a:xfrm>
            <a:off x="5294674" y="3015060"/>
            <a:ext cx="1374237" cy="923330"/>
          </a:xfrm>
          <a:prstGeom prst="rect">
            <a:avLst/>
          </a:prstGeom>
          <a:noFill/>
        </p:spPr>
        <p:txBody>
          <a:bodyPr wrap="square" rtlCol="0">
            <a:spAutoFit/>
          </a:bodyPr>
          <a:lstStyle/>
          <a:p>
            <a:r>
              <a:rPr lang="en-US" dirty="0" smtClean="0">
                <a:solidFill>
                  <a:srgbClr val="FF0000"/>
                </a:solidFill>
              </a:rPr>
              <a:t>Oxidation of basin gas CH</a:t>
            </a:r>
            <a:r>
              <a:rPr lang="en-US" baseline="-25000" dirty="0" smtClean="0">
                <a:solidFill>
                  <a:srgbClr val="FF0000"/>
                </a:solidFill>
              </a:rPr>
              <a:t>4</a:t>
            </a:r>
            <a:endParaRPr lang="en-US" baseline="-25000" dirty="0">
              <a:solidFill>
                <a:srgbClr val="FF0000"/>
              </a:solidFill>
            </a:endParaRPr>
          </a:p>
        </p:txBody>
      </p:sp>
      <p:sp>
        <p:nvSpPr>
          <p:cNvPr id="16" name="TextBox 15"/>
          <p:cNvSpPr txBox="1"/>
          <p:nvPr/>
        </p:nvSpPr>
        <p:spPr>
          <a:xfrm>
            <a:off x="499452" y="5312184"/>
            <a:ext cx="7251700" cy="1477328"/>
          </a:xfrm>
          <a:prstGeom prst="rect">
            <a:avLst/>
          </a:prstGeom>
          <a:noFill/>
        </p:spPr>
        <p:txBody>
          <a:bodyPr wrap="square" rtlCol="0">
            <a:spAutoFit/>
          </a:bodyPr>
          <a:lstStyle/>
          <a:p>
            <a:pPr marL="342900" indent="-342900">
              <a:buFont typeface="Arial"/>
              <a:buChar char="•"/>
            </a:pPr>
            <a:r>
              <a:rPr lang="en-US" dirty="0" smtClean="0"/>
              <a:t>Estimate redox sinks via oxidation of reduced Fe and S in the oceanic crust (OC) and continental crust (CC).</a:t>
            </a:r>
            <a:endParaRPr lang="en-US" dirty="0"/>
          </a:p>
          <a:p>
            <a:pPr marL="285750" indent="-285750">
              <a:buFont typeface="Arial"/>
              <a:buChar char="•"/>
            </a:pPr>
            <a:r>
              <a:rPr lang="en-US" dirty="0" smtClean="0"/>
              <a:t>Trace evolution of organic matter (C</a:t>
            </a:r>
            <a:r>
              <a:rPr lang="en-US" baseline="-25000" dirty="0" smtClean="0"/>
              <a:t>red</a:t>
            </a:r>
            <a:r>
              <a:rPr lang="en-US" dirty="0" smtClean="0"/>
              <a:t>) from photosynthesis to burial, and through maturation/metamorphism.</a:t>
            </a:r>
            <a:endParaRPr lang="en-US" dirty="0"/>
          </a:p>
          <a:p>
            <a:pPr marL="285750" indent="-285750">
              <a:buFont typeface="Arial"/>
              <a:buChar char="•"/>
            </a:pPr>
            <a:r>
              <a:rPr lang="en-US" dirty="0" smtClean="0"/>
              <a:t>Model C cycle fluxes and redox balance “embracing uncertainty”</a:t>
            </a:r>
            <a:endParaRPr lang="en-US" dirty="0"/>
          </a:p>
        </p:txBody>
      </p:sp>
      <p:sp>
        <p:nvSpPr>
          <p:cNvPr id="2" name="TextBox 1"/>
          <p:cNvSpPr txBox="1"/>
          <p:nvPr/>
        </p:nvSpPr>
        <p:spPr>
          <a:xfrm>
            <a:off x="7975600" y="5344467"/>
            <a:ext cx="1168400" cy="461665"/>
          </a:xfrm>
          <a:prstGeom prst="rect">
            <a:avLst/>
          </a:prstGeom>
          <a:noFill/>
        </p:spPr>
        <p:txBody>
          <a:bodyPr wrap="square" rtlCol="0">
            <a:spAutoFit/>
          </a:bodyPr>
          <a:lstStyle/>
          <a:p>
            <a:r>
              <a:rPr lang="en-US" sz="1200" dirty="0" smtClean="0"/>
              <a:t>Fig. modified from S. </a:t>
            </a:r>
            <a:r>
              <a:rPr lang="en-US" sz="1200" dirty="0" err="1" smtClean="0"/>
              <a:t>Petsch</a:t>
            </a:r>
            <a:r>
              <a:rPr lang="en-US" sz="1200" dirty="0" smtClean="0"/>
              <a:t> </a:t>
            </a:r>
            <a:endParaRPr lang="en-US" sz="1200" dirty="0"/>
          </a:p>
        </p:txBody>
      </p:sp>
    </p:spTree>
    <p:extLst>
      <p:ext uri="{BB962C8B-B14F-4D97-AF65-F5344CB8AC3E}">
        <p14:creationId xmlns:p14="http://schemas.microsoft.com/office/powerpoint/2010/main" val="18144226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69900" y="774700"/>
            <a:ext cx="8216899" cy="6186309"/>
          </a:xfrm>
          <a:prstGeom prst="rect">
            <a:avLst/>
          </a:prstGeom>
          <a:noFill/>
        </p:spPr>
        <p:txBody>
          <a:bodyPr wrap="square" rtlCol="0">
            <a:spAutoFit/>
          </a:bodyPr>
          <a:lstStyle/>
          <a:p>
            <a:r>
              <a:rPr lang="en-US" sz="2400" i="1" dirty="0" smtClean="0">
                <a:solidFill>
                  <a:srgbClr val="FFFF00"/>
                </a:solidFill>
              </a:rPr>
              <a:t>Processes that result in </a:t>
            </a:r>
            <a:r>
              <a:rPr lang="en-US" sz="2400" b="1" i="1" u="sng" dirty="0" smtClean="0">
                <a:solidFill>
                  <a:srgbClr val="FFFF00"/>
                </a:solidFill>
              </a:rPr>
              <a:t>oxidation</a:t>
            </a:r>
            <a:r>
              <a:rPr lang="en-US" sz="2400" i="1" dirty="0" smtClean="0">
                <a:solidFill>
                  <a:srgbClr val="FFFF00"/>
                </a:solidFill>
              </a:rPr>
              <a:t> of the ocean-atmosphere</a:t>
            </a:r>
          </a:p>
          <a:p>
            <a:endParaRPr lang="en-US" sz="2400" dirty="0" smtClean="0">
              <a:solidFill>
                <a:srgbClr val="FFFF00"/>
              </a:solidFill>
            </a:endParaRPr>
          </a:p>
          <a:p>
            <a:pPr marL="342900" indent="-342900">
              <a:buFontTx/>
              <a:buAutoNum type="arabicPeriod"/>
            </a:pPr>
            <a:r>
              <a:rPr lang="en-US" sz="2400" dirty="0" smtClean="0">
                <a:solidFill>
                  <a:srgbClr val="FFFF00"/>
                </a:solidFill>
              </a:rPr>
              <a:t>  Hydrogen </a:t>
            </a:r>
            <a:r>
              <a:rPr lang="en-US" sz="2400" dirty="0">
                <a:solidFill>
                  <a:srgbClr val="FFFF00"/>
                </a:solidFill>
              </a:rPr>
              <a:t>escape </a:t>
            </a:r>
            <a:r>
              <a:rPr lang="en-US" sz="2400" dirty="0" smtClean="0">
                <a:solidFill>
                  <a:srgbClr val="FFFF00"/>
                </a:solidFill>
              </a:rPr>
              <a:t> - ∆O</a:t>
            </a:r>
            <a:r>
              <a:rPr lang="en-US" sz="2400" baseline="-25000" dirty="0" smtClean="0">
                <a:solidFill>
                  <a:srgbClr val="FFFF00"/>
                </a:solidFill>
              </a:rPr>
              <a:t>2</a:t>
            </a:r>
            <a:r>
              <a:rPr lang="en-US" sz="2400" dirty="0" smtClean="0">
                <a:solidFill>
                  <a:srgbClr val="FFFF00"/>
                </a:solidFill>
              </a:rPr>
              <a:t> ≈ 0.01 </a:t>
            </a:r>
            <a:r>
              <a:rPr lang="en-US" sz="2400" dirty="0" err="1" smtClean="0">
                <a:solidFill>
                  <a:srgbClr val="FFFF00"/>
                </a:solidFill>
              </a:rPr>
              <a:t>Tmol</a:t>
            </a:r>
            <a:r>
              <a:rPr lang="en-US" sz="2400" dirty="0" smtClean="0">
                <a:solidFill>
                  <a:srgbClr val="FFFF00"/>
                </a:solidFill>
              </a:rPr>
              <a:t> yr</a:t>
            </a:r>
            <a:r>
              <a:rPr lang="en-US" sz="2400" baseline="30000" dirty="0" smtClean="0">
                <a:solidFill>
                  <a:srgbClr val="FFFF00"/>
                </a:solidFill>
              </a:rPr>
              <a:t>-1</a:t>
            </a:r>
            <a:r>
              <a:rPr lang="en-US" sz="2400" dirty="0" smtClean="0">
                <a:solidFill>
                  <a:srgbClr val="FFFF00"/>
                </a:solidFill>
              </a:rPr>
              <a:t> (</a:t>
            </a:r>
            <a:r>
              <a:rPr lang="en-US" sz="2400" dirty="0" err="1" smtClean="0">
                <a:solidFill>
                  <a:srgbClr val="FFFF00"/>
                </a:solidFill>
              </a:rPr>
              <a:t>Catling</a:t>
            </a:r>
            <a:r>
              <a:rPr lang="en-US" sz="2400" dirty="0" smtClean="0">
                <a:solidFill>
                  <a:srgbClr val="FFFF00"/>
                </a:solidFill>
              </a:rPr>
              <a:t> et al, 2001)</a:t>
            </a:r>
          </a:p>
          <a:p>
            <a:r>
              <a:rPr lang="en-US" sz="2400" dirty="0">
                <a:solidFill>
                  <a:srgbClr val="FFFF00"/>
                </a:solidFill>
              </a:rPr>
              <a:t>	</a:t>
            </a:r>
            <a:r>
              <a:rPr lang="en-US" sz="2400" dirty="0" smtClean="0">
                <a:solidFill>
                  <a:srgbClr val="FFFF00"/>
                </a:solidFill>
              </a:rPr>
              <a:t>Not currently important, but significant for early Earth.</a:t>
            </a:r>
          </a:p>
          <a:p>
            <a:endParaRPr lang="en-US" sz="2400" dirty="0">
              <a:solidFill>
                <a:srgbClr val="FFFF00"/>
              </a:solidFill>
            </a:endParaRPr>
          </a:p>
          <a:p>
            <a:pPr marL="457200" indent="-457200">
              <a:buAutoNum type="arabicPeriod" startAt="2"/>
            </a:pPr>
            <a:r>
              <a:rPr lang="en-US" sz="2400" dirty="0" smtClean="0">
                <a:solidFill>
                  <a:srgbClr val="FFFF00"/>
                </a:solidFill>
              </a:rPr>
              <a:t>Photosynthesis and burial of </a:t>
            </a:r>
            <a:r>
              <a:rPr lang="en-US" sz="2400" dirty="0" err="1" smtClean="0">
                <a:solidFill>
                  <a:srgbClr val="FFFF00"/>
                </a:solidFill>
              </a:rPr>
              <a:t>C</a:t>
            </a:r>
            <a:r>
              <a:rPr lang="en-US" sz="2400" baseline="-25000" dirty="0" err="1" smtClean="0">
                <a:solidFill>
                  <a:srgbClr val="FFFF00"/>
                </a:solidFill>
              </a:rPr>
              <a:t>reduced</a:t>
            </a:r>
            <a:r>
              <a:rPr lang="en-US" sz="2400" dirty="0" smtClean="0">
                <a:solidFill>
                  <a:srgbClr val="FFFF00"/>
                </a:solidFill>
              </a:rPr>
              <a:t> in sediments</a:t>
            </a:r>
          </a:p>
          <a:p>
            <a:pPr marL="457200" indent="-457200">
              <a:buAutoNum type="arabicPeriod" startAt="2"/>
            </a:pPr>
            <a:endParaRPr lang="en-US" sz="2400" dirty="0">
              <a:solidFill>
                <a:srgbClr val="FFFF00"/>
              </a:solidFill>
            </a:endParaRPr>
          </a:p>
          <a:p>
            <a:r>
              <a:rPr lang="en-US" sz="2400" dirty="0" smtClean="0">
                <a:solidFill>
                  <a:srgbClr val="FFFF00"/>
                </a:solidFill>
              </a:rPr>
              <a:t>		CO</a:t>
            </a:r>
            <a:r>
              <a:rPr lang="en-US" sz="2400" baseline="-25000" dirty="0" smtClean="0">
                <a:solidFill>
                  <a:srgbClr val="FFFF00"/>
                </a:solidFill>
              </a:rPr>
              <a:t>2</a:t>
            </a:r>
            <a:r>
              <a:rPr lang="en-US" sz="2400" dirty="0" smtClean="0">
                <a:solidFill>
                  <a:srgbClr val="FFFF00"/>
                </a:solidFill>
              </a:rPr>
              <a:t> + H</a:t>
            </a:r>
            <a:r>
              <a:rPr lang="en-US" sz="2400" baseline="-25000" dirty="0" smtClean="0">
                <a:solidFill>
                  <a:srgbClr val="FFFF00"/>
                </a:solidFill>
              </a:rPr>
              <a:t>2</a:t>
            </a:r>
            <a:r>
              <a:rPr lang="en-US" sz="2400" dirty="0" smtClean="0">
                <a:solidFill>
                  <a:srgbClr val="FFFF00"/>
                </a:solidFill>
              </a:rPr>
              <a:t>O </a:t>
            </a:r>
            <a:r>
              <a:rPr lang="en-US" sz="2000" dirty="0" smtClean="0">
                <a:solidFill>
                  <a:srgbClr val="FFFF00"/>
                </a:solidFill>
                <a:latin typeface="Wingdings"/>
                <a:ea typeface="Wingdings"/>
                <a:cs typeface="Wingdings"/>
                <a:sym typeface="Wingdings"/>
              </a:rPr>
              <a:t></a:t>
            </a:r>
            <a:r>
              <a:rPr lang="en-US" sz="2400" dirty="0" smtClean="0">
                <a:solidFill>
                  <a:srgbClr val="FFFF00"/>
                </a:solidFill>
              </a:rPr>
              <a:t> CH</a:t>
            </a:r>
            <a:r>
              <a:rPr lang="en-US" sz="2400" baseline="-25000" dirty="0" smtClean="0">
                <a:solidFill>
                  <a:srgbClr val="FFFF00"/>
                </a:solidFill>
              </a:rPr>
              <a:t>2</a:t>
            </a:r>
            <a:r>
              <a:rPr lang="en-US" sz="2400" dirty="0" smtClean="0">
                <a:solidFill>
                  <a:srgbClr val="FFFF00"/>
                </a:solidFill>
              </a:rPr>
              <a:t>O + O</a:t>
            </a:r>
            <a:r>
              <a:rPr lang="en-US" sz="2400" baseline="-25000" dirty="0" smtClean="0">
                <a:solidFill>
                  <a:srgbClr val="FFFF00"/>
                </a:solidFill>
              </a:rPr>
              <a:t>2</a:t>
            </a:r>
          </a:p>
          <a:p>
            <a:r>
              <a:rPr lang="en-US" sz="2400" dirty="0">
                <a:solidFill>
                  <a:srgbClr val="FFFF00"/>
                </a:solidFill>
              </a:rPr>
              <a:t>	</a:t>
            </a:r>
          </a:p>
          <a:p>
            <a:pPr marL="342900" indent="-342900">
              <a:buAutoNum type="arabicPeriod" startAt="3"/>
            </a:pPr>
            <a:r>
              <a:rPr lang="en-US" sz="2400" dirty="0" smtClean="0">
                <a:solidFill>
                  <a:srgbClr val="FFFF00"/>
                </a:solidFill>
              </a:rPr>
              <a:t>   Subduction return of </a:t>
            </a:r>
            <a:r>
              <a:rPr lang="en-US" sz="2400" dirty="0" err="1" smtClean="0">
                <a:solidFill>
                  <a:srgbClr val="FFFF00"/>
                </a:solidFill>
              </a:rPr>
              <a:t>C</a:t>
            </a:r>
            <a:r>
              <a:rPr lang="en-US" sz="2400" baseline="-25000" dirty="0" err="1" smtClean="0">
                <a:solidFill>
                  <a:srgbClr val="FFFF00"/>
                </a:solidFill>
              </a:rPr>
              <a:t>reduced</a:t>
            </a:r>
            <a:r>
              <a:rPr lang="en-US" sz="2400" dirty="0" smtClean="0">
                <a:solidFill>
                  <a:srgbClr val="FFFF00"/>
                </a:solidFill>
              </a:rPr>
              <a:t> to mantle.  </a:t>
            </a:r>
          </a:p>
          <a:p>
            <a:pPr marL="342900" indent="-342900">
              <a:buAutoNum type="arabicPeriod" startAt="3"/>
            </a:pPr>
            <a:endParaRPr lang="en-US" sz="2400" dirty="0" smtClean="0">
              <a:solidFill>
                <a:srgbClr val="FFFF00"/>
              </a:solidFill>
            </a:endParaRPr>
          </a:p>
          <a:p>
            <a:r>
              <a:rPr lang="en-US" sz="2000" dirty="0" err="1">
                <a:solidFill>
                  <a:srgbClr val="FFFF00"/>
                </a:solidFill>
              </a:rPr>
              <a:t>C</a:t>
            </a:r>
            <a:r>
              <a:rPr lang="en-US" sz="2000" baseline="-25000" dirty="0" err="1">
                <a:solidFill>
                  <a:srgbClr val="FFFF00"/>
                </a:solidFill>
              </a:rPr>
              <a:t>reduced</a:t>
            </a:r>
            <a:r>
              <a:rPr lang="en-US" sz="2000" dirty="0">
                <a:solidFill>
                  <a:srgbClr val="FFFF00"/>
                </a:solidFill>
              </a:rPr>
              <a:t> </a:t>
            </a:r>
            <a:r>
              <a:rPr lang="en-US" sz="2000" dirty="0" smtClean="0">
                <a:solidFill>
                  <a:srgbClr val="FFFF00"/>
                </a:solidFill>
              </a:rPr>
              <a:t>added </a:t>
            </a:r>
            <a:r>
              <a:rPr lang="en-US" sz="2000" dirty="0">
                <a:solidFill>
                  <a:srgbClr val="FFFF00"/>
                </a:solidFill>
              </a:rPr>
              <a:t>to the oceanic crust </a:t>
            </a:r>
            <a:r>
              <a:rPr lang="en-US" sz="2000" dirty="0" smtClean="0">
                <a:solidFill>
                  <a:srgbClr val="FFFF00"/>
                </a:solidFill>
              </a:rPr>
              <a:t>and returned </a:t>
            </a:r>
            <a:r>
              <a:rPr lang="en-US" sz="2000" dirty="0">
                <a:solidFill>
                  <a:srgbClr val="FFFF00"/>
                </a:solidFill>
              </a:rPr>
              <a:t>to the mantle via subducted removes reducing potential from the surface environment, and </a:t>
            </a:r>
            <a:r>
              <a:rPr lang="en-US" sz="2000" dirty="0" smtClean="0">
                <a:solidFill>
                  <a:srgbClr val="FFFF00"/>
                </a:solidFill>
              </a:rPr>
              <a:t>results in </a:t>
            </a:r>
            <a:r>
              <a:rPr lang="en-US" sz="2000" dirty="0">
                <a:solidFill>
                  <a:srgbClr val="FFFF00"/>
                </a:solidFill>
              </a:rPr>
              <a:t>net oxidation (in much the same way as H escape oxidizes the atmosphere).</a:t>
            </a:r>
          </a:p>
          <a:p>
            <a:endParaRPr lang="en-US" dirty="0"/>
          </a:p>
          <a:p>
            <a:endParaRPr lang="en-US" dirty="0"/>
          </a:p>
          <a:p>
            <a:endParaRPr lang="en-US" dirty="0" smtClean="0"/>
          </a:p>
          <a:p>
            <a:endParaRPr lang="en-US" dirty="0"/>
          </a:p>
        </p:txBody>
      </p:sp>
    </p:spTree>
    <p:extLst>
      <p:ext uri="{BB962C8B-B14F-4D97-AF65-F5344CB8AC3E}">
        <p14:creationId xmlns:p14="http://schemas.microsoft.com/office/powerpoint/2010/main" val="2353040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06883" y="90073"/>
            <a:ext cx="8808517" cy="2985433"/>
          </a:xfrm>
          <a:prstGeom prst="rect">
            <a:avLst/>
          </a:prstGeom>
          <a:noFill/>
        </p:spPr>
        <p:txBody>
          <a:bodyPr wrap="square" rtlCol="0">
            <a:spAutoFit/>
          </a:bodyPr>
          <a:lstStyle/>
          <a:p>
            <a:r>
              <a:rPr lang="en-US" sz="2400" i="1" dirty="0" smtClean="0">
                <a:solidFill>
                  <a:schemeClr val="bg1"/>
                </a:solidFill>
              </a:rPr>
              <a:t>Processes that result in </a:t>
            </a:r>
            <a:r>
              <a:rPr lang="en-US" sz="2400" b="1" i="1" u="sng" dirty="0" smtClean="0">
                <a:solidFill>
                  <a:schemeClr val="bg1"/>
                </a:solidFill>
              </a:rPr>
              <a:t>reduction </a:t>
            </a:r>
            <a:r>
              <a:rPr lang="en-US" sz="2400" i="1" dirty="0" smtClean="0">
                <a:solidFill>
                  <a:schemeClr val="bg1"/>
                </a:solidFill>
              </a:rPr>
              <a:t>of the </a:t>
            </a:r>
            <a:r>
              <a:rPr lang="en-US" sz="2400" i="1" dirty="0">
                <a:solidFill>
                  <a:schemeClr val="bg1"/>
                </a:solidFill>
              </a:rPr>
              <a:t>ocean-atmosphere</a:t>
            </a:r>
            <a:endParaRPr lang="en-US" sz="2400" i="1" dirty="0" smtClean="0">
              <a:solidFill>
                <a:schemeClr val="bg1"/>
              </a:solidFill>
            </a:endParaRPr>
          </a:p>
          <a:p>
            <a:endParaRPr lang="en-US" sz="2400" dirty="0" smtClean="0">
              <a:solidFill>
                <a:schemeClr val="bg1"/>
              </a:solidFill>
            </a:endParaRPr>
          </a:p>
          <a:p>
            <a:pPr marL="342900" indent="-342900">
              <a:buFontTx/>
              <a:buAutoNum type="arabicPeriod"/>
            </a:pPr>
            <a:r>
              <a:rPr lang="en-US" sz="2400" dirty="0" smtClean="0">
                <a:solidFill>
                  <a:schemeClr val="bg1"/>
                </a:solidFill>
              </a:rPr>
              <a:t>Oxidation of </a:t>
            </a:r>
            <a:r>
              <a:rPr lang="en-US" sz="2400" i="1" dirty="0" err="1" smtClean="0">
                <a:solidFill>
                  <a:schemeClr val="bg1"/>
                </a:solidFill>
              </a:rPr>
              <a:t>Fe</a:t>
            </a:r>
            <a:r>
              <a:rPr lang="en-US" sz="2400" i="1" baseline="-25000" dirty="0" err="1" smtClean="0">
                <a:solidFill>
                  <a:schemeClr val="bg1"/>
                </a:solidFill>
              </a:rPr>
              <a:t>red</a:t>
            </a:r>
            <a:r>
              <a:rPr lang="en-US" sz="2400" dirty="0" smtClean="0">
                <a:solidFill>
                  <a:schemeClr val="bg1"/>
                </a:solidFill>
              </a:rPr>
              <a:t> and </a:t>
            </a:r>
            <a:r>
              <a:rPr lang="en-US" sz="2400" i="1" dirty="0" err="1" smtClean="0">
                <a:solidFill>
                  <a:schemeClr val="bg1"/>
                </a:solidFill>
              </a:rPr>
              <a:t>S</a:t>
            </a:r>
            <a:r>
              <a:rPr lang="en-US" sz="2400" i="1" baseline="-25000" dirty="0" err="1" smtClean="0">
                <a:solidFill>
                  <a:schemeClr val="bg1"/>
                </a:solidFill>
              </a:rPr>
              <a:t>red</a:t>
            </a:r>
            <a:r>
              <a:rPr lang="en-US" sz="2400" dirty="0" smtClean="0">
                <a:solidFill>
                  <a:schemeClr val="bg1"/>
                </a:solidFill>
              </a:rPr>
              <a:t> in oceanic and continental crust.  Large </a:t>
            </a:r>
            <a:r>
              <a:rPr lang="en-US" sz="2400" i="1" dirty="0" err="1" smtClean="0">
                <a:solidFill>
                  <a:schemeClr val="bg1"/>
                </a:solidFill>
              </a:rPr>
              <a:t>Fe</a:t>
            </a:r>
            <a:r>
              <a:rPr lang="en-US" sz="2400" i="1" baseline="-25000" dirty="0" err="1" smtClean="0">
                <a:solidFill>
                  <a:schemeClr val="bg1"/>
                </a:solidFill>
              </a:rPr>
              <a:t>red</a:t>
            </a:r>
            <a:r>
              <a:rPr lang="en-US" sz="2400" dirty="0" smtClean="0">
                <a:solidFill>
                  <a:schemeClr val="bg1"/>
                </a:solidFill>
              </a:rPr>
              <a:t> reservoir sets the redox budget for the OC.</a:t>
            </a:r>
          </a:p>
          <a:p>
            <a:endParaRPr lang="en-US" sz="2400" dirty="0">
              <a:solidFill>
                <a:schemeClr val="bg1"/>
              </a:solidFill>
            </a:endParaRPr>
          </a:p>
          <a:p>
            <a:r>
              <a:rPr lang="en-US" sz="2400" dirty="0" smtClean="0">
                <a:solidFill>
                  <a:schemeClr val="bg1"/>
                </a:solidFill>
              </a:rPr>
              <a:t>2.	Oxidative weathering of (meta)sedimentary organic carbon, 	i.e.	“kerogen”</a:t>
            </a:r>
            <a:r>
              <a:rPr lang="en-US" sz="2400" b="1" dirty="0" smtClean="0">
                <a:solidFill>
                  <a:schemeClr val="bg1"/>
                </a:solidFill>
              </a:rPr>
              <a:t>.</a:t>
            </a:r>
          </a:p>
          <a:p>
            <a:endParaRPr lang="en-US" sz="2000" dirty="0">
              <a:solidFill>
                <a:schemeClr val="bg1"/>
              </a:solidFill>
            </a:endParaRPr>
          </a:p>
        </p:txBody>
      </p:sp>
      <p:pic>
        <p:nvPicPr>
          <p:cNvPr id="3" name="Picture 2" descr="alg_oil_rig_explosion.jpg"/>
          <p:cNvPicPr>
            <a:picLocks noChangeAspect="1"/>
          </p:cNvPicPr>
          <p:nvPr/>
        </p:nvPicPr>
        <p:blipFill>
          <a:blip r:embed="rId2"/>
          <a:srcRect/>
          <a:stretch>
            <a:fillRect/>
          </a:stretch>
        </p:blipFill>
        <p:spPr bwMode="auto">
          <a:xfrm>
            <a:off x="4828743" y="3568724"/>
            <a:ext cx="4315257" cy="3238476"/>
          </a:xfrm>
          <a:prstGeom prst="rect">
            <a:avLst/>
          </a:prstGeom>
          <a:noFill/>
          <a:ln w="9525">
            <a:noFill/>
            <a:miter lim="800000"/>
            <a:headEnd/>
            <a:tailEnd/>
          </a:ln>
        </p:spPr>
      </p:pic>
      <p:sp>
        <p:nvSpPr>
          <p:cNvPr id="2" name="TextBox 1"/>
          <p:cNvSpPr txBox="1"/>
          <p:nvPr/>
        </p:nvSpPr>
        <p:spPr>
          <a:xfrm>
            <a:off x="0" y="3733824"/>
            <a:ext cx="4673600" cy="2215991"/>
          </a:xfrm>
          <a:prstGeom prst="rect">
            <a:avLst/>
          </a:prstGeom>
          <a:noFill/>
        </p:spPr>
        <p:txBody>
          <a:bodyPr wrap="square" rtlCol="0">
            <a:spAutoFit/>
          </a:bodyPr>
          <a:lstStyle/>
          <a:p>
            <a:pPr marL="342900" indent="-342900">
              <a:buAutoNum type="arabicPeriod" startAt="3"/>
            </a:pPr>
            <a:r>
              <a:rPr lang="en-US" sz="2400" dirty="0">
                <a:solidFill>
                  <a:srgbClr val="FFFF00"/>
                </a:solidFill>
              </a:rPr>
              <a:t>Oxidation of sedimentary basin methane </a:t>
            </a:r>
            <a:r>
              <a:rPr lang="en-US" sz="2400" dirty="0" smtClean="0">
                <a:solidFill>
                  <a:srgbClr val="FFFF00"/>
                </a:solidFill>
              </a:rPr>
              <a:t>(</a:t>
            </a:r>
            <a:r>
              <a:rPr lang="en-US" sz="2400" dirty="0">
                <a:solidFill>
                  <a:srgbClr val="FFFF00"/>
                </a:solidFill>
              </a:rPr>
              <a:t>“basin gas”).  Methane is strongly reduced </a:t>
            </a:r>
            <a:r>
              <a:rPr lang="en-US" sz="2400" dirty="0" smtClean="0">
                <a:solidFill>
                  <a:srgbClr val="FFFF00"/>
                </a:solidFill>
              </a:rPr>
              <a:t>but </a:t>
            </a:r>
            <a:r>
              <a:rPr lang="en-US" sz="2400" dirty="0">
                <a:solidFill>
                  <a:srgbClr val="FFFF00"/>
                </a:solidFill>
              </a:rPr>
              <a:t>oxidation kinetics are rapid, so this </a:t>
            </a:r>
            <a:r>
              <a:rPr lang="en-US" sz="2400" dirty="0" smtClean="0">
                <a:solidFill>
                  <a:srgbClr val="FFFF00"/>
                </a:solidFill>
              </a:rPr>
              <a:t>can be </a:t>
            </a:r>
            <a:r>
              <a:rPr lang="en-US" sz="2400" dirty="0">
                <a:solidFill>
                  <a:srgbClr val="FFFF00"/>
                </a:solidFill>
              </a:rPr>
              <a:t>an important term.</a:t>
            </a:r>
          </a:p>
          <a:p>
            <a:endParaRPr lang="en-US" dirty="0">
              <a:solidFill>
                <a:srgbClr val="FFFF00"/>
              </a:solidFill>
            </a:endParaRPr>
          </a:p>
        </p:txBody>
      </p:sp>
    </p:spTree>
    <p:extLst>
      <p:ext uri="{BB962C8B-B14F-4D97-AF65-F5344CB8AC3E}">
        <p14:creationId xmlns:p14="http://schemas.microsoft.com/office/powerpoint/2010/main" val="37924042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6473" y="492667"/>
            <a:ext cx="4636380" cy="400110"/>
          </a:xfrm>
          <a:prstGeom prst="rect">
            <a:avLst/>
          </a:prstGeom>
          <a:noFill/>
        </p:spPr>
        <p:txBody>
          <a:bodyPr wrap="none" rtlCol="0">
            <a:spAutoFit/>
          </a:bodyPr>
          <a:lstStyle/>
          <a:p>
            <a:r>
              <a:rPr lang="en-US" sz="2000" b="1" dirty="0" smtClean="0"/>
              <a:t>How does composition of OM vary from?:</a:t>
            </a:r>
          </a:p>
        </p:txBody>
      </p:sp>
      <p:pic>
        <p:nvPicPr>
          <p:cNvPr id="3" name="Picture 2" descr="500px-Alpha-D-Glucopyrano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065" y="1383744"/>
            <a:ext cx="1205053" cy="1303867"/>
          </a:xfrm>
          <a:prstGeom prst="rect">
            <a:avLst/>
          </a:prstGeom>
        </p:spPr>
      </p:pic>
      <p:sp>
        <p:nvSpPr>
          <p:cNvPr id="4" name="TextBox 3"/>
          <p:cNvSpPr txBox="1"/>
          <p:nvPr/>
        </p:nvSpPr>
        <p:spPr>
          <a:xfrm>
            <a:off x="241808" y="3312053"/>
            <a:ext cx="1210588" cy="369332"/>
          </a:xfrm>
          <a:prstGeom prst="rect">
            <a:avLst/>
          </a:prstGeom>
          <a:noFill/>
        </p:spPr>
        <p:txBody>
          <a:bodyPr wrap="none" rtlCol="0">
            <a:spAutoFit/>
          </a:bodyPr>
          <a:lstStyle/>
          <a:p>
            <a:r>
              <a:rPr lang="en-US" dirty="0"/>
              <a:t>t</a:t>
            </a:r>
            <a:r>
              <a:rPr lang="en-US" dirty="0" smtClean="0"/>
              <a:t>o biomass </a:t>
            </a:r>
            <a:endParaRPr lang="en-US" dirty="0"/>
          </a:p>
        </p:txBody>
      </p:sp>
      <p:pic>
        <p:nvPicPr>
          <p:cNvPr id="5" name="Picture 2" descr="cocco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423" y="2035678"/>
            <a:ext cx="2882209" cy="21537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64755" y="4831139"/>
            <a:ext cx="3059251" cy="646331"/>
          </a:xfrm>
          <a:prstGeom prst="rect">
            <a:avLst/>
          </a:prstGeom>
          <a:noFill/>
        </p:spPr>
        <p:txBody>
          <a:bodyPr wrap="none" rtlCol="0">
            <a:spAutoFit/>
          </a:bodyPr>
          <a:lstStyle/>
          <a:p>
            <a:r>
              <a:rPr lang="en-US" dirty="0" smtClean="0"/>
              <a:t>to sedimentary organic carbon</a:t>
            </a:r>
          </a:p>
          <a:p>
            <a:r>
              <a:rPr lang="en-US" dirty="0" smtClean="0"/>
              <a:t>(</a:t>
            </a:r>
            <a:r>
              <a:rPr lang="en-US" dirty="0" err="1" smtClean="0"/>
              <a:t>kerogens</a:t>
            </a:r>
            <a:r>
              <a:rPr lang="en-US" dirty="0" smtClean="0"/>
              <a:t>, </a:t>
            </a:r>
            <a:r>
              <a:rPr lang="en-US" dirty="0" err="1" smtClean="0"/>
              <a:t>bitumens</a:t>
            </a:r>
            <a:r>
              <a:rPr lang="en-US" dirty="0" smtClean="0"/>
              <a:t>, </a:t>
            </a:r>
            <a:r>
              <a:rPr lang="en-US" dirty="0" err="1" smtClean="0"/>
              <a:t>etc</a:t>
            </a:r>
            <a:r>
              <a:rPr lang="en-US" dirty="0" smtClean="0"/>
              <a:t>)  </a:t>
            </a:r>
            <a:endParaRPr lang="en-US" dirty="0"/>
          </a:p>
        </p:txBody>
      </p:sp>
      <p:pic>
        <p:nvPicPr>
          <p:cNvPr id="7" name="Picture 1" descr="black shale close.png"/>
          <p:cNvPicPr>
            <a:picLocks noChangeAspect="1"/>
          </p:cNvPicPr>
          <p:nvPr/>
        </p:nvPicPr>
        <p:blipFill rotWithShape="1">
          <a:blip r:embed="rId4">
            <a:extLst>
              <a:ext uri="{28A0092B-C50C-407E-A947-70E740481C1C}">
                <a14:useLocalDpi xmlns:a14="http://schemas.microsoft.com/office/drawing/2010/main" val="0"/>
              </a:ext>
            </a:extLst>
          </a:blip>
          <a:srcRect l="21718" t="9123" r="9890" b="19791"/>
          <a:stretch/>
        </p:blipFill>
        <p:spPr bwMode="auto">
          <a:xfrm>
            <a:off x="5384801" y="3647519"/>
            <a:ext cx="3759199" cy="316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67079" y="5755733"/>
            <a:ext cx="184666" cy="369332"/>
          </a:xfrm>
          <a:prstGeom prst="rect">
            <a:avLst/>
          </a:prstGeom>
          <a:noFill/>
        </p:spPr>
        <p:txBody>
          <a:bodyPr wrap="none" rtlCol="0">
            <a:spAutoFit/>
          </a:bodyPr>
          <a:lstStyle/>
          <a:p>
            <a:r>
              <a:rPr lang="en-US" dirty="0" smtClean="0"/>
              <a:t> </a:t>
            </a:r>
            <a:endParaRPr lang="en-US" dirty="0"/>
          </a:p>
        </p:txBody>
      </p:sp>
      <p:sp>
        <p:nvSpPr>
          <p:cNvPr id="9" name="Rectangle 8"/>
          <p:cNvSpPr/>
          <p:nvPr/>
        </p:nvSpPr>
        <p:spPr>
          <a:xfrm>
            <a:off x="5970232" y="672643"/>
            <a:ext cx="2411768" cy="646331"/>
          </a:xfrm>
          <a:prstGeom prst="rect">
            <a:avLst/>
          </a:prstGeom>
        </p:spPr>
        <p:txBody>
          <a:bodyPr wrap="square">
            <a:spAutoFit/>
          </a:bodyPr>
          <a:lstStyle/>
          <a:p>
            <a:r>
              <a:rPr lang="en-US" dirty="0"/>
              <a:t>primary </a:t>
            </a:r>
            <a:r>
              <a:rPr lang="en-US" dirty="0" err="1"/>
              <a:t>photosythate</a:t>
            </a:r>
            <a:r>
              <a:rPr lang="en-US" dirty="0"/>
              <a:t> (hexose sugars) </a:t>
            </a:r>
          </a:p>
        </p:txBody>
      </p:sp>
      <p:cxnSp>
        <p:nvCxnSpPr>
          <p:cNvPr id="12" name="Straight Arrow Connector 11"/>
          <p:cNvCxnSpPr/>
          <p:nvPr/>
        </p:nvCxnSpPr>
        <p:spPr>
          <a:xfrm flipH="1">
            <a:off x="4775200" y="2201333"/>
            <a:ext cx="1354667" cy="4862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385733" y="4504267"/>
            <a:ext cx="838273" cy="1862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44600" y="6135596"/>
            <a:ext cx="3837646" cy="646331"/>
          </a:xfrm>
          <a:prstGeom prst="rect">
            <a:avLst/>
          </a:prstGeom>
          <a:noFill/>
        </p:spPr>
        <p:txBody>
          <a:bodyPr wrap="none" rtlCol="0">
            <a:spAutoFit/>
          </a:bodyPr>
          <a:lstStyle/>
          <a:p>
            <a:r>
              <a:rPr lang="en-US" i="1" dirty="0" err="1" smtClean="0"/>
              <a:t>Cenomanian</a:t>
            </a:r>
            <a:r>
              <a:rPr lang="en-US" i="1" dirty="0" smtClean="0"/>
              <a:t> black shale (10-15% TOC)</a:t>
            </a:r>
          </a:p>
          <a:p>
            <a:r>
              <a:rPr lang="en-US" i="1" dirty="0" smtClean="0"/>
              <a:t>Petroleum source rock</a:t>
            </a:r>
            <a:endParaRPr lang="en-US" i="1" dirty="0"/>
          </a:p>
        </p:txBody>
      </p:sp>
      <p:sp>
        <p:nvSpPr>
          <p:cNvPr id="13" name="TextBox 12"/>
          <p:cNvSpPr txBox="1"/>
          <p:nvPr/>
        </p:nvSpPr>
        <p:spPr>
          <a:xfrm>
            <a:off x="1943100" y="1691746"/>
            <a:ext cx="2278964" cy="369332"/>
          </a:xfrm>
          <a:prstGeom prst="rect">
            <a:avLst/>
          </a:prstGeom>
          <a:noFill/>
        </p:spPr>
        <p:txBody>
          <a:bodyPr wrap="none" rtlCol="0">
            <a:spAutoFit/>
          </a:bodyPr>
          <a:lstStyle/>
          <a:p>
            <a:r>
              <a:rPr lang="en-US" i="1" dirty="0" err="1" smtClean="0"/>
              <a:t>Coccolithophorid</a:t>
            </a:r>
            <a:r>
              <a:rPr lang="en-US" i="1" dirty="0" smtClean="0"/>
              <a:t> alga</a:t>
            </a:r>
            <a:endParaRPr lang="en-US" i="1" dirty="0"/>
          </a:p>
        </p:txBody>
      </p:sp>
    </p:spTree>
    <p:extLst>
      <p:ext uri="{BB962C8B-B14F-4D97-AF65-F5344CB8AC3E}">
        <p14:creationId xmlns:p14="http://schemas.microsoft.com/office/powerpoint/2010/main" val="3271822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9067" y="626533"/>
            <a:ext cx="3895117" cy="461665"/>
          </a:xfrm>
          <a:prstGeom prst="rect">
            <a:avLst/>
          </a:prstGeom>
          <a:noFill/>
        </p:spPr>
        <p:txBody>
          <a:bodyPr wrap="none" rtlCol="0">
            <a:spAutoFit/>
          </a:bodyPr>
          <a:lstStyle/>
          <a:p>
            <a:r>
              <a:rPr lang="en-US" sz="2400" dirty="0" smtClean="0"/>
              <a:t>Basic photosynthesis reaction </a:t>
            </a:r>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504606304"/>
              </p:ext>
            </p:extLst>
          </p:nvPr>
        </p:nvGraphicFramePr>
        <p:xfrm>
          <a:off x="1616064" y="1617133"/>
          <a:ext cx="5586413" cy="584200"/>
        </p:xfrm>
        <a:graphic>
          <a:graphicData uri="http://schemas.openxmlformats.org/presentationml/2006/ole">
            <mc:AlternateContent xmlns:mc="http://schemas.openxmlformats.org/markup-compatibility/2006">
              <mc:Choice xmlns:v="urn:schemas-microsoft-com:vml" Requires="v">
                <p:oleObj spid="_x0000_s16475" name="Equation" r:id="rId3" imgW="1943100" imgH="203200" progId="Equation.DSMT4">
                  <p:embed/>
                </p:oleObj>
              </mc:Choice>
              <mc:Fallback>
                <p:oleObj name="Equation" r:id="rId3" imgW="1943100" imgH="203200" progId="Equation.DSMT4">
                  <p:embed/>
                  <p:pic>
                    <p:nvPicPr>
                      <p:cNvPr id="0" name=""/>
                      <p:cNvPicPr/>
                      <p:nvPr/>
                    </p:nvPicPr>
                    <p:blipFill>
                      <a:blip r:embed="rId4"/>
                      <a:stretch>
                        <a:fillRect/>
                      </a:stretch>
                    </p:blipFill>
                    <p:spPr>
                      <a:xfrm>
                        <a:off x="1616064" y="1617133"/>
                        <a:ext cx="5586413" cy="584200"/>
                      </a:xfrm>
                      <a:prstGeom prst="rect">
                        <a:avLst/>
                      </a:prstGeom>
                    </p:spPr>
                  </p:pic>
                </p:oleObj>
              </mc:Fallback>
            </mc:AlternateContent>
          </a:graphicData>
        </a:graphic>
      </p:graphicFrame>
      <p:sp>
        <p:nvSpPr>
          <p:cNvPr id="5" name="TextBox 4"/>
          <p:cNvSpPr txBox="1"/>
          <p:nvPr/>
        </p:nvSpPr>
        <p:spPr>
          <a:xfrm>
            <a:off x="495944" y="3871331"/>
            <a:ext cx="7239632" cy="461665"/>
          </a:xfrm>
          <a:prstGeom prst="rect">
            <a:avLst/>
          </a:prstGeom>
          <a:noFill/>
        </p:spPr>
        <p:txBody>
          <a:bodyPr wrap="none" rtlCol="0">
            <a:spAutoFit/>
          </a:bodyPr>
          <a:lstStyle/>
          <a:p>
            <a:r>
              <a:rPr lang="en-US" sz="2400" dirty="0" smtClean="0"/>
              <a:t>And we usually shorthand it as a fully reversible reaction </a:t>
            </a:r>
            <a:endParaRPr lang="en-US" sz="2400" dirty="0"/>
          </a:p>
        </p:txBody>
      </p:sp>
      <p:sp>
        <p:nvSpPr>
          <p:cNvPr id="6" name="TextBox 5"/>
          <p:cNvSpPr txBox="1"/>
          <p:nvPr/>
        </p:nvSpPr>
        <p:spPr>
          <a:xfrm>
            <a:off x="727221" y="2393834"/>
            <a:ext cx="7756379" cy="830997"/>
          </a:xfrm>
          <a:prstGeom prst="rect">
            <a:avLst/>
          </a:prstGeom>
          <a:noFill/>
        </p:spPr>
        <p:txBody>
          <a:bodyPr wrap="square" rtlCol="0">
            <a:spAutoFit/>
          </a:bodyPr>
          <a:lstStyle/>
          <a:p>
            <a:r>
              <a:rPr lang="en-US" sz="2400" dirty="0"/>
              <a:t>w</a:t>
            </a:r>
            <a:r>
              <a:rPr lang="en-US" sz="2400" dirty="0" smtClean="0"/>
              <a:t>here some small fraction of the product reduced C can be buried, generating sedimentary C</a:t>
            </a:r>
            <a:r>
              <a:rPr lang="en-US" sz="2400" baseline="-25000" dirty="0" smtClean="0"/>
              <a:t>org</a:t>
            </a:r>
            <a:endParaRPr lang="en-US" sz="2400" baseline="-25000" dirty="0"/>
          </a:p>
        </p:txBody>
      </p:sp>
      <p:graphicFrame>
        <p:nvGraphicFramePr>
          <p:cNvPr id="7" name="Object 6"/>
          <p:cNvGraphicFramePr>
            <a:graphicFrameLocks noChangeAspect="1"/>
          </p:cNvGraphicFramePr>
          <p:nvPr>
            <p:extLst>
              <p:ext uri="{D42A27DB-BD31-4B8C-83A1-F6EECF244321}">
                <p14:modId xmlns:p14="http://schemas.microsoft.com/office/powerpoint/2010/main" val="4173158893"/>
              </p:ext>
            </p:extLst>
          </p:nvPr>
        </p:nvGraphicFramePr>
        <p:xfrm>
          <a:off x="1698625" y="4496860"/>
          <a:ext cx="4710113" cy="584200"/>
        </p:xfrm>
        <a:graphic>
          <a:graphicData uri="http://schemas.openxmlformats.org/presentationml/2006/ole">
            <mc:AlternateContent xmlns:mc="http://schemas.openxmlformats.org/markup-compatibility/2006">
              <mc:Choice xmlns:v="urn:schemas-microsoft-com:vml" Requires="v">
                <p:oleObj spid="_x0000_s16476" name="Equation" r:id="rId5" imgW="1638300" imgH="203200" progId="Equation.3">
                  <p:embed/>
                </p:oleObj>
              </mc:Choice>
              <mc:Fallback>
                <p:oleObj name="Equation" r:id="rId5" imgW="1638300" imgH="203200" progId="Equation.3">
                  <p:embed/>
                  <p:pic>
                    <p:nvPicPr>
                      <p:cNvPr id="0" name=""/>
                      <p:cNvPicPr/>
                      <p:nvPr/>
                    </p:nvPicPr>
                    <p:blipFill>
                      <a:blip r:embed="rId6"/>
                      <a:stretch>
                        <a:fillRect/>
                      </a:stretch>
                    </p:blipFill>
                    <p:spPr>
                      <a:xfrm>
                        <a:off x="1698625" y="4496860"/>
                        <a:ext cx="4710113" cy="584200"/>
                      </a:xfrm>
                      <a:prstGeom prst="rect">
                        <a:avLst/>
                      </a:prstGeom>
                    </p:spPr>
                  </p:pic>
                </p:oleObj>
              </mc:Fallback>
            </mc:AlternateContent>
          </a:graphicData>
        </a:graphic>
      </p:graphicFrame>
      <p:sp>
        <p:nvSpPr>
          <p:cNvPr id="8" name="TextBox 7"/>
          <p:cNvSpPr txBox="1"/>
          <p:nvPr/>
        </p:nvSpPr>
        <p:spPr>
          <a:xfrm>
            <a:off x="727221" y="5642001"/>
            <a:ext cx="6164184" cy="830997"/>
          </a:xfrm>
          <a:prstGeom prst="rect">
            <a:avLst/>
          </a:prstGeom>
          <a:noFill/>
        </p:spPr>
        <p:txBody>
          <a:bodyPr wrap="square" rtlCol="0">
            <a:spAutoFit/>
          </a:bodyPr>
          <a:lstStyle/>
          <a:p>
            <a:pPr algn="ctr"/>
            <a:r>
              <a:rPr lang="en-US" sz="2400" i="1" dirty="0" smtClean="0"/>
              <a:t>But of course neither biomass nor sedimentary </a:t>
            </a:r>
            <a:r>
              <a:rPr lang="en-US" sz="2400" dirty="0" smtClean="0"/>
              <a:t>C</a:t>
            </a:r>
            <a:r>
              <a:rPr lang="en-US" sz="2400" baseline="-25000" dirty="0" smtClean="0"/>
              <a:t>org</a:t>
            </a:r>
            <a:r>
              <a:rPr lang="en-US" sz="2400" i="1" dirty="0" smtClean="0"/>
              <a:t> look or behave like this …</a:t>
            </a:r>
            <a:endParaRPr lang="en-US" sz="2400" i="1" dirty="0"/>
          </a:p>
        </p:txBody>
      </p:sp>
    </p:spTree>
    <p:extLst>
      <p:ext uri="{BB962C8B-B14F-4D97-AF65-F5344CB8AC3E}">
        <p14:creationId xmlns:p14="http://schemas.microsoft.com/office/powerpoint/2010/main" val="240874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219275346"/>
              </p:ext>
            </p:extLst>
          </p:nvPr>
        </p:nvGraphicFramePr>
        <p:xfrm>
          <a:off x="237067" y="1001183"/>
          <a:ext cx="8771466" cy="5499100"/>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5"/>
          <p:cNvSpPr/>
          <p:nvPr/>
        </p:nvSpPr>
        <p:spPr>
          <a:xfrm>
            <a:off x="2650942" y="2553805"/>
            <a:ext cx="778933" cy="778933"/>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54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4501" y="1155089"/>
            <a:ext cx="3615598" cy="4524316"/>
          </a:xfrm>
          <a:prstGeom prst="rect">
            <a:avLst/>
          </a:prstGeom>
          <a:noFill/>
        </p:spPr>
        <p:txBody>
          <a:bodyPr wrap="square" rtlCol="0">
            <a:spAutoFit/>
          </a:bodyPr>
          <a:lstStyle/>
          <a:p>
            <a:r>
              <a:rPr lang="en-US" dirty="0" err="1" smtClean="0">
                <a:solidFill>
                  <a:srgbClr val="0000FF"/>
                </a:solidFill>
              </a:rPr>
              <a:t>Diagenesis</a:t>
            </a:r>
            <a:r>
              <a:rPr lang="en-US" dirty="0" smtClean="0">
                <a:solidFill>
                  <a:srgbClr val="0000FF"/>
                </a:solidFill>
              </a:rPr>
              <a:t> proceeds in a similar direction, so that kerogen compositions are poor in O and H relative to marine OM.  </a:t>
            </a:r>
          </a:p>
          <a:p>
            <a:endParaRPr lang="en-US" dirty="0" smtClean="0"/>
          </a:p>
          <a:p>
            <a:r>
              <a:rPr lang="en-US" dirty="0" smtClean="0"/>
              <a:t>O/</a:t>
            </a:r>
            <a:r>
              <a:rPr lang="en-US" dirty="0" err="1" smtClean="0"/>
              <a:t>C</a:t>
            </a:r>
            <a:r>
              <a:rPr lang="en-US" baseline="-25000" dirty="0" err="1" smtClean="0"/>
              <a:t>kerogen</a:t>
            </a:r>
            <a:r>
              <a:rPr lang="en-US" dirty="0" smtClean="0"/>
              <a:t> &lt; 0.2</a:t>
            </a:r>
          </a:p>
          <a:p>
            <a:r>
              <a:rPr lang="en-US" dirty="0" smtClean="0"/>
              <a:t>H/</a:t>
            </a:r>
            <a:r>
              <a:rPr lang="en-US" dirty="0" err="1" smtClean="0"/>
              <a:t>C</a:t>
            </a:r>
            <a:r>
              <a:rPr lang="en-US" baseline="-25000" dirty="0" err="1" smtClean="0"/>
              <a:t>kerogen</a:t>
            </a:r>
            <a:r>
              <a:rPr lang="en-US" dirty="0" smtClean="0"/>
              <a:t> ≤ 1.5</a:t>
            </a:r>
          </a:p>
          <a:p>
            <a:endParaRPr lang="en-US" dirty="0" smtClean="0"/>
          </a:p>
          <a:p>
            <a:r>
              <a:rPr lang="en-US" dirty="0"/>
              <a:t>O</a:t>
            </a:r>
            <a:r>
              <a:rPr lang="en-US" dirty="0" smtClean="0"/>
              <a:t>xidation of </a:t>
            </a:r>
            <a:r>
              <a:rPr lang="en-US" dirty="0" err="1" smtClean="0"/>
              <a:t>kerogens</a:t>
            </a:r>
            <a:r>
              <a:rPr lang="en-US" dirty="0" smtClean="0"/>
              <a:t> requires more O</a:t>
            </a:r>
            <a:r>
              <a:rPr lang="en-US" baseline="-25000" dirty="0" smtClean="0"/>
              <a:t>2</a:t>
            </a:r>
            <a:r>
              <a:rPr lang="en-US" dirty="0" smtClean="0"/>
              <a:t> than produced by its synthesis.</a:t>
            </a:r>
          </a:p>
          <a:p>
            <a:endParaRPr lang="en-US" dirty="0"/>
          </a:p>
          <a:p>
            <a:r>
              <a:rPr lang="en-US" dirty="0" smtClean="0"/>
              <a:t>The result is </a:t>
            </a:r>
            <a:r>
              <a:rPr lang="en-US" dirty="0" err="1" smtClean="0"/>
              <a:t>kerogens</a:t>
            </a:r>
            <a:r>
              <a:rPr lang="en-US" dirty="0" smtClean="0"/>
              <a:t> that are more reduced and more refractory than fresh organic matter – </a:t>
            </a:r>
            <a:r>
              <a:rPr lang="en-US" i="1" dirty="0" smtClean="0"/>
              <a:t>harder to oxidize.</a:t>
            </a:r>
          </a:p>
          <a:p>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228356" y="701814"/>
            <a:ext cx="3971442" cy="5210030"/>
          </a:xfrm>
          <a:prstGeom prst="rect">
            <a:avLst/>
          </a:prstGeom>
          <a:noFill/>
          <a:ln>
            <a:noFill/>
          </a:ln>
        </p:spPr>
      </p:pic>
      <p:sp>
        <p:nvSpPr>
          <p:cNvPr id="7" name="TextBox 6"/>
          <p:cNvSpPr txBox="1"/>
          <p:nvPr/>
        </p:nvSpPr>
        <p:spPr>
          <a:xfrm>
            <a:off x="7174823" y="205015"/>
            <a:ext cx="1671154" cy="523220"/>
          </a:xfrm>
          <a:prstGeom prst="rect">
            <a:avLst/>
          </a:prstGeom>
          <a:noFill/>
        </p:spPr>
        <p:txBody>
          <a:bodyPr wrap="square" rtlCol="0">
            <a:spAutoFit/>
          </a:bodyPr>
          <a:lstStyle/>
          <a:p>
            <a:r>
              <a:rPr lang="en-US" sz="1400" i="1" dirty="0"/>
              <a:t>a</a:t>
            </a:r>
            <a:r>
              <a:rPr lang="en-US" sz="1400" i="1" dirty="0" smtClean="0"/>
              <a:t>fter Hunt 1996, </a:t>
            </a:r>
            <a:r>
              <a:rPr lang="en-US" sz="1400" i="1" dirty="0" err="1" smtClean="0"/>
              <a:t>Helgeson</a:t>
            </a:r>
            <a:r>
              <a:rPr lang="en-US" sz="1400" i="1" dirty="0" smtClean="0"/>
              <a:t> et al. 2010</a:t>
            </a:r>
            <a:endParaRPr lang="en-US" sz="1400" i="1" dirty="0"/>
          </a:p>
        </p:txBody>
      </p:sp>
      <p:sp>
        <p:nvSpPr>
          <p:cNvPr id="2" name="TextBox 1"/>
          <p:cNvSpPr txBox="1"/>
          <p:nvPr/>
        </p:nvSpPr>
        <p:spPr>
          <a:xfrm>
            <a:off x="590475" y="345337"/>
            <a:ext cx="2562436" cy="369332"/>
          </a:xfrm>
          <a:prstGeom prst="rect">
            <a:avLst/>
          </a:prstGeom>
          <a:noFill/>
        </p:spPr>
        <p:txBody>
          <a:bodyPr wrap="square" rtlCol="0">
            <a:spAutoFit/>
          </a:bodyPr>
          <a:lstStyle/>
          <a:p>
            <a:r>
              <a:rPr lang="en-US" dirty="0" smtClean="0">
                <a:solidFill>
                  <a:srgbClr val="FF0000"/>
                </a:solidFill>
              </a:rPr>
              <a:t>H/</a:t>
            </a:r>
            <a:r>
              <a:rPr lang="en-US" dirty="0" err="1" smtClean="0">
                <a:solidFill>
                  <a:srgbClr val="FF0000"/>
                </a:solidFill>
              </a:rPr>
              <a:t>C</a:t>
            </a:r>
            <a:r>
              <a:rPr lang="en-US" baseline="-25000" dirty="0" err="1" smtClean="0">
                <a:solidFill>
                  <a:srgbClr val="FF0000"/>
                </a:solidFill>
              </a:rPr>
              <a:t>photo</a:t>
            </a:r>
            <a:r>
              <a:rPr lang="en-US" dirty="0" smtClean="0">
                <a:solidFill>
                  <a:srgbClr val="FF0000"/>
                </a:solidFill>
              </a:rPr>
              <a:t> = 2, O/</a:t>
            </a:r>
            <a:r>
              <a:rPr lang="en-US" dirty="0" err="1" smtClean="0">
                <a:solidFill>
                  <a:srgbClr val="FF0000"/>
                </a:solidFill>
              </a:rPr>
              <a:t>C</a:t>
            </a:r>
            <a:r>
              <a:rPr lang="en-US" baseline="-25000" dirty="0" err="1" smtClean="0">
                <a:solidFill>
                  <a:srgbClr val="FF0000"/>
                </a:solidFill>
              </a:rPr>
              <a:t>photo</a:t>
            </a:r>
            <a:r>
              <a:rPr lang="en-US" dirty="0" smtClean="0">
                <a:solidFill>
                  <a:srgbClr val="FF0000"/>
                </a:solidFill>
              </a:rPr>
              <a:t> = 1</a:t>
            </a:r>
            <a:endParaRPr lang="en-US" dirty="0">
              <a:solidFill>
                <a:srgbClr val="FF0000"/>
              </a:solidFill>
            </a:endParaRPr>
          </a:p>
        </p:txBody>
      </p:sp>
    </p:spTree>
    <p:extLst>
      <p:ext uri="{BB962C8B-B14F-4D97-AF65-F5344CB8AC3E}">
        <p14:creationId xmlns:p14="http://schemas.microsoft.com/office/powerpoint/2010/main" val="41301570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7" name="TextBox 2"/>
          <p:cNvSpPr txBox="1">
            <a:spLocks noChangeArrowheads="1"/>
          </p:cNvSpPr>
          <p:nvPr/>
        </p:nvSpPr>
        <p:spPr bwMode="auto">
          <a:xfrm>
            <a:off x="5720034" y="202144"/>
            <a:ext cx="290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FF00"/>
                </a:solidFill>
              </a:rPr>
              <a:t>New Albany shale - Devonian</a:t>
            </a:r>
          </a:p>
        </p:txBody>
      </p:sp>
      <p:sp>
        <p:nvSpPr>
          <p:cNvPr id="16388" name="TextBox 3"/>
          <p:cNvSpPr txBox="1">
            <a:spLocks noChangeArrowheads="1"/>
          </p:cNvSpPr>
          <p:nvPr/>
        </p:nvSpPr>
        <p:spPr bwMode="auto">
          <a:xfrm>
            <a:off x="5720034" y="594789"/>
            <a:ext cx="1435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FFFF00"/>
                </a:solidFill>
              </a:rPr>
              <a:t>photo by J. </a:t>
            </a:r>
            <a:r>
              <a:rPr lang="en-US" sz="1200" dirty="0" err="1" smtClean="0">
                <a:solidFill>
                  <a:srgbClr val="FFFF00"/>
                </a:solidFill>
              </a:rPr>
              <a:t>Scheiber</a:t>
            </a:r>
            <a:endParaRPr lang="en-US" sz="1200" dirty="0">
              <a:solidFill>
                <a:srgbClr val="FFFF00"/>
              </a:solidFill>
            </a:endParaRPr>
          </a:p>
        </p:txBody>
      </p:sp>
      <p:pic>
        <p:nvPicPr>
          <p:cNvPr id="2" name="Picture 1" descr="Taiwan eros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766" y="2995085"/>
            <a:ext cx="5041900" cy="3759200"/>
          </a:xfrm>
          <a:prstGeom prst="rect">
            <a:avLst/>
          </a:prstGeom>
        </p:spPr>
      </p:pic>
      <p:sp>
        <p:nvSpPr>
          <p:cNvPr id="7" name="TextBox 3"/>
          <p:cNvSpPr txBox="1">
            <a:spLocks noChangeArrowheads="1"/>
          </p:cNvSpPr>
          <p:nvPr/>
        </p:nvSpPr>
        <p:spPr bwMode="auto">
          <a:xfrm>
            <a:off x="2166239" y="6469105"/>
            <a:ext cx="12167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FFFF00"/>
                </a:solidFill>
              </a:rPr>
              <a:t>photo by </a:t>
            </a:r>
            <a:r>
              <a:rPr lang="en-US" sz="1200" dirty="0" smtClean="0">
                <a:solidFill>
                  <a:srgbClr val="FFFF00"/>
                </a:solidFill>
              </a:rPr>
              <a:t>C Stark</a:t>
            </a:r>
            <a:endParaRPr lang="en-US" sz="1200" dirty="0">
              <a:solidFill>
                <a:srgbClr val="FFFF00"/>
              </a:solidFill>
            </a:endParaRPr>
          </a:p>
        </p:txBody>
      </p:sp>
      <p:sp>
        <p:nvSpPr>
          <p:cNvPr id="3" name="TextBox 2"/>
          <p:cNvSpPr txBox="1"/>
          <p:nvPr/>
        </p:nvSpPr>
        <p:spPr>
          <a:xfrm>
            <a:off x="333880" y="5838798"/>
            <a:ext cx="3471886" cy="369332"/>
          </a:xfrm>
          <a:prstGeom prst="rect">
            <a:avLst/>
          </a:prstGeom>
          <a:noFill/>
        </p:spPr>
        <p:txBody>
          <a:bodyPr wrap="none" rtlCol="0">
            <a:spAutoFit/>
          </a:bodyPr>
          <a:lstStyle/>
          <a:p>
            <a:r>
              <a:rPr lang="en-US" dirty="0" smtClean="0">
                <a:solidFill>
                  <a:srgbClr val="FFFF00"/>
                </a:solidFill>
              </a:rPr>
              <a:t>Erosion  of </a:t>
            </a:r>
            <a:r>
              <a:rPr lang="en-US" dirty="0" err="1" smtClean="0">
                <a:solidFill>
                  <a:srgbClr val="FFFF00"/>
                </a:solidFill>
              </a:rPr>
              <a:t>metasediments</a:t>
            </a:r>
            <a:r>
              <a:rPr lang="en-US" dirty="0" smtClean="0">
                <a:solidFill>
                  <a:srgbClr val="FFFF00"/>
                </a:solidFill>
              </a:rPr>
              <a:t>, Taiwan</a:t>
            </a:r>
            <a:endParaRPr lang="en-US" dirty="0">
              <a:solidFill>
                <a:srgbClr val="FFFF00"/>
              </a:solidFill>
            </a:endParaRPr>
          </a:p>
        </p:txBody>
      </p:sp>
      <p:pic>
        <p:nvPicPr>
          <p:cNvPr id="16386" name="Picture 1" descr="New Albany shale.png"/>
          <p:cNvPicPr>
            <a:picLocks noChangeAspect="1"/>
          </p:cNvPicPr>
          <p:nvPr/>
        </p:nvPicPr>
        <p:blipFill rotWithShape="1">
          <a:blip r:embed="rId3">
            <a:extLst>
              <a:ext uri="{28A0092B-C50C-407E-A947-70E740481C1C}">
                <a14:useLocalDpi xmlns:a14="http://schemas.microsoft.com/office/drawing/2010/main" val="0"/>
              </a:ext>
            </a:extLst>
          </a:blip>
          <a:srcRect b="7226"/>
          <a:stretch/>
        </p:blipFill>
        <p:spPr bwMode="auto">
          <a:xfrm>
            <a:off x="0" y="0"/>
            <a:ext cx="5720034" cy="336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0654" y="3876685"/>
            <a:ext cx="3471886" cy="1200329"/>
          </a:xfrm>
          <a:prstGeom prst="rect">
            <a:avLst/>
          </a:prstGeom>
          <a:noFill/>
          <a:ln>
            <a:noFill/>
          </a:ln>
        </p:spPr>
        <p:txBody>
          <a:bodyPr wrap="square" rtlCol="0">
            <a:spAutoFit/>
          </a:bodyPr>
          <a:lstStyle/>
          <a:p>
            <a:r>
              <a:rPr lang="en-US" dirty="0" smtClean="0">
                <a:solidFill>
                  <a:srgbClr val="FFFF00"/>
                </a:solidFill>
              </a:rPr>
              <a:t>Increasing evidence for recycling of sedimentary kerogen , </a:t>
            </a:r>
          </a:p>
          <a:p>
            <a:r>
              <a:rPr lang="en-US" dirty="0" smtClean="0">
                <a:solidFill>
                  <a:srgbClr val="FFFF00"/>
                </a:solidFill>
              </a:rPr>
              <a:t>i.e. </a:t>
            </a:r>
            <a:r>
              <a:rPr lang="en-US" i="1" dirty="0" smtClean="0">
                <a:solidFill>
                  <a:srgbClr val="FFFF00"/>
                </a:solidFill>
              </a:rPr>
              <a:t>incomplete oxidation </a:t>
            </a:r>
            <a:r>
              <a:rPr lang="en-US" dirty="0" smtClean="0">
                <a:solidFill>
                  <a:srgbClr val="FFFF00"/>
                </a:solidFill>
              </a:rPr>
              <a:t>during erosion</a:t>
            </a:r>
            <a:endParaRPr lang="en-US" dirty="0">
              <a:solidFill>
                <a:srgbClr val="FFFF00"/>
              </a:solidFill>
            </a:endParaRPr>
          </a:p>
        </p:txBody>
      </p:sp>
    </p:spTree>
    <p:extLst>
      <p:ext uri="{BB962C8B-B14F-4D97-AF65-F5344CB8AC3E}">
        <p14:creationId xmlns:p14="http://schemas.microsoft.com/office/powerpoint/2010/main" val="25881036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6400" y="3357612"/>
            <a:ext cx="3136900" cy="993676"/>
          </a:xfrm>
          <a:prstGeom prst="rect">
            <a:avLst/>
          </a:prstGeom>
        </p:spPr>
      </p:pic>
      <p:pic>
        <p:nvPicPr>
          <p:cNvPr id="6" name="Picture 5"/>
          <p:cNvPicPr>
            <a:picLocks noChangeAspect="1"/>
          </p:cNvPicPr>
          <p:nvPr/>
        </p:nvPicPr>
        <p:blipFill>
          <a:blip r:embed="rId3"/>
          <a:stretch>
            <a:fillRect/>
          </a:stretch>
        </p:blipFill>
        <p:spPr>
          <a:xfrm>
            <a:off x="571500" y="342900"/>
            <a:ext cx="7214033" cy="723900"/>
          </a:xfrm>
          <a:prstGeom prst="rect">
            <a:avLst/>
          </a:prstGeom>
        </p:spPr>
      </p:pic>
      <p:pic>
        <p:nvPicPr>
          <p:cNvPr id="7" name="Picture 6"/>
          <p:cNvPicPr>
            <a:picLocks noChangeAspect="1"/>
          </p:cNvPicPr>
          <p:nvPr/>
        </p:nvPicPr>
        <p:blipFill>
          <a:blip r:embed="rId4"/>
          <a:stretch>
            <a:fillRect/>
          </a:stretch>
        </p:blipFill>
        <p:spPr>
          <a:xfrm>
            <a:off x="3935148" y="4351288"/>
            <a:ext cx="4396052" cy="1254223"/>
          </a:xfrm>
          <a:prstGeom prst="rect">
            <a:avLst/>
          </a:prstGeom>
        </p:spPr>
      </p:pic>
      <p:pic>
        <p:nvPicPr>
          <p:cNvPr id="8" name="Picture 7"/>
          <p:cNvPicPr>
            <a:picLocks noChangeAspect="1"/>
          </p:cNvPicPr>
          <p:nvPr/>
        </p:nvPicPr>
        <p:blipFill>
          <a:blip r:embed="rId5"/>
          <a:stretch>
            <a:fillRect/>
          </a:stretch>
        </p:blipFill>
        <p:spPr>
          <a:xfrm>
            <a:off x="279400" y="4978400"/>
            <a:ext cx="2438400" cy="1146656"/>
          </a:xfrm>
          <a:prstGeom prst="rect">
            <a:avLst/>
          </a:prstGeom>
        </p:spPr>
      </p:pic>
      <p:pic>
        <p:nvPicPr>
          <p:cNvPr id="9" name="Picture 8"/>
          <p:cNvPicPr>
            <a:picLocks noChangeAspect="1"/>
          </p:cNvPicPr>
          <p:nvPr/>
        </p:nvPicPr>
        <p:blipFill>
          <a:blip r:embed="rId6"/>
          <a:stretch>
            <a:fillRect/>
          </a:stretch>
        </p:blipFill>
        <p:spPr>
          <a:xfrm>
            <a:off x="3105150" y="5943600"/>
            <a:ext cx="4991100" cy="682304"/>
          </a:xfrm>
          <a:prstGeom prst="rect">
            <a:avLst/>
          </a:prstGeom>
        </p:spPr>
      </p:pic>
      <p:pic>
        <p:nvPicPr>
          <p:cNvPr id="10" name="Picture 9"/>
          <p:cNvPicPr>
            <a:picLocks noChangeAspect="1"/>
          </p:cNvPicPr>
          <p:nvPr/>
        </p:nvPicPr>
        <p:blipFill>
          <a:blip r:embed="rId7"/>
          <a:stretch>
            <a:fillRect/>
          </a:stretch>
        </p:blipFill>
        <p:spPr>
          <a:xfrm>
            <a:off x="850900" y="1477912"/>
            <a:ext cx="5943600" cy="1315387"/>
          </a:xfrm>
          <a:prstGeom prst="rect">
            <a:avLst/>
          </a:prstGeom>
        </p:spPr>
      </p:pic>
      <p:pic>
        <p:nvPicPr>
          <p:cNvPr id="11" name="Picture 10"/>
          <p:cNvPicPr>
            <a:picLocks noChangeAspect="1"/>
          </p:cNvPicPr>
          <p:nvPr/>
        </p:nvPicPr>
        <p:blipFill>
          <a:blip r:embed="rId8"/>
          <a:stretch>
            <a:fillRect/>
          </a:stretch>
        </p:blipFill>
        <p:spPr>
          <a:xfrm>
            <a:off x="4758002" y="3042350"/>
            <a:ext cx="3338248" cy="1065398"/>
          </a:xfrm>
          <a:prstGeom prst="rect">
            <a:avLst/>
          </a:prstGeom>
        </p:spPr>
      </p:pic>
    </p:spTree>
    <p:extLst>
      <p:ext uri="{BB962C8B-B14F-4D97-AF65-F5344CB8AC3E}">
        <p14:creationId xmlns:p14="http://schemas.microsoft.com/office/powerpoint/2010/main" val="130462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2" descr="ABC_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04900"/>
            <a:ext cx="70358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23900" y="393700"/>
            <a:ext cx="8175285" cy="461665"/>
          </a:xfrm>
          <a:prstGeom prst="rect">
            <a:avLst/>
          </a:prstGeom>
          <a:noFill/>
        </p:spPr>
        <p:txBody>
          <a:bodyPr wrap="none" rtlCol="0">
            <a:spAutoFit/>
          </a:bodyPr>
          <a:lstStyle/>
          <a:p>
            <a:r>
              <a:rPr lang="en-US" sz="2400" dirty="0" smtClean="0">
                <a:solidFill>
                  <a:srgbClr val="FFFF00"/>
                </a:solidFill>
              </a:rPr>
              <a:t>Snapshot of modern/recent data: impact of Himalaya on C cycle</a:t>
            </a:r>
            <a:endParaRPr lang="en-US" sz="2400" dirty="0">
              <a:solidFill>
                <a:srgbClr val="FFFF00"/>
              </a:solidFill>
            </a:endParaRPr>
          </a:p>
        </p:txBody>
      </p:sp>
    </p:spTree>
    <p:extLst>
      <p:ext uri="{BB962C8B-B14F-4D97-AF65-F5344CB8AC3E}">
        <p14:creationId xmlns:p14="http://schemas.microsoft.com/office/powerpoint/2010/main" val="2687235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4300" y="914484"/>
            <a:ext cx="6350000" cy="4457616"/>
          </a:xfrm>
          <a:prstGeom prst="rect">
            <a:avLst/>
          </a:prstGeom>
        </p:spPr>
      </p:pic>
      <p:sp>
        <p:nvSpPr>
          <p:cNvPr id="3" name="TextBox 2"/>
          <p:cNvSpPr txBox="1"/>
          <p:nvPr/>
        </p:nvSpPr>
        <p:spPr>
          <a:xfrm>
            <a:off x="1143000" y="457200"/>
            <a:ext cx="6956013" cy="369332"/>
          </a:xfrm>
          <a:prstGeom prst="rect">
            <a:avLst/>
          </a:prstGeom>
          <a:noFill/>
        </p:spPr>
        <p:txBody>
          <a:bodyPr wrap="none" rtlCol="0">
            <a:spAutoFit/>
          </a:bodyPr>
          <a:lstStyle/>
          <a:p>
            <a:r>
              <a:rPr lang="en-US" dirty="0" smtClean="0"/>
              <a:t>Oxidation experiments on coal (Chang &amp; </a:t>
            </a:r>
            <a:r>
              <a:rPr lang="en-US" dirty="0" err="1" smtClean="0"/>
              <a:t>Berner</a:t>
            </a:r>
            <a:r>
              <a:rPr lang="en-US" dirty="0" smtClean="0"/>
              <a:t> 1999, Bolton et al 2006)</a:t>
            </a:r>
            <a:endParaRPr lang="en-US" dirty="0"/>
          </a:p>
        </p:txBody>
      </p:sp>
      <p:cxnSp>
        <p:nvCxnSpPr>
          <p:cNvPr id="5" name="Straight Connector 4"/>
          <p:cNvCxnSpPr/>
          <p:nvPr/>
        </p:nvCxnSpPr>
        <p:spPr>
          <a:xfrm>
            <a:off x="3594100" y="3200400"/>
            <a:ext cx="0" cy="167640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143000" y="5740400"/>
            <a:ext cx="6007436" cy="369332"/>
          </a:xfrm>
          <a:prstGeom prst="rect">
            <a:avLst/>
          </a:prstGeom>
          <a:noFill/>
        </p:spPr>
        <p:txBody>
          <a:bodyPr wrap="none" rtlCol="0">
            <a:spAutoFit/>
          </a:bodyPr>
          <a:lstStyle/>
          <a:p>
            <a:r>
              <a:rPr lang="en-US" dirty="0" smtClean="0"/>
              <a:t>Strong sensitivity at low pO</a:t>
            </a:r>
            <a:r>
              <a:rPr lang="en-US" baseline="-25000" dirty="0" smtClean="0"/>
              <a:t>2</a:t>
            </a:r>
            <a:r>
              <a:rPr lang="en-US" dirty="0" smtClean="0"/>
              <a:t>;     surface saturation at high pO</a:t>
            </a:r>
            <a:r>
              <a:rPr lang="en-US" baseline="-25000" dirty="0" smtClean="0"/>
              <a:t>2</a:t>
            </a:r>
            <a:r>
              <a:rPr lang="en-US" dirty="0" smtClean="0"/>
              <a:t>.</a:t>
            </a:r>
            <a:endParaRPr lang="en-US" dirty="0"/>
          </a:p>
        </p:txBody>
      </p:sp>
      <p:cxnSp>
        <p:nvCxnSpPr>
          <p:cNvPr id="8" name="Straight Arrow Connector 7"/>
          <p:cNvCxnSpPr/>
          <p:nvPr/>
        </p:nvCxnSpPr>
        <p:spPr>
          <a:xfrm flipH="1" flipV="1">
            <a:off x="2373039" y="4567358"/>
            <a:ext cx="646180" cy="11730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3854796" y="3286270"/>
            <a:ext cx="1277644" cy="24541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0967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2488" y="336342"/>
            <a:ext cx="7796941" cy="1846659"/>
          </a:xfrm>
          <a:prstGeom prst="rect">
            <a:avLst/>
          </a:prstGeom>
          <a:noFill/>
        </p:spPr>
        <p:txBody>
          <a:bodyPr wrap="square" rtlCol="0">
            <a:spAutoFit/>
          </a:bodyPr>
          <a:lstStyle/>
          <a:p>
            <a:r>
              <a:rPr lang="en-US" sz="2000" i="1" dirty="0" smtClean="0">
                <a:solidFill>
                  <a:srgbClr val="0000FF"/>
                </a:solidFill>
              </a:rPr>
              <a:t>At sedimentary basin temperatures hydrocarbons can reduce water to produce methane and carbon dioxide (e.g. </a:t>
            </a:r>
            <a:r>
              <a:rPr lang="en-US" sz="2000" i="1" dirty="0" err="1" smtClean="0">
                <a:solidFill>
                  <a:srgbClr val="0000FF"/>
                </a:solidFill>
              </a:rPr>
              <a:t>Seewald</a:t>
            </a:r>
            <a:r>
              <a:rPr lang="en-US" sz="2000" i="1" dirty="0" smtClean="0">
                <a:solidFill>
                  <a:srgbClr val="0000FF"/>
                </a:solidFill>
              </a:rPr>
              <a:t>, 2003</a:t>
            </a:r>
            <a:r>
              <a:rPr lang="en-US" sz="2000" i="1" dirty="0" smtClean="0">
                <a:solidFill>
                  <a:srgbClr val="FFFF00"/>
                </a:solidFill>
              </a:rPr>
              <a:t>)</a:t>
            </a:r>
          </a:p>
          <a:p>
            <a:endParaRPr lang="en-US" sz="2000" i="1" dirty="0">
              <a:solidFill>
                <a:srgbClr val="FFFFFF"/>
              </a:solidFill>
            </a:endParaRPr>
          </a:p>
          <a:p>
            <a:r>
              <a:rPr lang="en-US" i="1" dirty="0" smtClean="0"/>
              <a:t>schematically</a:t>
            </a:r>
            <a:r>
              <a:rPr lang="en-US" dirty="0" smtClean="0"/>
              <a:t>: 	alkanes + H</a:t>
            </a:r>
            <a:r>
              <a:rPr lang="en-US" baseline="-25000" dirty="0" smtClean="0"/>
              <a:t>2</a:t>
            </a:r>
            <a:r>
              <a:rPr lang="en-US" dirty="0" smtClean="0"/>
              <a:t>O + heat -&gt; CH</a:t>
            </a:r>
            <a:r>
              <a:rPr lang="en-US" baseline="-25000" dirty="0" smtClean="0"/>
              <a:t>4</a:t>
            </a:r>
            <a:r>
              <a:rPr lang="en-US" dirty="0" smtClean="0"/>
              <a:t> + CO</a:t>
            </a:r>
            <a:r>
              <a:rPr lang="en-US" baseline="-25000" dirty="0" smtClean="0"/>
              <a:t>2</a:t>
            </a:r>
            <a:r>
              <a:rPr lang="en-US" dirty="0" smtClean="0"/>
              <a:t> </a:t>
            </a:r>
          </a:p>
          <a:p>
            <a:endParaRPr lang="en-US" dirty="0"/>
          </a:p>
          <a:p>
            <a:r>
              <a:rPr lang="en-US" dirty="0" err="1" smtClean="0">
                <a:solidFill>
                  <a:srgbClr val="0000FF"/>
                </a:solidFill>
              </a:rPr>
              <a:t>Helgeson</a:t>
            </a:r>
            <a:r>
              <a:rPr lang="en-US" dirty="0">
                <a:solidFill>
                  <a:srgbClr val="0000FF"/>
                </a:solidFill>
              </a:rPr>
              <a:t> </a:t>
            </a:r>
            <a:r>
              <a:rPr lang="en-US" dirty="0" smtClean="0">
                <a:solidFill>
                  <a:srgbClr val="0000FF"/>
                </a:solidFill>
              </a:rPr>
              <a:t>et al 2010 modeled “hydrolytic disproportionation” :</a:t>
            </a:r>
            <a:endParaRPr lang="en-US" dirty="0">
              <a:solidFill>
                <a:srgbClr val="0000FF"/>
              </a:solidFill>
            </a:endParaRPr>
          </a:p>
        </p:txBody>
      </p:sp>
      <p:sp>
        <p:nvSpPr>
          <p:cNvPr id="7" name="TextBox 6"/>
          <p:cNvSpPr txBox="1"/>
          <p:nvPr/>
        </p:nvSpPr>
        <p:spPr>
          <a:xfrm>
            <a:off x="434501" y="3121516"/>
            <a:ext cx="8478323" cy="646331"/>
          </a:xfrm>
          <a:prstGeom prst="rect">
            <a:avLst/>
          </a:prstGeom>
          <a:noFill/>
        </p:spPr>
        <p:txBody>
          <a:bodyPr wrap="square" rtlCol="0">
            <a:spAutoFit/>
          </a:bodyPr>
          <a:lstStyle/>
          <a:p>
            <a:r>
              <a:rPr lang="en-US" dirty="0" smtClean="0">
                <a:solidFill>
                  <a:srgbClr val="0000FF"/>
                </a:solidFill>
              </a:rPr>
              <a:t>as thermodynamically favorable in the presence of water.  CO</a:t>
            </a:r>
            <a:r>
              <a:rPr lang="en-US" baseline="-25000" dirty="0" smtClean="0">
                <a:solidFill>
                  <a:srgbClr val="0000FF"/>
                </a:solidFill>
              </a:rPr>
              <a:t>2</a:t>
            </a:r>
            <a:r>
              <a:rPr lang="en-US" dirty="0" smtClean="0">
                <a:solidFill>
                  <a:srgbClr val="0000FF"/>
                </a:solidFill>
              </a:rPr>
              <a:t> is largely consumed by mineral buffering reactions leading to gas with high CH</a:t>
            </a:r>
            <a:r>
              <a:rPr lang="en-US" baseline="-25000" dirty="0" smtClean="0">
                <a:solidFill>
                  <a:srgbClr val="0000FF"/>
                </a:solidFill>
              </a:rPr>
              <a:t>4</a:t>
            </a:r>
            <a:r>
              <a:rPr lang="en-US" dirty="0" smtClean="0">
                <a:solidFill>
                  <a:srgbClr val="0000FF"/>
                </a:solidFill>
              </a:rPr>
              <a:t>/CO</a:t>
            </a:r>
            <a:r>
              <a:rPr lang="en-US" baseline="-25000" dirty="0" smtClean="0">
                <a:solidFill>
                  <a:srgbClr val="0000FF"/>
                </a:solidFill>
              </a:rPr>
              <a:t>2</a:t>
            </a:r>
            <a:r>
              <a:rPr lang="en-US" dirty="0" smtClean="0">
                <a:solidFill>
                  <a:srgbClr val="0000FF"/>
                </a:solidFill>
              </a:rPr>
              <a:t> ratios.</a:t>
            </a:r>
          </a:p>
        </p:txBody>
      </p:sp>
      <p:sp>
        <p:nvSpPr>
          <p:cNvPr id="8" name="TextBox 7"/>
          <p:cNvSpPr txBox="1"/>
          <p:nvPr/>
        </p:nvSpPr>
        <p:spPr>
          <a:xfrm>
            <a:off x="612756" y="4824994"/>
            <a:ext cx="7489844" cy="1938992"/>
          </a:xfrm>
          <a:prstGeom prst="rect">
            <a:avLst/>
          </a:prstGeom>
          <a:noFill/>
        </p:spPr>
        <p:txBody>
          <a:bodyPr wrap="square" rtlCol="0">
            <a:spAutoFit/>
          </a:bodyPr>
          <a:lstStyle/>
          <a:p>
            <a:r>
              <a:rPr lang="en-US" sz="2400" i="1" dirty="0" smtClean="0">
                <a:solidFill>
                  <a:srgbClr val="000000"/>
                </a:solidFill>
              </a:rPr>
              <a:t>J</a:t>
            </a:r>
            <a:r>
              <a:rPr lang="en-US" sz="2400" i="1" baseline="-25000" dirty="0" smtClean="0">
                <a:solidFill>
                  <a:srgbClr val="000000"/>
                </a:solidFill>
              </a:rPr>
              <a:t>CH4</a:t>
            </a:r>
            <a:r>
              <a:rPr lang="en-US" sz="2400" i="1" dirty="0" smtClean="0">
                <a:solidFill>
                  <a:srgbClr val="000000"/>
                </a:solidFill>
              </a:rPr>
              <a:t> ≈ 2.6 – 4 </a:t>
            </a:r>
            <a:r>
              <a:rPr lang="en-US" sz="2400" i="1" dirty="0" err="1" smtClean="0">
                <a:solidFill>
                  <a:srgbClr val="000000"/>
                </a:solidFill>
              </a:rPr>
              <a:t>Tmol</a:t>
            </a:r>
            <a:r>
              <a:rPr lang="en-US" sz="2400" i="1" dirty="0" smtClean="0">
                <a:solidFill>
                  <a:srgbClr val="000000"/>
                </a:solidFill>
              </a:rPr>
              <a:t> yr</a:t>
            </a:r>
            <a:r>
              <a:rPr lang="en-US" sz="2400" i="1" baseline="30000" dirty="0" smtClean="0">
                <a:solidFill>
                  <a:srgbClr val="000000"/>
                </a:solidFill>
              </a:rPr>
              <a:t>-1			</a:t>
            </a:r>
            <a:r>
              <a:rPr lang="en-US" sz="2400" i="1" dirty="0" err="1" smtClean="0">
                <a:solidFill>
                  <a:srgbClr val="000000"/>
                </a:solidFill>
              </a:rPr>
              <a:t>Etiope</a:t>
            </a:r>
            <a:r>
              <a:rPr lang="en-US" sz="2400" i="1" dirty="0" smtClean="0">
                <a:solidFill>
                  <a:srgbClr val="000000"/>
                </a:solidFill>
              </a:rPr>
              <a:t> et al., 2008</a:t>
            </a:r>
          </a:p>
          <a:p>
            <a:endParaRPr lang="en-US" sz="2400" i="1" dirty="0">
              <a:solidFill>
                <a:srgbClr val="000000"/>
              </a:solidFill>
            </a:endParaRPr>
          </a:p>
          <a:p>
            <a:r>
              <a:rPr lang="en-US" sz="2400" i="1" dirty="0" smtClean="0">
                <a:solidFill>
                  <a:srgbClr val="000000"/>
                </a:solidFill>
              </a:rPr>
              <a:t>CH</a:t>
            </a:r>
            <a:r>
              <a:rPr lang="en-US" sz="2400" i="1" baseline="-25000" dirty="0" smtClean="0">
                <a:solidFill>
                  <a:srgbClr val="000000"/>
                </a:solidFill>
              </a:rPr>
              <a:t>4</a:t>
            </a:r>
            <a:r>
              <a:rPr lang="en-US" sz="2400" i="1" dirty="0" smtClean="0">
                <a:solidFill>
                  <a:srgbClr val="000000"/>
                </a:solidFill>
              </a:rPr>
              <a:t> oxidation is fast, complete,:  CH</a:t>
            </a:r>
            <a:r>
              <a:rPr lang="en-US" sz="2400" i="1" baseline="-25000" dirty="0" smtClean="0">
                <a:solidFill>
                  <a:srgbClr val="000000"/>
                </a:solidFill>
              </a:rPr>
              <a:t>4</a:t>
            </a:r>
            <a:r>
              <a:rPr lang="en-US" sz="2400" i="1" dirty="0" smtClean="0">
                <a:solidFill>
                  <a:srgbClr val="000000"/>
                </a:solidFill>
              </a:rPr>
              <a:t> + 2O</a:t>
            </a:r>
            <a:r>
              <a:rPr lang="en-US" sz="2400" i="1" baseline="-25000" dirty="0" smtClean="0">
                <a:solidFill>
                  <a:srgbClr val="000000"/>
                </a:solidFill>
              </a:rPr>
              <a:t>2</a:t>
            </a:r>
            <a:r>
              <a:rPr lang="en-US" sz="2400" i="1" dirty="0" smtClean="0">
                <a:solidFill>
                  <a:srgbClr val="000000"/>
                </a:solidFill>
              </a:rPr>
              <a:t> = CO</a:t>
            </a:r>
            <a:r>
              <a:rPr lang="en-US" sz="2400" i="1" baseline="-25000" dirty="0" smtClean="0">
                <a:solidFill>
                  <a:srgbClr val="000000"/>
                </a:solidFill>
              </a:rPr>
              <a:t>2</a:t>
            </a:r>
            <a:r>
              <a:rPr lang="en-US" sz="2400" i="1" dirty="0" smtClean="0">
                <a:solidFill>
                  <a:srgbClr val="000000"/>
                </a:solidFill>
              </a:rPr>
              <a:t> + 2H</a:t>
            </a:r>
            <a:r>
              <a:rPr lang="en-US" sz="2400" i="1" baseline="-25000" dirty="0" smtClean="0">
                <a:solidFill>
                  <a:srgbClr val="000000"/>
                </a:solidFill>
              </a:rPr>
              <a:t>2</a:t>
            </a:r>
            <a:r>
              <a:rPr lang="en-US" sz="2400" i="1" dirty="0" smtClean="0">
                <a:solidFill>
                  <a:srgbClr val="000000"/>
                </a:solidFill>
              </a:rPr>
              <a:t>O</a:t>
            </a:r>
          </a:p>
          <a:p>
            <a:endParaRPr lang="en-US" sz="2400" i="1" dirty="0">
              <a:solidFill>
                <a:srgbClr val="000000"/>
              </a:solidFill>
            </a:endParaRPr>
          </a:p>
          <a:p>
            <a:pPr lvl="1"/>
            <a:r>
              <a:rPr lang="en-US" sz="2400" i="1" dirty="0" smtClean="0">
                <a:solidFill>
                  <a:srgbClr val="000000"/>
                </a:solidFill>
              </a:rPr>
              <a:t>		• oxidation of CH</a:t>
            </a:r>
            <a:r>
              <a:rPr lang="en-US" sz="2400" i="1" baseline="-25000" dirty="0" smtClean="0">
                <a:solidFill>
                  <a:srgbClr val="000000"/>
                </a:solidFill>
              </a:rPr>
              <a:t>4</a:t>
            </a:r>
            <a:r>
              <a:rPr lang="en-US" sz="2400" i="1" dirty="0" smtClean="0">
                <a:solidFill>
                  <a:srgbClr val="000000"/>
                </a:solidFill>
              </a:rPr>
              <a:t> is an efficient sink for O</a:t>
            </a:r>
            <a:r>
              <a:rPr lang="en-US" sz="2400" i="1" baseline="-25000" dirty="0" smtClean="0">
                <a:solidFill>
                  <a:srgbClr val="000000"/>
                </a:solidFill>
              </a:rPr>
              <a:t>2</a:t>
            </a:r>
            <a:endParaRPr lang="en-US" sz="2400" i="1" baseline="-25000" dirty="0">
              <a:solidFill>
                <a:srgbClr val="000000"/>
              </a:solidFill>
            </a:endParaRPr>
          </a:p>
        </p:txBody>
      </p:sp>
      <p:sp>
        <p:nvSpPr>
          <p:cNvPr id="2" name="TextBox 1"/>
          <p:cNvSpPr txBox="1"/>
          <p:nvPr/>
        </p:nvSpPr>
        <p:spPr>
          <a:xfrm>
            <a:off x="434501" y="4333421"/>
            <a:ext cx="6996928" cy="369332"/>
          </a:xfrm>
          <a:prstGeom prst="rect">
            <a:avLst/>
          </a:prstGeom>
          <a:noFill/>
        </p:spPr>
        <p:txBody>
          <a:bodyPr wrap="none" rtlCol="0">
            <a:spAutoFit/>
          </a:bodyPr>
          <a:lstStyle/>
          <a:p>
            <a:r>
              <a:rPr lang="en-US" dirty="0" smtClean="0">
                <a:solidFill>
                  <a:srgbClr val="000000"/>
                </a:solidFill>
              </a:rPr>
              <a:t>Recent estimates of this flux of “basin gas” or thermogenic CH</a:t>
            </a:r>
            <a:r>
              <a:rPr lang="en-US" baseline="-25000" dirty="0" smtClean="0">
                <a:solidFill>
                  <a:srgbClr val="000000"/>
                </a:solidFill>
              </a:rPr>
              <a:t>4</a:t>
            </a:r>
            <a:r>
              <a:rPr lang="en-US" dirty="0" smtClean="0">
                <a:solidFill>
                  <a:srgbClr val="000000"/>
                </a:solidFill>
              </a:rPr>
              <a:t> are </a:t>
            </a:r>
            <a:r>
              <a:rPr lang="en-US" i="1" dirty="0" smtClean="0">
                <a:solidFill>
                  <a:srgbClr val="000000"/>
                </a:solidFill>
              </a:rPr>
              <a:t>large</a:t>
            </a:r>
            <a:endParaRPr lang="en-US" i="1"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66740960"/>
              </p:ext>
            </p:extLst>
          </p:nvPr>
        </p:nvGraphicFramePr>
        <p:xfrm>
          <a:off x="512488" y="2501487"/>
          <a:ext cx="7684978" cy="450585"/>
        </p:xfrm>
        <a:graphic>
          <a:graphicData uri="http://schemas.openxmlformats.org/presentationml/2006/ole">
            <mc:AlternateContent xmlns:mc="http://schemas.openxmlformats.org/markup-compatibility/2006">
              <mc:Choice xmlns:v="urn:schemas-microsoft-com:vml" Requires="v">
                <p:oleObj spid="_x0000_s17472" name="Equation" r:id="rId3" imgW="3898900" imgH="228600" progId="Equation.3">
                  <p:embed/>
                </p:oleObj>
              </mc:Choice>
              <mc:Fallback>
                <p:oleObj name="Equation" r:id="rId3" imgW="3898900" imgH="228600" progId="Equation.3">
                  <p:embed/>
                  <p:pic>
                    <p:nvPicPr>
                      <p:cNvPr id="0" name=""/>
                      <p:cNvPicPr/>
                      <p:nvPr/>
                    </p:nvPicPr>
                    <p:blipFill>
                      <a:blip r:embed="rId4"/>
                      <a:stretch>
                        <a:fillRect/>
                      </a:stretch>
                    </p:blipFill>
                    <p:spPr>
                      <a:xfrm>
                        <a:off x="512488" y="2501487"/>
                        <a:ext cx="7684978" cy="450585"/>
                      </a:xfrm>
                      <a:prstGeom prst="rect">
                        <a:avLst/>
                      </a:prstGeom>
                    </p:spPr>
                  </p:pic>
                </p:oleObj>
              </mc:Fallback>
            </mc:AlternateContent>
          </a:graphicData>
        </a:graphic>
      </p:graphicFrame>
    </p:spTree>
    <p:extLst>
      <p:ext uri="{BB962C8B-B14F-4D97-AF65-F5344CB8AC3E}">
        <p14:creationId xmlns:p14="http://schemas.microsoft.com/office/powerpoint/2010/main" val="548229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srcRect l="1881" t="3368" r="1881" b="3368"/>
          <a:stretch>
            <a:fillRect/>
          </a:stretch>
        </p:blipFill>
        <p:spPr bwMode="auto">
          <a:xfrm>
            <a:off x="1219200" y="1257300"/>
            <a:ext cx="6781800" cy="4152900"/>
          </a:xfrm>
          <a:prstGeom prst="rect">
            <a:avLst/>
          </a:prstGeom>
          <a:noFill/>
          <a:ln w="9525">
            <a:noFill/>
            <a:miter lim="800000"/>
            <a:headEnd/>
            <a:tailEnd/>
          </a:ln>
        </p:spPr>
      </p:pic>
      <p:sp>
        <p:nvSpPr>
          <p:cNvPr id="31747" name="TextBox 4"/>
          <p:cNvSpPr txBox="1">
            <a:spLocks noChangeArrowheads="1"/>
          </p:cNvSpPr>
          <p:nvPr/>
        </p:nvSpPr>
        <p:spPr bwMode="auto">
          <a:xfrm>
            <a:off x="904875" y="111126"/>
            <a:ext cx="7861046" cy="830997"/>
          </a:xfrm>
          <a:prstGeom prst="rect">
            <a:avLst/>
          </a:prstGeom>
          <a:noFill/>
          <a:ln w="9525">
            <a:noFill/>
            <a:miter lim="800000"/>
            <a:headEnd/>
            <a:tailEnd/>
          </a:ln>
        </p:spPr>
        <p:txBody>
          <a:bodyPr wrap="none">
            <a:prstTxWarp prst="textNoShape">
              <a:avLst/>
            </a:prstTxWarp>
            <a:spAutoFit/>
          </a:bodyPr>
          <a:lstStyle/>
          <a:p>
            <a:r>
              <a:rPr lang="en-US" sz="2400" dirty="0" smtClean="0">
                <a:latin typeface="Calibri" charset="0"/>
              </a:rPr>
              <a:t>CH</a:t>
            </a:r>
            <a:r>
              <a:rPr lang="en-US" sz="2400" baseline="-25000" dirty="0" smtClean="0">
                <a:latin typeface="Calibri" charset="0"/>
              </a:rPr>
              <a:t>4</a:t>
            </a:r>
            <a:r>
              <a:rPr lang="en-US" sz="2400" dirty="0" smtClean="0">
                <a:latin typeface="Calibri" charset="0"/>
              </a:rPr>
              <a:t> escapes to surface or near-surface:</a:t>
            </a:r>
          </a:p>
          <a:p>
            <a:r>
              <a:rPr lang="en-US" sz="2400" dirty="0" smtClean="0">
                <a:latin typeface="Calibri" charset="0"/>
              </a:rPr>
              <a:t>ex: </a:t>
            </a:r>
            <a:r>
              <a:rPr lang="en-US" sz="2400" dirty="0" err="1" smtClean="0">
                <a:latin typeface="Calibri" charset="0"/>
              </a:rPr>
              <a:t>Nyegga</a:t>
            </a:r>
            <a:r>
              <a:rPr lang="en-US" sz="2400" dirty="0" smtClean="0">
                <a:latin typeface="Calibri" charset="0"/>
              </a:rPr>
              <a:t> </a:t>
            </a:r>
            <a:r>
              <a:rPr lang="en-US" sz="2400" dirty="0">
                <a:latin typeface="Calibri" charset="0"/>
              </a:rPr>
              <a:t>pockmark field, North Sea (</a:t>
            </a:r>
            <a:r>
              <a:rPr lang="en-US" sz="2400" dirty="0" err="1">
                <a:latin typeface="Calibri" charset="0"/>
              </a:rPr>
              <a:t>Hustoft</a:t>
            </a:r>
            <a:r>
              <a:rPr lang="en-US" sz="2400" dirty="0">
                <a:latin typeface="Calibri" charset="0"/>
              </a:rPr>
              <a:t> et al., 2009 G3)</a:t>
            </a:r>
          </a:p>
        </p:txBody>
      </p:sp>
      <p:sp>
        <p:nvSpPr>
          <p:cNvPr id="31748" name="TextBox 5"/>
          <p:cNvSpPr txBox="1">
            <a:spLocks noChangeArrowheads="1"/>
          </p:cNvSpPr>
          <p:nvPr/>
        </p:nvSpPr>
        <p:spPr bwMode="auto">
          <a:xfrm>
            <a:off x="685800" y="5486400"/>
            <a:ext cx="7934325" cy="708025"/>
          </a:xfrm>
          <a:prstGeom prst="rect">
            <a:avLst/>
          </a:prstGeom>
          <a:noFill/>
          <a:ln w="9525">
            <a:noFill/>
            <a:miter lim="800000"/>
            <a:headEnd/>
            <a:tailEnd/>
          </a:ln>
        </p:spPr>
        <p:txBody>
          <a:bodyPr>
            <a:prstTxWarp prst="textNoShape">
              <a:avLst/>
            </a:prstTxWarp>
            <a:spAutoFit/>
          </a:bodyPr>
          <a:lstStyle/>
          <a:p>
            <a:r>
              <a:rPr lang="en-US" sz="2000">
                <a:latin typeface="Calibri" charset="0"/>
              </a:rPr>
              <a:t>Hundreds of CH</a:t>
            </a:r>
            <a:r>
              <a:rPr lang="en-US" sz="2000" baseline="-25000">
                <a:latin typeface="Calibri" charset="0"/>
              </a:rPr>
              <a:t>4</a:t>
            </a:r>
            <a:r>
              <a:rPr lang="en-US" sz="2000">
                <a:latin typeface="Calibri" charset="0"/>
              </a:rPr>
              <a:t> vent structures formed between 19 ka and 8.1 ka.  </a:t>
            </a:r>
          </a:p>
          <a:p>
            <a:r>
              <a:rPr lang="en-US" sz="2000">
                <a:latin typeface="Calibri" charset="0"/>
              </a:rPr>
              <a:t>Gas expulsion is response to rapid loading by sedimentation and sea level.  </a:t>
            </a:r>
          </a:p>
        </p:txBody>
      </p:sp>
    </p:spTree>
    <p:extLst>
      <p:ext uri="{BB962C8B-B14F-4D97-AF65-F5344CB8AC3E}">
        <p14:creationId xmlns:p14="http://schemas.microsoft.com/office/powerpoint/2010/main" val="11464323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099750649"/>
              </p:ext>
            </p:extLst>
          </p:nvPr>
        </p:nvGraphicFramePr>
        <p:xfrm>
          <a:off x="1028701" y="2155825"/>
          <a:ext cx="7048500" cy="43751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984926" y="6124317"/>
            <a:ext cx="614916" cy="461665"/>
          </a:xfrm>
          <a:prstGeom prst="rect">
            <a:avLst/>
          </a:prstGeom>
          <a:noFill/>
        </p:spPr>
        <p:txBody>
          <a:bodyPr wrap="none" rtlCol="0">
            <a:spAutoFit/>
          </a:bodyPr>
          <a:lstStyle/>
          <a:p>
            <a:r>
              <a:rPr lang="en-US" sz="2400" i="1" dirty="0" err="1" smtClean="0"/>
              <a:t>f</a:t>
            </a:r>
            <a:r>
              <a:rPr lang="en-US" sz="2400" i="1" baseline="-25000" dirty="0" err="1" smtClean="0"/>
              <a:t>org</a:t>
            </a:r>
            <a:endParaRPr lang="en-US" sz="2400" i="1" baseline="-25000" dirty="0"/>
          </a:p>
        </p:txBody>
      </p:sp>
      <p:sp>
        <p:nvSpPr>
          <p:cNvPr id="4" name="TextBox 3"/>
          <p:cNvSpPr txBox="1"/>
          <p:nvPr/>
        </p:nvSpPr>
        <p:spPr>
          <a:xfrm rot="16200000">
            <a:off x="674276" y="3644900"/>
            <a:ext cx="708848" cy="461665"/>
          </a:xfrm>
          <a:prstGeom prst="rect">
            <a:avLst/>
          </a:prstGeom>
          <a:noFill/>
        </p:spPr>
        <p:txBody>
          <a:bodyPr wrap="none" rtlCol="0">
            <a:spAutoFit/>
          </a:bodyPr>
          <a:lstStyle/>
          <a:p>
            <a:r>
              <a:rPr lang="en-US" sz="2400" dirty="0" smtClean="0">
                <a:latin typeface="Symbol" charset="2"/>
                <a:cs typeface="Symbol" charset="2"/>
              </a:rPr>
              <a:t>d</a:t>
            </a:r>
            <a:r>
              <a:rPr lang="en-US" sz="2400" baseline="30000" dirty="0" smtClean="0"/>
              <a:t>13</a:t>
            </a:r>
            <a:r>
              <a:rPr lang="en-US" sz="2400" dirty="0" smtClean="0"/>
              <a:t>C</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209360382"/>
              </p:ext>
            </p:extLst>
          </p:nvPr>
        </p:nvGraphicFramePr>
        <p:xfrm>
          <a:off x="849773" y="1102226"/>
          <a:ext cx="2389854" cy="1098041"/>
        </p:xfrm>
        <a:graphic>
          <a:graphicData uri="http://schemas.openxmlformats.org/presentationml/2006/ole">
            <mc:AlternateContent xmlns:mc="http://schemas.openxmlformats.org/markup-compatibility/2006">
              <mc:Choice xmlns:v="urn:schemas-microsoft-com:vml" Requires="v">
                <p:oleObj spid="_x0000_s41004" name="Equation" r:id="rId4" imgW="939800" imgH="431800" progId="Equation.DSMT4">
                  <p:embed/>
                </p:oleObj>
              </mc:Choice>
              <mc:Fallback>
                <p:oleObj name="Equation" r:id="rId4" imgW="939800" imgH="431800" progId="Equation.DSMT4">
                  <p:embed/>
                  <p:pic>
                    <p:nvPicPr>
                      <p:cNvPr id="0" name=""/>
                      <p:cNvPicPr/>
                      <p:nvPr/>
                    </p:nvPicPr>
                    <p:blipFill>
                      <a:blip r:embed="rId5"/>
                      <a:stretch>
                        <a:fillRect/>
                      </a:stretch>
                    </p:blipFill>
                    <p:spPr>
                      <a:xfrm>
                        <a:off x="849773" y="1102226"/>
                        <a:ext cx="2389854" cy="1098041"/>
                      </a:xfrm>
                      <a:prstGeom prst="rect">
                        <a:avLst/>
                      </a:prstGeom>
                    </p:spPr>
                  </p:pic>
                </p:oleObj>
              </mc:Fallback>
            </mc:AlternateContent>
          </a:graphicData>
        </a:graphic>
      </p:graphicFrame>
      <p:cxnSp>
        <p:nvCxnSpPr>
          <p:cNvPr id="7" name="Straight Connector 6"/>
          <p:cNvCxnSpPr/>
          <p:nvPr/>
        </p:nvCxnSpPr>
        <p:spPr>
          <a:xfrm>
            <a:off x="2044700" y="4038594"/>
            <a:ext cx="45847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324381" y="3543063"/>
            <a:ext cx="550921" cy="461665"/>
          </a:xfrm>
          <a:prstGeom prst="rect">
            <a:avLst/>
          </a:prstGeom>
          <a:noFill/>
        </p:spPr>
        <p:txBody>
          <a:bodyPr wrap="none" rtlCol="0">
            <a:spAutoFit/>
          </a:bodyPr>
          <a:lstStyle/>
          <a:p>
            <a:r>
              <a:rPr lang="en-US" sz="2400" i="1" dirty="0" smtClean="0">
                <a:latin typeface="Symbol" charset="2"/>
                <a:cs typeface="Symbol" charset="2"/>
              </a:rPr>
              <a:t>d</a:t>
            </a:r>
            <a:r>
              <a:rPr lang="en-US" sz="2400" i="1" baseline="-25000" dirty="0" smtClean="0"/>
              <a:t>in</a:t>
            </a:r>
            <a:endParaRPr lang="en-US" sz="2400" i="1" baseline="-25000" dirty="0"/>
          </a:p>
        </p:txBody>
      </p:sp>
      <p:graphicFrame>
        <p:nvGraphicFramePr>
          <p:cNvPr id="9" name="Object 8"/>
          <p:cNvGraphicFramePr>
            <a:graphicFrameLocks noChangeAspect="1"/>
          </p:cNvGraphicFramePr>
          <p:nvPr>
            <p:extLst>
              <p:ext uri="{D42A27DB-BD31-4B8C-83A1-F6EECF244321}">
                <p14:modId xmlns:p14="http://schemas.microsoft.com/office/powerpoint/2010/main" val="145013756"/>
              </p:ext>
            </p:extLst>
          </p:nvPr>
        </p:nvGraphicFramePr>
        <p:xfrm>
          <a:off x="4324381" y="1401487"/>
          <a:ext cx="2114551" cy="507492"/>
        </p:xfrm>
        <a:graphic>
          <a:graphicData uri="http://schemas.openxmlformats.org/presentationml/2006/ole">
            <mc:AlternateContent xmlns:mc="http://schemas.openxmlformats.org/markup-compatibility/2006">
              <mc:Choice xmlns:v="urn:schemas-microsoft-com:vml" Requires="v">
                <p:oleObj spid="_x0000_s41005" name="Equation" r:id="rId6" imgW="952500" imgH="228600" progId="Equation.3">
                  <p:embed/>
                </p:oleObj>
              </mc:Choice>
              <mc:Fallback>
                <p:oleObj name="Equation" r:id="rId6" imgW="952500" imgH="228600" progId="Equation.3">
                  <p:embed/>
                  <p:pic>
                    <p:nvPicPr>
                      <p:cNvPr id="0" name=""/>
                      <p:cNvPicPr/>
                      <p:nvPr/>
                    </p:nvPicPr>
                    <p:blipFill>
                      <a:blip r:embed="rId7"/>
                      <a:stretch>
                        <a:fillRect/>
                      </a:stretch>
                    </p:blipFill>
                    <p:spPr>
                      <a:xfrm>
                        <a:off x="4324381" y="1401487"/>
                        <a:ext cx="2114551" cy="507492"/>
                      </a:xfrm>
                      <a:prstGeom prst="rect">
                        <a:avLst/>
                      </a:prstGeom>
                    </p:spPr>
                  </p:pic>
                </p:oleObj>
              </mc:Fallback>
            </mc:AlternateContent>
          </a:graphicData>
        </a:graphic>
      </p:graphicFrame>
      <p:sp>
        <p:nvSpPr>
          <p:cNvPr id="6" name="TextBox 5"/>
          <p:cNvSpPr txBox="1"/>
          <p:nvPr/>
        </p:nvSpPr>
        <p:spPr>
          <a:xfrm>
            <a:off x="2044700" y="472533"/>
            <a:ext cx="4868941" cy="369332"/>
          </a:xfrm>
          <a:prstGeom prst="rect">
            <a:avLst/>
          </a:prstGeom>
          <a:noFill/>
        </p:spPr>
        <p:txBody>
          <a:bodyPr wrap="none" rtlCol="0">
            <a:spAutoFit/>
          </a:bodyPr>
          <a:lstStyle/>
          <a:p>
            <a:r>
              <a:rPr lang="en-US" dirty="0" smtClean="0"/>
              <a:t>Carbon isotope mass balance – the standard story</a:t>
            </a:r>
            <a:endParaRPr lang="en-US" dirty="0"/>
          </a:p>
        </p:txBody>
      </p:sp>
    </p:spTree>
    <p:extLst>
      <p:ext uri="{BB962C8B-B14F-4D97-AF65-F5344CB8AC3E}">
        <p14:creationId xmlns:p14="http://schemas.microsoft.com/office/powerpoint/2010/main" val="831605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582503872"/>
              </p:ext>
            </p:extLst>
          </p:nvPr>
        </p:nvGraphicFramePr>
        <p:xfrm>
          <a:off x="935211" y="981071"/>
          <a:ext cx="2389854" cy="1098041"/>
        </p:xfrm>
        <a:graphic>
          <a:graphicData uri="http://schemas.openxmlformats.org/presentationml/2006/ole">
            <mc:AlternateContent xmlns:mc="http://schemas.openxmlformats.org/markup-compatibility/2006">
              <mc:Choice xmlns:v="urn:schemas-microsoft-com:vml" Requires="v">
                <p:oleObj spid="_x0000_s25701" name="Equation" r:id="rId3" imgW="939800" imgH="431800" progId="Equation.3">
                  <p:embed/>
                </p:oleObj>
              </mc:Choice>
              <mc:Fallback>
                <p:oleObj name="Equation" r:id="rId3" imgW="939800" imgH="431800" progId="Equation.3">
                  <p:embed/>
                  <p:pic>
                    <p:nvPicPr>
                      <p:cNvPr id="0" name=""/>
                      <p:cNvPicPr/>
                      <p:nvPr/>
                    </p:nvPicPr>
                    <p:blipFill>
                      <a:blip r:embed="rId4"/>
                      <a:stretch>
                        <a:fillRect/>
                      </a:stretch>
                    </p:blipFill>
                    <p:spPr>
                      <a:xfrm>
                        <a:off x="935211" y="981071"/>
                        <a:ext cx="2389854" cy="1098041"/>
                      </a:xfrm>
                      <a:prstGeom prst="rect">
                        <a:avLst/>
                      </a:prstGeom>
                    </p:spPr>
                  </p:pic>
                </p:oleObj>
              </mc:Fallback>
            </mc:AlternateContent>
          </a:graphicData>
        </a:graphic>
      </p:graphicFrame>
      <p:sp>
        <p:nvSpPr>
          <p:cNvPr id="6" name="Rectangle 5"/>
          <p:cNvSpPr/>
          <p:nvPr/>
        </p:nvSpPr>
        <p:spPr>
          <a:xfrm>
            <a:off x="4328520" y="1168483"/>
            <a:ext cx="4189318" cy="461665"/>
          </a:xfrm>
          <a:prstGeom prst="rect">
            <a:avLst/>
          </a:prstGeom>
        </p:spPr>
        <p:txBody>
          <a:bodyPr wrap="none">
            <a:spAutoFit/>
          </a:bodyPr>
          <a:lstStyle/>
          <a:p>
            <a:r>
              <a:rPr lang="en-US" sz="2400" i="1" dirty="0" smtClean="0">
                <a:latin typeface="Symbol" charset="2"/>
                <a:cs typeface="Symbol" charset="2"/>
              </a:rPr>
              <a:t>d</a:t>
            </a:r>
            <a:r>
              <a:rPr lang="en-US" sz="2400" i="1" baseline="-25000" dirty="0" smtClean="0">
                <a:cs typeface="Symbol" charset="2"/>
              </a:rPr>
              <a:t>in</a:t>
            </a:r>
            <a:r>
              <a:rPr lang="en-US" sz="2400" dirty="0" smtClean="0">
                <a:cs typeface="Symbol" charset="2"/>
              </a:rPr>
              <a:t> is for all inputs to the oceans</a:t>
            </a:r>
          </a:p>
        </p:txBody>
      </p:sp>
      <p:graphicFrame>
        <p:nvGraphicFramePr>
          <p:cNvPr id="9" name="Object 8"/>
          <p:cNvGraphicFramePr>
            <a:graphicFrameLocks noChangeAspect="1"/>
          </p:cNvGraphicFramePr>
          <p:nvPr>
            <p:extLst>
              <p:ext uri="{D42A27DB-BD31-4B8C-83A1-F6EECF244321}">
                <p14:modId xmlns:p14="http://schemas.microsoft.com/office/powerpoint/2010/main" val="4109594841"/>
              </p:ext>
            </p:extLst>
          </p:nvPr>
        </p:nvGraphicFramePr>
        <p:xfrm>
          <a:off x="1589088" y="3756025"/>
          <a:ext cx="4638675" cy="530225"/>
        </p:xfrm>
        <a:graphic>
          <a:graphicData uri="http://schemas.openxmlformats.org/presentationml/2006/ole">
            <mc:AlternateContent xmlns:mc="http://schemas.openxmlformats.org/markup-compatibility/2006">
              <mc:Choice xmlns:v="urn:schemas-microsoft-com:vml" Requires="v">
                <p:oleObj spid="_x0000_s25702" name="Equation" r:id="rId5" imgW="2222500" imgH="254000" progId="Equation.DSMT4">
                  <p:embed/>
                </p:oleObj>
              </mc:Choice>
              <mc:Fallback>
                <p:oleObj name="Equation" r:id="rId5" imgW="2222500" imgH="254000" progId="Equation.DSMT4">
                  <p:embed/>
                  <p:pic>
                    <p:nvPicPr>
                      <p:cNvPr id="0" name=""/>
                      <p:cNvPicPr/>
                      <p:nvPr/>
                    </p:nvPicPr>
                    <p:blipFill>
                      <a:blip r:embed="rId6"/>
                      <a:stretch>
                        <a:fillRect/>
                      </a:stretch>
                    </p:blipFill>
                    <p:spPr>
                      <a:xfrm>
                        <a:off x="1589088" y="3756025"/>
                        <a:ext cx="4638675" cy="530225"/>
                      </a:xfrm>
                      <a:prstGeom prst="rect">
                        <a:avLst/>
                      </a:prstGeom>
                    </p:spPr>
                  </p:pic>
                </p:oleObj>
              </mc:Fallback>
            </mc:AlternateContent>
          </a:graphicData>
        </a:graphic>
      </p:graphicFrame>
      <p:sp>
        <p:nvSpPr>
          <p:cNvPr id="11" name="Rectangle 10"/>
          <p:cNvSpPr/>
          <p:nvPr/>
        </p:nvSpPr>
        <p:spPr>
          <a:xfrm>
            <a:off x="1403769" y="4969934"/>
            <a:ext cx="6534265" cy="1200328"/>
          </a:xfrm>
          <a:prstGeom prst="rect">
            <a:avLst/>
          </a:prstGeom>
        </p:spPr>
        <p:txBody>
          <a:bodyPr wrap="square">
            <a:spAutoFit/>
          </a:bodyPr>
          <a:lstStyle/>
          <a:p>
            <a:r>
              <a:rPr lang="en-US" sz="2400" i="1" dirty="0">
                <a:latin typeface="Symbol" charset="2"/>
                <a:cs typeface="Symbol" charset="2"/>
              </a:rPr>
              <a:t>d</a:t>
            </a:r>
            <a:r>
              <a:rPr lang="en-US" sz="2400" i="1" baseline="-25000" dirty="0">
                <a:cs typeface="Symbol" charset="2"/>
              </a:rPr>
              <a:t>in</a:t>
            </a:r>
            <a:r>
              <a:rPr lang="en-US" sz="2400" dirty="0">
                <a:cs typeface="Symbol" charset="2"/>
              </a:rPr>
              <a:t> </a:t>
            </a:r>
            <a:r>
              <a:rPr lang="en-US" sz="2400" dirty="0" smtClean="0">
                <a:cs typeface="Symbol" charset="2"/>
              </a:rPr>
              <a:t>= - 5.5‰ only if weathering is the exact reverse of sedimentation, i.e. no bias.  This is unlikely for at least two reasons. </a:t>
            </a:r>
            <a:r>
              <a:rPr lang="en-US" sz="2400" i="1" dirty="0" smtClean="0">
                <a:cs typeface="Symbol" charset="2"/>
              </a:rPr>
              <a:t>But let’s ignore that for now …</a:t>
            </a:r>
            <a:endParaRPr lang="en-US" sz="2400" i="1" dirty="0"/>
          </a:p>
        </p:txBody>
      </p:sp>
      <p:sp>
        <p:nvSpPr>
          <p:cNvPr id="12" name="TextBox 11"/>
          <p:cNvSpPr txBox="1"/>
          <p:nvPr/>
        </p:nvSpPr>
        <p:spPr>
          <a:xfrm>
            <a:off x="6615859" y="4059268"/>
            <a:ext cx="2274982" cy="369332"/>
          </a:xfrm>
          <a:prstGeom prst="rect">
            <a:avLst/>
          </a:prstGeom>
          <a:noFill/>
        </p:spPr>
        <p:txBody>
          <a:bodyPr wrap="none" rtlCol="0">
            <a:spAutoFit/>
          </a:bodyPr>
          <a:lstStyle/>
          <a:p>
            <a:r>
              <a:rPr lang="en-US" dirty="0" smtClean="0"/>
              <a:t>where</a:t>
            </a:r>
            <a:r>
              <a:rPr lang="en-US" i="1" dirty="0" smtClean="0"/>
              <a:t> </a:t>
            </a:r>
            <a:r>
              <a:rPr lang="en-US" i="1" dirty="0" err="1" smtClean="0"/>
              <a:t>J</a:t>
            </a:r>
            <a:r>
              <a:rPr lang="en-US" i="1" baseline="-25000" dirty="0" err="1" smtClean="0"/>
              <a:t>i</a:t>
            </a:r>
            <a:r>
              <a:rPr lang="en-US" dirty="0" smtClean="0"/>
              <a:t> are the fluxes</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val="2071022358"/>
              </p:ext>
            </p:extLst>
          </p:nvPr>
        </p:nvGraphicFramePr>
        <p:xfrm>
          <a:off x="1449388" y="2624138"/>
          <a:ext cx="6303962" cy="744537"/>
        </p:xfrm>
        <a:graphic>
          <a:graphicData uri="http://schemas.openxmlformats.org/presentationml/2006/ole">
            <mc:AlternateContent xmlns:mc="http://schemas.openxmlformats.org/markup-compatibility/2006">
              <mc:Choice xmlns:v="urn:schemas-microsoft-com:vml" Requires="v">
                <p:oleObj spid="_x0000_s25703" name="Equation" r:id="rId7" imgW="3124200" imgH="368300" progId="Equation.3">
                  <p:embed/>
                </p:oleObj>
              </mc:Choice>
              <mc:Fallback>
                <p:oleObj name="Equation" r:id="rId7" imgW="3124200" imgH="368300" progId="Equation.3">
                  <p:embed/>
                  <p:pic>
                    <p:nvPicPr>
                      <p:cNvPr id="0" name=""/>
                      <p:cNvPicPr/>
                      <p:nvPr/>
                    </p:nvPicPr>
                    <p:blipFill>
                      <a:blip r:embed="rId8"/>
                      <a:stretch>
                        <a:fillRect/>
                      </a:stretch>
                    </p:blipFill>
                    <p:spPr>
                      <a:xfrm>
                        <a:off x="1449388" y="2624138"/>
                        <a:ext cx="6303962" cy="744537"/>
                      </a:xfrm>
                      <a:prstGeom prst="rect">
                        <a:avLst/>
                      </a:prstGeom>
                    </p:spPr>
                  </p:pic>
                </p:oleObj>
              </mc:Fallback>
            </mc:AlternateContent>
          </a:graphicData>
        </a:graphic>
      </p:graphicFrame>
    </p:spTree>
    <p:extLst>
      <p:ext uri="{BB962C8B-B14F-4D97-AF65-F5344CB8AC3E}">
        <p14:creationId xmlns:p14="http://schemas.microsoft.com/office/powerpoint/2010/main" val="819163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72173" y="971867"/>
            <a:ext cx="3863469" cy="5357194"/>
          </a:xfrm>
          <a:prstGeom prst="rect">
            <a:avLst/>
          </a:prstGeom>
        </p:spPr>
      </p:pic>
      <p:sp>
        <p:nvSpPr>
          <p:cNvPr id="3" name="TextBox 2"/>
          <p:cNvSpPr txBox="1"/>
          <p:nvPr/>
        </p:nvSpPr>
        <p:spPr>
          <a:xfrm>
            <a:off x="8406208" y="1429012"/>
            <a:ext cx="701133" cy="461665"/>
          </a:xfrm>
          <a:prstGeom prst="rect">
            <a:avLst/>
          </a:prstGeom>
          <a:noFill/>
        </p:spPr>
        <p:txBody>
          <a:bodyPr wrap="none" rtlCol="0">
            <a:spAutoFit/>
          </a:bodyPr>
          <a:lstStyle/>
          <a:p>
            <a:r>
              <a:rPr lang="en-US" sz="2400" dirty="0" err="1" smtClean="0">
                <a:solidFill>
                  <a:srgbClr val="FF0000"/>
                </a:solidFill>
                <a:latin typeface="Symbol" charset="2"/>
                <a:cs typeface="Symbol" charset="2"/>
              </a:rPr>
              <a:t>d</a:t>
            </a:r>
            <a:r>
              <a:rPr lang="en-US" sz="2400" baseline="-25000" dirty="0" err="1" smtClean="0">
                <a:solidFill>
                  <a:srgbClr val="FF0000"/>
                </a:solidFill>
              </a:rPr>
              <a:t>carb</a:t>
            </a:r>
            <a:endParaRPr lang="en-US" sz="2400" baseline="-25000" dirty="0">
              <a:solidFill>
                <a:srgbClr val="FF0000"/>
              </a:solidFill>
            </a:endParaRPr>
          </a:p>
        </p:txBody>
      </p:sp>
      <p:sp>
        <p:nvSpPr>
          <p:cNvPr id="4" name="TextBox 3"/>
          <p:cNvSpPr txBox="1"/>
          <p:nvPr/>
        </p:nvSpPr>
        <p:spPr>
          <a:xfrm>
            <a:off x="7071514" y="2198753"/>
            <a:ext cx="613068" cy="461665"/>
          </a:xfrm>
          <a:prstGeom prst="rect">
            <a:avLst/>
          </a:prstGeom>
          <a:noFill/>
        </p:spPr>
        <p:txBody>
          <a:bodyPr wrap="none" rtlCol="0">
            <a:spAutoFit/>
          </a:bodyPr>
          <a:lstStyle/>
          <a:p>
            <a:r>
              <a:rPr lang="en-US" sz="2400" dirty="0" err="1" smtClean="0">
                <a:solidFill>
                  <a:srgbClr val="0000FF"/>
                </a:solidFill>
                <a:latin typeface="Symbol" charset="2"/>
                <a:cs typeface="Symbol" charset="2"/>
              </a:rPr>
              <a:t>d</a:t>
            </a:r>
            <a:r>
              <a:rPr lang="en-US" sz="2400" baseline="-25000" dirty="0" err="1" smtClean="0">
                <a:solidFill>
                  <a:srgbClr val="0000FF"/>
                </a:solidFill>
              </a:rPr>
              <a:t>org</a:t>
            </a:r>
            <a:endParaRPr lang="en-US" sz="2400" baseline="-25000" dirty="0">
              <a:solidFill>
                <a:srgbClr val="0000FF"/>
              </a:solidFill>
            </a:endParaRPr>
          </a:p>
        </p:txBody>
      </p:sp>
      <p:sp>
        <p:nvSpPr>
          <p:cNvPr id="5" name="TextBox 4"/>
          <p:cNvSpPr txBox="1"/>
          <p:nvPr/>
        </p:nvSpPr>
        <p:spPr>
          <a:xfrm>
            <a:off x="7075915" y="3726111"/>
            <a:ext cx="671979" cy="461665"/>
          </a:xfrm>
          <a:prstGeom prst="rect">
            <a:avLst/>
          </a:prstGeom>
          <a:noFill/>
        </p:spPr>
        <p:txBody>
          <a:bodyPr wrap="none" rtlCol="0">
            <a:spAutoFit/>
          </a:bodyPr>
          <a:lstStyle/>
          <a:p>
            <a:r>
              <a:rPr lang="en-US" sz="2400" dirty="0" err="1" smtClean="0">
                <a:solidFill>
                  <a:srgbClr val="FF0000"/>
                </a:solidFill>
                <a:latin typeface="Symbol" charset="2"/>
                <a:cs typeface="Symbol" charset="2"/>
              </a:rPr>
              <a:t>e</a:t>
            </a:r>
            <a:r>
              <a:rPr lang="en-US" sz="2400" baseline="-25000" dirty="0" err="1" smtClean="0">
                <a:solidFill>
                  <a:srgbClr val="FF0000"/>
                </a:solidFill>
              </a:rPr>
              <a:t>TOC</a:t>
            </a:r>
            <a:endParaRPr lang="en-US" sz="2400" baseline="-25000" dirty="0">
              <a:solidFill>
                <a:srgbClr val="FF0000"/>
              </a:solidFill>
            </a:endParaRPr>
          </a:p>
        </p:txBody>
      </p:sp>
      <p:cxnSp>
        <p:nvCxnSpPr>
          <p:cNvPr id="9" name="Straight Connector 8"/>
          <p:cNvCxnSpPr/>
          <p:nvPr/>
        </p:nvCxnSpPr>
        <p:spPr>
          <a:xfrm>
            <a:off x="5517340" y="1659845"/>
            <a:ext cx="2805815"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stretch>
            <a:fillRect/>
          </a:stretch>
        </p:blipFill>
        <p:spPr>
          <a:xfrm>
            <a:off x="162617" y="846667"/>
            <a:ext cx="4001583" cy="5482394"/>
          </a:xfrm>
          <a:prstGeom prst="rect">
            <a:avLst/>
          </a:prstGeom>
        </p:spPr>
      </p:pic>
      <p:sp>
        <p:nvSpPr>
          <p:cNvPr id="16" name="TextBox 15"/>
          <p:cNvSpPr txBox="1"/>
          <p:nvPr/>
        </p:nvSpPr>
        <p:spPr>
          <a:xfrm>
            <a:off x="2031999" y="5516265"/>
            <a:ext cx="795867" cy="369332"/>
          </a:xfrm>
          <a:prstGeom prst="rect">
            <a:avLst/>
          </a:prstGeom>
          <a:noFill/>
        </p:spPr>
        <p:txBody>
          <a:bodyPr wrap="square" rtlCol="0">
            <a:spAutoFit/>
          </a:bodyPr>
          <a:lstStyle/>
          <a:p>
            <a:r>
              <a:rPr lang="en-US" dirty="0" smtClean="0"/>
              <a:t>coal</a:t>
            </a:r>
            <a:endParaRPr lang="en-US" dirty="0"/>
          </a:p>
        </p:txBody>
      </p:sp>
      <p:sp>
        <p:nvSpPr>
          <p:cNvPr id="17" name="TextBox 16"/>
          <p:cNvSpPr txBox="1"/>
          <p:nvPr/>
        </p:nvSpPr>
        <p:spPr>
          <a:xfrm>
            <a:off x="3609694" y="6329061"/>
            <a:ext cx="1787193" cy="369332"/>
          </a:xfrm>
          <a:prstGeom prst="rect">
            <a:avLst/>
          </a:prstGeom>
          <a:noFill/>
        </p:spPr>
        <p:txBody>
          <a:bodyPr wrap="none" rtlCol="0">
            <a:spAutoFit/>
          </a:bodyPr>
          <a:lstStyle/>
          <a:p>
            <a:r>
              <a:rPr lang="en-US" dirty="0" smtClean="0"/>
              <a:t>Hayes et al. 1999</a:t>
            </a:r>
            <a:endParaRPr lang="en-US" dirty="0"/>
          </a:p>
        </p:txBody>
      </p:sp>
      <p:graphicFrame>
        <p:nvGraphicFramePr>
          <p:cNvPr id="20" name="Object 19"/>
          <p:cNvGraphicFramePr>
            <a:graphicFrameLocks noChangeAspect="1"/>
          </p:cNvGraphicFramePr>
          <p:nvPr>
            <p:extLst>
              <p:ext uri="{D42A27DB-BD31-4B8C-83A1-F6EECF244321}">
                <p14:modId xmlns:p14="http://schemas.microsoft.com/office/powerpoint/2010/main" val="1576850536"/>
              </p:ext>
            </p:extLst>
          </p:nvPr>
        </p:nvGraphicFramePr>
        <p:xfrm>
          <a:off x="2647470" y="273084"/>
          <a:ext cx="3782305" cy="774689"/>
        </p:xfrm>
        <a:graphic>
          <a:graphicData uri="http://schemas.openxmlformats.org/presentationml/2006/ole">
            <mc:AlternateContent xmlns:mc="http://schemas.openxmlformats.org/markup-compatibility/2006">
              <mc:Choice xmlns:v="urn:schemas-microsoft-com:vml" Requires="v">
                <p:oleObj spid="_x0000_s27684" name="Equation" r:id="rId5" imgW="2108200" imgH="431800" progId="Equation.3">
                  <p:embed/>
                </p:oleObj>
              </mc:Choice>
              <mc:Fallback>
                <p:oleObj name="Equation" r:id="rId5" imgW="2108200" imgH="431800" progId="Equation.3">
                  <p:embed/>
                  <p:pic>
                    <p:nvPicPr>
                      <p:cNvPr id="0" name=""/>
                      <p:cNvPicPr/>
                      <p:nvPr/>
                    </p:nvPicPr>
                    <p:blipFill>
                      <a:blip r:embed="rId6"/>
                      <a:stretch>
                        <a:fillRect/>
                      </a:stretch>
                    </p:blipFill>
                    <p:spPr>
                      <a:xfrm>
                        <a:off x="2647470" y="273084"/>
                        <a:ext cx="3782305" cy="774689"/>
                      </a:xfrm>
                      <a:prstGeom prst="rect">
                        <a:avLst/>
                      </a:prstGeom>
                    </p:spPr>
                  </p:pic>
                </p:oleObj>
              </mc:Fallback>
            </mc:AlternateContent>
          </a:graphicData>
        </a:graphic>
      </p:graphicFrame>
      <p:sp>
        <p:nvSpPr>
          <p:cNvPr id="14" name="TextBox 13"/>
          <p:cNvSpPr txBox="1"/>
          <p:nvPr/>
        </p:nvSpPr>
        <p:spPr>
          <a:xfrm>
            <a:off x="1725465" y="2727455"/>
            <a:ext cx="613068" cy="461665"/>
          </a:xfrm>
          <a:prstGeom prst="rect">
            <a:avLst/>
          </a:prstGeom>
          <a:noFill/>
        </p:spPr>
        <p:txBody>
          <a:bodyPr wrap="none" rtlCol="0">
            <a:spAutoFit/>
          </a:bodyPr>
          <a:lstStyle/>
          <a:p>
            <a:r>
              <a:rPr lang="en-US" sz="2400" dirty="0" err="1" smtClean="0">
                <a:solidFill>
                  <a:srgbClr val="0000FF"/>
                </a:solidFill>
                <a:latin typeface="Symbol" charset="2"/>
                <a:cs typeface="Symbol" charset="2"/>
              </a:rPr>
              <a:t>d</a:t>
            </a:r>
            <a:r>
              <a:rPr lang="en-US" sz="2400" baseline="-25000" dirty="0" err="1" smtClean="0">
                <a:solidFill>
                  <a:srgbClr val="0000FF"/>
                </a:solidFill>
              </a:rPr>
              <a:t>org</a:t>
            </a:r>
            <a:endParaRPr lang="en-US" sz="2400" baseline="-25000" dirty="0">
              <a:solidFill>
                <a:srgbClr val="0000FF"/>
              </a:solidFill>
            </a:endParaRPr>
          </a:p>
        </p:txBody>
      </p:sp>
      <p:sp>
        <p:nvSpPr>
          <p:cNvPr id="15" name="TextBox 14"/>
          <p:cNvSpPr txBox="1"/>
          <p:nvPr/>
        </p:nvSpPr>
        <p:spPr>
          <a:xfrm>
            <a:off x="911319" y="1812244"/>
            <a:ext cx="701133" cy="461665"/>
          </a:xfrm>
          <a:prstGeom prst="rect">
            <a:avLst/>
          </a:prstGeom>
          <a:noFill/>
        </p:spPr>
        <p:txBody>
          <a:bodyPr wrap="none" rtlCol="0">
            <a:spAutoFit/>
          </a:bodyPr>
          <a:lstStyle/>
          <a:p>
            <a:r>
              <a:rPr lang="en-US" sz="2400" dirty="0" err="1" smtClean="0">
                <a:solidFill>
                  <a:srgbClr val="FF0000"/>
                </a:solidFill>
                <a:latin typeface="Symbol" charset="2"/>
                <a:cs typeface="Symbol" charset="2"/>
              </a:rPr>
              <a:t>d</a:t>
            </a:r>
            <a:r>
              <a:rPr lang="en-US" sz="2400" baseline="-25000" dirty="0" err="1" smtClean="0">
                <a:solidFill>
                  <a:srgbClr val="FF0000"/>
                </a:solidFill>
              </a:rPr>
              <a:t>carb</a:t>
            </a:r>
            <a:endParaRPr lang="en-US" sz="2400" baseline="-25000" dirty="0">
              <a:solidFill>
                <a:srgbClr val="FF0000"/>
              </a:solidFill>
            </a:endParaRPr>
          </a:p>
        </p:txBody>
      </p:sp>
      <p:sp>
        <p:nvSpPr>
          <p:cNvPr id="18" name="TextBox 17"/>
          <p:cNvSpPr txBox="1"/>
          <p:nvPr/>
        </p:nvSpPr>
        <p:spPr>
          <a:xfrm>
            <a:off x="2155887" y="3956943"/>
            <a:ext cx="671979" cy="461665"/>
          </a:xfrm>
          <a:prstGeom prst="rect">
            <a:avLst/>
          </a:prstGeom>
          <a:noFill/>
        </p:spPr>
        <p:txBody>
          <a:bodyPr wrap="none" rtlCol="0">
            <a:spAutoFit/>
          </a:bodyPr>
          <a:lstStyle/>
          <a:p>
            <a:r>
              <a:rPr lang="en-US" sz="2400" dirty="0" err="1" smtClean="0">
                <a:solidFill>
                  <a:srgbClr val="FF0000"/>
                </a:solidFill>
                <a:latin typeface="Symbol" charset="2"/>
                <a:cs typeface="Symbol" charset="2"/>
              </a:rPr>
              <a:t>e</a:t>
            </a:r>
            <a:r>
              <a:rPr lang="en-US" sz="2400" baseline="-25000" dirty="0" err="1" smtClean="0">
                <a:solidFill>
                  <a:srgbClr val="FF0000"/>
                </a:solidFill>
              </a:rPr>
              <a:t>TOC</a:t>
            </a:r>
            <a:endParaRPr lang="en-US" sz="2400" baseline="-25000" dirty="0">
              <a:solidFill>
                <a:srgbClr val="FF0000"/>
              </a:solidFill>
            </a:endParaRPr>
          </a:p>
        </p:txBody>
      </p:sp>
      <p:sp>
        <p:nvSpPr>
          <p:cNvPr id="6" name="TextBox 5"/>
          <p:cNvSpPr txBox="1"/>
          <p:nvPr/>
        </p:nvSpPr>
        <p:spPr>
          <a:xfrm>
            <a:off x="3505192" y="5285432"/>
            <a:ext cx="2256823" cy="461665"/>
          </a:xfrm>
          <a:prstGeom prst="rect">
            <a:avLst/>
          </a:prstGeom>
          <a:noFill/>
        </p:spPr>
        <p:txBody>
          <a:bodyPr wrap="none" rtlCol="0">
            <a:spAutoFit/>
          </a:bodyPr>
          <a:lstStyle/>
          <a:p>
            <a:r>
              <a:rPr lang="en-US" sz="2400" i="1" dirty="0" err="1" smtClean="0">
                <a:solidFill>
                  <a:srgbClr val="FF0000"/>
                </a:solidFill>
                <a:cs typeface="Symbol" charset="2"/>
              </a:rPr>
              <a:t>f</a:t>
            </a:r>
            <a:r>
              <a:rPr lang="en-US" sz="2400" baseline="-25000" dirty="0" err="1" smtClean="0">
                <a:solidFill>
                  <a:srgbClr val="FF0000"/>
                </a:solidFill>
              </a:rPr>
              <a:t>org</a:t>
            </a:r>
            <a:r>
              <a:rPr lang="en-US" sz="2400" dirty="0" smtClean="0">
                <a:solidFill>
                  <a:srgbClr val="FF0000"/>
                </a:solidFill>
              </a:rPr>
              <a:t> = </a:t>
            </a:r>
            <a:r>
              <a:rPr lang="en-US" sz="2400" dirty="0" smtClean="0">
                <a:solidFill>
                  <a:srgbClr val="FF0000"/>
                </a:solidFill>
              </a:rPr>
              <a:t>0.25 ± 0.05</a:t>
            </a:r>
            <a:endParaRPr lang="en-US" sz="2400" dirty="0">
              <a:solidFill>
                <a:srgbClr val="FF0000"/>
              </a:solidFill>
            </a:endParaRPr>
          </a:p>
        </p:txBody>
      </p:sp>
      <p:cxnSp>
        <p:nvCxnSpPr>
          <p:cNvPr id="8" name="Straight Connector 7"/>
          <p:cNvCxnSpPr/>
          <p:nvPr/>
        </p:nvCxnSpPr>
        <p:spPr>
          <a:xfrm flipH="1">
            <a:off x="911319" y="5181604"/>
            <a:ext cx="254597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666642" y="5164671"/>
            <a:ext cx="26964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819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 y="1339494"/>
            <a:ext cx="8920480" cy="3508653"/>
          </a:xfrm>
          <a:prstGeom prst="rect">
            <a:avLst/>
          </a:prstGeom>
          <a:noFill/>
        </p:spPr>
        <p:txBody>
          <a:bodyPr wrap="square" rtlCol="0">
            <a:spAutoFit/>
          </a:bodyPr>
          <a:lstStyle/>
          <a:p>
            <a:r>
              <a:rPr lang="en-US" dirty="0" smtClean="0"/>
              <a:t>But what do crustal carbon inventories say? </a:t>
            </a:r>
            <a:r>
              <a:rPr lang="en-US" dirty="0" err="1" smtClean="0"/>
              <a:t>Holser</a:t>
            </a:r>
            <a:r>
              <a:rPr lang="en-US" dirty="0" smtClean="0"/>
              <a:t> (1988), </a:t>
            </a:r>
            <a:r>
              <a:rPr lang="en-US" dirty="0" err="1" smtClean="0"/>
              <a:t>Wedpohl</a:t>
            </a:r>
            <a:r>
              <a:rPr lang="en-US" dirty="0" smtClean="0"/>
              <a:t> (1995), </a:t>
            </a:r>
            <a:r>
              <a:rPr lang="en-US" dirty="0" err="1" smtClean="0"/>
              <a:t>Gao</a:t>
            </a:r>
            <a:r>
              <a:rPr lang="en-US" dirty="0" smtClean="0"/>
              <a:t> (1998) and Hartmann (2012) find, for upper crust and sediments:</a:t>
            </a:r>
          </a:p>
          <a:p>
            <a:endParaRPr lang="en-US" dirty="0"/>
          </a:p>
          <a:p>
            <a:r>
              <a:rPr lang="en-US" dirty="0" smtClean="0"/>
              <a:t>	</a:t>
            </a:r>
            <a:r>
              <a:rPr lang="en-US" sz="2400" i="1" dirty="0" err="1"/>
              <a:t>f</a:t>
            </a:r>
            <a:r>
              <a:rPr lang="en-US" sz="2400" i="1" baseline="-25000" dirty="0" err="1"/>
              <a:t>org</a:t>
            </a:r>
            <a:r>
              <a:rPr lang="en-US" sz="2400" dirty="0"/>
              <a:t> </a:t>
            </a:r>
            <a:r>
              <a:rPr lang="en-US" sz="2400" dirty="0" smtClean="0"/>
              <a:t>= 0.10 to 0.17</a:t>
            </a:r>
            <a:r>
              <a:rPr lang="en-US" dirty="0" smtClean="0"/>
              <a:t>	</a:t>
            </a:r>
            <a:r>
              <a:rPr lang="en-US" i="1" dirty="0" smtClean="0"/>
              <a:t>the difference is uncertain but likely real.  Hmmm …</a:t>
            </a:r>
          </a:p>
          <a:p>
            <a:endParaRPr lang="en-US" i="1" dirty="0"/>
          </a:p>
          <a:p>
            <a:r>
              <a:rPr lang="en-US" i="1" dirty="0" smtClean="0"/>
              <a:t>	how can this discrepancy be resolved?  </a:t>
            </a:r>
            <a:endParaRPr lang="en-US" i="1" dirty="0" smtClean="0"/>
          </a:p>
          <a:p>
            <a:endParaRPr lang="en-US" i="1" dirty="0"/>
          </a:p>
          <a:p>
            <a:r>
              <a:rPr lang="en-US" i="1" dirty="0" smtClean="0"/>
              <a:t>Two ideas so far</a:t>
            </a:r>
          </a:p>
          <a:p>
            <a:pPr marL="800100" lvl="1" indent="-342900">
              <a:buFont typeface="+mj-lt"/>
              <a:buAutoNum type="arabicPeriod"/>
            </a:pPr>
            <a:r>
              <a:rPr lang="en-US" i="1" dirty="0" smtClean="0">
                <a:latin typeface="Symbol" charset="2"/>
                <a:cs typeface="Symbol" charset="2"/>
              </a:rPr>
              <a:t>d</a:t>
            </a:r>
            <a:r>
              <a:rPr lang="en-US" i="1" baseline="-25000" dirty="0" smtClean="0"/>
              <a:t>in</a:t>
            </a:r>
            <a:r>
              <a:rPr lang="en-US" i="1" dirty="0" smtClean="0"/>
              <a:t> &gt; -5.5	because of preferential preservation of C</a:t>
            </a:r>
            <a:r>
              <a:rPr lang="en-US" i="1" baseline="-25000" dirty="0" smtClean="0"/>
              <a:t>org</a:t>
            </a:r>
            <a:r>
              <a:rPr lang="en-US" i="1" dirty="0" smtClean="0"/>
              <a:t> (low </a:t>
            </a:r>
            <a:r>
              <a:rPr lang="en-US" i="1" dirty="0" smtClean="0">
                <a:latin typeface="Symbol" charset="2"/>
                <a:cs typeface="Symbol" charset="2"/>
              </a:rPr>
              <a:t>d</a:t>
            </a:r>
            <a:r>
              <a:rPr lang="en-US" i="1" baseline="30000" dirty="0" smtClean="0"/>
              <a:t>13</a:t>
            </a:r>
            <a:r>
              <a:rPr lang="en-US" i="1" dirty="0" smtClean="0"/>
              <a:t>C)</a:t>
            </a:r>
          </a:p>
          <a:p>
            <a:pPr marL="800100" lvl="1" indent="-342900">
              <a:buFont typeface="+mj-lt"/>
              <a:buAutoNum type="arabicPeriod"/>
            </a:pPr>
            <a:endParaRPr lang="en-US" i="1" dirty="0" smtClean="0"/>
          </a:p>
          <a:p>
            <a:pPr marL="800100" lvl="1" indent="-342900">
              <a:buFont typeface="+mj-lt"/>
              <a:buAutoNum type="arabicPeriod"/>
            </a:pPr>
            <a:r>
              <a:rPr lang="en-US" i="1" dirty="0" smtClean="0"/>
              <a:t>Basin gas </a:t>
            </a:r>
            <a:r>
              <a:rPr lang="en-US" i="1" dirty="0" smtClean="0"/>
              <a:t>(methane</a:t>
            </a:r>
            <a:r>
              <a:rPr lang="en-US" i="1" dirty="0" smtClean="0"/>
              <a:t>) is a significant flux – isotopically </a:t>
            </a:r>
            <a:r>
              <a:rPr lang="en-US" i="1" dirty="0" smtClean="0"/>
              <a:t>light</a:t>
            </a:r>
            <a:r>
              <a:rPr lang="en-US" i="1" dirty="0" smtClean="0"/>
              <a:t>, -40 to </a:t>
            </a:r>
            <a:r>
              <a:rPr lang="en-US" i="1" dirty="0" smtClean="0"/>
              <a:t>-50</a:t>
            </a:r>
            <a:r>
              <a:rPr lang="en-US" i="1" dirty="0" smtClean="0"/>
              <a:t>‰</a:t>
            </a:r>
            <a:endParaRPr lang="en-US" i="1" dirty="0"/>
          </a:p>
          <a:p>
            <a:pPr marL="800100" lvl="1" indent="-342900">
              <a:buFont typeface="+mj-lt"/>
              <a:buAutoNum type="arabicPeriod"/>
            </a:pPr>
            <a:endParaRPr lang="en-US" i="1" dirty="0"/>
          </a:p>
        </p:txBody>
      </p:sp>
      <p:graphicFrame>
        <p:nvGraphicFramePr>
          <p:cNvPr id="3" name="Object 2"/>
          <p:cNvGraphicFramePr>
            <a:graphicFrameLocks noChangeAspect="1"/>
          </p:cNvGraphicFramePr>
          <p:nvPr>
            <p:extLst>
              <p:ext uri="{D42A27DB-BD31-4B8C-83A1-F6EECF244321}">
                <p14:modId xmlns:p14="http://schemas.microsoft.com/office/powerpoint/2010/main" val="3065565711"/>
              </p:ext>
            </p:extLst>
          </p:nvPr>
        </p:nvGraphicFramePr>
        <p:xfrm>
          <a:off x="2554336" y="274523"/>
          <a:ext cx="2676525" cy="850900"/>
        </p:xfrm>
        <a:graphic>
          <a:graphicData uri="http://schemas.openxmlformats.org/presentationml/2006/ole">
            <mc:AlternateContent xmlns:mc="http://schemas.openxmlformats.org/markup-compatibility/2006">
              <mc:Choice xmlns:v="urn:schemas-microsoft-com:vml" Requires="v">
                <p:oleObj spid="_x0000_s26698" name="Equation" r:id="rId3" imgW="1358900" imgH="431800" progId="Equation.3">
                  <p:embed/>
                </p:oleObj>
              </mc:Choice>
              <mc:Fallback>
                <p:oleObj name="Equation" r:id="rId3" imgW="1358900" imgH="431800" progId="Equation.3">
                  <p:embed/>
                  <p:pic>
                    <p:nvPicPr>
                      <p:cNvPr id="0" name=""/>
                      <p:cNvPicPr/>
                      <p:nvPr/>
                    </p:nvPicPr>
                    <p:blipFill>
                      <a:blip r:embed="rId4"/>
                      <a:stretch>
                        <a:fillRect/>
                      </a:stretch>
                    </p:blipFill>
                    <p:spPr>
                      <a:xfrm>
                        <a:off x="2554336" y="274523"/>
                        <a:ext cx="2676525" cy="850900"/>
                      </a:xfrm>
                      <a:prstGeom prst="rect">
                        <a:avLst/>
                      </a:prstGeom>
                    </p:spPr>
                  </p:pic>
                </p:oleObj>
              </mc:Fallback>
            </mc:AlternateContent>
          </a:graphicData>
        </a:graphic>
      </p:graphicFrame>
      <p:sp>
        <p:nvSpPr>
          <p:cNvPr id="7" name="TextBox 6"/>
          <p:cNvSpPr txBox="1"/>
          <p:nvPr/>
        </p:nvSpPr>
        <p:spPr>
          <a:xfrm>
            <a:off x="713026" y="461448"/>
            <a:ext cx="1399579" cy="369332"/>
          </a:xfrm>
          <a:prstGeom prst="rect">
            <a:avLst/>
          </a:prstGeom>
          <a:noFill/>
        </p:spPr>
        <p:txBody>
          <a:bodyPr wrap="none" rtlCol="0">
            <a:spAutoFit/>
          </a:bodyPr>
          <a:lstStyle/>
          <a:p>
            <a:r>
              <a:rPr lang="en-US" dirty="0" smtClean="0"/>
              <a:t>Isotopes say:</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353770702"/>
              </p:ext>
            </p:extLst>
          </p:nvPr>
        </p:nvGraphicFramePr>
        <p:xfrm>
          <a:off x="1300523" y="4886149"/>
          <a:ext cx="5646737" cy="530225"/>
        </p:xfrm>
        <a:graphic>
          <a:graphicData uri="http://schemas.openxmlformats.org/presentationml/2006/ole">
            <mc:AlternateContent xmlns:mc="http://schemas.openxmlformats.org/markup-compatibility/2006">
              <mc:Choice xmlns:v="urn:schemas-microsoft-com:vml" Requires="v">
                <p:oleObj spid="_x0000_s26699" name="Equation" r:id="rId5" imgW="2705100" imgH="254000" progId="Equation.DSMT4">
                  <p:embed/>
                </p:oleObj>
              </mc:Choice>
              <mc:Fallback>
                <p:oleObj name="Equation" r:id="rId5" imgW="2705100" imgH="254000" progId="Equation.DSMT4">
                  <p:embed/>
                  <p:pic>
                    <p:nvPicPr>
                      <p:cNvPr id="0" name=""/>
                      <p:cNvPicPr/>
                      <p:nvPr/>
                    </p:nvPicPr>
                    <p:blipFill>
                      <a:blip r:embed="rId6"/>
                      <a:stretch>
                        <a:fillRect/>
                      </a:stretch>
                    </p:blipFill>
                    <p:spPr>
                      <a:xfrm>
                        <a:off x="1300523" y="4886149"/>
                        <a:ext cx="5646737" cy="530225"/>
                      </a:xfrm>
                      <a:prstGeom prst="rect">
                        <a:avLst/>
                      </a:prstGeom>
                    </p:spPr>
                  </p:pic>
                </p:oleObj>
              </mc:Fallback>
            </mc:AlternateContent>
          </a:graphicData>
        </a:graphic>
      </p:graphicFrame>
      <p:sp>
        <p:nvSpPr>
          <p:cNvPr id="9" name="TextBox 8"/>
          <p:cNvSpPr txBox="1"/>
          <p:nvPr/>
        </p:nvSpPr>
        <p:spPr>
          <a:xfrm>
            <a:off x="1983103" y="5824452"/>
            <a:ext cx="787395" cy="369332"/>
          </a:xfrm>
          <a:prstGeom prst="rect">
            <a:avLst/>
          </a:prstGeom>
          <a:noFill/>
        </p:spPr>
        <p:txBody>
          <a:bodyPr wrap="none" rtlCol="0">
            <a:spAutoFit/>
          </a:bodyPr>
          <a:lstStyle/>
          <a:p>
            <a:r>
              <a:rPr lang="en-US" dirty="0" smtClean="0"/>
              <a:t>-5.5‰</a:t>
            </a:r>
            <a:endParaRPr lang="en-US" dirty="0"/>
          </a:p>
        </p:txBody>
      </p:sp>
      <p:sp>
        <p:nvSpPr>
          <p:cNvPr id="10" name="Rectangle 9"/>
          <p:cNvSpPr/>
          <p:nvPr/>
        </p:nvSpPr>
        <p:spPr>
          <a:xfrm>
            <a:off x="3442993" y="5824452"/>
            <a:ext cx="659155" cy="369332"/>
          </a:xfrm>
          <a:prstGeom prst="rect">
            <a:avLst/>
          </a:prstGeom>
        </p:spPr>
        <p:txBody>
          <a:bodyPr wrap="none">
            <a:spAutoFit/>
          </a:bodyPr>
          <a:lstStyle/>
          <a:p>
            <a:r>
              <a:rPr lang="en-US" dirty="0" smtClean="0"/>
              <a:t>+2‰</a:t>
            </a:r>
            <a:endParaRPr lang="en-US" dirty="0"/>
          </a:p>
        </p:txBody>
      </p:sp>
      <p:sp>
        <p:nvSpPr>
          <p:cNvPr id="11" name="Rectangle 10"/>
          <p:cNvSpPr/>
          <p:nvPr/>
        </p:nvSpPr>
        <p:spPr>
          <a:xfrm>
            <a:off x="4690789" y="5824452"/>
            <a:ext cx="736099" cy="369332"/>
          </a:xfrm>
          <a:prstGeom prst="rect">
            <a:avLst/>
          </a:prstGeom>
        </p:spPr>
        <p:txBody>
          <a:bodyPr wrap="none">
            <a:spAutoFit/>
          </a:bodyPr>
          <a:lstStyle/>
          <a:p>
            <a:r>
              <a:rPr lang="en-US" dirty="0" smtClean="0"/>
              <a:t>-30‰</a:t>
            </a:r>
            <a:endParaRPr lang="en-US" dirty="0"/>
          </a:p>
        </p:txBody>
      </p:sp>
      <p:sp>
        <p:nvSpPr>
          <p:cNvPr id="12" name="Rectangle 11"/>
          <p:cNvSpPr/>
          <p:nvPr/>
        </p:nvSpPr>
        <p:spPr>
          <a:xfrm>
            <a:off x="6395762" y="5822737"/>
            <a:ext cx="736099" cy="369332"/>
          </a:xfrm>
          <a:prstGeom prst="rect">
            <a:avLst/>
          </a:prstGeom>
        </p:spPr>
        <p:txBody>
          <a:bodyPr wrap="none">
            <a:spAutoFit/>
          </a:bodyPr>
          <a:lstStyle/>
          <a:p>
            <a:r>
              <a:rPr lang="en-US" dirty="0" smtClean="0"/>
              <a:t>-45</a:t>
            </a:r>
            <a:r>
              <a:rPr lang="en-US" dirty="0" smtClean="0"/>
              <a:t>‰</a:t>
            </a:r>
            <a:endParaRPr lang="en-US" dirty="0"/>
          </a:p>
        </p:txBody>
      </p:sp>
      <p:sp>
        <p:nvSpPr>
          <p:cNvPr id="13" name="TextBox 12"/>
          <p:cNvSpPr txBox="1"/>
          <p:nvPr/>
        </p:nvSpPr>
        <p:spPr>
          <a:xfrm>
            <a:off x="1032810" y="5822737"/>
            <a:ext cx="639568" cy="369332"/>
          </a:xfrm>
          <a:prstGeom prst="rect">
            <a:avLst/>
          </a:prstGeom>
          <a:noFill/>
        </p:spPr>
        <p:txBody>
          <a:bodyPr wrap="none" rtlCol="0">
            <a:spAutoFit/>
          </a:bodyPr>
          <a:lstStyle/>
          <a:p>
            <a:r>
              <a:rPr lang="en-US" dirty="0" smtClean="0">
                <a:latin typeface="Symbol" charset="2"/>
                <a:cs typeface="Symbol" charset="2"/>
              </a:rPr>
              <a:t>d</a:t>
            </a:r>
            <a:r>
              <a:rPr lang="en-US" baseline="30000" dirty="0" smtClean="0"/>
              <a:t>13</a:t>
            </a:r>
            <a:r>
              <a:rPr lang="en-US" dirty="0" smtClean="0"/>
              <a:t>C:</a:t>
            </a:r>
            <a:endParaRPr lang="en-US" dirty="0"/>
          </a:p>
        </p:txBody>
      </p:sp>
    </p:spTree>
    <p:extLst>
      <p:ext uri="{BB962C8B-B14F-4D97-AF65-F5344CB8AC3E}">
        <p14:creationId xmlns:p14="http://schemas.microsoft.com/office/powerpoint/2010/main" val="872805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1800" y="940514"/>
            <a:ext cx="7372927" cy="5447585"/>
          </a:xfrm>
          <a:prstGeom prst="rect">
            <a:avLst/>
          </a:prstGeom>
        </p:spPr>
      </p:pic>
      <p:sp>
        <p:nvSpPr>
          <p:cNvPr id="5" name="Rectangle 4"/>
          <p:cNvSpPr/>
          <p:nvPr/>
        </p:nvSpPr>
        <p:spPr>
          <a:xfrm>
            <a:off x="1672358" y="1662545"/>
            <a:ext cx="3902942" cy="1143003"/>
          </a:xfrm>
          <a:prstGeom prst="rect">
            <a:avLst/>
          </a:prstGeom>
          <a:solidFill>
            <a:srgbClr val="3D88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SO</a:t>
            </a:r>
            <a:r>
              <a:rPr lang="en-US" sz="2400" baseline="-25000" dirty="0" smtClean="0"/>
              <a:t>4</a:t>
            </a:r>
            <a:r>
              <a:rPr lang="en-US" sz="2400" baseline="30000" dirty="0" smtClean="0"/>
              <a:t>=</a:t>
            </a:r>
            <a:r>
              <a:rPr lang="en-US" sz="2400" dirty="0" smtClean="0"/>
              <a:t> = 28 </a:t>
            </a:r>
            <a:r>
              <a:rPr lang="en-US" sz="2400" dirty="0" err="1" smtClean="0"/>
              <a:t>mM</a:t>
            </a:r>
            <a:endParaRPr lang="en-US" sz="2400" dirty="0" smtClean="0"/>
          </a:p>
          <a:p>
            <a:pPr algn="ctr"/>
            <a:r>
              <a:rPr lang="en-US" sz="2400" dirty="0" smtClean="0"/>
              <a:t>       O</a:t>
            </a:r>
            <a:r>
              <a:rPr lang="en-US" sz="2400" baseline="-25000" dirty="0" smtClean="0"/>
              <a:t>2</a:t>
            </a:r>
            <a:r>
              <a:rPr lang="en-US" sz="2400" dirty="0" smtClean="0"/>
              <a:t> = 0.25 </a:t>
            </a:r>
            <a:r>
              <a:rPr lang="en-US" sz="2400" dirty="0" err="1" smtClean="0"/>
              <a:t>mM</a:t>
            </a:r>
            <a:endParaRPr lang="en-US" sz="2400" dirty="0"/>
          </a:p>
        </p:txBody>
      </p:sp>
      <p:sp>
        <p:nvSpPr>
          <p:cNvPr id="6" name="TextBox 5"/>
          <p:cNvSpPr txBox="1"/>
          <p:nvPr/>
        </p:nvSpPr>
        <p:spPr>
          <a:xfrm>
            <a:off x="940954" y="4102565"/>
            <a:ext cx="2595995" cy="890377"/>
          </a:xfrm>
          <a:prstGeom prst="rect">
            <a:avLst/>
          </a:prstGeom>
          <a:solidFill>
            <a:schemeClr val="tx1"/>
          </a:solidFill>
          <a:ln>
            <a:noFill/>
          </a:ln>
          <a:effectLst/>
        </p:spPr>
        <p:txBody>
          <a:bodyPr wrap="square" rtlCol="0">
            <a:spAutoFit/>
          </a:bodyPr>
          <a:lstStyle/>
          <a:p>
            <a:endParaRPr lang="en-US" dirty="0">
              <a:solidFill>
                <a:srgbClr val="FFFF00"/>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962712315"/>
              </p:ext>
            </p:extLst>
          </p:nvPr>
        </p:nvGraphicFramePr>
        <p:xfrm>
          <a:off x="3727449" y="3308349"/>
          <a:ext cx="3349913" cy="478559"/>
        </p:xfrm>
        <a:graphic>
          <a:graphicData uri="http://schemas.openxmlformats.org/presentationml/2006/ole">
            <mc:AlternateContent xmlns:mc="http://schemas.openxmlformats.org/markup-compatibility/2006">
              <mc:Choice xmlns:v="urn:schemas-microsoft-com:vml" Requires="v">
                <p:oleObj spid="_x0000_s1107" name="Equation" r:id="rId4" imgW="1689100" imgH="241300" progId="Equation.DSMT4">
                  <p:embed/>
                </p:oleObj>
              </mc:Choice>
              <mc:Fallback>
                <p:oleObj name="Equation" r:id="rId4" imgW="1689100" imgH="241300" progId="Equation.DSMT4">
                  <p:embed/>
                  <p:pic>
                    <p:nvPicPr>
                      <p:cNvPr id="0" name=""/>
                      <p:cNvPicPr/>
                      <p:nvPr/>
                    </p:nvPicPr>
                    <p:blipFill>
                      <a:blip r:embed="rId5"/>
                      <a:stretch>
                        <a:fillRect/>
                      </a:stretch>
                    </p:blipFill>
                    <p:spPr>
                      <a:xfrm>
                        <a:off x="3727449" y="3308349"/>
                        <a:ext cx="3349913" cy="478559"/>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7884068"/>
              </p:ext>
            </p:extLst>
          </p:nvPr>
        </p:nvGraphicFramePr>
        <p:xfrm>
          <a:off x="577273" y="4577746"/>
          <a:ext cx="2724727" cy="415196"/>
        </p:xfrm>
        <a:graphic>
          <a:graphicData uri="http://schemas.openxmlformats.org/presentationml/2006/ole">
            <mc:AlternateContent xmlns:mc="http://schemas.openxmlformats.org/markup-compatibility/2006">
              <mc:Choice xmlns:v="urn:schemas-microsoft-com:vml" Requires="v">
                <p:oleObj spid="_x0000_s1108" name="Equation" r:id="rId6" imgW="1333500" imgH="203200" progId="Equation.3">
                  <p:embed/>
                </p:oleObj>
              </mc:Choice>
              <mc:Fallback>
                <p:oleObj name="Equation" r:id="rId6" imgW="1333500" imgH="203200" progId="Equation.3">
                  <p:embed/>
                  <p:pic>
                    <p:nvPicPr>
                      <p:cNvPr id="0" name=""/>
                      <p:cNvPicPr/>
                      <p:nvPr/>
                    </p:nvPicPr>
                    <p:blipFill>
                      <a:blip r:embed="rId7"/>
                      <a:stretch>
                        <a:fillRect/>
                      </a:stretch>
                    </p:blipFill>
                    <p:spPr>
                      <a:xfrm>
                        <a:off x="577273" y="4577746"/>
                        <a:ext cx="2724727" cy="415196"/>
                      </a:xfrm>
                      <a:prstGeom prst="rect">
                        <a:avLst/>
                      </a:prstGeom>
                    </p:spPr>
                  </p:pic>
                </p:oleObj>
              </mc:Fallback>
            </mc:AlternateContent>
          </a:graphicData>
        </a:graphic>
      </p:graphicFrame>
      <p:sp>
        <p:nvSpPr>
          <p:cNvPr id="11" name="Rectangle 10"/>
          <p:cNvSpPr/>
          <p:nvPr/>
        </p:nvSpPr>
        <p:spPr>
          <a:xfrm>
            <a:off x="3302000" y="5417127"/>
            <a:ext cx="3290455" cy="95827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267200" y="4629727"/>
            <a:ext cx="3537527" cy="1661993"/>
          </a:xfrm>
          <a:prstGeom prst="rect">
            <a:avLst/>
          </a:prstGeom>
          <a:solidFill>
            <a:srgbClr val="000000"/>
          </a:solidFill>
          <a:ln>
            <a:noFill/>
          </a:ln>
          <a:effectLst/>
        </p:spPr>
        <p:txBody>
          <a:bodyPr wrap="square" rtlCol="0">
            <a:spAutoFit/>
          </a:bodyPr>
          <a:lstStyle/>
          <a:p>
            <a:endParaRPr lang="en-US" dirty="0" smtClean="0">
              <a:solidFill>
                <a:srgbClr val="FFFF00"/>
              </a:solidFill>
            </a:endParaRPr>
          </a:p>
          <a:p>
            <a:r>
              <a:rPr lang="en-US" sz="2400" dirty="0" smtClean="0">
                <a:solidFill>
                  <a:schemeClr val="bg1"/>
                </a:solidFill>
              </a:rPr>
              <a:t>OC:  9 </a:t>
            </a:r>
            <a:r>
              <a:rPr lang="en-US" sz="2400" dirty="0" err="1" smtClean="0">
                <a:solidFill>
                  <a:schemeClr val="bg1"/>
                </a:solidFill>
              </a:rPr>
              <a:t>wt</a:t>
            </a:r>
            <a:r>
              <a:rPr lang="en-US" sz="2400" dirty="0" smtClean="0">
                <a:solidFill>
                  <a:schemeClr val="bg1"/>
                </a:solidFill>
              </a:rPr>
              <a:t> % Fe</a:t>
            </a:r>
          </a:p>
          <a:p>
            <a:r>
              <a:rPr lang="en-US" sz="2400" dirty="0">
                <a:solidFill>
                  <a:schemeClr val="bg1"/>
                </a:solidFill>
              </a:rPr>
              <a:t>	 </a:t>
            </a:r>
            <a:r>
              <a:rPr lang="en-US" sz="2400" dirty="0" smtClean="0">
                <a:solidFill>
                  <a:schemeClr val="bg1"/>
                </a:solidFill>
              </a:rPr>
              <a:t> 0.1 </a:t>
            </a:r>
            <a:r>
              <a:rPr lang="en-US" sz="2400" dirty="0" err="1" smtClean="0">
                <a:solidFill>
                  <a:schemeClr val="bg1"/>
                </a:solidFill>
              </a:rPr>
              <a:t>wt</a:t>
            </a:r>
            <a:r>
              <a:rPr lang="en-US" sz="2400" dirty="0" smtClean="0">
                <a:solidFill>
                  <a:schemeClr val="bg1"/>
                </a:solidFill>
              </a:rPr>
              <a:t> % S</a:t>
            </a:r>
          </a:p>
          <a:p>
            <a:endParaRPr lang="en-US" dirty="0">
              <a:solidFill>
                <a:srgbClr val="FFFF00"/>
              </a:solidFill>
            </a:endParaRPr>
          </a:p>
          <a:p>
            <a:endParaRPr lang="en-US" dirty="0">
              <a:solidFill>
                <a:srgbClr val="FFFF00"/>
              </a:solidFill>
            </a:endParaRPr>
          </a:p>
        </p:txBody>
      </p:sp>
      <p:sp>
        <p:nvSpPr>
          <p:cNvPr id="13" name="TextBox 12"/>
          <p:cNvSpPr txBox="1"/>
          <p:nvPr/>
        </p:nvSpPr>
        <p:spPr>
          <a:xfrm>
            <a:off x="2104736" y="6412468"/>
            <a:ext cx="3883733" cy="369332"/>
          </a:xfrm>
          <a:prstGeom prst="rect">
            <a:avLst/>
          </a:prstGeom>
          <a:noFill/>
        </p:spPr>
        <p:txBody>
          <a:bodyPr wrap="none" rtlCol="0">
            <a:spAutoFit/>
          </a:bodyPr>
          <a:lstStyle/>
          <a:p>
            <a:r>
              <a:rPr lang="en-US" dirty="0" smtClean="0"/>
              <a:t>Modified from Coggan and </a:t>
            </a:r>
            <a:r>
              <a:rPr lang="en-US" dirty="0" err="1" smtClean="0"/>
              <a:t>Teagle</a:t>
            </a:r>
            <a:r>
              <a:rPr lang="en-US" dirty="0" smtClean="0"/>
              <a:t> 2011</a:t>
            </a:r>
            <a:endParaRPr lang="en-US" dirty="0"/>
          </a:p>
        </p:txBody>
      </p:sp>
      <p:sp>
        <p:nvSpPr>
          <p:cNvPr id="14" name="Rectangle 13"/>
          <p:cNvSpPr/>
          <p:nvPr/>
        </p:nvSpPr>
        <p:spPr>
          <a:xfrm>
            <a:off x="3048576" y="5537200"/>
            <a:ext cx="419100" cy="75452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585616696"/>
              </p:ext>
            </p:extLst>
          </p:nvPr>
        </p:nvGraphicFramePr>
        <p:xfrm>
          <a:off x="604981" y="5318525"/>
          <a:ext cx="3255819" cy="437349"/>
        </p:xfrm>
        <a:graphic>
          <a:graphicData uri="http://schemas.openxmlformats.org/presentationml/2006/ole">
            <mc:AlternateContent xmlns:mc="http://schemas.openxmlformats.org/markup-compatibility/2006">
              <mc:Choice xmlns:v="urn:schemas-microsoft-com:vml" Requires="v">
                <p:oleObj spid="_x0000_s1109" name="Equation" r:id="rId8" imgW="1701800" imgH="228600" progId="Equation.DSMT4">
                  <p:embed/>
                </p:oleObj>
              </mc:Choice>
              <mc:Fallback>
                <p:oleObj name="Equation" r:id="rId8" imgW="1701800" imgH="228600" progId="Equation.DSMT4">
                  <p:embed/>
                  <p:pic>
                    <p:nvPicPr>
                      <p:cNvPr id="0" name=""/>
                      <p:cNvPicPr/>
                      <p:nvPr/>
                    </p:nvPicPr>
                    <p:blipFill>
                      <a:blip r:embed="rId9"/>
                      <a:stretch>
                        <a:fillRect/>
                      </a:stretch>
                    </p:blipFill>
                    <p:spPr>
                      <a:xfrm>
                        <a:off x="604981" y="5318525"/>
                        <a:ext cx="3255819" cy="437349"/>
                      </a:xfrm>
                      <a:prstGeom prst="rect">
                        <a:avLst/>
                      </a:prstGeom>
                    </p:spPr>
                  </p:pic>
                </p:oleObj>
              </mc:Fallback>
            </mc:AlternateContent>
          </a:graphicData>
        </a:graphic>
      </p:graphicFrame>
      <p:sp>
        <p:nvSpPr>
          <p:cNvPr id="15" name="TextBox 14"/>
          <p:cNvSpPr txBox="1"/>
          <p:nvPr/>
        </p:nvSpPr>
        <p:spPr>
          <a:xfrm>
            <a:off x="1844863" y="355600"/>
            <a:ext cx="4031873" cy="369332"/>
          </a:xfrm>
          <a:prstGeom prst="rect">
            <a:avLst/>
          </a:prstGeom>
          <a:noFill/>
        </p:spPr>
        <p:txBody>
          <a:bodyPr wrap="none" rtlCol="0">
            <a:spAutoFit/>
          </a:bodyPr>
          <a:lstStyle/>
          <a:p>
            <a:r>
              <a:rPr lang="en-US" dirty="0" smtClean="0"/>
              <a:t>Alteration of oceanic crust is a redox sink </a:t>
            </a:r>
            <a:endParaRPr lang="en-US" dirty="0"/>
          </a:p>
        </p:txBody>
      </p:sp>
    </p:spTree>
    <p:extLst>
      <p:ext uri="{BB962C8B-B14F-4D97-AF65-F5344CB8AC3E}">
        <p14:creationId xmlns:p14="http://schemas.microsoft.com/office/powerpoint/2010/main" val="3743783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6577" y="1968500"/>
            <a:ext cx="6576303" cy="4616649"/>
          </a:xfrm>
          <a:prstGeom prst="rect">
            <a:avLst/>
          </a:prstGeom>
          <a:noFill/>
        </p:spPr>
        <p:txBody>
          <a:bodyPr wrap="square" rtlCol="0">
            <a:spAutoFit/>
          </a:bodyPr>
          <a:lstStyle/>
          <a:p>
            <a:r>
              <a:rPr lang="en-US" dirty="0" smtClean="0"/>
              <a:t>(Fe3+/∑Fe)</a:t>
            </a:r>
            <a:r>
              <a:rPr lang="en-US" baseline="-25000" dirty="0" err="1" smtClean="0"/>
              <a:t>init</a:t>
            </a:r>
            <a:r>
              <a:rPr lang="en-US" dirty="0" smtClean="0"/>
              <a:t> = 0.16</a:t>
            </a:r>
          </a:p>
          <a:p>
            <a:endParaRPr lang="en-US" dirty="0"/>
          </a:p>
          <a:p>
            <a:r>
              <a:rPr lang="en-US" dirty="0"/>
              <a:t>(Fe3+/∑Fe</a:t>
            </a:r>
            <a:r>
              <a:rPr lang="en-US" dirty="0" smtClean="0"/>
              <a:t>)</a:t>
            </a:r>
            <a:r>
              <a:rPr lang="en-US" baseline="-25000" dirty="0" smtClean="0"/>
              <a:t>alt</a:t>
            </a:r>
            <a:r>
              <a:rPr lang="en-US" dirty="0" smtClean="0"/>
              <a:t> </a:t>
            </a:r>
            <a:r>
              <a:rPr lang="en-US" dirty="0"/>
              <a:t>= </a:t>
            </a:r>
            <a:r>
              <a:rPr lang="en-US" dirty="0" smtClean="0"/>
              <a:t>0.41</a:t>
            </a:r>
          </a:p>
          <a:p>
            <a:endParaRPr lang="en-US" dirty="0"/>
          </a:p>
          <a:p>
            <a:r>
              <a:rPr lang="en-US" dirty="0" smtClean="0">
                <a:solidFill>
                  <a:srgbClr val="0000FF"/>
                </a:solidFill>
              </a:rPr>
              <a:t>∆</a:t>
            </a:r>
            <a:r>
              <a:rPr lang="en-US" dirty="0">
                <a:solidFill>
                  <a:srgbClr val="0000FF"/>
                </a:solidFill>
              </a:rPr>
              <a:t>Fe3+/∑</a:t>
            </a:r>
            <a:r>
              <a:rPr lang="en-US" dirty="0" smtClean="0">
                <a:solidFill>
                  <a:srgbClr val="0000FF"/>
                </a:solidFill>
              </a:rPr>
              <a:t>Fe = 0.25, 	8 </a:t>
            </a:r>
            <a:r>
              <a:rPr lang="en-US" dirty="0" err="1" smtClean="0">
                <a:solidFill>
                  <a:srgbClr val="0000FF"/>
                </a:solidFill>
              </a:rPr>
              <a:t>wt</a:t>
            </a:r>
            <a:r>
              <a:rPr lang="en-US" dirty="0" smtClean="0">
                <a:solidFill>
                  <a:srgbClr val="0000FF"/>
                </a:solidFill>
              </a:rPr>
              <a:t>% Fe in OC</a:t>
            </a:r>
          </a:p>
          <a:p>
            <a:endParaRPr lang="en-US" dirty="0"/>
          </a:p>
          <a:p>
            <a:r>
              <a:rPr lang="en-US" dirty="0" smtClean="0"/>
              <a:t>	also </a:t>
            </a:r>
            <a:r>
              <a:rPr lang="en-US" dirty="0" err="1" smtClean="0"/>
              <a:t>S</a:t>
            </a:r>
            <a:r>
              <a:rPr lang="en-US" baseline="-25000" dirty="0" err="1" smtClean="0"/>
              <a:t>mantle</a:t>
            </a:r>
            <a:r>
              <a:rPr lang="en-US" dirty="0" smtClean="0"/>
              <a:t> oxidation</a:t>
            </a:r>
          </a:p>
          <a:p>
            <a:endParaRPr lang="en-US" dirty="0"/>
          </a:p>
          <a:p>
            <a:r>
              <a:rPr lang="en-US" dirty="0" smtClean="0"/>
              <a:t>	</a:t>
            </a:r>
            <a:r>
              <a:rPr lang="en-US" dirty="0" smtClean="0">
                <a:solidFill>
                  <a:srgbClr val="0000FF"/>
                </a:solidFill>
              </a:rPr>
              <a:t>∆S</a:t>
            </a:r>
            <a:r>
              <a:rPr lang="en-US" baseline="-25000" dirty="0" smtClean="0">
                <a:solidFill>
                  <a:srgbClr val="0000FF"/>
                </a:solidFill>
              </a:rPr>
              <a:t>ox</a:t>
            </a:r>
            <a:r>
              <a:rPr lang="en-US" dirty="0" smtClean="0">
                <a:solidFill>
                  <a:srgbClr val="0000FF"/>
                </a:solidFill>
              </a:rPr>
              <a:t>/∑S  = 0.34, 	0.1 </a:t>
            </a:r>
            <a:r>
              <a:rPr lang="en-US" dirty="0" err="1" smtClean="0">
                <a:solidFill>
                  <a:srgbClr val="0000FF"/>
                </a:solidFill>
              </a:rPr>
              <a:t>wt</a:t>
            </a:r>
            <a:r>
              <a:rPr lang="en-US" dirty="0" smtClean="0">
                <a:solidFill>
                  <a:srgbClr val="0000FF"/>
                </a:solidFill>
              </a:rPr>
              <a:t>% S in </a:t>
            </a:r>
            <a:r>
              <a:rPr lang="en-US" dirty="0">
                <a:solidFill>
                  <a:srgbClr val="0000FF"/>
                </a:solidFill>
              </a:rPr>
              <a:t>OC</a:t>
            </a:r>
          </a:p>
          <a:p>
            <a:endParaRPr lang="en-US" dirty="0"/>
          </a:p>
          <a:p>
            <a:r>
              <a:rPr lang="en-US" dirty="0" smtClean="0">
                <a:solidFill>
                  <a:srgbClr val="FF0000"/>
                </a:solidFill>
              </a:rPr>
              <a:t>Total redox flux ≈ 3 </a:t>
            </a:r>
            <a:r>
              <a:rPr lang="en-US" dirty="0" err="1" smtClean="0">
                <a:solidFill>
                  <a:srgbClr val="FF0000"/>
                </a:solidFill>
              </a:rPr>
              <a:t>Tmol</a:t>
            </a:r>
            <a:r>
              <a:rPr lang="en-US" dirty="0" smtClean="0">
                <a:solidFill>
                  <a:srgbClr val="FF0000"/>
                </a:solidFill>
              </a:rPr>
              <a:t> yr</a:t>
            </a:r>
            <a:r>
              <a:rPr lang="en-US" baseline="30000" dirty="0" smtClean="0">
                <a:solidFill>
                  <a:srgbClr val="FF0000"/>
                </a:solidFill>
              </a:rPr>
              <a:t>-1</a:t>
            </a:r>
            <a:r>
              <a:rPr lang="en-US" dirty="0" smtClean="0">
                <a:solidFill>
                  <a:srgbClr val="FF0000"/>
                </a:solidFill>
              </a:rPr>
              <a:t> O</a:t>
            </a:r>
            <a:r>
              <a:rPr lang="en-US" baseline="-25000" dirty="0" smtClean="0">
                <a:solidFill>
                  <a:srgbClr val="FF0000"/>
                </a:solidFill>
              </a:rPr>
              <a:t>2</a:t>
            </a:r>
            <a:r>
              <a:rPr lang="en-US" dirty="0" smtClean="0">
                <a:solidFill>
                  <a:srgbClr val="FF0000"/>
                </a:solidFill>
              </a:rPr>
              <a:t> equivalent	(a lot!)</a:t>
            </a:r>
          </a:p>
          <a:p>
            <a:endParaRPr lang="en-US" dirty="0"/>
          </a:p>
          <a:p>
            <a:r>
              <a:rPr lang="en-US" dirty="0" smtClean="0"/>
              <a:t>This depends on to what depth the OC is </a:t>
            </a:r>
            <a:r>
              <a:rPr lang="en-US" dirty="0" err="1" smtClean="0"/>
              <a:t>oxidatively</a:t>
            </a:r>
            <a:r>
              <a:rPr lang="en-US" dirty="0" smtClean="0"/>
              <a:t> altered.  But oxidant consumption is nearly complete, implying that it’s the W/R that controls the amount of alteration, and therefore the depth and temperature dependent permeability </a:t>
            </a:r>
            <a:r>
              <a:rPr lang="en-US" sz="2400" i="1" dirty="0" smtClean="0">
                <a:latin typeface="Symbol" charset="2"/>
                <a:cs typeface="Symbol" charset="2"/>
              </a:rPr>
              <a:t>k</a:t>
            </a:r>
            <a:r>
              <a:rPr lang="en-US" i="1" dirty="0" smtClean="0">
                <a:cs typeface="Symbol" charset="2"/>
              </a:rPr>
              <a:t>(z, T) </a:t>
            </a:r>
            <a:r>
              <a:rPr lang="en-US" dirty="0" smtClean="0">
                <a:cs typeface="Symbol" charset="2"/>
              </a:rPr>
              <a:t>is a key parameter</a:t>
            </a:r>
            <a:r>
              <a:rPr lang="en-US" dirty="0" smtClean="0"/>
              <a:t>.</a:t>
            </a:r>
          </a:p>
        </p:txBody>
      </p:sp>
      <p:graphicFrame>
        <p:nvGraphicFramePr>
          <p:cNvPr id="3" name="Object 2"/>
          <p:cNvGraphicFramePr>
            <a:graphicFrameLocks noChangeAspect="1"/>
          </p:cNvGraphicFramePr>
          <p:nvPr>
            <p:extLst>
              <p:ext uri="{D42A27DB-BD31-4B8C-83A1-F6EECF244321}">
                <p14:modId xmlns:p14="http://schemas.microsoft.com/office/powerpoint/2010/main" val="141144080"/>
              </p:ext>
            </p:extLst>
          </p:nvPr>
        </p:nvGraphicFramePr>
        <p:xfrm>
          <a:off x="1226577" y="495300"/>
          <a:ext cx="5140036" cy="711200"/>
        </p:xfrm>
        <a:graphic>
          <a:graphicData uri="http://schemas.openxmlformats.org/presentationml/2006/ole">
            <mc:AlternateContent xmlns:mc="http://schemas.openxmlformats.org/markup-compatibility/2006">
              <mc:Choice xmlns:v="urn:schemas-microsoft-com:vml" Requires="v">
                <p:oleObj spid="_x0000_s28701" name="Equation" r:id="rId3" imgW="2019300" imgH="279400" progId="Equation.DSMT4">
                  <p:embed/>
                </p:oleObj>
              </mc:Choice>
              <mc:Fallback>
                <p:oleObj name="Equation" r:id="rId3" imgW="2019300" imgH="279400" progId="Equation.DSMT4">
                  <p:embed/>
                  <p:pic>
                    <p:nvPicPr>
                      <p:cNvPr id="0" name=""/>
                      <p:cNvPicPr/>
                      <p:nvPr/>
                    </p:nvPicPr>
                    <p:blipFill>
                      <a:blip r:embed="rId4"/>
                      <a:stretch>
                        <a:fillRect/>
                      </a:stretch>
                    </p:blipFill>
                    <p:spPr>
                      <a:xfrm>
                        <a:off x="1226577" y="495300"/>
                        <a:ext cx="5140036" cy="711200"/>
                      </a:xfrm>
                      <a:prstGeom prst="rect">
                        <a:avLst/>
                      </a:prstGeom>
                    </p:spPr>
                  </p:pic>
                </p:oleObj>
              </mc:Fallback>
            </mc:AlternateContent>
          </a:graphicData>
        </a:graphic>
      </p:graphicFrame>
      <p:sp>
        <p:nvSpPr>
          <p:cNvPr id="4" name="TextBox 3"/>
          <p:cNvSpPr txBox="1"/>
          <p:nvPr/>
        </p:nvSpPr>
        <p:spPr>
          <a:xfrm>
            <a:off x="1226577" y="1256268"/>
            <a:ext cx="5780098" cy="369332"/>
          </a:xfrm>
          <a:prstGeom prst="rect">
            <a:avLst/>
          </a:prstGeom>
          <a:noFill/>
        </p:spPr>
        <p:txBody>
          <a:bodyPr wrap="none" rtlCol="0">
            <a:spAutoFit/>
          </a:bodyPr>
          <a:lstStyle/>
          <a:p>
            <a:r>
              <a:rPr lang="en-US" i="1" dirty="0" smtClean="0">
                <a:latin typeface="Symbol" charset="2"/>
                <a:cs typeface="Symbol" charset="2"/>
              </a:rPr>
              <a:t>a</a:t>
            </a:r>
            <a:r>
              <a:rPr lang="en-US" dirty="0" smtClean="0"/>
              <a:t> and </a:t>
            </a:r>
            <a:r>
              <a:rPr lang="en-US" i="1" dirty="0" smtClean="0">
                <a:latin typeface="Symbol" charset="2"/>
                <a:cs typeface="Symbol" charset="2"/>
              </a:rPr>
              <a:t>b</a:t>
            </a:r>
            <a:r>
              <a:rPr lang="en-US" dirty="0" smtClean="0"/>
              <a:t> are stoichiometric </a:t>
            </a:r>
            <a:r>
              <a:rPr lang="en-US" dirty="0" err="1" smtClean="0"/>
              <a:t>coeffs</a:t>
            </a:r>
            <a:r>
              <a:rPr lang="en-US" dirty="0" smtClean="0"/>
              <a:t> for O2 equivalent reaction</a:t>
            </a:r>
            <a:endParaRPr lang="en-US" dirty="0"/>
          </a:p>
        </p:txBody>
      </p:sp>
      <p:cxnSp>
        <p:nvCxnSpPr>
          <p:cNvPr id="6" name="Straight Connector 5"/>
          <p:cNvCxnSpPr/>
          <p:nvPr/>
        </p:nvCxnSpPr>
        <p:spPr>
          <a:xfrm>
            <a:off x="1226577" y="2946400"/>
            <a:ext cx="348512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005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3253"/>
          <a:stretch/>
        </p:blipFill>
        <p:spPr>
          <a:xfrm>
            <a:off x="4653642" y="546101"/>
            <a:ext cx="3753757" cy="4406584"/>
          </a:xfrm>
          <a:prstGeom prst="rect">
            <a:avLst/>
          </a:prstGeom>
        </p:spPr>
      </p:pic>
      <p:sp>
        <p:nvSpPr>
          <p:cNvPr id="3" name="TextBox 2"/>
          <p:cNvSpPr txBox="1"/>
          <p:nvPr/>
        </p:nvSpPr>
        <p:spPr>
          <a:xfrm>
            <a:off x="6692900" y="6325632"/>
            <a:ext cx="2285489" cy="369332"/>
          </a:xfrm>
          <a:prstGeom prst="rect">
            <a:avLst/>
          </a:prstGeom>
          <a:noFill/>
        </p:spPr>
        <p:txBody>
          <a:bodyPr wrap="none" rtlCol="0">
            <a:spAutoFit/>
          </a:bodyPr>
          <a:lstStyle/>
          <a:p>
            <a:r>
              <a:rPr lang="en-US" dirty="0" err="1" smtClean="0"/>
              <a:t>Lecuyer</a:t>
            </a:r>
            <a:r>
              <a:rPr lang="en-US" dirty="0" smtClean="0"/>
              <a:t> &amp; </a:t>
            </a:r>
            <a:r>
              <a:rPr lang="en-US" dirty="0" err="1" smtClean="0"/>
              <a:t>Ricard</a:t>
            </a:r>
            <a:r>
              <a:rPr lang="en-US" dirty="0" smtClean="0"/>
              <a:t> 1999</a:t>
            </a:r>
            <a:endParaRPr lang="en-US" dirty="0"/>
          </a:p>
        </p:txBody>
      </p:sp>
      <p:sp>
        <p:nvSpPr>
          <p:cNvPr id="4" name="TextBox 3"/>
          <p:cNvSpPr txBox="1"/>
          <p:nvPr/>
        </p:nvSpPr>
        <p:spPr>
          <a:xfrm>
            <a:off x="223641" y="689743"/>
            <a:ext cx="3513788" cy="2246769"/>
          </a:xfrm>
          <a:prstGeom prst="rect">
            <a:avLst/>
          </a:prstGeom>
          <a:noFill/>
        </p:spPr>
        <p:txBody>
          <a:bodyPr wrap="square" rtlCol="0">
            <a:spAutoFit/>
          </a:bodyPr>
          <a:lstStyle/>
          <a:p>
            <a:r>
              <a:rPr lang="en-US" sz="2000" dirty="0" smtClean="0"/>
              <a:t>O</a:t>
            </a:r>
            <a:r>
              <a:rPr lang="en-US" sz="2000" baseline="-25000" dirty="0" smtClean="0"/>
              <a:t>2</a:t>
            </a:r>
            <a:r>
              <a:rPr lang="en-US" sz="2000" dirty="0" smtClean="0"/>
              <a:t> demand of OC alteration can range from ≈ </a:t>
            </a:r>
            <a:r>
              <a:rPr lang="en-US" sz="2000" dirty="0" smtClean="0">
                <a:solidFill>
                  <a:srgbClr val="FF0000"/>
                </a:solidFill>
              </a:rPr>
              <a:t>1 to 5 </a:t>
            </a:r>
            <a:r>
              <a:rPr lang="en-US" sz="2000" dirty="0" err="1" smtClean="0">
                <a:solidFill>
                  <a:srgbClr val="FF0000"/>
                </a:solidFill>
              </a:rPr>
              <a:t>Tmol</a:t>
            </a:r>
            <a:r>
              <a:rPr lang="en-US" sz="2000" dirty="0" smtClean="0">
                <a:solidFill>
                  <a:srgbClr val="FF0000"/>
                </a:solidFill>
              </a:rPr>
              <a:t> yr</a:t>
            </a:r>
            <a:r>
              <a:rPr lang="en-US" sz="2000" baseline="30000" dirty="0" smtClean="0">
                <a:solidFill>
                  <a:srgbClr val="FF0000"/>
                </a:solidFill>
              </a:rPr>
              <a:t>-1</a:t>
            </a:r>
            <a:r>
              <a:rPr lang="en-US" sz="2000" dirty="0" smtClean="0"/>
              <a:t> O</a:t>
            </a:r>
            <a:r>
              <a:rPr lang="en-US" sz="2000" baseline="-25000" dirty="0" smtClean="0"/>
              <a:t>2</a:t>
            </a:r>
            <a:r>
              <a:rPr lang="en-US" sz="2000" dirty="0" smtClean="0"/>
              <a:t> </a:t>
            </a:r>
            <a:r>
              <a:rPr lang="en-US" sz="2000" dirty="0" err="1" smtClean="0"/>
              <a:t>equiv</a:t>
            </a:r>
            <a:r>
              <a:rPr lang="en-US" sz="2000" dirty="0" smtClean="0"/>
              <a:t> depending on extent of reaction.</a:t>
            </a:r>
          </a:p>
          <a:p>
            <a:endParaRPr lang="en-US" sz="2000" dirty="0" smtClean="0"/>
          </a:p>
          <a:p>
            <a:r>
              <a:rPr lang="en-US" sz="2000" i="1" dirty="0" smtClean="0"/>
              <a:t>Compare to O</a:t>
            </a:r>
            <a:r>
              <a:rPr lang="en-US" sz="2000" i="1" baseline="-25000" dirty="0" smtClean="0"/>
              <a:t>2</a:t>
            </a:r>
            <a:r>
              <a:rPr lang="en-US" sz="2000" i="1" dirty="0" smtClean="0"/>
              <a:t> generation rate from </a:t>
            </a:r>
            <a:r>
              <a:rPr lang="en-US" sz="2000" i="1" dirty="0" smtClean="0">
                <a:latin typeface="Symbol" charset="2"/>
                <a:cs typeface="Symbol" charset="2"/>
              </a:rPr>
              <a:t>d</a:t>
            </a:r>
            <a:r>
              <a:rPr lang="en-US" sz="2000" i="1" baseline="30000" dirty="0" smtClean="0"/>
              <a:t>13</a:t>
            </a:r>
            <a:r>
              <a:rPr lang="en-US" sz="2000" i="1" dirty="0" smtClean="0"/>
              <a:t>C and river fluxes:</a:t>
            </a:r>
          </a:p>
        </p:txBody>
      </p:sp>
      <p:graphicFrame>
        <p:nvGraphicFramePr>
          <p:cNvPr id="6" name="Object 5"/>
          <p:cNvGraphicFramePr>
            <a:graphicFrameLocks noChangeAspect="1"/>
          </p:cNvGraphicFramePr>
          <p:nvPr>
            <p:extLst>
              <p:ext uri="{D42A27DB-BD31-4B8C-83A1-F6EECF244321}">
                <p14:modId xmlns:p14="http://schemas.microsoft.com/office/powerpoint/2010/main" val="31061472"/>
              </p:ext>
            </p:extLst>
          </p:nvPr>
        </p:nvGraphicFramePr>
        <p:xfrm>
          <a:off x="223641" y="3098790"/>
          <a:ext cx="4903171" cy="499397"/>
        </p:xfrm>
        <a:graphic>
          <a:graphicData uri="http://schemas.openxmlformats.org/presentationml/2006/ole">
            <mc:AlternateContent xmlns:mc="http://schemas.openxmlformats.org/markup-compatibility/2006">
              <mc:Choice xmlns:v="urn:schemas-microsoft-com:vml" Requires="v">
                <p:oleObj spid="_x0000_s29752" name="Equation" r:id="rId4" imgW="2743200" imgH="279400" progId="Equation.3">
                  <p:embed/>
                </p:oleObj>
              </mc:Choice>
              <mc:Fallback>
                <p:oleObj name="Equation" r:id="rId4" imgW="2743200" imgH="279400" progId="Equation.3">
                  <p:embed/>
                  <p:pic>
                    <p:nvPicPr>
                      <p:cNvPr id="0" name=""/>
                      <p:cNvPicPr/>
                      <p:nvPr/>
                    </p:nvPicPr>
                    <p:blipFill>
                      <a:blip r:embed="rId5"/>
                      <a:stretch>
                        <a:fillRect/>
                      </a:stretch>
                    </p:blipFill>
                    <p:spPr>
                      <a:xfrm>
                        <a:off x="223641" y="3098790"/>
                        <a:ext cx="4903171" cy="499397"/>
                      </a:xfrm>
                      <a:prstGeom prst="rect">
                        <a:avLst/>
                      </a:prstGeom>
                    </p:spPr>
                  </p:pic>
                </p:oleObj>
              </mc:Fallback>
            </mc:AlternateContent>
          </a:graphicData>
        </a:graphic>
      </p:graphicFrame>
      <p:sp>
        <p:nvSpPr>
          <p:cNvPr id="8" name="TextBox 7"/>
          <p:cNvSpPr txBox="1"/>
          <p:nvPr/>
        </p:nvSpPr>
        <p:spPr>
          <a:xfrm>
            <a:off x="223641" y="4544785"/>
            <a:ext cx="4673601" cy="644071"/>
          </a:xfrm>
          <a:prstGeom prst="rect">
            <a:avLst/>
          </a:prstGeom>
          <a:noFill/>
        </p:spPr>
        <p:txBody>
          <a:bodyPr wrap="square" rtlCol="0">
            <a:spAutoFit/>
          </a:bodyPr>
          <a:lstStyle/>
          <a:p>
            <a:r>
              <a:rPr lang="en-US" dirty="0" smtClean="0">
                <a:solidFill>
                  <a:srgbClr val="0000FF"/>
                </a:solidFill>
              </a:rPr>
              <a:t>Some significant fraction of O</a:t>
            </a:r>
            <a:r>
              <a:rPr lang="en-US" baseline="-25000" dirty="0" smtClean="0">
                <a:solidFill>
                  <a:srgbClr val="0000FF"/>
                </a:solidFill>
              </a:rPr>
              <a:t>2</a:t>
            </a:r>
            <a:r>
              <a:rPr lang="en-US" dirty="0" smtClean="0">
                <a:solidFill>
                  <a:srgbClr val="0000FF"/>
                </a:solidFill>
              </a:rPr>
              <a:t> produced by C</a:t>
            </a:r>
            <a:r>
              <a:rPr lang="en-US" baseline="-25000" dirty="0" smtClean="0">
                <a:solidFill>
                  <a:srgbClr val="0000FF"/>
                </a:solidFill>
              </a:rPr>
              <a:t>org</a:t>
            </a:r>
            <a:r>
              <a:rPr lang="en-US" dirty="0" smtClean="0">
                <a:solidFill>
                  <a:srgbClr val="0000FF"/>
                </a:solidFill>
              </a:rPr>
              <a:t> burial is “taxed” by OC alteration.</a:t>
            </a:r>
            <a:endParaRPr lang="en-US" dirty="0">
              <a:solidFill>
                <a:srgbClr val="0000FF"/>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804931520"/>
              </p:ext>
            </p:extLst>
          </p:nvPr>
        </p:nvGraphicFramePr>
        <p:xfrm>
          <a:off x="970837" y="3801909"/>
          <a:ext cx="2573470" cy="498091"/>
        </p:xfrm>
        <a:graphic>
          <a:graphicData uri="http://schemas.openxmlformats.org/presentationml/2006/ole">
            <mc:AlternateContent xmlns:mc="http://schemas.openxmlformats.org/markup-compatibility/2006">
              <mc:Choice xmlns:v="urn:schemas-microsoft-com:vml" Requires="v">
                <p:oleObj spid="_x0000_s29753" name="Equation" r:id="rId6" imgW="1181100" imgH="228600" progId="Equation.3">
                  <p:embed/>
                </p:oleObj>
              </mc:Choice>
              <mc:Fallback>
                <p:oleObj name="Equation" r:id="rId6" imgW="1181100" imgH="228600" progId="Equation.3">
                  <p:embed/>
                  <p:pic>
                    <p:nvPicPr>
                      <p:cNvPr id="0" name=""/>
                      <p:cNvPicPr/>
                      <p:nvPr/>
                    </p:nvPicPr>
                    <p:blipFill>
                      <a:blip r:embed="rId7"/>
                      <a:stretch>
                        <a:fillRect/>
                      </a:stretch>
                    </p:blipFill>
                    <p:spPr>
                      <a:xfrm>
                        <a:off x="970837" y="3801909"/>
                        <a:ext cx="2573470" cy="498091"/>
                      </a:xfrm>
                      <a:prstGeom prst="rect">
                        <a:avLst/>
                      </a:prstGeom>
                    </p:spPr>
                  </p:pic>
                </p:oleObj>
              </mc:Fallback>
            </mc:AlternateContent>
          </a:graphicData>
        </a:graphic>
      </p:graphicFrame>
    </p:spTree>
    <p:extLst>
      <p:ext uri="{BB962C8B-B14F-4D97-AF65-F5344CB8AC3E}">
        <p14:creationId xmlns:p14="http://schemas.microsoft.com/office/powerpoint/2010/main" val="3055096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1" descr="C:\Users\Gregg\Documents\Geology\Himalayas\Maps\All Countries Sample Sites &amp; MCT - Cropped with Labe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1247422"/>
            <a:ext cx="9118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0622" y="266890"/>
            <a:ext cx="8825666" cy="923330"/>
          </a:xfrm>
          <a:prstGeom prst="rect">
            <a:avLst/>
          </a:prstGeom>
          <a:noFill/>
        </p:spPr>
        <p:txBody>
          <a:bodyPr wrap="none" rtlCol="0">
            <a:spAutoFit/>
          </a:bodyPr>
          <a:lstStyle/>
          <a:p>
            <a:r>
              <a:rPr lang="en-US" dirty="0" smtClean="0">
                <a:solidFill>
                  <a:schemeClr val="bg1"/>
                </a:solidFill>
              </a:rPr>
              <a:t>Hundreds of hot springs along Himalayan front, “MCT zone” (Oldham, J </a:t>
            </a:r>
            <a:r>
              <a:rPr lang="en-US" dirty="0" err="1" smtClean="0">
                <a:solidFill>
                  <a:schemeClr val="bg1"/>
                </a:solidFill>
              </a:rPr>
              <a:t>Geol</a:t>
            </a:r>
            <a:r>
              <a:rPr lang="en-US" dirty="0" smtClean="0">
                <a:solidFill>
                  <a:schemeClr val="bg1"/>
                </a:solidFill>
              </a:rPr>
              <a:t> </a:t>
            </a:r>
            <a:r>
              <a:rPr lang="en-US" dirty="0" err="1" smtClean="0">
                <a:solidFill>
                  <a:schemeClr val="bg1"/>
                </a:solidFill>
              </a:rPr>
              <a:t>Soc</a:t>
            </a:r>
            <a:r>
              <a:rPr lang="en-US" dirty="0" smtClean="0">
                <a:solidFill>
                  <a:schemeClr val="bg1"/>
                </a:solidFill>
              </a:rPr>
              <a:t> India 1883)</a:t>
            </a:r>
          </a:p>
          <a:p>
            <a:endParaRPr lang="en-US" dirty="0">
              <a:solidFill>
                <a:schemeClr val="bg1"/>
              </a:solidFill>
            </a:endParaRPr>
          </a:p>
          <a:p>
            <a:r>
              <a:rPr lang="en-US" dirty="0" smtClean="0">
                <a:solidFill>
                  <a:schemeClr val="bg1"/>
                </a:solidFill>
              </a:rPr>
              <a:t>Important  for stream chemistry, heat f flow and CO2 flux (Evans 04, 08</a:t>
            </a:r>
            <a:r>
              <a:rPr lang="en-US" dirty="0">
                <a:solidFill>
                  <a:schemeClr val="bg1"/>
                </a:solidFill>
              </a:rPr>
              <a:t>;</a:t>
            </a:r>
            <a:r>
              <a:rPr lang="en-US" dirty="0" smtClean="0">
                <a:solidFill>
                  <a:schemeClr val="bg1"/>
                </a:solidFill>
              </a:rPr>
              <a:t> Perrier 09; Derry 10)</a:t>
            </a:r>
            <a:endParaRPr lang="en-US" dirty="0">
              <a:solidFill>
                <a:schemeClr val="bg1"/>
              </a:solidFill>
            </a:endParaRPr>
          </a:p>
        </p:txBody>
      </p:sp>
    </p:spTree>
    <p:extLst>
      <p:ext uri="{BB962C8B-B14F-4D97-AF65-F5344CB8AC3E}">
        <p14:creationId xmlns:p14="http://schemas.microsoft.com/office/powerpoint/2010/main" val="474998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8500" y="1397000"/>
            <a:ext cx="5207000" cy="4051300"/>
          </a:xfrm>
          <a:prstGeom prst="rect">
            <a:avLst/>
          </a:prstGeom>
        </p:spPr>
      </p:pic>
      <p:sp>
        <p:nvSpPr>
          <p:cNvPr id="5" name="TextBox 4"/>
          <p:cNvSpPr txBox="1"/>
          <p:nvPr/>
        </p:nvSpPr>
        <p:spPr>
          <a:xfrm>
            <a:off x="1968500" y="5960533"/>
            <a:ext cx="2569296" cy="369332"/>
          </a:xfrm>
          <a:prstGeom prst="rect">
            <a:avLst/>
          </a:prstGeom>
          <a:noFill/>
        </p:spPr>
        <p:txBody>
          <a:bodyPr wrap="none" rtlCol="0">
            <a:spAutoFit/>
          </a:bodyPr>
          <a:lstStyle/>
          <a:p>
            <a:r>
              <a:rPr lang="en-US" dirty="0" smtClean="0"/>
              <a:t>Hayes &amp; </a:t>
            </a:r>
            <a:r>
              <a:rPr lang="en-US" dirty="0" err="1" smtClean="0"/>
              <a:t>Waldbauer</a:t>
            </a:r>
            <a:r>
              <a:rPr lang="en-US" dirty="0" smtClean="0"/>
              <a:t> 2006</a:t>
            </a:r>
            <a:endParaRPr lang="en-US" dirty="0"/>
          </a:p>
        </p:txBody>
      </p:sp>
      <p:sp>
        <p:nvSpPr>
          <p:cNvPr id="2" name="TextBox 1"/>
          <p:cNvSpPr txBox="1"/>
          <p:nvPr/>
        </p:nvSpPr>
        <p:spPr>
          <a:xfrm>
            <a:off x="580571" y="317500"/>
            <a:ext cx="8354984" cy="923330"/>
          </a:xfrm>
          <a:prstGeom prst="rect">
            <a:avLst/>
          </a:prstGeom>
          <a:noFill/>
        </p:spPr>
        <p:txBody>
          <a:bodyPr wrap="none" rtlCol="0">
            <a:spAutoFit/>
          </a:bodyPr>
          <a:lstStyle/>
          <a:p>
            <a:r>
              <a:rPr lang="en-US" dirty="0" smtClean="0"/>
              <a:t>Consequence of mantle redox sink:  must always add reduced C to crust (or </a:t>
            </a:r>
            <a:r>
              <a:rPr lang="en-US" dirty="0" err="1" smtClean="0"/>
              <a:t>subduct</a:t>
            </a:r>
            <a:r>
              <a:rPr lang="en-US" dirty="0" smtClean="0"/>
              <a:t> it).</a:t>
            </a:r>
          </a:p>
          <a:p>
            <a:endParaRPr lang="en-US" dirty="0"/>
          </a:p>
          <a:p>
            <a:r>
              <a:rPr lang="en-US" dirty="0" smtClean="0">
                <a:solidFill>
                  <a:srgbClr val="0000FF"/>
                </a:solidFill>
              </a:rPr>
              <a:t>Otherwise </a:t>
            </a:r>
            <a:r>
              <a:rPr lang="en-US" dirty="0" err="1" smtClean="0">
                <a:solidFill>
                  <a:srgbClr val="0000FF"/>
                </a:solidFill>
              </a:rPr>
              <a:t>atm</a:t>
            </a:r>
            <a:r>
              <a:rPr lang="en-US" dirty="0" smtClean="0">
                <a:solidFill>
                  <a:srgbClr val="0000FF"/>
                </a:solidFill>
              </a:rPr>
              <a:t> O</a:t>
            </a:r>
            <a:r>
              <a:rPr lang="en-US" baseline="-25000" dirty="0" smtClean="0">
                <a:solidFill>
                  <a:srgbClr val="0000FF"/>
                </a:solidFill>
              </a:rPr>
              <a:t>2</a:t>
            </a:r>
            <a:r>
              <a:rPr lang="en-US" dirty="0" smtClean="0">
                <a:solidFill>
                  <a:srgbClr val="0000FF"/>
                </a:solidFill>
              </a:rPr>
              <a:t> is lost on 10</a:t>
            </a:r>
            <a:r>
              <a:rPr lang="en-US" baseline="30000" dirty="0" smtClean="0">
                <a:solidFill>
                  <a:srgbClr val="0000FF"/>
                </a:solidFill>
              </a:rPr>
              <a:t>7</a:t>
            </a:r>
            <a:r>
              <a:rPr lang="en-US" dirty="0" smtClean="0">
                <a:solidFill>
                  <a:srgbClr val="0000FF"/>
                </a:solidFill>
              </a:rPr>
              <a:t> year time scale …</a:t>
            </a:r>
            <a:endParaRPr lang="en-US" dirty="0">
              <a:solidFill>
                <a:srgbClr val="0000FF"/>
              </a:solidFill>
            </a:endParaRPr>
          </a:p>
        </p:txBody>
      </p:sp>
      <p:sp>
        <p:nvSpPr>
          <p:cNvPr id="6" name="TextBox 5"/>
          <p:cNvSpPr txBox="1"/>
          <p:nvPr/>
        </p:nvSpPr>
        <p:spPr>
          <a:xfrm>
            <a:off x="7052272" y="1548337"/>
            <a:ext cx="1270078" cy="646331"/>
          </a:xfrm>
          <a:prstGeom prst="rect">
            <a:avLst/>
          </a:prstGeom>
          <a:noFill/>
        </p:spPr>
        <p:txBody>
          <a:bodyPr wrap="square" rtlCol="0">
            <a:spAutoFit/>
          </a:bodyPr>
          <a:lstStyle/>
          <a:p>
            <a:r>
              <a:rPr lang="en-US" dirty="0" smtClean="0"/>
              <a:t>current inventory</a:t>
            </a:r>
            <a:endParaRPr lang="en-US" dirty="0"/>
          </a:p>
        </p:txBody>
      </p:sp>
      <p:sp>
        <p:nvSpPr>
          <p:cNvPr id="7" name="TextBox 6"/>
          <p:cNvSpPr txBox="1"/>
          <p:nvPr/>
        </p:nvSpPr>
        <p:spPr>
          <a:xfrm>
            <a:off x="4456413" y="3464508"/>
            <a:ext cx="2272770" cy="646331"/>
          </a:xfrm>
          <a:prstGeom prst="rect">
            <a:avLst/>
          </a:prstGeom>
          <a:noFill/>
        </p:spPr>
        <p:txBody>
          <a:bodyPr wrap="square" rtlCol="0">
            <a:spAutoFit/>
          </a:bodyPr>
          <a:lstStyle/>
          <a:p>
            <a:r>
              <a:rPr lang="en-US" dirty="0" smtClean="0"/>
              <a:t>Growth curve scaled by heat flow model</a:t>
            </a:r>
            <a:endParaRPr lang="en-US" dirty="0"/>
          </a:p>
        </p:txBody>
      </p:sp>
    </p:spTree>
    <p:extLst>
      <p:ext uri="{BB962C8B-B14F-4D97-AF65-F5344CB8AC3E}">
        <p14:creationId xmlns:p14="http://schemas.microsoft.com/office/powerpoint/2010/main" val="15896289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1700" y="825500"/>
            <a:ext cx="7962900" cy="3970318"/>
          </a:xfrm>
          <a:prstGeom prst="rect">
            <a:avLst/>
          </a:prstGeom>
          <a:noFill/>
        </p:spPr>
        <p:txBody>
          <a:bodyPr wrap="square" rtlCol="0">
            <a:spAutoFit/>
          </a:bodyPr>
          <a:lstStyle/>
          <a:p>
            <a:r>
              <a:rPr lang="en-US" dirty="0" smtClean="0"/>
              <a:t>Given that most of these terms have significant uncertainties, and vary in time, how can we construct a plausible set of mass balances?</a:t>
            </a:r>
          </a:p>
          <a:p>
            <a:endParaRPr lang="en-US" dirty="0"/>
          </a:p>
          <a:p>
            <a:r>
              <a:rPr lang="en-US" dirty="0" smtClean="0"/>
              <a:t>	</a:t>
            </a:r>
            <a:r>
              <a:rPr lang="en-US" dirty="0" smtClean="0">
                <a:solidFill>
                  <a:srgbClr val="0000FF"/>
                </a:solidFill>
              </a:rPr>
              <a:t>Global constraints:</a:t>
            </a:r>
          </a:p>
          <a:p>
            <a:endParaRPr lang="en-US" dirty="0" smtClean="0"/>
          </a:p>
          <a:p>
            <a:pPr marL="800100" lvl="1" indent="-342900">
              <a:buFont typeface="+mj-lt"/>
              <a:buAutoNum type="arabicPeriod"/>
            </a:pPr>
            <a:r>
              <a:rPr lang="en-US" dirty="0" smtClean="0">
                <a:solidFill>
                  <a:srgbClr val="0000FF"/>
                </a:solidFill>
              </a:rPr>
              <a:t>Isotopic steady state:</a:t>
            </a:r>
          </a:p>
          <a:p>
            <a:pPr lvl="1"/>
            <a:endParaRPr lang="en-US" dirty="0" smtClean="0"/>
          </a:p>
          <a:p>
            <a:pPr marL="800100" lvl="1" indent="-342900">
              <a:buFont typeface="+mj-lt"/>
              <a:buAutoNum type="arabicPeriod"/>
            </a:pPr>
            <a:endParaRPr lang="en-US" dirty="0" smtClean="0"/>
          </a:p>
          <a:p>
            <a:pPr marL="800100" lvl="1" indent="-342900">
              <a:buFont typeface="+mj-lt"/>
              <a:buAutoNum type="arabicPeriod"/>
            </a:pPr>
            <a:endParaRPr lang="en-US" dirty="0" smtClean="0"/>
          </a:p>
          <a:p>
            <a:pPr marL="800100" lvl="1" indent="-342900">
              <a:buFont typeface="+mj-lt"/>
              <a:buAutoNum type="arabicPeriod"/>
            </a:pPr>
            <a:endParaRPr lang="en-US" dirty="0" smtClean="0"/>
          </a:p>
          <a:p>
            <a:pPr marL="800100" lvl="1" indent="-342900">
              <a:buFont typeface="+mj-lt"/>
              <a:buAutoNum type="arabicPeriod"/>
            </a:pPr>
            <a:endParaRPr lang="en-US" dirty="0" smtClean="0"/>
          </a:p>
          <a:p>
            <a:pPr marL="800100" lvl="1" indent="-342900">
              <a:buFont typeface="+mj-lt"/>
              <a:buAutoNum type="arabicPeriod"/>
            </a:pPr>
            <a:endParaRPr lang="en-US" dirty="0" smtClean="0"/>
          </a:p>
          <a:p>
            <a:pPr marL="800100" lvl="1" indent="-342900">
              <a:buFont typeface="+mj-lt"/>
              <a:buAutoNum type="arabicPeriod"/>
            </a:pPr>
            <a:r>
              <a:rPr lang="en-US" dirty="0" smtClean="0">
                <a:solidFill>
                  <a:srgbClr val="0000FF"/>
                </a:solidFill>
              </a:rPr>
              <a:t>Redox steady state:</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258826230"/>
              </p:ext>
            </p:extLst>
          </p:nvPr>
        </p:nvGraphicFramePr>
        <p:xfrm>
          <a:off x="1403350" y="2874963"/>
          <a:ext cx="6022975" cy="744537"/>
        </p:xfrm>
        <a:graphic>
          <a:graphicData uri="http://schemas.openxmlformats.org/presentationml/2006/ole">
            <mc:AlternateContent xmlns:mc="http://schemas.openxmlformats.org/markup-compatibility/2006">
              <mc:Choice xmlns:v="urn:schemas-microsoft-com:vml" Requires="v">
                <p:oleObj spid="_x0000_s8342" name="Equation" r:id="rId3" imgW="2984500" imgH="368300" progId="Equation.3">
                  <p:embed/>
                </p:oleObj>
              </mc:Choice>
              <mc:Fallback>
                <p:oleObj name="Equation" r:id="rId3" imgW="2984500" imgH="368300" progId="Equation.3">
                  <p:embed/>
                  <p:pic>
                    <p:nvPicPr>
                      <p:cNvPr id="0" name=""/>
                      <p:cNvPicPr/>
                      <p:nvPr/>
                    </p:nvPicPr>
                    <p:blipFill>
                      <a:blip r:embed="rId4"/>
                      <a:stretch>
                        <a:fillRect/>
                      </a:stretch>
                    </p:blipFill>
                    <p:spPr>
                      <a:xfrm>
                        <a:off x="1403350" y="2874963"/>
                        <a:ext cx="6022975" cy="7445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60184752"/>
              </p:ext>
            </p:extLst>
          </p:nvPr>
        </p:nvGraphicFramePr>
        <p:xfrm>
          <a:off x="1558925" y="4841836"/>
          <a:ext cx="4383088" cy="730250"/>
        </p:xfrm>
        <a:graphic>
          <a:graphicData uri="http://schemas.openxmlformats.org/presentationml/2006/ole">
            <mc:AlternateContent xmlns:mc="http://schemas.openxmlformats.org/markup-compatibility/2006">
              <mc:Choice xmlns:v="urn:schemas-microsoft-com:vml" Requires="v">
                <p:oleObj spid="_x0000_s8343" name="Equation" r:id="rId5" imgW="2209800" imgH="368300" progId="Equation.3">
                  <p:embed/>
                </p:oleObj>
              </mc:Choice>
              <mc:Fallback>
                <p:oleObj name="Equation" r:id="rId5" imgW="2209800" imgH="368300" progId="Equation.3">
                  <p:embed/>
                  <p:pic>
                    <p:nvPicPr>
                      <p:cNvPr id="0" name=""/>
                      <p:cNvPicPr/>
                      <p:nvPr/>
                    </p:nvPicPr>
                    <p:blipFill>
                      <a:blip r:embed="rId6"/>
                      <a:stretch>
                        <a:fillRect/>
                      </a:stretch>
                    </p:blipFill>
                    <p:spPr>
                      <a:xfrm>
                        <a:off x="1558925" y="4841836"/>
                        <a:ext cx="4383088" cy="730250"/>
                      </a:xfrm>
                      <a:prstGeom prst="rect">
                        <a:avLst/>
                      </a:prstGeom>
                    </p:spPr>
                  </p:pic>
                </p:oleObj>
              </mc:Fallback>
            </mc:AlternateContent>
          </a:graphicData>
        </a:graphic>
      </p:graphicFrame>
    </p:spTree>
    <p:extLst>
      <p:ext uri="{BB962C8B-B14F-4D97-AF65-F5344CB8AC3E}">
        <p14:creationId xmlns:p14="http://schemas.microsoft.com/office/powerpoint/2010/main" val="331955455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0800" y="977900"/>
            <a:ext cx="7416800" cy="1477328"/>
          </a:xfrm>
          <a:prstGeom prst="rect">
            <a:avLst/>
          </a:prstGeom>
          <a:noFill/>
        </p:spPr>
        <p:txBody>
          <a:bodyPr wrap="square" rtlCol="0">
            <a:spAutoFit/>
          </a:bodyPr>
          <a:lstStyle/>
          <a:p>
            <a:r>
              <a:rPr lang="en-US" dirty="0" smtClean="0"/>
              <a:t>3. Define best estimates and plausible ranges for input variables.  </a:t>
            </a:r>
          </a:p>
          <a:p>
            <a:r>
              <a:rPr lang="en-US" dirty="0" smtClean="0"/>
              <a:t>These include fluxes (</a:t>
            </a:r>
            <a:r>
              <a:rPr lang="en-US" b="1" i="1" dirty="0" err="1" smtClean="0">
                <a:latin typeface="Book Antiqua"/>
                <a:cs typeface="Book Antiqua"/>
              </a:rPr>
              <a:t>J</a:t>
            </a:r>
            <a:r>
              <a:rPr lang="en-US" b="1" i="1" baseline="-25000" dirty="0" err="1" smtClean="0">
                <a:latin typeface="Book Antiqua"/>
                <a:cs typeface="Book Antiqua"/>
              </a:rPr>
              <a:t>i</a:t>
            </a:r>
            <a:r>
              <a:rPr lang="en-US" dirty="0" smtClean="0"/>
              <a:t>), carbon isotopic compositions (</a:t>
            </a:r>
            <a:r>
              <a:rPr lang="en-US" i="1" dirty="0" smtClean="0">
                <a:latin typeface="Symbol" charset="2"/>
                <a:cs typeface="Symbol" charset="2"/>
              </a:rPr>
              <a:t>d</a:t>
            </a:r>
            <a:r>
              <a:rPr lang="en-US" i="1" baseline="-25000" dirty="0" smtClean="0"/>
              <a:t>i</a:t>
            </a:r>
            <a:r>
              <a:rPr lang="en-US" dirty="0" smtClean="0"/>
              <a:t>), and </a:t>
            </a:r>
            <a:r>
              <a:rPr lang="en-US" i="1" dirty="0" err="1" smtClean="0">
                <a:latin typeface="Symbol" charset="2"/>
                <a:cs typeface="Symbol" charset="2"/>
              </a:rPr>
              <a:t>l</a:t>
            </a:r>
            <a:r>
              <a:rPr lang="en-US" i="1" baseline="-25000" dirty="0" err="1" smtClean="0"/>
              <a:t>ker</a:t>
            </a:r>
            <a:r>
              <a:rPr lang="en-US" dirty="0" smtClean="0"/>
              <a:t>.</a:t>
            </a:r>
            <a:endParaRPr lang="en-US" dirty="0"/>
          </a:p>
          <a:p>
            <a:endParaRPr lang="en-US" dirty="0" smtClean="0"/>
          </a:p>
          <a:p>
            <a:r>
              <a:rPr lang="en-US" dirty="0" smtClean="0"/>
              <a:t>Goal is to explore the possible range of solution space, so we choose a set of uniform distributions with </a:t>
            </a:r>
            <a:r>
              <a:rPr lang="en-US" dirty="0" err="1" smtClean="0"/>
              <a:t>pdf</a:t>
            </a:r>
            <a:r>
              <a:rPr lang="en-US" dirty="0" smtClean="0"/>
              <a:t>:</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8759862"/>
              </p:ext>
            </p:extLst>
          </p:nvPr>
        </p:nvGraphicFramePr>
        <p:xfrm>
          <a:off x="1819729" y="2599478"/>
          <a:ext cx="3793671" cy="1295400"/>
        </p:xfrm>
        <a:graphic>
          <a:graphicData uri="http://schemas.openxmlformats.org/presentationml/2006/ole">
            <mc:AlternateContent xmlns:mc="http://schemas.openxmlformats.org/markup-compatibility/2006">
              <mc:Choice xmlns:v="urn:schemas-microsoft-com:vml" Requires="v">
                <p:oleObj spid="_x0000_s9294" name="Equation" r:id="rId3" imgW="2082800" imgH="711200" progId="Equation.3">
                  <p:embed/>
                </p:oleObj>
              </mc:Choice>
              <mc:Fallback>
                <p:oleObj name="Equation" r:id="rId3" imgW="2082800" imgH="711200" progId="Equation.3">
                  <p:embed/>
                  <p:pic>
                    <p:nvPicPr>
                      <p:cNvPr id="0" name=""/>
                      <p:cNvPicPr/>
                      <p:nvPr/>
                    </p:nvPicPr>
                    <p:blipFill>
                      <a:blip r:embed="rId4"/>
                      <a:stretch>
                        <a:fillRect/>
                      </a:stretch>
                    </p:blipFill>
                    <p:spPr>
                      <a:xfrm>
                        <a:off x="1819729" y="2599478"/>
                        <a:ext cx="3793671" cy="1295400"/>
                      </a:xfrm>
                      <a:prstGeom prst="rect">
                        <a:avLst/>
                      </a:prstGeom>
                    </p:spPr>
                  </p:pic>
                </p:oleObj>
              </mc:Fallback>
            </mc:AlternateContent>
          </a:graphicData>
        </a:graphic>
      </p:graphicFrame>
      <p:sp>
        <p:nvSpPr>
          <p:cNvPr id="8" name="TextBox 7"/>
          <p:cNvSpPr txBox="1"/>
          <p:nvPr/>
        </p:nvSpPr>
        <p:spPr>
          <a:xfrm>
            <a:off x="1511300" y="4191000"/>
            <a:ext cx="7010400" cy="923330"/>
          </a:xfrm>
          <a:prstGeom prst="rect">
            <a:avLst/>
          </a:prstGeom>
          <a:noFill/>
        </p:spPr>
        <p:txBody>
          <a:bodyPr wrap="square" rtlCol="0">
            <a:spAutoFit/>
          </a:bodyPr>
          <a:lstStyle/>
          <a:p>
            <a:r>
              <a:rPr lang="en-US" dirty="0" smtClean="0"/>
              <a:t>Isotopic and redox balances are calculated in a Monte Carlo sense, and solutions that are inconsistent with the global constraints are discarded.  Typically, ~600 viable solutions emerge from 50,000 trials (1%).</a:t>
            </a:r>
            <a:endParaRPr lang="en-US" dirty="0"/>
          </a:p>
        </p:txBody>
      </p:sp>
    </p:spTree>
    <p:extLst>
      <p:ext uri="{BB962C8B-B14F-4D97-AF65-F5344CB8AC3E}">
        <p14:creationId xmlns:p14="http://schemas.microsoft.com/office/powerpoint/2010/main" val="9258033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4-forg-phi-f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31193" cy="6858000"/>
          </a:xfrm>
          <a:prstGeom prst="rect">
            <a:avLst/>
          </a:prstGeom>
        </p:spPr>
      </p:pic>
      <p:sp>
        <p:nvSpPr>
          <p:cNvPr id="5" name="TextBox 4"/>
          <p:cNvSpPr txBox="1"/>
          <p:nvPr/>
        </p:nvSpPr>
        <p:spPr>
          <a:xfrm>
            <a:off x="5890526" y="5881758"/>
            <a:ext cx="2402433" cy="800219"/>
          </a:xfrm>
          <a:prstGeom prst="rect">
            <a:avLst/>
          </a:prstGeom>
          <a:solidFill>
            <a:schemeClr val="bg1"/>
          </a:solidFill>
        </p:spPr>
        <p:txBody>
          <a:bodyPr wrap="none" rtlCol="0">
            <a:spAutoFit/>
          </a:bodyPr>
          <a:lstStyle/>
          <a:p>
            <a:r>
              <a:rPr lang="en-US" sz="2800" i="1" dirty="0" err="1" smtClean="0">
                <a:latin typeface="Symbol" charset="2"/>
                <a:cs typeface="Symbol" charset="2"/>
              </a:rPr>
              <a:t>F</a:t>
            </a:r>
            <a:r>
              <a:rPr lang="en-US" sz="2800" i="1" baseline="-25000" dirty="0" err="1" smtClean="0"/>
              <a:t>org</a:t>
            </a:r>
            <a:endParaRPr lang="en-US" sz="2800" i="1" baseline="-25000" dirty="0" smtClean="0"/>
          </a:p>
          <a:p>
            <a:r>
              <a:rPr lang="en-US" i="1" dirty="0" smtClean="0"/>
              <a:t>(weathering efficiency)</a:t>
            </a:r>
            <a:endParaRPr lang="en-US" i="1" dirty="0"/>
          </a:p>
        </p:txBody>
      </p:sp>
      <p:sp>
        <p:nvSpPr>
          <p:cNvPr id="6" name="TextBox 5"/>
          <p:cNvSpPr txBox="1"/>
          <p:nvPr/>
        </p:nvSpPr>
        <p:spPr>
          <a:xfrm>
            <a:off x="1003162" y="5881758"/>
            <a:ext cx="1937143" cy="812530"/>
          </a:xfrm>
          <a:prstGeom prst="rect">
            <a:avLst/>
          </a:prstGeom>
          <a:solidFill>
            <a:srgbClr val="FFFFFF"/>
          </a:solidFill>
        </p:spPr>
        <p:txBody>
          <a:bodyPr wrap="none" rtlCol="0">
            <a:spAutoFit/>
          </a:bodyPr>
          <a:lstStyle/>
          <a:p>
            <a:pPr algn="ctr">
              <a:lnSpc>
                <a:spcPct val="120000"/>
              </a:lnSpc>
            </a:pPr>
            <a:r>
              <a:rPr lang="en-US" sz="2400" b="1" dirty="0" err="1" smtClean="0">
                <a:latin typeface="Apple Chancery"/>
                <a:cs typeface="Apple Chancery"/>
              </a:rPr>
              <a:t>f</a:t>
            </a:r>
            <a:r>
              <a:rPr lang="en-US" sz="2400" b="1" baseline="-25000" dirty="0" err="1" smtClean="0">
                <a:cs typeface="Apple Chancery"/>
              </a:rPr>
              <a:t>org</a:t>
            </a:r>
            <a:endParaRPr lang="en-US" sz="2400" b="1" baseline="-25000" dirty="0" smtClean="0">
              <a:cs typeface="Apple Chancery"/>
            </a:endParaRPr>
          </a:p>
          <a:p>
            <a:pPr algn="ctr"/>
            <a:r>
              <a:rPr lang="en-US" i="1" dirty="0" smtClean="0">
                <a:cs typeface="Apple Chancery"/>
              </a:rPr>
              <a:t>C</a:t>
            </a:r>
            <a:r>
              <a:rPr lang="en-US" i="1" baseline="-25000" dirty="0" smtClean="0">
                <a:cs typeface="Apple Chancery"/>
              </a:rPr>
              <a:t>org </a:t>
            </a:r>
            <a:r>
              <a:rPr lang="en-US" i="1" dirty="0" smtClean="0">
                <a:cs typeface="Apple Chancery"/>
              </a:rPr>
              <a:t>burial fraction</a:t>
            </a:r>
            <a:endParaRPr lang="en-US" i="1" dirty="0">
              <a:cs typeface="Apple Chancery"/>
            </a:endParaRPr>
          </a:p>
        </p:txBody>
      </p:sp>
      <p:sp>
        <p:nvSpPr>
          <p:cNvPr id="7" name="TextBox 6"/>
          <p:cNvSpPr txBox="1"/>
          <p:nvPr/>
        </p:nvSpPr>
        <p:spPr>
          <a:xfrm rot="16200000">
            <a:off x="107858" y="2519118"/>
            <a:ext cx="1512418" cy="1292662"/>
          </a:xfrm>
          <a:prstGeom prst="rect">
            <a:avLst/>
          </a:prstGeom>
          <a:solidFill>
            <a:srgbClr val="FFFFFF"/>
          </a:solidFill>
        </p:spPr>
        <p:txBody>
          <a:bodyPr wrap="square" rtlCol="0">
            <a:spAutoFit/>
          </a:bodyPr>
          <a:lstStyle/>
          <a:p>
            <a:pPr algn="ctr"/>
            <a:r>
              <a:rPr lang="en-US" sz="2400" i="1" dirty="0" smtClean="0"/>
              <a:t>J</a:t>
            </a:r>
            <a:r>
              <a:rPr lang="en-US" sz="2400" i="1" baseline="-25000" dirty="0" smtClean="0"/>
              <a:t>CH4</a:t>
            </a:r>
          </a:p>
          <a:p>
            <a:pPr algn="ctr"/>
            <a:r>
              <a:rPr lang="en-US" i="1" dirty="0" smtClean="0"/>
              <a:t>basin gas flux, </a:t>
            </a:r>
            <a:r>
              <a:rPr lang="en-US" i="1" dirty="0" err="1" smtClean="0"/>
              <a:t>Tmol</a:t>
            </a:r>
            <a:r>
              <a:rPr lang="en-US" i="1" dirty="0" smtClean="0"/>
              <a:t> yr</a:t>
            </a:r>
            <a:r>
              <a:rPr lang="en-US" i="1" baseline="30000" dirty="0" smtClean="0"/>
              <a:t>-1</a:t>
            </a:r>
          </a:p>
          <a:p>
            <a:pPr algn="ctr"/>
            <a:endParaRPr lang="en-US" i="1" dirty="0"/>
          </a:p>
        </p:txBody>
      </p:sp>
      <p:sp>
        <p:nvSpPr>
          <p:cNvPr id="8" name="TextBox 7"/>
          <p:cNvSpPr txBox="1"/>
          <p:nvPr/>
        </p:nvSpPr>
        <p:spPr>
          <a:xfrm>
            <a:off x="1308100" y="406400"/>
            <a:ext cx="1907356" cy="369332"/>
          </a:xfrm>
          <a:prstGeom prst="rect">
            <a:avLst/>
          </a:prstGeom>
          <a:noFill/>
        </p:spPr>
        <p:txBody>
          <a:bodyPr wrap="none" rtlCol="0">
            <a:spAutoFit/>
          </a:bodyPr>
          <a:lstStyle/>
          <a:p>
            <a:r>
              <a:rPr lang="en-US" i="1" dirty="0" smtClean="0"/>
              <a:t>Simulation results</a:t>
            </a:r>
            <a:endParaRPr lang="en-US" i="1" dirty="0"/>
          </a:p>
        </p:txBody>
      </p:sp>
    </p:spTree>
    <p:extLst>
      <p:ext uri="{BB962C8B-B14F-4D97-AF65-F5344CB8AC3E}">
        <p14:creationId xmlns:p14="http://schemas.microsoft.com/office/powerpoint/2010/main" val="22629979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i-Jch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762000"/>
            <a:ext cx="7083558" cy="5309501"/>
          </a:xfrm>
          <a:prstGeom prst="rect">
            <a:avLst/>
          </a:prstGeom>
        </p:spPr>
      </p:pic>
      <p:sp>
        <p:nvSpPr>
          <p:cNvPr id="5" name="Rectangle 4"/>
          <p:cNvSpPr/>
          <p:nvPr/>
        </p:nvSpPr>
        <p:spPr>
          <a:xfrm>
            <a:off x="5499100" y="4089400"/>
            <a:ext cx="1943100" cy="13843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endParaRPr>
          </a:p>
        </p:txBody>
      </p:sp>
      <p:sp>
        <p:nvSpPr>
          <p:cNvPr id="6" name="TextBox 5"/>
          <p:cNvSpPr txBox="1"/>
          <p:nvPr/>
        </p:nvSpPr>
        <p:spPr>
          <a:xfrm>
            <a:off x="3390900" y="5656002"/>
            <a:ext cx="2948437" cy="830997"/>
          </a:xfrm>
          <a:prstGeom prst="rect">
            <a:avLst/>
          </a:prstGeom>
          <a:solidFill>
            <a:schemeClr val="bg1"/>
          </a:solidFill>
        </p:spPr>
        <p:txBody>
          <a:bodyPr wrap="none" rtlCol="0">
            <a:spAutoFit/>
          </a:bodyPr>
          <a:lstStyle/>
          <a:p>
            <a:endParaRPr lang="en-US" i="1" dirty="0" smtClean="0"/>
          </a:p>
          <a:p>
            <a:r>
              <a:rPr lang="en-US" i="1" dirty="0" smtClean="0"/>
              <a:t>J</a:t>
            </a:r>
            <a:r>
              <a:rPr lang="en-US" i="1" baseline="-25000" dirty="0" smtClean="0"/>
              <a:t>CH4</a:t>
            </a:r>
            <a:r>
              <a:rPr lang="en-US" dirty="0" smtClean="0"/>
              <a:t> – basin gas flux, </a:t>
            </a:r>
            <a:r>
              <a:rPr lang="en-US" dirty="0" err="1" smtClean="0"/>
              <a:t>Tmol</a:t>
            </a:r>
            <a:r>
              <a:rPr lang="en-US" dirty="0" smtClean="0"/>
              <a:t> yr</a:t>
            </a:r>
            <a:r>
              <a:rPr lang="en-US" baseline="30000" dirty="0" smtClean="0"/>
              <a:t>-1</a:t>
            </a:r>
          </a:p>
          <a:p>
            <a:endParaRPr lang="en-US" baseline="30000" dirty="0"/>
          </a:p>
        </p:txBody>
      </p:sp>
      <p:sp>
        <p:nvSpPr>
          <p:cNvPr id="7" name="TextBox 6"/>
          <p:cNvSpPr txBox="1"/>
          <p:nvPr/>
        </p:nvSpPr>
        <p:spPr>
          <a:xfrm rot="16200000">
            <a:off x="48526" y="3113158"/>
            <a:ext cx="2402433" cy="800219"/>
          </a:xfrm>
          <a:prstGeom prst="rect">
            <a:avLst/>
          </a:prstGeom>
          <a:solidFill>
            <a:schemeClr val="bg1"/>
          </a:solidFill>
        </p:spPr>
        <p:txBody>
          <a:bodyPr wrap="none" rtlCol="0">
            <a:spAutoFit/>
          </a:bodyPr>
          <a:lstStyle/>
          <a:p>
            <a:pPr algn="ctr"/>
            <a:r>
              <a:rPr lang="en-US" sz="2800" i="1" dirty="0" err="1" smtClean="0">
                <a:latin typeface="Symbol" charset="2"/>
                <a:cs typeface="Symbol" charset="2"/>
              </a:rPr>
              <a:t>F</a:t>
            </a:r>
            <a:r>
              <a:rPr lang="en-US" sz="2800" i="1" baseline="-25000" dirty="0" err="1" smtClean="0"/>
              <a:t>org</a:t>
            </a:r>
            <a:endParaRPr lang="en-US" sz="2800" i="1" baseline="-25000" dirty="0" smtClean="0"/>
          </a:p>
          <a:p>
            <a:pPr algn="ctr"/>
            <a:r>
              <a:rPr lang="en-US" i="1" dirty="0" smtClean="0"/>
              <a:t>(weathering efficiency)</a:t>
            </a:r>
            <a:endParaRPr lang="en-US" i="1" dirty="0"/>
          </a:p>
        </p:txBody>
      </p:sp>
      <p:sp>
        <p:nvSpPr>
          <p:cNvPr id="8" name="TextBox 7"/>
          <p:cNvSpPr txBox="1"/>
          <p:nvPr/>
        </p:nvSpPr>
        <p:spPr>
          <a:xfrm>
            <a:off x="455932" y="386834"/>
            <a:ext cx="8360690" cy="400110"/>
          </a:xfrm>
          <a:prstGeom prst="rect">
            <a:avLst/>
          </a:prstGeom>
          <a:noFill/>
        </p:spPr>
        <p:txBody>
          <a:bodyPr wrap="none" rtlCol="0">
            <a:spAutoFit/>
          </a:bodyPr>
          <a:lstStyle/>
          <a:p>
            <a:r>
              <a:rPr lang="en-US" sz="2000" dirty="0" smtClean="0"/>
              <a:t>CH</a:t>
            </a:r>
            <a:r>
              <a:rPr lang="en-US" sz="2000" baseline="-25000" dirty="0" smtClean="0"/>
              <a:t>4</a:t>
            </a:r>
            <a:r>
              <a:rPr lang="en-US" sz="2000" dirty="0" smtClean="0"/>
              <a:t> fluxes only compatible with low weathering efficiency for sedimentary C</a:t>
            </a:r>
            <a:r>
              <a:rPr lang="en-US" sz="2000" baseline="-25000" dirty="0" smtClean="0"/>
              <a:t>org</a:t>
            </a:r>
          </a:p>
        </p:txBody>
      </p:sp>
      <p:sp>
        <p:nvSpPr>
          <p:cNvPr id="9" name="TextBox 8"/>
          <p:cNvSpPr txBox="1"/>
          <p:nvPr/>
        </p:nvSpPr>
        <p:spPr>
          <a:xfrm>
            <a:off x="4940300" y="2006600"/>
            <a:ext cx="2279903" cy="646331"/>
          </a:xfrm>
          <a:prstGeom prst="rect">
            <a:avLst/>
          </a:prstGeom>
          <a:noFill/>
        </p:spPr>
        <p:txBody>
          <a:bodyPr wrap="none" rtlCol="0">
            <a:spAutoFit/>
          </a:bodyPr>
          <a:lstStyle/>
          <a:p>
            <a:r>
              <a:rPr lang="en-US" i="1" dirty="0" smtClean="0"/>
              <a:t>J</a:t>
            </a:r>
            <a:r>
              <a:rPr lang="en-US" i="1" baseline="-25000" dirty="0" smtClean="0"/>
              <a:t>CH4</a:t>
            </a:r>
            <a:r>
              <a:rPr lang="en-US" i="1" dirty="0" smtClean="0"/>
              <a:t> ≈ 2.6 – 4 </a:t>
            </a:r>
            <a:r>
              <a:rPr lang="en-US" i="1" dirty="0" err="1" smtClean="0"/>
              <a:t>Tmol</a:t>
            </a:r>
            <a:r>
              <a:rPr lang="en-US" i="1" dirty="0" smtClean="0"/>
              <a:t> yr</a:t>
            </a:r>
            <a:r>
              <a:rPr lang="en-US" i="1" baseline="30000" dirty="0" smtClean="0"/>
              <a:t>-1</a:t>
            </a:r>
          </a:p>
          <a:p>
            <a:r>
              <a:rPr lang="en-US" i="1" dirty="0" err="1" smtClean="0"/>
              <a:t>Etiope</a:t>
            </a:r>
            <a:r>
              <a:rPr lang="en-US" i="1" dirty="0" smtClean="0"/>
              <a:t> et al., 2008</a:t>
            </a:r>
            <a:endParaRPr lang="en-US" i="1" dirty="0"/>
          </a:p>
        </p:txBody>
      </p:sp>
      <p:cxnSp>
        <p:nvCxnSpPr>
          <p:cNvPr id="12" name="Straight Connector 11"/>
          <p:cNvCxnSpPr/>
          <p:nvPr/>
        </p:nvCxnSpPr>
        <p:spPr>
          <a:xfrm flipV="1">
            <a:off x="4017267" y="2652931"/>
            <a:ext cx="0" cy="282077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949680" y="2652931"/>
            <a:ext cx="2067587" cy="233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41857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6533" y="571500"/>
            <a:ext cx="7264400" cy="5355313"/>
          </a:xfrm>
          <a:prstGeom prst="rect">
            <a:avLst/>
          </a:prstGeom>
          <a:noFill/>
        </p:spPr>
        <p:txBody>
          <a:bodyPr wrap="square" rtlCol="0">
            <a:spAutoFit/>
          </a:bodyPr>
          <a:lstStyle/>
          <a:p>
            <a:pPr marL="342900" indent="-342900">
              <a:buFont typeface="+mj-lt"/>
              <a:buAutoNum type="arabicPeriod"/>
            </a:pPr>
            <a:endParaRPr lang="en-US" dirty="0" smtClean="0"/>
          </a:p>
          <a:p>
            <a:pPr marL="342900" indent="-342900">
              <a:buFont typeface="+mj-lt"/>
              <a:buAutoNum type="arabicPeriod"/>
            </a:pPr>
            <a:r>
              <a:rPr lang="en-US" dirty="0" smtClean="0"/>
              <a:t>C</a:t>
            </a:r>
            <a:r>
              <a:rPr lang="en-US" baseline="-25000" dirty="0" smtClean="0"/>
              <a:t>org</a:t>
            </a:r>
            <a:r>
              <a:rPr lang="en-US" dirty="0" smtClean="0"/>
              <a:t> evolves with biosynthesis, </a:t>
            </a:r>
            <a:r>
              <a:rPr lang="en-US" dirty="0" err="1" smtClean="0"/>
              <a:t>diagenesis</a:t>
            </a:r>
            <a:r>
              <a:rPr lang="en-US" dirty="0" smtClean="0"/>
              <a:t> and burial toward lower H/C and O/C and becomes less reactive.</a:t>
            </a:r>
          </a:p>
          <a:p>
            <a:pPr marL="342900" indent="-342900">
              <a:buFont typeface="+mj-lt"/>
              <a:buAutoNum type="arabicPeriod"/>
            </a:pPr>
            <a:endParaRPr lang="en-US" dirty="0" smtClean="0"/>
          </a:p>
          <a:p>
            <a:pPr marL="342900" indent="-342900">
              <a:buFont typeface="+mj-lt"/>
              <a:buAutoNum type="arabicPeriod"/>
            </a:pPr>
            <a:r>
              <a:rPr lang="en-US" dirty="0" smtClean="0"/>
              <a:t>Sedimentary C</a:t>
            </a:r>
            <a:r>
              <a:rPr lang="en-US" baseline="-25000" dirty="0" smtClean="0"/>
              <a:t>org</a:t>
            </a:r>
            <a:r>
              <a:rPr lang="en-US" dirty="0" smtClean="0"/>
              <a:t> is incompletely oxidized even today (high O</a:t>
            </a:r>
            <a:r>
              <a:rPr lang="en-US" baseline="-25000" dirty="0" smtClean="0"/>
              <a:t>2</a:t>
            </a:r>
            <a:r>
              <a:rPr lang="en-US" dirty="0" smtClean="0"/>
              <a:t>) .  At low O</a:t>
            </a:r>
            <a:r>
              <a:rPr lang="en-US" baseline="-25000" dirty="0" smtClean="0"/>
              <a:t>2</a:t>
            </a:r>
            <a:r>
              <a:rPr lang="en-US" dirty="0" smtClean="0"/>
              <a:t> kerogen would have been recycled yet more efficiently.</a:t>
            </a:r>
          </a:p>
          <a:p>
            <a:pPr marL="342900" indent="-342900">
              <a:buFont typeface="+mj-lt"/>
              <a:buAutoNum type="arabicPeriod"/>
            </a:pPr>
            <a:endParaRPr lang="en-US" dirty="0"/>
          </a:p>
          <a:p>
            <a:pPr marL="342900" indent="-342900">
              <a:buFont typeface="+mj-lt"/>
              <a:buAutoNum type="arabicPeriod"/>
            </a:pPr>
            <a:r>
              <a:rPr lang="en-US" dirty="0" smtClean="0"/>
              <a:t>Traditional </a:t>
            </a:r>
            <a:r>
              <a:rPr lang="en-US" dirty="0"/>
              <a:t>i</a:t>
            </a:r>
            <a:r>
              <a:rPr lang="en-US" dirty="0" smtClean="0"/>
              <a:t>sotope mass balance needs rethinking.  Implies inefficient C</a:t>
            </a:r>
            <a:r>
              <a:rPr lang="en-US" baseline="-25000" dirty="0" smtClean="0"/>
              <a:t>org</a:t>
            </a:r>
            <a:r>
              <a:rPr lang="en-US" dirty="0" smtClean="0"/>
              <a:t> oxidation and/or large CH</a:t>
            </a:r>
            <a:r>
              <a:rPr lang="en-US" baseline="-25000" dirty="0" smtClean="0"/>
              <a:t>4</a:t>
            </a:r>
            <a:r>
              <a:rPr lang="en-US" dirty="0" smtClean="0"/>
              <a:t> flux to close balance.</a:t>
            </a:r>
          </a:p>
          <a:p>
            <a:pPr marL="342900" indent="-342900">
              <a:buFont typeface="+mj-lt"/>
              <a:buAutoNum type="arabicPeriod"/>
            </a:pPr>
            <a:endParaRPr lang="en-US" dirty="0"/>
          </a:p>
          <a:p>
            <a:pPr marL="342900" indent="-342900">
              <a:buFont typeface="+mj-lt"/>
              <a:buAutoNum type="arabicPeriod"/>
            </a:pPr>
            <a:r>
              <a:rPr lang="en-US" dirty="0" smtClean="0"/>
              <a:t>Oxidative </a:t>
            </a:r>
            <a:r>
              <a:rPr lang="en-US" dirty="0" smtClean="0"/>
              <a:t>weathering of sedimentary C</a:t>
            </a:r>
            <a:r>
              <a:rPr lang="en-US" baseline="-25000" dirty="0" smtClean="0"/>
              <a:t>org</a:t>
            </a:r>
            <a:r>
              <a:rPr lang="en-US" dirty="0" smtClean="0"/>
              <a:t> (‘kerogen”) and of Fe</a:t>
            </a:r>
            <a:r>
              <a:rPr lang="en-US" baseline="30000" dirty="0" smtClean="0"/>
              <a:t>2+</a:t>
            </a:r>
            <a:r>
              <a:rPr lang="en-US" dirty="0" smtClean="0"/>
              <a:t> in the oceanic crust are the major redox sinks, and provides feedback on </a:t>
            </a:r>
            <a:r>
              <a:rPr lang="en-US" i="1" dirty="0" smtClean="0"/>
              <a:t>pO</a:t>
            </a:r>
            <a:r>
              <a:rPr lang="en-US" i="1" baseline="-25000" dirty="0" smtClean="0"/>
              <a:t>2</a:t>
            </a:r>
            <a:r>
              <a:rPr lang="en-US" i="1" dirty="0" smtClean="0"/>
              <a:t>.</a:t>
            </a:r>
          </a:p>
          <a:p>
            <a:pPr marL="342900" indent="-342900">
              <a:buFont typeface="+mj-lt"/>
              <a:buAutoNum type="arabicPeriod"/>
            </a:pPr>
            <a:endParaRPr lang="en-US" dirty="0" smtClean="0"/>
          </a:p>
          <a:p>
            <a:pPr marL="342900" indent="-342900">
              <a:buFont typeface="+mj-lt"/>
              <a:buAutoNum type="arabicPeriod"/>
            </a:pPr>
            <a:r>
              <a:rPr lang="en-US" dirty="0" smtClean="0"/>
              <a:t>Oxidation of oceanic crust is </a:t>
            </a:r>
          </a:p>
          <a:p>
            <a:r>
              <a:rPr lang="en-US" dirty="0" smtClean="0"/>
              <a:t>		a) dependent on pO</a:t>
            </a:r>
            <a:r>
              <a:rPr lang="en-US" baseline="-25000" dirty="0" smtClean="0"/>
              <a:t>2</a:t>
            </a:r>
            <a:r>
              <a:rPr lang="en-US" dirty="0" smtClean="0"/>
              <a:t> – should have been low in Precambrian</a:t>
            </a:r>
            <a:endParaRPr lang="en-US" baseline="-25000" dirty="0" smtClean="0"/>
          </a:p>
          <a:p>
            <a:r>
              <a:rPr lang="en-US" dirty="0"/>
              <a:t>	</a:t>
            </a:r>
            <a:r>
              <a:rPr lang="en-US" dirty="0" smtClean="0"/>
              <a:t>	b) represents major tax on O</a:t>
            </a:r>
            <a:r>
              <a:rPr lang="en-US" baseline="-25000" dirty="0" smtClean="0"/>
              <a:t>2</a:t>
            </a:r>
            <a:r>
              <a:rPr lang="en-US" dirty="0" smtClean="0"/>
              <a:t> production</a:t>
            </a:r>
          </a:p>
          <a:p>
            <a:r>
              <a:rPr lang="en-US" dirty="0"/>
              <a:t>	</a:t>
            </a:r>
            <a:r>
              <a:rPr lang="en-US" dirty="0" smtClean="0"/>
              <a:t>	c) requires that C</a:t>
            </a:r>
            <a:r>
              <a:rPr lang="en-US" baseline="-25000" dirty="0" smtClean="0"/>
              <a:t>org</a:t>
            </a:r>
            <a:r>
              <a:rPr lang="en-US" dirty="0" smtClean="0"/>
              <a:t> reservoir grows and/or is subducted over time</a:t>
            </a:r>
          </a:p>
          <a:p>
            <a:pPr lvl="1"/>
            <a:endParaRPr lang="en-US" dirty="0"/>
          </a:p>
          <a:p>
            <a:endParaRPr lang="en-US" dirty="0" smtClean="0"/>
          </a:p>
        </p:txBody>
      </p:sp>
      <p:pic>
        <p:nvPicPr>
          <p:cNvPr id="5" name="Picture 6" descr="cu_logo_sml_150_ppt.jpg                                        000B7307&#10;MPF28 Panther                  BD8AC844:"/>
          <p:cNvPicPr>
            <a:picLocks noChangeAspect="1" noChangeArrowheads="1"/>
          </p:cNvPicPr>
          <p:nvPr/>
        </p:nvPicPr>
        <p:blipFill>
          <a:blip r:embed="rId2">
            <a:extLst>
              <a:ext uri="{28A0092B-C50C-407E-A947-70E740481C1C}">
                <a14:useLocalDpi xmlns:a14="http://schemas.microsoft.com/office/drawing/2010/main" val="0"/>
              </a:ext>
            </a:extLst>
          </a:blip>
          <a:srcRect l="3333" r="85835"/>
          <a:stretch>
            <a:fillRect/>
          </a:stretch>
        </p:blipFill>
        <p:spPr bwMode="auto">
          <a:xfrm>
            <a:off x="8077200" y="5791200"/>
            <a:ext cx="10668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753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more details</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One way to approach this is to set up the full set of mass and isotope balance equations.  This involves about 20 terms, not all of which are fully independent.  Then for convenience I express the oxidation/reduction in terms of “O</a:t>
            </a:r>
            <a:r>
              <a:rPr lang="en-US" sz="2400" baseline="-25000" dirty="0" smtClean="0"/>
              <a:t>2</a:t>
            </a:r>
            <a:r>
              <a:rPr lang="en-US" sz="2400" dirty="0" smtClean="0"/>
              <a:t> equivalents” via the appropriate stoichiometry.  I assign uncertainties by gazing at the data – sometimes we understand the uncertainty structure pretty well, in other cases it’s a best guess.  The I impose two steady state constraints and run many Monte Carlo trials of all possible combinations.  Most fail, and the subset that work form arrays in N dimensional space. 3D is about all I can see.  I’m working on understanding the covariance structure better, and on how to project results. See a few details below. </a:t>
            </a:r>
            <a:endParaRPr lang="en-US" sz="2400" dirty="0"/>
          </a:p>
        </p:txBody>
      </p:sp>
    </p:spTree>
    <p:extLst>
      <p:ext uri="{BB962C8B-B14F-4D97-AF65-F5344CB8AC3E}">
        <p14:creationId xmlns:p14="http://schemas.microsoft.com/office/powerpoint/2010/main" val="3354406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349653418"/>
              </p:ext>
            </p:extLst>
          </p:nvPr>
        </p:nvGraphicFramePr>
        <p:xfrm>
          <a:off x="5232400" y="3530600"/>
          <a:ext cx="114300" cy="165100"/>
        </p:xfrm>
        <a:graphic>
          <a:graphicData uri="http://schemas.openxmlformats.org/presentationml/2006/ole">
            <mc:AlternateContent xmlns:mc="http://schemas.openxmlformats.org/markup-compatibility/2006">
              <mc:Choice xmlns:v="urn:schemas-microsoft-com:vml" Requires="v">
                <p:oleObj spid="_x0000_s42058"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5232400" y="3530600"/>
                        <a:ext cx="114300" cy="165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5789246"/>
              </p:ext>
            </p:extLst>
          </p:nvPr>
        </p:nvGraphicFramePr>
        <p:xfrm>
          <a:off x="1117600" y="1003491"/>
          <a:ext cx="4229100" cy="744537"/>
        </p:xfrm>
        <a:graphic>
          <a:graphicData uri="http://schemas.openxmlformats.org/presentationml/2006/ole">
            <mc:AlternateContent xmlns:mc="http://schemas.openxmlformats.org/markup-compatibility/2006">
              <mc:Choice xmlns:v="urn:schemas-microsoft-com:vml" Requires="v">
                <p:oleObj spid="_x0000_s42059" name="Equation" r:id="rId5" imgW="2095500" imgH="368300" progId="Equation.DSMT4">
                  <p:embed/>
                </p:oleObj>
              </mc:Choice>
              <mc:Fallback>
                <p:oleObj name="Equation" r:id="rId5" imgW="2095500" imgH="368300" progId="Equation.DSMT4">
                  <p:embed/>
                  <p:pic>
                    <p:nvPicPr>
                      <p:cNvPr id="0" name=""/>
                      <p:cNvPicPr/>
                      <p:nvPr/>
                    </p:nvPicPr>
                    <p:blipFill>
                      <a:blip r:embed="rId6"/>
                      <a:stretch>
                        <a:fillRect/>
                      </a:stretch>
                    </p:blipFill>
                    <p:spPr>
                      <a:xfrm>
                        <a:off x="1117600" y="1003491"/>
                        <a:ext cx="4229100" cy="74453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92386086"/>
              </p:ext>
            </p:extLst>
          </p:nvPr>
        </p:nvGraphicFramePr>
        <p:xfrm>
          <a:off x="1117600" y="2756284"/>
          <a:ext cx="5408612" cy="508000"/>
        </p:xfrm>
        <a:graphic>
          <a:graphicData uri="http://schemas.openxmlformats.org/presentationml/2006/ole">
            <mc:AlternateContent xmlns:mc="http://schemas.openxmlformats.org/markup-compatibility/2006">
              <mc:Choice xmlns:v="urn:schemas-microsoft-com:vml" Requires="v">
                <p:oleObj spid="_x0000_s42060" name="Equation" r:id="rId7" imgW="2705100" imgH="254000" progId="Equation.DSMT4">
                  <p:embed/>
                </p:oleObj>
              </mc:Choice>
              <mc:Fallback>
                <p:oleObj name="Equation" r:id="rId7" imgW="2705100" imgH="254000" progId="Equation.DSMT4">
                  <p:embed/>
                  <p:pic>
                    <p:nvPicPr>
                      <p:cNvPr id="0" name=""/>
                      <p:cNvPicPr/>
                      <p:nvPr/>
                    </p:nvPicPr>
                    <p:blipFill>
                      <a:blip r:embed="rId8"/>
                      <a:stretch>
                        <a:fillRect/>
                      </a:stretch>
                    </p:blipFill>
                    <p:spPr>
                      <a:xfrm>
                        <a:off x="1117600" y="2756284"/>
                        <a:ext cx="5408612" cy="5080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12549474"/>
              </p:ext>
            </p:extLst>
          </p:nvPr>
        </p:nvGraphicFramePr>
        <p:xfrm>
          <a:off x="1129509" y="4687151"/>
          <a:ext cx="5280025" cy="515938"/>
        </p:xfrm>
        <a:graphic>
          <a:graphicData uri="http://schemas.openxmlformats.org/presentationml/2006/ole">
            <mc:AlternateContent xmlns:mc="http://schemas.openxmlformats.org/markup-compatibility/2006">
              <mc:Choice xmlns:v="urn:schemas-microsoft-com:vml" Requires="v">
                <p:oleObj spid="_x0000_s42061" name="Equation" r:id="rId9" imgW="2603500" imgH="254000" progId="Equation.DSMT4">
                  <p:embed/>
                </p:oleObj>
              </mc:Choice>
              <mc:Fallback>
                <p:oleObj name="Equation" r:id="rId9" imgW="2603500" imgH="254000" progId="Equation.DSMT4">
                  <p:embed/>
                  <p:pic>
                    <p:nvPicPr>
                      <p:cNvPr id="0" name=""/>
                      <p:cNvPicPr/>
                      <p:nvPr/>
                    </p:nvPicPr>
                    <p:blipFill>
                      <a:blip r:embed="rId10"/>
                      <a:stretch>
                        <a:fillRect/>
                      </a:stretch>
                    </p:blipFill>
                    <p:spPr>
                      <a:xfrm>
                        <a:off x="1129509" y="4687151"/>
                        <a:ext cx="5280025" cy="515938"/>
                      </a:xfrm>
                      <a:prstGeom prst="rect">
                        <a:avLst/>
                      </a:prstGeom>
                    </p:spPr>
                  </p:pic>
                </p:oleObj>
              </mc:Fallback>
            </mc:AlternateContent>
          </a:graphicData>
        </a:graphic>
      </p:graphicFrame>
      <p:sp>
        <p:nvSpPr>
          <p:cNvPr id="12" name="TextBox 11"/>
          <p:cNvSpPr txBox="1"/>
          <p:nvPr/>
        </p:nvSpPr>
        <p:spPr>
          <a:xfrm>
            <a:off x="1051521" y="432741"/>
            <a:ext cx="5078471" cy="369332"/>
          </a:xfrm>
          <a:prstGeom prst="rect">
            <a:avLst/>
          </a:prstGeom>
          <a:noFill/>
        </p:spPr>
        <p:txBody>
          <a:bodyPr wrap="none" rtlCol="0">
            <a:spAutoFit/>
          </a:bodyPr>
          <a:lstStyle/>
          <a:p>
            <a:r>
              <a:rPr lang="en-US" dirty="0" smtClean="0"/>
              <a:t>1. Steady state assumption for masses and isotopes:</a:t>
            </a:r>
            <a:endParaRPr lang="en-US" dirty="0"/>
          </a:p>
        </p:txBody>
      </p:sp>
      <p:sp>
        <p:nvSpPr>
          <p:cNvPr id="13" name="TextBox 12"/>
          <p:cNvSpPr txBox="1"/>
          <p:nvPr/>
        </p:nvSpPr>
        <p:spPr>
          <a:xfrm>
            <a:off x="1096085" y="2350519"/>
            <a:ext cx="3078863" cy="369332"/>
          </a:xfrm>
          <a:prstGeom prst="rect">
            <a:avLst/>
          </a:prstGeom>
          <a:noFill/>
        </p:spPr>
        <p:txBody>
          <a:bodyPr wrap="none" rtlCol="0">
            <a:spAutoFit/>
          </a:bodyPr>
          <a:lstStyle/>
          <a:p>
            <a:r>
              <a:rPr lang="en-US" dirty="0" smtClean="0"/>
              <a:t>2. Inputs to ocean-atmosphere</a:t>
            </a:r>
            <a:endParaRPr lang="en-US" dirty="0"/>
          </a:p>
        </p:txBody>
      </p:sp>
      <p:sp>
        <p:nvSpPr>
          <p:cNvPr id="14" name="TextBox 13"/>
          <p:cNvSpPr txBox="1"/>
          <p:nvPr/>
        </p:nvSpPr>
        <p:spPr>
          <a:xfrm>
            <a:off x="1129509" y="4171034"/>
            <a:ext cx="4865434" cy="369332"/>
          </a:xfrm>
          <a:prstGeom prst="rect">
            <a:avLst/>
          </a:prstGeom>
          <a:noFill/>
        </p:spPr>
        <p:txBody>
          <a:bodyPr wrap="none" rtlCol="0">
            <a:spAutoFit/>
          </a:bodyPr>
          <a:lstStyle/>
          <a:p>
            <a:r>
              <a:rPr lang="en-US" dirty="0" smtClean="0"/>
              <a:t>3. Outputs to sediments and altered oceanic crust</a:t>
            </a:r>
            <a:endParaRPr lang="en-US" dirty="0"/>
          </a:p>
        </p:txBody>
      </p:sp>
      <p:sp>
        <p:nvSpPr>
          <p:cNvPr id="15" name="TextBox 14"/>
          <p:cNvSpPr txBox="1"/>
          <p:nvPr/>
        </p:nvSpPr>
        <p:spPr>
          <a:xfrm rot="16200000">
            <a:off x="4946505" y="4741425"/>
            <a:ext cx="521898" cy="1569660"/>
          </a:xfrm>
          <a:prstGeom prst="rect">
            <a:avLst/>
          </a:prstGeom>
          <a:noFill/>
        </p:spPr>
        <p:txBody>
          <a:bodyPr wrap="none" rtlCol="0">
            <a:spAutoFit/>
          </a:bodyPr>
          <a:lstStyle/>
          <a:p>
            <a:r>
              <a:rPr lang="en-US" sz="9600" dirty="0" smtClean="0">
                <a:latin typeface="Arial Narrow"/>
                <a:cs typeface="Arial Narrow"/>
              </a:rPr>
              <a:t>{</a:t>
            </a:r>
            <a:endParaRPr lang="en-US" sz="9600" dirty="0">
              <a:latin typeface="Arial Narrow"/>
              <a:cs typeface="Arial Narrow"/>
            </a:endParaRPr>
          </a:p>
        </p:txBody>
      </p:sp>
      <p:sp>
        <p:nvSpPr>
          <p:cNvPr id="16" name="TextBox 15"/>
          <p:cNvSpPr txBox="1"/>
          <p:nvPr/>
        </p:nvSpPr>
        <p:spPr>
          <a:xfrm>
            <a:off x="3094270" y="5897719"/>
            <a:ext cx="5200124" cy="369332"/>
          </a:xfrm>
          <a:prstGeom prst="rect">
            <a:avLst/>
          </a:prstGeom>
          <a:noFill/>
        </p:spPr>
        <p:txBody>
          <a:bodyPr wrap="none" rtlCol="0">
            <a:spAutoFit/>
          </a:bodyPr>
          <a:lstStyle/>
          <a:p>
            <a:r>
              <a:rPr lang="en-US" dirty="0" smtClean="0"/>
              <a:t>A fraction of carbon in OC is returned to mantle (</a:t>
            </a:r>
            <a:r>
              <a:rPr lang="en-US" i="1" dirty="0" err="1" smtClean="0"/>
              <a:t>f</a:t>
            </a:r>
            <a:r>
              <a:rPr lang="en-US" i="1" baseline="30000" dirty="0" err="1" smtClean="0"/>
              <a:t>sub</a:t>
            </a:r>
            <a:r>
              <a:rPr lang="en-US" dirty="0" smtClean="0"/>
              <a:t>) </a:t>
            </a:r>
            <a:endParaRPr lang="en-US" dirty="0"/>
          </a:p>
        </p:txBody>
      </p:sp>
    </p:spTree>
    <p:extLst>
      <p:ext uri="{BB962C8B-B14F-4D97-AF65-F5344CB8AC3E}">
        <p14:creationId xmlns:p14="http://schemas.microsoft.com/office/powerpoint/2010/main" val="60174395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4738" y="1281088"/>
            <a:ext cx="5575189" cy="369332"/>
          </a:xfrm>
          <a:prstGeom prst="rect">
            <a:avLst/>
          </a:prstGeom>
          <a:noFill/>
        </p:spPr>
        <p:txBody>
          <a:bodyPr wrap="none" rtlCol="0">
            <a:spAutoFit/>
          </a:bodyPr>
          <a:lstStyle/>
          <a:p>
            <a:r>
              <a:rPr lang="en-US" dirty="0"/>
              <a:t>4</a:t>
            </a:r>
            <a:r>
              <a:rPr lang="en-US" dirty="0" smtClean="0"/>
              <a:t>. Redox balance (</a:t>
            </a:r>
            <a:r>
              <a:rPr lang="en-US" i="1" dirty="0" smtClean="0"/>
              <a:t>assume steady state as a starting point</a:t>
            </a:r>
            <a:r>
              <a:rPr lang="en-US" dirty="0" smtClean="0"/>
              <a: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93929946"/>
              </p:ext>
            </p:extLst>
          </p:nvPr>
        </p:nvGraphicFramePr>
        <p:xfrm>
          <a:off x="855663" y="1720850"/>
          <a:ext cx="6991350" cy="1116013"/>
        </p:xfrm>
        <a:graphic>
          <a:graphicData uri="http://schemas.openxmlformats.org/presentationml/2006/ole">
            <mc:AlternateContent xmlns:mc="http://schemas.openxmlformats.org/markup-compatibility/2006">
              <mc:Choice xmlns:v="urn:schemas-microsoft-com:vml" Requires="v">
                <p:oleObj spid="_x0000_s43064" name="Equation" r:id="rId3" imgW="3505200" imgH="558800" progId="Equation.DSMT4">
                  <p:embed/>
                </p:oleObj>
              </mc:Choice>
              <mc:Fallback>
                <p:oleObj name="Equation" r:id="rId3" imgW="3505200" imgH="558800" progId="Equation.DSMT4">
                  <p:embed/>
                  <p:pic>
                    <p:nvPicPr>
                      <p:cNvPr id="0" name=""/>
                      <p:cNvPicPr/>
                      <p:nvPr/>
                    </p:nvPicPr>
                    <p:blipFill>
                      <a:blip r:embed="rId4"/>
                      <a:stretch>
                        <a:fillRect/>
                      </a:stretch>
                    </p:blipFill>
                    <p:spPr>
                      <a:xfrm>
                        <a:off x="855663" y="1720850"/>
                        <a:ext cx="6991350" cy="1116013"/>
                      </a:xfrm>
                      <a:prstGeom prst="rect">
                        <a:avLst/>
                      </a:prstGeom>
                    </p:spPr>
                  </p:pic>
                </p:oleObj>
              </mc:Fallback>
            </mc:AlternateContent>
          </a:graphicData>
        </a:graphic>
      </p:graphicFrame>
      <p:sp>
        <p:nvSpPr>
          <p:cNvPr id="6" name="TextBox 5"/>
          <p:cNvSpPr txBox="1"/>
          <p:nvPr/>
        </p:nvSpPr>
        <p:spPr>
          <a:xfrm>
            <a:off x="1136385" y="3174871"/>
            <a:ext cx="7229939" cy="923330"/>
          </a:xfrm>
          <a:prstGeom prst="rect">
            <a:avLst/>
          </a:prstGeom>
          <a:noFill/>
        </p:spPr>
        <p:txBody>
          <a:bodyPr wrap="none" rtlCol="0">
            <a:spAutoFit/>
          </a:bodyPr>
          <a:lstStyle/>
          <a:p>
            <a:r>
              <a:rPr lang="en-US" dirty="0" smtClean="0"/>
              <a:t>where </a:t>
            </a:r>
            <a:r>
              <a:rPr lang="en-US" i="1" dirty="0" err="1" smtClean="0"/>
              <a:t>λ</a:t>
            </a:r>
            <a:r>
              <a:rPr lang="en-US" i="1" baseline="-25000" dirty="0" err="1" smtClean="0"/>
              <a:t>i</a:t>
            </a:r>
            <a:r>
              <a:rPr lang="en-US" dirty="0" smtClean="0"/>
              <a:t> are the oxidation (reduction) coefficients for each sink (or source). </a:t>
            </a:r>
          </a:p>
          <a:p>
            <a:endParaRPr lang="en-US" dirty="0"/>
          </a:p>
          <a:p>
            <a:r>
              <a:rPr lang="en-US" dirty="0" smtClean="0"/>
              <a:t>For example, </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263616176"/>
              </p:ext>
            </p:extLst>
          </p:nvPr>
        </p:nvGraphicFramePr>
        <p:xfrm>
          <a:off x="1074738" y="4249738"/>
          <a:ext cx="4621212" cy="742950"/>
        </p:xfrm>
        <a:graphic>
          <a:graphicData uri="http://schemas.openxmlformats.org/presentationml/2006/ole">
            <mc:AlternateContent xmlns:mc="http://schemas.openxmlformats.org/markup-compatibility/2006">
              <mc:Choice xmlns:v="urn:schemas-microsoft-com:vml" Requires="v">
                <p:oleObj spid="_x0000_s43065" name="Equation" r:id="rId5" imgW="2844800" imgH="457200" progId="Equation.DSMT4">
                  <p:embed/>
                </p:oleObj>
              </mc:Choice>
              <mc:Fallback>
                <p:oleObj name="Equation" r:id="rId5" imgW="2844800" imgH="457200" progId="Equation.DSMT4">
                  <p:embed/>
                  <p:pic>
                    <p:nvPicPr>
                      <p:cNvPr id="0" name=""/>
                      <p:cNvPicPr/>
                      <p:nvPr/>
                    </p:nvPicPr>
                    <p:blipFill>
                      <a:blip r:embed="rId6"/>
                      <a:stretch>
                        <a:fillRect/>
                      </a:stretch>
                    </p:blipFill>
                    <p:spPr>
                      <a:xfrm>
                        <a:off x="1074738" y="4249738"/>
                        <a:ext cx="4621212" cy="742950"/>
                      </a:xfrm>
                      <a:prstGeom prst="rect">
                        <a:avLst/>
                      </a:prstGeom>
                    </p:spPr>
                  </p:pic>
                </p:oleObj>
              </mc:Fallback>
            </mc:AlternateContent>
          </a:graphicData>
        </a:graphic>
      </p:graphicFrame>
      <p:sp>
        <p:nvSpPr>
          <p:cNvPr id="8" name="TextBox 7"/>
          <p:cNvSpPr txBox="1"/>
          <p:nvPr/>
        </p:nvSpPr>
        <p:spPr>
          <a:xfrm>
            <a:off x="6049579" y="4193313"/>
            <a:ext cx="1498878" cy="369332"/>
          </a:xfrm>
          <a:prstGeom prst="rect">
            <a:avLst/>
          </a:prstGeom>
          <a:noFill/>
        </p:spPr>
        <p:txBody>
          <a:bodyPr wrap="none" rtlCol="0">
            <a:spAutoFit/>
          </a:bodyPr>
          <a:lstStyle/>
          <a:p>
            <a:r>
              <a:rPr lang="en-US" dirty="0" smtClean="0"/>
              <a:t>CH</a:t>
            </a:r>
            <a:r>
              <a:rPr lang="en-US" baseline="-25000" dirty="0" smtClean="0"/>
              <a:t>4</a:t>
            </a:r>
            <a:r>
              <a:rPr lang="en-US" dirty="0" smtClean="0"/>
              <a:t> oxidation</a:t>
            </a:r>
            <a:endParaRPr lang="en-US" dirty="0"/>
          </a:p>
        </p:txBody>
      </p:sp>
      <p:sp>
        <p:nvSpPr>
          <p:cNvPr id="9" name="TextBox 8"/>
          <p:cNvSpPr txBox="1"/>
          <p:nvPr/>
        </p:nvSpPr>
        <p:spPr>
          <a:xfrm>
            <a:off x="6081572" y="4646198"/>
            <a:ext cx="2606039" cy="369332"/>
          </a:xfrm>
          <a:prstGeom prst="rect">
            <a:avLst/>
          </a:prstGeom>
          <a:noFill/>
        </p:spPr>
        <p:txBody>
          <a:bodyPr wrap="none" rtlCol="0">
            <a:spAutoFit/>
          </a:bodyPr>
          <a:lstStyle/>
          <a:p>
            <a:r>
              <a:rPr lang="en-US" dirty="0" smtClean="0"/>
              <a:t>Photosynthesis and burial</a:t>
            </a:r>
          </a:p>
        </p:txBody>
      </p:sp>
      <p:graphicFrame>
        <p:nvGraphicFramePr>
          <p:cNvPr id="10" name="Object 9"/>
          <p:cNvGraphicFramePr>
            <a:graphicFrameLocks noChangeAspect="1"/>
          </p:cNvGraphicFramePr>
          <p:nvPr>
            <p:extLst>
              <p:ext uri="{D42A27DB-BD31-4B8C-83A1-F6EECF244321}">
                <p14:modId xmlns:p14="http://schemas.microsoft.com/office/powerpoint/2010/main" val="4139823710"/>
              </p:ext>
            </p:extLst>
          </p:nvPr>
        </p:nvGraphicFramePr>
        <p:xfrm>
          <a:off x="1074738" y="5053013"/>
          <a:ext cx="4597400" cy="1201737"/>
        </p:xfrm>
        <a:graphic>
          <a:graphicData uri="http://schemas.openxmlformats.org/presentationml/2006/ole">
            <mc:AlternateContent xmlns:mc="http://schemas.openxmlformats.org/markup-compatibility/2006">
              <mc:Choice xmlns:v="urn:schemas-microsoft-com:vml" Requires="v">
                <p:oleObj spid="_x0000_s43066" name="Equation" r:id="rId7" imgW="2819400" imgH="736600" progId="Equation.DSMT4">
                  <p:embed/>
                </p:oleObj>
              </mc:Choice>
              <mc:Fallback>
                <p:oleObj name="Equation" r:id="rId7" imgW="2819400" imgH="736600" progId="Equation.DSMT4">
                  <p:embed/>
                  <p:pic>
                    <p:nvPicPr>
                      <p:cNvPr id="0" name=""/>
                      <p:cNvPicPr/>
                      <p:nvPr/>
                    </p:nvPicPr>
                    <p:blipFill>
                      <a:blip r:embed="rId8"/>
                      <a:stretch>
                        <a:fillRect/>
                      </a:stretch>
                    </p:blipFill>
                    <p:spPr>
                      <a:xfrm>
                        <a:off x="1074738" y="5053013"/>
                        <a:ext cx="4597400" cy="1201737"/>
                      </a:xfrm>
                      <a:prstGeom prst="rect">
                        <a:avLst/>
                      </a:prstGeom>
                    </p:spPr>
                  </p:pic>
                </p:oleObj>
              </mc:Fallback>
            </mc:AlternateContent>
          </a:graphicData>
        </a:graphic>
      </p:graphicFrame>
      <p:sp>
        <p:nvSpPr>
          <p:cNvPr id="11" name="TextBox 10"/>
          <p:cNvSpPr txBox="1"/>
          <p:nvPr/>
        </p:nvSpPr>
        <p:spPr>
          <a:xfrm>
            <a:off x="6194412" y="5052003"/>
            <a:ext cx="1335898" cy="369332"/>
          </a:xfrm>
          <a:prstGeom prst="rect">
            <a:avLst/>
          </a:prstGeom>
          <a:noFill/>
        </p:spPr>
        <p:txBody>
          <a:bodyPr wrap="none" rtlCol="0">
            <a:spAutoFit/>
          </a:bodyPr>
          <a:lstStyle/>
          <a:p>
            <a:r>
              <a:rPr lang="en-US" dirty="0" smtClean="0"/>
              <a:t>Fe oxidation</a:t>
            </a:r>
            <a:endParaRPr lang="en-US" dirty="0"/>
          </a:p>
        </p:txBody>
      </p:sp>
      <p:sp>
        <p:nvSpPr>
          <p:cNvPr id="12" name="TextBox 11"/>
          <p:cNvSpPr txBox="1"/>
          <p:nvPr/>
        </p:nvSpPr>
        <p:spPr>
          <a:xfrm>
            <a:off x="6205554" y="5458549"/>
            <a:ext cx="1753605" cy="369332"/>
          </a:xfrm>
          <a:prstGeom prst="rect">
            <a:avLst/>
          </a:prstGeom>
          <a:noFill/>
        </p:spPr>
        <p:txBody>
          <a:bodyPr wrap="none" rtlCol="0">
            <a:spAutoFit/>
          </a:bodyPr>
          <a:lstStyle/>
          <a:p>
            <a:r>
              <a:rPr lang="en-US" dirty="0" smtClean="0"/>
              <a:t>Sulfide oxidation</a:t>
            </a:r>
            <a:endParaRPr lang="en-US" dirty="0"/>
          </a:p>
        </p:txBody>
      </p:sp>
      <p:sp>
        <p:nvSpPr>
          <p:cNvPr id="13" name="TextBox 12"/>
          <p:cNvSpPr txBox="1"/>
          <p:nvPr/>
        </p:nvSpPr>
        <p:spPr>
          <a:xfrm>
            <a:off x="6205555" y="5833705"/>
            <a:ext cx="1030112" cy="369332"/>
          </a:xfrm>
          <a:prstGeom prst="rect">
            <a:avLst/>
          </a:prstGeom>
          <a:noFill/>
        </p:spPr>
        <p:txBody>
          <a:bodyPr wrap="none" rtlCol="0">
            <a:spAutoFit/>
          </a:bodyPr>
          <a:lstStyle/>
          <a:p>
            <a:r>
              <a:rPr lang="en-US" dirty="0" smtClean="0"/>
              <a:t>H escape</a:t>
            </a:r>
            <a:endParaRPr lang="en-US" dirty="0"/>
          </a:p>
        </p:txBody>
      </p:sp>
    </p:spTree>
    <p:extLst>
      <p:ext uri="{BB962C8B-B14F-4D97-AF65-F5344CB8AC3E}">
        <p14:creationId xmlns:p14="http://schemas.microsoft.com/office/powerpoint/2010/main" val="42560262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686435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flipV="1">
            <a:off x="8353778" y="2667000"/>
            <a:ext cx="14111" cy="14252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770283" y="1989666"/>
            <a:ext cx="1240767" cy="369332"/>
          </a:xfrm>
          <a:prstGeom prst="rect">
            <a:avLst/>
          </a:prstGeom>
          <a:noFill/>
        </p:spPr>
        <p:txBody>
          <a:bodyPr wrap="none" rtlCol="0">
            <a:spAutoFit/>
          </a:bodyPr>
          <a:lstStyle/>
          <a:p>
            <a:r>
              <a:rPr lang="en-US" dirty="0" smtClean="0"/>
              <a:t>≈ 5 mm/</a:t>
            </a:r>
            <a:r>
              <a:rPr lang="en-US" dirty="0" err="1" smtClean="0"/>
              <a:t>yr</a:t>
            </a:r>
            <a:endParaRPr lang="en-US" dirty="0"/>
          </a:p>
        </p:txBody>
      </p:sp>
      <p:sp>
        <p:nvSpPr>
          <p:cNvPr id="5" name="TextBox 4"/>
          <p:cNvSpPr txBox="1"/>
          <p:nvPr/>
        </p:nvSpPr>
        <p:spPr>
          <a:xfrm>
            <a:off x="7770283" y="1563890"/>
            <a:ext cx="1306480" cy="369332"/>
          </a:xfrm>
          <a:prstGeom prst="rect">
            <a:avLst/>
          </a:prstGeom>
          <a:noFill/>
        </p:spPr>
        <p:txBody>
          <a:bodyPr wrap="none" rtlCol="0">
            <a:spAutoFit/>
          </a:bodyPr>
          <a:lstStyle/>
          <a:p>
            <a:r>
              <a:rPr lang="en-US" dirty="0" smtClean="0"/>
              <a:t>Exhumation</a:t>
            </a:r>
            <a:endParaRPr lang="en-US" dirty="0"/>
          </a:p>
        </p:txBody>
      </p:sp>
    </p:spTree>
    <p:extLst>
      <p:ext uri="{BB962C8B-B14F-4D97-AF65-F5344CB8AC3E}">
        <p14:creationId xmlns:p14="http://schemas.microsoft.com/office/powerpoint/2010/main" val="37492734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1026" descr="Sutlej travertine spring s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1027"/>
          <p:cNvSpPr>
            <a:spLocks noChangeArrowheads="1"/>
          </p:cNvSpPr>
          <p:nvPr/>
        </p:nvSpPr>
        <p:spPr bwMode="auto">
          <a:xfrm>
            <a:off x="0" y="4191000"/>
            <a:ext cx="28527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a:solidFill>
                  <a:schemeClr val="bg1"/>
                </a:solidFill>
                <a:latin typeface="Arial" charset="0"/>
                <a:ea typeface="ヒラギノ角ゴ Pro W3" charset="0"/>
                <a:cs typeface="ヒラギノ角ゴ Pro W3" charset="0"/>
              </a:rPr>
              <a:t>Steaming travertine spring</a:t>
            </a:r>
          </a:p>
          <a:p>
            <a:pPr algn="l"/>
            <a:r>
              <a:rPr lang="en-US" sz="1800">
                <a:solidFill>
                  <a:schemeClr val="bg1"/>
                </a:solidFill>
                <a:latin typeface="Arial" charset="0"/>
                <a:ea typeface="ヒラギノ角ゴ Pro W3" charset="0"/>
                <a:cs typeface="ヒラギノ角ゴ Pro W3" charset="0"/>
              </a:rPr>
              <a:t>Sutlej River, NW India</a:t>
            </a:r>
          </a:p>
          <a:p>
            <a:pPr algn="l"/>
            <a:r>
              <a:rPr lang="en-US" sz="1400" i="1">
                <a:solidFill>
                  <a:schemeClr val="bg1"/>
                </a:solidFill>
                <a:latin typeface="Arial" charset="0"/>
                <a:ea typeface="ヒラギノ角ゴ Pro W3" charset="0"/>
                <a:cs typeface="ヒラギノ角ゴ Pro W3" charset="0"/>
              </a:rPr>
              <a:t>Photo by Rasmus Thiede</a:t>
            </a:r>
            <a:r>
              <a:rPr lang="en-US" sz="1800">
                <a:solidFill>
                  <a:schemeClr val="bg1"/>
                </a:solidFill>
                <a:latin typeface="Arial" charset="0"/>
                <a:ea typeface="ヒラギノ角ゴ Pro W3" charset="0"/>
                <a:cs typeface="ヒラギノ角ゴ Pro W3" charset="0"/>
              </a:rPr>
              <a:t> </a:t>
            </a:r>
            <a:endParaRPr lang="en-US" sz="1800">
              <a:latin typeface="Arial" charset="0"/>
              <a:ea typeface="ヒラギノ角ゴ Pro W3" charset="0"/>
              <a:cs typeface="ヒラギノ角ゴ Pro W3" charset="0"/>
            </a:endParaRPr>
          </a:p>
        </p:txBody>
      </p:sp>
      <p:sp>
        <p:nvSpPr>
          <p:cNvPr id="2" name="TextBox 1"/>
          <p:cNvSpPr txBox="1"/>
          <p:nvPr/>
        </p:nvSpPr>
        <p:spPr>
          <a:xfrm>
            <a:off x="6858000" y="635000"/>
            <a:ext cx="1152517" cy="646331"/>
          </a:xfrm>
          <a:prstGeom prst="rect">
            <a:avLst/>
          </a:prstGeom>
          <a:noFill/>
        </p:spPr>
        <p:txBody>
          <a:bodyPr wrap="none" rtlCol="0">
            <a:spAutoFit/>
          </a:bodyPr>
          <a:lstStyle/>
          <a:p>
            <a:r>
              <a:rPr lang="en-US" dirty="0" smtClean="0">
                <a:solidFill>
                  <a:srgbClr val="FFFFFF"/>
                </a:solidFill>
              </a:rPr>
              <a:t>Travertine</a:t>
            </a:r>
          </a:p>
          <a:p>
            <a:r>
              <a:rPr lang="en-US" dirty="0" smtClean="0">
                <a:solidFill>
                  <a:srgbClr val="FFFFFF"/>
                </a:solidFill>
              </a:rPr>
              <a:t>CaCO</a:t>
            </a:r>
            <a:r>
              <a:rPr lang="en-US" baseline="-25000" dirty="0" smtClean="0">
                <a:solidFill>
                  <a:srgbClr val="FFFFFF"/>
                </a:solidFill>
              </a:rPr>
              <a:t>3</a:t>
            </a:r>
            <a:endParaRPr lang="en-US" baseline="-25000" dirty="0">
              <a:solidFill>
                <a:srgbClr val="FFFFFF"/>
              </a:solidFill>
            </a:endParaRPr>
          </a:p>
        </p:txBody>
      </p:sp>
    </p:spTree>
    <p:extLst>
      <p:ext uri="{BB962C8B-B14F-4D97-AF65-F5344CB8AC3E}">
        <p14:creationId xmlns:p14="http://schemas.microsoft.com/office/powerpoint/2010/main" val="236717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390" t="4076" r="3926" b="1902"/>
          <a:stretch/>
        </p:blipFill>
        <p:spPr>
          <a:xfrm>
            <a:off x="2032000" y="1493308"/>
            <a:ext cx="5080000" cy="4577292"/>
          </a:xfrm>
          <a:prstGeom prst="rect">
            <a:avLst/>
          </a:prstGeom>
        </p:spPr>
      </p:pic>
      <p:sp>
        <p:nvSpPr>
          <p:cNvPr id="3" name="TextBox 2"/>
          <p:cNvSpPr txBox="1"/>
          <p:nvPr/>
        </p:nvSpPr>
        <p:spPr>
          <a:xfrm>
            <a:off x="1727200" y="415323"/>
            <a:ext cx="4314064" cy="923330"/>
          </a:xfrm>
          <a:prstGeom prst="rect">
            <a:avLst/>
          </a:prstGeom>
          <a:noFill/>
        </p:spPr>
        <p:txBody>
          <a:bodyPr wrap="none" rtlCol="0">
            <a:spAutoFit/>
          </a:bodyPr>
          <a:lstStyle/>
          <a:p>
            <a:r>
              <a:rPr lang="en-US" dirty="0" err="1" smtClean="0">
                <a:solidFill>
                  <a:srgbClr val="FFFF00"/>
                </a:solidFill>
              </a:rPr>
              <a:t>Tapoban</a:t>
            </a:r>
            <a:r>
              <a:rPr lang="en-US" dirty="0" smtClean="0">
                <a:solidFill>
                  <a:srgbClr val="FFFF00"/>
                </a:solidFill>
              </a:rPr>
              <a:t> geothermal field, NW India</a:t>
            </a:r>
          </a:p>
          <a:p>
            <a:endParaRPr lang="en-US" dirty="0">
              <a:solidFill>
                <a:srgbClr val="FFFF00"/>
              </a:solidFill>
            </a:endParaRPr>
          </a:p>
          <a:p>
            <a:r>
              <a:rPr lang="en-US" dirty="0" smtClean="0">
                <a:solidFill>
                  <a:srgbClr val="FFFF00"/>
                </a:solidFill>
              </a:rPr>
              <a:t>	travertine (“solid CO</a:t>
            </a:r>
            <a:r>
              <a:rPr lang="en-US" baseline="-25000" dirty="0" smtClean="0">
                <a:solidFill>
                  <a:srgbClr val="FFFF00"/>
                </a:solidFill>
              </a:rPr>
              <a:t>2</a:t>
            </a:r>
            <a:r>
              <a:rPr lang="en-US" dirty="0" smtClean="0">
                <a:solidFill>
                  <a:srgbClr val="FFFF00"/>
                </a:solidFill>
              </a:rPr>
              <a:t>”), CO</a:t>
            </a:r>
            <a:r>
              <a:rPr lang="en-US" baseline="-25000" dirty="0" smtClean="0">
                <a:solidFill>
                  <a:srgbClr val="FFFF00"/>
                </a:solidFill>
              </a:rPr>
              <a:t>2</a:t>
            </a:r>
            <a:r>
              <a:rPr lang="en-US" dirty="0" smtClean="0">
                <a:solidFill>
                  <a:srgbClr val="FFFF00"/>
                </a:solidFill>
              </a:rPr>
              <a:t> and water</a:t>
            </a:r>
            <a:endParaRPr lang="en-US" dirty="0">
              <a:solidFill>
                <a:srgbClr val="FFFF00"/>
              </a:solidFill>
            </a:endParaRPr>
          </a:p>
        </p:txBody>
      </p:sp>
      <p:sp>
        <p:nvSpPr>
          <p:cNvPr id="4" name="TextBox 3"/>
          <p:cNvSpPr txBox="1"/>
          <p:nvPr/>
        </p:nvSpPr>
        <p:spPr>
          <a:xfrm>
            <a:off x="540397" y="6292960"/>
            <a:ext cx="1967205" cy="369332"/>
          </a:xfrm>
          <a:prstGeom prst="rect">
            <a:avLst/>
          </a:prstGeom>
          <a:noFill/>
        </p:spPr>
        <p:txBody>
          <a:bodyPr wrap="none" rtlCol="0">
            <a:spAutoFit/>
          </a:bodyPr>
          <a:lstStyle/>
          <a:p>
            <a:r>
              <a:rPr lang="en-US" dirty="0" smtClean="0">
                <a:solidFill>
                  <a:schemeClr val="bg1"/>
                </a:solidFill>
              </a:rPr>
              <a:t>S.K. </a:t>
            </a:r>
            <a:r>
              <a:rPr lang="en-US" dirty="0" err="1" smtClean="0">
                <a:solidFill>
                  <a:schemeClr val="bg1"/>
                </a:solidFill>
              </a:rPr>
              <a:t>Rai</a:t>
            </a:r>
            <a:r>
              <a:rPr lang="en-US" dirty="0" smtClean="0">
                <a:solidFill>
                  <a:schemeClr val="bg1"/>
                </a:solidFill>
              </a:rPr>
              <a:t> et al., 2014</a:t>
            </a:r>
            <a:endParaRPr lang="en-US" dirty="0">
              <a:solidFill>
                <a:schemeClr val="bg1"/>
              </a:solidFill>
            </a:endParaRPr>
          </a:p>
        </p:txBody>
      </p:sp>
    </p:spTree>
    <p:extLst>
      <p:ext uri="{BB962C8B-B14F-4D97-AF65-F5344CB8AC3E}">
        <p14:creationId xmlns:p14="http://schemas.microsoft.com/office/powerpoint/2010/main" val="175549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BhulBhulebubb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63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 Box 3"/>
          <p:cNvSpPr txBox="1">
            <a:spLocks noChangeArrowheads="1"/>
          </p:cNvSpPr>
          <p:nvPr/>
        </p:nvSpPr>
        <p:spPr bwMode="auto">
          <a:xfrm>
            <a:off x="4419600" y="5410200"/>
            <a:ext cx="5410200" cy="1066800"/>
          </a:xfrm>
          <a:prstGeom prst="rect">
            <a:avLst/>
          </a:prstGeom>
          <a:solidFill>
            <a:srgbClr val="FFFF99">
              <a:alpha val="50000"/>
            </a:srgbClr>
          </a:solid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smtClean="0">
                <a:effectLst>
                  <a:outerShdw blurRad="38100" dist="38100" dir="2700000" algn="tl">
                    <a:srgbClr val="FFFFFF"/>
                  </a:outerShdw>
                </a:effectLst>
                <a:latin typeface="Times" charset="0"/>
              </a:rPr>
              <a:t>Champagne bubbler, Marsyandi</a:t>
            </a:r>
          </a:p>
          <a:p>
            <a:pPr algn="l">
              <a:defRPr/>
            </a:pPr>
            <a:r>
              <a:rPr lang="en-US" sz="3200" smtClean="0">
                <a:effectLst>
                  <a:outerShdw blurRad="38100" dist="38100" dir="2700000" algn="tl">
                    <a:srgbClr val="FFFFFF"/>
                  </a:outerShdw>
                </a:effectLst>
                <a:latin typeface="Times" charset="0"/>
              </a:rPr>
              <a:t>	pCO</a:t>
            </a:r>
            <a:r>
              <a:rPr lang="en-US" sz="3200" baseline="-25000" smtClean="0">
                <a:effectLst>
                  <a:outerShdw blurRad="38100" dist="38100" dir="2700000" algn="tl">
                    <a:srgbClr val="FFFFFF"/>
                  </a:outerShdw>
                </a:effectLst>
                <a:latin typeface="Times" charset="0"/>
              </a:rPr>
              <a:t>2</a:t>
            </a:r>
            <a:r>
              <a:rPr lang="en-US" sz="3200" smtClean="0">
                <a:effectLst>
                  <a:outerShdw blurRad="38100" dist="38100" dir="2700000" algn="tl">
                    <a:srgbClr val="FFFFFF"/>
                  </a:outerShdw>
                </a:effectLst>
                <a:latin typeface="Times" charset="0"/>
              </a:rPr>
              <a:t> &gt; 1 bar, T = 55˚C</a:t>
            </a:r>
            <a:endParaRPr lang="en-US" smtClean="0">
              <a:latin typeface="Times" charset="0"/>
            </a:endParaRPr>
          </a:p>
        </p:txBody>
      </p:sp>
      <p:sp>
        <p:nvSpPr>
          <p:cNvPr id="72707" name="Text Box 4"/>
          <p:cNvSpPr txBox="1">
            <a:spLocks noChangeArrowheads="1"/>
          </p:cNvSpPr>
          <p:nvPr/>
        </p:nvSpPr>
        <p:spPr bwMode="auto">
          <a:xfrm>
            <a:off x="822325" y="293688"/>
            <a:ext cx="4933950" cy="641350"/>
          </a:xfrm>
          <a:prstGeom prst="rect">
            <a:avLst/>
          </a:prstGeom>
          <a:solidFill>
            <a:srgbClr val="FFFF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600">
                <a:latin typeface="Times" charset="0"/>
              </a:rPr>
              <a:t>3) CO</a:t>
            </a:r>
            <a:r>
              <a:rPr lang="en-US" sz="3600" baseline="-25000">
                <a:latin typeface="Times" charset="0"/>
              </a:rPr>
              <a:t>2</a:t>
            </a:r>
            <a:r>
              <a:rPr lang="en-US" sz="3600">
                <a:latin typeface="Times" charset="0"/>
              </a:rPr>
              <a:t> sources and fluxes</a:t>
            </a:r>
            <a:endParaRPr lang="en-US">
              <a:latin typeface="Times" charset="0"/>
            </a:endParaRPr>
          </a:p>
        </p:txBody>
      </p:sp>
      <p:sp>
        <p:nvSpPr>
          <p:cNvPr id="72708" name="Text Box 5"/>
          <p:cNvSpPr txBox="1">
            <a:spLocks noChangeArrowheads="1"/>
          </p:cNvSpPr>
          <p:nvPr/>
        </p:nvSpPr>
        <p:spPr bwMode="auto">
          <a:xfrm>
            <a:off x="542925" y="990600"/>
            <a:ext cx="6253163"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t>(Aggrandisement de zone d</a:t>
            </a:r>
            <a:r>
              <a:rPr lang="ja-JP" altLang="en-US" i="1"/>
              <a:t>’</a:t>
            </a:r>
            <a:r>
              <a:rPr lang="en-US" altLang="ja-JP" i="1"/>
              <a:t>AOC du Champagne)</a:t>
            </a:r>
            <a:endParaRPr lang="en-US" i="1"/>
          </a:p>
        </p:txBody>
      </p:sp>
    </p:spTree>
    <p:extLst>
      <p:ext uri="{BB962C8B-B14F-4D97-AF65-F5344CB8AC3E}">
        <p14:creationId xmlns:p14="http://schemas.microsoft.com/office/powerpoint/2010/main" val="2812028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7630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 Box 3"/>
          <p:cNvSpPr txBox="1">
            <a:spLocks noChangeArrowheads="1"/>
          </p:cNvSpPr>
          <p:nvPr/>
        </p:nvSpPr>
        <p:spPr bwMode="auto">
          <a:xfrm>
            <a:off x="2055099" y="304800"/>
            <a:ext cx="4662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Times" charset="0"/>
              </a:rPr>
              <a:t>Bengal Fan - Himalaya cross section</a:t>
            </a:r>
            <a:endParaRPr lang="en-US" sz="4800" dirty="0">
              <a:latin typeface="Times" charset="0"/>
            </a:endParaRPr>
          </a:p>
        </p:txBody>
      </p:sp>
      <p:sp>
        <p:nvSpPr>
          <p:cNvPr id="2" name="TextBox 1"/>
          <p:cNvSpPr txBox="1"/>
          <p:nvPr/>
        </p:nvSpPr>
        <p:spPr>
          <a:xfrm>
            <a:off x="6127565" y="1105073"/>
            <a:ext cx="2590003" cy="369332"/>
          </a:xfrm>
          <a:prstGeom prst="rect">
            <a:avLst/>
          </a:prstGeom>
          <a:noFill/>
        </p:spPr>
        <p:txBody>
          <a:bodyPr wrap="none" rtlCol="0">
            <a:spAutoFit/>
          </a:bodyPr>
          <a:lstStyle/>
          <a:p>
            <a:r>
              <a:rPr lang="en-US" i="1" dirty="0" smtClean="0"/>
              <a:t>Erosion of C</a:t>
            </a:r>
            <a:r>
              <a:rPr lang="en-US" i="1" baseline="-25000" dirty="0" smtClean="0"/>
              <a:t>org</a:t>
            </a:r>
            <a:r>
              <a:rPr lang="en-US" i="1" dirty="0" smtClean="0"/>
              <a:t> poor rocks</a:t>
            </a:r>
            <a:endParaRPr lang="en-US" i="1" dirty="0"/>
          </a:p>
        </p:txBody>
      </p:sp>
      <p:cxnSp>
        <p:nvCxnSpPr>
          <p:cNvPr id="4" name="Straight Arrow Connector 3"/>
          <p:cNvCxnSpPr/>
          <p:nvPr/>
        </p:nvCxnSpPr>
        <p:spPr>
          <a:xfrm flipH="1">
            <a:off x="7397644" y="1693265"/>
            <a:ext cx="323089" cy="62383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21399" y="1474405"/>
            <a:ext cx="3464980" cy="369332"/>
          </a:xfrm>
          <a:prstGeom prst="rect">
            <a:avLst/>
          </a:prstGeom>
          <a:noFill/>
        </p:spPr>
        <p:txBody>
          <a:bodyPr wrap="none" rtlCol="0">
            <a:spAutoFit/>
          </a:bodyPr>
          <a:lstStyle/>
          <a:p>
            <a:r>
              <a:rPr lang="en-US" i="1" dirty="0" smtClean="0"/>
              <a:t>Deposition of C</a:t>
            </a:r>
            <a:r>
              <a:rPr lang="en-US" i="1" baseline="-25000" dirty="0" smtClean="0"/>
              <a:t>org</a:t>
            </a:r>
            <a:r>
              <a:rPr lang="en-US" i="1" dirty="0" smtClean="0"/>
              <a:t> “rich” sediments</a:t>
            </a:r>
            <a:endParaRPr lang="en-US" i="1" dirty="0"/>
          </a:p>
        </p:txBody>
      </p:sp>
      <p:cxnSp>
        <p:nvCxnSpPr>
          <p:cNvPr id="8" name="Straight Arrow Connector 7"/>
          <p:cNvCxnSpPr/>
          <p:nvPr/>
        </p:nvCxnSpPr>
        <p:spPr>
          <a:xfrm flipH="1">
            <a:off x="2915375" y="2155654"/>
            <a:ext cx="323090" cy="78527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352567" y="1845665"/>
            <a:ext cx="560627" cy="9727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225513" y="5946990"/>
            <a:ext cx="6829890" cy="369332"/>
          </a:xfrm>
          <a:prstGeom prst="rect">
            <a:avLst/>
          </a:prstGeom>
          <a:noFill/>
        </p:spPr>
        <p:txBody>
          <a:bodyPr wrap="none" rtlCol="0">
            <a:spAutoFit/>
          </a:bodyPr>
          <a:lstStyle/>
          <a:p>
            <a:r>
              <a:rPr lang="en-US" dirty="0" smtClean="0"/>
              <a:t>Net result is large increase in mass of stored C</a:t>
            </a:r>
            <a:r>
              <a:rPr lang="en-US" baseline="-25000" dirty="0" smtClean="0"/>
              <a:t>org</a:t>
            </a:r>
            <a:r>
              <a:rPr lang="en-US" dirty="0" smtClean="0"/>
              <a:t> over last 20 Ma or so</a:t>
            </a:r>
            <a:endParaRPr lang="en-US" dirty="0"/>
          </a:p>
        </p:txBody>
      </p:sp>
    </p:spTree>
    <p:extLst>
      <p:ext uri="{BB962C8B-B14F-4D97-AF65-F5344CB8AC3E}">
        <p14:creationId xmlns:p14="http://schemas.microsoft.com/office/powerpoint/2010/main" val="725751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1368098796"/>
              </p:ext>
            </p:extLst>
          </p:nvPr>
        </p:nvGraphicFramePr>
        <p:xfrm>
          <a:off x="1797050" y="2691689"/>
          <a:ext cx="5549900" cy="37909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568995" y="4128201"/>
            <a:ext cx="1555910" cy="369332"/>
          </a:xfrm>
          <a:prstGeom prst="rect">
            <a:avLst/>
          </a:prstGeom>
          <a:noFill/>
        </p:spPr>
        <p:txBody>
          <a:bodyPr wrap="none" rtlCol="0">
            <a:spAutoFit/>
          </a:bodyPr>
          <a:lstStyle/>
          <a:p>
            <a:r>
              <a:rPr lang="en-US" dirty="0" err="1" smtClean="0"/>
              <a:t>decarbonation</a:t>
            </a:r>
            <a:endParaRPr lang="en-US" dirty="0"/>
          </a:p>
        </p:txBody>
      </p:sp>
      <p:sp>
        <p:nvSpPr>
          <p:cNvPr id="5" name="TextBox 4"/>
          <p:cNvSpPr txBox="1"/>
          <p:nvPr/>
        </p:nvSpPr>
        <p:spPr>
          <a:xfrm>
            <a:off x="1396321" y="5028818"/>
            <a:ext cx="1106718" cy="369332"/>
          </a:xfrm>
          <a:prstGeom prst="rect">
            <a:avLst/>
          </a:prstGeom>
          <a:noFill/>
        </p:spPr>
        <p:txBody>
          <a:bodyPr wrap="none" rtlCol="0">
            <a:spAutoFit/>
          </a:bodyPr>
          <a:lstStyle/>
          <a:p>
            <a:r>
              <a:rPr lang="en-US" dirty="0" smtClean="0"/>
              <a:t>C</a:t>
            </a:r>
            <a:r>
              <a:rPr lang="en-US" baseline="-25000" dirty="0" smtClean="0"/>
              <a:t>org</a:t>
            </a:r>
            <a:r>
              <a:rPr lang="en-US" dirty="0" smtClean="0"/>
              <a:t> burial</a:t>
            </a:r>
            <a:endParaRPr lang="en-US" dirty="0"/>
          </a:p>
        </p:txBody>
      </p:sp>
      <p:sp>
        <p:nvSpPr>
          <p:cNvPr id="6" name="TextBox 5"/>
          <p:cNvSpPr txBox="1"/>
          <p:nvPr/>
        </p:nvSpPr>
        <p:spPr>
          <a:xfrm>
            <a:off x="1949680" y="3105977"/>
            <a:ext cx="1969447" cy="369332"/>
          </a:xfrm>
          <a:prstGeom prst="rect">
            <a:avLst/>
          </a:prstGeom>
          <a:noFill/>
        </p:spPr>
        <p:txBody>
          <a:bodyPr wrap="none" rtlCol="0">
            <a:spAutoFit/>
          </a:bodyPr>
          <a:lstStyle/>
          <a:p>
            <a:r>
              <a:rPr lang="en-US" dirty="0" smtClean="0"/>
              <a:t>Silicate weathering</a:t>
            </a:r>
            <a:endParaRPr lang="en-US" dirty="0"/>
          </a:p>
        </p:txBody>
      </p:sp>
      <p:sp>
        <p:nvSpPr>
          <p:cNvPr id="7" name="TextBox 6"/>
          <p:cNvSpPr txBox="1"/>
          <p:nvPr/>
        </p:nvSpPr>
        <p:spPr>
          <a:xfrm>
            <a:off x="2766320" y="233938"/>
            <a:ext cx="4207777" cy="1292662"/>
          </a:xfrm>
          <a:prstGeom prst="rect">
            <a:avLst/>
          </a:prstGeom>
          <a:noFill/>
        </p:spPr>
        <p:txBody>
          <a:bodyPr wrap="none" rtlCol="0">
            <a:spAutoFit/>
          </a:bodyPr>
          <a:lstStyle/>
          <a:p>
            <a:r>
              <a:rPr lang="en-US" sz="2400" i="1" dirty="0" smtClean="0"/>
              <a:t>Preliminary</a:t>
            </a:r>
            <a:r>
              <a:rPr lang="en-US" sz="2400" dirty="0" smtClean="0"/>
              <a:t> Himalayan C budget</a:t>
            </a:r>
          </a:p>
          <a:p>
            <a:endParaRPr lang="en-US" dirty="0"/>
          </a:p>
          <a:p>
            <a:r>
              <a:rPr lang="en-US" dirty="0" smtClean="0"/>
              <a:t>Silicate-carbonate cycle net </a:t>
            </a:r>
            <a:r>
              <a:rPr lang="en-US" i="1" dirty="0" smtClean="0"/>
              <a:t>source </a:t>
            </a:r>
          </a:p>
          <a:p>
            <a:r>
              <a:rPr lang="en-US" dirty="0" smtClean="0"/>
              <a:t>Organic carbon </a:t>
            </a:r>
            <a:r>
              <a:rPr lang="en-US" dirty="0" err="1" smtClean="0"/>
              <a:t>subcycle</a:t>
            </a:r>
            <a:r>
              <a:rPr lang="en-US" dirty="0" smtClean="0"/>
              <a:t> net </a:t>
            </a:r>
            <a:r>
              <a:rPr lang="en-US" i="1" dirty="0" smtClean="0"/>
              <a:t>sink</a:t>
            </a:r>
            <a:endParaRPr lang="en-US" i="1" dirty="0"/>
          </a:p>
        </p:txBody>
      </p:sp>
      <p:sp>
        <p:nvSpPr>
          <p:cNvPr id="10" name="TextBox 9"/>
          <p:cNvSpPr txBox="1"/>
          <p:nvPr/>
        </p:nvSpPr>
        <p:spPr>
          <a:xfrm>
            <a:off x="6568995" y="2809911"/>
            <a:ext cx="957877" cy="369332"/>
          </a:xfrm>
          <a:prstGeom prst="rect">
            <a:avLst/>
          </a:prstGeom>
          <a:noFill/>
          <a:ln>
            <a:solidFill>
              <a:srgbClr val="000000"/>
            </a:solidFill>
          </a:ln>
        </p:spPr>
        <p:txBody>
          <a:bodyPr wrap="none" rtlCol="0">
            <a:spAutoFit/>
          </a:bodyPr>
          <a:lstStyle/>
          <a:p>
            <a:r>
              <a:rPr lang="en-US" i="1" dirty="0" smtClean="0"/>
              <a:t>Sources </a:t>
            </a:r>
            <a:endParaRPr lang="en-US" i="1" dirty="0"/>
          </a:p>
        </p:txBody>
      </p:sp>
      <p:sp>
        <p:nvSpPr>
          <p:cNvPr id="13" name="TextBox 12"/>
          <p:cNvSpPr txBox="1"/>
          <p:nvPr/>
        </p:nvSpPr>
        <p:spPr>
          <a:xfrm>
            <a:off x="806288" y="2736645"/>
            <a:ext cx="711941" cy="369332"/>
          </a:xfrm>
          <a:prstGeom prst="rect">
            <a:avLst/>
          </a:prstGeom>
          <a:noFill/>
          <a:ln>
            <a:solidFill>
              <a:srgbClr val="000000"/>
            </a:solidFill>
          </a:ln>
        </p:spPr>
        <p:txBody>
          <a:bodyPr wrap="none" rtlCol="0">
            <a:spAutoFit/>
          </a:bodyPr>
          <a:lstStyle/>
          <a:p>
            <a:r>
              <a:rPr lang="en-US" i="1" dirty="0" smtClean="0"/>
              <a:t>Sinks</a:t>
            </a:r>
            <a:endParaRPr lang="en-US" i="1" dirty="0"/>
          </a:p>
        </p:txBody>
      </p:sp>
    </p:spTree>
    <p:extLst>
      <p:ext uri="{BB962C8B-B14F-4D97-AF65-F5344CB8AC3E}">
        <p14:creationId xmlns:p14="http://schemas.microsoft.com/office/powerpoint/2010/main" val="2794532729"/>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14715</TotalTime>
  <Words>1612</Words>
  <Application>Microsoft Macintosh PowerPoint</Application>
  <PresentationFormat>On-screen Show (4:3)</PresentationFormat>
  <Paragraphs>264</Paragraphs>
  <Slides>38</Slides>
  <Notes>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38</vt:i4>
      </vt:variant>
    </vt:vector>
  </HeadingPairs>
  <TitlesOfParts>
    <vt:vector size="42" baseType="lpstr">
      <vt:lpstr>blank</vt:lpstr>
      <vt:lpstr>Equation</vt:lpstr>
      <vt:lpstr>MathType 6.0 Equation</vt:lpstr>
      <vt:lpstr>Microsoft Equation</vt:lpstr>
      <vt:lpstr>Mass, Isotopic, and Redox Balance Constraints on Carbon Cycling   Louis A. Derry Cornell University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more details</vt:lpstr>
      <vt:lpstr>PowerPoint Presentation</vt:lpstr>
      <vt:lpstr>PowerPoint Presentation</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Derry</dc:creator>
  <cp:lastModifiedBy>Louis Derry</cp:lastModifiedBy>
  <cp:revision>170</cp:revision>
  <dcterms:created xsi:type="dcterms:W3CDTF">2013-08-22T09:51:37Z</dcterms:created>
  <dcterms:modified xsi:type="dcterms:W3CDTF">2015-07-14T15:57:13Z</dcterms:modified>
</cp:coreProperties>
</file>