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9" r:id="rId3"/>
    <p:sldId id="258" r:id="rId4"/>
    <p:sldId id="259" r:id="rId5"/>
    <p:sldId id="276" r:id="rId6"/>
    <p:sldId id="277" r:id="rId7"/>
    <p:sldId id="274" r:id="rId8"/>
    <p:sldId id="286" r:id="rId9"/>
    <p:sldId id="272" r:id="rId10"/>
    <p:sldId id="271" r:id="rId11"/>
    <p:sldId id="273" r:id="rId12"/>
    <p:sldId id="262" r:id="rId13"/>
    <p:sldId id="263" r:id="rId14"/>
    <p:sldId id="282" r:id="rId15"/>
    <p:sldId id="278" r:id="rId16"/>
    <p:sldId id="285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2AF48-77BE-4EC6-A59D-6B3576047C6C}" type="datetimeFigureOut">
              <a:rPr lang="en-US" smtClean="0"/>
              <a:t>7/28/2012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8406A-87C0-4871-A8FA-6F6E176B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406A-87C0-4871-A8FA-6F6E176B20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2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501B8-B591-4397-B9F9-6AD71864C99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0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9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3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1EE1AE-3549-47C6-9C97-E0FD28FAE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9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29CCDF-AFAC-474D-810E-0C0C1547BE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7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9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3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0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1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8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5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6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1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A305E-4B3D-40EF-B59F-5FD02C6418F2}" type="datetimeFigureOut">
              <a:rPr lang="en-US" smtClean="0"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 descr="periodicta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33575"/>
            <a:ext cx="7848600" cy="4770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07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990600" y="0"/>
            <a:ext cx="7543800" cy="1431925"/>
          </a:xfrm>
          <a:noFill/>
          <a:ln/>
        </p:spPr>
        <p:txBody>
          <a:bodyPr/>
          <a:lstStyle/>
          <a:p>
            <a:pPr eaLnBrk="0" hangingPunct="0"/>
            <a:r>
              <a:rPr lang="en-US" sz="2800" dirty="0"/>
              <a:t>A set of different elements that behave coherently and a whole zoo of isotopes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7934325" y="4114800"/>
            <a:ext cx="1209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Not useful</a:t>
            </a:r>
          </a:p>
          <a:p>
            <a:r>
              <a:rPr lang="en-US"/>
              <a:t>for Earth</a:t>
            </a:r>
          </a:p>
          <a:p>
            <a:r>
              <a:rPr lang="en-US"/>
              <a:t>history</a:t>
            </a:r>
          </a:p>
        </p:txBody>
      </p:sp>
      <p:sp>
        <p:nvSpPr>
          <p:cNvPr id="131079" name="Line 7"/>
          <p:cNvSpPr>
            <a:spLocks noChangeShapeType="1"/>
          </p:cNvSpPr>
          <p:nvPr/>
        </p:nvSpPr>
        <p:spPr bwMode="auto">
          <a:xfrm flipH="1">
            <a:off x="7467600" y="44958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5119468" y="4820360"/>
            <a:ext cx="2209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52400" y="14514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Interpreting mantle noble gases</a:t>
            </a:r>
          </a:p>
          <a:p>
            <a:pPr algn="ctr"/>
            <a:r>
              <a:rPr lang="en-US" sz="3200" dirty="0" smtClean="0"/>
              <a:t>A steady-state upper mantle</a:t>
            </a:r>
            <a:endParaRPr lang="en-US" sz="3200" dirty="0"/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495800" y="1447800"/>
            <a:ext cx="4495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>
                <a:solidFill>
                  <a:srgbClr val="002060"/>
                </a:solidFill>
              </a:rPr>
              <a:t>Primordial noble gases </a:t>
            </a:r>
          </a:p>
          <a:p>
            <a:pPr marL="457200" indent="-457200"/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en-US" sz="2400" baseline="30000" dirty="0">
                <a:solidFill>
                  <a:srgbClr val="002060"/>
                </a:solidFill>
              </a:rPr>
              <a:t>3</a:t>
            </a:r>
            <a:r>
              <a:rPr lang="en-US" sz="2400" dirty="0">
                <a:solidFill>
                  <a:srgbClr val="002060"/>
                </a:solidFill>
              </a:rPr>
              <a:t>He/</a:t>
            </a:r>
            <a:r>
              <a:rPr lang="en-US" sz="2400" baseline="30000" dirty="0">
                <a:solidFill>
                  <a:srgbClr val="002060"/>
                </a:solidFill>
              </a:rPr>
              <a:t>22</a:t>
            </a:r>
            <a:r>
              <a:rPr lang="en-US" sz="2400" dirty="0">
                <a:solidFill>
                  <a:srgbClr val="002060"/>
                </a:solidFill>
              </a:rPr>
              <a:t>Ne, </a:t>
            </a:r>
            <a:r>
              <a:rPr lang="en-US" sz="2400" baseline="30000" dirty="0">
                <a:solidFill>
                  <a:srgbClr val="002060"/>
                </a:solidFill>
              </a:rPr>
              <a:t>3</a:t>
            </a:r>
            <a:r>
              <a:rPr lang="en-US" sz="2400" dirty="0">
                <a:solidFill>
                  <a:srgbClr val="002060"/>
                </a:solidFill>
              </a:rPr>
              <a:t>He/</a:t>
            </a:r>
            <a:r>
              <a:rPr lang="en-US" sz="2400" baseline="30000" dirty="0">
                <a:solidFill>
                  <a:srgbClr val="002060"/>
                </a:solidFill>
              </a:rPr>
              <a:t>36</a:t>
            </a:r>
            <a:r>
              <a:rPr lang="en-US" sz="2400" dirty="0">
                <a:solidFill>
                  <a:srgbClr val="002060"/>
                </a:solidFill>
              </a:rPr>
              <a:t>Ar) and </a:t>
            </a:r>
          </a:p>
          <a:p>
            <a:pPr marL="457200" indent="-457200"/>
            <a:r>
              <a:rPr lang="en-US" sz="2400" baseline="30000" dirty="0">
                <a:solidFill>
                  <a:srgbClr val="002060"/>
                </a:solidFill>
              </a:rPr>
              <a:t>129</a:t>
            </a:r>
            <a:r>
              <a:rPr lang="en-US" sz="2400" dirty="0">
                <a:solidFill>
                  <a:srgbClr val="002060"/>
                </a:solidFill>
              </a:rPr>
              <a:t>Xe/</a:t>
            </a:r>
            <a:r>
              <a:rPr lang="en-US" sz="2400" baseline="30000" dirty="0">
                <a:solidFill>
                  <a:srgbClr val="002060"/>
                </a:solidFill>
              </a:rPr>
              <a:t>130</a:t>
            </a:r>
            <a:r>
              <a:rPr lang="en-US" sz="2400" dirty="0">
                <a:solidFill>
                  <a:srgbClr val="002060"/>
                </a:solidFill>
              </a:rPr>
              <a:t>Xe in the upper mantle </a:t>
            </a:r>
          </a:p>
          <a:p>
            <a:pPr marL="457200" indent="-457200"/>
            <a:r>
              <a:rPr lang="en-US" sz="2400" dirty="0">
                <a:solidFill>
                  <a:srgbClr val="002060"/>
                </a:solidFill>
              </a:rPr>
              <a:t>derived from the lower mantle </a:t>
            </a:r>
          </a:p>
          <a:p>
            <a:pPr marL="457200" indent="-457200"/>
            <a:endParaRPr lang="en-US" sz="2200" dirty="0" smtClean="0">
              <a:solidFill>
                <a:srgbClr val="002060"/>
              </a:solidFill>
            </a:endParaRPr>
          </a:p>
          <a:p>
            <a:pPr marL="457200" indent="-457200"/>
            <a:r>
              <a:rPr lang="en-US" sz="2200" dirty="0" smtClean="0">
                <a:solidFill>
                  <a:srgbClr val="002060"/>
                </a:solidFill>
              </a:rPr>
              <a:t>(e.g</a:t>
            </a:r>
            <a:r>
              <a:rPr lang="en-US" sz="2200" dirty="0">
                <a:solidFill>
                  <a:srgbClr val="002060"/>
                </a:solidFill>
              </a:rPr>
              <a:t>., Kellogg </a:t>
            </a:r>
            <a:r>
              <a:rPr lang="en-US" sz="2200" dirty="0" smtClean="0">
                <a:solidFill>
                  <a:srgbClr val="002060"/>
                </a:solidFill>
              </a:rPr>
              <a:t>and </a:t>
            </a:r>
          </a:p>
          <a:p>
            <a:pPr marL="457200" indent="-457200"/>
            <a:r>
              <a:rPr lang="en-US" sz="2200" dirty="0" smtClean="0">
                <a:solidFill>
                  <a:srgbClr val="002060"/>
                </a:solidFill>
              </a:rPr>
              <a:t>Wasserburg,1990</a:t>
            </a:r>
            <a:r>
              <a:rPr lang="en-US" sz="2200" dirty="0">
                <a:solidFill>
                  <a:srgbClr val="002060"/>
                </a:solidFill>
              </a:rPr>
              <a:t>; </a:t>
            </a:r>
            <a:r>
              <a:rPr lang="en-US" sz="2200" dirty="0" err="1">
                <a:solidFill>
                  <a:srgbClr val="002060"/>
                </a:solidFill>
              </a:rPr>
              <a:t>Porcelli</a:t>
            </a:r>
            <a:r>
              <a:rPr lang="en-US" sz="2200" dirty="0">
                <a:solidFill>
                  <a:srgbClr val="002060"/>
                </a:solidFill>
              </a:rPr>
              <a:t> and 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457200" indent="-457200"/>
            <a:r>
              <a:rPr lang="en-US" sz="2200" dirty="0" err="1" smtClean="0">
                <a:solidFill>
                  <a:srgbClr val="002060"/>
                </a:solidFill>
              </a:rPr>
              <a:t>Wasserburg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smtClean="0">
                <a:solidFill>
                  <a:srgbClr val="002060"/>
                </a:solidFill>
              </a:rPr>
              <a:t>1995; </a:t>
            </a:r>
            <a:r>
              <a:rPr lang="en-US" sz="2200" dirty="0" err="1" smtClean="0">
                <a:solidFill>
                  <a:srgbClr val="002060"/>
                </a:solidFill>
              </a:rPr>
              <a:t>O’Nions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/>
            <a:r>
              <a:rPr lang="en-US" sz="2200" dirty="0" smtClean="0">
                <a:solidFill>
                  <a:srgbClr val="002060"/>
                </a:solidFill>
              </a:rPr>
              <a:t>and </a:t>
            </a:r>
            <a:r>
              <a:rPr lang="en-US" sz="2200" dirty="0" err="1" smtClean="0">
                <a:solidFill>
                  <a:srgbClr val="002060"/>
                </a:solidFill>
              </a:rPr>
              <a:t>Tolstikhin</a:t>
            </a:r>
            <a:r>
              <a:rPr lang="en-US" sz="2200" dirty="0" smtClean="0">
                <a:solidFill>
                  <a:srgbClr val="002060"/>
                </a:solidFill>
              </a:rPr>
              <a:t>, 1996; </a:t>
            </a:r>
            <a:r>
              <a:rPr lang="en-US" sz="2200" dirty="0" err="1" smtClean="0">
                <a:solidFill>
                  <a:srgbClr val="002060"/>
                </a:solidFill>
              </a:rPr>
              <a:t>Tolstikhin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/>
            <a:r>
              <a:rPr lang="en-US" sz="2200" dirty="0" smtClean="0">
                <a:solidFill>
                  <a:srgbClr val="002060"/>
                </a:solidFill>
              </a:rPr>
              <a:t>and Hofmann, 2005)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endParaRPr lang="en-US" sz="22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1447800"/>
            <a:ext cx="42799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5334000"/>
            <a:ext cx="2433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D” layer at base of</a:t>
            </a:r>
          </a:p>
          <a:p>
            <a:r>
              <a:rPr lang="en-US" sz="2000" b="1" dirty="0" smtClean="0"/>
              <a:t>lower mantle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419600" y="5486400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ture08824-f2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55" y="1676400"/>
            <a:ext cx="8752441" cy="4343400"/>
          </a:xfrm>
        </p:spPr>
      </p:pic>
      <p:sp>
        <p:nvSpPr>
          <p:cNvPr id="6" name="TextBox 5"/>
          <p:cNvSpPr txBox="1"/>
          <p:nvPr/>
        </p:nvSpPr>
        <p:spPr>
          <a:xfrm>
            <a:off x="6284682" y="6063348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Lee et al. Nature 2010</a:t>
            </a:r>
            <a:endParaRPr lang="en-US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609600" y="228600"/>
            <a:ext cx="8077200" cy="1371600"/>
          </a:xfrm>
          <a:prstGeom prst="rect">
            <a:avLst/>
          </a:prstGeom>
        </p:spPr>
        <p:txBody>
          <a:bodyPr bIns="45720" anchor="ctr">
            <a:normAutofit/>
          </a:bodyPr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Interpreting mantle noble gases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Non-primordial explanations for low </a:t>
            </a:r>
            <a:r>
              <a:rPr lang="en-US" sz="2400" b="1" baseline="3000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He/</a:t>
            </a:r>
            <a:r>
              <a:rPr lang="en-US" sz="2400" b="1" baseline="3000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He ratio</a:t>
            </a:r>
          </a:p>
        </p:txBody>
      </p:sp>
    </p:spTree>
    <p:extLst>
      <p:ext uri="{BB962C8B-B14F-4D97-AF65-F5344CB8AC3E}">
        <p14:creationId xmlns:p14="http://schemas.microsoft.com/office/powerpoint/2010/main" val="42430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ages from Davies_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799" y="1295400"/>
            <a:ext cx="5295439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63246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Davies, 2010</a:t>
            </a:r>
            <a:endParaRPr lang="en-US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609600" y="0"/>
            <a:ext cx="8077200" cy="1371600"/>
          </a:xfrm>
          <a:prstGeom prst="rect">
            <a:avLst/>
          </a:prstGeom>
        </p:spPr>
        <p:txBody>
          <a:bodyPr bIns="4572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Interpreting noble gases in the mantle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Non-primordial explanations for high 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He/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He ratio</a:t>
            </a:r>
          </a:p>
        </p:txBody>
      </p:sp>
    </p:spTree>
    <p:extLst>
      <p:ext uri="{BB962C8B-B14F-4D97-AF65-F5344CB8AC3E}">
        <p14:creationId xmlns:p14="http://schemas.microsoft.com/office/powerpoint/2010/main" val="30502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477156" y="4788933"/>
            <a:ext cx="859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lumes cannot supply all of the primordial noble gases to the MORB source.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Content Placeholder 12" descr="iceland_elemen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914400"/>
            <a:ext cx="7086600" cy="3592623"/>
          </a:xfrm>
        </p:spPr>
      </p:pic>
      <p:sp>
        <p:nvSpPr>
          <p:cNvPr id="9" name="Rectangle 8"/>
          <p:cNvSpPr/>
          <p:nvPr/>
        </p:nvSpPr>
        <p:spPr>
          <a:xfrm>
            <a:off x="990600" y="2286001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77656" y="2347687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80772" y="4205515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37944" y="4191001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4114801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3</a:t>
            </a:r>
            <a:r>
              <a:rPr lang="en-US" b="1" dirty="0" smtClean="0"/>
              <a:t>He/</a:t>
            </a:r>
            <a:r>
              <a:rPr lang="en-US" b="1" baseline="30000" dirty="0" smtClean="0"/>
              <a:t>36</a:t>
            </a:r>
            <a:r>
              <a:rPr lang="en-US" b="1" dirty="0" smtClean="0"/>
              <a:t>Ar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4114801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3</a:t>
            </a:r>
            <a:r>
              <a:rPr lang="en-US" b="1" dirty="0" smtClean="0"/>
              <a:t>He/</a:t>
            </a:r>
            <a:r>
              <a:rPr lang="en-US" b="1" baseline="30000" dirty="0" smtClean="0"/>
              <a:t>22</a:t>
            </a:r>
            <a:r>
              <a:rPr lang="en-US" b="1" dirty="0" smtClean="0"/>
              <a:t>Ne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33602" y="253819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20</a:t>
            </a:r>
            <a:r>
              <a:rPr lang="en-US" b="1" dirty="0" smtClean="0"/>
              <a:t>Ne/</a:t>
            </a:r>
            <a:r>
              <a:rPr lang="en-US" b="1" baseline="30000" dirty="0" smtClean="0"/>
              <a:t>22</a:t>
            </a:r>
            <a:r>
              <a:rPr lang="en-US" b="1" dirty="0" smtClean="0"/>
              <a:t>Ne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977274" y="2575927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40</a:t>
            </a:r>
            <a:r>
              <a:rPr lang="en-US" b="1" dirty="0" smtClean="0"/>
              <a:t>Ar/</a:t>
            </a:r>
            <a:r>
              <a:rPr lang="en-US" b="1" baseline="30000" dirty="0" smtClean="0"/>
              <a:t>36</a:t>
            </a:r>
            <a:r>
              <a:rPr lang="en-US" b="1" dirty="0" smtClean="0"/>
              <a:t>Ar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7094" y="4434115"/>
            <a:ext cx="221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Mukhopadhyay</a:t>
            </a:r>
            <a:r>
              <a:rPr lang="en-US" dirty="0" smtClean="0"/>
              <a:t>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aseline="30000" dirty="0" smtClean="0"/>
              <a:t>3</a:t>
            </a:r>
            <a:r>
              <a:rPr lang="en-US" sz="3200" dirty="0" smtClean="0"/>
              <a:t>He/</a:t>
            </a:r>
            <a:r>
              <a:rPr lang="en-US" sz="3200" baseline="30000" dirty="0" smtClean="0"/>
              <a:t>22</a:t>
            </a:r>
            <a:r>
              <a:rPr lang="en-US" sz="3200" dirty="0" smtClean="0"/>
              <a:t>Ne</a:t>
            </a:r>
            <a:r>
              <a:rPr lang="en-US" dirty="0" smtClean="0"/>
              <a:t> ratio in the mantle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731157"/>
              </p:ext>
            </p:extLst>
          </p:nvPr>
        </p:nvGraphicFramePr>
        <p:xfrm>
          <a:off x="1676400" y="1600200"/>
          <a:ext cx="5686425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SPW 12.0 Graph" r:id="rId3" imgW="5686574" imgH="4143211" progId="SigmaPlotGraphicObject.11">
                  <p:embed/>
                </p:oleObj>
              </mc:Choice>
              <mc:Fallback>
                <p:oleObj name="SPW 12.0 Graph" r:id="rId3" imgW="5686574" imgH="4143211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1600200"/>
                        <a:ext cx="5686425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61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308415"/>
              </p:ext>
            </p:extLst>
          </p:nvPr>
        </p:nvGraphicFramePr>
        <p:xfrm>
          <a:off x="1728788" y="1357313"/>
          <a:ext cx="5686425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SPW 12.0 Graph" r:id="rId3" imgW="5686574" imgH="4143211" progId="SigmaPlotGraphicObject.11">
                  <p:embed/>
                </p:oleObj>
              </mc:Choice>
              <mc:Fallback>
                <p:oleObj name="SPW 12.0 Graph" r:id="rId3" imgW="5686574" imgH="4143211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8788" y="1357313"/>
                        <a:ext cx="5686425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0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does one explain the 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He/</a:t>
            </a:r>
            <a:r>
              <a:rPr lang="en-US" sz="2800" baseline="30000" dirty="0" smtClean="0"/>
              <a:t>22</a:t>
            </a:r>
            <a:r>
              <a:rPr lang="en-US" sz="2800" dirty="0" smtClean="0"/>
              <a:t>Ne of the mantle?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125664"/>
              </p:ext>
            </p:extLst>
          </p:nvPr>
        </p:nvGraphicFramePr>
        <p:xfrm>
          <a:off x="1728788" y="733425"/>
          <a:ext cx="5686425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SPW 12.0 Graph" r:id="rId3" imgW="5686574" imgH="4143211" progId="SigmaPlotGraphicObject.11">
                  <p:embed/>
                </p:oleObj>
              </mc:Choice>
              <mc:Fallback>
                <p:oleObj name="SPW 12.0 Graph" r:id="rId3" imgW="5686574" imgH="4143211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8788" y="733425"/>
                        <a:ext cx="5686425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2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4800600"/>
            <a:ext cx="8458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Honda and </a:t>
            </a:r>
            <a:r>
              <a:rPr lang="en-US" sz="2200" dirty="0" err="1" smtClean="0"/>
              <a:t>Macdougall</a:t>
            </a:r>
            <a:r>
              <a:rPr lang="en-US" sz="2200" dirty="0" smtClean="0"/>
              <a:t> (1997) suggested magma ocean degassing</a:t>
            </a:r>
          </a:p>
          <a:p>
            <a:r>
              <a:rPr lang="en-US" sz="2200" dirty="0"/>
              <a:t>t</a:t>
            </a:r>
            <a:r>
              <a:rPr lang="en-US" sz="2200" dirty="0" smtClean="0"/>
              <a:t>o explain the 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He/</a:t>
            </a:r>
            <a:r>
              <a:rPr lang="en-US" sz="2200" baseline="30000" dirty="0" smtClean="0"/>
              <a:t>22</a:t>
            </a:r>
            <a:r>
              <a:rPr lang="en-US" sz="2200" dirty="0" smtClean="0"/>
              <a:t>Ne difference</a:t>
            </a:r>
          </a:p>
          <a:p>
            <a:endParaRPr lang="en-US" sz="2200" dirty="0"/>
          </a:p>
          <a:p>
            <a:r>
              <a:rPr lang="en-US" sz="2200" dirty="0" smtClean="0"/>
              <a:t>Post magma ocean the whole mantle was not homogenized with respect to its He/Ne ratio</a:t>
            </a: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does one explain the 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He/</a:t>
            </a:r>
            <a:r>
              <a:rPr lang="en-US" sz="2800" baseline="30000" dirty="0" smtClean="0"/>
              <a:t>22</a:t>
            </a:r>
            <a:r>
              <a:rPr lang="en-US" sz="2800" dirty="0" smtClean="0"/>
              <a:t>Ne of the mantle?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739241"/>
              </p:ext>
            </p:extLst>
          </p:nvPr>
        </p:nvGraphicFramePr>
        <p:xfrm>
          <a:off x="1728788" y="729342"/>
          <a:ext cx="5686425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SPW 12.0 Graph" r:id="rId3" imgW="5686574" imgH="4143211" progId="SigmaPlotGraphicObject.11">
                  <p:embed/>
                </p:oleObj>
              </mc:Choice>
              <mc:Fallback>
                <p:oleObj name="SPW 12.0 Graph" r:id="rId3" imgW="5686574" imgH="4143211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8788" y="729342"/>
                        <a:ext cx="5686425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2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543800" cy="14319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definitions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534400" cy="434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Primordial (or non-radiogenic) noble gases (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He, </a:t>
            </a:r>
            <a:r>
              <a:rPr lang="en-US" sz="2800" baseline="30000" dirty="0" smtClean="0"/>
              <a:t>22</a:t>
            </a:r>
            <a:r>
              <a:rPr lang="en-US" sz="2800" dirty="0" smtClean="0"/>
              <a:t>Ne, </a:t>
            </a:r>
            <a:r>
              <a:rPr lang="en-US" sz="2800" baseline="30000" dirty="0" smtClean="0"/>
              <a:t>36</a:t>
            </a:r>
            <a:r>
              <a:rPr lang="en-US" sz="2800" dirty="0" smtClean="0"/>
              <a:t>Ar, </a:t>
            </a:r>
            <a:r>
              <a:rPr lang="en-US" sz="2800" baseline="30000" dirty="0" smtClean="0"/>
              <a:t>130</a:t>
            </a:r>
            <a:r>
              <a:rPr lang="en-US" sz="2800" dirty="0" smtClean="0"/>
              <a:t>Xe): isotopes not produced on Earth through radioactive decay </a:t>
            </a:r>
          </a:p>
          <a:p>
            <a:endParaRPr lang="en-US" sz="2800" dirty="0"/>
          </a:p>
          <a:p>
            <a:r>
              <a:rPr lang="en-US" sz="2800" dirty="0" smtClean="0"/>
              <a:t>Radiogenic noble gases: produced from radioactive decay (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He, </a:t>
            </a:r>
            <a:r>
              <a:rPr lang="en-US" sz="2800" baseline="30000" dirty="0" smtClean="0"/>
              <a:t>40</a:t>
            </a:r>
            <a:r>
              <a:rPr lang="en-US" sz="2800" dirty="0" smtClean="0"/>
              <a:t>Ar, </a:t>
            </a:r>
            <a:r>
              <a:rPr lang="en-US" sz="2800" baseline="30000" dirty="0" smtClean="0"/>
              <a:t>136</a:t>
            </a:r>
            <a:r>
              <a:rPr lang="en-US" sz="2800" dirty="0" smtClean="0"/>
              <a:t>Xe) or through nuclear reactions (</a:t>
            </a:r>
            <a:r>
              <a:rPr lang="en-US" sz="2800" baseline="30000" dirty="0" smtClean="0"/>
              <a:t>21</a:t>
            </a:r>
            <a:r>
              <a:rPr lang="en-US" sz="2800" dirty="0" smtClean="0"/>
              <a:t>Ne)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Report noble gas isotopes ratios as radiogenic/primordial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74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3575234" y="5748564"/>
            <a:ext cx="609600" cy="361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2667000" y="2179866"/>
            <a:ext cx="575012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3124200" y="3458028"/>
            <a:ext cx="451034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4574328" y="5729514"/>
            <a:ext cx="213127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2975312" y="1084491"/>
            <a:ext cx="533400" cy="361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6" name="Rectangle 10"/>
          <p:cNvSpPr>
            <a:spLocks noGrp="1" noChangeArrowheads="1"/>
          </p:cNvSpPr>
          <p:nvPr>
            <p:ph type="title"/>
          </p:nvPr>
        </p:nvSpPr>
        <p:spPr>
          <a:xfrm>
            <a:off x="522252" y="84408"/>
            <a:ext cx="8305800" cy="990600"/>
          </a:xfrm>
        </p:spPr>
        <p:txBody>
          <a:bodyPr/>
          <a:lstStyle/>
          <a:p>
            <a:r>
              <a:rPr lang="en-US" sz="2800" b="0" dirty="0">
                <a:effectLst/>
              </a:rPr>
              <a:t>A set of different elements that behave coherently and a whole zoo of isotopes</a:t>
            </a:r>
          </a:p>
        </p:txBody>
      </p:sp>
      <p:pic>
        <p:nvPicPr>
          <p:cNvPr id="137231" name="Picture 15" descr="partial-noble gase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32116"/>
            <a:ext cx="1119188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2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132116"/>
            <a:ext cx="80772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He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b="1" baseline="30000" dirty="0"/>
              <a:t>3</a:t>
            </a:r>
            <a:r>
              <a:rPr lang="en-US" sz="2000" b="1" dirty="0"/>
              <a:t>He</a:t>
            </a:r>
            <a:r>
              <a:rPr lang="en-US" sz="2000" dirty="0"/>
              <a:t> and </a:t>
            </a:r>
            <a:r>
              <a:rPr lang="en-US" sz="2000" b="1" baseline="30000" dirty="0"/>
              <a:t>4</a:t>
            </a:r>
            <a:r>
              <a:rPr lang="en-US" sz="2000" b="1" dirty="0"/>
              <a:t>He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aseline="30000" dirty="0"/>
              <a:t>		4</a:t>
            </a:r>
            <a:r>
              <a:rPr lang="en-US" sz="2000" dirty="0"/>
              <a:t>He produced by radioactive decay of U and </a:t>
            </a:r>
            <a:r>
              <a:rPr lang="en-US" sz="2000" dirty="0" err="1"/>
              <a:t>Th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000" dirty="0"/>
              <a:t>Ne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b="1" baseline="30000" dirty="0"/>
              <a:t>20</a:t>
            </a:r>
            <a:r>
              <a:rPr lang="en-US" sz="2000" b="1" dirty="0"/>
              <a:t>Ne,</a:t>
            </a:r>
            <a:r>
              <a:rPr lang="en-US" sz="2000" dirty="0"/>
              <a:t> </a:t>
            </a:r>
            <a:r>
              <a:rPr lang="en-US" sz="2000" b="1" baseline="30000" dirty="0"/>
              <a:t>21</a:t>
            </a:r>
            <a:r>
              <a:rPr lang="en-US" sz="2000" b="1" dirty="0"/>
              <a:t>Ne,</a:t>
            </a:r>
            <a:r>
              <a:rPr lang="en-US" sz="2000" dirty="0"/>
              <a:t> </a:t>
            </a:r>
            <a:r>
              <a:rPr lang="en-US" sz="2000" b="1" baseline="30000" dirty="0"/>
              <a:t>22</a:t>
            </a:r>
            <a:r>
              <a:rPr lang="en-US" sz="2000" b="1" dirty="0"/>
              <a:t>Ne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aseline="30000" dirty="0"/>
              <a:t>	21</a:t>
            </a:r>
            <a:r>
              <a:rPr lang="en-US" sz="2000" dirty="0"/>
              <a:t>Ne is manufactured in abundance by </a:t>
            </a:r>
            <a:r>
              <a:rPr lang="en-US" sz="2000" dirty="0" err="1"/>
              <a:t>nucleogenic</a:t>
            </a:r>
            <a:r>
              <a:rPr lang="en-US" sz="2000" dirty="0"/>
              <a:t> reactions in the mantle:  </a:t>
            </a:r>
            <a:r>
              <a:rPr lang="en-US" sz="2000" baseline="30000" dirty="0"/>
              <a:t>18</a:t>
            </a:r>
            <a:r>
              <a:rPr lang="en-US" sz="2000" dirty="0"/>
              <a:t>O(</a:t>
            </a:r>
            <a:r>
              <a:rPr lang="en-US" sz="2000" dirty="0">
                <a:latin typeface="Symbol" pitchFamily="18" charset="2"/>
              </a:rPr>
              <a:t>a</a:t>
            </a:r>
            <a:r>
              <a:rPr lang="en-US" sz="2000" dirty="0"/>
              <a:t>, n)</a:t>
            </a:r>
            <a:r>
              <a:rPr lang="en-US" sz="2000" baseline="30000" dirty="0"/>
              <a:t>21</a:t>
            </a:r>
            <a:r>
              <a:rPr lang="en-US" sz="2000" dirty="0"/>
              <a:t>Ne and </a:t>
            </a:r>
            <a:r>
              <a:rPr lang="en-US" sz="2000" baseline="30000" dirty="0"/>
              <a:t>24</a:t>
            </a:r>
            <a:r>
              <a:rPr lang="en-US" sz="2000" dirty="0"/>
              <a:t>Mg(n, </a:t>
            </a:r>
            <a:r>
              <a:rPr lang="en-US" sz="2000" dirty="0">
                <a:latin typeface="Symbol" pitchFamily="18" charset="2"/>
              </a:rPr>
              <a:t>a</a:t>
            </a:r>
            <a:r>
              <a:rPr lang="en-US" sz="2000" dirty="0"/>
              <a:t>)</a:t>
            </a:r>
            <a:r>
              <a:rPr lang="en-US" sz="2000" baseline="30000" dirty="0"/>
              <a:t>21</a:t>
            </a:r>
            <a:r>
              <a:rPr lang="en-US" sz="2000" dirty="0"/>
              <a:t>Ne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800" dirty="0"/>
          </a:p>
          <a:p>
            <a:pPr>
              <a:lnSpc>
                <a:spcPct val="80000"/>
              </a:lnSpc>
            </a:pP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b="1" baseline="30000" dirty="0"/>
              <a:t>36</a:t>
            </a:r>
            <a:r>
              <a:rPr lang="en-US" sz="2000" b="1" dirty="0"/>
              <a:t>Ar, </a:t>
            </a:r>
            <a:r>
              <a:rPr lang="en-US" sz="2000" b="1" baseline="30000" dirty="0"/>
              <a:t>38</a:t>
            </a:r>
            <a:r>
              <a:rPr lang="en-US" sz="2000" b="1" dirty="0"/>
              <a:t>Ar, </a:t>
            </a:r>
            <a:r>
              <a:rPr lang="en-US" sz="2000" b="1" baseline="30000" dirty="0"/>
              <a:t>40</a:t>
            </a:r>
            <a:r>
              <a:rPr lang="en-US" sz="2000" b="1" dirty="0"/>
              <a:t>Ar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baseline="30000" dirty="0"/>
              <a:t>40</a:t>
            </a:r>
            <a:r>
              <a:rPr lang="en-US" sz="2000" dirty="0"/>
              <a:t>Ar produced by radioactive decay of </a:t>
            </a:r>
            <a:r>
              <a:rPr lang="en-US" sz="2000" baseline="30000" dirty="0"/>
              <a:t>40</a:t>
            </a:r>
            <a:r>
              <a:rPr lang="en-US" sz="2000" dirty="0"/>
              <a:t>K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2000" dirty="0"/>
              <a:t>Kr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b="1" dirty="0"/>
              <a:t>78, 80, 82, 83, 84, 86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endParaRPr lang="en-US" sz="800" dirty="0"/>
          </a:p>
          <a:p>
            <a:pPr>
              <a:lnSpc>
                <a:spcPct val="80000"/>
              </a:lnSpc>
            </a:pPr>
            <a:endParaRPr lang="en-US" sz="800" dirty="0"/>
          </a:p>
          <a:p>
            <a:pPr>
              <a:lnSpc>
                <a:spcPct val="80000"/>
              </a:lnSpc>
            </a:pPr>
            <a:endParaRPr lang="en-US" sz="800" dirty="0"/>
          </a:p>
          <a:p>
            <a:pPr>
              <a:lnSpc>
                <a:spcPct val="80000"/>
              </a:lnSpc>
            </a:pPr>
            <a:endParaRPr lang="en-US" sz="800" dirty="0"/>
          </a:p>
          <a:p>
            <a:pPr>
              <a:lnSpc>
                <a:spcPct val="80000"/>
              </a:lnSpc>
            </a:pPr>
            <a:endParaRPr lang="en-US" sz="800" dirty="0"/>
          </a:p>
          <a:p>
            <a:pPr>
              <a:lnSpc>
                <a:spcPct val="80000"/>
              </a:lnSpc>
            </a:pPr>
            <a:r>
              <a:rPr lang="en-US" sz="2000" dirty="0" err="1"/>
              <a:t>Xe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b="1" dirty="0"/>
              <a:t>124, 126, 128, 129, 130, 131, 132, 134, 136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131-136 produced by now extinct </a:t>
            </a:r>
            <a:r>
              <a:rPr lang="en-US" sz="2000" baseline="30000" dirty="0"/>
              <a:t>244</a:t>
            </a:r>
            <a:r>
              <a:rPr lang="en-US" sz="2000" dirty="0"/>
              <a:t>Pu and fission of 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129 produced by decay of now extinct </a:t>
            </a:r>
            <a:r>
              <a:rPr lang="en-US" sz="2000" baseline="30000" dirty="0"/>
              <a:t>129</a:t>
            </a:r>
            <a:r>
              <a:rPr lang="en-US" sz="2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5306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80010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Geochemical Behavior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066800"/>
            <a:ext cx="4229100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Solubility in melt</a:t>
            </a:r>
          </a:p>
          <a:p>
            <a:r>
              <a:rPr lang="en-US" sz="2800" dirty="0" smtClean="0"/>
              <a:t>He&gt;Ne&gt;</a:t>
            </a:r>
            <a:r>
              <a:rPr lang="en-US" sz="2800" dirty="0" err="1" smtClean="0"/>
              <a:t>Ar</a:t>
            </a:r>
            <a:r>
              <a:rPr lang="en-US" sz="2800" dirty="0" smtClean="0"/>
              <a:t>&gt;Kr&gt;</a:t>
            </a:r>
            <a:r>
              <a:rPr lang="en-US" sz="2800" dirty="0" err="1" smtClean="0"/>
              <a:t>Xe</a:t>
            </a:r>
            <a:endParaRPr lang="en-US" sz="2800" dirty="0" smtClean="0"/>
          </a:p>
          <a:p>
            <a:r>
              <a:rPr lang="en-US" sz="2800" dirty="0" smtClean="0"/>
              <a:t>He/Ne</a:t>
            </a:r>
            <a:r>
              <a:rPr lang="en-US" sz="2800" dirty="0" smtClean="0">
                <a:sym typeface="Symbol"/>
              </a:rPr>
              <a:t> </a:t>
            </a:r>
            <a:r>
              <a:rPr lang="en-US" sz="2800" dirty="0" smtClean="0"/>
              <a:t>2</a:t>
            </a:r>
          </a:p>
          <a:p>
            <a:r>
              <a:rPr lang="en-US" sz="2800" dirty="0" smtClean="0"/>
              <a:t>He/</a:t>
            </a:r>
            <a:r>
              <a:rPr lang="en-US" sz="2800" dirty="0" err="1" smtClean="0"/>
              <a:t>Ar</a:t>
            </a:r>
            <a:r>
              <a:rPr lang="en-US" sz="2800" dirty="0"/>
              <a:t> </a:t>
            </a:r>
            <a:r>
              <a:rPr lang="en-US" sz="2800" dirty="0" smtClean="0">
                <a:sym typeface="Symbol"/>
              </a:rPr>
              <a:t> </a:t>
            </a:r>
            <a:r>
              <a:rPr lang="en-US" sz="2800" dirty="0" smtClean="0"/>
              <a:t>10</a:t>
            </a:r>
          </a:p>
          <a:p>
            <a:pPr marL="0" indent="0">
              <a:buNone/>
            </a:pPr>
            <a:r>
              <a:rPr lang="en-US" sz="1600" dirty="0" smtClean="0"/>
              <a:t>(Lux 1987; </a:t>
            </a:r>
            <a:r>
              <a:rPr lang="en-US" sz="1600" dirty="0" err="1" smtClean="0"/>
              <a:t>Jambon</a:t>
            </a:r>
            <a:r>
              <a:rPr lang="en-US" sz="1600" dirty="0" smtClean="0"/>
              <a:t> et al., 1986)</a:t>
            </a:r>
            <a:endParaRPr lang="en-US" sz="1600" dirty="0"/>
          </a:p>
          <a:p>
            <a:pPr marL="0" indent="0">
              <a:buNone/>
            </a:pPr>
            <a:r>
              <a:rPr lang="en-US" sz="2800" dirty="0" smtClean="0"/>
              <a:t>Degassing </a:t>
            </a:r>
          </a:p>
          <a:p>
            <a:pPr marL="0" indent="0">
              <a:buNone/>
            </a:pPr>
            <a:r>
              <a:rPr lang="en-US" sz="2800" dirty="0" smtClean="0"/>
              <a:t>He/Ne, He/</a:t>
            </a:r>
            <a:r>
              <a:rPr lang="en-US" sz="2800" dirty="0" err="1" smtClean="0"/>
              <a:t>Ar</a:t>
            </a:r>
            <a:r>
              <a:rPr lang="en-US" sz="2800" dirty="0" smtClean="0"/>
              <a:t> ratio increases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066800"/>
            <a:ext cx="39243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Partitioning during melting </a:t>
            </a:r>
          </a:p>
          <a:p>
            <a:r>
              <a:rPr lang="en-US" sz="2800" dirty="0" smtClean="0"/>
              <a:t>Incompatible</a:t>
            </a:r>
          </a:p>
          <a:p>
            <a:r>
              <a:rPr lang="en-US" sz="2800" dirty="0" smtClean="0"/>
              <a:t>He: 10</a:t>
            </a:r>
            <a:r>
              <a:rPr lang="en-US" sz="2800" baseline="30000" dirty="0" smtClean="0"/>
              <a:t>-4</a:t>
            </a:r>
            <a:r>
              <a:rPr lang="en-US" sz="2800" dirty="0" smtClean="0"/>
              <a:t>-10</a:t>
            </a:r>
            <a:r>
              <a:rPr lang="en-US" sz="2800" baseline="30000" dirty="0" smtClean="0"/>
              <a:t>-3</a:t>
            </a:r>
            <a:r>
              <a:rPr lang="en-US" sz="2800" dirty="0" smtClean="0"/>
              <a:t>; Ne: 10</a:t>
            </a:r>
            <a:r>
              <a:rPr lang="en-US" sz="2800" baseline="30000" dirty="0" smtClean="0"/>
              <a:t>-4</a:t>
            </a:r>
          </a:p>
          <a:p>
            <a:pPr marL="0" indent="0">
              <a:buNone/>
            </a:pPr>
            <a:r>
              <a:rPr lang="en-US" sz="1600" dirty="0" smtClean="0"/>
              <a:t>(Heber et al., 2007; </a:t>
            </a:r>
            <a:r>
              <a:rPr lang="en-US" sz="1600" dirty="0" err="1" smtClean="0"/>
              <a:t>Parman</a:t>
            </a:r>
            <a:r>
              <a:rPr lang="en-US" sz="1600" dirty="0" smtClean="0"/>
              <a:t> et al., 2005)</a:t>
            </a:r>
            <a:endParaRPr lang="en-US" sz="1600" dirty="0"/>
          </a:p>
          <a:p>
            <a:pPr marL="0" indent="0">
              <a:buNone/>
            </a:pPr>
            <a:r>
              <a:rPr lang="en-US" sz="2800" dirty="0" smtClean="0"/>
              <a:t>Melting will not significantly fractionate He from Ne i.e., melt and original mantle have same He/Ne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12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9" name="Picture 9" descr="He-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15658"/>
            <a:ext cx="9161253" cy="43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118834"/>
            <a:ext cx="8384875" cy="669863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4419599" y="275997"/>
            <a:ext cx="40776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err="1"/>
              <a:t>Gonnermann</a:t>
            </a:r>
            <a:r>
              <a:rPr lang="en-US" dirty="0"/>
              <a:t> and </a:t>
            </a:r>
            <a:r>
              <a:rPr lang="en-US" dirty="0" err="1"/>
              <a:t>Mukhopadhyay</a:t>
            </a:r>
            <a:r>
              <a:rPr lang="en-US" dirty="0"/>
              <a:t> </a:t>
            </a:r>
            <a:r>
              <a:rPr lang="en-US" dirty="0" smtClean="0"/>
              <a:t>(2009)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599" y="182438"/>
            <a:ext cx="2173857" cy="202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46076"/>
            <a:ext cx="2583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Outgass</a:t>
            </a:r>
            <a:r>
              <a:rPr lang="en-US" sz="1600" b="1" dirty="0" smtClean="0"/>
              <a:t> </a:t>
            </a:r>
            <a:r>
              <a:rPr lang="en-US" sz="1600" b="1" baseline="30000" dirty="0" smtClean="0"/>
              <a:t>3</a:t>
            </a:r>
            <a:r>
              <a:rPr lang="en-US" sz="1600" b="1" dirty="0" smtClean="0"/>
              <a:t>He, </a:t>
            </a:r>
            <a:r>
              <a:rPr lang="en-US" sz="1600" b="1" baseline="30000" dirty="0" smtClean="0"/>
              <a:t>22</a:t>
            </a:r>
            <a:r>
              <a:rPr lang="en-US" sz="1600" b="1" dirty="0" smtClean="0"/>
              <a:t>Ne from melt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253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9" name="Picture 9" descr="He-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15658"/>
            <a:ext cx="9161253" cy="43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118834"/>
            <a:ext cx="8384875" cy="669863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599" y="182438"/>
            <a:ext cx="2173857" cy="202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46076"/>
            <a:ext cx="2583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Outgass</a:t>
            </a:r>
            <a:r>
              <a:rPr lang="en-US" sz="1600" b="1" dirty="0" smtClean="0"/>
              <a:t> </a:t>
            </a:r>
            <a:r>
              <a:rPr lang="en-US" sz="1600" b="1" baseline="30000" dirty="0" smtClean="0"/>
              <a:t>3</a:t>
            </a:r>
            <a:r>
              <a:rPr lang="en-US" sz="1600" b="1" dirty="0" smtClean="0"/>
              <a:t>He, </a:t>
            </a:r>
            <a:r>
              <a:rPr lang="en-US" sz="1600" b="1" baseline="30000" dirty="0" smtClean="0"/>
              <a:t>22</a:t>
            </a:r>
            <a:r>
              <a:rPr lang="en-US" sz="1600" b="1" dirty="0" smtClean="0"/>
              <a:t>Ne from melt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41267" y="4800600"/>
            <a:ext cx="33227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 partition coefficient: 2 10</a:t>
            </a:r>
            <a:r>
              <a:rPr lang="en-US" baseline="30000" dirty="0" smtClean="0"/>
              <a:t>-4</a:t>
            </a:r>
          </a:p>
          <a:p>
            <a:r>
              <a:rPr lang="en-US" dirty="0" smtClean="0"/>
              <a:t>Ne partition coefficient: 4 10</a:t>
            </a:r>
            <a:r>
              <a:rPr lang="en-US" baseline="30000" dirty="0" smtClean="0"/>
              <a:t>-4</a:t>
            </a:r>
          </a:p>
          <a:p>
            <a:r>
              <a:rPr lang="en-US" sz="1600" dirty="0" smtClean="0"/>
              <a:t>(Heber et al., 2007)</a:t>
            </a:r>
          </a:p>
          <a:p>
            <a:r>
              <a:rPr lang="en-US" dirty="0" smtClean="0"/>
              <a:t>Does not significantly fractionate </a:t>
            </a:r>
          </a:p>
          <a:p>
            <a:r>
              <a:rPr lang="en-US" baseline="30000" dirty="0" smtClean="0"/>
              <a:t>3</a:t>
            </a:r>
            <a:r>
              <a:rPr lang="en-US" dirty="0" smtClean="0"/>
              <a:t>He from </a:t>
            </a:r>
            <a:r>
              <a:rPr lang="en-US" baseline="30000" dirty="0" smtClean="0"/>
              <a:t>22</a:t>
            </a:r>
            <a:r>
              <a:rPr lang="en-US" dirty="0" smtClean="0"/>
              <a:t>Ne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990106"/>
              </p:ext>
            </p:extLst>
          </p:nvPr>
        </p:nvGraphicFramePr>
        <p:xfrm>
          <a:off x="5394377" y="3702138"/>
          <a:ext cx="3627106" cy="30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SPW 12.0 Graph" r:id="rId4" imgW="5696022" imgH="4438518" progId="SigmaPlotGraphicObject.11">
                  <p:embed/>
                </p:oleObj>
              </mc:Choice>
              <mc:Fallback>
                <p:oleObj name="SPW 12.0 Graph" r:id="rId4" imgW="5696022" imgH="4438518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4377" y="3702138"/>
                        <a:ext cx="3627106" cy="300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41275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/>
              </a:rPr>
              <a:t>OIBs vs. MORBs</a:t>
            </a:r>
            <a:endParaRPr lang="en-US" sz="2800" b="1" dirty="0">
              <a:effectLst/>
            </a:endParaRPr>
          </a:p>
        </p:txBody>
      </p:sp>
      <p:pic>
        <p:nvPicPr>
          <p:cNvPr id="5" name="Content Placeholder 4" descr="lav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3657600"/>
            <a:ext cx="3810000" cy="28575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"/>
            <a:ext cx="1981200" cy="2929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2133600"/>
            <a:ext cx="22525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Low</a:t>
            </a:r>
            <a:r>
              <a:rPr lang="en-US" sz="2200" baseline="30000" dirty="0" smtClean="0"/>
              <a:t> 4</a:t>
            </a:r>
            <a:r>
              <a:rPr lang="en-US" sz="2200" dirty="0" smtClean="0"/>
              <a:t>He/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He </a:t>
            </a:r>
          </a:p>
          <a:p>
            <a:r>
              <a:rPr lang="en-US" sz="2200" dirty="0" smtClean="0"/>
              <a:t>Low </a:t>
            </a:r>
            <a:r>
              <a:rPr lang="en-US" sz="2200" baseline="30000" dirty="0" smtClean="0"/>
              <a:t>40</a:t>
            </a:r>
            <a:r>
              <a:rPr lang="en-US" sz="2200" dirty="0" smtClean="0"/>
              <a:t>Ar/</a:t>
            </a:r>
            <a:r>
              <a:rPr lang="en-US" sz="2200" baseline="30000" dirty="0" smtClean="0"/>
              <a:t>36</a:t>
            </a:r>
            <a:r>
              <a:rPr lang="en-US" sz="2200" dirty="0" smtClean="0"/>
              <a:t>Ar </a:t>
            </a:r>
          </a:p>
          <a:p>
            <a:r>
              <a:rPr lang="en-US" sz="2200" dirty="0" smtClean="0"/>
              <a:t>Low </a:t>
            </a:r>
            <a:r>
              <a:rPr lang="en-US" sz="2200" baseline="30000" dirty="0" smtClean="0"/>
              <a:t>129</a:t>
            </a:r>
            <a:r>
              <a:rPr lang="en-US" sz="2200" dirty="0" smtClean="0"/>
              <a:t>Xe/</a:t>
            </a:r>
            <a:r>
              <a:rPr lang="en-US" sz="2200" baseline="30000" dirty="0" smtClean="0"/>
              <a:t>130</a:t>
            </a:r>
            <a:r>
              <a:rPr lang="en-US" sz="2200" dirty="0" smtClean="0"/>
              <a:t>Xe 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057400"/>
            <a:ext cx="21820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High </a:t>
            </a:r>
            <a:r>
              <a:rPr lang="en-US" sz="2200" baseline="30000" dirty="0" smtClean="0"/>
              <a:t>4</a:t>
            </a:r>
            <a:r>
              <a:rPr lang="en-US" sz="2200" dirty="0" smtClean="0"/>
              <a:t>He/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He </a:t>
            </a:r>
          </a:p>
          <a:p>
            <a:r>
              <a:rPr lang="en-US" sz="2200" dirty="0" smtClean="0"/>
              <a:t>High </a:t>
            </a:r>
            <a:r>
              <a:rPr lang="en-US" sz="2200" baseline="30000" dirty="0" smtClean="0"/>
              <a:t>40</a:t>
            </a:r>
            <a:r>
              <a:rPr lang="en-US" sz="2200" dirty="0" smtClean="0"/>
              <a:t>Ar/</a:t>
            </a:r>
            <a:r>
              <a:rPr lang="en-US" sz="2200" baseline="30000" dirty="0" smtClean="0"/>
              <a:t>36</a:t>
            </a:r>
            <a:r>
              <a:rPr lang="en-US" sz="2200" dirty="0" smtClean="0"/>
              <a:t>Ar</a:t>
            </a:r>
          </a:p>
          <a:p>
            <a:r>
              <a:rPr lang="en-US" sz="2200" dirty="0" smtClean="0"/>
              <a:t>High</a:t>
            </a:r>
            <a:r>
              <a:rPr lang="en-US" sz="2200" baseline="30000" dirty="0" smtClean="0"/>
              <a:t>129</a:t>
            </a:r>
            <a:r>
              <a:rPr lang="en-US" sz="2200" dirty="0" smtClean="0"/>
              <a:t>Xe/</a:t>
            </a:r>
            <a:r>
              <a:rPr lang="en-US" sz="2200" baseline="30000" dirty="0" smtClean="0"/>
              <a:t>130</a:t>
            </a:r>
            <a:r>
              <a:rPr lang="en-US" sz="2200" dirty="0" smtClean="0"/>
              <a:t>Xe</a:t>
            </a:r>
            <a:endParaRPr lang="en-US" sz="2200" dirty="0"/>
          </a:p>
        </p:txBody>
      </p:sp>
      <p:pic>
        <p:nvPicPr>
          <p:cNvPr id="9" name="Picture 8" descr="imagesCA03FBU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657600"/>
            <a:ext cx="413074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32766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OIBs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32766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MORBs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31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312" y="380868"/>
            <a:ext cx="685800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66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52400" y="0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Interpreting mantle noble gases</a:t>
            </a:r>
          </a:p>
          <a:p>
            <a:pPr algn="ctr"/>
            <a:r>
              <a:rPr lang="en-US" sz="3200" dirty="0" smtClean="0"/>
              <a:t>A steady-state upper mantle</a:t>
            </a:r>
            <a:endParaRPr lang="en-US" sz="3200" dirty="0"/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495800" y="1447800"/>
            <a:ext cx="44958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rgbClr val="002060"/>
                </a:solidFill>
              </a:rPr>
              <a:t>Primordial noble gases </a:t>
            </a:r>
          </a:p>
          <a:p>
            <a:pPr marL="457200" indent="-457200"/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n-US" sz="2400" baseline="30000" dirty="0" smtClean="0">
                <a:solidFill>
                  <a:srgbClr val="002060"/>
                </a:solidFill>
              </a:rPr>
              <a:t>3</a:t>
            </a:r>
            <a:r>
              <a:rPr lang="en-US" sz="2400" dirty="0" smtClean="0">
                <a:solidFill>
                  <a:srgbClr val="002060"/>
                </a:solidFill>
              </a:rPr>
              <a:t>He/</a:t>
            </a:r>
            <a:r>
              <a:rPr lang="en-US" sz="2400" baseline="30000" dirty="0" smtClean="0">
                <a:solidFill>
                  <a:srgbClr val="002060"/>
                </a:solidFill>
              </a:rPr>
              <a:t>22</a:t>
            </a:r>
            <a:r>
              <a:rPr lang="en-US" sz="2400" dirty="0" smtClean="0">
                <a:solidFill>
                  <a:srgbClr val="002060"/>
                </a:solidFill>
              </a:rPr>
              <a:t>Ne, </a:t>
            </a:r>
            <a:r>
              <a:rPr lang="en-US" sz="2400" baseline="30000" dirty="0" smtClean="0">
                <a:solidFill>
                  <a:srgbClr val="002060"/>
                </a:solidFill>
              </a:rPr>
              <a:t>3</a:t>
            </a:r>
            <a:r>
              <a:rPr lang="en-US" sz="2400" dirty="0" smtClean="0">
                <a:solidFill>
                  <a:srgbClr val="002060"/>
                </a:solidFill>
              </a:rPr>
              <a:t>He/</a:t>
            </a:r>
            <a:r>
              <a:rPr lang="en-US" sz="2400" baseline="30000" dirty="0" smtClean="0">
                <a:solidFill>
                  <a:srgbClr val="002060"/>
                </a:solidFill>
              </a:rPr>
              <a:t>36</a:t>
            </a:r>
            <a:r>
              <a:rPr lang="en-US" sz="2400" dirty="0" smtClean="0">
                <a:solidFill>
                  <a:srgbClr val="002060"/>
                </a:solidFill>
              </a:rPr>
              <a:t>Ar) and </a:t>
            </a:r>
          </a:p>
          <a:p>
            <a:pPr marL="457200" indent="-457200"/>
            <a:r>
              <a:rPr lang="en-US" sz="2400" baseline="30000" dirty="0" smtClean="0">
                <a:solidFill>
                  <a:srgbClr val="002060"/>
                </a:solidFill>
              </a:rPr>
              <a:t>129</a:t>
            </a:r>
            <a:r>
              <a:rPr lang="en-US" sz="2400" dirty="0" smtClean="0">
                <a:solidFill>
                  <a:srgbClr val="002060"/>
                </a:solidFill>
              </a:rPr>
              <a:t>Xe/</a:t>
            </a:r>
            <a:r>
              <a:rPr lang="en-US" sz="2400" baseline="30000" dirty="0" smtClean="0">
                <a:solidFill>
                  <a:srgbClr val="002060"/>
                </a:solidFill>
              </a:rPr>
              <a:t>130</a:t>
            </a:r>
            <a:r>
              <a:rPr lang="en-US" sz="2400" dirty="0" smtClean="0">
                <a:solidFill>
                  <a:srgbClr val="002060"/>
                </a:solidFill>
              </a:rPr>
              <a:t>Xe in the upper mantle </a:t>
            </a:r>
          </a:p>
          <a:p>
            <a:pPr marL="457200" indent="-457200"/>
            <a:r>
              <a:rPr lang="en-US" sz="2400" dirty="0" smtClean="0">
                <a:solidFill>
                  <a:srgbClr val="002060"/>
                </a:solidFill>
              </a:rPr>
              <a:t>derived from the lower mantle </a:t>
            </a:r>
          </a:p>
          <a:p>
            <a:pPr marL="457200" indent="-457200"/>
            <a:endParaRPr lang="en-US" sz="2400" dirty="0" smtClean="0">
              <a:solidFill>
                <a:srgbClr val="002060"/>
              </a:solidFill>
            </a:endParaRPr>
          </a:p>
          <a:p>
            <a:pPr marL="457200" indent="-457200"/>
            <a:r>
              <a:rPr lang="en-US" sz="2200" dirty="0" smtClean="0">
                <a:solidFill>
                  <a:srgbClr val="002060"/>
                </a:solidFill>
              </a:rPr>
              <a:t>(e.g</a:t>
            </a:r>
            <a:r>
              <a:rPr lang="en-US" sz="2200" dirty="0">
                <a:solidFill>
                  <a:srgbClr val="002060"/>
                </a:solidFill>
              </a:rPr>
              <a:t>., Kellogg </a:t>
            </a:r>
            <a:r>
              <a:rPr lang="en-US" sz="2200" dirty="0" smtClean="0">
                <a:solidFill>
                  <a:srgbClr val="002060"/>
                </a:solidFill>
              </a:rPr>
              <a:t>and </a:t>
            </a:r>
          </a:p>
          <a:p>
            <a:pPr marL="457200" indent="-457200"/>
            <a:r>
              <a:rPr lang="en-US" sz="2200" dirty="0" smtClean="0">
                <a:solidFill>
                  <a:srgbClr val="002060"/>
                </a:solidFill>
              </a:rPr>
              <a:t>Wasserburg,1990</a:t>
            </a:r>
            <a:r>
              <a:rPr lang="en-US" sz="2200" dirty="0">
                <a:solidFill>
                  <a:srgbClr val="002060"/>
                </a:solidFill>
              </a:rPr>
              <a:t>; </a:t>
            </a:r>
            <a:r>
              <a:rPr lang="en-US" sz="2200" dirty="0" err="1">
                <a:solidFill>
                  <a:srgbClr val="002060"/>
                </a:solidFill>
              </a:rPr>
              <a:t>Porcelli</a:t>
            </a:r>
            <a:r>
              <a:rPr lang="en-US" sz="2200" dirty="0">
                <a:solidFill>
                  <a:srgbClr val="002060"/>
                </a:solidFill>
              </a:rPr>
              <a:t> and 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457200" indent="-457200"/>
            <a:r>
              <a:rPr lang="en-US" sz="2200" dirty="0" err="1" smtClean="0">
                <a:solidFill>
                  <a:srgbClr val="002060"/>
                </a:solidFill>
              </a:rPr>
              <a:t>Wasserburg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smtClean="0">
                <a:solidFill>
                  <a:srgbClr val="002060"/>
                </a:solidFill>
              </a:rPr>
              <a:t>1995; </a:t>
            </a:r>
            <a:r>
              <a:rPr lang="en-US" sz="2200" dirty="0" err="1" smtClean="0">
                <a:solidFill>
                  <a:srgbClr val="002060"/>
                </a:solidFill>
              </a:rPr>
              <a:t>O’Nions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/>
            <a:r>
              <a:rPr lang="en-US" sz="2200" dirty="0" smtClean="0">
                <a:solidFill>
                  <a:srgbClr val="002060"/>
                </a:solidFill>
              </a:rPr>
              <a:t>and </a:t>
            </a:r>
            <a:r>
              <a:rPr lang="en-US" sz="2200" dirty="0" err="1" smtClean="0">
                <a:solidFill>
                  <a:srgbClr val="002060"/>
                </a:solidFill>
              </a:rPr>
              <a:t>Tolstikhin</a:t>
            </a:r>
            <a:r>
              <a:rPr lang="en-US" sz="2200" dirty="0" smtClean="0">
                <a:solidFill>
                  <a:srgbClr val="002060"/>
                </a:solidFill>
              </a:rPr>
              <a:t>, 1996; </a:t>
            </a:r>
            <a:r>
              <a:rPr lang="en-US" sz="2200" dirty="0" err="1" smtClean="0">
                <a:solidFill>
                  <a:srgbClr val="002060"/>
                </a:solidFill>
              </a:rPr>
              <a:t>Tolstikhin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/>
            <a:r>
              <a:rPr lang="en-US" sz="2200" dirty="0" smtClean="0">
                <a:solidFill>
                  <a:srgbClr val="002060"/>
                </a:solidFill>
              </a:rPr>
              <a:t>and Hofmann, 2005)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endParaRPr lang="en-US" sz="22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1447800"/>
            <a:ext cx="42799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5334000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Entire lower mantle</a:t>
            </a:r>
            <a:endParaRPr lang="en-US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419600" y="5486400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435</Words>
  <Application>Microsoft Office PowerPoint</Application>
  <PresentationFormat>On-screen Show (4:3)</PresentationFormat>
  <Paragraphs>108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SPW 12.0 Graph</vt:lpstr>
      <vt:lpstr>A set of different elements that behave coherently and a whole zoo of isotopes</vt:lpstr>
      <vt:lpstr>Some definitions</vt:lpstr>
      <vt:lpstr>A set of different elements that behave coherently and a whole zoo of isotopes</vt:lpstr>
      <vt:lpstr>Geochemical Behavior</vt:lpstr>
      <vt:lpstr>PowerPoint Presentation</vt:lpstr>
      <vt:lpstr>PowerPoint Presentation</vt:lpstr>
      <vt:lpstr>OIBs vs. MORBs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3He/22Ne ratio in the mantle</vt:lpstr>
      <vt:lpstr>PowerPoint Presentation</vt:lpstr>
      <vt:lpstr>How does one explain the 3He/22Ne of the mantle?</vt:lpstr>
      <vt:lpstr>How does one explain the 3He/22Ne of the mantle?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Sujoy</dc:creator>
  <cp:lastModifiedBy>Sujoy</cp:lastModifiedBy>
  <cp:revision>28</cp:revision>
  <dcterms:created xsi:type="dcterms:W3CDTF">2012-07-23T02:50:54Z</dcterms:created>
  <dcterms:modified xsi:type="dcterms:W3CDTF">2012-07-28T18:05:20Z</dcterms:modified>
</cp:coreProperties>
</file>