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82" r:id="rId3"/>
    <p:sldId id="257" r:id="rId4"/>
    <p:sldId id="258" r:id="rId5"/>
    <p:sldId id="259" r:id="rId6"/>
    <p:sldId id="260" r:id="rId7"/>
    <p:sldId id="262" r:id="rId8"/>
    <p:sldId id="296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3" r:id="rId21"/>
    <p:sldId id="275" r:id="rId22"/>
    <p:sldId id="277" r:id="rId23"/>
    <p:sldId id="278" r:id="rId24"/>
    <p:sldId id="280" r:id="rId25"/>
    <p:sldId id="281" r:id="rId26"/>
    <p:sldId id="284" r:id="rId27"/>
    <p:sldId id="285" r:id="rId28"/>
    <p:sldId id="283" r:id="rId29"/>
    <p:sldId id="287" r:id="rId30"/>
    <p:sldId id="286" r:id="rId31"/>
    <p:sldId id="288" r:id="rId32"/>
    <p:sldId id="293" r:id="rId33"/>
    <p:sldId id="300" r:id="rId34"/>
    <p:sldId id="279" r:id="rId35"/>
    <p:sldId id="290" r:id="rId36"/>
    <p:sldId id="291" r:id="rId37"/>
    <p:sldId id="310" r:id="rId38"/>
    <p:sldId id="292" r:id="rId39"/>
    <p:sldId id="299" r:id="rId40"/>
    <p:sldId id="294" r:id="rId41"/>
    <p:sldId id="308" r:id="rId42"/>
    <p:sldId id="311" r:id="rId43"/>
    <p:sldId id="302" r:id="rId44"/>
    <p:sldId id="314" r:id="rId45"/>
    <p:sldId id="315" r:id="rId46"/>
    <p:sldId id="316" r:id="rId47"/>
    <p:sldId id="317" r:id="rId48"/>
    <p:sldId id="295" r:id="rId49"/>
    <p:sldId id="313" r:id="rId50"/>
    <p:sldId id="31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38F8D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9" autoAdjust="0"/>
    <p:restoredTop sz="94660"/>
  </p:normalViewPr>
  <p:slideViewPr>
    <p:cSldViewPr snapToGrid="0">
      <p:cViewPr varScale="1">
        <p:scale>
          <a:sx n="77" d="100"/>
          <a:sy n="77" d="100"/>
        </p:scale>
        <p:origin x="40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CF54C-3400-48CA-B7D8-0658B9C6A56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431A7-5503-4E95-A2FE-6D0892685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8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just </a:t>
            </a:r>
            <a:r>
              <a:rPr lang="en-US" dirty="0" err="1" smtClean="0"/>
              <a:t>googly</a:t>
            </a:r>
            <a:r>
              <a:rPr lang="en-US" dirty="0" smtClean="0"/>
              <a:t> eyes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5A4B5-F3DE-4E42-8A7F-7C4020D209B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531" y="3022979"/>
            <a:ext cx="7561051" cy="237537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76" y="5405177"/>
            <a:ext cx="8836925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332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373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485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10" y="1447800"/>
            <a:ext cx="6001049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8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8" y="971254"/>
            <a:ext cx="601591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1" y="2613788"/>
            <a:ext cx="601591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0388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9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3622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9313" y="165887"/>
            <a:ext cx="628813" cy="767687"/>
          </a:xfrm>
          <a:prstGeom prst="rect">
            <a:avLst/>
          </a:prstGeom>
        </p:spPr>
        <p:txBody>
          <a:bodyPr/>
          <a:lstStyle/>
          <a:p>
            <a:fld id="{F8C8CBF5-1749-4FAF-9300-8701ECD74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74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4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7" y="4827213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7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4827211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59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449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3" y="430216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739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685800" rtl="0" eaLnBrk="1" latinLnBrk="0" hangingPunct="1">
              <a:spcBef>
                <a:spcPts val="225"/>
              </a:spcBef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618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7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225"/>
              </a:spcBef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61"/>
            <a:ext cx="2133600" cy="365125"/>
          </a:xfrm>
        </p:spPr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606020"/>
            <a:ext cx="6601968" cy="3504479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013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349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7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685800" rtl="0" eaLnBrk="1" latinLnBrk="0" hangingPunct="1">
              <a:spcBef>
                <a:spcPts val="225"/>
              </a:spcBef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612465"/>
            <a:ext cx="7988300" cy="3498032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79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4" y="3489533"/>
            <a:ext cx="7833814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672" y="5405178"/>
            <a:ext cx="7833815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068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711" y="2060578"/>
            <a:ext cx="3730100" cy="44084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 baseline="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7756" y="2056093"/>
            <a:ext cx="3719015" cy="44129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244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1" y="452718"/>
            <a:ext cx="7622060" cy="124642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711" y="1699146"/>
            <a:ext cx="3641102" cy="78211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711" y="2514601"/>
            <a:ext cx="3641103" cy="41308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098" y="1699148"/>
            <a:ext cx="3687673" cy="796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097" y="2514600"/>
            <a:ext cx="3660078" cy="41523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365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880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765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2551462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3"/>
            <a:ext cx="2551462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048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069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1" y="452718"/>
            <a:ext cx="7622060" cy="936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711" y="1481471"/>
            <a:ext cx="7910534" cy="4766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147093" y="1646313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D1CEC21-0C57-4F8D-94E2-98FB8F29B083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885439" y="308091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528063" y="99248"/>
            <a:ext cx="509830" cy="517440"/>
          </a:xfrm>
          <a:prstGeom prst="rect">
            <a:avLst/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214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342905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80" indent="-257180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22" indent="-214316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65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70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76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82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87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93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98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Inverse Theory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077" y="5405176"/>
            <a:ext cx="8628202" cy="102047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CIDER 2016</a:t>
            </a:r>
          </a:p>
          <a:p>
            <a:r>
              <a:rPr lang="en-US" dirty="0" smtClean="0"/>
              <a:t>Ved Lekic, Univ. of Maryland</a:t>
            </a:r>
            <a:r>
              <a:rPr lang="en-US" dirty="0" smtClean="0"/>
              <a:t>.</a:t>
            </a:r>
          </a:p>
          <a:p>
            <a:pPr algn="r"/>
            <a:r>
              <a:rPr lang="en-US" sz="1900" dirty="0" smtClean="0"/>
              <a:t>(some slides courtesy of Mark Panning)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8105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Even-determined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4976036"/>
          </a:xfrm>
        </p:spPr>
        <p:txBody>
          <a:bodyPr>
            <a:normAutofit/>
          </a:bodyPr>
          <a:lstStyle/>
          <a:p>
            <a:r>
              <a:rPr lang="en-US" dirty="0" smtClean="0"/>
              <a:t>When we have 2 data points, we can uniquely determine m</a:t>
            </a:r>
            <a:r>
              <a:rPr lang="en-US" baseline="-25000" dirty="0" smtClean="0"/>
              <a:t>1</a:t>
            </a:r>
            <a:r>
              <a:rPr lang="en-US" dirty="0" smtClean="0"/>
              <a:t> and m</a:t>
            </a:r>
            <a:r>
              <a:rPr lang="en-US" baseline="-25000" dirty="0" smtClean="0"/>
              <a:t>2</a:t>
            </a:r>
            <a:endParaRPr lang="en-US" dirty="0"/>
          </a:p>
          <a:p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875" y="330744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805884" y="2358425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Over-determined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4976036"/>
          </a:xfrm>
        </p:spPr>
        <p:txBody>
          <a:bodyPr>
            <a:normAutofit/>
          </a:bodyPr>
          <a:lstStyle/>
          <a:p>
            <a:r>
              <a:rPr lang="en-US" dirty="0" smtClean="0"/>
              <a:t>With &gt;2 points, the line is not guaranteed to pass through all points.</a:t>
            </a:r>
          </a:p>
          <a:p>
            <a:r>
              <a:rPr lang="en-US" dirty="0" smtClean="0"/>
              <a:t>What do we choose? </a:t>
            </a:r>
          </a:p>
          <a:p>
            <a:r>
              <a:rPr lang="en-US" dirty="0" smtClean="0"/>
              <a:t>What’s the </a:t>
            </a:r>
            <a:r>
              <a:rPr lang="en-US" b="1" dirty="0" smtClean="0">
                <a:solidFill>
                  <a:srgbClr val="92D050"/>
                </a:solidFill>
              </a:rPr>
              <a:t>BEST</a:t>
            </a:r>
            <a:r>
              <a:rPr lang="en-US" dirty="0" smtClean="0"/>
              <a:t> line … </a:t>
            </a:r>
            <a:r>
              <a:rPr lang="en-US" dirty="0" smtClean="0">
                <a:sym typeface="Wingdings" panose="05000000000000000000" pitchFamily="2" charset="2"/>
              </a:rPr>
              <a:t>objectively speaking?</a:t>
            </a:r>
            <a:r>
              <a:rPr lang="en-US" dirty="0" smtClean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47684" y="4739901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875" y="330744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3917" y="2211224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001341" y="2201153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889756" y="2579914"/>
            <a:ext cx="4609265" cy="2893921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65965" y="1969830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523224" y="1489635"/>
            <a:ext cx="2818329" cy="479953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71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“objective”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4976036"/>
          </a:xfrm>
        </p:spPr>
        <p:txBody>
          <a:bodyPr>
            <a:normAutofit/>
          </a:bodyPr>
          <a:lstStyle/>
          <a:p>
            <a:r>
              <a:rPr lang="en-US" dirty="0" smtClean="0"/>
              <a:t>We introduce an objective (a.k.a. cost, misfit) function that is minimum when our line provides the “best” fit</a:t>
            </a:r>
          </a:p>
          <a:p>
            <a:r>
              <a:rPr lang="en-US" dirty="0" smtClean="0"/>
              <a:t>i.e. we minimize </a:t>
            </a:r>
            <a:r>
              <a:rPr lang="el-GR" dirty="0" smtClean="0"/>
              <a:t>ε</a:t>
            </a:r>
            <a:r>
              <a:rPr lang="en-US" baseline="-25000" dirty="0" smtClean="0"/>
              <a:t>j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47684" y="4739901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875" y="330744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3917" y="2211224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965965" y="1969830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ft Brace 4"/>
          <p:cNvSpPr/>
          <p:nvPr/>
        </p:nvSpPr>
        <p:spPr>
          <a:xfrm>
            <a:off x="7682592" y="2245513"/>
            <a:ext cx="138793" cy="301743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 flipH="1">
            <a:off x="6303207" y="3861707"/>
            <a:ext cx="154582" cy="298876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>
            <a:off x="4821333" y="4786465"/>
            <a:ext cx="142027" cy="185585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 flipH="1">
            <a:off x="7286715" y="3064151"/>
            <a:ext cx="206829" cy="307520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90880" y="2179899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solidFill>
                  <a:srgbClr val="FFFF00"/>
                </a:solidFill>
              </a:rPr>
              <a:t>ε</a:t>
            </a:r>
            <a:r>
              <a:rPr lang="en-US" sz="2200" baseline="-25000" dirty="0">
                <a:solidFill>
                  <a:srgbClr val="FFFF00"/>
                </a:solidFill>
              </a:rPr>
              <a:t>4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78850" y="2940784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solidFill>
                  <a:srgbClr val="FFFF00"/>
                </a:solidFill>
              </a:rPr>
              <a:t>ε</a:t>
            </a:r>
            <a:r>
              <a:rPr lang="en-US" sz="2200" baseline="-25000" dirty="0" smtClean="0">
                <a:solidFill>
                  <a:srgbClr val="FFFF00"/>
                </a:solidFill>
              </a:rPr>
              <a:t>3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1074" y="3760431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solidFill>
                  <a:srgbClr val="FFFF00"/>
                </a:solidFill>
              </a:rPr>
              <a:t>ε</a:t>
            </a:r>
            <a:r>
              <a:rPr lang="en-US" sz="2200" baseline="-25000" dirty="0" smtClean="0">
                <a:solidFill>
                  <a:srgbClr val="FFFF00"/>
                </a:solidFill>
              </a:rPr>
              <a:t>2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22080" y="4615897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solidFill>
                  <a:srgbClr val="FFFF00"/>
                </a:solidFill>
              </a:rPr>
              <a:t>ε</a:t>
            </a:r>
            <a:r>
              <a:rPr lang="en-US" sz="2200" baseline="-25000" dirty="0" smtClean="0">
                <a:solidFill>
                  <a:srgbClr val="FFFF00"/>
                </a:solidFill>
              </a:rPr>
              <a:t>1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Choices of objective functions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84711" y="1481471"/>
            <a:ext cx="3972989" cy="512991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L-1</a:t>
            </a:r>
          </a:p>
          <a:p>
            <a:pPr lvl="1"/>
            <a:r>
              <a:rPr lang="en-US" dirty="0" smtClean="0"/>
              <a:t>Sum of absolute values of residuals</a:t>
            </a:r>
          </a:p>
          <a:p>
            <a:pPr lvl="1"/>
            <a:r>
              <a:rPr lang="en-US" dirty="0" smtClean="0"/>
              <a:t>Tends to ignore outliers</a:t>
            </a:r>
          </a:p>
          <a:p>
            <a:pPr lvl="1"/>
            <a:r>
              <a:rPr lang="en-US" dirty="0" smtClean="0"/>
              <a:t>“LAR”,”LAD”,”LAE”,”LAV”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L-2</a:t>
            </a:r>
          </a:p>
          <a:p>
            <a:pPr lvl="1"/>
            <a:r>
              <a:rPr lang="en-US" dirty="0" smtClean="0"/>
              <a:t>Sum of squared residuals</a:t>
            </a:r>
          </a:p>
          <a:p>
            <a:pPr lvl="1"/>
            <a:r>
              <a:rPr lang="en-US" dirty="0" smtClean="0"/>
              <a:t>Tries to fit outliers</a:t>
            </a:r>
          </a:p>
          <a:p>
            <a:pPr lvl="1"/>
            <a:r>
              <a:rPr lang="en-US" dirty="0" smtClean="0"/>
              <a:t>“Least-squares”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∞</a:t>
            </a:r>
          </a:p>
          <a:p>
            <a:pPr lvl="1"/>
            <a:r>
              <a:rPr lang="en-US" dirty="0" smtClean="0"/>
              <a:t>Maximum residual</a:t>
            </a:r>
          </a:p>
          <a:p>
            <a:pPr lvl="1"/>
            <a:r>
              <a:rPr lang="en-US" dirty="0" smtClean="0"/>
              <a:t>Fit is “never terrible” but usually not good, either</a:t>
            </a:r>
          </a:p>
          <a:p>
            <a:pPr lvl="1"/>
            <a:r>
              <a:rPr lang="en-US" dirty="0" smtClean="0"/>
              <a:t>“Minimax”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marL="342906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91341" y="1603938"/>
                <a:ext cx="4522356" cy="11179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240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341" y="1603938"/>
                <a:ext cx="4522356" cy="111793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91341" y="5252133"/>
                <a:ext cx="4522356" cy="4255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begChr m:val="|"/>
                          <m:endChr m:val="|"/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341" y="5252133"/>
                <a:ext cx="4522356" cy="4255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91341" y="3379051"/>
                <a:ext cx="4522356" cy="1087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240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341" y="3379051"/>
                <a:ext cx="4522356" cy="10877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8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data uncertainty?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49760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If error of one measurement is expected to be larger than that of another, then the line need not pass close to it, nor should the objective function count it </a:t>
            </a:r>
            <a:r>
              <a:rPr lang="en-US" dirty="0" smtClean="0"/>
              <a:t>as much as </a:t>
            </a:r>
            <a:r>
              <a:rPr lang="en-US" dirty="0" smtClean="0"/>
              <a:t>more accurate measurements</a:t>
            </a:r>
            <a:endParaRPr lang="en-US" baseline="-250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47684" y="4739901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875" y="330744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3917" y="2211224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965965" y="1969830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947684" y="4448957"/>
            <a:ext cx="91440" cy="670560"/>
            <a:chOff x="4947684" y="2111433"/>
            <a:chExt cx="175147" cy="8478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202735" y="2394104"/>
            <a:ext cx="91441" cy="1844158"/>
            <a:chOff x="4947684" y="2111433"/>
            <a:chExt cx="175147" cy="84789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853917" y="2119784"/>
            <a:ext cx="91440" cy="274320"/>
            <a:chOff x="4947684" y="2111433"/>
            <a:chExt cx="175147" cy="84789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205718" y="3851373"/>
            <a:ext cx="91440" cy="670560"/>
            <a:chOff x="4947684" y="2111433"/>
            <a:chExt cx="175147" cy="84789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 flipV="1">
            <a:off x="3889756" y="1919518"/>
            <a:ext cx="4445139" cy="4079826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5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data uncertainty?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3932885"/>
          </a:xfrm>
        </p:spPr>
        <p:txBody>
          <a:bodyPr>
            <a:normAutofit/>
          </a:bodyPr>
          <a:lstStyle/>
          <a:p>
            <a:r>
              <a:rPr lang="en-US" sz="2200" dirty="0"/>
              <a:t>If data error is normally distributed with variance </a:t>
            </a:r>
            <a:r>
              <a:rPr lang="en-US" sz="2200" dirty="0" smtClean="0"/>
              <a:t>σ</a:t>
            </a:r>
            <a:r>
              <a:rPr lang="en-US" sz="2200" baseline="-25000" dirty="0" smtClean="0"/>
              <a:t>j</a:t>
            </a:r>
            <a:r>
              <a:rPr lang="en-US" sz="2200" baseline="30000" dirty="0" smtClean="0"/>
              <a:t>2 </a:t>
            </a:r>
            <a:r>
              <a:rPr lang="en-US" sz="2200" dirty="0" smtClean="0"/>
              <a:t>then the correct objective function is </a:t>
            </a:r>
            <a:r>
              <a:rPr lang="en-US" sz="2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L-2</a:t>
            </a:r>
          </a:p>
          <a:p>
            <a:r>
              <a:rPr lang="en-US" sz="2200" dirty="0" smtClean="0"/>
              <a:t>Each squared residual gets weighted by variance: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47684" y="4739901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875" y="330744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3917" y="2211224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947684" y="4448957"/>
            <a:ext cx="91440" cy="670560"/>
            <a:chOff x="4947684" y="2111433"/>
            <a:chExt cx="175147" cy="8478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202735" y="2394104"/>
            <a:ext cx="91441" cy="1844158"/>
            <a:chOff x="4947684" y="2111433"/>
            <a:chExt cx="175147" cy="84789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853917" y="2119784"/>
            <a:ext cx="91440" cy="274320"/>
            <a:chOff x="4947684" y="2111433"/>
            <a:chExt cx="175147" cy="84789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205718" y="3851373"/>
            <a:ext cx="91440" cy="670560"/>
            <a:chOff x="4947684" y="2111433"/>
            <a:chExt cx="175147" cy="84789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 flipV="1">
            <a:off x="3889756" y="1919518"/>
            <a:ext cx="4445139" cy="4079826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 rot="5400000">
            <a:off x="4608468" y="4427649"/>
            <a:ext cx="1518333" cy="581898"/>
          </a:xfrm>
          <a:custGeom>
            <a:avLst/>
            <a:gdLst>
              <a:gd name="connsiteX0" fmla="*/ 0 w 2116975"/>
              <a:gd name="connsiteY0" fmla="*/ 1047417 h 1064043"/>
              <a:gd name="connsiteX1" fmla="*/ 687186 w 2116975"/>
              <a:gd name="connsiteY1" fmla="*/ 875621 h 1064043"/>
              <a:gd name="connsiteX2" fmla="*/ 1052946 w 2116975"/>
              <a:gd name="connsiteY2" fmla="*/ 14 h 1064043"/>
              <a:gd name="connsiteX3" fmla="*/ 1363287 w 2116975"/>
              <a:gd name="connsiteY3" fmla="*/ 853454 h 1064043"/>
              <a:gd name="connsiteX4" fmla="*/ 2116975 w 2116975"/>
              <a:gd name="connsiteY4" fmla="*/ 1064043 h 1064043"/>
              <a:gd name="connsiteX5" fmla="*/ 2116975 w 2116975"/>
              <a:gd name="connsiteY5" fmla="*/ 1064043 h 106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5" h="1064043">
                <a:moveTo>
                  <a:pt x="0" y="1047417"/>
                </a:moveTo>
                <a:cubicBezTo>
                  <a:pt x="255847" y="1048802"/>
                  <a:pt x="511695" y="1050188"/>
                  <a:pt x="687186" y="875621"/>
                </a:cubicBezTo>
                <a:cubicBezTo>
                  <a:pt x="862677" y="701054"/>
                  <a:pt x="940263" y="3708"/>
                  <a:pt x="1052946" y="14"/>
                </a:cubicBezTo>
                <a:cubicBezTo>
                  <a:pt x="1165629" y="-3680"/>
                  <a:pt x="1185949" y="676116"/>
                  <a:pt x="1363287" y="853454"/>
                </a:cubicBezTo>
                <a:cubicBezTo>
                  <a:pt x="1540625" y="1030792"/>
                  <a:pt x="2116975" y="1064043"/>
                  <a:pt x="2116975" y="1064043"/>
                </a:cubicBezTo>
                <a:lnTo>
                  <a:pt x="2116975" y="1064043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rot="5400000">
            <a:off x="5785124" y="2972124"/>
            <a:ext cx="3608078" cy="581898"/>
          </a:xfrm>
          <a:custGeom>
            <a:avLst/>
            <a:gdLst>
              <a:gd name="connsiteX0" fmla="*/ 0 w 2116975"/>
              <a:gd name="connsiteY0" fmla="*/ 1047417 h 1064043"/>
              <a:gd name="connsiteX1" fmla="*/ 687186 w 2116975"/>
              <a:gd name="connsiteY1" fmla="*/ 875621 h 1064043"/>
              <a:gd name="connsiteX2" fmla="*/ 1052946 w 2116975"/>
              <a:gd name="connsiteY2" fmla="*/ 14 h 1064043"/>
              <a:gd name="connsiteX3" fmla="*/ 1363287 w 2116975"/>
              <a:gd name="connsiteY3" fmla="*/ 853454 h 1064043"/>
              <a:gd name="connsiteX4" fmla="*/ 2116975 w 2116975"/>
              <a:gd name="connsiteY4" fmla="*/ 1064043 h 1064043"/>
              <a:gd name="connsiteX5" fmla="*/ 2116975 w 2116975"/>
              <a:gd name="connsiteY5" fmla="*/ 1064043 h 106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5" h="1064043">
                <a:moveTo>
                  <a:pt x="0" y="1047417"/>
                </a:moveTo>
                <a:cubicBezTo>
                  <a:pt x="255847" y="1048802"/>
                  <a:pt x="511695" y="1050188"/>
                  <a:pt x="687186" y="875621"/>
                </a:cubicBezTo>
                <a:cubicBezTo>
                  <a:pt x="862677" y="701054"/>
                  <a:pt x="940263" y="3708"/>
                  <a:pt x="1052946" y="14"/>
                </a:cubicBezTo>
                <a:cubicBezTo>
                  <a:pt x="1165629" y="-3680"/>
                  <a:pt x="1185949" y="676116"/>
                  <a:pt x="1363287" y="853454"/>
                </a:cubicBezTo>
                <a:cubicBezTo>
                  <a:pt x="1540625" y="1030792"/>
                  <a:pt x="2116975" y="1064043"/>
                  <a:pt x="2116975" y="1064043"/>
                </a:cubicBezTo>
                <a:lnTo>
                  <a:pt x="2116975" y="1064043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5400000">
            <a:off x="5852731" y="3895704"/>
            <a:ext cx="1518333" cy="581898"/>
          </a:xfrm>
          <a:custGeom>
            <a:avLst/>
            <a:gdLst>
              <a:gd name="connsiteX0" fmla="*/ 0 w 2116975"/>
              <a:gd name="connsiteY0" fmla="*/ 1047417 h 1064043"/>
              <a:gd name="connsiteX1" fmla="*/ 687186 w 2116975"/>
              <a:gd name="connsiteY1" fmla="*/ 875621 h 1064043"/>
              <a:gd name="connsiteX2" fmla="*/ 1052946 w 2116975"/>
              <a:gd name="connsiteY2" fmla="*/ 14 h 1064043"/>
              <a:gd name="connsiteX3" fmla="*/ 1363287 w 2116975"/>
              <a:gd name="connsiteY3" fmla="*/ 853454 h 1064043"/>
              <a:gd name="connsiteX4" fmla="*/ 2116975 w 2116975"/>
              <a:gd name="connsiteY4" fmla="*/ 1064043 h 1064043"/>
              <a:gd name="connsiteX5" fmla="*/ 2116975 w 2116975"/>
              <a:gd name="connsiteY5" fmla="*/ 1064043 h 106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5" h="1064043">
                <a:moveTo>
                  <a:pt x="0" y="1047417"/>
                </a:moveTo>
                <a:cubicBezTo>
                  <a:pt x="255847" y="1048802"/>
                  <a:pt x="511695" y="1050188"/>
                  <a:pt x="687186" y="875621"/>
                </a:cubicBezTo>
                <a:cubicBezTo>
                  <a:pt x="862677" y="701054"/>
                  <a:pt x="940263" y="3708"/>
                  <a:pt x="1052946" y="14"/>
                </a:cubicBezTo>
                <a:cubicBezTo>
                  <a:pt x="1165629" y="-3680"/>
                  <a:pt x="1185949" y="676116"/>
                  <a:pt x="1363287" y="853454"/>
                </a:cubicBezTo>
                <a:cubicBezTo>
                  <a:pt x="1540625" y="1030792"/>
                  <a:pt x="2116975" y="1064043"/>
                  <a:pt x="2116975" y="1064043"/>
                </a:cubicBezTo>
                <a:lnTo>
                  <a:pt x="2116975" y="1064043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rot="5400000">
            <a:off x="7937665" y="1965995"/>
            <a:ext cx="645799" cy="581898"/>
          </a:xfrm>
          <a:custGeom>
            <a:avLst/>
            <a:gdLst>
              <a:gd name="connsiteX0" fmla="*/ 0 w 2116975"/>
              <a:gd name="connsiteY0" fmla="*/ 1047417 h 1064043"/>
              <a:gd name="connsiteX1" fmla="*/ 687186 w 2116975"/>
              <a:gd name="connsiteY1" fmla="*/ 875621 h 1064043"/>
              <a:gd name="connsiteX2" fmla="*/ 1052946 w 2116975"/>
              <a:gd name="connsiteY2" fmla="*/ 14 h 1064043"/>
              <a:gd name="connsiteX3" fmla="*/ 1363287 w 2116975"/>
              <a:gd name="connsiteY3" fmla="*/ 853454 h 1064043"/>
              <a:gd name="connsiteX4" fmla="*/ 2116975 w 2116975"/>
              <a:gd name="connsiteY4" fmla="*/ 1064043 h 1064043"/>
              <a:gd name="connsiteX5" fmla="*/ 2116975 w 2116975"/>
              <a:gd name="connsiteY5" fmla="*/ 1064043 h 106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5" h="1064043">
                <a:moveTo>
                  <a:pt x="0" y="1047417"/>
                </a:moveTo>
                <a:cubicBezTo>
                  <a:pt x="255847" y="1048802"/>
                  <a:pt x="511695" y="1050188"/>
                  <a:pt x="687186" y="875621"/>
                </a:cubicBezTo>
                <a:cubicBezTo>
                  <a:pt x="862677" y="701054"/>
                  <a:pt x="940263" y="3708"/>
                  <a:pt x="1052946" y="14"/>
                </a:cubicBezTo>
                <a:cubicBezTo>
                  <a:pt x="1165629" y="-3680"/>
                  <a:pt x="1185949" y="676116"/>
                  <a:pt x="1363287" y="853454"/>
                </a:cubicBezTo>
                <a:cubicBezTo>
                  <a:pt x="1540625" y="1030792"/>
                  <a:pt x="2116975" y="1064043"/>
                  <a:pt x="2116975" y="1064043"/>
                </a:cubicBezTo>
                <a:lnTo>
                  <a:pt x="2116975" y="1064043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-335335" y="5505795"/>
                <a:ext cx="4522356" cy="1087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240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pt-B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pt-BR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5335" y="5505795"/>
                <a:ext cx="4522356" cy="10877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 line to some points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0" y="1481471"/>
                <a:ext cx="2882267" cy="89596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200" dirty="0" smtClean="0"/>
                  <a:t>Linear problem: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2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0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0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0" y="1481471"/>
                <a:ext cx="2882267" cy="895969"/>
              </a:xfrm>
              <a:blipFill rotWithShape="0">
                <a:blip r:embed="rId2"/>
                <a:stretch>
                  <a:fillRect l="-1695" t="-8844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523868" y="2837402"/>
            <a:ext cx="4128814" cy="3662228"/>
            <a:chOff x="3450419" y="1361589"/>
            <a:chExt cx="6044996" cy="5361868"/>
          </a:xfrm>
        </p:grpSpPr>
        <p:grpSp>
          <p:nvGrpSpPr>
            <p:cNvPr id="6" name="Group 5"/>
            <p:cNvGrpSpPr/>
            <p:nvPr/>
          </p:nvGrpSpPr>
          <p:grpSpPr>
            <a:xfrm>
              <a:off x="3531150" y="1361589"/>
              <a:ext cx="5368324" cy="5290469"/>
              <a:chOff x="669009" y="3437860"/>
              <a:chExt cx="3030279" cy="2714847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942754" y="3437860"/>
                <a:ext cx="0" cy="2714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669009" y="5918790"/>
                <a:ext cx="3030279" cy="3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 rot="16200000">
              <a:off x="1876160" y="3585216"/>
              <a:ext cx="3599133" cy="45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Y - Measurements (data)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31176" y="6272841"/>
              <a:ext cx="5364239" cy="45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X - Conditions (independent variable)</a:t>
              </a:r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947684" y="4739901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Oval 11"/>
            <p:cNvSpPr/>
            <p:nvPr/>
          </p:nvSpPr>
          <p:spPr>
            <a:xfrm>
              <a:off x="6211768" y="4140933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Oval 12"/>
            <p:cNvSpPr/>
            <p:nvPr/>
          </p:nvSpPr>
          <p:spPr>
            <a:xfrm>
              <a:off x="7208875" y="3307448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Oval 13"/>
            <p:cNvSpPr/>
            <p:nvPr/>
          </p:nvSpPr>
          <p:spPr>
            <a:xfrm>
              <a:off x="7853917" y="2211224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947684" y="4448957"/>
              <a:ext cx="91440" cy="670560"/>
              <a:chOff x="4947684" y="2111433"/>
              <a:chExt cx="175147" cy="84789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7202735" y="2394104"/>
              <a:ext cx="91441" cy="1844158"/>
              <a:chOff x="4947684" y="2111433"/>
              <a:chExt cx="175147" cy="847898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7853917" y="2119784"/>
              <a:ext cx="91440" cy="274320"/>
              <a:chOff x="4947684" y="2111433"/>
              <a:chExt cx="175147" cy="847898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6205718" y="3851373"/>
              <a:ext cx="91440" cy="670560"/>
              <a:chOff x="4947684" y="2111433"/>
              <a:chExt cx="175147" cy="84789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>
            <a:xfrm flipV="1">
              <a:off x="3889756" y="1919518"/>
              <a:ext cx="4445139" cy="4079826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 rot="5400000">
              <a:off x="4608468" y="4427649"/>
              <a:ext cx="1518333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5" name="Freeform 44"/>
            <p:cNvSpPr/>
            <p:nvPr/>
          </p:nvSpPr>
          <p:spPr>
            <a:xfrm rot="5400000">
              <a:off x="5785124" y="2972124"/>
              <a:ext cx="3608078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6" name="Freeform 45"/>
            <p:cNvSpPr/>
            <p:nvPr/>
          </p:nvSpPr>
          <p:spPr>
            <a:xfrm rot="5400000">
              <a:off x="5852731" y="3895704"/>
              <a:ext cx="1518333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7" name="Freeform 46"/>
            <p:cNvSpPr/>
            <p:nvPr/>
          </p:nvSpPr>
          <p:spPr>
            <a:xfrm rot="5400000">
              <a:off x="7937665" y="1965995"/>
              <a:ext cx="645799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729886" y="4979917"/>
                  <a:ext cx="4522356" cy="6301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pt-BR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t-BR" sz="1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pt-BR" sz="140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pt-B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p>
                          <m:e>
                            <m:f>
                              <m:fPr>
                                <m:ctrlPr>
                                  <a:rPr lang="pt-B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pt-B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pt-BR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pt-BR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pt-B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pt-BR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pt-BR" sz="1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9886" y="4979917"/>
                  <a:ext cx="4522356" cy="63017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4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5019641" y="1886936"/>
            <a:ext cx="3775190" cy="3740340"/>
            <a:chOff x="5058434" y="2141860"/>
            <a:chExt cx="3775190" cy="3740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202208" y="4414732"/>
                  <a:ext cx="1088888" cy="12777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0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2208" y="4414732"/>
                  <a:ext cx="1088888" cy="12777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108618" y="4427081"/>
                  <a:ext cx="725006" cy="5852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smtClean="0">
                                    <a:solidFill>
                                      <a:schemeClr val="bg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8618" y="4427081"/>
                  <a:ext cx="725006" cy="58528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7153208" y="2861311"/>
                  <a:ext cx="910762" cy="11128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eqArr>
                                    <m:eqArr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eqArr>
                                        <m:eqArr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eqAr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208" y="2861311"/>
                  <a:ext cx="910762" cy="111280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5090796" y="4410130"/>
                  <a:ext cx="2347374" cy="14720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sz="2000" b="1" dirty="0" smtClean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endParaRPr lang="en-US" sz="20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0796" y="4410130"/>
                  <a:ext cx="2347374" cy="147207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359494" y="2141860"/>
                  <a:ext cx="2509598" cy="4972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sz="26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sz="2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6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9494" y="2141860"/>
                  <a:ext cx="2509598" cy="49725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5058434" y="2842833"/>
                  <a:ext cx="2347374" cy="14720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sz="2000" b="1" dirty="0" smtClean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endParaRPr lang="en-US" sz="20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8434" y="2842833"/>
                  <a:ext cx="2347374" cy="147207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4919803" y="1465553"/>
            <a:ext cx="2882267" cy="4213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80" indent="-257180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22" indent="-214316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65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70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76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82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87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93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98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200" dirty="0" smtClean="0"/>
              <a:t>Matrix notation:</a:t>
            </a:r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576877" y="5919420"/>
                <a:ext cx="4407552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600" b="0" i="1" smtClean="0">
                                  <a:solidFill>
                                    <a:schemeClr val="bg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600" b="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877" y="5919420"/>
                <a:ext cx="4407552" cy="49725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7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 line to some points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0" y="1481471"/>
                <a:ext cx="2882267" cy="89596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200" dirty="0" smtClean="0"/>
                  <a:t>Linear problem: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2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0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0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0" y="1481471"/>
                <a:ext cx="2882267" cy="895969"/>
              </a:xfrm>
              <a:blipFill rotWithShape="0">
                <a:blip r:embed="rId2"/>
                <a:stretch>
                  <a:fillRect l="-1695" t="-8844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523868" y="2837402"/>
            <a:ext cx="4128814" cy="3662228"/>
            <a:chOff x="3450419" y="1361589"/>
            <a:chExt cx="6044996" cy="5361868"/>
          </a:xfrm>
        </p:grpSpPr>
        <p:grpSp>
          <p:nvGrpSpPr>
            <p:cNvPr id="6" name="Group 5"/>
            <p:cNvGrpSpPr/>
            <p:nvPr/>
          </p:nvGrpSpPr>
          <p:grpSpPr>
            <a:xfrm>
              <a:off x="3531150" y="1361589"/>
              <a:ext cx="5368324" cy="5290469"/>
              <a:chOff x="669009" y="3437860"/>
              <a:chExt cx="3030279" cy="2714847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942754" y="3437860"/>
                <a:ext cx="0" cy="2714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669009" y="5918790"/>
                <a:ext cx="3030279" cy="3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 rot="16200000">
              <a:off x="1876160" y="3585216"/>
              <a:ext cx="3599133" cy="45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Y - Measurements (data)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31176" y="6272841"/>
              <a:ext cx="5364239" cy="45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X - Conditions (independent variable)</a:t>
              </a:r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947684" y="4739901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Oval 11"/>
            <p:cNvSpPr/>
            <p:nvPr/>
          </p:nvSpPr>
          <p:spPr>
            <a:xfrm>
              <a:off x="6211768" y="4140933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Oval 12"/>
            <p:cNvSpPr/>
            <p:nvPr/>
          </p:nvSpPr>
          <p:spPr>
            <a:xfrm>
              <a:off x="7208875" y="3307448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Oval 13"/>
            <p:cNvSpPr/>
            <p:nvPr/>
          </p:nvSpPr>
          <p:spPr>
            <a:xfrm>
              <a:off x="7853917" y="2211224"/>
              <a:ext cx="91440" cy="9144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947684" y="4448957"/>
              <a:ext cx="91440" cy="670560"/>
              <a:chOff x="4947684" y="2111433"/>
              <a:chExt cx="175147" cy="84789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7202735" y="2394104"/>
              <a:ext cx="91441" cy="1844158"/>
              <a:chOff x="4947684" y="2111433"/>
              <a:chExt cx="175147" cy="847898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7853917" y="2119784"/>
              <a:ext cx="91440" cy="274320"/>
              <a:chOff x="4947684" y="2111433"/>
              <a:chExt cx="175147" cy="847898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6205718" y="3851373"/>
              <a:ext cx="91440" cy="670560"/>
              <a:chOff x="4947684" y="2111433"/>
              <a:chExt cx="175147" cy="84789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>
            <a:xfrm flipV="1">
              <a:off x="3889756" y="1919518"/>
              <a:ext cx="4445139" cy="4079826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 rot="5400000">
              <a:off x="4608468" y="4427649"/>
              <a:ext cx="1518333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5" name="Freeform 44"/>
            <p:cNvSpPr/>
            <p:nvPr/>
          </p:nvSpPr>
          <p:spPr>
            <a:xfrm rot="5400000">
              <a:off x="5785124" y="2972124"/>
              <a:ext cx="3608078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6" name="Freeform 45"/>
            <p:cNvSpPr/>
            <p:nvPr/>
          </p:nvSpPr>
          <p:spPr>
            <a:xfrm rot="5400000">
              <a:off x="5852731" y="3895704"/>
              <a:ext cx="1518333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7" name="Freeform 46"/>
            <p:cNvSpPr/>
            <p:nvPr/>
          </p:nvSpPr>
          <p:spPr>
            <a:xfrm rot="5400000">
              <a:off x="7937665" y="1965995"/>
              <a:ext cx="645799" cy="581898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729886" y="4979917"/>
                  <a:ext cx="4522356" cy="6301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pt-BR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t-BR" sz="1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pt-BR" sz="140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pt-B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p>
                          <m:e>
                            <m:f>
                              <m:fPr>
                                <m:ctrlPr>
                                  <a:rPr lang="pt-B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pt-B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pt-BR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pt-BR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pt-B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pt-BR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pt-BR" sz="14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9886" y="4979917"/>
                  <a:ext cx="4522356" cy="63017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4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320701" y="1886936"/>
                <a:ext cx="2509598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600" b="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701" y="1886936"/>
                <a:ext cx="2509598" cy="4972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ontent Placeholder 2"/>
          <p:cNvSpPr txBox="1">
            <a:spLocks/>
          </p:cNvSpPr>
          <p:nvPr/>
        </p:nvSpPr>
        <p:spPr>
          <a:xfrm>
            <a:off x="4919803" y="1465551"/>
            <a:ext cx="3974340" cy="5223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80" indent="-257180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22" indent="-214316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65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70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76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82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87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93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98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 smtClean="0"/>
              <a:t>Matrix notation:</a:t>
            </a:r>
          </a:p>
          <a:p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/>
              <a:t>Minimize </a:t>
            </a:r>
            <a:r>
              <a:rPr lang="el-GR" sz="2000" dirty="0" smtClean="0"/>
              <a:t>φ</a:t>
            </a:r>
            <a:r>
              <a:rPr lang="en-US" sz="2000" dirty="0" smtClean="0"/>
              <a:t> with respect to m</a:t>
            </a:r>
          </a:p>
          <a:p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/>
              <a:t>Condition is satisfied when: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“Least squares” estimate of model parameters: </a:t>
            </a:r>
            <a:r>
              <a:rPr lang="en-US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est</a:t>
            </a:r>
            <a:endParaRPr lang="en-US" sz="2000" baseline="-25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4486591" y="2411774"/>
                <a:ext cx="4407552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600" b="0" i="1" smtClean="0">
                                  <a:solidFill>
                                    <a:schemeClr val="bg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600" b="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591" y="2411774"/>
                <a:ext cx="4407552" cy="4972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51406" y="3578147"/>
                <a:ext cx="1111134" cy="5883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𝜕𝜑</m:t>
                        </m:r>
                      </m:num>
                      <m:den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2600" dirty="0" smtClean="0"/>
                  <a:t> = 0</a:t>
                </a:r>
                <a:endParaRPr lang="en-US" sz="2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406" y="3578147"/>
                <a:ext cx="1111134" cy="588303"/>
              </a:xfrm>
              <a:prstGeom prst="rect">
                <a:avLst/>
              </a:prstGeom>
              <a:blipFill rotWithShape="0">
                <a:blip r:embed="rId6"/>
                <a:stretch>
                  <a:fillRect l="-549" t="-2083" r="-3297"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542094" y="5060143"/>
                <a:ext cx="4376903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𝑒𝑠𝑡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094" y="5060143"/>
                <a:ext cx="4376903" cy="49725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47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confident are we in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est</a:t>
            </a:r>
            <a:r>
              <a:rPr lang="en-US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</p:spPr>
            <p:txBody>
              <a:bodyPr/>
              <a:lstStyle/>
              <a:p>
                <a:r>
                  <a:rPr lang="en-US" dirty="0" smtClean="0"/>
                  <a:t>We can evaluate the uncertainty of model parameters using the posterior model covariance matrix: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But first, let’s build some intuition…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  <a:blipFill rotWithShape="0">
                <a:blip r:embed="rId2"/>
                <a:stretch>
                  <a:fillRect l="-771" t="-303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Connector 91"/>
          <p:cNvCxnSpPr/>
          <p:nvPr/>
        </p:nvCxnSpPr>
        <p:spPr>
          <a:xfrm>
            <a:off x="2873395" y="2774821"/>
            <a:ext cx="4933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139576" y="6364662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634475" y="4096696"/>
            <a:ext cx="2509165" cy="230295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74701" y="3647053"/>
            <a:ext cx="3030279" cy="2986332"/>
            <a:chOff x="669009" y="3437860"/>
            <a:chExt cx="3030279" cy="2714847"/>
          </a:xfrm>
        </p:grpSpPr>
        <p:cxnSp>
          <p:nvCxnSpPr>
            <p:cNvPr id="97" name="Straight Arrow Connector 96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 rot="16200000">
            <a:off x="-559499" y="4875524"/>
            <a:ext cx="203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Measurements</a:t>
            </a:r>
            <a:endParaRPr lang="en-US" sz="1400" u="sng" dirty="0"/>
          </a:p>
        </p:txBody>
      </p:sp>
      <p:sp>
        <p:nvSpPr>
          <p:cNvPr id="72" name="Oval 71"/>
          <p:cNvSpPr/>
          <p:nvPr/>
        </p:nvSpPr>
        <p:spPr>
          <a:xfrm>
            <a:off x="1106462" y="5905491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sp>
        <p:nvSpPr>
          <p:cNvPr id="73" name="Oval 72"/>
          <p:cNvSpPr/>
          <p:nvPr/>
        </p:nvSpPr>
        <p:spPr>
          <a:xfrm>
            <a:off x="2762486" y="4400905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grpSp>
        <p:nvGrpSpPr>
          <p:cNvPr id="76" name="Group 75"/>
          <p:cNvGrpSpPr/>
          <p:nvPr/>
        </p:nvGrpSpPr>
        <p:grpSpPr>
          <a:xfrm>
            <a:off x="1106466" y="5741259"/>
            <a:ext cx="51615" cy="378514"/>
            <a:chOff x="4947684" y="2111433"/>
            <a:chExt cx="175147" cy="84789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754106" y="4227522"/>
            <a:ext cx="51615" cy="378514"/>
            <a:chOff x="4947684" y="2111433"/>
            <a:chExt cx="175147" cy="847898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/>
          <p:cNvSpPr txBox="1"/>
          <p:nvPr/>
        </p:nvSpPr>
        <p:spPr>
          <a:xfrm>
            <a:off x="6695760" y="4062966"/>
            <a:ext cx="2277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Which scenario – left or right – will yield a less uncertain estimate of slope? 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813340" y="4096696"/>
            <a:ext cx="2509165" cy="230295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553566" y="3647053"/>
            <a:ext cx="3030279" cy="2986332"/>
            <a:chOff x="669009" y="3437860"/>
            <a:chExt cx="3030279" cy="2714847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 rot="16200000">
            <a:off x="2619366" y="4875524"/>
            <a:ext cx="203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Measurements</a:t>
            </a:r>
            <a:endParaRPr lang="en-US" sz="1400" u="sng" dirty="0"/>
          </a:p>
        </p:txBody>
      </p:sp>
      <p:sp>
        <p:nvSpPr>
          <p:cNvPr id="44" name="Oval 43"/>
          <p:cNvSpPr/>
          <p:nvPr/>
        </p:nvSpPr>
        <p:spPr>
          <a:xfrm>
            <a:off x="4285327" y="5905491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sp>
        <p:nvSpPr>
          <p:cNvPr id="45" name="Oval 44"/>
          <p:cNvSpPr/>
          <p:nvPr/>
        </p:nvSpPr>
        <p:spPr>
          <a:xfrm>
            <a:off x="5941351" y="4400905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grpSp>
        <p:nvGrpSpPr>
          <p:cNvPr id="46" name="Group 45"/>
          <p:cNvGrpSpPr/>
          <p:nvPr/>
        </p:nvGrpSpPr>
        <p:grpSpPr>
          <a:xfrm>
            <a:off x="4285331" y="5840653"/>
            <a:ext cx="51615" cy="182880"/>
            <a:chOff x="4947684" y="2111433"/>
            <a:chExt cx="175147" cy="84789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932971" y="4326916"/>
            <a:ext cx="51615" cy="182880"/>
            <a:chOff x="4947684" y="2111433"/>
            <a:chExt cx="175147" cy="8478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4418984" y="6346183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18008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confident are we in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est</a:t>
            </a:r>
            <a:r>
              <a:rPr lang="en-US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</p:spPr>
            <p:txBody>
              <a:bodyPr/>
              <a:lstStyle/>
              <a:p>
                <a:r>
                  <a:rPr lang="en-US" dirty="0" smtClean="0"/>
                  <a:t>We can evaluate the uncertainty of model parameters using the posterior model covariance matrix: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But first, let’s build some intuition…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  <a:blipFill rotWithShape="0">
                <a:blip r:embed="rId2"/>
                <a:stretch>
                  <a:fillRect l="-771" t="-303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Connector 91"/>
          <p:cNvCxnSpPr/>
          <p:nvPr/>
        </p:nvCxnSpPr>
        <p:spPr>
          <a:xfrm>
            <a:off x="2873395" y="2774821"/>
            <a:ext cx="4933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139576" y="6364662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634475" y="4096696"/>
            <a:ext cx="2509165" cy="230295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74701" y="3647053"/>
            <a:ext cx="3030279" cy="2986332"/>
            <a:chOff x="669009" y="3437860"/>
            <a:chExt cx="3030279" cy="2714847"/>
          </a:xfrm>
        </p:grpSpPr>
        <p:cxnSp>
          <p:nvCxnSpPr>
            <p:cNvPr id="97" name="Straight Arrow Connector 96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 rot="16200000">
            <a:off x="-559499" y="4875524"/>
            <a:ext cx="203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Measurements</a:t>
            </a:r>
            <a:endParaRPr lang="en-US" sz="1400" u="sng" dirty="0"/>
          </a:p>
        </p:txBody>
      </p:sp>
      <p:sp>
        <p:nvSpPr>
          <p:cNvPr id="72" name="Oval 71"/>
          <p:cNvSpPr/>
          <p:nvPr/>
        </p:nvSpPr>
        <p:spPr>
          <a:xfrm>
            <a:off x="1106462" y="5905491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sp>
        <p:nvSpPr>
          <p:cNvPr id="73" name="Oval 72"/>
          <p:cNvSpPr/>
          <p:nvPr/>
        </p:nvSpPr>
        <p:spPr>
          <a:xfrm>
            <a:off x="2762486" y="4400905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grpSp>
        <p:nvGrpSpPr>
          <p:cNvPr id="76" name="Group 75"/>
          <p:cNvGrpSpPr/>
          <p:nvPr/>
        </p:nvGrpSpPr>
        <p:grpSpPr>
          <a:xfrm>
            <a:off x="1106466" y="5741259"/>
            <a:ext cx="51615" cy="378514"/>
            <a:chOff x="4947684" y="2111433"/>
            <a:chExt cx="175147" cy="84789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754106" y="4227522"/>
            <a:ext cx="51615" cy="378514"/>
            <a:chOff x="4947684" y="2111433"/>
            <a:chExt cx="175147" cy="847898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/>
          <p:cNvSpPr txBox="1"/>
          <p:nvPr/>
        </p:nvSpPr>
        <p:spPr>
          <a:xfrm>
            <a:off x="6805091" y="3117721"/>
            <a:ext cx="22772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Objective function is more affected by slope variations when data uncertainty is small</a:t>
            </a:r>
          </a:p>
          <a:p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more accurate data tends to yield more reliable estimates of parameters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813340" y="4096696"/>
            <a:ext cx="2509165" cy="230295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553566" y="3647053"/>
            <a:ext cx="3030279" cy="2986332"/>
            <a:chOff x="669009" y="3437860"/>
            <a:chExt cx="3030279" cy="2714847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 rot="16200000">
            <a:off x="2619366" y="4875524"/>
            <a:ext cx="203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Measurements</a:t>
            </a:r>
            <a:endParaRPr lang="en-US" sz="1400" u="sng" dirty="0"/>
          </a:p>
        </p:txBody>
      </p:sp>
      <p:sp>
        <p:nvSpPr>
          <p:cNvPr id="44" name="Oval 43"/>
          <p:cNvSpPr/>
          <p:nvPr/>
        </p:nvSpPr>
        <p:spPr>
          <a:xfrm>
            <a:off x="4285327" y="5905491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sp>
        <p:nvSpPr>
          <p:cNvPr id="45" name="Oval 44"/>
          <p:cNvSpPr/>
          <p:nvPr/>
        </p:nvSpPr>
        <p:spPr>
          <a:xfrm>
            <a:off x="5941351" y="4400905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grpSp>
        <p:nvGrpSpPr>
          <p:cNvPr id="46" name="Group 45"/>
          <p:cNvGrpSpPr/>
          <p:nvPr/>
        </p:nvGrpSpPr>
        <p:grpSpPr>
          <a:xfrm>
            <a:off x="4285331" y="5840653"/>
            <a:ext cx="51615" cy="182880"/>
            <a:chOff x="4947684" y="2111433"/>
            <a:chExt cx="175147" cy="84789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932971" y="4326916"/>
            <a:ext cx="51615" cy="182880"/>
            <a:chOff x="4947684" y="2111433"/>
            <a:chExt cx="175147" cy="8478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4418984" y="6346183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  <p:sp>
        <p:nvSpPr>
          <p:cNvPr id="38" name="Curved Up Ribbon 37"/>
          <p:cNvSpPr/>
          <p:nvPr/>
        </p:nvSpPr>
        <p:spPr>
          <a:xfrm>
            <a:off x="3804029" y="3339596"/>
            <a:ext cx="2979524" cy="392596"/>
          </a:xfrm>
          <a:prstGeom prst="ellipseRibbon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Inverse Theory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CIDER 2016</a:t>
            </a:r>
          </a:p>
          <a:p>
            <a:r>
              <a:rPr lang="en-US" dirty="0" smtClean="0"/>
              <a:t>Ved Lekic, Univ. of Maryland.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24" y="559070"/>
            <a:ext cx="4527969" cy="4527969"/>
          </a:xfrm>
          <a:prstGeom prst="flowChartConnector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11" y="1421257"/>
            <a:ext cx="378023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Happy Birthday Sanne!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1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confident are we in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est</a:t>
            </a:r>
            <a:r>
              <a:rPr lang="en-US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</p:spPr>
            <p:txBody>
              <a:bodyPr/>
              <a:lstStyle/>
              <a:p>
                <a:r>
                  <a:rPr lang="en-US" dirty="0" smtClean="0"/>
                  <a:t>We can evaluate the uncertainty of model parameters using the posterior model covariance matrix: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But first, let’s build some intuition…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  <a:blipFill rotWithShape="0">
                <a:blip r:embed="rId2"/>
                <a:stretch>
                  <a:fillRect l="-771" t="-303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Connector 91"/>
          <p:cNvCxnSpPr/>
          <p:nvPr/>
        </p:nvCxnSpPr>
        <p:spPr>
          <a:xfrm>
            <a:off x="2873395" y="2774821"/>
            <a:ext cx="4933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139576" y="6364662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634475" y="4096696"/>
            <a:ext cx="2509165" cy="230295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74701" y="3647053"/>
            <a:ext cx="3030279" cy="2986332"/>
            <a:chOff x="669009" y="3437860"/>
            <a:chExt cx="3030279" cy="2714847"/>
          </a:xfrm>
        </p:grpSpPr>
        <p:cxnSp>
          <p:nvCxnSpPr>
            <p:cNvPr id="97" name="Straight Arrow Connector 96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 rot="16200000">
            <a:off x="-559499" y="4875524"/>
            <a:ext cx="203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Measurements</a:t>
            </a:r>
            <a:endParaRPr lang="en-US" sz="1400" u="sng" dirty="0"/>
          </a:p>
        </p:txBody>
      </p:sp>
      <p:sp>
        <p:nvSpPr>
          <p:cNvPr id="72" name="Oval 71"/>
          <p:cNvSpPr/>
          <p:nvPr/>
        </p:nvSpPr>
        <p:spPr>
          <a:xfrm>
            <a:off x="1106462" y="5905491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sp>
        <p:nvSpPr>
          <p:cNvPr id="73" name="Oval 72"/>
          <p:cNvSpPr/>
          <p:nvPr/>
        </p:nvSpPr>
        <p:spPr>
          <a:xfrm>
            <a:off x="2762486" y="4400905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grpSp>
        <p:nvGrpSpPr>
          <p:cNvPr id="76" name="Group 75"/>
          <p:cNvGrpSpPr/>
          <p:nvPr/>
        </p:nvGrpSpPr>
        <p:grpSpPr>
          <a:xfrm>
            <a:off x="1106466" y="5741259"/>
            <a:ext cx="51615" cy="378514"/>
            <a:chOff x="4947684" y="2111433"/>
            <a:chExt cx="175147" cy="84789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754106" y="4227522"/>
            <a:ext cx="51615" cy="378514"/>
            <a:chOff x="4947684" y="2111433"/>
            <a:chExt cx="175147" cy="847898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3621425" y="3598127"/>
            <a:ext cx="3102560" cy="2986332"/>
            <a:chOff x="5803607" y="690931"/>
            <a:chExt cx="3102560" cy="2986332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6135662" y="1140574"/>
              <a:ext cx="2509165" cy="2302955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5875888" y="690931"/>
              <a:ext cx="3030279" cy="2986332"/>
              <a:chOff x="669009" y="3437860"/>
              <a:chExt cx="3030279" cy="2714847"/>
            </a:xfrm>
          </p:grpSpPr>
          <p:cxnSp>
            <p:nvCxnSpPr>
              <p:cNvPr id="103" name="Straight Arrow Connector 102"/>
              <p:cNvCxnSpPr/>
              <p:nvPr/>
            </p:nvCxnSpPr>
            <p:spPr>
              <a:xfrm flipV="1">
                <a:off x="942754" y="3437860"/>
                <a:ext cx="0" cy="2714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V="1">
                <a:off x="669009" y="5918790"/>
                <a:ext cx="3030279" cy="3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/>
            <p:cNvSpPr txBox="1"/>
            <p:nvPr/>
          </p:nvSpPr>
          <p:spPr>
            <a:xfrm rot="16200000">
              <a:off x="4941688" y="1919402"/>
              <a:ext cx="2031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 smtClean="0"/>
                <a:t>Measurements</a:t>
              </a:r>
              <a:endParaRPr lang="en-US" sz="1400" u="sng" dirty="0"/>
            </a:p>
          </p:txBody>
        </p:sp>
        <p:sp>
          <p:nvSpPr>
            <p:cNvPr id="106" name="Oval 105"/>
            <p:cNvSpPr/>
            <p:nvPr/>
          </p:nvSpPr>
          <p:spPr>
            <a:xfrm>
              <a:off x="7243760" y="2353020"/>
              <a:ext cx="51615" cy="5161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7389027" y="2259798"/>
              <a:ext cx="51615" cy="5161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u="sng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7243760" y="2188789"/>
              <a:ext cx="51615" cy="378514"/>
              <a:chOff x="4947684" y="2111433"/>
              <a:chExt cx="175147" cy="847898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7385612" y="2096349"/>
              <a:ext cx="51615" cy="378514"/>
              <a:chOff x="4947684" y="2111433"/>
              <a:chExt cx="175147" cy="847898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TextBox 117"/>
          <p:cNvSpPr txBox="1"/>
          <p:nvPr/>
        </p:nvSpPr>
        <p:spPr>
          <a:xfrm>
            <a:off x="4505852" y="6335929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  <p:sp>
        <p:nvSpPr>
          <p:cNvPr id="119" name="TextBox 118"/>
          <p:cNvSpPr txBox="1"/>
          <p:nvPr/>
        </p:nvSpPr>
        <p:spPr>
          <a:xfrm>
            <a:off x="7096539" y="3829430"/>
            <a:ext cx="2047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Which scenario – left or right – will yield a less uncertain estimate of slope?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confident are we in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est</a:t>
            </a:r>
            <a:r>
              <a:rPr lang="en-US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</p:spPr>
            <p:txBody>
              <a:bodyPr/>
              <a:lstStyle/>
              <a:p>
                <a:r>
                  <a:rPr lang="en-US" dirty="0" smtClean="0"/>
                  <a:t>We can evaluate the uncertainty of model parameters using the posterior model covariance matrix: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But first, let’s build some intuition…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  <a:blipFill rotWithShape="0">
                <a:blip r:embed="rId2"/>
                <a:stretch>
                  <a:fillRect l="-771" t="-3030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Connector 91"/>
          <p:cNvCxnSpPr/>
          <p:nvPr/>
        </p:nvCxnSpPr>
        <p:spPr>
          <a:xfrm>
            <a:off x="2873395" y="2774821"/>
            <a:ext cx="4933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139576" y="6364662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634475" y="4096696"/>
            <a:ext cx="2509165" cy="2302955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74701" y="3647053"/>
            <a:ext cx="3030279" cy="2986332"/>
            <a:chOff x="669009" y="3437860"/>
            <a:chExt cx="3030279" cy="2714847"/>
          </a:xfrm>
        </p:grpSpPr>
        <p:cxnSp>
          <p:nvCxnSpPr>
            <p:cNvPr id="97" name="Straight Arrow Connector 96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 rot="16200000">
            <a:off x="-559499" y="4875524"/>
            <a:ext cx="203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Measurements</a:t>
            </a:r>
            <a:endParaRPr lang="en-US" sz="1400" u="sng" dirty="0"/>
          </a:p>
        </p:txBody>
      </p:sp>
      <p:sp>
        <p:nvSpPr>
          <p:cNvPr id="72" name="Oval 71"/>
          <p:cNvSpPr/>
          <p:nvPr/>
        </p:nvSpPr>
        <p:spPr>
          <a:xfrm>
            <a:off x="1106462" y="5905491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sp>
        <p:nvSpPr>
          <p:cNvPr id="73" name="Oval 72"/>
          <p:cNvSpPr/>
          <p:nvPr/>
        </p:nvSpPr>
        <p:spPr>
          <a:xfrm>
            <a:off x="2762486" y="4400905"/>
            <a:ext cx="51615" cy="5161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u="sng"/>
          </a:p>
        </p:txBody>
      </p:sp>
      <p:grpSp>
        <p:nvGrpSpPr>
          <p:cNvPr id="76" name="Group 75"/>
          <p:cNvGrpSpPr/>
          <p:nvPr/>
        </p:nvGrpSpPr>
        <p:grpSpPr>
          <a:xfrm>
            <a:off x="1106466" y="5741259"/>
            <a:ext cx="51615" cy="378514"/>
            <a:chOff x="4947684" y="2111433"/>
            <a:chExt cx="175147" cy="84789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754106" y="4227522"/>
            <a:ext cx="51615" cy="378514"/>
            <a:chOff x="4947684" y="2111433"/>
            <a:chExt cx="175147" cy="847898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039124" y="2111433"/>
              <a:ext cx="0" cy="847898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947684" y="2111433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955417" y="2959331"/>
              <a:ext cx="1674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3621425" y="3598127"/>
            <a:ext cx="3102560" cy="2986332"/>
            <a:chOff x="5803607" y="690931"/>
            <a:chExt cx="3102560" cy="2986332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6135662" y="1140574"/>
              <a:ext cx="2509165" cy="2302955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5875888" y="690931"/>
              <a:ext cx="3030279" cy="2986332"/>
              <a:chOff x="669009" y="3437860"/>
              <a:chExt cx="3030279" cy="2714847"/>
            </a:xfrm>
          </p:grpSpPr>
          <p:cxnSp>
            <p:nvCxnSpPr>
              <p:cNvPr id="103" name="Straight Arrow Connector 102"/>
              <p:cNvCxnSpPr/>
              <p:nvPr/>
            </p:nvCxnSpPr>
            <p:spPr>
              <a:xfrm flipV="1">
                <a:off x="942754" y="3437860"/>
                <a:ext cx="0" cy="2714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V="1">
                <a:off x="669009" y="5918790"/>
                <a:ext cx="3030279" cy="3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/>
            <p:cNvSpPr txBox="1"/>
            <p:nvPr/>
          </p:nvSpPr>
          <p:spPr>
            <a:xfrm rot="16200000">
              <a:off x="4941688" y="1919402"/>
              <a:ext cx="2031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 smtClean="0"/>
                <a:t>Measurements</a:t>
              </a:r>
              <a:endParaRPr lang="en-US" sz="1400" u="sng" dirty="0"/>
            </a:p>
          </p:txBody>
        </p:sp>
        <p:sp>
          <p:nvSpPr>
            <p:cNvPr id="106" name="Oval 105"/>
            <p:cNvSpPr/>
            <p:nvPr/>
          </p:nvSpPr>
          <p:spPr>
            <a:xfrm>
              <a:off x="7243760" y="2353020"/>
              <a:ext cx="51615" cy="5161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7389027" y="2259798"/>
              <a:ext cx="51615" cy="5161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u="sng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7243760" y="2188789"/>
              <a:ext cx="51615" cy="378514"/>
              <a:chOff x="4947684" y="2111433"/>
              <a:chExt cx="175147" cy="847898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7385612" y="2096349"/>
              <a:ext cx="51615" cy="378514"/>
              <a:chOff x="4947684" y="2111433"/>
              <a:chExt cx="175147" cy="847898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5039124" y="2111433"/>
                <a:ext cx="0" cy="847898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947684" y="2111433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4955417" y="2959331"/>
                <a:ext cx="167414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TextBox 117"/>
          <p:cNvSpPr txBox="1"/>
          <p:nvPr/>
        </p:nvSpPr>
        <p:spPr>
          <a:xfrm>
            <a:off x="4505852" y="6335929"/>
            <a:ext cx="3027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Conditions</a:t>
            </a:r>
            <a:endParaRPr lang="en-US" sz="1400" u="sng" dirty="0"/>
          </a:p>
        </p:txBody>
      </p:sp>
      <p:sp>
        <p:nvSpPr>
          <p:cNvPr id="119" name="TextBox 118"/>
          <p:cNvSpPr txBox="1"/>
          <p:nvPr/>
        </p:nvSpPr>
        <p:spPr>
          <a:xfrm>
            <a:off x="6936232" y="2959756"/>
            <a:ext cx="20474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Predictions of widely spaced (in x) points are more sensitive to slope variations</a:t>
            </a:r>
          </a:p>
          <a:p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estimates of parameters to which you are more sensitive tend to be better!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urved Up Ribbon 3"/>
          <p:cNvSpPr/>
          <p:nvPr/>
        </p:nvSpPr>
        <p:spPr>
          <a:xfrm>
            <a:off x="787830" y="3421111"/>
            <a:ext cx="2979524" cy="392596"/>
          </a:xfrm>
          <a:prstGeom prst="ellipseRibbon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8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confident are we in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est</a:t>
            </a:r>
            <a:r>
              <a:rPr lang="en-US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</p:spPr>
            <p:txBody>
              <a:bodyPr/>
              <a:lstStyle/>
              <a:p>
                <a:r>
                  <a:rPr lang="en-US" dirty="0" smtClean="0"/>
                  <a:t>We can evaluate the uncertainty of model parameters using the posterior model covariance matrix: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1481471"/>
                <a:ext cx="7910534" cy="1809336"/>
              </a:xfrm>
              <a:blipFill rotWithShape="0">
                <a:blip r:embed="rId2"/>
                <a:stretch>
                  <a:fillRect l="-771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Connector 91"/>
          <p:cNvCxnSpPr/>
          <p:nvPr/>
        </p:nvCxnSpPr>
        <p:spPr>
          <a:xfrm>
            <a:off x="2873395" y="2774821"/>
            <a:ext cx="4933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696850" y="3134331"/>
                <a:ext cx="4376903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𝑒𝑠𝑡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50" y="3134331"/>
                <a:ext cx="4376903" cy="4972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929932" y="3786269"/>
                <a:ext cx="2932791" cy="532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32" y="3786269"/>
                <a:ext cx="2932791" cy="5320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971768" y="4829163"/>
                <a:ext cx="4954561" cy="108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𝑠𝑙𝑜𝑝𝑒</m:t>
                                  </m:r>
                                </m:sub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𝑠𝑙𝑜𝑝𝑒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𝑠𝑙𝑜𝑝𝑒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en-US" sz="2600" dirty="0" smtClean="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68" y="4829163"/>
                <a:ext cx="4954561" cy="10869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2221960" y="2620416"/>
            <a:ext cx="6787259" cy="2824321"/>
            <a:chOff x="2221960" y="2620416"/>
            <a:chExt cx="6787259" cy="2824321"/>
          </a:xfrm>
        </p:grpSpPr>
        <p:sp>
          <p:nvSpPr>
            <p:cNvPr id="9" name="Line Callout 2 8"/>
            <p:cNvSpPr/>
            <p:nvPr/>
          </p:nvSpPr>
          <p:spPr>
            <a:xfrm>
              <a:off x="6137835" y="2620416"/>
              <a:ext cx="2871384" cy="670391"/>
            </a:xfrm>
            <a:prstGeom prst="borderCallout2">
              <a:avLst>
                <a:gd name="adj1" fmla="val 15184"/>
                <a:gd name="adj2" fmla="val -7709"/>
                <a:gd name="adj3" fmla="val 98984"/>
                <a:gd name="adj4" fmla="val -7717"/>
                <a:gd name="adj5" fmla="val 367467"/>
                <a:gd name="adj6" fmla="val -9184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Variance of slope estimate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221960" y="4853067"/>
              <a:ext cx="1290918" cy="5916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67301" y="5390573"/>
            <a:ext cx="4791118" cy="1124540"/>
            <a:chOff x="4167301" y="5390573"/>
            <a:chExt cx="4791118" cy="1124540"/>
          </a:xfrm>
        </p:grpSpPr>
        <p:sp>
          <p:nvSpPr>
            <p:cNvPr id="58" name="Line Callout 2 57"/>
            <p:cNvSpPr/>
            <p:nvPr/>
          </p:nvSpPr>
          <p:spPr>
            <a:xfrm>
              <a:off x="6087035" y="5844722"/>
              <a:ext cx="2871384" cy="670391"/>
            </a:xfrm>
            <a:prstGeom prst="borderCallout2">
              <a:avLst>
                <a:gd name="adj1" fmla="val 15184"/>
                <a:gd name="adj2" fmla="val -7709"/>
                <a:gd name="adj3" fmla="val 98984"/>
                <a:gd name="adj4" fmla="val -7717"/>
                <a:gd name="adj5" fmla="val 12654"/>
                <a:gd name="adj6" fmla="val -294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Variance of y-intercept estimate</a:t>
              </a: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4167301" y="5390573"/>
              <a:ext cx="1290918" cy="5916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08701" y="3608040"/>
            <a:ext cx="3800518" cy="1836697"/>
            <a:chOff x="5208701" y="3608040"/>
            <a:chExt cx="3800518" cy="1836697"/>
          </a:xfrm>
        </p:grpSpPr>
        <p:sp>
          <p:nvSpPr>
            <p:cNvPr id="59" name="Line Callout 2 58"/>
            <p:cNvSpPr/>
            <p:nvPr/>
          </p:nvSpPr>
          <p:spPr>
            <a:xfrm>
              <a:off x="6137835" y="3608040"/>
              <a:ext cx="2871384" cy="1711019"/>
            </a:xfrm>
            <a:prstGeom prst="borderCallout2">
              <a:avLst>
                <a:gd name="adj1" fmla="val 15184"/>
                <a:gd name="adj2" fmla="val -7709"/>
                <a:gd name="adj3" fmla="val 98984"/>
                <a:gd name="adj4" fmla="val -7717"/>
                <a:gd name="adj5" fmla="val 90765"/>
                <a:gd name="adj6" fmla="val -1483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Correlation between estimates of slope and y-intercept </a:t>
              </a:r>
              <a:r>
                <a:rPr lang="en-US" dirty="0" smtClean="0">
                  <a:sym typeface="Wingdings" panose="05000000000000000000" pitchFamily="2" charset="2"/>
                </a:rPr>
                <a:t> how much parameters </a:t>
              </a:r>
              <a:r>
                <a:rPr lang="en-US" b="1" dirty="0" smtClean="0">
                  <a:sym typeface="Wingdings" panose="05000000000000000000" pitchFamily="2" charset="2"/>
                </a:rPr>
                <a:t>trade-off</a:t>
              </a:r>
              <a:r>
                <a:rPr lang="en-US" dirty="0" smtClean="0">
                  <a:sym typeface="Wingdings" panose="05000000000000000000" pitchFamily="2" charset="2"/>
                </a:rPr>
                <a:t>!</a:t>
              </a:r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5208701" y="4853067"/>
              <a:ext cx="499035" cy="5916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45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Limitation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480" t="-8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1" y="1481471"/>
            <a:ext cx="8473708" cy="1809336"/>
          </a:xfrm>
        </p:spPr>
        <p:txBody>
          <a:bodyPr/>
          <a:lstStyle/>
          <a:p>
            <a:r>
              <a:rPr lang="en-US" dirty="0" smtClean="0"/>
              <a:t>Posterior model covariance matrix only describes the generalized Gaussian distribution around the optimal model</a:t>
            </a:r>
          </a:p>
          <a:p>
            <a:endParaRPr lang="en-US" dirty="0" smtClean="0"/>
          </a:p>
        </p:txBody>
      </p:sp>
      <p:cxnSp>
        <p:nvCxnSpPr>
          <p:cNvPr id="92" name="Straight Connector 91"/>
          <p:cNvCxnSpPr/>
          <p:nvPr/>
        </p:nvCxnSpPr>
        <p:spPr>
          <a:xfrm>
            <a:off x="2873395" y="2774821"/>
            <a:ext cx="4933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696850" y="3134331"/>
                <a:ext cx="4376903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𝑒𝑠𝑡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50" y="3134331"/>
                <a:ext cx="4376903" cy="4972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929932" y="3786269"/>
                <a:ext cx="2932791" cy="532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32" y="3786269"/>
                <a:ext cx="2932791" cy="5320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971768" y="4829163"/>
                <a:ext cx="4954561" cy="1086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𝑠𝑙𝑜𝑝𝑒</m:t>
                                  </m:r>
                                </m:sub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𝑠𝑙𝑜𝑝𝑒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𝑠𝑙𝑜𝑝𝑒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en-US" sz="2600" dirty="0" smtClean="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68" y="4829163"/>
                <a:ext cx="4954561" cy="10869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2221960" y="2620416"/>
            <a:ext cx="6787259" cy="2824321"/>
            <a:chOff x="2221960" y="2620416"/>
            <a:chExt cx="6787259" cy="2824321"/>
          </a:xfrm>
        </p:grpSpPr>
        <p:sp>
          <p:nvSpPr>
            <p:cNvPr id="9" name="Line Callout 2 8"/>
            <p:cNvSpPr/>
            <p:nvPr/>
          </p:nvSpPr>
          <p:spPr>
            <a:xfrm>
              <a:off x="6137835" y="2620416"/>
              <a:ext cx="2871384" cy="670391"/>
            </a:xfrm>
            <a:prstGeom prst="borderCallout2">
              <a:avLst>
                <a:gd name="adj1" fmla="val 15184"/>
                <a:gd name="adj2" fmla="val -7709"/>
                <a:gd name="adj3" fmla="val 98984"/>
                <a:gd name="adj4" fmla="val -7717"/>
                <a:gd name="adj5" fmla="val 367467"/>
                <a:gd name="adj6" fmla="val -9184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Variance of slope estimate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221960" y="4853067"/>
              <a:ext cx="1290918" cy="5916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67301" y="5390573"/>
            <a:ext cx="4791118" cy="1124540"/>
            <a:chOff x="4167301" y="5390573"/>
            <a:chExt cx="4791118" cy="1124540"/>
          </a:xfrm>
        </p:grpSpPr>
        <p:sp>
          <p:nvSpPr>
            <p:cNvPr id="58" name="Line Callout 2 57"/>
            <p:cNvSpPr/>
            <p:nvPr/>
          </p:nvSpPr>
          <p:spPr>
            <a:xfrm>
              <a:off x="6087035" y="5844722"/>
              <a:ext cx="2871384" cy="670391"/>
            </a:xfrm>
            <a:prstGeom prst="borderCallout2">
              <a:avLst>
                <a:gd name="adj1" fmla="val 15184"/>
                <a:gd name="adj2" fmla="val -7709"/>
                <a:gd name="adj3" fmla="val 98984"/>
                <a:gd name="adj4" fmla="val -7717"/>
                <a:gd name="adj5" fmla="val 12654"/>
                <a:gd name="adj6" fmla="val -294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Variance of y-intercept estimate</a:t>
              </a: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4167301" y="5390573"/>
              <a:ext cx="1290918" cy="5916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08701" y="3608040"/>
            <a:ext cx="3800518" cy="1836697"/>
            <a:chOff x="5208701" y="3608040"/>
            <a:chExt cx="3800518" cy="1836697"/>
          </a:xfrm>
        </p:grpSpPr>
        <p:sp>
          <p:nvSpPr>
            <p:cNvPr id="59" name="Line Callout 2 58"/>
            <p:cNvSpPr/>
            <p:nvPr/>
          </p:nvSpPr>
          <p:spPr>
            <a:xfrm>
              <a:off x="6137835" y="3608040"/>
              <a:ext cx="2871384" cy="1711019"/>
            </a:xfrm>
            <a:prstGeom prst="borderCallout2">
              <a:avLst>
                <a:gd name="adj1" fmla="val 15184"/>
                <a:gd name="adj2" fmla="val -7709"/>
                <a:gd name="adj3" fmla="val 98984"/>
                <a:gd name="adj4" fmla="val -7717"/>
                <a:gd name="adj5" fmla="val 90765"/>
                <a:gd name="adj6" fmla="val -1483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Correlation between estimates of slope and y-intercept </a:t>
              </a:r>
              <a:r>
                <a:rPr lang="en-US" dirty="0" smtClean="0">
                  <a:sym typeface="Wingdings" panose="05000000000000000000" pitchFamily="2" charset="2"/>
                </a:rPr>
                <a:t> how much parameters </a:t>
              </a:r>
              <a:r>
                <a:rPr lang="en-US" b="1" dirty="0" smtClean="0">
                  <a:sym typeface="Wingdings" panose="05000000000000000000" pitchFamily="2" charset="2"/>
                </a:rPr>
                <a:t>trade-off</a:t>
              </a:r>
              <a:r>
                <a:rPr lang="en-US" dirty="0" smtClean="0">
                  <a:sym typeface="Wingdings" panose="05000000000000000000" pitchFamily="2" charset="2"/>
                </a:rPr>
                <a:t>!</a:t>
              </a:r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5208701" y="4853067"/>
              <a:ext cx="499035" cy="59167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36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representation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29981" y="1516401"/>
            <a:ext cx="0" cy="46096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992294" y="5841431"/>
            <a:ext cx="5489974" cy="60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-486328" y="1061267"/>
            <a:ext cx="2173562" cy="6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data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5433161" y="6164035"/>
            <a:ext cx="3017581" cy="73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model</a:t>
            </a:r>
            <a:endParaRPr lang="en-US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90476" y="1708226"/>
            <a:ext cx="5819898" cy="3608078"/>
            <a:chOff x="590476" y="1708226"/>
            <a:chExt cx="5819898" cy="3608078"/>
          </a:xfrm>
        </p:grpSpPr>
        <p:sp>
          <p:nvSpPr>
            <p:cNvPr id="8" name="Rectangle 7"/>
            <p:cNvSpPr/>
            <p:nvPr/>
          </p:nvSpPr>
          <p:spPr>
            <a:xfrm>
              <a:off x="1261241" y="2416196"/>
              <a:ext cx="5149133" cy="2192138"/>
            </a:xfrm>
            <a:prstGeom prst="rect">
              <a:avLst/>
            </a:prstGeom>
            <a:gradFill>
              <a:gsLst>
                <a:gs pos="0">
                  <a:srgbClr val="404040"/>
                </a:gs>
                <a:gs pos="40000">
                  <a:schemeClr val="accent1">
                    <a:lumMod val="90000"/>
                    <a:lumOff val="10000"/>
                  </a:schemeClr>
                </a:gs>
                <a:gs pos="59000">
                  <a:schemeClr val="accent1">
                    <a:lumMod val="90000"/>
                    <a:lumOff val="10000"/>
                  </a:schemeClr>
                </a:gs>
                <a:gs pos="100000">
                  <a:srgbClr val="4040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 flipV="1">
              <a:off x="-901625" y="3200327"/>
              <a:ext cx="3608078" cy="623876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rgbClr val="C000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45710" y="1229163"/>
            <a:ext cx="3232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PROBLEM</a:t>
            </a:r>
            <a:endParaRPr lang="en-US" sz="2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418068" y="2524370"/>
            <a:ext cx="3681712" cy="3961880"/>
            <a:chOff x="2418068" y="2524370"/>
            <a:chExt cx="3681712" cy="3961880"/>
          </a:xfrm>
        </p:grpSpPr>
        <p:sp>
          <p:nvSpPr>
            <p:cNvPr id="19" name="Freeform 18"/>
            <p:cNvSpPr/>
            <p:nvPr/>
          </p:nvSpPr>
          <p:spPr>
            <a:xfrm flipV="1">
              <a:off x="2418068" y="5841820"/>
              <a:ext cx="3681712" cy="644430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58832" y="2524370"/>
              <a:ext cx="3126154" cy="3317062"/>
            </a:xfrm>
            <a:custGeom>
              <a:avLst/>
              <a:gdLst>
                <a:gd name="connsiteX0" fmla="*/ 0 w 3126154"/>
                <a:gd name="connsiteY0" fmla="*/ 0 h 4598785"/>
                <a:gd name="connsiteX1" fmla="*/ 3126154 w 3126154"/>
                <a:gd name="connsiteY1" fmla="*/ 0 h 4598785"/>
                <a:gd name="connsiteX2" fmla="*/ 3126154 w 3126154"/>
                <a:gd name="connsiteY2" fmla="*/ 4598785 h 4598785"/>
                <a:gd name="connsiteX3" fmla="*/ 0 w 3126154"/>
                <a:gd name="connsiteY3" fmla="*/ 4598785 h 4598785"/>
                <a:gd name="connsiteX4" fmla="*/ 0 w 3126154"/>
                <a:gd name="connsiteY4" fmla="*/ 0 h 4598785"/>
                <a:gd name="connsiteX0" fmla="*/ 0 w 3126154"/>
                <a:gd name="connsiteY0" fmla="*/ 3290277 h 4598785"/>
                <a:gd name="connsiteX1" fmla="*/ 3126154 w 3126154"/>
                <a:gd name="connsiteY1" fmla="*/ 0 h 4598785"/>
                <a:gd name="connsiteX2" fmla="*/ 3126154 w 3126154"/>
                <a:gd name="connsiteY2" fmla="*/ 4598785 h 4598785"/>
                <a:gd name="connsiteX3" fmla="*/ 0 w 3126154"/>
                <a:gd name="connsiteY3" fmla="*/ 4598785 h 4598785"/>
                <a:gd name="connsiteX4" fmla="*/ 0 w 3126154"/>
                <a:gd name="connsiteY4" fmla="*/ 3290277 h 4598785"/>
                <a:gd name="connsiteX0" fmla="*/ 0 w 3126154"/>
                <a:gd name="connsiteY0" fmla="*/ 2008554 h 3317062"/>
                <a:gd name="connsiteX1" fmla="*/ 3094893 w 3126154"/>
                <a:gd name="connsiteY1" fmla="*/ 0 h 3317062"/>
                <a:gd name="connsiteX2" fmla="*/ 3126154 w 3126154"/>
                <a:gd name="connsiteY2" fmla="*/ 3317062 h 3317062"/>
                <a:gd name="connsiteX3" fmla="*/ 0 w 3126154"/>
                <a:gd name="connsiteY3" fmla="*/ 3317062 h 3317062"/>
                <a:gd name="connsiteX4" fmla="*/ 0 w 3126154"/>
                <a:gd name="connsiteY4" fmla="*/ 2008554 h 331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6154" h="3317062">
                  <a:moveTo>
                    <a:pt x="0" y="2008554"/>
                  </a:moveTo>
                  <a:lnTo>
                    <a:pt x="3094893" y="0"/>
                  </a:lnTo>
                  <a:lnTo>
                    <a:pt x="3126154" y="3317062"/>
                  </a:lnTo>
                  <a:lnTo>
                    <a:pt x="0" y="3317062"/>
                  </a:lnTo>
                  <a:lnTo>
                    <a:pt x="0" y="2008554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20000"/>
                    <a:lumOff val="80000"/>
                    <a:alpha val="0"/>
                  </a:schemeClr>
                </a:gs>
                <a:gs pos="40000">
                  <a:srgbClr val="0070C0"/>
                </a:gs>
                <a:gs pos="59000">
                  <a:srgbClr val="0070C0"/>
                </a:gs>
                <a:gs pos="100000">
                  <a:schemeClr val="bg2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5311" y="1122237"/>
            <a:ext cx="7193477" cy="4617742"/>
            <a:chOff x="785311" y="1122237"/>
            <a:chExt cx="7193477" cy="461774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785311" y="1308353"/>
              <a:ext cx="6998812" cy="4431626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9534044">
              <a:off x="6292184" y="1122237"/>
              <a:ext cx="1686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28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 Gm</a:t>
              </a:r>
              <a:endParaRPr lang="en-U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46012" y="3524166"/>
            <a:ext cx="597282" cy="3316788"/>
            <a:chOff x="3646012" y="3524166"/>
            <a:chExt cx="597282" cy="331678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243294" y="3524166"/>
              <a:ext cx="0" cy="3316788"/>
            </a:xfrm>
            <a:prstGeom prst="line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3064320" y="4381815"/>
              <a:ext cx="1686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800" b="1" baseline="-25000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</a:t>
              </a:r>
              <a:endParaRPr lang="en-US" sz="2800" b="1" baseline="-250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856151" y="6426337"/>
            <a:ext cx="2501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</a:t>
            </a:r>
            <a:r>
              <a:rPr lang="en-US" sz="1600" dirty="0" err="1" smtClean="0"/>
              <a:t>Tarantola</a:t>
            </a:r>
            <a:r>
              <a:rPr lang="en-US" sz="1600" dirty="0" smtClean="0"/>
              <a:t>, 2005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7477078" y="2176983"/>
            <a:ext cx="1522243" cy="3139321"/>
            <a:chOff x="7477078" y="2176983"/>
            <a:chExt cx="1522243" cy="3139321"/>
          </a:xfrm>
        </p:grpSpPr>
        <p:sp>
          <p:nvSpPr>
            <p:cNvPr id="21" name="Rectangle 20"/>
            <p:cNvSpPr/>
            <p:nvPr/>
          </p:nvSpPr>
          <p:spPr>
            <a:xfrm>
              <a:off x="7939224" y="2343957"/>
              <a:ext cx="177932" cy="2885131"/>
            </a:xfrm>
            <a:prstGeom prst="rect">
              <a:avLst/>
            </a:prstGeom>
            <a:gradFill>
              <a:gsLst>
                <a:gs pos="0">
                  <a:srgbClr val="404040"/>
                </a:gs>
                <a:gs pos="40000">
                  <a:schemeClr val="accent1">
                    <a:lumMod val="90000"/>
                    <a:lumOff val="10000"/>
                  </a:schemeClr>
                </a:gs>
                <a:gs pos="59000">
                  <a:schemeClr val="accent1">
                    <a:lumMod val="90000"/>
                    <a:lumOff val="10000"/>
                  </a:schemeClr>
                </a:gs>
                <a:gs pos="100000">
                  <a:srgbClr val="4040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17156" y="2176983"/>
              <a:ext cx="882165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Low </a:t>
              </a:r>
            </a:p>
            <a:p>
              <a:endParaRPr lang="en-US" sz="2200" dirty="0" smtClean="0"/>
            </a:p>
            <a:p>
              <a:endParaRPr lang="en-US" sz="2200" dirty="0" smtClean="0"/>
            </a:p>
            <a:p>
              <a:endParaRPr lang="en-US" sz="2200" dirty="0"/>
            </a:p>
            <a:p>
              <a:r>
                <a:rPr lang="en-US" sz="2200" dirty="0" smtClean="0"/>
                <a:t>High</a:t>
              </a:r>
            </a:p>
            <a:p>
              <a:endParaRPr lang="en-US" sz="2200" dirty="0"/>
            </a:p>
            <a:p>
              <a:endParaRPr lang="en-US" sz="2200" dirty="0" smtClean="0"/>
            </a:p>
            <a:p>
              <a:endParaRPr lang="en-US" sz="2200" dirty="0" smtClean="0"/>
            </a:p>
            <a:p>
              <a:r>
                <a:rPr lang="en-US" sz="2200" dirty="0" smtClean="0"/>
                <a:t>Low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6887862" y="3521306"/>
              <a:ext cx="16093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Likelihood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11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complication…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0" y="1481471"/>
                <a:ext cx="8205997" cy="511471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Often, real-world problems are mixed-determined</a:t>
                </a:r>
              </a:p>
              <a:p>
                <a:pPr lvl="1"/>
                <a:r>
                  <a:rPr lang="en-US" dirty="0" smtClean="0"/>
                  <a:t>Some parameters are well constrained</a:t>
                </a:r>
              </a:p>
              <a:p>
                <a:pPr lvl="1"/>
                <a:r>
                  <a:rPr lang="en-US" dirty="0" smtClean="0"/>
                  <a:t>Other parameters are poorly or completely un-constrained</a:t>
                </a:r>
              </a:p>
              <a:p>
                <a:r>
                  <a:rPr lang="en-US" dirty="0" smtClean="0"/>
                  <a:t>Sometimes it happens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det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)=0 </m:t>
                    </m:r>
                  </m:oMath>
                </a14:m>
                <a:r>
                  <a:rPr lang="en-US" dirty="0" smtClean="0"/>
                  <a:t>and therefore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– a.k.a. G</a:t>
                </a:r>
                <a:r>
                  <a:rPr lang="en-US" baseline="30000" dirty="0" smtClean="0"/>
                  <a:t>-g</a:t>
                </a:r>
                <a:r>
                  <a:rPr lang="en-US" dirty="0" smtClean="0"/>
                  <a:t> – </a:t>
                </a:r>
                <a:r>
                  <a:rPr lang="en-US" dirty="0" smtClean="0"/>
                  <a:t>does </a:t>
                </a:r>
                <a:r>
                  <a:rPr lang="en-US" dirty="0" smtClean="0">
                    <a:solidFill>
                      <a:srgbClr val="F38F8D"/>
                    </a:solidFill>
                  </a:rPr>
                  <a:t>NOT</a:t>
                </a:r>
                <a:r>
                  <a:rPr lang="en-US" dirty="0" smtClean="0"/>
                  <a:t> exist (i.e. there are an insufficient number of linearly independent constraints to determine the unknowns) </a:t>
                </a:r>
              </a:p>
              <a:p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What do we do in that case?</a:t>
                </a:r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0" y="1481471"/>
                <a:ext cx="8205997" cy="5114714"/>
              </a:xfrm>
              <a:blipFill rotWithShape="0">
                <a:blip r:embed="rId2"/>
                <a:stretch>
                  <a:fillRect l="-743" t="-1073" r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06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…Use explicit 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1" y="1481471"/>
            <a:ext cx="7910534" cy="49271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Regularization is the procedure by which we modify our problem to ensure that </a:t>
            </a:r>
            <a:r>
              <a:rPr lang="en-US" dirty="0">
                <a:sym typeface="Wingdings" panose="05000000000000000000" pitchFamily="2" charset="2"/>
              </a:rPr>
              <a:t>G</a:t>
            </a:r>
            <a:r>
              <a:rPr lang="en-US" baseline="30000" dirty="0">
                <a:sym typeface="Wingdings" panose="05000000000000000000" pitchFamily="2" charset="2"/>
              </a:rPr>
              <a:t>-g</a:t>
            </a:r>
            <a:r>
              <a:rPr lang="en-US" dirty="0" smtClean="0"/>
              <a:t> exists</a:t>
            </a:r>
          </a:p>
          <a:p>
            <a:r>
              <a:rPr lang="en-US" dirty="0" smtClean="0"/>
              <a:t>Our parameterization constitutes “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implicit</a:t>
            </a:r>
            <a:r>
              <a:rPr lang="en-US" dirty="0" smtClean="0"/>
              <a:t>” regularization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n-US" dirty="0" smtClean="0">
                <a:sym typeface="Wingdings" panose="05000000000000000000" pitchFamily="2" charset="2"/>
              </a:rPr>
              <a:t>y decreasing the number of parameters we can often ensure G</a:t>
            </a:r>
            <a:r>
              <a:rPr lang="en-US" baseline="30000" dirty="0" smtClean="0">
                <a:sym typeface="Wingdings" panose="05000000000000000000" pitchFamily="2" charset="2"/>
              </a:rPr>
              <a:t>-g </a:t>
            </a:r>
            <a:r>
              <a:rPr lang="en-US" dirty="0" smtClean="0">
                <a:sym typeface="Wingdings" panose="05000000000000000000" pitchFamily="2" charset="2"/>
              </a:rPr>
              <a:t>exists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e.g. If we only seek long wavelength variations in seismic </a:t>
            </a:r>
            <a:r>
              <a:rPr lang="en-US" dirty="0" err="1" smtClean="0">
                <a:sym typeface="Wingdings" panose="05000000000000000000" pitchFamily="2" charset="2"/>
              </a:rPr>
              <a:t>wavespeed</a:t>
            </a:r>
            <a:r>
              <a:rPr lang="en-US" dirty="0" smtClean="0">
                <a:sym typeface="Wingdings" panose="05000000000000000000" pitchFamily="2" charset="2"/>
              </a:rPr>
              <a:t>, then we don’t need as much data to obtain a model</a:t>
            </a:r>
          </a:p>
          <a:p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Explicit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regularization involves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introducing additional equations</a:t>
            </a:r>
            <a:r>
              <a:rPr lang="en-US" dirty="0" smtClean="0">
                <a:sym typeface="Wingdings" panose="05000000000000000000" pitchFamily="2" charset="2"/>
              </a:rPr>
              <a:t> based on prior knowledge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common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may want to find a model close to some reference model</a:t>
            </a:r>
          </a:p>
          <a:p>
            <a:pPr lvl="1"/>
            <a:r>
              <a:rPr lang="en-US" dirty="0" smtClean="0"/>
              <a:t>minimize (</a:t>
            </a:r>
            <a:r>
              <a:rPr lang="en-US" b="1" dirty="0" smtClean="0"/>
              <a:t>m</a:t>
            </a:r>
            <a:r>
              <a:rPr lang="en-US" dirty="0" smtClean="0"/>
              <a:t>-&lt;</a:t>
            </a:r>
            <a:r>
              <a:rPr lang="en-US" b="1" dirty="0" smtClean="0"/>
              <a:t>m</a:t>
            </a:r>
            <a:r>
              <a:rPr lang="en-US" dirty="0" smtClean="0"/>
              <a:t>&gt;)</a:t>
            </a:r>
            <a:r>
              <a:rPr lang="en-US" baseline="30000" dirty="0" smtClean="0"/>
              <a:t>T</a:t>
            </a:r>
            <a:r>
              <a:rPr lang="en-US" dirty="0" smtClean="0"/>
              <a:t>(</a:t>
            </a:r>
            <a:r>
              <a:rPr lang="en-US" b="1" dirty="0" smtClean="0"/>
              <a:t>m</a:t>
            </a:r>
            <a:r>
              <a:rPr lang="en-US" dirty="0" smtClean="0"/>
              <a:t>-&lt;</a:t>
            </a:r>
            <a:r>
              <a:rPr lang="en-US" b="1" dirty="0" smtClean="0"/>
              <a:t>m</a:t>
            </a:r>
            <a:r>
              <a:rPr lang="en-US" dirty="0" smtClean="0"/>
              <a:t>&gt;) in addition to </a:t>
            </a:r>
            <a:r>
              <a:rPr lang="en-US" dirty="0"/>
              <a:t>minimizing </a:t>
            </a:r>
            <a:r>
              <a:rPr lang="en-US" dirty="0" smtClean="0"/>
              <a:t>(</a:t>
            </a:r>
            <a:r>
              <a:rPr lang="en-US" b="1" dirty="0" smtClean="0"/>
              <a:t>d </a:t>
            </a:r>
            <a:r>
              <a:rPr lang="en-US" dirty="0" smtClean="0"/>
              <a:t>- </a:t>
            </a:r>
            <a:r>
              <a:rPr lang="en-US" b="1" dirty="0" smtClean="0"/>
              <a:t>Gm</a:t>
            </a:r>
            <a:r>
              <a:rPr lang="en-US" dirty="0" smtClean="0"/>
              <a:t>)</a:t>
            </a:r>
            <a:r>
              <a:rPr lang="en-US" baseline="30000" dirty="0" smtClean="0"/>
              <a:t>T</a:t>
            </a:r>
            <a:r>
              <a:rPr lang="en-US" dirty="0" smtClean="0"/>
              <a:t>(</a:t>
            </a:r>
            <a:r>
              <a:rPr lang="en-US" b="1" dirty="0" smtClean="0"/>
              <a:t>d </a:t>
            </a:r>
            <a:r>
              <a:rPr lang="en-US" dirty="0" smtClean="0"/>
              <a:t>- </a:t>
            </a:r>
            <a:r>
              <a:rPr lang="en-US" b="1" dirty="0" smtClean="0"/>
              <a:t>Gm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Norm damping</a:t>
            </a:r>
          </a:p>
          <a:p>
            <a:r>
              <a:rPr lang="en-US" dirty="0" smtClean="0"/>
              <a:t>May want to minimize roughness – size of first or second spatial derivatives of m – of the model: </a:t>
            </a:r>
          </a:p>
          <a:p>
            <a:pPr lvl="1"/>
            <a:r>
              <a:rPr lang="en-US" dirty="0" smtClean="0"/>
              <a:t>Minimize </a:t>
            </a:r>
            <a:r>
              <a:rPr lang="en-US" dirty="0" smtClean="0"/>
              <a:t>(</a:t>
            </a:r>
            <a:r>
              <a:rPr lang="en-US" b="1" dirty="0" err="1" smtClean="0"/>
              <a:t>D</a:t>
            </a:r>
            <a:r>
              <a:rPr lang="en-US" b="1" dirty="0" err="1" smtClean="0"/>
              <a:t>m</a:t>
            </a:r>
            <a:r>
              <a:rPr lang="en-US" dirty="0" smtClean="0"/>
              <a:t>)</a:t>
            </a:r>
            <a:r>
              <a:rPr lang="en-US" baseline="30000" dirty="0" smtClean="0"/>
              <a:t>T</a:t>
            </a:r>
            <a:r>
              <a:rPr lang="en-US" dirty="0" smtClean="0"/>
              <a:t>(</a:t>
            </a:r>
            <a:r>
              <a:rPr lang="en-US" b="1" dirty="0" err="1"/>
              <a:t>D</a:t>
            </a:r>
            <a:r>
              <a:rPr lang="en-US" b="1" dirty="0" err="1" smtClean="0"/>
              <a:t>m</a:t>
            </a:r>
            <a:r>
              <a:rPr lang="en-US" dirty="0" smtClean="0"/>
              <a:t>)</a:t>
            </a:r>
            <a:r>
              <a:rPr lang="en-US" dirty="0"/>
              <a:t> in addition to minimizing (</a:t>
            </a:r>
            <a:r>
              <a:rPr lang="en-US" b="1" dirty="0"/>
              <a:t>d </a:t>
            </a:r>
            <a:r>
              <a:rPr lang="en-US" dirty="0"/>
              <a:t>- </a:t>
            </a:r>
            <a:r>
              <a:rPr lang="en-US" b="1" dirty="0"/>
              <a:t>Gm</a:t>
            </a:r>
            <a:r>
              <a:rPr lang="en-US" dirty="0"/>
              <a:t>)</a:t>
            </a:r>
            <a:r>
              <a:rPr lang="en-US" baseline="30000" dirty="0"/>
              <a:t>T</a:t>
            </a:r>
            <a:r>
              <a:rPr lang="en-US" dirty="0"/>
              <a:t>(</a:t>
            </a:r>
            <a:r>
              <a:rPr lang="en-US" b="1" dirty="0"/>
              <a:t>d </a:t>
            </a:r>
            <a:r>
              <a:rPr lang="en-US" dirty="0"/>
              <a:t>- </a:t>
            </a:r>
            <a:r>
              <a:rPr lang="en-US" b="1" dirty="0"/>
              <a:t>Gm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Smoothing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53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Prior model covariance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480" t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1" y="1481471"/>
                <a:ext cx="8518612" cy="126954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Alternative but conceptually similar form of explicit regularization is by introducing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1481471"/>
                <a:ext cx="8518612" cy="1269544"/>
              </a:xfrm>
              <a:blipFill rotWithShape="0">
                <a:blip r:embed="rId3"/>
                <a:stretch>
                  <a:fillRect l="-716" t="-4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26418" y="2649073"/>
                <a:ext cx="2688365" cy="1371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200" i="1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eqArr>
                                      <m:eqArrPr>
                                        <m:ctrlPr>
                                          <a:rPr lang="en-US" sz="2200" i="1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bg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418" y="2649073"/>
                <a:ext cx="2688365" cy="13716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361143" y="3020316"/>
                <a:ext cx="1573701" cy="36933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600" b="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600" b="0" i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sz="2600" i="0" dirty="0" smtClean="0">
                  <a:latin typeface="Cambria Math" panose="02040503050406030204" pitchFamily="18" charset="0"/>
                </a:endParaRPr>
              </a:p>
              <a:p>
                <a:endParaRPr lang="en-US" sz="260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𝐼𝑚</m:t>
                      </m:r>
                    </m:oMath>
                  </m:oMathPara>
                </a14:m>
                <a:endParaRPr lang="en-US" sz="2600" b="0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600" b="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600" b="0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600" dirty="0" smtClean="0"/>
              </a:p>
              <a:p>
                <a:endParaRPr lang="en-US" sz="2600" dirty="0" smtClean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143" y="3020316"/>
                <a:ext cx="1573701" cy="36933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70441" y="4091265"/>
                <a:ext cx="2800318" cy="7315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bg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441" y="4091265"/>
                <a:ext cx="2800318" cy="7315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861435" y="5921663"/>
                <a:ext cx="6681124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𝑒𝑠𝑡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435" y="5921663"/>
                <a:ext cx="6681124" cy="49725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3570441" y="4840808"/>
                <a:ext cx="3004524" cy="694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bg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441" y="4840808"/>
                <a:ext cx="3004524" cy="69493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33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to regularize?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5078" y="1332978"/>
            <a:ext cx="2544502" cy="501613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More regularization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more data misfit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more smoothness / smaller model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 “sweet spot” can sometimes be determined 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64820" y="616220"/>
            <a:ext cx="5898617" cy="5881384"/>
            <a:chOff x="583651" y="921020"/>
            <a:chExt cx="5898617" cy="5881384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29981" y="1516401"/>
              <a:ext cx="0" cy="46096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992294" y="5841431"/>
              <a:ext cx="5489974" cy="60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 rot="16200000">
              <a:off x="-1357912" y="2862583"/>
              <a:ext cx="43140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model size or roughness</a:t>
              </a:r>
              <a:endParaRPr lang="en-US" sz="2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7334" y="6032963"/>
              <a:ext cx="30175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data misfit (d-Gm)</a:t>
              </a:r>
            </a:p>
            <a:p>
              <a:r>
                <a:rPr lang="el-GR" sz="2200" dirty="0" smtClean="0"/>
                <a:t>λ</a:t>
              </a:r>
              <a:r>
                <a:rPr lang="en-US" sz="2200" baseline="-25000" dirty="0" smtClean="0"/>
                <a:t>1</a:t>
              </a:r>
              <a:r>
                <a:rPr lang="en-US" sz="2200" dirty="0" smtClean="0"/>
                <a:t>,</a:t>
              </a:r>
              <a:r>
                <a:rPr lang="el-GR" sz="2200" dirty="0" smtClean="0"/>
                <a:t>λ</a:t>
              </a:r>
              <a:r>
                <a:rPr lang="en-US" sz="2200" baseline="-25000" dirty="0" smtClean="0"/>
                <a:t>2 </a:t>
              </a:r>
              <a:r>
                <a:rPr lang="en-US" sz="2200" dirty="0" smtClean="0"/>
                <a:t>(regularization)</a:t>
              </a:r>
              <a:endParaRPr lang="en-US" sz="2200" baseline="-250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69988" y="2086707"/>
              <a:ext cx="4927650" cy="3577481"/>
            </a:xfrm>
            <a:custGeom>
              <a:avLst/>
              <a:gdLst>
                <a:gd name="connsiteX0" fmla="*/ 42385 w 4761315"/>
                <a:gd name="connsiteY0" fmla="*/ 0 h 3921357"/>
                <a:gd name="connsiteX1" fmla="*/ 58015 w 4761315"/>
                <a:gd name="connsiteY1" fmla="*/ 1445846 h 3921357"/>
                <a:gd name="connsiteX2" fmla="*/ 605092 w 4761315"/>
                <a:gd name="connsiteY2" fmla="*/ 2883877 h 3921357"/>
                <a:gd name="connsiteX3" fmla="*/ 4153277 w 4761315"/>
                <a:gd name="connsiteY3" fmla="*/ 3806092 h 3921357"/>
                <a:gd name="connsiteX4" fmla="*/ 4731615 w 4761315"/>
                <a:gd name="connsiteY4" fmla="*/ 3876431 h 3921357"/>
                <a:gd name="connsiteX0" fmla="*/ 10307 w 4867915"/>
                <a:gd name="connsiteY0" fmla="*/ 0 h 3887388"/>
                <a:gd name="connsiteX1" fmla="*/ 164615 w 4867915"/>
                <a:gd name="connsiteY1" fmla="*/ 1411877 h 3887388"/>
                <a:gd name="connsiteX2" fmla="*/ 711692 w 4867915"/>
                <a:gd name="connsiteY2" fmla="*/ 2849908 h 3887388"/>
                <a:gd name="connsiteX3" fmla="*/ 4259877 w 4867915"/>
                <a:gd name="connsiteY3" fmla="*/ 3772123 h 3887388"/>
                <a:gd name="connsiteX4" fmla="*/ 4838215 w 4867915"/>
                <a:gd name="connsiteY4" fmla="*/ 3842462 h 3887388"/>
                <a:gd name="connsiteX0" fmla="*/ 0 w 4857608"/>
                <a:gd name="connsiteY0" fmla="*/ 0 h 3887388"/>
                <a:gd name="connsiteX1" fmla="*/ 154308 w 4857608"/>
                <a:gd name="connsiteY1" fmla="*/ 1411877 h 3887388"/>
                <a:gd name="connsiteX2" fmla="*/ 701385 w 4857608"/>
                <a:gd name="connsiteY2" fmla="*/ 2849908 h 3887388"/>
                <a:gd name="connsiteX3" fmla="*/ 4249570 w 4857608"/>
                <a:gd name="connsiteY3" fmla="*/ 3772123 h 3887388"/>
                <a:gd name="connsiteX4" fmla="*/ 4827908 w 4857608"/>
                <a:gd name="connsiteY4" fmla="*/ 3842462 h 388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608" h="3887388">
                  <a:moveTo>
                    <a:pt x="0" y="0"/>
                  </a:moveTo>
                  <a:cubicBezTo>
                    <a:pt x="84192" y="508078"/>
                    <a:pt x="37411" y="936892"/>
                    <a:pt x="154308" y="1411877"/>
                  </a:cubicBezTo>
                  <a:cubicBezTo>
                    <a:pt x="271205" y="1886862"/>
                    <a:pt x="18841" y="2456534"/>
                    <a:pt x="701385" y="2849908"/>
                  </a:cubicBezTo>
                  <a:cubicBezTo>
                    <a:pt x="1383929" y="3243282"/>
                    <a:pt x="3561816" y="3606697"/>
                    <a:pt x="4249570" y="3772123"/>
                  </a:cubicBezTo>
                  <a:cubicBezTo>
                    <a:pt x="4937324" y="3937549"/>
                    <a:pt x="4882616" y="3890005"/>
                    <a:pt x="4827908" y="3842462"/>
                  </a:cubicBezTo>
                </a:path>
              </a:pathLst>
            </a:custGeom>
            <a:noFill/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20524" y="2327675"/>
            <a:ext cx="3024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“L-curve”</a:t>
            </a:r>
            <a:endParaRPr lang="en-US" sz="2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Inverse Theory?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combination of approaches for determining and evaluating physical models from observed data</a:t>
            </a:r>
          </a:p>
          <a:p>
            <a:r>
              <a:rPr lang="en-US" dirty="0" smtClean="0"/>
              <a:t>An approach to calculate data from known model must be possible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forward problem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Ingredients: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  <a:sym typeface="Wingdings" panose="05000000000000000000" pitchFamily="2" charset="2"/>
              </a:rPr>
              <a:t>Physics</a:t>
            </a:r>
            <a:r>
              <a:rPr lang="en-US" dirty="0" smtClean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(usually) to define forward problem</a:t>
            </a:r>
          </a:p>
          <a:p>
            <a:pPr lvl="1"/>
            <a:r>
              <a:rPr lang="en-US" b="1" dirty="0" smtClean="0"/>
              <a:t>Linear algebra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(</a:t>
            </a:r>
            <a:r>
              <a:rPr lang="en-US" dirty="0">
                <a:sym typeface="Wingdings" panose="05000000000000000000" pitchFamily="2" charset="2"/>
              </a:rPr>
              <a:t>usually)</a:t>
            </a:r>
            <a:r>
              <a:rPr lang="en-US" dirty="0" smtClean="0"/>
              <a:t> to map between model and data spaces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Probability and statistics</a:t>
            </a:r>
            <a:r>
              <a:rPr lang="en-US" dirty="0" smtClean="0"/>
              <a:t> (sometimes) to quantify uncertainty of our physical model determinations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Prior model covariance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480" t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4711" y="1481471"/>
                <a:ext cx="8518612" cy="126954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Alternative but conceptually similar form of explicit regularization is by introducing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 (the ignorant cousin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).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1481471"/>
                <a:ext cx="8518612" cy="1269544"/>
              </a:xfrm>
              <a:blipFill rotWithShape="0">
                <a:blip r:embed="rId3"/>
                <a:stretch>
                  <a:fillRect l="-716" t="-769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079710" y="2672518"/>
                <a:ext cx="2688365" cy="1371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200" i="1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eqArr>
                                      <m:eqArrPr>
                                        <m:ctrlPr>
                                          <a:rPr lang="en-US" sz="2200" i="1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20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bg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10" y="2672518"/>
                <a:ext cx="2688365" cy="13716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14435" y="3043761"/>
                <a:ext cx="1935851" cy="3298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600" b="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600" b="0" i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sz="2600" i="0" dirty="0" smtClean="0">
                  <a:latin typeface="Cambria Math" panose="02040503050406030204" pitchFamily="18" charset="0"/>
                </a:endParaRPr>
              </a:p>
              <a:p>
                <a:endParaRPr lang="en-US" sz="260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60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600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600" b="0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endParaRPr lang="en-US" sz="2600" dirty="0" smtClean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435" y="3043761"/>
                <a:ext cx="1935851" cy="32980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69709" y="4075634"/>
                <a:ext cx="3552960" cy="1589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200" i="1" smtClean="0">
                                      <a:solidFill>
                                        <a:schemeClr val="accent3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20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2200" b="0" i="1" smtClean="0">
                                            <a:solidFill>
                                              <a:schemeClr val="accent3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 smtClean="0">
                                  <a:solidFill>
                                    <a:schemeClr val="bg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bg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709" y="4075634"/>
                <a:ext cx="3552960" cy="15890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087438" y="5261452"/>
                <a:ext cx="5323189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𝑒𝑠𝑡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60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38" y="5261452"/>
                <a:ext cx="5323189" cy="49725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291621" y="5880367"/>
                <a:ext cx="3881575" cy="532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60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621" y="5880367"/>
                <a:ext cx="3881575" cy="53200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43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regularization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29981" y="1516401"/>
            <a:ext cx="0" cy="46096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992294" y="5841431"/>
            <a:ext cx="5489974" cy="60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-486328" y="1061267"/>
            <a:ext cx="2173562" cy="64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data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5433161" y="6164035"/>
            <a:ext cx="3017581" cy="73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model</a:t>
            </a:r>
            <a:endParaRPr lang="en-US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90476" y="1708226"/>
            <a:ext cx="5819898" cy="3608078"/>
            <a:chOff x="590476" y="1708226"/>
            <a:chExt cx="5819898" cy="3608078"/>
          </a:xfrm>
        </p:grpSpPr>
        <p:sp>
          <p:nvSpPr>
            <p:cNvPr id="8" name="Rectangle 7"/>
            <p:cNvSpPr/>
            <p:nvPr/>
          </p:nvSpPr>
          <p:spPr>
            <a:xfrm>
              <a:off x="1261241" y="2416196"/>
              <a:ext cx="5149133" cy="2192138"/>
            </a:xfrm>
            <a:prstGeom prst="rect">
              <a:avLst/>
            </a:prstGeom>
            <a:gradFill>
              <a:gsLst>
                <a:gs pos="0">
                  <a:srgbClr val="404040"/>
                </a:gs>
                <a:gs pos="40000">
                  <a:schemeClr val="accent1">
                    <a:lumMod val="90000"/>
                    <a:lumOff val="10000"/>
                  </a:schemeClr>
                </a:gs>
                <a:gs pos="59000">
                  <a:schemeClr val="accent1">
                    <a:lumMod val="90000"/>
                    <a:lumOff val="10000"/>
                  </a:schemeClr>
                </a:gs>
                <a:gs pos="100000">
                  <a:srgbClr val="4040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5400000" flipV="1">
              <a:off x="-901625" y="3200327"/>
              <a:ext cx="3608078" cy="623876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rgbClr val="C000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60903" y="1781911"/>
            <a:ext cx="4348916" cy="5041922"/>
            <a:chOff x="1060903" y="1781911"/>
            <a:chExt cx="4348916" cy="5041922"/>
          </a:xfrm>
        </p:grpSpPr>
        <p:grpSp>
          <p:nvGrpSpPr>
            <p:cNvPr id="25" name="Group 24"/>
            <p:cNvGrpSpPr/>
            <p:nvPr/>
          </p:nvGrpSpPr>
          <p:grpSpPr>
            <a:xfrm>
              <a:off x="1728107" y="1781911"/>
              <a:ext cx="3681712" cy="4691607"/>
              <a:chOff x="2418068" y="2524370"/>
              <a:chExt cx="3681712" cy="3835622"/>
            </a:xfrm>
          </p:grpSpPr>
          <p:sp>
            <p:nvSpPr>
              <p:cNvPr id="19" name="Freeform 18"/>
              <p:cNvSpPr/>
              <p:nvPr/>
            </p:nvSpPr>
            <p:spPr>
              <a:xfrm flipV="1">
                <a:off x="2418068" y="5841820"/>
                <a:ext cx="3681712" cy="518172"/>
              </a:xfrm>
              <a:custGeom>
                <a:avLst/>
                <a:gdLst>
                  <a:gd name="connsiteX0" fmla="*/ 0 w 2116975"/>
                  <a:gd name="connsiteY0" fmla="*/ 1047417 h 1064043"/>
                  <a:gd name="connsiteX1" fmla="*/ 687186 w 2116975"/>
                  <a:gd name="connsiteY1" fmla="*/ 875621 h 1064043"/>
                  <a:gd name="connsiteX2" fmla="*/ 1052946 w 2116975"/>
                  <a:gd name="connsiteY2" fmla="*/ 14 h 1064043"/>
                  <a:gd name="connsiteX3" fmla="*/ 1363287 w 2116975"/>
                  <a:gd name="connsiteY3" fmla="*/ 853454 h 1064043"/>
                  <a:gd name="connsiteX4" fmla="*/ 2116975 w 2116975"/>
                  <a:gd name="connsiteY4" fmla="*/ 1064043 h 1064043"/>
                  <a:gd name="connsiteX5" fmla="*/ 2116975 w 2116975"/>
                  <a:gd name="connsiteY5" fmla="*/ 1064043 h 106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6975" h="1064043">
                    <a:moveTo>
                      <a:pt x="0" y="1047417"/>
                    </a:moveTo>
                    <a:cubicBezTo>
                      <a:pt x="255847" y="1048802"/>
                      <a:pt x="511695" y="1050188"/>
                      <a:pt x="687186" y="875621"/>
                    </a:cubicBezTo>
                    <a:cubicBezTo>
                      <a:pt x="862677" y="701054"/>
                      <a:pt x="940263" y="3708"/>
                      <a:pt x="1052946" y="14"/>
                    </a:cubicBezTo>
                    <a:cubicBezTo>
                      <a:pt x="1165629" y="-3680"/>
                      <a:pt x="1185949" y="676116"/>
                      <a:pt x="1363287" y="853454"/>
                    </a:cubicBezTo>
                    <a:cubicBezTo>
                      <a:pt x="1540625" y="1030792"/>
                      <a:pt x="2116975" y="1064043"/>
                      <a:pt x="2116975" y="1064043"/>
                    </a:cubicBezTo>
                    <a:lnTo>
                      <a:pt x="2116975" y="1064043"/>
                    </a:lnTo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58832" y="2524370"/>
                <a:ext cx="3126154" cy="3317062"/>
              </a:xfrm>
              <a:custGeom>
                <a:avLst/>
                <a:gdLst>
                  <a:gd name="connsiteX0" fmla="*/ 0 w 3126154"/>
                  <a:gd name="connsiteY0" fmla="*/ 0 h 4598785"/>
                  <a:gd name="connsiteX1" fmla="*/ 3126154 w 3126154"/>
                  <a:gd name="connsiteY1" fmla="*/ 0 h 4598785"/>
                  <a:gd name="connsiteX2" fmla="*/ 3126154 w 3126154"/>
                  <a:gd name="connsiteY2" fmla="*/ 4598785 h 4598785"/>
                  <a:gd name="connsiteX3" fmla="*/ 0 w 3126154"/>
                  <a:gd name="connsiteY3" fmla="*/ 4598785 h 4598785"/>
                  <a:gd name="connsiteX4" fmla="*/ 0 w 3126154"/>
                  <a:gd name="connsiteY4" fmla="*/ 0 h 4598785"/>
                  <a:gd name="connsiteX0" fmla="*/ 0 w 3126154"/>
                  <a:gd name="connsiteY0" fmla="*/ 3290277 h 4598785"/>
                  <a:gd name="connsiteX1" fmla="*/ 3126154 w 3126154"/>
                  <a:gd name="connsiteY1" fmla="*/ 0 h 4598785"/>
                  <a:gd name="connsiteX2" fmla="*/ 3126154 w 3126154"/>
                  <a:gd name="connsiteY2" fmla="*/ 4598785 h 4598785"/>
                  <a:gd name="connsiteX3" fmla="*/ 0 w 3126154"/>
                  <a:gd name="connsiteY3" fmla="*/ 4598785 h 4598785"/>
                  <a:gd name="connsiteX4" fmla="*/ 0 w 3126154"/>
                  <a:gd name="connsiteY4" fmla="*/ 3290277 h 4598785"/>
                  <a:gd name="connsiteX0" fmla="*/ 0 w 3126154"/>
                  <a:gd name="connsiteY0" fmla="*/ 2008554 h 3317062"/>
                  <a:gd name="connsiteX1" fmla="*/ 3094893 w 3126154"/>
                  <a:gd name="connsiteY1" fmla="*/ 0 h 3317062"/>
                  <a:gd name="connsiteX2" fmla="*/ 3126154 w 3126154"/>
                  <a:gd name="connsiteY2" fmla="*/ 3317062 h 3317062"/>
                  <a:gd name="connsiteX3" fmla="*/ 0 w 3126154"/>
                  <a:gd name="connsiteY3" fmla="*/ 3317062 h 3317062"/>
                  <a:gd name="connsiteX4" fmla="*/ 0 w 3126154"/>
                  <a:gd name="connsiteY4" fmla="*/ 2008554 h 3317062"/>
                  <a:gd name="connsiteX0" fmla="*/ 0 w 3126154"/>
                  <a:gd name="connsiteY0" fmla="*/ 15631 h 3317062"/>
                  <a:gd name="connsiteX1" fmla="*/ 3094893 w 3126154"/>
                  <a:gd name="connsiteY1" fmla="*/ 0 h 3317062"/>
                  <a:gd name="connsiteX2" fmla="*/ 3126154 w 3126154"/>
                  <a:gd name="connsiteY2" fmla="*/ 3317062 h 3317062"/>
                  <a:gd name="connsiteX3" fmla="*/ 0 w 3126154"/>
                  <a:gd name="connsiteY3" fmla="*/ 3317062 h 3317062"/>
                  <a:gd name="connsiteX4" fmla="*/ 0 w 3126154"/>
                  <a:gd name="connsiteY4" fmla="*/ 15631 h 331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154" h="3317062">
                    <a:moveTo>
                      <a:pt x="0" y="15631"/>
                    </a:moveTo>
                    <a:lnTo>
                      <a:pt x="3094893" y="0"/>
                    </a:lnTo>
                    <a:lnTo>
                      <a:pt x="3126154" y="3317062"/>
                    </a:lnTo>
                    <a:lnTo>
                      <a:pt x="0" y="3317062"/>
                    </a:lnTo>
                    <a:lnTo>
                      <a:pt x="0" y="15631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20000"/>
                      <a:lumOff val="80000"/>
                      <a:alpha val="0"/>
                    </a:schemeClr>
                  </a:gs>
                  <a:gs pos="40000">
                    <a:srgbClr val="0070C0"/>
                  </a:gs>
                  <a:gs pos="59000">
                    <a:srgbClr val="0070C0"/>
                  </a:gs>
                  <a:gs pos="100000">
                    <a:schemeClr val="bg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060903" y="6054392"/>
              <a:ext cx="16866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Prior </a:t>
              </a:r>
              <a:r>
                <a:rPr lang="en-US" sz="2200" b="1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m</a:t>
              </a:r>
              <a:r>
                <a:rPr lang="en-US" sz="2200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 constraint</a:t>
              </a:r>
              <a:endParaRPr lang="en-US" sz="2200" dirty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5311" y="1122237"/>
            <a:ext cx="7193477" cy="4617742"/>
            <a:chOff x="785311" y="1122237"/>
            <a:chExt cx="7193477" cy="461774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785311" y="1308353"/>
              <a:ext cx="6998812" cy="4431626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9534044">
              <a:off x="6292184" y="1122237"/>
              <a:ext cx="1686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28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= Gm</a:t>
              </a:r>
              <a:endParaRPr lang="en-U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Oval 2"/>
          <p:cNvSpPr/>
          <p:nvPr/>
        </p:nvSpPr>
        <p:spPr>
          <a:xfrm rot="3573314">
            <a:off x="2102203" y="1991854"/>
            <a:ext cx="3092045" cy="3206025"/>
          </a:xfrm>
          <a:prstGeom prst="ellipse">
            <a:avLst/>
          </a:prstGeom>
          <a:gradFill flip="none" rotWithShape="1">
            <a:gsLst>
              <a:gs pos="2076">
                <a:schemeClr val="tx2">
                  <a:lumMod val="25000"/>
                </a:schemeClr>
              </a:gs>
              <a:gs pos="38000">
                <a:srgbClr val="00B050"/>
              </a:gs>
              <a:gs pos="68000">
                <a:schemeClr val="accent4">
                  <a:lumMod val="60000"/>
                  <a:lumOff val="40000"/>
                  <a:alpha val="36000"/>
                </a:schemeClr>
              </a:gs>
              <a:gs pos="81312">
                <a:srgbClr val="BFD9C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036587" y="3465130"/>
            <a:ext cx="3681712" cy="3316788"/>
            <a:chOff x="2036587" y="3465130"/>
            <a:chExt cx="3681712" cy="3316788"/>
          </a:xfrm>
        </p:grpSpPr>
        <p:grpSp>
          <p:nvGrpSpPr>
            <p:cNvPr id="30" name="Group 29"/>
            <p:cNvGrpSpPr/>
            <p:nvPr/>
          </p:nvGrpSpPr>
          <p:grpSpPr>
            <a:xfrm>
              <a:off x="3312587" y="3465130"/>
              <a:ext cx="523220" cy="3316788"/>
              <a:chOff x="3312587" y="3465130"/>
              <a:chExt cx="523220" cy="3316788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3835807" y="3465130"/>
                <a:ext cx="0" cy="3316788"/>
              </a:xfrm>
              <a:prstGeom prst="line">
                <a:avLst/>
              </a:prstGeom>
              <a:ln w="38100">
                <a:solidFill>
                  <a:schemeClr val="accent6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 rot="16200000">
                <a:off x="2730895" y="4378699"/>
                <a:ext cx="16866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sz="2800" b="1" baseline="-25000" dirty="0" err="1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est</a:t>
                </a:r>
                <a:endParaRPr lang="en-US" sz="2800" b="1" baseline="-25000" dirty="0"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4" name="Freeform 23"/>
            <p:cNvSpPr/>
            <p:nvPr/>
          </p:nvSpPr>
          <p:spPr>
            <a:xfrm flipV="1">
              <a:off x="2036587" y="5852897"/>
              <a:ext cx="3681712" cy="633811"/>
            </a:xfrm>
            <a:custGeom>
              <a:avLst/>
              <a:gdLst>
                <a:gd name="connsiteX0" fmla="*/ 0 w 2116975"/>
                <a:gd name="connsiteY0" fmla="*/ 1047417 h 1064043"/>
                <a:gd name="connsiteX1" fmla="*/ 687186 w 2116975"/>
                <a:gd name="connsiteY1" fmla="*/ 875621 h 1064043"/>
                <a:gd name="connsiteX2" fmla="*/ 1052946 w 2116975"/>
                <a:gd name="connsiteY2" fmla="*/ 14 h 1064043"/>
                <a:gd name="connsiteX3" fmla="*/ 1363287 w 2116975"/>
                <a:gd name="connsiteY3" fmla="*/ 853454 h 1064043"/>
                <a:gd name="connsiteX4" fmla="*/ 2116975 w 2116975"/>
                <a:gd name="connsiteY4" fmla="*/ 1064043 h 1064043"/>
                <a:gd name="connsiteX5" fmla="*/ 2116975 w 2116975"/>
                <a:gd name="connsiteY5" fmla="*/ 1064043 h 106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975" h="1064043">
                  <a:moveTo>
                    <a:pt x="0" y="1047417"/>
                  </a:moveTo>
                  <a:cubicBezTo>
                    <a:pt x="255847" y="1048802"/>
                    <a:pt x="511695" y="1050188"/>
                    <a:pt x="687186" y="875621"/>
                  </a:cubicBezTo>
                  <a:cubicBezTo>
                    <a:pt x="862677" y="701054"/>
                    <a:pt x="940263" y="3708"/>
                    <a:pt x="1052946" y="14"/>
                  </a:cubicBezTo>
                  <a:cubicBezTo>
                    <a:pt x="1165629" y="-3680"/>
                    <a:pt x="1185949" y="676116"/>
                    <a:pt x="1363287" y="853454"/>
                  </a:cubicBezTo>
                  <a:cubicBezTo>
                    <a:pt x="1540625" y="1030792"/>
                    <a:pt x="2116975" y="1064043"/>
                    <a:pt x="2116975" y="1064043"/>
                  </a:cubicBezTo>
                  <a:lnTo>
                    <a:pt x="2116975" y="1064043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 flipV="1">
            <a:off x="2418068" y="5841820"/>
            <a:ext cx="3681712" cy="644430"/>
          </a:xfrm>
          <a:custGeom>
            <a:avLst/>
            <a:gdLst>
              <a:gd name="connsiteX0" fmla="*/ 0 w 2116975"/>
              <a:gd name="connsiteY0" fmla="*/ 1047417 h 1064043"/>
              <a:gd name="connsiteX1" fmla="*/ 687186 w 2116975"/>
              <a:gd name="connsiteY1" fmla="*/ 875621 h 1064043"/>
              <a:gd name="connsiteX2" fmla="*/ 1052946 w 2116975"/>
              <a:gd name="connsiteY2" fmla="*/ 14 h 1064043"/>
              <a:gd name="connsiteX3" fmla="*/ 1363287 w 2116975"/>
              <a:gd name="connsiteY3" fmla="*/ 853454 h 1064043"/>
              <a:gd name="connsiteX4" fmla="*/ 2116975 w 2116975"/>
              <a:gd name="connsiteY4" fmla="*/ 1064043 h 1064043"/>
              <a:gd name="connsiteX5" fmla="*/ 2116975 w 2116975"/>
              <a:gd name="connsiteY5" fmla="*/ 1064043 h 106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6975" h="1064043">
                <a:moveTo>
                  <a:pt x="0" y="1047417"/>
                </a:moveTo>
                <a:cubicBezTo>
                  <a:pt x="255847" y="1048802"/>
                  <a:pt x="511695" y="1050188"/>
                  <a:pt x="687186" y="875621"/>
                </a:cubicBezTo>
                <a:cubicBezTo>
                  <a:pt x="862677" y="701054"/>
                  <a:pt x="940263" y="3708"/>
                  <a:pt x="1052946" y="14"/>
                </a:cubicBezTo>
                <a:cubicBezTo>
                  <a:pt x="1165629" y="-3680"/>
                  <a:pt x="1185949" y="676116"/>
                  <a:pt x="1363287" y="853454"/>
                </a:cubicBezTo>
                <a:cubicBezTo>
                  <a:pt x="1540625" y="1030792"/>
                  <a:pt x="2116975" y="1064043"/>
                  <a:pt x="2116975" y="1064043"/>
                </a:cubicBezTo>
                <a:lnTo>
                  <a:pt x="2116975" y="1064043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ne Callout 2 27"/>
          <p:cNvSpPr/>
          <p:nvPr/>
        </p:nvSpPr>
        <p:spPr>
          <a:xfrm>
            <a:off x="6455828" y="2693569"/>
            <a:ext cx="2273957" cy="1499615"/>
          </a:xfrm>
          <a:prstGeom prst="borderCallout2">
            <a:avLst>
              <a:gd name="adj1" fmla="val 15184"/>
              <a:gd name="adj2" fmla="val -7709"/>
              <a:gd name="adj3" fmla="val 98984"/>
              <a:gd name="adj4" fmla="val -7717"/>
              <a:gd name="adj5" fmla="val 192357"/>
              <a:gd name="adj6" fmla="val -1141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estimate obtained after addition of prior constraints (regularization)</a:t>
            </a:r>
            <a:endParaRPr lang="en-US" dirty="0"/>
          </a:p>
        </p:txBody>
      </p:sp>
      <p:sp>
        <p:nvSpPr>
          <p:cNvPr id="35" name="Line Callout 2 34"/>
          <p:cNvSpPr/>
          <p:nvPr/>
        </p:nvSpPr>
        <p:spPr>
          <a:xfrm>
            <a:off x="6467182" y="4289990"/>
            <a:ext cx="2273957" cy="1499615"/>
          </a:xfrm>
          <a:prstGeom prst="borderCallout2">
            <a:avLst>
              <a:gd name="adj1" fmla="val 15184"/>
              <a:gd name="adj2" fmla="val -7709"/>
              <a:gd name="adj3" fmla="val 69799"/>
              <a:gd name="adj4" fmla="val -7373"/>
              <a:gd name="adj5" fmla="val 132945"/>
              <a:gd name="adj6" fmla="val -856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Previous model estimate (obtained without regularization)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8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forward modeling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502" y="1239644"/>
            <a:ext cx="7944178" cy="2300282"/>
          </a:xfrm>
        </p:spPr>
        <p:txBody>
          <a:bodyPr>
            <a:normAutofit fontScale="92500"/>
          </a:bodyPr>
          <a:lstStyle/>
          <a:p>
            <a:r>
              <a:rPr lang="en-US" sz="2200" dirty="0" smtClean="0"/>
              <a:t>Sometimes, we cannot (or choose not to) compute the forward problem g(m) exactly, e.g.: </a:t>
            </a:r>
          </a:p>
          <a:p>
            <a:pPr lvl="1"/>
            <a:r>
              <a:rPr lang="en-US" sz="2050" dirty="0"/>
              <a:t>C</a:t>
            </a:r>
            <a:r>
              <a:rPr lang="en-US" sz="2050" dirty="0" smtClean="0"/>
              <a:t>onsider only coupling along a normal mode branch (PAVA) not across branches (NACT)</a:t>
            </a:r>
          </a:p>
          <a:p>
            <a:pPr lvl="1"/>
            <a:r>
              <a:rPr lang="en-US" sz="2050" dirty="0" smtClean="0"/>
              <a:t>Use perturbation theory instead of spectral element method</a:t>
            </a:r>
          </a:p>
          <a:p>
            <a:pPr lvl="1"/>
            <a:r>
              <a:rPr lang="en-US" sz="2050" dirty="0" smtClean="0"/>
              <a:t>Use rays computed for 1D Earth in 3D imaging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5400000">
            <a:off x="6436858" y="5410076"/>
            <a:ext cx="325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 and Romanowicz, 1995</a:t>
            </a:r>
            <a:endParaRPr lang="en-US" sz="1600" dirty="0"/>
          </a:p>
        </p:txBody>
      </p:sp>
      <p:pic>
        <p:nvPicPr>
          <p:cNvPr id="14" name="Picture 2" descr="figure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25483" r="51637" b="56899"/>
          <a:stretch/>
        </p:blipFill>
        <p:spPr bwMode="auto">
          <a:xfrm>
            <a:off x="872988" y="3607143"/>
            <a:ext cx="3286649" cy="16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igure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44929" r="51695" b="37932"/>
          <a:stretch/>
        </p:blipFill>
        <p:spPr bwMode="auto">
          <a:xfrm>
            <a:off x="872988" y="4997284"/>
            <a:ext cx="3282452" cy="15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igure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45546" r="6736" b="37932"/>
          <a:stretch/>
        </p:blipFill>
        <p:spPr bwMode="auto">
          <a:xfrm>
            <a:off x="4353560" y="5054600"/>
            <a:ext cx="3291040" cy="15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figure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4" t="25483" r="6736" b="37932"/>
          <a:stretch/>
        </p:blipFill>
        <p:spPr bwMode="auto">
          <a:xfrm>
            <a:off x="4317999" y="3682389"/>
            <a:ext cx="3290157" cy="339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 rot="17100000">
            <a:off x="143487" y="3847028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38F8D"/>
                </a:solidFill>
              </a:rPr>
              <a:t>PAVA</a:t>
            </a:r>
            <a:endParaRPr lang="en-US" b="1" dirty="0">
              <a:solidFill>
                <a:srgbClr val="F38F8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7100000">
            <a:off x="117315" y="5537567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NACT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1571" y="4637560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91767" y="4640782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Sdiff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forward modeling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502" y="1239644"/>
            <a:ext cx="7690068" cy="93110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Consequences of incorrectly computing g(m) can be significant: </a:t>
            </a:r>
            <a:endParaRPr lang="en-US" sz="2200" dirty="0" smtClean="0"/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91378" y="2111515"/>
            <a:ext cx="4477578" cy="1130248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Equivalent to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errors to data thereby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increasing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model estimate </a:t>
            </a:r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uncertainty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25" y="3164177"/>
            <a:ext cx="7367779" cy="3492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899651" y="4988435"/>
            <a:ext cx="325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Lekic and Romanowicz, 2011</a:t>
            </a:r>
            <a:endParaRPr lang="en-US" sz="1600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4133181" y="2305150"/>
            <a:ext cx="3719015" cy="1065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80" indent="-257180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22" indent="-214316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65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70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3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76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82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87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93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98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9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Can systematically 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bias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 the model estimate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045418" y="1579510"/>
                <a:ext cx="4122602" cy="532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6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26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418" y="1579510"/>
                <a:ext cx="4122602" cy="5320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inverse problems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10690" y="1387197"/>
                <a:ext cx="3617300" cy="1393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Linear – </a:t>
                </a:r>
                <a:r>
                  <a:rPr lang="en-US" sz="2800" dirty="0" smtClean="0">
                    <a:solidFill>
                      <a:srgbClr val="92D050"/>
                    </a:solidFill>
                  </a:rPr>
                  <a:t>least squares works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92D050"/>
                    </a:solidFill>
                  </a:rPr>
                  <a:t> is accurate</a:t>
                </a:r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90" y="1387197"/>
                <a:ext cx="3617300" cy="1393779"/>
              </a:xfrm>
              <a:prstGeom prst="rect">
                <a:avLst/>
              </a:prstGeom>
              <a:blipFill rotWithShape="0">
                <a:blip r:embed="rId2"/>
                <a:stretch>
                  <a:fillRect l="-3367" t="-4825" b="-1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Content Placeholder 6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826" b="50296"/>
          <a:stretch/>
        </p:blipFill>
        <p:spPr>
          <a:xfrm>
            <a:off x="484711" y="2870721"/>
            <a:ext cx="8006698" cy="3896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4488060" y="1317750"/>
                <a:ext cx="4647235" cy="1393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2">
                        <a:lumMod val="40000"/>
                        <a:lumOff val="60000"/>
                      </a:schemeClr>
                    </a:solidFill>
                  </a:rPr>
                  <a:t>Linearizable </a:t>
                </a:r>
                <a:r>
                  <a:rPr lang="en-US" sz="2800" dirty="0" smtClean="0">
                    <a:solidFill>
                      <a:schemeClr val="bg2">
                        <a:lumMod val="40000"/>
                        <a:lumOff val="60000"/>
                      </a:schemeClr>
                    </a:solidFill>
                  </a:rPr>
                  <a:t>around starting model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bg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bg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bg2">
                        <a:lumMod val="40000"/>
                        <a:lumOff val="60000"/>
                      </a:schemeClr>
                    </a:solidFill>
                  </a:rPr>
                  <a:t> is probably OK</a:t>
                </a:r>
                <a:endParaRPr lang="en-US" sz="2800" dirty="0">
                  <a:solidFill>
                    <a:schemeClr val="bg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060" y="1317750"/>
                <a:ext cx="4647235" cy="1393779"/>
              </a:xfrm>
              <a:prstGeom prst="rect">
                <a:avLst/>
              </a:prstGeom>
              <a:blipFill rotWithShape="0">
                <a:blip r:embed="rId4"/>
                <a:stretch>
                  <a:fillRect l="-2621" t="-4367" b="-10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 rot="5400000">
            <a:off x="7410066" y="5222569"/>
            <a:ext cx="2501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Tarantola</a:t>
            </a:r>
            <a:r>
              <a:rPr lang="en-US" sz="1600" dirty="0" smtClean="0"/>
              <a:t>, 2005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03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Content Placeholder 6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0" t="49829" r="31856" b="467"/>
          <a:stretch/>
        </p:blipFill>
        <p:spPr>
          <a:xfrm>
            <a:off x="484711" y="2905451"/>
            <a:ext cx="8006698" cy="38966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/>
              <p:cNvSpPr txBox="1"/>
              <p:nvPr/>
            </p:nvSpPr>
            <p:spPr>
              <a:xfrm>
                <a:off x="4624086" y="527669"/>
                <a:ext cx="4143737" cy="22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Non-linear </a:t>
                </a:r>
                <a:r>
                  <a:rPr lang="en-US" sz="28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sym typeface="Wingdings" panose="05000000000000000000" pitchFamily="2" charset="2"/>
                  </a:rPr>
                  <a:t> multi-modal posterior on </a:t>
                </a:r>
                <a:r>
                  <a:rPr lang="en-US" sz="28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sym typeface="Wingdings" panose="05000000000000000000" pitchFamily="2" charset="2"/>
                  </a:rPr>
                  <a:t>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is woefully invalid!</a:t>
                </a:r>
              </a:p>
              <a:p>
                <a:r>
                  <a:rPr lang="en-US" sz="28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Don’t use least-squares! </a:t>
                </a:r>
                <a:r>
                  <a:rPr lang="en-US" sz="2800" b="1" dirty="0" err="1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rjMcMC</a:t>
                </a:r>
                <a:r>
                  <a:rPr lang="en-US" sz="2800" b="1" dirty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28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</a:t>
                </a:r>
                <a:r>
                  <a:rPr lang="en-US" sz="2800" dirty="0" smtClean="0">
                    <a:solidFill>
                      <a:srgbClr val="92D050"/>
                    </a:solidFill>
                    <a:sym typeface="Wingdings" panose="05000000000000000000" pitchFamily="2" charset="2"/>
                  </a:rPr>
                  <a:t> </a:t>
                </a:r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086" y="527669"/>
                <a:ext cx="4143737" cy="2255554"/>
              </a:xfrm>
              <a:prstGeom prst="rect">
                <a:avLst/>
              </a:prstGeom>
              <a:blipFill rotWithShape="0">
                <a:blip r:embed="rId3"/>
                <a:stretch>
                  <a:fillRect l="-3093" t="-2973" r="-1325" b="-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4712" y="527669"/>
                <a:ext cx="3665748" cy="22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Linearizable</a:t>
                </a:r>
                <a:r>
                  <a:rPr lang="en-US" sz="28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around most likely model</a:t>
                </a:r>
              </a:p>
              <a:p>
                <a:r>
                  <a:rPr lang="en-US" sz="28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Must iterate!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280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might be OK</a:t>
                </a:r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12" y="527669"/>
                <a:ext cx="3665748" cy="2255554"/>
              </a:xfrm>
              <a:prstGeom prst="rect">
                <a:avLst/>
              </a:prstGeom>
              <a:blipFill rotWithShape="0">
                <a:blip r:embed="rId4"/>
                <a:stretch>
                  <a:fillRect l="-3494" t="-2973" r="-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 rot="5400000">
            <a:off x="7410066" y="5222569"/>
            <a:ext cx="2501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Tarantola</a:t>
            </a:r>
            <a:r>
              <a:rPr lang="en-US" sz="1600" dirty="0" smtClean="0"/>
              <a:t>, 2005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22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Content Placeholder 6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403" t="44662" r="-33577" b="5634"/>
          <a:stretch/>
        </p:blipFill>
        <p:spPr>
          <a:xfrm>
            <a:off x="2400321" y="2291465"/>
            <a:ext cx="8006698" cy="3896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34104" y="475583"/>
                <a:ext cx="5291055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Trumpian</a:t>
                </a:r>
                <a:r>
                  <a:rPr lang="en-US" sz="28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/ </a:t>
                </a:r>
                <a:r>
                  <a:rPr lang="en-US" sz="2800" b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Brexistential</a:t>
                </a:r>
                <a:endParaRPr lang="en-US" sz="28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28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nothing will work!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𝑜𝑜𝑑</m:t>
                    </m:r>
                    <m:r>
                      <a:rPr lang="en-US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𝑙𝑢𝑐𝑘</m:t>
                    </m:r>
                    <m:r>
                      <a:rPr lang="en-US" sz="2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8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28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Give up and get a drink</a:t>
                </a:r>
              </a:p>
              <a:p>
                <a:endParaRPr 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104" y="475583"/>
                <a:ext cx="5291055" cy="1815882"/>
              </a:xfrm>
              <a:prstGeom prst="rect">
                <a:avLst/>
              </a:prstGeom>
              <a:blipFill rotWithShape="0">
                <a:blip r:embed="rId3"/>
                <a:stretch>
                  <a:fillRect l="-2304" t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 rot="5400000">
            <a:off x="5248305" y="5615164"/>
            <a:ext cx="2501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Tarantola</a:t>
            </a:r>
            <a:r>
              <a:rPr lang="en-US" sz="1600" dirty="0" smtClean="0"/>
              <a:t>, 2005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70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space search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0"/>
            <a:ext cx="8450567" cy="51230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When the relationship between data and model – i.e. g(m) – is non-linear, linear </a:t>
            </a:r>
            <a:r>
              <a:rPr lang="en-US" dirty="0"/>
              <a:t>approaches can be </a:t>
            </a:r>
            <a:r>
              <a:rPr lang="en-US" dirty="0" smtClean="0"/>
              <a:t>inadequate, i.e. stuck </a:t>
            </a:r>
            <a:r>
              <a:rPr lang="en-US" dirty="0"/>
              <a:t>in local minima and underestimating model </a:t>
            </a:r>
            <a:r>
              <a:rPr lang="en-US" dirty="0" smtClean="0"/>
              <a:t>error.</a:t>
            </a:r>
            <a:endParaRPr lang="en-US" dirty="0"/>
          </a:p>
          <a:p>
            <a:r>
              <a:rPr lang="en-US" dirty="0" smtClean="0"/>
              <a:t>Many current approaches focus on exploration of the model space (</a:t>
            </a:r>
            <a:r>
              <a:rPr lang="en-US" sz="2200" dirty="0" smtClean="0"/>
              <a:t>talk to Chao Gao and Tolu Olugboji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Eliminate need for regularization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less biased estimates of model parameters</a:t>
            </a:r>
            <a:endParaRPr lang="en-US" dirty="0" smtClean="0"/>
          </a:p>
          <a:p>
            <a:pPr lvl="1"/>
            <a:r>
              <a:rPr lang="en-US" dirty="0" smtClean="0"/>
              <a:t>Some have flexible parameterization: “</a:t>
            </a:r>
            <a:r>
              <a:rPr lang="en-US" dirty="0" err="1" smtClean="0">
                <a:solidFill>
                  <a:srgbClr val="92D050"/>
                </a:solidFill>
              </a:rPr>
              <a:t>transdimensional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Some estimate data uncertainty: </a:t>
            </a:r>
            <a:r>
              <a:rPr lang="en-US" dirty="0" smtClean="0">
                <a:solidFill>
                  <a:srgbClr val="FF00FF"/>
                </a:solidFill>
              </a:rPr>
              <a:t>“hierarchical”</a:t>
            </a:r>
          </a:p>
          <a:p>
            <a:pPr lvl="1"/>
            <a:r>
              <a:rPr lang="en-US" dirty="0" smtClean="0"/>
              <a:t>Yield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ensemble</a:t>
            </a:r>
            <a:r>
              <a:rPr lang="en-US" dirty="0" smtClean="0"/>
              <a:t> of models that can be analyzed to map uncertainty and non-uniqueness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Tomographic Problem</a:t>
            </a:r>
            <a:endParaRPr lang="en-US" dirty="0"/>
          </a:p>
        </p:txBody>
      </p:sp>
      <p:sp>
        <p:nvSpPr>
          <p:cNvPr id="40" name="Isosceles Triangle 39"/>
          <p:cNvSpPr/>
          <p:nvPr/>
        </p:nvSpPr>
        <p:spPr>
          <a:xfrm flipV="1">
            <a:off x="6334393" y="1436931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 flipV="1">
            <a:off x="6337460" y="1957007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flipV="1">
            <a:off x="6334393" y="2514880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flipV="1">
            <a:off x="6343247" y="305810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4" name="Isosceles Triangle 43"/>
          <p:cNvSpPr/>
          <p:nvPr/>
        </p:nvSpPr>
        <p:spPr>
          <a:xfrm flipV="1">
            <a:off x="6346314" y="3578181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 flipV="1">
            <a:off x="6343247" y="4136054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6" name="Isosceles Triangle 45"/>
          <p:cNvSpPr/>
          <p:nvPr/>
        </p:nvSpPr>
        <p:spPr>
          <a:xfrm flipV="1">
            <a:off x="6349603" y="4699142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flipV="1">
            <a:off x="2111960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flipV="1">
            <a:off x="2640871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flipV="1">
            <a:off x="3169782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flipV="1">
            <a:off x="3698693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flipV="1">
            <a:off x="4227604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flipV="1">
            <a:off x="4756515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flipV="1">
            <a:off x="5285426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flipV="1">
            <a:off x="5814337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flipV="1">
            <a:off x="6343247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8" name="5-Point Star 57"/>
          <p:cNvSpPr/>
          <p:nvPr/>
        </p:nvSpPr>
        <p:spPr>
          <a:xfrm flipV="1">
            <a:off x="2019043" y="159791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9" name="5-Point Star 58"/>
          <p:cNvSpPr/>
          <p:nvPr/>
        </p:nvSpPr>
        <p:spPr>
          <a:xfrm flipV="1">
            <a:off x="2022110" y="2117987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0" name="5-Point Star 59"/>
          <p:cNvSpPr/>
          <p:nvPr/>
        </p:nvSpPr>
        <p:spPr>
          <a:xfrm flipV="1">
            <a:off x="2019043" y="2675860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1" name="5-Point Star 60"/>
          <p:cNvSpPr/>
          <p:nvPr/>
        </p:nvSpPr>
        <p:spPr>
          <a:xfrm flipV="1">
            <a:off x="2027897" y="3219085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2" name="5-Point Star 61"/>
          <p:cNvSpPr/>
          <p:nvPr/>
        </p:nvSpPr>
        <p:spPr>
          <a:xfrm flipV="1">
            <a:off x="2030964" y="373916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3" name="5-Point Star 62"/>
          <p:cNvSpPr/>
          <p:nvPr/>
        </p:nvSpPr>
        <p:spPr>
          <a:xfrm flipV="1">
            <a:off x="2027897" y="4297034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7" name="5-Point Star 66"/>
          <p:cNvSpPr/>
          <p:nvPr/>
        </p:nvSpPr>
        <p:spPr>
          <a:xfrm flipV="1">
            <a:off x="2034253" y="1165688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8" name="5-Point Star 67"/>
          <p:cNvSpPr/>
          <p:nvPr/>
        </p:nvSpPr>
        <p:spPr>
          <a:xfrm flipV="1">
            <a:off x="2494820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9" name="5-Point Star 68"/>
          <p:cNvSpPr/>
          <p:nvPr/>
        </p:nvSpPr>
        <p:spPr>
          <a:xfrm flipV="1">
            <a:off x="3028197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0" name="5-Point Star 69"/>
          <p:cNvSpPr/>
          <p:nvPr/>
        </p:nvSpPr>
        <p:spPr>
          <a:xfrm flipV="1">
            <a:off x="3561574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1" name="5-Point Star 70"/>
          <p:cNvSpPr/>
          <p:nvPr/>
        </p:nvSpPr>
        <p:spPr>
          <a:xfrm flipV="1">
            <a:off x="4094951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2" name="5-Point Star 71"/>
          <p:cNvSpPr/>
          <p:nvPr/>
        </p:nvSpPr>
        <p:spPr>
          <a:xfrm flipV="1">
            <a:off x="4628328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3" name="5-Point Star 72"/>
          <p:cNvSpPr/>
          <p:nvPr/>
        </p:nvSpPr>
        <p:spPr>
          <a:xfrm flipV="1">
            <a:off x="5161705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4" name="5-Point Star 73"/>
          <p:cNvSpPr/>
          <p:nvPr/>
        </p:nvSpPr>
        <p:spPr>
          <a:xfrm flipV="1">
            <a:off x="5695082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10393" y="2514880"/>
            <a:ext cx="1531941" cy="1117125"/>
          </a:xfrm>
          <a:custGeom>
            <a:avLst/>
            <a:gdLst>
              <a:gd name="connsiteX0" fmla="*/ 124239 w 1853648"/>
              <a:gd name="connsiteY0" fmla="*/ 745434 h 1351721"/>
              <a:gd name="connsiteX1" fmla="*/ 99392 w 1853648"/>
              <a:gd name="connsiteY1" fmla="*/ 735495 h 1351721"/>
              <a:gd name="connsiteX2" fmla="*/ 84483 w 1853648"/>
              <a:gd name="connsiteY2" fmla="*/ 720587 h 1351721"/>
              <a:gd name="connsiteX3" fmla="*/ 49696 w 1853648"/>
              <a:gd name="connsiteY3" fmla="*/ 675861 h 1351721"/>
              <a:gd name="connsiteX4" fmla="*/ 19878 w 1853648"/>
              <a:gd name="connsiteY4" fmla="*/ 655982 h 1351721"/>
              <a:gd name="connsiteX5" fmla="*/ 14909 w 1853648"/>
              <a:gd name="connsiteY5" fmla="*/ 641074 h 1351721"/>
              <a:gd name="connsiteX6" fmla="*/ 0 w 1853648"/>
              <a:gd name="connsiteY6" fmla="*/ 616226 h 1351721"/>
              <a:gd name="connsiteX7" fmla="*/ 9939 w 1853648"/>
              <a:gd name="connsiteY7" fmla="*/ 412474 h 1351721"/>
              <a:gd name="connsiteX8" fmla="*/ 14909 w 1853648"/>
              <a:gd name="connsiteY8" fmla="*/ 387626 h 1351721"/>
              <a:gd name="connsiteX9" fmla="*/ 34787 w 1853648"/>
              <a:gd name="connsiteY9" fmla="*/ 357808 h 1351721"/>
              <a:gd name="connsiteX10" fmla="*/ 49696 w 1853648"/>
              <a:gd name="connsiteY10" fmla="*/ 318052 h 1351721"/>
              <a:gd name="connsiteX11" fmla="*/ 59635 w 1853648"/>
              <a:gd name="connsiteY11" fmla="*/ 293204 h 1351721"/>
              <a:gd name="connsiteX12" fmla="*/ 84483 w 1853648"/>
              <a:gd name="connsiteY12" fmla="*/ 273326 h 1351721"/>
              <a:gd name="connsiteX13" fmla="*/ 129209 w 1853648"/>
              <a:gd name="connsiteY13" fmla="*/ 233569 h 1351721"/>
              <a:gd name="connsiteX14" fmla="*/ 154057 w 1853648"/>
              <a:gd name="connsiteY14" fmla="*/ 203752 h 1351721"/>
              <a:gd name="connsiteX15" fmla="*/ 183874 w 1853648"/>
              <a:gd name="connsiteY15" fmla="*/ 178904 h 1351721"/>
              <a:gd name="connsiteX16" fmla="*/ 208722 w 1853648"/>
              <a:gd name="connsiteY16" fmla="*/ 154056 h 1351721"/>
              <a:gd name="connsiteX17" fmla="*/ 233570 w 1853648"/>
              <a:gd name="connsiteY17" fmla="*/ 134178 h 1351721"/>
              <a:gd name="connsiteX18" fmla="*/ 278296 w 1853648"/>
              <a:gd name="connsiteY18" fmla="*/ 94421 h 1351721"/>
              <a:gd name="connsiteX19" fmla="*/ 298174 w 1853648"/>
              <a:gd name="connsiteY19" fmla="*/ 79513 h 1351721"/>
              <a:gd name="connsiteX20" fmla="*/ 332961 w 1853648"/>
              <a:gd name="connsiteY20" fmla="*/ 74543 h 1351721"/>
              <a:gd name="connsiteX21" fmla="*/ 362778 w 1853648"/>
              <a:gd name="connsiteY21" fmla="*/ 54665 h 1351721"/>
              <a:gd name="connsiteX22" fmla="*/ 427383 w 1853648"/>
              <a:gd name="connsiteY22" fmla="*/ 29817 h 1351721"/>
              <a:gd name="connsiteX23" fmla="*/ 457200 w 1853648"/>
              <a:gd name="connsiteY23" fmla="*/ 24847 h 1351721"/>
              <a:gd name="connsiteX24" fmla="*/ 501926 w 1853648"/>
              <a:gd name="connsiteY24" fmla="*/ 4969 h 1351721"/>
              <a:gd name="connsiteX25" fmla="*/ 536713 w 1853648"/>
              <a:gd name="connsiteY25" fmla="*/ 0 h 1351721"/>
              <a:gd name="connsiteX26" fmla="*/ 819978 w 1853648"/>
              <a:gd name="connsiteY26" fmla="*/ 4969 h 1351721"/>
              <a:gd name="connsiteX27" fmla="*/ 834887 w 1853648"/>
              <a:gd name="connsiteY27" fmla="*/ 9939 h 1351721"/>
              <a:gd name="connsiteX28" fmla="*/ 869674 w 1853648"/>
              <a:gd name="connsiteY28" fmla="*/ 29817 h 1351721"/>
              <a:gd name="connsiteX29" fmla="*/ 904461 w 1853648"/>
              <a:gd name="connsiteY29" fmla="*/ 44726 h 1351721"/>
              <a:gd name="connsiteX30" fmla="*/ 919370 w 1853648"/>
              <a:gd name="connsiteY30" fmla="*/ 54665 h 1351721"/>
              <a:gd name="connsiteX31" fmla="*/ 954157 w 1853648"/>
              <a:gd name="connsiteY31" fmla="*/ 69574 h 1351721"/>
              <a:gd name="connsiteX32" fmla="*/ 983974 w 1853648"/>
              <a:gd name="connsiteY32" fmla="*/ 94421 h 1351721"/>
              <a:gd name="connsiteX33" fmla="*/ 1018761 w 1853648"/>
              <a:gd name="connsiteY33" fmla="*/ 109330 h 1351721"/>
              <a:gd name="connsiteX34" fmla="*/ 1033670 w 1853648"/>
              <a:gd name="connsiteY34" fmla="*/ 119269 h 1351721"/>
              <a:gd name="connsiteX35" fmla="*/ 1093305 w 1853648"/>
              <a:gd name="connsiteY35" fmla="*/ 134178 h 1351721"/>
              <a:gd name="connsiteX36" fmla="*/ 1108213 w 1853648"/>
              <a:gd name="connsiteY36" fmla="*/ 144117 h 1351721"/>
              <a:gd name="connsiteX37" fmla="*/ 1182757 w 1853648"/>
              <a:gd name="connsiteY37" fmla="*/ 163995 h 1351721"/>
              <a:gd name="connsiteX38" fmla="*/ 1197665 w 1853648"/>
              <a:gd name="connsiteY38" fmla="*/ 168965 h 1351721"/>
              <a:gd name="connsiteX39" fmla="*/ 1237422 w 1853648"/>
              <a:gd name="connsiteY39" fmla="*/ 178904 h 1351721"/>
              <a:gd name="connsiteX40" fmla="*/ 1292087 w 1853648"/>
              <a:gd name="connsiteY40" fmla="*/ 188843 h 1351721"/>
              <a:gd name="connsiteX41" fmla="*/ 1361661 w 1853648"/>
              <a:gd name="connsiteY41" fmla="*/ 203752 h 1351721"/>
              <a:gd name="connsiteX42" fmla="*/ 1649896 w 1853648"/>
              <a:gd name="connsiteY42" fmla="*/ 213691 h 1351721"/>
              <a:gd name="connsiteX43" fmla="*/ 1684683 w 1853648"/>
              <a:gd name="connsiteY43" fmla="*/ 248478 h 1351721"/>
              <a:gd name="connsiteX44" fmla="*/ 1704561 w 1853648"/>
              <a:gd name="connsiteY44" fmla="*/ 258417 h 1351721"/>
              <a:gd name="connsiteX45" fmla="*/ 1759226 w 1853648"/>
              <a:gd name="connsiteY45" fmla="*/ 332961 h 1351721"/>
              <a:gd name="connsiteX46" fmla="*/ 1769165 w 1853648"/>
              <a:gd name="connsiteY46" fmla="*/ 347869 h 1351721"/>
              <a:gd name="connsiteX47" fmla="*/ 1798983 w 1853648"/>
              <a:gd name="connsiteY47" fmla="*/ 417443 h 1351721"/>
              <a:gd name="connsiteX48" fmla="*/ 1828800 w 1853648"/>
              <a:gd name="connsiteY48" fmla="*/ 477078 h 1351721"/>
              <a:gd name="connsiteX49" fmla="*/ 1838739 w 1853648"/>
              <a:gd name="connsiteY49" fmla="*/ 516834 h 1351721"/>
              <a:gd name="connsiteX50" fmla="*/ 1843709 w 1853648"/>
              <a:gd name="connsiteY50" fmla="*/ 531743 h 1351721"/>
              <a:gd name="connsiteX51" fmla="*/ 1853648 w 1853648"/>
              <a:gd name="connsiteY51" fmla="*/ 586408 h 1351721"/>
              <a:gd name="connsiteX52" fmla="*/ 1848678 w 1853648"/>
              <a:gd name="connsiteY52" fmla="*/ 780221 h 1351721"/>
              <a:gd name="connsiteX53" fmla="*/ 1813892 w 1853648"/>
              <a:gd name="connsiteY53" fmla="*/ 839856 h 1351721"/>
              <a:gd name="connsiteX54" fmla="*/ 1789044 w 1853648"/>
              <a:gd name="connsiteY54" fmla="*/ 879613 h 1351721"/>
              <a:gd name="connsiteX55" fmla="*/ 1779105 w 1853648"/>
              <a:gd name="connsiteY55" fmla="*/ 899491 h 1351721"/>
              <a:gd name="connsiteX56" fmla="*/ 1749287 w 1853648"/>
              <a:gd name="connsiteY56" fmla="*/ 914400 h 1351721"/>
              <a:gd name="connsiteX57" fmla="*/ 1724439 w 1853648"/>
              <a:gd name="connsiteY57" fmla="*/ 949187 h 1351721"/>
              <a:gd name="connsiteX58" fmla="*/ 1659835 w 1853648"/>
              <a:gd name="connsiteY58" fmla="*/ 1013791 h 1351721"/>
              <a:gd name="connsiteX59" fmla="*/ 1644926 w 1853648"/>
              <a:gd name="connsiteY59" fmla="*/ 1023730 h 1351721"/>
              <a:gd name="connsiteX60" fmla="*/ 1615109 w 1853648"/>
              <a:gd name="connsiteY60" fmla="*/ 1033669 h 1351721"/>
              <a:gd name="connsiteX61" fmla="*/ 1535596 w 1853648"/>
              <a:gd name="connsiteY61" fmla="*/ 1058517 h 1351721"/>
              <a:gd name="connsiteX62" fmla="*/ 1500809 w 1853648"/>
              <a:gd name="connsiteY62" fmla="*/ 1063487 h 1351721"/>
              <a:gd name="connsiteX63" fmla="*/ 1421296 w 1853648"/>
              <a:gd name="connsiteY63" fmla="*/ 1073426 h 1351721"/>
              <a:gd name="connsiteX64" fmla="*/ 1257300 w 1853648"/>
              <a:gd name="connsiteY64" fmla="*/ 1068456 h 1351721"/>
              <a:gd name="connsiteX65" fmla="*/ 1217544 w 1853648"/>
              <a:gd name="connsiteY65" fmla="*/ 1063487 h 1351721"/>
              <a:gd name="connsiteX66" fmla="*/ 1197665 w 1853648"/>
              <a:gd name="connsiteY66" fmla="*/ 1053547 h 1351721"/>
              <a:gd name="connsiteX67" fmla="*/ 1182757 w 1853648"/>
              <a:gd name="connsiteY67" fmla="*/ 1048578 h 1351721"/>
              <a:gd name="connsiteX68" fmla="*/ 1147970 w 1853648"/>
              <a:gd name="connsiteY68" fmla="*/ 1013791 h 1351721"/>
              <a:gd name="connsiteX69" fmla="*/ 1108213 w 1853648"/>
              <a:gd name="connsiteY69" fmla="*/ 954156 h 1351721"/>
              <a:gd name="connsiteX70" fmla="*/ 1093305 w 1853648"/>
              <a:gd name="connsiteY70" fmla="*/ 924339 h 1351721"/>
              <a:gd name="connsiteX71" fmla="*/ 1068457 w 1853648"/>
              <a:gd name="connsiteY71" fmla="*/ 884582 h 1351721"/>
              <a:gd name="connsiteX72" fmla="*/ 1058518 w 1853648"/>
              <a:gd name="connsiteY72" fmla="*/ 869674 h 1351721"/>
              <a:gd name="connsiteX73" fmla="*/ 1043609 w 1853648"/>
              <a:gd name="connsiteY73" fmla="*/ 834887 h 1351721"/>
              <a:gd name="connsiteX74" fmla="*/ 1018761 w 1853648"/>
              <a:gd name="connsiteY74" fmla="*/ 800100 h 1351721"/>
              <a:gd name="connsiteX75" fmla="*/ 1008822 w 1853648"/>
              <a:gd name="connsiteY75" fmla="*/ 770282 h 1351721"/>
              <a:gd name="connsiteX76" fmla="*/ 988944 w 1853648"/>
              <a:gd name="connsiteY76" fmla="*/ 755374 h 1351721"/>
              <a:gd name="connsiteX77" fmla="*/ 939248 w 1853648"/>
              <a:gd name="connsiteY77" fmla="*/ 705678 h 1351721"/>
              <a:gd name="connsiteX78" fmla="*/ 914400 w 1853648"/>
              <a:gd name="connsiteY78" fmla="*/ 690769 h 1351721"/>
              <a:gd name="connsiteX79" fmla="*/ 869674 w 1853648"/>
              <a:gd name="connsiteY79" fmla="*/ 655982 h 1351721"/>
              <a:gd name="connsiteX80" fmla="*/ 819978 w 1853648"/>
              <a:gd name="connsiteY80" fmla="*/ 631134 h 1351721"/>
              <a:gd name="connsiteX81" fmla="*/ 675861 w 1853648"/>
              <a:gd name="connsiteY81" fmla="*/ 655982 h 1351721"/>
              <a:gd name="connsiteX82" fmla="*/ 670892 w 1853648"/>
              <a:gd name="connsiteY82" fmla="*/ 685800 h 1351721"/>
              <a:gd name="connsiteX83" fmla="*/ 660952 w 1853648"/>
              <a:gd name="connsiteY83" fmla="*/ 710647 h 1351721"/>
              <a:gd name="connsiteX84" fmla="*/ 641074 w 1853648"/>
              <a:gd name="connsiteY84" fmla="*/ 1272208 h 1351721"/>
              <a:gd name="connsiteX85" fmla="*/ 631135 w 1853648"/>
              <a:gd name="connsiteY85" fmla="*/ 1287117 h 1351721"/>
              <a:gd name="connsiteX86" fmla="*/ 601318 w 1853648"/>
              <a:gd name="connsiteY86" fmla="*/ 1311965 h 1351721"/>
              <a:gd name="connsiteX87" fmla="*/ 591378 w 1853648"/>
              <a:gd name="connsiteY87" fmla="*/ 1331843 h 1351721"/>
              <a:gd name="connsiteX88" fmla="*/ 561561 w 1853648"/>
              <a:gd name="connsiteY88" fmla="*/ 1336813 h 1351721"/>
              <a:gd name="connsiteX89" fmla="*/ 501926 w 1853648"/>
              <a:gd name="connsiteY89" fmla="*/ 1351721 h 1351721"/>
              <a:gd name="connsiteX90" fmla="*/ 342900 w 1853648"/>
              <a:gd name="connsiteY90" fmla="*/ 1331843 h 1351721"/>
              <a:gd name="connsiteX91" fmla="*/ 313083 w 1853648"/>
              <a:gd name="connsiteY91" fmla="*/ 1321904 h 1351721"/>
              <a:gd name="connsiteX92" fmla="*/ 273326 w 1853648"/>
              <a:gd name="connsiteY92" fmla="*/ 1297056 h 1351721"/>
              <a:gd name="connsiteX93" fmla="*/ 253448 w 1853648"/>
              <a:gd name="connsiteY93" fmla="*/ 1272208 h 1351721"/>
              <a:gd name="connsiteX94" fmla="*/ 238539 w 1853648"/>
              <a:gd name="connsiteY94" fmla="*/ 1232452 h 1351721"/>
              <a:gd name="connsiteX95" fmla="*/ 228600 w 1853648"/>
              <a:gd name="connsiteY95" fmla="*/ 1058517 h 1351721"/>
              <a:gd name="connsiteX96" fmla="*/ 223631 w 1853648"/>
              <a:gd name="connsiteY96" fmla="*/ 1033669 h 1351721"/>
              <a:gd name="connsiteX97" fmla="*/ 208722 w 1853648"/>
              <a:gd name="connsiteY97" fmla="*/ 1013791 h 1351721"/>
              <a:gd name="connsiteX98" fmla="*/ 198783 w 1853648"/>
              <a:gd name="connsiteY98" fmla="*/ 993913 h 1351721"/>
              <a:gd name="connsiteX99" fmla="*/ 193813 w 1853648"/>
              <a:gd name="connsiteY99" fmla="*/ 979004 h 1351721"/>
              <a:gd name="connsiteX100" fmla="*/ 178905 w 1853648"/>
              <a:gd name="connsiteY100" fmla="*/ 969065 h 1351721"/>
              <a:gd name="connsiteX101" fmla="*/ 168965 w 1853648"/>
              <a:gd name="connsiteY101" fmla="*/ 949187 h 1351721"/>
              <a:gd name="connsiteX102" fmla="*/ 154057 w 1853648"/>
              <a:gd name="connsiteY102" fmla="*/ 939247 h 1351721"/>
              <a:gd name="connsiteX103" fmla="*/ 134178 w 1853648"/>
              <a:gd name="connsiteY103" fmla="*/ 899491 h 1351721"/>
              <a:gd name="connsiteX104" fmla="*/ 119270 w 1853648"/>
              <a:gd name="connsiteY104" fmla="*/ 889552 h 1351721"/>
              <a:gd name="connsiteX105" fmla="*/ 109331 w 1853648"/>
              <a:gd name="connsiteY105" fmla="*/ 844826 h 1351721"/>
              <a:gd name="connsiteX106" fmla="*/ 99392 w 1853648"/>
              <a:gd name="connsiteY106" fmla="*/ 829917 h 1351721"/>
              <a:gd name="connsiteX107" fmla="*/ 124239 w 1853648"/>
              <a:gd name="connsiteY107" fmla="*/ 745434 h 135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853648" h="1351721">
                <a:moveTo>
                  <a:pt x="124239" y="745434"/>
                </a:moveTo>
                <a:cubicBezTo>
                  <a:pt x="124239" y="729697"/>
                  <a:pt x="106957" y="740223"/>
                  <a:pt x="99392" y="735495"/>
                </a:cubicBezTo>
                <a:cubicBezTo>
                  <a:pt x="93432" y="731770"/>
                  <a:pt x="88982" y="725986"/>
                  <a:pt x="84483" y="720587"/>
                </a:cubicBezTo>
                <a:cubicBezTo>
                  <a:pt x="72392" y="706078"/>
                  <a:pt x="63051" y="689217"/>
                  <a:pt x="49696" y="675861"/>
                </a:cubicBezTo>
                <a:cubicBezTo>
                  <a:pt x="34519" y="660682"/>
                  <a:pt x="43948" y="668016"/>
                  <a:pt x="19878" y="655982"/>
                </a:cubicBezTo>
                <a:cubicBezTo>
                  <a:pt x="18222" y="651013"/>
                  <a:pt x="17604" y="645566"/>
                  <a:pt x="14909" y="641074"/>
                </a:cubicBezTo>
                <a:cubicBezTo>
                  <a:pt x="-5558" y="606961"/>
                  <a:pt x="14081" y="658462"/>
                  <a:pt x="0" y="616226"/>
                </a:cubicBezTo>
                <a:cubicBezTo>
                  <a:pt x="3313" y="548309"/>
                  <a:pt x="5514" y="480328"/>
                  <a:pt x="9939" y="412474"/>
                </a:cubicBezTo>
                <a:cubicBezTo>
                  <a:pt x="10489" y="404045"/>
                  <a:pt x="11414" y="395316"/>
                  <a:pt x="14909" y="387626"/>
                </a:cubicBezTo>
                <a:cubicBezTo>
                  <a:pt x="19852" y="376751"/>
                  <a:pt x="34787" y="357808"/>
                  <a:pt x="34787" y="357808"/>
                </a:cubicBezTo>
                <a:cubicBezTo>
                  <a:pt x="44376" y="309869"/>
                  <a:pt x="32634" y="352177"/>
                  <a:pt x="49696" y="318052"/>
                </a:cubicBezTo>
                <a:cubicBezTo>
                  <a:pt x="53685" y="310073"/>
                  <a:pt x="54158" y="300246"/>
                  <a:pt x="59635" y="293204"/>
                </a:cubicBezTo>
                <a:cubicBezTo>
                  <a:pt x="66147" y="284831"/>
                  <a:pt x="76200" y="279952"/>
                  <a:pt x="84483" y="273326"/>
                </a:cubicBezTo>
                <a:cubicBezTo>
                  <a:pt x="117644" y="218058"/>
                  <a:pt x="76332" y="276832"/>
                  <a:pt x="129209" y="233569"/>
                </a:cubicBezTo>
                <a:cubicBezTo>
                  <a:pt x="139222" y="225376"/>
                  <a:pt x="144909" y="212900"/>
                  <a:pt x="154057" y="203752"/>
                </a:cubicBezTo>
                <a:cubicBezTo>
                  <a:pt x="163205" y="194604"/>
                  <a:pt x="174301" y="187607"/>
                  <a:pt x="183874" y="178904"/>
                </a:cubicBezTo>
                <a:cubicBezTo>
                  <a:pt x="192541" y="171025"/>
                  <a:pt x="200015" y="161892"/>
                  <a:pt x="208722" y="154056"/>
                </a:cubicBezTo>
                <a:cubicBezTo>
                  <a:pt x="216606" y="146960"/>
                  <a:pt x="226070" y="141678"/>
                  <a:pt x="233570" y="134178"/>
                </a:cubicBezTo>
                <a:cubicBezTo>
                  <a:pt x="286370" y="81378"/>
                  <a:pt x="219867" y="133373"/>
                  <a:pt x="278296" y="94421"/>
                </a:cubicBezTo>
                <a:cubicBezTo>
                  <a:pt x="285187" y="89827"/>
                  <a:pt x="290390" y="82343"/>
                  <a:pt x="298174" y="79513"/>
                </a:cubicBezTo>
                <a:cubicBezTo>
                  <a:pt x="309182" y="75510"/>
                  <a:pt x="321365" y="76200"/>
                  <a:pt x="332961" y="74543"/>
                </a:cubicBezTo>
                <a:cubicBezTo>
                  <a:pt x="342900" y="67917"/>
                  <a:pt x="352261" y="60328"/>
                  <a:pt x="362778" y="54665"/>
                </a:cubicBezTo>
                <a:cubicBezTo>
                  <a:pt x="375741" y="47685"/>
                  <a:pt x="411718" y="33733"/>
                  <a:pt x="427383" y="29817"/>
                </a:cubicBezTo>
                <a:cubicBezTo>
                  <a:pt x="437158" y="27373"/>
                  <a:pt x="447261" y="26504"/>
                  <a:pt x="457200" y="24847"/>
                </a:cubicBezTo>
                <a:cubicBezTo>
                  <a:pt x="469249" y="18822"/>
                  <a:pt x="489235" y="8142"/>
                  <a:pt x="501926" y="4969"/>
                </a:cubicBezTo>
                <a:cubicBezTo>
                  <a:pt x="513290" y="2128"/>
                  <a:pt x="525117" y="1656"/>
                  <a:pt x="536713" y="0"/>
                </a:cubicBezTo>
                <a:lnTo>
                  <a:pt x="819978" y="4969"/>
                </a:lnTo>
                <a:cubicBezTo>
                  <a:pt x="825214" y="5144"/>
                  <a:pt x="830072" y="7875"/>
                  <a:pt x="834887" y="9939"/>
                </a:cubicBezTo>
                <a:cubicBezTo>
                  <a:pt x="895873" y="36076"/>
                  <a:pt x="819765" y="4863"/>
                  <a:pt x="869674" y="29817"/>
                </a:cubicBezTo>
                <a:cubicBezTo>
                  <a:pt x="925426" y="57693"/>
                  <a:pt x="832077" y="3364"/>
                  <a:pt x="904461" y="44726"/>
                </a:cubicBezTo>
                <a:cubicBezTo>
                  <a:pt x="909647" y="47689"/>
                  <a:pt x="914184" y="51702"/>
                  <a:pt x="919370" y="54665"/>
                </a:cubicBezTo>
                <a:cubicBezTo>
                  <a:pt x="936564" y="64490"/>
                  <a:pt x="937431" y="63998"/>
                  <a:pt x="954157" y="69574"/>
                </a:cubicBezTo>
                <a:cubicBezTo>
                  <a:pt x="964096" y="77856"/>
                  <a:pt x="972956" y="87640"/>
                  <a:pt x="983974" y="94421"/>
                </a:cubicBezTo>
                <a:cubicBezTo>
                  <a:pt x="994718" y="101033"/>
                  <a:pt x="1007477" y="103688"/>
                  <a:pt x="1018761" y="109330"/>
                </a:cubicBezTo>
                <a:cubicBezTo>
                  <a:pt x="1024103" y="112001"/>
                  <a:pt x="1028212" y="116843"/>
                  <a:pt x="1033670" y="119269"/>
                </a:cubicBezTo>
                <a:cubicBezTo>
                  <a:pt x="1057296" y="129769"/>
                  <a:pt x="1068302" y="130011"/>
                  <a:pt x="1093305" y="134178"/>
                </a:cubicBezTo>
                <a:cubicBezTo>
                  <a:pt x="1098274" y="137491"/>
                  <a:pt x="1102755" y="141691"/>
                  <a:pt x="1108213" y="144117"/>
                </a:cubicBezTo>
                <a:cubicBezTo>
                  <a:pt x="1132586" y="154949"/>
                  <a:pt x="1156860" y="157521"/>
                  <a:pt x="1182757" y="163995"/>
                </a:cubicBezTo>
                <a:cubicBezTo>
                  <a:pt x="1187839" y="165265"/>
                  <a:pt x="1192611" y="167587"/>
                  <a:pt x="1197665" y="168965"/>
                </a:cubicBezTo>
                <a:cubicBezTo>
                  <a:pt x="1210844" y="172559"/>
                  <a:pt x="1224055" y="176090"/>
                  <a:pt x="1237422" y="178904"/>
                </a:cubicBezTo>
                <a:cubicBezTo>
                  <a:pt x="1255545" y="182719"/>
                  <a:pt x="1273865" y="185530"/>
                  <a:pt x="1292087" y="188843"/>
                </a:cubicBezTo>
                <a:cubicBezTo>
                  <a:pt x="1320714" y="207927"/>
                  <a:pt x="1305662" y="201317"/>
                  <a:pt x="1361661" y="203752"/>
                </a:cubicBezTo>
                <a:lnTo>
                  <a:pt x="1649896" y="213691"/>
                </a:lnTo>
                <a:cubicBezTo>
                  <a:pt x="1697557" y="245464"/>
                  <a:pt x="1618583" y="190640"/>
                  <a:pt x="1684683" y="248478"/>
                </a:cubicBezTo>
                <a:cubicBezTo>
                  <a:pt x="1690258" y="253356"/>
                  <a:pt x="1697935" y="255104"/>
                  <a:pt x="1704561" y="258417"/>
                </a:cubicBezTo>
                <a:cubicBezTo>
                  <a:pt x="1740882" y="302002"/>
                  <a:pt x="1722229" y="277465"/>
                  <a:pt x="1759226" y="332961"/>
                </a:cubicBezTo>
                <a:cubicBezTo>
                  <a:pt x="1762539" y="337930"/>
                  <a:pt x="1766494" y="342527"/>
                  <a:pt x="1769165" y="347869"/>
                </a:cubicBezTo>
                <a:cubicBezTo>
                  <a:pt x="1819937" y="449414"/>
                  <a:pt x="1742557" y="292052"/>
                  <a:pt x="1798983" y="417443"/>
                </a:cubicBezTo>
                <a:cubicBezTo>
                  <a:pt x="1808103" y="437710"/>
                  <a:pt x="1823410" y="455517"/>
                  <a:pt x="1828800" y="477078"/>
                </a:cubicBezTo>
                <a:cubicBezTo>
                  <a:pt x="1832113" y="490330"/>
                  <a:pt x="1835145" y="503655"/>
                  <a:pt x="1838739" y="516834"/>
                </a:cubicBezTo>
                <a:cubicBezTo>
                  <a:pt x="1840117" y="521888"/>
                  <a:pt x="1842611" y="526621"/>
                  <a:pt x="1843709" y="531743"/>
                </a:cubicBezTo>
                <a:cubicBezTo>
                  <a:pt x="1847590" y="549852"/>
                  <a:pt x="1850335" y="568186"/>
                  <a:pt x="1853648" y="586408"/>
                </a:cubicBezTo>
                <a:cubicBezTo>
                  <a:pt x="1851991" y="651012"/>
                  <a:pt x="1854276" y="715838"/>
                  <a:pt x="1848678" y="780221"/>
                </a:cubicBezTo>
                <a:cubicBezTo>
                  <a:pt x="1846352" y="806967"/>
                  <a:pt x="1827559" y="820114"/>
                  <a:pt x="1813892" y="839856"/>
                </a:cubicBezTo>
                <a:cubicBezTo>
                  <a:pt x="1804997" y="852705"/>
                  <a:pt x="1796918" y="866114"/>
                  <a:pt x="1789044" y="879613"/>
                </a:cubicBezTo>
                <a:cubicBezTo>
                  <a:pt x="1785311" y="886012"/>
                  <a:pt x="1784680" y="894613"/>
                  <a:pt x="1779105" y="899491"/>
                </a:cubicBezTo>
                <a:cubicBezTo>
                  <a:pt x="1770742" y="906809"/>
                  <a:pt x="1759226" y="909430"/>
                  <a:pt x="1749287" y="914400"/>
                </a:cubicBezTo>
                <a:cubicBezTo>
                  <a:pt x="1740568" y="949279"/>
                  <a:pt x="1751894" y="921732"/>
                  <a:pt x="1724439" y="949187"/>
                </a:cubicBezTo>
                <a:cubicBezTo>
                  <a:pt x="1664804" y="1008822"/>
                  <a:pt x="1726096" y="960783"/>
                  <a:pt x="1659835" y="1013791"/>
                </a:cubicBezTo>
                <a:cubicBezTo>
                  <a:pt x="1655171" y="1017522"/>
                  <a:pt x="1650384" y="1021304"/>
                  <a:pt x="1644926" y="1023730"/>
                </a:cubicBezTo>
                <a:cubicBezTo>
                  <a:pt x="1635352" y="1027985"/>
                  <a:pt x="1624975" y="1030145"/>
                  <a:pt x="1615109" y="1033669"/>
                </a:cubicBezTo>
                <a:cubicBezTo>
                  <a:pt x="1574222" y="1048271"/>
                  <a:pt x="1577829" y="1050070"/>
                  <a:pt x="1535596" y="1058517"/>
                </a:cubicBezTo>
                <a:cubicBezTo>
                  <a:pt x="1524110" y="1060814"/>
                  <a:pt x="1512424" y="1061972"/>
                  <a:pt x="1500809" y="1063487"/>
                </a:cubicBezTo>
                <a:lnTo>
                  <a:pt x="1421296" y="1073426"/>
                </a:lnTo>
                <a:lnTo>
                  <a:pt x="1257300" y="1068456"/>
                </a:lnTo>
                <a:cubicBezTo>
                  <a:pt x="1243961" y="1067805"/>
                  <a:pt x="1230500" y="1066726"/>
                  <a:pt x="1217544" y="1063487"/>
                </a:cubicBezTo>
                <a:cubicBezTo>
                  <a:pt x="1210357" y="1061690"/>
                  <a:pt x="1204475" y="1056465"/>
                  <a:pt x="1197665" y="1053547"/>
                </a:cubicBezTo>
                <a:cubicBezTo>
                  <a:pt x="1192850" y="1051484"/>
                  <a:pt x="1187726" y="1050234"/>
                  <a:pt x="1182757" y="1048578"/>
                </a:cubicBezTo>
                <a:cubicBezTo>
                  <a:pt x="1171161" y="1036982"/>
                  <a:pt x="1159001" y="1025925"/>
                  <a:pt x="1147970" y="1013791"/>
                </a:cubicBezTo>
                <a:cubicBezTo>
                  <a:pt x="1136866" y="1001577"/>
                  <a:pt x="1112578" y="962886"/>
                  <a:pt x="1108213" y="954156"/>
                </a:cubicBezTo>
                <a:cubicBezTo>
                  <a:pt x="1103244" y="944217"/>
                  <a:pt x="1098818" y="933987"/>
                  <a:pt x="1093305" y="924339"/>
                </a:cubicBezTo>
                <a:cubicBezTo>
                  <a:pt x="1085552" y="910770"/>
                  <a:pt x="1076847" y="897767"/>
                  <a:pt x="1068457" y="884582"/>
                </a:cubicBezTo>
                <a:cubicBezTo>
                  <a:pt x="1065251" y="879543"/>
                  <a:pt x="1060871" y="875164"/>
                  <a:pt x="1058518" y="869674"/>
                </a:cubicBezTo>
                <a:cubicBezTo>
                  <a:pt x="1053548" y="858078"/>
                  <a:pt x="1049251" y="846171"/>
                  <a:pt x="1043609" y="834887"/>
                </a:cubicBezTo>
                <a:cubicBezTo>
                  <a:pt x="1039974" y="827617"/>
                  <a:pt x="1022141" y="804606"/>
                  <a:pt x="1018761" y="800100"/>
                </a:cubicBezTo>
                <a:cubicBezTo>
                  <a:pt x="1015448" y="790161"/>
                  <a:pt x="1014634" y="778999"/>
                  <a:pt x="1008822" y="770282"/>
                </a:cubicBezTo>
                <a:cubicBezTo>
                  <a:pt x="1004228" y="763391"/>
                  <a:pt x="995013" y="761010"/>
                  <a:pt x="988944" y="755374"/>
                </a:cubicBezTo>
                <a:cubicBezTo>
                  <a:pt x="971777" y="739433"/>
                  <a:pt x="959336" y="717731"/>
                  <a:pt x="939248" y="705678"/>
                </a:cubicBezTo>
                <a:cubicBezTo>
                  <a:pt x="930965" y="700708"/>
                  <a:pt x="922260" y="696383"/>
                  <a:pt x="914400" y="690769"/>
                </a:cubicBezTo>
                <a:cubicBezTo>
                  <a:pt x="899031" y="679791"/>
                  <a:pt x="886567" y="664429"/>
                  <a:pt x="869674" y="655982"/>
                </a:cubicBezTo>
                <a:lnTo>
                  <a:pt x="819978" y="631134"/>
                </a:lnTo>
                <a:cubicBezTo>
                  <a:pt x="813889" y="631585"/>
                  <a:pt x="692827" y="605081"/>
                  <a:pt x="675861" y="655982"/>
                </a:cubicBezTo>
                <a:cubicBezTo>
                  <a:pt x="672675" y="665541"/>
                  <a:pt x="673543" y="676079"/>
                  <a:pt x="670892" y="685800"/>
                </a:cubicBezTo>
                <a:cubicBezTo>
                  <a:pt x="668545" y="694406"/>
                  <a:pt x="664265" y="702365"/>
                  <a:pt x="660952" y="710647"/>
                </a:cubicBezTo>
                <a:cubicBezTo>
                  <a:pt x="654326" y="897834"/>
                  <a:pt x="650749" y="1085154"/>
                  <a:pt x="641074" y="1272208"/>
                </a:cubicBezTo>
                <a:cubicBezTo>
                  <a:pt x="640765" y="1278173"/>
                  <a:pt x="635358" y="1282894"/>
                  <a:pt x="631135" y="1287117"/>
                </a:cubicBezTo>
                <a:cubicBezTo>
                  <a:pt x="621987" y="1296266"/>
                  <a:pt x="611257" y="1303682"/>
                  <a:pt x="601318" y="1311965"/>
                </a:cubicBezTo>
                <a:cubicBezTo>
                  <a:pt x="598005" y="1318591"/>
                  <a:pt x="597660" y="1327917"/>
                  <a:pt x="591378" y="1331843"/>
                </a:cubicBezTo>
                <a:cubicBezTo>
                  <a:pt x="582833" y="1337183"/>
                  <a:pt x="571336" y="1334369"/>
                  <a:pt x="561561" y="1336813"/>
                </a:cubicBezTo>
                <a:cubicBezTo>
                  <a:pt x="482827" y="1356497"/>
                  <a:pt x="579932" y="1338722"/>
                  <a:pt x="501926" y="1351721"/>
                </a:cubicBezTo>
                <a:cubicBezTo>
                  <a:pt x="409484" y="1344018"/>
                  <a:pt x="407513" y="1350304"/>
                  <a:pt x="342900" y="1331843"/>
                </a:cubicBezTo>
                <a:cubicBezTo>
                  <a:pt x="332826" y="1328965"/>
                  <a:pt x="322621" y="1326239"/>
                  <a:pt x="313083" y="1321904"/>
                </a:cubicBezTo>
                <a:cubicBezTo>
                  <a:pt x="303667" y="1317624"/>
                  <a:pt x="283563" y="1303880"/>
                  <a:pt x="273326" y="1297056"/>
                </a:cubicBezTo>
                <a:cubicBezTo>
                  <a:pt x="258726" y="1253249"/>
                  <a:pt x="281544" y="1311541"/>
                  <a:pt x="253448" y="1272208"/>
                </a:cubicBezTo>
                <a:cubicBezTo>
                  <a:pt x="249735" y="1267010"/>
                  <a:pt x="241531" y="1241428"/>
                  <a:pt x="238539" y="1232452"/>
                </a:cubicBezTo>
                <a:cubicBezTo>
                  <a:pt x="235226" y="1174474"/>
                  <a:pt x="232943" y="1116427"/>
                  <a:pt x="228600" y="1058517"/>
                </a:cubicBezTo>
                <a:cubicBezTo>
                  <a:pt x="227968" y="1050094"/>
                  <a:pt x="227061" y="1041388"/>
                  <a:pt x="223631" y="1033669"/>
                </a:cubicBezTo>
                <a:cubicBezTo>
                  <a:pt x="220267" y="1026100"/>
                  <a:pt x="213112" y="1020815"/>
                  <a:pt x="208722" y="1013791"/>
                </a:cubicBezTo>
                <a:cubicBezTo>
                  <a:pt x="204796" y="1007509"/>
                  <a:pt x="201701" y="1000722"/>
                  <a:pt x="198783" y="993913"/>
                </a:cubicBezTo>
                <a:cubicBezTo>
                  <a:pt x="196719" y="989098"/>
                  <a:pt x="197085" y="983095"/>
                  <a:pt x="193813" y="979004"/>
                </a:cubicBezTo>
                <a:cubicBezTo>
                  <a:pt x="190082" y="974340"/>
                  <a:pt x="183874" y="972378"/>
                  <a:pt x="178905" y="969065"/>
                </a:cubicBezTo>
                <a:cubicBezTo>
                  <a:pt x="175592" y="962439"/>
                  <a:pt x="173708" y="954878"/>
                  <a:pt x="168965" y="949187"/>
                </a:cubicBezTo>
                <a:cubicBezTo>
                  <a:pt x="165141" y="944599"/>
                  <a:pt x="157222" y="944312"/>
                  <a:pt x="154057" y="939247"/>
                </a:cubicBezTo>
                <a:cubicBezTo>
                  <a:pt x="132346" y="904507"/>
                  <a:pt x="156129" y="917051"/>
                  <a:pt x="134178" y="899491"/>
                </a:cubicBezTo>
                <a:cubicBezTo>
                  <a:pt x="129514" y="895760"/>
                  <a:pt x="124239" y="892865"/>
                  <a:pt x="119270" y="889552"/>
                </a:cubicBezTo>
                <a:cubicBezTo>
                  <a:pt x="118387" y="885135"/>
                  <a:pt x="111961" y="850963"/>
                  <a:pt x="109331" y="844826"/>
                </a:cubicBezTo>
                <a:cubicBezTo>
                  <a:pt x="106978" y="839336"/>
                  <a:pt x="102705" y="834887"/>
                  <a:pt x="99392" y="829917"/>
                </a:cubicBezTo>
                <a:cubicBezTo>
                  <a:pt x="86788" y="779505"/>
                  <a:pt x="124239" y="761171"/>
                  <a:pt x="124239" y="7454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4916225" y="1827491"/>
            <a:ext cx="893647" cy="2871860"/>
          </a:xfrm>
          <a:custGeom>
            <a:avLst/>
            <a:gdLst>
              <a:gd name="connsiteX0" fmla="*/ 529570 w 1081313"/>
              <a:gd name="connsiteY0" fmla="*/ 1209 h 3474951"/>
              <a:gd name="connsiteX1" fmla="*/ 489814 w 1081313"/>
              <a:gd name="connsiteY1" fmla="*/ 6178 h 3474951"/>
              <a:gd name="connsiteX2" fmla="*/ 435148 w 1081313"/>
              <a:gd name="connsiteY2" fmla="*/ 11148 h 3474951"/>
              <a:gd name="connsiteX3" fmla="*/ 305940 w 1081313"/>
              <a:gd name="connsiteY3" fmla="*/ 60843 h 3474951"/>
              <a:gd name="connsiteX4" fmla="*/ 246305 w 1081313"/>
              <a:gd name="connsiteY4" fmla="*/ 115509 h 3474951"/>
              <a:gd name="connsiteX5" fmla="*/ 171762 w 1081313"/>
              <a:gd name="connsiteY5" fmla="*/ 219869 h 3474951"/>
              <a:gd name="connsiteX6" fmla="*/ 141944 w 1081313"/>
              <a:gd name="connsiteY6" fmla="*/ 304352 h 3474951"/>
              <a:gd name="connsiteX7" fmla="*/ 132005 w 1081313"/>
              <a:gd name="connsiteY7" fmla="*/ 344109 h 3474951"/>
              <a:gd name="connsiteX8" fmla="*/ 117096 w 1081313"/>
              <a:gd name="connsiteY8" fmla="*/ 398774 h 3474951"/>
              <a:gd name="connsiteX9" fmla="*/ 107157 w 1081313"/>
              <a:gd name="connsiteY9" fmla="*/ 453439 h 3474951"/>
              <a:gd name="connsiteX10" fmla="*/ 97218 w 1081313"/>
              <a:gd name="connsiteY10" fmla="*/ 478287 h 3474951"/>
              <a:gd name="connsiteX11" fmla="*/ 87279 w 1081313"/>
              <a:gd name="connsiteY11" fmla="*/ 518043 h 3474951"/>
              <a:gd name="connsiteX12" fmla="*/ 47522 w 1081313"/>
              <a:gd name="connsiteY12" fmla="*/ 637313 h 3474951"/>
              <a:gd name="connsiteX13" fmla="*/ 37583 w 1081313"/>
              <a:gd name="connsiteY13" fmla="*/ 691978 h 3474951"/>
              <a:gd name="connsiteX14" fmla="*/ 27644 w 1081313"/>
              <a:gd name="connsiteY14" fmla="*/ 711856 h 3474951"/>
              <a:gd name="connsiteX15" fmla="*/ 22675 w 1081313"/>
              <a:gd name="connsiteY15" fmla="*/ 746643 h 3474951"/>
              <a:gd name="connsiteX16" fmla="*/ 7766 w 1081313"/>
              <a:gd name="connsiteY16" fmla="*/ 816217 h 3474951"/>
              <a:gd name="connsiteX17" fmla="*/ 7766 w 1081313"/>
              <a:gd name="connsiteY17" fmla="*/ 1198874 h 3474951"/>
              <a:gd name="connsiteX18" fmla="*/ 17705 w 1081313"/>
              <a:gd name="connsiteY18" fmla="*/ 1228691 h 3474951"/>
              <a:gd name="connsiteX19" fmla="*/ 27644 w 1081313"/>
              <a:gd name="connsiteY19" fmla="*/ 1437413 h 3474951"/>
              <a:gd name="connsiteX20" fmla="*/ 62431 w 1081313"/>
              <a:gd name="connsiteY20" fmla="*/ 1656074 h 3474951"/>
              <a:gd name="connsiteX21" fmla="*/ 72370 w 1081313"/>
              <a:gd name="connsiteY21" fmla="*/ 1725648 h 3474951"/>
              <a:gd name="connsiteX22" fmla="*/ 87279 w 1081313"/>
              <a:gd name="connsiteY22" fmla="*/ 1815100 h 3474951"/>
              <a:gd name="connsiteX23" fmla="*/ 102188 w 1081313"/>
              <a:gd name="connsiteY23" fmla="*/ 2197756 h 3474951"/>
              <a:gd name="connsiteX24" fmla="*/ 112127 w 1081313"/>
              <a:gd name="connsiteY24" fmla="*/ 2331935 h 3474951"/>
              <a:gd name="connsiteX25" fmla="*/ 117096 w 1081313"/>
              <a:gd name="connsiteY25" fmla="*/ 2481022 h 3474951"/>
              <a:gd name="connsiteX26" fmla="*/ 146914 w 1081313"/>
              <a:gd name="connsiteY26" fmla="*/ 2615200 h 3474951"/>
              <a:gd name="connsiteX27" fmla="*/ 161822 w 1081313"/>
              <a:gd name="connsiteY27" fmla="*/ 2694713 h 3474951"/>
              <a:gd name="connsiteX28" fmla="*/ 181701 w 1081313"/>
              <a:gd name="connsiteY28" fmla="*/ 2749378 h 3474951"/>
              <a:gd name="connsiteX29" fmla="*/ 186670 w 1081313"/>
              <a:gd name="connsiteY29" fmla="*/ 2848769 h 3474951"/>
              <a:gd name="connsiteX30" fmla="*/ 196609 w 1081313"/>
              <a:gd name="connsiteY30" fmla="*/ 2873617 h 3474951"/>
              <a:gd name="connsiteX31" fmla="*/ 211518 w 1081313"/>
              <a:gd name="connsiteY31" fmla="*/ 2933252 h 3474951"/>
              <a:gd name="connsiteX32" fmla="*/ 221457 w 1081313"/>
              <a:gd name="connsiteY32" fmla="*/ 2973009 h 3474951"/>
              <a:gd name="connsiteX33" fmla="*/ 231396 w 1081313"/>
              <a:gd name="connsiteY33" fmla="*/ 2987917 h 3474951"/>
              <a:gd name="connsiteX34" fmla="*/ 241335 w 1081313"/>
              <a:gd name="connsiteY34" fmla="*/ 3027674 h 3474951"/>
              <a:gd name="connsiteX35" fmla="*/ 266183 w 1081313"/>
              <a:gd name="connsiteY35" fmla="*/ 3077369 h 3474951"/>
              <a:gd name="connsiteX36" fmla="*/ 271153 w 1081313"/>
              <a:gd name="connsiteY36" fmla="*/ 3097248 h 3474951"/>
              <a:gd name="connsiteX37" fmla="*/ 291031 w 1081313"/>
              <a:gd name="connsiteY37" fmla="*/ 3141974 h 3474951"/>
              <a:gd name="connsiteX38" fmla="*/ 325818 w 1081313"/>
              <a:gd name="connsiteY38" fmla="*/ 3271182 h 3474951"/>
              <a:gd name="connsiteX39" fmla="*/ 365575 w 1081313"/>
              <a:gd name="connsiteY39" fmla="*/ 3335787 h 3474951"/>
              <a:gd name="connsiteX40" fmla="*/ 380483 w 1081313"/>
              <a:gd name="connsiteY40" fmla="*/ 3380513 h 3474951"/>
              <a:gd name="connsiteX41" fmla="*/ 385453 w 1081313"/>
              <a:gd name="connsiteY41" fmla="*/ 3395422 h 3474951"/>
              <a:gd name="connsiteX42" fmla="*/ 440118 w 1081313"/>
              <a:gd name="connsiteY42" fmla="*/ 3440148 h 3474951"/>
              <a:gd name="connsiteX43" fmla="*/ 479875 w 1081313"/>
              <a:gd name="connsiteY43" fmla="*/ 3460026 h 3474951"/>
              <a:gd name="connsiteX44" fmla="*/ 509692 w 1081313"/>
              <a:gd name="connsiteY44" fmla="*/ 3474935 h 3474951"/>
              <a:gd name="connsiteX45" fmla="*/ 708475 w 1081313"/>
              <a:gd name="connsiteY45" fmla="*/ 3450087 h 3474951"/>
              <a:gd name="connsiteX46" fmla="*/ 758170 w 1081313"/>
              <a:gd name="connsiteY46" fmla="*/ 3400391 h 3474951"/>
              <a:gd name="connsiteX47" fmla="*/ 817805 w 1081313"/>
              <a:gd name="connsiteY47" fmla="*/ 3305969 h 3474951"/>
              <a:gd name="connsiteX48" fmla="*/ 857562 w 1081313"/>
              <a:gd name="connsiteY48" fmla="*/ 3221487 h 3474951"/>
              <a:gd name="connsiteX49" fmla="*/ 897318 w 1081313"/>
              <a:gd name="connsiteY49" fmla="*/ 3151913 h 3474951"/>
              <a:gd name="connsiteX50" fmla="*/ 917196 w 1081313"/>
              <a:gd name="connsiteY50" fmla="*/ 3062461 h 3474951"/>
              <a:gd name="connsiteX51" fmla="*/ 932105 w 1081313"/>
              <a:gd name="connsiteY51" fmla="*/ 2992887 h 3474951"/>
              <a:gd name="connsiteX52" fmla="*/ 942044 w 1081313"/>
              <a:gd name="connsiteY52" fmla="*/ 2739439 h 3474951"/>
              <a:gd name="connsiteX53" fmla="*/ 951983 w 1081313"/>
              <a:gd name="connsiteY53" fmla="*/ 2376661 h 3474951"/>
              <a:gd name="connsiteX54" fmla="*/ 966892 w 1081313"/>
              <a:gd name="connsiteY54" fmla="*/ 2282239 h 3474951"/>
              <a:gd name="connsiteX55" fmla="*/ 996709 w 1081313"/>
              <a:gd name="connsiteY55" fmla="*/ 2053639 h 3474951"/>
              <a:gd name="connsiteX56" fmla="*/ 1011618 w 1081313"/>
              <a:gd name="connsiteY56" fmla="*/ 1994004 h 3474951"/>
              <a:gd name="connsiteX57" fmla="*/ 1021557 w 1081313"/>
              <a:gd name="connsiteY57" fmla="*/ 1929400 h 3474951"/>
              <a:gd name="connsiteX58" fmla="*/ 1041435 w 1081313"/>
              <a:gd name="connsiteY58" fmla="*/ 1626256 h 3474951"/>
              <a:gd name="connsiteX59" fmla="*/ 1051375 w 1081313"/>
              <a:gd name="connsiteY59" fmla="*/ 1561652 h 3474951"/>
              <a:gd name="connsiteX60" fmla="*/ 1071253 w 1081313"/>
              <a:gd name="connsiteY60" fmla="*/ 1457291 h 3474951"/>
              <a:gd name="connsiteX61" fmla="*/ 1081192 w 1081313"/>
              <a:gd name="connsiteY61" fmla="*/ 1000091 h 3474951"/>
              <a:gd name="connsiteX62" fmla="*/ 1076222 w 1081313"/>
              <a:gd name="connsiteY62" fmla="*/ 632343 h 3474951"/>
              <a:gd name="connsiteX63" fmla="*/ 1071253 w 1081313"/>
              <a:gd name="connsiteY63" fmla="*/ 587617 h 3474951"/>
              <a:gd name="connsiteX64" fmla="*/ 1041435 w 1081313"/>
              <a:gd name="connsiteY64" fmla="*/ 488226 h 3474951"/>
              <a:gd name="connsiteX65" fmla="*/ 1026527 w 1081313"/>
              <a:gd name="connsiteY65" fmla="*/ 403743 h 3474951"/>
              <a:gd name="connsiteX66" fmla="*/ 1006648 w 1081313"/>
              <a:gd name="connsiteY66" fmla="*/ 349078 h 3474951"/>
              <a:gd name="connsiteX67" fmla="*/ 996709 w 1081313"/>
              <a:gd name="connsiteY67" fmla="*/ 324230 h 3474951"/>
              <a:gd name="connsiteX68" fmla="*/ 976831 w 1081313"/>
              <a:gd name="connsiteY68" fmla="*/ 259626 h 3474951"/>
              <a:gd name="connsiteX69" fmla="*/ 971862 w 1081313"/>
              <a:gd name="connsiteY69" fmla="*/ 244717 h 3474951"/>
              <a:gd name="connsiteX70" fmla="*/ 942044 w 1081313"/>
              <a:gd name="connsiteY70" fmla="*/ 219869 h 3474951"/>
              <a:gd name="connsiteX71" fmla="*/ 927135 w 1081313"/>
              <a:gd name="connsiteY71" fmla="*/ 195022 h 3474951"/>
              <a:gd name="connsiteX72" fmla="*/ 922166 w 1081313"/>
              <a:gd name="connsiteY72" fmla="*/ 180113 h 3474951"/>
              <a:gd name="connsiteX73" fmla="*/ 897318 w 1081313"/>
              <a:gd name="connsiteY73" fmla="*/ 145326 h 3474951"/>
              <a:gd name="connsiteX74" fmla="*/ 882409 w 1081313"/>
              <a:gd name="connsiteY74" fmla="*/ 140356 h 3474951"/>
              <a:gd name="connsiteX75" fmla="*/ 872470 w 1081313"/>
              <a:gd name="connsiteY75" fmla="*/ 125448 h 3474951"/>
              <a:gd name="connsiteX76" fmla="*/ 857562 w 1081313"/>
              <a:gd name="connsiteY76" fmla="*/ 110539 h 3474951"/>
              <a:gd name="connsiteX77" fmla="*/ 827744 w 1081313"/>
              <a:gd name="connsiteY77" fmla="*/ 80722 h 3474951"/>
              <a:gd name="connsiteX78" fmla="*/ 812835 w 1081313"/>
              <a:gd name="connsiteY78" fmla="*/ 70782 h 3474951"/>
              <a:gd name="connsiteX79" fmla="*/ 792957 w 1081313"/>
              <a:gd name="connsiteY79" fmla="*/ 55874 h 3474951"/>
              <a:gd name="connsiteX80" fmla="*/ 778048 w 1081313"/>
              <a:gd name="connsiteY80" fmla="*/ 50904 h 3474951"/>
              <a:gd name="connsiteX81" fmla="*/ 748231 w 1081313"/>
              <a:gd name="connsiteY81" fmla="*/ 35996 h 3474951"/>
              <a:gd name="connsiteX82" fmla="*/ 708475 w 1081313"/>
              <a:gd name="connsiteY82" fmla="*/ 31026 h 3474951"/>
              <a:gd name="connsiteX83" fmla="*/ 529570 w 1081313"/>
              <a:gd name="connsiteY83" fmla="*/ 1209 h 347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081313" h="3474951">
                <a:moveTo>
                  <a:pt x="529570" y="1209"/>
                </a:moveTo>
                <a:cubicBezTo>
                  <a:pt x="493126" y="-2932"/>
                  <a:pt x="503096" y="4780"/>
                  <a:pt x="489814" y="6178"/>
                </a:cubicBezTo>
                <a:cubicBezTo>
                  <a:pt x="471617" y="8093"/>
                  <a:pt x="453221" y="8294"/>
                  <a:pt x="435148" y="11148"/>
                </a:cubicBezTo>
                <a:cubicBezTo>
                  <a:pt x="395304" y="17439"/>
                  <a:pt x="332469" y="43157"/>
                  <a:pt x="305940" y="60843"/>
                </a:cubicBezTo>
                <a:cubicBezTo>
                  <a:pt x="258162" y="92695"/>
                  <a:pt x="290611" y="67175"/>
                  <a:pt x="246305" y="115509"/>
                </a:cubicBezTo>
                <a:cubicBezTo>
                  <a:pt x="210828" y="154211"/>
                  <a:pt x="197054" y="152424"/>
                  <a:pt x="171762" y="219869"/>
                </a:cubicBezTo>
                <a:cubicBezTo>
                  <a:pt x="160859" y="248943"/>
                  <a:pt x="150754" y="274398"/>
                  <a:pt x="141944" y="304352"/>
                </a:cubicBezTo>
                <a:cubicBezTo>
                  <a:pt x="138090" y="317457"/>
                  <a:pt x="135599" y="330930"/>
                  <a:pt x="132005" y="344109"/>
                </a:cubicBezTo>
                <a:cubicBezTo>
                  <a:pt x="119971" y="388232"/>
                  <a:pt x="135460" y="311543"/>
                  <a:pt x="117096" y="398774"/>
                </a:cubicBezTo>
                <a:cubicBezTo>
                  <a:pt x="113281" y="416897"/>
                  <a:pt x="111649" y="435472"/>
                  <a:pt x="107157" y="453439"/>
                </a:cubicBezTo>
                <a:cubicBezTo>
                  <a:pt x="104993" y="462093"/>
                  <a:pt x="99841" y="469761"/>
                  <a:pt x="97218" y="478287"/>
                </a:cubicBezTo>
                <a:cubicBezTo>
                  <a:pt x="93201" y="491343"/>
                  <a:pt x="91032" y="504909"/>
                  <a:pt x="87279" y="518043"/>
                </a:cubicBezTo>
                <a:cubicBezTo>
                  <a:pt x="70223" y="577740"/>
                  <a:pt x="67766" y="581644"/>
                  <a:pt x="47522" y="637313"/>
                </a:cubicBezTo>
                <a:cubicBezTo>
                  <a:pt x="44209" y="655535"/>
                  <a:pt x="42355" y="674083"/>
                  <a:pt x="37583" y="691978"/>
                </a:cubicBezTo>
                <a:cubicBezTo>
                  <a:pt x="35674" y="699136"/>
                  <a:pt x="29593" y="704709"/>
                  <a:pt x="27644" y="711856"/>
                </a:cubicBezTo>
                <a:cubicBezTo>
                  <a:pt x="24562" y="723157"/>
                  <a:pt x="24867" y="735137"/>
                  <a:pt x="22675" y="746643"/>
                </a:cubicBezTo>
                <a:cubicBezTo>
                  <a:pt x="18237" y="769942"/>
                  <a:pt x="12736" y="793026"/>
                  <a:pt x="7766" y="816217"/>
                </a:cubicBezTo>
                <a:cubicBezTo>
                  <a:pt x="-2076" y="973675"/>
                  <a:pt x="-3091" y="956400"/>
                  <a:pt x="7766" y="1198874"/>
                </a:cubicBezTo>
                <a:cubicBezTo>
                  <a:pt x="8235" y="1209340"/>
                  <a:pt x="14392" y="1218752"/>
                  <a:pt x="17705" y="1228691"/>
                </a:cubicBezTo>
                <a:cubicBezTo>
                  <a:pt x="21018" y="1298265"/>
                  <a:pt x="22933" y="1367920"/>
                  <a:pt x="27644" y="1437413"/>
                </a:cubicBezTo>
                <a:cubicBezTo>
                  <a:pt x="33139" y="1518467"/>
                  <a:pt x="48074" y="1571983"/>
                  <a:pt x="62431" y="1656074"/>
                </a:cubicBezTo>
                <a:cubicBezTo>
                  <a:pt x="66374" y="1679167"/>
                  <a:pt x="68753" y="1702502"/>
                  <a:pt x="72370" y="1725648"/>
                </a:cubicBezTo>
                <a:cubicBezTo>
                  <a:pt x="77037" y="1755514"/>
                  <a:pt x="82309" y="1785283"/>
                  <a:pt x="87279" y="1815100"/>
                </a:cubicBezTo>
                <a:cubicBezTo>
                  <a:pt x="102204" y="2024074"/>
                  <a:pt x="80204" y="1703124"/>
                  <a:pt x="102188" y="2197756"/>
                </a:cubicBezTo>
                <a:cubicBezTo>
                  <a:pt x="104179" y="2242561"/>
                  <a:pt x="108814" y="2287209"/>
                  <a:pt x="112127" y="2331935"/>
                </a:cubicBezTo>
                <a:cubicBezTo>
                  <a:pt x="113783" y="2381631"/>
                  <a:pt x="113468" y="2431431"/>
                  <a:pt x="117096" y="2481022"/>
                </a:cubicBezTo>
                <a:cubicBezTo>
                  <a:pt x="121195" y="2537051"/>
                  <a:pt x="138366" y="2555359"/>
                  <a:pt x="146914" y="2615200"/>
                </a:cubicBezTo>
                <a:cubicBezTo>
                  <a:pt x="153172" y="2659010"/>
                  <a:pt x="150477" y="2646500"/>
                  <a:pt x="161822" y="2694713"/>
                </a:cubicBezTo>
                <a:cubicBezTo>
                  <a:pt x="172174" y="2738709"/>
                  <a:pt x="164638" y="2723783"/>
                  <a:pt x="181701" y="2749378"/>
                </a:cubicBezTo>
                <a:cubicBezTo>
                  <a:pt x="183357" y="2782508"/>
                  <a:pt x="182718" y="2815834"/>
                  <a:pt x="186670" y="2848769"/>
                </a:cubicBezTo>
                <a:cubicBezTo>
                  <a:pt x="187733" y="2857626"/>
                  <a:pt x="194740" y="2864894"/>
                  <a:pt x="196609" y="2873617"/>
                </a:cubicBezTo>
                <a:cubicBezTo>
                  <a:pt x="209941" y="2935834"/>
                  <a:pt x="190191" y="2901261"/>
                  <a:pt x="211518" y="2933252"/>
                </a:cubicBezTo>
                <a:cubicBezTo>
                  <a:pt x="214831" y="2946504"/>
                  <a:pt x="216789" y="2960171"/>
                  <a:pt x="221457" y="2973009"/>
                </a:cubicBezTo>
                <a:cubicBezTo>
                  <a:pt x="223498" y="2978622"/>
                  <a:pt x="229355" y="2982304"/>
                  <a:pt x="231396" y="2987917"/>
                </a:cubicBezTo>
                <a:cubicBezTo>
                  <a:pt x="236064" y="3000755"/>
                  <a:pt x="236384" y="3014943"/>
                  <a:pt x="241335" y="3027674"/>
                </a:cubicBezTo>
                <a:cubicBezTo>
                  <a:pt x="248048" y="3044935"/>
                  <a:pt x="258887" y="3060346"/>
                  <a:pt x="266183" y="3077369"/>
                </a:cubicBezTo>
                <a:cubicBezTo>
                  <a:pt x="268874" y="3083647"/>
                  <a:pt x="268993" y="3090768"/>
                  <a:pt x="271153" y="3097248"/>
                </a:cubicBezTo>
                <a:cubicBezTo>
                  <a:pt x="277499" y="3116285"/>
                  <a:pt x="282371" y="3124655"/>
                  <a:pt x="291031" y="3141974"/>
                </a:cubicBezTo>
                <a:cubicBezTo>
                  <a:pt x="296434" y="3190597"/>
                  <a:pt x="296713" y="3223886"/>
                  <a:pt x="325818" y="3271182"/>
                </a:cubicBezTo>
                <a:lnTo>
                  <a:pt x="365575" y="3335787"/>
                </a:lnTo>
                <a:cubicBezTo>
                  <a:pt x="373951" y="3377671"/>
                  <a:pt x="365053" y="3344509"/>
                  <a:pt x="380483" y="3380513"/>
                </a:cubicBezTo>
                <a:cubicBezTo>
                  <a:pt x="382547" y="3385328"/>
                  <a:pt x="382237" y="3391287"/>
                  <a:pt x="385453" y="3395422"/>
                </a:cubicBezTo>
                <a:cubicBezTo>
                  <a:pt x="417588" y="3436738"/>
                  <a:pt x="406318" y="3414799"/>
                  <a:pt x="440118" y="3440148"/>
                </a:cubicBezTo>
                <a:cubicBezTo>
                  <a:pt x="470490" y="3462927"/>
                  <a:pt x="436729" y="3451396"/>
                  <a:pt x="479875" y="3460026"/>
                </a:cubicBezTo>
                <a:cubicBezTo>
                  <a:pt x="489814" y="3464996"/>
                  <a:pt x="498590" y="3475418"/>
                  <a:pt x="509692" y="3474935"/>
                </a:cubicBezTo>
                <a:cubicBezTo>
                  <a:pt x="576406" y="3472034"/>
                  <a:pt x="644515" y="3469275"/>
                  <a:pt x="708475" y="3450087"/>
                </a:cubicBezTo>
                <a:cubicBezTo>
                  <a:pt x="730914" y="3443355"/>
                  <a:pt x="741605" y="3416956"/>
                  <a:pt x="758170" y="3400391"/>
                </a:cubicBezTo>
                <a:cubicBezTo>
                  <a:pt x="789943" y="3368617"/>
                  <a:pt x="789703" y="3371540"/>
                  <a:pt x="817805" y="3305969"/>
                </a:cubicBezTo>
                <a:cubicBezTo>
                  <a:pt x="881920" y="3156366"/>
                  <a:pt x="826063" y="3275035"/>
                  <a:pt x="857562" y="3221487"/>
                </a:cubicBezTo>
                <a:cubicBezTo>
                  <a:pt x="871105" y="3198464"/>
                  <a:pt x="897318" y="3151913"/>
                  <a:pt x="897318" y="3151913"/>
                </a:cubicBezTo>
                <a:cubicBezTo>
                  <a:pt x="908969" y="3111132"/>
                  <a:pt x="910283" y="3110848"/>
                  <a:pt x="917196" y="3062461"/>
                </a:cubicBezTo>
                <a:cubicBezTo>
                  <a:pt x="926327" y="2998546"/>
                  <a:pt x="913197" y="3030702"/>
                  <a:pt x="932105" y="2992887"/>
                </a:cubicBezTo>
                <a:cubicBezTo>
                  <a:pt x="935418" y="2908404"/>
                  <a:pt x="939318" y="2823943"/>
                  <a:pt x="942044" y="2739439"/>
                </a:cubicBezTo>
                <a:cubicBezTo>
                  <a:pt x="945944" y="2618531"/>
                  <a:pt x="947665" y="2497555"/>
                  <a:pt x="951983" y="2376661"/>
                </a:cubicBezTo>
                <a:cubicBezTo>
                  <a:pt x="953793" y="2325979"/>
                  <a:pt x="955798" y="2326616"/>
                  <a:pt x="966892" y="2282239"/>
                </a:cubicBezTo>
                <a:cubicBezTo>
                  <a:pt x="984389" y="2133512"/>
                  <a:pt x="969721" y="2253349"/>
                  <a:pt x="996709" y="2053639"/>
                </a:cubicBezTo>
                <a:cubicBezTo>
                  <a:pt x="1003252" y="2005224"/>
                  <a:pt x="995344" y="2026553"/>
                  <a:pt x="1011618" y="1994004"/>
                </a:cubicBezTo>
                <a:cubicBezTo>
                  <a:pt x="1014931" y="1972469"/>
                  <a:pt x="1019977" y="1951131"/>
                  <a:pt x="1021557" y="1929400"/>
                </a:cubicBezTo>
                <a:cubicBezTo>
                  <a:pt x="1037535" y="1709696"/>
                  <a:pt x="1022144" y="1780575"/>
                  <a:pt x="1041435" y="1626256"/>
                </a:cubicBezTo>
                <a:cubicBezTo>
                  <a:pt x="1044138" y="1604636"/>
                  <a:pt x="1047588" y="1583109"/>
                  <a:pt x="1051375" y="1561652"/>
                </a:cubicBezTo>
                <a:cubicBezTo>
                  <a:pt x="1057529" y="1526778"/>
                  <a:pt x="1071253" y="1457291"/>
                  <a:pt x="1071253" y="1457291"/>
                </a:cubicBezTo>
                <a:cubicBezTo>
                  <a:pt x="1074566" y="1304891"/>
                  <a:pt x="1080274" y="1152524"/>
                  <a:pt x="1081192" y="1000091"/>
                </a:cubicBezTo>
                <a:cubicBezTo>
                  <a:pt x="1081930" y="877499"/>
                  <a:pt x="1079175" y="754901"/>
                  <a:pt x="1076222" y="632343"/>
                </a:cubicBezTo>
                <a:cubicBezTo>
                  <a:pt x="1075861" y="617347"/>
                  <a:pt x="1073860" y="602389"/>
                  <a:pt x="1071253" y="587617"/>
                </a:cubicBezTo>
                <a:cubicBezTo>
                  <a:pt x="1065620" y="555697"/>
                  <a:pt x="1051233" y="517618"/>
                  <a:pt x="1041435" y="488226"/>
                </a:cubicBezTo>
                <a:cubicBezTo>
                  <a:pt x="1036466" y="460065"/>
                  <a:pt x="1037148" y="430294"/>
                  <a:pt x="1026527" y="403743"/>
                </a:cubicBezTo>
                <a:cubicBezTo>
                  <a:pt x="1001837" y="342020"/>
                  <a:pt x="1032164" y="419244"/>
                  <a:pt x="1006648" y="349078"/>
                </a:cubicBezTo>
                <a:cubicBezTo>
                  <a:pt x="1003599" y="340694"/>
                  <a:pt x="999332" y="332756"/>
                  <a:pt x="996709" y="324230"/>
                </a:cubicBezTo>
                <a:cubicBezTo>
                  <a:pt x="962470" y="212951"/>
                  <a:pt x="1006300" y="338214"/>
                  <a:pt x="976831" y="259626"/>
                </a:cubicBezTo>
                <a:cubicBezTo>
                  <a:pt x="974992" y="254721"/>
                  <a:pt x="974768" y="249076"/>
                  <a:pt x="971862" y="244717"/>
                </a:cubicBezTo>
                <a:cubicBezTo>
                  <a:pt x="964211" y="233241"/>
                  <a:pt x="953042" y="227202"/>
                  <a:pt x="942044" y="219869"/>
                </a:cubicBezTo>
                <a:cubicBezTo>
                  <a:pt x="937074" y="211587"/>
                  <a:pt x="931455" y="203661"/>
                  <a:pt x="927135" y="195022"/>
                </a:cubicBezTo>
                <a:cubicBezTo>
                  <a:pt x="924792" y="190337"/>
                  <a:pt x="924229" y="184928"/>
                  <a:pt x="922166" y="180113"/>
                </a:cubicBezTo>
                <a:cubicBezTo>
                  <a:pt x="915948" y="165603"/>
                  <a:pt x="910953" y="154416"/>
                  <a:pt x="897318" y="145326"/>
                </a:cubicBezTo>
                <a:cubicBezTo>
                  <a:pt x="892959" y="142420"/>
                  <a:pt x="887379" y="142013"/>
                  <a:pt x="882409" y="140356"/>
                </a:cubicBezTo>
                <a:cubicBezTo>
                  <a:pt x="879096" y="135387"/>
                  <a:pt x="876293" y="130036"/>
                  <a:pt x="872470" y="125448"/>
                </a:cubicBezTo>
                <a:cubicBezTo>
                  <a:pt x="867971" y="120049"/>
                  <a:pt x="861779" y="116161"/>
                  <a:pt x="857562" y="110539"/>
                </a:cubicBezTo>
                <a:cubicBezTo>
                  <a:pt x="834091" y="79244"/>
                  <a:pt x="854998" y="89806"/>
                  <a:pt x="827744" y="80722"/>
                </a:cubicBezTo>
                <a:cubicBezTo>
                  <a:pt x="822774" y="77409"/>
                  <a:pt x="817695" y="74254"/>
                  <a:pt x="812835" y="70782"/>
                </a:cubicBezTo>
                <a:cubicBezTo>
                  <a:pt x="806095" y="65968"/>
                  <a:pt x="800148" y="59983"/>
                  <a:pt x="792957" y="55874"/>
                </a:cubicBezTo>
                <a:cubicBezTo>
                  <a:pt x="788409" y="53275"/>
                  <a:pt x="782733" y="53247"/>
                  <a:pt x="778048" y="50904"/>
                </a:cubicBezTo>
                <a:cubicBezTo>
                  <a:pt x="759856" y="41808"/>
                  <a:pt x="767863" y="39565"/>
                  <a:pt x="748231" y="35996"/>
                </a:cubicBezTo>
                <a:cubicBezTo>
                  <a:pt x="735091" y="33607"/>
                  <a:pt x="721727" y="32683"/>
                  <a:pt x="708475" y="31026"/>
                </a:cubicBezTo>
                <a:cubicBezTo>
                  <a:pt x="622889" y="2497"/>
                  <a:pt x="566014" y="5350"/>
                  <a:pt x="529570" y="120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169782" y="2675860"/>
            <a:ext cx="83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5022488" y="2565836"/>
            <a:ext cx="83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</a:t>
            </a:r>
            <a:endParaRPr lang="en-US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2229039" y="1389321"/>
            <a:ext cx="5360296" cy="5156917"/>
            <a:chOff x="2229039" y="1389321"/>
            <a:chExt cx="5360296" cy="5156917"/>
          </a:xfrm>
        </p:grpSpPr>
        <p:sp>
          <p:nvSpPr>
            <p:cNvPr id="97" name="TextBox 96"/>
            <p:cNvSpPr txBox="1"/>
            <p:nvPr/>
          </p:nvSpPr>
          <p:spPr>
            <a:xfrm rot="17108365">
              <a:off x="4721586" y="5842252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B0F0"/>
                  </a:solidFill>
                </a:rPr>
                <a:t>fastest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98" name="Straight Arrow Connector 97"/>
            <p:cNvCxnSpPr>
              <a:endCxn id="55" idx="3"/>
            </p:cNvCxnSpPr>
            <p:nvPr/>
          </p:nvCxnSpPr>
          <p:spPr>
            <a:xfrm>
              <a:off x="5298601" y="1389321"/>
              <a:ext cx="101616" cy="3856224"/>
            </a:xfrm>
            <a:prstGeom prst="straightConnector1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endCxn id="42" idx="2"/>
            </p:cNvCxnSpPr>
            <p:nvPr/>
          </p:nvCxnSpPr>
          <p:spPr>
            <a:xfrm>
              <a:off x="2229039" y="2129891"/>
              <a:ext cx="4105354" cy="384989"/>
            </a:xfrm>
            <a:prstGeom prst="straightConnector1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endCxn id="44" idx="1"/>
            </p:cNvCxnSpPr>
            <p:nvPr/>
          </p:nvCxnSpPr>
          <p:spPr>
            <a:xfrm flipV="1">
              <a:off x="2242054" y="3692971"/>
              <a:ext cx="4161655" cy="706394"/>
            </a:xfrm>
            <a:prstGeom prst="straightConnector1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6550695" y="2371950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fast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37304" y="3431312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fast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263834" y="1307576"/>
            <a:ext cx="2078561" cy="5265650"/>
            <a:chOff x="2263834" y="1307576"/>
            <a:chExt cx="2078561" cy="5265650"/>
          </a:xfrm>
        </p:grpSpPr>
        <p:sp>
          <p:nvSpPr>
            <p:cNvPr id="96" name="TextBox 95"/>
            <p:cNvSpPr txBox="1"/>
            <p:nvPr/>
          </p:nvSpPr>
          <p:spPr>
            <a:xfrm rot="17108365">
              <a:off x="2046258" y="5839982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slow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11" name="Straight Arrow Connector 110"/>
            <p:cNvCxnSpPr>
              <a:endCxn id="50" idx="3"/>
            </p:cNvCxnSpPr>
            <p:nvPr/>
          </p:nvCxnSpPr>
          <p:spPr>
            <a:xfrm flipH="1">
              <a:off x="2755662" y="1369227"/>
              <a:ext cx="930856" cy="3876318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>
              <a:off x="3266171" y="1359180"/>
              <a:ext cx="930856" cy="3876318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 rot="17108365">
              <a:off x="2527257" y="5849130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slow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15" name="Straight Arrow Connector 114"/>
            <p:cNvCxnSpPr>
              <a:stCxn id="67" idx="4"/>
              <a:endCxn id="53" idx="3"/>
            </p:cNvCxnSpPr>
            <p:nvPr/>
          </p:nvCxnSpPr>
          <p:spPr>
            <a:xfrm>
              <a:off x="2263834" y="1307576"/>
              <a:ext cx="2078561" cy="3937969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 rot="17108365">
              <a:off x="3596135" y="5869240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slow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863478" y="1276061"/>
            <a:ext cx="5754011" cy="5170278"/>
            <a:chOff x="1863478" y="1276061"/>
            <a:chExt cx="5754011" cy="5170278"/>
          </a:xfrm>
        </p:grpSpPr>
        <p:cxnSp>
          <p:nvCxnSpPr>
            <p:cNvPr id="119" name="Straight Arrow Connector 118"/>
            <p:cNvCxnSpPr/>
            <p:nvPr/>
          </p:nvCxnSpPr>
          <p:spPr>
            <a:xfrm flipH="1">
              <a:off x="2226751" y="1276061"/>
              <a:ext cx="916236" cy="3969484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 rot="17108365">
              <a:off x="1528824" y="5742353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85000"/>
                    </a:schemeClr>
                  </a:solidFill>
                </a:rPr>
                <a:t>neutral</a:t>
              </a:r>
              <a:endParaRPr lang="en-US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flipV="1">
              <a:off x="2248624" y="1551721"/>
              <a:ext cx="4143164" cy="188078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98062">
              <a:off x="6578849" y="1348156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85000"/>
                    </a:schemeClr>
                  </a:solidFill>
                </a:rPr>
                <a:t>neutral</a:t>
              </a:r>
              <a:endParaRPr lang="en-US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>
              <a:off x="2278227" y="3891285"/>
              <a:ext cx="3650901" cy="135426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 rot="17108365">
              <a:off x="4189282" y="5721447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85000"/>
                    </a:schemeClr>
                  </a:solidFill>
                </a:rPr>
                <a:t>neutral</a:t>
              </a:r>
              <a:endParaRPr lang="en-US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 rot="17108365">
              <a:off x="5247104" y="5721446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85000"/>
                    </a:schemeClr>
                  </a:solidFill>
                </a:rPr>
                <a:t>neutral</a:t>
              </a:r>
              <a:endParaRPr lang="en-US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>
              <a:off x="2215414" y="2792354"/>
              <a:ext cx="4094623" cy="285696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 rot="98062">
              <a:off x="6550694" y="2918353"/>
              <a:ext cx="1038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85000"/>
                    </a:schemeClr>
                  </a:solidFill>
                </a:rPr>
                <a:t>neutral</a:t>
              </a:r>
              <a:endParaRPr lang="en-US" dirty="0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4756291" y="1349133"/>
              <a:ext cx="115015" cy="3896412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Content Placeholder 2"/>
          <p:cNvSpPr txBox="1">
            <a:spLocks/>
          </p:cNvSpPr>
          <p:nvPr/>
        </p:nvSpPr>
        <p:spPr>
          <a:xfrm>
            <a:off x="146868" y="1341448"/>
            <a:ext cx="1789199" cy="22488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80" indent="-257180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22" indent="-214316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65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70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76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82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87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93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98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200" dirty="0" smtClean="0"/>
              <a:t>Pull travel-times into data vector </a:t>
            </a:r>
            <a:r>
              <a:rPr 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200" dirty="0" smtClean="0"/>
              <a:t>with N entries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1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23589" y="1322485"/>
            <a:ext cx="4160994" cy="3840340"/>
            <a:chOff x="2223589" y="1322485"/>
            <a:chExt cx="4160994" cy="3840340"/>
          </a:xfrm>
        </p:grpSpPr>
        <p:grpSp>
          <p:nvGrpSpPr>
            <p:cNvPr id="65" name="Group 64"/>
            <p:cNvGrpSpPr/>
            <p:nvPr/>
          </p:nvGrpSpPr>
          <p:grpSpPr>
            <a:xfrm>
              <a:off x="2451260" y="1322485"/>
              <a:ext cx="3665286" cy="3840340"/>
              <a:chOff x="2083443" y="1475772"/>
              <a:chExt cx="4307712" cy="4890304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2083443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368952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65831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943828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322547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3510988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3800355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4085864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4388734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674243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4963610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524911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5530770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581627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6105646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6391155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 rot="5400000">
              <a:off x="2612670" y="1166703"/>
              <a:ext cx="3382832" cy="4160994"/>
              <a:chOff x="2083443" y="1475772"/>
              <a:chExt cx="4307712" cy="4890304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2083443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368952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265831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943828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22547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510988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800355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085864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388734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4674243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963610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524911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530770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5816279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6105646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6391155" y="1475772"/>
                <a:ext cx="0" cy="48903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g(m)?</a:t>
            </a:r>
            <a:endParaRPr lang="en-US" dirty="0"/>
          </a:p>
        </p:txBody>
      </p:sp>
      <p:sp>
        <p:nvSpPr>
          <p:cNvPr id="40" name="Isosceles Triangle 39"/>
          <p:cNvSpPr/>
          <p:nvPr/>
        </p:nvSpPr>
        <p:spPr>
          <a:xfrm flipV="1">
            <a:off x="6334393" y="1436931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 flipV="1">
            <a:off x="6337460" y="1957007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flipV="1">
            <a:off x="6334393" y="2514880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flipV="1">
            <a:off x="6343247" y="305810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4" name="Isosceles Triangle 43"/>
          <p:cNvSpPr/>
          <p:nvPr/>
        </p:nvSpPr>
        <p:spPr>
          <a:xfrm flipV="1">
            <a:off x="6346314" y="3578181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 flipV="1">
            <a:off x="6343247" y="4136054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6" name="Isosceles Triangle 45"/>
          <p:cNvSpPr/>
          <p:nvPr/>
        </p:nvSpPr>
        <p:spPr>
          <a:xfrm flipV="1">
            <a:off x="6349603" y="4699142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flipV="1">
            <a:off x="2111960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flipV="1">
            <a:off x="2640871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flipV="1">
            <a:off x="3169782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flipV="1">
            <a:off x="3698693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flipV="1">
            <a:off x="4227604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flipV="1">
            <a:off x="4756515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flipV="1">
            <a:off x="5285426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flipV="1">
            <a:off x="5814337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flipV="1">
            <a:off x="6343247" y="5245545"/>
            <a:ext cx="229581" cy="229580"/>
          </a:xfrm>
          <a:prstGeom prst="triangle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8" name="5-Point Star 57"/>
          <p:cNvSpPr/>
          <p:nvPr/>
        </p:nvSpPr>
        <p:spPr>
          <a:xfrm flipV="1">
            <a:off x="2019043" y="159791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9" name="5-Point Star 58"/>
          <p:cNvSpPr/>
          <p:nvPr/>
        </p:nvSpPr>
        <p:spPr>
          <a:xfrm flipV="1">
            <a:off x="2022110" y="2117987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0" name="5-Point Star 59"/>
          <p:cNvSpPr/>
          <p:nvPr/>
        </p:nvSpPr>
        <p:spPr>
          <a:xfrm flipV="1">
            <a:off x="2019043" y="2675860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1" name="5-Point Star 60"/>
          <p:cNvSpPr/>
          <p:nvPr/>
        </p:nvSpPr>
        <p:spPr>
          <a:xfrm flipV="1">
            <a:off x="2027897" y="3219085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2" name="5-Point Star 61"/>
          <p:cNvSpPr/>
          <p:nvPr/>
        </p:nvSpPr>
        <p:spPr>
          <a:xfrm flipV="1">
            <a:off x="2030964" y="373916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3" name="5-Point Star 62"/>
          <p:cNvSpPr/>
          <p:nvPr/>
        </p:nvSpPr>
        <p:spPr>
          <a:xfrm flipV="1">
            <a:off x="2027897" y="4297034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7" name="5-Point Star 66"/>
          <p:cNvSpPr/>
          <p:nvPr/>
        </p:nvSpPr>
        <p:spPr>
          <a:xfrm flipV="1">
            <a:off x="2034253" y="1165688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8" name="5-Point Star 67"/>
          <p:cNvSpPr/>
          <p:nvPr/>
        </p:nvSpPr>
        <p:spPr>
          <a:xfrm flipV="1">
            <a:off x="2494820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69" name="5-Point Star 68"/>
          <p:cNvSpPr/>
          <p:nvPr/>
        </p:nvSpPr>
        <p:spPr>
          <a:xfrm flipV="1">
            <a:off x="3028197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0" name="5-Point Star 69"/>
          <p:cNvSpPr/>
          <p:nvPr/>
        </p:nvSpPr>
        <p:spPr>
          <a:xfrm flipV="1">
            <a:off x="3561574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1" name="5-Point Star 70"/>
          <p:cNvSpPr/>
          <p:nvPr/>
        </p:nvSpPr>
        <p:spPr>
          <a:xfrm flipV="1">
            <a:off x="4094951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2" name="5-Point Star 71"/>
          <p:cNvSpPr/>
          <p:nvPr/>
        </p:nvSpPr>
        <p:spPr>
          <a:xfrm flipV="1">
            <a:off x="4628328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3" name="5-Point Star 72"/>
          <p:cNvSpPr/>
          <p:nvPr/>
        </p:nvSpPr>
        <p:spPr>
          <a:xfrm flipV="1">
            <a:off x="5161705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4" name="5-Point Star 73"/>
          <p:cNvSpPr/>
          <p:nvPr/>
        </p:nvSpPr>
        <p:spPr>
          <a:xfrm flipV="1">
            <a:off x="5695082" y="1161271"/>
            <a:ext cx="229581" cy="229580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2229039" y="1389321"/>
            <a:ext cx="4174670" cy="3856224"/>
            <a:chOff x="2229039" y="1389321"/>
            <a:chExt cx="4174670" cy="3856224"/>
          </a:xfrm>
        </p:grpSpPr>
        <p:cxnSp>
          <p:nvCxnSpPr>
            <p:cNvPr id="98" name="Straight Arrow Connector 97"/>
            <p:cNvCxnSpPr>
              <a:endCxn id="55" idx="3"/>
            </p:cNvCxnSpPr>
            <p:nvPr/>
          </p:nvCxnSpPr>
          <p:spPr>
            <a:xfrm>
              <a:off x="5298601" y="1389321"/>
              <a:ext cx="101616" cy="3856224"/>
            </a:xfrm>
            <a:prstGeom prst="straightConnector1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endCxn id="42" idx="2"/>
            </p:cNvCxnSpPr>
            <p:nvPr/>
          </p:nvCxnSpPr>
          <p:spPr>
            <a:xfrm>
              <a:off x="2229039" y="2129891"/>
              <a:ext cx="4105354" cy="384989"/>
            </a:xfrm>
            <a:prstGeom prst="straightConnector1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endCxn id="44" idx="1"/>
            </p:cNvCxnSpPr>
            <p:nvPr/>
          </p:nvCxnSpPr>
          <p:spPr>
            <a:xfrm flipV="1">
              <a:off x="2242054" y="3692971"/>
              <a:ext cx="4161655" cy="706394"/>
            </a:xfrm>
            <a:prstGeom prst="straightConnector1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2263834" y="1307576"/>
            <a:ext cx="2078561" cy="3937969"/>
            <a:chOff x="2263834" y="1307576"/>
            <a:chExt cx="2078561" cy="3937969"/>
          </a:xfrm>
        </p:grpSpPr>
        <p:cxnSp>
          <p:nvCxnSpPr>
            <p:cNvPr id="111" name="Straight Arrow Connector 110"/>
            <p:cNvCxnSpPr>
              <a:endCxn id="50" idx="3"/>
            </p:cNvCxnSpPr>
            <p:nvPr/>
          </p:nvCxnSpPr>
          <p:spPr>
            <a:xfrm flipH="1">
              <a:off x="2755662" y="1369227"/>
              <a:ext cx="930856" cy="3876318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>
              <a:off x="3266171" y="1359180"/>
              <a:ext cx="930856" cy="3876318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67" idx="4"/>
              <a:endCxn id="53" idx="3"/>
            </p:cNvCxnSpPr>
            <p:nvPr/>
          </p:nvCxnSpPr>
          <p:spPr>
            <a:xfrm>
              <a:off x="2263834" y="1307576"/>
              <a:ext cx="2078561" cy="3937969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2215414" y="1276061"/>
            <a:ext cx="4176374" cy="3969484"/>
            <a:chOff x="2215414" y="1276061"/>
            <a:chExt cx="4176374" cy="3969484"/>
          </a:xfrm>
        </p:grpSpPr>
        <p:cxnSp>
          <p:nvCxnSpPr>
            <p:cNvPr id="119" name="Straight Arrow Connector 118"/>
            <p:cNvCxnSpPr/>
            <p:nvPr/>
          </p:nvCxnSpPr>
          <p:spPr>
            <a:xfrm flipH="1">
              <a:off x="2226751" y="1276061"/>
              <a:ext cx="916236" cy="3969484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V="1">
              <a:off x="2248624" y="1551721"/>
              <a:ext cx="4143164" cy="188078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>
              <a:off x="2278227" y="3891285"/>
              <a:ext cx="3650901" cy="135426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>
              <a:off x="2215414" y="2792354"/>
              <a:ext cx="4094623" cy="285696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>
              <a:off x="4756291" y="1349133"/>
              <a:ext cx="115015" cy="3896412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Content Placeholder 2"/>
          <p:cNvSpPr>
            <a:spLocks noGrp="1"/>
          </p:cNvSpPr>
          <p:nvPr>
            <p:ph sz="half" idx="1"/>
          </p:nvPr>
        </p:nvSpPr>
        <p:spPr>
          <a:xfrm>
            <a:off x="6582244" y="1276061"/>
            <a:ext cx="2456252" cy="407616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Parameterize into 17x17 grid = 289 boxes</a:t>
            </a:r>
          </a:p>
          <a:p>
            <a:r>
              <a:rPr lang="en-US" sz="2200" dirty="0" smtClean="0"/>
              <a:t>Model vector </a:t>
            </a:r>
            <a:r>
              <a:rPr lang="en-US" sz="22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200" b="1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</a:t>
            </a:r>
            <a:r>
              <a:rPr lang="en-US" sz="2200" dirty="0" smtClean="0"/>
              <a:t> has 289 entries corresponding to </a:t>
            </a:r>
            <a:r>
              <a:rPr lang="en-US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slowness</a:t>
            </a:r>
            <a:r>
              <a:rPr lang="en-US" sz="2200" dirty="0" smtClean="0"/>
              <a:t> (inverse of velocity) in each box</a:t>
            </a:r>
          </a:p>
          <a:p>
            <a:pPr lvl="1"/>
            <a:endParaRPr lang="en-US" dirty="0"/>
          </a:p>
        </p:txBody>
      </p:sp>
      <p:sp>
        <p:nvSpPr>
          <p:cNvPr id="136" name="Content Placeholder 2"/>
          <p:cNvSpPr txBox="1">
            <a:spLocks/>
          </p:cNvSpPr>
          <p:nvPr/>
        </p:nvSpPr>
        <p:spPr>
          <a:xfrm>
            <a:off x="146868" y="1341448"/>
            <a:ext cx="1789199" cy="22488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80" indent="-257180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22" indent="-214316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65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70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76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82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87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93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98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200" dirty="0" smtClean="0"/>
              <a:t>Pull 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travel-times</a:t>
            </a:r>
            <a:r>
              <a:rPr lang="en-US" sz="2200" dirty="0" smtClean="0"/>
              <a:t> into data vector </a:t>
            </a:r>
            <a:r>
              <a:rPr lang="en-US" sz="22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200" b="1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200" dirty="0" smtClean="0"/>
              <a:t>with N entries</a:t>
            </a:r>
          </a:p>
          <a:p>
            <a:endParaRPr lang="en-US" dirty="0"/>
          </a:p>
        </p:txBody>
      </p:sp>
      <p:sp>
        <p:nvSpPr>
          <p:cNvPr id="137" name="Content Placeholder 2"/>
          <p:cNvSpPr txBox="1">
            <a:spLocks/>
          </p:cNvSpPr>
          <p:nvPr/>
        </p:nvSpPr>
        <p:spPr>
          <a:xfrm>
            <a:off x="1643654" y="5762443"/>
            <a:ext cx="5769950" cy="938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80" indent="-257180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22" indent="-214316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65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70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76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82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87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93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98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2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200" b="1" baseline="-25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= </a:t>
            </a:r>
            <a:r>
              <a:rPr lang="en-US" sz="2200" b="1" dirty="0" err="1" smtClean="0">
                <a:solidFill>
                  <a:srgbClr val="92D050"/>
                </a:solidFill>
              </a:rPr>
              <a:t>G</a:t>
            </a:r>
            <a:r>
              <a:rPr lang="en-US" sz="2200" b="1" baseline="-25000" dirty="0" err="1" smtClean="0">
                <a:solidFill>
                  <a:srgbClr val="92D050"/>
                </a:solidFill>
              </a:rPr>
              <a:t>jk</a:t>
            </a:r>
            <a:r>
              <a:rPr lang="en-US" sz="22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200" b="1" baseline="-25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</a:t>
            </a:r>
            <a:r>
              <a:rPr lang="en-US" sz="2200" b="1" baseline="-25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 smtClean="0"/>
              <a:t>where </a:t>
            </a:r>
            <a:r>
              <a:rPr lang="en-US" sz="2200" dirty="0" err="1" smtClean="0"/>
              <a:t>Gjk</a:t>
            </a:r>
            <a:r>
              <a:rPr lang="en-US" sz="2200" dirty="0" smtClean="0"/>
              <a:t> is the path distance spent by wave 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</a:t>
            </a:r>
            <a:r>
              <a:rPr lang="en-US" sz="2200" dirty="0" smtClean="0"/>
              <a:t> within box </a:t>
            </a:r>
            <a:r>
              <a:rPr lang="en-US" sz="2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</a:t>
            </a:r>
            <a:r>
              <a:rPr lang="en-US" sz="2200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/>
      <p:bldP spid="1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Types of forward problems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84711" y="1096636"/>
            <a:ext cx="3641102" cy="782116"/>
          </a:xfrm>
        </p:spPr>
        <p:txBody>
          <a:bodyPr/>
          <a:lstStyle/>
          <a:p>
            <a:r>
              <a:rPr lang="en-US" sz="2400" dirty="0" smtClean="0"/>
              <a:t>Linear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84711" y="1940446"/>
                <a:ext cx="3641103" cy="41308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e.g. predict gravity given density of an object at known location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84711" y="1940446"/>
                <a:ext cx="3641103" cy="4130863"/>
              </a:xfrm>
              <a:blipFill rotWithShape="0">
                <a:blip r:embed="rId2"/>
                <a:stretch>
                  <a:fillRect l="-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098" y="1096638"/>
            <a:ext cx="3687673" cy="796901"/>
          </a:xfrm>
        </p:spPr>
        <p:txBody>
          <a:bodyPr/>
          <a:lstStyle/>
          <a:p>
            <a:r>
              <a:rPr lang="en-US" sz="2400" dirty="0" smtClean="0"/>
              <a:t>Non-linear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419097" y="1940445"/>
                <a:ext cx="3660078" cy="41523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en-US" dirty="0" smtClean="0"/>
              </a:p>
              <a:p>
                <a:r>
                  <a:rPr lang="en-US" dirty="0" smtClean="0"/>
                  <a:t>e.g. predict seismic waveform given 3D velocity structure of the Earth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419097" y="1940445"/>
                <a:ext cx="3660078" cy="4152390"/>
              </a:xfrm>
              <a:blipFill rotWithShape="0">
                <a:blip r:embed="rId3"/>
                <a:stretch>
                  <a:fillRect l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819251" y="3437860"/>
            <a:ext cx="3030279" cy="2714847"/>
            <a:chOff x="669009" y="3437860"/>
            <a:chExt cx="3030279" cy="2714847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/>
          <p:cNvCxnSpPr/>
          <p:nvPr/>
        </p:nvCxnSpPr>
        <p:spPr>
          <a:xfrm flipV="1">
            <a:off x="669009" y="4125433"/>
            <a:ext cx="3030279" cy="1112874"/>
          </a:xfrm>
          <a:prstGeom prst="line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4940596" y="4435493"/>
            <a:ext cx="3232079" cy="1162656"/>
          </a:xfrm>
          <a:custGeom>
            <a:avLst/>
            <a:gdLst>
              <a:gd name="connsiteX0" fmla="*/ 0 w 3232079"/>
              <a:gd name="connsiteY0" fmla="*/ 1134303 h 1162656"/>
              <a:gd name="connsiteX1" fmla="*/ 389860 w 3232079"/>
              <a:gd name="connsiteY1" fmla="*/ 42694 h 1162656"/>
              <a:gd name="connsiteX2" fmla="*/ 815162 w 3232079"/>
              <a:gd name="connsiteY2" fmla="*/ 1120126 h 1162656"/>
              <a:gd name="connsiteX3" fmla="*/ 1183758 w 3232079"/>
              <a:gd name="connsiteY3" fmla="*/ 71047 h 1162656"/>
              <a:gd name="connsiteX4" fmla="*/ 1601972 w 3232079"/>
              <a:gd name="connsiteY4" fmla="*/ 1070508 h 1162656"/>
              <a:gd name="connsiteX5" fmla="*/ 1970567 w 3232079"/>
              <a:gd name="connsiteY5" fmla="*/ 163 h 1162656"/>
              <a:gd name="connsiteX6" fmla="*/ 2410046 w 3232079"/>
              <a:gd name="connsiteY6" fmla="*/ 1162656 h 1162656"/>
              <a:gd name="connsiteX7" fmla="*/ 2764465 w 3232079"/>
              <a:gd name="connsiteY7" fmla="*/ 7252 h 1162656"/>
              <a:gd name="connsiteX8" fmla="*/ 3196855 w 3232079"/>
              <a:gd name="connsiteY8" fmla="*/ 964182 h 1162656"/>
              <a:gd name="connsiteX9" fmla="*/ 3175590 w 3232079"/>
              <a:gd name="connsiteY9" fmla="*/ 971270 h 11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1162656">
                <a:moveTo>
                  <a:pt x="0" y="1134303"/>
                </a:moveTo>
                <a:cubicBezTo>
                  <a:pt x="127000" y="589680"/>
                  <a:pt x="254000" y="45057"/>
                  <a:pt x="389860" y="42694"/>
                </a:cubicBezTo>
                <a:cubicBezTo>
                  <a:pt x="525720" y="40331"/>
                  <a:pt x="682846" y="1115400"/>
                  <a:pt x="815162" y="1120126"/>
                </a:cubicBezTo>
                <a:cubicBezTo>
                  <a:pt x="947478" y="1124851"/>
                  <a:pt x="1052623" y="79317"/>
                  <a:pt x="1183758" y="71047"/>
                </a:cubicBezTo>
                <a:cubicBezTo>
                  <a:pt x="1314893" y="62777"/>
                  <a:pt x="1470837" y="1082322"/>
                  <a:pt x="1601972" y="1070508"/>
                </a:cubicBezTo>
                <a:cubicBezTo>
                  <a:pt x="1733107" y="1058694"/>
                  <a:pt x="1835888" y="-15195"/>
                  <a:pt x="1970567" y="163"/>
                </a:cubicBezTo>
                <a:cubicBezTo>
                  <a:pt x="2105246" y="15521"/>
                  <a:pt x="2277730" y="1161475"/>
                  <a:pt x="2410046" y="1162656"/>
                </a:cubicBezTo>
                <a:cubicBezTo>
                  <a:pt x="2542362" y="1163837"/>
                  <a:pt x="2633330" y="40331"/>
                  <a:pt x="2764465" y="7252"/>
                </a:cubicBezTo>
                <a:cubicBezTo>
                  <a:pt x="2895600" y="-25827"/>
                  <a:pt x="3128334" y="803512"/>
                  <a:pt x="3196855" y="964182"/>
                </a:cubicBezTo>
                <a:cubicBezTo>
                  <a:pt x="3265376" y="1124852"/>
                  <a:pt x="3220483" y="1048061"/>
                  <a:pt x="3175590" y="971270"/>
                </a:cubicBez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805074" y="3289544"/>
            <a:ext cx="2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4832" y="3310779"/>
            <a:ext cx="3064140" cy="2927649"/>
            <a:chOff x="654832" y="3310779"/>
            <a:chExt cx="3064140" cy="2927649"/>
          </a:xfrm>
        </p:grpSpPr>
        <p:grpSp>
          <p:nvGrpSpPr>
            <p:cNvPr id="11" name="Group 10"/>
            <p:cNvGrpSpPr/>
            <p:nvPr/>
          </p:nvGrpSpPr>
          <p:grpSpPr>
            <a:xfrm>
              <a:off x="669009" y="3437860"/>
              <a:ext cx="3030279" cy="2714847"/>
              <a:chOff x="669009" y="3437860"/>
              <a:chExt cx="3030279" cy="2714847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942754" y="3437860"/>
                <a:ext cx="0" cy="27148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669009" y="5918790"/>
                <a:ext cx="3030279" cy="35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654832" y="3310779"/>
              <a:ext cx="287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31050" y="5869096"/>
              <a:ext cx="287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608358" y="5869096"/>
            <a:ext cx="28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8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Linearize from starting model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 noGrp="1"/>
              </p:cNvSpPr>
              <p:nvPr>
                <p:ph idx="1"/>
              </p:nvPr>
            </p:nvSpPr>
            <p:spPr>
              <a:xfrm>
                <a:off x="484711" y="3756990"/>
                <a:ext cx="8276632" cy="29867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57180" indent="-257180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557222" indent="-214316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857265" indent="-171453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200170" indent="-171453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1543076" indent="-171453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1885982" indent="-171453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05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228887" indent="-171453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05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2571793" indent="-171453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05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2914698" indent="-171453" algn="l" defTabSz="342905" rtl="0" eaLnBrk="1" latinLnBrk="0" hangingPunct="1">
                  <a:spcBef>
                    <a:spcPts val="75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05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2200" b="1" dirty="0" err="1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</a:t>
                </a:r>
                <a:r>
                  <a:rPr lang="en-US" sz="2200" b="1" baseline="-25000" dirty="0" err="1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j</a:t>
                </a:r>
                <a:r>
                  <a:rPr lang="en-US" sz="2200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= </a:t>
                </a:r>
                <a:r>
                  <a:rPr lang="en-US" sz="2200" b="1" dirty="0" err="1" smtClean="0">
                    <a:solidFill>
                      <a:srgbClr val="92D050"/>
                    </a:solidFill>
                  </a:rPr>
                  <a:t>G</a:t>
                </a:r>
                <a:r>
                  <a:rPr lang="en-US" sz="2200" b="1" baseline="-25000" dirty="0" err="1" smtClean="0">
                    <a:solidFill>
                      <a:srgbClr val="92D050"/>
                    </a:solidFill>
                  </a:rPr>
                  <a:t>jk</a:t>
                </a:r>
                <a:r>
                  <a:rPr lang="en-US" sz="2200" b="1" dirty="0" err="1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m</a:t>
                </a:r>
                <a:r>
                  <a:rPr lang="en-US" sz="2200" b="1" baseline="-25000" dirty="0" err="1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k</a:t>
                </a:r>
                <a:r>
                  <a:rPr lang="en-US" sz="2200" b="1" baseline="-25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200" dirty="0" smtClean="0"/>
                  <a:t>where </a:t>
                </a:r>
                <a:r>
                  <a:rPr lang="en-US" sz="2200" dirty="0" err="1" smtClean="0"/>
                  <a:t>Gjk</a:t>
                </a:r>
                <a:r>
                  <a:rPr lang="en-US" sz="2200" dirty="0" smtClean="0"/>
                  <a:t> is the path distance spent by wave </a:t>
                </a:r>
                <a:r>
                  <a:rPr lang="en-US" sz="2200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j</a:t>
                </a:r>
                <a:r>
                  <a:rPr lang="en-US" sz="2200" dirty="0" smtClean="0"/>
                  <a:t> within box </a:t>
                </a:r>
                <a:r>
                  <a:rPr lang="en-US" sz="22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k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>(or total sensitivity of wave </a:t>
                </a:r>
                <a:r>
                  <a:rPr lang="en-US" sz="2200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j</a:t>
                </a:r>
                <a:r>
                  <a:rPr lang="en-US" sz="2200" dirty="0" smtClean="0"/>
                  <a:t> in box </a:t>
                </a:r>
                <a:r>
                  <a:rPr lang="en-US" sz="22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k</a:t>
                </a:r>
                <a:r>
                  <a:rPr lang="en-US" sz="2200" dirty="0" smtClean="0"/>
                  <a:t>)</a:t>
                </a:r>
              </a:p>
              <a:p>
                <a:pPr marL="342906" lvl="1" indent="0">
                  <a:buNone/>
                </a:pPr>
                <a:r>
                  <a:rPr lang="en-US" sz="2000" b="1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 But path depends on slowness!!!</a:t>
                </a:r>
                <a:endParaRPr lang="en-US" sz="20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100" dirty="0" smtClean="0"/>
                  <a:t>So we have to linearize: either from starting model, or if needed, iteratively until we find optimal model</a:t>
                </a:r>
              </a:p>
              <a:p>
                <a:pPr lvl="1"/>
                <a:r>
                  <a:rPr lang="en-US" sz="2100" dirty="0" smtClean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1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1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1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1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1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1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1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sz="2100" dirty="0" smtClean="0"/>
              </a:p>
              <a:p>
                <a:pPr lvl="1"/>
                <a:r>
                  <a:rPr lang="en-US" sz="2000" b="1" dirty="0" err="1" smtClean="0">
                    <a:solidFill>
                      <a:srgbClr val="92D050"/>
                    </a:solidFill>
                  </a:rPr>
                  <a:t>G</a:t>
                </a:r>
                <a:r>
                  <a:rPr lang="en-US" sz="2000" b="1" baseline="-25000" dirty="0" err="1" smtClean="0">
                    <a:solidFill>
                      <a:srgbClr val="92D050"/>
                    </a:solidFill>
                  </a:rPr>
                  <a:t>jk</a:t>
                </a:r>
                <a:r>
                  <a:rPr lang="en-US" sz="2000" b="1" baseline="-25000" dirty="0" smtClean="0">
                    <a:solidFill>
                      <a:srgbClr val="92D050"/>
                    </a:solidFill>
                  </a:rPr>
                  <a:t> </a:t>
                </a:r>
                <a:r>
                  <a:rPr lang="en-US" sz="2100" dirty="0" smtClean="0"/>
                  <a:t>must be computed in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2100" i="1" smtClean="0"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00" b="0" i="1" smtClean="0"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100" b="0" i="1" smtClean="0"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100" b="0" i="1" smtClean="0"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sz="21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1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100" dirty="0" smtClean="0"/>
                  <a:t> or even at each iteration</a:t>
                </a:r>
              </a:p>
              <a:p>
                <a:endParaRPr lang="en-US" sz="2100" dirty="0"/>
              </a:p>
            </p:txBody>
          </p:sp>
        </mc:Choice>
        <mc:Fallback>
          <p:sp>
            <p:nvSpPr>
              <p:cNvPr id="5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11" y="3756990"/>
                <a:ext cx="8276632" cy="2986709"/>
              </a:xfrm>
              <a:prstGeom prst="rect">
                <a:avLst/>
              </a:prstGeom>
              <a:blipFill rotWithShape="0">
                <a:blip r:embed="rId4"/>
                <a:stretch>
                  <a:fillRect l="-516" t="-2449" b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12"/>
          <p:cNvSpPr txBox="1">
            <a:spLocks/>
          </p:cNvSpPr>
          <p:nvPr/>
        </p:nvSpPr>
        <p:spPr>
          <a:xfrm>
            <a:off x="790161" y="1238512"/>
            <a:ext cx="3096038" cy="2230246"/>
          </a:xfrm>
          <a:prstGeom prst="rect">
            <a:avLst/>
          </a:prstGeom>
        </p:spPr>
        <p:txBody>
          <a:bodyPr/>
          <a:lstStyle>
            <a:lvl1pPr marL="257180" indent="-257180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22" indent="-214316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9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65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70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76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82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87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93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98" indent="-171453" algn="l" defTabSz="342905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1800" dirty="0" smtClean="0"/>
              <a:t>For </a:t>
            </a:r>
            <a:r>
              <a:rPr lang="en-US" sz="1800" dirty="0" err="1" smtClean="0"/>
              <a:t>wavefield</a:t>
            </a:r>
            <a:r>
              <a:rPr lang="en-US" sz="1800" dirty="0" smtClean="0"/>
              <a:t> to remain continuous along interface between regions with different velocities, waves will change direction in addition to their speed.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Snells_01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4545" y="1173637"/>
            <a:ext cx="4265744" cy="23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analysis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 solve the mixed-determined tomographic problem, we usually need to introduce prior information (i.e. smoothing, damping,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We can see how well we would image input structures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by feeding predicted data</a:t>
                </a:r>
                <a:r>
                  <a:rPr lang="en-US" sz="2800" b="1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b="1" dirty="0" err="1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</a:t>
                </a:r>
                <a:r>
                  <a:rPr lang="en-US" sz="2800" b="1" baseline="-25000" dirty="0" err="1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test</a:t>
                </a:r>
                <a:r>
                  <a:rPr lang="en-US" sz="2800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= </a:t>
                </a:r>
                <a:r>
                  <a:rPr lang="en-US" sz="2800" b="1" dirty="0" err="1" smtClean="0">
                    <a:solidFill>
                      <a:srgbClr val="92D050"/>
                    </a:solidFill>
                  </a:rPr>
                  <a:t>G</a:t>
                </a:r>
                <a:r>
                  <a:rPr lang="en-US" sz="2800" b="1" dirty="0" err="1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m</a:t>
                </a:r>
                <a:r>
                  <a:rPr lang="en-US" sz="2800" b="1" baseline="-25000" dirty="0" err="1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test</a:t>
                </a:r>
                <a:r>
                  <a:rPr lang="en-US" sz="2800" b="1" baseline="-250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 smtClean="0"/>
                  <a:t>into the inversion: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en-US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  <m:r>
                      <a:rPr lang="en-US" b="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 </a:t>
                </a:r>
                <a:r>
                  <a:rPr lang="en-US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R</a:t>
                </a:r>
                <a:r>
                  <a:rPr lang="en-US" dirty="0" smtClean="0"/>
                  <a:t> is called the “</a:t>
                </a:r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resolution</a:t>
                </a:r>
                <a:r>
                  <a:rPr lang="en-US" dirty="0" smtClean="0"/>
                  <a:t>” operator (or matrix)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71" t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824261" y="2786608"/>
                <a:ext cx="5026376" cy="497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600" i="1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60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6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261" y="2786608"/>
                <a:ext cx="5026376" cy="4972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774786" y="3241527"/>
                <a:ext cx="3881575" cy="532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60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600" b="0" i="1" smtClean="0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786" y="3241527"/>
                <a:ext cx="3881575" cy="5320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6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</a:t>
            </a:r>
            <a:r>
              <a:rPr lang="en-US" dirty="0" smtClean="0"/>
              <a:t>analysis, continued.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3509" y="1350571"/>
                <a:ext cx="3359427" cy="5353375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en-US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𝐑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We usually present </a:t>
                </a:r>
                <a:r>
                  <a:rPr lang="en-US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R</a:t>
                </a:r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 smtClean="0"/>
                  <a:t>by plotting input-output pairs of “resolution tests”:</a:t>
                </a:r>
              </a:p>
              <a:p>
                <a:pPr lvl="1"/>
                <a:r>
                  <a:rPr lang="en-US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checkerboards</a:t>
                </a:r>
                <a:r>
                  <a:rPr lang="en-US" dirty="0" smtClean="0"/>
                  <a:t> of fast/slow variations or</a:t>
                </a:r>
                <a:r>
                  <a:rPr lang="en-US" dirty="0"/>
                  <a:t> </a:t>
                </a:r>
                <a:r>
                  <a:rPr lang="en-US" dirty="0" smtClean="0">
                    <a:solidFill>
                      <a:srgbClr val="92D050"/>
                    </a:solidFill>
                  </a:rPr>
                  <a:t>spatially localized spike </a:t>
                </a:r>
                <a:r>
                  <a:rPr lang="en-US" dirty="0" smtClean="0"/>
                  <a:t>of velocity perturbation</a:t>
                </a:r>
              </a:p>
              <a:p>
                <a:r>
                  <a:rPr lang="en-US" dirty="0" smtClean="0">
                    <a:solidFill>
                      <a:srgbClr val="FF00FF"/>
                    </a:solidFill>
                  </a:rPr>
                  <a:t>R analysis neglects errors in computing g(m), biases in data, and fails if problem too non-linear.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509" y="1350571"/>
                <a:ext cx="3359427" cy="5353375"/>
              </a:xfrm>
              <a:blipFill rotWithShape="0">
                <a:blip r:embed="rId2"/>
                <a:stretch>
                  <a:fillRect l="-1452" r="-2722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egree10cb.jpg"/>
          <p:cNvPicPr>
            <a:picLocks noChangeAspect="1"/>
          </p:cNvPicPr>
          <p:nvPr/>
        </p:nvPicPr>
        <p:blipFill>
          <a:blip r:embed="rId3"/>
          <a:srcRect l="7718" t="6083" r="11417" b="38493"/>
          <a:stretch>
            <a:fillRect/>
          </a:stretch>
        </p:blipFill>
        <p:spPr>
          <a:xfrm>
            <a:off x="3696763" y="1350571"/>
            <a:ext cx="2514420" cy="2879765"/>
          </a:xfrm>
          <a:prstGeom prst="rect">
            <a:avLst/>
          </a:prstGeom>
        </p:spPr>
      </p:pic>
      <p:pic>
        <p:nvPicPr>
          <p:cNvPr id="5" name="Picture 4" descr="degree20cb.jpg"/>
          <p:cNvPicPr>
            <a:picLocks noChangeAspect="1"/>
          </p:cNvPicPr>
          <p:nvPr/>
        </p:nvPicPr>
        <p:blipFill>
          <a:blip r:embed="rId4"/>
          <a:srcRect l="7922" t="6083" r="8459" b="38493"/>
          <a:stretch>
            <a:fillRect/>
          </a:stretch>
        </p:blipFill>
        <p:spPr>
          <a:xfrm>
            <a:off x="6211182" y="1350572"/>
            <a:ext cx="2598703" cy="2879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973" y="4235751"/>
            <a:ext cx="394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Above </a:t>
            </a:r>
            <a:r>
              <a:rPr lang="en-US" sz="1400" dirty="0"/>
              <a:t>f</a:t>
            </a:r>
            <a:r>
              <a:rPr lang="en-US" sz="1400" dirty="0" smtClean="0"/>
              <a:t>igures from </a:t>
            </a:r>
            <a:r>
              <a:rPr lang="en-US" sz="1400" dirty="0" smtClean="0"/>
              <a:t>this afternoon’s tutorial!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0491"/>
          <a:stretch/>
        </p:blipFill>
        <p:spPr>
          <a:xfrm>
            <a:off x="4716117" y="4631546"/>
            <a:ext cx="3511977" cy="207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7473603" y="5641677"/>
            <a:ext cx="1816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Ritsema et al. 2004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75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all data created equal?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2074" y="1207257"/>
            <a:ext cx="8497344" cy="1960754"/>
          </a:xfrm>
        </p:spPr>
        <p:txBody>
          <a:bodyPr>
            <a:noAutofit/>
          </a:bodyPr>
          <a:lstStyle/>
          <a:p>
            <a:r>
              <a:rPr lang="en-US" sz="2200" dirty="0" smtClean="0"/>
              <a:t>Traditional tomography relies on travel-time (phase velocity) measurements of body (surface) waves</a:t>
            </a:r>
          </a:p>
          <a:p>
            <a:r>
              <a:rPr lang="en-US" sz="2200" dirty="0" smtClean="0"/>
              <a:t>This data is ill-suited </a:t>
            </a:r>
            <a:r>
              <a:rPr lang="en-US" sz="2200" dirty="0" smtClean="0"/>
              <a:t>– 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has low sensitivity</a:t>
            </a:r>
            <a:r>
              <a:rPr lang="en-US" sz="2200" dirty="0" smtClean="0"/>
              <a:t> – </a:t>
            </a:r>
            <a:r>
              <a:rPr lang="en-US" sz="2200" dirty="0" smtClean="0"/>
              <a:t>for </a:t>
            </a:r>
            <a:r>
              <a:rPr lang="en-US" sz="2200" dirty="0" smtClean="0"/>
              <a:t>imaging structures that are small, far away, or have weak velocity anomalies (e.g. plume conduits)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836" y="0"/>
            <a:ext cx="549164" cy="5681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21" y="3978398"/>
            <a:ext cx="3064023" cy="2639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163" r="1080"/>
          <a:stretch/>
        </p:blipFill>
        <p:spPr>
          <a:xfrm>
            <a:off x="0" y="3976083"/>
            <a:ext cx="6042921" cy="26439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940" y="6558039"/>
            <a:ext cx="2323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Rickers</a:t>
            </a:r>
            <a:r>
              <a:rPr lang="en-US" sz="1200" dirty="0" smtClean="0"/>
              <a:t> et al. 2012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6564" y="3254104"/>
            <a:ext cx="243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Input structure (plume)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8554" y="3254104"/>
            <a:ext cx="243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Imaged using traveltimes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3104" y="3237900"/>
            <a:ext cx="243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Imaged using waveforms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spaces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038274" y="1965388"/>
            <a:ext cx="3439285" cy="3430159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32400" y="2113719"/>
            <a:ext cx="3254400" cy="3281828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30794" y="2095926"/>
            <a:ext cx="3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4103" y="2248326"/>
            <a:ext cx="3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585920" y="2744128"/>
            <a:ext cx="2076549" cy="203955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85819" y="2617658"/>
            <a:ext cx="2206333" cy="23050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318770" y="1880407"/>
            <a:ext cx="3479456" cy="1432323"/>
          </a:xfrm>
          <a:custGeom>
            <a:avLst/>
            <a:gdLst>
              <a:gd name="connsiteX0" fmla="*/ 0 w 3479456"/>
              <a:gd name="connsiteY0" fmla="*/ 520704 h 1432323"/>
              <a:gd name="connsiteX1" fmla="*/ 1038275 w 3479456"/>
              <a:gd name="connsiteY1" fmla="*/ 112793 h 1432323"/>
              <a:gd name="connsiteX2" fmla="*/ 2224874 w 3479456"/>
              <a:gd name="connsiteY2" fmla="*/ 186959 h 1432323"/>
              <a:gd name="connsiteX3" fmla="*/ 3281689 w 3479456"/>
              <a:gd name="connsiteY3" fmla="*/ 1234548 h 1432323"/>
              <a:gd name="connsiteX4" fmla="*/ 3411474 w 3479456"/>
              <a:gd name="connsiteY4" fmla="*/ 1373609 h 143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456" h="1432323">
                <a:moveTo>
                  <a:pt x="0" y="520704"/>
                </a:moveTo>
                <a:cubicBezTo>
                  <a:pt x="333731" y="344560"/>
                  <a:pt x="667463" y="168417"/>
                  <a:pt x="1038275" y="112793"/>
                </a:cubicBezTo>
                <a:cubicBezTo>
                  <a:pt x="1409087" y="57169"/>
                  <a:pt x="1850972" y="0"/>
                  <a:pt x="2224874" y="186959"/>
                </a:cubicBezTo>
                <a:cubicBezTo>
                  <a:pt x="2598776" y="373918"/>
                  <a:pt x="3083922" y="1036773"/>
                  <a:pt x="3281689" y="1234548"/>
                </a:cubicBezTo>
                <a:cubicBezTo>
                  <a:pt x="3479456" y="1432323"/>
                  <a:pt x="3411474" y="1373609"/>
                  <a:pt x="3411474" y="1373609"/>
                </a:cubicBezTo>
              </a:path>
            </a:pathLst>
          </a:custGeom>
          <a:ln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47958" y="4588996"/>
            <a:ext cx="3884259" cy="1253090"/>
          </a:xfrm>
          <a:custGeom>
            <a:avLst/>
            <a:gdLst>
              <a:gd name="connsiteX0" fmla="*/ 3884259 w 3884259"/>
              <a:gd name="connsiteY0" fmla="*/ 407911 h 1253090"/>
              <a:gd name="connsiteX1" fmla="*/ 2864525 w 3884259"/>
              <a:gd name="connsiteY1" fmla="*/ 982694 h 1253090"/>
              <a:gd name="connsiteX2" fmla="*/ 1446168 w 3884259"/>
              <a:gd name="connsiteY2" fmla="*/ 1251545 h 1253090"/>
              <a:gd name="connsiteX3" fmla="*/ 611840 w 3884259"/>
              <a:gd name="connsiteY3" fmla="*/ 991965 h 1253090"/>
              <a:gd name="connsiteX4" fmla="*/ 0 w 3884259"/>
              <a:gd name="connsiteY4" fmla="*/ 0 h 125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4259" h="1253090">
                <a:moveTo>
                  <a:pt x="3884259" y="407911"/>
                </a:moveTo>
                <a:cubicBezTo>
                  <a:pt x="3577566" y="624999"/>
                  <a:pt x="3270874" y="842088"/>
                  <a:pt x="2864525" y="982694"/>
                </a:cubicBezTo>
                <a:cubicBezTo>
                  <a:pt x="2458176" y="1123300"/>
                  <a:pt x="1821615" y="1250000"/>
                  <a:pt x="1446168" y="1251545"/>
                </a:cubicBezTo>
                <a:cubicBezTo>
                  <a:pt x="1070721" y="1253090"/>
                  <a:pt x="852868" y="1200556"/>
                  <a:pt x="611840" y="991965"/>
                </a:cubicBezTo>
                <a:cubicBezTo>
                  <a:pt x="370812" y="783374"/>
                  <a:pt x="0" y="0"/>
                  <a:pt x="0" y="0"/>
                </a:cubicBezTo>
              </a:path>
            </a:pathLst>
          </a:custGeom>
          <a:ln>
            <a:solidFill>
              <a:srgbClr val="C0504D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58421" y="1417638"/>
            <a:ext cx="175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</a:t>
            </a:r>
            <a:r>
              <a:rPr lang="en-US" dirty="0" smtClean="0"/>
              <a:t>=Gm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77559" y="5842086"/>
            <a:ext cx="123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m=</a:t>
            </a:r>
            <a:r>
              <a:rPr lang="en-US" dirty="0" err="1" smtClean="0"/>
              <a:t>G</a:t>
            </a:r>
            <a:r>
              <a:rPr lang="en-US" baseline="30000" dirty="0" err="1" smtClean="0"/>
              <a:t>T</a:t>
            </a:r>
            <a:r>
              <a:rPr lang="en-US" dirty="0" err="1" smtClean="0"/>
              <a:t>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1786970"/>
            <a:ext cx="143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null space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899845" y="2571729"/>
            <a:ext cx="879429" cy="60257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28728" y="1450198"/>
            <a:ext cx="190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null space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7515021" y="2212521"/>
            <a:ext cx="679055" cy="38415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77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null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1" y="1481471"/>
            <a:ext cx="7910534" cy="4993872"/>
          </a:xfrm>
        </p:spPr>
        <p:txBody>
          <a:bodyPr>
            <a:normAutofit/>
          </a:bodyPr>
          <a:lstStyle/>
          <a:p>
            <a:r>
              <a:rPr lang="en-US" dirty="0" smtClean="0"/>
              <a:t>Linear combinations of data that cannot be predicted by any possible model vector </a:t>
            </a:r>
            <a:r>
              <a:rPr lang="en-US" b="1" dirty="0" smtClean="0"/>
              <a:t>m </a:t>
            </a:r>
            <a:endParaRPr lang="en-US" b="1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For example, no simple linear theory could predict different values for a repeated measurement, but real repeated measurements will usually differ due to measurement </a:t>
            </a:r>
            <a:r>
              <a:rPr lang="en-US" dirty="0" smtClean="0"/>
              <a:t>error</a:t>
            </a:r>
          </a:p>
          <a:p>
            <a:endParaRPr lang="en-US" dirty="0" smtClean="0"/>
          </a:p>
          <a:p>
            <a:r>
              <a:rPr lang="en-US" dirty="0" smtClean="0"/>
              <a:t>If a data null space exists, it is generally impossible to match the data exactly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 null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1" y="1481470"/>
            <a:ext cx="7910534" cy="4983933"/>
          </a:xfrm>
        </p:spPr>
        <p:txBody>
          <a:bodyPr>
            <a:normAutofit/>
          </a:bodyPr>
          <a:lstStyle/>
          <a:p>
            <a:r>
              <a:rPr lang="en-US" dirty="0" smtClean="0"/>
              <a:t>A model null vector is any solution to the homogenous problem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means we can add in an arbitrary constant times any model null vector and not affect the data misfit</a:t>
            </a:r>
          </a:p>
          <a:p>
            <a:r>
              <a:rPr lang="en-US" dirty="0" smtClean="0"/>
              <a:t>The existence of a model null space implies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non-uniqueness</a:t>
            </a:r>
            <a:r>
              <a:rPr lang="en-US" dirty="0" smtClean="0"/>
              <a:t> of any inverse </a:t>
            </a:r>
            <a:r>
              <a:rPr lang="en-US" dirty="0" smtClean="0"/>
              <a:t>solution</a:t>
            </a:r>
          </a:p>
          <a:p>
            <a:r>
              <a:rPr lang="en-US" dirty="0" smtClean="0"/>
              <a:t>We can use linear algebra to map out model null space 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0" y="2830513"/>
            <a:ext cx="2413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Quantifying </a:t>
            </a:r>
            <a:r>
              <a:rPr lang="en-US" dirty="0" smtClean="0"/>
              <a:t>null space with Singular Value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27" y="1749287"/>
            <a:ext cx="3723709" cy="482544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SVD breaks down </a:t>
            </a:r>
            <a:r>
              <a:rPr lang="en-US" dirty="0" smtClean="0">
                <a:solidFill>
                  <a:srgbClr val="92D050"/>
                </a:solidFill>
              </a:rPr>
              <a:t>G</a:t>
            </a:r>
            <a:r>
              <a:rPr lang="en-US" dirty="0" smtClean="0"/>
              <a:t> matrix into a series of vectors weighted by singular values that quantify the sampling of the data and model </a:t>
            </a:r>
            <a:r>
              <a:rPr lang="en-US" dirty="0" smtClean="0"/>
              <a:t>spaces</a:t>
            </a:r>
          </a:p>
          <a:p>
            <a:pPr lvl="1"/>
            <a:r>
              <a:rPr lang="en-US" dirty="0"/>
              <a:t>Column vectors of U associated with 0 (or very near-zero) singular values are in the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data null space</a:t>
            </a:r>
          </a:p>
          <a:p>
            <a:pPr lvl="1"/>
            <a:r>
              <a:rPr lang="en-US" dirty="0"/>
              <a:t>Column vectors of V associated with 0 singular values are in the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model null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space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37" y="1633551"/>
            <a:ext cx="2413000" cy="43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1960" y="2258779"/>
            <a:ext cx="1983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N matrix with columns representing vectors that span the data space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6737" y="2405789"/>
            <a:ext cx="1983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M matrix with columns representing vectors that span the model space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67" y="4410762"/>
            <a:ext cx="2565400" cy="1104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7809" y="5730501"/>
            <a:ext cx="4070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If M&lt;N, this is a M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M square diagonal matrix of the singular values of the problem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751845" y="2065353"/>
            <a:ext cx="718529" cy="75736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7463097" y="2041627"/>
            <a:ext cx="732355" cy="368632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933664" y="2116726"/>
            <a:ext cx="1033073" cy="255963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036904" y="4963212"/>
            <a:ext cx="64606" cy="82076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evaluate tomography?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Consider data + modeling uncertainty: </a:t>
                </a:r>
                <a:endParaRPr lang="en-US" dirty="0"/>
              </a:p>
              <a:p>
                <a:pPr lvl="1"/>
                <a:r>
                  <a:rPr lang="en-US" dirty="0" smtClean="0"/>
                  <a:t> quality of recordings / processing</a:t>
                </a:r>
              </a:p>
              <a:p>
                <a:pPr lvl="1"/>
                <a:r>
                  <a:rPr lang="en-US" dirty="0" smtClean="0"/>
                  <a:t> ray theory vs. wave equation solver</a:t>
                </a:r>
              </a:p>
              <a:p>
                <a:r>
                  <a:rPr lang="en-US" dirty="0" smtClean="0"/>
                  <a:t>Consider how sensitive data is to quantity of interest:</a:t>
                </a:r>
              </a:p>
              <a:p>
                <a:pPr lvl="1"/>
                <a:r>
                  <a:rPr lang="en-US" dirty="0" smtClean="0"/>
                  <a:t> waveforms contain more information than </a:t>
                </a:r>
                <a:r>
                  <a:rPr lang="en-US" dirty="0"/>
                  <a:t>travel-times </a:t>
                </a:r>
                <a:endParaRPr lang="en-US" dirty="0" smtClean="0"/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density is tough compared to velocity</a:t>
                </a:r>
              </a:p>
              <a:p>
                <a:r>
                  <a:rPr lang="en-US" dirty="0" smtClean="0"/>
                  <a:t>Posterior model covariance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 can tell you about trade-offs and uncertainty </a:t>
                </a:r>
              </a:p>
              <a:p>
                <a:pPr lvl="1"/>
                <a:r>
                  <a:rPr lang="en-US" dirty="0" smtClea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 but be mindful of limitations!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71" t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282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Evaluating an inverse model paper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4711" y="1481471"/>
            <a:ext cx="7910534" cy="49938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well does the data sample the region being modeled</a:t>
            </a:r>
            <a:r>
              <a:rPr lang="en-US" dirty="0" smtClean="0"/>
              <a:t>?  </a:t>
            </a:r>
            <a:r>
              <a:rPr lang="en-US" dirty="0" smtClean="0"/>
              <a:t>How </a:t>
            </a:r>
            <a:r>
              <a:rPr lang="en-US" dirty="0" smtClean="0"/>
              <a:t>sensitive is it to parameters of interest? </a:t>
            </a:r>
            <a:r>
              <a:rPr lang="en-US" dirty="0" smtClean="0"/>
              <a:t>Is </a:t>
            </a:r>
            <a:r>
              <a:rPr lang="en-US" dirty="0" smtClean="0"/>
              <a:t>the data any good to begin with?</a:t>
            </a:r>
            <a:endParaRPr lang="en-US" dirty="0"/>
          </a:p>
          <a:p>
            <a:r>
              <a:rPr lang="en-US" dirty="0" smtClean="0"/>
              <a:t>Is the problem linear or not?  Can it be linearized?  Should it?</a:t>
            </a:r>
          </a:p>
          <a:p>
            <a:r>
              <a:rPr lang="en-US" dirty="0" smtClean="0"/>
              <a:t>What kind of theory are they using for the forward problem?</a:t>
            </a:r>
          </a:p>
          <a:p>
            <a:r>
              <a:rPr lang="en-US" dirty="0" smtClean="0"/>
              <a:t>What inverse technique are they using?  Does it make sense for the problem?</a:t>
            </a:r>
          </a:p>
          <a:p>
            <a:r>
              <a:rPr lang="en-US" dirty="0" smtClean="0"/>
              <a:t>What’s the model resolution and error?  Did they explain </a:t>
            </a:r>
            <a:r>
              <a:rPr lang="en-US" dirty="0" smtClean="0"/>
              <a:t>both implicit and explicit regularization </a:t>
            </a:r>
            <a:r>
              <a:rPr lang="en-US" dirty="0" smtClean="0"/>
              <a:t>choices they made and what effect </a:t>
            </a:r>
            <a:r>
              <a:rPr lang="en-US" dirty="0" smtClean="0"/>
              <a:t>they</a:t>
            </a:r>
            <a:r>
              <a:rPr lang="en-US" dirty="0" smtClean="0"/>
              <a:t> have </a:t>
            </a:r>
            <a:r>
              <a:rPr lang="en-US" dirty="0" smtClean="0"/>
              <a:t>on the model</a:t>
            </a:r>
            <a:r>
              <a:rPr lang="en-US" dirty="0" smtClean="0"/>
              <a:t>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39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formulation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Observations are sampled in time and/or space and lumped into a data vector (</a:t>
            </a:r>
            <a:r>
              <a:rPr lang="en-US" b="1" dirty="0" smtClean="0"/>
              <a:t>d</a:t>
            </a:r>
            <a:r>
              <a:rPr lang="en-US" dirty="0" smtClean="0"/>
              <a:t>)</a:t>
            </a:r>
          </a:p>
          <a:p>
            <a:r>
              <a:rPr lang="en-US" dirty="0"/>
              <a:t>Physical quantities of interest </a:t>
            </a:r>
            <a:r>
              <a:rPr lang="en-US" dirty="0" smtClean="0"/>
              <a:t>are expressed as a finite set of parameters that are lumped </a:t>
            </a:r>
            <a:r>
              <a:rPr lang="en-US" dirty="0"/>
              <a:t>into a model vector (</a:t>
            </a:r>
            <a:r>
              <a:rPr lang="en-US" b="1" dirty="0"/>
              <a:t>m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70027" y="4653740"/>
            <a:ext cx="3782286" cy="1268590"/>
            <a:chOff x="2909190" y="4554503"/>
            <a:chExt cx="3782286" cy="1268590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9130" y="4554503"/>
              <a:ext cx="1866900" cy="469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909190" y="5453761"/>
              <a:ext cx="1501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Data vector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78443" y="5453761"/>
              <a:ext cx="1613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Model vector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3505660" y="5058314"/>
              <a:ext cx="512796" cy="4449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V="1">
              <a:off x="5271348" y="5091067"/>
              <a:ext cx="491347" cy="3580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6865644" y="4212269"/>
            <a:ext cx="2076549" cy="20395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48015" y="4035474"/>
            <a:ext cx="2206333" cy="2305083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20756637">
            <a:off x="5229953" y="3716296"/>
            <a:ext cx="2795740" cy="1432323"/>
          </a:xfrm>
          <a:custGeom>
            <a:avLst/>
            <a:gdLst>
              <a:gd name="connsiteX0" fmla="*/ 0 w 3479456"/>
              <a:gd name="connsiteY0" fmla="*/ 520704 h 1432323"/>
              <a:gd name="connsiteX1" fmla="*/ 1038275 w 3479456"/>
              <a:gd name="connsiteY1" fmla="*/ 112793 h 1432323"/>
              <a:gd name="connsiteX2" fmla="*/ 2224874 w 3479456"/>
              <a:gd name="connsiteY2" fmla="*/ 186959 h 1432323"/>
              <a:gd name="connsiteX3" fmla="*/ 3281689 w 3479456"/>
              <a:gd name="connsiteY3" fmla="*/ 1234548 h 1432323"/>
              <a:gd name="connsiteX4" fmla="*/ 3411474 w 3479456"/>
              <a:gd name="connsiteY4" fmla="*/ 1373609 h 143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456" h="1432323">
                <a:moveTo>
                  <a:pt x="0" y="520704"/>
                </a:moveTo>
                <a:cubicBezTo>
                  <a:pt x="333731" y="344560"/>
                  <a:pt x="667463" y="168417"/>
                  <a:pt x="1038275" y="112793"/>
                </a:cubicBezTo>
                <a:cubicBezTo>
                  <a:pt x="1409087" y="57169"/>
                  <a:pt x="1850972" y="0"/>
                  <a:pt x="2224874" y="186959"/>
                </a:cubicBezTo>
                <a:cubicBezTo>
                  <a:pt x="2598776" y="373918"/>
                  <a:pt x="3083922" y="1036773"/>
                  <a:pt x="3281689" y="1234548"/>
                </a:cubicBezTo>
                <a:cubicBezTo>
                  <a:pt x="3479456" y="1432323"/>
                  <a:pt x="3411474" y="1373609"/>
                  <a:pt x="3411474" y="1373609"/>
                </a:cubicBezTo>
              </a:path>
            </a:pathLst>
          </a:custGeom>
          <a:noFill/>
          <a:ln w="57150">
            <a:solidFill>
              <a:srgbClr val="92D05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72640" y="3883253"/>
            <a:ext cx="493004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g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6094" y="4958756"/>
            <a:ext cx="148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Model (m)</a:t>
            </a:r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1736" y="4958756"/>
            <a:ext cx="148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Data (d)</a:t>
            </a:r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5214" y="5188837"/>
            <a:ext cx="2795740" cy="1432323"/>
            <a:chOff x="5075214" y="5188837"/>
            <a:chExt cx="2795740" cy="1432323"/>
          </a:xfrm>
        </p:grpSpPr>
        <p:sp>
          <p:nvSpPr>
            <p:cNvPr id="21" name="Freeform 20"/>
            <p:cNvSpPr/>
            <p:nvPr/>
          </p:nvSpPr>
          <p:spPr>
            <a:xfrm rot="9547040">
              <a:off x="5075214" y="5188837"/>
              <a:ext cx="2795740" cy="1432323"/>
            </a:xfrm>
            <a:custGeom>
              <a:avLst/>
              <a:gdLst>
                <a:gd name="connsiteX0" fmla="*/ 0 w 3479456"/>
                <a:gd name="connsiteY0" fmla="*/ 520704 h 1432323"/>
                <a:gd name="connsiteX1" fmla="*/ 1038275 w 3479456"/>
                <a:gd name="connsiteY1" fmla="*/ 112793 h 1432323"/>
                <a:gd name="connsiteX2" fmla="*/ 2224874 w 3479456"/>
                <a:gd name="connsiteY2" fmla="*/ 186959 h 1432323"/>
                <a:gd name="connsiteX3" fmla="*/ 3281689 w 3479456"/>
                <a:gd name="connsiteY3" fmla="*/ 1234548 h 1432323"/>
                <a:gd name="connsiteX4" fmla="*/ 3411474 w 3479456"/>
                <a:gd name="connsiteY4" fmla="*/ 1373609 h 143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9456" h="1432323">
                  <a:moveTo>
                    <a:pt x="0" y="520704"/>
                  </a:moveTo>
                  <a:cubicBezTo>
                    <a:pt x="333731" y="344560"/>
                    <a:pt x="667463" y="168417"/>
                    <a:pt x="1038275" y="112793"/>
                  </a:cubicBezTo>
                  <a:cubicBezTo>
                    <a:pt x="1409087" y="57169"/>
                    <a:pt x="1850972" y="0"/>
                    <a:pt x="2224874" y="186959"/>
                  </a:cubicBezTo>
                  <a:cubicBezTo>
                    <a:pt x="2598776" y="373918"/>
                    <a:pt x="3083922" y="1036773"/>
                    <a:pt x="3281689" y="1234548"/>
                  </a:cubicBezTo>
                  <a:cubicBezTo>
                    <a:pt x="3479456" y="1432323"/>
                    <a:pt x="3411474" y="1373609"/>
                    <a:pt x="3411474" y="1373609"/>
                  </a:cubicBezTo>
                </a:path>
              </a:pathLst>
            </a:custGeom>
            <a:noFill/>
            <a:ln w="57150">
              <a:solidFill>
                <a:schemeClr val="accent6">
                  <a:lumMod val="60000"/>
                  <a:lumOff val="40000"/>
                </a:schemeClr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66399" y="6084162"/>
              <a:ext cx="595136" cy="369332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???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0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1" y="830404"/>
            <a:ext cx="3326946" cy="1574865"/>
          </a:xfrm>
        </p:spPr>
        <p:txBody>
          <a:bodyPr/>
          <a:lstStyle/>
          <a:p>
            <a:r>
              <a:rPr lang="en-US" dirty="0" smtClean="0"/>
              <a:t>Q&amp;A +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1" y="3369643"/>
            <a:ext cx="2680902" cy="2878763"/>
          </a:xfrm>
        </p:spPr>
        <p:txBody>
          <a:bodyPr/>
          <a:lstStyle/>
          <a:p>
            <a:r>
              <a:rPr lang="en-US" dirty="0" smtClean="0"/>
              <a:t>Any questions?</a:t>
            </a:r>
          </a:p>
          <a:p>
            <a:r>
              <a:rPr lang="en-US" dirty="0" smtClean="0"/>
              <a:t>Any comments?</a:t>
            </a:r>
          </a:p>
          <a:p>
            <a:r>
              <a:rPr lang="en-US" dirty="0" smtClean="0"/>
              <a:t>Any heckles?</a:t>
            </a:r>
            <a:endParaRPr lang="en-US" dirty="0"/>
          </a:p>
        </p:txBody>
      </p:sp>
      <p:pic>
        <p:nvPicPr>
          <p:cNvPr id="4" name="R05_run_1_begin_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extLst/>
          </a:blip>
          <a:srcRect l="1366" r="5143" b="17950"/>
          <a:stretch/>
        </p:blipFill>
        <p:spPr>
          <a:xfrm>
            <a:off x="3959912" y="0"/>
            <a:ext cx="5184088" cy="3369643"/>
          </a:xfrm>
          <a:prstGeom prst="rect">
            <a:avLst/>
          </a:prstGeom>
        </p:spPr>
      </p:pic>
      <p:pic>
        <p:nvPicPr>
          <p:cNvPr id="5" name="R05_run_1_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extLst/>
          </a:blip>
          <a:srcRect l="2097" r="5319" b="16934"/>
          <a:stretch/>
        </p:blipFill>
        <p:spPr>
          <a:xfrm>
            <a:off x="3959912" y="3369644"/>
            <a:ext cx="5184088" cy="348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2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4976036"/>
          </a:xfrm>
        </p:spPr>
        <p:txBody>
          <a:bodyPr>
            <a:normAutofit/>
          </a:bodyPr>
          <a:lstStyle/>
          <a:p>
            <a:r>
              <a:rPr lang="en-US" dirty="0" smtClean="0"/>
              <a:t>What quantities (parameters) should we consider?</a:t>
            </a:r>
          </a:p>
          <a:p>
            <a:r>
              <a:rPr lang="en-US" dirty="0" smtClean="0"/>
              <a:t>Consider pairs of quantities, such as measurements (y) made at conditions (x)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47684" y="4739901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875" y="330744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3917" y="2211224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217769" y="1770890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104167" y="1112874"/>
            <a:ext cx="4352261" cy="3693042"/>
          </a:xfrm>
          <a:custGeom>
            <a:avLst/>
            <a:gdLst>
              <a:gd name="connsiteX0" fmla="*/ 0 w 4352261"/>
              <a:gd name="connsiteY0" fmla="*/ 3693042 h 3693042"/>
              <a:gd name="connsiteX1" fmla="*/ 2636875 w 4352261"/>
              <a:gd name="connsiteY1" fmla="*/ 2863703 h 3693042"/>
              <a:gd name="connsiteX2" fmla="*/ 4352261 w 4352261"/>
              <a:gd name="connsiteY2" fmla="*/ 0 h 3693042"/>
              <a:gd name="connsiteX3" fmla="*/ 4352261 w 4352261"/>
              <a:gd name="connsiteY3" fmla="*/ 0 h 3693042"/>
              <a:gd name="connsiteX4" fmla="*/ 4323907 w 4352261"/>
              <a:gd name="connsiteY4" fmla="*/ 14177 h 369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261" h="3693042">
                <a:moveTo>
                  <a:pt x="0" y="3693042"/>
                </a:moveTo>
                <a:cubicBezTo>
                  <a:pt x="955749" y="3586126"/>
                  <a:pt x="1911498" y="3479210"/>
                  <a:pt x="2636875" y="2863703"/>
                </a:cubicBezTo>
                <a:cubicBezTo>
                  <a:pt x="3362252" y="2248196"/>
                  <a:pt x="4352261" y="0"/>
                  <a:pt x="4352261" y="0"/>
                </a:cubicBezTo>
                <a:lnTo>
                  <a:pt x="4352261" y="0"/>
                </a:lnTo>
                <a:lnTo>
                  <a:pt x="4323907" y="14177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4976036"/>
          </a:xfrm>
        </p:spPr>
        <p:txBody>
          <a:bodyPr>
            <a:normAutofit/>
          </a:bodyPr>
          <a:lstStyle/>
          <a:p>
            <a:r>
              <a:rPr lang="en-US" dirty="0" smtClean="0"/>
              <a:t>Physical model may provide insight into how to parameterize a problem</a:t>
            </a:r>
          </a:p>
          <a:p>
            <a:r>
              <a:rPr lang="en-US" dirty="0" smtClean="0"/>
              <a:t>Sometimes we seek “simplest” model (fewest parameters) that can fit data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947684" y="4739901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875" y="330744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53917" y="2211224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217769" y="1770890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104167" y="1112874"/>
            <a:ext cx="4352261" cy="3693042"/>
          </a:xfrm>
          <a:custGeom>
            <a:avLst/>
            <a:gdLst>
              <a:gd name="connsiteX0" fmla="*/ 0 w 4352261"/>
              <a:gd name="connsiteY0" fmla="*/ 3693042 h 3693042"/>
              <a:gd name="connsiteX1" fmla="*/ 2636875 w 4352261"/>
              <a:gd name="connsiteY1" fmla="*/ 2863703 h 3693042"/>
              <a:gd name="connsiteX2" fmla="*/ 4352261 w 4352261"/>
              <a:gd name="connsiteY2" fmla="*/ 0 h 3693042"/>
              <a:gd name="connsiteX3" fmla="*/ 4352261 w 4352261"/>
              <a:gd name="connsiteY3" fmla="*/ 0 h 3693042"/>
              <a:gd name="connsiteX4" fmla="*/ 4323907 w 4352261"/>
              <a:gd name="connsiteY4" fmla="*/ 14177 h 369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261" h="3693042">
                <a:moveTo>
                  <a:pt x="0" y="3693042"/>
                </a:moveTo>
                <a:cubicBezTo>
                  <a:pt x="955749" y="3586126"/>
                  <a:pt x="1911498" y="3479210"/>
                  <a:pt x="2636875" y="2863703"/>
                </a:cubicBezTo>
                <a:cubicBezTo>
                  <a:pt x="3362252" y="2248196"/>
                  <a:pt x="4352261" y="0"/>
                  <a:pt x="4352261" y="0"/>
                </a:cubicBezTo>
                <a:lnTo>
                  <a:pt x="4352261" y="0"/>
                </a:lnTo>
                <a:lnTo>
                  <a:pt x="4323907" y="14177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 of parsimony – a useful heuristic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711" y="1333036"/>
            <a:ext cx="8231906" cy="163655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Preference for “simpler” models is often justified by invoking “Occam’s Razor”.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.g. “</a:t>
            </a:r>
            <a:r>
              <a:rPr lang="en-US" sz="2000" dirty="0" smtClean="0"/>
              <a:t>It is vain to do more with what you can do with less.” 													– some 13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monk</a:t>
            </a:r>
          </a:p>
          <a:p>
            <a:endParaRPr lang="en-US" sz="2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3241" y="2663687"/>
            <a:ext cx="3719015" cy="4055165"/>
          </a:xfrm>
        </p:spPr>
        <p:txBody>
          <a:bodyPr>
            <a:noAutofit/>
          </a:bodyPr>
          <a:lstStyle/>
          <a:p>
            <a:r>
              <a:rPr lang="en-US" sz="2000" dirty="0"/>
              <a:t>Karl Popper argues that simplest models are preferable because they can be more easily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falsified</a:t>
            </a:r>
          </a:p>
          <a:p>
            <a:r>
              <a:rPr lang="en-US" sz="2000" i="1" dirty="0"/>
              <a:t>"I remember my friend Johnny von Neumann used to say, with four parameters I can fit an elephant, and with five I can make him wiggle his trunk.“</a:t>
            </a:r>
          </a:p>
          <a:p>
            <a:pPr marL="349250" lvl="1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-- </a:t>
            </a:r>
            <a:r>
              <a:rPr lang="en-US" sz="1400" dirty="0"/>
              <a:t>Enrico Fermi, Nature (2004).</a:t>
            </a:r>
          </a:p>
          <a:p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826551" y="3159700"/>
            <a:ext cx="3030279" cy="2986332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3307596" y="4170018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6697" y="6094077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549002" y="517054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32843" y="4851581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83419" y="3969489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11310" y="3216038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404063" y="3318594"/>
            <a:ext cx="2598687" cy="2189911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5465274" y="3025876"/>
            <a:ext cx="2456738" cy="2084625"/>
          </a:xfrm>
          <a:custGeom>
            <a:avLst/>
            <a:gdLst>
              <a:gd name="connsiteX0" fmla="*/ 0 w 4352261"/>
              <a:gd name="connsiteY0" fmla="*/ 3693042 h 3693042"/>
              <a:gd name="connsiteX1" fmla="*/ 2636875 w 4352261"/>
              <a:gd name="connsiteY1" fmla="*/ 2863703 h 3693042"/>
              <a:gd name="connsiteX2" fmla="*/ 4352261 w 4352261"/>
              <a:gd name="connsiteY2" fmla="*/ 0 h 3693042"/>
              <a:gd name="connsiteX3" fmla="*/ 4352261 w 4352261"/>
              <a:gd name="connsiteY3" fmla="*/ 0 h 3693042"/>
              <a:gd name="connsiteX4" fmla="*/ 4323907 w 4352261"/>
              <a:gd name="connsiteY4" fmla="*/ 14177 h 369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261" h="3693042">
                <a:moveTo>
                  <a:pt x="0" y="3693042"/>
                </a:moveTo>
                <a:cubicBezTo>
                  <a:pt x="955749" y="3586126"/>
                  <a:pt x="1911498" y="3479210"/>
                  <a:pt x="2636875" y="2863703"/>
                </a:cubicBezTo>
                <a:cubicBezTo>
                  <a:pt x="3362252" y="2248196"/>
                  <a:pt x="4352261" y="0"/>
                  <a:pt x="4352261" y="0"/>
                </a:cubicBezTo>
                <a:lnTo>
                  <a:pt x="4352261" y="0"/>
                </a:lnTo>
                <a:lnTo>
                  <a:pt x="4323907" y="14177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Under-determined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81471"/>
            <a:ext cx="2882267" cy="4976036"/>
          </a:xfrm>
        </p:spPr>
        <p:txBody>
          <a:bodyPr>
            <a:normAutofit/>
          </a:bodyPr>
          <a:lstStyle/>
          <a:p>
            <a:r>
              <a:rPr lang="en-US" dirty="0" smtClean="0"/>
              <a:t>With 1 data point, we cannot uniquely determine slope and y-intercept</a:t>
            </a:r>
          </a:p>
          <a:p>
            <a:r>
              <a:rPr lang="en-US" dirty="0" smtClean="0"/>
              <a:t>Complete trade-off between m</a:t>
            </a:r>
            <a:r>
              <a:rPr lang="en-US" baseline="-25000" dirty="0" smtClean="0"/>
              <a:t>1</a:t>
            </a:r>
            <a:r>
              <a:rPr lang="en-US" dirty="0" smtClean="0"/>
              <a:t> and m</a:t>
            </a:r>
            <a:r>
              <a:rPr lang="en-US" baseline="-25000" dirty="0" smtClean="0"/>
              <a:t>2</a:t>
            </a:r>
            <a:r>
              <a:rPr lang="en-US" dirty="0" smtClean="0"/>
              <a:t>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1150" y="1361589"/>
            <a:ext cx="5368324" cy="5290469"/>
            <a:chOff x="669009" y="3437860"/>
            <a:chExt cx="3030279" cy="271484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942754" y="3437860"/>
              <a:ext cx="0" cy="27148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69009" y="5918790"/>
              <a:ext cx="3030279" cy="35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6200000">
            <a:off x="2186134" y="3345247"/>
            <a:ext cx="303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(data)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6" y="6272841"/>
            <a:ext cx="4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Conditions (independent variable)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211768" y="4140933"/>
            <a:ext cx="91440" cy="914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897920" y="2289968"/>
            <a:ext cx="4603733" cy="38795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785561" y="2628495"/>
            <a:ext cx="4943853" cy="308115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785560" y="3102429"/>
            <a:ext cx="5113914" cy="2068227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739841" y="3643425"/>
            <a:ext cx="5254711" cy="1061891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889756" y="2258837"/>
            <a:ext cx="4739894" cy="3128559"/>
            <a:chOff x="3889756" y="2258837"/>
            <a:chExt cx="4739894" cy="312855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889756" y="2944398"/>
              <a:ext cx="4739894" cy="2442998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20699" y="2258837"/>
              <a:ext cx="2492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38F8D"/>
                  </a:solidFill>
                </a:rPr>
                <a:t>Geochemical discovery </a:t>
              </a:r>
              <a:r>
                <a:rPr lang="en-US" dirty="0" smtClean="0">
                  <a:solidFill>
                    <a:srgbClr val="F38F8D"/>
                  </a:solidFill>
                  <a:sym typeface="Wingdings" panose="05000000000000000000" pitchFamily="2" charset="2"/>
                </a:rPr>
                <a:t> </a:t>
              </a:r>
              <a:r>
                <a:rPr lang="en-US" i="1" dirty="0" smtClean="0">
                  <a:solidFill>
                    <a:srgbClr val="F38F8D"/>
                  </a:solidFill>
                </a:rPr>
                <a:t>Nature</a:t>
              </a:r>
              <a:r>
                <a:rPr lang="en-US" dirty="0" smtClean="0">
                  <a:solidFill>
                    <a:srgbClr val="F38F8D"/>
                  </a:solidFill>
                </a:rPr>
                <a:t> paper!</a:t>
              </a:r>
            </a:p>
            <a:p>
              <a:endParaRPr lang="en-US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12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_Ved_Them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_Ved_Theme" id="{3177BDD9-91EE-49FE-BA34-7E6CEA58AB87}" vid="{D97546F9-6405-4D25-83AC-EE39C013D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Dark_Ved_Theme</Template>
  <TotalTime>545</TotalTime>
  <Words>2263</Words>
  <Application>Microsoft Office PowerPoint</Application>
  <PresentationFormat>On-screen Show (4:3)</PresentationFormat>
  <Paragraphs>413</Paragraphs>
  <Slides>50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 Math</vt:lpstr>
      <vt:lpstr>Century Gothic</vt:lpstr>
      <vt:lpstr>Wingdings</vt:lpstr>
      <vt:lpstr>Wingdings 3</vt:lpstr>
      <vt:lpstr>Dark_Ved_Theme</vt:lpstr>
      <vt:lpstr>Inverse Theory</vt:lpstr>
      <vt:lpstr>Inverse Theory</vt:lpstr>
      <vt:lpstr>What is Inverse Theory?</vt:lpstr>
      <vt:lpstr>Types of forward problems</vt:lpstr>
      <vt:lpstr>Typical formulation</vt:lpstr>
      <vt:lpstr>Parameterization</vt:lpstr>
      <vt:lpstr>Parameterization</vt:lpstr>
      <vt:lpstr>Law of parsimony – a useful heuristic</vt:lpstr>
      <vt:lpstr>Under-determined problem</vt:lpstr>
      <vt:lpstr>Even-determined problem</vt:lpstr>
      <vt:lpstr>Over-determined problem</vt:lpstr>
      <vt:lpstr>The “objective” function</vt:lpstr>
      <vt:lpstr>Choices of objective functions</vt:lpstr>
      <vt:lpstr>What about data uncertainty?</vt:lpstr>
      <vt:lpstr>What about data uncertainty?</vt:lpstr>
      <vt:lpstr>Fitting a line to some points</vt:lpstr>
      <vt:lpstr>Fitting a line to some points</vt:lpstr>
      <vt:lpstr>How confident are we in mest?</vt:lpstr>
      <vt:lpstr>How confident are we in mest?</vt:lpstr>
      <vt:lpstr>How confident are we in mest?</vt:lpstr>
      <vt:lpstr>How confident are we in mest?</vt:lpstr>
      <vt:lpstr>How confident are we in mest?</vt:lpstr>
      <vt:lpstr>Limitation of C ̃_M</vt:lpstr>
      <vt:lpstr>Schematic representation</vt:lpstr>
      <vt:lpstr>Common complication…</vt:lpstr>
      <vt:lpstr>…Use explicit regularization</vt:lpstr>
      <vt:lpstr>Two common forms</vt:lpstr>
      <vt:lpstr>Prior model covariance matrix C_M </vt:lpstr>
      <vt:lpstr>How much to regularize?</vt:lpstr>
      <vt:lpstr>Prior model covariance matrix C_M </vt:lpstr>
      <vt:lpstr>Effect of regularization</vt:lpstr>
      <vt:lpstr>Effect of forward modeling error</vt:lpstr>
      <vt:lpstr>Effect of forward modeling error</vt:lpstr>
      <vt:lpstr>Types of inverse problems</vt:lpstr>
      <vt:lpstr>PowerPoint Presentation</vt:lpstr>
      <vt:lpstr>PowerPoint Presentation</vt:lpstr>
      <vt:lpstr>Model space search approaches</vt:lpstr>
      <vt:lpstr>Tomographic Problem</vt:lpstr>
      <vt:lpstr>How to compute g(m)?</vt:lpstr>
      <vt:lpstr>Linearize from starting model</vt:lpstr>
      <vt:lpstr>Resolution analysis</vt:lpstr>
      <vt:lpstr>Resolution analysis, continued.</vt:lpstr>
      <vt:lpstr>Are all data created equal? </vt:lpstr>
      <vt:lpstr>Null spaces</vt:lpstr>
      <vt:lpstr>The data null space</vt:lpstr>
      <vt:lpstr>The model null space</vt:lpstr>
      <vt:lpstr>Quantifying null space with Singular Value Decomposition</vt:lpstr>
      <vt:lpstr>How to evaluate tomography?</vt:lpstr>
      <vt:lpstr>Evaluating an inverse model paper</vt:lpstr>
      <vt:lpstr>Q&amp;A + Discussion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Inverse Theory</dc:title>
  <dc:creator>Ved Lekic</dc:creator>
  <cp:lastModifiedBy>Ved Lekic</cp:lastModifiedBy>
  <cp:revision>64</cp:revision>
  <dcterms:created xsi:type="dcterms:W3CDTF">2016-07-04T18:28:44Z</dcterms:created>
  <dcterms:modified xsi:type="dcterms:W3CDTF">2016-07-05T07:47:12Z</dcterms:modified>
</cp:coreProperties>
</file>