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3668" r:id="rId3"/>
    <p:sldMasterId id="2147483681" r:id="rId4"/>
  </p:sldMasterIdLst>
  <p:notesMasterIdLst>
    <p:notesMasterId r:id="rId23"/>
  </p:notesMasterIdLst>
  <p:sldIdLst>
    <p:sldId id="369" r:id="rId5"/>
    <p:sldId id="321" r:id="rId6"/>
    <p:sldId id="358" r:id="rId7"/>
    <p:sldId id="371" r:id="rId8"/>
    <p:sldId id="334" r:id="rId9"/>
    <p:sldId id="277" r:id="rId10"/>
    <p:sldId id="324" r:id="rId11"/>
    <p:sldId id="355" r:id="rId12"/>
    <p:sldId id="337" r:id="rId13"/>
    <p:sldId id="373" r:id="rId14"/>
    <p:sldId id="338" r:id="rId15"/>
    <p:sldId id="328" r:id="rId16"/>
    <p:sldId id="359" r:id="rId17"/>
    <p:sldId id="372" r:id="rId18"/>
    <p:sldId id="307" r:id="rId19"/>
    <p:sldId id="360" r:id="rId20"/>
    <p:sldId id="375" r:id="rId21"/>
    <p:sldId id="37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CFFD2"/>
    <a:srgbClr val="CE0AFF"/>
    <a:srgbClr val="2E8B1B"/>
    <a:srgbClr val="3CB5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6404" autoAdjust="0"/>
  </p:normalViewPr>
  <p:slideViewPr>
    <p:cSldViewPr snapToGrid="0" snapToObjects="1">
      <p:cViewPr>
        <p:scale>
          <a:sx n="100" d="100"/>
          <a:sy n="100" d="100"/>
        </p:scale>
        <p:origin x="-336" y="-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0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82A17-3AAC-D242-A17F-CA8327BD0CAB}" type="datetimeFigureOut">
              <a:rPr lang="en-US" smtClean="0"/>
              <a:pPr/>
              <a:t>7/20/12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FDFE6-E38E-594C-BAC4-45ACF0F7C9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E13C3-B6C7-DC4C-A4E4-7A919BCC67C3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C81B2B-E069-8E43-9154-3AA16729A548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6510B4-2BBA-024F-8E27-DD650EA37511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7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A1B157-6575-8149-BED7-6CE2C280C7F2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08211D-EE0D-B34D-BAF9-6E5F8501F9DB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067FA-0F02-6A41-9E39-FC13883923B3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5C79-30BF-E245-993D-A85DC816D9A0}" type="datetimeFigureOut">
              <a:rPr lang="en-US" smtClean="0"/>
              <a:pPr/>
              <a:t>7/20/12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C6A-EB7A-7247-8B1D-1803C269F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5C79-30BF-E245-993D-A85DC816D9A0}" type="datetimeFigureOut">
              <a:rPr lang="en-US" smtClean="0"/>
              <a:pPr/>
              <a:t>7/20/12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C6A-EB7A-7247-8B1D-1803C269F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5C79-30BF-E245-993D-A85DC816D9A0}" type="datetimeFigureOut">
              <a:rPr lang="en-US" smtClean="0"/>
              <a:pPr/>
              <a:t>7/20/12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C6A-EB7A-7247-8B1D-1803C269F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108AAE76-672E-974C-99DB-854B0717E6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EA7B8-A5EA-4B44-9BCC-CB228EE84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65026-2AB2-5F40-A362-4F1FAE9B8E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A515F-E4A8-4B4F-AE93-9D681E115D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5C79-30BF-E245-993D-A85DC816D9A0}" type="datetimeFigureOut">
              <a:rPr lang="en-US" smtClean="0"/>
              <a:pPr/>
              <a:t>7/20/12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C6A-EB7A-7247-8B1D-1803C269F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5C79-30BF-E245-993D-A85DC816D9A0}" type="datetimeFigureOut">
              <a:rPr lang="en-US" smtClean="0"/>
              <a:pPr/>
              <a:t>7/20/12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C6A-EB7A-7247-8B1D-1803C269F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5C79-30BF-E245-993D-A85DC816D9A0}" type="datetimeFigureOut">
              <a:rPr lang="en-US" smtClean="0"/>
              <a:pPr/>
              <a:t>7/20/12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C6A-EB7A-7247-8B1D-1803C269F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5C79-30BF-E245-993D-A85DC816D9A0}" type="datetimeFigureOut">
              <a:rPr lang="en-US" smtClean="0"/>
              <a:pPr/>
              <a:t>7/20/12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C6A-EB7A-7247-8B1D-1803C269F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5C79-30BF-E245-993D-A85DC816D9A0}" type="datetimeFigureOut">
              <a:rPr lang="en-US" smtClean="0"/>
              <a:pPr/>
              <a:t>7/20/12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C6A-EB7A-7247-8B1D-1803C269F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5C79-30BF-E245-993D-A85DC816D9A0}" type="datetimeFigureOut">
              <a:rPr lang="en-US" smtClean="0"/>
              <a:pPr/>
              <a:t>7/20/12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C6A-EB7A-7247-8B1D-1803C269F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5C79-30BF-E245-993D-A85DC816D9A0}" type="datetimeFigureOut">
              <a:rPr lang="en-US" smtClean="0"/>
              <a:pPr/>
              <a:t>7/20/12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C6A-EB7A-7247-8B1D-1803C269F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5C79-30BF-E245-993D-A85DC816D9A0}" type="datetimeFigureOut">
              <a:rPr lang="en-US" smtClean="0"/>
              <a:pPr/>
              <a:t>7/20/12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EC6A-EB7A-7247-8B1D-1803C269F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55C79-30BF-E245-993D-A85DC816D9A0}" type="datetimeFigureOut">
              <a:rPr lang="en-US" smtClean="0"/>
              <a:pPr/>
              <a:t>7/20/12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EEC6A-EB7A-7247-8B1D-1803C269F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0197756-E53C-4D45-ACAB-8CC565257F81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05AC11-9C61-CE46-B7FD-44D6A4A8B3ED}" type="slidenum">
              <a:rPr lang="en-US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5" r:id="rId2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890B222F-C2E4-BF4A-97CD-6DF7B1351373}" type="slidenum">
              <a:rPr lang="en-US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gi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png"/><Relationship Id="rId5" Type="http://schemas.openxmlformats.org/officeDocument/2006/relationships/image" Target="../media/image7.gi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90700" y="19559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cap="small" dirty="0" smtClean="0">
                <a:solidFill>
                  <a:srgbClr val="FF0000"/>
                </a:solidFill>
              </a:rPr>
              <a:t>Models for the </a:t>
            </a:r>
            <a:r>
              <a:rPr lang="en-US" sz="2800" cap="small" baseline="30000" dirty="0" smtClean="0">
                <a:solidFill>
                  <a:srgbClr val="FF0000"/>
                </a:solidFill>
              </a:rPr>
              <a:t>142</a:t>
            </a:r>
            <a:r>
              <a:rPr lang="en-US" sz="2800" cap="small" dirty="0" smtClean="0">
                <a:solidFill>
                  <a:srgbClr val="FF0000"/>
                </a:solidFill>
              </a:rPr>
              <a:t>Nd observation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9290" y="782310"/>
            <a:ext cx="8914710" cy="6017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all" dirty="0" smtClean="0">
                <a:solidFill>
                  <a:srgbClr val="0000FF"/>
                </a:solidFill>
              </a:rPr>
              <a:t>2 solutions</a:t>
            </a:r>
          </a:p>
          <a:p>
            <a:endParaRPr lang="en-US" sz="1200" dirty="0" smtClean="0"/>
          </a:p>
          <a:p>
            <a:pPr marL="342900" indent="-342900">
              <a:buAutoNum type="arabicParenR"/>
            </a:pPr>
            <a:r>
              <a:rPr lang="en-US" sz="2400" dirty="0" smtClean="0"/>
              <a:t>There is </a:t>
            </a:r>
            <a:r>
              <a:rPr lang="en-US" sz="2400" dirty="0" smtClean="0">
                <a:solidFill>
                  <a:srgbClr val="FF0000"/>
                </a:solidFill>
              </a:rPr>
              <a:t>no problem</a:t>
            </a:r>
          </a:p>
          <a:p>
            <a:pPr marL="342900" indent="-342900">
              <a:buAutoNum type="arabicParenR"/>
            </a:pPr>
            <a:endParaRPr lang="en-US" sz="2400" dirty="0" smtClean="0"/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The </a:t>
            </a:r>
            <a:r>
              <a:rPr lang="en-US" sz="2400" baseline="30000" dirty="0" smtClean="0"/>
              <a:t>142</a:t>
            </a:r>
            <a:r>
              <a:rPr lang="en-US" sz="2400" dirty="0" smtClean="0"/>
              <a:t>Nd  data record the efficiency of mixing in the nebular (</a:t>
            </a:r>
            <a:r>
              <a:rPr lang="en-US" sz="2400" dirty="0" err="1" smtClean="0"/>
              <a:t>r</a:t>
            </a:r>
            <a:r>
              <a:rPr lang="en-US" sz="2400" dirty="0" smtClean="0"/>
              <a:t> and </a:t>
            </a:r>
            <a:r>
              <a:rPr lang="en-US" sz="2400" dirty="0" err="1" smtClean="0"/>
              <a:t>s</a:t>
            </a:r>
            <a:r>
              <a:rPr lang="en-US" sz="2400" dirty="0" smtClean="0"/>
              <a:t> product from the SN)</a:t>
            </a:r>
          </a:p>
          <a:p>
            <a:pPr marL="342900" indent="-342900">
              <a:buFontTx/>
              <a:buChar char="-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sz="900" dirty="0" smtClean="0"/>
          </a:p>
          <a:p>
            <a:pPr marL="342900" indent="-342900">
              <a:buAutoNum type="arabicParenR"/>
            </a:pPr>
            <a:r>
              <a:rPr lang="en-US" sz="2400" dirty="0" smtClean="0"/>
              <a:t>Assume mantle has a </a:t>
            </a:r>
            <a:r>
              <a:rPr lang="en-US" sz="2400" dirty="0" smtClean="0">
                <a:solidFill>
                  <a:srgbClr val="FF0000"/>
                </a:solidFill>
              </a:rPr>
              <a:t>specific </a:t>
            </a:r>
            <a:r>
              <a:rPr lang="en-US" sz="2400" baseline="30000" dirty="0" smtClean="0">
                <a:solidFill>
                  <a:srgbClr val="FF0000"/>
                </a:solidFill>
              </a:rPr>
              <a:t>142</a:t>
            </a:r>
            <a:r>
              <a:rPr lang="en-US" sz="2400" dirty="0" smtClean="0">
                <a:solidFill>
                  <a:srgbClr val="FF0000"/>
                </a:solidFill>
              </a:rPr>
              <a:t>Nd chondritic composition</a:t>
            </a:r>
          </a:p>
          <a:p>
            <a:pPr marL="342900" indent="-342900"/>
            <a:endParaRPr lang="en-US" sz="2400" dirty="0" smtClean="0"/>
          </a:p>
          <a:p>
            <a:pPr marL="1257300" lvl="2" indent="-342900"/>
            <a:r>
              <a:rPr lang="en-US" sz="2400" dirty="0" smtClean="0">
                <a:solidFill>
                  <a:srgbClr val="0000FF"/>
                </a:solidFill>
              </a:rPr>
              <a:t>2 solutions</a:t>
            </a:r>
            <a:r>
              <a:rPr lang="en-US" sz="2400" dirty="0" smtClean="0"/>
              <a:t>: </a:t>
            </a:r>
            <a:r>
              <a:rPr lang="en-US" sz="2000" i="1" dirty="0" smtClean="0"/>
              <a:t>(store it deep or lose it)</a:t>
            </a:r>
            <a:endParaRPr lang="en-US" sz="2400" i="1" dirty="0" smtClean="0"/>
          </a:p>
          <a:p>
            <a:pPr marL="1257300" lvl="2" indent="-342900">
              <a:buFontTx/>
              <a:buChar char="-"/>
            </a:pPr>
            <a:r>
              <a:rPr lang="en-US" sz="2400" dirty="0" smtClean="0"/>
              <a:t>EER: early enriched mantle at the CMB</a:t>
            </a:r>
          </a:p>
          <a:p>
            <a:pPr marL="1714500" lvl="3" indent="-342900"/>
            <a:r>
              <a:rPr lang="en-US" sz="2400" dirty="0" err="1" smtClean="0"/>
              <a:t>Boyet</a:t>
            </a:r>
            <a:r>
              <a:rPr lang="en-US" sz="2400" dirty="0" smtClean="0"/>
              <a:t> and Carlson (2005, EPSL)</a:t>
            </a:r>
          </a:p>
          <a:p>
            <a:pPr marL="1714500" lvl="3" indent="-342900"/>
            <a:endParaRPr lang="en-US" sz="1000" dirty="0" smtClean="0"/>
          </a:p>
          <a:p>
            <a:pPr marL="1257300" lvl="2" indent="-342900">
              <a:buFontTx/>
              <a:buChar char="-"/>
            </a:pPr>
            <a:r>
              <a:rPr lang="en-US" sz="2400" dirty="0" err="1" smtClean="0"/>
              <a:t>Collisional</a:t>
            </a:r>
            <a:r>
              <a:rPr lang="en-US" sz="2400" dirty="0" smtClean="0"/>
              <a:t> erosion    </a:t>
            </a:r>
          </a:p>
          <a:p>
            <a:pPr marL="1714500" lvl="3" indent="-342900"/>
            <a:r>
              <a:rPr lang="en-US" sz="2400" dirty="0" smtClean="0"/>
              <a:t>O’Neill and Palme </a:t>
            </a:r>
            <a:r>
              <a:rPr lang="en-US" sz="2400" dirty="0" smtClean="0"/>
              <a:t>(</a:t>
            </a:r>
            <a:r>
              <a:rPr lang="en-US" sz="2400" dirty="0" smtClean="0"/>
              <a:t>2008, PTRSL)</a:t>
            </a:r>
            <a:endParaRPr lang="en-US" sz="2400" dirty="0" smtClean="0"/>
          </a:p>
          <a:p>
            <a:pPr marL="1714500" lvl="3" indent="-342900"/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2899262"/>
            <a:ext cx="4152900" cy="3958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00" y="2895863"/>
            <a:ext cx="4356100" cy="3962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300" y="76200"/>
            <a:ext cx="3111500" cy="2785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900" y="448162"/>
            <a:ext cx="2235200" cy="22352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rot="16200000" flipH="1">
            <a:off x="4908551" y="2241548"/>
            <a:ext cx="2070097" cy="1803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194300" y="1226524"/>
            <a:ext cx="2298700" cy="1614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7166" y="2314486"/>
            <a:ext cx="23516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diagrams from Warren (2011, EPSL)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600" y="76200"/>
            <a:ext cx="35836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8A415"/>
                </a:solidFill>
              </a:rPr>
              <a:t>Enstatite</a:t>
            </a:r>
            <a:r>
              <a:rPr lang="en-US" sz="3200" dirty="0">
                <a:solidFill>
                  <a:srgbClr val="08A415"/>
                </a:solidFill>
              </a:rPr>
              <a:t> </a:t>
            </a:r>
            <a:r>
              <a:rPr lang="en-US" sz="3200" dirty="0" err="1">
                <a:solidFill>
                  <a:srgbClr val="08A415"/>
                </a:solidFill>
              </a:rPr>
              <a:t>chondrite</a:t>
            </a:r>
            <a:endParaRPr lang="en-US" sz="3200" dirty="0">
              <a:solidFill>
                <a:srgbClr val="08A415"/>
              </a:solidFill>
            </a:endParaRPr>
          </a:p>
          <a:p>
            <a:pPr algn="ctr"/>
            <a:r>
              <a:rPr lang="en-US" sz="3200" dirty="0" err="1">
                <a:solidFill>
                  <a:srgbClr val="000000"/>
                </a:solidFill>
              </a:rPr>
              <a:t>vs</a:t>
            </a:r>
            <a:endParaRPr lang="en-US" sz="3200" dirty="0">
              <a:solidFill>
                <a:srgbClr val="000000"/>
              </a:solidFill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Earth</a:t>
            </a:r>
          </a:p>
        </p:txBody>
      </p:sp>
      <p:sp>
        <p:nvSpPr>
          <p:cNvPr id="17" name="Oval 16"/>
          <p:cNvSpPr/>
          <p:nvPr/>
        </p:nvSpPr>
        <p:spPr bwMode="auto">
          <a:xfrm rot="8703893">
            <a:off x="3020452" y="2886979"/>
            <a:ext cx="622300" cy="226220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 rot="12061325">
            <a:off x="7853483" y="3782217"/>
            <a:ext cx="622300" cy="2708056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791" y="4661873"/>
            <a:ext cx="1185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Carbonaceous</a:t>
            </a:r>
          </a:p>
          <a:p>
            <a:r>
              <a:rPr lang="en-US" sz="1200" dirty="0">
                <a:solidFill>
                  <a:srgbClr val="000000"/>
                </a:solidFill>
              </a:rPr>
              <a:t>chondrites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61465" y="5275938"/>
            <a:ext cx="1185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Carbonaceous</a:t>
            </a:r>
          </a:p>
          <a:p>
            <a:r>
              <a:rPr lang="en-US" sz="1200" dirty="0">
                <a:solidFill>
                  <a:srgbClr val="000000"/>
                </a:solidFill>
              </a:rPr>
              <a:t>chondrites</a:t>
            </a:r>
          </a:p>
        </p:txBody>
      </p:sp>
      <p:sp>
        <p:nvSpPr>
          <p:cNvPr id="21" name="Oval 20"/>
          <p:cNvSpPr/>
          <p:nvPr/>
        </p:nvSpPr>
        <p:spPr bwMode="auto">
          <a:xfrm rot="8703893">
            <a:off x="7526344" y="244433"/>
            <a:ext cx="1359899" cy="909481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93000" y="427335"/>
            <a:ext cx="1185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Carbonaceous</a:t>
            </a:r>
          </a:p>
          <a:p>
            <a:r>
              <a:rPr lang="en-US" sz="1200" dirty="0">
                <a:solidFill>
                  <a:srgbClr val="000000"/>
                </a:solidFill>
              </a:rPr>
              <a:t>chondrites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1590597" y="5072738"/>
            <a:ext cx="990600" cy="781962"/>
          </a:xfrm>
          <a:prstGeom prst="ellipse">
            <a:avLst/>
          </a:prstGeom>
          <a:noFill/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680200" y="4013199"/>
            <a:ext cx="581265" cy="483573"/>
          </a:xfrm>
          <a:prstGeom prst="ellipse">
            <a:avLst/>
          </a:prstGeom>
          <a:noFill/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997700" y="1070362"/>
            <a:ext cx="990600" cy="781962"/>
          </a:xfrm>
          <a:prstGeom prst="ellipse">
            <a:avLst/>
          </a:prstGeom>
          <a:noFill/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892300" y="5339438"/>
            <a:ext cx="215900" cy="215900"/>
          </a:xfrm>
          <a:prstGeom prst="ellipse">
            <a:avLst/>
          </a:prstGeom>
          <a:solidFill>
            <a:srgbClr val="08A4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737350" y="4083050"/>
            <a:ext cx="215900" cy="215900"/>
          </a:xfrm>
          <a:prstGeom prst="ellipse">
            <a:avLst/>
          </a:prstGeom>
          <a:solidFill>
            <a:srgbClr val="08A4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505700" y="1537543"/>
            <a:ext cx="215900" cy="215900"/>
          </a:xfrm>
          <a:prstGeom prst="ellipse">
            <a:avLst/>
          </a:prstGeom>
          <a:solidFill>
            <a:srgbClr val="08A4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153515" y="1429960"/>
            <a:ext cx="215900" cy="215900"/>
          </a:xfrm>
          <a:prstGeom prst="ellipse">
            <a:avLst/>
          </a:prstGeom>
          <a:solidFill>
            <a:srgbClr val="08A4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>
            <a:off x="1270000" y="2946400"/>
            <a:ext cx="3022600" cy="134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3708399" y="247301"/>
            <a:ext cx="230833" cy="230833"/>
          </a:xfrm>
          <a:prstGeom prst="ellipse">
            <a:avLst/>
          </a:prstGeom>
          <a:solidFill>
            <a:srgbClr val="08A415"/>
          </a:solidFill>
          <a:ln w="9525" cap="flat" cmpd="sng" algn="ctr">
            <a:solidFill>
              <a:srgbClr val="08A4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205824" y="533400"/>
            <a:ext cx="8763000" cy="570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b="1" dirty="0">
                <a:solidFill>
                  <a:srgbClr val="000000"/>
                </a:solidFill>
                <a:latin typeface="Arial"/>
                <a:cs typeface="Arial"/>
              </a:rPr>
              <a:t>Earth is “</a:t>
            </a:r>
            <a:r>
              <a:rPr lang="en-US" sz="3400" b="1" dirty="0">
                <a:solidFill>
                  <a:srgbClr val="FE0200"/>
                </a:solidFill>
                <a:latin typeface="Arial"/>
                <a:cs typeface="Arial"/>
              </a:rPr>
              <a:t>like</a:t>
            </a:r>
            <a:r>
              <a:rPr lang="en-US" sz="3400" b="1" dirty="0">
                <a:solidFill>
                  <a:srgbClr val="000000"/>
                </a:solidFill>
                <a:latin typeface="Arial"/>
                <a:cs typeface="Arial"/>
              </a:rPr>
              <a:t>” an </a:t>
            </a:r>
            <a:r>
              <a:rPr lang="en-US" sz="3400" b="1" dirty="0" err="1">
                <a:solidFill>
                  <a:srgbClr val="000000"/>
                </a:solidFill>
                <a:latin typeface="Arial"/>
                <a:cs typeface="Arial"/>
              </a:rPr>
              <a:t>Enstatite</a:t>
            </a:r>
            <a:r>
              <a:rPr lang="en-US" sz="34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Arial"/>
                <a:cs typeface="Arial"/>
              </a:rPr>
              <a:t>Chondrite</a:t>
            </a:r>
            <a:r>
              <a:rPr lang="en-US" sz="3400" b="1" dirty="0">
                <a:solidFill>
                  <a:srgbClr val="000000"/>
                </a:solidFill>
                <a:latin typeface="Arial"/>
                <a:cs typeface="Arial"/>
              </a:rPr>
              <a:t>!</a:t>
            </a:r>
            <a:endParaRPr lang="en-US" sz="4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 defTabSz="914400" eaLnBrk="0" fontAlgn="base" hangingPunct="0">
              <a:spcBef>
                <a:spcPct val="4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Mg</a:t>
            </a:r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/Si 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-- is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 VERY different</a:t>
            </a:r>
          </a:p>
          <a:p>
            <a:pPr marL="457200" indent="-457200" defTabSz="914400" eaLnBrk="0" fontAlgn="base" hangingPunct="0">
              <a:spcBef>
                <a:spcPct val="4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Shared isotopic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, Ti, Ni,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Cr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 Ca, </a:t>
            </a:r>
            <a:r>
              <a:rPr lang="en-US" sz="3600" dirty="0" err="1" smtClean="0">
                <a:solidFill>
                  <a:srgbClr val="000000"/>
                </a:solidFill>
                <a:latin typeface="Arial"/>
                <a:cs typeface="Arial"/>
              </a:rPr>
              <a:t>Nd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,.. </a:t>
            </a:r>
          </a:p>
          <a:p>
            <a:pPr marL="457200" indent="-457200" defTabSz="914400" eaLnBrk="0" fontAlgn="base" hangingPunct="0">
              <a:spcBef>
                <a:spcPct val="4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Shared </a:t>
            </a:r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origins</a:t>
            </a: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unlikely</a:t>
            </a:r>
            <a:endParaRPr lang="en-US" sz="3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 defTabSz="914400" eaLnBrk="0" fontAlgn="base" hangingPunct="0">
              <a:spcBef>
                <a:spcPct val="4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Core </a:t>
            </a:r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composition 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-- no K, </a:t>
            </a:r>
            <a:r>
              <a:rPr lang="en-US" sz="3600" dirty="0" err="1">
                <a:solidFill>
                  <a:srgbClr val="000000"/>
                </a:solidFill>
                <a:latin typeface="Arial"/>
                <a:cs typeface="Arial"/>
              </a:rPr>
              <a:t>Th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, U in core</a:t>
            </a:r>
            <a:endParaRPr lang="en-US" sz="3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 defTabSz="914400" eaLnBrk="0" fontAlgn="base" hangingPunct="0">
              <a:spcBef>
                <a:spcPct val="4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“</a:t>
            </a:r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Chondritic Earth”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 – useful concept</a:t>
            </a:r>
          </a:p>
          <a:p>
            <a:pPr marL="457200" indent="-457200" defTabSz="914400" eaLnBrk="0" fontAlgn="base" hangingPunct="0">
              <a:spcBef>
                <a:spcPct val="4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Arial"/>
                <a:cs typeface="Arial"/>
              </a:rPr>
              <a:t>Javoy’s</a:t>
            </a: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 model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 –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 needs modifications</a:t>
            </a:r>
            <a:endParaRPr lang="en-US" sz="3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6611" name="Line 3"/>
          <p:cNvSpPr>
            <a:spLocks noChangeShapeType="1"/>
          </p:cNvSpPr>
          <p:nvPr/>
        </p:nvSpPr>
        <p:spPr bwMode="auto">
          <a:xfrm>
            <a:off x="358224" y="1447800"/>
            <a:ext cx="7772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apping_Earth_engine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00"/>
            <a:ext cx="49260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4002088" cy="762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0000"/>
                </a:solidFill>
              </a:rPr>
              <a:t>U in the Earth: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054600" y="152400"/>
            <a:ext cx="4096079" cy="590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~13 </a:t>
            </a:r>
            <a:r>
              <a:rPr lang="en-US" sz="2800" b="1" dirty="0" err="1">
                <a:solidFill>
                  <a:srgbClr val="000000"/>
                </a:solidFill>
              </a:rPr>
              <a:t>ng/g</a:t>
            </a:r>
            <a:r>
              <a:rPr lang="en-US" sz="2800" b="1" dirty="0">
                <a:solidFill>
                  <a:srgbClr val="000000"/>
                </a:solidFill>
              </a:rPr>
              <a:t> U in the Earth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Metallic sphere (core)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      &lt;&lt;&lt;1 </a:t>
            </a:r>
            <a:r>
              <a:rPr lang="en-US" sz="2800" b="1" dirty="0" err="1">
                <a:solidFill>
                  <a:srgbClr val="000000"/>
                </a:solidFill>
              </a:rPr>
              <a:t>ng/g</a:t>
            </a:r>
            <a:r>
              <a:rPr lang="en-US" sz="2800" b="1" dirty="0">
                <a:solidFill>
                  <a:srgbClr val="000000"/>
                </a:solidFill>
              </a:rPr>
              <a:t> 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Silicate sphere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	 20* </a:t>
            </a:r>
            <a:r>
              <a:rPr lang="en-US" sz="2800" b="1" dirty="0" err="1">
                <a:solidFill>
                  <a:srgbClr val="000000"/>
                </a:solidFill>
              </a:rPr>
              <a:t>ng/g</a:t>
            </a:r>
            <a:r>
              <a:rPr lang="en-US" sz="2800" b="1" dirty="0">
                <a:solidFill>
                  <a:srgbClr val="000000"/>
                </a:solidFill>
              </a:rPr>
              <a:t> 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endParaRPr lang="en-US" sz="500" dirty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*O’Neill &amp; Palme (2008)   </a:t>
            </a:r>
            <a:r>
              <a:rPr lang="en-US" i="1" dirty="0">
                <a:solidFill>
                  <a:srgbClr val="0000FF"/>
                </a:solidFill>
              </a:rPr>
              <a:t>10 </a:t>
            </a:r>
            <a:r>
              <a:rPr lang="en-US" i="1" dirty="0" err="1">
                <a:solidFill>
                  <a:srgbClr val="0000FF"/>
                </a:solidFill>
              </a:rPr>
              <a:t>ng/g</a:t>
            </a:r>
            <a:endParaRPr lang="en-US" i="1" dirty="0">
              <a:solidFill>
                <a:srgbClr val="0000FF"/>
              </a:solidFill>
            </a:endParaRPr>
          </a:p>
          <a:p>
            <a:pPr defTabSz="914400" fontAlgn="base">
              <a:spcBef>
                <a:spcPts val="60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*</a:t>
            </a:r>
            <a:r>
              <a:rPr lang="en-US" i="1" dirty="0" err="1">
                <a:solidFill>
                  <a:srgbClr val="000000"/>
                </a:solidFill>
              </a:rPr>
              <a:t>Turcotte</a:t>
            </a:r>
            <a:r>
              <a:rPr lang="en-US" i="1" dirty="0">
                <a:solidFill>
                  <a:srgbClr val="000000"/>
                </a:solidFill>
              </a:rPr>
              <a:t> &amp; Schubert (2002) </a:t>
            </a:r>
            <a:r>
              <a:rPr lang="en-US" i="1" dirty="0">
                <a:solidFill>
                  <a:srgbClr val="0000FF"/>
                </a:solidFill>
              </a:rPr>
              <a:t>31 </a:t>
            </a:r>
            <a:r>
              <a:rPr lang="en-US" i="1" dirty="0" err="1">
                <a:solidFill>
                  <a:srgbClr val="0000FF"/>
                </a:solidFill>
              </a:rPr>
              <a:t>ng/g</a:t>
            </a:r>
            <a:endParaRPr lang="en-US" sz="2800" dirty="0">
              <a:solidFill>
                <a:srgbClr val="0000FF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Continental Crust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       1300 </a:t>
            </a:r>
            <a:r>
              <a:rPr lang="en-US" sz="2800" b="1" dirty="0" err="1">
                <a:solidFill>
                  <a:srgbClr val="000000"/>
                </a:solidFill>
              </a:rPr>
              <a:t>ng/g</a:t>
            </a:r>
            <a:r>
              <a:rPr lang="en-US" sz="2800" b="1" dirty="0">
                <a:solidFill>
                  <a:srgbClr val="000000"/>
                </a:solidFill>
              </a:rPr>
              <a:t> 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00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Mantle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	 ~12 </a:t>
            </a:r>
            <a:r>
              <a:rPr lang="en-US" sz="2800" b="1" dirty="0" err="1">
                <a:solidFill>
                  <a:srgbClr val="000000"/>
                </a:solidFill>
              </a:rPr>
              <a:t>ng/g</a:t>
            </a:r>
            <a:r>
              <a:rPr lang="en-US" sz="2800" b="1" dirty="0">
                <a:solidFill>
                  <a:srgbClr val="000000"/>
                </a:solidFill>
              </a:rPr>
              <a:t> 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5257800" y="990600"/>
            <a:ext cx="3733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5257800" y="3975100"/>
            <a:ext cx="3733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81000" y="1066800"/>
            <a:ext cx="4530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FF3300"/>
                </a:solidFill>
              </a:rPr>
              <a:t>“Differentiation”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5105400" y="6115050"/>
            <a:ext cx="3752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FF3300"/>
                </a:solidFill>
              </a:rPr>
              <a:t>Chromatographic separation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FF3300"/>
                </a:solidFill>
              </a:rPr>
              <a:t>Mantle melting &amp; crust formation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400" y="563265"/>
            <a:ext cx="35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Models of Late Accretion</a:t>
            </a:r>
          </a:p>
        </p:txBody>
      </p:sp>
      <p:pic>
        <p:nvPicPr>
          <p:cNvPr id="6" name="Picture 5" descr="Maier_etal_HS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24930"/>
            <a:ext cx="3365501" cy="5648433"/>
          </a:xfrm>
          <a:prstGeom prst="rect">
            <a:avLst/>
          </a:prstGeom>
        </p:spPr>
      </p:pic>
      <p:pic>
        <p:nvPicPr>
          <p:cNvPr id="8" name="Picture 7" descr="Connolly_etal_evolu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242" y="1854884"/>
            <a:ext cx="3314096" cy="45967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2700" y="101600"/>
            <a:ext cx="604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all" dirty="0" smtClean="0">
                <a:solidFill>
                  <a:srgbClr val="FF0000"/>
                </a:solidFill>
              </a:rPr>
              <a:t>secular evolution of the mantle</a:t>
            </a:r>
            <a:endParaRPr lang="en-US" sz="2400" cap="all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42558"/>
            <a:ext cx="17919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dirty="0" smtClean="0">
                <a:solidFill>
                  <a:srgbClr val="000000"/>
                </a:solidFill>
              </a:rPr>
              <a:t>Maier et </a:t>
            </a:r>
            <a:r>
              <a:rPr lang="en-US" sz="1100" dirty="0" smtClean="0">
                <a:solidFill>
                  <a:srgbClr val="000000"/>
                </a:solidFill>
              </a:rPr>
              <a:t>al (2009, Nature)</a:t>
            </a:r>
            <a:endParaRPr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37691" y="2044700"/>
            <a:ext cx="19149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dirty="0" smtClean="0">
                <a:solidFill>
                  <a:srgbClr val="000000"/>
                </a:solidFill>
              </a:rPr>
              <a:t>Connolly et </a:t>
            </a:r>
            <a:r>
              <a:rPr lang="en-US" sz="1100" dirty="0" smtClean="0">
                <a:solidFill>
                  <a:srgbClr val="000000"/>
                </a:solidFill>
              </a:rPr>
              <a:t>al (2011, EPSL)</a:t>
            </a:r>
            <a:endParaRPr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4901" y="4279900"/>
            <a:ext cx="2305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HSE (PGE) </a:t>
            </a:r>
            <a:r>
              <a:rPr lang="en-US" sz="2000" b="1" dirty="0" smtClean="0">
                <a:solidFill>
                  <a:srgbClr val="FF0000"/>
                </a:solidFill>
              </a:rPr>
              <a:t>added 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2000" b="1" cap="all" dirty="0" smtClean="0">
                <a:solidFill>
                  <a:srgbClr val="FF0000"/>
                </a:solidFill>
              </a:rPr>
              <a:t> after </a:t>
            </a:r>
            <a:r>
              <a:rPr lang="en-US" sz="2000" b="1" dirty="0" smtClean="0">
                <a:solidFill>
                  <a:srgbClr val="FF0000"/>
                </a:solidFill>
              </a:rPr>
              <a:t>core fm </a:t>
            </a:r>
          </a:p>
          <a:p>
            <a:r>
              <a:rPr lang="en-US" sz="2000" b="1" cap="all" dirty="0" smtClean="0">
                <a:solidFill>
                  <a:srgbClr val="FF0000"/>
                </a:solidFill>
              </a:rPr>
              <a:t>- before </a:t>
            </a:r>
            <a:r>
              <a:rPr lang="en-US" sz="2000" b="1" dirty="0" smtClean="0">
                <a:solidFill>
                  <a:srgbClr val="FF0000"/>
                </a:solidFill>
              </a:rPr>
              <a:t>~ 3 </a:t>
            </a:r>
            <a:r>
              <a:rPr lang="en-US" sz="2000" b="1" dirty="0" err="1" smtClean="0">
                <a:solidFill>
                  <a:srgbClr val="FF0000"/>
                </a:solidFill>
              </a:rPr>
              <a:t>Ga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" name="Left Arrow 16"/>
          <p:cNvSpPr/>
          <p:nvPr/>
        </p:nvSpPr>
        <p:spPr bwMode="auto">
          <a:xfrm rot="3888475">
            <a:off x="7448115" y="4838699"/>
            <a:ext cx="1600200" cy="927100"/>
          </a:xfrm>
          <a:prstGeom prst="leftArrow">
            <a:avLst/>
          </a:prstGeom>
          <a:solidFill>
            <a:srgbClr val="FFFF00">
              <a:alpha val="27000"/>
            </a:srgb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9194" y="147766"/>
            <a:ext cx="251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Observations from </a:t>
            </a:r>
            <a:r>
              <a:rPr lang="en-US" sz="2400" dirty="0" err="1" smtClean="0"/>
              <a:t>komatiites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34430" y="1080869"/>
            <a:ext cx="4433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When was the Late Accretion </a:t>
            </a:r>
            <a:r>
              <a:rPr lang="en-US" sz="2000" dirty="0" smtClean="0">
                <a:solidFill>
                  <a:srgbClr val="FF0000"/>
                </a:solidFill>
              </a:rPr>
              <a:t>added</a:t>
            </a:r>
            <a:r>
              <a:rPr lang="en-US" sz="2000" dirty="0" smtClean="0">
                <a:solidFill>
                  <a:srgbClr val="0000FF"/>
                </a:solidFill>
              </a:rPr>
              <a:t>?</a:t>
            </a:r>
          </a:p>
          <a:p>
            <a:endParaRPr lang="en-US" sz="8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When was it </a:t>
            </a:r>
            <a:r>
              <a:rPr lang="en-US" sz="2000" dirty="0" smtClean="0">
                <a:solidFill>
                  <a:srgbClr val="FF0000"/>
                </a:solidFill>
              </a:rPr>
              <a:t>mixed </a:t>
            </a:r>
            <a:r>
              <a:rPr lang="en-US" sz="2000" dirty="0" smtClean="0">
                <a:solidFill>
                  <a:srgbClr val="0000FF"/>
                </a:solidFill>
              </a:rPr>
              <a:t>in to the BSE?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4328" y="6434836"/>
            <a:ext cx="4806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measure of efficiency of mantle mixing?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34430" y="2560935"/>
            <a:ext cx="1915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</a:t>
            </a:r>
            <a:r>
              <a:rPr lang="en-US" sz="2000" dirty="0" smtClean="0"/>
              <a:t>iming &amp; duration of Late Accretion</a:t>
            </a:r>
            <a:endParaRPr lang="en-US" sz="2000" dirty="0"/>
          </a:p>
        </p:txBody>
      </p:sp>
      <p:sp>
        <p:nvSpPr>
          <p:cNvPr id="24" name="Left Arrow 23"/>
          <p:cNvSpPr/>
          <p:nvPr/>
        </p:nvSpPr>
        <p:spPr bwMode="auto">
          <a:xfrm>
            <a:off x="6513891" y="4317437"/>
            <a:ext cx="1423416" cy="260756"/>
          </a:xfrm>
          <a:prstGeom prst="leftArrow">
            <a:avLst/>
          </a:prstGeom>
          <a:solidFill>
            <a:srgbClr val="FFFF00">
              <a:alpha val="27000"/>
            </a:srgb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KU_pow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163" y="709613"/>
            <a:ext cx="8377237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30163" y="39688"/>
            <a:ext cx="89169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00000"/>
                </a:solidFill>
              </a:rPr>
              <a:t>Earth’s thermal evolution: role of K, </a:t>
            </a:r>
            <a:r>
              <a:rPr lang="en-US" sz="3600" dirty="0" err="1">
                <a:solidFill>
                  <a:srgbClr val="000000"/>
                </a:solidFill>
              </a:rPr>
              <a:t>Th</a:t>
            </a:r>
            <a:r>
              <a:rPr lang="en-US" sz="3600" dirty="0">
                <a:solidFill>
                  <a:srgbClr val="000000"/>
                </a:solidFill>
              </a:rPr>
              <a:t> &amp; U 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-23813" y="6553200"/>
            <a:ext cx="40624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>
                <a:solidFill>
                  <a:srgbClr val="000000"/>
                </a:solidFill>
              </a:rPr>
              <a:t>Arevalo, McDonough, Luong (2009) EPSL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248420" y="2133600"/>
            <a:ext cx="215444" cy="1600200"/>
          </a:xfrm>
          <a:prstGeom prst="rect">
            <a:avLst/>
          </a:prstGeom>
          <a:solidFill>
            <a:srgbClr val="FF0000">
              <a:alpha val="34000"/>
            </a:srgbClr>
          </a:solidFill>
          <a:ln w="9525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lIns="0" rIns="0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srgbClr val="000000"/>
                </a:solidFill>
              </a:rPr>
              <a:t>Archean</a:t>
            </a:r>
            <a:r>
              <a:rPr lang="en-US" sz="1400" dirty="0">
                <a:solidFill>
                  <a:srgbClr val="000000"/>
                </a:solidFill>
              </a:rPr>
              <a:t> boundary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0933" y="2503644"/>
            <a:ext cx="553998" cy="1784954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</a:rPr>
              <a:t>Power (TW)</a:t>
            </a:r>
          </a:p>
        </p:txBody>
      </p:sp>
      <p:pic>
        <p:nvPicPr>
          <p:cNvPr id="8" name="Picture 7" descr="bartonskat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748" y="1530350"/>
            <a:ext cx="1115252" cy="12065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381000" y="64008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i="1">
                <a:solidFill>
                  <a:srgbClr val="000000"/>
                </a:solidFill>
              </a:rPr>
              <a:t>after Jaupart et al 2008 Treatise of Geophysics</a:t>
            </a:r>
            <a:r>
              <a:rPr lang="en-US" sz="2400" i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36867" name="Picture 8" descr="Untitl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0863"/>
            <a:ext cx="8261350" cy="5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9"/>
          <p:cNvSpPr txBox="1">
            <a:spLocks noChangeArrowheads="1"/>
          </p:cNvSpPr>
          <p:nvPr/>
        </p:nvSpPr>
        <p:spPr bwMode="auto">
          <a:xfrm>
            <a:off x="3598863" y="1473200"/>
            <a:ext cx="21685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Mantle cooling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(18 TW)</a:t>
            </a:r>
          </a:p>
        </p:txBody>
      </p:sp>
      <p:sp>
        <p:nvSpPr>
          <p:cNvPr id="36869" name="TextBox 10"/>
          <p:cNvSpPr txBox="1">
            <a:spLocks noChangeArrowheads="1"/>
          </p:cNvSpPr>
          <p:nvPr/>
        </p:nvSpPr>
        <p:spPr bwMode="auto">
          <a:xfrm>
            <a:off x="666745" y="2522538"/>
            <a:ext cx="16303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Crust R*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(8 ± 1 TW)</a:t>
            </a:r>
          </a:p>
        </p:txBody>
      </p:sp>
      <p:sp>
        <p:nvSpPr>
          <p:cNvPr id="36870" name="TextBox 11"/>
          <p:cNvSpPr txBox="1">
            <a:spLocks noChangeArrowheads="1"/>
          </p:cNvSpPr>
          <p:nvPr/>
        </p:nvSpPr>
        <p:spPr bwMode="auto">
          <a:xfrm>
            <a:off x="2275022" y="3995738"/>
            <a:ext cx="18015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Mantle R*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(12 ± 4 TW)</a:t>
            </a:r>
          </a:p>
        </p:txBody>
      </p:sp>
      <p:sp>
        <p:nvSpPr>
          <p:cNvPr id="36871" name="TextBox 12"/>
          <p:cNvSpPr txBox="1">
            <a:spLocks noChangeArrowheads="1"/>
          </p:cNvSpPr>
          <p:nvPr/>
        </p:nvSpPr>
        <p:spPr bwMode="auto">
          <a:xfrm>
            <a:off x="5760030" y="3421063"/>
            <a:ext cx="1299003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Core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(~9 TW)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0000"/>
                </a:solidFill>
              </a:rPr>
              <a:t>-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(4-15 TW)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6872" name="TextBox 13"/>
          <p:cNvSpPr txBox="1">
            <a:spLocks noChangeArrowheads="1"/>
          </p:cNvSpPr>
          <p:nvPr/>
        </p:nvSpPr>
        <p:spPr bwMode="auto">
          <a:xfrm>
            <a:off x="423863" y="119063"/>
            <a:ext cx="83550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</a:rPr>
              <a:t>Earth’s surface heat flow 46 ± 3 (47 ± 1)</a:t>
            </a:r>
          </a:p>
        </p:txBody>
      </p:sp>
      <p:sp>
        <p:nvSpPr>
          <p:cNvPr id="36873" name="TextBox 14"/>
          <p:cNvSpPr txBox="1">
            <a:spLocks noChangeArrowheads="1"/>
          </p:cNvSpPr>
          <p:nvPr/>
        </p:nvSpPr>
        <p:spPr bwMode="auto">
          <a:xfrm>
            <a:off x="4470400" y="5827713"/>
            <a:ext cx="307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(0.4 TW) Tidal dissipation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Chemical differentiation</a:t>
            </a:r>
          </a:p>
        </p:txBody>
      </p:sp>
      <p:sp>
        <p:nvSpPr>
          <p:cNvPr id="36874" name="TextBox 15"/>
          <p:cNvSpPr txBox="1">
            <a:spLocks noChangeArrowheads="1"/>
          </p:cNvSpPr>
          <p:nvPr/>
        </p:nvSpPr>
        <p:spPr bwMode="auto">
          <a:xfrm>
            <a:off x="355600" y="5707063"/>
            <a:ext cx="2295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*R radiogenic heat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" y="4882932"/>
            <a:ext cx="1015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total R*</a:t>
            </a:r>
          </a:p>
          <a:p>
            <a:r>
              <a:rPr lang="en-US" i="1" dirty="0">
                <a:solidFill>
                  <a:srgbClr val="000000"/>
                </a:solidFill>
              </a:rPr>
              <a:t>20 ±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23044" y="7228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± 1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</a:p>
        </p:txBody>
      </p:sp>
      <p:pic>
        <p:nvPicPr>
          <p:cNvPr id="14" name="Picture 13" descr="homer_pie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5725" y="5264201"/>
            <a:ext cx="1600200" cy="159379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0700" y="-44966"/>
            <a:ext cx="82391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Calibri"/>
                <a:cs typeface="Calibri"/>
              </a:rPr>
              <a:t>Summary of geoneutrino results</a:t>
            </a:r>
            <a:endParaRPr lang="en-US" sz="4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8486" y="5448300"/>
            <a:ext cx="94058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MODELS</a:t>
            </a:r>
          </a:p>
          <a:p>
            <a:r>
              <a:rPr lang="en-US" sz="2000" u="sng" dirty="0" err="1" smtClean="0">
                <a:solidFill>
                  <a:srgbClr val="0000FF"/>
                </a:solidFill>
                <a:latin typeface="Calibri"/>
                <a:cs typeface="Calibri"/>
              </a:rPr>
              <a:t>Cosmochemical</a:t>
            </a:r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: uses meteorites – </a:t>
            </a:r>
            <a:r>
              <a:rPr lang="en-US" sz="2000" i="1" dirty="0" err="1" smtClean="0">
                <a:solidFill>
                  <a:srgbClr val="0000FF"/>
                </a:solidFill>
                <a:latin typeface="Calibri"/>
                <a:cs typeface="Calibri"/>
              </a:rPr>
              <a:t>Javoy</a:t>
            </a:r>
            <a:r>
              <a:rPr lang="en-US" sz="2000" i="1" dirty="0" smtClean="0">
                <a:solidFill>
                  <a:srgbClr val="0000FF"/>
                </a:solidFill>
                <a:latin typeface="Calibri"/>
                <a:cs typeface="Calibri"/>
              </a:rPr>
              <a:t> et al (2010); Warren (2011)</a:t>
            </a:r>
          </a:p>
          <a:p>
            <a:r>
              <a:rPr lang="en-US" sz="2000" u="sng" dirty="0" smtClean="0">
                <a:solidFill>
                  <a:srgbClr val="0000FF"/>
                </a:solidFill>
                <a:latin typeface="Calibri"/>
                <a:cs typeface="Calibri"/>
              </a:rPr>
              <a:t>Geochemical</a:t>
            </a:r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: uses terrestrial rocks – </a:t>
            </a:r>
            <a:r>
              <a:rPr lang="en-US" sz="2000" i="1" dirty="0" err="1" smtClean="0">
                <a:solidFill>
                  <a:srgbClr val="0000FF"/>
                </a:solidFill>
                <a:latin typeface="Calibri"/>
                <a:cs typeface="Calibri"/>
              </a:rPr>
              <a:t>McD</a:t>
            </a:r>
            <a:r>
              <a:rPr lang="en-US" sz="2000" i="1" dirty="0" smtClean="0">
                <a:solidFill>
                  <a:srgbClr val="0000FF"/>
                </a:solidFill>
                <a:latin typeface="Calibri"/>
                <a:cs typeface="Calibri"/>
              </a:rPr>
              <a:t> &amp; Sun, Palme &amp; O’Neil, </a:t>
            </a:r>
            <a:r>
              <a:rPr lang="en-US" sz="2000" i="1" dirty="0" err="1" smtClean="0">
                <a:solidFill>
                  <a:srgbClr val="0000FF"/>
                </a:solidFill>
                <a:latin typeface="Calibri"/>
                <a:cs typeface="Calibri"/>
              </a:rPr>
              <a:t>Allegre</a:t>
            </a:r>
            <a:r>
              <a:rPr lang="en-US" sz="2000" i="1" dirty="0" smtClean="0">
                <a:solidFill>
                  <a:srgbClr val="0000FF"/>
                </a:solidFill>
                <a:latin typeface="Calibri"/>
                <a:cs typeface="Calibri"/>
              </a:rPr>
              <a:t> et al</a:t>
            </a:r>
          </a:p>
          <a:p>
            <a:r>
              <a:rPr lang="en-US" sz="2000" u="sng" dirty="0" smtClean="0">
                <a:solidFill>
                  <a:srgbClr val="0000FF"/>
                </a:solidFill>
                <a:latin typeface="Calibri"/>
                <a:cs typeface="Calibri"/>
              </a:rPr>
              <a:t>Geophysical</a:t>
            </a:r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: parameterized convection – </a:t>
            </a:r>
            <a:r>
              <a:rPr lang="en-US" sz="2000" i="1" dirty="0" smtClean="0">
                <a:solidFill>
                  <a:srgbClr val="0000FF"/>
                </a:solidFill>
                <a:latin typeface="Calibri"/>
                <a:cs typeface="Calibri"/>
              </a:rPr>
              <a:t>Schubert et al; Davies; </a:t>
            </a:r>
            <a:r>
              <a:rPr lang="en-US" sz="2000" i="1" dirty="0" err="1" smtClean="0">
                <a:solidFill>
                  <a:srgbClr val="0000FF"/>
                </a:solidFill>
                <a:latin typeface="Calibri"/>
                <a:cs typeface="Calibri"/>
              </a:rPr>
              <a:t>Turcotte</a:t>
            </a:r>
            <a:r>
              <a:rPr lang="en-US" sz="2000" i="1" dirty="0" smtClean="0">
                <a:solidFill>
                  <a:srgbClr val="0000FF"/>
                </a:solidFill>
                <a:latin typeface="Calibri"/>
                <a:cs typeface="Calibri"/>
              </a:rPr>
              <a:t> et al; Anderson</a:t>
            </a:r>
            <a:endParaRPr lang="en-US" sz="2000" i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3624" y="848667"/>
            <a:ext cx="437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Calibri"/>
                <a:cs typeface="Calibri"/>
              </a:rPr>
              <a:t>Constrainting</a:t>
            </a:r>
            <a:r>
              <a:rPr lang="en-US" sz="2400" i="1" dirty="0" smtClean="0">
                <a:solidFill>
                  <a:srgbClr val="FF0000"/>
                </a:solidFill>
                <a:latin typeface="Calibri"/>
                <a:cs typeface="Calibri"/>
              </a:rPr>
              <a:t> U &amp; </a:t>
            </a:r>
            <a:r>
              <a:rPr lang="en-US" sz="2400" i="1" dirty="0" err="1" smtClean="0">
                <a:solidFill>
                  <a:srgbClr val="FF0000"/>
                </a:solidFill>
                <a:latin typeface="Calibri"/>
                <a:cs typeface="Calibri"/>
              </a:rPr>
              <a:t>Th</a:t>
            </a:r>
            <a:r>
              <a:rPr lang="en-US" sz="2400" i="1" dirty="0" smtClean="0">
                <a:solidFill>
                  <a:srgbClr val="FF0000"/>
                </a:solidFill>
                <a:latin typeface="Calibri"/>
                <a:cs typeface="Calibri"/>
              </a:rPr>
              <a:t> in the Earth</a:t>
            </a:r>
            <a:endParaRPr lang="en-US" sz="2400" i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7" name="Picture 6" descr="diagr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831"/>
            <a:ext cx="9144000" cy="465378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000" y="125968"/>
            <a:ext cx="2140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Conclusions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100" y="1237358"/>
            <a:ext cx="8559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6400" indent="-406400"/>
            <a:r>
              <a:rPr lang="en-US" sz="2400" dirty="0" smtClean="0"/>
              <a:t>The  CHONDRITE concept is robust  </a:t>
            </a:r>
          </a:p>
          <a:p>
            <a:pPr marL="406400" indent="-406400"/>
            <a:endParaRPr lang="en-US" sz="2400" dirty="0" smtClean="0"/>
          </a:p>
          <a:p>
            <a:pPr marL="406400" indent="-406400"/>
            <a:r>
              <a:rPr lang="en-US" sz="2400" dirty="0" smtClean="0"/>
              <a:t>Chondrites provide a </a:t>
            </a:r>
            <a:r>
              <a:rPr lang="en-US" sz="2400" dirty="0" smtClean="0">
                <a:solidFill>
                  <a:srgbClr val="FF0000"/>
                </a:solidFill>
              </a:rPr>
              <a:t>guideline</a:t>
            </a:r>
            <a:r>
              <a:rPr lang="en-US" sz="2400" dirty="0" smtClean="0"/>
              <a:t>, not a set or rules</a:t>
            </a:r>
          </a:p>
          <a:p>
            <a:pPr marL="406400" indent="-406400"/>
            <a:endParaRPr lang="en-US" sz="2400" dirty="0" smtClean="0"/>
          </a:p>
          <a:p>
            <a:pPr marL="406400" indent="-406400"/>
            <a:r>
              <a:rPr lang="en-US" sz="2400" dirty="0" smtClean="0"/>
              <a:t>The present population of chondrites is LIKELY highly </a:t>
            </a:r>
            <a:r>
              <a:rPr lang="en-US" sz="2400" dirty="0" smtClean="0">
                <a:solidFill>
                  <a:srgbClr val="FF0000"/>
                </a:solidFill>
              </a:rPr>
              <a:t>biased</a:t>
            </a:r>
          </a:p>
          <a:p>
            <a:pPr marL="406400" indent="-406400"/>
            <a:endParaRPr lang="en-US" sz="2400" dirty="0" smtClean="0"/>
          </a:p>
          <a:p>
            <a:pPr marL="406400" indent="-406400"/>
            <a:r>
              <a:rPr lang="en-US" sz="2400" dirty="0" smtClean="0"/>
              <a:t>Composition of the Earth is an unknown and big issues are</a:t>
            </a:r>
            <a:r>
              <a:rPr lang="en-US" sz="2400" dirty="0" smtClean="0"/>
              <a:t>:</a:t>
            </a:r>
          </a:p>
          <a:p>
            <a:pPr marL="406400" indent="-406400"/>
            <a:endParaRPr lang="en-US" sz="900" dirty="0" smtClean="0"/>
          </a:p>
          <a:p>
            <a:pPr marL="406400" indent="-406400"/>
            <a:r>
              <a:rPr lang="en-US" sz="2400" dirty="0" smtClean="0"/>
              <a:t>	- </a:t>
            </a:r>
            <a:r>
              <a:rPr lang="en-US" sz="2400" dirty="0" smtClean="0">
                <a:solidFill>
                  <a:srgbClr val="FF0000"/>
                </a:solidFill>
              </a:rPr>
              <a:t>Mg/Si</a:t>
            </a:r>
            <a:r>
              <a:rPr lang="en-US" sz="2400" dirty="0" smtClean="0"/>
              <a:t> (ratio of olivine to pyroxene</a:t>
            </a:r>
            <a:r>
              <a:rPr lang="en-US" sz="2400" dirty="0" smtClean="0"/>
              <a:t>)</a:t>
            </a:r>
          </a:p>
          <a:p>
            <a:pPr marL="406400" indent="-406400"/>
            <a:endParaRPr lang="en-US" sz="900" dirty="0" smtClean="0"/>
          </a:p>
          <a:p>
            <a:pPr marL="406400" indent="-406400"/>
            <a:r>
              <a:rPr lang="en-US" sz="2400" dirty="0" smtClean="0"/>
              <a:t>	-</a:t>
            </a:r>
            <a:r>
              <a:rPr lang="en-US" sz="2400" dirty="0" smtClean="0"/>
              <a:t> BSE:10</a:t>
            </a:r>
            <a:r>
              <a:rPr lang="en-US" sz="2400" dirty="0" smtClean="0"/>
              <a:t>-30 ppb </a:t>
            </a:r>
            <a:r>
              <a:rPr lang="en-US" sz="2400" dirty="0" smtClean="0"/>
              <a:t>U, </a:t>
            </a:r>
            <a:r>
              <a:rPr lang="en-US" sz="2400" dirty="0" smtClean="0"/>
              <a:t>~ </a:t>
            </a:r>
            <a:r>
              <a:rPr lang="en-US" sz="2400" dirty="0" smtClean="0">
                <a:solidFill>
                  <a:srgbClr val="FF0000"/>
                </a:solidFill>
              </a:rPr>
              <a:t>10</a:t>
            </a:r>
            <a:r>
              <a:rPr lang="en-US" sz="2400" dirty="0" smtClean="0">
                <a:solidFill>
                  <a:srgbClr val="FF0000"/>
                </a:solidFill>
              </a:rPr>
              <a:t> to 30 TW</a:t>
            </a:r>
            <a:r>
              <a:rPr lang="en-US" sz="2400" dirty="0" smtClean="0"/>
              <a:t>, Cont. Crust 7 to 8 TW</a:t>
            </a:r>
          </a:p>
          <a:p>
            <a:pPr marL="406400" indent="-406400"/>
            <a:endParaRPr lang="en-US" sz="2400" dirty="0" smtClean="0"/>
          </a:p>
          <a:p>
            <a:pPr marL="406400" indent="-406400"/>
            <a:r>
              <a:rPr lang="en-US" sz="2400" dirty="0" smtClean="0"/>
              <a:t>Differences in </a:t>
            </a:r>
            <a:r>
              <a:rPr lang="en-US" sz="2400" cap="all" dirty="0" smtClean="0"/>
              <a:t>isotopic </a:t>
            </a:r>
            <a:r>
              <a:rPr lang="en-US" sz="2400" dirty="0" smtClean="0"/>
              <a:t>and </a:t>
            </a:r>
            <a:r>
              <a:rPr lang="en-US" sz="2400" cap="all" dirty="0" smtClean="0"/>
              <a:t>chemical ratios </a:t>
            </a:r>
            <a:r>
              <a:rPr lang="en-US" sz="2400" dirty="0" smtClean="0"/>
              <a:t>in </a:t>
            </a:r>
            <a:r>
              <a:rPr lang="en-US" sz="2400" dirty="0" err="1" smtClean="0"/>
              <a:t>chondrite</a:t>
            </a:r>
            <a:r>
              <a:rPr lang="en-US" sz="2400" dirty="0" smtClean="0"/>
              <a:t> groups (i.e., </a:t>
            </a:r>
            <a:r>
              <a:rPr lang="en-US" sz="2400" dirty="0" err="1" smtClean="0"/>
              <a:t>enstatite</a:t>
            </a:r>
            <a:r>
              <a:rPr lang="en-US" sz="2400" dirty="0" smtClean="0"/>
              <a:t>, carbonaceous, ordinary) reflect </a:t>
            </a:r>
            <a:r>
              <a:rPr lang="en-US" sz="2400" dirty="0" smtClean="0">
                <a:solidFill>
                  <a:srgbClr val="FF0000"/>
                </a:solidFill>
              </a:rPr>
              <a:t>nebular mixing </a:t>
            </a:r>
            <a:r>
              <a:rPr lang="en-US" sz="2400" dirty="0" smtClean="0"/>
              <a:t>phenomena </a:t>
            </a:r>
            <a:endParaRPr lang="en-US" sz="2400" dirty="0"/>
          </a:p>
        </p:txBody>
      </p:sp>
      <p:pic>
        <p:nvPicPr>
          <p:cNvPr id="8" name="Picture 7" descr="Lis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219" y="0"/>
            <a:ext cx="1738782" cy="25273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325"/>
            <a:ext cx="8001000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551965" y="132546"/>
            <a:ext cx="2000543" cy="954107"/>
          </a:xfrm>
          <a:prstGeom prst="rect">
            <a:avLst/>
          </a:prstGeom>
          <a:solidFill>
            <a:schemeClr val="bg1"/>
          </a:solidFill>
          <a:ln w="3175" cmpd="sng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McD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&amp; Sun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EARTH 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6123540" y="1970037"/>
            <a:ext cx="18529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Carbonaceous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chondrites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3398214" y="1031559"/>
            <a:ext cx="471487" cy="471487"/>
          </a:xfrm>
          <a:prstGeom prst="star5">
            <a:avLst/>
          </a:prstGeom>
          <a:solidFill>
            <a:srgbClr val="008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823302" y="1503046"/>
            <a:ext cx="2480066" cy="954107"/>
          </a:xfrm>
          <a:prstGeom prst="rect">
            <a:avLst/>
          </a:prstGeom>
          <a:solidFill>
            <a:schemeClr val="bg1"/>
          </a:solidFill>
          <a:ln w="3175" cmpd="sng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Javoy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et al ‘10</a:t>
            </a: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EARTH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3164784" y="1331016"/>
            <a:ext cx="283846" cy="2634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3241573" y="2682770"/>
            <a:ext cx="644841" cy="1110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2415057" y="2773317"/>
            <a:ext cx="1129140" cy="338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979628" y="4929188"/>
            <a:ext cx="366712" cy="366712"/>
          </a:xfrm>
          <a:prstGeom prst="ellipse">
            <a:avLst/>
          </a:prstGeom>
          <a:solidFill>
            <a:srgbClr val="3CB52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14615" y="3416300"/>
            <a:ext cx="366712" cy="366712"/>
          </a:xfrm>
          <a:prstGeom prst="ellipse">
            <a:avLst/>
          </a:prstGeom>
          <a:solidFill>
            <a:srgbClr val="3CB52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971301" y="2802732"/>
            <a:ext cx="366712" cy="366712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234782" y="1607344"/>
            <a:ext cx="366712" cy="36671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4703377" y="2922270"/>
            <a:ext cx="24227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Ordinary chondrites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3508484" y="4301962"/>
            <a:ext cx="24372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Enstatite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chondrites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281657" y="2555558"/>
            <a:ext cx="366712" cy="366712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212601" y="2853532"/>
            <a:ext cx="366712" cy="366712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862259" y="1525588"/>
            <a:ext cx="366712" cy="36671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032915" y="1607344"/>
            <a:ext cx="366712" cy="36671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445523" y="1316832"/>
            <a:ext cx="366712" cy="36671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>
            <a:spLocks noChangeAspect="1"/>
          </p:cNvSpPr>
          <p:nvPr/>
        </p:nvSpPr>
        <p:spPr>
          <a:xfrm>
            <a:off x="6488170" y="980758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6546712" y="881102"/>
            <a:ext cx="503198" cy="503198"/>
          </a:xfrm>
          <a:prstGeom prst="star5">
            <a:avLst/>
          </a:prstGeom>
          <a:gradFill flip="none" rotWithShape="1">
            <a:gsLst>
              <a:gs pos="0">
                <a:srgbClr val="FF0000"/>
              </a:gs>
              <a:gs pos="77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3050794" y="3420930"/>
            <a:ext cx="471487" cy="471487"/>
          </a:xfrm>
          <a:prstGeom prst="star5">
            <a:avLst/>
          </a:prstGeom>
          <a:solidFill>
            <a:srgbClr val="008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152400" y="5835650"/>
            <a:ext cx="1981200" cy="584776"/>
          </a:xfrm>
          <a:prstGeom prst="rect">
            <a:avLst/>
          </a:prstGeom>
          <a:solidFill>
            <a:srgbClr val="FCFFD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Arial"/>
                <a:cs typeface="Arial"/>
              </a:rPr>
              <a:t>Pyroxene 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76200" y="206375"/>
            <a:ext cx="1439016" cy="584776"/>
          </a:xfrm>
          <a:prstGeom prst="rect">
            <a:avLst/>
          </a:prstGeom>
          <a:solidFill>
            <a:srgbClr val="FCFFD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Arial"/>
                <a:cs typeface="Arial"/>
              </a:rPr>
              <a:t>Olivine </a:t>
            </a:r>
          </a:p>
        </p:txBody>
      </p:sp>
      <p:sp>
        <p:nvSpPr>
          <p:cNvPr id="46" name="Line 5"/>
          <p:cNvSpPr>
            <a:spLocks noChangeShapeType="1"/>
          </p:cNvSpPr>
          <p:nvPr/>
        </p:nvSpPr>
        <p:spPr bwMode="auto">
          <a:xfrm>
            <a:off x="622300" y="1143000"/>
            <a:ext cx="0" cy="426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 rot="16200000">
            <a:off x="-1672105" y="3033067"/>
            <a:ext cx="3999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Gradient in olivine/pyroxene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73359" y="6268026"/>
            <a:ext cx="923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(kg/kg)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853637" y="2141152"/>
            <a:ext cx="923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(kg/kg)</a:t>
            </a:r>
            <a:endParaRPr lang="en-US" sz="2000" dirty="0"/>
          </a:p>
        </p:txBody>
      </p:sp>
      <p:sp>
        <p:nvSpPr>
          <p:cNvPr id="19" name="5-Point Star 18"/>
          <p:cNvSpPr/>
          <p:nvPr/>
        </p:nvSpPr>
        <p:spPr>
          <a:xfrm>
            <a:off x="3477038" y="2916609"/>
            <a:ext cx="471487" cy="471487"/>
          </a:xfrm>
          <a:prstGeom prst="star5">
            <a:avLst/>
          </a:prstGeom>
          <a:solidFill>
            <a:srgbClr val="008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7" descr="gai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9738" y="3636963"/>
            <a:ext cx="17272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16" descr="volatility-diagram-lithophile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12763" y="-749300"/>
            <a:ext cx="10306051" cy="796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430338" y="3665538"/>
            <a:ext cx="2260600" cy="12795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701" name="Text Box 9"/>
          <p:cNvSpPr txBox="1">
            <a:spLocks noChangeArrowheads="1"/>
          </p:cNvSpPr>
          <p:nvPr/>
        </p:nvSpPr>
        <p:spPr bwMode="auto">
          <a:xfrm>
            <a:off x="6422694" y="6553200"/>
            <a:ext cx="260515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000000"/>
                </a:solidFill>
              </a:rPr>
              <a:t>from McDonough &amp; Sun, 1995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235200" y="1479550"/>
            <a:ext cx="2209800" cy="1839913"/>
            <a:chOff x="2082801" y="1564216"/>
            <a:chExt cx="2209799" cy="1839381"/>
          </a:xfrm>
        </p:grpSpPr>
        <p:sp>
          <p:nvSpPr>
            <p:cNvPr id="29703" name="Text Box 6"/>
            <p:cNvSpPr txBox="1">
              <a:spLocks noChangeArrowheads="1"/>
            </p:cNvSpPr>
            <p:nvPr/>
          </p:nvSpPr>
          <p:spPr bwMode="auto">
            <a:xfrm>
              <a:off x="3048000" y="1564216"/>
              <a:ext cx="1151467" cy="461665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charset="0"/>
                </a:rPr>
                <a:t>Th &amp; U</a:t>
              </a:r>
            </a:p>
          </p:txBody>
        </p:sp>
        <p:sp>
          <p:nvSpPr>
            <p:cNvPr id="29704" name="Line 7"/>
            <p:cNvSpPr>
              <a:spLocks noChangeShapeType="1"/>
            </p:cNvSpPr>
            <p:nvPr/>
          </p:nvSpPr>
          <p:spPr bwMode="auto">
            <a:xfrm flipV="1">
              <a:off x="2082801" y="2015065"/>
              <a:ext cx="948266" cy="54186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lg" len="lg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705" name="Text Box 6"/>
            <p:cNvSpPr txBox="1">
              <a:spLocks noChangeArrowheads="1"/>
            </p:cNvSpPr>
            <p:nvPr/>
          </p:nvSpPr>
          <p:spPr bwMode="auto">
            <a:xfrm>
              <a:off x="3886200" y="2019301"/>
              <a:ext cx="406400" cy="461665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charset="0"/>
                </a:rPr>
                <a:t>K</a:t>
              </a:r>
            </a:p>
          </p:txBody>
        </p:sp>
        <p:sp>
          <p:nvSpPr>
            <p:cNvPr id="29706" name="Line 7"/>
            <p:cNvSpPr>
              <a:spLocks noChangeShapeType="1"/>
            </p:cNvSpPr>
            <p:nvPr/>
          </p:nvSpPr>
          <p:spPr bwMode="auto">
            <a:xfrm flipV="1">
              <a:off x="4279897" y="2501899"/>
              <a:ext cx="2" cy="90169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stealth" w="lg" len="lg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rcury_K_vs_Th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56" y="279400"/>
            <a:ext cx="8801344" cy="64222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308600" y="635000"/>
            <a:ext cx="3314700" cy="2133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5" descr="Mar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395" y="965200"/>
            <a:ext cx="901700" cy="901700"/>
          </a:xfrm>
          <a:prstGeom prst="rect">
            <a:avLst/>
          </a:prstGeom>
        </p:spPr>
      </p:pic>
      <p:pic>
        <p:nvPicPr>
          <p:cNvPr id="10" name="Picture 9" descr="Mo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100" y="2032000"/>
            <a:ext cx="1092200" cy="1092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15690" y="1786523"/>
            <a:ext cx="75460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Mars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8012957" y="1701800"/>
            <a:ext cx="8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Moon</a:t>
            </a:r>
            <a:endParaRPr lang="en-US" sz="200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 flipV="1">
            <a:off x="1498601" y="4233852"/>
            <a:ext cx="558800" cy="55007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Picture 8" descr="mercury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345" y="3663952"/>
            <a:ext cx="1034109" cy="10437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53245" y="3575052"/>
            <a:ext cx="111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Mercury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045990" y="558800"/>
            <a:ext cx="3243809" cy="22775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1600200" algn="ctr"/>
                <a:tab pos="2514600" algn="ctr"/>
              </a:tabLst>
            </a:pPr>
            <a:r>
              <a:rPr lang="en-US" sz="1600" dirty="0" smtClean="0"/>
              <a:t>	K/U	K/</a:t>
            </a:r>
            <a:r>
              <a:rPr lang="en-US" sz="1600" dirty="0" err="1" smtClean="0"/>
              <a:t>Th</a:t>
            </a:r>
            <a:endParaRPr lang="en-US" sz="1600" dirty="0" smtClean="0"/>
          </a:p>
          <a:p>
            <a:pPr>
              <a:spcAft>
                <a:spcPts val="600"/>
              </a:spcAft>
              <a:tabLst>
                <a:tab pos="1600200" algn="ctr"/>
                <a:tab pos="2514600" algn="ctr"/>
              </a:tabLst>
            </a:pPr>
            <a:r>
              <a:rPr lang="en-US" sz="1600" dirty="0" smtClean="0"/>
              <a:t>Mercury	20,000	5,000</a:t>
            </a:r>
          </a:p>
          <a:p>
            <a:pPr>
              <a:spcAft>
                <a:spcPts val="600"/>
              </a:spcAft>
              <a:tabLst>
                <a:tab pos="1600200" algn="ctr"/>
                <a:tab pos="2514600" algn="ctr"/>
              </a:tabLst>
            </a:pPr>
            <a:r>
              <a:rPr lang="en-US" sz="1600" dirty="0" smtClean="0"/>
              <a:t>Earth	14,000	3,600</a:t>
            </a:r>
          </a:p>
          <a:p>
            <a:pPr>
              <a:spcAft>
                <a:spcPts val="600"/>
              </a:spcAft>
              <a:tabLst>
                <a:tab pos="1600200" algn="ctr"/>
                <a:tab pos="2514600" algn="ctr"/>
              </a:tabLst>
            </a:pPr>
            <a:r>
              <a:rPr lang="en-US" sz="1600" dirty="0" smtClean="0"/>
              <a:t>Moon	2,500	500</a:t>
            </a:r>
          </a:p>
          <a:p>
            <a:pPr>
              <a:spcAft>
                <a:spcPts val="600"/>
              </a:spcAft>
              <a:tabLst>
                <a:tab pos="1600200" algn="ctr"/>
                <a:tab pos="2514600" algn="ctr"/>
              </a:tabLst>
            </a:pPr>
            <a:r>
              <a:rPr lang="en-US" sz="1600" dirty="0" smtClean="0"/>
              <a:t>Mars	19,000	5,000</a:t>
            </a:r>
          </a:p>
          <a:p>
            <a:pPr>
              <a:spcAft>
                <a:spcPts val="600"/>
              </a:spcAft>
              <a:tabLst>
                <a:tab pos="1600200" algn="ctr"/>
                <a:tab pos="2514600" algn="ctr"/>
              </a:tabLst>
            </a:pPr>
            <a:r>
              <a:rPr lang="en-US" sz="1600" dirty="0" smtClean="0"/>
              <a:t>C1	70,000	18,000</a:t>
            </a:r>
          </a:p>
          <a:p>
            <a:pPr>
              <a:spcAft>
                <a:spcPts val="600"/>
              </a:spcAft>
              <a:tabLst>
                <a:tab pos="1600200" algn="ctr"/>
                <a:tab pos="2514600" algn="ctr"/>
              </a:tabLst>
            </a:pPr>
            <a:r>
              <a:rPr lang="en-US" sz="1600" dirty="0" smtClean="0"/>
              <a:t>En. </a:t>
            </a:r>
            <a:r>
              <a:rPr lang="en-US" sz="1600" dirty="0" err="1" smtClean="0"/>
              <a:t>Chond</a:t>
            </a:r>
            <a:r>
              <a:rPr lang="en-US" sz="1600" dirty="0" smtClean="0"/>
              <a:t>	90,000	23,000</a:t>
            </a:r>
            <a:endParaRPr lang="en-US" sz="1600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4071390" y="914400"/>
            <a:ext cx="301521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4054646" y="1244600"/>
            <a:ext cx="3222454" cy="584200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rgbClr val="FFFF00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054646" y="2197100"/>
            <a:ext cx="3222454" cy="5842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 cap="flat" cmpd="sng" algn="ctr">
            <a:solidFill>
              <a:srgbClr val="FF0000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1196" y="6348968"/>
            <a:ext cx="213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Refractory element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602168" y="5436650"/>
            <a:ext cx="182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Volatile element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79505" y="5464969"/>
            <a:ext cx="2358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Peplowski</a:t>
            </a:r>
            <a:r>
              <a:rPr lang="en-US" sz="1200" i="1" dirty="0" smtClean="0"/>
              <a:t> et al (Science, 2011)</a:t>
            </a:r>
            <a:endParaRPr lang="en-US" sz="1200" i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LE_vs_MV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469" y="3341405"/>
            <a:ext cx="9144000" cy="3426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3708" y="4189986"/>
            <a:ext cx="2108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CI and Si Normalized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82536" y="132759"/>
            <a:ext cx="303310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cs typeface="Arial"/>
              </a:rPr>
              <a:t>Volatiles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cs typeface="Arial"/>
              </a:rPr>
              <a:t>(</a:t>
            </a:r>
            <a:r>
              <a:rPr lang="en-US" sz="3200" i="1" dirty="0">
                <a:solidFill>
                  <a:prstClr val="black"/>
                </a:solidFill>
                <a:cs typeface="Arial"/>
              </a:rPr>
              <a:t>alkali metals</a:t>
            </a:r>
            <a:r>
              <a:rPr lang="en-US" sz="3200" dirty="0">
                <a:solidFill>
                  <a:prstClr val="black"/>
                </a:solidFill>
                <a:cs typeface="Arial"/>
              </a:rPr>
              <a:t>)</a:t>
            </a:r>
          </a:p>
          <a:p>
            <a:pPr algn="ctr"/>
            <a:r>
              <a:rPr lang="en-US" sz="3600" dirty="0">
                <a:solidFill>
                  <a:prstClr val="black"/>
                </a:solidFill>
                <a:cs typeface="Arial"/>
              </a:rPr>
              <a:t> in </a:t>
            </a:r>
            <a:r>
              <a:rPr lang="en-US" sz="3600" dirty="0" err="1">
                <a:solidFill>
                  <a:prstClr val="black"/>
                </a:solidFill>
                <a:cs typeface="Arial"/>
              </a:rPr>
              <a:t>Chondrites</a:t>
            </a:r>
            <a:endParaRPr lang="en-US" sz="3600" dirty="0">
              <a:solidFill>
                <a:prstClr val="black"/>
              </a:solidFill>
              <a:cs typeface="Arial"/>
            </a:endParaRPr>
          </a:p>
        </p:txBody>
      </p:sp>
      <p:pic>
        <p:nvPicPr>
          <p:cNvPr id="19" name="Picture 18" descr="alkali_vs_R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600700" cy="375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93819" y="2826400"/>
            <a:ext cx="3493264" cy="1554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 err="1">
                <a:solidFill>
                  <a:prstClr val="black"/>
                </a:solidFill>
                <a:cs typeface="Arial"/>
              </a:rPr>
              <a:t>Enstatite</a:t>
            </a:r>
            <a:r>
              <a:rPr lang="en-US" sz="2000" u="sng" dirty="0">
                <a:solidFill>
                  <a:prstClr val="black"/>
                </a:solidFill>
                <a:cs typeface="Arial"/>
              </a:rPr>
              <a:t> </a:t>
            </a:r>
            <a:r>
              <a:rPr lang="en-US" sz="2000" u="sng" dirty="0" err="1">
                <a:solidFill>
                  <a:prstClr val="black"/>
                </a:solidFill>
                <a:cs typeface="Arial"/>
              </a:rPr>
              <a:t>Chondrites</a:t>
            </a:r>
            <a:endParaRPr lang="en-US" sz="2000" u="sng" dirty="0">
              <a:solidFill>
                <a:prstClr val="black"/>
              </a:solidFill>
              <a:cs typeface="Arial"/>
            </a:endParaRP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2000" dirty="0">
                <a:solidFill>
                  <a:prstClr val="black"/>
                </a:solidFill>
                <a:cs typeface="Arial"/>
              </a:rPr>
              <a:t>enriched in volatile elements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2000" dirty="0">
                <a:solidFill>
                  <a:prstClr val="black"/>
                </a:solidFill>
                <a:cs typeface="Arial"/>
              </a:rPr>
              <a:t>High </a:t>
            </a:r>
            <a:r>
              <a:rPr lang="en-US" sz="2000" baseline="30000" dirty="0">
                <a:solidFill>
                  <a:prstClr val="black"/>
                </a:solidFill>
                <a:cs typeface="Arial"/>
              </a:rPr>
              <a:t>87</a:t>
            </a:r>
            <a:r>
              <a:rPr lang="en-US" sz="2000" dirty="0">
                <a:solidFill>
                  <a:prstClr val="black"/>
                </a:solidFill>
                <a:cs typeface="Arial"/>
              </a:rPr>
              <a:t>Sr/</a:t>
            </a:r>
            <a:r>
              <a:rPr lang="en-US" sz="2000" baseline="30000" dirty="0">
                <a:solidFill>
                  <a:prstClr val="black"/>
                </a:solidFill>
                <a:cs typeface="Arial"/>
              </a:rPr>
              <a:t>86</a:t>
            </a:r>
            <a:r>
              <a:rPr lang="en-US" sz="2000" dirty="0">
                <a:solidFill>
                  <a:prstClr val="black"/>
                </a:solidFill>
                <a:cs typeface="Arial"/>
              </a:rPr>
              <a:t>Sr [c.f. Earth]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2000" baseline="30000" dirty="0">
                <a:solidFill>
                  <a:prstClr val="black"/>
                </a:solidFill>
                <a:cs typeface="Arial"/>
              </a:rPr>
              <a:t>40</a:t>
            </a:r>
            <a:r>
              <a:rPr lang="en-US" sz="2000" dirty="0">
                <a:solidFill>
                  <a:prstClr val="black"/>
                </a:solidFill>
                <a:cs typeface="Arial"/>
              </a:rPr>
              <a:t>Ar enriched  [c.f. Earth]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108824" y="941294"/>
            <a:ext cx="2510117" cy="1885106"/>
          </a:xfrm>
          <a:prstGeom prst="straightConnector1">
            <a:avLst/>
          </a:prstGeom>
          <a:ln w="34925">
            <a:solidFill>
              <a:srgbClr val="008000"/>
            </a:solidFill>
            <a:headEnd type="stealth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7255396" y="4431512"/>
            <a:ext cx="534974" cy="433298"/>
          </a:xfrm>
          <a:prstGeom prst="straightConnector1">
            <a:avLst/>
          </a:prstGeom>
          <a:ln w="38100">
            <a:solidFill>
              <a:srgbClr val="008000"/>
            </a:solidFill>
            <a:headEnd type="stealth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earth_3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942" y="5498354"/>
            <a:ext cx="747058" cy="74705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6134100" y="5651500"/>
            <a:ext cx="1172134" cy="3302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46038"/>
            <a:ext cx="8220075" cy="62039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79685"/>
            <a:ext cx="591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What does Oxygen isotopes tell us?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1283" y="769841"/>
            <a:ext cx="7161095" cy="5956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8392" y="6587814"/>
            <a:ext cx="3576580" cy="2701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200" b="1" dirty="0" err="1" smtClean="0">
                <a:solidFill>
                  <a:srgbClr val="000000"/>
                </a:solidFill>
                <a:ea typeface="msgothic" charset="0"/>
                <a:cs typeface="msgothic" charset="0"/>
              </a:rPr>
              <a:t>McKeegan</a:t>
            </a:r>
            <a:r>
              <a:rPr lang="en-GB" sz="1200" b="1" dirty="0" smtClean="0">
                <a:solidFill>
                  <a:srgbClr val="000000"/>
                </a:solidFill>
                <a:ea typeface="msgothic" charset="0"/>
                <a:cs typeface="msgothic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ea typeface="msgothic" charset="0"/>
                <a:cs typeface="msgothic" charset="0"/>
              </a:rPr>
              <a:t>et al. Science </a:t>
            </a:r>
            <a:r>
              <a:rPr lang="en-GB" sz="1200" b="1" dirty="0" smtClean="0">
                <a:solidFill>
                  <a:srgbClr val="000000"/>
                </a:solidFill>
                <a:ea typeface="msgothic" charset="0"/>
                <a:cs typeface="msgothic" charset="0"/>
              </a:rPr>
              <a:t>2011</a:t>
            </a:r>
            <a:endParaRPr lang="en-GB" sz="1200" b="1" dirty="0">
              <a:solidFill>
                <a:srgbClr val="000000"/>
              </a:solidFill>
              <a:ea typeface="msgothic" charset="0"/>
              <a:cs typeface="msgothic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77695" y="1701800"/>
            <a:ext cx="861306" cy="7874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eteoriteOxygen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92" y="179685"/>
            <a:ext cx="8107708" cy="6525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42758" y="1531901"/>
            <a:ext cx="39466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Arial"/>
              </a:rPr>
              <a:t>What does this </a:t>
            </a:r>
            <a:r>
              <a:rPr lang="en-US" sz="2800" dirty="0" err="1">
                <a:solidFill>
                  <a:srgbClr val="000000"/>
                </a:solidFill>
                <a:cs typeface="Arial"/>
              </a:rPr>
              <a:t>Nd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 data mean for the Earth?</a:t>
            </a:r>
          </a:p>
          <a:p>
            <a:endParaRPr lang="en-US" sz="2800" dirty="0">
              <a:solidFill>
                <a:srgbClr val="000000"/>
              </a:solidFill>
              <a:cs typeface="Arial"/>
            </a:endParaRPr>
          </a:p>
          <a:p>
            <a:pPr marL="520700" indent="-520700">
              <a:spcAft>
                <a:spcPts val="1200"/>
              </a:spcAft>
              <a:buFont typeface="Arial"/>
              <a:buChar char="•"/>
              <a:tabLst>
                <a:tab pos="342900" algn="l"/>
              </a:tabLst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Solar S heterogeneous</a:t>
            </a:r>
          </a:p>
          <a:p>
            <a:pPr marL="520700" indent="-520700">
              <a:spcAft>
                <a:spcPts val="1200"/>
              </a:spcAft>
              <a:buFont typeface="Arial"/>
              <a:buChar char="•"/>
              <a:tabLst>
                <a:tab pos="342900" algn="l"/>
              </a:tabLst>
            </a:pPr>
            <a:r>
              <a:rPr lang="en-US" sz="2400" dirty="0" err="1">
                <a:solidFill>
                  <a:srgbClr val="000000"/>
                </a:solidFill>
                <a:cs typeface="Arial"/>
              </a:rPr>
              <a:t>Chondrites</a:t>
            </a:r>
            <a:r>
              <a:rPr lang="en-US" sz="2400" dirty="0">
                <a:solidFill>
                  <a:srgbClr val="000000"/>
                </a:solidFill>
                <a:cs typeface="Arial"/>
              </a:rPr>
              <a:t> are a guide</a:t>
            </a:r>
          </a:p>
          <a:p>
            <a:pPr marL="520700" indent="-520700">
              <a:spcAft>
                <a:spcPts val="1200"/>
              </a:spcAft>
              <a:buFont typeface="Arial"/>
              <a:buChar char="•"/>
              <a:tabLst>
                <a:tab pos="342900" algn="l"/>
              </a:tabLst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Planets ≠ </a:t>
            </a:r>
            <a:r>
              <a:rPr lang="en-US" sz="2400" dirty="0" err="1">
                <a:solidFill>
                  <a:srgbClr val="000000"/>
                </a:solidFill>
                <a:cs typeface="Arial"/>
              </a:rPr>
              <a:t>chondrites</a:t>
            </a:r>
            <a:r>
              <a:rPr lang="en-US" sz="2400" dirty="0">
                <a:solidFill>
                  <a:srgbClr val="000000"/>
                </a:solidFill>
                <a:cs typeface="Arial"/>
              </a:rPr>
              <a:t> ?</a:t>
            </a:r>
          </a:p>
        </p:txBody>
      </p:sp>
      <p:pic>
        <p:nvPicPr>
          <p:cNvPr id="2" name="Picture 1" descr="142-chondrites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792" y="679450"/>
            <a:ext cx="3835400" cy="6007100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 bwMode="auto">
          <a:xfrm>
            <a:off x="6297797" y="771783"/>
            <a:ext cx="503078" cy="5312041"/>
          </a:xfrm>
          <a:prstGeom prst="rect">
            <a:avLst/>
          </a:prstGeom>
          <a:solidFill>
            <a:srgbClr val="3366FF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30092" y="641350"/>
            <a:ext cx="16510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iamond 3"/>
          <p:cNvSpPr/>
          <p:nvPr/>
        </p:nvSpPr>
        <p:spPr>
          <a:xfrm>
            <a:off x="5869967" y="3718987"/>
            <a:ext cx="178858" cy="178858"/>
          </a:xfrm>
          <a:prstGeom prst="diamond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iamond 4"/>
          <p:cNvSpPr/>
          <p:nvPr/>
        </p:nvSpPr>
        <p:spPr>
          <a:xfrm>
            <a:off x="5812817" y="3852337"/>
            <a:ext cx="178858" cy="178858"/>
          </a:xfrm>
          <a:prstGeom prst="diamond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iamond 5"/>
          <p:cNvSpPr/>
          <p:nvPr/>
        </p:nvSpPr>
        <p:spPr>
          <a:xfrm>
            <a:off x="5835042" y="4084112"/>
            <a:ext cx="178858" cy="178858"/>
          </a:xfrm>
          <a:prstGeom prst="diamond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iamond 6"/>
          <p:cNvSpPr/>
          <p:nvPr/>
        </p:nvSpPr>
        <p:spPr>
          <a:xfrm>
            <a:off x="5713863" y="4198941"/>
            <a:ext cx="178858" cy="178858"/>
          </a:xfrm>
          <a:prstGeom prst="diamond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Diamond 7"/>
          <p:cNvSpPr/>
          <p:nvPr/>
        </p:nvSpPr>
        <p:spPr>
          <a:xfrm>
            <a:off x="5835042" y="4332817"/>
            <a:ext cx="178858" cy="178858"/>
          </a:xfrm>
          <a:prstGeom prst="diamond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Diamond 8"/>
          <p:cNvSpPr/>
          <p:nvPr/>
        </p:nvSpPr>
        <p:spPr>
          <a:xfrm>
            <a:off x="5745613" y="4444471"/>
            <a:ext cx="178858" cy="178858"/>
          </a:xfrm>
          <a:prstGeom prst="diamond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5968921" y="4565650"/>
            <a:ext cx="178858" cy="178858"/>
          </a:xfrm>
          <a:prstGeom prst="diamond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84092" y="841111"/>
            <a:ext cx="457200" cy="609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51092" y="1509931"/>
            <a:ext cx="124967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cs typeface="Arial"/>
              </a:rPr>
              <a:t>Enstatite</a:t>
            </a:r>
            <a:endParaRPr lang="en-US" dirty="0">
              <a:solidFill>
                <a:srgbClr val="000000"/>
              </a:solidFill>
              <a:cs typeface="Arial"/>
            </a:endParaRPr>
          </a:p>
          <a:p>
            <a:r>
              <a:rPr lang="en-US" dirty="0" err="1">
                <a:solidFill>
                  <a:srgbClr val="000000"/>
                </a:solidFill>
                <a:cs typeface="Arial"/>
              </a:rPr>
              <a:t>chondrites</a:t>
            </a:r>
            <a:endParaRPr lang="en-US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59952" y="3749986"/>
            <a:ext cx="124967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/>
              </a:rPr>
              <a:t>Ordinary</a:t>
            </a:r>
          </a:p>
          <a:p>
            <a:r>
              <a:rPr lang="en-US" dirty="0" err="1">
                <a:solidFill>
                  <a:srgbClr val="000000"/>
                </a:solidFill>
                <a:cs typeface="Arial"/>
              </a:rPr>
              <a:t>chondrites</a:t>
            </a:r>
            <a:endParaRPr lang="en-US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60198" y="310118"/>
            <a:ext cx="9202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cs typeface="Arial"/>
              </a:rPr>
              <a:t>Earth</a:t>
            </a:r>
          </a:p>
        </p:txBody>
      </p:sp>
      <p:sp>
        <p:nvSpPr>
          <p:cNvPr id="33" name="Diamond 32"/>
          <p:cNvSpPr/>
          <p:nvPr/>
        </p:nvSpPr>
        <p:spPr>
          <a:xfrm>
            <a:off x="5864675" y="3713695"/>
            <a:ext cx="184150" cy="184150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Diamond 33"/>
          <p:cNvSpPr/>
          <p:nvPr/>
        </p:nvSpPr>
        <p:spPr>
          <a:xfrm>
            <a:off x="5810700" y="3852337"/>
            <a:ext cx="184150" cy="184150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Diamond 34"/>
          <p:cNvSpPr/>
          <p:nvPr/>
        </p:nvSpPr>
        <p:spPr>
          <a:xfrm>
            <a:off x="5829750" y="4084112"/>
            <a:ext cx="184150" cy="184150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Diamond 35"/>
          <p:cNvSpPr/>
          <p:nvPr/>
        </p:nvSpPr>
        <p:spPr>
          <a:xfrm>
            <a:off x="5713863" y="4193649"/>
            <a:ext cx="184150" cy="184150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Diamond 36"/>
          <p:cNvSpPr/>
          <p:nvPr/>
        </p:nvSpPr>
        <p:spPr>
          <a:xfrm>
            <a:off x="5835042" y="4327525"/>
            <a:ext cx="184150" cy="184150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Diamond 37"/>
          <p:cNvSpPr/>
          <p:nvPr/>
        </p:nvSpPr>
        <p:spPr>
          <a:xfrm>
            <a:off x="5740321" y="4444471"/>
            <a:ext cx="184150" cy="184150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Diamond 38"/>
          <p:cNvSpPr/>
          <p:nvPr/>
        </p:nvSpPr>
        <p:spPr>
          <a:xfrm>
            <a:off x="5968921" y="4565650"/>
            <a:ext cx="184150" cy="184150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Diamond 39"/>
          <p:cNvSpPr/>
          <p:nvPr/>
        </p:nvSpPr>
        <p:spPr>
          <a:xfrm>
            <a:off x="6192229" y="3958170"/>
            <a:ext cx="184150" cy="18415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181557" y="5297269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Diamond 43"/>
          <p:cNvSpPr/>
          <p:nvPr/>
        </p:nvSpPr>
        <p:spPr>
          <a:xfrm>
            <a:off x="6017075" y="3866095"/>
            <a:ext cx="184150" cy="184150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990490" y="5411572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049758" y="5538568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37153" y="5657104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04326" y="5784106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380526" y="5885704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927642" y="5078633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879489" y="5036302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51092" y="5104031"/>
            <a:ext cx="168609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/>
              </a:rPr>
              <a:t>Carbonaceous</a:t>
            </a:r>
          </a:p>
          <a:p>
            <a:r>
              <a:rPr lang="en-US" dirty="0" err="1">
                <a:solidFill>
                  <a:srgbClr val="000000"/>
                </a:solidFill>
                <a:cs typeface="Arial"/>
              </a:rPr>
              <a:t>chondrites</a:t>
            </a:r>
            <a:endParaRPr lang="en-US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5396973"/>
            <a:ext cx="32615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solidFill>
                  <a:srgbClr val="000000"/>
                </a:solidFill>
              </a:rPr>
              <a:t>Data from</a:t>
            </a:r>
            <a:r>
              <a:rPr lang="en-US" sz="1400" dirty="0">
                <a:solidFill>
                  <a:srgbClr val="000000"/>
                </a:solidFill>
              </a:rPr>
              <a:t>:</a:t>
            </a:r>
          </a:p>
          <a:p>
            <a:r>
              <a:rPr lang="en-US" sz="1400" dirty="0" err="1">
                <a:solidFill>
                  <a:srgbClr val="000000"/>
                </a:solidFill>
              </a:rPr>
              <a:t>Gannoun</a:t>
            </a:r>
            <a:r>
              <a:rPr lang="en-US" sz="1400" dirty="0">
                <a:solidFill>
                  <a:srgbClr val="000000"/>
                </a:solidFill>
              </a:rPr>
              <a:t> et al (2011, PNAS)</a:t>
            </a:r>
          </a:p>
          <a:p>
            <a:r>
              <a:rPr lang="en-US" sz="1400" dirty="0">
                <a:solidFill>
                  <a:srgbClr val="000000"/>
                </a:solidFill>
              </a:rPr>
              <a:t>Carlson et al (Science, 2007)</a:t>
            </a:r>
          </a:p>
          <a:p>
            <a:r>
              <a:rPr lang="en-US" sz="1400" dirty="0" err="1">
                <a:solidFill>
                  <a:srgbClr val="000000"/>
                </a:solidFill>
              </a:rPr>
              <a:t>Andreasen</a:t>
            </a:r>
            <a:r>
              <a:rPr lang="en-US" sz="1400" dirty="0">
                <a:solidFill>
                  <a:srgbClr val="000000"/>
                </a:solidFill>
              </a:rPr>
              <a:t> &amp; Sharma (Science, 2006)</a:t>
            </a:r>
          </a:p>
          <a:p>
            <a:r>
              <a:rPr lang="en-US" sz="1400" dirty="0" err="1">
                <a:solidFill>
                  <a:srgbClr val="000000"/>
                </a:solidFill>
              </a:rPr>
              <a:t>Boyet</a:t>
            </a:r>
            <a:r>
              <a:rPr lang="en-US" sz="1400" dirty="0">
                <a:solidFill>
                  <a:srgbClr val="000000"/>
                </a:solidFill>
              </a:rPr>
              <a:t> and Carlson (2005, Science)</a:t>
            </a:r>
          </a:p>
          <a:p>
            <a:r>
              <a:rPr lang="en-US" sz="1400" dirty="0">
                <a:solidFill>
                  <a:srgbClr val="000000"/>
                </a:solidFill>
              </a:rPr>
              <a:t>Jacobsen &amp; </a:t>
            </a:r>
            <a:r>
              <a:rPr lang="en-US" sz="1400" dirty="0" err="1">
                <a:solidFill>
                  <a:srgbClr val="000000"/>
                </a:solidFill>
              </a:rPr>
              <a:t>Wasserburg</a:t>
            </a:r>
            <a:r>
              <a:rPr lang="en-US" sz="1400" dirty="0">
                <a:solidFill>
                  <a:srgbClr val="000000"/>
                </a:solidFill>
              </a:rPr>
              <a:t> (EPSL, 1984)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86058" y="478879"/>
            <a:ext cx="1618268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aseline="30000" dirty="0">
                <a:solidFill>
                  <a:srgbClr val="000000"/>
                </a:solidFill>
                <a:cs typeface="Arial"/>
              </a:rPr>
              <a:t>142</a:t>
            </a:r>
            <a:r>
              <a:rPr lang="en-US" sz="4400" dirty="0">
                <a:solidFill>
                  <a:srgbClr val="000000"/>
                </a:solidFill>
                <a:latin typeface="Symbol" charset="2"/>
                <a:cs typeface="Symbol" charset="2"/>
              </a:rPr>
              <a:t>m</a:t>
            </a:r>
            <a:r>
              <a:rPr lang="en-US" sz="4400" baseline="-25000" dirty="0">
                <a:solidFill>
                  <a:srgbClr val="000000"/>
                </a:solidFill>
                <a:cs typeface="Arial"/>
              </a:rPr>
              <a:t>Nd</a:t>
            </a:r>
          </a:p>
        </p:txBody>
      </p:sp>
      <p:cxnSp>
        <p:nvCxnSpPr>
          <p:cNvPr id="57" name="Straight Connector 56"/>
          <p:cNvCxnSpPr/>
          <p:nvPr/>
        </p:nvCxnSpPr>
        <p:spPr bwMode="auto">
          <a:xfrm rot="5400000">
            <a:off x="3920087" y="3450674"/>
            <a:ext cx="5306721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8" name="Group 52"/>
          <p:cNvGrpSpPr/>
          <p:nvPr/>
        </p:nvGrpSpPr>
        <p:grpSpPr>
          <a:xfrm>
            <a:off x="5863617" y="1072620"/>
            <a:ext cx="749563" cy="1854995"/>
            <a:chOff x="5863617" y="1072620"/>
            <a:chExt cx="749563" cy="1854995"/>
          </a:xfrm>
          <a:solidFill>
            <a:srgbClr val="0000FF"/>
          </a:solidFill>
        </p:grpSpPr>
        <p:sp>
          <p:nvSpPr>
            <p:cNvPr id="11" name="Oval 10"/>
            <p:cNvSpPr/>
            <p:nvPr/>
          </p:nvSpPr>
          <p:spPr>
            <a:xfrm>
              <a:off x="6234562" y="1072620"/>
              <a:ext cx="165629" cy="165629"/>
            </a:xfrm>
            <a:prstGeom prst="ellipse">
              <a:avLst/>
            </a:prstGeom>
            <a:grpFill/>
            <a:ln>
              <a:solidFill>
                <a:srgbClr val="D1E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004375" y="1199620"/>
              <a:ext cx="165629" cy="165629"/>
            </a:xfrm>
            <a:prstGeom prst="ellipse">
              <a:avLst/>
            </a:prstGeom>
            <a:grpFill/>
            <a:ln>
              <a:solidFill>
                <a:srgbClr val="D1E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026600" y="1307834"/>
              <a:ext cx="165629" cy="165629"/>
            </a:xfrm>
            <a:prstGeom prst="ellipse">
              <a:avLst/>
            </a:prstGeom>
            <a:grpFill/>
            <a:ln>
              <a:solidFill>
                <a:srgbClr val="D1E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422416" y="1438274"/>
              <a:ext cx="165629" cy="165629"/>
            </a:xfrm>
            <a:prstGeom prst="ellipse">
              <a:avLst/>
            </a:prstGeom>
            <a:grpFill/>
            <a:ln>
              <a:solidFill>
                <a:srgbClr val="D1E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17376" y="1549663"/>
              <a:ext cx="165629" cy="165629"/>
            </a:xfrm>
            <a:prstGeom prst="ellipse">
              <a:avLst/>
            </a:prstGeom>
            <a:grpFill/>
            <a:ln>
              <a:solidFill>
                <a:srgbClr val="D1E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950135" y="1677192"/>
              <a:ext cx="165629" cy="165629"/>
            </a:xfrm>
            <a:prstGeom prst="ellipse">
              <a:avLst/>
            </a:prstGeom>
            <a:grpFill/>
            <a:ln>
              <a:solidFill>
                <a:srgbClr val="D1E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892721" y="1798106"/>
              <a:ext cx="165629" cy="165629"/>
            </a:xfrm>
            <a:prstGeom prst="ellipse">
              <a:avLst/>
            </a:prstGeom>
            <a:grpFill/>
            <a:ln>
              <a:solidFill>
                <a:srgbClr val="D1E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297797" y="1920611"/>
              <a:ext cx="165629" cy="165629"/>
            </a:xfrm>
            <a:prstGeom prst="ellipse">
              <a:avLst/>
            </a:prstGeom>
            <a:grpFill/>
            <a:ln>
              <a:solidFill>
                <a:srgbClr val="D1E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447551" y="2158736"/>
              <a:ext cx="165629" cy="165629"/>
            </a:xfrm>
            <a:prstGeom prst="ellipse">
              <a:avLst/>
            </a:prstGeom>
            <a:grpFill/>
            <a:ln>
              <a:solidFill>
                <a:srgbClr val="D1E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125818" y="2273300"/>
              <a:ext cx="165629" cy="165629"/>
            </a:xfrm>
            <a:prstGeom prst="ellipse">
              <a:avLst/>
            </a:prstGeom>
            <a:grpFill/>
            <a:ln>
              <a:solidFill>
                <a:srgbClr val="D1E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115764" y="2520686"/>
              <a:ext cx="165629" cy="165629"/>
            </a:xfrm>
            <a:prstGeom prst="ellipse">
              <a:avLst/>
            </a:prstGeom>
            <a:grpFill/>
            <a:ln>
              <a:solidFill>
                <a:srgbClr val="D1E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863617" y="2399771"/>
              <a:ext cx="165629" cy="165629"/>
            </a:xfrm>
            <a:prstGeom prst="ellipse">
              <a:avLst/>
            </a:prstGeom>
            <a:grpFill/>
            <a:ln>
              <a:solidFill>
                <a:srgbClr val="D1E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994850" y="2761986"/>
              <a:ext cx="165629" cy="165629"/>
            </a:xfrm>
            <a:prstGeom prst="ellipse">
              <a:avLst/>
            </a:prstGeom>
            <a:grpFill/>
            <a:ln>
              <a:solidFill>
                <a:srgbClr val="D1E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42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543" y="935789"/>
            <a:ext cx="4350457" cy="53483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486" y="0"/>
            <a:ext cx="73963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aseline="30000" dirty="0">
                <a:solidFill>
                  <a:srgbClr val="000000"/>
                </a:solidFill>
              </a:rPr>
              <a:t>142</a:t>
            </a:r>
            <a:r>
              <a:rPr lang="en-US" sz="3600" dirty="0">
                <a:solidFill>
                  <a:srgbClr val="000000"/>
                </a:solidFill>
              </a:rPr>
              <a:t>Nd: what does it tell us about the </a:t>
            </a:r>
          </a:p>
          <a:p>
            <a:r>
              <a:rPr lang="en-US" sz="3600" dirty="0">
                <a:solidFill>
                  <a:srgbClr val="0000FF"/>
                </a:solidFill>
              </a:rPr>
              <a:t>Earth </a:t>
            </a:r>
            <a:r>
              <a:rPr lang="en-US" sz="3600" dirty="0">
                <a:solidFill>
                  <a:srgbClr val="000000"/>
                </a:solidFill>
              </a:rPr>
              <a:t>and </a:t>
            </a:r>
            <a:r>
              <a:rPr lang="en-US" sz="3600" dirty="0">
                <a:solidFill>
                  <a:srgbClr val="FF0000"/>
                </a:solidFill>
              </a:rPr>
              <a:t>chondrites?</a:t>
            </a:r>
          </a:p>
        </p:txBody>
      </p:sp>
      <p:pic>
        <p:nvPicPr>
          <p:cNvPr id="4" name="Picture 3" descr="142-148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3068"/>
            <a:ext cx="5198128" cy="48610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494" y="6005917"/>
            <a:ext cx="56471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solidFill>
                  <a:srgbClr val="000000"/>
                </a:solidFill>
              </a:rPr>
              <a:t>Data from</a:t>
            </a:r>
            <a:r>
              <a:rPr lang="en-US" sz="1200" dirty="0">
                <a:solidFill>
                  <a:srgbClr val="000000"/>
                </a:solidFill>
              </a:rPr>
              <a:t>:</a:t>
            </a:r>
          </a:p>
          <a:p>
            <a:r>
              <a:rPr lang="en-US" sz="1200" dirty="0" err="1">
                <a:solidFill>
                  <a:srgbClr val="000000"/>
                </a:solidFill>
              </a:rPr>
              <a:t>Gannoun</a:t>
            </a:r>
            <a:r>
              <a:rPr lang="en-US" sz="1200" dirty="0">
                <a:solidFill>
                  <a:srgbClr val="000000"/>
                </a:solidFill>
              </a:rPr>
              <a:t> et al (2011, PNAS);   Carlson et al (Science, 2007)</a:t>
            </a:r>
          </a:p>
          <a:p>
            <a:r>
              <a:rPr lang="en-US" sz="1200" dirty="0" err="1">
                <a:solidFill>
                  <a:srgbClr val="000000"/>
                </a:solidFill>
              </a:rPr>
              <a:t>Andreasen</a:t>
            </a:r>
            <a:r>
              <a:rPr lang="en-US" sz="1200" dirty="0">
                <a:solidFill>
                  <a:srgbClr val="000000"/>
                </a:solidFill>
              </a:rPr>
              <a:t> &amp; Sharma (Science, 2006);  </a:t>
            </a:r>
            <a:r>
              <a:rPr lang="en-US" sz="1200" dirty="0" err="1">
                <a:solidFill>
                  <a:srgbClr val="000000"/>
                </a:solidFill>
              </a:rPr>
              <a:t>Boyet</a:t>
            </a:r>
            <a:r>
              <a:rPr lang="en-US" sz="1200" dirty="0">
                <a:solidFill>
                  <a:srgbClr val="000000"/>
                </a:solidFill>
              </a:rPr>
              <a:t> and Carlson (2005, Science); Jacobsen &amp; </a:t>
            </a:r>
            <a:r>
              <a:rPr lang="en-US" sz="1200" dirty="0" err="1">
                <a:solidFill>
                  <a:srgbClr val="000000"/>
                </a:solidFill>
              </a:rPr>
              <a:t>Wasserburg</a:t>
            </a:r>
            <a:r>
              <a:rPr lang="en-US" sz="1200" dirty="0">
                <a:solidFill>
                  <a:srgbClr val="000000"/>
                </a:solidFill>
              </a:rPr>
              <a:t> (EPSL, 1984); Qin et al (GCA, 2011)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68420" y="828845"/>
            <a:ext cx="8996947" cy="5547895"/>
            <a:chOff x="668420" y="828845"/>
            <a:chExt cx="8996947" cy="5547895"/>
          </a:xfrm>
        </p:grpSpPr>
        <p:grpSp>
          <p:nvGrpSpPr>
            <p:cNvPr id="12" name="Group 14"/>
            <p:cNvGrpSpPr/>
            <p:nvPr/>
          </p:nvGrpSpPr>
          <p:grpSpPr>
            <a:xfrm>
              <a:off x="668420" y="828845"/>
              <a:ext cx="8996947" cy="5547895"/>
              <a:chOff x="668420" y="828845"/>
              <a:chExt cx="8996947" cy="5547895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873628" y="3212766"/>
                <a:ext cx="4271028" cy="521368"/>
              </a:xfrm>
              <a:prstGeom prst="rect">
                <a:avLst/>
              </a:prstGeom>
              <a:solidFill>
                <a:srgbClr val="FF0000">
                  <a:alpha val="33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5184760" y="828845"/>
                <a:ext cx="4480607" cy="554789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985393" y="2277614"/>
                <a:ext cx="2463449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Please stop saying that the </a:t>
                </a:r>
                <a:r>
                  <a:rPr lang="en-US" sz="4000" dirty="0">
                    <a:solidFill>
                      <a:srgbClr val="FF0000"/>
                    </a:solidFill>
                    <a:latin typeface="Symbol" charset="2"/>
                    <a:cs typeface="Symbol" charset="2"/>
                  </a:rPr>
                  <a:t>e</a:t>
                </a:r>
                <a:r>
                  <a:rPr lang="en-US" sz="2800" baseline="30000" dirty="0">
                    <a:solidFill>
                      <a:srgbClr val="FF0000"/>
                    </a:solidFill>
                  </a:rPr>
                  <a:t>142</a:t>
                </a:r>
                <a:r>
                  <a:rPr lang="en-US" sz="2800" dirty="0">
                    <a:solidFill>
                      <a:srgbClr val="FF0000"/>
                    </a:solidFill>
                  </a:rPr>
                  <a:t>Nd = 18 ± 5 ppm for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chondrites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 bwMode="auto">
              <a:xfrm>
                <a:off x="668420" y="3475121"/>
                <a:ext cx="4569812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" name="Rectangle 2"/>
            <p:cNvSpPr/>
            <p:nvPr/>
          </p:nvSpPr>
          <p:spPr bwMode="auto">
            <a:xfrm>
              <a:off x="4793543" y="1074057"/>
              <a:ext cx="444689" cy="34901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027802" y="4934857"/>
            <a:ext cx="66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>
            <a:spLocks noChangeAspect="1"/>
          </p:cNvSpPr>
          <p:nvPr/>
        </p:nvSpPr>
        <p:spPr bwMode="auto">
          <a:xfrm>
            <a:off x="2275946" y="2300628"/>
            <a:ext cx="509745" cy="509745"/>
          </a:xfrm>
          <a:prstGeom prst="rect">
            <a:avLst/>
          </a:prstGeom>
          <a:gradFill flip="none" rotWithShape="1">
            <a:gsLst>
              <a:gs pos="19000">
                <a:srgbClr val="0000FF">
                  <a:alpha val="48000"/>
                </a:srgbClr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3366FF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7796</TotalTime>
  <Words>879</Words>
  <Application>Microsoft Macintosh PowerPoint</Application>
  <PresentationFormat>On-screen Show (4:3)</PresentationFormat>
  <Paragraphs>181</Paragraphs>
  <Slides>18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 Theme</vt:lpstr>
      <vt:lpstr>Default Design</vt:lpstr>
      <vt:lpstr>4_Blank Presentation</vt:lpstr>
      <vt:lpstr>2_Blank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McDonough</dc:creator>
  <cp:lastModifiedBy>Bill McDonough</cp:lastModifiedBy>
  <cp:revision>69</cp:revision>
  <dcterms:created xsi:type="dcterms:W3CDTF">2012-07-20T17:34:50Z</dcterms:created>
  <dcterms:modified xsi:type="dcterms:W3CDTF">2012-07-23T18:57:03Z</dcterms:modified>
</cp:coreProperties>
</file>