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44" r:id="rId7"/>
    <p:sldMasterId id="2147483768" r:id="rId8"/>
    <p:sldMasterId id="2147483780" r:id="rId9"/>
    <p:sldMasterId id="2147483816" r:id="rId10"/>
    <p:sldMasterId id="2147483828" r:id="rId11"/>
    <p:sldMasterId id="2147483840" r:id="rId12"/>
    <p:sldMasterId id="2147483852" r:id="rId13"/>
  </p:sldMasterIdLst>
  <p:notesMasterIdLst>
    <p:notesMasterId r:id="rId63"/>
  </p:notesMasterIdLst>
  <p:sldIdLst>
    <p:sldId id="301" r:id="rId14"/>
    <p:sldId id="304" r:id="rId15"/>
    <p:sldId id="364" r:id="rId16"/>
    <p:sldId id="302" r:id="rId17"/>
    <p:sldId id="305" r:id="rId18"/>
    <p:sldId id="296" r:id="rId19"/>
    <p:sldId id="277" r:id="rId20"/>
    <p:sldId id="281" r:id="rId21"/>
    <p:sldId id="280" r:id="rId22"/>
    <p:sldId id="351" r:id="rId23"/>
    <p:sldId id="348" r:id="rId24"/>
    <p:sldId id="350" r:id="rId25"/>
    <p:sldId id="349" r:id="rId26"/>
    <p:sldId id="285" r:id="rId27"/>
    <p:sldId id="306" r:id="rId28"/>
    <p:sldId id="307" r:id="rId29"/>
    <p:sldId id="308" r:id="rId30"/>
    <p:sldId id="309" r:id="rId31"/>
    <p:sldId id="299" r:id="rId32"/>
    <p:sldId id="300" r:id="rId33"/>
    <p:sldId id="298" r:id="rId34"/>
    <p:sldId id="311" r:id="rId35"/>
    <p:sldId id="313" r:id="rId36"/>
    <p:sldId id="314" r:id="rId37"/>
    <p:sldId id="315" r:id="rId38"/>
    <p:sldId id="332" r:id="rId39"/>
    <p:sldId id="333" r:id="rId40"/>
    <p:sldId id="331" r:id="rId41"/>
    <p:sldId id="334" r:id="rId42"/>
    <p:sldId id="335" r:id="rId43"/>
    <p:sldId id="336" r:id="rId44"/>
    <p:sldId id="323" r:id="rId45"/>
    <p:sldId id="324" r:id="rId46"/>
    <p:sldId id="325" r:id="rId47"/>
    <p:sldId id="326" r:id="rId48"/>
    <p:sldId id="353" r:id="rId49"/>
    <p:sldId id="357" r:id="rId50"/>
    <p:sldId id="365" r:id="rId51"/>
    <p:sldId id="354" r:id="rId52"/>
    <p:sldId id="363" r:id="rId53"/>
    <p:sldId id="355" r:id="rId54"/>
    <p:sldId id="362" r:id="rId55"/>
    <p:sldId id="356" r:id="rId56"/>
    <p:sldId id="303" r:id="rId57"/>
    <p:sldId id="366" r:id="rId58"/>
    <p:sldId id="359" r:id="rId59"/>
    <p:sldId id="360" r:id="rId60"/>
    <p:sldId id="361" r:id="rId61"/>
    <p:sldId id="352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Relationship Id="rId3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0D8A5-9DE7-0146-9435-01CDF6CE728E}" type="datetimeFigureOut">
              <a:rPr lang="en-US" smtClean="0"/>
              <a:t>7/15/15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B9B17-93FC-674C-B241-752AB4A14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4CE1E1-188B-9A40-9602-83A567B4B3A4}" type="slidenum">
              <a:rPr lang="en-US" sz="1200">
                <a:solidFill>
                  <a:prstClr val="black"/>
                </a:solidFill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D87ABB-F7B5-194D-972E-C913C97CC166}" type="slidenum">
              <a:rPr lang="en-US" sz="1200">
                <a:solidFill>
                  <a:prstClr val="black"/>
                </a:solidFill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1D0679-2F94-9F47-B019-9948EBF1B4C7}" type="slidenum">
              <a:rPr lang="en-US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10396E-876C-CB46-BBA0-FE27F2C21553}" type="slidenum">
              <a:rPr lang="en-US" sz="1200">
                <a:solidFill>
                  <a:prstClr val="black"/>
                </a:solidFill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5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F511CF-F3F6-B440-9208-B9E60DA92017}" type="slidenum">
              <a:rPr lang="en-US" sz="1200" b="0"/>
              <a:pPr eaLnBrk="1" hangingPunct="1"/>
              <a:t>37</a:t>
            </a:fld>
            <a:endParaRPr lang="en-US" sz="1200" b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CAE2B1-9722-D946-9084-F58CDC9B559B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19"/>
            <a:ext cx="5029200" cy="411424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14C026-E405-D149-886C-98213E923EEA}" type="slidenum">
              <a:rPr lang="en-US" sz="1200">
                <a:solidFill>
                  <a:prstClr val="black"/>
                </a:solidFill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F2CB94-43C9-FC47-9E20-A95D250AF58C}" type="slidenum">
              <a:rPr lang="en-US" sz="1200">
                <a:solidFill>
                  <a:prstClr val="black"/>
                </a:solidFill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4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3ECCA0-98CC-DE49-8033-F3BF2AB1F810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42F07B-BF64-B240-B295-B3428D7079F3}" type="slidenum">
              <a:rPr lang="en-US" sz="1200">
                <a:solidFill>
                  <a:prstClr val="black"/>
                </a:solidFill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64AD92-3701-3448-9A2D-E085E942ECC6}" type="slidenum">
              <a:rPr 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5063" y="687388"/>
            <a:ext cx="4586287" cy="3440112"/>
          </a:xfrm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7061DB-FDAF-6243-820E-7CC1DD0807B4}" type="slidenum">
              <a:rPr lang="en-US" sz="1200">
                <a:solidFill>
                  <a:prstClr val="black"/>
                </a:solidFill>
              </a:rPr>
              <a:pPr eaLnBrk="1" hangingPunct="1"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5B28F-DA4A-9943-9CD7-BB05BB0EA467}" type="slidenum">
              <a:rPr lang="en-US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EFD309-585C-7D4B-BD31-EFDBEA37CC47}" type="slidenum">
              <a:rPr lang="en-US" sz="1200">
                <a:solidFill>
                  <a:prstClr val="black"/>
                </a:solidFill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0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091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317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65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248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398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348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174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498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481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854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2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159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100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25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333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233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34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27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111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219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909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76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FFE1-36FD-444A-80DF-BC7DCBA1A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651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05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286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2C78E-42D3-7F4A-B184-66C0078EED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780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2CBCF-3723-1E43-B39F-81AA50F847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06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A0FF4-074B-C446-9972-43C9F14026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866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39546-D89E-7E45-9DCE-08E4E22A6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695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1F73A-D8AC-1C4C-BBE9-CF454A0C62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757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ED918-6C8C-4B4C-B94F-BC98B356D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473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9979F-8D6C-7D40-9865-52BF0B4A9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659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ADC22-8098-F342-8F8F-D46AA587D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60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3986-CA96-BE43-ABBE-3E9B1958A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711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7FF2-AC1C-C643-97A1-2592A7038F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124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B27F5-B4BB-1544-939B-E314E25390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109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4A8E9-112F-6E4F-8583-18D6535C01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112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0A656-B635-D943-AF56-65E91C332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26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E7B25-D90D-0C49-B87B-8853D20CDD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27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38F59-7988-3A4A-894A-57B5D08CD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94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E8E27-2A0F-0F4D-BCF8-5C8F05FAB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B66E6-303F-274B-B20D-7AAACA0116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34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CBB20-38FC-664F-ACC9-031E68FB2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41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47B35-1F94-BC49-BEC4-809A1384F7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1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C2A7A-A9BA-3043-9709-6F37AB7DC1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2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CA219-3992-8E48-8F56-4092EE89C6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16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DC414-1D2E-444A-B695-8340DECFD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28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7FD24-8E81-E543-AD91-705171223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50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CDD49-F21A-684E-8EDA-7E4CBCBF6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5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269C3-3225-4B46-9564-FC221A9FC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06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BCB73-5A39-9246-9BFF-6C19AB1E8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47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A3614-F2CB-C246-AD3F-EF283994E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0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1DFC3-3894-F24A-8088-4ED4EBB72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2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E6DF1-70A5-1C41-86FB-E97986733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9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45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9339B-6C58-5444-A5E9-B8317BECA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94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AB75A-F79D-664A-82FE-63DB3C1DB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4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A1984-AD46-884F-8B99-AC9C7D251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6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DC17-8FF5-1C4B-A492-6DB3D2A14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79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6569-9BA1-AF4A-8AE2-4FDE33DB21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39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4AD88-55CF-E74A-8AF1-535E4F77A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09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1F9A-ABB3-5740-AEB3-9E2DD2256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99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C218C-303B-0D46-8E51-9EE160FF2B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48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220F1-91CC-9A40-92CD-4FC3F74ADC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93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2B457-3FCC-AE48-A2F1-383EF7061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2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47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1A447-3509-F341-A123-8829C8EA16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86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D29EB-ED52-3D46-BBC7-BD7C9F77C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66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97DF2-8598-D64F-B315-59A251ED6F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31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FEFCB-7CE0-A248-9C66-57BBBF9C28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2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242BC-E57B-AA46-8165-CD91EBA0AC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33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6F6E1-91D4-434B-A4AD-3A286B8AA7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26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03BDA-537C-094D-A7F6-532772DCFF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03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2ADDD-6769-D14E-9ADD-A45D4B53D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30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0BB4-1391-2C43-8C21-4C330FE5D5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29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0552E-2F9E-C446-BE7E-8597BE1CAB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4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20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B7E7-A40A-3B4B-BBE8-AA59180842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09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5364C-EF09-624C-81E1-16D0F5D853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45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A8673-A485-FE4D-988E-F24E3A8D10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66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912E1-FE9A-C74A-AE00-64E39D60BA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06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42ECA-7C58-744B-9D92-D124F38685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29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7E770-D24F-2146-BD22-F589450A8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18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63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52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427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1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15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52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167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94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705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89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9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93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71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256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2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833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2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73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92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448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35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73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359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339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306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8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195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910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837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869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98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11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810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786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833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18BB-16C5-374D-9C32-A56BC2371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45A2B-BBC2-7847-A7E7-2A50C4E56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06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B438-B20C-A14D-AF7F-034004491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861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3A0B-4513-394D-A708-8D514E872F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163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301E4-75F6-A340-B0C9-C3B03B88D4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334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12DF-A1E5-4949-B83D-6C9B3C937F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73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AAA5-DAA6-294E-939A-14BAFCCDA9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466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AE6D5-4033-FA43-B85F-F241D2688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425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74816-3600-4B41-B733-EF7405F75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726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4508-8E02-D445-8D2E-C578165F5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444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40B4-8F78-3245-90A8-0F79283CF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0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1067-8DA1-FA4C-9BD0-57C81312F269}" type="datetimeFigureOut">
              <a:rPr lang="en-US" smtClean="0"/>
              <a:t>7/15/15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5DCD2-649C-8646-95EE-F7A1F0B5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6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4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62130"/>
            </a:gs>
            <a:gs pos="50000">
              <a:srgbClr val="304868"/>
            </a:gs>
            <a:gs pos="100000">
              <a:srgbClr val="1621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AFE9E47-7CA3-E042-AE5B-09542ECBFA61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0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62130"/>
            </a:gs>
            <a:gs pos="50000">
              <a:srgbClr val="304868"/>
            </a:gs>
            <a:gs pos="100000">
              <a:srgbClr val="1621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EE3E75D-9757-3F42-AEF2-ACA66A4CE0FD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46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944FA1A-C481-9C4E-BF86-502ECA63902A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0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62130"/>
            </a:gs>
            <a:gs pos="50000">
              <a:srgbClr val="304868"/>
            </a:gs>
            <a:gs pos="100000">
              <a:srgbClr val="1621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5B88AD4-E9B5-BE48-9F17-76FAFFB83FE2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7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D3B0284-25C1-E042-86A3-F612354E3B91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3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AD0F038-080F-B749-BE21-B3F6DFB1F17F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3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2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5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832330-D003-0F4E-AAD3-47DCEC86FF1C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87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3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8.jpeg"/><Relationship Id="rId3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8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4.jpeg"/><Relationship Id="rId3" Type="http://schemas.openxmlformats.org/officeDocument/2006/relationships/image" Target="../media/image8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8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Seismic imaging of Earth structure</a:t>
            </a:r>
            <a:r>
              <a:rPr lang="en-US" sz="3200" b="1" dirty="0" smtClean="0">
                <a:solidFill>
                  <a:schemeClr val="bg1"/>
                </a:solidFill>
              </a:rPr>
              <a:t>, and application </a:t>
            </a:r>
            <a:r>
              <a:rPr lang="en-US" sz="3200" b="1" dirty="0">
                <a:solidFill>
                  <a:schemeClr val="bg1"/>
                </a:solidFill>
              </a:rPr>
              <a:t>to volcanic </a:t>
            </a:r>
            <a:r>
              <a:rPr lang="en-US" sz="3200" b="1" dirty="0" smtClean="0">
                <a:solidFill>
                  <a:schemeClr val="bg1"/>
                </a:solidFill>
              </a:rPr>
              <a:t>arc </a:t>
            </a:r>
            <a:r>
              <a:rPr lang="en-US" sz="3200" b="1" dirty="0">
                <a:solidFill>
                  <a:schemeClr val="bg1"/>
                </a:solidFill>
              </a:rPr>
              <a:t>and </a:t>
            </a:r>
            <a:r>
              <a:rPr lang="en-US" sz="3200" b="1" dirty="0" smtClean="0">
                <a:solidFill>
                  <a:schemeClr val="bg1"/>
                </a:solidFill>
              </a:rPr>
              <a:t>glacial </a:t>
            </a: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problems</a:t>
            </a:r>
            <a:endParaRPr lang="en-US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7353300" y="1981200"/>
            <a:ext cx="179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Mt. Sidley volcano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Marie Byrd Land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Antarctica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0000" r="20000" b="20000"/>
          <a:stretch>
            <a:fillRect/>
          </a:stretch>
        </p:blipFill>
        <p:spPr bwMode="auto">
          <a:xfrm>
            <a:off x="88900" y="5334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7" descr="passcal_logo_cle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867401"/>
            <a:ext cx="2247900" cy="75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-26549" r="-2216" b="-26549"/>
          <a:stretch>
            <a:fillRect/>
          </a:stretch>
        </p:blipFill>
        <p:spPr bwMode="auto">
          <a:xfrm>
            <a:off x="1828800" y="4303713"/>
            <a:ext cx="5410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TextBox 7"/>
          <p:cNvSpPr txBox="1">
            <a:spLocks noChangeArrowheads="1"/>
          </p:cNvSpPr>
          <p:nvPr/>
        </p:nvSpPr>
        <p:spPr bwMode="auto">
          <a:xfrm>
            <a:off x="3225800" y="3744337"/>
            <a:ext cx="29444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</a:rPr>
              <a:t>Douglas </a:t>
            </a:r>
            <a:r>
              <a:rPr lang="en-US" sz="3200" dirty="0">
                <a:solidFill>
                  <a:srgbClr val="FFFFFF"/>
                </a:solidFill>
              </a:rPr>
              <a:t>Wiens</a:t>
            </a:r>
          </a:p>
        </p:txBody>
      </p:sp>
      <p:pic>
        <p:nvPicPr>
          <p:cNvPr id="92169" name="Picture 8" descr="washingtonuniversity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5334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olenet_m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334000"/>
            <a:ext cx="1397000" cy="1383030"/>
          </a:xfrm>
          <a:prstGeom prst="rect">
            <a:avLst/>
          </a:prstGeom>
        </p:spPr>
      </p:pic>
      <p:pic>
        <p:nvPicPr>
          <p:cNvPr id="11" name="Picture 7" descr="GeoPRISMS_Col_8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5867401"/>
            <a:ext cx="2227409" cy="7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75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36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</a:rPr>
              <a:t>Seismological Analysis Methods</a:t>
            </a:r>
            <a:endParaRPr lang="en-US" sz="3600" dirty="0">
              <a:solidFill>
                <a:srgbClr val="333399"/>
              </a:solidFill>
            </a:endParaRPr>
          </a:p>
        </p:txBody>
      </p:sp>
      <p:pic>
        <p:nvPicPr>
          <p:cNvPr id="4" name="Picture 3" descr="reciever_function_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2533880" cy="1752600"/>
          </a:xfrm>
          <a:prstGeom prst="rect">
            <a:avLst/>
          </a:prstGeom>
        </p:spPr>
      </p:pic>
      <p:pic>
        <p:nvPicPr>
          <p:cNvPr id="7" name="Picture 6" descr="body_wave_tomograph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0199"/>
            <a:ext cx="2743200" cy="1714621"/>
          </a:xfrm>
          <a:prstGeom prst="rect">
            <a:avLst/>
          </a:prstGeom>
        </p:spPr>
      </p:pic>
      <p:pic>
        <p:nvPicPr>
          <p:cNvPr id="6" name="Picture 5" descr="surf_wav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05400"/>
            <a:ext cx="3352800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2192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Receiver Functions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1219200"/>
            <a:ext cx="248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Body Wave Tomography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65986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Surface (Rayleigh) wave tomography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352800"/>
            <a:ext cx="40510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99"/>
                </a:solidFill>
              </a:rPr>
              <a:t>Good for:  Imaging discontinuities</a:t>
            </a:r>
          </a:p>
          <a:p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 (</a:t>
            </a:r>
            <a:r>
              <a:rPr lang="en-US" sz="1600" dirty="0" err="1" smtClean="0">
                <a:solidFill>
                  <a:srgbClr val="333399"/>
                </a:solidFill>
              </a:rPr>
              <a:t>Moho</a:t>
            </a:r>
            <a:r>
              <a:rPr lang="en-US" sz="1600" dirty="0" smtClean="0">
                <a:solidFill>
                  <a:srgbClr val="333399"/>
                </a:solidFill>
              </a:rPr>
              <a:t>, </a:t>
            </a:r>
            <a:r>
              <a:rPr lang="en-US" sz="1600" dirty="0" err="1" smtClean="0">
                <a:solidFill>
                  <a:srgbClr val="333399"/>
                </a:solidFill>
              </a:rPr>
              <a:t>sed</a:t>
            </a:r>
            <a:r>
              <a:rPr lang="en-US" sz="1600" dirty="0" smtClean="0">
                <a:solidFill>
                  <a:srgbClr val="333399"/>
                </a:solidFill>
              </a:rPr>
              <a:t>/rock interface, 410)</a:t>
            </a:r>
          </a:p>
          <a:p>
            <a:r>
              <a:rPr lang="en-US" sz="1600" dirty="0" smtClean="0">
                <a:solidFill>
                  <a:srgbClr val="333399"/>
                </a:solidFill>
              </a:rPr>
              <a:t>Weakness:  can’t see gradients</a:t>
            </a:r>
          </a:p>
          <a:p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 can’t constrain velocities well</a:t>
            </a:r>
          </a:p>
          <a:p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 results limited to immediately below station</a:t>
            </a:r>
            <a:endParaRPr lang="en-US" sz="1600" dirty="0">
              <a:solidFill>
                <a:srgbClr val="3333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3429000"/>
            <a:ext cx="3462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99"/>
                </a:solidFill>
              </a:rPr>
              <a:t>Good for:  lateral variations</a:t>
            </a:r>
          </a:p>
          <a:p>
            <a:r>
              <a:rPr lang="en-US" sz="1600" dirty="0" smtClean="0">
                <a:solidFill>
                  <a:srgbClr val="333399"/>
                </a:solidFill>
              </a:rPr>
              <a:t>    Structure in 100-600 km depth range</a:t>
            </a:r>
          </a:p>
          <a:p>
            <a:r>
              <a:rPr lang="en-US" sz="1600" dirty="0" smtClean="0">
                <a:solidFill>
                  <a:srgbClr val="333399"/>
                </a:solidFill>
              </a:rPr>
              <a:t>Weakness:   need close station spacing,</a:t>
            </a:r>
          </a:p>
          <a:p>
            <a:r>
              <a:rPr lang="en-US" sz="1600" dirty="0" smtClean="0">
                <a:solidFill>
                  <a:srgbClr val="333399"/>
                </a:solidFill>
              </a:rPr>
              <a:t>often poor depth resolution</a:t>
            </a:r>
          </a:p>
          <a:p>
            <a:r>
              <a:rPr lang="en-US" sz="1600" dirty="0" smtClean="0">
                <a:solidFill>
                  <a:srgbClr val="333399"/>
                </a:solidFill>
              </a:rPr>
              <a:t>velocities are relative, not absolute</a:t>
            </a:r>
            <a:endParaRPr lang="en-US" sz="1600" dirty="0">
              <a:solidFill>
                <a:srgbClr val="33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5334000"/>
            <a:ext cx="3674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99"/>
                </a:solidFill>
              </a:rPr>
              <a:t>Good for:   depth variations</a:t>
            </a:r>
          </a:p>
          <a:p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 gives absolute velocities</a:t>
            </a:r>
          </a:p>
          <a:p>
            <a:r>
              <a:rPr lang="en-US" sz="1600" dirty="0" smtClean="0">
                <a:solidFill>
                  <a:srgbClr val="333399"/>
                </a:solidFill>
              </a:rPr>
              <a:t>Weaknesses: often poor lateral resolution</a:t>
            </a:r>
          </a:p>
          <a:p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 limited to upper 300 km</a:t>
            </a:r>
            <a:endParaRPr lang="en-US" sz="16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6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332755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3" name="Text Box 2"/>
          <p:cNvSpPr txBox="1">
            <a:spLocks noChangeArrowheads="1"/>
          </p:cNvSpPr>
          <p:nvPr/>
        </p:nvSpPr>
        <p:spPr bwMode="auto">
          <a:xfrm>
            <a:off x="685800" y="1370112"/>
            <a:ext cx="80772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333399"/>
                </a:solidFill>
              </a:rPr>
              <a:t>Temperature effect on seismic velocity and attenuation --  no melt </a:t>
            </a:r>
          </a:p>
          <a:p>
            <a:pPr marL="285750" indent="-285750" defTabSz="914400" eaLnBrk="1" fontAlgn="base" hangingPunct="1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i="1" dirty="0" smtClean="0">
                <a:solidFill>
                  <a:srgbClr val="333399"/>
                </a:solidFill>
              </a:rPr>
              <a:t>P</a:t>
            </a:r>
            <a:r>
              <a:rPr lang="en-US" sz="1400" dirty="0" smtClean="0">
                <a:solidFill>
                  <a:srgbClr val="333399"/>
                </a:solidFill>
              </a:rPr>
              <a:t> and </a:t>
            </a:r>
            <a:r>
              <a:rPr lang="en-US" sz="1400" i="1" dirty="0" smtClean="0">
                <a:solidFill>
                  <a:srgbClr val="333399"/>
                </a:solidFill>
              </a:rPr>
              <a:t>S</a:t>
            </a:r>
            <a:r>
              <a:rPr lang="en-US" sz="1400" dirty="0" smtClean="0">
                <a:solidFill>
                  <a:srgbClr val="333399"/>
                </a:solidFill>
              </a:rPr>
              <a:t> velocities are controlled by </a:t>
            </a:r>
            <a:r>
              <a:rPr lang="en-US" sz="1400" dirty="0" err="1" smtClean="0">
                <a:solidFill>
                  <a:srgbClr val="333399"/>
                </a:solidFill>
              </a:rPr>
              <a:t>anharmonic</a:t>
            </a:r>
            <a:r>
              <a:rPr lang="en-US" sz="1400" dirty="0" smtClean="0">
                <a:solidFill>
                  <a:srgbClr val="333399"/>
                </a:solidFill>
              </a:rPr>
              <a:t> temperature derivatives at</a:t>
            </a:r>
          </a:p>
          <a:p>
            <a:pPr defTabSz="914400" eaLnBrk="1" fontAlgn="base" hangingPunct="1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333399"/>
                </a:solidFill>
              </a:rPr>
              <a:t>       temperatures below about 900°C   --- relatively linear</a:t>
            </a:r>
          </a:p>
          <a:p>
            <a:pPr marL="285750" indent="-285750" defTabSz="91440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333399"/>
                </a:solidFill>
              </a:rPr>
              <a:t>A</a:t>
            </a:r>
            <a:r>
              <a:rPr lang="en-US" sz="1400" dirty="0" smtClean="0">
                <a:solidFill>
                  <a:srgbClr val="333399"/>
                </a:solidFill>
              </a:rPr>
              <a:t>bove 900°C attenuation increases rapidly and the velocity derivatives are non-linear</a:t>
            </a:r>
          </a:p>
          <a:p>
            <a:pPr marL="285750" indent="-285750" defTabSz="914400" eaLnBrk="1" fontAlgn="base" hangingPunct="1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333399"/>
                </a:solidFill>
              </a:rPr>
              <a:t>Both attenuation and velocity are also a function of frequency, grain size, and depth              (</a:t>
            </a:r>
            <a:r>
              <a:rPr lang="en-US" sz="1400" i="1" dirty="0" err="1" smtClean="0">
                <a:solidFill>
                  <a:srgbClr val="333399"/>
                </a:solidFill>
              </a:rPr>
              <a:t>Faul</a:t>
            </a:r>
            <a:r>
              <a:rPr lang="en-US" sz="1400" i="1" dirty="0" smtClean="0">
                <a:solidFill>
                  <a:srgbClr val="333399"/>
                </a:solidFill>
              </a:rPr>
              <a:t> and  Jackson,</a:t>
            </a:r>
            <a:r>
              <a:rPr lang="en-US" sz="1400" dirty="0" smtClean="0">
                <a:solidFill>
                  <a:srgbClr val="333399"/>
                </a:solidFill>
              </a:rPr>
              <a:t> 2005; Jackson et al., 2010; McCarthy &amp; Takei, 2011)</a:t>
            </a:r>
          </a:p>
          <a:p>
            <a:pPr marL="285750" indent="-285750" defTabSz="914400" eaLnBrk="1" fontAlgn="base" hangingPunct="1">
              <a:spcBef>
                <a:spcPct val="5000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333399"/>
                </a:solidFill>
              </a:rPr>
              <a:t>Nonetheless, it is impossible to get extremely low shear velocities (&lt; 3.8 km/s) even with small grain size and high mantle temperature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Font typeface="Symbol" charset="0"/>
              <a:buNone/>
            </a:pPr>
            <a:r>
              <a:rPr lang="en-US" sz="1400" b="1" dirty="0" smtClean="0">
                <a:solidFill>
                  <a:srgbClr val="333399"/>
                </a:solidFill>
                <a:sym typeface="Symbol" charset="0"/>
              </a:rPr>
              <a:t>                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320227"/>
            <a:ext cx="7772400" cy="563563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accent2"/>
                </a:solidFill>
                <a:latin typeface="Calibri"/>
                <a:ea typeface="ＭＳ Ｐゴシック" charset="0"/>
                <a:cs typeface="Calibri"/>
              </a:rPr>
              <a:t>How do material properties affect mantle seismic observables?</a:t>
            </a:r>
            <a:endParaRPr lang="en-US" sz="3600" dirty="0">
              <a:solidFill>
                <a:srgbClr val="FFFF66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74755" name="Picture 5" descr="vel_vs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7155" r="3947" b="4770"/>
          <a:stretch>
            <a:fillRect/>
          </a:stretch>
        </p:blipFill>
        <p:spPr bwMode="auto">
          <a:xfrm>
            <a:off x="2838604" y="3874344"/>
            <a:ext cx="3689053" cy="298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657604" y="3653157"/>
            <a:ext cx="21770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</a:rPr>
              <a:t>Shear Velocity </a:t>
            </a:r>
            <a:r>
              <a:rPr lang="en-US" sz="1400" b="1" dirty="0" err="1" smtClean="0">
                <a:solidFill>
                  <a:srgbClr val="333399"/>
                </a:solidFill>
              </a:rPr>
              <a:t>vs</a:t>
            </a:r>
            <a:r>
              <a:rPr lang="en-US" sz="1400" b="1" dirty="0" smtClean="0">
                <a:solidFill>
                  <a:srgbClr val="333399"/>
                </a:solidFill>
              </a:rPr>
              <a:t> Temp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1906" y="6150586"/>
            <a:ext cx="1961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</a:rPr>
              <a:t>Calculated using</a:t>
            </a:r>
          </a:p>
          <a:p>
            <a:r>
              <a:rPr lang="en-US" sz="1400" i="1" dirty="0" err="1" smtClean="0">
                <a:solidFill>
                  <a:srgbClr val="333399"/>
                </a:solidFill>
              </a:rPr>
              <a:t>Faul</a:t>
            </a:r>
            <a:r>
              <a:rPr lang="en-US" sz="1400" i="1" dirty="0" smtClean="0">
                <a:solidFill>
                  <a:srgbClr val="333399"/>
                </a:solidFill>
              </a:rPr>
              <a:t> &amp; Jackson </a:t>
            </a:r>
            <a:r>
              <a:rPr lang="en-US" sz="1400" dirty="0" smtClean="0">
                <a:solidFill>
                  <a:srgbClr val="333399"/>
                </a:solidFill>
              </a:rPr>
              <a:t>[2005]</a:t>
            </a:r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109677" cy="1568965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333" y="235760"/>
            <a:ext cx="36576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The effect of mantle composition on seismic velocity</a:t>
            </a:r>
            <a:endParaRPr lang="en-US" sz="2800" dirty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2" name="Picture 4" descr="Schutt_melt_deple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"/>
          <a:stretch/>
        </p:blipFill>
        <p:spPr bwMode="auto">
          <a:xfrm>
            <a:off x="4274183" y="534610"/>
            <a:ext cx="4633280" cy="612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144" y="4390572"/>
            <a:ext cx="3456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Modeling the effect of</a:t>
            </a:r>
          </a:p>
          <a:p>
            <a:r>
              <a:rPr lang="en-US" dirty="0">
                <a:solidFill>
                  <a:srgbClr val="333399"/>
                </a:solidFill>
              </a:rPr>
              <a:t>m</a:t>
            </a:r>
            <a:r>
              <a:rPr lang="en-US" dirty="0" smtClean="0">
                <a:solidFill>
                  <a:srgbClr val="333399"/>
                </a:solidFill>
              </a:rPr>
              <a:t>elt depletion on mantle</a:t>
            </a:r>
          </a:p>
          <a:p>
            <a:r>
              <a:rPr lang="en-US" dirty="0">
                <a:solidFill>
                  <a:srgbClr val="333399"/>
                </a:solidFill>
              </a:rPr>
              <a:t>v</a:t>
            </a:r>
            <a:r>
              <a:rPr lang="en-US" dirty="0" smtClean="0">
                <a:solidFill>
                  <a:srgbClr val="333399"/>
                </a:solidFill>
              </a:rPr>
              <a:t>elocity (</a:t>
            </a:r>
            <a:r>
              <a:rPr lang="en-US" i="1" dirty="0" err="1" smtClean="0">
                <a:solidFill>
                  <a:srgbClr val="333399"/>
                </a:solidFill>
              </a:rPr>
              <a:t>Schutt</a:t>
            </a:r>
            <a:r>
              <a:rPr lang="en-US" i="1" dirty="0" smtClean="0">
                <a:solidFill>
                  <a:srgbClr val="333399"/>
                </a:solidFill>
              </a:rPr>
              <a:t> &amp; </a:t>
            </a:r>
            <a:r>
              <a:rPr lang="en-US" i="1" dirty="0" err="1" smtClean="0">
                <a:solidFill>
                  <a:srgbClr val="333399"/>
                </a:solidFill>
              </a:rPr>
              <a:t>Lesher</a:t>
            </a:r>
            <a:r>
              <a:rPr lang="en-US" dirty="0" smtClean="0">
                <a:solidFill>
                  <a:srgbClr val="333399"/>
                </a:solidFill>
              </a:rPr>
              <a:t>, 2006)</a:t>
            </a: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24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417638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634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Effect of melt on seismic velocity and attenuation</a:t>
            </a:r>
          </a:p>
        </p:txBody>
      </p:sp>
      <p:sp>
        <p:nvSpPr>
          <p:cNvPr id="81922" name="Text Box 5"/>
          <p:cNvSpPr txBox="1">
            <a:spLocks noChangeArrowheads="1"/>
          </p:cNvSpPr>
          <p:nvPr/>
        </p:nvSpPr>
        <p:spPr bwMode="auto">
          <a:xfrm>
            <a:off x="1447800" y="1447800"/>
            <a:ext cx="22240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333399"/>
                </a:solidFill>
              </a:rPr>
              <a:t>Experiments on Olivine</a:t>
            </a:r>
          </a:p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333399"/>
                </a:solidFill>
              </a:rPr>
              <a:t> Faul et al., 2004</a:t>
            </a:r>
          </a:p>
        </p:txBody>
      </p:sp>
      <p:pic>
        <p:nvPicPr>
          <p:cNvPr id="819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b="6667"/>
          <a:stretch>
            <a:fillRect/>
          </a:stretch>
        </p:blipFill>
        <p:spPr bwMode="auto">
          <a:xfrm>
            <a:off x="228600" y="1981200"/>
            <a:ext cx="44481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7"/>
          <p:cNvSpPr>
            <a:spLocks noChangeArrowheads="1"/>
          </p:cNvSpPr>
          <p:nvPr/>
        </p:nvSpPr>
        <p:spPr bwMode="auto">
          <a:xfrm>
            <a:off x="990600" y="5334000"/>
            <a:ext cx="76962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Both experiments indicate melt produces an anelastic effect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Effect of melt is extremely strong at very small melt porosity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Less than 1% melt can produce nearly an order of magnitude increase in attenuation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 b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Strong attenuation will also produce a large velocity decrease due to dispersion</a:t>
            </a:r>
          </a:p>
        </p:txBody>
      </p:sp>
      <p:pic>
        <p:nvPicPr>
          <p:cNvPr id="81925" name="Picture 2" descr="mccarthy_attenu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20900"/>
            <a:ext cx="332581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Box 1"/>
          <p:cNvSpPr txBox="1">
            <a:spLocks noChangeArrowheads="1"/>
          </p:cNvSpPr>
          <p:nvPr/>
        </p:nvSpPr>
        <p:spPr bwMode="auto">
          <a:xfrm>
            <a:off x="5181600" y="1447800"/>
            <a:ext cx="3354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333399"/>
                </a:solidFill>
              </a:rPr>
              <a:t>Experiments with an Analog Material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333399"/>
                </a:solidFill>
              </a:rPr>
              <a:t>            McCarthy and Takei [2011]</a:t>
            </a:r>
          </a:p>
        </p:txBody>
      </p:sp>
    </p:spTree>
    <p:extLst>
      <p:ext uri="{BB962C8B-B14F-4D97-AF65-F5344CB8AC3E}">
        <p14:creationId xmlns:p14="http://schemas.microsoft.com/office/powerpoint/2010/main" val="250023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3667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907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</a:rPr>
              <a:t>Attenuation and Velocity Anomalies are Highly Correlated</a:t>
            </a:r>
            <a:endParaRPr lang="en-US" sz="3200" dirty="0">
              <a:solidFill>
                <a:srgbClr val="1F497D"/>
              </a:solidFill>
            </a:endParaRPr>
          </a:p>
        </p:txBody>
      </p:sp>
      <p:pic>
        <p:nvPicPr>
          <p:cNvPr id="5" name="Picture 4" descr="dalton_q_v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54" y="1936242"/>
            <a:ext cx="6190961" cy="4921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3150" y="6472719"/>
            <a:ext cx="1589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1F497D"/>
                </a:solidFill>
              </a:rPr>
              <a:t>Dalton et al.</a:t>
            </a:r>
            <a:r>
              <a:rPr lang="en-US" sz="1400" dirty="0" smtClean="0">
                <a:solidFill>
                  <a:srgbClr val="1F497D"/>
                </a:solidFill>
              </a:rPr>
              <a:t> [2009]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5980" y="1751577"/>
            <a:ext cx="9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Q model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7268" y="1751576"/>
            <a:ext cx="175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 Velocity Model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4613" y="1390953"/>
            <a:ext cx="3461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99"/>
                </a:solidFill>
              </a:rPr>
              <a:t>Indicates a Thermal Origin</a:t>
            </a:r>
            <a:endParaRPr lang="en-US" sz="2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6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195402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772400" cy="6858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Broadband Ocean </a:t>
            </a:r>
            <a:r>
              <a:rPr lang="en-US" sz="2800" b="1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Bottom Seismographs (OBS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838200" y="4152156"/>
            <a:ext cx="1658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</a:rPr>
              <a:t>Lamont-Doherty </a:t>
            </a:r>
          </a:p>
        </p:txBody>
      </p:sp>
      <p:pic>
        <p:nvPicPr>
          <p:cNvPr id="59395" name="Picture 2" descr="scripps_OB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7597" r="12236" b="10808"/>
          <a:stretch>
            <a:fillRect/>
          </a:stretch>
        </p:blipFill>
        <p:spPr bwMode="auto">
          <a:xfrm>
            <a:off x="4953000" y="1293912"/>
            <a:ext cx="36703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ldeo_ob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6364"/>
            <a:ext cx="38100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 descr="whoi_OB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6781800" y="4152156"/>
            <a:ext cx="84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</a:rPr>
              <a:t>Scripps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3886200" y="6550025"/>
            <a:ext cx="1223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333399"/>
                </a:solidFill>
              </a:rPr>
              <a:t>Woods Hole</a:t>
            </a:r>
          </a:p>
        </p:txBody>
      </p:sp>
    </p:spTree>
    <p:extLst>
      <p:ext uri="{BB962C8B-B14F-4D97-AF65-F5344CB8AC3E}">
        <p14:creationId xmlns:p14="http://schemas.microsoft.com/office/powerpoint/2010/main" val="146491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24521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69" name="Text Box 3"/>
          <p:cNvSpPr txBox="1">
            <a:spLocks noChangeArrowheads="1"/>
          </p:cNvSpPr>
          <p:nvPr/>
        </p:nvSpPr>
        <p:spPr bwMode="auto">
          <a:xfrm>
            <a:off x="1939334" y="457200"/>
            <a:ext cx="5352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333399"/>
                </a:solidFill>
              </a:rPr>
              <a:t>Polar Seismic </a:t>
            </a:r>
            <a:r>
              <a:rPr lang="en-US" sz="2800" b="1" dirty="0">
                <a:solidFill>
                  <a:srgbClr val="333399"/>
                </a:solidFill>
              </a:rPr>
              <a:t>Instrumentation</a:t>
            </a:r>
          </a:p>
        </p:txBody>
      </p:sp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457200" y="1447800"/>
            <a:ext cx="6324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Problems – 6 months of darkness, winter temperatures to</a:t>
            </a:r>
          </a:p>
          <a:p>
            <a:pPr eaLnBrk="1" hangingPunct="1"/>
            <a:r>
              <a:rPr lang="en-US" sz="1600" b="1" dirty="0">
                <a:solidFill>
                  <a:schemeClr val="accent2"/>
                </a:solidFill>
              </a:rPr>
              <a:t>         -70°C (-95°F)</a:t>
            </a:r>
          </a:p>
          <a:p>
            <a:pPr eaLnBrk="1" hangingPunct="1"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Sensor:  Trillium </a:t>
            </a:r>
            <a:r>
              <a:rPr lang="en-US" sz="1600" b="1" dirty="0" smtClean="0">
                <a:solidFill>
                  <a:schemeClr val="accent2"/>
                </a:solidFill>
              </a:rPr>
              <a:t>240 or modified </a:t>
            </a:r>
            <a:r>
              <a:rPr lang="en-US" sz="1600" b="1" dirty="0" err="1" smtClean="0">
                <a:solidFill>
                  <a:schemeClr val="accent2"/>
                </a:solidFill>
              </a:rPr>
              <a:t>Guralp</a:t>
            </a:r>
            <a:r>
              <a:rPr lang="en-US" sz="1600" b="1" dirty="0" smtClean="0">
                <a:solidFill>
                  <a:schemeClr val="accent2"/>
                </a:solidFill>
              </a:rPr>
              <a:t> 3T </a:t>
            </a:r>
            <a:r>
              <a:rPr lang="en-US" sz="1600" b="1" dirty="0">
                <a:solidFill>
                  <a:schemeClr val="accent2"/>
                </a:solidFill>
              </a:rPr>
              <a:t>- </a:t>
            </a:r>
            <a:r>
              <a:rPr lang="en-US" sz="1600" b="1" dirty="0" smtClean="0">
                <a:solidFill>
                  <a:schemeClr val="accent2"/>
                </a:solidFill>
              </a:rPr>
              <a:t>operates </a:t>
            </a:r>
            <a:r>
              <a:rPr lang="en-US" sz="1600" b="1" dirty="0">
                <a:solidFill>
                  <a:schemeClr val="accent2"/>
                </a:solidFill>
              </a:rPr>
              <a:t>to -55°C</a:t>
            </a:r>
          </a:p>
          <a:p>
            <a:pPr eaLnBrk="1" hangingPunct="1"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dirty="0" err="1">
                <a:solidFill>
                  <a:schemeClr val="accent2"/>
                </a:solidFill>
              </a:rPr>
              <a:t>Datalogger</a:t>
            </a:r>
            <a:r>
              <a:rPr lang="en-US" sz="1600" b="1" dirty="0">
                <a:solidFill>
                  <a:schemeClr val="accent2"/>
                </a:solidFill>
              </a:rPr>
              <a:t>:   </a:t>
            </a:r>
            <a:r>
              <a:rPr lang="en-US" sz="1600" b="1" dirty="0" err="1">
                <a:solidFill>
                  <a:schemeClr val="accent2"/>
                </a:solidFill>
              </a:rPr>
              <a:t>Quanterra</a:t>
            </a:r>
            <a:r>
              <a:rPr lang="en-US" sz="1600" b="1" dirty="0">
                <a:solidFill>
                  <a:schemeClr val="accent2"/>
                </a:solidFill>
              </a:rPr>
              <a:t> Q330 with solid state recording</a:t>
            </a:r>
          </a:p>
          <a:p>
            <a:pPr eaLnBrk="1" hangingPunct="1"/>
            <a:r>
              <a:rPr lang="en-US" sz="1600" b="1" dirty="0">
                <a:solidFill>
                  <a:schemeClr val="accent2"/>
                </a:solidFill>
              </a:rPr>
              <a:t>          operates to -45°C</a:t>
            </a:r>
          </a:p>
          <a:p>
            <a:pPr eaLnBrk="1" hangingPunct="1"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power source is solar panels (summer) and primary </a:t>
            </a:r>
          </a:p>
          <a:p>
            <a:pPr eaLnBrk="1" hangingPunct="1"/>
            <a:r>
              <a:rPr lang="en-US" sz="1600" b="1" dirty="0">
                <a:solidFill>
                  <a:schemeClr val="accent2"/>
                </a:solidFill>
              </a:rPr>
              <a:t>          lithium batteries (winter)</a:t>
            </a:r>
          </a:p>
          <a:p>
            <a:pPr eaLnBrk="1" hangingPunct="1">
              <a:buFontTx/>
              <a:buChar char="•"/>
            </a:pP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600" b="1" dirty="0">
                <a:solidFill>
                  <a:schemeClr val="accent2"/>
                </a:solidFill>
              </a:rPr>
              <a:t>total power required ~ 2 Watts</a:t>
            </a:r>
          </a:p>
          <a:p>
            <a:pPr eaLnBrk="1" hangingPunct="1"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equipment is enclosed in buried insulated vaults</a:t>
            </a: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</a:rPr>
              <a:t>         to maintain temperature 15-20° C above ambient</a:t>
            </a:r>
          </a:p>
        </p:txBody>
      </p:sp>
      <p:pic>
        <p:nvPicPr>
          <p:cNvPr id="32771" name="Picture 9" descr="Q330_baler_G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1" descr="MVC-007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r="12375" b="3000"/>
          <a:stretch>
            <a:fillRect/>
          </a:stretch>
        </p:blipFill>
        <p:spPr bwMode="auto">
          <a:xfrm>
            <a:off x="304800" y="4495800"/>
            <a:ext cx="22733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2" descr="mri_stationb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4035" y="1765564"/>
            <a:ext cx="2542117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3" descr="trillium_crop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3637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09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1076475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4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-36599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Polar Seismograph Installation</a:t>
            </a:r>
            <a:endParaRPr lang="en-US" dirty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4450" name="Picture 6" descr="panels_inst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512" y="3543905"/>
            <a:ext cx="4083487" cy="311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7" descr="sensor_inst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761"/>
            <a:ext cx="4163621" cy="325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uel_c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468" b="468"/>
          <a:stretch>
            <a:fillRect/>
          </a:stretch>
        </p:blipFill>
        <p:spPr bwMode="auto">
          <a:xfrm>
            <a:off x="2857500" y="1219200"/>
            <a:ext cx="3581400" cy="26892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4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52487"/>
            <a:ext cx="7772400" cy="1470025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Imaging Mantle Melting and the Effect of Water beneath Arcs and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Backarcs</a:t>
            </a:r>
            <a:endParaRPr lang="en-US" sz="32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33400" y="5486400"/>
            <a:ext cx="25812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FFFFFF"/>
                </a:solidFill>
              </a:rPr>
              <a:t>Eruption of Anatahan Volcano,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FFFFFF"/>
                </a:solidFill>
              </a:rPr>
              <a:t>Northern Mariana Is, June 10, 2003</a:t>
            </a:r>
          </a:p>
        </p:txBody>
      </p:sp>
    </p:spTree>
    <p:extLst>
      <p:ext uri="{BB962C8B-B14F-4D97-AF65-F5344CB8AC3E}">
        <p14:creationId xmlns:p14="http://schemas.microsoft.com/office/powerpoint/2010/main" val="179537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417638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Imaging fluid transport and melt production beneath the arc</a:t>
            </a:r>
          </a:p>
        </p:txBody>
      </p:sp>
      <p:pic>
        <p:nvPicPr>
          <p:cNvPr id="61442" name="Picture 3" descr="cagniocle_10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r="3690" b="5435"/>
          <a:stretch>
            <a:fillRect/>
          </a:stretch>
        </p:blipFill>
        <p:spPr bwMode="auto">
          <a:xfrm>
            <a:off x="1371600" y="1676400"/>
            <a:ext cx="58896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5029200" y="6096000"/>
            <a:ext cx="2987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333399"/>
                </a:solidFill>
              </a:rPr>
              <a:t>Cagniocle et al., 2007</a:t>
            </a:r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2438400" y="1371600"/>
            <a:ext cx="42338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Model of melt/fluid production and transport</a:t>
            </a:r>
          </a:p>
        </p:txBody>
      </p:sp>
    </p:spTree>
    <p:extLst>
      <p:ext uri="{BB962C8B-B14F-4D97-AF65-F5344CB8AC3E}">
        <p14:creationId xmlns:p14="http://schemas.microsoft.com/office/powerpoint/2010/main" val="55212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U_SDT_150k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 b="7272"/>
          <a:stretch>
            <a:fillRect/>
          </a:stretch>
        </p:blipFill>
        <p:spPr bwMode="auto">
          <a:xfrm>
            <a:off x="3733800" y="642989"/>
            <a:ext cx="5307013" cy="599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"/>
            <a:ext cx="4124475" cy="175380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52" y="20639"/>
            <a:ext cx="3695700" cy="1871662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2"/>
                </a:solidFill>
              </a:rPr>
              <a:t>Seismic imaging </a:t>
            </a:r>
            <a:br>
              <a:rPr lang="en-US" sz="3200" dirty="0" smtClean="0">
                <a:solidFill>
                  <a:schemeClr val="accent2"/>
                </a:solidFill>
              </a:rPr>
            </a:br>
            <a:r>
              <a:rPr lang="en-US" sz="3200" dirty="0" smtClean="0">
                <a:solidFill>
                  <a:schemeClr val="accent2"/>
                </a:solidFill>
              </a:rPr>
              <a:t>of the Earth’s Interior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142" y="3447143"/>
            <a:ext cx="325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3399"/>
                </a:solidFill>
              </a:rPr>
              <a:t>Highest resolution method for</a:t>
            </a:r>
          </a:p>
          <a:p>
            <a:r>
              <a:rPr lang="en-US" i="1" dirty="0">
                <a:solidFill>
                  <a:srgbClr val="333399"/>
                </a:solidFill>
              </a:rPr>
              <a:t>i</a:t>
            </a:r>
            <a:r>
              <a:rPr lang="en-US" i="1" dirty="0" smtClean="0">
                <a:solidFill>
                  <a:srgbClr val="333399"/>
                </a:solidFill>
              </a:rPr>
              <a:t>maging the earth’s interior</a:t>
            </a:r>
            <a:endParaRPr lang="en-US" i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417638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Melt production at spreading centers</a:t>
            </a:r>
          </a:p>
        </p:txBody>
      </p:sp>
      <p:pic>
        <p:nvPicPr>
          <p:cNvPr id="63490" name="Picture 1" descr="ligi_etal_2013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8672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914400" y="6400800"/>
            <a:ext cx="165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333399"/>
                </a:solidFill>
              </a:rPr>
              <a:t>After </a:t>
            </a:r>
            <a:r>
              <a:rPr lang="en-US" sz="1200" i="1" smtClean="0">
                <a:solidFill>
                  <a:srgbClr val="333399"/>
                </a:solidFill>
              </a:rPr>
              <a:t>Ligi et al. </a:t>
            </a:r>
            <a:r>
              <a:rPr lang="en-US" sz="1200" smtClean="0">
                <a:solidFill>
                  <a:srgbClr val="333399"/>
                </a:solidFill>
              </a:rPr>
              <a:t>[2013]</a:t>
            </a:r>
          </a:p>
        </p:txBody>
      </p:sp>
      <p:pic>
        <p:nvPicPr>
          <p:cNvPr id="63492" name="Picture 4" descr="Isotropic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17526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1"/>
          <p:cNvSpPr>
            <a:spLocks noChangeArrowheads="1"/>
          </p:cNvSpPr>
          <p:nvPr/>
        </p:nvSpPr>
        <p:spPr bwMode="auto">
          <a:xfrm>
            <a:off x="5638800" y="3657600"/>
            <a:ext cx="3276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Melt/fluid porosity and geometry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4343400"/>
            <a:ext cx="4175125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Decompression melting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Melt is buoyant and escapes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by porous flow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Many questions: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geographical extent of melt region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porosity and transport velocity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melt focusing mechanism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deep volatile-enhanced melting?</a:t>
            </a:r>
          </a:p>
        </p:txBody>
      </p:sp>
    </p:spTree>
    <p:extLst>
      <p:ext uri="{BB962C8B-B14F-4D97-AF65-F5344CB8AC3E}">
        <p14:creationId xmlns:p14="http://schemas.microsoft.com/office/powerpoint/2010/main" val="415441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5938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381000" y="145897"/>
            <a:ext cx="8305800" cy="132556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Arc/</a:t>
            </a:r>
            <a:r>
              <a:rPr lang="en-US" sz="3200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backarc</a:t>
            </a:r>
            <a:r>
              <a:rPr lang="en-US" sz="32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systems:</a:t>
            </a:r>
            <a:br>
              <a:rPr lang="en-US" sz="32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Sampling the mantle with distance from the slab – variable water content</a:t>
            </a:r>
          </a:p>
        </p:txBody>
      </p:sp>
      <p:pic>
        <p:nvPicPr>
          <p:cNvPr id="56322" name="Picture 3" descr="kelley_water_backar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48641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4"/>
          <p:cNvSpPr txBox="1">
            <a:spLocks noChangeArrowheads="1"/>
          </p:cNvSpPr>
          <p:nvPr/>
        </p:nvSpPr>
        <p:spPr bwMode="auto">
          <a:xfrm>
            <a:off x="1295400" y="5638800"/>
            <a:ext cx="167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333399"/>
                </a:solidFill>
              </a:rPr>
              <a:t>Kelley et al. </a:t>
            </a:r>
            <a:r>
              <a:rPr lang="en-US" sz="1400">
                <a:solidFill>
                  <a:srgbClr val="333399"/>
                </a:solidFill>
              </a:rPr>
              <a:t>[2006]</a:t>
            </a:r>
          </a:p>
        </p:txBody>
      </p:sp>
      <p:pic>
        <p:nvPicPr>
          <p:cNvPr id="56324" name="Picture 5" descr="elsc_cart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5" b="-6952"/>
          <a:stretch>
            <a:fillRect/>
          </a:stretch>
        </p:blipFill>
        <p:spPr bwMode="auto">
          <a:xfrm>
            <a:off x="4800600" y="2590800"/>
            <a:ext cx="42830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2"/>
          <p:cNvSpPr txBox="1">
            <a:spLocks noChangeArrowheads="1"/>
          </p:cNvSpPr>
          <p:nvPr/>
        </p:nvSpPr>
        <p:spPr bwMode="auto">
          <a:xfrm>
            <a:off x="5791200" y="4648200"/>
            <a:ext cx="2028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333399"/>
                </a:solidFill>
              </a:rPr>
              <a:t>After </a:t>
            </a:r>
            <a:r>
              <a:rPr lang="en-US" sz="1400" i="1" dirty="0" err="1">
                <a:solidFill>
                  <a:srgbClr val="333399"/>
                </a:solidFill>
              </a:rPr>
              <a:t>Tivey</a:t>
            </a:r>
            <a:r>
              <a:rPr lang="en-US" sz="1400" i="1" dirty="0">
                <a:solidFill>
                  <a:srgbClr val="333399"/>
                </a:solidFill>
              </a:rPr>
              <a:t> et al. </a:t>
            </a:r>
            <a:r>
              <a:rPr lang="en-US" sz="1400" dirty="0">
                <a:solidFill>
                  <a:srgbClr val="333399"/>
                </a:solidFill>
              </a:rPr>
              <a:t>[2012]</a:t>
            </a:r>
          </a:p>
        </p:txBody>
      </p:sp>
      <p:sp>
        <p:nvSpPr>
          <p:cNvPr id="2" name="Rectangle 1"/>
          <p:cNvSpPr/>
          <p:nvPr/>
        </p:nvSpPr>
        <p:spPr>
          <a:xfrm>
            <a:off x="3733800" y="5410200"/>
            <a:ext cx="4953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</a:rPr>
              <a:t>Earthquakes in the slab provide a source</a:t>
            </a:r>
          </a:p>
          <a:p>
            <a:pPr>
              <a:buClr>
                <a:schemeClr val="accent2"/>
              </a:buClr>
              <a:defRPr/>
            </a:pPr>
            <a:r>
              <a:rPr lang="en-US" sz="1600" dirty="0">
                <a:solidFill>
                  <a:srgbClr val="333399"/>
                </a:solidFill>
              </a:rPr>
              <a:t>         array allowing us to image the melting regions   </a:t>
            </a:r>
          </a:p>
          <a:p>
            <a:pPr>
              <a:buClr>
                <a:schemeClr val="accent2"/>
              </a:buClr>
              <a:defRPr/>
            </a:pPr>
            <a:r>
              <a:rPr lang="en-US" sz="1600" dirty="0">
                <a:solidFill>
                  <a:srgbClr val="333399"/>
                </a:solidFill>
              </a:rPr>
              <a:t>         beneath arc and </a:t>
            </a:r>
            <a:r>
              <a:rPr lang="en-US" sz="1600" dirty="0" err="1">
                <a:solidFill>
                  <a:srgbClr val="333399"/>
                </a:solidFill>
              </a:rPr>
              <a:t>backarc</a:t>
            </a:r>
            <a:r>
              <a:rPr lang="en-US" sz="1600" dirty="0">
                <a:solidFill>
                  <a:srgbClr val="333399"/>
                </a:solidFill>
              </a:rPr>
              <a:t> spreading center</a:t>
            </a:r>
          </a:p>
          <a:p>
            <a:pPr marL="285750" indent="-285750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</a:rPr>
              <a:t>Study the interaction between arc and </a:t>
            </a:r>
            <a:r>
              <a:rPr lang="en-US" sz="1600" dirty="0" err="1">
                <a:solidFill>
                  <a:srgbClr val="333399"/>
                </a:solidFill>
              </a:rPr>
              <a:t>backarc</a:t>
            </a:r>
            <a:r>
              <a:rPr lang="en-US" sz="1600" dirty="0">
                <a:solidFill>
                  <a:srgbClr val="333399"/>
                </a:solidFill>
              </a:rPr>
              <a:t>   </a:t>
            </a:r>
          </a:p>
          <a:p>
            <a:pPr>
              <a:buClr>
                <a:schemeClr val="accent2"/>
              </a:buClr>
              <a:defRPr/>
            </a:pPr>
            <a:r>
              <a:rPr lang="en-US" sz="1600" dirty="0">
                <a:solidFill>
                  <a:srgbClr val="333399"/>
                </a:solidFill>
              </a:rPr>
              <a:t>         magmatic systems in the mantle</a:t>
            </a:r>
          </a:p>
        </p:txBody>
      </p:sp>
    </p:spTree>
    <p:extLst>
      <p:ext uri="{BB962C8B-B14F-4D97-AF65-F5344CB8AC3E}">
        <p14:creationId xmlns:p14="http://schemas.microsoft.com/office/powerpoint/2010/main" val="136829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20306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508250" y="174331"/>
            <a:ext cx="8229600" cy="8382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P wave velocity model – Mariana Arc</a:t>
            </a:r>
          </a:p>
        </p:txBody>
      </p:sp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304800" y="4903249"/>
            <a:ext cx="8763000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Slow </a:t>
            </a: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mantle velocity anomalies of ~8% relative to average model beneath the arc and </a:t>
            </a:r>
            <a:r>
              <a:rPr lang="en-US" sz="1400" dirty="0" err="1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backarc</a:t>
            </a: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 spreading center  </a:t>
            </a:r>
            <a:endParaRPr lang="en-US" sz="1400" dirty="0" smtClean="0">
              <a:solidFill>
                <a:srgbClr val="333399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Fast </a:t>
            </a: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velocities down to 50 km depth separate the arc and the </a:t>
            </a:r>
            <a:r>
              <a:rPr lang="en-US" sz="1400" dirty="0" err="1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backarc</a:t>
            </a: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 spreading center anomalies and represent cold refractory lithosphere.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Slow anomalies are possibly connected at about 75 km depth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Arc anomaly is centered at ~ 75 km depth whereas </a:t>
            </a:r>
            <a:r>
              <a:rPr lang="en-US" sz="1400" dirty="0" err="1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backarc</a:t>
            </a: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 anomaly is centered at 25 km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Slow velocities in outer </a:t>
            </a:r>
            <a:r>
              <a:rPr lang="en-US" sz="1400" dirty="0" err="1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forearc</a:t>
            </a:r>
            <a:r>
              <a:rPr lang="en-US" sz="1400" dirty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 indicate mantle </a:t>
            </a:r>
            <a:r>
              <a:rPr lang="en-US" sz="1400" dirty="0" err="1" smtClean="0">
                <a:solidFill>
                  <a:srgbClr val="333399"/>
                </a:solidFill>
                <a:latin typeface="Arial"/>
                <a:ea typeface="ＭＳ Ｐゴシック" charset="0"/>
                <a:cs typeface="ＭＳ Ｐゴシック" charset="0"/>
              </a:rPr>
              <a:t>serpentinization</a:t>
            </a:r>
            <a:endParaRPr lang="en-US" sz="1400" dirty="0">
              <a:solidFill>
                <a:srgbClr val="333399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7215188" y="3962400"/>
            <a:ext cx="164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 err="1" smtClean="0">
                <a:solidFill>
                  <a:srgbClr val="333399"/>
                </a:solidFill>
              </a:rPr>
              <a:t>Barklage</a:t>
            </a:r>
            <a:r>
              <a:rPr lang="en-US" sz="1200" i="1" dirty="0" smtClean="0">
                <a:solidFill>
                  <a:srgbClr val="333399"/>
                </a:solidFill>
              </a:rPr>
              <a:t> et al.</a:t>
            </a:r>
            <a:r>
              <a:rPr lang="en-US" sz="1200" dirty="0">
                <a:solidFill>
                  <a:srgbClr val="333399"/>
                </a:solidFill>
              </a:rPr>
              <a:t> </a:t>
            </a:r>
            <a:r>
              <a:rPr lang="en-US" sz="1200" dirty="0" smtClean="0">
                <a:solidFill>
                  <a:srgbClr val="333399"/>
                </a:solidFill>
              </a:rPr>
              <a:t>[2015]</a:t>
            </a:r>
          </a:p>
        </p:txBody>
      </p:sp>
      <p:pic>
        <p:nvPicPr>
          <p:cNvPr id="64516" name="Picture 3" descr="dVp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3287" b="2734"/>
          <a:stretch>
            <a:fillRect/>
          </a:stretch>
        </p:blipFill>
        <p:spPr bwMode="auto">
          <a:xfrm>
            <a:off x="1284440" y="1246143"/>
            <a:ext cx="56959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1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386263" cy="1604661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-76200" y="233062"/>
            <a:ext cx="4572000" cy="1371600"/>
          </a:xfrm>
        </p:spPr>
        <p:txBody>
          <a:bodyPr/>
          <a:lstStyle/>
          <a:p>
            <a:r>
              <a:rPr lang="en-US" sz="28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Comparison of P Velocity and Attenuation Anomalies</a:t>
            </a:r>
          </a:p>
        </p:txBody>
      </p:sp>
      <p:sp>
        <p:nvSpPr>
          <p:cNvPr id="50179" name="TextBox 5"/>
          <p:cNvSpPr txBox="1">
            <a:spLocks noChangeArrowheads="1"/>
          </p:cNvSpPr>
          <p:nvPr/>
        </p:nvSpPr>
        <p:spPr bwMode="auto">
          <a:xfrm>
            <a:off x="152400" y="2286000"/>
            <a:ext cx="4495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Seismic attenuation image shows many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        similar features to the velocity image</a:t>
            </a: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Slow velocity &amp; high attenuation beneath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        the arc at 40-90 km depth</a:t>
            </a: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Anomalies beneath the </a:t>
            </a:r>
            <a:r>
              <a:rPr lang="en-US" sz="1600" dirty="0" err="1" smtClean="0">
                <a:solidFill>
                  <a:srgbClr val="333399"/>
                </a:solidFill>
              </a:rPr>
              <a:t>backarc</a:t>
            </a:r>
            <a:r>
              <a:rPr lang="en-US" sz="1600" dirty="0" smtClean="0">
                <a:solidFill>
                  <a:srgbClr val="333399"/>
                </a:solidFill>
              </a:rPr>
              <a:t> are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       slightly shallower (20-70 km)</a:t>
            </a: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Arc and spreading center anomalies   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        separated at shallow depths; join at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        ~ 75 km depth</a:t>
            </a:r>
          </a:p>
        </p:txBody>
      </p:sp>
      <p:sp>
        <p:nvSpPr>
          <p:cNvPr id="67588" name="TextBox 1"/>
          <p:cNvSpPr txBox="1">
            <a:spLocks noChangeArrowheads="1"/>
          </p:cNvSpPr>
          <p:nvPr/>
        </p:nvSpPr>
        <p:spPr bwMode="auto">
          <a:xfrm>
            <a:off x="5532355" y="381000"/>
            <a:ext cx="8270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</a:rPr>
              <a:t>Spreading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67589" name="TextBox 2"/>
          <p:cNvSpPr txBox="1">
            <a:spLocks noChangeArrowheads="1"/>
          </p:cNvSpPr>
          <p:nvPr/>
        </p:nvSpPr>
        <p:spPr bwMode="auto">
          <a:xfrm>
            <a:off x="6382654" y="381000"/>
            <a:ext cx="7223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</a:rPr>
              <a:t>Volcanic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</a:rPr>
              <a:t>Front</a:t>
            </a:r>
          </a:p>
        </p:txBody>
      </p:sp>
      <p:sp>
        <p:nvSpPr>
          <p:cNvPr id="67590" name="TextBox 3"/>
          <p:cNvSpPr txBox="1">
            <a:spLocks noChangeArrowheads="1"/>
          </p:cNvSpPr>
          <p:nvPr/>
        </p:nvSpPr>
        <p:spPr bwMode="auto">
          <a:xfrm>
            <a:off x="7461552" y="381000"/>
            <a:ext cx="938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 err="1" smtClean="0">
                <a:solidFill>
                  <a:srgbClr val="000000"/>
                </a:solidFill>
              </a:rPr>
              <a:t>Serpentinite</a:t>
            </a:r>
            <a:endParaRPr lang="en-US" sz="1100" dirty="0" smtClean="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</a:rPr>
              <a:t>Seamount</a:t>
            </a:r>
          </a:p>
        </p:txBody>
      </p:sp>
      <p:pic>
        <p:nvPicPr>
          <p:cNvPr id="10" name="Picture 9" descr="Pvel_Atten_compar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t="2578" b="12939"/>
          <a:stretch/>
        </p:blipFill>
        <p:spPr bwMode="auto">
          <a:xfrm>
            <a:off x="4442234" y="811213"/>
            <a:ext cx="4701766" cy="5693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9525" y="2890763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</a:rPr>
              <a:t>P velocity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781" y="5733143"/>
            <a:ext cx="1721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</a:rPr>
              <a:t>P attenuation</a:t>
            </a:r>
          </a:p>
          <a:p>
            <a:r>
              <a:rPr lang="en-US" sz="1400" dirty="0" err="1" smtClean="0">
                <a:solidFill>
                  <a:srgbClr val="333399"/>
                </a:solidFill>
              </a:rPr>
              <a:t>Pozgay</a:t>
            </a:r>
            <a:r>
              <a:rPr lang="en-US" sz="1400" dirty="0" smtClean="0">
                <a:solidFill>
                  <a:srgbClr val="333399"/>
                </a:solidFill>
              </a:rPr>
              <a:t> et al [2009]</a:t>
            </a:r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6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3"/>
          </a:xfrm>
        </p:spPr>
        <p:txBody>
          <a:bodyPr/>
          <a:lstStyle/>
          <a:p>
            <a:r>
              <a:rPr lang="en-US" sz="36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Comparison with Basalt Geobarometry</a:t>
            </a:r>
          </a:p>
        </p:txBody>
      </p:sp>
      <p:sp>
        <p:nvSpPr>
          <p:cNvPr id="5" name="Plus 4"/>
          <p:cNvSpPr/>
          <p:nvPr/>
        </p:nvSpPr>
        <p:spPr bwMode="auto">
          <a:xfrm>
            <a:off x="1087438" y="3386138"/>
            <a:ext cx="822325" cy="822325"/>
          </a:xfrm>
          <a:prstGeom prst="mathPlu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1" name="Plus 10"/>
          <p:cNvSpPr/>
          <p:nvPr/>
        </p:nvSpPr>
        <p:spPr bwMode="auto">
          <a:xfrm>
            <a:off x="782638" y="4948238"/>
            <a:ext cx="822325" cy="822325"/>
          </a:xfrm>
          <a:prstGeom prst="mathPlu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2" name="Plus 11"/>
          <p:cNvSpPr/>
          <p:nvPr/>
        </p:nvSpPr>
        <p:spPr bwMode="auto">
          <a:xfrm>
            <a:off x="2840038" y="5265738"/>
            <a:ext cx="822325" cy="822325"/>
          </a:xfrm>
          <a:prstGeom prst="mathPlu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4" name="Plus 13"/>
          <p:cNvSpPr/>
          <p:nvPr/>
        </p:nvSpPr>
        <p:spPr bwMode="auto">
          <a:xfrm>
            <a:off x="3132138" y="5684838"/>
            <a:ext cx="822325" cy="822325"/>
          </a:xfrm>
          <a:prstGeom prst="mathPlu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69638" name="TextBox 16"/>
          <p:cNvSpPr txBox="1">
            <a:spLocks noChangeArrowheads="1"/>
          </p:cNvSpPr>
          <p:nvPr/>
        </p:nvSpPr>
        <p:spPr bwMode="auto">
          <a:xfrm>
            <a:off x="457200" y="4953000"/>
            <a:ext cx="84947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smtClean="0">
                <a:solidFill>
                  <a:srgbClr val="333399"/>
                </a:solidFill>
              </a:rPr>
              <a:t> Si &amp; Mg thermobarometry suggest a final equilibration depth of magma:		21-34 km for the backarc spreading center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99"/>
                </a:solidFill>
              </a:rPr>
              <a:t>	34-87 km for the volcanic arc  [</a:t>
            </a:r>
            <a:r>
              <a:rPr lang="en-US" sz="1800" i="1" smtClean="0">
                <a:solidFill>
                  <a:srgbClr val="333399"/>
                </a:solidFill>
              </a:rPr>
              <a:t>Kelley et al.</a:t>
            </a:r>
            <a:r>
              <a:rPr lang="en-US" sz="1800" smtClean="0">
                <a:solidFill>
                  <a:srgbClr val="333399"/>
                </a:solidFill>
              </a:rPr>
              <a:t>, 2010]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smtClean="0">
                <a:solidFill>
                  <a:srgbClr val="333399"/>
                </a:solidFill>
              </a:rPr>
              <a:t> Corresponds perfectly with the strongest anomalies beneath the backarc and arc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smtClean="0">
                <a:solidFill>
                  <a:srgbClr val="333399"/>
                </a:solidFill>
              </a:rPr>
              <a:t> Shows that velocity and Q anomalies delineate the melt production region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smtClean="0">
                <a:solidFill>
                  <a:srgbClr val="333399"/>
                </a:solidFill>
              </a:rPr>
              <a:t> Anomalies result from small fractions of in-situ melt</a:t>
            </a:r>
          </a:p>
        </p:txBody>
      </p:sp>
      <p:sp>
        <p:nvSpPr>
          <p:cNvPr id="18" name="Plus 17"/>
          <p:cNvSpPr/>
          <p:nvPr/>
        </p:nvSpPr>
        <p:spPr bwMode="auto">
          <a:xfrm>
            <a:off x="6781800" y="3840163"/>
            <a:ext cx="228600" cy="228600"/>
          </a:xfrm>
          <a:prstGeom prst="mathPlus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9640" name="Picture 2" descr="anomalies_petrolo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" r="3069" b="6352"/>
          <a:stretch>
            <a:fillRect/>
          </a:stretch>
        </p:blipFill>
        <p:spPr bwMode="auto">
          <a:xfrm>
            <a:off x="990600" y="1180356"/>
            <a:ext cx="67056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us 16"/>
          <p:cNvSpPr/>
          <p:nvPr/>
        </p:nvSpPr>
        <p:spPr bwMode="auto">
          <a:xfrm>
            <a:off x="3352800" y="2564408"/>
            <a:ext cx="228600" cy="228600"/>
          </a:xfrm>
          <a:prstGeom prst="mathPlus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Plus 18"/>
          <p:cNvSpPr/>
          <p:nvPr/>
        </p:nvSpPr>
        <p:spPr bwMode="auto">
          <a:xfrm>
            <a:off x="4800600" y="3135164"/>
            <a:ext cx="228600" cy="228600"/>
          </a:xfrm>
          <a:prstGeom prst="mathPlus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43" name="Rectangle 3"/>
          <p:cNvSpPr>
            <a:spLocks noChangeArrowheads="1"/>
          </p:cNvSpPr>
          <p:nvPr/>
        </p:nvSpPr>
        <p:spPr bwMode="auto">
          <a:xfrm>
            <a:off x="7162800" y="3886200"/>
            <a:ext cx="167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= maximum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anomaly</a:t>
            </a:r>
          </a:p>
        </p:txBody>
      </p:sp>
      <p:sp>
        <p:nvSpPr>
          <p:cNvPr id="20" name="Plus 19"/>
          <p:cNvSpPr/>
          <p:nvPr/>
        </p:nvSpPr>
        <p:spPr bwMode="auto">
          <a:xfrm>
            <a:off x="6934200" y="3962400"/>
            <a:ext cx="228600" cy="228600"/>
          </a:xfrm>
          <a:prstGeom prst="mathPlus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45" name="TextBox 1"/>
          <p:cNvSpPr txBox="1">
            <a:spLocks noChangeArrowheads="1"/>
          </p:cNvSpPr>
          <p:nvPr/>
        </p:nvSpPr>
        <p:spPr bwMode="auto">
          <a:xfrm>
            <a:off x="76200" y="3886200"/>
            <a:ext cx="20475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333399"/>
                </a:solidFill>
              </a:rPr>
              <a:t>P wave velocity image;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srgbClr val="333399"/>
                </a:solidFill>
              </a:rPr>
              <a:t>Barklage</a:t>
            </a:r>
            <a:r>
              <a:rPr lang="en-US" sz="1400" i="1" dirty="0" smtClean="0">
                <a:solidFill>
                  <a:srgbClr val="333399"/>
                </a:solidFill>
              </a:rPr>
              <a:t> et al. </a:t>
            </a:r>
            <a:r>
              <a:rPr lang="en-US" sz="1400" dirty="0" smtClean="0">
                <a:solidFill>
                  <a:srgbClr val="333399"/>
                </a:solidFill>
              </a:rPr>
              <a:t>[2015]</a:t>
            </a:r>
          </a:p>
        </p:txBody>
      </p:sp>
    </p:spTree>
    <p:extLst>
      <p:ext uri="{BB962C8B-B14F-4D97-AF65-F5344CB8AC3E}">
        <p14:creationId xmlns:p14="http://schemas.microsoft.com/office/powerpoint/2010/main" val="45007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417638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Comparison to Resistivity Structure from</a:t>
            </a:r>
            <a:br>
              <a:rPr lang="en-US" sz="32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Ocean Bottom MT Survey</a:t>
            </a:r>
          </a:p>
        </p:txBody>
      </p:sp>
      <p:pic>
        <p:nvPicPr>
          <p:cNvPr id="70658" name="Picture 3" descr="matsu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532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5715000" y="50292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i="1" smtClean="0">
                <a:solidFill>
                  <a:srgbClr val="333399"/>
                </a:solidFill>
              </a:rPr>
              <a:t>Matsuno et al </a:t>
            </a:r>
            <a:r>
              <a:rPr lang="en-US" sz="1600" smtClean="0">
                <a:solidFill>
                  <a:srgbClr val="333399"/>
                </a:solidFill>
              </a:rPr>
              <a:t>[2010]</a:t>
            </a:r>
          </a:p>
        </p:txBody>
      </p:sp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1143000" y="5334000"/>
            <a:ext cx="7596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smtClean="0">
                <a:solidFill>
                  <a:srgbClr val="333399"/>
                </a:solidFill>
              </a:rPr>
              <a:t> High conductivity above the slab up to depths of 60 km beneath the arc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smtClean="0">
                <a:solidFill>
                  <a:srgbClr val="333399"/>
                </a:solidFill>
              </a:rPr>
              <a:t> Suggests the presence of connected melt and/or other fluids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smtClean="0">
                <a:solidFill>
                  <a:srgbClr val="333399"/>
                </a:solidFill>
              </a:rPr>
              <a:t> Low conductivity beneath the spreading center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smtClean="0">
                <a:solidFill>
                  <a:srgbClr val="333399"/>
                </a:solidFill>
              </a:rPr>
              <a:t> Any melt beneath the spreading center is disconnected or distributed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800" smtClean="0">
                <a:solidFill>
                  <a:srgbClr val="333399"/>
                </a:solidFill>
              </a:rPr>
              <a:t>      discontinuously along the ridge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0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533400" y="-25400"/>
            <a:ext cx="8229600" cy="1143000"/>
          </a:xfrm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The Lau Basin:  Subducted water signature in backarc spreading </a:t>
            </a:r>
          </a:p>
        </p:txBody>
      </p:sp>
      <p:pic>
        <p:nvPicPr>
          <p:cNvPr id="84994" name="Picture 4" descr="lau_geoch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5" b="15292"/>
          <a:stretch>
            <a:fillRect/>
          </a:stretch>
        </p:blipFill>
        <p:spPr bwMode="auto">
          <a:xfrm>
            <a:off x="3962400" y="3919538"/>
            <a:ext cx="51054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5" descr="elsc_cart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905000"/>
            <a:ext cx="46926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5486400" y="6550025"/>
            <a:ext cx="155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srgbClr val="333399"/>
                </a:solidFill>
              </a:rPr>
              <a:t>Tivey et al </a:t>
            </a:r>
            <a:r>
              <a:rPr lang="en-US" sz="1400" smtClean="0">
                <a:solidFill>
                  <a:srgbClr val="333399"/>
                </a:solidFill>
              </a:rPr>
              <a:t>[2012]</a:t>
            </a:r>
          </a:p>
        </p:txBody>
      </p:sp>
      <p:sp>
        <p:nvSpPr>
          <p:cNvPr id="84997" name="TextBox 1"/>
          <p:cNvSpPr txBox="1">
            <a:spLocks noChangeArrowheads="1"/>
          </p:cNvSpPr>
          <p:nvPr/>
        </p:nvSpPr>
        <p:spPr bwMode="auto">
          <a:xfrm>
            <a:off x="457200" y="1297592"/>
            <a:ext cx="5853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dirty="0" smtClean="0">
                <a:solidFill>
                  <a:srgbClr val="333399"/>
                </a:solidFill>
              </a:rPr>
              <a:t>Variable slab influence on </a:t>
            </a:r>
            <a:r>
              <a:rPr lang="en-US" sz="1800" dirty="0" err="1" smtClean="0">
                <a:solidFill>
                  <a:srgbClr val="333399"/>
                </a:solidFill>
              </a:rPr>
              <a:t>backarc</a:t>
            </a:r>
            <a:r>
              <a:rPr lang="en-US" sz="1800" dirty="0" smtClean="0">
                <a:solidFill>
                  <a:srgbClr val="333399"/>
                </a:solidFill>
              </a:rPr>
              <a:t> spreading centers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800" dirty="0" smtClean="0">
                <a:solidFill>
                  <a:srgbClr val="333399"/>
                </a:solidFill>
              </a:rPr>
              <a:t>Eastern Lau Spreading Center</a:t>
            </a:r>
          </a:p>
        </p:txBody>
      </p:sp>
      <p:pic>
        <p:nvPicPr>
          <p:cNvPr id="84998" name="Picture 1" descr="lau_bathymet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37338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67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533400" y="-25400"/>
            <a:ext cx="8229600" cy="1143000"/>
          </a:xfrm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Backarc Geochemistry and Mantle Tomography</a:t>
            </a:r>
          </a:p>
        </p:txBody>
      </p:sp>
      <p:pic>
        <p:nvPicPr>
          <p:cNvPr id="87042" name="Picture 1" descr="TPW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61452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2" descr="cross_section_base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26939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lau_geoch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1" t="40315" b="16174"/>
          <a:stretch>
            <a:fillRect/>
          </a:stretch>
        </p:blipFill>
        <p:spPr bwMode="auto">
          <a:xfrm>
            <a:off x="76200" y="3886200"/>
            <a:ext cx="26162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2"/>
          <p:cNvSpPr txBox="1">
            <a:spLocks noChangeArrowheads="1"/>
          </p:cNvSpPr>
          <p:nvPr/>
        </p:nvSpPr>
        <p:spPr bwMode="auto">
          <a:xfrm>
            <a:off x="2133600" y="3657600"/>
            <a:ext cx="549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A-A’</a:t>
            </a:r>
          </a:p>
        </p:txBody>
      </p:sp>
      <p:sp>
        <p:nvSpPr>
          <p:cNvPr id="87046" name="Rectangle 3"/>
          <p:cNvSpPr>
            <a:spLocks noChangeArrowheads="1"/>
          </p:cNvSpPr>
          <p:nvPr/>
        </p:nvSpPr>
        <p:spPr bwMode="auto">
          <a:xfrm>
            <a:off x="2133600" y="4462463"/>
            <a:ext cx="565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B-B’</a:t>
            </a:r>
          </a:p>
        </p:txBody>
      </p:sp>
      <p:sp>
        <p:nvSpPr>
          <p:cNvPr id="87047" name="Rectangle 4"/>
          <p:cNvSpPr>
            <a:spLocks noChangeArrowheads="1"/>
          </p:cNvSpPr>
          <p:nvPr/>
        </p:nvSpPr>
        <p:spPr bwMode="auto">
          <a:xfrm>
            <a:off x="2133600" y="5453063"/>
            <a:ext cx="587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C-C’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8950" y="5305425"/>
            <a:ext cx="56991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CLSC and Northern ELSC show ridges are fed by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decompression melting in upwelling to the west.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Valu</a:t>
            </a:r>
            <a:r>
              <a:rPr lang="en-US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Fa</a:t>
            </a:r>
            <a:r>
              <a:rPr lang="en-US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Ridge show no connection to the Upwelling to the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west, instead ridge samples only area above the slab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Explains sudden change of ridge geochemistry at 21°S</a:t>
            </a:r>
          </a:p>
        </p:txBody>
      </p:sp>
      <p:sp>
        <p:nvSpPr>
          <p:cNvPr id="87049" name="TextBox 1"/>
          <p:cNvSpPr txBox="1">
            <a:spLocks noChangeArrowheads="1"/>
          </p:cNvSpPr>
          <p:nvPr/>
        </p:nvSpPr>
        <p:spPr bwMode="auto">
          <a:xfrm>
            <a:off x="7391400" y="4953000"/>
            <a:ext cx="18366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333399"/>
                </a:solidFill>
              </a:rPr>
              <a:t>Wei et al., Nature, 2015</a:t>
            </a:r>
          </a:p>
        </p:txBody>
      </p:sp>
    </p:spTree>
    <p:extLst>
      <p:ext uri="{BB962C8B-B14F-4D97-AF65-F5344CB8AC3E}">
        <p14:creationId xmlns:p14="http://schemas.microsoft.com/office/powerpoint/2010/main" val="400384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457200" y="-18143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Observations cannot be matched with temperature and water effects</a:t>
            </a:r>
          </a:p>
        </p:txBody>
      </p:sp>
      <p:pic>
        <p:nvPicPr>
          <p:cNvPr id="4" name="Picture 10" descr="xsec_att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0" t="33277" r="709" b="33503"/>
          <a:stretch/>
        </p:blipFill>
        <p:spPr bwMode="auto">
          <a:xfrm>
            <a:off x="-38100" y="4376738"/>
            <a:ext cx="5029200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11" descr="predictedQ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535" r="-771" b="44568"/>
          <a:stretch/>
        </p:blipFill>
        <p:spPr bwMode="auto">
          <a:xfrm>
            <a:off x="5105400" y="4267200"/>
            <a:ext cx="3581400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8852" name="Picture 5" descr="velocity_modeling_la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86106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Box 6"/>
          <p:cNvSpPr txBox="1">
            <a:spLocks noChangeArrowheads="1"/>
          </p:cNvSpPr>
          <p:nvPr/>
        </p:nvSpPr>
        <p:spPr bwMode="auto">
          <a:xfrm>
            <a:off x="1828800" y="1296605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333399"/>
                </a:solidFill>
              </a:rPr>
              <a:t>Observation</a:t>
            </a:r>
          </a:p>
        </p:txBody>
      </p:sp>
      <p:sp>
        <p:nvSpPr>
          <p:cNvPr id="78854" name="TextBox 7"/>
          <p:cNvSpPr txBox="1">
            <a:spLocks noChangeArrowheads="1"/>
          </p:cNvSpPr>
          <p:nvPr/>
        </p:nvSpPr>
        <p:spPr bwMode="auto">
          <a:xfrm>
            <a:off x="5486400" y="1296605"/>
            <a:ext cx="346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99"/>
                </a:solidFill>
              </a:rPr>
              <a:t>Model </a:t>
            </a:r>
            <a:r>
              <a:rPr lang="en-US" sz="1600" smtClean="0">
                <a:solidFill>
                  <a:srgbClr val="333399"/>
                </a:solidFill>
              </a:rPr>
              <a:t>(</a:t>
            </a:r>
            <a:r>
              <a:rPr lang="en-US" sz="1600" i="1" smtClean="0">
                <a:solidFill>
                  <a:srgbClr val="333399"/>
                </a:solidFill>
              </a:rPr>
              <a:t>Harmon &amp; Blackman</a:t>
            </a:r>
            <a:r>
              <a:rPr lang="en-US" sz="1600" smtClean="0">
                <a:solidFill>
                  <a:srgbClr val="333399"/>
                </a:solidFill>
              </a:rPr>
              <a:t>, 2010)</a:t>
            </a:r>
          </a:p>
        </p:txBody>
      </p:sp>
      <p:sp>
        <p:nvSpPr>
          <p:cNvPr id="78855" name="TextBox 8"/>
          <p:cNvSpPr txBox="1">
            <a:spLocks noChangeArrowheads="1"/>
          </p:cNvSpPr>
          <p:nvPr/>
        </p:nvSpPr>
        <p:spPr bwMode="auto">
          <a:xfrm>
            <a:off x="3886200" y="144780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99"/>
                </a:solidFill>
              </a:rPr>
              <a:t>S</a:t>
            </a:r>
            <a:r>
              <a:rPr lang="en-US" sz="1800" baseline="-25000" smtClean="0">
                <a:solidFill>
                  <a:srgbClr val="333399"/>
                </a:solidFill>
              </a:rPr>
              <a:t>v</a:t>
            </a:r>
            <a:r>
              <a:rPr lang="en-US" sz="1800" smtClean="0">
                <a:solidFill>
                  <a:srgbClr val="333399"/>
                </a:solidFill>
              </a:rPr>
              <a:t> Velocity</a:t>
            </a:r>
          </a:p>
        </p:txBody>
      </p:sp>
      <p:sp>
        <p:nvSpPr>
          <p:cNvPr id="78856" name="TextBox 9"/>
          <p:cNvSpPr txBox="1">
            <a:spLocks noChangeArrowheads="1"/>
          </p:cNvSpPr>
          <p:nvPr/>
        </p:nvSpPr>
        <p:spPr bwMode="auto">
          <a:xfrm>
            <a:off x="3505200" y="3962400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99"/>
                </a:solidFill>
              </a:rPr>
              <a:t>P-wave attenuation</a:t>
            </a:r>
          </a:p>
        </p:txBody>
      </p:sp>
      <p:sp>
        <p:nvSpPr>
          <p:cNvPr id="78857" name="TextBox 10"/>
          <p:cNvSpPr txBox="1">
            <a:spLocks noChangeArrowheads="1"/>
          </p:cNvSpPr>
          <p:nvPr/>
        </p:nvSpPr>
        <p:spPr bwMode="auto">
          <a:xfrm>
            <a:off x="381000" y="62738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Geodynamic model results (Harmon &amp; Blackman, 2010) are converted to velocity and attenuation using Jackson et al (2010) for temperature and Karato (2012) for water content</a:t>
            </a:r>
          </a:p>
        </p:txBody>
      </p:sp>
    </p:spTree>
    <p:extLst>
      <p:ext uri="{BB962C8B-B14F-4D97-AF65-F5344CB8AC3E}">
        <p14:creationId xmlns:p14="http://schemas.microsoft.com/office/powerpoint/2010/main" val="24923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92" name="TextBox 2"/>
          <p:cNvSpPr txBox="1">
            <a:spLocks noChangeArrowheads="1"/>
          </p:cNvSpPr>
          <p:nvPr/>
        </p:nvSpPr>
        <p:spPr bwMode="auto">
          <a:xfrm>
            <a:off x="228600" y="5470675"/>
            <a:ext cx="8815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Seismic noise correlation gives higher resolution images at shallow depths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Melting region is offset to the west along northern ELSC, consistent with deeper images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Melt becomes offset to the east and extends to the volcanic arc at the chemical discontinuity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Geochemical discontinuity is where the </a:t>
            </a:r>
            <a:r>
              <a:rPr lang="en-US" sz="1600" dirty="0" err="1" smtClean="0">
                <a:solidFill>
                  <a:srgbClr val="333399"/>
                </a:solidFill>
              </a:rPr>
              <a:t>backarc</a:t>
            </a:r>
            <a:r>
              <a:rPr lang="en-US" sz="1600" dirty="0" smtClean="0">
                <a:solidFill>
                  <a:srgbClr val="333399"/>
                </a:solidFill>
              </a:rPr>
              <a:t> and arc melting regions begin to interact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South of the discontinuity slab water is provided to the </a:t>
            </a:r>
            <a:r>
              <a:rPr lang="en-US" sz="1600" dirty="0" err="1" smtClean="0">
                <a:solidFill>
                  <a:srgbClr val="333399"/>
                </a:solidFill>
              </a:rPr>
              <a:t>backarc</a:t>
            </a:r>
            <a:r>
              <a:rPr lang="en-US" sz="1600" dirty="0" smtClean="0">
                <a:solidFill>
                  <a:srgbClr val="333399"/>
                </a:solidFill>
              </a:rPr>
              <a:t> melt from the sub-arc mantle</a:t>
            </a:r>
          </a:p>
        </p:txBody>
      </p:sp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457200" y="174248"/>
            <a:ext cx="8229600" cy="792162"/>
          </a:xfrm>
        </p:spPr>
        <p:txBody>
          <a:bodyPr/>
          <a:lstStyle/>
          <a:p>
            <a:r>
              <a:rPr lang="en-US" sz="32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Backarc</a:t>
            </a:r>
            <a:r>
              <a:rPr lang="en-US" sz="32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geochemical discontinuity</a:t>
            </a:r>
          </a:p>
        </p:txBody>
      </p:sp>
      <p:pic>
        <p:nvPicPr>
          <p:cNvPr id="89090" name="Picture 3" descr="zha_25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1"/>
          <p:cNvSpPr txBox="1">
            <a:spLocks noChangeArrowheads="1"/>
          </p:cNvSpPr>
          <p:nvPr/>
        </p:nvSpPr>
        <p:spPr bwMode="auto">
          <a:xfrm>
            <a:off x="6832600" y="4949825"/>
            <a:ext cx="15257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srgbClr val="333399"/>
                </a:solidFill>
              </a:rPr>
              <a:t>Zha</a:t>
            </a:r>
            <a:r>
              <a:rPr lang="en-US" sz="1400" i="1" dirty="0" smtClean="0">
                <a:solidFill>
                  <a:srgbClr val="333399"/>
                </a:solidFill>
              </a:rPr>
              <a:t> et al.</a:t>
            </a:r>
            <a:r>
              <a:rPr lang="en-US" sz="1400" i="1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[2014]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3046" y="2498990"/>
            <a:ext cx="8034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Eastern</a:t>
            </a:r>
          </a:p>
          <a:p>
            <a:r>
              <a:rPr lang="en-US" sz="1400" dirty="0" smtClean="0"/>
              <a:t>Lau </a:t>
            </a:r>
          </a:p>
          <a:p>
            <a:r>
              <a:rPr lang="en-US" sz="1400" dirty="0" smtClean="0"/>
              <a:t>S 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666" y="2237619"/>
            <a:ext cx="8661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Tofua</a:t>
            </a:r>
            <a:endParaRPr lang="en-US" sz="1400" dirty="0" smtClean="0"/>
          </a:p>
          <a:p>
            <a:r>
              <a:rPr lang="en-US" sz="1400" dirty="0" smtClean="0"/>
              <a:t>Volcanic</a:t>
            </a:r>
          </a:p>
          <a:p>
            <a:r>
              <a:rPr lang="en-US" sz="1400" dirty="0" smtClean="0"/>
              <a:t>Arc</a:t>
            </a:r>
          </a:p>
        </p:txBody>
      </p:sp>
    </p:spTree>
    <p:extLst>
      <p:ext uri="{BB962C8B-B14F-4D97-AF65-F5344CB8AC3E}">
        <p14:creationId xmlns:p14="http://schemas.microsoft.com/office/powerpoint/2010/main" val="15198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7355"/>
            <a:ext cx="9144000" cy="153609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093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333399"/>
                </a:solidFill>
              </a:rPr>
              <a:t>Imaging pathways of water and melt through arc/</a:t>
            </a:r>
            <a:r>
              <a:rPr lang="en-US" sz="4000" dirty="0" err="1" smtClean="0">
                <a:solidFill>
                  <a:srgbClr val="333399"/>
                </a:solidFill>
              </a:rPr>
              <a:t>backarc</a:t>
            </a:r>
            <a:r>
              <a:rPr lang="en-US" sz="4000" dirty="0" smtClean="0">
                <a:solidFill>
                  <a:srgbClr val="333399"/>
                </a:solidFill>
              </a:rPr>
              <a:t> systems</a:t>
            </a:r>
            <a:endParaRPr lang="en-US" sz="4000" dirty="0">
              <a:solidFill>
                <a:srgbClr val="333399"/>
              </a:solidFill>
            </a:endParaRPr>
          </a:p>
        </p:txBody>
      </p:sp>
      <p:pic>
        <p:nvPicPr>
          <p:cNvPr id="4" name="Picture 3" descr="SubZ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05" y="1734053"/>
            <a:ext cx="6098797" cy="3788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4905" y="5534561"/>
            <a:ext cx="7410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99"/>
                </a:solidFill>
              </a:rPr>
              <a:t>Seismology provides constraints on: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3399"/>
                </a:solidFill>
              </a:rPr>
              <a:t>	</a:t>
            </a:r>
            <a:r>
              <a:rPr lang="en-US" sz="1600" dirty="0" smtClean="0">
                <a:solidFill>
                  <a:srgbClr val="333399"/>
                </a:solidFill>
              </a:rPr>
              <a:t>Amount of water coming into the system in the </a:t>
            </a:r>
            <a:r>
              <a:rPr lang="en-US" sz="1600" dirty="0" err="1" smtClean="0">
                <a:solidFill>
                  <a:srgbClr val="333399"/>
                </a:solidFill>
              </a:rPr>
              <a:t>subducting</a:t>
            </a:r>
            <a:r>
              <a:rPr lang="en-US" sz="1600" dirty="0" smtClean="0">
                <a:solidFill>
                  <a:srgbClr val="333399"/>
                </a:solidFill>
              </a:rPr>
              <a:t> plate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3399"/>
                </a:solidFill>
              </a:rPr>
              <a:t>	</a:t>
            </a:r>
            <a:r>
              <a:rPr lang="en-US" sz="1600" dirty="0" smtClean="0">
                <a:solidFill>
                  <a:srgbClr val="333399"/>
                </a:solidFill>
              </a:rPr>
              <a:t>Depth and configuration of the melting region beneath the arc and </a:t>
            </a:r>
            <a:r>
              <a:rPr lang="en-US" sz="1600" dirty="0" err="1" smtClean="0">
                <a:solidFill>
                  <a:srgbClr val="333399"/>
                </a:solidFill>
              </a:rPr>
              <a:t>backarc</a:t>
            </a:r>
            <a:endParaRPr lang="en-US" sz="1600" dirty="0" smtClean="0">
              <a:solidFill>
                <a:srgbClr val="33339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3399"/>
                </a:solidFill>
              </a:rPr>
              <a:t>	</a:t>
            </a:r>
            <a:r>
              <a:rPr lang="en-US" sz="1600" dirty="0" smtClean="0">
                <a:solidFill>
                  <a:srgbClr val="333399"/>
                </a:solidFill>
              </a:rPr>
              <a:t>Relationship of arc and </a:t>
            </a:r>
            <a:r>
              <a:rPr lang="en-US" sz="1600" dirty="0" err="1" smtClean="0">
                <a:solidFill>
                  <a:srgbClr val="333399"/>
                </a:solidFill>
              </a:rPr>
              <a:t>backarc</a:t>
            </a:r>
            <a:r>
              <a:rPr lang="en-US" sz="1600" dirty="0" smtClean="0">
                <a:solidFill>
                  <a:srgbClr val="333399"/>
                </a:solidFill>
              </a:rPr>
              <a:t> melt production systems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Effect of water on the melting system when water varies along strike</a:t>
            </a:r>
            <a:endParaRPr lang="en-US" sz="1600" dirty="0">
              <a:solidFill>
                <a:srgbClr val="33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2516" y="4719350"/>
            <a:ext cx="112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333399"/>
                </a:solidFill>
              </a:rPr>
              <a:t>Figure credit:</a:t>
            </a:r>
          </a:p>
          <a:p>
            <a:r>
              <a:rPr lang="en-US" sz="1200" i="1" dirty="0" smtClean="0">
                <a:solidFill>
                  <a:srgbClr val="333399"/>
                </a:solidFill>
              </a:rPr>
              <a:t>Wikipedia</a:t>
            </a:r>
            <a:endParaRPr lang="en-US" sz="1200" i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533400" y="-25400"/>
            <a:ext cx="8229600" cy="1143000"/>
          </a:xfrm>
        </p:spPr>
        <p:txBody>
          <a:bodyPr/>
          <a:lstStyle/>
          <a:p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Backarc Geochemistry and Mantle Tomography</a:t>
            </a:r>
          </a:p>
        </p:txBody>
      </p:sp>
      <p:pic>
        <p:nvPicPr>
          <p:cNvPr id="90114" name="Picture 2" descr="cross_section_base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269398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water_lau_to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295400"/>
            <a:ext cx="599924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1"/>
          <p:cNvSpPr txBox="1">
            <a:spLocks noChangeArrowheads="1"/>
          </p:cNvSpPr>
          <p:nvPr/>
        </p:nvSpPr>
        <p:spPr bwMode="auto">
          <a:xfrm>
            <a:off x="228600" y="4876800"/>
            <a:ext cx="89185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Images show great variation in the anomaly amplitude in the melting region (~50 km depth)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Largest anomaly is in the Northeast Lau Basin (with no spreading center) and CLSC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Anomaly beneath Northeast Lau basin could be a result of melt trapped beneath lithosphere?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Much smaller anomaly beneath the </a:t>
            </a:r>
            <a:r>
              <a:rPr lang="en-US" sz="1600" dirty="0" err="1" smtClean="0">
                <a:solidFill>
                  <a:srgbClr val="333399"/>
                </a:solidFill>
              </a:rPr>
              <a:t>Valu</a:t>
            </a:r>
            <a:r>
              <a:rPr lang="en-US" sz="1600" dirty="0" smtClean="0">
                <a:solidFill>
                  <a:srgbClr val="333399"/>
                </a:solidFill>
              </a:rPr>
              <a:t> </a:t>
            </a:r>
            <a:r>
              <a:rPr lang="en-US" sz="1600" dirty="0" err="1" smtClean="0">
                <a:solidFill>
                  <a:srgbClr val="333399"/>
                </a:solidFill>
              </a:rPr>
              <a:t>Fa</a:t>
            </a:r>
            <a:r>
              <a:rPr lang="en-US" sz="1600" dirty="0" smtClean="0">
                <a:solidFill>
                  <a:srgbClr val="333399"/>
                </a:solidFill>
              </a:rPr>
              <a:t> Ridge, with large water input from the slab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Seismic anomaly difference is too large to be caused by temperature differences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Anomaly amplitude is inversely correlated with water in the melt, suggesting decreased </a:t>
            </a:r>
          </a:p>
          <a:p>
            <a:pPr marL="0" indent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         melt porosity for aqueous melts</a:t>
            </a:r>
          </a:p>
        </p:txBody>
      </p:sp>
      <p:sp>
        <p:nvSpPr>
          <p:cNvPr id="90117" name="Rectangle 2"/>
          <p:cNvSpPr>
            <a:spLocks noChangeArrowheads="1"/>
          </p:cNvSpPr>
          <p:nvPr/>
        </p:nvSpPr>
        <p:spPr bwMode="auto">
          <a:xfrm>
            <a:off x="280610" y="3657600"/>
            <a:ext cx="2835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Wei et al.</a:t>
            </a: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, Nature, 2015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Temperatures and final equilibration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depths from Si + Mg </a:t>
            </a:r>
            <a:r>
              <a:rPr lang="en-US" sz="1200" dirty="0" err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thermobarometry</a:t>
            </a:r>
            <a:endParaRPr lang="en-US" sz="1200" dirty="0" smtClean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200" i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Lee et al.</a:t>
            </a:r>
            <a:r>
              <a:rPr lang="en-US" sz="1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, 2009) provided by T. Plank</a:t>
            </a:r>
          </a:p>
        </p:txBody>
      </p:sp>
    </p:spTree>
    <p:extLst>
      <p:ext uri="{BB962C8B-B14F-4D97-AF65-F5344CB8AC3E}">
        <p14:creationId xmlns:p14="http://schemas.microsoft.com/office/powerpoint/2010/main" val="298173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05590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57200" y="12095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How does water affect melt porosity?</a:t>
            </a:r>
          </a:p>
        </p:txBody>
      </p:sp>
      <p:sp>
        <p:nvSpPr>
          <p:cNvPr id="92162" name="Rectangle 9"/>
          <p:cNvSpPr>
            <a:spLocks noChangeArrowheads="1"/>
          </p:cNvSpPr>
          <p:nvPr/>
        </p:nvSpPr>
        <p:spPr bwMode="auto">
          <a:xfrm>
            <a:off x="1676400" y="3124200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Node</a:t>
            </a:r>
          </a:p>
        </p:txBody>
      </p:sp>
      <p:sp>
        <p:nvSpPr>
          <p:cNvPr id="92163" name="Rectangle 10"/>
          <p:cNvSpPr>
            <a:spLocks noChangeArrowheads="1"/>
          </p:cNvSpPr>
          <p:nvPr/>
        </p:nvSpPr>
        <p:spPr bwMode="auto">
          <a:xfrm>
            <a:off x="3505200" y="5334000"/>
            <a:ext cx="882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Tubule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4405313" y="1120015"/>
            <a:ext cx="4738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Assume the magnitude of the seismic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anomalies controlled by melt porosity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333399"/>
              </a:solidFill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Results suggest melt porosity is reduced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      in regions of high water content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 smtClean="0">
              <a:solidFill>
                <a:srgbClr val="333399"/>
              </a:solidFill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If melt moves by equilibrium porous flow: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</a:t>
            </a:r>
            <a:r>
              <a:rPr lang="en-GB" sz="1800" i="1" dirty="0" smtClean="0">
                <a:solidFill>
                  <a:srgbClr val="333399"/>
                </a:solidFill>
              </a:rPr>
              <a:t>melt flux </a:t>
            </a:r>
            <a:r>
              <a:rPr lang="en-GB" sz="1800" dirty="0">
                <a:solidFill>
                  <a:srgbClr val="333399"/>
                </a:solidFill>
              </a:rPr>
              <a:t>∝</a:t>
            </a:r>
            <a:r>
              <a:rPr lang="en-GB" sz="1800" i="1" dirty="0">
                <a:solidFill>
                  <a:srgbClr val="333399"/>
                </a:solidFill>
              </a:rPr>
              <a:t> d</a:t>
            </a:r>
            <a:r>
              <a:rPr lang="en-GB" sz="1800" i="1" baseline="30000" dirty="0">
                <a:solidFill>
                  <a:srgbClr val="333399"/>
                </a:solidFill>
              </a:rPr>
              <a:t>2</a:t>
            </a:r>
            <a:r>
              <a:rPr lang="en-GB" sz="1800" i="1" dirty="0">
                <a:solidFill>
                  <a:srgbClr val="333399"/>
                </a:solidFill>
              </a:rPr>
              <a:t>ϕ</a:t>
            </a:r>
            <a:r>
              <a:rPr lang="en-GB" sz="1800" i="1" baseline="30000" dirty="0">
                <a:solidFill>
                  <a:srgbClr val="333399"/>
                </a:solidFill>
              </a:rPr>
              <a:t>n</a:t>
            </a:r>
            <a:r>
              <a:rPr lang="en-GB" sz="1800" i="1" dirty="0">
                <a:solidFill>
                  <a:srgbClr val="333399"/>
                </a:solidFill>
              </a:rPr>
              <a:t>/μ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endParaRPr lang="en-US" sz="1800" dirty="0" smtClean="0">
              <a:solidFill>
                <a:srgbClr val="333399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</a:t>
            </a: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For similar melt flux, porosity decreases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with increasing grain size or decreasing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       melt flux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333399"/>
              </a:solidFill>
            </a:endParaRP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Water increases grain growth rates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srgbClr val="333399"/>
                </a:solidFill>
              </a:rPr>
              <a:t>        (</a:t>
            </a:r>
            <a:r>
              <a:rPr lang="en-US" sz="1800" i="1" dirty="0" err="1" smtClean="0">
                <a:solidFill>
                  <a:srgbClr val="333399"/>
                </a:solidFill>
              </a:rPr>
              <a:t>Karato</a:t>
            </a:r>
            <a:r>
              <a:rPr lang="en-US" sz="1800" i="1" dirty="0" smtClean="0">
                <a:solidFill>
                  <a:srgbClr val="333399"/>
                </a:solidFill>
              </a:rPr>
              <a:t>,</a:t>
            </a:r>
            <a:r>
              <a:rPr lang="en-US" sz="1800" dirty="0" smtClean="0">
                <a:solidFill>
                  <a:srgbClr val="333399"/>
                </a:solidFill>
              </a:rPr>
              <a:t> 1989) and decreases melt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viscosity, both of which will decrease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melt porosity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 smtClean="0">
              <a:solidFill>
                <a:srgbClr val="333399"/>
              </a:solidFill>
            </a:endParaRPr>
          </a:p>
          <a:p>
            <a:pPr marL="285750" indent="-28575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Essentially water increases the efficiency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    of melt extraction, reducing porosity</a:t>
            </a:r>
            <a:endParaRPr lang="en-US" sz="1800" dirty="0">
              <a:solidFill>
                <a:srgbClr val="333399"/>
              </a:solidFill>
            </a:endParaRPr>
          </a:p>
        </p:txBody>
      </p:sp>
      <p:pic>
        <p:nvPicPr>
          <p:cNvPr id="92165" name="Picture 1" descr="zhu_etal_2per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5010"/>
            <a:ext cx="2667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Box 2"/>
          <p:cNvSpPr txBox="1">
            <a:spLocks noChangeArrowheads="1"/>
          </p:cNvSpPr>
          <p:nvPr/>
        </p:nvSpPr>
        <p:spPr bwMode="auto">
          <a:xfrm>
            <a:off x="1524000" y="1055910"/>
            <a:ext cx="1370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Melt Porosity</a:t>
            </a:r>
          </a:p>
        </p:txBody>
      </p:sp>
      <p:sp>
        <p:nvSpPr>
          <p:cNvPr id="92167" name="TextBox 3"/>
          <p:cNvSpPr txBox="1">
            <a:spLocks noChangeArrowheads="1"/>
          </p:cNvSpPr>
          <p:nvPr/>
        </p:nvSpPr>
        <p:spPr bwMode="auto">
          <a:xfrm>
            <a:off x="1371600" y="3962400"/>
            <a:ext cx="822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333399"/>
                </a:solidFill>
              </a:rPr>
              <a:t>Zhu et al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333399"/>
                </a:solidFill>
              </a:rPr>
              <a:t>[2011]</a:t>
            </a:r>
          </a:p>
        </p:txBody>
      </p:sp>
      <p:sp>
        <p:nvSpPr>
          <p:cNvPr id="92168" name="Rectangle 2"/>
          <p:cNvSpPr>
            <a:spLocks noChangeArrowheads="1"/>
          </p:cNvSpPr>
          <p:nvPr/>
        </p:nvSpPr>
        <p:spPr bwMode="auto">
          <a:xfrm>
            <a:off x="152400" y="4495800"/>
            <a:ext cx="433546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Melt Flux </a:t>
            </a:r>
            <a:r>
              <a:rPr lang="en-GB" sz="28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∝</a:t>
            </a: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d</a:t>
            </a:r>
            <a:r>
              <a:rPr lang="en-GB" sz="2800" i="1" baseline="30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ϕ</a:t>
            </a:r>
            <a:r>
              <a:rPr lang="en-GB" sz="2800" i="1" baseline="3000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/μ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Where:  d = grain size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	    ϕ = porosity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	    μ = melt viscosity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i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	    n = between 2-3</a:t>
            </a:r>
            <a:endParaRPr lang="en-US" sz="2800" smtClean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1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25790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xfrm>
            <a:off x="457200" y="44833"/>
            <a:ext cx="8229600" cy="1116309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Subduction Input Water Budget</a:t>
            </a:r>
          </a:p>
        </p:txBody>
      </p:sp>
      <p:pic>
        <p:nvPicPr>
          <p:cNvPr id="116738" name="Picture 3" descr="hacker_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5838"/>
            <a:ext cx="385445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4" descr="billen_cart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1905000"/>
            <a:ext cx="5318125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Box 4"/>
          <p:cNvSpPr txBox="1">
            <a:spLocks noChangeArrowheads="1"/>
          </p:cNvSpPr>
          <p:nvPr/>
        </p:nvSpPr>
        <p:spPr bwMode="auto">
          <a:xfrm>
            <a:off x="685800" y="1600200"/>
            <a:ext cx="2678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99"/>
                </a:solidFill>
              </a:rPr>
              <a:t>Estimated Water Budget</a:t>
            </a:r>
          </a:p>
        </p:txBody>
      </p:sp>
      <p:sp>
        <p:nvSpPr>
          <p:cNvPr id="116741" name="TextBox 5"/>
          <p:cNvSpPr txBox="1">
            <a:spLocks noChangeArrowheads="1"/>
          </p:cNvSpPr>
          <p:nvPr/>
        </p:nvSpPr>
        <p:spPr bwMode="auto">
          <a:xfrm>
            <a:off x="4800600" y="1600200"/>
            <a:ext cx="4033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33399"/>
                </a:solidFill>
              </a:rPr>
              <a:t>Model for Hydrating the Upper Mantle</a:t>
            </a:r>
          </a:p>
        </p:txBody>
      </p:sp>
      <p:sp>
        <p:nvSpPr>
          <p:cNvPr id="116742" name="TextBox 6"/>
          <p:cNvSpPr txBox="1">
            <a:spLocks noChangeArrowheads="1"/>
          </p:cNvSpPr>
          <p:nvPr/>
        </p:nvSpPr>
        <p:spPr bwMode="auto">
          <a:xfrm>
            <a:off x="1066800" y="5715000"/>
            <a:ext cx="147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333399"/>
                </a:solidFill>
              </a:rPr>
              <a:t>Hacker</a:t>
            </a:r>
            <a:r>
              <a:rPr lang="en-US" sz="1600" smtClean="0">
                <a:solidFill>
                  <a:srgbClr val="333399"/>
                </a:solidFill>
              </a:rPr>
              <a:t> [2008]</a:t>
            </a:r>
          </a:p>
        </p:txBody>
      </p:sp>
      <p:sp>
        <p:nvSpPr>
          <p:cNvPr id="116743" name="TextBox 7"/>
          <p:cNvSpPr txBox="1">
            <a:spLocks noChangeArrowheads="1"/>
          </p:cNvSpPr>
          <p:nvPr/>
        </p:nvSpPr>
        <p:spPr bwMode="auto">
          <a:xfrm>
            <a:off x="5791200" y="5715000"/>
            <a:ext cx="1314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333399"/>
                </a:solidFill>
              </a:rPr>
              <a:t>Billen</a:t>
            </a:r>
            <a:r>
              <a:rPr lang="en-US" sz="1600" smtClean="0">
                <a:solidFill>
                  <a:srgbClr val="333399"/>
                </a:solidFill>
              </a:rPr>
              <a:t> [2009]</a:t>
            </a:r>
          </a:p>
        </p:txBody>
      </p:sp>
    </p:spTree>
    <p:extLst>
      <p:ext uri="{BB962C8B-B14F-4D97-AF65-F5344CB8AC3E}">
        <p14:creationId xmlns:p14="http://schemas.microsoft.com/office/powerpoint/2010/main" val="117519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152399" y="228600"/>
            <a:ext cx="8531981" cy="763210"/>
          </a:xfrm>
        </p:spPr>
        <p:txBody>
          <a:bodyPr/>
          <a:lstStyle/>
          <a:p>
            <a:r>
              <a:rPr lang="en-US" sz="2800" dirty="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Upper </a:t>
            </a:r>
            <a:r>
              <a:rPr lang="en-US" sz="2800" dirty="0" smtClean="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Mantle </a:t>
            </a:r>
            <a:r>
              <a:rPr lang="en-US" sz="2800" dirty="0" err="1" smtClean="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Serpentinization</a:t>
            </a:r>
            <a:r>
              <a:rPr lang="en-US" sz="2800" dirty="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: Central America</a:t>
            </a:r>
          </a:p>
        </p:txBody>
      </p:sp>
      <p:pic>
        <p:nvPicPr>
          <p:cNvPr id="117762" name="Picture 4" descr="van_avendo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5882" b="35365"/>
          <a:stretch>
            <a:fillRect/>
          </a:stretch>
        </p:blipFill>
        <p:spPr bwMode="auto">
          <a:xfrm>
            <a:off x="2905125" y="1932820"/>
            <a:ext cx="623887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2438400"/>
            <a:ext cx="3048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Sub-</a:t>
            </a:r>
            <a:r>
              <a:rPr lang="en-US" dirty="0" err="1">
                <a:solidFill>
                  <a:srgbClr val="2D2D8A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Moho</a:t>
            </a:r>
            <a:r>
              <a:rPr lang="en-US" dirty="0">
                <a:solidFill>
                  <a:srgbClr val="2D2D8A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seismic velocity in </a:t>
            </a:r>
            <a:r>
              <a:rPr lang="en-US" dirty="0" err="1">
                <a:solidFill>
                  <a:srgbClr val="2D2D8A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subducting</a:t>
            </a:r>
            <a:r>
              <a:rPr lang="en-US" dirty="0">
                <a:solidFill>
                  <a:srgbClr val="2D2D8A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solidFill>
                  <a:srgbClr val="2D2D8A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Cocos</a:t>
            </a:r>
            <a:r>
              <a:rPr lang="en-US" dirty="0">
                <a:solidFill>
                  <a:srgbClr val="2D2D8A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plate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4419600"/>
            <a:ext cx="26146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H2O distributed in mantle</a:t>
            </a:r>
          </a:p>
        </p:txBody>
      </p:sp>
      <p:sp>
        <p:nvSpPr>
          <p:cNvPr id="117765" name="TextBox 8"/>
          <p:cNvSpPr txBox="1">
            <a:spLocks noChangeArrowheads="1"/>
          </p:cNvSpPr>
          <p:nvPr/>
        </p:nvSpPr>
        <p:spPr bwMode="auto">
          <a:xfrm>
            <a:off x="1143000" y="6488113"/>
            <a:ext cx="231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srgbClr val="2D2D8A"/>
                </a:solidFill>
              </a:rPr>
              <a:t>van Avendonk et al. </a:t>
            </a:r>
            <a:r>
              <a:rPr lang="en-US" sz="1400" smtClean="0">
                <a:solidFill>
                  <a:srgbClr val="2D2D8A"/>
                </a:solidFill>
              </a:rPr>
              <a:t>[2011</a:t>
            </a:r>
            <a:r>
              <a:rPr lang="en-US" sz="1800" smtClean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17766" name="Rectangle 9"/>
          <p:cNvSpPr>
            <a:spLocks noChangeArrowheads="1"/>
          </p:cNvSpPr>
          <p:nvPr/>
        </p:nvSpPr>
        <p:spPr bwMode="auto">
          <a:xfrm>
            <a:off x="4038600" y="1600200"/>
            <a:ext cx="111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2D2D8A"/>
                </a:solidFill>
                <a:latin typeface="Calibri" charset="0"/>
                <a:ea typeface="ＭＳ Ｐゴシック" charset="0"/>
                <a:cs typeface="ＭＳ Ｐゴシック" charset="0"/>
              </a:rPr>
              <a:t>Nicaragua</a:t>
            </a:r>
          </a:p>
        </p:txBody>
      </p:sp>
      <p:sp>
        <p:nvSpPr>
          <p:cNvPr id="117767" name="Rectangle 10"/>
          <p:cNvSpPr>
            <a:spLocks noChangeArrowheads="1"/>
          </p:cNvSpPr>
          <p:nvPr/>
        </p:nvSpPr>
        <p:spPr bwMode="auto">
          <a:xfrm>
            <a:off x="7315200" y="1600200"/>
            <a:ext cx="1138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2D2D8A"/>
                </a:solidFill>
                <a:latin typeface="Calibri" charset="0"/>
                <a:ea typeface="ＭＳ Ｐゴシック" charset="0"/>
                <a:cs typeface="ＭＳ Ｐゴシック" charset="0"/>
              </a:rPr>
              <a:t>Costa Rica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200400" y="3886200"/>
            <a:ext cx="685800" cy="762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810000" y="4724400"/>
            <a:ext cx="1676400" cy="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7770" name="TextBox 9"/>
          <p:cNvSpPr txBox="1">
            <a:spLocks noChangeArrowheads="1"/>
          </p:cNvSpPr>
          <p:nvPr/>
        </p:nvSpPr>
        <p:spPr bwMode="auto">
          <a:xfrm>
            <a:off x="533400" y="3581400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Maximum depth of extensional earthquakes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srgbClr val="000000"/>
                </a:solidFill>
              </a:rPr>
              <a:t>Lefeldt et al. </a:t>
            </a:r>
            <a:r>
              <a:rPr lang="en-US" sz="1400" smtClean="0">
                <a:solidFill>
                  <a:srgbClr val="000000"/>
                </a:solidFill>
              </a:rPr>
              <a:t>[2009]</a:t>
            </a:r>
          </a:p>
        </p:txBody>
      </p:sp>
    </p:spTree>
    <p:extLst>
      <p:ext uri="{BB962C8B-B14F-4D97-AF65-F5344CB8AC3E}">
        <p14:creationId xmlns:p14="http://schemas.microsoft.com/office/powerpoint/2010/main" val="242761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sz="280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Plate-bending faults and the serpentinization of the Mariana incoming plate</a:t>
            </a:r>
          </a:p>
        </p:txBody>
      </p:sp>
      <p:pic>
        <p:nvPicPr>
          <p:cNvPr id="118786" name="Picture 3" descr="cross-section-SSA20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7"/>
          <a:stretch>
            <a:fillRect/>
          </a:stretch>
        </p:blipFill>
        <p:spPr bwMode="auto">
          <a:xfrm>
            <a:off x="152400" y="4379685"/>
            <a:ext cx="4895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5181600" y="4267200"/>
            <a:ext cx="3962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800" dirty="0" smtClean="0">
                <a:solidFill>
                  <a:srgbClr val="2D2D8A"/>
                </a:solidFill>
              </a:rPr>
              <a:t> </a:t>
            </a:r>
            <a:r>
              <a:rPr lang="en-US" sz="1600" dirty="0" smtClean="0">
                <a:solidFill>
                  <a:srgbClr val="2D2D8A"/>
                </a:solidFill>
              </a:rPr>
              <a:t>Tensional earthquakes concentrated in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2D2D8A"/>
                </a:solidFill>
              </a:rPr>
              <a:t>        the upper 12 km of the mantle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600" dirty="0" smtClean="0">
                <a:solidFill>
                  <a:srgbClr val="2D2D8A"/>
                </a:solidFill>
              </a:rPr>
              <a:t> Do tensional earthquake depths control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2D2D8A"/>
                </a:solidFill>
              </a:rPr>
              <a:t>        the depth of mantle </a:t>
            </a:r>
            <a:r>
              <a:rPr lang="en-US" sz="1600" dirty="0" err="1" smtClean="0">
                <a:solidFill>
                  <a:srgbClr val="2D2D8A"/>
                </a:solidFill>
              </a:rPr>
              <a:t>serpentinization</a:t>
            </a:r>
            <a:r>
              <a:rPr lang="en-US" sz="1600" dirty="0" smtClean="0">
                <a:solidFill>
                  <a:srgbClr val="2D2D8A"/>
                </a:solidFill>
              </a:rPr>
              <a:t>?</a:t>
            </a:r>
          </a:p>
          <a:p>
            <a:pPr marL="176400" indent="-1404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2D2D8A"/>
                </a:solidFill>
              </a:rPr>
              <a:t>Does depth of faulting cause along</a:t>
            </a:r>
          </a:p>
          <a:p>
            <a:pPr marL="3600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2D2D8A"/>
                </a:solidFill>
              </a:rPr>
              <a:t>        strike changes in </a:t>
            </a:r>
            <a:r>
              <a:rPr lang="en-US" sz="1600" dirty="0" err="1" smtClean="0">
                <a:solidFill>
                  <a:srgbClr val="2D2D8A"/>
                </a:solidFill>
              </a:rPr>
              <a:t>subducted</a:t>
            </a:r>
            <a:r>
              <a:rPr lang="en-US" sz="1600" dirty="0" smtClean="0">
                <a:solidFill>
                  <a:srgbClr val="2D2D8A"/>
                </a:solidFill>
              </a:rPr>
              <a:t> water?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sz="1600" dirty="0" smtClean="0">
              <a:solidFill>
                <a:srgbClr val="2D2D8A"/>
              </a:solidFill>
            </a:endParaRPr>
          </a:p>
        </p:txBody>
      </p:sp>
      <p:sp>
        <p:nvSpPr>
          <p:cNvPr id="118788" name="TextBox 7"/>
          <p:cNvSpPr txBox="1">
            <a:spLocks noChangeArrowheads="1"/>
          </p:cNvSpPr>
          <p:nvPr/>
        </p:nvSpPr>
        <p:spPr bwMode="auto">
          <a:xfrm>
            <a:off x="6635146" y="6320595"/>
            <a:ext cx="13988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 dirty="0" err="1" smtClean="0">
                <a:solidFill>
                  <a:srgbClr val="2D2D8A"/>
                </a:solidFill>
              </a:rPr>
              <a:t>Emry</a:t>
            </a:r>
            <a:r>
              <a:rPr lang="en-US" sz="1200" i="1" dirty="0" smtClean="0">
                <a:solidFill>
                  <a:srgbClr val="2D2D8A"/>
                </a:solidFill>
              </a:rPr>
              <a:t> et al. </a:t>
            </a:r>
            <a:r>
              <a:rPr lang="en-US" sz="1200" dirty="0" smtClean="0">
                <a:solidFill>
                  <a:srgbClr val="2D2D8A"/>
                </a:solidFill>
              </a:rPr>
              <a:t>[2014]</a:t>
            </a:r>
          </a:p>
        </p:txBody>
      </p:sp>
      <p:pic>
        <p:nvPicPr>
          <p:cNvPr id="118789" name="Picture 1" descr="mariana_tren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1685"/>
            <a:ext cx="39624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1" descr="emry_mariana_depth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446588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TextBox 2"/>
          <p:cNvSpPr txBox="1">
            <a:spLocks noChangeArrowheads="1"/>
          </p:cNvSpPr>
          <p:nvPr/>
        </p:nvSpPr>
        <p:spPr bwMode="auto">
          <a:xfrm>
            <a:off x="5867400" y="2590800"/>
            <a:ext cx="1246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Extensional</a:t>
            </a:r>
          </a:p>
        </p:txBody>
      </p:sp>
      <p:sp>
        <p:nvSpPr>
          <p:cNvPr id="118792" name="TextBox 3"/>
          <p:cNvSpPr txBox="1">
            <a:spLocks noChangeArrowheads="1"/>
          </p:cNvSpPr>
          <p:nvPr/>
        </p:nvSpPr>
        <p:spPr bwMode="auto">
          <a:xfrm>
            <a:off x="5638800" y="3548063"/>
            <a:ext cx="1552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0000"/>
                </a:solidFill>
              </a:rPr>
              <a:t>Compressional</a:t>
            </a:r>
          </a:p>
        </p:txBody>
      </p:sp>
    </p:spTree>
    <p:extLst>
      <p:ext uri="{BB962C8B-B14F-4D97-AF65-F5344CB8AC3E}">
        <p14:creationId xmlns:p14="http://schemas.microsoft.com/office/powerpoint/2010/main" val="180825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282566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1447" y="188926"/>
            <a:ext cx="8902094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2012-2013 Mariana Trench </a:t>
            </a:r>
            <a:r>
              <a:rPr lang="en-US" sz="2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OBS deployment</a:t>
            </a:r>
            <a:br>
              <a:rPr lang="en-US" sz="2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Investigating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slab and </a:t>
            </a:r>
            <a:r>
              <a:rPr lang="en-US" sz="24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forearc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serpentinization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9810" name="Picture 9" descr="map_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724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6" descr="Langseth_26_Oct_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2499"/>
          <a:stretch>
            <a:fillRect/>
          </a:stretch>
        </p:blipFill>
        <p:spPr bwMode="auto">
          <a:xfrm>
            <a:off x="5334000" y="1524000"/>
            <a:ext cx="3810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4" descr="deploy_hydropho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2789" b="4921"/>
          <a:stretch>
            <a:fillRect/>
          </a:stretch>
        </p:blipFill>
        <p:spPr bwMode="auto">
          <a:xfrm>
            <a:off x="6324600" y="3713163"/>
            <a:ext cx="2438400" cy="31448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TextBox 6"/>
          <p:cNvSpPr txBox="1">
            <a:spLocks noChangeArrowheads="1"/>
          </p:cNvSpPr>
          <p:nvPr/>
        </p:nvSpPr>
        <p:spPr bwMode="auto">
          <a:xfrm>
            <a:off x="4648200" y="3886200"/>
            <a:ext cx="1466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R/V </a:t>
            </a:r>
            <a:r>
              <a:rPr lang="en-US" sz="1600" i="1" smtClean="0">
                <a:solidFill>
                  <a:srgbClr val="333399"/>
                </a:solidFill>
              </a:rPr>
              <a:t>Langseth</a:t>
            </a:r>
          </a:p>
        </p:txBody>
      </p:sp>
      <p:sp>
        <p:nvSpPr>
          <p:cNvPr id="119814" name="TextBox 7"/>
          <p:cNvSpPr txBox="1">
            <a:spLocks noChangeArrowheads="1"/>
          </p:cNvSpPr>
          <p:nvPr/>
        </p:nvSpPr>
        <p:spPr bwMode="auto">
          <a:xfrm>
            <a:off x="4419600" y="5638800"/>
            <a:ext cx="18494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Deploying moored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hydrophones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near the Mariana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333399"/>
                </a:solidFill>
              </a:rPr>
              <a:t>Trench axis</a:t>
            </a:r>
          </a:p>
        </p:txBody>
      </p:sp>
      <p:sp>
        <p:nvSpPr>
          <p:cNvPr id="119815" name="TextBox 1"/>
          <p:cNvSpPr txBox="1">
            <a:spLocks noChangeArrowheads="1"/>
          </p:cNvSpPr>
          <p:nvPr/>
        </p:nvSpPr>
        <p:spPr bwMode="auto">
          <a:xfrm>
            <a:off x="228600" y="6172200"/>
            <a:ext cx="39715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20 broadband OBS, 60 short period OBS,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33399"/>
                </a:solidFill>
              </a:rPr>
              <a:t>5 tethered hydrophones</a:t>
            </a:r>
          </a:p>
        </p:txBody>
      </p:sp>
    </p:spTree>
    <p:extLst>
      <p:ext uri="{BB962C8B-B14F-4D97-AF65-F5344CB8AC3E}">
        <p14:creationId xmlns:p14="http://schemas.microsoft.com/office/powerpoint/2010/main" val="355676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610600" cy="37338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i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82625" y="18335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35870" y="5568014"/>
            <a:ext cx="14081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Byrd Glacier,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Antarctica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081" y="761563"/>
            <a:ext cx="87804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Solid-Earth Controls on Glacial Movement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and </a:t>
            </a:r>
            <a:r>
              <a:rPr lang="en-US" sz="3600" dirty="0" err="1" smtClean="0">
                <a:solidFill>
                  <a:schemeClr val="bg1"/>
                </a:solidFill>
              </a:rPr>
              <a:t>Isostatic</a:t>
            </a:r>
            <a:r>
              <a:rPr lang="en-US" sz="3600" dirty="0" smtClean="0">
                <a:solidFill>
                  <a:schemeClr val="bg1"/>
                </a:solidFill>
              </a:rPr>
              <a:t> Response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6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41954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497" name="Text Box 2"/>
          <p:cNvSpPr txBox="1">
            <a:spLocks noChangeArrowheads="1"/>
          </p:cNvSpPr>
          <p:nvPr/>
        </p:nvSpPr>
        <p:spPr bwMode="auto">
          <a:xfrm>
            <a:off x="149225" y="152400"/>
            <a:ext cx="8763000" cy="154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2800" dirty="0" smtClean="0">
                <a:solidFill>
                  <a:srgbClr val="333399"/>
                </a:solidFill>
              </a:rPr>
              <a:t>POLENET/ANET- </a:t>
            </a:r>
            <a:r>
              <a:rPr lang="en-US" sz="2800" dirty="0">
                <a:solidFill>
                  <a:srgbClr val="333399"/>
                </a:solidFill>
              </a:rPr>
              <a:t>Autonomous Seismic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2800" dirty="0">
                <a:solidFill>
                  <a:srgbClr val="333399"/>
                </a:solidFill>
              </a:rPr>
              <a:t>and GPS stations in Antarctica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rgbClr val="333399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400" dirty="0">
              <a:solidFill>
                <a:srgbClr val="333399"/>
              </a:solidFill>
              <a:cs typeface="Arial" charset="0"/>
            </a:endParaRPr>
          </a:p>
        </p:txBody>
      </p:sp>
      <p:pic>
        <p:nvPicPr>
          <p:cNvPr id="106498" name="Picture 3" descr="Haag4_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724400" cy="342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4" descr="DSC_0318_2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0" y="3571875"/>
            <a:ext cx="4567238" cy="4259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5" descr="DSC_0318_2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1"/>
          <a:stretch>
            <a:fillRect/>
          </a:stretch>
        </p:blipFill>
        <p:spPr bwMode="auto">
          <a:xfrm>
            <a:off x="4530725" y="3429000"/>
            <a:ext cx="4613275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Box 5"/>
          <p:cNvSpPr txBox="1">
            <a:spLocks noChangeArrowheads="1"/>
          </p:cNvSpPr>
          <p:nvPr/>
        </p:nvSpPr>
        <p:spPr bwMode="auto">
          <a:xfrm>
            <a:off x="1298575" y="3352800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cs typeface="Arial" charset="0"/>
              </a:rPr>
              <a:t>GPS</a:t>
            </a:r>
          </a:p>
        </p:txBody>
      </p:sp>
      <p:sp>
        <p:nvSpPr>
          <p:cNvPr id="106502" name="TextBox 6"/>
          <p:cNvSpPr txBox="1">
            <a:spLocks noChangeArrowheads="1"/>
          </p:cNvSpPr>
          <p:nvPr/>
        </p:nvSpPr>
        <p:spPr bwMode="auto">
          <a:xfrm>
            <a:off x="5181600" y="3352800"/>
            <a:ext cx="1262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cs typeface="Arial" charset="0"/>
              </a:rPr>
              <a:t>Seismic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9973" y="1701029"/>
            <a:ext cx="6843633" cy="9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63"/>
              </a:lnSpc>
              <a:buFontTx/>
              <a:buChar char="•"/>
            </a:pPr>
            <a:r>
              <a:rPr lang="en-US" dirty="0">
                <a:solidFill>
                  <a:srgbClr val="333399"/>
                </a:solidFill>
                <a:cs typeface="Arial" charset="0"/>
              </a:rPr>
              <a:t> autonomous GPS &amp; seismic instruments at remote sites</a:t>
            </a:r>
          </a:p>
          <a:p>
            <a:pPr>
              <a:lnSpc>
                <a:spcPts val="3363"/>
              </a:lnSpc>
              <a:buFontTx/>
              <a:buChar char="•"/>
            </a:pPr>
            <a:r>
              <a:rPr lang="en-US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333399"/>
                </a:solidFill>
                <a:cs typeface="Arial" charset="0"/>
              </a:rPr>
              <a:t>first </a:t>
            </a:r>
            <a:r>
              <a:rPr lang="en-US" dirty="0">
                <a:solidFill>
                  <a:srgbClr val="333399"/>
                </a:solidFill>
                <a:cs typeface="Arial" charset="0"/>
              </a:rPr>
              <a:t>continuous autonomous measurements in the interior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5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649" name="Title 4"/>
          <p:cNvSpPr>
            <a:spLocks noGrp="1"/>
          </p:cNvSpPr>
          <p:nvPr>
            <p:ph type="title"/>
          </p:nvPr>
        </p:nvSpPr>
        <p:spPr>
          <a:xfrm>
            <a:off x="457200" y="202068"/>
            <a:ext cx="8229600" cy="868362"/>
          </a:xfrm>
        </p:spPr>
        <p:txBody>
          <a:bodyPr/>
          <a:lstStyle/>
          <a:p>
            <a:r>
              <a:rPr lang="en-US" sz="32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Opening a new continent for seismic studies</a:t>
            </a:r>
          </a:p>
        </p:txBody>
      </p:sp>
      <p:pic>
        <p:nvPicPr>
          <p:cNvPr id="155650" name="Picture 5" descr="perm_sta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0388"/>
            <a:ext cx="4144963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0" y="1219200"/>
            <a:ext cx="342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99"/>
                </a:solidFill>
                <a:latin typeface="+mj-lt"/>
              </a:rPr>
              <a:t>Seismographs in 2006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219200"/>
            <a:ext cx="35052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99"/>
                </a:solidFill>
                <a:latin typeface="+mj-lt"/>
              </a:rPr>
              <a:t>Seismographs in 2010</a:t>
            </a:r>
          </a:p>
        </p:txBody>
      </p:sp>
      <p:pic>
        <p:nvPicPr>
          <p:cNvPr id="155653" name="Picture 9" descr="2010_sta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144963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4" name="TextBox 1"/>
          <p:cNvSpPr txBox="1">
            <a:spLocks noChangeArrowheads="1"/>
          </p:cNvSpPr>
          <p:nvPr/>
        </p:nvSpPr>
        <p:spPr bwMode="auto">
          <a:xfrm>
            <a:off x="186550" y="6172200"/>
            <a:ext cx="8923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333399"/>
                </a:solidFill>
              </a:rPr>
              <a:t>Other Seismology PIs on the </a:t>
            </a:r>
            <a:r>
              <a:rPr lang="en-US" sz="1400" dirty="0" smtClean="0">
                <a:solidFill>
                  <a:srgbClr val="333399"/>
                </a:solidFill>
              </a:rPr>
              <a:t>POLENET/ANET </a:t>
            </a:r>
            <a:r>
              <a:rPr lang="en-US" sz="1400" dirty="0">
                <a:solidFill>
                  <a:srgbClr val="333399"/>
                </a:solidFill>
              </a:rPr>
              <a:t>project: Sridhar </a:t>
            </a:r>
            <a:r>
              <a:rPr lang="en-US" sz="1400" dirty="0" err="1">
                <a:solidFill>
                  <a:srgbClr val="333399"/>
                </a:solidFill>
              </a:rPr>
              <a:t>Anandakrishnan</a:t>
            </a:r>
            <a:r>
              <a:rPr lang="en-US" sz="1400" dirty="0">
                <a:solidFill>
                  <a:srgbClr val="333399"/>
                </a:solidFill>
              </a:rPr>
              <a:t> &amp; Andy </a:t>
            </a:r>
            <a:r>
              <a:rPr lang="en-US" sz="1400" dirty="0" err="1">
                <a:solidFill>
                  <a:srgbClr val="333399"/>
                </a:solidFill>
              </a:rPr>
              <a:t>Nyblade</a:t>
            </a:r>
            <a:r>
              <a:rPr lang="en-US" sz="1400" dirty="0">
                <a:solidFill>
                  <a:srgbClr val="333399"/>
                </a:solidFill>
              </a:rPr>
              <a:t> (Penn State), </a:t>
            </a:r>
          </a:p>
          <a:p>
            <a:pPr eaLnBrk="1" hangingPunct="1"/>
            <a:r>
              <a:rPr lang="en-US" sz="1400" dirty="0">
                <a:solidFill>
                  <a:srgbClr val="333399"/>
                </a:solidFill>
              </a:rPr>
              <a:t>Rick Aster (Colorado State), Audrey Huerta and Paul </a:t>
            </a:r>
            <a:r>
              <a:rPr lang="en-US" sz="1400" dirty="0" err="1">
                <a:solidFill>
                  <a:srgbClr val="333399"/>
                </a:solidFill>
              </a:rPr>
              <a:t>Winberry</a:t>
            </a:r>
            <a:r>
              <a:rPr lang="en-US" sz="1400" dirty="0">
                <a:solidFill>
                  <a:srgbClr val="333399"/>
                </a:solidFill>
              </a:rPr>
              <a:t> (Central Washington)</a:t>
            </a:r>
          </a:p>
        </p:txBody>
      </p:sp>
    </p:spTree>
    <p:extLst>
      <p:ext uri="{BB962C8B-B14F-4D97-AF65-F5344CB8AC3E}">
        <p14:creationId xmlns:p14="http://schemas.microsoft.com/office/powerpoint/2010/main" val="31051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745" name="Title 1"/>
          <p:cNvSpPr>
            <a:spLocks noGrp="1"/>
          </p:cNvSpPr>
          <p:nvPr>
            <p:ph type="title"/>
          </p:nvPr>
        </p:nvSpPr>
        <p:spPr>
          <a:xfrm>
            <a:off x="457200" y="25596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Solid-Earth Controls on Glacial Movement</a:t>
            </a:r>
            <a:endParaRPr lang="en-US" sz="32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9746" name="Picture 5" descr="ice_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b="3333"/>
          <a:stretch>
            <a:fillRect/>
          </a:stretch>
        </p:blipFill>
        <p:spPr bwMode="auto">
          <a:xfrm>
            <a:off x="4572000" y="2209800"/>
            <a:ext cx="42608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Box 4"/>
          <p:cNvSpPr txBox="1">
            <a:spLocks noChangeArrowheads="1"/>
          </p:cNvSpPr>
          <p:nvPr/>
        </p:nvSpPr>
        <p:spPr bwMode="auto">
          <a:xfrm>
            <a:off x="4902004" y="4876800"/>
            <a:ext cx="39051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Mechanics of basal sliding:</a:t>
            </a:r>
          </a:p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    why low friction?</a:t>
            </a:r>
          </a:p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    what causes stick-slip</a:t>
            </a:r>
            <a:r>
              <a:rPr lang="en-US" sz="1800" dirty="0" smtClean="0">
                <a:solidFill>
                  <a:srgbClr val="333399"/>
                </a:solidFill>
              </a:rPr>
              <a:t>?</a:t>
            </a:r>
          </a:p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  heat flow is crucial for basal water</a:t>
            </a:r>
            <a:endParaRPr lang="en-US" sz="1800" dirty="0">
              <a:solidFill>
                <a:srgbClr val="333399"/>
              </a:solidFill>
            </a:endParaRPr>
          </a:p>
          <a:p>
            <a:pPr eaLnBrk="1" hangingPunct="1"/>
            <a:endParaRPr lang="en-US" sz="1800" dirty="0">
              <a:solidFill>
                <a:srgbClr val="333399"/>
              </a:solidFill>
            </a:endParaRPr>
          </a:p>
        </p:txBody>
      </p:sp>
      <p:pic>
        <p:nvPicPr>
          <p:cNvPr id="159748" name="Picture 6" descr="rign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0481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Rectangle 1"/>
          <p:cNvSpPr>
            <a:spLocks noChangeArrowheads="1"/>
          </p:cNvSpPr>
          <p:nvPr/>
        </p:nvSpPr>
        <p:spPr bwMode="auto">
          <a:xfrm>
            <a:off x="533400" y="1447800"/>
            <a:ext cx="411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Ice velocity from radar interferomet</a:t>
            </a:r>
            <a:r>
              <a:rPr lang="en-US" dirty="0">
                <a:solidFill>
                  <a:srgbClr val="FFFFFF"/>
                </a:solidFill>
              </a:rPr>
              <a:t>ry</a:t>
            </a:r>
          </a:p>
          <a:p>
            <a:r>
              <a:rPr lang="en-US" dirty="0">
                <a:solidFill>
                  <a:srgbClr val="FFFFFF"/>
                </a:solidFill>
              </a:rPr>
              <a:t>Ice </a:t>
            </a:r>
            <a:r>
              <a:rPr lang="en-US" dirty="0">
                <a:solidFill>
                  <a:srgbClr val="333399"/>
                </a:solidFill>
              </a:rPr>
              <a:t>drained by vast ice streams</a:t>
            </a:r>
          </a:p>
        </p:txBody>
      </p:sp>
      <p:sp>
        <p:nvSpPr>
          <p:cNvPr id="159750" name="Rectangle 2"/>
          <p:cNvSpPr>
            <a:spLocks noChangeArrowheads="1"/>
          </p:cNvSpPr>
          <p:nvPr/>
        </p:nvSpPr>
        <p:spPr bwMode="auto">
          <a:xfrm>
            <a:off x="1143000" y="6248400"/>
            <a:ext cx="177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srgbClr val="333399"/>
                </a:solidFill>
              </a:rPr>
              <a:t>Rignot</a:t>
            </a:r>
            <a:r>
              <a:rPr lang="en-US" sz="1400" i="1" dirty="0">
                <a:solidFill>
                  <a:srgbClr val="333399"/>
                </a:solidFill>
              </a:rPr>
              <a:t> et al., [2011]</a:t>
            </a:r>
          </a:p>
        </p:txBody>
      </p:sp>
    </p:spTree>
    <p:extLst>
      <p:ext uri="{BB962C8B-B14F-4D97-AF65-F5344CB8AC3E}">
        <p14:creationId xmlns:p14="http://schemas.microsoft.com/office/powerpoint/2010/main" val="1606427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458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Solid Earth influence on the instability of the West </a:t>
            </a:r>
            <a:r>
              <a:rPr lang="en-US" sz="32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Antarctic Ice Sheet</a:t>
            </a:r>
          </a:p>
        </p:txBody>
      </p:sp>
      <p:sp>
        <p:nvSpPr>
          <p:cNvPr id="95234" name="TextBox 4"/>
          <p:cNvSpPr txBox="1">
            <a:spLocks noChangeArrowheads="1"/>
          </p:cNvSpPr>
          <p:nvPr/>
        </p:nvSpPr>
        <p:spPr bwMode="auto">
          <a:xfrm>
            <a:off x="7391400" y="48006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i="1" dirty="0" smtClean="0">
                <a:solidFill>
                  <a:srgbClr val="333399"/>
                </a:solidFill>
              </a:rPr>
              <a:t>Pollard </a:t>
            </a:r>
            <a:r>
              <a:rPr lang="en-US" sz="1400" i="1" dirty="0">
                <a:solidFill>
                  <a:srgbClr val="333399"/>
                </a:solidFill>
              </a:rPr>
              <a:t>&amp; </a:t>
            </a:r>
            <a:r>
              <a:rPr lang="en-US" sz="1400" i="1" dirty="0" err="1">
                <a:solidFill>
                  <a:srgbClr val="333399"/>
                </a:solidFill>
              </a:rPr>
              <a:t>Deconto</a:t>
            </a:r>
            <a:endParaRPr lang="en-US" sz="1400" i="1" dirty="0">
              <a:solidFill>
                <a:srgbClr val="333399"/>
              </a:solidFill>
            </a:endParaRPr>
          </a:p>
          <a:p>
            <a:r>
              <a:rPr lang="en-US" sz="1400" dirty="0">
                <a:solidFill>
                  <a:srgbClr val="333399"/>
                </a:solidFill>
              </a:rPr>
              <a:t>[2009</a:t>
            </a:r>
            <a:r>
              <a:rPr lang="en-US" sz="1400" dirty="0" smtClean="0">
                <a:solidFill>
                  <a:srgbClr val="333399"/>
                </a:solidFill>
              </a:rPr>
              <a:t>]</a:t>
            </a:r>
            <a:r>
              <a:rPr lang="en-US" sz="1400" dirty="0" smtClean="0">
                <a:solidFill>
                  <a:srgbClr val="FFFFFF"/>
                </a:solidFill>
              </a:rPr>
              <a:t>9</a:t>
            </a:r>
            <a:r>
              <a:rPr lang="en-US" sz="1400" dirty="0">
                <a:solidFill>
                  <a:srgbClr val="FFFFFF"/>
                </a:solidFill>
              </a:rPr>
              <a:t>]</a:t>
            </a:r>
          </a:p>
        </p:txBody>
      </p:sp>
      <p:sp>
        <p:nvSpPr>
          <p:cNvPr id="95235" name="TextBox 5"/>
          <p:cNvSpPr txBox="1">
            <a:spLocks noChangeArrowheads="1"/>
          </p:cNvSpPr>
          <p:nvPr/>
        </p:nvSpPr>
        <p:spPr bwMode="auto">
          <a:xfrm>
            <a:off x="811601" y="5808149"/>
            <a:ext cx="71096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This movie shows a model of the </a:t>
            </a:r>
            <a:r>
              <a:rPr lang="en-US" sz="1400" dirty="0" smtClean="0">
                <a:solidFill>
                  <a:schemeClr val="tx2"/>
                </a:solidFill>
              </a:rPr>
              <a:t>Antarctic Ice sheet through a interglacial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400" dirty="0" smtClean="0">
                <a:solidFill>
                  <a:schemeClr val="tx2"/>
                </a:solidFill>
              </a:rPr>
              <a:t> West Antarctic Ice Sheet </a:t>
            </a:r>
            <a:r>
              <a:rPr lang="en-US" altLang="ja-JP" sz="1400" dirty="0">
                <a:solidFill>
                  <a:schemeClr val="tx2"/>
                </a:solidFill>
              </a:rPr>
              <a:t>melting will </a:t>
            </a:r>
            <a:r>
              <a:rPr lang="en-US" altLang="ja-JP" sz="1400" dirty="0" smtClean="0">
                <a:solidFill>
                  <a:schemeClr val="tx2"/>
                </a:solidFill>
              </a:rPr>
              <a:t>raise global sea level by about 6 meters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Major </a:t>
            </a:r>
            <a:r>
              <a:rPr lang="en-US" sz="1400" dirty="0">
                <a:solidFill>
                  <a:schemeClr val="tx2"/>
                </a:solidFill>
              </a:rPr>
              <a:t>questions remain about the interaction between the solid earth &amp; ice </a:t>
            </a:r>
            <a:r>
              <a:rPr lang="en-US" sz="1400" dirty="0" smtClean="0">
                <a:solidFill>
                  <a:schemeClr val="tx2"/>
                </a:solidFill>
              </a:rPr>
              <a:t>sheet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Earth structure controls heat flow at the base of the ice as well as </a:t>
            </a:r>
            <a:r>
              <a:rPr lang="en-US" sz="1400" dirty="0" err="1" smtClean="0">
                <a:solidFill>
                  <a:schemeClr val="tx2"/>
                </a:solidFill>
              </a:rPr>
              <a:t>isostatic</a:t>
            </a:r>
            <a:r>
              <a:rPr lang="en-US" sz="1400" dirty="0" smtClean="0">
                <a:solidFill>
                  <a:schemeClr val="tx2"/>
                </a:solidFill>
              </a:rPr>
              <a:t> adjustment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" name="west_antarctica_pollard_decon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096" y="1357280"/>
            <a:ext cx="6425288" cy="4283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3105835"/>
            <a:ext cx="1922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1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9144000" cy="1255761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112762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Antarctic Geothermal Heat Flow?</a:t>
            </a:r>
          </a:p>
        </p:txBody>
      </p:sp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239713" y="1447800"/>
            <a:ext cx="8904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333399"/>
                </a:solidFill>
              </a:rPr>
              <a:t>Heat flow controls melting and water at the base of ice sheets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333399"/>
                </a:solidFill>
              </a:rPr>
              <a:t>May have a strong influence on ice sheet dynamics</a:t>
            </a:r>
          </a:p>
        </p:txBody>
      </p:sp>
      <p:pic>
        <p:nvPicPr>
          <p:cNvPr id="31747" name="Picture 5" descr="shapiro_ritzwoller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2689"/>
          <a:stretch>
            <a:fillRect/>
          </a:stretch>
        </p:blipFill>
        <p:spPr bwMode="auto">
          <a:xfrm>
            <a:off x="5257800" y="3155950"/>
            <a:ext cx="3030538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maule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43250"/>
            <a:ext cx="33464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914400" y="2438400"/>
            <a:ext cx="351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333399"/>
                </a:solidFill>
              </a:rPr>
              <a:t>Heat Flow estimated from magnetics</a:t>
            </a:r>
          </a:p>
          <a:p>
            <a:pPr eaLnBrk="1" hangingPunct="1"/>
            <a:r>
              <a:rPr lang="en-US" sz="1600" dirty="0">
                <a:solidFill>
                  <a:srgbClr val="333399"/>
                </a:solidFill>
              </a:rPr>
              <a:t>                 </a:t>
            </a:r>
            <a:r>
              <a:rPr lang="en-US" sz="1600" i="1" dirty="0">
                <a:solidFill>
                  <a:srgbClr val="333399"/>
                </a:solidFill>
              </a:rPr>
              <a:t>Maule et al. </a:t>
            </a:r>
            <a:r>
              <a:rPr lang="en-US" sz="1600" dirty="0">
                <a:solidFill>
                  <a:srgbClr val="333399"/>
                </a:solidFill>
              </a:rPr>
              <a:t>[2005]</a:t>
            </a:r>
          </a:p>
        </p:txBody>
      </p:sp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4724400" y="2438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Heat </a:t>
            </a:r>
            <a:r>
              <a:rPr lang="en-US" sz="1600" dirty="0">
                <a:solidFill>
                  <a:srgbClr val="333399"/>
                </a:solidFill>
              </a:rPr>
              <a:t>Flow estimated from seismic structure</a:t>
            </a:r>
          </a:p>
          <a:p>
            <a:r>
              <a:rPr lang="en-US" sz="1600" dirty="0">
                <a:solidFill>
                  <a:srgbClr val="333399"/>
                </a:solidFill>
              </a:rPr>
              <a:t>                 </a:t>
            </a:r>
            <a:r>
              <a:rPr lang="en-US" sz="1600" i="1" dirty="0">
                <a:solidFill>
                  <a:srgbClr val="333399"/>
                </a:solidFill>
              </a:rPr>
              <a:t>Shapiro &amp; </a:t>
            </a:r>
            <a:r>
              <a:rPr lang="en-US" sz="1600" i="1" dirty="0" err="1">
                <a:solidFill>
                  <a:srgbClr val="333399"/>
                </a:solidFill>
              </a:rPr>
              <a:t>Ritzwoller</a:t>
            </a:r>
            <a:r>
              <a:rPr lang="en-US" sz="1600" i="1" dirty="0">
                <a:solidFill>
                  <a:srgbClr val="333399"/>
                </a:solidFill>
              </a:rPr>
              <a:t> </a:t>
            </a:r>
            <a:r>
              <a:rPr lang="en-US" sz="1600" dirty="0">
                <a:solidFill>
                  <a:srgbClr val="333399"/>
                </a:solidFill>
              </a:rPr>
              <a:t>[2004]</a:t>
            </a:r>
          </a:p>
        </p:txBody>
      </p:sp>
    </p:spTree>
    <p:extLst>
      <p:ext uri="{BB962C8B-B14F-4D97-AF65-F5344CB8AC3E}">
        <p14:creationId xmlns:p14="http://schemas.microsoft.com/office/powerpoint/2010/main" val="397854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14" y="43903"/>
            <a:ext cx="7310362" cy="111724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1F497D"/>
                </a:solidFill>
              </a:rPr>
              <a:t>Seismic velocity model for Antarctica</a:t>
            </a:r>
            <a:r>
              <a:rPr lang="en-US" dirty="0">
                <a:solidFill>
                  <a:srgbClr val="1F497D"/>
                </a:solidFill>
              </a:rPr>
              <a:t/>
            </a:r>
            <a:br>
              <a:rPr lang="en-US" dirty="0">
                <a:solidFill>
                  <a:srgbClr val="1F497D"/>
                </a:solidFill>
              </a:rPr>
            </a:br>
            <a:r>
              <a:rPr lang="en-US" sz="2700" dirty="0" smtClean="0">
                <a:solidFill>
                  <a:srgbClr val="1F497D"/>
                </a:solidFill>
              </a:rPr>
              <a:t>(</a:t>
            </a:r>
            <a:r>
              <a:rPr lang="en-US" sz="2700" dirty="0" err="1" smtClean="0">
                <a:solidFill>
                  <a:srgbClr val="1F497D"/>
                </a:solidFill>
              </a:rPr>
              <a:t>Heeszel</a:t>
            </a:r>
            <a:r>
              <a:rPr lang="en-US" sz="2700" dirty="0" smtClean="0">
                <a:solidFill>
                  <a:srgbClr val="1F497D"/>
                </a:solidFill>
              </a:rPr>
              <a:t> et al., 2015)</a:t>
            </a:r>
            <a:endParaRPr lang="en-US" sz="2700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47" y="1927751"/>
            <a:ext cx="3560838" cy="413196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sz="4900" dirty="0" smtClean="0">
              <a:solidFill>
                <a:srgbClr val="333399"/>
              </a:solidFill>
            </a:endParaRPr>
          </a:p>
          <a:p>
            <a:pPr marL="342000" indent="-342000">
              <a:spcBef>
                <a:spcPts val="1080"/>
              </a:spcBef>
              <a:buFont typeface="Arial" charset="0"/>
              <a:buChar char="•"/>
            </a:pPr>
            <a:r>
              <a:rPr lang="en-US" sz="4900" dirty="0" smtClean="0">
                <a:solidFill>
                  <a:srgbClr val="333399"/>
                </a:solidFill>
              </a:rPr>
              <a:t>Based on array Rayleigh wave phase velocities recorded by arrays in Antarctica</a:t>
            </a:r>
          </a:p>
          <a:p>
            <a:pPr marL="342000" indent="-342000">
              <a:spcBef>
                <a:spcPts val="1080"/>
              </a:spcBef>
              <a:buFont typeface="Arial" charset="0"/>
              <a:buChar char="•"/>
            </a:pPr>
            <a:r>
              <a:rPr lang="en-US" sz="4900" dirty="0" smtClean="0">
                <a:solidFill>
                  <a:srgbClr val="333399"/>
                </a:solidFill>
              </a:rPr>
              <a:t>High </a:t>
            </a:r>
            <a:r>
              <a:rPr lang="en-US" sz="4900" dirty="0">
                <a:solidFill>
                  <a:srgbClr val="333399"/>
                </a:solidFill>
              </a:rPr>
              <a:t>velocity </a:t>
            </a:r>
            <a:r>
              <a:rPr lang="en-US" sz="4900" dirty="0" err="1">
                <a:solidFill>
                  <a:srgbClr val="333399"/>
                </a:solidFill>
              </a:rPr>
              <a:t>cratonic</a:t>
            </a:r>
            <a:r>
              <a:rPr lang="en-US" sz="4900" dirty="0">
                <a:solidFill>
                  <a:srgbClr val="333399"/>
                </a:solidFill>
              </a:rPr>
              <a:t> lithosphere in </a:t>
            </a:r>
            <a:r>
              <a:rPr lang="en-US" sz="4900" dirty="0" smtClean="0">
                <a:solidFill>
                  <a:srgbClr val="333399"/>
                </a:solidFill>
              </a:rPr>
              <a:t>East Antarctica </a:t>
            </a:r>
            <a:r>
              <a:rPr lang="en-US" sz="4900" dirty="0">
                <a:solidFill>
                  <a:srgbClr val="333399"/>
                </a:solidFill>
              </a:rPr>
              <a:t>down to ~ 250 km depth</a:t>
            </a:r>
          </a:p>
          <a:p>
            <a:pPr marL="342000" indent="-342000">
              <a:spcBef>
                <a:spcPts val="1080"/>
              </a:spcBef>
              <a:buFont typeface="Arial" charset="0"/>
              <a:buChar char="•"/>
            </a:pPr>
            <a:r>
              <a:rPr lang="en-US" sz="4900" dirty="0">
                <a:solidFill>
                  <a:srgbClr val="333399"/>
                </a:solidFill>
              </a:rPr>
              <a:t> Slow velocities in the Ross Sea and along the West Antarctic Rift System (WARS)</a:t>
            </a:r>
            <a:r>
              <a:rPr lang="en-US" sz="4900" dirty="0" smtClean="0">
                <a:solidFill>
                  <a:srgbClr val="333399"/>
                </a:solidFill>
              </a:rPr>
              <a:t>, suggesting low </a:t>
            </a:r>
            <a:r>
              <a:rPr lang="en-US" sz="4900" dirty="0">
                <a:solidFill>
                  <a:srgbClr val="333399"/>
                </a:solidFill>
              </a:rPr>
              <a:t>upper mantle viscosity</a:t>
            </a:r>
          </a:p>
          <a:p>
            <a:pPr marL="342000" indent="-342000">
              <a:spcBef>
                <a:spcPts val="1080"/>
              </a:spcBef>
              <a:buFont typeface="Arial" charset="0"/>
              <a:buChar char="•"/>
            </a:pPr>
            <a:r>
              <a:rPr lang="en-US" sz="4900" dirty="0" smtClean="0">
                <a:solidFill>
                  <a:srgbClr val="333399"/>
                </a:solidFill>
              </a:rPr>
              <a:t>Evidence </a:t>
            </a:r>
            <a:r>
              <a:rPr lang="en-US" sz="4900" dirty="0">
                <a:solidFill>
                  <a:srgbClr val="333399"/>
                </a:solidFill>
              </a:rPr>
              <a:t>of a low velocity thermal plume beneath Marie Byrd Land</a:t>
            </a:r>
          </a:p>
          <a:p>
            <a:pPr marL="342000" indent="-342000">
              <a:spcBef>
                <a:spcPts val="1080"/>
              </a:spcBef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 descr="Heeszel_Figure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r="2483" b="2407"/>
          <a:stretch/>
        </p:blipFill>
        <p:spPr>
          <a:xfrm>
            <a:off x="3810130" y="1276120"/>
            <a:ext cx="4934727" cy="55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159" name="Picture 11" descr="new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4099" r="11246" b="2580"/>
          <a:stretch>
            <a:fillRect/>
          </a:stretch>
        </p:blipFill>
        <p:spPr bwMode="auto">
          <a:xfrm>
            <a:off x="4419600" y="1676400"/>
            <a:ext cx="44704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609600" y="77688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Sub-glacial Active Volcanoes in Marie Byrd Land</a:t>
            </a:r>
          </a:p>
        </p:txBody>
      </p:sp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4552950" y="1295400"/>
            <a:ext cx="421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Deep (30 km) LP Volcanic Earthquakes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4419600"/>
            <a:ext cx="4262705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</a:rPr>
              <a:t>Ongoing deep long-period volcanic</a:t>
            </a:r>
          </a:p>
          <a:p>
            <a:pPr>
              <a:defRPr/>
            </a:pPr>
            <a:r>
              <a:rPr lang="en-US" sz="1600" dirty="0">
                <a:solidFill>
                  <a:srgbClr val="333399"/>
                </a:solidFill>
              </a:rPr>
              <a:t>          earthquakes discovered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</a:rPr>
              <a:t>Indicative of an active magma system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Demonstrates </a:t>
            </a:r>
            <a:r>
              <a:rPr lang="en-US" sz="1600" dirty="0">
                <a:solidFill>
                  <a:srgbClr val="333399"/>
                </a:solidFill>
              </a:rPr>
              <a:t>that active volcanism along</a:t>
            </a:r>
          </a:p>
          <a:p>
            <a:pPr>
              <a:defRPr/>
            </a:pPr>
            <a:r>
              <a:rPr lang="en-US" sz="1600" dirty="0">
                <a:solidFill>
                  <a:srgbClr val="333399"/>
                </a:solidFill>
              </a:rPr>
              <a:t>          Executive Com. Range continues</a:t>
            </a:r>
          </a:p>
          <a:p>
            <a:pPr>
              <a:defRPr/>
            </a:pPr>
            <a:r>
              <a:rPr lang="en-US" sz="1600" dirty="0">
                <a:solidFill>
                  <a:srgbClr val="333399"/>
                </a:solidFill>
              </a:rPr>
              <a:t>          southward </a:t>
            </a:r>
            <a:r>
              <a:rPr lang="en-US" sz="1600" dirty="0" smtClean="0">
                <a:solidFill>
                  <a:srgbClr val="333399"/>
                </a:solidFill>
              </a:rPr>
              <a:t>migration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</a:rPr>
              <a:t>Volcanic eruption would melt many km</a:t>
            </a:r>
            <a:r>
              <a:rPr lang="en-US" sz="1600" baseline="30000" dirty="0" smtClean="0">
                <a:solidFill>
                  <a:srgbClr val="333399"/>
                </a:solidFill>
              </a:rPr>
              <a:t>3</a:t>
            </a:r>
            <a:r>
              <a:rPr lang="en-US" sz="1600" dirty="0" smtClean="0">
                <a:solidFill>
                  <a:srgbClr val="333399"/>
                </a:solidFill>
              </a:rPr>
              <a:t> </a:t>
            </a:r>
          </a:p>
          <a:p>
            <a:pPr>
              <a:defRPr/>
            </a:pPr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      of ice, lubricate the ice sheet</a:t>
            </a:r>
            <a:endParaRPr lang="en-US" sz="1600" dirty="0">
              <a:solidFill>
                <a:srgbClr val="333399"/>
              </a:solidFill>
            </a:endParaRPr>
          </a:p>
          <a:p>
            <a:pPr>
              <a:defRPr/>
            </a:pPr>
            <a:endParaRPr lang="en-US" sz="1600" dirty="0" smtClean="0">
              <a:solidFill>
                <a:srgbClr val="333399"/>
              </a:solidFill>
            </a:endParaRPr>
          </a:p>
        </p:txBody>
      </p:sp>
      <p:sp>
        <p:nvSpPr>
          <p:cNvPr id="49161" name="TextBox 2"/>
          <p:cNvSpPr txBox="1">
            <a:spLocks noChangeArrowheads="1"/>
          </p:cNvSpPr>
          <p:nvPr/>
        </p:nvSpPr>
        <p:spPr bwMode="auto">
          <a:xfrm>
            <a:off x="838200" y="6477000"/>
            <a:ext cx="34419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solidFill>
                  <a:srgbClr val="333399"/>
                </a:solidFill>
              </a:rPr>
              <a:t>Lough et al., </a:t>
            </a:r>
            <a:r>
              <a:rPr lang="en-US" sz="1400" i="1" dirty="0" smtClean="0">
                <a:solidFill>
                  <a:srgbClr val="333399"/>
                </a:solidFill>
              </a:rPr>
              <a:t>Nature Geosciences</a:t>
            </a:r>
            <a:r>
              <a:rPr lang="en-US" sz="1400" i="1" dirty="0">
                <a:solidFill>
                  <a:srgbClr val="333399"/>
                </a:solidFill>
              </a:rPr>
              <a:t> </a:t>
            </a:r>
            <a:r>
              <a:rPr lang="en-US" sz="1400" dirty="0" smtClean="0">
                <a:solidFill>
                  <a:srgbClr val="333399"/>
                </a:solidFill>
              </a:rPr>
              <a:t>[2013]</a:t>
            </a:r>
            <a:endParaRPr lang="en-US" sz="1400" dirty="0">
              <a:solidFill>
                <a:srgbClr val="333399"/>
              </a:solidFill>
            </a:endParaRPr>
          </a:p>
        </p:txBody>
      </p:sp>
      <p:pic>
        <p:nvPicPr>
          <p:cNvPr id="3" name="Picture 2" descr="lough_location_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b="2797"/>
          <a:stretch/>
        </p:blipFill>
        <p:spPr>
          <a:xfrm>
            <a:off x="228601" y="1295400"/>
            <a:ext cx="3736490" cy="30655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600200" y="2514600"/>
            <a:ext cx="2971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9200" y="1978223"/>
            <a:ext cx="13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Satellite Image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76123" y="4572000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Subglacial Topography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371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8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</a:rPr>
              <a:t>Glacial </a:t>
            </a:r>
            <a:r>
              <a:rPr lang="en-US" sz="3600" dirty="0" err="1" smtClean="0">
                <a:solidFill>
                  <a:srgbClr val="333399"/>
                </a:solidFill>
              </a:rPr>
              <a:t>Isostatic</a:t>
            </a:r>
            <a:r>
              <a:rPr lang="en-US" sz="3600" dirty="0" smtClean="0">
                <a:solidFill>
                  <a:srgbClr val="333399"/>
                </a:solidFill>
              </a:rPr>
              <a:t> Adjustment</a:t>
            </a:r>
            <a:endParaRPr lang="en-US" sz="3600" dirty="0">
              <a:solidFill>
                <a:srgbClr val="333399"/>
              </a:solidFill>
            </a:endParaRPr>
          </a:p>
        </p:txBody>
      </p:sp>
      <p:pic>
        <p:nvPicPr>
          <p:cNvPr id="4" name="Picture 3" descr="g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4339525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5114" y="1225688"/>
            <a:ext cx="4021015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The solid earth responds to changes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in ice mass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 smtClean="0">
                <a:solidFill>
                  <a:srgbClr val="333399"/>
                </a:solidFill>
              </a:rPr>
              <a:t>Part of the response is immediate –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Elastic response – allows us to </a:t>
            </a:r>
          </a:p>
          <a:p>
            <a:r>
              <a:rPr lang="en-US" dirty="0">
                <a:solidFill>
                  <a:srgbClr val="333399"/>
                </a:solidFill>
              </a:rPr>
              <a:t>m</a:t>
            </a:r>
            <a:r>
              <a:rPr lang="en-US" dirty="0" smtClean="0">
                <a:solidFill>
                  <a:srgbClr val="333399"/>
                </a:solidFill>
              </a:rPr>
              <a:t>easure current ice mass change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 smtClean="0">
                <a:solidFill>
                  <a:srgbClr val="333399"/>
                </a:solidFill>
              </a:rPr>
              <a:t>But part of the response is longer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term, results from mantle flow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 smtClean="0">
                <a:solidFill>
                  <a:srgbClr val="333399"/>
                </a:solidFill>
              </a:rPr>
              <a:t>If we understand this part, we can 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also determine ice mass history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 smtClean="0">
                <a:solidFill>
                  <a:srgbClr val="333399"/>
                </a:solidFill>
              </a:rPr>
              <a:t>Key observations:  </a:t>
            </a:r>
          </a:p>
          <a:p>
            <a:r>
              <a:rPr lang="en-US" dirty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333399"/>
                </a:solidFill>
              </a:rPr>
              <a:t>   elevation (from GPS)</a:t>
            </a:r>
          </a:p>
          <a:p>
            <a:r>
              <a:rPr lang="en-US" dirty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333399"/>
                </a:solidFill>
              </a:rPr>
              <a:t>   gravity (from GRACE satellite)</a:t>
            </a:r>
          </a:p>
          <a:p>
            <a:r>
              <a:rPr lang="en-US" dirty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333399"/>
                </a:solidFill>
              </a:rPr>
              <a:t>   also need some estimate of mantle</a:t>
            </a:r>
          </a:p>
          <a:p>
            <a:r>
              <a:rPr lang="en-US" dirty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333399"/>
                </a:solidFill>
              </a:rPr>
              <a:t>      viscosity</a:t>
            </a:r>
          </a:p>
        </p:txBody>
      </p:sp>
    </p:spTree>
    <p:extLst>
      <p:ext uri="{BB962C8B-B14F-4D97-AF65-F5344CB8AC3E}">
        <p14:creationId xmlns:p14="http://schemas.microsoft.com/office/powerpoint/2010/main" val="13573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30236" y="0"/>
            <a:ext cx="5013764" cy="141341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4130235" y="118020"/>
            <a:ext cx="4648200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Glacial </a:t>
            </a:r>
            <a:r>
              <a:rPr lang="en-US" sz="2800" dirty="0" err="1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Isostatic</a:t>
            </a:r>
            <a:r>
              <a:rPr lang="en-US" sz="2800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Adjustment is Dependent on Earth Structure</a:t>
            </a:r>
            <a:endParaRPr lang="en-US" sz="2800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4"/>
          <a:stretch>
            <a:fillRect/>
          </a:stretch>
        </p:blipFill>
        <p:spPr bwMode="auto">
          <a:xfrm>
            <a:off x="3175" y="914400"/>
            <a:ext cx="36845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3733800" y="1752600"/>
            <a:ext cx="2601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Low viscosity:  </a:t>
            </a:r>
          </a:p>
          <a:p>
            <a:r>
              <a:rPr lang="en-US" sz="1600" dirty="0">
                <a:solidFill>
                  <a:schemeClr val="tx2"/>
                </a:solidFill>
              </a:rPr>
              <a:t>short-term memory </a:t>
            </a:r>
          </a:p>
          <a:p>
            <a:r>
              <a:rPr lang="en-US" sz="1600" dirty="0">
                <a:solidFill>
                  <a:schemeClr val="tx2"/>
                </a:solidFill>
              </a:rPr>
              <a:t>Sensitive only to Holocene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3733800" y="5105400"/>
            <a:ext cx="1849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High Viscosity:</a:t>
            </a:r>
          </a:p>
          <a:p>
            <a:r>
              <a:rPr lang="en-US" sz="1600" dirty="0">
                <a:solidFill>
                  <a:schemeClr val="tx2"/>
                </a:solidFill>
              </a:rPr>
              <a:t>long-term memory</a:t>
            </a:r>
          </a:p>
          <a:p>
            <a:r>
              <a:rPr lang="en-US" sz="1600" dirty="0">
                <a:solidFill>
                  <a:schemeClr val="tx2"/>
                </a:solidFill>
              </a:rPr>
              <a:t>Sensitive to LGM</a:t>
            </a:r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733800" y="6400800"/>
            <a:ext cx="15789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 err="1">
                <a:solidFill>
                  <a:srgbClr val="333399"/>
                </a:solidFill>
              </a:rPr>
              <a:t>Ivins</a:t>
            </a:r>
            <a:r>
              <a:rPr lang="en-US" sz="1400" i="1" dirty="0">
                <a:solidFill>
                  <a:srgbClr val="333399"/>
                </a:solidFill>
              </a:rPr>
              <a:t> &amp; James</a:t>
            </a:r>
            <a:r>
              <a:rPr lang="en-US" sz="1400" dirty="0">
                <a:solidFill>
                  <a:srgbClr val="333399"/>
                </a:solidFill>
              </a:rPr>
              <a:t> 2005</a:t>
            </a:r>
          </a:p>
        </p:txBody>
      </p: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3784600" y="2895600"/>
            <a:ext cx="5334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Computed uplift strongly dependent on viscosity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Larger </a:t>
            </a:r>
            <a:r>
              <a:rPr lang="en-US" sz="1800" dirty="0">
                <a:solidFill>
                  <a:schemeClr val="tx2"/>
                </a:solidFill>
              </a:rPr>
              <a:t>viscosity gives much larger uplift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“Memory” is a strong function of viscosity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Viscosity is expected to be highly </a:t>
            </a:r>
            <a:r>
              <a:rPr lang="en-US" sz="1800" dirty="0" smtClean="0">
                <a:solidFill>
                  <a:schemeClr val="tx2"/>
                </a:solidFill>
              </a:rPr>
              <a:t>variable for the Antarctic continent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Seismology can provide constraints on 3D viscosity structure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63" y="152401"/>
            <a:ext cx="3801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Computed GIA Uplift Rate for Different Mantle </a:t>
            </a:r>
            <a:r>
              <a:rPr lang="en-US" dirty="0">
                <a:solidFill>
                  <a:srgbClr val="1F497D"/>
                </a:solidFill>
              </a:rPr>
              <a:t>V</a:t>
            </a:r>
            <a:r>
              <a:rPr lang="en-US" dirty="0" smtClean="0">
                <a:solidFill>
                  <a:srgbClr val="1F497D"/>
                </a:solidFill>
              </a:rPr>
              <a:t>iscosities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417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Estimating Viscosity Structure from the Seismic Model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4551"/>
            <a:ext cx="8518880" cy="486674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Convert </a:t>
            </a:r>
            <a:r>
              <a:rPr lang="en-US" sz="2400" dirty="0" err="1" smtClean="0">
                <a:solidFill>
                  <a:srgbClr val="1F497D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1F497D"/>
                </a:solidFill>
              </a:rPr>
              <a:t>v</a:t>
            </a:r>
            <a:r>
              <a:rPr lang="en-US" sz="2400" dirty="0" smtClean="0">
                <a:solidFill>
                  <a:srgbClr val="1F497D"/>
                </a:solidFill>
              </a:rPr>
              <a:t> velocity to isotropic S velocity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Compute velocity anomaly with respect to a standard earth model (here we use PREM)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Use (Wu et al, 2013):</a:t>
            </a:r>
          </a:p>
          <a:p>
            <a:pPr marL="0" indent="0">
              <a:buNone/>
            </a:pPr>
            <a:endParaRPr lang="en-US" sz="2400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1F497D"/>
                </a:solidFill>
              </a:rPr>
              <a:t>         --  Temperature derivative from </a:t>
            </a:r>
            <a:r>
              <a:rPr lang="en-US" sz="2400" i="1" dirty="0" err="1" smtClean="0">
                <a:solidFill>
                  <a:srgbClr val="1F497D"/>
                </a:solidFill>
              </a:rPr>
              <a:t>Karato</a:t>
            </a:r>
            <a:r>
              <a:rPr lang="en-US" sz="2400" dirty="0" smtClean="0">
                <a:solidFill>
                  <a:srgbClr val="1F497D"/>
                </a:solidFill>
              </a:rPr>
              <a:t> (2008)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1F497D"/>
                </a:solidFill>
              </a:rPr>
              <a:t> </a:t>
            </a:r>
            <a:r>
              <a:rPr lang="en-US" sz="2400" dirty="0" smtClean="0">
                <a:solidFill>
                  <a:srgbClr val="1F497D"/>
                </a:solidFill>
              </a:rPr>
              <a:t>        --  T</a:t>
            </a:r>
            <a:r>
              <a:rPr lang="en-US" sz="2400" baseline="-25000" dirty="0" smtClean="0">
                <a:solidFill>
                  <a:srgbClr val="1F497D"/>
                </a:solidFill>
              </a:rPr>
              <a:t>0</a:t>
            </a:r>
            <a:r>
              <a:rPr lang="en-US" sz="2400" dirty="0" smtClean="0">
                <a:solidFill>
                  <a:srgbClr val="1F497D"/>
                </a:solidFill>
              </a:rPr>
              <a:t> -  reference temperature – assume 1315 °C </a:t>
            </a:r>
            <a:r>
              <a:rPr lang="en-US" sz="2400" dirty="0" err="1" smtClean="0">
                <a:solidFill>
                  <a:srgbClr val="1F497D"/>
                </a:solidFill>
              </a:rPr>
              <a:t>adiabat</a:t>
            </a:r>
            <a:endParaRPr lang="en-US" sz="24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1F497D"/>
                </a:solidFill>
              </a:rPr>
              <a:t> </a:t>
            </a:r>
            <a:r>
              <a:rPr lang="en-US" sz="2400" dirty="0" smtClean="0">
                <a:solidFill>
                  <a:srgbClr val="1F497D"/>
                </a:solidFill>
              </a:rPr>
              <a:t>        --  β -  percent of seismic anomaly due to temperature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1F497D"/>
                </a:solidFill>
              </a:rPr>
              <a:t> </a:t>
            </a:r>
            <a:r>
              <a:rPr lang="en-US" sz="2400" dirty="0" smtClean="0">
                <a:solidFill>
                  <a:srgbClr val="1F497D"/>
                </a:solidFill>
              </a:rPr>
              <a:t>        --  E*  and V* -   rheological constants</a:t>
            </a:r>
          </a:p>
          <a:p>
            <a:pPr marL="0" indent="0">
              <a:buNone/>
            </a:pPr>
            <a:endParaRPr lang="en-US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1F497D"/>
              </a:solidFill>
            </a:endParaRPr>
          </a:p>
          <a:p>
            <a:endParaRPr lang="en-US" dirty="0" smtClean="0">
              <a:solidFill>
                <a:srgbClr val="1F497D"/>
              </a:solidFill>
            </a:endParaRPr>
          </a:p>
          <a:p>
            <a:endParaRPr lang="en-US" dirty="0" smtClean="0">
              <a:solidFill>
                <a:srgbClr val="1F497D"/>
              </a:solidFill>
            </a:endParaRPr>
          </a:p>
        </p:txBody>
      </p:sp>
      <p:pic>
        <p:nvPicPr>
          <p:cNvPr id="5" name="Picture 4" descr="wu_et_al_formul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9463" r="4861" b="20444"/>
          <a:stretch/>
        </p:blipFill>
        <p:spPr>
          <a:xfrm>
            <a:off x="1663701" y="3505200"/>
            <a:ext cx="6172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7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114299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010400" cy="94456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Estimated Mantle Viscosity Variations</a:t>
            </a:r>
            <a:endParaRPr lang="en-US" sz="3200" dirty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762000" y="5715000"/>
            <a:ext cx="7848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 smtClean="0">
                <a:solidFill>
                  <a:srgbClr val="333399"/>
                </a:solidFill>
              </a:rPr>
              <a:t>Large </a:t>
            </a:r>
            <a:r>
              <a:rPr lang="en-US" sz="1800" dirty="0">
                <a:solidFill>
                  <a:srgbClr val="333399"/>
                </a:solidFill>
              </a:rPr>
              <a:t>viscosity variation between  Marie Byrd Land and </a:t>
            </a:r>
            <a:r>
              <a:rPr lang="en-US" sz="1800" dirty="0" err="1">
                <a:solidFill>
                  <a:srgbClr val="333399"/>
                </a:solidFill>
              </a:rPr>
              <a:t>craton</a:t>
            </a:r>
            <a:endParaRPr lang="en-US" sz="1800" dirty="0">
              <a:solidFill>
                <a:srgbClr val="333399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333399"/>
                </a:solidFill>
              </a:rPr>
              <a:t>S</a:t>
            </a:r>
            <a:r>
              <a:rPr lang="en-US" sz="1800" dirty="0" smtClean="0">
                <a:solidFill>
                  <a:srgbClr val="333399"/>
                </a:solidFill>
              </a:rPr>
              <a:t>uggests that uplift </a:t>
            </a:r>
            <a:r>
              <a:rPr lang="en-US" sz="1800" dirty="0">
                <a:solidFill>
                  <a:srgbClr val="333399"/>
                </a:solidFill>
              </a:rPr>
              <a:t>in West Antarctica </a:t>
            </a:r>
            <a:r>
              <a:rPr lang="en-US" sz="1800" dirty="0" smtClean="0">
                <a:solidFill>
                  <a:srgbClr val="333399"/>
                </a:solidFill>
              </a:rPr>
              <a:t>results from the last ~ 100-500 years,  East Antarctica uplift sensitive to last glacial maximum</a:t>
            </a:r>
            <a:endParaRPr lang="en-US" sz="1800" dirty="0">
              <a:solidFill>
                <a:srgbClr val="333399"/>
              </a:solidFill>
            </a:endParaRPr>
          </a:p>
        </p:txBody>
      </p:sp>
      <p:pic>
        <p:nvPicPr>
          <p:cNvPr id="6" name="Picture 5" descr="viscosity_xsec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/>
          <a:stretch/>
        </p:blipFill>
        <p:spPr>
          <a:xfrm>
            <a:off x="0" y="1295400"/>
            <a:ext cx="9144000" cy="42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4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"/>
            <a:ext cx="9144000" cy="119500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457200" y="250448"/>
            <a:ext cx="8229600" cy="944562"/>
          </a:xfrm>
        </p:spPr>
        <p:txBody>
          <a:bodyPr/>
          <a:lstStyle/>
          <a:p>
            <a:r>
              <a:rPr lang="en-US" sz="32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Glacial </a:t>
            </a:r>
            <a:r>
              <a:rPr lang="en-US" sz="3200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Isostatic</a:t>
            </a:r>
            <a:r>
              <a:rPr lang="en-US" sz="3200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Adjustment from POLENET GPS</a:t>
            </a:r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2590800" y="1371600"/>
            <a:ext cx="628569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333399"/>
                </a:solidFill>
              </a:rPr>
              <a:t>Vertical motions from </a:t>
            </a:r>
            <a:r>
              <a:rPr lang="en-US" sz="1600" dirty="0" smtClean="0">
                <a:solidFill>
                  <a:srgbClr val="333399"/>
                </a:solidFill>
              </a:rPr>
              <a:t>POLENET</a:t>
            </a:r>
          </a:p>
          <a:p>
            <a:pPr algn="ctr"/>
            <a:r>
              <a:rPr lang="en-US" sz="1600" dirty="0" smtClean="0">
                <a:solidFill>
                  <a:srgbClr val="333399"/>
                </a:solidFill>
              </a:rPr>
              <a:t>Colors represent mantle viscosity at 180 km depth from seismology </a:t>
            </a:r>
            <a:endParaRPr lang="en-US" sz="1600" dirty="0">
              <a:solidFill>
                <a:srgbClr val="333399"/>
              </a:solidFill>
            </a:endParaRPr>
          </a:p>
        </p:txBody>
      </p:sp>
      <p:sp>
        <p:nvSpPr>
          <p:cNvPr id="110596" name="TextBox 2"/>
          <p:cNvSpPr txBox="1">
            <a:spLocks noChangeArrowheads="1"/>
          </p:cNvSpPr>
          <p:nvPr/>
        </p:nvSpPr>
        <p:spPr bwMode="auto">
          <a:xfrm>
            <a:off x="4495800" y="6550025"/>
            <a:ext cx="2185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>
                <a:solidFill>
                  <a:schemeClr val="bg1"/>
                </a:solidFill>
              </a:rPr>
              <a:t>Figure from Terry Wilson</a:t>
            </a:r>
          </a:p>
        </p:txBody>
      </p:sp>
      <p:sp>
        <p:nvSpPr>
          <p:cNvPr id="110597" name="TextBox 2"/>
          <p:cNvSpPr txBox="1">
            <a:spLocks noChangeArrowheads="1"/>
          </p:cNvSpPr>
          <p:nvPr/>
        </p:nvSpPr>
        <p:spPr bwMode="auto">
          <a:xfrm>
            <a:off x="38328" y="2209800"/>
            <a:ext cx="339067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West Antarctica is dominated </a:t>
            </a: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by uplift</a:t>
            </a:r>
          </a:p>
          <a:p>
            <a:pPr eaLnBrk="1" hangingPunct="1"/>
            <a:endParaRPr lang="en-US" sz="1600" dirty="0">
              <a:solidFill>
                <a:srgbClr val="333399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Uplift is caused by reduction </a:t>
            </a: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in the weight of ice as it melts</a:t>
            </a:r>
          </a:p>
          <a:p>
            <a:pPr eaLnBrk="1" hangingPunct="1"/>
            <a:endParaRPr lang="en-US" sz="1600" dirty="0">
              <a:solidFill>
                <a:srgbClr val="333399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The low viscosity shows that the</a:t>
            </a: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uplift is caused by recent ice loss</a:t>
            </a:r>
          </a:p>
          <a:p>
            <a:pPr eaLnBrk="1" hangingPunct="1"/>
            <a:endParaRPr lang="en-US" sz="1600" dirty="0">
              <a:solidFill>
                <a:srgbClr val="333399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Coastal uplift of up to 42 mm/</a:t>
            </a:r>
            <a:r>
              <a:rPr lang="en-US" sz="1600" dirty="0" err="1" smtClean="0">
                <a:solidFill>
                  <a:srgbClr val="333399"/>
                </a:solidFill>
              </a:rPr>
              <a:t>yr</a:t>
            </a:r>
            <a:r>
              <a:rPr lang="en-US" sz="1600" dirty="0" smtClean="0">
                <a:solidFill>
                  <a:srgbClr val="333399"/>
                </a:solidFill>
              </a:rPr>
              <a:t> </a:t>
            </a:r>
            <a:endParaRPr lang="en-US" sz="1600" dirty="0">
              <a:solidFill>
                <a:srgbClr val="333399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is largest in the world</a:t>
            </a:r>
          </a:p>
          <a:p>
            <a:pPr eaLnBrk="1" hangingPunct="1"/>
            <a:endParaRPr lang="en-US" sz="1600" dirty="0" smtClean="0">
              <a:solidFill>
                <a:srgbClr val="333399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Caused by combined elastic and </a:t>
            </a: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viscous response to rapid ice mass</a:t>
            </a:r>
          </a:p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loss</a:t>
            </a:r>
            <a:endParaRPr lang="en-US" sz="1600" dirty="0">
              <a:solidFill>
                <a:srgbClr val="333399"/>
              </a:solidFill>
            </a:endParaRPr>
          </a:p>
          <a:p>
            <a:pPr eaLnBrk="1" hangingPunct="1"/>
            <a:endParaRPr lang="en-US" sz="1600" dirty="0" smtClean="0">
              <a:solidFill>
                <a:srgbClr val="333399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352800" y="2057400"/>
            <a:ext cx="4910491" cy="4191000"/>
            <a:chOff x="-145801" y="0"/>
            <a:chExt cx="5284801" cy="4686306"/>
          </a:xfrm>
        </p:grpSpPr>
        <p:pic>
          <p:nvPicPr>
            <p:cNvPr id="8" name="image61.jpg" descr="ANET_g05aR_H10_vertical_with_viscosity_sp.pdf"/>
            <p:cNvPicPr/>
            <p:nvPr/>
          </p:nvPicPr>
          <p:blipFill>
            <a:blip r:embed="rId2">
              <a:extLst/>
            </a:blip>
            <a:srcRect l="9338" t="7280" r="15343" b="5059"/>
            <a:stretch>
              <a:fillRect/>
            </a:stretch>
          </p:blipFill>
          <p:spPr>
            <a:xfrm>
              <a:off x="-145801" y="0"/>
              <a:ext cx="5284801" cy="4686306"/>
            </a:xfrm>
            <a:prstGeom prst="rect">
              <a:avLst/>
            </a:prstGeom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grpSp>
          <p:nvGrpSpPr>
            <p:cNvPr id="9" name="Group 8"/>
            <p:cNvGrpSpPr/>
            <p:nvPr/>
          </p:nvGrpSpPr>
          <p:grpSpPr>
            <a:xfrm>
              <a:off x="2300615" y="3337369"/>
              <a:ext cx="176279" cy="176279"/>
              <a:chOff x="-1" y="-1"/>
              <a:chExt cx="176278" cy="176278"/>
            </a:xfrm>
          </p:grpSpPr>
          <p:sp>
            <p:nvSpPr>
              <p:cNvPr id="13" name="Shape 185"/>
              <p:cNvSpPr/>
              <p:nvPr/>
            </p:nvSpPr>
            <p:spPr>
              <a:xfrm>
                <a:off x="18288" y="23876"/>
                <a:ext cx="139701" cy="139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lvl="0" defTabSz="45720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4" name="Shape 186"/>
              <p:cNvSpPr/>
              <p:nvPr/>
            </p:nvSpPr>
            <p:spPr>
              <a:xfrm>
                <a:off x="-1" y="-1"/>
                <a:ext cx="176278" cy="176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lvl="0" defTabSz="45720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82252" y="2451078"/>
              <a:ext cx="176279" cy="176279"/>
              <a:chOff x="-1" y="-1"/>
              <a:chExt cx="176278" cy="176278"/>
            </a:xfrm>
          </p:grpSpPr>
          <p:sp>
            <p:nvSpPr>
              <p:cNvPr id="11" name="Shape 188"/>
              <p:cNvSpPr/>
              <p:nvPr/>
            </p:nvSpPr>
            <p:spPr>
              <a:xfrm>
                <a:off x="14909" y="12699"/>
                <a:ext cx="139701" cy="139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lvl="0" defTabSz="45720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" name="Shape 189"/>
              <p:cNvSpPr/>
              <p:nvPr/>
            </p:nvSpPr>
            <p:spPr>
              <a:xfrm>
                <a:off x="-1" y="-1"/>
                <a:ext cx="176278" cy="176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indent="2286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indent="4572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indent="6858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indent="9144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indent="11430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indent="13716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indent="16002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indent="1828800" algn="ctr" defTabSz="584200">
                  <a:defRPr sz="15800"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lvl="0" defTabSz="45720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pic>
        <p:nvPicPr>
          <p:cNvPr id="2" name="Picture 1" descr="viscosity_scale_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743200"/>
            <a:ext cx="703694" cy="317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05800" y="2209800"/>
            <a:ext cx="83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Log </a:t>
            </a:r>
            <a:r>
              <a:rPr lang="en-US" sz="1600" dirty="0" err="1" smtClean="0">
                <a:solidFill>
                  <a:schemeClr val="bg1"/>
                </a:solidFill>
              </a:rPr>
              <a:t>η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Pa 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4367" y="6396136"/>
            <a:ext cx="1925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333399"/>
                </a:solidFill>
              </a:rPr>
              <a:t>Figure from T. Wilson</a:t>
            </a:r>
            <a:endParaRPr lang="en-US" sz="1400" i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4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"/>
            <a:ext cx="9144000" cy="1301559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457200" y="15856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Melting of West Antarctic Ice from Gravity Measurements</a:t>
            </a:r>
            <a:endParaRPr lang="en-US" sz="3200" dirty="0">
              <a:solidFill>
                <a:srgbClr val="333399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3" name="TextBox 8"/>
          <p:cNvSpPr txBox="1">
            <a:spLocks noChangeArrowheads="1"/>
          </p:cNvSpPr>
          <p:nvPr/>
        </p:nvSpPr>
        <p:spPr bwMode="auto">
          <a:xfrm>
            <a:off x="221343" y="1337846"/>
            <a:ext cx="39247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333399"/>
                </a:solidFill>
              </a:rPr>
              <a:t>Ice Mass Loss </a:t>
            </a:r>
            <a:r>
              <a:rPr lang="en-US" sz="1600" dirty="0">
                <a:solidFill>
                  <a:srgbClr val="333399"/>
                </a:solidFill>
              </a:rPr>
              <a:t>in Antarctica from </a:t>
            </a:r>
            <a:r>
              <a:rPr lang="en-US" sz="1600" dirty="0" smtClean="0">
                <a:solidFill>
                  <a:srgbClr val="333399"/>
                </a:solidFill>
              </a:rPr>
              <a:t>GRACE</a:t>
            </a:r>
            <a:endParaRPr lang="en-US" sz="1600" dirty="0">
              <a:solidFill>
                <a:srgbClr val="333399"/>
              </a:solidFill>
            </a:endParaRPr>
          </a:p>
        </p:txBody>
      </p:sp>
      <p:sp>
        <p:nvSpPr>
          <p:cNvPr id="111624" name="TextBox 9"/>
          <p:cNvSpPr txBox="1">
            <a:spLocks noChangeArrowheads="1"/>
          </p:cNvSpPr>
          <p:nvPr/>
        </p:nvSpPr>
        <p:spPr bwMode="auto">
          <a:xfrm>
            <a:off x="5486400" y="1600200"/>
            <a:ext cx="2700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</a:rPr>
              <a:t>Ice Mass in West Antarctica</a:t>
            </a:r>
          </a:p>
        </p:txBody>
      </p:sp>
      <p:sp>
        <p:nvSpPr>
          <p:cNvPr id="111625" name="TextBox 10"/>
          <p:cNvSpPr txBox="1">
            <a:spLocks noChangeArrowheads="1"/>
          </p:cNvSpPr>
          <p:nvPr/>
        </p:nvSpPr>
        <p:spPr bwMode="auto">
          <a:xfrm>
            <a:off x="4060557" y="4694480"/>
            <a:ext cx="515987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12400" indent="-176400" eaLnBrk="1" hangingPunct="1">
              <a:buFont typeface="Arial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  Glacial </a:t>
            </a:r>
            <a:r>
              <a:rPr lang="en-US" sz="1600" dirty="0" err="1" smtClean="0">
                <a:solidFill>
                  <a:srgbClr val="333399"/>
                </a:solidFill>
              </a:rPr>
              <a:t>Isostatic</a:t>
            </a:r>
            <a:r>
              <a:rPr lang="en-US" sz="1600" dirty="0" smtClean="0">
                <a:solidFill>
                  <a:srgbClr val="333399"/>
                </a:solidFill>
              </a:rPr>
              <a:t> Adjustment uplift is needed</a:t>
            </a:r>
          </a:p>
          <a:p>
            <a:pPr marL="36000" eaLnBrk="1" hangingPunct="1"/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     to correct gravity measurements to get another </a:t>
            </a:r>
          </a:p>
          <a:p>
            <a:pPr marL="36000" eaLnBrk="1" hangingPunct="1"/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 smtClean="0">
                <a:solidFill>
                  <a:srgbClr val="333399"/>
                </a:solidFill>
              </a:rPr>
              <a:t>       measure of ice loss</a:t>
            </a:r>
          </a:p>
          <a:p>
            <a:pPr marL="212400" indent="-176400" eaLnBrk="1" hangingPunct="1">
              <a:buFont typeface="Arial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  GRACE satellite measures large ice loss along the </a:t>
            </a:r>
          </a:p>
          <a:p>
            <a:pPr marL="36000" eaLnBrk="1" hangingPunct="1"/>
            <a:r>
              <a:rPr lang="en-US" sz="1600" dirty="0" smtClean="0">
                <a:solidFill>
                  <a:srgbClr val="333399"/>
                </a:solidFill>
              </a:rPr>
              <a:t>        Amundsen Sea coast and the Antarctic Peninsula</a:t>
            </a:r>
          </a:p>
          <a:p>
            <a:pPr marL="321750" indent="-285750" eaLnBrk="1" hangingPunct="1">
              <a:buFont typeface="Arial"/>
              <a:buChar char="•"/>
            </a:pPr>
            <a:r>
              <a:rPr lang="en-US" sz="1600" dirty="0" smtClean="0">
                <a:solidFill>
                  <a:srgbClr val="333399"/>
                </a:solidFill>
              </a:rPr>
              <a:t>Shows increasing rate of ice mass loss</a:t>
            </a:r>
          </a:p>
          <a:p>
            <a:pPr marL="285750" indent="-285750" eaLnBrk="1" hangingPunct="1">
              <a:buFont typeface="Arial"/>
              <a:buChar char="•"/>
            </a:pPr>
            <a:endParaRPr lang="en-US" sz="1600" dirty="0">
              <a:solidFill>
                <a:srgbClr val="333399"/>
              </a:solidFill>
            </a:endParaRPr>
          </a:p>
        </p:txBody>
      </p:sp>
      <p:pic>
        <p:nvPicPr>
          <p:cNvPr id="2" name="Picture 1" descr="Harig_Simons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6" y="1676400"/>
            <a:ext cx="3754547" cy="4619494"/>
          </a:xfrm>
          <a:prstGeom prst="rect">
            <a:avLst/>
          </a:prstGeom>
        </p:spPr>
      </p:pic>
      <p:pic>
        <p:nvPicPr>
          <p:cNvPr id="3" name="Picture 2" descr="Harig_Simons_epsl_r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15" y="1938338"/>
            <a:ext cx="4812560" cy="2656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6154" y="6425129"/>
            <a:ext cx="198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333399"/>
                </a:solidFill>
              </a:rPr>
              <a:t>Harig</a:t>
            </a:r>
            <a:r>
              <a:rPr lang="en-US" sz="1400" i="1" dirty="0" smtClean="0">
                <a:solidFill>
                  <a:srgbClr val="333399"/>
                </a:solidFill>
              </a:rPr>
              <a:t> &amp; Simons</a:t>
            </a:r>
            <a:r>
              <a:rPr lang="en-US" sz="1400" dirty="0" smtClean="0">
                <a:solidFill>
                  <a:srgbClr val="333399"/>
                </a:solidFill>
              </a:rPr>
              <a:t> [2015]</a:t>
            </a:r>
            <a:endParaRPr lang="en-US" sz="1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49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4114800" cy="10668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Any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Questions?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27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6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Outline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4"/>
            <a:ext cx="8534400" cy="44069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+mj-lt"/>
              </a:rPr>
              <a:t>Seismology basics – what can we measure?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333399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333399"/>
                </a:solidFill>
                <a:latin typeface="+mj-lt"/>
              </a:rPr>
              <a:t>--  P, S velocity, attenuation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rgbClr val="333399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333399"/>
                </a:solidFill>
                <a:latin typeface="+mj-lt"/>
              </a:rPr>
              <a:t>--  Relationship to temperature, composition, volatiles </a:t>
            </a:r>
            <a:r>
              <a:rPr lang="en-US" sz="2800" dirty="0">
                <a:solidFill>
                  <a:srgbClr val="333399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333399"/>
                </a:solidFill>
                <a:latin typeface="+mj-lt"/>
              </a:rPr>
              <a:t>--  Instrumentation </a:t>
            </a:r>
          </a:p>
          <a:p>
            <a:pPr lvl="0"/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Mantle melting </a:t>
            </a:r>
            <a:r>
              <a:rPr lang="en-US" dirty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and the </a:t>
            </a:r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effect </a:t>
            </a:r>
            <a:r>
              <a:rPr lang="en-US" dirty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of </a:t>
            </a:r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water </a:t>
            </a:r>
            <a:r>
              <a:rPr lang="en-US" dirty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beneath </a:t>
            </a:r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arcs </a:t>
            </a:r>
            <a:r>
              <a:rPr lang="en-US" dirty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and </a:t>
            </a:r>
            <a:r>
              <a:rPr lang="en-US" dirty="0" err="1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backarcs</a:t>
            </a:r>
            <a:endParaRPr lang="en-US" dirty="0" smtClean="0">
              <a:solidFill>
                <a:srgbClr val="333399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lvl="0"/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Solid-earth controls on glacial movement and </a:t>
            </a:r>
            <a:r>
              <a:rPr lang="en-US" dirty="0" err="1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isostatic</a:t>
            </a:r>
            <a:r>
              <a:rPr lang="en-US" dirty="0" smtClean="0">
                <a:solidFill>
                  <a:srgbClr val="333399"/>
                </a:solidFill>
                <a:latin typeface="+mj-lt"/>
                <a:ea typeface="ＭＳ Ｐゴシック" charset="0"/>
                <a:cs typeface="ＭＳ Ｐゴシック" charset="0"/>
              </a:rPr>
              <a:t> response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12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417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Seismic velocities</a:t>
            </a:r>
            <a:endParaRPr lang="en-US" dirty="0">
              <a:solidFill>
                <a:srgbClr val="1F497D"/>
              </a:solidFill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640255"/>
              </p:ext>
            </p:extLst>
          </p:nvPr>
        </p:nvGraphicFramePr>
        <p:xfrm>
          <a:off x="3733800" y="1639888"/>
          <a:ext cx="3746500" cy="156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name="Equation" r:id="rId3" imgW="1524000" imgH="635000" progId="Equation.3">
                  <p:embed/>
                </p:oleObj>
              </mc:Choice>
              <mc:Fallback>
                <p:oleObj name="Equation" r:id="rId3" imgW="15240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639888"/>
                        <a:ext cx="3746500" cy="156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325349"/>
              </p:ext>
            </p:extLst>
          </p:nvPr>
        </p:nvGraphicFramePr>
        <p:xfrm>
          <a:off x="3770313" y="3236548"/>
          <a:ext cx="1295400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3" name="Equation" r:id="rId5" imgW="520474" imgH="469696" progId="Equation.3">
                  <p:embed/>
                </p:oleObj>
              </mc:Choice>
              <mc:Fallback>
                <p:oleObj name="Equation" r:id="rId5" imgW="520474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0313" y="3236548"/>
                        <a:ext cx="1295400" cy="116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838200" y="4953000"/>
            <a:ext cx="2317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ahoma" charset="0"/>
              </a:rPr>
              <a:t>= Shear modulus</a:t>
            </a:r>
            <a:endParaRPr lang="en-US" sz="2400" dirty="0">
              <a:latin typeface="Tahoma" charset="0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33400" y="5456238"/>
            <a:ext cx="5981700" cy="944562"/>
            <a:chOff x="408" y="2880"/>
            <a:chExt cx="3768" cy="595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408" y="3120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 err="1" smtClean="0">
                  <a:latin typeface="Times New Roman" charset="0"/>
                </a:rPr>
                <a:t>λ</a:t>
              </a:r>
              <a:endParaRPr lang="en-US" sz="2400" dirty="0">
                <a:latin typeface="Times New Roman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36" y="3128"/>
              <a:ext cx="224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Tahoma" charset="0"/>
                </a:rPr>
                <a:t>= Lame</a:t>
              </a:r>
              <a:r>
                <a:rPr lang="ja-JP" altLang="en-US" sz="2400" dirty="0">
                  <a:solidFill>
                    <a:srgbClr val="000000"/>
                  </a:solidFill>
                  <a:latin typeface="Arial"/>
                </a:rPr>
                <a:t>’</a:t>
              </a:r>
              <a:r>
                <a:rPr lang="en-US" sz="2400" dirty="0">
                  <a:solidFill>
                    <a:srgbClr val="000000"/>
                  </a:solidFill>
                  <a:latin typeface="Tahoma" charset="0"/>
                </a:rPr>
                <a:t>s lambda constant</a:t>
              </a:r>
            </a:p>
          </p:txBody>
        </p:sp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3120" y="2880"/>
            <a:ext cx="1056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4" name="Equation" r:id="rId7" imgW="698197" imgH="393529" progId="Equation.3">
                    <p:embed/>
                  </p:oleObj>
                </mc:Choice>
                <mc:Fallback>
                  <p:oleObj name="Equation" r:id="rId7" imgW="69819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880"/>
                          <a:ext cx="1056" cy="5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7200" y="4438903"/>
            <a:ext cx="2551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ahoma" charset="0"/>
              </a:rPr>
              <a:t>k = Bulk modulus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" y="5334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2400" dirty="0" err="1" smtClean="0">
                <a:latin typeface="Tahoma" charset="0"/>
              </a:rPr>
              <a:t>ρ</a:t>
            </a:r>
            <a:r>
              <a:rPr lang="nl-NL" sz="2400" dirty="0" smtClean="0">
                <a:latin typeface="Tahoma" charset="0"/>
              </a:rPr>
              <a:t> = </a:t>
            </a:r>
            <a:r>
              <a:rPr lang="nl-NL" sz="2400" dirty="0" err="1" smtClean="0">
                <a:latin typeface="Tahoma" charset="0"/>
              </a:rPr>
              <a:t>density</a:t>
            </a:r>
            <a:endParaRPr lang="nl-NL" sz="2400" dirty="0">
              <a:latin typeface="Tahoma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3400" y="4966303"/>
            <a:ext cx="179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charset="0"/>
              </a:rPr>
              <a:t>μ </a:t>
            </a:r>
            <a:endParaRPr 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7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3425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0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Seismic Attenuation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18002"/>
            <a:ext cx="8420171" cy="142040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1F497D"/>
                </a:solidFill>
              </a:rPr>
              <a:t>In a perfectly elastic medium, the total energy of the </a:t>
            </a:r>
            <a:r>
              <a:rPr lang="en-US" sz="2000" dirty="0" err="1" smtClean="0">
                <a:solidFill>
                  <a:srgbClr val="1F497D"/>
                </a:solidFill>
              </a:rPr>
              <a:t>wavefield</a:t>
            </a:r>
            <a:r>
              <a:rPr lang="en-US" sz="2000" dirty="0" smtClean="0">
                <a:solidFill>
                  <a:srgbClr val="1F497D"/>
                </a:solidFill>
              </a:rPr>
              <a:t> is conserved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Seismic attenuation is the absorption of seismic energy, or the deviation from perfect elasticity</a:t>
            </a:r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4" name="Picture 4" descr="peru01recsec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/>
          <a:stretch/>
        </p:blipFill>
        <p:spPr bwMode="auto">
          <a:xfrm>
            <a:off x="358564" y="3007736"/>
            <a:ext cx="3969156" cy="368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89166" y="2638404"/>
            <a:ext cx="152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Surface waves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464" y="6550223"/>
            <a:ext cx="1896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1F497D"/>
                </a:solidFill>
              </a:rPr>
              <a:t>Widmer</a:t>
            </a:r>
            <a:r>
              <a:rPr lang="en-US" sz="1400" i="1" dirty="0" smtClean="0">
                <a:solidFill>
                  <a:srgbClr val="1F497D"/>
                </a:solidFill>
              </a:rPr>
              <a:t> &amp; </a:t>
            </a:r>
            <a:r>
              <a:rPr lang="en-US" sz="1400" i="1" dirty="0" err="1" smtClean="0">
                <a:solidFill>
                  <a:srgbClr val="1F497D"/>
                </a:solidFill>
              </a:rPr>
              <a:t>Laske</a:t>
            </a:r>
            <a:r>
              <a:rPr lang="en-US" sz="1400" i="1" dirty="0">
                <a:solidFill>
                  <a:srgbClr val="1F497D"/>
                </a:solidFill>
              </a:rPr>
              <a:t> </a:t>
            </a:r>
            <a:r>
              <a:rPr lang="en-US" sz="1400" dirty="0" smtClean="0">
                <a:solidFill>
                  <a:srgbClr val="1F497D"/>
                </a:solidFill>
              </a:rPr>
              <a:t>[2007]</a:t>
            </a:r>
            <a:endParaRPr lang="en-US" sz="1400" dirty="0">
              <a:solidFill>
                <a:srgbClr val="1F497D"/>
              </a:solidFill>
            </a:endParaRPr>
          </a:p>
        </p:txBody>
      </p:sp>
      <p:pic>
        <p:nvPicPr>
          <p:cNvPr id="7" name="Picture 6" descr="s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25" y="3496838"/>
            <a:ext cx="4379976" cy="2100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6209" y="5918183"/>
            <a:ext cx="2250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1F497D"/>
                </a:solidFill>
              </a:rPr>
              <a:t>Coutier</a:t>
            </a:r>
            <a:r>
              <a:rPr lang="en-US" sz="1400" i="1" dirty="0" smtClean="0">
                <a:solidFill>
                  <a:srgbClr val="1F497D"/>
                </a:solidFill>
              </a:rPr>
              <a:t> &amp; </a:t>
            </a:r>
            <a:r>
              <a:rPr lang="en-US" sz="1400" i="1" dirty="0" err="1" smtClean="0">
                <a:solidFill>
                  <a:srgbClr val="1F497D"/>
                </a:solidFill>
              </a:rPr>
              <a:t>Revenaugh</a:t>
            </a:r>
            <a:r>
              <a:rPr lang="en-US" sz="1400" i="1" dirty="0" smtClean="0">
                <a:solidFill>
                  <a:srgbClr val="1F497D"/>
                </a:solidFill>
              </a:rPr>
              <a:t> </a:t>
            </a:r>
            <a:r>
              <a:rPr lang="en-US" sz="1400" dirty="0" smtClean="0">
                <a:solidFill>
                  <a:srgbClr val="1F497D"/>
                </a:solidFill>
              </a:rPr>
              <a:t>[2006]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1544" y="26384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Body waves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5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9454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95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3399"/>
                </a:solidFill>
              </a:rPr>
              <a:t>Q – Quality Factor</a:t>
            </a:r>
            <a:endParaRPr lang="en-US" sz="3600" dirty="0">
              <a:solidFill>
                <a:srgbClr val="33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36" y="1033066"/>
            <a:ext cx="8395511" cy="87792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333399"/>
                </a:solidFill>
              </a:rPr>
              <a:t>Attenuation is quantified by 1/Q, in analogy to the damped harmonic oscillator (</a:t>
            </a:r>
            <a:r>
              <a:rPr lang="en-US" sz="2400" dirty="0" err="1" smtClean="0">
                <a:solidFill>
                  <a:srgbClr val="333399"/>
                </a:solidFill>
              </a:rPr>
              <a:t>underdamped</a:t>
            </a:r>
            <a:r>
              <a:rPr lang="en-US" sz="2400" dirty="0" smtClean="0">
                <a:solidFill>
                  <a:srgbClr val="333399"/>
                </a:solidFill>
              </a:rPr>
              <a:t>)</a:t>
            </a:r>
            <a:endParaRPr lang="en-US" sz="2400" dirty="0">
              <a:solidFill>
                <a:srgbClr val="333399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70" y="2870388"/>
            <a:ext cx="5387093" cy="230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532508"/>
              </p:ext>
            </p:extLst>
          </p:nvPr>
        </p:nvGraphicFramePr>
        <p:xfrm>
          <a:off x="998638" y="1973075"/>
          <a:ext cx="2473674" cy="89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Equation" r:id="rId4" imgW="1295400" imgH="469900" progId="Equation.3">
                  <p:embed/>
                </p:oleObj>
              </mc:Choice>
              <mc:Fallback>
                <p:oleObj name="Equation" r:id="rId4" imgW="1295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638" y="1973075"/>
                        <a:ext cx="2473674" cy="89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759782"/>
              </p:ext>
            </p:extLst>
          </p:nvPr>
        </p:nvGraphicFramePr>
        <p:xfrm>
          <a:off x="4123481" y="2002983"/>
          <a:ext cx="3665881" cy="58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" name="Equation" r:id="rId6" imgW="1587500" imgH="254000" progId="Equation.3">
                  <p:embed/>
                </p:oleObj>
              </mc:Choice>
              <mc:Fallback>
                <p:oleObj name="Equation" r:id="rId6" imgW="1587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23481" y="2002983"/>
                        <a:ext cx="3665881" cy="586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6627" y="5560374"/>
            <a:ext cx="8661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333399"/>
                </a:solidFill>
              </a:rPr>
              <a:t>Smaller Q results in faster damping (greater deviation from elastic case)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33399"/>
                </a:solidFill>
              </a:rPr>
              <a:t>F</a:t>
            </a:r>
            <a:r>
              <a:rPr lang="en-US" sz="2000" dirty="0" smtClean="0">
                <a:solidFill>
                  <a:srgbClr val="333399"/>
                </a:solidFill>
              </a:rPr>
              <a:t>requency-independent Q damps high frequencies more than low frequencies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333399"/>
                </a:solidFill>
              </a:rPr>
              <a:t> </a:t>
            </a:r>
            <a:r>
              <a:rPr lang="en-US" sz="2000" dirty="0" smtClean="0">
                <a:solidFill>
                  <a:srgbClr val="333399"/>
                </a:solidFill>
              </a:rPr>
              <a:t>Q =  2π  (total energy/energy lost during one cycle)</a:t>
            </a:r>
          </a:p>
        </p:txBody>
      </p:sp>
    </p:spTree>
    <p:extLst>
      <p:ext uri="{BB962C8B-B14F-4D97-AF65-F5344CB8AC3E}">
        <p14:creationId xmlns:p14="http://schemas.microsoft.com/office/powerpoint/2010/main" val="346978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4176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331" y="1127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Anelasticity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(Attenuation)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Makes the shear modulus frequency dependent 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3" descr="anelastic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578864"/>
            <a:ext cx="8183880" cy="5279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5313" y="6338124"/>
            <a:ext cx="1662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333399"/>
                </a:solidFill>
              </a:rPr>
              <a:t>Figure from </a:t>
            </a:r>
            <a:r>
              <a:rPr lang="en-US" sz="1400" i="1" dirty="0" err="1" smtClean="0">
                <a:solidFill>
                  <a:srgbClr val="333399"/>
                </a:solidFill>
              </a:rPr>
              <a:t>Uli</a:t>
            </a:r>
            <a:r>
              <a:rPr lang="en-US" sz="1400" i="1" dirty="0" smtClean="0">
                <a:solidFill>
                  <a:srgbClr val="333399"/>
                </a:solidFill>
              </a:rPr>
              <a:t> </a:t>
            </a:r>
            <a:r>
              <a:rPr lang="en-US" sz="1400" i="1" dirty="0" err="1" smtClean="0">
                <a:solidFill>
                  <a:srgbClr val="333399"/>
                </a:solidFill>
              </a:rPr>
              <a:t>Faul</a:t>
            </a:r>
            <a:endParaRPr lang="en-US" sz="1400" i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4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10051</TotalTime>
  <Words>2632</Words>
  <Application>Microsoft Macintosh PowerPoint</Application>
  <PresentationFormat>On-screen Show (4:3)</PresentationFormat>
  <Paragraphs>436</Paragraphs>
  <Slides>49</Slides>
  <Notes>14</Notes>
  <HiddenSlides>0</HiddenSlides>
  <MMClips>1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Office Theme</vt:lpstr>
      <vt:lpstr>Default Design</vt:lpstr>
      <vt:lpstr>9_Default Design</vt:lpstr>
      <vt:lpstr>1_Default Design</vt:lpstr>
      <vt:lpstr>Blank Presentation</vt:lpstr>
      <vt:lpstr>2_Default Design</vt:lpstr>
      <vt:lpstr>4_Default Design</vt:lpstr>
      <vt:lpstr>5_Default Design</vt:lpstr>
      <vt:lpstr>6_Default Design</vt:lpstr>
      <vt:lpstr>10_Default Design</vt:lpstr>
      <vt:lpstr>11_Default Design</vt:lpstr>
      <vt:lpstr>12_Default Design</vt:lpstr>
      <vt:lpstr>13_Default Design</vt:lpstr>
      <vt:lpstr>Equation</vt:lpstr>
      <vt:lpstr>Seismic imaging of Earth structure, and application to volcanic arc and glacial  problems</vt:lpstr>
      <vt:lpstr>Seismic imaging  of the Earth’s Interior</vt:lpstr>
      <vt:lpstr>Imaging pathways of water and melt through arc/backarc systems</vt:lpstr>
      <vt:lpstr>Solid Earth influence on the instability of the West Antarctic Ice Sheet</vt:lpstr>
      <vt:lpstr>Outline</vt:lpstr>
      <vt:lpstr>Seismic velocities</vt:lpstr>
      <vt:lpstr>Seismic Attenuation</vt:lpstr>
      <vt:lpstr>Q – Quality Factor</vt:lpstr>
      <vt:lpstr>Anelasticity (Attenuation) Makes the shear modulus frequency dependent </vt:lpstr>
      <vt:lpstr>Seismological Analysis Methods</vt:lpstr>
      <vt:lpstr>How do material properties affect mantle seismic observables?</vt:lpstr>
      <vt:lpstr>The effect of mantle composition on seismic velocity</vt:lpstr>
      <vt:lpstr>Effect of melt on seismic velocity and attenuation</vt:lpstr>
      <vt:lpstr>Attenuation and Velocity Anomalies are Highly Correlated</vt:lpstr>
      <vt:lpstr>Broadband Ocean Bottom Seismographs (OBS)</vt:lpstr>
      <vt:lpstr>PowerPoint Presentation</vt:lpstr>
      <vt:lpstr>Polar Seismograph Installation</vt:lpstr>
      <vt:lpstr>Imaging Mantle Melting and the Effect of Water beneath Arcs and Backarcs</vt:lpstr>
      <vt:lpstr>Imaging fluid transport and melt production beneath the arc</vt:lpstr>
      <vt:lpstr>Melt production at spreading centers</vt:lpstr>
      <vt:lpstr>Arc/backarc systems:  Sampling the mantle with distance from the slab – variable water content</vt:lpstr>
      <vt:lpstr>P wave velocity model – Mariana Arc</vt:lpstr>
      <vt:lpstr>Comparison of P Velocity and Attenuation Anomalies</vt:lpstr>
      <vt:lpstr>Comparison with Basalt Geobarometry</vt:lpstr>
      <vt:lpstr>Comparison to Resistivity Structure from Ocean Bottom MT Survey</vt:lpstr>
      <vt:lpstr>The Lau Basin:  Subducted water signature in backarc spreading </vt:lpstr>
      <vt:lpstr>Backarc Geochemistry and Mantle Tomography</vt:lpstr>
      <vt:lpstr>Observations cannot be matched with temperature and water effects</vt:lpstr>
      <vt:lpstr>Backarc geochemical discontinuity</vt:lpstr>
      <vt:lpstr>Backarc Geochemistry and Mantle Tomography</vt:lpstr>
      <vt:lpstr>How does water affect melt porosity?</vt:lpstr>
      <vt:lpstr>Subduction Input Water Budget</vt:lpstr>
      <vt:lpstr>Upper Mantle Serpentinization: Central America</vt:lpstr>
      <vt:lpstr>Plate-bending faults and the serpentinization of the Mariana incoming plate</vt:lpstr>
      <vt:lpstr> 2012-2013 Mariana Trench OBS deployment Investigating slab and forearc serpentinization</vt:lpstr>
      <vt:lpstr>    </vt:lpstr>
      <vt:lpstr>PowerPoint Presentation</vt:lpstr>
      <vt:lpstr>Opening a new continent for seismic studies</vt:lpstr>
      <vt:lpstr>Solid-Earth Controls on Glacial Movement</vt:lpstr>
      <vt:lpstr>Antarctic Geothermal Heat Flow?</vt:lpstr>
      <vt:lpstr>Seismic velocity model for Antarctica (Heeszel et al., 2015)</vt:lpstr>
      <vt:lpstr>Sub-glacial Active Volcanoes in Marie Byrd Land</vt:lpstr>
      <vt:lpstr>Glacial Isostatic Adjustment</vt:lpstr>
      <vt:lpstr>Glacial Isostatic Adjustment is Dependent on Earth Structure</vt:lpstr>
      <vt:lpstr>Estimating Viscosity Structure from the Seismic Model</vt:lpstr>
      <vt:lpstr>Estimated Mantle Viscosity Variations</vt:lpstr>
      <vt:lpstr>Glacial Isostatic Adjustment from POLENET GPS</vt:lpstr>
      <vt:lpstr>Melting of West Antarctic Ice from Gravity Measurements</vt:lpstr>
      <vt:lpstr>Any  Questions?</vt:lpstr>
    </vt:vector>
  </TitlesOfParts>
  <Company>Washington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Attenuation and Earth Structure</dc:title>
  <dc:creator>Douglas Wiens</dc:creator>
  <cp:lastModifiedBy>Douglas Wiens</cp:lastModifiedBy>
  <cp:revision>200</cp:revision>
  <dcterms:created xsi:type="dcterms:W3CDTF">2012-07-19T19:59:55Z</dcterms:created>
  <dcterms:modified xsi:type="dcterms:W3CDTF">2015-07-15T22:20:13Z</dcterms:modified>
</cp:coreProperties>
</file>