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slideLayouts/slideLayout26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pdf" ContentType="application/pdf"/>
  <Default Extension="gif" ContentType="image/gif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theme/theme9.xml" ContentType="application/vnd.openxmlformats-officedocument.them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rawings/drawing1.xml" ContentType="application/vnd.openxmlformats-officedocument.drawingml.chartshapes+xml"/>
  <Override PartName="/ppt/theme/theme8.xml" ContentType="application/vnd.openxmlformats-officedocument.theme+xml"/>
  <Override PartName="/ppt/theme/theme10.xml" ContentType="application/vnd.openxmlformats-officedocument.them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Masters/slideMaster9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5" r:id="rId3"/>
    <p:sldMasterId id="2147483668" r:id="rId4"/>
    <p:sldMasterId id="2147483670" r:id="rId5"/>
    <p:sldMasterId id="2147483673" r:id="rId6"/>
    <p:sldMasterId id="2147483678" r:id="rId7"/>
    <p:sldMasterId id="2147483681" r:id="rId8"/>
    <p:sldMasterId id="2147483684" r:id="rId9"/>
  </p:sldMasterIdLst>
  <p:notesMasterIdLst>
    <p:notesMasterId r:id="rId52"/>
  </p:notesMasterIdLst>
  <p:sldIdLst>
    <p:sldId id="369" r:id="rId10"/>
    <p:sldId id="256" r:id="rId11"/>
    <p:sldId id="368" r:id="rId12"/>
    <p:sldId id="329" r:id="rId13"/>
    <p:sldId id="330" r:id="rId14"/>
    <p:sldId id="342" r:id="rId15"/>
    <p:sldId id="339" r:id="rId16"/>
    <p:sldId id="343" r:id="rId17"/>
    <p:sldId id="270" r:id="rId18"/>
    <p:sldId id="366" r:id="rId19"/>
    <p:sldId id="362" r:id="rId20"/>
    <p:sldId id="293" r:id="rId21"/>
    <p:sldId id="345" r:id="rId22"/>
    <p:sldId id="346" r:id="rId23"/>
    <p:sldId id="364" r:id="rId24"/>
    <p:sldId id="331" r:id="rId25"/>
    <p:sldId id="323" r:id="rId26"/>
    <p:sldId id="347" r:id="rId27"/>
    <p:sldId id="348" r:id="rId28"/>
    <p:sldId id="350" r:id="rId29"/>
    <p:sldId id="351" r:id="rId30"/>
    <p:sldId id="353" r:id="rId31"/>
    <p:sldId id="272" r:id="rId32"/>
    <p:sldId id="321" r:id="rId33"/>
    <p:sldId id="358" r:id="rId34"/>
    <p:sldId id="371" r:id="rId35"/>
    <p:sldId id="334" r:id="rId36"/>
    <p:sldId id="277" r:id="rId37"/>
    <p:sldId id="324" r:id="rId38"/>
    <p:sldId id="367" r:id="rId39"/>
    <p:sldId id="335" r:id="rId40"/>
    <p:sldId id="336" r:id="rId41"/>
    <p:sldId id="355" r:id="rId42"/>
    <p:sldId id="337" r:id="rId43"/>
    <p:sldId id="338" r:id="rId44"/>
    <p:sldId id="328" r:id="rId45"/>
    <p:sldId id="359" r:id="rId46"/>
    <p:sldId id="307" r:id="rId47"/>
    <p:sldId id="360" r:id="rId48"/>
    <p:sldId id="370" r:id="rId49"/>
    <p:sldId id="365" r:id="rId50"/>
    <p:sldId id="36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FFD2"/>
    <a:srgbClr val="CE0AFF"/>
    <a:srgbClr val="2E8B1B"/>
    <a:srgbClr val="3CB5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6404" autoAdjust="0"/>
  </p:normalViewPr>
  <p:slideViewPr>
    <p:cSldViewPr snapToGrid="0" snapToObjects="1">
      <p:cViewPr>
        <p:scale>
          <a:sx n="100" d="100"/>
          <a:sy n="100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WFM\5-meteorites_chond\Chondrites-attributes(Scott_'07)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0"/>
          <c:y val="0.216203674540682"/>
          <c:w val="0.824795474185359"/>
          <c:h val="0.783148162729659"/>
        </c:manualLayout>
      </c:layout>
      <c:pie3DChart>
        <c:varyColors val="1"/>
        <c:ser>
          <c:idx val="0"/>
          <c:order val="0"/>
          <c:explosion val="38"/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dLbl>
              <c:idx val="1"/>
              <c:layout>
                <c:manualLayout>
                  <c:x val="0.0687632327209099"/>
                  <c:y val="-0.11663021289005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CatName val="1"/>
            </c:dLbl>
            <c:dLbl>
              <c:idx val="2"/>
              <c:layout>
                <c:manualLayout>
                  <c:x val="-0.0432799650043744"/>
                  <c:y val="-0.0127351268591426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dirty="0" err="1" smtClean="0"/>
                      <a:t>Achondrites</a:t>
                    </a:r>
                    <a:r>
                      <a:rPr lang="en-US" sz="2000" dirty="0" smtClean="0"/>
                      <a:t> ~9%</a:t>
                    </a:r>
                    <a:endParaRPr lang="en-US" sz="2000" dirty="0"/>
                  </a:p>
                </c:rich>
              </c:tx>
              <c:spPr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dirty="0" smtClean="0"/>
                      <a:t>Carbonaceous Chondrites ~4%</a:t>
                    </a:r>
                    <a:endParaRPr lang="en-US" sz="2000" dirty="0"/>
                  </a:p>
                </c:rich>
              </c:tx>
              <c:spPr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2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err="1"/>
                      <a:t>Enstatite</a:t>
                    </a:r>
                    <a:r>
                      <a:rPr lang="en-US" sz="2000"/>
                      <a:t> </a:t>
                    </a:r>
                    <a:r>
                      <a:rPr lang="en-US" sz="2000" smtClean="0"/>
                      <a:t>Chondrites ~2%</a:t>
                    </a:r>
                    <a:endParaRPr lang="en-US" sz="2000" dirty="0"/>
                  </a:p>
                </c:rich>
              </c:tx>
              <c:spPr/>
              <c:showCatName val="1"/>
            </c:dLbl>
            <c:dLbl>
              <c:idx val="5"/>
              <c:layout>
                <c:manualLayout>
                  <c:x val="0.135297811699918"/>
                  <c:y val="-0.247660498687664"/>
                </c:manualLayout>
              </c:layout>
              <c:tx>
                <c:rich>
                  <a:bodyPr/>
                  <a:lstStyle/>
                  <a:p>
                    <a:pPr>
                      <a:defRPr sz="28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800" b="0" dirty="0" smtClean="0"/>
                      <a:t>Ordinary </a:t>
                    </a:r>
                    <a:r>
                      <a:rPr lang="en-US" sz="2800" b="0" dirty="0" err="1" smtClean="0"/>
                      <a:t>Chondrites</a:t>
                    </a:r>
                    <a:r>
                      <a:rPr lang="en-US" sz="2800" b="0" dirty="0" smtClean="0"/>
                      <a:t> 80%</a:t>
                    </a:r>
                    <a:endParaRPr lang="en-US" sz="2800" b="0" dirty="0"/>
                  </a:p>
                </c:rich>
              </c:tx>
              <c:spPr/>
              <c:showCatName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stats!$B$26:$B$31</c:f>
              <c:strCache>
                <c:ptCount val="6"/>
                <c:pt idx="0">
                  <c:v>Iron meteorites</c:v>
                </c:pt>
                <c:pt idx="1">
                  <c:v>Stony Iron meteorites</c:v>
                </c:pt>
                <c:pt idx="2">
                  <c:v>Achondrites</c:v>
                </c:pt>
                <c:pt idx="3">
                  <c:v>Carbonaceous Chondrites</c:v>
                </c:pt>
                <c:pt idx="4">
                  <c:v>Enstatite Chondrites</c:v>
                </c:pt>
                <c:pt idx="5">
                  <c:v>Oridnary Chondrites</c:v>
                </c:pt>
              </c:strCache>
            </c:strRef>
          </c:cat>
          <c:val>
            <c:numRef>
              <c:f>stats!$C$26:$C$31</c:f>
              <c:numCache>
                <c:formatCode>0.00%</c:formatCode>
                <c:ptCount val="6"/>
                <c:pt idx="0">
                  <c:v>0.041</c:v>
                </c:pt>
                <c:pt idx="1">
                  <c:v>0.011</c:v>
                </c:pt>
                <c:pt idx="2">
                  <c:v>0.087</c:v>
                </c:pt>
                <c:pt idx="3">
                  <c:v>0.043</c:v>
                </c:pt>
                <c:pt idx="4">
                  <c:v>0.016</c:v>
                </c:pt>
                <c:pt idx="5">
                  <c:v>0.802</c:v>
                </c:pt>
              </c:numCache>
            </c:numRef>
          </c:val>
        </c:ser>
        <c:dLbls>
          <c:showCatName val="1"/>
        </c:dLbls>
      </c:pie3DChart>
      <c:spPr>
        <a:noFill/>
        <a:ln w="0">
          <a:noFill/>
        </a:ln>
        <a:effectLst/>
      </c:spPr>
    </c:plotArea>
    <c:plotVisOnly val="1"/>
    <c:dispBlanksAs val="zero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0.04489</cdr:x>
      <cdr:y>0.03429</cdr:y>
    </cdr:from>
    <cdr:to>
      <cdr:x>0.57153</cdr:x>
      <cdr:y>0.14309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171" y="261290"/>
          <a:ext cx="4905888" cy="829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latin typeface="Arial" pitchFamily="34" charset="0"/>
              <a:cs typeface="Arial" pitchFamily="34" charset="0"/>
            </a:rPr>
            <a:t>Meteorite: Fall statistics</a:t>
          </a:r>
        </a:p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(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n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=1101)	</a:t>
          </a:r>
          <a:r>
            <a:rPr lang="en-US" sz="1800" i="1" dirty="0" smtClean="0">
              <a:latin typeface="Arial" pitchFamily="34" charset="0"/>
              <a:cs typeface="Arial" pitchFamily="34" charset="0"/>
            </a:rPr>
            <a:t>(back to ~980 AD)</a:t>
          </a:r>
          <a:endParaRPr lang="en-US" sz="1800" i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2A17-3AAC-D242-A17F-CA8327BD0CAB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FDFE6-E38E-594C-BAC4-45ACF0F7C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0D098-F3AD-7849-8541-C87CB81DE16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81B2B-E069-8E43-9154-3AA16729A54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510B4-2BBA-024F-8E27-DD650EA37511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1B157-6575-8149-BED7-6CE2C280C7F2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8211D-EE0D-B34D-BAF9-6E5F8501F9D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067FA-0F02-6A41-9E39-FC13883923B3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02D40-CACF-8D42-AAB5-5B98BCE1DCB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62C49-6255-894B-BF29-8305BC4A546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0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15623-69C8-E449-95E0-1F5F7DC7F75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2B58F-32A4-0943-A819-80307A61BC5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ECC37-C8DE-F64B-895D-EFC39960DC5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4F115-DEE0-F444-99BB-3717C962DF3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F7273-0418-154C-853E-3F5CDA95669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E13C3-B6C7-DC4C-A4E4-7A919BCC67C3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EC6117-EF46-334A-A93C-79A390C880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08AAE76-672E-974C-99DB-854B0717E6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AD0C67-B00E-BC46-A818-DA7D57B932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A7B8-A5EA-4B44-9BCC-CB228EE84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5026-2AB2-5F40-A362-4F1FAE9B8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BAAF-BB2C-7547-B99C-392F137613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64C6856-51FA-D84C-8F69-D91B6105B0AB}" type="datetime1">
              <a:rPr lang="en-US"/>
              <a:pPr>
                <a:defRPr/>
              </a:pPr>
              <a:t>7/18/12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A06C40-8E13-A444-9431-2F622D4D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FA95-3221-FB42-B590-11726AAB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5026-2AB2-5F40-A362-4F1FAE9B8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B4EEA9-7FD3-E640-9B51-B0B2B4223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7C11-6077-FC49-AA5A-3D9EC40B4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A7B8-A5EA-4B44-9BCC-CB228EE84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515F-E4A8-4B4F-AE93-9D681E115D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C914-4BD1-7947-AB6E-11529E015C45}" type="datetimeFigureOut">
              <a:rPr lang="en-US" smtClean="0">
                <a:solidFill>
                  <a:srgbClr val="000000"/>
                </a:solidFill>
              </a:rPr>
              <a:pPr/>
              <a:t>7/18/12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79F6-8352-E64A-983C-2CDC7BEE77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C914-4BD1-7947-AB6E-11529E015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79F6-8352-E64A-983C-2CDC7BEE7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5C79-30BF-E245-993D-A85DC816D9A0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0197756-E53C-4D45-ACAB-8CC565257F81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0197756-E53C-4D45-ACAB-8CC565257F81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05AC11-9C61-CE46-B7FD-44D6A4A8B3ED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A992AD2B-C27B-AF49-AA4D-D268B1196FF6}" type="datetime1">
              <a:rPr lang="en-US"/>
              <a:pPr defTabSz="914400">
                <a:defRPr/>
              </a:pPr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0324B282-615D-3142-BD38-C1A584EF6701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6" r:id="rId3"/>
    <p:sldLayoutId id="214748368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6F5856D-37CE-9E4A-8B56-3735B14E321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05AC11-9C61-CE46-B7FD-44D6A4A8B3ED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90B222F-C2E4-BF4A-97CD-6DF7B1351373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C914-4BD1-7947-AB6E-11529E015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79F6-8352-E64A-983C-2CDC7BEE7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png"/><Relationship Id="rId5" Type="http://schemas.openxmlformats.org/officeDocument/2006/relationships/image" Target="../media/image31.gi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schmidtClassifica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874712"/>
            <a:ext cx="9022292" cy="5437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627" y="126712"/>
            <a:ext cx="67157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Goldschmidt’s Classification of Element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589" y="189790"/>
            <a:ext cx="8002211" cy="6309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solidFill>
                  <a:srgbClr val="FF0000"/>
                </a:solidFill>
              </a:rPr>
              <a:t>Classification of elements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cap="all" dirty="0" smtClean="0"/>
              <a:t>nebular environment</a:t>
            </a:r>
            <a:r>
              <a:rPr lang="en-US" sz="2400" dirty="0" smtClean="0"/>
              <a:t>:</a:t>
            </a:r>
          </a:p>
          <a:p>
            <a:pPr marL="571500" indent="-57150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i="1" dirty="0" smtClean="0">
                <a:solidFill>
                  <a:srgbClr val="FF0000"/>
                </a:solidFill>
              </a:rPr>
              <a:t>condensation temperatures at which 50% the mass of an element precipitates out of a nebular gas (typical </a:t>
            </a:r>
            <a:r>
              <a:rPr lang="en-US" i="1" dirty="0" err="1" smtClean="0">
                <a:solidFill>
                  <a:srgbClr val="FF0000"/>
                </a:solidFill>
              </a:rPr>
              <a:t>assumpution</a:t>
            </a:r>
            <a:r>
              <a:rPr lang="en-US" i="1" dirty="0" smtClean="0">
                <a:solidFill>
                  <a:srgbClr val="FF0000"/>
                </a:solidFill>
              </a:rPr>
              <a:t> 10</a:t>
            </a:r>
            <a:r>
              <a:rPr lang="en-US" i="1" baseline="30000" dirty="0" smtClean="0">
                <a:solidFill>
                  <a:srgbClr val="FF0000"/>
                </a:solidFill>
              </a:rPr>
              <a:t>-4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atm</a:t>
            </a:r>
            <a:r>
              <a:rPr lang="en-US" i="1" dirty="0" smtClean="0">
                <a:solidFill>
                  <a:srgbClr val="FF0000"/>
                </a:solidFill>
              </a:rPr>
              <a:t> of H)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refractory</a:t>
            </a:r>
            <a:r>
              <a:rPr lang="en-US" sz="2400" dirty="0" smtClean="0"/>
              <a:t>:	 Ca, Al, Ti, </a:t>
            </a:r>
            <a:r>
              <a:rPr lang="en-US" sz="2400" dirty="0" err="1" smtClean="0"/>
              <a:t>Th</a:t>
            </a:r>
            <a:r>
              <a:rPr lang="en-US" sz="2400" dirty="0" smtClean="0"/>
              <a:t>, U, REE, Re, Os 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major components</a:t>
            </a:r>
            <a:r>
              <a:rPr lang="en-US" sz="2400" dirty="0" smtClean="0"/>
              <a:t>:	 Mg, Fe, Ni, Co, Si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moderately volatile</a:t>
            </a:r>
            <a:r>
              <a:rPr lang="en-US" sz="2400" dirty="0" smtClean="0"/>
              <a:t>:	 K, </a:t>
            </a:r>
            <a:r>
              <a:rPr lang="en-US" sz="2400" dirty="0" err="1" smtClean="0"/>
              <a:t>Pb</a:t>
            </a:r>
            <a:r>
              <a:rPr lang="en-US" sz="2400" dirty="0" smtClean="0"/>
              <a:t>, S, </a:t>
            </a:r>
            <a:r>
              <a:rPr lang="en-US" sz="2400" dirty="0" err="1" smtClean="0"/>
              <a:t>Rb</a:t>
            </a:r>
            <a:r>
              <a:rPr lang="en-US" sz="2400" dirty="0" smtClean="0"/>
              <a:t>, Au, </a:t>
            </a:r>
            <a:r>
              <a:rPr lang="en-US" sz="2400" dirty="0" err="1" smtClean="0"/>
              <a:t>Cd</a:t>
            </a:r>
            <a:r>
              <a:rPr lang="en-US" sz="2400" dirty="0" smtClean="0"/>
              <a:t>, halides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volatile</a:t>
            </a:r>
            <a:r>
              <a:rPr lang="en-US" sz="2400" dirty="0" smtClean="0"/>
              <a:t>:	 H, C, N, O, </a:t>
            </a:r>
            <a:r>
              <a:rPr lang="en-US" sz="2400" dirty="0" smtClean="0"/>
              <a:t>noble </a:t>
            </a:r>
            <a:r>
              <a:rPr lang="en-US" sz="2400" dirty="0" smtClean="0"/>
              <a:t>gases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cap="all" dirty="0" smtClean="0"/>
              <a:t>planetary environment</a:t>
            </a:r>
            <a:r>
              <a:rPr lang="en-US" sz="2400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i="1" dirty="0" smtClean="0">
                <a:solidFill>
                  <a:srgbClr val="FF0000"/>
                </a:solidFill>
              </a:rPr>
              <a:t>what’s in the core, mantle and atmosphere/hydrosphere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lithophile</a:t>
            </a:r>
            <a:r>
              <a:rPr lang="en-US" sz="2400" dirty="0" smtClean="0"/>
              <a:t>:	 Mg, Ca</a:t>
            </a:r>
            <a:r>
              <a:rPr lang="en-US" sz="2400" dirty="0" smtClean="0"/>
              <a:t>, Al</a:t>
            </a:r>
            <a:r>
              <a:rPr lang="en-US" sz="2400" dirty="0" smtClean="0"/>
              <a:t>, Ti</a:t>
            </a:r>
            <a:r>
              <a:rPr lang="en-US" sz="2400" dirty="0" smtClean="0"/>
              <a:t>, </a:t>
            </a:r>
            <a:r>
              <a:rPr lang="en-US" sz="2400" dirty="0" err="1" smtClean="0"/>
              <a:t>Th</a:t>
            </a:r>
            <a:r>
              <a:rPr lang="en-US" sz="2400" dirty="0" smtClean="0"/>
              <a:t>, U, REE</a:t>
            </a:r>
            <a:endParaRPr lang="en-US" sz="2400" dirty="0" smtClean="0"/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siderophile</a:t>
            </a:r>
            <a:r>
              <a:rPr lang="en-US" sz="2400" dirty="0" smtClean="0"/>
              <a:t>:	 Ni, Fe, Co, </a:t>
            </a:r>
            <a:r>
              <a:rPr lang="en-US" sz="2400" dirty="0" err="1" smtClean="0"/>
              <a:t>Ir</a:t>
            </a:r>
            <a:r>
              <a:rPr lang="en-US" sz="2400" dirty="0" smtClean="0"/>
              <a:t>, Au, Os 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chalcophile</a:t>
            </a:r>
            <a:r>
              <a:rPr lang="en-US" sz="2400" dirty="0" smtClean="0"/>
              <a:t>:	 S, Cu, </a:t>
            </a:r>
            <a:r>
              <a:rPr lang="en-US" sz="2400" dirty="0" err="1" smtClean="0"/>
              <a:t>Pb</a:t>
            </a:r>
            <a:r>
              <a:rPr lang="en-US" sz="2400" dirty="0" smtClean="0"/>
              <a:t>, </a:t>
            </a:r>
          </a:p>
          <a:p>
            <a:pPr>
              <a:tabLst>
                <a:tab pos="3138488" algn="r"/>
              </a:tabLst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atmophile</a:t>
            </a:r>
            <a:r>
              <a:rPr lang="en-US" sz="2400" dirty="0" smtClean="0"/>
              <a:t>:	 N, H, C, O, noble gases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988775"/>
            <a:ext cx="1686429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&gt;1400 K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1350 – 1250 K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1250 – 800 K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&lt;800 K</a:t>
            </a:r>
            <a:endParaRPr lang="en-US" dirty="0">
              <a:solidFill>
                <a:srgbClr val="CE0A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00" y="4828451"/>
            <a:ext cx="2570874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In the mantle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Mostly in the core 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In the core &amp; mantle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CE0AFF"/>
                </a:solidFill>
              </a:rPr>
              <a:t>Mostly in the </a:t>
            </a:r>
            <a:r>
              <a:rPr lang="en-US" dirty="0" err="1" smtClean="0">
                <a:solidFill>
                  <a:srgbClr val="CE0AFF"/>
                </a:solidFill>
              </a:rPr>
              <a:t>atm</a:t>
            </a:r>
            <a:r>
              <a:rPr lang="en-US" dirty="0" smtClean="0">
                <a:solidFill>
                  <a:srgbClr val="CE0AFF"/>
                </a:solidFill>
              </a:rPr>
              <a:t>/hydro</a:t>
            </a:r>
            <a:endParaRPr lang="en-US" dirty="0">
              <a:solidFill>
                <a:srgbClr val="CE0A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1219200" y="3810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cap="all" dirty="0">
                <a:noFill/>
              </a:rPr>
              <a:t>Volatiles: defined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81000" y="1570038"/>
            <a:ext cx="840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8600" lvl="2" defTabSz="9144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- H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O, CO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, N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, CH</a:t>
            </a:r>
            <a:r>
              <a:rPr lang="en-US" sz="2800" baseline="-25000">
                <a:solidFill>
                  <a:srgbClr val="000000"/>
                </a:solidFill>
              </a:rPr>
              <a:t>4</a:t>
            </a:r>
            <a:r>
              <a:rPr lang="en-US" sz="2800">
                <a:solidFill>
                  <a:srgbClr val="000000"/>
                </a:solidFill>
              </a:rPr>
              <a:t>, (i.e., H, C, N, O)</a:t>
            </a:r>
          </a:p>
          <a:p>
            <a:pPr marL="228600" lvl="2" defTabSz="9144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>
                <a:solidFill>
                  <a:srgbClr val="000000"/>
                </a:solidFill>
              </a:rPr>
              <a:t> Noble gases (group 18 elements)</a:t>
            </a:r>
          </a:p>
          <a:p>
            <a:pPr marL="228600" lvl="2" defTabSz="9144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- elements with half-mass condensation T &lt;1250 K</a:t>
            </a:r>
          </a:p>
          <a:p>
            <a:pPr marL="228600" lvl="2" defTabSz="9144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- elements readily degassed (e.g., Re, Cd, Pb…)</a:t>
            </a:r>
          </a:p>
          <a:p>
            <a:pPr marL="228600" lvl="2" defTabSz="9144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- chalcogens (group 16:  i.e., O, S, Se and Te) </a:t>
            </a:r>
          </a:p>
          <a:p>
            <a:pPr marL="228600" lvl="2" defTabSz="9144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- halides (group 17:  i.e., F, Cl, Br, I)?</a:t>
            </a:r>
          </a:p>
          <a:p>
            <a:pPr marL="228600" lvl="2" defTabSz="9144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>
                <a:solidFill>
                  <a:srgbClr val="000000"/>
                </a:solidFill>
              </a:rPr>
              <a:t> alkali metals (group 1: Cs, Rb, K…)?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urch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743200"/>
            <a:ext cx="33623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3203575"/>
            <a:ext cx="2667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Heterogeneous mixtures of components with different formation temperatures and conditions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990600" y="5730875"/>
            <a:ext cx="5870575" cy="1127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400" b="1">
                <a:solidFill>
                  <a:srgbClr val="000000"/>
                </a:solidFill>
              </a:rPr>
              <a:t>				Planet</a:t>
            </a:r>
            <a:r>
              <a:rPr lang="en-US" sz="3400">
                <a:solidFill>
                  <a:srgbClr val="000000"/>
                </a:solidFill>
              </a:rPr>
              <a:t>: </a:t>
            </a:r>
          </a:p>
          <a:p>
            <a:r>
              <a:rPr lang="en-US" sz="3400">
                <a:solidFill>
                  <a:srgbClr val="000000"/>
                </a:solidFill>
              </a:rPr>
              <a:t>mix of metal, silicate, volatiles</a:t>
            </a:r>
          </a:p>
        </p:txBody>
      </p:sp>
      <p:pic>
        <p:nvPicPr>
          <p:cNvPr id="33797" name="Picture 6" descr="globe_west_5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838200" y="0"/>
            <a:ext cx="7612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What is the composition of the Earth? </a:t>
            </a:r>
          </a:p>
          <a:p>
            <a:r>
              <a:rPr lang="en-US" sz="3200" b="1">
                <a:solidFill>
                  <a:srgbClr val="000000"/>
                </a:solidFill>
              </a:rPr>
              <a:t>and where did this stuff come from?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2209800"/>
            <a:ext cx="292419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Meteorite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0" y="1295400"/>
            <a:ext cx="223971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Nebula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1063" y="1143000"/>
            <a:ext cx="3182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1371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Orbital and seismic (</a:t>
            </a:r>
            <a:r>
              <a:rPr lang="en-US" i="1">
                <a:solidFill>
                  <a:srgbClr val="000000"/>
                </a:solidFill>
              </a:rPr>
              <a:t>if available</a:t>
            </a:r>
            <a:r>
              <a:rPr lang="en-US" sz="2800">
                <a:solidFill>
                  <a:srgbClr val="000000"/>
                </a:solidFill>
              </a:rPr>
              <a:t>) constraints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Chondrites, primitive meteorites, are key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So too, the composition of the solar photosphere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Refractory elements (</a:t>
            </a:r>
            <a:r>
              <a:rPr lang="en-US" sz="2800" b="1">
                <a:solidFill>
                  <a:srgbClr val="FF0000"/>
                </a:solidFill>
              </a:rPr>
              <a:t>RE</a:t>
            </a:r>
            <a:r>
              <a:rPr lang="en-US" sz="2800">
                <a:solidFill>
                  <a:srgbClr val="000000"/>
                </a:solidFill>
              </a:rPr>
              <a:t>) in chondritic proportions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Absolute abundances of </a:t>
            </a:r>
            <a:r>
              <a:rPr lang="en-US" sz="2800" b="1">
                <a:solidFill>
                  <a:srgbClr val="FF0000"/>
                </a:solidFill>
              </a:rPr>
              <a:t>RE</a:t>
            </a:r>
            <a:r>
              <a:rPr lang="en-US" sz="2800">
                <a:solidFill>
                  <a:srgbClr val="000000"/>
                </a:solidFill>
              </a:rPr>
              <a:t> – model dependent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 b="1">
                <a:solidFill>
                  <a:srgbClr val="FF0000"/>
                </a:solidFill>
              </a:rPr>
              <a:t>Mg, Fe, Si &amp; O</a:t>
            </a:r>
            <a:r>
              <a:rPr lang="en-US" sz="2800">
                <a:solidFill>
                  <a:srgbClr val="000000"/>
                </a:solidFill>
              </a:rPr>
              <a:t> are non-refractory elements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Chemical gradient in solar system 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Non-refractory elements: model dependent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U &amp; Th are </a:t>
            </a:r>
            <a:r>
              <a:rPr lang="en-US" sz="2800" b="1">
                <a:solidFill>
                  <a:srgbClr val="FF0000"/>
                </a:solidFill>
              </a:rPr>
              <a:t>RE</a:t>
            </a:r>
            <a:r>
              <a:rPr lang="en-US" sz="2800">
                <a:solidFill>
                  <a:srgbClr val="000000"/>
                </a:solidFill>
              </a:rPr>
              <a:t>, whereas K is moderately volatile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419100"/>
            <a:ext cx="8305800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</a:rPr>
              <a:t>“Standard” Planetary Model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902200" y="40386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4445000" y="57150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60400" y="62484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191000" y="6248400"/>
            <a:ext cx="292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80" name="Picture 8" descr="the planet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0" y="4160838"/>
            <a:ext cx="1409700" cy="1782762"/>
          </a:xfrm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6248400" y="50292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301" y="189790"/>
            <a:ext cx="8572500" cy="621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solidFill>
                  <a:srgbClr val="FF0000"/>
                </a:solidFill>
              </a:rPr>
              <a:t>Classification of meteorites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cap="all" dirty="0" smtClean="0"/>
              <a:t>chondrites</a:t>
            </a:r>
            <a:r>
              <a:rPr lang="en-US" sz="2400" dirty="0" smtClean="0"/>
              <a:t>:</a:t>
            </a:r>
          </a:p>
          <a:p>
            <a:pPr marL="571500" indent="-571500"/>
            <a:r>
              <a:rPr lang="en-US" i="1" dirty="0" smtClean="0">
                <a:solidFill>
                  <a:srgbClr val="FF0000"/>
                </a:solidFill>
              </a:rPr>
              <a:t>- undifferentiated, </a:t>
            </a:r>
            <a:r>
              <a:rPr lang="en-US" i="1" dirty="0" err="1" smtClean="0">
                <a:solidFill>
                  <a:srgbClr val="FF0000"/>
                </a:solidFill>
              </a:rPr>
              <a:t>chondrules</a:t>
            </a:r>
            <a:r>
              <a:rPr lang="en-US" i="1" dirty="0" smtClean="0">
                <a:solidFill>
                  <a:srgbClr val="FF0000"/>
                </a:solidFill>
              </a:rPr>
              <a:t>, mixtures of metals and silicates, oldest material</a:t>
            </a:r>
          </a:p>
          <a:p>
            <a:pPr marL="571500" indent="-571500"/>
            <a:r>
              <a:rPr lang="en-US" i="1" dirty="0" smtClean="0">
                <a:solidFill>
                  <a:srgbClr val="FF0000"/>
                </a:solidFill>
              </a:rPr>
              <a:t>- </a:t>
            </a:r>
            <a:r>
              <a:rPr lang="en-US" i="1" dirty="0" err="1" smtClean="0">
                <a:solidFill>
                  <a:srgbClr val="FF0000"/>
                </a:solidFill>
              </a:rPr>
              <a:t>r</a:t>
            </a:r>
            <a:r>
              <a:rPr lang="en-US" i="1" dirty="0" err="1" smtClean="0">
                <a:solidFill>
                  <a:srgbClr val="FF0000"/>
                </a:solidFill>
              </a:rPr>
              <a:t>edox</a:t>
            </a:r>
            <a:r>
              <a:rPr lang="en-US" i="1" dirty="0" smtClean="0">
                <a:solidFill>
                  <a:srgbClr val="FF0000"/>
                </a:solidFill>
              </a:rPr>
              <a:t> state, size of </a:t>
            </a:r>
            <a:r>
              <a:rPr lang="en-US" i="1" dirty="0" err="1" smtClean="0">
                <a:solidFill>
                  <a:srgbClr val="FF0000"/>
                </a:solidFill>
              </a:rPr>
              <a:t>chondrules</a:t>
            </a:r>
            <a:r>
              <a:rPr lang="en-US" i="1" dirty="0" smtClean="0">
                <a:solidFill>
                  <a:srgbClr val="FF0000"/>
                </a:solidFill>
              </a:rPr>
              <a:t>, degree of alteration and metamorphism</a:t>
            </a:r>
          </a:p>
          <a:p>
            <a:pPr>
              <a:tabLst>
                <a:tab pos="3543300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carbonaceous chondrites</a:t>
            </a:r>
            <a:r>
              <a:rPr lang="en-US" sz="2400" dirty="0" smtClean="0"/>
              <a:t>:	 oxidized, mostly </a:t>
            </a:r>
            <a:r>
              <a:rPr lang="en-US" sz="2400" dirty="0" err="1" smtClean="0"/>
              <a:t>FeO</a:t>
            </a:r>
            <a:r>
              <a:rPr lang="en-US" sz="2400" dirty="0" smtClean="0"/>
              <a:t>, less Fe</a:t>
            </a:r>
          </a:p>
          <a:p>
            <a:pPr>
              <a:tabLst>
                <a:tab pos="3543300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ordinary chondrites</a:t>
            </a:r>
            <a:r>
              <a:rPr lang="en-US" sz="2400" dirty="0" smtClean="0"/>
              <a:t>:	 intermediate </a:t>
            </a:r>
            <a:r>
              <a:rPr lang="en-US" sz="2400" dirty="0" err="1" smtClean="0"/>
              <a:t>redox</a:t>
            </a:r>
            <a:r>
              <a:rPr lang="en-US" sz="2400" dirty="0" smtClean="0"/>
              <a:t> state</a:t>
            </a:r>
          </a:p>
          <a:p>
            <a:pPr>
              <a:tabLst>
                <a:tab pos="3543300" algn="r"/>
              </a:tabLst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enstatite</a:t>
            </a:r>
            <a:r>
              <a:rPr lang="en-US" sz="2400" dirty="0" smtClean="0">
                <a:solidFill>
                  <a:srgbClr val="0000FF"/>
                </a:solidFill>
              </a:rPr>
              <a:t> chondrites</a:t>
            </a:r>
            <a:r>
              <a:rPr lang="en-US" sz="2400" dirty="0" smtClean="0"/>
              <a:t>:	 reduced (Si in metal)</a:t>
            </a:r>
          </a:p>
          <a:p>
            <a:pPr>
              <a:tabLst>
                <a:tab pos="3543300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rumuruti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kakangari</a:t>
            </a:r>
            <a:r>
              <a:rPr lang="en-US" sz="2400" dirty="0" smtClean="0">
                <a:solidFill>
                  <a:srgbClr val="0000FF"/>
                </a:solidFill>
              </a:rPr>
              <a:t>, other</a:t>
            </a:r>
            <a:r>
              <a:rPr lang="en-US" sz="2400" dirty="0" smtClean="0"/>
              <a:t>:	 new families being found…</a:t>
            </a:r>
          </a:p>
          <a:p>
            <a:pPr>
              <a:tabLst>
                <a:tab pos="3543300" algn="r"/>
              </a:tabLst>
            </a:pPr>
            <a:endParaRPr lang="en-US" sz="2400" dirty="0" smtClean="0"/>
          </a:p>
          <a:p>
            <a:pPr>
              <a:tabLst>
                <a:tab pos="3543300" algn="r"/>
              </a:tabLst>
            </a:pP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cap="all" dirty="0" smtClean="0"/>
              <a:t>not chondrites</a:t>
            </a:r>
            <a:r>
              <a:rPr lang="en-US" sz="2400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i="1" dirty="0" smtClean="0">
                <a:solidFill>
                  <a:srgbClr val="FF0000"/>
                </a:solidFill>
              </a:rPr>
              <a:t>differentiated, irons, silicates, or mixtures of olivine and irons</a:t>
            </a:r>
          </a:p>
          <a:p>
            <a:pPr>
              <a:tabLst>
                <a:tab pos="1663700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irons</a:t>
            </a:r>
            <a:r>
              <a:rPr lang="en-US" sz="2400" dirty="0" smtClean="0"/>
              <a:t>:	 Fe and Ni &gt;95% by mass</a:t>
            </a:r>
          </a:p>
          <a:p>
            <a:pPr>
              <a:tabLst>
                <a:tab pos="1663700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stony irons</a:t>
            </a:r>
            <a:r>
              <a:rPr lang="en-US" sz="2400" dirty="0" smtClean="0"/>
              <a:t>:	 disrupted fragments from CMB of </a:t>
            </a:r>
            <a:r>
              <a:rPr lang="en-US" sz="2400" dirty="0" err="1" smtClean="0"/>
              <a:t>planetismals</a:t>
            </a:r>
            <a:r>
              <a:rPr lang="en-US" sz="2400" dirty="0" smtClean="0"/>
              <a:t>  </a:t>
            </a:r>
          </a:p>
          <a:p>
            <a:pPr>
              <a:tabLst>
                <a:tab pos="1663700" algn="r"/>
              </a:tabLst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achondrites</a:t>
            </a:r>
            <a:r>
              <a:rPr lang="en-US" sz="2400" dirty="0" smtClean="0"/>
              <a:t>:	 mantle and crust (basalt) fragments </a:t>
            </a:r>
          </a:p>
          <a:p>
            <a:pPr>
              <a:tabLst>
                <a:tab pos="1663700" algn="r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other</a:t>
            </a:r>
            <a:r>
              <a:rPr lang="en-US" sz="2400" dirty="0" smtClean="0"/>
              <a:t>:	 e.g., pieces of the Moon and Mars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2400"/>
            <a:ext cx="111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E0AFF"/>
                </a:solidFill>
              </a:rPr>
              <a:t>attributes</a:t>
            </a:r>
          </a:p>
          <a:p>
            <a:r>
              <a:rPr lang="en-US" dirty="0" smtClean="0">
                <a:solidFill>
                  <a:srgbClr val="CE0AFF"/>
                </a:solidFill>
              </a:rPr>
              <a:t>taxonomy</a:t>
            </a:r>
            <a:endParaRPr lang="en-US" dirty="0">
              <a:solidFill>
                <a:srgbClr val="CE0A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171450" y="0"/>
          <a:ext cx="9315450" cy="7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28800" y="5387973"/>
            <a:ext cx="2930735" cy="1097427"/>
            <a:chOff x="5928800" y="5387973"/>
            <a:chExt cx="2930735" cy="1097427"/>
          </a:xfrm>
        </p:grpSpPr>
        <p:sp>
          <p:nvSpPr>
            <p:cNvPr id="5" name="TextBox 4"/>
            <p:cNvSpPr txBox="1"/>
            <p:nvPr/>
          </p:nvSpPr>
          <p:spPr>
            <a:xfrm>
              <a:off x="5928800" y="5839069"/>
              <a:ext cx="2930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</a:rPr>
                <a:t>Most studied meteorites</a:t>
              </a:r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i="1" dirty="0">
                  <a:solidFill>
                    <a:prstClr val="black"/>
                  </a:solidFill>
                </a:rPr>
                <a:t>fell to the Earth ≤0.1 Ma ago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76223" y="5387973"/>
              <a:ext cx="206444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  <a:latin typeface="Arial"/>
                  <a:cs typeface="Arial"/>
                </a:rPr>
                <a:t> ** Bias **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Earth_Urey_Craig_diagr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0"/>
            <a:ext cx="649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AbsorptionSpect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543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409700" y="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Absorption spectra of the Sun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0" y="1028700"/>
            <a:ext cx="1851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Near infrared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7602538" y="6369050"/>
            <a:ext cx="1496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Ultraviolet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019300" y="609600"/>
            <a:ext cx="681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Compositional analysis of the solar photosphere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solar_comparis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8868" y="179651"/>
            <a:ext cx="7762497" cy="6678349"/>
          </a:xfrm>
          <a:prstGeom prst="rect">
            <a:avLst/>
          </a:prstGeom>
        </p:spPr>
      </p:pic>
      <p:pic>
        <p:nvPicPr>
          <p:cNvPr id="25612" name="Picture 12" descr="10000_5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52009" y="150796"/>
            <a:ext cx="1158018" cy="11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chondr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44946">
            <a:off x="7828445" y="4150981"/>
            <a:ext cx="1525921" cy="14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647" y="478118"/>
            <a:ext cx="769633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Uncertainties…</a:t>
            </a:r>
          </a:p>
          <a:p>
            <a:endParaRPr lang="en-US" sz="3200" dirty="0" smtClean="0"/>
          </a:p>
          <a:p>
            <a:r>
              <a:rPr lang="en-US" sz="3200" dirty="0" smtClean="0"/>
              <a:t>What do we </a:t>
            </a:r>
            <a:r>
              <a:rPr lang="en-US" sz="3200" dirty="0" smtClean="0"/>
              <a:t>mean, </a:t>
            </a:r>
            <a:r>
              <a:rPr lang="en-US" sz="3200" dirty="0" smtClean="0"/>
              <a:t>… mean age </a:t>
            </a:r>
            <a:r>
              <a:rPr lang="en-US" sz="3200" dirty="0" smtClean="0"/>
              <a:t>of the</a:t>
            </a:r>
            <a:r>
              <a:rPr lang="en-US" sz="3200" dirty="0" smtClean="0"/>
              <a:t> Earth?</a:t>
            </a:r>
          </a:p>
          <a:p>
            <a:endParaRPr lang="en-US" sz="3200" dirty="0" smtClean="0"/>
          </a:p>
          <a:p>
            <a:r>
              <a:rPr lang="en-US" sz="3200" dirty="0" smtClean="0"/>
              <a:t>Element </a:t>
            </a:r>
            <a:r>
              <a:rPr lang="en-US" sz="3200" dirty="0" smtClean="0"/>
              <a:t>classification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Classification of meteorites</a:t>
            </a:r>
          </a:p>
          <a:p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 smtClean="0"/>
              <a:t>do we mean by “</a:t>
            </a:r>
            <a:r>
              <a:rPr lang="en-US" sz="3200" dirty="0" err="1" smtClean="0"/>
              <a:t>chondrite</a:t>
            </a:r>
            <a:r>
              <a:rPr lang="en-US" sz="3200" dirty="0" smtClean="0"/>
              <a:t>”?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Other topics….</a:t>
            </a:r>
            <a:endParaRPr lang="en-US" sz="3200" dirty="0" smtClean="0"/>
          </a:p>
        </p:txBody>
      </p:sp>
      <p:pic>
        <p:nvPicPr>
          <p:cNvPr id="3" name="Picture 2" descr="Professor_Hom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2984500"/>
            <a:ext cx="23876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liv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124200" cy="2667000"/>
          </a:xfrm>
          <a:prstGeom prst="rect">
            <a:avLst/>
          </a:prstGeom>
          <a:noFill/>
        </p:spPr>
      </p:pic>
      <p:pic>
        <p:nvPicPr>
          <p:cNvPr id="3077" name="Picture 5" descr="Enstat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81475"/>
            <a:ext cx="3048000" cy="2295525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36600" y="93663"/>
            <a:ext cx="7767308" cy="92333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Arial"/>
                <a:cs typeface="Arial"/>
              </a:rPr>
              <a:t>Mg/Si variation in the SS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343400" y="1511300"/>
            <a:ext cx="36695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 smtClean="0">
                <a:solidFill>
                  <a:srgbClr val="000000"/>
                </a:solidFill>
                <a:latin typeface="Arial"/>
                <a:cs typeface="Arial"/>
              </a:rPr>
              <a:t>Forsterite</a:t>
            </a:r>
            <a:r>
              <a:rPr lang="en-US" sz="3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(Mg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SiO</a:t>
            </a:r>
            <a:r>
              <a:rPr lang="en-US" sz="2400" baseline="-25000" dirty="0" smtClean="0">
                <a:solidFill>
                  <a:srgbClr val="FF0000"/>
                </a:solidFill>
                <a:cs typeface="Arial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3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- high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temperature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- early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crystallization</a:t>
            </a:r>
            <a:endParaRPr lang="en-US" sz="3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 Mg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Si ~ 2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962400" y="42672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95800" y="4327525"/>
            <a:ext cx="35840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 smtClean="0">
                <a:solidFill>
                  <a:srgbClr val="000000"/>
                </a:solidFill>
                <a:latin typeface="Arial"/>
                <a:cs typeface="Arial"/>
              </a:rPr>
              <a:t>Enstatite</a:t>
            </a:r>
            <a:r>
              <a:rPr lang="en-US" sz="3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MgSiO</a:t>
            </a:r>
            <a:r>
              <a:rPr lang="en-US" sz="2400" baseline="-25000" dirty="0" smtClean="0">
                <a:solidFill>
                  <a:srgbClr val="FF0000"/>
                </a:solidFill>
                <a:cs typeface="Arial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)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- lower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temperature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- later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crystallization</a:t>
            </a:r>
            <a:endParaRPr lang="en-US" sz="3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 Mg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Si ~1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9121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Inner nebular regions of dust to be highly crystallized,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Outer region of one star has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	- equal amounts of </a:t>
            </a:r>
            <a:r>
              <a:rPr lang="en-US" sz="2400" b="1">
                <a:solidFill>
                  <a:srgbClr val="FF0000"/>
                </a:solidFill>
              </a:rPr>
              <a:t>pyroxene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and </a:t>
            </a:r>
            <a:r>
              <a:rPr lang="en-US" sz="2400" b="1">
                <a:solidFill>
                  <a:srgbClr val="FF0000"/>
                </a:solidFill>
              </a:rPr>
              <a:t>olivine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	- while the inner regions are dominated by </a:t>
            </a:r>
            <a:r>
              <a:rPr lang="en-US" sz="2400" b="1">
                <a:solidFill>
                  <a:srgbClr val="000000"/>
                </a:solidFill>
              </a:rPr>
              <a:t>olivine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85800" y="6216650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</a:rPr>
              <a:t>Olivine-rich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638800" y="6216650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</a:rPr>
              <a:t>Ol &amp; Pyx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28600" y="2414588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Boekel et al (2004; Nature)</a:t>
            </a:r>
          </a:p>
        </p:txBody>
      </p:sp>
      <p:pic>
        <p:nvPicPr>
          <p:cNvPr id="52233" name="Picture 9" descr="protoplan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8991600" cy="4071938"/>
          </a:xfrm>
          <a:prstGeom prst="rect">
            <a:avLst/>
          </a:prstGeom>
          <a:noFill/>
        </p:spPr>
      </p:pic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1905000" y="4114800"/>
            <a:ext cx="228600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6400800" y="4114800"/>
            <a:ext cx="22860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lg"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450" y="76200"/>
            <a:ext cx="71183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5575" y="4648200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weight % elements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28650" y="522288"/>
            <a:ext cx="762000" cy="658812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47650" y="9794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Fe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31850" y="2286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Si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314450" y="9794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Mg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857250" y="879475"/>
            <a:ext cx="304800" cy="152400"/>
          </a:xfrm>
          <a:prstGeom prst="hexagon">
            <a:avLst>
              <a:gd name="adj" fmla="val 50000"/>
              <a:gd name="vf" fmla="val 115470"/>
            </a:avLst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 flipV="1">
            <a:off x="862013" y="950913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1079500" y="881063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9" name="TextBox 10"/>
          <p:cNvSpPr txBox="1">
            <a:spLocks noChangeArrowheads="1"/>
          </p:cNvSpPr>
          <p:nvPr/>
        </p:nvSpPr>
        <p:spPr bwMode="auto">
          <a:xfrm>
            <a:off x="152400" y="5889625"/>
            <a:ext cx="90471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>
                <a:solidFill>
                  <a:srgbClr val="FF0000"/>
                </a:solidFill>
              </a:rPr>
              <a:t>Moles Fe + Si + Mg + O =  ~93% Earth’s mass</a:t>
            </a:r>
            <a:endParaRPr lang="en-US" sz="2000" b="1" i="1">
              <a:solidFill>
                <a:srgbClr val="FF0000"/>
              </a:solidFill>
            </a:endParaRPr>
          </a:p>
          <a:p>
            <a:pPr algn="ctr"/>
            <a:r>
              <a:rPr lang="en-US" sz="2000" b="1" i="1">
                <a:solidFill>
                  <a:srgbClr val="FF0000"/>
                </a:solidFill>
              </a:rPr>
              <a:t>(with Ni, Al and Ca its &gt;98%)</a:t>
            </a:r>
            <a:endParaRPr 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454025"/>
            <a:ext cx="8294687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933450" y="-76200"/>
            <a:ext cx="7065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charset="0"/>
              </a:rPr>
              <a:t>Atomic proportions of the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325"/>
            <a:ext cx="8001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551965" y="132546"/>
            <a:ext cx="2000543" cy="954107"/>
          </a:xfrm>
          <a:prstGeom prst="rect">
            <a:avLst/>
          </a:prstGeom>
          <a:solidFill>
            <a:schemeClr val="bg1"/>
          </a:solidFill>
          <a:ln w="3175" cmpd="sng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McD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&amp; Sun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EARTH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123540" y="1970037"/>
            <a:ext cx="1852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Carbonaceous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chondrites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172238" y="3069009"/>
            <a:ext cx="471487" cy="471487"/>
          </a:xfrm>
          <a:prstGeom prst="star5">
            <a:avLst/>
          </a:prstGeom>
          <a:solidFill>
            <a:srgbClr val="008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499814" y="1031559"/>
            <a:ext cx="471487" cy="471487"/>
          </a:xfrm>
          <a:prstGeom prst="star5">
            <a:avLst/>
          </a:prstGeom>
          <a:solidFill>
            <a:srgbClr val="008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365767" y="1503046"/>
            <a:ext cx="1395134" cy="954107"/>
          </a:xfrm>
          <a:prstGeom prst="rect">
            <a:avLst/>
          </a:prstGeom>
          <a:solidFill>
            <a:schemeClr val="bg1"/>
          </a:solidFill>
          <a:ln w="3175" cmpd="sng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Javoy’s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EARTH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266384" y="1331016"/>
            <a:ext cx="283846" cy="263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898673" y="2822470"/>
            <a:ext cx="644841" cy="111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1984684" y="3131355"/>
            <a:ext cx="1829662" cy="338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9628" y="4929188"/>
            <a:ext cx="366712" cy="366712"/>
          </a:xfrm>
          <a:prstGeom prst="ellipse">
            <a:avLst/>
          </a:prstGeom>
          <a:solidFill>
            <a:srgbClr val="3CB5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14615" y="3416300"/>
            <a:ext cx="366712" cy="366712"/>
          </a:xfrm>
          <a:prstGeom prst="ellipse">
            <a:avLst/>
          </a:prstGeom>
          <a:solidFill>
            <a:srgbClr val="3CB5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71301" y="2802732"/>
            <a:ext cx="366712" cy="3667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34782" y="1607344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703377" y="2922270"/>
            <a:ext cx="24227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Ordinary chondrites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016151" y="4502017"/>
            <a:ext cx="2437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Enstatite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chondrites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81657" y="2555558"/>
            <a:ext cx="366712" cy="3667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12601" y="2853532"/>
            <a:ext cx="366712" cy="3667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62259" y="1525588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32915" y="1607344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445523" y="1316832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6488170" y="980758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6546712" y="881102"/>
            <a:ext cx="503198" cy="5031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77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088894" y="4094030"/>
            <a:ext cx="471487" cy="471487"/>
          </a:xfrm>
          <a:prstGeom prst="star5">
            <a:avLst/>
          </a:prstGeom>
          <a:solidFill>
            <a:srgbClr val="008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52400" y="5835650"/>
            <a:ext cx="1981200" cy="584776"/>
          </a:xfrm>
          <a:prstGeom prst="rect">
            <a:avLst/>
          </a:prstGeom>
          <a:solidFill>
            <a:srgbClr val="FCFFD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Pyroxene 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6200" y="206375"/>
            <a:ext cx="1439016" cy="584776"/>
          </a:xfrm>
          <a:prstGeom prst="rect">
            <a:avLst/>
          </a:prstGeom>
          <a:solidFill>
            <a:srgbClr val="FCFFD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Olivine </a:t>
            </a: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22300" y="11430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 rot="16200000">
            <a:off x="-1672105" y="3033067"/>
            <a:ext cx="3999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Gradient in olivine/pyroxene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73359" y="6268026"/>
            <a:ext cx="92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(kg/kg)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853637" y="2141152"/>
            <a:ext cx="92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(kg/kg)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ga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9738" y="3636963"/>
            <a:ext cx="1727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6" descr="volatility-diagram-lithophil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12763" y="-749300"/>
            <a:ext cx="10306051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30338" y="3665538"/>
            <a:ext cx="2260600" cy="1279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6422694" y="6553200"/>
            <a:ext cx="26051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</a:rPr>
              <a:t>from McDonough &amp; Sun, 1995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35200" y="1479550"/>
            <a:ext cx="2209800" cy="1839913"/>
            <a:chOff x="2082801" y="1564216"/>
            <a:chExt cx="2209799" cy="1839381"/>
          </a:xfrm>
        </p:grpSpPr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3048000" y="1564216"/>
              <a:ext cx="1151467" cy="46166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</a:rPr>
                <a:t>Th &amp; U</a:t>
              </a:r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 flipV="1">
              <a:off x="2082801" y="2015065"/>
              <a:ext cx="948266" cy="5418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5" name="Text Box 6"/>
            <p:cNvSpPr txBox="1">
              <a:spLocks noChangeArrowheads="1"/>
            </p:cNvSpPr>
            <p:nvPr/>
          </p:nvSpPr>
          <p:spPr bwMode="auto">
            <a:xfrm>
              <a:off x="3886200" y="2019301"/>
              <a:ext cx="406400" cy="46166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</a:rPr>
                <a:t>K</a:t>
              </a: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 flipV="1">
              <a:off x="4279897" y="2501899"/>
              <a:ext cx="2" cy="90169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rcury_K_vs_T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6" y="279400"/>
            <a:ext cx="8801344" cy="6422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08600" y="635000"/>
            <a:ext cx="33147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Ma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95" y="965200"/>
            <a:ext cx="901700" cy="901700"/>
          </a:xfrm>
          <a:prstGeom prst="rect">
            <a:avLst/>
          </a:prstGeom>
        </p:spPr>
      </p:pic>
      <p:pic>
        <p:nvPicPr>
          <p:cNvPr id="10" name="Picture 9" descr="Mo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2032000"/>
            <a:ext cx="1092200" cy="109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690" y="1786523"/>
            <a:ext cx="7546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Mars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12957" y="1701800"/>
            <a:ext cx="8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Moon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1498601" y="4233852"/>
            <a:ext cx="558800" cy="55007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mercur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345" y="3663952"/>
            <a:ext cx="1034109" cy="10437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3245" y="3575052"/>
            <a:ext cx="111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Mercury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5990" y="558800"/>
            <a:ext cx="3243809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	K/U	K/</a:t>
            </a:r>
            <a:r>
              <a:rPr lang="en-US" sz="1600" dirty="0" err="1" smtClean="0"/>
              <a:t>Th</a:t>
            </a:r>
            <a:endParaRPr lang="en-US" sz="1600" dirty="0" smtClean="0"/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Mercury	20,000	5,000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Earth	14,000	3,600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Moon	2,500	500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Mars	19,000	5,000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C1	70,000	18,000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En. </a:t>
            </a:r>
            <a:r>
              <a:rPr lang="en-US" sz="1600" dirty="0" err="1" smtClean="0"/>
              <a:t>Chond</a:t>
            </a:r>
            <a:r>
              <a:rPr lang="en-US" sz="1600" dirty="0" smtClean="0"/>
              <a:t>	90,000	23,000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071390" y="914400"/>
            <a:ext cx="301521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4054646" y="1244600"/>
            <a:ext cx="3222454" cy="5842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54646" y="2197100"/>
            <a:ext cx="3222454" cy="5842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rgbClr val="FF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196" y="6348968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Refractory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02168" y="5436650"/>
            <a:ext cx="182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Volatile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9505" y="5464969"/>
            <a:ext cx="235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Peplowski</a:t>
            </a:r>
            <a:r>
              <a:rPr lang="en-US" sz="1200" i="1" dirty="0" smtClean="0"/>
              <a:t> et al (Science, 2011)</a:t>
            </a:r>
            <a:endParaRPr lang="en-US" sz="12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LE_vs_MV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69" y="3341405"/>
            <a:ext cx="9144000" cy="3426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708" y="4189986"/>
            <a:ext cx="210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CI and Si Normalized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2536" y="132759"/>
            <a:ext cx="30331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cs typeface="Arial"/>
              </a:rPr>
              <a:t>Volatiles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cs typeface="Arial"/>
              </a:rPr>
              <a:t>(</a:t>
            </a:r>
            <a:r>
              <a:rPr lang="en-US" sz="3200" i="1" dirty="0">
                <a:solidFill>
                  <a:prstClr val="black"/>
                </a:solidFill>
                <a:cs typeface="Arial"/>
              </a:rPr>
              <a:t>alkali metals</a:t>
            </a:r>
            <a:r>
              <a:rPr lang="en-US" sz="3200" dirty="0">
                <a:solidFill>
                  <a:prstClr val="black"/>
                </a:solidFill>
                <a:cs typeface="Arial"/>
              </a:rPr>
              <a:t>)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cs typeface="Arial"/>
              </a:rPr>
              <a:t> in </a:t>
            </a:r>
            <a:r>
              <a:rPr lang="en-US" sz="3600" dirty="0" err="1">
                <a:solidFill>
                  <a:prstClr val="black"/>
                </a:solidFill>
                <a:cs typeface="Arial"/>
              </a:rPr>
              <a:t>Chondrites</a:t>
            </a:r>
            <a:endParaRPr lang="en-US" sz="36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19" name="Picture 18" descr="alkali_vs_R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00700" cy="375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3819" y="2826400"/>
            <a:ext cx="3493264" cy="1554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 err="1">
                <a:solidFill>
                  <a:prstClr val="black"/>
                </a:solidFill>
                <a:cs typeface="Arial"/>
              </a:rPr>
              <a:t>Enstatite</a:t>
            </a:r>
            <a:r>
              <a:rPr lang="en-US" sz="2000" u="sng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000" u="sng" dirty="0" err="1">
                <a:solidFill>
                  <a:prstClr val="black"/>
                </a:solidFill>
                <a:cs typeface="Arial"/>
              </a:rPr>
              <a:t>Chondrites</a:t>
            </a:r>
            <a:endParaRPr lang="en-US" sz="2000" u="sng" dirty="0">
              <a:solidFill>
                <a:prstClr val="black"/>
              </a:solidFill>
              <a:cs typeface="Arial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enriched in volatile elements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High </a:t>
            </a:r>
            <a:r>
              <a:rPr lang="en-US" sz="2000" baseline="30000" dirty="0">
                <a:solidFill>
                  <a:prstClr val="black"/>
                </a:solidFill>
                <a:cs typeface="Arial"/>
              </a:rPr>
              <a:t>87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Sr/</a:t>
            </a:r>
            <a:r>
              <a:rPr lang="en-US" sz="2000" baseline="30000" dirty="0">
                <a:solidFill>
                  <a:prstClr val="black"/>
                </a:solidFill>
                <a:cs typeface="Arial"/>
              </a:rPr>
              <a:t>86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Sr [c.f. Earth]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baseline="30000" dirty="0">
                <a:solidFill>
                  <a:prstClr val="black"/>
                </a:solidFill>
                <a:cs typeface="Arial"/>
              </a:rPr>
              <a:t>40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Ar enriched  [c.f. Earth]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08824" y="941294"/>
            <a:ext cx="2510117" cy="1885106"/>
          </a:xfrm>
          <a:prstGeom prst="straightConnector1">
            <a:avLst/>
          </a:prstGeom>
          <a:ln w="34925">
            <a:solidFill>
              <a:srgbClr val="008000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255396" y="4431512"/>
            <a:ext cx="534974" cy="433298"/>
          </a:xfrm>
          <a:prstGeom prst="straightConnector1">
            <a:avLst/>
          </a:prstGeom>
          <a:ln w="38100">
            <a:solidFill>
              <a:srgbClr val="008000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earth_3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942" y="5498354"/>
            <a:ext cx="747058" cy="74705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134100" y="5651500"/>
            <a:ext cx="1172134" cy="330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6038"/>
            <a:ext cx="8220075" cy="6203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79685"/>
            <a:ext cx="591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does Oxygen isotopes tell us?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283" y="769841"/>
            <a:ext cx="7161095" cy="5956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392" y="6587814"/>
            <a:ext cx="3576580" cy="270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McKeegan</a:t>
            </a:r>
            <a:r>
              <a:rPr lang="en-GB" sz="12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et al. Science </a:t>
            </a:r>
            <a:r>
              <a:rPr lang="en-GB" sz="12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2011</a:t>
            </a:r>
            <a:endParaRPr lang="en-GB" sz="1200" b="1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7695" y="1701800"/>
            <a:ext cx="861306" cy="7874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teoriteOxygen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2" y="179685"/>
            <a:ext cx="8107708" cy="652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-burns-pictu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99" y="3803650"/>
            <a:ext cx="2456002" cy="287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Just a side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1100"/>
            <a:ext cx="8153400" cy="5295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several competing compositional models for the Earth</a:t>
            </a:r>
          </a:p>
          <a:p>
            <a:pPr>
              <a:buNone/>
            </a:pPr>
            <a:r>
              <a:rPr lang="en-US" dirty="0" smtClean="0"/>
              <a:t>Someone must be right(?), but we all can be partially right, or we could all be wrong</a:t>
            </a:r>
          </a:p>
          <a:p>
            <a:pPr>
              <a:buNone/>
            </a:pPr>
            <a:r>
              <a:rPr lang="en-US" dirty="0" smtClean="0"/>
              <a:t>We really do not know the composition of the lower mantle…</a:t>
            </a:r>
          </a:p>
          <a:p>
            <a:pPr>
              <a:buNone/>
            </a:pPr>
            <a:r>
              <a:rPr lang="en-US" dirty="0" smtClean="0"/>
              <a:t>There may </a:t>
            </a:r>
            <a:r>
              <a:rPr lang="en-US" dirty="0" smtClean="0">
                <a:solidFill>
                  <a:srgbClr val="FF0000"/>
                </a:solidFill>
              </a:rPr>
              <a:t>or may not </a:t>
            </a:r>
            <a:r>
              <a:rPr lang="en-US" dirty="0" smtClean="0"/>
              <a:t>be hidden    reservoirs in the mantle</a:t>
            </a:r>
          </a:p>
          <a:p>
            <a:pPr>
              <a:buNone/>
            </a:pPr>
            <a:r>
              <a:rPr lang="en-US" dirty="0" smtClean="0"/>
              <a:t>We lack a complete meteoritic record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"/>
            <a:ext cx="7267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Philosophy and History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17500" y="1080532"/>
            <a:ext cx="866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1960s, as a result of going to the Moon, we greatly improved our analytical skills and our data for meteorites.</a:t>
            </a:r>
          </a:p>
          <a:p>
            <a:endParaRPr lang="en-US" sz="2400" dirty="0" smtClean="0"/>
          </a:p>
          <a:p>
            <a:r>
              <a:rPr lang="en-US" sz="2400" dirty="0" smtClean="0"/>
              <a:t>Consequently, in geochemistry and cosmochemistry you were “awarded” (i.e., stayed in the game) if you could measure precisely and accurately.  </a:t>
            </a:r>
            <a:r>
              <a:rPr lang="en-US" sz="2400" dirty="0" smtClean="0">
                <a:solidFill>
                  <a:srgbClr val="0000FF"/>
                </a:solidFill>
              </a:rPr>
              <a:t>Reduced uncertainties were the goal of the day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last 10-20 years, enormous instrumental improvements provided significant gains in </a:t>
            </a:r>
            <a:r>
              <a:rPr lang="en-US" sz="2400" dirty="0" smtClean="0">
                <a:solidFill>
                  <a:srgbClr val="FF0000"/>
                </a:solidFill>
              </a:rPr>
              <a:t>precision </a:t>
            </a:r>
            <a:r>
              <a:rPr lang="en-US" sz="2400" dirty="0" smtClean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accuracy </a:t>
            </a:r>
            <a:r>
              <a:rPr lang="en-US" sz="2400" dirty="0" smtClean="0"/>
              <a:t>and thus wonderful </a:t>
            </a:r>
            <a:r>
              <a:rPr lang="en-US" sz="2400" dirty="0" smtClean="0">
                <a:solidFill>
                  <a:srgbClr val="FF0000"/>
                </a:solidFill>
              </a:rPr>
              <a:t>resolution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problem: some scientists are over interpreting what is and isn’t a “chondritic” composition.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-Ho valu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981200"/>
            <a:ext cx="3040083" cy="487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642646"/>
            <a:ext cx="2019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Pack et al GCA (2007)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0774" y="40442"/>
            <a:ext cx="2529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000000"/>
                </a:solidFill>
              </a:rPr>
              <a:t>Munker</a:t>
            </a:r>
            <a:r>
              <a:rPr lang="en-US" sz="1600" i="1" dirty="0">
                <a:solidFill>
                  <a:srgbClr val="000000"/>
                </a:solidFill>
              </a:rPr>
              <a:t> et al Science (2003)</a:t>
            </a:r>
          </a:p>
        </p:txBody>
      </p:sp>
      <p:pic>
        <p:nvPicPr>
          <p:cNvPr id="16" name="Picture 15" descr="Nb-Ta-horizont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83" y="290096"/>
            <a:ext cx="5164117" cy="22279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75796"/>
            <a:ext cx="3152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Super- &amp; -refractory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element ratios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…in </a:t>
            </a:r>
            <a:r>
              <a:rPr lang="en-US" sz="2800" b="1" dirty="0" err="1">
                <a:solidFill>
                  <a:srgbClr val="FF0000"/>
                </a:solidFill>
              </a:rPr>
              <a:t>chondrites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Walker-H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875" y="2948341"/>
            <a:ext cx="5696234" cy="38631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2669" y="2714375"/>
            <a:ext cx="2340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Walker </a:t>
            </a:r>
            <a:r>
              <a:rPr lang="en-US" sz="1600" i="1" dirty="0" err="1">
                <a:solidFill>
                  <a:srgbClr val="000000"/>
                </a:solidFill>
              </a:rPr>
              <a:t>Chem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Erde</a:t>
            </a:r>
            <a:r>
              <a:rPr lang="en-US" sz="1600" i="1" dirty="0">
                <a:solidFill>
                  <a:srgbClr val="000000"/>
                </a:solidFill>
              </a:rPr>
              <a:t> (2009)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5823" y="1858660"/>
            <a:ext cx="228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Chondrites</a:t>
            </a:r>
            <a:r>
              <a:rPr lang="en-US" dirty="0">
                <a:solidFill>
                  <a:srgbClr val="000000"/>
                </a:solidFill>
              </a:rPr>
              <a:t>   19.9 ± 0.6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738866"/>
            <a:ext cx="8364618" cy="4028428"/>
            <a:chOff x="228600" y="1738866"/>
            <a:chExt cx="8364618" cy="4028428"/>
          </a:xfrm>
        </p:grpSpPr>
        <p:sp>
          <p:nvSpPr>
            <p:cNvPr id="20" name="Oval 19"/>
            <p:cNvSpPr/>
            <p:nvPr/>
          </p:nvSpPr>
          <p:spPr>
            <a:xfrm>
              <a:off x="228600" y="2227992"/>
              <a:ext cx="974631" cy="44558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907760" y="1738866"/>
              <a:ext cx="2685458" cy="5903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318000" y="4646706"/>
              <a:ext cx="1396878" cy="112058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-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504"/>
            <a:ext cx="4416953" cy="51936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149" y="56634"/>
            <a:ext cx="8550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Isotopic differences between chondrites: 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										</a:t>
            </a:r>
            <a:r>
              <a:rPr lang="en-US" sz="2800" b="1" dirty="0">
                <a:solidFill>
                  <a:srgbClr val="FF0000"/>
                </a:solidFill>
              </a:rPr>
              <a:t>ultra-refractory elements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9" y="944366"/>
            <a:ext cx="18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Re-Os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470134"/>
            <a:ext cx="24140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Fischer-</a:t>
            </a:r>
            <a:r>
              <a:rPr lang="en-US" sz="1600" i="1" dirty="0" err="1">
                <a:solidFill>
                  <a:prstClr val="black"/>
                </a:solidFill>
              </a:rPr>
              <a:t>Gödde</a:t>
            </a:r>
            <a:r>
              <a:rPr lang="en-US" sz="1600" i="1" dirty="0">
                <a:solidFill>
                  <a:prstClr val="black"/>
                </a:solidFill>
              </a:rPr>
              <a:t> et al (2010)</a:t>
            </a:r>
          </a:p>
          <a:p>
            <a:endParaRPr lang="en-US" sz="1600" i="1" dirty="0">
              <a:solidFill>
                <a:prstClr val="black"/>
              </a:solidFill>
            </a:endParaRPr>
          </a:p>
        </p:txBody>
      </p:sp>
      <p:cxnSp>
        <p:nvCxnSpPr>
          <p:cNvPr id="33" name="Curved Connector 32"/>
          <p:cNvCxnSpPr/>
          <p:nvPr/>
        </p:nvCxnSpPr>
        <p:spPr>
          <a:xfrm>
            <a:off x="2057978" y="2332486"/>
            <a:ext cx="647700" cy="584200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6431" y="1947114"/>
            <a:ext cx="1522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~ X</a:t>
            </a:r>
            <a:r>
              <a:rPr lang="en-US" sz="2400" b="1" baseline="-25000" dirty="0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of BSE</a:t>
            </a:r>
          </a:p>
        </p:txBody>
      </p:sp>
      <p:pic>
        <p:nvPicPr>
          <p:cNvPr id="20" name="Picture 19" descr="Os-isotopes-chondr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52" y="2553352"/>
            <a:ext cx="4778348" cy="35439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84221" y="6298058"/>
            <a:ext cx="2926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From Drake and Righter2002;</a:t>
            </a:r>
          </a:p>
          <a:p>
            <a:r>
              <a:rPr lang="en-US" sz="1600" i="1" dirty="0">
                <a:solidFill>
                  <a:prstClr val="black"/>
                </a:solidFill>
              </a:rPr>
              <a:t>Modified after Walker et al 2002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6526" y="3342105"/>
            <a:ext cx="1778000" cy="2339474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6737" y="1505212"/>
            <a:ext cx="319505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What is the cause of the Re/Os fractionation?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2994526" y="3174995"/>
            <a:ext cx="2232528" cy="1089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2758" y="1531901"/>
            <a:ext cx="39466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What does this </a:t>
            </a:r>
            <a:r>
              <a:rPr lang="en-US" sz="2800" dirty="0" err="1">
                <a:solidFill>
                  <a:srgbClr val="000000"/>
                </a:solidFill>
                <a:cs typeface="Arial"/>
              </a:rPr>
              <a:t>Nd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data mean for the Earth?</a:t>
            </a:r>
          </a:p>
          <a:p>
            <a:endParaRPr lang="en-US" sz="2800" dirty="0">
              <a:solidFill>
                <a:srgbClr val="000000"/>
              </a:solidFill>
              <a:cs typeface="Arial"/>
            </a:endParaRPr>
          </a:p>
          <a:p>
            <a:pPr marL="520700" indent="-520700">
              <a:spcAft>
                <a:spcPts val="12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Solar S heterogeneous</a:t>
            </a:r>
          </a:p>
          <a:p>
            <a:pPr marL="520700" indent="-520700">
              <a:spcAft>
                <a:spcPts val="12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2400" dirty="0" err="1">
                <a:solidFill>
                  <a:srgbClr val="000000"/>
                </a:solidFill>
                <a:cs typeface="Arial"/>
              </a:rPr>
              <a:t>Chondrites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are a guide</a:t>
            </a:r>
          </a:p>
          <a:p>
            <a:pPr marL="520700" indent="-520700">
              <a:spcAft>
                <a:spcPts val="12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Planets ≠ </a:t>
            </a:r>
            <a:r>
              <a:rPr lang="en-US" sz="2400" dirty="0" err="1">
                <a:solidFill>
                  <a:srgbClr val="000000"/>
                </a:solidFill>
                <a:cs typeface="Arial"/>
              </a:rPr>
              <a:t>chondrites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?</a:t>
            </a:r>
          </a:p>
        </p:txBody>
      </p:sp>
      <p:pic>
        <p:nvPicPr>
          <p:cNvPr id="2" name="Picture 1" descr="142-chondrite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92" y="679450"/>
            <a:ext cx="3835400" cy="60071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 bwMode="auto">
          <a:xfrm>
            <a:off x="6297797" y="771783"/>
            <a:ext cx="503078" cy="5312041"/>
          </a:xfrm>
          <a:prstGeom prst="rect">
            <a:avLst/>
          </a:prstGeom>
          <a:solidFill>
            <a:srgbClr val="3366FF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0092" y="641350"/>
            <a:ext cx="1651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5869967" y="3718987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812817" y="3852337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5835042" y="4084112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5713863" y="4198941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5835042" y="4332817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745613" y="4444471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968921" y="4565650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4092" y="841111"/>
            <a:ext cx="457200" cy="609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1092" y="1509931"/>
            <a:ext cx="12496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/>
              </a:rPr>
              <a:t>Enstatite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r>
              <a:rPr lang="en-US" dirty="0" err="1">
                <a:solidFill>
                  <a:srgbClr val="000000"/>
                </a:solidFill>
                <a:cs typeface="Arial"/>
              </a:rPr>
              <a:t>chondrites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9952" y="3749986"/>
            <a:ext cx="12496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Ordinary</a:t>
            </a:r>
          </a:p>
          <a:p>
            <a:r>
              <a:rPr lang="en-US" dirty="0" err="1">
                <a:solidFill>
                  <a:srgbClr val="000000"/>
                </a:solidFill>
                <a:cs typeface="Arial"/>
              </a:rPr>
              <a:t>chondrites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0198" y="310118"/>
            <a:ext cx="920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Arial"/>
              </a:rPr>
              <a:t>Earth</a:t>
            </a:r>
          </a:p>
        </p:txBody>
      </p:sp>
      <p:sp>
        <p:nvSpPr>
          <p:cNvPr id="33" name="Diamond 32"/>
          <p:cNvSpPr/>
          <p:nvPr/>
        </p:nvSpPr>
        <p:spPr>
          <a:xfrm>
            <a:off x="5864675" y="3713695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5810700" y="3852337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5829750" y="4084112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5713863" y="4193649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5835042" y="4327525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5740321" y="4444471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5968921" y="4565650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Diamond 39"/>
          <p:cNvSpPr/>
          <p:nvPr/>
        </p:nvSpPr>
        <p:spPr>
          <a:xfrm>
            <a:off x="6192229" y="3958170"/>
            <a:ext cx="184150" cy="1841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81557" y="5297269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6017075" y="3866095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90490" y="541157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49758" y="5538568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37153" y="5657104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04326" y="578410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80526" y="5885704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27642" y="5078633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79489" y="5036302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1092" y="5104031"/>
            <a:ext cx="16860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Carbonaceous</a:t>
            </a:r>
          </a:p>
          <a:p>
            <a:r>
              <a:rPr lang="en-US" dirty="0" err="1">
                <a:solidFill>
                  <a:srgbClr val="000000"/>
                </a:solidFill>
                <a:cs typeface="Arial"/>
              </a:rPr>
              <a:t>chondrites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396973"/>
            <a:ext cx="3261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000000"/>
                </a:solidFill>
              </a:rPr>
              <a:t>Data from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Gannoun</a:t>
            </a:r>
            <a:r>
              <a:rPr lang="en-US" sz="1400" dirty="0">
                <a:solidFill>
                  <a:srgbClr val="000000"/>
                </a:solidFill>
              </a:rPr>
              <a:t> et al (2011, PNAS)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Carlson et al (Science, 2007)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Andreasen</a:t>
            </a:r>
            <a:r>
              <a:rPr lang="en-US" sz="1400" dirty="0">
                <a:solidFill>
                  <a:srgbClr val="000000"/>
                </a:solidFill>
              </a:rPr>
              <a:t> &amp; Sharma (Science, 2006)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Boyet</a:t>
            </a:r>
            <a:r>
              <a:rPr lang="en-US" sz="1400" dirty="0">
                <a:solidFill>
                  <a:srgbClr val="000000"/>
                </a:solidFill>
              </a:rPr>
              <a:t> and Carlson (2005, Science)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Jacobsen &amp; </a:t>
            </a:r>
            <a:r>
              <a:rPr lang="en-US" sz="1400" dirty="0" err="1">
                <a:solidFill>
                  <a:srgbClr val="000000"/>
                </a:solidFill>
              </a:rPr>
              <a:t>Wasserburg</a:t>
            </a:r>
            <a:r>
              <a:rPr lang="en-US" sz="1400" dirty="0">
                <a:solidFill>
                  <a:srgbClr val="000000"/>
                </a:solidFill>
              </a:rPr>
              <a:t> (EPSL, 1984)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6058" y="478879"/>
            <a:ext cx="161826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aseline="30000" dirty="0">
                <a:solidFill>
                  <a:srgbClr val="000000"/>
                </a:solidFill>
                <a:cs typeface="Arial"/>
              </a:rPr>
              <a:t>142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4400" baseline="-25000" dirty="0">
                <a:solidFill>
                  <a:srgbClr val="000000"/>
                </a:solidFill>
                <a:cs typeface="Arial"/>
              </a:rPr>
              <a:t>Nd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3920087" y="3450674"/>
            <a:ext cx="530672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oup 52"/>
          <p:cNvGrpSpPr/>
          <p:nvPr/>
        </p:nvGrpSpPr>
        <p:grpSpPr>
          <a:xfrm>
            <a:off x="5863617" y="1072620"/>
            <a:ext cx="749563" cy="1854995"/>
            <a:chOff x="5863617" y="1072620"/>
            <a:chExt cx="749563" cy="1854995"/>
          </a:xfrm>
          <a:solidFill>
            <a:srgbClr val="0000FF"/>
          </a:solidFill>
        </p:grpSpPr>
        <p:sp>
          <p:nvSpPr>
            <p:cNvPr id="11" name="Oval 10"/>
            <p:cNvSpPr/>
            <p:nvPr/>
          </p:nvSpPr>
          <p:spPr>
            <a:xfrm>
              <a:off x="6234562" y="1072620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004375" y="1199620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26600" y="1307834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422416" y="1438274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17376" y="1549663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950135" y="1677192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92721" y="179810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97797" y="1920611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47551" y="215873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125818" y="2273300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15764" y="252068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63617" y="2399771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994850" y="276198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2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43" y="935789"/>
            <a:ext cx="4350457" cy="5348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86" y="0"/>
            <a:ext cx="7396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>
                <a:solidFill>
                  <a:srgbClr val="000000"/>
                </a:solidFill>
              </a:rPr>
              <a:t>142</a:t>
            </a:r>
            <a:r>
              <a:rPr lang="en-US" sz="3600" dirty="0">
                <a:solidFill>
                  <a:srgbClr val="000000"/>
                </a:solidFill>
              </a:rPr>
              <a:t>Nd: what does it tell us about the </a:t>
            </a:r>
          </a:p>
          <a:p>
            <a:r>
              <a:rPr lang="en-US" sz="3600" dirty="0">
                <a:solidFill>
                  <a:srgbClr val="0000FF"/>
                </a:solidFill>
              </a:rPr>
              <a:t>Earth </a:t>
            </a:r>
            <a:r>
              <a:rPr lang="en-US" sz="3600" dirty="0">
                <a:solidFill>
                  <a:srgbClr val="000000"/>
                </a:solidFill>
              </a:rPr>
              <a:t>and </a:t>
            </a:r>
            <a:r>
              <a:rPr lang="en-US" sz="3600" dirty="0">
                <a:solidFill>
                  <a:srgbClr val="FF0000"/>
                </a:solidFill>
              </a:rPr>
              <a:t>chondrites?</a:t>
            </a:r>
          </a:p>
        </p:txBody>
      </p:sp>
      <p:pic>
        <p:nvPicPr>
          <p:cNvPr id="4" name="Picture 3" descr="142-148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068"/>
            <a:ext cx="5198128" cy="4861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94" y="6005917"/>
            <a:ext cx="5647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Data from</a:t>
            </a:r>
            <a:r>
              <a:rPr lang="en-US" sz="1200" dirty="0">
                <a:solidFill>
                  <a:srgbClr val="000000"/>
                </a:solidFill>
              </a:rPr>
              <a:t>:</a:t>
            </a:r>
          </a:p>
          <a:p>
            <a:r>
              <a:rPr lang="en-US" sz="1200" dirty="0" err="1">
                <a:solidFill>
                  <a:srgbClr val="000000"/>
                </a:solidFill>
              </a:rPr>
              <a:t>Gannoun</a:t>
            </a:r>
            <a:r>
              <a:rPr lang="en-US" sz="1200" dirty="0">
                <a:solidFill>
                  <a:srgbClr val="000000"/>
                </a:solidFill>
              </a:rPr>
              <a:t> et al (2011, PNAS);   Carlson et al (Science, 2007)</a:t>
            </a:r>
          </a:p>
          <a:p>
            <a:r>
              <a:rPr lang="en-US" sz="1200" dirty="0" err="1">
                <a:solidFill>
                  <a:srgbClr val="000000"/>
                </a:solidFill>
              </a:rPr>
              <a:t>Andreasen</a:t>
            </a:r>
            <a:r>
              <a:rPr lang="en-US" sz="1200" dirty="0">
                <a:solidFill>
                  <a:srgbClr val="000000"/>
                </a:solidFill>
              </a:rPr>
              <a:t> &amp; Sharma (Science, 2006);  </a:t>
            </a:r>
            <a:r>
              <a:rPr lang="en-US" sz="1200" dirty="0" err="1">
                <a:solidFill>
                  <a:srgbClr val="000000"/>
                </a:solidFill>
              </a:rPr>
              <a:t>Boyet</a:t>
            </a:r>
            <a:r>
              <a:rPr lang="en-US" sz="1200" dirty="0">
                <a:solidFill>
                  <a:srgbClr val="000000"/>
                </a:solidFill>
              </a:rPr>
              <a:t> and Carlson (2005, Science); Jacobsen &amp; </a:t>
            </a:r>
            <a:r>
              <a:rPr lang="en-US" sz="1200" dirty="0" err="1">
                <a:solidFill>
                  <a:srgbClr val="000000"/>
                </a:solidFill>
              </a:rPr>
              <a:t>Wasserburg</a:t>
            </a:r>
            <a:r>
              <a:rPr lang="en-US" sz="1200" dirty="0">
                <a:solidFill>
                  <a:srgbClr val="000000"/>
                </a:solidFill>
              </a:rPr>
              <a:t> (EPSL, 1984); Qin et al (GCA, 2011)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8420" y="828845"/>
            <a:ext cx="8996947" cy="5547895"/>
            <a:chOff x="668420" y="828845"/>
            <a:chExt cx="8996947" cy="5547895"/>
          </a:xfrm>
        </p:grpSpPr>
        <p:grpSp>
          <p:nvGrpSpPr>
            <p:cNvPr id="12" name="Group 14"/>
            <p:cNvGrpSpPr/>
            <p:nvPr/>
          </p:nvGrpSpPr>
          <p:grpSpPr>
            <a:xfrm>
              <a:off x="668420" y="828845"/>
              <a:ext cx="8996947" cy="5547895"/>
              <a:chOff x="668420" y="828845"/>
              <a:chExt cx="8996947" cy="5547895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873628" y="3212766"/>
                <a:ext cx="4271028" cy="521368"/>
              </a:xfrm>
              <a:prstGeom prst="rect">
                <a:avLst/>
              </a:prstGeom>
              <a:solidFill>
                <a:srgbClr val="FF0000">
                  <a:alpha val="33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184760" y="828845"/>
                <a:ext cx="4480607" cy="554789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85393" y="2277614"/>
                <a:ext cx="246344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Please stop saying that the </a:t>
                </a:r>
                <a:r>
                  <a:rPr lang="en-US" sz="4000" dirty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e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142</a:t>
                </a:r>
                <a:r>
                  <a:rPr lang="en-US" sz="2800" dirty="0">
                    <a:solidFill>
                      <a:srgbClr val="FF0000"/>
                    </a:solidFill>
                  </a:rPr>
                  <a:t>Nd = 18 ± 5 ppm for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chondrites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668420" y="3475121"/>
                <a:ext cx="456981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" name="Rectangle 2"/>
            <p:cNvSpPr/>
            <p:nvPr/>
          </p:nvSpPr>
          <p:spPr bwMode="auto">
            <a:xfrm>
              <a:off x="4793543" y="1074057"/>
              <a:ext cx="444689" cy="3490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27802" y="4934857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2275946" y="2300628"/>
            <a:ext cx="509745" cy="509745"/>
          </a:xfrm>
          <a:prstGeom prst="rect">
            <a:avLst/>
          </a:prstGeom>
          <a:gradFill flip="none" rotWithShape="1">
            <a:gsLst>
              <a:gs pos="19000">
                <a:srgbClr val="0000FF">
                  <a:alpha val="48000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3366FF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899262"/>
            <a:ext cx="4152900" cy="395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895863"/>
            <a:ext cx="4356100" cy="396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76200"/>
            <a:ext cx="3111500" cy="2785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448162"/>
            <a:ext cx="2235200" cy="2235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rot="16200000" flipH="1">
            <a:off x="4908551" y="2241548"/>
            <a:ext cx="2070097" cy="1803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194300" y="1226524"/>
            <a:ext cx="2298700" cy="161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166" y="2314486"/>
            <a:ext cx="2351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diagrams from Warren (2011, EPSL)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00" y="76200"/>
            <a:ext cx="358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8A415"/>
                </a:solidFill>
              </a:rPr>
              <a:t>Enstatite</a:t>
            </a:r>
            <a:r>
              <a:rPr lang="en-US" sz="3200" dirty="0">
                <a:solidFill>
                  <a:srgbClr val="08A415"/>
                </a:solidFill>
              </a:rPr>
              <a:t> </a:t>
            </a:r>
            <a:r>
              <a:rPr lang="en-US" sz="3200" dirty="0" err="1">
                <a:solidFill>
                  <a:srgbClr val="08A415"/>
                </a:solidFill>
              </a:rPr>
              <a:t>chondrite</a:t>
            </a:r>
            <a:endParaRPr lang="en-US" sz="3200" dirty="0">
              <a:solidFill>
                <a:srgbClr val="08A415"/>
              </a:solidFill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</a:rPr>
              <a:t>vs</a:t>
            </a:r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17" name="Oval 16"/>
          <p:cNvSpPr/>
          <p:nvPr/>
        </p:nvSpPr>
        <p:spPr bwMode="auto">
          <a:xfrm rot="8703893">
            <a:off x="3020452" y="2886979"/>
            <a:ext cx="622300" cy="226220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 rot="12061325">
            <a:off x="7853483" y="3782217"/>
            <a:ext cx="622300" cy="2708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791" y="4661873"/>
            <a:ext cx="118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Carbonaceous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chondrites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1465" y="5275938"/>
            <a:ext cx="118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Carbonaceous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chondrites</a:t>
            </a:r>
          </a:p>
        </p:txBody>
      </p:sp>
      <p:sp>
        <p:nvSpPr>
          <p:cNvPr id="21" name="Oval 20"/>
          <p:cNvSpPr/>
          <p:nvPr/>
        </p:nvSpPr>
        <p:spPr bwMode="auto">
          <a:xfrm rot="8703893">
            <a:off x="7526344" y="244433"/>
            <a:ext cx="1359899" cy="909481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000" y="427335"/>
            <a:ext cx="118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Carbonaceous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chondrites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590597" y="5072738"/>
            <a:ext cx="990600" cy="781962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680200" y="4013199"/>
            <a:ext cx="581265" cy="483573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97700" y="1070362"/>
            <a:ext cx="990600" cy="781962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892300" y="5339438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37350" y="4083050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505700" y="1537543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153515" y="1429960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1270000" y="2946400"/>
            <a:ext cx="3022600" cy="134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708399" y="247301"/>
            <a:ext cx="230833" cy="230833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rgbClr val="08A4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205824" y="533400"/>
            <a:ext cx="8763000" cy="570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Earth is “</a:t>
            </a:r>
            <a:r>
              <a:rPr lang="en-US" sz="3400" b="1" dirty="0">
                <a:solidFill>
                  <a:srgbClr val="FE0200"/>
                </a:solidFill>
                <a:latin typeface="Arial"/>
                <a:cs typeface="Arial"/>
              </a:rPr>
              <a:t>like</a:t>
            </a: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” an </a:t>
            </a:r>
            <a:r>
              <a:rPr lang="en-US" sz="3400" b="1" dirty="0" err="1">
                <a:solidFill>
                  <a:srgbClr val="000000"/>
                </a:solidFill>
                <a:latin typeface="Arial"/>
                <a:cs typeface="Arial"/>
              </a:rPr>
              <a:t>Enstatite</a:t>
            </a: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Arial"/>
                <a:cs typeface="Arial"/>
              </a:rPr>
              <a:t>Chondrite</a:t>
            </a: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Mg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/Si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-- is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VERY different</a:t>
            </a: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Shared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isotopic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, Ti, Ni,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Cr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,.. </a:t>
            </a:r>
            <a:endParaRPr lang="en-US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hared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origins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unlikely</a:t>
            </a:r>
            <a:endParaRPr lang="en-US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ore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composition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-- no K,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, U in core</a:t>
            </a:r>
            <a:endParaRPr lang="en-US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Chondritic Earth”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– useful concept</a:t>
            </a: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Javoy’s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model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–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 needs modifications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358224" y="1447800"/>
            <a:ext cx="7772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pping_Earth_engin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9260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002088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</a:rPr>
              <a:t>U in the Earth: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054600" y="152400"/>
            <a:ext cx="4096079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~13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 in the Earth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Metallic sphere (core)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      &lt;&lt;&lt;1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Silicate sphere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	 20*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*O’Neill &amp; Palme (2008)   </a:t>
            </a:r>
            <a:r>
              <a:rPr lang="en-US" i="1" dirty="0">
                <a:solidFill>
                  <a:srgbClr val="0000FF"/>
                </a:solidFill>
              </a:rPr>
              <a:t>10 </a:t>
            </a:r>
            <a:r>
              <a:rPr lang="en-US" i="1" dirty="0" err="1">
                <a:solidFill>
                  <a:srgbClr val="0000FF"/>
                </a:solidFill>
              </a:rPr>
              <a:t>ng/g</a:t>
            </a:r>
            <a:endParaRPr lang="en-US" i="1" dirty="0">
              <a:solidFill>
                <a:srgbClr val="0000FF"/>
              </a:solidFill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*</a:t>
            </a:r>
            <a:r>
              <a:rPr lang="en-US" i="1" dirty="0" err="1">
                <a:solidFill>
                  <a:srgbClr val="000000"/>
                </a:solidFill>
              </a:rPr>
              <a:t>Turcotte</a:t>
            </a:r>
            <a:r>
              <a:rPr lang="en-US" i="1" dirty="0">
                <a:solidFill>
                  <a:srgbClr val="000000"/>
                </a:solidFill>
              </a:rPr>
              <a:t> &amp; Schubert (2002) </a:t>
            </a:r>
            <a:r>
              <a:rPr lang="en-US" i="1" dirty="0">
                <a:solidFill>
                  <a:srgbClr val="0000FF"/>
                </a:solidFill>
              </a:rPr>
              <a:t>31 </a:t>
            </a:r>
            <a:r>
              <a:rPr lang="en-US" i="1" dirty="0" err="1">
                <a:solidFill>
                  <a:srgbClr val="0000FF"/>
                </a:solidFill>
              </a:rPr>
              <a:t>ng/g</a:t>
            </a:r>
            <a:endParaRPr lang="en-US" sz="2800" dirty="0">
              <a:solidFill>
                <a:srgbClr val="0000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Continental Crust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       1300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Mantle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	 ~12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257800" y="9906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257800" y="39751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81000" y="1066800"/>
            <a:ext cx="453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3300"/>
                </a:solidFill>
              </a:rPr>
              <a:t>“Differentiation”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105400" y="6115050"/>
            <a:ext cx="375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3300"/>
                </a:solidFill>
              </a:rPr>
              <a:t>Chromatographic separation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3300"/>
                </a:solidFill>
              </a:rPr>
              <a:t>Mantle melting &amp; crust formation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KU_pow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709613"/>
            <a:ext cx="8377237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0163" y="39688"/>
            <a:ext cx="8916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</a:rPr>
              <a:t>Earth’s thermal evolution: role of K, </a:t>
            </a:r>
            <a:r>
              <a:rPr lang="en-US" sz="3600" dirty="0" err="1">
                <a:solidFill>
                  <a:srgbClr val="000000"/>
                </a:solidFill>
              </a:rPr>
              <a:t>Th</a:t>
            </a:r>
            <a:r>
              <a:rPr lang="en-US" sz="3600" dirty="0">
                <a:solidFill>
                  <a:srgbClr val="000000"/>
                </a:solidFill>
              </a:rPr>
              <a:t> &amp; U 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-23813" y="6553200"/>
            <a:ext cx="4062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</a:rPr>
              <a:t>Arevalo, McDonough, Luong (2009) EPSL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48420" y="2133600"/>
            <a:ext cx="215444" cy="16002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rIns="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Archean</a:t>
            </a:r>
            <a:r>
              <a:rPr lang="en-US" sz="1400" dirty="0">
                <a:solidFill>
                  <a:srgbClr val="000000"/>
                </a:solidFill>
              </a:rPr>
              <a:t> boundary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933" y="2503644"/>
            <a:ext cx="553998" cy="178495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Power (TW)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81000" y="6400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after Jaupart et al 2008 Treatise of Geophysics</a:t>
            </a:r>
            <a:r>
              <a:rPr lang="en-US" sz="2400" i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6867" name="Picture 8" descr="Untitl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863"/>
            <a:ext cx="826135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3598863" y="1473200"/>
            <a:ext cx="2168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Mantle cooling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(18 TW)</a:t>
            </a:r>
          </a:p>
        </p:txBody>
      </p:sp>
      <p:sp>
        <p:nvSpPr>
          <p:cNvPr id="36869" name="TextBox 10"/>
          <p:cNvSpPr txBox="1">
            <a:spLocks noChangeArrowheads="1"/>
          </p:cNvSpPr>
          <p:nvPr/>
        </p:nvSpPr>
        <p:spPr bwMode="auto">
          <a:xfrm>
            <a:off x="666745" y="2522538"/>
            <a:ext cx="1630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Crust R*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(8 ± 1 TW)</a:t>
            </a:r>
          </a:p>
        </p:txBody>
      </p:sp>
      <p:sp>
        <p:nvSpPr>
          <p:cNvPr id="36870" name="TextBox 11"/>
          <p:cNvSpPr txBox="1">
            <a:spLocks noChangeArrowheads="1"/>
          </p:cNvSpPr>
          <p:nvPr/>
        </p:nvSpPr>
        <p:spPr bwMode="auto">
          <a:xfrm>
            <a:off x="2275022" y="3995738"/>
            <a:ext cx="18015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Mantle R*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(12 ± 4 TW)</a:t>
            </a:r>
          </a:p>
        </p:txBody>
      </p:sp>
      <p:sp>
        <p:nvSpPr>
          <p:cNvPr id="36871" name="TextBox 12"/>
          <p:cNvSpPr txBox="1">
            <a:spLocks noChangeArrowheads="1"/>
          </p:cNvSpPr>
          <p:nvPr/>
        </p:nvSpPr>
        <p:spPr bwMode="auto">
          <a:xfrm>
            <a:off x="5760030" y="3421063"/>
            <a:ext cx="129900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Core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(~9 TW)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-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(4-15 TW)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872" name="TextBox 13"/>
          <p:cNvSpPr txBox="1">
            <a:spLocks noChangeArrowheads="1"/>
          </p:cNvSpPr>
          <p:nvPr/>
        </p:nvSpPr>
        <p:spPr bwMode="auto">
          <a:xfrm>
            <a:off x="423863" y="119063"/>
            <a:ext cx="8355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Earth’s surface heat flow 46 ± 3 (47 ± 1)</a:t>
            </a:r>
          </a:p>
        </p:txBody>
      </p:sp>
      <p:sp>
        <p:nvSpPr>
          <p:cNvPr id="36873" name="TextBox 14"/>
          <p:cNvSpPr txBox="1">
            <a:spLocks noChangeArrowheads="1"/>
          </p:cNvSpPr>
          <p:nvPr/>
        </p:nvSpPr>
        <p:spPr bwMode="auto">
          <a:xfrm>
            <a:off x="4470400" y="5827713"/>
            <a:ext cx="307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(0.4 TW) Tidal dissipation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Chemical differentiation</a:t>
            </a:r>
          </a:p>
        </p:txBody>
      </p:sp>
      <p:sp>
        <p:nvSpPr>
          <p:cNvPr id="36874" name="TextBox 15"/>
          <p:cNvSpPr txBox="1">
            <a:spLocks noChangeArrowheads="1"/>
          </p:cNvSpPr>
          <p:nvPr/>
        </p:nvSpPr>
        <p:spPr bwMode="auto">
          <a:xfrm>
            <a:off x="355600" y="5707063"/>
            <a:ext cx="229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*R radiogenic heat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4882932"/>
            <a:ext cx="1015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total R*</a:t>
            </a:r>
          </a:p>
          <a:p>
            <a:r>
              <a:rPr lang="en-US" i="1" dirty="0">
                <a:solidFill>
                  <a:srgbClr val="000000"/>
                </a:solidFill>
              </a:rPr>
              <a:t>20 ±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3044" y="722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± 1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</a:p>
        </p:txBody>
      </p:sp>
      <p:pic>
        <p:nvPicPr>
          <p:cNvPr id="14" name="Picture 13" descr="homer_pi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25" y="5264201"/>
            <a:ext cx="1600200" cy="15937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131" y="1636057"/>
            <a:ext cx="4886869" cy="458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9" descr="nsf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" y="5827180"/>
            <a:ext cx="994140" cy="9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00063" y="190500"/>
            <a:ext cx="8059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Compositional model of the Earth and early planetary evolution</a:t>
            </a:r>
          </a:p>
        </p:txBody>
      </p:sp>
      <p:pic>
        <p:nvPicPr>
          <p:cNvPr id="25605" name="Picture 4" descr="inform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124" y="5840410"/>
            <a:ext cx="990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2360791" y="6002737"/>
            <a:ext cx="2637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Bill McDonough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</a:rPr>
              <a:t>Geology, U Maryland</a:t>
            </a:r>
          </a:p>
        </p:txBody>
      </p:sp>
      <p:pic>
        <p:nvPicPr>
          <p:cNvPr id="13" name="Picture 12" descr="accretion-ra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6" y="1440101"/>
            <a:ext cx="4053183" cy="4375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125968"/>
            <a:ext cx="4834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Conclusions (for the first talk)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237358"/>
            <a:ext cx="8559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/>
            <a:r>
              <a:rPr lang="en-US" sz="2400" dirty="0" smtClean="0"/>
              <a:t>The  CHONDRITE concept is robust  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Chondrites provide a </a:t>
            </a:r>
            <a:r>
              <a:rPr lang="en-US" sz="2400" dirty="0" smtClean="0">
                <a:solidFill>
                  <a:srgbClr val="FF0000"/>
                </a:solidFill>
              </a:rPr>
              <a:t>guideline</a:t>
            </a:r>
            <a:r>
              <a:rPr lang="en-US" sz="2400" dirty="0" smtClean="0"/>
              <a:t>, not a set or rules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The present population of chondrites is LIKELY highly </a:t>
            </a:r>
            <a:r>
              <a:rPr lang="en-US" sz="2400" dirty="0" smtClean="0">
                <a:solidFill>
                  <a:srgbClr val="FF0000"/>
                </a:solidFill>
              </a:rPr>
              <a:t>biased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Composition of the Earth is an unknown and big </a:t>
            </a:r>
            <a:r>
              <a:rPr lang="en-US" sz="2400" dirty="0" smtClean="0"/>
              <a:t>issues </a:t>
            </a:r>
            <a:r>
              <a:rPr lang="en-US" sz="2400" dirty="0" smtClean="0"/>
              <a:t>are:</a:t>
            </a:r>
          </a:p>
          <a:p>
            <a:pPr marL="406400" indent="-406400"/>
            <a:r>
              <a:rPr lang="en-US" sz="2400" dirty="0" smtClean="0"/>
              <a:t>	- </a:t>
            </a:r>
            <a:r>
              <a:rPr lang="en-US" sz="2400" dirty="0" smtClean="0">
                <a:solidFill>
                  <a:srgbClr val="FF0000"/>
                </a:solidFill>
              </a:rPr>
              <a:t>Mg/Si</a:t>
            </a:r>
            <a:r>
              <a:rPr lang="en-US" sz="2400" dirty="0" smtClean="0"/>
              <a:t> (ratio of olivine to pyroxene)</a:t>
            </a:r>
          </a:p>
          <a:p>
            <a:pPr marL="406400" indent="-406400"/>
            <a:r>
              <a:rPr lang="en-US" sz="2400" dirty="0" smtClean="0"/>
              <a:t>	- amount of U (range 10-30 ppb U), ~ </a:t>
            </a:r>
            <a:r>
              <a:rPr lang="en-US" sz="2400" dirty="0" smtClean="0">
                <a:solidFill>
                  <a:srgbClr val="FF0000"/>
                </a:solidFill>
              </a:rPr>
              <a:t>10 TW to 30 TW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Differences in </a:t>
            </a:r>
            <a:r>
              <a:rPr lang="en-US" sz="2400" cap="all" dirty="0" smtClean="0"/>
              <a:t>isotopic </a:t>
            </a:r>
            <a:r>
              <a:rPr lang="en-US" sz="2400" dirty="0" smtClean="0"/>
              <a:t>and </a:t>
            </a:r>
            <a:r>
              <a:rPr lang="en-US" sz="2400" cap="all" dirty="0" smtClean="0"/>
              <a:t>chemical ratios </a:t>
            </a:r>
            <a:r>
              <a:rPr lang="en-US" sz="2400" dirty="0" smtClean="0"/>
              <a:t>in </a:t>
            </a:r>
            <a:r>
              <a:rPr lang="en-US" sz="2400" dirty="0" err="1" smtClean="0"/>
              <a:t>chondrite</a:t>
            </a:r>
            <a:r>
              <a:rPr lang="en-US" sz="2400" dirty="0" smtClean="0"/>
              <a:t> groups (i.e., </a:t>
            </a:r>
            <a:r>
              <a:rPr lang="en-US" sz="2400" dirty="0" err="1" smtClean="0"/>
              <a:t>enstatite</a:t>
            </a:r>
            <a:r>
              <a:rPr lang="en-US" sz="2400" dirty="0" smtClean="0"/>
              <a:t>, carbonaceous, ordinary) reflect </a:t>
            </a:r>
            <a:r>
              <a:rPr lang="en-US" sz="2400" dirty="0" smtClean="0">
                <a:solidFill>
                  <a:srgbClr val="FF0000"/>
                </a:solidFill>
              </a:rPr>
              <a:t>nebular mixing </a:t>
            </a:r>
            <a:r>
              <a:rPr lang="en-US" sz="2400" dirty="0" smtClean="0"/>
              <a:t>phenomena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900" y="6309837"/>
            <a:ext cx="8843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3366FF"/>
                </a:solidFill>
              </a:rPr>
              <a:t>Next talk will review different BSE models, their origins and consequences…</a:t>
            </a:r>
            <a:endParaRPr lang="en-US" sz="2000" i="1" dirty="0">
              <a:solidFill>
                <a:srgbClr val="3366FF"/>
              </a:solidFill>
            </a:endParaRPr>
          </a:p>
        </p:txBody>
      </p:sp>
      <p:pic>
        <p:nvPicPr>
          <p:cNvPr id="8" name="Picture 7" descr="Lis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19" y="0"/>
            <a:ext cx="1738782" cy="25273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_of_Meteorit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800"/>
            <a:ext cx="8674100" cy="6650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8000" y="5740400"/>
            <a:ext cx="93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Irons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66015" y="6336268"/>
            <a:ext cx="3496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Northern Arizona Meteorite </a:t>
            </a:r>
            <a:r>
              <a:rPr lang="en-US" sz="1600" i="1" dirty="0" smtClean="0"/>
              <a:t>Laboratory</a:t>
            </a:r>
          </a:p>
          <a:p>
            <a:r>
              <a:rPr lang="en-US" sz="1600" i="1" dirty="0" smtClean="0"/>
              <a:t>http://www4.nau.edu/meteorite/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95" y="905154"/>
            <a:ext cx="86708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Chondrules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 E3 chondrites differ from those in other </a:t>
            </a:r>
            <a:r>
              <a:rPr lang="en-US" sz="2000" dirty="0" err="1" smtClean="0"/>
              <a:t>chondrite</a:t>
            </a:r>
            <a:r>
              <a:rPr lang="en-US" sz="2000" dirty="0" smtClean="0"/>
              <a:t> groups. 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Endmember</a:t>
            </a:r>
            <a:r>
              <a:rPr lang="en-US" sz="2000" dirty="0" smtClean="0"/>
              <a:t> </a:t>
            </a:r>
            <a:r>
              <a:rPr lang="en-US" sz="2000" dirty="0" err="1" smtClean="0"/>
              <a:t>enstatite</a:t>
            </a:r>
            <a:r>
              <a:rPr lang="en-US" sz="2000" dirty="0" smtClean="0"/>
              <a:t> (MgSiO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), some </a:t>
            </a:r>
            <a:r>
              <a:rPr lang="en-US" sz="2000" dirty="0" smtClean="0"/>
              <a:t>contain Si-bearing </a:t>
            </a:r>
            <a:r>
              <a:rPr lang="en-US" sz="2000" dirty="0" err="1" smtClean="0"/>
              <a:t>FeNi</a:t>
            </a:r>
            <a:r>
              <a:rPr lang="en-US" sz="2000" dirty="0" smtClean="0"/>
              <a:t> </a:t>
            </a:r>
            <a:r>
              <a:rPr lang="en-US" sz="2000" dirty="0" smtClean="0"/>
              <a:t>metal, sulfide</a:t>
            </a:r>
          </a:p>
          <a:p>
            <a:pPr>
              <a:buFontTx/>
              <a:buChar char="-"/>
            </a:pPr>
            <a:r>
              <a:rPr lang="en-US" sz="2000" dirty="0" smtClean="0"/>
              <a:t> Cr-bearing </a:t>
            </a:r>
            <a:r>
              <a:rPr lang="en-US" sz="2000" dirty="0" err="1" smtClean="0"/>
              <a:t>troilite</a:t>
            </a:r>
            <a:r>
              <a:rPr lang="en-US" sz="2000" dirty="0" smtClean="0"/>
              <a:t>, </a:t>
            </a:r>
          </a:p>
          <a:p>
            <a:pPr>
              <a:buFontTx/>
              <a:buChar char="-"/>
            </a:pPr>
            <a:r>
              <a:rPr lang="en-US" sz="2000" dirty="0" smtClean="0"/>
              <a:t> Mg, </a:t>
            </a:r>
            <a:r>
              <a:rPr lang="en-US" sz="2000" dirty="0" err="1" smtClean="0"/>
              <a:t>Mn</a:t>
            </a:r>
            <a:r>
              <a:rPr lang="en-US" sz="2000" dirty="0" smtClean="0"/>
              <a:t>- and Ca-sulfides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/>
              <a:t>less common Olivine and more </a:t>
            </a:r>
            <a:r>
              <a:rPr lang="en-US" sz="2000" dirty="0" err="1" smtClean="0"/>
              <a:t>FeO</a:t>
            </a:r>
            <a:r>
              <a:rPr lang="en-US" sz="2000" dirty="0" smtClean="0"/>
              <a:t>-rich pyroxene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Chondrules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 E-chondrites show a range </a:t>
            </a:r>
            <a:r>
              <a:rPr lang="en-US" sz="2000" dirty="0" smtClean="0"/>
              <a:t>of O isotope compositions</a:t>
            </a:r>
            <a:r>
              <a:rPr lang="en-US" sz="2000" dirty="0" smtClean="0"/>
              <a:t> demonstrating a mixing of components, </a:t>
            </a:r>
            <a:r>
              <a:rPr lang="en-US" sz="2000" dirty="0" smtClean="0"/>
              <a:t>similar to that</a:t>
            </a:r>
            <a:r>
              <a:rPr lang="en-US" sz="2000" dirty="0" smtClean="0"/>
              <a:t> seen in </a:t>
            </a:r>
            <a:r>
              <a:rPr lang="en-US" sz="2000" dirty="0" smtClean="0"/>
              <a:t>O and C </a:t>
            </a:r>
            <a:r>
              <a:rPr lang="en-US" sz="2000" dirty="0" err="1" smtClean="0"/>
              <a:t>chondrite</a:t>
            </a:r>
            <a:r>
              <a:rPr lang="en-US" sz="2000" dirty="0" smtClean="0"/>
              <a:t> </a:t>
            </a:r>
            <a:r>
              <a:rPr lang="en-US" sz="2000" dirty="0" smtClean="0"/>
              <a:t>groups.  Therefore, in all of these chondrites there are similar </a:t>
            </a:r>
            <a:r>
              <a:rPr lang="en-US" sz="2000" dirty="0" err="1" smtClean="0"/>
              <a:t>chondrule</a:t>
            </a:r>
            <a:r>
              <a:rPr lang="en-US" sz="2000" dirty="0" smtClean="0"/>
              <a:t>-forming processes, solid–gas mixing and possibly similar 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O-rich precursors solids. However, E3 </a:t>
            </a:r>
            <a:r>
              <a:rPr lang="en-US" sz="2000" dirty="0" err="1" smtClean="0"/>
              <a:t>chondrules</a:t>
            </a:r>
            <a:r>
              <a:rPr lang="en-US" sz="2000" dirty="0" smtClean="0"/>
              <a:t> formed in a distinct oxygen </a:t>
            </a:r>
            <a:r>
              <a:rPr lang="en-US" sz="2000" dirty="0" smtClean="0"/>
              <a:t>reservoir from the other </a:t>
            </a:r>
            <a:r>
              <a:rPr lang="en-US" sz="2000" dirty="0" err="1" smtClean="0"/>
              <a:t>chondrite</a:t>
            </a:r>
            <a:r>
              <a:rPr lang="en-US" sz="2000" dirty="0" smtClean="0"/>
              <a:t> groups.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Calcium–aluminum-rich inclusions </a:t>
            </a:r>
            <a:r>
              <a:rPr lang="en-US" sz="2000" dirty="0" smtClean="0"/>
              <a:t>(</a:t>
            </a:r>
            <a:r>
              <a:rPr lang="en-US" sz="2000" dirty="0" err="1" smtClean="0"/>
              <a:t>CAIs</a:t>
            </a:r>
            <a:r>
              <a:rPr lang="en-US" sz="2000" dirty="0" smtClean="0"/>
              <a:t>) in E3 chondrites have petrologic characteristics and oxygen isotope ratios similar to those in other </a:t>
            </a:r>
            <a:r>
              <a:rPr lang="en-US" sz="2000" dirty="0" err="1" smtClean="0"/>
              <a:t>chondrite</a:t>
            </a:r>
            <a:r>
              <a:rPr lang="en-US" sz="2000" dirty="0" smtClean="0"/>
              <a:t> groups. However, </a:t>
            </a:r>
            <a:r>
              <a:rPr lang="en-US" sz="2000" dirty="0" err="1" smtClean="0"/>
              <a:t>chondrules</a:t>
            </a:r>
            <a:r>
              <a:rPr lang="en-US" sz="2000" dirty="0" smtClean="0"/>
              <a:t> from E3 chondrites differ markedly from those in other </a:t>
            </a:r>
            <a:r>
              <a:rPr lang="en-US" sz="2000" dirty="0" err="1" smtClean="0"/>
              <a:t>chondrite</a:t>
            </a:r>
            <a:r>
              <a:rPr lang="en-US" sz="2000" dirty="0" smtClean="0"/>
              <a:t> groups.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100" y="50800"/>
            <a:ext cx="578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Enstatite</a:t>
            </a:r>
            <a:r>
              <a:rPr lang="en-US" sz="4000" dirty="0" smtClean="0"/>
              <a:t> Chondrites</a:t>
            </a:r>
            <a:r>
              <a:rPr lang="en-US" sz="2000" dirty="0" smtClean="0"/>
              <a:t>,  </a:t>
            </a:r>
            <a:r>
              <a:rPr lang="en-US" sz="2000" dirty="0" smtClean="0">
                <a:solidFill>
                  <a:srgbClr val="0000FF"/>
                </a:solidFill>
              </a:rPr>
              <a:t>an example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406112"/>
            <a:ext cx="5545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Solar Nebular Considerations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860" y="1140336"/>
            <a:ext cx="8328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000000"/>
                </a:solidFill>
              </a:rPr>
              <a:t>Space – Time – Temperature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342900" indent="-342900"/>
            <a:r>
              <a:rPr lang="en-US" sz="2800" dirty="0">
                <a:solidFill>
                  <a:srgbClr val="000000"/>
                </a:solidFill>
              </a:rPr>
              <a:t>	gradients and heterogeneity</a:t>
            </a:r>
          </a:p>
          <a:p>
            <a:pPr marL="342900" indent="-342900"/>
            <a:endParaRPr lang="en-US" sz="28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800" b="1" dirty="0">
                <a:solidFill>
                  <a:srgbClr val="000000"/>
                </a:solidFill>
              </a:rPr>
              <a:t>Sorting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342900" indent="-342900"/>
            <a:r>
              <a:rPr lang="en-US" sz="2800" dirty="0">
                <a:solidFill>
                  <a:srgbClr val="000000"/>
                </a:solidFill>
              </a:rPr>
              <a:t>	size  …CAI  </a:t>
            </a:r>
            <a:r>
              <a:rPr lang="en-US" sz="2800" dirty="0" err="1">
                <a:solidFill>
                  <a:srgbClr val="000000"/>
                </a:solidFill>
              </a:rPr>
              <a:t>vs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800" dirty="0" err="1">
                <a:solidFill>
                  <a:srgbClr val="000000"/>
                </a:solidFill>
              </a:rPr>
              <a:t>chondrules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800" dirty="0" err="1">
                <a:solidFill>
                  <a:srgbClr val="000000"/>
                </a:solidFill>
              </a:rPr>
              <a:t>vs</a:t>
            </a:r>
            <a:r>
              <a:rPr lang="en-US" sz="2800" dirty="0">
                <a:solidFill>
                  <a:srgbClr val="000000"/>
                </a:solidFill>
              </a:rPr>
              <a:t>  matrix</a:t>
            </a:r>
          </a:p>
          <a:p>
            <a:pPr marL="342900" indent="-342900"/>
            <a:r>
              <a:rPr lang="en-US" sz="2800" dirty="0">
                <a:solidFill>
                  <a:srgbClr val="000000"/>
                </a:solidFill>
              </a:rPr>
              <a:t>	density   …metals </a:t>
            </a:r>
            <a:r>
              <a:rPr lang="en-US" sz="2800" dirty="0" err="1">
                <a:solidFill>
                  <a:srgbClr val="000000"/>
                </a:solidFill>
              </a:rPr>
              <a:t>vs</a:t>
            </a:r>
            <a:r>
              <a:rPr lang="en-US" sz="2800" dirty="0">
                <a:solidFill>
                  <a:srgbClr val="000000"/>
                </a:solidFill>
              </a:rPr>
              <a:t> silicate</a:t>
            </a:r>
          </a:p>
          <a:p>
            <a:pPr marL="342900" indent="-342900"/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err="1">
                <a:solidFill>
                  <a:srgbClr val="000000"/>
                </a:solidFill>
              </a:rPr>
              <a:t>crystallinity</a:t>
            </a:r>
            <a:r>
              <a:rPr lang="en-US" sz="2800" dirty="0">
                <a:solidFill>
                  <a:srgbClr val="000000"/>
                </a:solidFill>
              </a:rPr>
              <a:t> …increases toward Sun</a:t>
            </a:r>
          </a:p>
          <a:p>
            <a:pPr marL="342900" indent="-342900"/>
            <a:endParaRPr lang="en-US" sz="28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800" b="1" dirty="0" err="1">
                <a:solidFill>
                  <a:srgbClr val="000000"/>
                </a:solidFill>
              </a:rPr>
              <a:t>Redox</a:t>
            </a:r>
            <a:r>
              <a:rPr lang="en-US" sz="2800" b="1" dirty="0">
                <a:solidFill>
                  <a:srgbClr val="000000"/>
                </a:solidFill>
              </a:rPr>
              <a:t> conditions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342900" indent="-342900"/>
            <a:r>
              <a:rPr lang="en-US" sz="2800" dirty="0">
                <a:solidFill>
                  <a:srgbClr val="000000"/>
                </a:solidFill>
              </a:rPr>
              <a:t>	nebular </a:t>
            </a:r>
            <a:r>
              <a:rPr lang="en-US" sz="2800" dirty="0" err="1">
                <a:solidFill>
                  <a:srgbClr val="000000"/>
                </a:solidFill>
              </a:rPr>
              <a:t>vs</a:t>
            </a:r>
            <a:r>
              <a:rPr lang="en-US" sz="2800" dirty="0">
                <a:solidFill>
                  <a:srgbClr val="000000"/>
                </a:solidFill>
              </a:rPr>
              <a:t> parent-body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944" y="5786371"/>
            <a:ext cx="892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2200" indent="-1028700"/>
            <a:r>
              <a:rPr lang="en-US" sz="2400" dirty="0">
                <a:solidFill>
                  <a:srgbClr val="0000FF"/>
                </a:solidFill>
              </a:rPr>
              <a:t>-  Compositional models differ widely, implying a factor of three difference in the Ca, Al, U &amp; </a:t>
            </a:r>
            <a:r>
              <a:rPr lang="en-US" sz="2400" dirty="0" err="1">
                <a:solidFill>
                  <a:srgbClr val="0000FF"/>
                </a:solidFill>
              </a:rPr>
              <a:t>Th</a:t>
            </a:r>
            <a:r>
              <a:rPr lang="en-US" sz="2400" dirty="0">
                <a:solidFill>
                  <a:srgbClr val="0000FF"/>
                </a:solidFill>
              </a:rPr>
              <a:t> content of the Earth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" name="Picture 8" descr="the plan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50" y="725154"/>
            <a:ext cx="14097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ompoundAlle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71455" y="3636536"/>
            <a:ext cx="1906788" cy="14300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406112"/>
            <a:ext cx="8330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Earth Models Update:   …</a:t>
            </a:r>
            <a:r>
              <a:rPr lang="en-US" sz="2800" dirty="0">
                <a:solidFill>
                  <a:srgbClr val="0000FF"/>
                </a:solidFill>
              </a:rPr>
              <a:t>just the last</a:t>
            </a:r>
            <a:r>
              <a:rPr lang="en-US" sz="2800" dirty="0" smtClean="0">
                <a:solidFill>
                  <a:srgbClr val="0000FF"/>
                </a:solidFill>
              </a:rPr>
              <a:t> 9 months!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58" y="1447800"/>
            <a:ext cx="7962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u="sng" dirty="0">
                <a:solidFill>
                  <a:srgbClr val="000000"/>
                </a:solidFill>
              </a:rPr>
              <a:t>Murakami et al</a:t>
            </a:r>
            <a:r>
              <a:rPr lang="en-US" dirty="0">
                <a:solidFill>
                  <a:srgbClr val="000000"/>
                </a:solidFill>
              </a:rPr>
              <a:t> (May - 2012, Nature): “…the lower mantle is enriched in silicon … consistent with the [CI] </a:t>
            </a:r>
            <a:r>
              <a:rPr lang="en-US" b="1" dirty="0">
                <a:solidFill>
                  <a:srgbClr val="FF0000"/>
                </a:solidFill>
              </a:rPr>
              <a:t>chondritic Earth model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  <a:p>
            <a:pPr marL="342900" indent="-342900"/>
            <a:endParaRPr lang="en-US" dirty="0">
              <a:solidFill>
                <a:srgbClr val="000000"/>
              </a:solidFill>
            </a:endParaRPr>
          </a:p>
          <a:p>
            <a:pPr marL="342900" indent="-342900"/>
            <a:r>
              <a:rPr lang="en-US" u="sng" dirty="0">
                <a:solidFill>
                  <a:srgbClr val="000000"/>
                </a:solidFill>
              </a:rPr>
              <a:t>Campbell and O’Neill </a:t>
            </a:r>
            <a:r>
              <a:rPr lang="en-US" dirty="0">
                <a:solidFill>
                  <a:srgbClr val="000000"/>
                </a:solidFill>
              </a:rPr>
              <a:t>(March - 2012, Nature): “Evidence </a:t>
            </a:r>
            <a:r>
              <a:rPr lang="en-US" b="1" dirty="0">
                <a:solidFill>
                  <a:srgbClr val="FF0000"/>
                </a:solidFill>
              </a:rPr>
              <a:t>against a chondritic Earth</a:t>
            </a:r>
            <a:r>
              <a:rPr lang="en-US" dirty="0">
                <a:solidFill>
                  <a:srgbClr val="00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/>
            <a:endParaRPr lang="en-US" dirty="0">
              <a:solidFill>
                <a:srgbClr val="000000"/>
              </a:solidFill>
            </a:endParaRPr>
          </a:p>
          <a:p>
            <a:pPr marL="342900" indent="-342900"/>
            <a:r>
              <a:rPr lang="en-US" u="sng" dirty="0">
                <a:solidFill>
                  <a:srgbClr val="000000"/>
                </a:solidFill>
              </a:rPr>
              <a:t>Zhang et al </a:t>
            </a:r>
            <a:r>
              <a:rPr lang="en-US" dirty="0">
                <a:solidFill>
                  <a:srgbClr val="000000"/>
                </a:solidFill>
              </a:rPr>
              <a:t>(March - 2012, Nature </a:t>
            </a:r>
            <a:r>
              <a:rPr lang="en-US" dirty="0" err="1">
                <a:solidFill>
                  <a:srgbClr val="000000"/>
                </a:solidFill>
              </a:rPr>
              <a:t>Geoscience</a:t>
            </a:r>
            <a:r>
              <a:rPr lang="en-US" dirty="0">
                <a:solidFill>
                  <a:srgbClr val="000000"/>
                </a:solidFill>
              </a:rPr>
              <a:t>): The Ti isotopic composition of the </a:t>
            </a:r>
            <a:r>
              <a:rPr lang="en-US" b="1" dirty="0">
                <a:solidFill>
                  <a:srgbClr val="FF0000"/>
                </a:solidFill>
              </a:rPr>
              <a:t>Earth and Moon overlaps that of </a:t>
            </a:r>
            <a:r>
              <a:rPr lang="en-US" b="1" dirty="0" err="1">
                <a:solidFill>
                  <a:srgbClr val="FF0000"/>
                </a:solidFill>
              </a:rPr>
              <a:t>enstatite</a:t>
            </a:r>
            <a:r>
              <a:rPr lang="en-US" b="1" dirty="0">
                <a:solidFill>
                  <a:srgbClr val="FF0000"/>
                </a:solidFill>
              </a:rPr>
              <a:t> chondrites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342900" indent="-342900"/>
            <a:endParaRPr lang="en-US" dirty="0">
              <a:solidFill>
                <a:srgbClr val="000000"/>
              </a:solidFill>
            </a:endParaRPr>
          </a:p>
          <a:p>
            <a:pPr marL="342900" indent="-342900"/>
            <a:r>
              <a:rPr lang="en-US" dirty="0" err="1">
                <a:solidFill>
                  <a:srgbClr val="000000"/>
                </a:solidFill>
              </a:rPr>
              <a:t>Fitoussi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u="sng" dirty="0">
                <a:solidFill>
                  <a:srgbClr val="000000"/>
                </a:solidFill>
              </a:rPr>
              <a:t>Bourdon</a:t>
            </a:r>
            <a:r>
              <a:rPr lang="en-US" dirty="0">
                <a:solidFill>
                  <a:srgbClr val="000000"/>
                </a:solidFill>
              </a:rPr>
              <a:t> (March - 2012, Science): “Si isotopes support the conclusion that </a:t>
            </a:r>
            <a:r>
              <a:rPr lang="en-US" b="1" dirty="0">
                <a:solidFill>
                  <a:srgbClr val="FF0000"/>
                </a:solidFill>
              </a:rPr>
              <a:t>Earth was not built solely from </a:t>
            </a:r>
            <a:r>
              <a:rPr lang="en-US" b="1" dirty="0" err="1">
                <a:solidFill>
                  <a:srgbClr val="FF0000"/>
                </a:solidFill>
              </a:rPr>
              <a:t>enstatite</a:t>
            </a:r>
            <a:r>
              <a:rPr lang="en-US" b="1" dirty="0">
                <a:solidFill>
                  <a:srgbClr val="FF0000"/>
                </a:solidFill>
              </a:rPr>
              <a:t> chondrites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  <a:p>
            <a:pPr marL="342900" indent="-342900"/>
            <a:endParaRPr lang="en-US" dirty="0">
              <a:solidFill>
                <a:srgbClr val="000000"/>
              </a:solidFill>
            </a:endParaRPr>
          </a:p>
          <a:p>
            <a:pPr marL="342900" indent="-342900"/>
            <a:r>
              <a:rPr lang="en-US" u="sng" dirty="0">
                <a:solidFill>
                  <a:srgbClr val="000000"/>
                </a:solidFill>
              </a:rPr>
              <a:t>Warren </a:t>
            </a:r>
            <a:r>
              <a:rPr lang="en-US" dirty="0">
                <a:solidFill>
                  <a:srgbClr val="000000"/>
                </a:solidFill>
              </a:rPr>
              <a:t>(Nov - 2011, EPSL): “Among known </a:t>
            </a:r>
            <a:r>
              <a:rPr lang="en-US" dirty="0" err="1">
                <a:solidFill>
                  <a:srgbClr val="000000"/>
                </a:solidFill>
              </a:rPr>
              <a:t>chondrite</a:t>
            </a:r>
            <a:r>
              <a:rPr lang="en-US" dirty="0">
                <a:solidFill>
                  <a:srgbClr val="000000"/>
                </a:solidFill>
              </a:rPr>
              <a:t> groups, </a:t>
            </a:r>
            <a:r>
              <a:rPr lang="en-US" b="1" dirty="0">
                <a:solidFill>
                  <a:srgbClr val="FF0000"/>
                </a:solidFill>
              </a:rPr>
              <a:t>EH yields a relatively close fit to the stable-isotopic composition of Earth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658" y="5769114"/>
            <a:ext cx="711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2200" indent="-1028700"/>
            <a:r>
              <a:rPr lang="en-US" sz="2000" dirty="0">
                <a:solidFill>
                  <a:srgbClr val="0000FF"/>
                </a:solidFill>
              </a:rPr>
              <a:t>-  Compositional models differ widely, implying a factor of two difference in the U &amp; </a:t>
            </a:r>
            <a:r>
              <a:rPr lang="en-US" sz="2000" dirty="0" err="1">
                <a:solidFill>
                  <a:srgbClr val="0000FF"/>
                </a:solidFill>
              </a:rPr>
              <a:t>Th</a:t>
            </a:r>
            <a:r>
              <a:rPr lang="en-US" sz="2000" dirty="0">
                <a:solidFill>
                  <a:srgbClr val="0000FF"/>
                </a:solidFill>
              </a:rPr>
              <a:t> content of the Earth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799" y="2311400"/>
            <a:ext cx="8533701" cy="67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199" y="3022600"/>
            <a:ext cx="8533701" cy="67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6656" y="3848100"/>
            <a:ext cx="8533701" cy="67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6656" y="4745018"/>
            <a:ext cx="8533701" cy="67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9799" y="5803900"/>
            <a:ext cx="8533701" cy="67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152400" y="0"/>
            <a:ext cx="936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635000" indent="-6350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U content of BSE models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8300" y="784086"/>
            <a:ext cx="8458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06400" indent="-406400" defTabSz="914400" fontAlgn="base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Nucelosynthesis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FF"/>
                </a:solidFill>
              </a:rPr>
              <a:t>U/Si and </a:t>
            </a:r>
            <a:r>
              <a:rPr lang="en-US" sz="2400" dirty="0" err="1">
                <a:solidFill>
                  <a:srgbClr val="0000FF"/>
                </a:solidFill>
              </a:rPr>
              <a:t>Th</a:t>
            </a:r>
            <a:r>
              <a:rPr lang="en-US" sz="2400" dirty="0">
                <a:solidFill>
                  <a:srgbClr val="0000FF"/>
                </a:solidFill>
              </a:rPr>
              <a:t>/Si production probability</a:t>
            </a:r>
          </a:p>
          <a:p>
            <a:pPr marL="406400" indent="-406400" defTabSz="914400" fontAlgn="base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Heat flow: </a:t>
            </a:r>
            <a:r>
              <a:rPr lang="en-US" sz="2400" dirty="0">
                <a:solidFill>
                  <a:srgbClr val="0000FF"/>
                </a:solidFill>
              </a:rPr>
              <a:t>secular cooling </a:t>
            </a:r>
            <a:r>
              <a:rPr lang="en-US" sz="2400" dirty="0" err="1">
                <a:solidFill>
                  <a:srgbClr val="0000FF"/>
                </a:solidFill>
              </a:rPr>
              <a:t>vs</a:t>
            </a:r>
            <a:r>
              <a:rPr lang="en-US" sz="2400" dirty="0">
                <a:solidFill>
                  <a:srgbClr val="0000FF"/>
                </a:solidFill>
              </a:rPr>
              <a:t> radiogenic contribution… ?</a:t>
            </a:r>
          </a:p>
          <a:p>
            <a:pPr marL="406400" indent="-406400" defTabSz="914400" fontAlgn="base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Modeling composition: </a:t>
            </a:r>
            <a:r>
              <a:rPr lang="en-US" sz="2400" dirty="0">
                <a:solidFill>
                  <a:srgbClr val="0000FF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chondrite</a:t>
            </a:r>
            <a:r>
              <a:rPr lang="en-US" sz="2400" dirty="0">
                <a:solidFill>
                  <a:srgbClr val="0000FF"/>
                </a:solidFill>
              </a:rPr>
              <a:t> should we use?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300" y="2709089"/>
            <a:ext cx="8407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u="sng" dirty="0">
                <a:solidFill>
                  <a:srgbClr val="000000"/>
                </a:solidFill>
              </a:rPr>
              <a:t>A brief (albeit biased) history of U estimates in BSE: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>
                <a:solidFill>
                  <a:srgbClr val="0000FF"/>
                </a:solidFill>
              </a:rPr>
              <a:t>Urey (56) 16 ppb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err="1">
                <a:solidFill>
                  <a:srgbClr val="000000"/>
                </a:solidFill>
              </a:rPr>
              <a:t>Turcotte</a:t>
            </a:r>
            <a:r>
              <a:rPr lang="en-US" dirty="0">
                <a:solidFill>
                  <a:srgbClr val="000000"/>
                </a:solidFill>
              </a:rPr>
              <a:t> &amp; Schubert (82; 03) </a:t>
            </a:r>
            <a:r>
              <a:rPr lang="en-US" b="1" dirty="0">
                <a:solidFill>
                  <a:srgbClr val="FF0000"/>
                </a:solidFill>
              </a:rPr>
              <a:t>31 </a:t>
            </a:r>
            <a:r>
              <a:rPr lang="en-US" dirty="0">
                <a:solidFill>
                  <a:srgbClr val="000000"/>
                </a:solidFill>
              </a:rPr>
              <a:t>ppb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Wasserburg</a:t>
            </a:r>
            <a:r>
              <a:rPr lang="en-US" dirty="0">
                <a:solidFill>
                  <a:srgbClr val="000000"/>
                </a:solidFill>
              </a:rPr>
              <a:t> et al (63)  </a:t>
            </a:r>
            <a:r>
              <a:rPr lang="en-US" b="1" dirty="0">
                <a:solidFill>
                  <a:srgbClr val="FF0000"/>
                </a:solidFill>
              </a:rPr>
              <a:t>33 </a:t>
            </a:r>
            <a:r>
              <a:rPr lang="en-US" dirty="0">
                <a:solidFill>
                  <a:srgbClr val="000000"/>
                </a:solidFill>
              </a:rPr>
              <a:t>ppb	Hart &amp; </a:t>
            </a:r>
            <a:r>
              <a:rPr lang="en-US" dirty="0" err="1">
                <a:solidFill>
                  <a:srgbClr val="000000"/>
                </a:solidFill>
              </a:rPr>
              <a:t>Zindler</a:t>
            </a:r>
            <a:r>
              <a:rPr lang="en-US" dirty="0">
                <a:solidFill>
                  <a:srgbClr val="000000"/>
                </a:solidFill>
              </a:rPr>
              <a:t> (86) 20.8 ppb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Ganapathy</a:t>
            </a:r>
            <a:r>
              <a:rPr lang="en-US" dirty="0">
                <a:solidFill>
                  <a:srgbClr val="000000"/>
                </a:solidFill>
              </a:rPr>
              <a:t> &amp; Anders (74) 18 ppb 	McDonough &amp; Sun (95)  20 ppb ± 4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>
                <a:solidFill>
                  <a:srgbClr val="000000"/>
                </a:solidFill>
              </a:rPr>
              <a:t>Ringwood (75) 20 ppb	</a:t>
            </a:r>
            <a:r>
              <a:rPr lang="en-US" dirty="0" err="1">
                <a:solidFill>
                  <a:srgbClr val="000000"/>
                </a:solidFill>
              </a:rPr>
              <a:t>Allegre</a:t>
            </a:r>
            <a:r>
              <a:rPr lang="en-US" dirty="0">
                <a:solidFill>
                  <a:srgbClr val="000000"/>
                </a:solidFill>
              </a:rPr>
              <a:t> et al (95) 21 ppb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Jagoutz</a:t>
            </a:r>
            <a:r>
              <a:rPr lang="en-US" dirty="0">
                <a:solidFill>
                  <a:srgbClr val="000000"/>
                </a:solidFill>
              </a:rPr>
              <a:t> et al (79) 26 ppb	Palme &amp; O’Neill (03) 22 ppb ± 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>
                <a:solidFill>
                  <a:srgbClr val="000000"/>
                </a:solidFill>
              </a:rPr>
              <a:t>Schubert et al (80) </a:t>
            </a:r>
            <a:r>
              <a:rPr lang="en-US" b="1" dirty="0">
                <a:solidFill>
                  <a:srgbClr val="FF0000"/>
                </a:solidFill>
              </a:rPr>
              <a:t>31 </a:t>
            </a:r>
            <a:r>
              <a:rPr lang="en-US" dirty="0">
                <a:solidFill>
                  <a:srgbClr val="000000"/>
                </a:solidFill>
              </a:rPr>
              <a:t>ppb	</a:t>
            </a:r>
            <a:r>
              <a:rPr lang="en-US" dirty="0" err="1">
                <a:solidFill>
                  <a:srgbClr val="000000"/>
                </a:solidFill>
              </a:rPr>
              <a:t>Lyubetskaya</a:t>
            </a:r>
            <a:r>
              <a:rPr lang="en-US" dirty="0">
                <a:solidFill>
                  <a:srgbClr val="000000"/>
                </a:solidFill>
              </a:rPr>
              <a:t> &amp; </a:t>
            </a:r>
            <a:r>
              <a:rPr lang="en-US" dirty="0" err="1">
                <a:solidFill>
                  <a:srgbClr val="000000"/>
                </a:solidFill>
              </a:rPr>
              <a:t>Korenaga</a:t>
            </a:r>
            <a:r>
              <a:rPr lang="en-US" dirty="0">
                <a:solidFill>
                  <a:srgbClr val="000000"/>
                </a:solidFill>
              </a:rPr>
              <a:t> (05) 17 ppb±3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>
                <a:solidFill>
                  <a:srgbClr val="000000"/>
                </a:solidFill>
              </a:rPr>
              <a:t>Davies (80) 12-23 ppb	O’Neill &amp; Palme (08) </a:t>
            </a:r>
            <a:r>
              <a:rPr lang="en-US" b="1" dirty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000000"/>
                </a:solidFill>
              </a:rPr>
              <a:t>ppb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7211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Wanke</a:t>
            </a:r>
            <a:r>
              <a:rPr lang="en-US" dirty="0">
                <a:solidFill>
                  <a:srgbClr val="000000"/>
                </a:solidFill>
              </a:rPr>
              <a:t> (81) 21 ppb	</a:t>
            </a:r>
            <a:r>
              <a:rPr lang="en-US" dirty="0" err="1">
                <a:solidFill>
                  <a:srgbClr val="000000"/>
                </a:solidFill>
              </a:rPr>
              <a:t>Javoy</a:t>
            </a:r>
            <a:r>
              <a:rPr lang="en-US" dirty="0">
                <a:solidFill>
                  <a:srgbClr val="000000"/>
                </a:solidFill>
              </a:rPr>
              <a:t> et al (10) </a:t>
            </a:r>
            <a:r>
              <a:rPr lang="en-US" b="1" dirty="0">
                <a:solidFill>
                  <a:srgbClr val="FF0000"/>
                </a:solidFill>
              </a:rPr>
              <a:t>12 </a:t>
            </a:r>
            <a:r>
              <a:rPr lang="en-US" dirty="0">
                <a:solidFill>
                  <a:srgbClr val="000000"/>
                </a:solidFill>
              </a:rPr>
              <a:t>ppb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11" y="7634"/>
            <a:ext cx="880241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Nature &amp; amount of Earth’s thermal power </a:t>
            </a:r>
          </a:p>
          <a:p>
            <a:pPr algn="ctr"/>
            <a:endParaRPr lang="en-US" sz="300" i="1" dirty="0">
              <a:solidFill>
                <a:srgbClr val="3366FF"/>
              </a:solidFill>
            </a:endParaRPr>
          </a:p>
          <a:p>
            <a:pPr algn="ctr"/>
            <a:r>
              <a:rPr lang="en-US" sz="3200" i="1" dirty="0">
                <a:solidFill>
                  <a:srgbClr val="3366FF"/>
                </a:solidFill>
              </a:rPr>
              <a:t>radiogenic heating </a:t>
            </a:r>
            <a:r>
              <a:rPr lang="en-US" sz="3200" i="1" dirty="0" err="1">
                <a:solidFill>
                  <a:srgbClr val="3366FF"/>
                </a:solidFill>
              </a:rPr>
              <a:t>vs</a:t>
            </a:r>
            <a:r>
              <a:rPr lang="en-US" sz="3200" i="1" dirty="0">
                <a:solidFill>
                  <a:srgbClr val="3366FF"/>
                </a:solidFill>
              </a:rPr>
              <a:t> secular cooling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913" y="1564311"/>
            <a:ext cx="8773087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9813" indent="-1001713">
              <a:tabLst>
                <a:tab pos="2698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-	abundance of heat producing elements (K, </a:t>
            </a:r>
            <a:r>
              <a:rPr lang="en-US" sz="2800" dirty="0" err="1">
                <a:solidFill>
                  <a:srgbClr val="000000"/>
                </a:solidFill>
              </a:rPr>
              <a:t>Th</a:t>
            </a:r>
            <a:r>
              <a:rPr lang="en-US" sz="2800" dirty="0">
                <a:solidFill>
                  <a:srgbClr val="000000"/>
                </a:solidFill>
              </a:rPr>
              <a:t>, U) in the Earth</a:t>
            </a:r>
          </a:p>
          <a:p>
            <a:pPr marL="1039813" indent="-1001713">
              <a:tabLst>
                <a:tab pos="26987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1039813" indent="-1001713">
              <a:tabLst>
                <a:tab pos="2698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-	clues to planet formation processes</a:t>
            </a:r>
          </a:p>
          <a:p>
            <a:pPr marL="1039813" indent="-1001713">
              <a:tabLst>
                <a:tab pos="26987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1039813" indent="-1001713">
              <a:tabLst>
                <a:tab pos="2698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-	amount of radiogenic power to drive mantle convection &amp; plate tectonics</a:t>
            </a:r>
          </a:p>
          <a:p>
            <a:pPr marL="1039813" indent="-1001713">
              <a:tabLst>
                <a:tab pos="269875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1039813" indent="-1001713">
              <a:tabLst>
                <a:tab pos="2698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-	is the mantle compositionally layered or have large structures?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9559" y="2054873"/>
            <a:ext cx="402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estimates of BSE from 9TW to 36TW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5414" y="3110609"/>
            <a:ext cx="376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constrains chondritic Earth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4412" y="4320112"/>
            <a:ext cx="372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estimates of mantle 1TW to 28TW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726737" y="1383074"/>
            <a:ext cx="590596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09189" y="5265462"/>
            <a:ext cx="367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layers, LLSVP, </a:t>
            </a:r>
            <a:r>
              <a:rPr lang="en-US" i="1" dirty="0" err="1">
                <a:solidFill>
                  <a:srgbClr val="FF0000"/>
                </a:solidFill>
              </a:rPr>
              <a:t>superplume</a:t>
            </a:r>
            <a:r>
              <a:rPr lang="en-US" i="1" dirty="0">
                <a:solidFill>
                  <a:srgbClr val="FF0000"/>
                </a:solidFill>
              </a:rPr>
              <a:t> piles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0913" y="5750073"/>
            <a:ext cx="7744387" cy="1244600"/>
            <a:chOff x="370913" y="5750073"/>
            <a:chExt cx="7744387" cy="1244600"/>
          </a:xfrm>
        </p:grpSpPr>
        <p:sp>
          <p:nvSpPr>
            <p:cNvPr id="5" name="TextBox 4"/>
            <p:cNvSpPr txBox="1"/>
            <p:nvPr/>
          </p:nvSpPr>
          <p:spPr>
            <a:xfrm>
              <a:off x="370913" y="6155779"/>
              <a:ext cx="6509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</a:rPr>
                <a:t>the future…    </a:t>
              </a:r>
              <a:r>
                <a:rPr lang="en-US" sz="3600" i="1" dirty="0">
                  <a:solidFill>
                    <a:srgbClr val="FF0000"/>
                  </a:solidFill>
                </a:rPr>
                <a:t> Geoneutrino studies  </a:t>
              </a:r>
            </a:p>
          </p:txBody>
        </p:sp>
        <p:pic>
          <p:nvPicPr>
            <p:cNvPr id="10" name="Picture 9" descr="santa_hom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0100" y="5750073"/>
              <a:ext cx="965200" cy="1244600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Oval 2"/>
          <p:cNvSpPr>
            <a:spLocks noChangeAspect="1" noChangeArrowheads="1"/>
          </p:cNvSpPr>
          <p:nvPr/>
        </p:nvSpPr>
        <p:spPr bwMode="auto">
          <a:xfrm>
            <a:off x="1600200" y="763588"/>
            <a:ext cx="5484813" cy="548481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1" name="Oval 3"/>
          <p:cNvSpPr>
            <a:spLocks noChangeAspect="1" noChangeArrowheads="1"/>
          </p:cNvSpPr>
          <p:nvPr/>
        </p:nvSpPr>
        <p:spPr bwMode="auto">
          <a:xfrm>
            <a:off x="2973388" y="2133600"/>
            <a:ext cx="2741612" cy="274161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676400" y="3938588"/>
            <a:ext cx="1471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Mantle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898525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>
            <a:off x="4953000" y="4114800"/>
            <a:ext cx="2438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6746875" y="5538788"/>
            <a:ext cx="2246313" cy="1095375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Siderophile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H="1" flipV="1">
            <a:off x="1219200" y="838200"/>
            <a:ext cx="15240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150813" y="152400"/>
            <a:ext cx="1952625" cy="1095375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Lithophile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2209800" y="0"/>
            <a:ext cx="4451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Ca, Al, REE, K, Th &amp; U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7324725" y="4495800"/>
            <a:ext cx="1516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Fe, Ni,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P, Os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6781800" y="1143000"/>
            <a:ext cx="2362200" cy="107721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</a:rPr>
              <a:t>Atmophile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 flipH="1">
            <a:off x="7162800" y="22098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2514</Words>
  <Application>Microsoft Macintosh PowerPoint</Application>
  <PresentationFormat>On-screen Show (4:3)</PresentationFormat>
  <Paragraphs>376</Paragraphs>
  <Slides>42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Office Theme</vt:lpstr>
      <vt:lpstr>Default Design</vt:lpstr>
      <vt:lpstr>1_Default Design</vt:lpstr>
      <vt:lpstr>4_Blank Presentation</vt:lpstr>
      <vt:lpstr>1_Office Theme</vt:lpstr>
      <vt:lpstr>2_Default Design</vt:lpstr>
      <vt:lpstr>5_Blank Presentation</vt:lpstr>
      <vt:lpstr>2_Blank Presentation</vt:lpstr>
      <vt:lpstr>2_Office Theme</vt:lpstr>
      <vt:lpstr>Slide 1</vt:lpstr>
      <vt:lpstr>Slide 2</vt:lpstr>
      <vt:lpstr>Just a side note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McDonough</dc:creator>
  <cp:lastModifiedBy>Bill McDonough</cp:lastModifiedBy>
  <cp:revision>52</cp:revision>
  <dcterms:created xsi:type="dcterms:W3CDTF">2012-07-18T14:51:36Z</dcterms:created>
  <dcterms:modified xsi:type="dcterms:W3CDTF">2012-07-20T17:03:14Z</dcterms:modified>
</cp:coreProperties>
</file>