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778" r:id="rId2"/>
    <p:sldMasterId id="2147483788" r:id="rId3"/>
  </p:sldMasterIdLst>
  <p:notesMasterIdLst>
    <p:notesMasterId r:id="rId29"/>
  </p:notesMasterIdLst>
  <p:handoutMasterIdLst>
    <p:handoutMasterId r:id="rId30"/>
  </p:handoutMasterIdLst>
  <p:sldIdLst>
    <p:sldId id="504" r:id="rId4"/>
    <p:sldId id="431" r:id="rId5"/>
    <p:sldId id="512" r:id="rId6"/>
    <p:sldId id="505" r:id="rId7"/>
    <p:sldId id="562" r:id="rId8"/>
    <p:sldId id="461" r:id="rId9"/>
    <p:sldId id="541" r:id="rId10"/>
    <p:sldId id="563" r:id="rId11"/>
    <p:sldId id="517" r:id="rId12"/>
    <p:sldId id="543" r:id="rId13"/>
    <p:sldId id="552" r:id="rId14"/>
    <p:sldId id="542" r:id="rId15"/>
    <p:sldId id="564" r:id="rId16"/>
    <p:sldId id="475" r:id="rId17"/>
    <p:sldId id="411" r:id="rId18"/>
    <p:sldId id="522" r:id="rId19"/>
    <p:sldId id="553" r:id="rId20"/>
    <p:sldId id="521" r:id="rId21"/>
    <p:sldId id="533" r:id="rId22"/>
    <p:sldId id="534" r:id="rId23"/>
    <p:sldId id="532" r:id="rId24"/>
    <p:sldId id="535" r:id="rId25"/>
    <p:sldId id="537" r:id="rId26"/>
    <p:sldId id="538" r:id="rId27"/>
    <p:sldId id="539" r:id="rId28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4608"/>
    <a:srgbClr val="ED0000"/>
    <a:srgbClr val="03BA0F"/>
    <a:srgbClr val="06D214"/>
    <a:srgbClr val="09EB1A"/>
    <a:srgbClr val="FF8187"/>
    <a:srgbClr val="08A415"/>
    <a:srgbClr val="A4710A"/>
    <a:srgbClr val="A4D6E3"/>
    <a:srgbClr val="D1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6747" autoAdjust="0"/>
  </p:normalViewPr>
  <p:slideViewPr>
    <p:cSldViewPr snapToGrid="0" snapToObjects="1">
      <p:cViewPr>
        <p:scale>
          <a:sx n="94" d="100"/>
          <a:sy n="94" d="100"/>
        </p:scale>
        <p:origin x="-7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2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2DDBEE4-74A9-FF4F-B86A-4DA6D6AE7FB2}" type="datetimeFigureOut">
              <a:rPr lang="en-US" smtClean="0"/>
              <a:pPr/>
              <a:t>7/15/14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C023191-DB06-5848-8389-EB48460282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43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173AB52-CC81-2B4E-A135-29566F24FC95}" type="datetimeFigureOut">
              <a:rPr lang="en-US" smtClean="0"/>
              <a:pPr/>
              <a:t>7/15/14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8651184-382E-C240-BCE4-73D196CE8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9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0D098-F3AD-7849-8541-C87CB81DE161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2999C3-EBA4-8E48-906E-949FDD172B77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A1B157-6575-8149-BED7-6CE2C280C7F2}" type="slidenum">
              <a:rPr lang="en-US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067FA-0F02-6A41-9E39-FC13883923B3}" type="slidenum">
              <a:rPr lang="en-US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40093193" indent="-39609940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8325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665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4497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93301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80D2EB3F-01F1-4E1D-9C59-7B8B9082E93F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BC838-1290-DB4C-A650-2F0D388FF376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651" tIns="47325" rIns="94651" bIns="47325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567AB-6365-4AB9-A01B-FE305E3514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26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A86FED-F3A1-834C-AA14-F4293050C2C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82786-5CDA-3C44-B437-6D917B7210FE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7C11-6077-FC49-AA5A-3D9EC40B40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A01AD-1268-6F43-94C1-3634C323755C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94992382"/>
      </p:ext>
    </p:extLst>
  </p:cSld>
  <p:clrMapOvr>
    <a:masterClrMapping/>
  </p:clrMapOvr>
  <p:transition xmlns:p14="http://schemas.microsoft.com/office/powerpoint/2010/main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707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44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3014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079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354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0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404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432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20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EA7B8-A5EA-4B44-9BCC-CB228EE84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174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550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AF1B4-798C-7F4B-BEAF-DC8C93D9EC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660F3-906B-3B47-8962-1E2627B25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5026-2AB2-5F40-A362-4F1FAE9B8E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7C11-6077-FC49-AA5A-3D9EC40B409F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0316671"/>
      </p:ext>
    </p:extLst>
  </p:cSld>
  <p:clrMapOvr>
    <a:masterClrMapping/>
  </p:clrMapOvr>
  <p:transition xmlns:p14="http://schemas.microsoft.com/office/powerpoint/2010/main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EA7B8-A5EA-4B44-9BCC-CB228EE846A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2875580"/>
      </p:ext>
    </p:extLst>
  </p:cSld>
  <p:clrMapOvr>
    <a:masterClrMapping/>
  </p:clrMapOvr>
  <p:transition xmlns:p14="http://schemas.microsoft.com/office/powerpoint/2010/main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AF1B4-798C-7F4B-BEAF-DC8C93D9ECE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9942470"/>
      </p:ext>
    </p:extLst>
  </p:cSld>
  <p:clrMapOvr>
    <a:masterClrMapping/>
  </p:clrMapOvr>
  <p:transition xmlns:p14="http://schemas.microsoft.com/office/powerpoint/2010/main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660F3-906B-3B47-8962-1E2627B2548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81635097"/>
      </p:ext>
    </p:extLst>
  </p:cSld>
  <p:clrMapOvr>
    <a:masterClrMapping/>
  </p:clrMapOvr>
  <p:transition xmlns:p14="http://schemas.microsoft.com/office/powerpoint/2010/main"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05AC11-9C61-CE46-B7FD-44D6A4A8B3ED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3" r:id="rId2"/>
    <p:sldLayoutId id="2147483675" r:id="rId3"/>
    <p:sldLayoutId id="2147483676" r:id="rId4"/>
    <p:sldLayoutId id="2147483704" r:id="rId5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05AC11-9C61-CE46-B7FD-44D6A4A8B3ED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0795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1CACA-1B78-2045-8C5E-9E927357FD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27D4-D62F-C149-99CD-7652B657B6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8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hyperlink" Target="http://arxiv.org/abs/1301.0365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Relationship Id="rId3" Type="http://schemas.openxmlformats.org/officeDocument/2006/relationships/hyperlink" Target="http://arxiv.org/abs/1301.0365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hyperlink" Target="http://arxiv.org/ct?url=http://dx.doi.org/10.1016/j.epsl.2012.11.001&amp;v=fd8acf9c" TargetMode="External"/><Relationship Id="rId5" Type="http://schemas.openxmlformats.org/officeDocument/2006/relationships/hyperlink" Target="http://arxiv.org/abs/1207.085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hyperlink" Target="http://arxiv.org/ct?url=http://dx.doi.org/10.1016/j.epsl.2012.11.001&amp;v=fd8acf9c" TargetMode="External"/><Relationship Id="rId5" Type="http://schemas.openxmlformats.org/officeDocument/2006/relationships/hyperlink" Target="http://arxiv.org/abs/1207.0853" TargetMode="External"/><Relationship Id="rId6" Type="http://schemas.openxmlformats.org/officeDocument/2006/relationships/hyperlink" Target="http://arxiv.org/abs/1301.0365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g"/><Relationship Id="rId3" Type="http://schemas.openxmlformats.org/officeDocument/2006/relationships/hyperlink" Target="http://arxiv.org/abs/1207.0853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8769" y="2245657"/>
            <a:ext cx="4886869" cy="458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9" descr="nsf4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19" y="5827180"/>
            <a:ext cx="994140" cy="9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-533825" y="104775"/>
            <a:ext cx="10437138" cy="152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Geoneutrinos and heat production in the Earth </a:t>
            </a:r>
            <a:endParaRPr lang="en-US" sz="5400" b="1" dirty="0">
              <a:solidFill>
                <a:srgbClr val="000000"/>
              </a:solidFill>
            </a:endParaRPr>
          </a:p>
        </p:txBody>
      </p:sp>
      <p:pic>
        <p:nvPicPr>
          <p:cNvPr id="25605" name="Picture 4" descr="inform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9124" y="5840410"/>
            <a:ext cx="9906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pu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043" y="6040614"/>
            <a:ext cx="817385" cy="817385"/>
          </a:xfrm>
          <a:prstGeom prst="rect">
            <a:avLst/>
          </a:prstGeom>
        </p:spPr>
      </p:pic>
      <p:pic>
        <p:nvPicPr>
          <p:cNvPr id="11" name="Picture 10" descr="image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1583" y="5864254"/>
            <a:ext cx="739380" cy="1035847"/>
          </a:xfrm>
          <a:prstGeom prst="rect">
            <a:avLst/>
          </a:prstGeom>
        </p:spPr>
      </p:pic>
      <p:sp>
        <p:nvSpPr>
          <p:cNvPr id="25610" name="TextBox 12"/>
          <p:cNvSpPr txBox="1">
            <a:spLocks noChangeArrowheads="1"/>
          </p:cNvSpPr>
          <p:nvPr/>
        </p:nvSpPr>
        <p:spPr bwMode="auto">
          <a:xfrm>
            <a:off x="140967" y="1737604"/>
            <a:ext cx="77421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u="sng" dirty="0" smtClean="0">
                <a:solidFill>
                  <a:srgbClr val="000000"/>
                </a:solidFill>
              </a:rPr>
              <a:t>Bill McDonough</a:t>
            </a:r>
            <a:r>
              <a:rPr lang="en-US" sz="2000" dirty="0" smtClean="0">
                <a:solidFill>
                  <a:srgbClr val="000000"/>
                </a:solidFill>
              </a:rPr>
              <a:t>, *</a:t>
            </a:r>
            <a:r>
              <a:rPr lang="en-US" sz="2000" u="sng" dirty="0" smtClean="0">
                <a:solidFill>
                  <a:srgbClr val="000000"/>
                </a:solidFill>
              </a:rPr>
              <a:t>Yu Huang 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r>
              <a:rPr lang="en-US" sz="2000" u="sng" dirty="0" err="1" smtClean="0">
                <a:solidFill>
                  <a:srgbClr val="000000"/>
                </a:solidFill>
              </a:rPr>
              <a:t>Ondřej</a:t>
            </a:r>
            <a:r>
              <a:rPr lang="en-US" sz="2000" u="sng" dirty="0" smtClean="0">
                <a:solidFill>
                  <a:srgbClr val="000000"/>
                </a:solidFill>
              </a:rPr>
              <a:t> </a:t>
            </a:r>
            <a:r>
              <a:rPr lang="en-US" sz="2000" u="sng" dirty="0" err="1" smtClean="0">
                <a:solidFill>
                  <a:srgbClr val="000000"/>
                </a:solidFill>
              </a:rPr>
              <a:t>Šrámek</a:t>
            </a:r>
            <a:r>
              <a:rPr lang="en-US" sz="2000" dirty="0" smtClean="0">
                <a:solidFill>
                  <a:srgbClr val="000000"/>
                </a:solidFill>
              </a:rPr>
              <a:t> and </a:t>
            </a:r>
            <a:r>
              <a:rPr lang="en-US" sz="2000" u="sng" dirty="0" smtClean="0">
                <a:solidFill>
                  <a:srgbClr val="000000"/>
                </a:solidFill>
              </a:rPr>
              <a:t>Roberta Rudnick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Geology, U Maryland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u="sng" dirty="0" smtClean="0">
                <a:solidFill>
                  <a:srgbClr val="000000"/>
                </a:solidFill>
              </a:rPr>
              <a:t>Steve Dye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i="1" dirty="0" smtClean="0">
                <a:solidFill>
                  <a:srgbClr val="000000"/>
                </a:solidFill>
              </a:rPr>
              <a:t>Natural Science,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Hawaii Pacific U and Physics, U Hawaii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u="sng" dirty="0" err="1" smtClean="0">
                <a:solidFill>
                  <a:srgbClr val="000000"/>
                </a:solidFill>
              </a:rPr>
              <a:t>Shijie</a:t>
            </a:r>
            <a:r>
              <a:rPr lang="en-US" sz="2000" u="sng" dirty="0" smtClean="0">
                <a:solidFill>
                  <a:srgbClr val="000000"/>
                </a:solidFill>
              </a:rPr>
              <a:t> </a:t>
            </a:r>
            <a:r>
              <a:rPr lang="en-US" sz="2000" u="sng" dirty="0" err="1" smtClean="0">
                <a:solidFill>
                  <a:srgbClr val="000000"/>
                </a:solidFill>
              </a:rPr>
              <a:t>Zhong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i="1" dirty="0" smtClean="0">
                <a:solidFill>
                  <a:srgbClr val="000000"/>
                </a:solidFill>
              </a:rPr>
              <a:t>Physics, U Colorado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u="sng" dirty="0" smtClean="0">
                <a:solidFill>
                  <a:srgbClr val="000000"/>
                </a:solidFill>
              </a:rPr>
              <a:t>Fabio </a:t>
            </a:r>
            <a:r>
              <a:rPr lang="en-US" sz="2000" u="sng" dirty="0" err="1" smtClean="0">
                <a:solidFill>
                  <a:srgbClr val="000000"/>
                </a:solidFill>
              </a:rPr>
              <a:t>Mantovani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i="1" dirty="0" smtClean="0">
                <a:solidFill>
                  <a:srgbClr val="000000"/>
                </a:solidFill>
              </a:rPr>
              <a:t>Physics, U Ferrara, Italy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u="sng" dirty="0" smtClean="0">
                <a:solidFill>
                  <a:srgbClr val="000000"/>
                </a:solidFill>
              </a:rPr>
              <a:t>John Learned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Physics, U </a:t>
            </a:r>
            <a:r>
              <a:rPr lang="en-US" sz="2000" i="1" dirty="0" smtClean="0">
                <a:solidFill>
                  <a:srgbClr val="000000"/>
                </a:solidFill>
              </a:rPr>
              <a:t>Hawaii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575" y="5304979"/>
            <a:ext cx="16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baseline="30000" dirty="0" smtClean="0">
                <a:solidFill>
                  <a:srgbClr val="000000"/>
                </a:solidFill>
              </a:rPr>
              <a:t>*</a:t>
            </a:r>
            <a:r>
              <a:rPr lang="en-US" sz="1400" i="1" dirty="0" smtClean="0"/>
              <a:t>graduate student</a:t>
            </a:r>
          </a:p>
          <a:p>
            <a:r>
              <a:rPr lang="en-US" sz="1400" i="1" baseline="30000" dirty="0" smtClean="0">
                <a:solidFill>
                  <a:srgbClr val="000000"/>
                </a:solidFill>
              </a:rPr>
              <a:t>+</a:t>
            </a:r>
            <a:r>
              <a:rPr lang="en-US" sz="1400" i="1" dirty="0" smtClean="0"/>
              <a:t>post-doc</a:t>
            </a:r>
            <a:endParaRPr lang="en-US" sz="1400" i="1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24175" y="5330379"/>
            <a:ext cx="1439525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3216" y="5663995"/>
            <a:ext cx="753238" cy="753238"/>
          </a:xfrm>
          <a:prstGeom prst="rect">
            <a:avLst/>
          </a:prstGeom>
        </p:spPr>
      </p:pic>
      <p:pic>
        <p:nvPicPr>
          <p:cNvPr id="9" name="Picture 8" descr="Colorado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7817" y="5655835"/>
            <a:ext cx="797498" cy="7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975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3"/>
          <p:cNvSpPr txBox="1">
            <a:spLocks noChangeArrowheads="1"/>
          </p:cNvSpPr>
          <p:nvPr/>
        </p:nvSpPr>
        <p:spPr bwMode="auto">
          <a:xfrm>
            <a:off x="-15766" y="762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latin typeface="Arial" pitchFamily="34" charset="0"/>
                <a:cs typeface="Arial" pitchFamily="34" charset="0"/>
              </a:rPr>
              <a:t>Can Physics Help Geoscience?</a:t>
            </a:r>
            <a:endParaRPr lang="en-US" altLang="zh-CN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C:\Users\Geology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81062"/>
            <a:ext cx="90678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71600" y="6060129"/>
            <a:ext cx="6766956" cy="400110"/>
            <a:chOff x="6538356" y="5831241"/>
            <a:chExt cx="2133600" cy="958410"/>
          </a:xfrm>
        </p:grpSpPr>
        <p:sp>
          <p:nvSpPr>
            <p:cNvPr id="6" name="TextBox 5"/>
            <p:cNvSpPr txBox="1"/>
            <p:nvPr/>
          </p:nvSpPr>
          <p:spPr>
            <a:xfrm>
              <a:off x="6538356" y="5831241"/>
              <a:ext cx="2133600" cy="958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TNU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: geo-n</a:t>
              </a:r>
              <a:r>
                <a:rPr lang="en-US" sz="2000" dirty="0" smtClean="0">
                  <a:latin typeface="Symbol" pitchFamily="18" charset="2"/>
                  <a:cs typeface="Arial" pitchFamily="34" charset="0"/>
                </a:rPr>
                <a:t>u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event seen by a kiloton detector in a year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946792" y="5955527"/>
              <a:ext cx="8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907239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8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959" y="-82977"/>
            <a:ext cx="8239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Summary of geoneutrino results</a:t>
            </a:r>
            <a:endParaRPr lang="en-US" sz="4800" dirty="0">
              <a:solidFill>
                <a:srgbClr val="0000FF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428" y="5521733"/>
            <a:ext cx="55398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cap="all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Silicate Earth 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MODELS</a:t>
            </a:r>
          </a:p>
          <a:p>
            <a:r>
              <a:rPr lang="en-US" sz="2000" u="sng" dirty="0" err="1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Cosmochemical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: uses meteorites – 10 TW</a:t>
            </a:r>
          </a:p>
          <a:p>
            <a:r>
              <a:rPr lang="en-US" sz="2000" u="sng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Geochemical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: uses terrestrial rocks 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–20 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TW</a:t>
            </a:r>
          </a:p>
          <a:p>
            <a:r>
              <a:rPr lang="en-US" sz="2000" u="sng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Geodynamical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: parameterized convection 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– 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30 TW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 </a:t>
            </a:r>
            <a:endParaRPr lang="en-US" sz="2000" i="1" dirty="0" smtClean="0">
              <a:solidFill>
                <a:srgbClr val="0000FF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2589" y="5710873"/>
            <a:ext cx="3724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Calibri"/>
              </a:rPr>
              <a:t>TW scales relative to U 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Calibri"/>
              </a:rPr>
              <a:t>10, 20, 30 TW ≈ 10, 20, 30 ppb</a:t>
            </a:r>
            <a:endParaRPr lang="en-US" sz="2000" i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6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9" y="1137500"/>
            <a:ext cx="3000375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 descr="bx_tankmode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8131" y="1211379"/>
            <a:ext cx="3072857" cy="409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-1588" y="814504"/>
            <a:ext cx="2922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KamLAND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Japan (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1kt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6377333" y="817320"/>
            <a:ext cx="27735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Borexino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(</a:t>
            </a:r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0.3kt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6813" name="Rectangle 13"/>
          <p:cNvSpPr>
            <a:spLocks noChangeArrowheads="1"/>
          </p:cNvSpPr>
          <p:nvPr/>
        </p:nvSpPr>
        <p:spPr bwMode="auto">
          <a:xfrm>
            <a:off x="2295525" y="5356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129871" y="5498275"/>
            <a:ext cx="3273021" cy="1298007"/>
            <a:chOff x="240836" y="1174031"/>
            <a:chExt cx="3274142" cy="1297795"/>
          </a:xfrm>
        </p:grpSpPr>
        <p:pic>
          <p:nvPicPr>
            <p:cNvPr id="19" name="Picture 197" descr="kamland_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0836" y="1174031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" name="Group 15"/>
            <p:cNvGrpSpPr>
              <a:grpSpLocks/>
            </p:cNvGrpSpPr>
            <p:nvPr/>
          </p:nvGrpSpPr>
          <p:grpSpPr bwMode="auto">
            <a:xfrm>
              <a:off x="1375902" y="1241775"/>
              <a:ext cx="1334619" cy="786220"/>
              <a:chOff x="1023124" y="2455332"/>
              <a:chExt cx="1334619" cy="786220"/>
            </a:xfrm>
          </p:grpSpPr>
          <p:sp>
            <p:nvSpPr>
              <p:cNvPr id="22" name="TextBox 12"/>
              <p:cNvSpPr txBox="1">
                <a:spLocks noChangeArrowheads="1"/>
              </p:cNvSpPr>
              <p:nvPr/>
            </p:nvSpPr>
            <p:spPr bwMode="auto">
              <a:xfrm>
                <a:off x="1023124" y="2554111"/>
                <a:ext cx="869349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116</a:t>
                </a:r>
              </a:p>
            </p:txBody>
          </p:sp>
          <p:sp>
            <p:nvSpPr>
              <p:cNvPr id="23" name="TextBox 13"/>
              <p:cNvSpPr txBox="1">
                <a:spLocks noChangeArrowheads="1"/>
              </p:cNvSpPr>
              <p:nvPr/>
            </p:nvSpPr>
            <p:spPr bwMode="auto">
              <a:xfrm>
                <a:off x="1650999" y="2455332"/>
                <a:ext cx="70674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+28</a:t>
                </a:r>
              </a:p>
            </p:txBody>
          </p:sp>
          <p:sp>
            <p:nvSpPr>
              <p:cNvPr id="24" name="TextBox 14"/>
              <p:cNvSpPr txBox="1">
                <a:spLocks noChangeArrowheads="1"/>
              </p:cNvSpPr>
              <p:nvPr/>
            </p:nvSpPr>
            <p:spPr bwMode="auto">
              <a:xfrm>
                <a:off x="1721557" y="2779887"/>
                <a:ext cx="62949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-27</a:t>
                </a:r>
              </a:p>
            </p:txBody>
          </p:sp>
        </p:grp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931335" y="2102554"/>
              <a:ext cx="2583643" cy="36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Mar ‘02 to Nov ‘12</a:t>
              </a:r>
            </a:p>
          </p:txBody>
        </p:sp>
      </p:grpSp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6105219" y="5555513"/>
            <a:ext cx="3125642" cy="1226286"/>
            <a:chOff x="456686" y="3838027"/>
            <a:chExt cx="3028757" cy="1227478"/>
          </a:xfrm>
        </p:grpSpPr>
        <p:pic>
          <p:nvPicPr>
            <p:cNvPr id="26" name="Picture 121" descr="borex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6686" y="3838027"/>
              <a:ext cx="872284" cy="872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18"/>
            <p:cNvSpPr txBox="1">
              <a:spLocks noChangeArrowheads="1"/>
            </p:cNvSpPr>
            <p:nvPr/>
          </p:nvSpPr>
          <p:spPr bwMode="auto">
            <a:xfrm>
              <a:off x="1364857" y="3903630"/>
              <a:ext cx="1693424" cy="585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14.3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</a:t>
              </a:r>
              <a:r>
                <a:rPr lang="en-US" sz="3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4.4</a:t>
              </a:r>
            </a:p>
          </p:txBody>
        </p:sp>
        <p:sp>
          <p:nvSpPr>
            <p:cNvPr id="28" name="TextBox 21"/>
            <p:cNvSpPr txBox="1">
              <a:spLocks noChangeArrowheads="1"/>
            </p:cNvSpPr>
            <p:nvPr/>
          </p:nvSpPr>
          <p:spPr bwMode="auto">
            <a:xfrm>
              <a:off x="889000" y="4696173"/>
              <a:ext cx="2596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Dec ‘07 to Aug ‘12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19400" y="895480"/>
            <a:ext cx="3470275" cy="5723274"/>
            <a:chOff x="0" y="914400"/>
            <a:chExt cx="3470275" cy="5723274"/>
          </a:xfrm>
        </p:grpSpPr>
        <p:pic>
          <p:nvPicPr>
            <p:cNvPr id="76804" name="Picture 4" descr="590px-Snoplus_anchor_possibilit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1293813"/>
              <a:ext cx="3470275" cy="3522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07" name="Rectangle 7"/>
            <p:cNvSpPr>
              <a:spLocks noChangeArrowheads="1"/>
            </p:cNvSpPr>
            <p:nvPr/>
          </p:nvSpPr>
          <p:spPr bwMode="auto">
            <a:xfrm>
              <a:off x="457200" y="914400"/>
              <a:ext cx="25479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SNO+, Canada (</a:t>
              </a:r>
              <a:r>
                <a: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1kt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3152" y="4615836"/>
              <a:ext cx="273526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 construction </a:t>
              </a:r>
            </a:p>
          </p:txBody>
        </p:sp>
        <p:pic>
          <p:nvPicPr>
            <p:cNvPr id="33" name="Picture 3074" descr="logo+_520x68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364142" y="5647074"/>
              <a:ext cx="758825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3526538" y="504125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(online 2014)</a:t>
            </a:r>
            <a:endParaRPr lang="en-US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23"/>
          <p:cNvSpPr txBox="1">
            <a:spLocks noChangeArrowheads="1"/>
          </p:cNvSpPr>
          <p:nvPr/>
        </p:nvSpPr>
        <p:spPr bwMode="auto">
          <a:xfrm>
            <a:off x="-21431" y="762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latin typeface="Arial" pitchFamily="34" charset="0"/>
                <a:cs typeface="Arial" pitchFamily="34" charset="0"/>
              </a:rPr>
              <a:t>Present Liquid Scintillator Detectors</a:t>
            </a:r>
            <a:endParaRPr lang="en-US" altLang="zh-CN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rge_and_det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0323" y="3075240"/>
            <a:ext cx="8459085" cy="378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43303" y="3909664"/>
            <a:ext cx="353712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</a:rPr>
              <a:t>Hanohano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International 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 ocean-based </a:t>
            </a:r>
            <a:r>
              <a:rPr lang="en-US" sz="2800" b="1" dirty="0" smtClean="0">
                <a:solidFill>
                  <a:srgbClr val="000000"/>
                </a:solidFill>
              </a:rPr>
              <a:t>(</a:t>
            </a:r>
            <a:r>
              <a:rPr lang="en-US" sz="2800" b="1" dirty="0">
                <a:solidFill>
                  <a:srgbClr val="0000FF"/>
                </a:solidFill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</a:rPr>
              <a:t>0kt</a:t>
            </a:r>
            <a:r>
              <a:rPr lang="en-US" sz="2800" b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4" name="Picture 11" descr="LE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715" y="228206"/>
            <a:ext cx="2758479" cy="351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3100474" y="229557"/>
            <a:ext cx="12618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LENA,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EU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(</a:t>
            </a:r>
            <a:r>
              <a:rPr lang="en-US" sz="2800" b="1" dirty="0" smtClean="0">
                <a:solidFill>
                  <a:srgbClr val="0000FF"/>
                </a:solidFill>
              </a:rPr>
              <a:t>50kt</a:t>
            </a:r>
            <a:r>
              <a:rPr lang="en-US" sz="2800" b="1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7" name="Picture 6" descr="DBII_tank_mod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14" y="228206"/>
            <a:ext cx="2723536" cy="3666752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834486" y="0"/>
            <a:ext cx="11833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JUNO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China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(</a:t>
            </a:r>
            <a:r>
              <a:rPr lang="en-US" sz="2800" b="1" dirty="0" smtClean="0">
                <a:solidFill>
                  <a:srgbClr val="0000FF"/>
                </a:solidFill>
              </a:rPr>
              <a:t>20kt</a:t>
            </a:r>
            <a:r>
              <a:rPr lang="en-US" sz="2800" b="1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6864" y="1756294"/>
            <a:ext cx="2544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3BA0F"/>
                </a:solidFill>
              </a:rPr>
              <a:t>Future</a:t>
            </a:r>
          </a:p>
          <a:p>
            <a:pPr algn="ctr"/>
            <a:r>
              <a:rPr lang="en-US" sz="3600" b="1" dirty="0" smtClean="0">
                <a:solidFill>
                  <a:srgbClr val="03BA0F"/>
                </a:solidFill>
              </a:rPr>
              <a:t>detectors?</a:t>
            </a:r>
            <a:endParaRPr lang="en-US" sz="3600" b="1" dirty="0">
              <a:solidFill>
                <a:srgbClr val="03BA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7967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256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Geoneutrino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Flux on Earth Surface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300235"/>
              </p:ext>
            </p:extLst>
          </p:nvPr>
        </p:nvGraphicFramePr>
        <p:xfrm>
          <a:off x="1066800" y="1868673"/>
          <a:ext cx="7054672" cy="1542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3" imgW="2743200" imgH="609480" progId="Equation.3">
                  <p:embed/>
                </p:oleObj>
              </mc:Choice>
              <mc:Fallback>
                <p:oleObj name="Equation" r:id="rId3" imgW="274320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868673"/>
                        <a:ext cx="7054672" cy="1542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15797" y="994477"/>
            <a:ext cx="5480957" cy="1835809"/>
            <a:chOff x="3012621" y="1768204"/>
            <a:chExt cx="5480957" cy="1835809"/>
          </a:xfrm>
        </p:grpSpPr>
        <p:sp>
          <p:nvSpPr>
            <p:cNvPr id="10" name="Oval 9"/>
            <p:cNvSpPr/>
            <p:nvPr/>
          </p:nvSpPr>
          <p:spPr>
            <a:xfrm>
              <a:off x="4678024" y="3018152"/>
              <a:ext cx="840798" cy="585861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Elbow Connector 10"/>
            <p:cNvCxnSpPr>
              <a:stCxn id="10" idx="0"/>
            </p:cNvCxnSpPr>
            <p:nvPr/>
          </p:nvCxnSpPr>
          <p:spPr>
            <a:xfrm rot="5400000" flipH="1" flipV="1">
              <a:off x="4676994" y="2589745"/>
              <a:ext cx="849836" cy="6979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012621" y="1768204"/>
              <a:ext cx="5480957" cy="40011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Activity and number of produced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geoneutrinos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08802" y="994478"/>
            <a:ext cx="2819400" cy="1716918"/>
            <a:chOff x="6714448" y="1806195"/>
            <a:chExt cx="2819400" cy="1716918"/>
          </a:xfrm>
        </p:grpSpPr>
        <p:sp>
          <p:nvSpPr>
            <p:cNvPr id="14" name="Oval 13"/>
            <p:cNvSpPr/>
            <p:nvPr/>
          </p:nvSpPr>
          <p:spPr>
            <a:xfrm>
              <a:off x="8225593" y="3069915"/>
              <a:ext cx="609600" cy="453198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14448" y="1806195"/>
              <a:ext cx="2819400" cy="400110"/>
            </a:xfrm>
            <a:prstGeom prst="rect">
              <a:avLst/>
            </a:prstGeom>
            <a:noFill/>
            <a:ln w="158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Volume of source unit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" name="Elbow Connector 15"/>
            <p:cNvCxnSpPr>
              <a:stCxn id="14" idx="0"/>
            </p:cNvCxnSpPr>
            <p:nvPr/>
          </p:nvCxnSpPr>
          <p:spPr>
            <a:xfrm flipV="1">
              <a:off x="8530393" y="2206306"/>
              <a:ext cx="0" cy="863609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596354" y="2677851"/>
            <a:ext cx="5099846" cy="2298137"/>
            <a:chOff x="3276600" y="3381959"/>
            <a:chExt cx="5099846" cy="2298137"/>
          </a:xfrm>
        </p:grpSpPr>
        <p:sp>
          <p:nvSpPr>
            <p:cNvPr id="18" name="Oval 17"/>
            <p:cNvSpPr/>
            <p:nvPr/>
          </p:nvSpPr>
          <p:spPr>
            <a:xfrm>
              <a:off x="7198054" y="3381959"/>
              <a:ext cx="263992" cy="585176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Elbow Connector 18"/>
            <p:cNvCxnSpPr>
              <a:stCxn id="18" idx="5"/>
              <a:endCxn id="20" idx="3"/>
            </p:cNvCxnSpPr>
            <p:nvPr/>
          </p:nvCxnSpPr>
          <p:spPr>
            <a:xfrm rot="16200000" flipH="1">
              <a:off x="7100614" y="4204208"/>
              <a:ext cx="1598603" cy="953061"/>
            </a:xfrm>
            <a:prstGeom prst="bentConnector4">
              <a:avLst>
                <a:gd name="adj1" fmla="val 41062"/>
                <a:gd name="adj2" fmla="val 123986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276600" y="5279986"/>
              <a:ext cx="5099846" cy="400110"/>
            </a:xfrm>
            <a:prstGeom prst="rect">
              <a:avLst/>
            </a:prstGeom>
            <a:noFill/>
            <a:ln w="158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Distance between source unit and detector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43954" y="1905001"/>
            <a:ext cx="5023646" cy="2458861"/>
            <a:chOff x="2443954" y="1905001"/>
            <a:chExt cx="5023646" cy="2458861"/>
          </a:xfrm>
        </p:grpSpPr>
        <p:sp>
          <p:nvSpPr>
            <p:cNvPr id="25" name="TextBox 24"/>
            <p:cNvSpPr txBox="1"/>
            <p:nvPr/>
          </p:nvSpPr>
          <p:spPr>
            <a:xfrm>
              <a:off x="2443954" y="3890077"/>
              <a:ext cx="4953000" cy="47378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Abundance and density of the source unit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486400" y="1905001"/>
              <a:ext cx="914400" cy="6565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526098" y="1921751"/>
              <a:ext cx="941502" cy="66904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23" idx="4"/>
            </p:cNvCxnSpPr>
            <p:nvPr/>
          </p:nvCxnSpPr>
          <p:spPr>
            <a:xfrm>
              <a:off x="6996849" y="2590800"/>
              <a:ext cx="0" cy="1299277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2" idx="4"/>
            </p:cNvCxnSpPr>
            <p:nvPr/>
          </p:nvCxnSpPr>
          <p:spPr>
            <a:xfrm>
              <a:off x="5943600" y="2561501"/>
              <a:ext cx="38100" cy="1328576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986754" y="2055701"/>
            <a:ext cx="3429000" cy="1609774"/>
            <a:chOff x="1986754" y="2055701"/>
            <a:chExt cx="3429000" cy="1609774"/>
          </a:xfrm>
        </p:grpSpPr>
        <p:sp>
          <p:nvSpPr>
            <p:cNvPr id="6" name="Oval 5"/>
            <p:cNvSpPr/>
            <p:nvPr/>
          </p:nvSpPr>
          <p:spPr>
            <a:xfrm>
              <a:off x="2913854" y="2055701"/>
              <a:ext cx="2115346" cy="8729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28254" y="2928616"/>
              <a:ext cx="2" cy="3367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986754" y="3265365"/>
              <a:ext cx="3429000" cy="40011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Survival probability function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0" y="5410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structure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smtClean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and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chemical composition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ueear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632" y="-31883"/>
            <a:ext cx="3278368" cy="3331032"/>
          </a:xfrm>
          <a:prstGeom prst="rect">
            <a:avLst/>
          </a:prstGeom>
        </p:spPr>
      </p:pic>
      <p:pic>
        <p:nvPicPr>
          <p:cNvPr id="3" name="Picture 2" descr="sphere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452" y="3405870"/>
            <a:ext cx="2875492" cy="3210966"/>
          </a:xfrm>
          <a:prstGeom prst="rect">
            <a:avLst/>
          </a:prstGeom>
        </p:spPr>
      </p:pic>
      <p:pic>
        <p:nvPicPr>
          <p:cNvPr id="2" name="Picture 1" descr="Volume_element_spherical_coordinat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210" y="3461622"/>
            <a:ext cx="4724400" cy="3396378"/>
          </a:xfrm>
          <a:prstGeom prst="rect">
            <a:avLst/>
          </a:prstGeom>
        </p:spPr>
      </p:pic>
      <p:pic>
        <p:nvPicPr>
          <p:cNvPr id="4" name="Picture 3" descr="sphere_interi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682" y="3299149"/>
            <a:ext cx="5184775" cy="31468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851" y="-31883"/>
            <a:ext cx="5606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Constructing a 3-D reference model Earth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584" y="1608667"/>
            <a:ext cx="34743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assigning chemical and physical states to Earth </a:t>
            </a:r>
            <a:r>
              <a:rPr lang="en-US" sz="2800" dirty="0" err="1" smtClean="0"/>
              <a:t>voxels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016747" y="2652818"/>
            <a:ext cx="2381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1</a:t>
            </a:r>
            <a:r>
              <a:rPr lang="en-US" i="1" baseline="30000" dirty="0" smtClean="0">
                <a:solidFill>
                  <a:srgbClr val="FF0000"/>
                </a:solidFill>
              </a:rPr>
              <a:t>o</a:t>
            </a:r>
            <a:r>
              <a:rPr lang="en-US" i="1" dirty="0" smtClean="0">
                <a:solidFill>
                  <a:srgbClr val="FF0000"/>
                </a:solidFill>
              </a:rPr>
              <a:t> x 1</a:t>
            </a:r>
            <a:r>
              <a:rPr lang="en-US" i="1" baseline="30000" dirty="0" smtClean="0">
                <a:solidFill>
                  <a:srgbClr val="FF0000"/>
                </a:solidFill>
              </a:rPr>
              <a:t>o</a:t>
            </a:r>
            <a:r>
              <a:rPr lang="en-US" i="1" dirty="0" smtClean="0">
                <a:solidFill>
                  <a:srgbClr val="FF0000"/>
                </a:solidFill>
              </a:rPr>
              <a:t> x “z” tile 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mapping of elements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5242515" y="3299149"/>
            <a:ext cx="270233" cy="7673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512748" y="3299149"/>
            <a:ext cx="885934" cy="5376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141801" y="6486488"/>
            <a:ext cx="443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Huang </a:t>
            </a:r>
            <a:r>
              <a:rPr lang="en-US" sz="1600" i="1" dirty="0">
                <a:solidFill>
                  <a:srgbClr val="000000"/>
                </a:solidFill>
              </a:rPr>
              <a:t>et al (2013) G-cubed </a:t>
            </a:r>
            <a:r>
              <a:rPr lang="en-US" sz="1600" b="1" i="1" dirty="0">
                <a:solidFill>
                  <a:srgbClr val="000000"/>
                </a:solidFill>
                <a:hlinkClick r:id="rId6"/>
              </a:rPr>
              <a:t>arXiv:1301.0365</a:t>
            </a:r>
            <a:r>
              <a:rPr lang="en-US" sz="1600" b="1" i="1" dirty="0">
                <a:solidFill>
                  <a:srgbClr val="000000"/>
                </a:solidFill>
              </a:rPr>
              <a:t> 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011"/>
            <a:ext cx="3942974" cy="2900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4" y="3188354"/>
            <a:ext cx="4314899" cy="3656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298" y="1567156"/>
            <a:ext cx="4995702" cy="5348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1817" y="148610"/>
            <a:ext cx="433965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 Earth Reference Model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7 layers for the top 200 km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Integrate 3 global models for the crust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New crust model with uncertainties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9568" y="44871"/>
            <a:ext cx="2777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Huang et al (2013) G-cubed</a:t>
            </a:r>
            <a:endParaRPr lang="en-US" sz="1600" i="1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831986" y="729539"/>
            <a:ext cx="632624" cy="202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3750914" y="983263"/>
            <a:ext cx="743612" cy="24077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576338" y="1359646"/>
            <a:ext cx="125574" cy="360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5571401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8854" y="1484622"/>
            <a:ext cx="571504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接箭头连接符 3"/>
          <p:cNvCxnSpPr/>
          <p:nvPr/>
        </p:nvCxnSpPr>
        <p:spPr>
          <a:xfrm rot="10800000">
            <a:off x="6375462" y="2199002"/>
            <a:ext cx="71438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84086" y="198468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Upper crust</a:t>
            </a:r>
            <a:endParaRPr lang="zh-CN" altLang="en-US" dirty="0"/>
          </a:p>
        </p:txBody>
      </p:sp>
      <p:cxnSp>
        <p:nvCxnSpPr>
          <p:cNvPr id="6" name="直接箭头连接符 5"/>
          <p:cNvCxnSpPr/>
          <p:nvPr/>
        </p:nvCxnSpPr>
        <p:spPr>
          <a:xfrm rot="10800000">
            <a:off x="6304024" y="2770506"/>
            <a:ext cx="71438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12648" y="255619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Middle crust</a:t>
            </a:r>
            <a:endParaRPr lang="zh-CN" altLang="en-US" dirty="0"/>
          </a:p>
        </p:txBody>
      </p:sp>
      <p:cxnSp>
        <p:nvCxnSpPr>
          <p:cNvPr id="8" name="直接箭头连接符 7"/>
          <p:cNvCxnSpPr/>
          <p:nvPr/>
        </p:nvCxnSpPr>
        <p:spPr>
          <a:xfrm rot="10800000">
            <a:off x="6161148" y="3413448"/>
            <a:ext cx="71438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6869772" y="319913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Lower crust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 rot="10800000">
            <a:off x="5649448" y="4270704"/>
            <a:ext cx="71438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/>
          <p:nvPr/>
        </p:nvSpPr>
        <p:spPr>
          <a:xfrm>
            <a:off x="6358072" y="412782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Upper mantle</a:t>
            </a:r>
            <a:endParaRPr lang="zh-CN" altLang="en-US" dirty="0"/>
          </a:p>
        </p:txBody>
      </p:sp>
      <p:sp>
        <p:nvSpPr>
          <p:cNvPr id="12" name="左大括号 11"/>
          <p:cNvSpPr/>
          <p:nvPr/>
        </p:nvSpPr>
        <p:spPr>
          <a:xfrm>
            <a:off x="1005978" y="2056126"/>
            <a:ext cx="285752" cy="2071702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95014" y="2876740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~35km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5657" y="84543"/>
            <a:ext cx="9417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Geological model – Continental Crust</a:t>
            </a:r>
            <a:endParaRPr lang="zh-CN" alt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469617" y="4259774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/>
              <a:t>Moho</a:t>
            </a:r>
            <a:endParaRPr lang="zh-CN" altLang="en-US" sz="2400" dirty="0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1359653" y="4568658"/>
            <a:ext cx="928694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0935" y="6186992"/>
            <a:ext cx="840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Surfaces of each layer is defined by geophysical data</a:t>
            </a:r>
            <a:r>
              <a:rPr lang="en-US" altLang="zh-CN" dirty="0"/>
              <a:t> </a:t>
            </a:r>
            <a:r>
              <a:rPr lang="en-US" altLang="zh-CN" dirty="0" smtClean="0"/>
              <a:t>(i.e., gravity and seismic)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2554" y="4639838"/>
            <a:ext cx="178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crust – mantle </a:t>
            </a:r>
          </a:p>
          <a:p>
            <a:r>
              <a:rPr lang="en-US" dirty="0" smtClean="0"/>
              <a:t>boundary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20869" y="1469637"/>
            <a:ext cx="896875" cy="613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U</a:t>
            </a:r>
            <a:r>
              <a:rPr lang="en-US" sz="2000" b="1" dirty="0" smtClean="0"/>
              <a:t> </a:t>
            </a:r>
          </a:p>
          <a:p>
            <a:pPr algn="ctr">
              <a:lnSpc>
                <a:spcPts val="2000"/>
              </a:lnSpc>
            </a:pPr>
            <a:r>
              <a:rPr lang="en-US" sz="2000" b="1" dirty="0" smtClean="0"/>
              <a:t>(ppm)</a:t>
            </a:r>
            <a:endParaRPr lang="en-US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8520545" y="2014336"/>
            <a:ext cx="50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426285" y="2587428"/>
            <a:ext cx="50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236728" y="3228961"/>
            <a:ext cx="50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06892" y="4158796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0.01</a:t>
            </a:r>
          </a:p>
        </p:txBody>
      </p:sp>
    </p:spTree>
    <p:extLst>
      <p:ext uri="{BB962C8B-B14F-4D97-AF65-F5344CB8AC3E}">
        <p14:creationId xmlns:p14="http://schemas.microsoft.com/office/powerpoint/2010/main" val="331518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e_geonu_flux_yuhua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49" y="1236410"/>
            <a:ext cx="5993732" cy="4980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606" y="-19204"/>
            <a:ext cx="7807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Predicted Global geoneutrino flux based on our new Reference Model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29750" y="6473203"/>
            <a:ext cx="4067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 </a:t>
            </a:r>
            <a:r>
              <a:rPr lang="en-US" sz="1400" i="1" dirty="0" smtClean="0">
                <a:solidFill>
                  <a:srgbClr val="000000"/>
                </a:solidFill>
              </a:rPr>
              <a:t>Huang </a:t>
            </a:r>
            <a:r>
              <a:rPr lang="en-US" sz="1400" i="1" dirty="0" smtClean="0"/>
              <a:t>et </a:t>
            </a:r>
            <a:r>
              <a:rPr lang="en-US" sz="1400" i="1" dirty="0"/>
              <a:t>al (</a:t>
            </a:r>
            <a:r>
              <a:rPr lang="en-US" sz="1400" i="1" dirty="0" smtClean="0"/>
              <a:t>2013) G-cubed </a:t>
            </a:r>
            <a:r>
              <a:rPr lang="en-US" sz="1400" b="1" i="1" dirty="0" smtClean="0">
                <a:hlinkClick r:id="rId3"/>
              </a:rPr>
              <a:t>arXiv</a:t>
            </a:r>
            <a:r>
              <a:rPr lang="en-US" sz="1400" b="1" i="1" dirty="0">
                <a:hlinkClick r:id="rId3"/>
              </a:rPr>
              <a:t>:1301.0365</a:t>
            </a:r>
            <a:r>
              <a:rPr lang="en-US" sz="1400" b="1" i="1" dirty="0"/>
              <a:t> </a:t>
            </a:r>
            <a:endParaRPr lang="en-US" sz="1400" i="1" dirty="0"/>
          </a:p>
        </p:txBody>
      </p:sp>
      <p:sp>
        <p:nvSpPr>
          <p:cNvPr id="5" name="TextBox 31"/>
          <p:cNvSpPr txBox="1">
            <a:spLocks noChangeArrowheads="1"/>
          </p:cNvSpPr>
          <p:nvPr/>
        </p:nvSpPr>
        <p:spPr bwMode="auto">
          <a:xfrm>
            <a:off x="5733513" y="5561541"/>
            <a:ext cx="3657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i="1" u="sng" dirty="0">
                <a:solidFill>
                  <a:srgbClr val="000000"/>
                </a:solidFill>
                <a:ea typeface="Arial" charset="0"/>
                <a:cs typeface="Arial" charset="0"/>
              </a:rPr>
              <a:t>Geoneutrino detection rate</a:t>
            </a:r>
          </a:p>
        </p:txBody>
      </p:sp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5569826" y="5934075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--TNU: Terrestrial Neutrino Unit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-- 1 TNU = one geoneutrino event </a:t>
            </a:r>
            <a:endParaRPr lang="en-US" altLang="zh-CN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per </a:t>
            </a: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altLang="zh-CN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32</a:t>
            </a: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free protons per year</a:t>
            </a:r>
          </a:p>
        </p:txBody>
      </p:sp>
    </p:spTree>
    <p:extLst>
      <p:ext uri="{BB962C8B-B14F-4D97-AF65-F5344CB8AC3E}">
        <p14:creationId xmlns:p14="http://schemas.microsoft.com/office/powerpoint/2010/main" val="390596444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nu-sig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48"/>
            <a:ext cx="9144000" cy="6002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931" y="6334780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Near Field: six closest 2° × 2° crustal voxels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Far Field: bulk crust – near field crust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33325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5" y="2240257"/>
            <a:ext cx="6294585" cy="370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59" name="Rectangle 3"/>
          <p:cNvSpPr>
            <a:spLocks noChangeArrowheads="1"/>
          </p:cNvSpPr>
          <p:nvPr/>
        </p:nvSpPr>
        <p:spPr bwMode="auto">
          <a:xfrm>
            <a:off x="583695" y="381000"/>
            <a:ext cx="395358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Plate Tectonics,</a:t>
            </a:r>
            <a:r>
              <a:rPr lang="en-US" sz="4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Convection,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Geodynamo</a:t>
            </a:r>
            <a:endParaRPr lang="en-US" sz="4000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83695" y="5604616"/>
            <a:ext cx="70519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0000"/>
                </a:solidFill>
              </a:rPr>
              <a:t>Does heat from radioactive decay drive </a:t>
            </a:r>
            <a:r>
              <a:rPr lang="en-US" sz="3600" dirty="0">
                <a:solidFill>
                  <a:srgbClr val="FF0000"/>
                </a:solidFill>
              </a:rPr>
              <a:t>the Earth’s </a:t>
            </a:r>
            <a:r>
              <a:rPr lang="en-US" sz="3600" dirty="0" smtClean="0">
                <a:solidFill>
                  <a:srgbClr val="FF0000"/>
                </a:solidFill>
              </a:rPr>
              <a:t>engine?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4316" y="98425"/>
            <a:ext cx="28956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8987" y="3392245"/>
            <a:ext cx="2265331" cy="226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barge_and_det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64008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397827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Hanohano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0" y="4114800"/>
            <a:ext cx="2251075" cy="167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 </a:t>
            </a:r>
            <a:r>
              <a:rPr lang="en-US" sz="2400">
                <a:solidFill>
                  <a:srgbClr val="FF0000"/>
                </a:solidFill>
              </a:rPr>
              <a:t>Deep Ocean</a:t>
            </a:r>
            <a:endParaRPr lang="en-US" sz="2400">
              <a:solidFill>
                <a:srgbClr val="000000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3200">
                <a:solidFill>
                  <a:srgbClr val="000000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i="1" baseline="-25000">
                <a:solidFill>
                  <a:srgbClr val="000000"/>
                </a:solidFill>
              </a:rPr>
              <a:t>e</a:t>
            </a:r>
            <a:r>
              <a:rPr lang="en-US" sz="2400">
                <a:solidFill>
                  <a:srgbClr val="000000"/>
                </a:solidFill>
              </a:rPr>
              <a:t> Electron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Anti-Neutrino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Observatory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286000" y="4343400"/>
            <a:ext cx="6672263" cy="2330450"/>
          </a:xfrm>
          <a:prstGeom prst="rect">
            <a:avLst/>
          </a:prstGeom>
          <a:solidFill>
            <a:srgbClr val="FFFFFF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</a:rPr>
              <a:t>Deployment Sketch</a:t>
            </a:r>
          </a:p>
        </p:txBody>
      </p:sp>
      <p:pic>
        <p:nvPicPr>
          <p:cNvPr id="80902" name="Picture 6" descr="MFI-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4403725"/>
            <a:ext cx="174307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7" descr="MFI-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0100" y="4556125"/>
            <a:ext cx="19431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4" name="Picture 8" descr="MFI-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9450" y="5105400"/>
            <a:ext cx="18097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473325" y="6008688"/>
            <a:ext cx="25098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FF"/>
                </a:solidFill>
              </a:rPr>
              <a:t>Descent/ascent 39 min</a:t>
            </a:r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 flipV="1">
            <a:off x="6311900" y="4841875"/>
            <a:ext cx="469900" cy="1543050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6477000" y="3048000"/>
            <a:ext cx="2667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>
                <a:solidFill>
                  <a:srgbClr val="000000"/>
                </a:solidFill>
              </a:rPr>
              <a:t> multiple deployments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>
                <a:solidFill>
                  <a:srgbClr val="000000"/>
                </a:solidFill>
              </a:rPr>
              <a:t> deep water cosmic shield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>
                <a:solidFill>
                  <a:srgbClr val="000000"/>
                </a:solidFill>
              </a:rPr>
              <a:t> control-able L/E detection</a:t>
            </a:r>
          </a:p>
        </p:txBody>
      </p:sp>
      <p:sp>
        <p:nvSpPr>
          <p:cNvPr id="80908" name="Line 12"/>
          <p:cNvSpPr>
            <a:spLocks noChangeShapeType="1"/>
          </p:cNvSpPr>
          <p:nvPr/>
        </p:nvSpPr>
        <p:spPr bwMode="auto">
          <a:xfrm>
            <a:off x="407432" y="4686684"/>
            <a:ext cx="2016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4876800" y="226296"/>
            <a:ext cx="3962400" cy="1196975"/>
          </a:xfrm>
          <a:prstGeom prst="rect">
            <a:avLst/>
          </a:prstGeom>
          <a:solidFill>
            <a:srgbClr val="84BD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An experiment with joint interests in Physics, Geology, and Security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8827" y="1860010"/>
            <a:ext cx="3398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Size: scalable from 1 to 50 </a:t>
            </a:r>
            <a:r>
              <a:rPr lang="en-US" i="1" dirty="0" err="1" smtClean="0"/>
              <a:t>kT</a:t>
            </a:r>
            <a:endParaRPr lang="en-US" i="1" dirty="0" smtClean="0"/>
          </a:p>
          <a:p>
            <a:r>
              <a:rPr lang="en-US" i="1" dirty="0" smtClean="0"/>
              <a:t>10-yr cost </a:t>
            </a:r>
            <a:r>
              <a:rPr lang="en-US" i="1" dirty="0" err="1" smtClean="0"/>
              <a:t>est</a:t>
            </a:r>
            <a:r>
              <a:rPr lang="en-US" i="1" dirty="0" smtClean="0"/>
              <a:t>: $250M @ 10 </a:t>
            </a:r>
            <a:r>
              <a:rPr lang="en-US" i="1" dirty="0" err="1" smtClean="0"/>
              <a:t>kT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6277270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729" y="362837"/>
            <a:ext cx="5744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What’s hidden in the mantle?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281623"/>
            <a:ext cx="9144000" cy="4942157"/>
            <a:chOff x="0" y="1200563"/>
            <a:chExt cx="9144000" cy="4942157"/>
          </a:xfrm>
        </p:grpSpPr>
        <p:pic>
          <p:nvPicPr>
            <p:cNvPr id="4" name="Picture 3" descr="llsv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92951"/>
              <a:ext cx="9144000" cy="464976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8257" y="1200563"/>
              <a:ext cx="8420695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Calibri"/>
                </a:rPr>
                <a:t>S</a:t>
              </a:r>
              <a:r>
                <a:rPr lang="en-US" sz="3200" dirty="0" smtClean="0">
                  <a:solidFill>
                    <a:prstClr val="black"/>
                  </a:solidFill>
                  <a:latin typeface="Calibri"/>
                </a:rPr>
                <a:t>eismically slow </a:t>
              </a:r>
              <a:r>
                <a:rPr lang="en-US" sz="3200" dirty="0" smtClean="0">
                  <a:solidFill>
                    <a:srgbClr val="FF0000"/>
                  </a:solidFill>
                  <a:latin typeface="Calibri"/>
                </a:rPr>
                <a:t>“red”</a:t>
              </a:r>
              <a:r>
                <a:rPr lang="en-US" sz="3200" dirty="0" smtClean="0">
                  <a:solidFill>
                    <a:prstClr val="black"/>
                  </a:solidFill>
                  <a:latin typeface="Calibri"/>
                </a:rPr>
                <a:t> regions in the deep mantle</a:t>
              </a:r>
              <a:endParaRPr lang="en-US" sz="3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338818" y="2062118"/>
            <a:ext cx="4663920" cy="1406368"/>
          </a:xfrm>
          <a:prstGeom prst="rect">
            <a:avLst/>
          </a:prstGeom>
          <a:gradFill flip="none" rotWithShape="1">
            <a:gsLst>
              <a:gs pos="0">
                <a:srgbClr val="FF7E7E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 cmpd="sng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400" dirty="0">
                <a:solidFill>
                  <a:prstClr val="black"/>
                </a:solidFill>
                <a:latin typeface="Calibri"/>
              </a:rPr>
              <a:t>Can we image </a:t>
            </a:r>
            <a:r>
              <a:rPr lang="en-US" sz="5400" dirty="0" smtClean="0">
                <a:solidFill>
                  <a:prstClr val="black"/>
                </a:solidFill>
                <a:latin typeface="Calibri"/>
              </a:rPr>
              <a:t>it</a:t>
            </a:r>
          </a:p>
          <a:p>
            <a:pPr algn="ctr">
              <a:lnSpc>
                <a:spcPts val="5000"/>
              </a:lnSpc>
            </a:pPr>
            <a:r>
              <a:rPr lang="en-US" sz="5400" dirty="0">
                <a:solidFill>
                  <a:prstClr val="black"/>
                </a:solidFill>
                <a:latin typeface="Calibri"/>
              </a:rPr>
              <a:t>w</a:t>
            </a:r>
            <a:r>
              <a:rPr lang="en-US" sz="5400" dirty="0" smtClean="0">
                <a:solidFill>
                  <a:prstClr val="black"/>
                </a:solidFill>
                <a:latin typeface="Calibri"/>
              </a:rPr>
              <a:t>ith </a:t>
            </a:r>
            <a:r>
              <a:rPr lang="en-US" sz="5400" dirty="0" err="1" smtClean="0">
                <a:solidFill>
                  <a:prstClr val="black"/>
                </a:solidFill>
                <a:latin typeface="Calibri"/>
              </a:rPr>
              <a:t>geonus</a:t>
            </a:r>
            <a:r>
              <a:rPr lang="en-US" sz="5400" dirty="0" smtClean="0">
                <a:solidFill>
                  <a:prstClr val="black"/>
                </a:solidFill>
                <a:latin typeface="Calibri"/>
              </a:rPr>
              <a:t>?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3667" y="6223000"/>
            <a:ext cx="293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  <a:latin typeface="Calibri"/>
              </a:rPr>
              <a:t>Ritsema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 et al (Science, 1999)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19517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rge_and_det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1156" y="76200"/>
            <a:ext cx="1902844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76200"/>
            <a:ext cx="449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Testing Earth Models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2" y="2099107"/>
            <a:ext cx="8897640" cy="403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4658" y="1098781"/>
            <a:ext cx="70278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Mantle geoneutrino flux (</a:t>
            </a:r>
            <a:r>
              <a:rPr lang="en-US" sz="3200" baseline="30000" dirty="0" smtClean="0"/>
              <a:t>238</a:t>
            </a:r>
            <a:r>
              <a:rPr lang="en-US" sz="3200" dirty="0" smtClean="0"/>
              <a:t>U &amp; </a:t>
            </a:r>
            <a:r>
              <a:rPr lang="en-US" sz="3200" baseline="30000" dirty="0" smtClean="0"/>
              <a:t>232</a:t>
            </a:r>
            <a:r>
              <a:rPr lang="en-US" sz="3200" dirty="0" smtClean="0"/>
              <a:t>Th)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82740" y="6437969"/>
            <a:ext cx="6701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Šrámek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et </a:t>
            </a:r>
            <a:r>
              <a:rPr lang="en-US" sz="1600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al (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2013) EPSL </a:t>
            </a:r>
            <a:r>
              <a:rPr lang="en-US" sz="1600" i="1" u="sng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  <a:hlinkClick r:id="rId4"/>
              </a:rPr>
              <a:t>10.1016/j.epsl.2012.11.001</a:t>
            </a:r>
            <a:r>
              <a:rPr lang="en-US" sz="1600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; </a:t>
            </a:r>
            <a:r>
              <a:rPr lang="en-US" sz="1600" i="1" u="sng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  <a:hlinkClick r:id="rId5"/>
              </a:rPr>
              <a:t>arXiv:1207.0853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1600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8389841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64" y="3168288"/>
            <a:ext cx="4413952" cy="3531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7" y="295495"/>
            <a:ext cx="4595480" cy="3818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4167" y="110363"/>
            <a:ext cx="432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Predicted geoneutrino flux</a:t>
            </a:r>
            <a:endParaRPr lang="en-US" sz="2800" dirty="0">
              <a:solidFill>
                <a:srgbClr val="FF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605" y="4700427"/>
            <a:ext cx="3961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Mantle flux at the Earth’s surface</a:t>
            </a:r>
            <a:endParaRPr lang="en-US" sz="32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3408" y="6596880"/>
            <a:ext cx="5078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Šrámek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et </a:t>
            </a:r>
            <a:r>
              <a:rPr lang="en-US" sz="1200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al (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2013) EPSL </a:t>
            </a:r>
            <a:r>
              <a:rPr lang="en-US" sz="1200" i="1" u="sng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  <a:hlinkClick r:id="rId4"/>
              </a:rPr>
              <a:t>10.1016/j.epsl.2012.11.001</a:t>
            </a:r>
            <a:r>
              <a:rPr lang="en-US" sz="1200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; </a:t>
            </a:r>
            <a:r>
              <a:rPr lang="en-US" sz="1200" i="1" u="sng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  <a:hlinkClick r:id="rId5"/>
              </a:rPr>
              <a:t>arXiv:1207.0853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1200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969" y="4070344"/>
            <a:ext cx="3636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Yu Huang et </a:t>
            </a:r>
            <a:r>
              <a:rPr lang="en-US" sz="1200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al (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2013) G-cubed 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  <a:hlinkClick r:id="rId6"/>
              </a:rPr>
              <a:t>arXiv</a:t>
            </a:r>
            <a:r>
              <a:rPr lang="en-US" sz="1200" b="1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  <a:hlinkClick r:id="rId6"/>
              </a:rPr>
              <a:t>:1301.0365</a:t>
            </a:r>
            <a:r>
              <a:rPr lang="en-US" sz="1200" b="1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 </a:t>
            </a:r>
            <a:endParaRPr lang="en-US" sz="1200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7841" y="1264792"/>
            <a:ext cx="37200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Total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f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lux at surface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9027" y="1849568"/>
            <a:ext cx="287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dominated by Continental crust</a:t>
            </a:r>
            <a:endParaRPr lang="en-US" sz="2000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0965" y="5777645"/>
            <a:ext cx="287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dominated by </a:t>
            </a:r>
          </a:p>
          <a:p>
            <a:r>
              <a:rPr lang="en-US" sz="2000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d</a:t>
            </a:r>
            <a:r>
              <a:rPr lang="en-US" sz="20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eep mantle structures</a:t>
            </a:r>
            <a:endParaRPr lang="en-US" sz="2000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0066070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_predi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63500"/>
            <a:ext cx="63214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712" y="93326"/>
            <a:ext cx="3029273" cy="655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/>
            <a:r>
              <a:rPr lang="en-US" sz="3200" b="1" dirty="0" smtClean="0"/>
              <a:t>Ocean based experiment!</a:t>
            </a:r>
          </a:p>
          <a:p>
            <a:pPr marL="282575" indent="-282575">
              <a:tabLst>
                <a:tab pos="1651000" algn="l"/>
              </a:tabLst>
            </a:pPr>
            <a:endParaRPr lang="en-US" sz="1000" dirty="0"/>
          </a:p>
          <a:p>
            <a:pPr marL="282575" indent="-282575">
              <a:tabLst>
                <a:tab pos="1651000" algn="l"/>
              </a:tabLst>
            </a:pPr>
            <a:endParaRPr lang="en-US" sz="1000" dirty="0" smtClean="0"/>
          </a:p>
          <a:p>
            <a:pPr marL="282575" indent="-282575">
              <a:buFontTx/>
              <a:buChar char="-"/>
            </a:pPr>
            <a:r>
              <a:rPr lang="en-US" sz="2400" dirty="0" smtClean="0"/>
              <a:t>Neutrino Tomography…  </a:t>
            </a:r>
            <a:r>
              <a:rPr lang="en-US" sz="2400" dirty="0" smtClean="0">
                <a:sym typeface="Wingdings"/>
              </a:rPr>
              <a:t></a:t>
            </a:r>
          </a:p>
          <a:p>
            <a:pPr marL="282575" indent="-282575">
              <a:buFontTx/>
              <a:buChar char="-"/>
            </a:pPr>
            <a:endParaRPr lang="en-US" sz="2400" dirty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-   Pacific Transect</a:t>
            </a:r>
          </a:p>
          <a:p>
            <a:endParaRPr lang="en-US" sz="2400" dirty="0">
              <a:sym typeface="Wingdings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ym typeface="Wingdings"/>
              </a:rPr>
              <a:t>Avoid continents</a:t>
            </a:r>
          </a:p>
          <a:p>
            <a:pPr marL="342900" indent="-342900">
              <a:buFontTx/>
              <a:buChar char="-"/>
            </a:pPr>
            <a:endParaRPr lang="en-US" sz="2400" dirty="0">
              <a:sym typeface="Wingdings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/>
              <a:t>4 km depth deployments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Map out the Earth’s interior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Test the models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959100" y="93326"/>
            <a:ext cx="292100" cy="3683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46400" y="3175000"/>
            <a:ext cx="292100" cy="3683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712" y="6596880"/>
            <a:ext cx="3142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Šrámek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et </a:t>
            </a:r>
            <a:r>
              <a:rPr lang="en-US" sz="1200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al (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2013) EPSL </a:t>
            </a:r>
            <a:r>
              <a:rPr lang="en-US" sz="1200" i="1" u="sng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  <a:hlinkClick r:id="rId3"/>
              </a:rPr>
              <a:t>arXiv:1207.0853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1200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7968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788" y="161803"/>
            <a:ext cx="8953211" cy="6589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>
              <a:lnSpc>
                <a:spcPts val="2880"/>
              </a:lnSpc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SUMMARY </a:t>
            </a:r>
          </a:p>
          <a:p>
            <a:pPr marL="282575" indent="-282575">
              <a:lnSpc>
                <a:spcPts val="2880"/>
              </a:lnSpc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Earth’s radiogenic (</a:t>
            </a:r>
            <a:r>
              <a:rPr lang="en-US" sz="2800" dirty="0" err="1" smtClean="0">
                <a:solidFill>
                  <a:srgbClr val="FF0000"/>
                </a:solidFill>
                <a:latin typeface="Calibri"/>
              </a:rPr>
              <a:t>Th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 &amp; U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) power </a:t>
            </a:r>
          </a:p>
          <a:p>
            <a:pPr marL="282575" indent="-282575">
              <a:lnSpc>
                <a:spcPts val="2880"/>
              </a:lnSpc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22 ± 12 TW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Borexino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     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11.2        TW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KamLAND</a:t>
            </a:r>
            <a:endParaRPr lang="en-US" sz="2800" dirty="0" smtClean="0">
              <a:solidFill>
                <a:srgbClr val="FF0000"/>
              </a:solidFill>
              <a:latin typeface="Calibri"/>
            </a:endParaRPr>
          </a:p>
          <a:p>
            <a:pPr marL="282575" indent="-282575">
              <a:lnSpc>
                <a:spcPts val="2880"/>
              </a:lnSpc>
            </a:pPr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pPr marL="282575" indent="-282575">
              <a:lnSpc>
                <a:spcPts val="2880"/>
              </a:lnSpc>
            </a:pPr>
            <a:r>
              <a:rPr lang="en-US" sz="2800" u="sng" dirty="0" smtClean="0">
                <a:solidFill>
                  <a:prstClr val="black"/>
                </a:solidFill>
                <a:latin typeface="Calibri"/>
              </a:rPr>
              <a:t>Prediction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: models range from 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8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 to 28 TW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(for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&amp;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U)</a:t>
            </a:r>
            <a:endParaRPr lang="en-US" sz="2800" b="1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2880"/>
              </a:lnSpc>
            </a:pPr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pPr marL="282575" indent="-282575">
              <a:lnSpc>
                <a:spcPts val="2880"/>
              </a:lnSpc>
            </a:pPr>
            <a:r>
              <a:rPr lang="en-US" sz="2800" u="sng" dirty="0" smtClean="0">
                <a:solidFill>
                  <a:prstClr val="black"/>
                </a:solidFill>
                <a:latin typeface="Calibri"/>
              </a:rPr>
              <a:t>On-line and next generation experiments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: </a:t>
            </a:r>
          </a:p>
          <a:p>
            <a:pPr marL="284163" indent="-284163">
              <a:lnSpc>
                <a:spcPts val="2880"/>
              </a:lnSpc>
              <a:buFontTx/>
              <a:buChar char="-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SNO+ online 2013/14  </a:t>
            </a:r>
            <a:r>
              <a:rPr lang="en-US" sz="2800" dirty="0">
                <a:solidFill>
                  <a:prstClr val="black"/>
                </a:solidFill>
                <a:latin typeface="Calibri"/>
                <a:sym typeface="Wingdings"/>
              </a:rPr>
              <a:t>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marL="284163" indent="-284163">
              <a:lnSpc>
                <a:spcPts val="2880"/>
              </a:lnSpc>
              <a:buFontTx/>
              <a:buChar char="-"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JUNO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: good experiment, big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bkgd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geonu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application…</a:t>
            </a:r>
          </a:p>
          <a:p>
            <a:pPr marL="284163" indent="-284163">
              <a:lnSpc>
                <a:spcPts val="2880"/>
              </a:lnSpc>
              <a:buFontTx/>
              <a:buChar char="-"/>
            </a:pPr>
            <a:r>
              <a:rPr lang="en-US" sz="2800" dirty="0" err="1" smtClean="0">
                <a:solidFill>
                  <a:srgbClr val="0000FF"/>
                </a:solidFill>
                <a:latin typeface="Calibri"/>
              </a:rPr>
              <a:t>Hanohano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:  this is </a:t>
            </a:r>
            <a:r>
              <a:rPr lang="en-US" sz="2800" b="1" dirty="0" smtClean="0">
                <a:solidFill>
                  <a:srgbClr val="002060"/>
                </a:solidFill>
                <a:latin typeface="Calibri"/>
              </a:rPr>
              <a:t>FUNDAMENTAL</a:t>
            </a:r>
            <a:r>
              <a:rPr lang="en-US" sz="28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for geosciences</a:t>
            </a:r>
          </a:p>
          <a:p>
            <a:pPr>
              <a:lnSpc>
                <a:spcPts val="2880"/>
              </a:lnSpc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        </a:t>
            </a:r>
            <a:r>
              <a:rPr lang="en-US" sz="2800" i="1" dirty="0" smtClean="0">
                <a:solidFill>
                  <a:srgbClr val="FF0000"/>
                </a:solidFill>
                <a:latin typeface="Calibri"/>
              </a:rPr>
              <a:t>Geology </a:t>
            </a:r>
            <a:r>
              <a:rPr lang="en-US" sz="2800" i="1" dirty="0">
                <a:solidFill>
                  <a:srgbClr val="FF0000"/>
                </a:solidFill>
                <a:latin typeface="Calibri"/>
              </a:rPr>
              <a:t>must participate </a:t>
            </a:r>
            <a:r>
              <a:rPr lang="en-US" sz="2800" i="1" dirty="0" smtClean="0">
                <a:solidFill>
                  <a:srgbClr val="FF0000"/>
                </a:solidFill>
                <a:latin typeface="Calibri"/>
              </a:rPr>
              <a:t>&amp; contribute </a:t>
            </a:r>
            <a:r>
              <a:rPr lang="en-US" sz="2800" i="1" dirty="0">
                <a:solidFill>
                  <a:srgbClr val="FF0000"/>
                </a:solidFill>
                <a:latin typeface="Calibri"/>
              </a:rPr>
              <a:t>to the </a:t>
            </a:r>
            <a:r>
              <a:rPr lang="en-US" sz="2800" i="1" dirty="0" smtClean="0">
                <a:solidFill>
                  <a:srgbClr val="FF0000"/>
                </a:solidFill>
                <a:latin typeface="Calibri"/>
              </a:rPr>
              <a:t>cost</a:t>
            </a:r>
          </a:p>
          <a:p>
            <a:pPr>
              <a:lnSpc>
                <a:spcPts val="0"/>
              </a:lnSpc>
            </a:pP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800" dirty="0" smtClean="0">
                <a:solidFill>
                  <a:srgbClr val="FF0000"/>
                </a:solidFill>
                <a:latin typeface="Calibri"/>
              </a:rPr>
              <a:t>   </a:t>
            </a:r>
          </a:p>
          <a:p>
            <a:pPr>
              <a:lnSpc>
                <a:spcPts val="2880"/>
              </a:lnSpc>
            </a:pPr>
            <a:endParaRPr lang="en-US" sz="8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2880"/>
              </a:lnSpc>
            </a:pPr>
            <a:r>
              <a:rPr lang="en-US" sz="4000" dirty="0" smtClean="0">
                <a:solidFill>
                  <a:srgbClr val="FF0000"/>
                </a:solidFill>
                <a:latin typeface="Calibri"/>
              </a:rPr>
              <a:t>Future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: </a:t>
            </a:r>
            <a:endParaRPr lang="en-US" sz="2800" dirty="0" smtClean="0">
              <a:solidFill>
                <a:srgbClr val="FF0000"/>
              </a:solidFill>
              <a:latin typeface="Calibri"/>
            </a:endParaRPr>
          </a:p>
          <a:p>
            <a:pPr marL="282575" indent="-282575">
              <a:buFontTx/>
              <a:buChar char="-"/>
            </a:pPr>
            <a:r>
              <a:rPr lang="en-US" sz="5400" dirty="0" smtClean="0">
                <a:solidFill>
                  <a:srgbClr val="FF0000"/>
                </a:solidFill>
                <a:latin typeface="Calibri"/>
              </a:rPr>
              <a:t>Neutrino Tomography of the Earth’s </a:t>
            </a:r>
            <a:r>
              <a:rPr lang="en-US" sz="5400" dirty="0">
                <a:solidFill>
                  <a:srgbClr val="FF0000"/>
                </a:solidFill>
                <a:latin typeface="Calibri"/>
              </a:rPr>
              <a:t>deep interior  </a:t>
            </a:r>
            <a:r>
              <a:rPr lang="en-US" sz="5400" dirty="0" smtClean="0">
                <a:solidFill>
                  <a:prstClr val="black"/>
                </a:solidFill>
                <a:latin typeface="Calibri"/>
                <a:sym typeface="Wingdings"/>
              </a:rPr>
              <a:t> 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66231" y="4465051"/>
            <a:ext cx="79567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46619" y="781087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</a:rPr>
              <a:t>+ 7.9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</a:rPr>
              <a:t>- 5.1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00486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apping_Earth_engine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0"/>
            <a:ext cx="49260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4002088" cy="762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U in the Earth: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054600" y="152400"/>
            <a:ext cx="4096079" cy="590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~13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ng/g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U in the Earth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Metallic sphere (core)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     &lt;&lt;&lt;1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ng/g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U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Silicate sphere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	 20*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ng/g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U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*O’Neill &amp; Palme </a:t>
            </a:r>
            <a:r>
              <a:rPr lang="en-US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2008)   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ＭＳ Ｐゴシック"/>
                <a:cs typeface="ＭＳ Ｐゴシック"/>
              </a:rPr>
              <a:t>10 </a:t>
            </a:r>
            <a:r>
              <a:rPr lang="en-US" i="1" dirty="0" err="1">
                <a:solidFill>
                  <a:srgbClr val="0000FF"/>
                </a:solidFill>
                <a:latin typeface="Arial"/>
                <a:ea typeface="ＭＳ Ｐゴシック"/>
                <a:cs typeface="ＭＳ Ｐゴシック"/>
              </a:rPr>
              <a:t>ng/g</a:t>
            </a:r>
            <a:endParaRPr lang="en-US" i="1" dirty="0">
              <a:solidFill>
                <a:srgbClr val="0000FF"/>
              </a:solidFill>
              <a:latin typeface="Arial"/>
              <a:ea typeface="ＭＳ Ｐゴシック"/>
              <a:cs typeface="ＭＳ Ｐゴシック"/>
            </a:endParaRPr>
          </a:p>
          <a:p>
            <a:pPr defTabSz="914400" fontAlgn="base">
              <a:spcBef>
                <a:spcPts val="60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*</a:t>
            </a:r>
            <a:r>
              <a:rPr lang="en-US" i="1" dirty="0" err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Turcotte</a:t>
            </a:r>
            <a:r>
              <a:rPr lang="en-US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&amp; Schubert (2002) 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ＭＳ Ｐゴシック"/>
                <a:cs typeface="ＭＳ Ｐゴシック"/>
              </a:rPr>
              <a:t>31 </a:t>
            </a:r>
            <a:r>
              <a:rPr lang="en-US" i="1" dirty="0" err="1">
                <a:solidFill>
                  <a:srgbClr val="0000FF"/>
                </a:solidFill>
                <a:latin typeface="Arial"/>
                <a:ea typeface="ＭＳ Ｐゴシック"/>
                <a:cs typeface="ＭＳ Ｐゴシック"/>
              </a:rPr>
              <a:t>ng/g</a:t>
            </a:r>
            <a:endParaRPr lang="en-US" sz="2800" dirty="0">
              <a:solidFill>
                <a:srgbClr val="0000FF"/>
              </a:solidFill>
              <a:latin typeface="Arial"/>
              <a:ea typeface="ＭＳ Ｐゴシック"/>
              <a:cs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Continental Crust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      1300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ng/g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U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Mantle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	 ~12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ng/g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U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5257800" y="990600"/>
            <a:ext cx="3733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5257800" y="3975100"/>
            <a:ext cx="3733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81000" y="1066800"/>
            <a:ext cx="4530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3300"/>
                </a:solidFill>
                <a:latin typeface="Arial"/>
                <a:ea typeface="ＭＳ Ｐゴシック"/>
                <a:cs typeface="ＭＳ Ｐゴシック"/>
              </a:rPr>
              <a:t>“Differentiation”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5105400" y="6115050"/>
            <a:ext cx="3752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FF3300"/>
                </a:solidFill>
                <a:latin typeface="Arial"/>
                <a:ea typeface="ＭＳ Ｐゴシック"/>
                <a:cs typeface="ＭＳ Ｐゴシック"/>
              </a:rPr>
              <a:t>Chromatographic separation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FF3300"/>
                </a:solidFill>
                <a:latin typeface="Arial"/>
                <a:ea typeface="ＭＳ Ｐゴシック"/>
                <a:cs typeface="ＭＳ Ｐゴシック"/>
              </a:rPr>
              <a:t>Mantle melting &amp; crust formation</a:t>
            </a:r>
          </a:p>
        </p:txBody>
      </p:sp>
    </p:spTree>
    <p:extLst>
      <p:ext uri="{BB962C8B-B14F-4D97-AF65-F5344CB8AC3E}">
        <p14:creationId xmlns:p14="http://schemas.microsoft.com/office/powerpoint/2010/main" val="80843047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610704" y="6400800"/>
            <a:ext cx="403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i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after Jaupart et al 2008 Treatise of Geophysics</a:t>
            </a:r>
            <a:r>
              <a:rPr lang="en-US" sz="2400" i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</a:t>
            </a:r>
          </a:p>
        </p:txBody>
      </p:sp>
      <p:pic>
        <p:nvPicPr>
          <p:cNvPr id="36867" name="Picture 8" descr="Untitl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704" y="550863"/>
            <a:ext cx="826135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9"/>
          <p:cNvSpPr txBox="1">
            <a:spLocks noChangeArrowheads="1"/>
          </p:cNvSpPr>
          <p:nvPr/>
        </p:nvSpPr>
        <p:spPr bwMode="auto">
          <a:xfrm>
            <a:off x="3828567" y="1473200"/>
            <a:ext cx="2168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Mantle cooling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(18 TW)</a:t>
            </a:r>
          </a:p>
        </p:txBody>
      </p:sp>
      <p:sp>
        <p:nvSpPr>
          <p:cNvPr id="36869" name="TextBox 10"/>
          <p:cNvSpPr txBox="1">
            <a:spLocks noChangeArrowheads="1"/>
          </p:cNvSpPr>
          <p:nvPr/>
        </p:nvSpPr>
        <p:spPr bwMode="auto">
          <a:xfrm>
            <a:off x="875072" y="2230414"/>
            <a:ext cx="16731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Crust R*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(7 ± 1 TW)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(Rudnick and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Gao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’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03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Huang et al ‘13)</a:t>
            </a:r>
          </a:p>
        </p:txBody>
      </p:sp>
      <p:sp>
        <p:nvSpPr>
          <p:cNvPr id="36870" name="TextBox 11"/>
          <p:cNvSpPr txBox="1">
            <a:spLocks noChangeArrowheads="1"/>
          </p:cNvSpPr>
          <p:nvPr/>
        </p:nvSpPr>
        <p:spPr bwMode="auto">
          <a:xfrm>
            <a:off x="2504726" y="3995738"/>
            <a:ext cx="18015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Mantle R*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(13 ± 4 TW)</a:t>
            </a:r>
          </a:p>
        </p:txBody>
      </p:sp>
      <p:sp>
        <p:nvSpPr>
          <p:cNvPr id="36871" name="TextBox 12"/>
          <p:cNvSpPr txBox="1">
            <a:spLocks noChangeArrowheads="1"/>
          </p:cNvSpPr>
          <p:nvPr/>
        </p:nvSpPr>
        <p:spPr bwMode="auto">
          <a:xfrm>
            <a:off x="5989734" y="3322286"/>
            <a:ext cx="129900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Core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(~9 TW)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-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(4-15 TW)</a:t>
            </a:r>
            <a:endParaRPr lang="en-US" sz="1600" dirty="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6872" name="TextBox 13"/>
          <p:cNvSpPr txBox="1">
            <a:spLocks noChangeArrowheads="1"/>
          </p:cNvSpPr>
          <p:nvPr/>
        </p:nvSpPr>
        <p:spPr bwMode="auto">
          <a:xfrm>
            <a:off x="974637" y="161396"/>
            <a:ext cx="727019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Earth’s surface heat flow 46 ± 3 TW</a:t>
            </a:r>
          </a:p>
        </p:txBody>
      </p:sp>
      <p:sp>
        <p:nvSpPr>
          <p:cNvPr id="36873" name="TextBox 14"/>
          <p:cNvSpPr txBox="1">
            <a:spLocks noChangeArrowheads="1"/>
          </p:cNvSpPr>
          <p:nvPr/>
        </p:nvSpPr>
        <p:spPr bwMode="auto">
          <a:xfrm>
            <a:off x="5724042" y="5757863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(0.4 TW) Tidal dissipation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Chemical differentiation</a:t>
            </a:r>
          </a:p>
        </p:txBody>
      </p:sp>
      <p:sp>
        <p:nvSpPr>
          <p:cNvPr id="36874" name="TextBox 15"/>
          <p:cNvSpPr txBox="1">
            <a:spLocks noChangeArrowheads="1"/>
          </p:cNvSpPr>
          <p:nvPr/>
        </p:nvSpPr>
        <p:spPr bwMode="auto">
          <a:xfrm>
            <a:off x="486526" y="5704065"/>
            <a:ext cx="229486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*R radiogenic heat</a:t>
            </a:r>
            <a:endParaRPr lang="en-US" sz="1200" dirty="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 (after McDonough &amp; Sun ’95)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904" y="4882932"/>
            <a:ext cx="1015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total R*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20 ± 4</a:t>
            </a:r>
            <a:endParaRPr lang="en-US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3132201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ndard_model_info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18" y="1799428"/>
            <a:ext cx="7941382" cy="5956037"/>
          </a:xfrm>
          <a:prstGeom prst="rect">
            <a:avLst/>
          </a:prstGeom>
        </p:spPr>
      </p:pic>
      <p:sp>
        <p:nvSpPr>
          <p:cNvPr id="49156" name="Rectangle 23"/>
          <p:cNvSpPr>
            <a:spLocks noChangeArrowheads="1"/>
          </p:cNvSpPr>
          <p:nvPr/>
        </p:nvSpPr>
        <p:spPr bwMode="auto">
          <a:xfrm>
            <a:off x="710168" y="895113"/>
            <a:ext cx="320820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50000"/>
              </a:spcAft>
            </a:pPr>
            <a:r>
              <a:rPr lang="en-US" altLang="zh-CN" sz="2000" dirty="0" smtClean="0">
                <a:solidFill>
                  <a:srgbClr val="0000FF"/>
                </a:solidFill>
                <a:cs typeface="宋体" charset="-122"/>
              </a:rPr>
              <a:t>electron </a:t>
            </a:r>
            <a:r>
              <a:rPr lang="en-US" altLang="zh-CN" sz="2000" dirty="0">
                <a:solidFill>
                  <a:srgbClr val="0000FF"/>
                </a:solidFill>
                <a:cs typeface="宋体" charset="-122"/>
              </a:rPr>
              <a:t>anti-neutrinos </a:t>
            </a:r>
            <a:r>
              <a:rPr lang="en-US" altLang="zh-CN" sz="2000" dirty="0">
                <a:solidFill>
                  <a:srgbClr val="000000"/>
                </a:solidFill>
                <a:cs typeface="宋体" charset="-122"/>
              </a:rPr>
              <a:t>from the Earth, products of natural </a:t>
            </a:r>
            <a:r>
              <a:rPr lang="en-US" altLang="zh-CN" sz="2000" dirty="0" smtClean="0">
                <a:solidFill>
                  <a:srgbClr val="000000"/>
                </a:solidFill>
                <a:cs typeface="宋体" charset="-122"/>
              </a:rPr>
              <a:t>radioactivity</a:t>
            </a:r>
            <a:endParaRPr lang="en-US" altLang="zh-CN" sz="2000" dirty="0">
              <a:solidFill>
                <a:srgbClr val="000000"/>
              </a:solidFill>
              <a:cs typeface="宋体" charset="-122"/>
            </a:endParaRPr>
          </a:p>
        </p:txBody>
      </p:sp>
      <p:sp>
        <p:nvSpPr>
          <p:cNvPr id="49157" name="Rectangle 1044"/>
          <p:cNvSpPr>
            <a:spLocks noChangeArrowheads="1"/>
          </p:cNvSpPr>
          <p:nvPr/>
        </p:nvSpPr>
        <p:spPr bwMode="auto">
          <a:xfrm>
            <a:off x="5062728" y="1326086"/>
            <a:ext cx="3805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 typical </a:t>
            </a:r>
            <a:r>
              <a:rPr lang="en-US" altLang="zh-CN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flux 6</a:t>
            </a:r>
            <a:r>
              <a:rPr lang="en-US" altLang="zh-CN" sz="2400" baseline="-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en-US" altLang="zh-CN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altLang="zh-CN" sz="240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altLang="zh-CN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cm</a:t>
            </a:r>
            <a:r>
              <a:rPr lang="en-US" altLang="zh-CN" sz="240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-2</a:t>
            </a:r>
            <a:r>
              <a:rPr lang="en-US" altLang="zh-CN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s</a:t>
            </a:r>
            <a:r>
              <a:rPr lang="en-US" altLang="zh-CN" sz="240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endParaRPr lang="en-US" altLang="zh-CN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158" name="TextBox 30"/>
          <p:cNvSpPr txBox="1">
            <a:spLocks noChangeArrowheads="1"/>
          </p:cNvSpPr>
          <p:nvPr/>
        </p:nvSpPr>
        <p:spPr bwMode="auto">
          <a:xfrm>
            <a:off x="5314817" y="895113"/>
            <a:ext cx="30759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i="1" dirty="0">
                <a:solidFill>
                  <a:srgbClr val="000000"/>
                </a:solidFill>
                <a:ea typeface="Arial" charset="0"/>
                <a:cs typeface="Arial" charset="0"/>
              </a:rPr>
              <a:t>Geoneutrino flux</a:t>
            </a:r>
          </a:p>
        </p:txBody>
      </p:sp>
      <p:sp>
        <p:nvSpPr>
          <p:cNvPr id="49162" name="TextBox 23"/>
          <p:cNvSpPr txBox="1">
            <a:spLocks noChangeArrowheads="1"/>
          </p:cNvSpPr>
          <p:nvPr/>
        </p:nvSpPr>
        <p:spPr bwMode="auto">
          <a:xfrm>
            <a:off x="304799" y="87257"/>
            <a:ext cx="64104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altLang="zh-CN" sz="4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are Geoneutrinos?</a:t>
            </a:r>
            <a:endParaRPr lang="en-US" altLang="zh-CN" sz="40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33" y="3540780"/>
            <a:ext cx="1342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Quarks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126" y="6136943"/>
            <a:ext cx="2291985" cy="646331"/>
            <a:chOff x="8126" y="6136943"/>
            <a:chExt cx="2291985" cy="646331"/>
          </a:xfrm>
        </p:grpSpPr>
        <p:sp>
          <p:nvSpPr>
            <p:cNvPr id="3" name="TextBox 2"/>
            <p:cNvSpPr txBox="1"/>
            <p:nvPr/>
          </p:nvSpPr>
          <p:spPr>
            <a:xfrm>
              <a:off x="8126" y="6136943"/>
              <a:ext cx="15498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Anti-neutrino</a:t>
              </a:r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-</a:t>
              </a:r>
              <a:r>
                <a:rPr lang="en-US" i="1" dirty="0" err="1" smtClean="0">
                  <a:solidFill>
                    <a:srgbClr val="FF0000"/>
                  </a:solidFill>
                </a:rPr>
                <a:t>vs</a:t>
              </a:r>
              <a:r>
                <a:rPr lang="en-US" i="1" dirty="0" smtClean="0">
                  <a:solidFill>
                    <a:srgbClr val="FF0000"/>
                  </a:solidFill>
                </a:rPr>
                <a:t>- neutrino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3" idx="3"/>
            </p:cNvCxnSpPr>
            <p:nvPr/>
          </p:nvCxnSpPr>
          <p:spPr bwMode="auto">
            <a:xfrm flipV="1">
              <a:off x="1557942" y="6136943"/>
              <a:ext cx="742169" cy="32316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Rectangle 16"/>
          <p:cNvSpPr/>
          <p:nvPr/>
        </p:nvSpPr>
        <p:spPr bwMode="auto">
          <a:xfrm>
            <a:off x="1487900" y="3336963"/>
            <a:ext cx="302228" cy="100090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463358" y="5178110"/>
            <a:ext cx="302228" cy="100090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623" y="5358278"/>
            <a:ext cx="146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Leptons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80623" y="1945436"/>
            <a:ext cx="86871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184391" y="881936"/>
            <a:ext cx="86871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31"/>
          <p:cNvSpPr/>
          <p:nvPr/>
        </p:nvSpPr>
        <p:spPr bwMode="auto">
          <a:xfrm>
            <a:off x="5150191" y="3040327"/>
            <a:ext cx="302228" cy="100090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9287" y="2838870"/>
            <a:ext cx="131349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Force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carriers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909733" y="3603528"/>
            <a:ext cx="31045" cy="3708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698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463" y="157295"/>
            <a:ext cx="8182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0E03EF"/>
                </a:solidFill>
                <a:latin typeface="Symbol" pitchFamily="18" charset="2"/>
              </a:rPr>
              <a:t>b </a:t>
            </a:r>
            <a:r>
              <a:rPr lang="en-US" sz="4400" i="1" baseline="30000" dirty="0" smtClean="0">
                <a:solidFill>
                  <a:srgbClr val="0E03EF"/>
                </a:solidFill>
              </a:rPr>
              <a:t>-</a:t>
            </a:r>
            <a:r>
              <a:rPr lang="en-US" sz="3600" i="1" dirty="0" smtClean="0">
                <a:solidFill>
                  <a:srgbClr val="0E03EF"/>
                </a:solidFill>
              </a:rPr>
              <a:t> decay process </a:t>
            </a:r>
            <a:r>
              <a:rPr lang="en-US" sz="2800" i="1" dirty="0" smtClean="0">
                <a:solidFill>
                  <a:srgbClr val="0E03EF"/>
                </a:solidFill>
              </a:rPr>
              <a:t>(e.g., U, </a:t>
            </a:r>
            <a:r>
              <a:rPr lang="en-US" sz="2800" i="1" dirty="0" err="1" smtClean="0">
                <a:solidFill>
                  <a:srgbClr val="0E03EF"/>
                </a:solidFill>
              </a:rPr>
              <a:t>Th</a:t>
            </a:r>
            <a:r>
              <a:rPr lang="en-US" sz="2800" i="1" dirty="0" smtClean="0">
                <a:solidFill>
                  <a:srgbClr val="0E03EF"/>
                </a:solidFill>
              </a:rPr>
              <a:t>, K, Re, Lu, </a:t>
            </a:r>
            <a:r>
              <a:rPr lang="en-US" sz="2800" i="1" dirty="0" err="1" smtClean="0">
                <a:solidFill>
                  <a:srgbClr val="0E03EF"/>
                </a:solidFill>
              </a:rPr>
              <a:t>Rb</a:t>
            </a:r>
            <a:r>
              <a:rPr lang="en-US" sz="2800" i="1" dirty="0" smtClean="0">
                <a:solidFill>
                  <a:srgbClr val="0E03EF"/>
                </a:solidFill>
              </a:rPr>
              <a:t>)</a:t>
            </a:r>
            <a:endParaRPr lang="en-US" sz="2800" i="1" dirty="0">
              <a:solidFill>
                <a:srgbClr val="0E03EF"/>
              </a:solidFill>
            </a:endParaRPr>
          </a:p>
        </p:txBody>
      </p:sp>
      <p:pic>
        <p:nvPicPr>
          <p:cNvPr id="4" name="Picture 3" descr="beta-decay-fey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66" y="1025103"/>
            <a:ext cx="8704553" cy="5556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638" y="4926337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down</a:t>
            </a:r>
          </a:p>
          <a:p>
            <a:pPr algn="ctr"/>
            <a:r>
              <a:rPr lang="en-US" i="1" dirty="0" smtClean="0"/>
              <a:t>quark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61361" y="1828804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up</a:t>
            </a:r>
          </a:p>
          <a:p>
            <a:pPr algn="ctr"/>
            <a:r>
              <a:rPr lang="en-US" i="1" dirty="0" smtClean="0"/>
              <a:t>quark</a:t>
            </a:r>
            <a:endParaRPr lang="en-US" i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1120777" y="4858609"/>
            <a:ext cx="235455" cy="349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3"/>
          </p:cNvCxnSpPr>
          <p:nvPr/>
        </p:nvCxnSpPr>
        <p:spPr bwMode="auto">
          <a:xfrm>
            <a:off x="1035932" y="2151970"/>
            <a:ext cx="320300" cy="1135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886876" y="5868537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electron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anti-neutrino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1371600" y="-19050"/>
            <a:ext cx="647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200" b="1" dirty="0" err="1" smtClean="0">
                <a:cs typeface="Arial" pitchFamily="34" charset="0"/>
              </a:rPr>
              <a:t>Geoneutrinos</a:t>
            </a:r>
            <a:endParaRPr lang="en-US" sz="3200" b="1" dirty="0">
              <a:cs typeface="Arial" pitchFamily="34" charset="0"/>
            </a:endParaRPr>
          </a:p>
        </p:txBody>
      </p:sp>
      <p:pic>
        <p:nvPicPr>
          <p:cNvPr id="440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43025"/>
            <a:ext cx="5181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88" name="Text Box 6"/>
          <p:cNvSpPr txBox="1">
            <a:spLocks noChangeArrowheads="1"/>
          </p:cNvSpPr>
          <p:nvPr/>
        </p:nvSpPr>
        <p:spPr bwMode="auto">
          <a:xfrm>
            <a:off x="5013325" y="206533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sz="1800">
              <a:cs typeface="Arial" pitchFamily="34" charset="0"/>
            </a:endParaRPr>
          </a:p>
        </p:txBody>
      </p:sp>
      <p:sp>
        <p:nvSpPr>
          <p:cNvPr id="44089" name="Rectangle 7"/>
          <p:cNvSpPr>
            <a:spLocks noChangeArrowheads="1"/>
          </p:cNvSpPr>
          <p:nvPr/>
        </p:nvSpPr>
        <p:spPr bwMode="auto">
          <a:xfrm>
            <a:off x="5486400" y="1876425"/>
            <a:ext cx="1295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90" name="Text Box 8"/>
          <p:cNvSpPr txBox="1">
            <a:spLocks noChangeArrowheads="1"/>
          </p:cNvSpPr>
          <p:nvPr/>
        </p:nvSpPr>
        <p:spPr bwMode="auto">
          <a:xfrm>
            <a:off x="5486400" y="1800225"/>
            <a:ext cx="717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1" baseline="30000" dirty="0">
                <a:solidFill>
                  <a:srgbClr val="CC0000"/>
                </a:solidFill>
                <a:cs typeface="Arial" pitchFamily="34" charset="0"/>
              </a:rPr>
              <a:t>238</a:t>
            </a:r>
            <a:r>
              <a:rPr lang="en-US" sz="1800" b="1" dirty="0">
                <a:solidFill>
                  <a:srgbClr val="CC0000"/>
                </a:solidFill>
                <a:cs typeface="Arial" pitchFamily="34" charset="0"/>
              </a:rPr>
              <a:t>U</a:t>
            </a:r>
          </a:p>
          <a:p>
            <a:pPr eaLnBrk="1" hangingPunct="1"/>
            <a:r>
              <a:rPr lang="en-US" sz="1800" b="1" baseline="30000" dirty="0">
                <a:solidFill>
                  <a:srgbClr val="009900"/>
                </a:solidFill>
                <a:cs typeface="Arial" pitchFamily="34" charset="0"/>
              </a:rPr>
              <a:t>232</a:t>
            </a:r>
            <a:r>
              <a:rPr lang="en-US" sz="1800" b="1" dirty="0">
                <a:solidFill>
                  <a:srgbClr val="009900"/>
                </a:solidFill>
                <a:cs typeface="Arial" pitchFamily="34" charset="0"/>
              </a:rPr>
              <a:t>Th</a:t>
            </a:r>
          </a:p>
          <a:p>
            <a:pPr eaLnBrk="1" hangingPunct="1"/>
            <a:r>
              <a:rPr lang="en-US" sz="18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40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K</a:t>
            </a:r>
          </a:p>
        </p:txBody>
      </p:sp>
      <p:sp>
        <p:nvSpPr>
          <p:cNvPr id="44091" name="Line 9"/>
          <p:cNvSpPr>
            <a:spLocks noChangeShapeType="1"/>
          </p:cNvSpPr>
          <p:nvPr/>
        </p:nvSpPr>
        <p:spPr bwMode="auto">
          <a:xfrm>
            <a:off x="5029200" y="2257425"/>
            <a:ext cx="457200" cy="0"/>
          </a:xfrm>
          <a:prstGeom prst="line">
            <a:avLst/>
          </a:prstGeom>
          <a:noFill/>
          <a:ln w="28575">
            <a:solidFill>
              <a:srgbClr val="0099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092" name="Line 10"/>
          <p:cNvSpPr>
            <a:spLocks noChangeShapeType="1"/>
          </p:cNvSpPr>
          <p:nvPr/>
        </p:nvSpPr>
        <p:spPr bwMode="auto">
          <a:xfrm>
            <a:off x="5029200" y="2562225"/>
            <a:ext cx="457200" cy="0"/>
          </a:xfrm>
          <a:prstGeom prst="line">
            <a:avLst/>
          </a:prstGeom>
          <a:noFill/>
          <a:ln w="28575">
            <a:solidFill>
              <a:srgbClr val="333399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094" name="Line 12"/>
          <p:cNvSpPr>
            <a:spLocks noChangeShapeType="1"/>
          </p:cNvSpPr>
          <p:nvPr/>
        </p:nvSpPr>
        <p:spPr bwMode="auto">
          <a:xfrm>
            <a:off x="5029200" y="1952625"/>
            <a:ext cx="457200" cy="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89300" y="504825"/>
            <a:ext cx="2724150" cy="1143000"/>
            <a:chOff x="3289300" y="504825"/>
            <a:chExt cx="2724150" cy="1143000"/>
          </a:xfrm>
        </p:grpSpPr>
        <p:grpSp>
          <p:nvGrpSpPr>
            <p:cNvPr id="6" name="Group 5"/>
            <p:cNvGrpSpPr/>
            <p:nvPr/>
          </p:nvGrpSpPr>
          <p:grpSpPr>
            <a:xfrm>
              <a:off x="3289300" y="504825"/>
              <a:ext cx="2724150" cy="1143000"/>
              <a:chOff x="3289300" y="504825"/>
              <a:chExt cx="2724150" cy="1143000"/>
            </a:xfrm>
          </p:grpSpPr>
          <p:sp>
            <p:nvSpPr>
              <p:cNvPr id="44095" name="Line 13"/>
              <p:cNvSpPr>
                <a:spLocks noChangeShapeType="1"/>
              </p:cNvSpPr>
              <p:nvPr/>
            </p:nvSpPr>
            <p:spPr bwMode="auto">
              <a:xfrm>
                <a:off x="4648200" y="1343025"/>
                <a:ext cx="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096" name="Text Box 14"/>
              <p:cNvSpPr txBox="1">
                <a:spLocks noChangeArrowheads="1"/>
              </p:cNvSpPr>
              <p:nvPr/>
            </p:nvSpPr>
            <p:spPr bwMode="auto">
              <a:xfrm>
                <a:off x="3289300" y="504825"/>
                <a:ext cx="2724150" cy="86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el-GR" sz="2800" b="1" dirty="0">
                    <a:solidFill>
                      <a:srgbClr val="0000FF"/>
                    </a:solidFill>
                    <a:cs typeface="Arial" pitchFamily="34" charset="0"/>
                  </a:rPr>
                  <a:t>ν</a:t>
                </a:r>
                <a:r>
                  <a:rPr lang="en-US" b="1" baseline="-25000" dirty="0">
                    <a:solidFill>
                      <a:srgbClr val="0000FF"/>
                    </a:solidFill>
                    <a:cs typeface="Arial" pitchFamily="34" charset="0"/>
                  </a:rPr>
                  <a:t>e</a:t>
                </a:r>
                <a:r>
                  <a:rPr lang="en-US" sz="2800" b="1" baseline="-25000" dirty="0">
                    <a:solidFill>
                      <a:srgbClr val="0000FF"/>
                    </a:solidFill>
                    <a:cs typeface="Arial" pitchFamily="34" charset="0"/>
                  </a:rPr>
                  <a:t> </a:t>
                </a:r>
                <a:r>
                  <a:rPr lang="en-US" b="1" dirty="0">
                    <a:solidFill>
                      <a:srgbClr val="0000FF"/>
                    </a:solidFill>
                    <a:cs typeface="Arial" pitchFamily="34" charset="0"/>
                  </a:rPr>
                  <a:t>+ p</a:t>
                </a:r>
                <a:r>
                  <a:rPr lang="en-US" b="1" baseline="30000" dirty="0">
                    <a:solidFill>
                      <a:srgbClr val="0000FF"/>
                    </a:solidFill>
                    <a:cs typeface="Arial" pitchFamily="34" charset="0"/>
                  </a:rPr>
                  <a:t>+</a:t>
                </a:r>
                <a:r>
                  <a:rPr lang="en-US" b="1" dirty="0">
                    <a:solidFill>
                      <a:srgbClr val="0000FF"/>
                    </a:solidFill>
                    <a:cs typeface="Arial" pitchFamily="34" charset="0"/>
                  </a:rPr>
                  <a:t> </a:t>
                </a:r>
                <a:r>
                  <a:rPr lang="en-US" sz="2800" b="1" dirty="0">
                    <a:solidFill>
                      <a:srgbClr val="0000FF"/>
                    </a:solidFill>
                    <a:cs typeface="Arial" pitchFamily="34" charset="0"/>
                  </a:rPr>
                  <a:t>→</a:t>
                </a:r>
                <a:r>
                  <a:rPr lang="en-US" b="1" dirty="0">
                    <a:solidFill>
                      <a:srgbClr val="0000FF"/>
                    </a:solidFill>
                    <a:cs typeface="Arial" pitchFamily="34" charset="0"/>
                  </a:rPr>
                  <a:t> n + e</a:t>
                </a:r>
                <a:r>
                  <a:rPr lang="en-US" b="1" baseline="30000" dirty="0">
                    <a:solidFill>
                      <a:srgbClr val="0000FF"/>
                    </a:solidFill>
                    <a:cs typeface="Arial" pitchFamily="34" charset="0"/>
                  </a:rPr>
                  <a:t>+</a:t>
                </a:r>
              </a:p>
              <a:p>
                <a:pPr algn="ctr" eaLnBrk="1" hangingPunct="1"/>
                <a:endParaRPr lang="en-US" sz="1000" b="1" baseline="30000" dirty="0">
                  <a:solidFill>
                    <a:srgbClr val="0000FF"/>
                  </a:solidFill>
                  <a:cs typeface="Arial" pitchFamily="34" charset="0"/>
                </a:endParaRPr>
              </a:p>
              <a:p>
                <a:pPr algn="ctr" eaLnBrk="1" hangingPunct="1"/>
                <a:r>
                  <a:rPr lang="en-US" sz="1600" b="1" dirty="0">
                    <a:cs typeface="Arial" pitchFamily="34" charset="0"/>
                  </a:rPr>
                  <a:t>1.8 MeV Energy Threshold</a:t>
                </a:r>
              </a:p>
            </p:txBody>
          </p:sp>
        </p:grpSp>
        <p:sp>
          <p:nvSpPr>
            <p:cNvPr id="44097" name="Line 15"/>
            <p:cNvSpPr>
              <a:spLocks noChangeShapeType="1"/>
            </p:cNvSpPr>
            <p:nvPr/>
          </p:nvSpPr>
          <p:spPr bwMode="auto">
            <a:xfrm>
              <a:off x="3505200" y="666750"/>
              <a:ext cx="2286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056" name="Group 58"/>
          <p:cNvGrpSpPr>
            <a:grpSpLocks/>
          </p:cNvGrpSpPr>
          <p:nvPr/>
        </p:nvGrpSpPr>
        <p:grpSpPr bwMode="auto">
          <a:xfrm>
            <a:off x="3276600" y="5000625"/>
            <a:ext cx="2895600" cy="838200"/>
            <a:chOff x="1968" y="3696"/>
            <a:chExt cx="1824" cy="528"/>
          </a:xfrm>
        </p:grpSpPr>
        <p:sp>
          <p:nvSpPr>
            <p:cNvPr id="44058" name="Rectangle 59"/>
            <p:cNvSpPr>
              <a:spLocks noChangeArrowheads="1"/>
            </p:cNvSpPr>
            <p:nvPr/>
          </p:nvSpPr>
          <p:spPr bwMode="auto">
            <a:xfrm>
              <a:off x="1968" y="3696"/>
              <a:ext cx="528" cy="528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b="1" baseline="30000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40</a:t>
              </a:r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K</a:t>
              </a:r>
            </a:p>
          </p:txBody>
        </p:sp>
        <p:sp>
          <p:nvSpPr>
            <p:cNvPr id="44059" name="Rectangle 60"/>
            <p:cNvSpPr>
              <a:spLocks noChangeArrowheads="1"/>
            </p:cNvSpPr>
            <p:nvPr/>
          </p:nvSpPr>
          <p:spPr bwMode="auto">
            <a:xfrm>
              <a:off x="3264" y="3696"/>
              <a:ext cx="528" cy="528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b="1" baseline="30000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40</a:t>
              </a:r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Ca</a:t>
              </a:r>
            </a:p>
          </p:txBody>
        </p:sp>
        <p:sp>
          <p:nvSpPr>
            <p:cNvPr id="44060" name="Line 61"/>
            <p:cNvSpPr>
              <a:spLocks noChangeShapeType="1"/>
            </p:cNvSpPr>
            <p:nvPr/>
          </p:nvSpPr>
          <p:spPr bwMode="auto">
            <a:xfrm>
              <a:off x="2496" y="4080"/>
              <a:ext cx="768" cy="0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61" name="Text Box 62"/>
            <p:cNvSpPr txBox="1">
              <a:spLocks noChangeArrowheads="1"/>
            </p:cNvSpPr>
            <p:nvPr/>
          </p:nvSpPr>
          <p:spPr bwMode="auto">
            <a:xfrm>
              <a:off x="2697" y="3849"/>
              <a:ext cx="2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1</a:t>
              </a:r>
              <a:r>
                <a:rPr lang="el-GR" sz="1800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β</a:t>
              </a:r>
            </a:p>
          </p:txBody>
        </p:sp>
      </p:grpSp>
      <p:sp>
        <p:nvSpPr>
          <p:cNvPr id="44057" name="Text Box 63"/>
          <p:cNvSpPr txBox="1">
            <a:spLocks noChangeArrowheads="1"/>
          </p:cNvSpPr>
          <p:nvPr/>
        </p:nvSpPr>
        <p:spPr bwMode="auto">
          <a:xfrm>
            <a:off x="2438400" y="5930900"/>
            <a:ext cx="4724400" cy="850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b="1" i="1" dirty="0" smtClean="0">
                <a:cs typeface="Arial" pitchFamily="34" charset="0"/>
              </a:rPr>
              <a:t>Only </a:t>
            </a:r>
            <a:r>
              <a:rPr lang="en-US" b="1" dirty="0" err="1" smtClean="0">
                <a:solidFill>
                  <a:srgbClr val="0000FF"/>
                </a:solidFill>
                <a:cs typeface="Arial" pitchFamily="34" charset="0"/>
              </a:rPr>
              <a:t>geoneutrinos</a:t>
            </a:r>
            <a:r>
              <a:rPr lang="en-US" b="1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from </a:t>
            </a:r>
          </a:p>
          <a:p>
            <a:pPr algn="ctr" eaLnBrk="1" hangingPunct="1"/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U 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and </a:t>
            </a:r>
            <a:r>
              <a:rPr lang="en-US" b="1" dirty="0" err="1" smtClean="0">
                <a:solidFill>
                  <a:srgbClr val="00CC00"/>
                </a:solidFill>
                <a:cs typeface="Arial" pitchFamily="34" charset="0"/>
              </a:rPr>
              <a:t>Th</a:t>
            </a:r>
            <a:r>
              <a:rPr lang="en-US" b="1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are detectable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2400" y="123825"/>
            <a:ext cx="1890713" cy="6553200"/>
            <a:chOff x="152400" y="123825"/>
            <a:chExt cx="1890713" cy="6553200"/>
          </a:xfrm>
        </p:grpSpPr>
        <p:sp>
          <p:nvSpPr>
            <p:cNvPr id="44050" name="AutoShape 48"/>
            <p:cNvSpPr>
              <a:spLocks noChangeArrowheads="1"/>
            </p:cNvSpPr>
            <p:nvPr/>
          </p:nvSpPr>
          <p:spPr bwMode="auto">
            <a:xfrm>
              <a:off x="1066800" y="2228850"/>
              <a:ext cx="976313" cy="485775"/>
            </a:xfrm>
            <a:prstGeom prst="notchedRightArrow">
              <a:avLst>
                <a:gd name="adj1" fmla="val 50000"/>
                <a:gd name="adj2" fmla="val 50245"/>
              </a:avLst>
            </a:prstGeom>
            <a:noFill/>
            <a:ln w="19050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51" name="AutoShape 49"/>
            <p:cNvSpPr>
              <a:spLocks noChangeArrowheads="1"/>
            </p:cNvSpPr>
            <p:nvPr/>
          </p:nvSpPr>
          <p:spPr bwMode="auto">
            <a:xfrm>
              <a:off x="1066800" y="4133850"/>
              <a:ext cx="976313" cy="485775"/>
            </a:xfrm>
            <a:prstGeom prst="notchedRightArrow">
              <a:avLst>
                <a:gd name="adj1" fmla="val 50000"/>
                <a:gd name="adj2" fmla="val 50245"/>
              </a:avLst>
            </a:prstGeom>
            <a:noFill/>
            <a:ln w="19050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8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054" name="Text Box 56"/>
            <p:cNvSpPr txBox="1">
              <a:spLocks noChangeArrowheads="1"/>
            </p:cNvSpPr>
            <p:nvPr/>
          </p:nvSpPr>
          <p:spPr bwMode="auto">
            <a:xfrm>
              <a:off x="1143000" y="2333625"/>
              <a:ext cx="8461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400" b="1" dirty="0">
                  <a:solidFill>
                    <a:srgbClr val="CC0000"/>
                  </a:solidFill>
                  <a:cs typeface="Arial" pitchFamily="34" charset="0"/>
                </a:rPr>
                <a:t>2.3 MeV</a:t>
              </a:r>
            </a:p>
          </p:txBody>
        </p:sp>
        <p:sp>
          <p:nvSpPr>
            <p:cNvPr id="44055" name="Text Box 57"/>
            <p:cNvSpPr txBox="1">
              <a:spLocks noChangeArrowheads="1"/>
            </p:cNvSpPr>
            <p:nvPr/>
          </p:nvSpPr>
          <p:spPr bwMode="auto">
            <a:xfrm>
              <a:off x="1143000" y="4238625"/>
              <a:ext cx="8461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CC0000"/>
                  </a:solidFill>
                  <a:cs typeface="Arial" pitchFamily="34" charset="0"/>
                </a:rPr>
                <a:t>3.3 MeV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52400" y="123825"/>
              <a:ext cx="1689100" cy="6553200"/>
              <a:chOff x="152400" y="123825"/>
              <a:chExt cx="1689100" cy="6553200"/>
            </a:xfrm>
          </p:grpSpPr>
          <p:sp>
            <p:nvSpPr>
              <p:cNvPr id="44040" name="Rectangle 38"/>
              <p:cNvSpPr>
                <a:spLocks noChangeArrowheads="1"/>
              </p:cNvSpPr>
              <p:nvPr/>
            </p:nvSpPr>
            <p:spPr bwMode="auto">
              <a:xfrm>
                <a:off x="152400" y="123825"/>
                <a:ext cx="838200" cy="838200"/>
              </a:xfrm>
              <a:prstGeom prst="rect">
                <a:avLst/>
              </a:prstGeom>
              <a:noFill/>
              <a:ln w="28575">
                <a:solidFill>
                  <a:srgbClr val="CC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US" b="1" baseline="30000" dirty="0">
                    <a:solidFill>
                      <a:srgbClr val="CC0000"/>
                    </a:solidFill>
                    <a:latin typeface="Arial" pitchFamily="34" charset="0"/>
                    <a:cs typeface="Arial" pitchFamily="34" charset="0"/>
                  </a:rPr>
                  <a:t>238</a:t>
                </a:r>
                <a:r>
                  <a:rPr lang="en-US" sz="2800" b="1" dirty="0">
                    <a:solidFill>
                      <a:srgbClr val="CC0000"/>
                    </a:solidFill>
                    <a:latin typeface="Arial" pitchFamily="34" charset="0"/>
                    <a:cs typeface="Arial" pitchFamily="34" charset="0"/>
                  </a:rPr>
                  <a:t>U</a:t>
                </a:r>
              </a:p>
            </p:txBody>
          </p:sp>
          <p:sp>
            <p:nvSpPr>
              <p:cNvPr id="44041" name="Rectangle 39"/>
              <p:cNvSpPr>
                <a:spLocks noChangeArrowheads="1"/>
              </p:cNvSpPr>
              <p:nvPr/>
            </p:nvSpPr>
            <p:spPr bwMode="auto">
              <a:xfrm>
                <a:off x="152400" y="2028825"/>
                <a:ext cx="838200" cy="838200"/>
              </a:xfrm>
              <a:prstGeom prst="rect">
                <a:avLst/>
              </a:prstGeom>
              <a:noFill/>
              <a:ln w="28575">
                <a:solidFill>
                  <a:srgbClr val="CC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US" b="1" baseline="30000" dirty="0">
                    <a:solidFill>
                      <a:srgbClr val="CC0000"/>
                    </a:solidFill>
                    <a:latin typeface="Arial" pitchFamily="34" charset="0"/>
                    <a:cs typeface="Arial" pitchFamily="34" charset="0"/>
                  </a:rPr>
                  <a:t>234</a:t>
                </a:r>
                <a:r>
                  <a:rPr lang="en-US" sz="2800" b="1" dirty="0">
                    <a:solidFill>
                      <a:srgbClr val="CC0000"/>
                    </a:solidFill>
                    <a:latin typeface="Arial" pitchFamily="34" charset="0"/>
                    <a:cs typeface="Arial" pitchFamily="34" charset="0"/>
                  </a:rPr>
                  <a:t>Pa</a:t>
                </a:r>
              </a:p>
            </p:txBody>
          </p:sp>
          <p:sp>
            <p:nvSpPr>
              <p:cNvPr id="44042" name="Rectangle 40"/>
              <p:cNvSpPr>
                <a:spLocks noChangeArrowheads="1"/>
              </p:cNvSpPr>
              <p:nvPr/>
            </p:nvSpPr>
            <p:spPr bwMode="auto">
              <a:xfrm>
                <a:off x="152400" y="3933825"/>
                <a:ext cx="838200" cy="838200"/>
              </a:xfrm>
              <a:prstGeom prst="rect">
                <a:avLst/>
              </a:prstGeom>
              <a:noFill/>
              <a:ln w="28575">
                <a:solidFill>
                  <a:srgbClr val="CC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US" b="1" baseline="30000" dirty="0">
                    <a:solidFill>
                      <a:srgbClr val="CC0000"/>
                    </a:solidFill>
                    <a:latin typeface="Arial" pitchFamily="34" charset="0"/>
                    <a:cs typeface="Arial" pitchFamily="34" charset="0"/>
                  </a:rPr>
                  <a:t>214</a:t>
                </a:r>
                <a:r>
                  <a:rPr lang="en-US" sz="2800" b="1" dirty="0">
                    <a:solidFill>
                      <a:srgbClr val="CC0000"/>
                    </a:solidFill>
                    <a:latin typeface="Arial" pitchFamily="34" charset="0"/>
                    <a:cs typeface="Arial" pitchFamily="34" charset="0"/>
                  </a:rPr>
                  <a:t>Bi</a:t>
                </a:r>
              </a:p>
            </p:txBody>
          </p:sp>
          <p:sp>
            <p:nvSpPr>
              <p:cNvPr id="44043" name="Line 41"/>
              <p:cNvSpPr>
                <a:spLocks noChangeShapeType="1"/>
              </p:cNvSpPr>
              <p:nvPr/>
            </p:nvSpPr>
            <p:spPr bwMode="auto">
              <a:xfrm>
                <a:off x="304800" y="962025"/>
                <a:ext cx="0" cy="106680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044" name="Line 42"/>
              <p:cNvSpPr>
                <a:spLocks noChangeShapeType="1"/>
              </p:cNvSpPr>
              <p:nvPr/>
            </p:nvSpPr>
            <p:spPr bwMode="auto">
              <a:xfrm>
                <a:off x="304800" y="2867025"/>
                <a:ext cx="0" cy="106680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045" name="Text Box 43"/>
              <p:cNvSpPr txBox="1">
                <a:spLocks noChangeArrowheads="1"/>
              </p:cNvSpPr>
              <p:nvPr/>
            </p:nvSpPr>
            <p:spPr bwMode="auto">
              <a:xfrm>
                <a:off x="304800" y="1343025"/>
                <a:ext cx="8461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sz="1800" b="1">
                    <a:solidFill>
                      <a:srgbClr val="CC0000"/>
                    </a:solidFill>
                    <a:cs typeface="Arial" pitchFamily="34" charset="0"/>
                  </a:rPr>
                  <a:t>1</a:t>
                </a:r>
                <a:r>
                  <a:rPr lang="el-GR" sz="1800" b="1">
                    <a:solidFill>
                      <a:srgbClr val="CC0000"/>
                    </a:solidFill>
                    <a:cs typeface="Arial" pitchFamily="34" charset="0"/>
                  </a:rPr>
                  <a:t>α</a:t>
                </a:r>
                <a:r>
                  <a:rPr lang="en-US" sz="1800" b="1">
                    <a:solidFill>
                      <a:srgbClr val="CC0000"/>
                    </a:solidFill>
                    <a:cs typeface="Arial" pitchFamily="34" charset="0"/>
                  </a:rPr>
                  <a:t>, 1</a:t>
                </a:r>
                <a:r>
                  <a:rPr lang="el-GR" sz="1800" b="1">
                    <a:solidFill>
                      <a:srgbClr val="CC0000"/>
                    </a:solidFill>
                    <a:cs typeface="Arial" pitchFamily="34" charset="0"/>
                  </a:rPr>
                  <a:t>β</a:t>
                </a:r>
              </a:p>
            </p:txBody>
          </p:sp>
          <p:sp>
            <p:nvSpPr>
              <p:cNvPr id="44046" name="Text Box 44"/>
              <p:cNvSpPr txBox="1">
                <a:spLocks noChangeArrowheads="1"/>
              </p:cNvSpPr>
              <p:nvPr/>
            </p:nvSpPr>
            <p:spPr bwMode="auto">
              <a:xfrm>
                <a:off x="304800" y="3248025"/>
                <a:ext cx="8461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CC0000"/>
                    </a:solidFill>
                    <a:cs typeface="Arial" pitchFamily="34" charset="0"/>
                  </a:rPr>
                  <a:t>5</a:t>
                </a:r>
                <a:r>
                  <a:rPr lang="el-GR" sz="1800" b="1" dirty="0">
                    <a:solidFill>
                      <a:srgbClr val="CC0000"/>
                    </a:solidFill>
                    <a:cs typeface="Arial" pitchFamily="34" charset="0"/>
                  </a:rPr>
                  <a:t>α</a:t>
                </a:r>
                <a:r>
                  <a:rPr lang="en-US" sz="1800" b="1" dirty="0">
                    <a:solidFill>
                      <a:srgbClr val="CC0000"/>
                    </a:solidFill>
                    <a:cs typeface="Arial" pitchFamily="34" charset="0"/>
                  </a:rPr>
                  <a:t>, 2</a:t>
                </a:r>
                <a:r>
                  <a:rPr lang="el-GR" sz="1800" b="1" dirty="0">
                    <a:solidFill>
                      <a:srgbClr val="CC0000"/>
                    </a:solidFill>
                    <a:cs typeface="Arial" pitchFamily="34" charset="0"/>
                  </a:rPr>
                  <a:t>β</a:t>
                </a:r>
              </a:p>
            </p:txBody>
          </p:sp>
          <p:sp>
            <p:nvSpPr>
              <p:cNvPr id="44047" name="Line 45"/>
              <p:cNvSpPr>
                <a:spLocks noChangeShapeType="1"/>
              </p:cNvSpPr>
              <p:nvPr/>
            </p:nvSpPr>
            <p:spPr bwMode="auto">
              <a:xfrm>
                <a:off x="304800" y="4772025"/>
                <a:ext cx="0" cy="106680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048" name="Rectangle 46"/>
              <p:cNvSpPr>
                <a:spLocks noChangeArrowheads="1"/>
              </p:cNvSpPr>
              <p:nvPr/>
            </p:nvSpPr>
            <p:spPr bwMode="auto">
              <a:xfrm>
                <a:off x="152400" y="5838825"/>
                <a:ext cx="838200" cy="838200"/>
              </a:xfrm>
              <a:prstGeom prst="rect">
                <a:avLst/>
              </a:prstGeom>
              <a:noFill/>
              <a:ln w="28575">
                <a:solidFill>
                  <a:srgbClr val="CC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US" b="1" baseline="30000">
                    <a:solidFill>
                      <a:srgbClr val="CC0000"/>
                    </a:solidFill>
                    <a:latin typeface="Arial" pitchFamily="34" charset="0"/>
                    <a:cs typeface="Arial" pitchFamily="34" charset="0"/>
                  </a:rPr>
                  <a:t>206</a:t>
                </a:r>
                <a:r>
                  <a:rPr lang="en-US" sz="2800" b="1">
                    <a:solidFill>
                      <a:srgbClr val="CC0000"/>
                    </a:solidFill>
                    <a:latin typeface="Arial" pitchFamily="34" charset="0"/>
                    <a:cs typeface="Arial" pitchFamily="34" charset="0"/>
                  </a:rPr>
                  <a:t>Pb</a:t>
                </a:r>
              </a:p>
            </p:txBody>
          </p:sp>
          <p:sp>
            <p:nvSpPr>
              <p:cNvPr id="44049" name="Text Box 47"/>
              <p:cNvSpPr txBox="1">
                <a:spLocks noChangeArrowheads="1"/>
              </p:cNvSpPr>
              <p:nvPr/>
            </p:nvSpPr>
            <p:spPr bwMode="auto">
              <a:xfrm>
                <a:off x="288925" y="5113338"/>
                <a:ext cx="84613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sz="1800" b="1">
                    <a:solidFill>
                      <a:srgbClr val="CC0000"/>
                    </a:solidFill>
                    <a:cs typeface="Arial" pitchFamily="34" charset="0"/>
                  </a:rPr>
                  <a:t>2</a:t>
                </a:r>
                <a:r>
                  <a:rPr lang="el-GR" sz="1800" b="1">
                    <a:solidFill>
                      <a:srgbClr val="CC0000"/>
                    </a:solidFill>
                    <a:cs typeface="Arial" pitchFamily="34" charset="0"/>
                  </a:rPr>
                  <a:t>α</a:t>
                </a:r>
                <a:r>
                  <a:rPr lang="en-US" sz="1800" b="1">
                    <a:solidFill>
                      <a:srgbClr val="CC0000"/>
                    </a:solidFill>
                    <a:cs typeface="Arial" pitchFamily="34" charset="0"/>
                  </a:rPr>
                  <a:t>, 3</a:t>
                </a:r>
                <a:r>
                  <a:rPr lang="el-GR" sz="1800" b="1">
                    <a:solidFill>
                      <a:srgbClr val="CC0000"/>
                    </a:solidFill>
                    <a:cs typeface="Arial" pitchFamily="34" charset="0"/>
                  </a:rPr>
                  <a:t>β</a:t>
                </a:r>
              </a:p>
            </p:txBody>
          </p:sp>
          <p:grpSp>
            <p:nvGrpSpPr>
              <p:cNvPr id="44052" name="Group 50"/>
              <p:cNvGrpSpPr>
                <a:grpSpLocks/>
              </p:cNvGrpSpPr>
              <p:nvPr/>
            </p:nvGrpSpPr>
            <p:grpSpPr bwMode="auto">
              <a:xfrm>
                <a:off x="1219200" y="3719513"/>
                <a:ext cx="517525" cy="523875"/>
                <a:chOff x="2534" y="2538"/>
                <a:chExt cx="326" cy="330"/>
              </a:xfrm>
            </p:grpSpPr>
            <p:sp>
              <p:nvSpPr>
                <p:cNvPr id="44064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534" y="2538"/>
                  <a:ext cx="326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l-GR" sz="2800" b="1" dirty="0">
                      <a:solidFill>
                        <a:srgbClr val="CC0000"/>
                      </a:solidFill>
                      <a:cs typeface="Arial" pitchFamily="34" charset="0"/>
                    </a:rPr>
                    <a:t>ν</a:t>
                  </a:r>
                  <a:r>
                    <a:rPr lang="en-US" sz="2800" b="1" baseline="-25000" dirty="0">
                      <a:solidFill>
                        <a:srgbClr val="CC0000"/>
                      </a:solidFill>
                      <a:cs typeface="Arial" pitchFamily="34" charset="0"/>
                    </a:rPr>
                    <a:t>e</a:t>
                  </a:r>
                  <a:endParaRPr lang="el-GR" sz="2800" b="1" dirty="0">
                    <a:solidFill>
                      <a:srgbClr val="CC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4065" name="Line 52"/>
                <p:cNvSpPr>
                  <a:spLocks noChangeShapeType="1"/>
                </p:cNvSpPr>
                <p:nvPr/>
              </p:nvSpPr>
              <p:spPr bwMode="auto">
                <a:xfrm>
                  <a:off x="2592" y="264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4053" name="Group 53"/>
              <p:cNvGrpSpPr>
                <a:grpSpLocks/>
              </p:cNvGrpSpPr>
              <p:nvPr/>
            </p:nvGrpSpPr>
            <p:grpSpPr bwMode="auto">
              <a:xfrm>
                <a:off x="1219200" y="1814513"/>
                <a:ext cx="517525" cy="523875"/>
                <a:chOff x="2534" y="2538"/>
                <a:chExt cx="326" cy="330"/>
              </a:xfrm>
            </p:grpSpPr>
            <p:sp>
              <p:nvSpPr>
                <p:cNvPr id="44062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2534" y="2538"/>
                  <a:ext cx="326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l-GR" sz="2800" b="1">
                      <a:solidFill>
                        <a:srgbClr val="CC0000"/>
                      </a:solidFill>
                      <a:cs typeface="Arial" pitchFamily="34" charset="0"/>
                    </a:rPr>
                    <a:t>ν</a:t>
                  </a:r>
                  <a:r>
                    <a:rPr lang="en-US" sz="2800" b="1" baseline="-25000">
                      <a:solidFill>
                        <a:srgbClr val="CC0000"/>
                      </a:solidFill>
                      <a:cs typeface="Arial" pitchFamily="34" charset="0"/>
                    </a:rPr>
                    <a:t>e</a:t>
                  </a:r>
                  <a:endParaRPr lang="el-GR" sz="2800" b="1">
                    <a:solidFill>
                      <a:srgbClr val="CC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4063" name="Line 55"/>
                <p:cNvSpPr>
                  <a:spLocks noChangeShapeType="1"/>
                </p:cNvSpPr>
                <p:nvPr/>
              </p:nvSpPr>
              <p:spPr bwMode="auto">
                <a:xfrm>
                  <a:off x="2592" y="264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66" name="TextBox 65"/>
              <p:cNvSpPr txBox="1">
                <a:spLocks noChangeArrowheads="1"/>
              </p:cNvSpPr>
              <p:nvPr/>
            </p:nvSpPr>
            <p:spPr bwMode="auto">
              <a:xfrm>
                <a:off x="1143000" y="2546350"/>
                <a:ext cx="6985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31%</a:t>
                </a:r>
              </a:p>
            </p:txBody>
          </p:sp>
        </p:grpSp>
        <p:sp>
          <p:nvSpPr>
            <p:cNvPr id="68" name="TextBox 67"/>
            <p:cNvSpPr txBox="1">
              <a:spLocks noChangeArrowheads="1"/>
            </p:cNvSpPr>
            <p:nvPr/>
          </p:nvSpPr>
          <p:spPr bwMode="auto">
            <a:xfrm>
              <a:off x="1231900" y="4464050"/>
              <a:ext cx="6985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46%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86600" y="123825"/>
            <a:ext cx="1905000" cy="6553200"/>
            <a:chOff x="7086600" y="123825"/>
            <a:chExt cx="1905000" cy="6553200"/>
          </a:xfrm>
        </p:grpSpPr>
        <p:grpSp>
          <p:nvGrpSpPr>
            <p:cNvPr id="44039" name="Group 16"/>
            <p:cNvGrpSpPr>
              <a:grpSpLocks/>
            </p:cNvGrpSpPr>
            <p:nvPr/>
          </p:nvGrpSpPr>
          <p:grpSpPr bwMode="auto">
            <a:xfrm>
              <a:off x="7086600" y="123825"/>
              <a:ext cx="1905000" cy="6553200"/>
              <a:chOff x="4464" y="96"/>
              <a:chExt cx="1200" cy="4128"/>
            </a:xfrm>
          </p:grpSpPr>
          <p:grpSp>
            <p:nvGrpSpPr>
              <p:cNvPr id="44066" name="Group 17"/>
              <p:cNvGrpSpPr>
                <a:grpSpLocks/>
              </p:cNvGrpSpPr>
              <p:nvPr/>
            </p:nvGrpSpPr>
            <p:grpSpPr bwMode="auto">
              <a:xfrm>
                <a:off x="5040" y="96"/>
                <a:ext cx="624" cy="4128"/>
                <a:chOff x="5040" y="96"/>
                <a:chExt cx="624" cy="4128"/>
              </a:xfrm>
            </p:grpSpPr>
            <p:sp>
              <p:nvSpPr>
                <p:cNvPr id="44077" name="Rectangle 18"/>
                <p:cNvSpPr>
                  <a:spLocks noChangeArrowheads="1"/>
                </p:cNvSpPr>
                <p:nvPr/>
              </p:nvSpPr>
              <p:spPr bwMode="auto">
                <a:xfrm>
                  <a:off x="5136" y="2496"/>
                  <a:ext cx="528" cy="528"/>
                </a:xfrm>
                <a:prstGeom prst="rect">
                  <a:avLst/>
                </a:prstGeom>
                <a:noFill/>
                <a:ln w="28575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b="1" baseline="30000" dirty="0">
                      <a:solidFill>
                        <a:srgbClr val="009900"/>
                      </a:solidFill>
                      <a:latin typeface="Arial" pitchFamily="34" charset="0"/>
                      <a:cs typeface="Arial" pitchFamily="34" charset="0"/>
                    </a:rPr>
                    <a:t>212</a:t>
                  </a:r>
                  <a:r>
                    <a:rPr lang="en-US" sz="2800" b="1" dirty="0">
                      <a:solidFill>
                        <a:srgbClr val="009900"/>
                      </a:solidFill>
                      <a:latin typeface="Arial" pitchFamily="34" charset="0"/>
                      <a:cs typeface="Arial" pitchFamily="34" charset="0"/>
                    </a:rPr>
                    <a:t>Bi</a:t>
                  </a:r>
                </a:p>
              </p:txBody>
            </p:sp>
            <p:sp>
              <p:nvSpPr>
                <p:cNvPr id="44078" name="Rectangle 19"/>
                <p:cNvSpPr>
                  <a:spLocks noChangeArrowheads="1"/>
                </p:cNvSpPr>
                <p:nvPr/>
              </p:nvSpPr>
              <p:spPr bwMode="auto">
                <a:xfrm>
                  <a:off x="5136" y="1296"/>
                  <a:ext cx="528" cy="528"/>
                </a:xfrm>
                <a:prstGeom prst="rect">
                  <a:avLst/>
                </a:prstGeom>
                <a:noFill/>
                <a:ln w="28575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b="1" baseline="30000" dirty="0">
                      <a:solidFill>
                        <a:srgbClr val="009900"/>
                      </a:solidFill>
                      <a:latin typeface="Arial" pitchFamily="34" charset="0"/>
                      <a:cs typeface="Arial" pitchFamily="34" charset="0"/>
                    </a:rPr>
                    <a:t>228</a:t>
                  </a:r>
                  <a:r>
                    <a:rPr lang="en-US" sz="2800" b="1" dirty="0">
                      <a:solidFill>
                        <a:srgbClr val="009900"/>
                      </a:solidFill>
                      <a:latin typeface="Arial" pitchFamily="34" charset="0"/>
                      <a:cs typeface="Arial" pitchFamily="34" charset="0"/>
                    </a:rPr>
                    <a:t>Ac</a:t>
                  </a:r>
                </a:p>
              </p:txBody>
            </p:sp>
            <p:sp>
              <p:nvSpPr>
                <p:cNvPr id="44079" name="Rectangle 20"/>
                <p:cNvSpPr>
                  <a:spLocks noChangeArrowheads="1"/>
                </p:cNvSpPr>
                <p:nvPr/>
              </p:nvSpPr>
              <p:spPr bwMode="auto">
                <a:xfrm>
                  <a:off x="5136" y="96"/>
                  <a:ext cx="528" cy="528"/>
                </a:xfrm>
                <a:prstGeom prst="rect">
                  <a:avLst/>
                </a:prstGeom>
                <a:noFill/>
                <a:ln w="28575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b="1" baseline="30000" dirty="0">
                      <a:solidFill>
                        <a:srgbClr val="009900"/>
                      </a:solidFill>
                      <a:latin typeface="Arial" pitchFamily="34" charset="0"/>
                      <a:cs typeface="Arial" pitchFamily="34" charset="0"/>
                    </a:rPr>
                    <a:t>232</a:t>
                  </a:r>
                  <a:r>
                    <a:rPr lang="en-US" sz="2800" b="1" dirty="0">
                      <a:solidFill>
                        <a:srgbClr val="009900"/>
                      </a:solidFill>
                      <a:latin typeface="Arial" pitchFamily="34" charset="0"/>
                      <a:cs typeface="Arial" pitchFamily="34" charset="0"/>
                    </a:rPr>
                    <a:t>Th</a:t>
                  </a:r>
                </a:p>
              </p:txBody>
            </p:sp>
            <p:sp>
              <p:nvSpPr>
                <p:cNvPr id="44080" name="Line 21"/>
                <p:cNvSpPr>
                  <a:spLocks noChangeShapeType="1"/>
                </p:cNvSpPr>
                <p:nvPr/>
              </p:nvSpPr>
              <p:spPr bwMode="auto">
                <a:xfrm>
                  <a:off x="5568" y="624"/>
                  <a:ext cx="0" cy="672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081" name="Line 22"/>
                <p:cNvSpPr>
                  <a:spLocks noChangeShapeType="1"/>
                </p:cNvSpPr>
                <p:nvPr/>
              </p:nvSpPr>
              <p:spPr bwMode="auto">
                <a:xfrm>
                  <a:off x="5568" y="1824"/>
                  <a:ext cx="0" cy="672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082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040" y="864"/>
                  <a:ext cx="53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sz="1800" b="1" dirty="0">
                      <a:solidFill>
                        <a:srgbClr val="009900"/>
                      </a:solidFill>
                      <a:cs typeface="Arial" pitchFamily="34" charset="0"/>
                    </a:rPr>
                    <a:t>1</a:t>
                  </a:r>
                  <a:r>
                    <a:rPr lang="el-GR" sz="1800" b="1" dirty="0">
                      <a:solidFill>
                        <a:srgbClr val="009900"/>
                      </a:solidFill>
                      <a:cs typeface="Arial" pitchFamily="34" charset="0"/>
                    </a:rPr>
                    <a:t>α</a:t>
                  </a:r>
                  <a:r>
                    <a:rPr lang="en-US" sz="1800" b="1" dirty="0">
                      <a:solidFill>
                        <a:srgbClr val="009900"/>
                      </a:solidFill>
                      <a:cs typeface="Arial" pitchFamily="34" charset="0"/>
                    </a:rPr>
                    <a:t>, 1</a:t>
                  </a:r>
                  <a:r>
                    <a:rPr lang="el-GR" sz="1800" b="1" dirty="0">
                      <a:solidFill>
                        <a:srgbClr val="009900"/>
                      </a:solidFill>
                      <a:cs typeface="Arial" pitchFamily="34" charset="0"/>
                    </a:rPr>
                    <a:t>β</a:t>
                  </a:r>
                </a:p>
              </p:txBody>
            </p:sp>
            <p:sp>
              <p:nvSpPr>
                <p:cNvPr id="44083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5040" y="2064"/>
                  <a:ext cx="53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sz="1800" b="1">
                      <a:solidFill>
                        <a:srgbClr val="009900"/>
                      </a:solidFill>
                      <a:cs typeface="Arial" pitchFamily="34" charset="0"/>
                    </a:rPr>
                    <a:t>4</a:t>
                  </a:r>
                  <a:r>
                    <a:rPr lang="el-GR" sz="1800" b="1">
                      <a:solidFill>
                        <a:srgbClr val="009900"/>
                      </a:solidFill>
                      <a:cs typeface="Arial" pitchFamily="34" charset="0"/>
                    </a:rPr>
                    <a:t>α</a:t>
                  </a:r>
                  <a:r>
                    <a:rPr lang="en-US" sz="1800" b="1">
                      <a:solidFill>
                        <a:srgbClr val="009900"/>
                      </a:solidFill>
                      <a:cs typeface="Arial" pitchFamily="34" charset="0"/>
                    </a:rPr>
                    <a:t>, 2</a:t>
                  </a:r>
                  <a:r>
                    <a:rPr lang="el-GR" sz="1800" b="1">
                      <a:solidFill>
                        <a:srgbClr val="009900"/>
                      </a:solidFill>
                      <a:cs typeface="Arial" pitchFamily="34" charset="0"/>
                    </a:rPr>
                    <a:t>β</a:t>
                  </a:r>
                </a:p>
              </p:txBody>
            </p:sp>
            <p:sp>
              <p:nvSpPr>
                <p:cNvPr id="44084" name="Line 25"/>
                <p:cNvSpPr>
                  <a:spLocks noChangeShapeType="1"/>
                </p:cNvSpPr>
                <p:nvPr/>
              </p:nvSpPr>
              <p:spPr bwMode="auto">
                <a:xfrm>
                  <a:off x="5568" y="3024"/>
                  <a:ext cx="0" cy="672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085" name="Rectangle 26"/>
                <p:cNvSpPr>
                  <a:spLocks noChangeArrowheads="1"/>
                </p:cNvSpPr>
                <p:nvPr/>
              </p:nvSpPr>
              <p:spPr bwMode="auto">
                <a:xfrm>
                  <a:off x="5136" y="3696"/>
                  <a:ext cx="528" cy="528"/>
                </a:xfrm>
                <a:prstGeom prst="rect">
                  <a:avLst/>
                </a:prstGeom>
                <a:noFill/>
                <a:ln w="28575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r>
                    <a:rPr lang="en-US" b="1" baseline="30000">
                      <a:solidFill>
                        <a:srgbClr val="009900"/>
                      </a:solidFill>
                      <a:latin typeface="Arial" pitchFamily="34" charset="0"/>
                      <a:cs typeface="Arial" pitchFamily="34" charset="0"/>
                    </a:rPr>
                    <a:t>208</a:t>
                  </a:r>
                  <a:r>
                    <a:rPr lang="en-US" sz="2800" b="1">
                      <a:solidFill>
                        <a:srgbClr val="009900"/>
                      </a:solidFill>
                      <a:latin typeface="Arial" pitchFamily="34" charset="0"/>
                      <a:cs typeface="Arial" pitchFamily="34" charset="0"/>
                    </a:rPr>
                    <a:t>Pb</a:t>
                  </a:r>
                </a:p>
              </p:txBody>
            </p:sp>
            <p:sp>
              <p:nvSpPr>
                <p:cNvPr id="4408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040" y="3264"/>
                  <a:ext cx="53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sz="1800" b="1" dirty="0">
                      <a:solidFill>
                        <a:srgbClr val="009900"/>
                      </a:solidFill>
                      <a:cs typeface="Arial" pitchFamily="34" charset="0"/>
                    </a:rPr>
                    <a:t>1</a:t>
                  </a:r>
                  <a:r>
                    <a:rPr lang="el-GR" sz="1800" b="1" dirty="0">
                      <a:solidFill>
                        <a:srgbClr val="009900"/>
                      </a:solidFill>
                      <a:cs typeface="Arial" pitchFamily="34" charset="0"/>
                    </a:rPr>
                    <a:t>α</a:t>
                  </a:r>
                  <a:r>
                    <a:rPr lang="en-US" sz="1800" b="1" dirty="0">
                      <a:solidFill>
                        <a:srgbClr val="009900"/>
                      </a:solidFill>
                      <a:cs typeface="Arial" pitchFamily="34" charset="0"/>
                    </a:rPr>
                    <a:t>, 1</a:t>
                  </a:r>
                  <a:r>
                    <a:rPr lang="el-GR" sz="1800" b="1" dirty="0">
                      <a:solidFill>
                        <a:srgbClr val="009900"/>
                      </a:solidFill>
                      <a:cs typeface="Arial" pitchFamily="34" charset="0"/>
                    </a:rPr>
                    <a:t>β</a:t>
                  </a:r>
                </a:p>
              </p:txBody>
            </p:sp>
          </p:grpSp>
          <p:sp>
            <p:nvSpPr>
              <p:cNvPr id="44067" name="AutoShape 28"/>
              <p:cNvSpPr>
                <a:spLocks noChangeArrowheads="1"/>
              </p:cNvSpPr>
              <p:nvPr/>
            </p:nvSpPr>
            <p:spPr bwMode="auto">
              <a:xfrm rot="10800000">
                <a:off x="4473" y="1422"/>
                <a:ext cx="615" cy="306"/>
              </a:xfrm>
              <a:prstGeom prst="notchedRightArrow">
                <a:avLst>
                  <a:gd name="adj1" fmla="val 50000"/>
                  <a:gd name="adj2" fmla="val 50245"/>
                </a:avLst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algn="ctr" eaLnBrk="1" hangingPunct="1"/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068" name="AutoShape 29"/>
              <p:cNvSpPr>
                <a:spLocks noChangeArrowheads="1"/>
              </p:cNvSpPr>
              <p:nvPr/>
            </p:nvSpPr>
            <p:spPr bwMode="auto">
              <a:xfrm rot="10800000">
                <a:off x="4464" y="2622"/>
                <a:ext cx="615" cy="306"/>
              </a:xfrm>
              <a:prstGeom prst="notchedRightArrow">
                <a:avLst>
                  <a:gd name="adj1" fmla="val 50000"/>
                  <a:gd name="adj2" fmla="val 50245"/>
                </a:avLst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eaLnBrk="1" hangingPunct="1"/>
                <a:endParaRPr lang="en-US" sz="180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4069" name="Group 30"/>
              <p:cNvGrpSpPr>
                <a:grpSpLocks/>
              </p:cNvGrpSpPr>
              <p:nvPr/>
            </p:nvGrpSpPr>
            <p:grpSpPr bwMode="auto">
              <a:xfrm>
                <a:off x="4642" y="2361"/>
                <a:ext cx="326" cy="330"/>
                <a:chOff x="2534" y="2538"/>
                <a:chExt cx="326" cy="330"/>
              </a:xfrm>
            </p:grpSpPr>
            <p:sp>
              <p:nvSpPr>
                <p:cNvPr id="4407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534" y="2538"/>
                  <a:ext cx="326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l-GR" sz="2800" b="1">
                      <a:solidFill>
                        <a:srgbClr val="009900"/>
                      </a:solidFill>
                      <a:cs typeface="Arial" pitchFamily="34" charset="0"/>
                    </a:rPr>
                    <a:t>ν</a:t>
                  </a:r>
                  <a:r>
                    <a:rPr lang="en-US" sz="2800" b="1" baseline="-25000">
                      <a:solidFill>
                        <a:srgbClr val="009900"/>
                      </a:solidFill>
                      <a:cs typeface="Arial" pitchFamily="34" charset="0"/>
                    </a:rPr>
                    <a:t>e</a:t>
                  </a:r>
                  <a:endParaRPr lang="el-GR" sz="2800" b="1">
                    <a:solidFill>
                      <a:srgbClr val="0099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4076" name="Line 32"/>
                <p:cNvSpPr>
                  <a:spLocks noChangeShapeType="1"/>
                </p:cNvSpPr>
                <p:nvPr/>
              </p:nvSpPr>
              <p:spPr bwMode="auto">
                <a:xfrm>
                  <a:off x="2592" y="264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4070" name="Group 33"/>
              <p:cNvGrpSpPr>
                <a:grpSpLocks/>
              </p:cNvGrpSpPr>
              <p:nvPr/>
            </p:nvGrpSpPr>
            <p:grpSpPr bwMode="auto">
              <a:xfrm>
                <a:off x="4642" y="1161"/>
                <a:ext cx="326" cy="330"/>
                <a:chOff x="2534" y="2538"/>
                <a:chExt cx="326" cy="330"/>
              </a:xfrm>
            </p:grpSpPr>
            <p:sp>
              <p:nvSpPr>
                <p:cNvPr id="44073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534" y="2538"/>
                  <a:ext cx="326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l-GR" sz="2800" b="1">
                      <a:solidFill>
                        <a:srgbClr val="009900"/>
                      </a:solidFill>
                      <a:cs typeface="Arial" pitchFamily="34" charset="0"/>
                    </a:rPr>
                    <a:t>ν</a:t>
                  </a:r>
                  <a:r>
                    <a:rPr lang="en-US" sz="2800" b="1" baseline="-25000">
                      <a:solidFill>
                        <a:srgbClr val="009900"/>
                      </a:solidFill>
                      <a:cs typeface="Arial" pitchFamily="34" charset="0"/>
                    </a:rPr>
                    <a:t>e</a:t>
                  </a:r>
                  <a:endParaRPr lang="el-GR" sz="2800" b="1">
                    <a:solidFill>
                      <a:srgbClr val="0099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4074" name="Line 35"/>
                <p:cNvSpPr>
                  <a:spLocks noChangeShapeType="1"/>
                </p:cNvSpPr>
                <p:nvPr/>
              </p:nvSpPr>
              <p:spPr bwMode="auto">
                <a:xfrm>
                  <a:off x="2592" y="264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4071" name="Text Box 36"/>
              <p:cNvSpPr txBox="1">
                <a:spLocks noChangeArrowheads="1"/>
              </p:cNvSpPr>
              <p:nvPr/>
            </p:nvSpPr>
            <p:spPr bwMode="auto">
              <a:xfrm>
                <a:off x="4512" y="2688"/>
                <a:ext cx="53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009900"/>
                    </a:solidFill>
                    <a:cs typeface="Arial" pitchFamily="34" charset="0"/>
                  </a:rPr>
                  <a:t>2.3 MeV</a:t>
                </a:r>
              </a:p>
            </p:txBody>
          </p:sp>
          <p:sp>
            <p:nvSpPr>
              <p:cNvPr id="44072" name="Text Box 37"/>
              <p:cNvSpPr txBox="1">
                <a:spLocks noChangeArrowheads="1"/>
              </p:cNvSpPr>
              <p:nvPr/>
            </p:nvSpPr>
            <p:spPr bwMode="auto">
              <a:xfrm>
                <a:off x="4512" y="1488"/>
                <a:ext cx="53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009900"/>
                    </a:solidFill>
                    <a:cs typeface="Arial" pitchFamily="34" charset="0"/>
                  </a:rPr>
                  <a:t>2.1 MeV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391400" y="2533650"/>
              <a:ext cx="698500" cy="2343150"/>
              <a:chOff x="7391400" y="2533650"/>
              <a:chExt cx="698500" cy="2343150"/>
            </a:xfrm>
          </p:grpSpPr>
          <p:sp>
            <p:nvSpPr>
              <p:cNvPr id="69" name="TextBox 68"/>
              <p:cNvSpPr txBox="1">
                <a:spLocks noChangeArrowheads="1"/>
              </p:cNvSpPr>
              <p:nvPr/>
            </p:nvSpPr>
            <p:spPr bwMode="auto">
              <a:xfrm>
                <a:off x="7391400" y="4476750"/>
                <a:ext cx="6985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20%</a:t>
                </a:r>
              </a:p>
            </p:txBody>
          </p:sp>
          <p:sp>
            <p:nvSpPr>
              <p:cNvPr id="70" name="TextBox 69"/>
              <p:cNvSpPr txBox="1">
                <a:spLocks noChangeArrowheads="1"/>
              </p:cNvSpPr>
              <p:nvPr/>
            </p:nvSpPr>
            <p:spPr bwMode="auto">
              <a:xfrm>
                <a:off x="7391400" y="2533650"/>
                <a:ext cx="55562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1%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12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MeV-Scale Electron Anti-Neutrino Detection</a:t>
            </a: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86200" y="1828800"/>
            <a:ext cx="5029200" cy="3108325"/>
          </a:xfrm>
          <a:ln w="12700">
            <a:solidFill>
              <a:srgbClr val="800000"/>
            </a:solidFill>
          </a:ln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267200"/>
            <a:ext cx="2743200" cy="2181225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810000" y="1828800"/>
            <a:ext cx="1812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E</a:t>
            </a:r>
            <a:r>
              <a:rPr lang="en-US" baseline="-25000">
                <a:solidFill>
                  <a:srgbClr val="000000"/>
                </a:solidFill>
              </a:rPr>
              <a:t>vis</a:t>
            </a:r>
            <a:r>
              <a:rPr lang="en-US">
                <a:solidFill>
                  <a:srgbClr val="000000"/>
                </a:solidFill>
              </a:rPr>
              <a:t>=E</a:t>
            </a:r>
            <a:r>
              <a:rPr lang="el-GR" baseline="-25000">
                <a:solidFill>
                  <a:srgbClr val="000000"/>
                </a:solidFill>
                <a:ea typeface="Arial" charset="0"/>
                <a:cs typeface="Arial" charset="0"/>
              </a:rPr>
              <a:t>ν</a:t>
            </a:r>
            <a:r>
              <a:rPr lang="en-US">
                <a:solidFill>
                  <a:srgbClr val="000000"/>
                </a:solidFill>
                <a:ea typeface="Arial" charset="0"/>
                <a:cs typeface="Arial" charset="0"/>
              </a:rPr>
              <a:t>-</a:t>
            </a:r>
            <a:r>
              <a:rPr lang="en-US">
                <a:solidFill>
                  <a:srgbClr val="000000"/>
                </a:solidFill>
              </a:rPr>
              <a:t>0.8 MeV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prompt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7315200" y="4114800"/>
            <a:ext cx="15065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delayed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E</a:t>
            </a:r>
            <a:r>
              <a:rPr lang="en-US" baseline="-25000">
                <a:solidFill>
                  <a:srgbClr val="000000"/>
                </a:solidFill>
              </a:rPr>
              <a:t>vis</a:t>
            </a:r>
            <a:r>
              <a:rPr lang="en-US">
                <a:solidFill>
                  <a:srgbClr val="000000"/>
                </a:solidFill>
              </a:rPr>
              <a:t>=2.2 MeV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4114800" y="5105400"/>
            <a:ext cx="4724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 Standard inverse </a:t>
            </a:r>
            <a:r>
              <a:rPr lang="el-GR">
                <a:solidFill>
                  <a:srgbClr val="000000"/>
                </a:solidFill>
                <a:ea typeface="Arial" charset="0"/>
                <a:cs typeface="Arial" charset="0"/>
              </a:rPr>
              <a:t>β</a:t>
            </a:r>
            <a:r>
              <a:rPr lang="en-US">
                <a:solidFill>
                  <a:srgbClr val="000000"/>
                </a:solidFill>
                <a:ea typeface="Arial" charset="0"/>
                <a:cs typeface="Arial" charset="0"/>
              </a:rPr>
              <a:t>-decay coincidence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80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  <a:ea typeface="Arial" charset="0"/>
                <a:cs typeface="Arial" charset="0"/>
              </a:rPr>
              <a:t> E</a:t>
            </a:r>
            <a:r>
              <a:rPr lang="el-GR" baseline="-25000">
                <a:solidFill>
                  <a:srgbClr val="000000"/>
                </a:solidFill>
                <a:ea typeface="Arial" charset="0"/>
                <a:cs typeface="Arial" charset="0"/>
              </a:rPr>
              <a:t>ν</a:t>
            </a:r>
            <a:r>
              <a:rPr lang="en-US">
                <a:solidFill>
                  <a:srgbClr val="000000"/>
                </a:solidFill>
                <a:ea typeface="Arial" charset="0"/>
                <a:cs typeface="Arial" charset="0"/>
              </a:rPr>
              <a:t> &gt; 1.8 MeV</a:t>
            </a:r>
            <a:endParaRPr lang="el-GR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80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  <a:ea typeface="Arial" charset="0"/>
                <a:cs typeface="Arial" charset="0"/>
              </a:rPr>
              <a:t> Rate and spectrum - no direction</a:t>
            </a:r>
            <a:endParaRPr lang="el-GR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524000"/>
            <a:ext cx="3352800" cy="2514600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762000" y="838200"/>
            <a:ext cx="2408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Production in reactors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and natural decays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562600" y="13716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Detection</a:t>
            </a:r>
          </a:p>
        </p:txBody>
      </p:sp>
      <p:sp>
        <p:nvSpPr>
          <p:cNvPr id="164875" name="Text Box 11"/>
          <p:cNvSpPr txBox="1">
            <a:spLocks noChangeArrowheads="1"/>
          </p:cNvSpPr>
          <p:nvPr/>
        </p:nvSpPr>
        <p:spPr bwMode="auto">
          <a:xfrm>
            <a:off x="3810000" y="609600"/>
            <a:ext cx="4953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Key: 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 flashes, close in space and time,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nd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of known energy, </a:t>
            </a: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eliminate background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1600200" y="6553200"/>
            <a:ext cx="20399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>
                <a:solidFill>
                  <a:srgbClr val="000000"/>
                </a:solidFill>
              </a:rPr>
              <a:t>Reines &amp; Cowan</a:t>
            </a:r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2743200" y="3200400"/>
            <a:ext cx="457200" cy="4572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8836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nu-Energy-spectra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25" y="260832"/>
            <a:ext cx="7426896" cy="63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5692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00003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00003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00003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43068</TotalTime>
  <Words>1030</Words>
  <Application>Microsoft Macintosh PowerPoint</Application>
  <PresentationFormat>On-screen Show (4:3)</PresentationFormat>
  <Paragraphs>272</Paragraphs>
  <Slides>25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4_Blank Presentation</vt:lpstr>
      <vt:lpstr>5_Blank Presentation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MeV-Scale Electron Anti-Neutrino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McDonough</dc:creator>
  <cp:lastModifiedBy>Bill McDonough</cp:lastModifiedBy>
  <cp:revision>211</cp:revision>
  <cp:lastPrinted>2013-10-30T00:10:09Z</cp:lastPrinted>
  <dcterms:created xsi:type="dcterms:W3CDTF">2012-06-12T05:58:13Z</dcterms:created>
  <dcterms:modified xsi:type="dcterms:W3CDTF">2014-07-16T03:46:23Z</dcterms:modified>
</cp:coreProperties>
</file>