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vml" ContentType="application/vnd.openxmlformats-officedocument.vmlDrawing"/>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Microsoft_Equation1.bin" ContentType="application/vnd.openxmlformats-officedocument.oleObject"/>
  <Override PartName="/ppt/embeddings/Microsoft_Equation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256" r:id="rId2"/>
    <p:sldId id="257" r:id="rId3"/>
    <p:sldId id="258" r:id="rId4"/>
    <p:sldId id="334" r:id="rId5"/>
    <p:sldId id="260" r:id="rId6"/>
    <p:sldId id="261" r:id="rId7"/>
    <p:sldId id="321" r:id="rId8"/>
    <p:sldId id="262" r:id="rId9"/>
    <p:sldId id="263" r:id="rId10"/>
    <p:sldId id="266" r:id="rId11"/>
    <p:sldId id="264" r:id="rId12"/>
    <p:sldId id="322" r:id="rId13"/>
    <p:sldId id="265" r:id="rId14"/>
    <p:sldId id="342" r:id="rId15"/>
    <p:sldId id="267" r:id="rId16"/>
    <p:sldId id="330" r:id="rId17"/>
    <p:sldId id="271" r:id="rId18"/>
    <p:sldId id="329" r:id="rId19"/>
    <p:sldId id="323" r:id="rId20"/>
    <p:sldId id="331" r:id="rId21"/>
    <p:sldId id="325" r:id="rId22"/>
    <p:sldId id="270" r:id="rId23"/>
    <p:sldId id="273" r:id="rId24"/>
    <p:sldId id="326" r:id="rId25"/>
    <p:sldId id="324" r:id="rId26"/>
    <p:sldId id="275" r:id="rId27"/>
    <p:sldId id="276" r:id="rId28"/>
    <p:sldId id="332" r:id="rId29"/>
    <p:sldId id="313" r:id="rId30"/>
    <p:sldId id="343" r:id="rId31"/>
    <p:sldId id="315" r:id="rId32"/>
    <p:sldId id="344" r:id="rId33"/>
    <p:sldId id="317" r:id="rId34"/>
    <p:sldId id="345" r:id="rId35"/>
    <p:sldId id="318" r:id="rId36"/>
    <p:sldId id="319" r:id="rId37"/>
    <p:sldId id="297" r:id="rId38"/>
    <p:sldId id="295" r:id="rId39"/>
    <p:sldId id="285" r:id="rId40"/>
    <p:sldId id="298" r:id="rId41"/>
    <p:sldId id="299" r:id="rId42"/>
    <p:sldId id="333" r:id="rId43"/>
    <p:sldId id="300" r:id="rId44"/>
    <p:sldId id="328" r:id="rId45"/>
    <p:sldId id="339" r:id="rId46"/>
    <p:sldId id="287" r:id="rId47"/>
    <p:sldId id="335" r:id="rId48"/>
    <p:sldId id="336" r:id="rId49"/>
    <p:sldId id="337" r:id="rId50"/>
    <p:sldId id="338" r:id="rId51"/>
    <p:sldId id="301" r:id="rId52"/>
    <p:sldId id="305" r:id="rId53"/>
    <p:sldId id="340" r:id="rId54"/>
    <p:sldId id="291" r:id="rId55"/>
    <p:sldId id="306" r:id="rId56"/>
    <p:sldId id="292" r:id="rId57"/>
    <p:sldId id="308" r:id="rId58"/>
    <p:sldId id="309" r:id="rId59"/>
    <p:sldId id="310" r:id="rId60"/>
    <p:sldId id="311" r:id="rId61"/>
    <p:sldId id="34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60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0" autoAdjust="0"/>
    <p:restoredTop sz="95323" autoAdjust="0"/>
  </p:normalViewPr>
  <p:slideViewPr>
    <p:cSldViewPr snapToGrid="0" snapToObjects="1">
      <p:cViewPr>
        <p:scale>
          <a:sx n="100" d="100"/>
          <a:sy n="100" d="100"/>
        </p:scale>
        <p:origin x="-240" y="-80"/>
      </p:cViewPr>
      <p:guideLst>
        <p:guide orient="horz" pos="2160"/>
        <p:guide pos="2880"/>
      </p:guideLst>
    </p:cSldViewPr>
  </p:slideViewPr>
  <p:notesTextViewPr>
    <p:cViewPr>
      <p:scale>
        <a:sx n="100" d="100"/>
        <a:sy n="100" d="100"/>
      </p:scale>
      <p:origin x="0" y="0"/>
    </p:cViewPr>
  </p:notesTextViewPr>
  <p:sorterViewPr>
    <p:cViewPr>
      <p:scale>
        <a:sx n="68" d="100"/>
        <a:sy n="68" d="100"/>
      </p:scale>
      <p:origin x="0" y="1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3426B1-BE0B-6843-A009-5A642C190172}" type="datetimeFigureOut">
              <a:rPr lang="en-US" smtClean="0"/>
              <a:t>7/3/14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969E5E-1961-CC41-B27F-B45F2A84467C}" type="slidenum">
              <a:rPr lang="en-US" smtClean="0"/>
              <a:t>‹#›</a:t>
            </a:fld>
            <a:endParaRPr lang="en-US"/>
          </a:p>
        </p:txBody>
      </p:sp>
    </p:spTree>
    <p:extLst>
      <p:ext uri="{BB962C8B-B14F-4D97-AF65-F5344CB8AC3E}">
        <p14:creationId xmlns:p14="http://schemas.microsoft.com/office/powerpoint/2010/main" val="29250070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37816-70F8-9E46-8F78-6047271C56FF}" type="datetimeFigureOut">
              <a:rPr lang="en-US" smtClean="0"/>
              <a:t>7/3/14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118A12-215A-5E44-9BB2-969C5B7B27D4}" type="slidenum">
              <a:rPr lang="en-US" smtClean="0"/>
              <a:t>‹#›</a:t>
            </a:fld>
            <a:endParaRPr lang="en-US"/>
          </a:p>
        </p:txBody>
      </p:sp>
    </p:spTree>
    <p:extLst>
      <p:ext uri="{BB962C8B-B14F-4D97-AF65-F5344CB8AC3E}">
        <p14:creationId xmlns:p14="http://schemas.microsoft.com/office/powerpoint/2010/main" val="22403600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2A80CA-1092-499C-B360-D01DABDAC9DC}" type="slidenum">
              <a:rPr lang="en-US" smtClean="0"/>
              <a:t>60</a:t>
            </a:fld>
            <a:endParaRPr lang="en-US"/>
          </a:p>
        </p:txBody>
      </p:sp>
    </p:spTree>
    <p:extLst>
      <p:ext uri="{BB962C8B-B14F-4D97-AF65-F5344CB8AC3E}">
        <p14:creationId xmlns:p14="http://schemas.microsoft.com/office/powerpoint/2010/main" val="293785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949DEA4-F5E7-3647-B21D-FD7299F57F0A}"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602505"/>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976941" y="1643986"/>
            <a:ext cx="3938459" cy="485174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256825" y="1523352"/>
            <a:ext cx="4572000" cy="497882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C9A5015-3D3F-3C44-AD60-ED9D7FBE77C8}" type="datetime1">
              <a:rPr lang="en-US" smtClean="0"/>
              <a:t>7/6/14</a:t>
            </a:fld>
            <a:endParaRPr lang="en-US"/>
          </a:p>
        </p:txBody>
      </p:sp>
      <p:sp>
        <p:nvSpPr>
          <p:cNvPr id="6" name="Footer Placeholder 5"/>
          <p:cNvSpPr>
            <a:spLocks noGrp="1"/>
          </p:cNvSpPr>
          <p:nvPr>
            <p:ph type="ftr" sz="quarter" idx="11"/>
          </p:nvPr>
        </p:nvSpPr>
        <p:spPr/>
        <p:txBody>
          <a:bodyPr/>
          <a:lstStyle/>
          <a:p>
            <a:r>
              <a:rPr lang="en-US" smtClean="0"/>
              <a:t>CIDER 2014 - Seismology #1 - Ved Lekic</a:t>
            </a:r>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CF1FC4CD-8A44-204F-B374-436F7E1C2BD3}"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9" name="Picture Placeholder 8"/>
          <p:cNvSpPr>
            <a:spLocks noGrp="1"/>
          </p:cNvSpPr>
          <p:nvPr>
            <p:ph type="pic" sz="quarter" idx="13"/>
          </p:nvPr>
        </p:nvSpPr>
        <p:spPr>
          <a:xfrm>
            <a:off x="927100" y="612465"/>
            <a:ext cx="7988300" cy="3498032"/>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A2928288-702F-8B4A-B1B4-DD69226884C4}"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9" name="Picture Placeholder 8"/>
          <p:cNvSpPr>
            <a:spLocks noGrp="1"/>
          </p:cNvSpPr>
          <p:nvPr>
            <p:ph type="pic" sz="quarter" idx="13"/>
          </p:nvPr>
        </p:nvSpPr>
        <p:spPr>
          <a:xfrm>
            <a:off x="0" y="606018"/>
            <a:ext cx="4390280" cy="3504479"/>
          </a:xfrm>
        </p:spPr>
        <p:txBody>
          <a:bodyPr>
            <a:normAutofit/>
          </a:bodyPr>
          <a:lstStyle>
            <a:lvl1pPr marL="0" indent="0">
              <a:buNone/>
              <a:defRPr sz="1800"/>
            </a:lvl1pPr>
          </a:lstStyle>
          <a:p>
            <a:r>
              <a:rPr lang="en-US" smtClean="0"/>
              <a:t>Drag picture to placeholder or click icon to add</a:t>
            </a:r>
            <a:endParaRPr dirty="0"/>
          </a:p>
        </p:txBody>
      </p:sp>
      <p:sp>
        <p:nvSpPr>
          <p:cNvPr id="7" name="Picture Placeholder 8"/>
          <p:cNvSpPr>
            <a:spLocks noGrp="1"/>
          </p:cNvSpPr>
          <p:nvPr>
            <p:ph type="pic" sz="quarter" idx="14"/>
          </p:nvPr>
        </p:nvSpPr>
        <p:spPr>
          <a:xfrm>
            <a:off x="4480536" y="606018"/>
            <a:ext cx="4434864" cy="3504479"/>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347A94CA-5830-BC42-AF3B-F8671F954098}"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9" name="Picture Placeholder 8"/>
          <p:cNvSpPr>
            <a:spLocks noGrp="1"/>
          </p:cNvSpPr>
          <p:nvPr>
            <p:ph type="pic" sz="quarter" idx="13"/>
          </p:nvPr>
        </p:nvSpPr>
        <p:spPr>
          <a:xfrm>
            <a:off x="927100" y="606018"/>
            <a:ext cx="6601968" cy="3504479"/>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dirty="0"/>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ED8567B-D8E8-F145-B442-EF4D24D0BB33}"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599571"/>
            <a:ext cx="914400" cy="6063261"/>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257873" y="1129554"/>
            <a:ext cx="7285927" cy="51474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52726C2-0D58-8144-905D-7FCCAA3275B0}"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5EF961E-F3BF-DE45-9B5A-0041599CBE87}"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EC32D50-EA5B-B64E-B5C3-3D586D2ACDB2}"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9B8A9F-49F9-8448-A5F4-998917AAEA6C}"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39530" y="1689115"/>
            <a:ext cx="4060495" cy="4879960"/>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506322" y="1689115"/>
            <a:ext cx="4207371" cy="4879960"/>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90BDCA23-F121-F442-9E4A-7CE563ABD5C9}" type="datetime1">
              <a:rPr lang="en-US" smtClean="0"/>
              <a:t>7/6/14</a:t>
            </a:fld>
            <a:endParaRPr lang="en-US"/>
          </a:p>
        </p:txBody>
      </p:sp>
      <p:sp>
        <p:nvSpPr>
          <p:cNvPr id="6" name="Footer Placeholder 5"/>
          <p:cNvSpPr>
            <a:spLocks noGrp="1"/>
          </p:cNvSpPr>
          <p:nvPr>
            <p:ph type="ftr" sz="quarter" idx="11"/>
          </p:nvPr>
        </p:nvSpPr>
        <p:spPr/>
        <p:txBody>
          <a:bodyPr/>
          <a:lstStyle/>
          <a:p>
            <a:r>
              <a:rPr lang="en-US" smtClean="0"/>
              <a:t>CIDER 2014 - Seismology #1 - Ved Lekic</a:t>
            </a:r>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896107" y="1579317"/>
            <a:ext cx="3790641"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6107" y="2643271"/>
            <a:ext cx="3790641" cy="3925804"/>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67345" y="1579317"/>
            <a:ext cx="3846349"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7345" y="2643271"/>
            <a:ext cx="3846349" cy="3925804"/>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1E376B3D-2BBF-0041-8E55-020D97A20CA4}" type="datetime1">
              <a:rPr lang="en-US" smtClean="0"/>
              <a:t>7/6/14</a:t>
            </a:fld>
            <a:endParaRPr lang="en-US"/>
          </a:p>
        </p:txBody>
      </p:sp>
      <p:sp>
        <p:nvSpPr>
          <p:cNvPr id="8" name="Footer Placeholder 7"/>
          <p:cNvSpPr>
            <a:spLocks noGrp="1"/>
          </p:cNvSpPr>
          <p:nvPr>
            <p:ph type="ftr" sz="quarter" idx="11"/>
          </p:nvPr>
        </p:nvSpPr>
        <p:spPr>
          <a:xfrm>
            <a:off x="1120588" y="188259"/>
            <a:ext cx="2895600" cy="365125"/>
          </a:xfrm>
        </p:spPr>
        <p:txBody>
          <a:bodyPr/>
          <a:lstStyle/>
          <a:p>
            <a:r>
              <a:rPr lang="en-US" smtClean="0"/>
              <a:t>CIDER 2014 - Seismology #1 - Ved Lekic</a:t>
            </a:r>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1" name="Straight Connector 10"/>
          <p:cNvCxnSpPr/>
          <p:nvPr/>
        </p:nvCxnSpPr>
        <p:spPr>
          <a:xfrm>
            <a:off x="1212028" y="2478896"/>
            <a:ext cx="3383280" cy="1922"/>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478896"/>
            <a:ext cx="3383280" cy="1922"/>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478896"/>
            <a:ext cx="3383280" cy="1922"/>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478896"/>
            <a:ext cx="3383280" cy="1922"/>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99059" y="2480818"/>
            <a:ext cx="3596249" cy="96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73154" y="2480818"/>
            <a:ext cx="3649100" cy="961"/>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6C9D401-CDE2-2940-A8A1-CBB574C1906A}" type="datetime1">
              <a:rPr lang="en-US" smtClean="0"/>
              <a:t>7/6/14</a:t>
            </a:fld>
            <a:endParaRPr lang="en-US"/>
          </a:p>
        </p:txBody>
      </p:sp>
      <p:sp>
        <p:nvSpPr>
          <p:cNvPr id="4" name="Footer Placeholder 3"/>
          <p:cNvSpPr>
            <a:spLocks noGrp="1"/>
          </p:cNvSpPr>
          <p:nvPr>
            <p:ph type="ftr" sz="quarter" idx="11"/>
          </p:nvPr>
        </p:nvSpPr>
        <p:spPr/>
        <p:txBody>
          <a:bodyPr/>
          <a:lstStyle/>
          <a:p>
            <a:r>
              <a:rPr lang="en-US" smtClean="0"/>
              <a:t>CIDER 2014 - Seismology #1 - Ved Lekic</a:t>
            </a:r>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B6465-F300-2E45-92B3-44D5D601B316}" type="datetime1">
              <a:rPr lang="en-US" smtClean="0"/>
              <a:t>7/6/14</a:t>
            </a:fld>
            <a:endParaRPr lang="en-US"/>
          </a:p>
        </p:txBody>
      </p:sp>
      <p:sp>
        <p:nvSpPr>
          <p:cNvPr id="3" name="Footer Placeholder 2"/>
          <p:cNvSpPr>
            <a:spLocks noGrp="1"/>
          </p:cNvSpPr>
          <p:nvPr>
            <p:ph type="ftr" sz="quarter" idx="11"/>
          </p:nvPr>
        </p:nvSpPr>
        <p:spPr/>
        <p:txBody>
          <a:bodyPr/>
          <a:lstStyle/>
          <a:p>
            <a:r>
              <a:rPr lang="en-US" smtClean="0"/>
              <a:t>CIDER 2014 - Seismology #1 - Ved Lekic</a:t>
            </a:r>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602505"/>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3068684" y="1643987"/>
            <a:ext cx="5846716" cy="4825956"/>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01399" y="1523353"/>
            <a:ext cx="2483625" cy="495303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9403724-45B0-C142-B41D-7F6EE4A33DEA}" type="datetime1">
              <a:rPr lang="en-US" smtClean="0"/>
              <a:t>7/6/14</a:t>
            </a:fld>
            <a:endParaRPr lang="en-US"/>
          </a:p>
        </p:txBody>
      </p:sp>
      <p:sp>
        <p:nvSpPr>
          <p:cNvPr id="6" name="Footer Placeholder 5"/>
          <p:cNvSpPr>
            <a:spLocks noGrp="1"/>
          </p:cNvSpPr>
          <p:nvPr>
            <p:ph type="ftr" sz="quarter" idx="11"/>
          </p:nvPr>
        </p:nvSpPr>
        <p:spPr/>
        <p:txBody>
          <a:bodyPr/>
          <a:lstStyle/>
          <a:p>
            <a:r>
              <a:rPr lang="en-US" smtClean="0"/>
              <a:t>CIDER 2014 - Seismology #1 - Ved Lekic</a:t>
            </a:r>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601649"/>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1624645"/>
            <a:ext cx="7610476" cy="494442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1861894A-26AB-AC43-B4BC-9A355220CFE7}" type="datetime1">
              <a:rPr lang="en-US" smtClean="0"/>
              <a:t>7/6/14</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r>
              <a:rPr lang="en-US" smtClean="0"/>
              <a:t>CIDER 2014 - Seismology #1 - Ved Lekic</a:t>
            </a:r>
            <a:endParaRPr lang="en-US"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951" y="0"/>
            <a:ext cx="563698" cy="55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xmlns:p14="http://schemas.microsoft.com/office/powerpoint/2010/main" id="1" dur="indefinite" restart="never" nodeType="tmRoot"/>
      </p:par>
    </p:tnLst>
  </p:timing>
  <p:hf hdr="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media" Target="../media/media3.gif"/><Relationship Id="rId4" Type="http://schemas.openxmlformats.org/officeDocument/2006/relationships/video" Target="../media/media3.gif"/><Relationship Id="rId5" Type="http://schemas.openxmlformats.org/officeDocument/2006/relationships/slideLayout" Target="../slideLayouts/slideLayout5.xml"/><Relationship Id="rId6" Type="http://schemas.openxmlformats.org/officeDocument/2006/relationships/image" Target="../media/image40.png"/><Relationship Id="rId7" Type="http://schemas.openxmlformats.org/officeDocument/2006/relationships/image" Target="../media/image41.png"/><Relationship Id="rId1" Type="http://schemas.microsoft.com/office/2007/relationships/media" Target="../media/media2.gif"/><Relationship Id="rId2" Type="http://schemas.openxmlformats.org/officeDocument/2006/relationships/video" Target="../media/media2.gi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49.png"/><Relationship Id="rId1" Type="http://schemas.microsoft.com/office/2007/relationships/media" Target="../media/media4.mp4"/><Relationship Id="rId2" Type="http://schemas.openxmlformats.org/officeDocument/2006/relationships/video" Target="../media/media4.mp4"/></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50.emf"/><Relationship Id="rId5" Type="http://schemas.openxmlformats.org/officeDocument/2006/relationships/image" Target="../media/image51.png"/><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oleObject" Target="../embeddings/Microsoft_Equation2.bin"/><Relationship Id="rId5" Type="http://schemas.openxmlformats.org/officeDocument/2006/relationships/image" Target="../media/image52.e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 Id="rId3"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56.png"/><Relationship Id="rId1" Type="http://schemas.microsoft.com/office/2007/relationships/media" Target="../media/media5.mp4"/><Relationship Id="rId2" Type="http://schemas.openxmlformats.org/officeDocument/2006/relationships/video" Target="../media/media5.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7.png"/><Relationship Id="rId1" Type="http://schemas.microsoft.com/office/2007/relationships/media" Target="../media/media6.mp4"/><Relationship Id="rId2" Type="http://schemas.openxmlformats.org/officeDocument/2006/relationships/video" Target="../media/media6.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png"/><Relationship Id="rId3"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png"/><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6.png"/><Relationship Id="rId3"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microsoft.com/office/2007/relationships/media" Target="../media/media8.gif"/><Relationship Id="rId4" Type="http://schemas.openxmlformats.org/officeDocument/2006/relationships/video" Target="../media/media8.gif"/><Relationship Id="rId5" Type="http://schemas.openxmlformats.org/officeDocument/2006/relationships/slideLayout" Target="../slideLayouts/slideLayout9.xml"/><Relationship Id="rId6" Type="http://schemas.openxmlformats.org/officeDocument/2006/relationships/image" Target="../media/image71.png"/><Relationship Id="rId7" Type="http://schemas.openxmlformats.org/officeDocument/2006/relationships/image" Target="../media/image72.png"/><Relationship Id="rId1" Type="http://schemas.microsoft.com/office/2007/relationships/media" Target="../media/media7.gif"/><Relationship Id="rId2" Type="http://schemas.openxmlformats.org/officeDocument/2006/relationships/video" Target="../media/media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8.png"/><Relationship Id="rId5" Type="http://schemas.openxmlformats.org/officeDocument/2006/relationships/image" Target="../media/image79.jpeg"/><Relationship Id="rId1" Type="http://schemas.microsoft.com/office/2007/relationships/media" Target="../media/media9.mp4"/><Relationship Id="rId2" Type="http://schemas.openxmlformats.org/officeDocument/2006/relationships/video" Target="../media/media9.mp4"/></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5.xml"/><Relationship Id="rId2"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89.png"/><Relationship Id="rId1" Type="http://schemas.microsoft.com/office/2007/relationships/media" Target="../media/media10.mp4"/><Relationship Id="rId2" Type="http://schemas.openxmlformats.org/officeDocument/2006/relationships/video" Target="../media/media10.mp4"/></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emf"/><Relationship Id="rId6" Type="http://schemas.openxmlformats.org/officeDocument/2006/relationships/image" Target="../media/image99.emf"/><Relationship Id="rId7" Type="http://schemas.openxmlformats.org/officeDocument/2006/relationships/image" Target="../media/image100.emf"/><Relationship Id="rId8" Type="http://schemas.openxmlformats.org/officeDocument/2006/relationships/image" Target="../media/image101.emf"/><Relationship Id="rId9" Type="http://schemas.openxmlformats.org/officeDocument/2006/relationships/image" Target="../media/image102.emf"/><Relationship Id="rId10" Type="http://schemas.openxmlformats.org/officeDocument/2006/relationships/image" Target="../media/image103.emf"/><Relationship Id="rId11" Type="http://schemas.openxmlformats.org/officeDocument/2006/relationships/image" Target="../media/image104.emf"/><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5.xml"/><Relationship Id="rId2"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5.xml"/><Relationship Id="rId2" Type="http://schemas.openxmlformats.org/officeDocument/2006/relationships/image" Target="../media/image1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6.png"/><Relationship Id="rId3" Type="http://schemas.openxmlformats.org/officeDocument/2006/relationships/image" Target="../media/image1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 to Seismology</a:t>
            </a:r>
            <a:endParaRPr lang="en-US" dirty="0"/>
          </a:p>
        </p:txBody>
      </p:sp>
      <p:sp>
        <p:nvSpPr>
          <p:cNvPr id="3" name="Subtitle 2"/>
          <p:cNvSpPr>
            <a:spLocks noGrp="1"/>
          </p:cNvSpPr>
          <p:nvPr>
            <p:ph type="subTitle" idx="1"/>
          </p:nvPr>
        </p:nvSpPr>
        <p:spPr/>
        <p:txBody>
          <a:bodyPr>
            <a:normAutofit/>
          </a:bodyPr>
          <a:lstStyle/>
          <a:p>
            <a:endParaRPr lang="en-US" dirty="0" smtClean="0"/>
          </a:p>
          <a:p>
            <a:pPr>
              <a:spcBef>
                <a:spcPts val="800"/>
              </a:spcBef>
            </a:pPr>
            <a:r>
              <a:rPr lang="en-US" sz="2000" dirty="0"/>
              <a:t>CIDER 2014</a:t>
            </a:r>
          </a:p>
          <a:p>
            <a:pPr>
              <a:spcBef>
                <a:spcPts val="800"/>
              </a:spcBef>
            </a:pPr>
            <a:r>
              <a:rPr lang="en-US" sz="2000" dirty="0"/>
              <a:t>Seismology Lecture #1</a:t>
            </a:r>
          </a:p>
          <a:p>
            <a:endParaRPr lang="en-US" dirty="0"/>
          </a:p>
          <a:p>
            <a:endParaRPr lang="en-US" dirty="0" smtClean="0"/>
          </a:p>
          <a:p>
            <a:pPr algn="r">
              <a:spcBef>
                <a:spcPts val="0"/>
              </a:spcBef>
            </a:pPr>
            <a:r>
              <a:rPr lang="en-US" dirty="0" err="1" smtClean="0"/>
              <a:t>Ved</a:t>
            </a:r>
            <a:r>
              <a:rPr lang="en-US" dirty="0" smtClean="0"/>
              <a:t> </a:t>
            </a:r>
            <a:r>
              <a:rPr lang="en-US" dirty="0" err="1" smtClean="0"/>
              <a:t>Lekic</a:t>
            </a:r>
            <a:endParaRPr lang="en-US" dirty="0" smtClean="0"/>
          </a:p>
          <a:p>
            <a:pPr algn="r">
              <a:spcBef>
                <a:spcPts val="0"/>
              </a:spcBef>
            </a:pPr>
            <a:r>
              <a:rPr lang="en-US" dirty="0" smtClean="0"/>
              <a:t>University of Maryland</a:t>
            </a:r>
          </a:p>
          <a:p>
            <a:pPr algn="r">
              <a:spcBef>
                <a:spcPts val="0"/>
              </a:spcBef>
            </a:pPr>
            <a:r>
              <a:rPr lang="en-US" dirty="0" err="1"/>
              <a:t>g</a:t>
            </a:r>
            <a:r>
              <a:rPr lang="en-US" dirty="0" err="1" smtClean="0"/>
              <a:t>eol.umd.edu</a:t>
            </a:r>
            <a:r>
              <a:rPr lang="en-US" dirty="0" smtClean="0"/>
              <a:t>/~</a:t>
            </a:r>
            <a:r>
              <a:rPr lang="en-US" dirty="0" err="1" smtClean="0"/>
              <a:t>ved</a:t>
            </a:r>
            <a:endParaRPr lang="en-US" dirty="0"/>
          </a:p>
          <a:p>
            <a:endParaRPr lang="en-US" dirty="0" smtClean="0"/>
          </a:p>
        </p:txBody>
      </p:sp>
      <p:sp>
        <p:nvSpPr>
          <p:cNvPr id="4" name="Date Placeholder 3"/>
          <p:cNvSpPr>
            <a:spLocks noGrp="1"/>
          </p:cNvSpPr>
          <p:nvPr>
            <p:ph type="dt" sz="half" idx="10"/>
          </p:nvPr>
        </p:nvSpPr>
        <p:spPr/>
        <p:txBody>
          <a:bodyPr/>
          <a:lstStyle/>
          <a:p>
            <a:fld id="{34C1B1AF-4C55-4C46-9D1B-89E1B56D7121}"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1</a:t>
            </a:fld>
            <a:endParaRPr lang="en-US"/>
          </a:p>
        </p:txBody>
      </p:sp>
    </p:spTree>
    <p:extLst>
      <p:ext uri="{BB962C8B-B14F-4D97-AF65-F5344CB8AC3E}">
        <p14:creationId xmlns:p14="http://schemas.microsoft.com/office/powerpoint/2010/main" val="30567234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Isotropic medium representations</a:t>
            </a:r>
            <a:endParaRPr lang="en-US" dirty="0"/>
          </a:p>
        </p:txBody>
      </p:sp>
      <p:sp>
        <p:nvSpPr>
          <p:cNvPr id="3" name="Content Placeholder 2"/>
          <p:cNvSpPr>
            <a:spLocks noGrp="1"/>
          </p:cNvSpPr>
          <p:nvPr>
            <p:ph sz="half" idx="1"/>
          </p:nvPr>
        </p:nvSpPr>
        <p:spPr>
          <a:xfrm>
            <a:off x="239530" y="1689115"/>
            <a:ext cx="8353871" cy="1688378"/>
          </a:xfrm>
        </p:spPr>
        <p:txBody>
          <a:bodyPr>
            <a:normAutofit/>
          </a:bodyPr>
          <a:lstStyle/>
          <a:p>
            <a:r>
              <a:rPr lang="en-US" dirty="0" smtClean="0"/>
              <a:t>In an isotropic medium, wave speed depends on NEITHER the direction of propagation NOR polarization direction</a:t>
            </a:r>
          </a:p>
          <a:p>
            <a:r>
              <a:rPr lang="en-US" dirty="0" smtClean="0"/>
              <a:t>Relationship between stress and strain is simple: </a:t>
            </a:r>
          </a:p>
          <a:p>
            <a:endParaRPr lang="en-US" dirty="0" smtClean="0"/>
          </a:p>
          <a:p>
            <a:endParaRPr lang="en-US" dirty="0"/>
          </a:p>
        </p:txBody>
      </p:sp>
      <p:sp>
        <p:nvSpPr>
          <p:cNvPr id="10" name="Content Placeholder 9"/>
          <p:cNvSpPr>
            <a:spLocks noGrp="1"/>
          </p:cNvSpPr>
          <p:nvPr>
            <p:ph sz="half" idx="2"/>
          </p:nvPr>
        </p:nvSpPr>
        <p:spPr>
          <a:xfrm>
            <a:off x="2661792" y="3661203"/>
            <a:ext cx="6051901" cy="2907872"/>
          </a:xfrm>
        </p:spPr>
        <p:txBody>
          <a:bodyPr>
            <a:normAutofit/>
          </a:bodyPr>
          <a:lstStyle/>
          <a:p>
            <a:r>
              <a:rPr lang="en-US" dirty="0">
                <a:solidFill>
                  <a:schemeClr val="accent5"/>
                </a:solidFill>
              </a:rPr>
              <a:t>Shear modulus</a:t>
            </a:r>
            <a:r>
              <a:rPr lang="en-US" dirty="0"/>
              <a:t>: measure of </a:t>
            </a:r>
            <a:r>
              <a:rPr lang="en-US" dirty="0" smtClean="0"/>
              <a:t>the resistance </a:t>
            </a:r>
            <a:r>
              <a:rPr lang="en-US" dirty="0"/>
              <a:t>of material to shear. </a:t>
            </a:r>
            <a:endParaRPr lang="en-US" dirty="0" smtClean="0"/>
          </a:p>
          <a:p>
            <a:r>
              <a:rPr lang="en-US" dirty="0" smtClean="0">
                <a:solidFill>
                  <a:schemeClr val="accent2"/>
                </a:solidFill>
              </a:rPr>
              <a:t>Bulk </a:t>
            </a:r>
            <a:r>
              <a:rPr lang="en-US" dirty="0">
                <a:solidFill>
                  <a:schemeClr val="accent2"/>
                </a:solidFill>
              </a:rPr>
              <a:t>modulus: </a:t>
            </a:r>
            <a:r>
              <a:rPr lang="en-US" dirty="0"/>
              <a:t>measure of incompressibility of a material. Given by hydrostatic stress divided by </a:t>
            </a:r>
            <a:r>
              <a:rPr lang="en-US" dirty="0" smtClean="0"/>
              <a:t>fractional volume change.</a:t>
            </a:r>
            <a:endParaRPr lang="en-US" dirty="0"/>
          </a:p>
          <a:p>
            <a:r>
              <a:rPr lang="en-US" dirty="0" smtClean="0">
                <a:solidFill>
                  <a:schemeClr val="accent1"/>
                </a:solidFill>
              </a:rPr>
              <a:t>Poisson’s ratio</a:t>
            </a:r>
            <a:r>
              <a:rPr lang="en-US" dirty="0" smtClean="0"/>
              <a:t>: lateral contraction of a cylinder divided by longitudinal extension.</a:t>
            </a:r>
            <a:endParaRPr lang="en-US" dirty="0"/>
          </a:p>
          <a:p>
            <a:endParaRPr lang="en-US" dirty="0"/>
          </a:p>
        </p:txBody>
      </p:sp>
      <p:sp>
        <p:nvSpPr>
          <p:cNvPr id="4" name="Date Placeholder 3"/>
          <p:cNvSpPr>
            <a:spLocks noGrp="1"/>
          </p:cNvSpPr>
          <p:nvPr>
            <p:ph type="dt" sz="half" idx="10"/>
          </p:nvPr>
        </p:nvSpPr>
        <p:spPr/>
        <p:txBody>
          <a:bodyPr/>
          <a:lstStyle/>
          <a:p>
            <a:fld id="{34E98CBC-1727-2448-BB7A-E99395F4AFA5}"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10</a:t>
            </a:fld>
            <a:endParaRPr lang="en-US"/>
          </a:p>
        </p:txBody>
      </p:sp>
      <p:pic>
        <p:nvPicPr>
          <p:cNvPr id="8" name="Picture 7"/>
          <p:cNvPicPr>
            <a:picLocks noChangeAspect="1"/>
          </p:cNvPicPr>
          <p:nvPr/>
        </p:nvPicPr>
        <p:blipFill>
          <a:blip r:embed="rId2"/>
          <a:stretch>
            <a:fillRect/>
          </a:stretch>
        </p:blipFill>
        <p:spPr>
          <a:xfrm>
            <a:off x="460098" y="4493602"/>
            <a:ext cx="1698423" cy="811045"/>
          </a:xfrm>
          <a:prstGeom prst="rect">
            <a:avLst/>
          </a:prstGeom>
        </p:spPr>
      </p:pic>
      <p:pic>
        <p:nvPicPr>
          <p:cNvPr id="11" name="Picture 10"/>
          <p:cNvPicPr>
            <a:picLocks noChangeAspect="1"/>
          </p:cNvPicPr>
          <p:nvPr/>
        </p:nvPicPr>
        <p:blipFill>
          <a:blip r:embed="rId3"/>
          <a:stretch>
            <a:fillRect/>
          </a:stretch>
        </p:blipFill>
        <p:spPr>
          <a:xfrm>
            <a:off x="446586" y="5494406"/>
            <a:ext cx="1838945" cy="772010"/>
          </a:xfrm>
          <a:prstGeom prst="rect">
            <a:avLst/>
          </a:prstGeom>
        </p:spPr>
      </p:pic>
      <p:pic>
        <p:nvPicPr>
          <p:cNvPr id="14" name="Picture 13"/>
          <p:cNvPicPr>
            <a:picLocks noChangeAspect="1"/>
          </p:cNvPicPr>
          <p:nvPr/>
        </p:nvPicPr>
        <p:blipFill rotWithShape="1">
          <a:blip r:embed="rId4"/>
          <a:srcRect r="11997"/>
          <a:stretch/>
        </p:blipFill>
        <p:spPr>
          <a:xfrm>
            <a:off x="527658" y="3661203"/>
            <a:ext cx="1838945" cy="591585"/>
          </a:xfrm>
          <a:prstGeom prst="rect">
            <a:avLst/>
          </a:prstGeom>
        </p:spPr>
      </p:pic>
      <p:grpSp>
        <p:nvGrpSpPr>
          <p:cNvPr id="23" name="Group 22"/>
          <p:cNvGrpSpPr/>
          <p:nvPr/>
        </p:nvGrpSpPr>
        <p:grpSpPr>
          <a:xfrm>
            <a:off x="3923467" y="2400094"/>
            <a:ext cx="4403745" cy="1288129"/>
            <a:chOff x="3923467" y="2400094"/>
            <a:chExt cx="4403745" cy="1288129"/>
          </a:xfrm>
        </p:grpSpPr>
        <p:pic>
          <p:nvPicPr>
            <p:cNvPr id="17" name="Picture 16"/>
            <p:cNvPicPr>
              <a:picLocks noChangeAspect="1"/>
            </p:cNvPicPr>
            <p:nvPr/>
          </p:nvPicPr>
          <p:blipFill>
            <a:blip r:embed="rId5"/>
            <a:stretch>
              <a:fillRect/>
            </a:stretch>
          </p:blipFill>
          <p:spPr>
            <a:xfrm>
              <a:off x="3923467" y="2825750"/>
              <a:ext cx="1270000" cy="596900"/>
            </a:xfrm>
            <a:prstGeom prst="rect">
              <a:avLst/>
            </a:prstGeom>
          </p:spPr>
        </p:pic>
        <p:pic>
          <p:nvPicPr>
            <p:cNvPr id="18" name="Picture 17"/>
            <p:cNvPicPr>
              <a:picLocks noChangeAspect="1"/>
            </p:cNvPicPr>
            <p:nvPr/>
          </p:nvPicPr>
          <p:blipFill>
            <a:blip r:embed="rId6"/>
            <a:stretch>
              <a:fillRect/>
            </a:stretch>
          </p:blipFill>
          <p:spPr>
            <a:xfrm>
              <a:off x="5236763" y="2937639"/>
              <a:ext cx="865909" cy="611909"/>
            </a:xfrm>
            <a:prstGeom prst="rect">
              <a:avLst/>
            </a:prstGeom>
          </p:spPr>
        </p:pic>
        <p:pic>
          <p:nvPicPr>
            <p:cNvPr id="19" name="Picture 18"/>
            <p:cNvPicPr>
              <a:picLocks noChangeAspect="1"/>
            </p:cNvPicPr>
            <p:nvPr/>
          </p:nvPicPr>
          <p:blipFill>
            <a:blip r:embed="rId7"/>
            <a:stretch>
              <a:fillRect/>
            </a:stretch>
          </p:blipFill>
          <p:spPr>
            <a:xfrm>
              <a:off x="6123454" y="2856216"/>
              <a:ext cx="415636" cy="496455"/>
            </a:xfrm>
            <a:prstGeom prst="rect">
              <a:avLst/>
            </a:prstGeom>
          </p:spPr>
        </p:pic>
        <p:pic>
          <p:nvPicPr>
            <p:cNvPr id="20" name="Picture 19"/>
            <p:cNvPicPr>
              <a:picLocks noChangeAspect="1"/>
            </p:cNvPicPr>
            <p:nvPr/>
          </p:nvPicPr>
          <p:blipFill>
            <a:blip r:embed="rId8"/>
            <a:stretch>
              <a:fillRect/>
            </a:stretch>
          </p:blipFill>
          <p:spPr>
            <a:xfrm>
              <a:off x="6421210" y="2852770"/>
              <a:ext cx="774700" cy="609600"/>
            </a:xfrm>
            <a:prstGeom prst="rect">
              <a:avLst/>
            </a:prstGeom>
          </p:spPr>
        </p:pic>
        <p:pic>
          <p:nvPicPr>
            <p:cNvPr id="21" name="Picture 20"/>
            <p:cNvPicPr>
              <a:picLocks noChangeAspect="1"/>
            </p:cNvPicPr>
            <p:nvPr/>
          </p:nvPicPr>
          <p:blipFill>
            <a:blip r:embed="rId9"/>
            <a:stretch>
              <a:fillRect/>
            </a:stretch>
          </p:blipFill>
          <p:spPr>
            <a:xfrm>
              <a:off x="7768412" y="2933571"/>
              <a:ext cx="558800" cy="419100"/>
            </a:xfrm>
            <a:prstGeom prst="rect">
              <a:avLst/>
            </a:prstGeom>
          </p:spPr>
        </p:pic>
        <p:pic>
          <p:nvPicPr>
            <p:cNvPr id="22" name="Picture 21"/>
            <p:cNvPicPr>
              <a:picLocks noChangeAspect="1"/>
            </p:cNvPicPr>
            <p:nvPr/>
          </p:nvPicPr>
          <p:blipFill>
            <a:blip r:embed="rId10"/>
            <a:stretch>
              <a:fillRect/>
            </a:stretch>
          </p:blipFill>
          <p:spPr>
            <a:xfrm>
              <a:off x="7195910" y="2400094"/>
              <a:ext cx="572502" cy="1288129"/>
            </a:xfrm>
            <a:prstGeom prst="rect">
              <a:avLst/>
            </a:prstGeom>
          </p:spPr>
        </p:pic>
      </p:grpSp>
    </p:spTree>
    <p:extLst>
      <p:ext uri="{BB962C8B-B14F-4D97-AF65-F5344CB8AC3E}">
        <p14:creationId xmlns:p14="http://schemas.microsoft.com/office/powerpoint/2010/main" val="34908517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Momentum </a:t>
            </a:r>
            <a:r>
              <a:rPr lang="en-US" dirty="0" smtClean="0">
                <a:sym typeface="Wingdings"/>
              </a:rPr>
              <a:t> Seismic Equation</a:t>
            </a:r>
            <a:endParaRPr lang="en-US" dirty="0"/>
          </a:p>
        </p:txBody>
      </p:sp>
      <p:sp>
        <p:nvSpPr>
          <p:cNvPr id="8" name="Content Placeholder 7"/>
          <p:cNvSpPr>
            <a:spLocks noGrp="1"/>
          </p:cNvSpPr>
          <p:nvPr>
            <p:ph sz="half" idx="2"/>
          </p:nvPr>
        </p:nvSpPr>
        <p:spPr>
          <a:xfrm>
            <a:off x="3040118" y="1689115"/>
            <a:ext cx="5673575" cy="1782948"/>
          </a:xfrm>
        </p:spPr>
        <p:txBody>
          <a:bodyPr/>
          <a:lstStyle/>
          <a:p>
            <a:r>
              <a:rPr lang="en-US" dirty="0" smtClean="0">
                <a:solidFill>
                  <a:schemeClr val="accent4"/>
                </a:solidFill>
              </a:rPr>
              <a:t>Homogeneous momentum equation </a:t>
            </a:r>
            <a:r>
              <a:rPr lang="en-US" dirty="0" smtClean="0"/>
              <a:t>governs seismic waves outside of source regions</a:t>
            </a:r>
          </a:p>
          <a:p>
            <a:r>
              <a:rPr lang="en-US" dirty="0" smtClean="0"/>
              <a:t>Summation convention: repeated </a:t>
            </a:r>
            <a:r>
              <a:rPr lang="en-US" dirty="0"/>
              <a:t>index </a:t>
            </a:r>
            <a:r>
              <a:rPr lang="en-US" dirty="0">
                <a:sym typeface="Wingdings"/>
              </a:rPr>
              <a:t> </a:t>
            </a:r>
            <a:r>
              <a:rPr lang="en-US" dirty="0" smtClean="0">
                <a:sym typeface="Wingdings"/>
              </a:rPr>
              <a:t>summation, e.g. </a:t>
            </a:r>
            <a:r>
              <a:rPr lang="en-US" dirty="0" err="1" smtClean="0">
                <a:sym typeface="Wingdings"/>
              </a:rPr>
              <a:t>e</a:t>
            </a:r>
            <a:r>
              <a:rPr lang="en-US" baseline="-25000" dirty="0" err="1" smtClean="0">
                <a:sym typeface="Wingdings"/>
              </a:rPr>
              <a:t>kk</a:t>
            </a:r>
            <a:r>
              <a:rPr lang="en-US" dirty="0" smtClean="0">
                <a:sym typeface="Wingdings"/>
              </a:rPr>
              <a:t> = e</a:t>
            </a:r>
            <a:r>
              <a:rPr lang="en-US" baseline="-25000" dirty="0" smtClean="0">
                <a:sym typeface="Wingdings"/>
              </a:rPr>
              <a:t>11</a:t>
            </a:r>
            <a:r>
              <a:rPr lang="en-US" dirty="0" smtClean="0">
                <a:sym typeface="Wingdings"/>
              </a:rPr>
              <a:t> + e</a:t>
            </a:r>
            <a:r>
              <a:rPr lang="en-US" baseline="-25000" dirty="0" smtClean="0">
                <a:sym typeface="Wingdings"/>
              </a:rPr>
              <a:t>22</a:t>
            </a:r>
            <a:r>
              <a:rPr lang="en-US" dirty="0" smtClean="0">
                <a:sym typeface="Wingdings"/>
              </a:rPr>
              <a:t> + e</a:t>
            </a:r>
            <a:r>
              <a:rPr lang="en-US" baseline="-25000" dirty="0" smtClean="0">
                <a:sym typeface="Wingdings"/>
              </a:rPr>
              <a:t>33</a:t>
            </a:r>
            <a:r>
              <a:rPr lang="en-US" dirty="0" smtClean="0">
                <a:sym typeface="Wingdings"/>
              </a:rPr>
              <a:t>.</a:t>
            </a:r>
            <a:endParaRPr lang="en-US" dirty="0" smtClean="0"/>
          </a:p>
        </p:txBody>
      </p:sp>
      <p:sp>
        <p:nvSpPr>
          <p:cNvPr id="4" name="Date Placeholder 3"/>
          <p:cNvSpPr>
            <a:spLocks noGrp="1"/>
          </p:cNvSpPr>
          <p:nvPr>
            <p:ph type="dt" sz="half" idx="10"/>
          </p:nvPr>
        </p:nvSpPr>
        <p:spPr/>
        <p:txBody>
          <a:bodyPr/>
          <a:lstStyle/>
          <a:p>
            <a:fld id="{72B22BAB-C3D1-834D-BF87-AA5A244D009D}"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11</a:t>
            </a:fld>
            <a:endParaRPr lang="en-US"/>
          </a:p>
        </p:txBody>
      </p:sp>
      <p:pic>
        <p:nvPicPr>
          <p:cNvPr id="7" name="Picture 6"/>
          <p:cNvPicPr>
            <a:picLocks noChangeAspect="1"/>
          </p:cNvPicPr>
          <p:nvPr/>
        </p:nvPicPr>
        <p:blipFill rotWithShape="1">
          <a:blip r:embed="rId2"/>
          <a:srcRect r="22855"/>
          <a:stretch/>
        </p:blipFill>
        <p:spPr>
          <a:xfrm>
            <a:off x="292820" y="1876141"/>
            <a:ext cx="2538406" cy="1235364"/>
          </a:xfrm>
          <a:prstGeom prst="rect">
            <a:avLst/>
          </a:prstGeom>
        </p:spPr>
      </p:pic>
      <p:pic>
        <p:nvPicPr>
          <p:cNvPr id="11" name="Picture 10"/>
          <p:cNvPicPr>
            <a:picLocks noChangeAspect="1"/>
          </p:cNvPicPr>
          <p:nvPr/>
        </p:nvPicPr>
        <p:blipFill>
          <a:blip r:embed="rId3"/>
          <a:stretch>
            <a:fillRect/>
          </a:stretch>
        </p:blipFill>
        <p:spPr>
          <a:xfrm>
            <a:off x="361896" y="3401979"/>
            <a:ext cx="5194300" cy="812800"/>
          </a:xfrm>
          <a:prstGeom prst="rect">
            <a:avLst/>
          </a:prstGeom>
        </p:spPr>
      </p:pic>
      <p:sp>
        <p:nvSpPr>
          <p:cNvPr id="12" name="Content Placeholder 7"/>
          <p:cNvSpPr>
            <a:spLocks noGrp="1"/>
          </p:cNvSpPr>
          <p:nvPr>
            <p:ph sz="half" idx="2"/>
          </p:nvPr>
        </p:nvSpPr>
        <p:spPr>
          <a:xfrm>
            <a:off x="5661376" y="3334429"/>
            <a:ext cx="3052318" cy="2384079"/>
          </a:xfrm>
        </p:spPr>
        <p:txBody>
          <a:bodyPr/>
          <a:lstStyle/>
          <a:p>
            <a:r>
              <a:rPr lang="en-US" dirty="0" smtClean="0">
                <a:solidFill>
                  <a:schemeClr val="accent2"/>
                </a:solidFill>
              </a:rPr>
              <a:t>Constitutive relation </a:t>
            </a:r>
            <a:r>
              <a:rPr lang="en-US" dirty="0" smtClean="0"/>
              <a:t>for isotropic medium, where we used 2</a:t>
            </a:r>
            <a:r>
              <a:rPr lang="en-US" dirty="0" smtClean="0">
                <a:sym typeface="Wingdings"/>
              </a:rPr>
              <a:t>e</a:t>
            </a:r>
            <a:r>
              <a:rPr lang="en-US" baseline="-25000" dirty="0" smtClean="0">
                <a:sym typeface="Wingdings"/>
              </a:rPr>
              <a:t>jk</a:t>
            </a:r>
            <a:r>
              <a:rPr lang="en-US" dirty="0" smtClean="0">
                <a:sym typeface="Wingdings"/>
              </a:rPr>
              <a:t> = (</a:t>
            </a:r>
            <a:r>
              <a:rPr lang="en-US" dirty="0"/>
              <a:t>∂</a:t>
            </a:r>
            <a:r>
              <a:rPr lang="en-US" dirty="0" err="1" smtClean="0"/>
              <a:t>u</a:t>
            </a:r>
            <a:r>
              <a:rPr lang="en-US" baseline="-25000" dirty="0" err="1" smtClean="0"/>
              <a:t>k</a:t>
            </a:r>
            <a:r>
              <a:rPr lang="en-US" dirty="0" smtClean="0"/>
              <a:t>/</a:t>
            </a:r>
            <a:r>
              <a:rPr lang="en-US" dirty="0"/>
              <a:t>∂</a:t>
            </a:r>
            <a:r>
              <a:rPr lang="en-US" dirty="0" err="1" smtClean="0"/>
              <a:t>x</a:t>
            </a:r>
            <a:r>
              <a:rPr lang="en-US" baseline="-25000" dirty="0" err="1" smtClean="0"/>
              <a:t>j</a:t>
            </a:r>
            <a:r>
              <a:rPr lang="en-US" baseline="-25000" dirty="0" smtClean="0"/>
              <a:t> </a:t>
            </a:r>
            <a:r>
              <a:rPr lang="en-US" dirty="0" smtClean="0"/>
              <a:t>+ </a:t>
            </a:r>
            <a:r>
              <a:rPr lang="en-US" dirty="0"/>
              <a:t>∂</a:t>
            </a:r>
            <a:r>
              <a:rPr lang="en-US" dirty="0" err="1"/>
              <a:t>u</a:t>
            </a:r>
            <a:r>
              <a:rPr lang="en-US" baseline="-25000" dirty="0" err="1"/>
              <a:t>k</a:t>
            </a:r>
            <a:r>
              <a:rPr lang="en-US" dirty="0"/>
              <a:t>/∂</a:t>
            </a:r>
            <a:r>
              <a:rPr lang="en-US" dirty="0" err="1" smtClean="0"/>
              <a:t>x</a:t>
            </a:r>
            <a:r>
              <a:rPr lang="en-US" baseline="-25000" dirty="0" err="1" smtClean="0"/>
              <a:t>j</a:t>
            </a:r>
            <a:r>
              <a:rPr lang="en-US" dirty="0" smtClean="0"/>
              <a:t>)</a:t>
            </a:r>
          </a:p>
        </p:txBody>
      </p:sp>
      <p:pic>
        <p:nvPicPr>
          <p:cNvPr id="13" name="Picture 12"/>
          <p:cNvPicPr>
            <a:picLocks noChangeAspect="1"/>
          </p:cNvPicPr>
          <p:nvPr/>
        </p:nvPicPr>
        <p:blipFill rotWithShape="1">
          <a:blip r:embed="rId4"/>
          <a:srcRect l="3990"/>
          <a:stretch/>
        </p:blipFill>
        <p:spPr>
          <a:xfrm>
            <a:off x="134632" y="5817903"/>
            <a:ext cx="8779181" cy="815861"/>
          </a:xfrm>
          <a:prstGeom prst="rect">
            <a:avLst/>
          </a:prstGeom>
        </p:spPr>
      </p:pic>
      <p:sp>
        <p:nvSpPr>
          <p:cNvPr id="14" name="Content Placeholder 7"/>
          <p:cNvSpPr>
            <a:spLocks noGrp="1"/>
          </p:cNvSpPr>
          <p:nvPr>
            <p:ph sz="half" idx="2"/>
          </p:nvPr>
        </p:nvSpPr>
        <p:spPr>
          <a:xfrm>
            <a:off x="1706237" y="5593497"/>
            <a:ext cx="6022419" cy="464037"/>
          </a:xfrm>
        </p:spPr>
        <p:txBody>
          <a:bodyPr/>
          <a:lstStyle/>
          <a:p>
            <a:r>
              <a:rPr lang="en-US" dirty="0" smtClean="0">
                <a:solidFill>
                  <a:schemeClr val="accent1"/>
                </a:solidFill>
              </a:rPr>
              <a:t>Seismic Wave Equation </a:t>
            </a:r>
            <a:r>
              <a:rPr lang="en-US" dirty="0" smtClean="0">
                <a:solidFill>
                  <a:schemeClr val="tx2"/>
                </a:solidFill>
              </a:rPr>
              <a:t>for an isotropic medium</a:t>
            </a:r>
          </a:p>
        </p:txBody>
      </p:sp>
      <p:grpSp>
        <p:nvGrpSpPr>
          <p:cNvPr id="44" name="Group 43"/>
          <p:cNvGrpSpPr/>
          <p:nvPr/>
        </p:nvGrpSpPr>
        <p:grpSpPr>
          <a:xfrm>
            <a:off x="549194" y="2298267"/>
            <a:ext cx="6738607" cy="3053536"/>
            <a:chOff x="549194" y="2298267"/>
            <a:chExt cx="6738607" cy="3053536"/>
          </a:xfrm>
        </p:grpSpPr>
        <p:grpSp>
          <p:nvGrpSpPr>
            <p:cNvPr id="20" name="Group 19"/>
            <p:cNvGrpSpPr/>
            <p:nvPr/>
          </p:nvGrpSpPr>
          <p:grpSpPr>
            <a:xfrm>
              <a:off x="549194" y="2298267"/>
              <a:ext cx="2334456" cy="1837671"/>
              <a:chOff x="523794" y="2298267"/>
              <a:chExt cx="2334456" cy="1837671"/>
            </a:xfrm>
          </p:grpSpPr>
          <p:sp>
            <p:nvSpPr>
              <p:cNvPr id="15" name="Oval 14"/>
              <p:cNvSpPr/>
              <p:nvPr/>
            </p:nvSpPr>
            <p:spPr>
              <a:xfrm>
                <a:off x="523794" y="3577924"/>
                <a:ext cx="570016" cy="55801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Oval 15"/>
              <p:cNvSpPr/>
              <p:nvPr/>
            </p:nvSpPr>
            <p:spPr>
              <a:xfrm>
                <a:off x="2288234" y="2298267"/>
                <a:ext cx="570016" cy="55801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8" name="Straight Arrow Connector 17"/>
              <p:cNvCxnSpPr>
                <a:stCxn id="15" idx="7"/>
                <a:endCxn id="16" idx="3"/>
              </p:cNvCxnSpPr>
              <p:nvPr/>
            </p:nvCxnSpPr>
            <p:spPr>
              <a:xfrm flipV="1">
                <a:off x="1010333" y="2774562"/>
                <a:ext cx="1361378" cy="8850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825500" y="4635500"/>
              <a:ext cx="6438900" cy="369332"/>
            </a:xfrm>
            <a:prstGeom prst="rect">
              <a:avLst/>
            </a:prstGeom>
            <a:noFill/>
          </p:spPr>
          <p:txBody>
            <a:bodyPr wrap="square" rtlCol="0">
              <a:spAutoFit/>
            </a:bodyPr>
            <a:lstStyle/>
            <a:p>
              <a:r>
                <a:rPr lang="en-US" dirty="0" smtClean="0"/>
                <a:t>+ manipulation and a vector identity: </a:t>
              </a:r>
              <a:endParaRPr lang="en-US" dirty="0"/>
            </a:p>
          </p:txBody>
        </p:sp>
        <p:pic>
          <p:nvPicPr>
            <p:cNvPr id="43" name="Picture 42"/>
            <p:cNvPicPr>
              <a:picLocks noChangeAspect="1"/>
            </p:cNvPicPr>
            <p:nvPr/>
          </p:nvPicPr>
          <p:blipFill>
            <a:blip r:embed="rId5"/>
            <a:stretch>
              <a:fillRect/>
            </a:stretch>
          </p:blipFill>
          <p:spPr>
            <a:xfrm>
              <a:off x="4034950" y="5004832"/>
              <a:ext cx="3252851" cy="346971"/>
            </a:xfrm>
            <a:prstGeom prst="rect">
              <a:avLst/>
            </a:prstGeom>
          </p:spPr>
        </p:pic>
      </p:grpSp>
    </p:spTree>
    <p:extLst>
      <p:ext uri="{BB962C8B-B14F-4D97-AF65-F5344CB8AC3E}">
        <p14:creationId xmlns:p14="http://schemas.microsoft.com/office/powerpoint/2010/main" val="3421926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edge">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2000"/>
                                        <p:tgtEl>
                                          <p:spTgt spid="14">
                                            <p:txEl>
                                              <p:pRg st="0" end="0"/>
                                            </p:txEl>
                                          </p:spTgt>
                                        </p:tgtEl>
                                      </p:cBhvr>
                                    </p:animEffect>
                                    <p:anim calcmode="lin" valueType="num">
                                      <p:cBhvr>
                                        <p:cTn id="13" dur="2000" fill="hold"/>
                                        <p:tgtEl>
                                          <p:spTgt spid="14">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4">
                                            <p:txEl>
                                              <p:pRg st="0" end="0"/>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3990" b="19726"/>
          <a:stretch/>
        </p:blipFill>
        <p:spPr>
          <a:xfrm>
            <a:off x="116731" y="1516049"/>
            <a:ext cx="8779181" cy="654923"/>
          </a:xfrm>
          <a:prstGeom prst="rect">
            <a:avLst/>
          </a:prstGeom>
        </p:spPr>
      </p:pic>
      <p:sp>
        <p:nvSpPr>
          <p:cNvPr id="2" name="Title 1"/>
          <p:cNvSpPr>
            <a:spLocks noGrp="1"/>
          </p:cNvSpPr>
          <p:nvPr>
            <p:ph type="title"/>
          </p:nvPr>
        </p:nvSpPr>
        <p:spPr/>
        <p:txBody>
          <a:bodyPr/>
          <a:lstStyle/>
          <a:p>
            <a:r>
              <a:rPr lang="en-US" dirty="0" smtClean="0"/>
              <a:t>Seismic Wave Equation</a:t>
            </a:r>
            <a:endParaRPr lang="en-US" dirty="0"/>
          </a:p>
        </p:txBody>
      </p:sp>
      <p:sp>
        <p:nvSpPr>
          <p:cNvPr id="4" name="Date Placeholder 3"/>
          <p:cNvSpPr>
            <a:spLocks noGrp="1"/>
          </p:cNvSpPr>
          <p:nvPr>
            <p:ph type="dt" sz="half" idx="10"/>
          </p:nvPr>
        </p:nvSpPr>
        <p:spPr/>
        <p:txBody>
          <a:bodyPr/>
          <a:lstStyle/>
          <a:p>
            <a:fld id="{FAFCCD31-E2A6-1646-BE93-32321522A841}"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12</a:t>
            </a:fld>
            <a:endParaRPr lang="en-US"/>
          </a:p>
        </p:txBody>
      </p:sp>
      <p:grpSp>
        <p:nvGrpSpPr>
          <p:cNvPr id="60" name="Group 59"/>
          <p:cNvGrpSpPr/>
          <p:nvPr/>
        </p:nvGrpSpPr>
        <p:grpSpPr>
          <a:xfrm>
            <a:off x="1478929" y="2170972"/>
            <a:ext cx="5681134" cy="4463056"/>
            <a:chOff x="1478929" y="2170972"/>
            <a:chExt cx="5681134" cy="4463056"/>
          </a:xfrm>
        </p:grpSpPr>
        <p:grpSp>
          <p:nvGrpSpPr>
            <p:cNvPr id="32" name="Group 31"/>
            <p:cNvGrpSpPr/>
            <p:nvPr/>
          </p:nvGrpSpPr>
          <p:grpSpPr>
            <a:xfrm>
              <a:off x="6508129" y="2170972"/>
              <a:ext cx="651934" cy="165956"/>
              <a:chOff x="1405467" y="5616908"/>
              <a:chExt cx="846667" cy="105108"/>
            </a:xfrm>
          </p:grpSpPr>
          <p:cxnSp>
            <p:nvCxnSpPr>
              <p:cNvPr id="33" name="Curved Connector 32"/>
              <p:cNvCxnSpPr/>
              <p:nvPr/>
            </p:nvCxnSpPr>
            <p:spPr>
              <a:xfrm flipV="1">
                <a:off x="1837267" y="5616908"/>
                <a:ext cx="414867" cy="105108"/>
              </a:xfrm>
              <a:prstGeom prst="curvedConnector3">
                <a:avLst>
                  <a:gd name="adj1" fmla="val 98980"/>
                </a:avLst>
              </a:prstGeom>
            </p:spPr>
            <p:style>
              <a:lnRef idx="3">
                <a:schemeClr val="accent5"/>
              </a:lnRef>
              <a:fillRef idx="0">
                <a:schemeClr val="accent5"/>
              </a:fillRef>
              <a:effectRef idx="2">
                <a:schemeClr val="accent5"/>
              </a:effectRef>
              <a:fontRef idx="minor">
                <a:schemeClr val="tx1"/>
              </a:fontRef>
            </p:style>
          </p:cxnSp>
          <p:cxnSp>
            <p:nvCxnSpPr>
              <p:cNvPr id="34" name="Curved Connector 33"/>
              <p:cNvCxnSpPr/>
              <p:nvPr/>
            </p:nvCxnSpPr>
            <p:spPr>
              <a:xfrm flipH="1" flipV="1">
                <a:off x="1405467" y="5616908"/>
                <a:ext cx="414867" cy="105108"/>
              </a:xfrm>
              <a:prstGeom prst="curvedConnector3">
                <a:avLst>
                  <a:gd name="adj1" fmla="val 98980"/>
                </a:avLst>
              </a:prstGeom>
            </p:spPr>
            <p:style>
              <a:lnRef idx="3">
                <a:schemeClr val="accent5"/>
              </a:lnRef>
              <a:fillRef idx="0">
                <a:schemeClr val="accent5"/>
              </a:fillRef>
              <a:effectRef idx="2">
                <a:schemeClr val="accent5"/>
              </a:effectRef>
              <a:fontRef idx="minor">
                <a:schemeClr val="tx1"/>
              </a:fontRef>
            </p:style>
          </p:cxnSp>
        </p:grpSp>
        <p:grpSp>
          <p:nvGrpSpPr>
            <p:cNvPr id="35" name="Group 34"/>
            <p:cNvGrpSpPr/>
            <p:nvPr/>
          </p:nvGrpSpPr>
          <p:grpSpPr>
            <a:xfrm>
              <a:off x="1478929" y="2179569"/>
              <a:ext cx="651934" cy="165956"/>
              <a:chOff x="1405467" y="5616908"/>
              <a:chExt cx="846667" cy="105108"/>
            </a:xfrm>
          </p:grpSpPr>
          <p:cxnSp>
            <p:nvCxnSpPr>
              <p:cNvPr id="36" name="Curved Connector 35"/>
              <p:cNvCxnSpPr/>
              <p:nvPr/>
            </p:nvCxnSpPr>
            <p:spPr>
              <a:xfrm flipV="1">
                <a:off x="1837267" y="5616908"/>
                <a:ext cx="414867" cy="105108"/>
              </a:xfrm>
              <a:prstGeom prst="curvedConnector3">
                <a:avLst>
                  <a:gd name="adj1" fmla="val 98980"/>
                </a:avLst>
              </a:prstGeom>
            </p:spPr>
            <p:style>
              <a:lnRef idx="3">
                <a:schemeClr val="accent5"/>
              </a:lnRef>
              <a:fillRef idx="0">
                <a:schemeClr val="accent5"/>
              </a:fillRef>
              <a:effectRef idx="2">
                <a:schemeClr val="accent5"/>
              </a:effectRef>
              <a:fontRef idx="minor">
                <a:schemeClr val="tx1"/>
              </a:fontRef>
            </p:style>
          </p:cxnSp>
          <p:cxnSp>
            <p:nvCxnSpPr>
              <p:cNvPr id="37" name="Curved Connector 36"/>
              <p:cNvCxnSpPr/>
              <p:nvPr/>
            </p:nvCxnSpPr>
            <p:spPr>
              <a:xfrm flipH="1" flipV="1">
                <a:off x="1405467" y="5616908"/>
                <a:ext cx="414867" cy="105108"/>
              </a:xfrm>
              <a:prstGeom prst="curvedConnector3">
                <a:avLst>
                  <a:gd name="adj1" fmla="val 98980"/>
                </a:avLst>
              </a:prstGeom>
            </p:spPr>
            <p:style>
              <a:lnRef idx="3">
                <a:schemeClr val="accent5"/>
              </a:lnRef>
              <a:fillRef idx="0">
                <a:schemeClr val="accent5"/>
              </a:fillRef>
              <a:effectRef idx="2">
                <a:schemeClr val="accent5"/>
              </a:effectRef>
              <a:fontRef idx="minor">
                <a:schemeClr val="tx1"/>
              </a:fontRef>
            </p:style>
          </p:cxnSp>
        </p:grpSp>
        <p:sp>
          <p:nvSpPr>
            <p:cNvPr id="38" name="TextBox 37"/>
            <p:cNvSpPr txBox="1"/>
            <p:nvPr/>
          </p:nvSpPr>
          <p:spPr>
            <a:xfrm>
              <a:off x="3380738" y="2546050"/>
              <a:ext cx="2219962" cy="923330"/>
            </a:xfrm>
            <a:prstGeom prst="rect">
              <a:avLst/>
            </a:prstGeom>
            <a:noFill/>
          </p:spPr>
          <p:txBody>
            <a:bodyPr wrap="square" rtlCol="0">
              <a:spAutoFit/>
            </a:bodyPr>
            <a:lstStyle/>
            <a:p>
              <a:r>
                <a:rPr lang="en-US" dirty="0" smtClean="0">
                  <a:solidFill>
                    <a:schemeClr val="accent5"/>
                  </a:solidFill>
                </a:rPr>
                <a:t>Divergence</a:t>
              </a:r>
              <a:r>
                <a:rPr lang="en-US" dirty="0" smtClean="0"/>
                <a:t>: Scalar describing volume change</a:t>
              </a:r>
              <a:endParaRPr lang="en-US" dirty="0"/>
            </a:p>
          </p:txBody>
        </p:sp>
        <p:pic>
          <p:nvPicPr>
            <p:cNvPr id="39" name="Picture 38"/>
            <p:cNvPicPr>
              <a:picLocks noChangeAspect="1"/>
            </p:cNvPicPr>
            <p:nvPr/>
          </p:nvPicPr>
          <p:blipFill>
            <a:blip r:embed="rId3"/>
            <a:stretch>
              <a:fillRect/>
            </a:stretch>
          </p:blipFill>
          <p:spPr>
            <a:xfrm>
              <a:off x="2839731" y="3528639"/>
              <a:ext cx="3035995" cy="3105389"/>
            </a:xfrm>
            <a:prstGeom prst="rect">
              <a:avLst/>
            </a:prstGeom>
          </p:spPr>
        </p:pic>
        <p:cxnSp>
          <p:nvCxnSpPr>
            <p:cNvPr id="22" name="Straight Connector 21"/>
            <p:cNvCxnSpPr>
              <a:endCxn id="38" idx="0"/>
            </p:cNvCxnSpPr>
            <p:nvPr/>
          </p:nvCxnSpPr>
          <p:spPr>
            <a:xfrm>
              <a:off x="1968500" y="2331910"/>
              <a:ext cx="2522219" cy="214140"/>
            </a:xfrm>
            <a:prstGeom prst="line">
              <a:avLst/>
            </a:prstGeom>
          </p:spPr>
          <p:style>
            <a:lnRef idx="2">
              <a:schemeClr val="accent5"/>
            </a:lnRef>
            <a:fillRef idx="0">
              <a:schemeClr val="accent5"/>
            </a:fillRef>
            <a:effectRef idx="1">
              <a:schemeClr val="accent5"/>
            </a:effectRef>
            <a:fontRef idx="minor">
              <a:schemeClr val="tx1"/>
            </a:fontRef>
          </p:style>
        </p:cxnSp>
        <p:cxnSp>
          <p:nvCxnSpPr>
            <p:cNvPr id="41" name="Straight Connector 40"/>
            <p:cNvCxnSpPr/>
            <p:nvPr/>
          </p:nvCxnSpPr>
          <p:spPr>
            <a:xfrm flipV="1">
              <a:off x="4490719" y="2345525"/>
              <a:ext cx="2336858" cy="200525"/>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61" name="Group 60"/>
          <p:cNvGrpSpPr/>
          <p:nvPr/>
        </p:nvGrpSpPr>
        <p:grpSpPr>
          <a:xfrm>
            <a:off x="6215774" y="2202294"/>
            <a:ext cx="2757652" cy="4420127"/>
            <a:chOff x="6215774" y="2202294"/>
            <a:chExt cx="2757652" cy="4420127"/>
          </a:xfrm>
        </p:grpSpPr>
        <p:grpSp>
          <p:nvGrpSpPr>
            <p:cNvPr id="28" name="Group 27"/>
            <p:cNvGrpSpPr/>
            <p:nvPr/>
          </p:nvGrpSpPr>
          <p:grpSpPr>
            <a:xfrm>
              <a:off x="8198723" y="2202294"/>
              <a:ext cx="651934" cy="165956"/>
              <a:chOff x="1405467" y="5616908"/>
              <a:chExt cx="846667" cy="105108"/>
            </a:xfrm>
          </p:grpSpPr>
          <p:cxnSp>
            <p:nvCxnSpPr>
              <p:cNvPr id="29" name="Curved Connector 28"/>
              <p:cNvCxnSpPr/>
              <p:nvPr/>
            </p:nvCxnSpPr>
            <p:spPr>
              <a:xfrm flipV="1">
                <a:off x="1837267" y="5616908"/>
                <a:ext cx="414867" cy="105108"/>
              </a:xfrm>
              <a:prstGeom prst="curvedConnector3">
                <a:avLst>
                  <a:gd name="adj1" fmla="val 98980"/>
                </a:avLst>
              </a:prstGeom>
            </p:spPr>
            <p:style>
              <a:lnRef idx="3">
                <a:schemeClr val="accent2"/>
              </a:lnRef>
              <a:fillRef idx="0">
                <a:schemeClr val="accent2"/>
              </a:fillRef>
              <a:effectRef idx="2">
                <a:schemeClr val="accent2"/>
              </a:effectRef>
              <a:fontRef idx="minor">
                <a:schemeClr val="tx1"/>
              </a:fontRef>
            </p:style>
          </p:cxnSp>
          <p:cxnSp>
            <p:nvCxnSpPr>
              <p:cNvPr id="30" name="Curved Connector 29"/>
              <p:cNvCxnSpPr/>
              <p:nvPr/>
            </p:nvCxnSpPr>
            <p:spPr>
              <a:xfrm flipH="1" flipV="1">
                <a:off x="1405467" y="5616908"/>
                <a:ext cx="414867" cy="105108"/>
              </a:xfrm>
              <a:prstGeom prst="curvedConnector3">
                <a:avLst>
                  <a:gd name="adj1" fmla="val 98980"/>
                </a:avLst>
              </a:prstGeom>
            </p:spPr>
            <p:style>
              <a:lnRef idx="3">
                <a:schemeClr val="accent2"/>
              </a:lnRef>
              <a:fillRef idx="0">
                <a:schemeClr val="accent2"/>
              </a:fillRef>
              <a:effectRef idx="2">
                <a:schemeClr val="accent2"/>
              </a:effectRef>
              <a:fontRef idx="minor">
                <a:schemeClr val="tx1"/>
              </a:fontRef>
            </p:style>
          </p:cxnSp>
        </p:grpSp>
        <p:pic>
          <p:nvPicPr>
            <p:cNvPr id="19" name="Picture 18"/>
            <p:cNvPicPr>
              <a:picLocks noChangeAspect="1"/>
            </p:cNvPicPr>
            <p:nvPr/>
          </p:nvPicPr>
          <p:blipFill>
            <a:blip r:embed="rId4"/>
            <a:stretch>
              <a:fillRect/>
            </a:stretch>
          </p:blipFill>
          <p:spPr>
            <a:xfrm>
              <a:off x="6215774" y="3864769"/>
              <a:ext cx="2757652" cy="2757652"/>
            </a:xfrm>
            <a:prstGeom prst="rect">
              <a:avLst/>
            </a:prstGeom>
          </p:spPr>
        </p:pic>
        <p:sp>
          <p:nvSpPr>
            <p:cNvPr id="40" name="TextBox 39"/>
            <p:cNvSpPr txBox="1"/>
            <p:nvPr/>
          </p:nvSpPr>
          <p:spPr>
            <a:xfrm>
              <a:off x="6375400" y="2531389"/>
              <a:ext cx="2538413" cy="1200329"/>
            </a:xfrm>
            <a:prstGeom prst="rect">
              <a:avLst/>
            </a:prstGeom>
            <a:noFill/>
          </p:spPr>
          <p:txBody>
            <a:bodyPr wrap="square" rtlCol="0">
              <a:spAutoFit/>
            </a:bodyPr>
            <a:lstStyle/>
            <a:p>
              <a:r>
                <a:rPr lang="en-US" dirty="0" smtClean="0">
                  <a:solidFill>
                    <a:schemeClr val="accent2"/>
                  </a:solidFill>
                </a:rPr>
                <a:t>Curl</a:t>
              </a:r>
              <a:r>
                <a:rPr lang="en-US" dirty="0" smtClean="0"/>
                <a:t>: Vector describing infinitesimal rotation (think paddle wheel)</a:t>
              </a:r>
              <a:endParaRPr lang="en-US" dirty="0"/>
            </a:p>
          </p:txBody>
        </p:sp>
        <p:cxnSp>
          <p:nvCxnSpPr>
            <p:cNvPr id="42" name="Straight Connector 41"/>
            <p:cNvCxnSpPr>
              <a:stCxn id="40" idx="0"/>
            </p:cNvCxnSpPr>
            <p:nvPr/>
          </p:nvCxnSpPr>
          <p:spPr>
            <a:xfrm flipV="1">
              <a:off x="7644607" y="2368379"/>
              <a:ext cx="835802" cy="163010"/>
            </a:xfrm>
            <a:prstGeom prst="line">
              <a:avLst/>
            </a:prstGeom>
          </p:spPr>
          <p:style>
            <a:lnRef idx="2">
              <a:schemeClr val="accent2"/>
            </a:lnRef>
            <a:fillRef idx="0">
              <a:schemeClr val="accent2"/>
            </a:fillRef>
            <a:effectRef idx="1">
              <a:schemeClr val="accent2"/>
            </a:effectRef>
            <a:fontRef idx="minor">
              <a:schemeClr val="tx1"/>
            </a:fontRef>
          </p:style>
        </p:cxnSp>
      </p:grpSp>
      <p:grpSp>
        <p:nvGrpSpPr>
          <p:cNvPr id="59" name="Group 58"/>
          <p:cNvGrpSpPr/>
          <p:nvPr/>
        </p:nvGrpSpPr>
        <p:grpSpPr>
          <a:xfrm>
            <a:off x="139305" y="2170114"/>
            <a:ext cx="4327112" cy="4366551"/>
            <a:chOff x="139305" y="2170114"/>
            <a:chExt cx="4327112" cy="4366551"/>
          </a:xfrm>
        </p:grpSpPr>
        <p:grpSp>
          <p:nvGrpSpPr>
            <p:cNvPr id="43" name="Group 42"/>
            <p:cNvGrpSpPr/>
            <p:nvPr/>
          </p:nvGrpSpPr>
          <p:grpSpPr>
            <a:xfrm>
              <a:off x="901701" y="2170114"/>
              <a:ext cx="457200" cy="137160"/>
              <a:chOff x="1405467" y="5616908"/>
              <a:chExt cx="846667" cy="105108"/>
            </a:xfrm>
          </p:grpSpPr>
          <p:cxnSp>
            <p:nvCxnSpPr>
              <p:cNvPr id="44" name="Curved Connector 43"/>
              <p:cNvCxnSpPr/>
              <p:nvPr/>
            </p:nvCxnSpPr>
            <p:spPr>
              <a:xfrm flipV="1">
                <a:off x="18372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cxnSp>
            <p:nvCxnSpPr>
              <p:cNvPr id="45" name="Curved Connector 44"/>
              <p:cNvCxnSpPr/>
              <p:nvPr/>
            </p:nvCxnSpPr>
            <p:spPr>
              <a:xfrm flipH="1" flipV="1">
                <a:off x="14054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grpSp>
        <p:grpSp>
          <p:nvGrpSpPr>
            <p:cNvPr id="46" name="Group 45"/>
            <p:cNvGrpSpPr/>
            <p:nvPr/>
          </p:nvGrpSpPr>
          <p:grpSpPr>
            <a:xfrm>
              <a:off x="2501901" y="2170114"/>
              <a:ext cx="457200" cy="137160"/>
              <a:chOff x="1405467" y="5616908"/>
              <a:chExt cx="846667" cy="105108"/>
            </a:xfrm>
          </p:grpSpPr>
          <p:cxnSp>
            <p:nvCxnSpPr>
              <p:cNvPr id="47" name="Curved Connector 46"/>
              <p:cNvCxnSpPr/>
              <p:nvPr/>
            </p:nvCxnSpPr>
            <p:spPr>
              <a:xfrm flipV="1">
                <a:off x="18372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cxnSp>
            <p:nvCxnSpPr>
              <p:cNvPr id="48" name="Curved Connector 47"/>
              <p:cNvCxnSpPr/>
              <p:nvPr/>
            </p:nvCxnSpPr>
            <p:spPr>
              <a:xfrm flipH="1" flipV="1">
                <a:off x="14054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grpSp>
        <p:grpSp>
          <p:nvGrpSpPr>
            <p:cNvPr id="49" name="Group 48"/>
            <p:cNvGrpSpPr/>
            <p:nvPr/>
          </p:nvGrpSpPr>
          <p:grpSpPr>
            <a:xfrm>
              <a:off x="3251201" y="2170114"/>
              <a:ext cx="457200" cy="137160"/>
              <a:chOff x="1405467" y="5616908"/>
              <a:chExt cx="846667" cy="105108"/>
            </a:xfrm>
          </p:grpSpPr>
          <p:cxnSp>
            <p:nvCxnSpPr>
              <p:cNvPr id="50" name="Curved Connector 49"/>
              <p:cNvCxnSpPr/>
              <p:nvPr/>
            </p:nvCxnSpPr>
            <p:spPr>
              <a:xfrm flipV="1">
                <a:off x="18372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cxnSp>
            <p:nvCxnSpPr>
              <p:cNvPr id="51" name="Curved Connector 50"/>
              <p:cNvCxnSpPr/>
              <p:nvPr/>
            </p:nvCxnSpPr>
            <p:spPr>
              <a:xfrm flipH="1" flipV="1">
                <a:off x="14054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grpSp>
        <p:grpSp>
          <p:nvGrpSpPr>
            <p:cNvPr id="52" name="Group 51"/>
            <p:cNvGrpSpPr/>
            <p:nvPr/>
          </p:nvGrpSpPr>
          <p:grpSpPr>
            <a:xfrm>
              <a:off x="4009217" y="2170114"/>
              <a:ext cx="457200" cy="137160"/>
              <a:chOff x="1405467" y="5616908"/>
              <a:chExt cx="846667" cy="105108"/>
            </a:xfrm>
          </p:grpSpPr>
          <p:cxnSp>
            <p:nvCxnSpPr>
              <p:cNvPr id="53" name="Curved Connector 52"/>
              <p:cNvCxnSpPr/>
              <p:nvPr/>
            </p:nvCxnSpPr>
            <p:spPr>
              <a:xfrm flipV="1">
                <a:off x="18372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cxnSp>
            <p:nvCxnSpPr>
              <p:cNvPr id="54" name="Curved Connector 53"/>
              <p:cNvCxnSpPr/>
              <p:nvPr/>
            </p:nvCxnSpPr>
            <p:spPr>
              <a:xfrm flipH="1" flipV="1">
                <a:off x="1405467" y="5616908"/>
                <a:ext cx="414867" cy="105108"/>
              </a:xfrm>
              <a:prstGeom prst="curvedConnector3">
                <a:avLst>
                  <a:gd name="adj1" fmla="val 98980"/>
                </a:avLst>
              </a:prstGeom>
            </p:spPr>
            <p:style>
              <a:lnRef idx="3">
                <a:schemeClr val="accent1"/>
              </a:lnRef>
              <a:fillRef idx="0">
                <a:schemeClr val="accent1"/>
              </a:fillRef>
              <a:effectRef idx="2">
                <a:schemeClr val="accent1"/>
              </a:effectRef>
              <a:fontRef idx="minor">
                <a:schemeClr val="tx1"/>
              </a:fontRef>
            </p:style>
          </p:cxnSp>
        </p:grpSp>
        <p:sp>
          <p:nvSpPr>
            <p:cNvPr id="55" name="TextBox 54"/>
            <p:cNvSpPr txBox="1"/>
            <p:nvPr/>
          </p:nvSpPr>
          <p:spPr>
            <a:xfrm>
              <a:off x="281939" y="2546050"/>
              <a:ext cx="2219962" cy="1754327"/>
            </a:xfrm>
            <a:prstGeom prst="rect">
              <a:avLst/>
            </a:prstGeom>
            <a:noFill/>
          </p:spPr>
          <p:txBody>
            <a:bodyPr wrap="square" rtlCol="0">
              <a:spAutoFit/>
            </a:bodyPr>
            <a:lstStyle/>
            <a:p>
              <a:r>
                <a:rPr lang="en-US" dirty="0" smtClean="0">
                  <a:solidFill>
                    <a:schemeClr val="accent1"/>
                  </a:solidFill>
                </a:rPr>
                <a:t>Gradient</a:t>
              </a:r>
              <a:r>
                <a:rPr lang="en-US" dirty="0" smtClean="0"/>
                <a:t>: Vector describing the direction and magnitude of change in a quantity</a:t>
              </a:r>
              <a:endParaRPr lang="en-US" dirty="0"/>
            </a:p>
          </p:txBody>
        </p:sp>
        <p:pic>
          <p:nvPicPr>
            <p:cNvPr id="56" name="Picture 55"/>
            <p:cNvPicPr>
              <a:picLocks noChangeAspect="1"/>
            </p:cNvPicPr>
            <p:nvPr/>
          </p:nvPicPr>
          <p:blipFill>
            <a:blip r:embed="rId5"/>
            <a:stretch>
              <a:fillRect/>
            </a:stretch>
          </p:blipFill>
          <p:spPr>
            <a:xfrm>
              <a:off x="139305" y="4351496"/>
              <a:ext cx="2913560" cy="2185169"/>
            </a:xfrm>
            <a:prstGeom prst="rect">
              <a:avLst/>
            </a:prstGeom>
          </p:spPr>
        </p:pic>
      </p:grpSp>
    </p:spTree>
    <p:extLst>
      <p:ext uri="{BB962C8B-B14F-4D97-AF65-F5344CB8AC3E}">
        <p14:creationId xmlns:p14="http://schemas.microsoft.com/office/powerpoint/2010/main" val="4070431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1+#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Homogeneous medium</a:t>
            </a:r>
            <a:endParaRPr lang="en-US" dirty="0"/>
          </a:p>
        </p:txBody>
      </p:sp>
      <p:sp>
        <p:nvSpPr>
          <p:cNvPr id="3" name="Content Placeholder 2"/>
          <p:cNvSpPr>
            <a:spLocks noGrp="1"/>
          </p:cNvSpPr>
          <p:nvPr>
            <p:ph idx="1"/>
          </p:nvPr>
        </p:nvSpPr>
        <p:spPr>
          <a:xfrm>
            <a:off x="215899" y="1707241"/>
            <a:ext cx="8697913" cy="4861834"/>
          </a:xfrm>
        </p:spPr>
        <p:txBody>
          <a:bodyPr>
            <a:normAutofit/>
          </a:bodyPr>
          <a:lstStyle/>
          <a:p>
            <a:r>
              <a:rPr lang="en-US" dirty="0" smtClean="0"/>
              <a:t>In a homogeneous medium, or in the high-frequency approximation, the gradients of </a:t>
            </a:r>
            <a:r>
              <a:rPr lang="en-US" dirty="0" err="1" smtClean="0"/>
              <a:t>λ</a:t>
            </a:r>
            <a:r>
              <a:rPr lang="en-US" dirty="0" smtClean="0"/>
              <a:t> and μ can be neglected:</a:t>
            </a:r>
          </a:p>
          <a:p>
            <a:endParaRPr lang="en-US" dirty="0" smtClean="0"/>
          </a:p>
          <a:p>
            <a:r>
              <a:rPr lang="en-US" dirty="0" smtClean="0"/>
              <a:t>Taking the divergence of the equation (remember                         ): </a:t>
            </a:r>
          </a:p>
          <a:p>
            <a:endParaRPr lang="en-US" dirty="0" smtClean="0"/>
          </a:p>
          <a:p>
            <a:endParaRPr lang="en-US" dirty="0" smtClean="0"/>
          </a:p>
          <a:p>
            <a:r>
              <a:rPr lang="en-US" dirty="0" smtClean="0"/>
              <a:t>Taking the curl of the equation (remember                           and                       ): </a:t>
            </a:r>
          </a:p>
          <a:p>
            <a:pPr marL="0" indent="0">
              <a:buNone/>
            </a:pPr>
            <a:r>
              <a:rPr lang="en-US" dirty="0" smtClean="0"/>
              <a:t>	</a:t>
            </a:r>
            <a:endParaRPr lang="en-US" dirty="0"/>
          </a:p>
        </p:txBody>
      </p:sp>
      <p:sp>
        <p:nvSpPr>
          <p:cNvPr id="4" name="Date Placeholder 3"/>
          <p:cNvSpPr>
            <a:spLocks noGrp="1"/>
          </p:cNvSpPr>
          <p:nvPr>
            <p:ph type="dt" sz="half" idx="10"/>
          </p:nvPr>
        </p:nvSpPr>
        <p:spPr/>
        <p:txBody>
          <a:bodyPr/>
          <a:lstStyle/>
          <a:p>
            <a:fld id="{7D95A5F5-EED9-8F4A-8E70-A720C2CB8647}"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13</a:t>
            </a:fld>
            <a:endParaRPr lang="en-US"/>
          </a:p>
        </p:txBody>
      </p:sp>
      <p:pic>
        <p:nvPicPr>
          <p:cNvPr id="9" name="Picture 8"/>
          <p:cNvPicPr>
            <a:picLocks noChangeAspect="1"/>
          </p:cNvPicPr>
          <p:nvPr/>
        </p:nvPicPr>
        <p:blipFill>
          <a:blip r:embed="rId2"/>
          <a:stretch>
            <a:fillRect/>
          </a:stretch>
        </p:blipFill>
        <p:spPr>
          <a:xfrm>
            <a:off x="2009907" y="2382510"/>
            <a:ext cx="5111487" cy="556281"/>
          </a:xfrm>
          <a:prstGeom prst="rect">
            <a:avLst/>
          </a:prstGeom>
        </p:spPr>
      </p:pic>
      <p:pic>
        <p:nvPicPr>
          <p:cNvPr id="14" name="Picture 13"/>
          <p:cNvPicPr>
            <a:picLocks noChangeAspect="1"/>
          </p:cNvPicPr>
          <p:nvPr/>
        </p:nvPicPr>
        <p:blipFill rotWithShape="1">
          <a:blip r:embed="rId3"/>
          <a:srcRect l="4919" t="20029"/>
          <a:stretch/>
        </p:blipFill>
        <p:spPr>
          <a:xfrm>
            <a:off x="584200" y="3775014"/>
            <a:ext cx="3501894" cy="785945"/>
          </a:xfrm>
          <a:prstGeom prst="rect">
            <a:avLst/>
          </a:prstGeom>
        </p:spPr>
      </p:pic>
      <p:pic>
        <p:nvPicPr>
          <p:cNvPr id="15" name="Picture 14"/>
          <p:cNvPicPr>
            <a:picLocks noChangeAspect="1"/>
          </p:cNvPicPr>
          <p:nvPr/>
        </p:nvPicPr>
        <p:blipFill>
          <a:blip r:embed="rId4"/>
          <a:stretch>
            <a:fillRect/>
          </a:stretch>
        </p:blipFill>
        <p:spPr>
          <a:xfrm>
            <a:off x="6925882" y="3235386"/>
            <a:ext cx="1648112" cy="260228"/>
          </a:xfrm>
          <a:prstGeom prst="rect">
            <a:avLst/>
          </a:prstGeom>
        </p:spPr>
      </p:pic>
      <p:pic>
        <p:nvPicPr>
          <p:cNvPr id="16" name="Picture 15"/>
          <p:cNvPicPr>
            <a:picLocks noChangeAspect="1"/>
          </p:cNvPicPr>
          <p:nvPr/>
        </p:nvPicPr>
        <p:blipFill>
          <a:blip r:embed="rId5"/>
          <a:stretch>
            <a:fillRect/>
          </a:stretch>
        </p:blipFill>
        <p:spPr>
          <a:xfrm>
            <a:off x="7077435" y="3747970"/>
            <a:ext cx="1805290" cy="860661"/>
          </a:xfrm>
          <a:prstGeom prst="rect">
            <a:avLst/>
          </a:prstGeom>
        </p:spPr>
      </p:pic>
      <p:sp>
        <p:nvSpPr>
          <p:cNvPr id="17" name="TextBox 16"/>
          <p:cNvSpPr txBox="1"/>
          <p:nvPr/>
        </p:nvSpPr>
        <p:spPr>
          <a:xfrm>
            <a:off x="4292600" y="3695700"/>
            <a:ext cx="2701794" cy="923330"/>
          </a:xfrm>
          <a:prstGeom prst="rect">
            <a:avLst/>
          </a:prstGeom>
          <a:noFill/>
        </p:spPr>
        <p:txBody>
          <a:bodyPr wrap="square" rtlCol="0">
            <a:spAutoFit/>
          </a:bodyPr>
          <a:lstStyle/>
          <a:p>
            <a:r>
              <a:rPr lang="en-US" dirty="0" smtClean="0">
                <a:solidFill>
                  <a:schemeClr val="accent4"/>
                </a:solidFill>
              </a:rPr>
              <a:t>Compressional wave (P-wave) propagating at speed α</a:t>
            </a:r>
            <a:endParaRPr lang="en-US" dirty="0">
              <a:solidFill>
                <a:schemeClr val="accent4"/>
              </a:solidFill>
            </a:endParaRPr>
          </a:p>
        </p:txBody>
      </p:sp>
      <p:pic>
        <p:nvPicPr>
          <p:cNvPr id="18" name="Picture 17"/>
          <p:cNvPicPr>
            <a:picLocks noChangeAspect="1"/>
          </p:cNvPicPr>
          <p:nvPr/>
        </p:nvPicPr>
        <p:blipFill>
          <a:blip r:embed="rId6"/>
          <a:stretch>
            <a:fillRect/>
          </a:stretch>
        </p:blipFill>
        <p:spPr>
          <a:xfrm>
            <a:off x="5926806" y="4877378"/>
            <a:ext cx="1769551" cy="329623"/>
          </a:xfrm>
          <a:prstGeom prst="rect">
            <a:avLst/>
          </a:prstGeom>
        </p:spPr>
      </p:pic>
      <p:pic>
        <p:nvPicPr>
          <p:cNvPr id="19" name="Picture 18"/>
          <p:cNvPicPr>
            <a:picLocks noChangeAspect="1"/>
          </p:cNvPicPr>
          <p:nvPr/>
        </p:nvPicPr>
        <p:blipFill>
          <a:blip r:embed="rId7"/>
          <a:stretch>
            <a:fillRect/>
          </a:stretch>
        </p:blipFill>
        <p:spPr>
          <a:xfrm>
            <a:off x="1233559" y="5143789"/>
            <a:ext cx="1552695" cy="329623"/>
          </a:xfrm>
          <a:prstGeom prst="rect">
            <a:avLst/>
          </a:prstGeom>
        </p:spPr>
      </p:pic>
      <p:pic>
        <p:nvPicPr>
          <p:cNvPr id="20" name="Picture 19"/>
          <p:cNvPicPr>
            <a:picLocks noChangeAspect="1"/>
          </p:cNvPicPr>
          <p:nvPr/>
        </p:nvPicPr>
        <p:blipFill>
          <a:blip r:embed="rId8"/>
          <a:stretch>
            <a:fillRect/>
          </a:stretch>
        </p:blipFill>
        <p:spPr>
          <a:xfrm>
            <a:off x="463021" y="5653071"/>
            <a:ext cx="3931179" cy="916004"/>
          </a:xfrm>
          <a:prstGeom prst="rect">
            <a:avLst/>
          </a:prstGeom>
        </p:spPr>
      </p:pic>
      <p:sp>
        <p:nvSpPr>
          <p:cNvPr id="21" name="TextBox 20"/>
          <p:cNvSpPr txBox="1"/>
          <p:nvPr/>
        </p:nvSpPr>
        <p:spPr>
          <a:xfrm>
            <a:off x="4575909" y="5346412"/>
            <a:ext cx="2701794" cy="1200329"/>
          </a:xfrm>
          <a:prstGeom prst="rect">
            <a:avLst/>
          </a:prstGeom>
          <a:noFill/>
        </p:spPr>
        <p:txBody>
          <a:bodyPr wrap="square" rtlCol="0">
            <a:spAutoFit/>
          </a:bodyPr>
          <a:lstStyle/>
          <a:p>
            <a:r>
              <a:rPr lang="en-US" dirty="0" smtClean="0">
                <a:solidFill>
                  <a:schemeClr val="accent2"/>
                </a:solidFill>
              </a:rPr>
              <a:t>Shear wave (S-wave) involving no volume change propagating at speed β</a:t>
            </a:r>
            <a:endParaRPr lang="en-US" dirty="0">
              <a:solidFill>
                <a:schemeClr val="accent2"/>
              </a:solidFill>
            </a:endParaRPr>
          </a:p>
        </p:txBody>
      </p:sp>
      <p:pic>
        <p:nvPicPr>
          <p:cNvPr id="22" name="Picture 21"/>
          <p:cNvPicPr>
            <a:picLocks noChangeAspect="1"/>
          </p:cNvPicPr>
          <p:nvPr/>
        </p:nvPicPr>
        <p:blipFill>
          <a:blip r:embed="rId9"/>
          <a:stretch>
            <a:fillRect/>
          </a:stretch>
        </p:blipFill>
        <p:spPr>
          <a:xfrm>
            <a:off x="7333015" y="5567088"/>
            <a:ext cx="1123058" cy="892149"/>
          </a:xfrm>
          <a:prstGeom prst="rect">
            <a:avLst/>
          </a:prstGeom>
        </p:spPr>
      </p:pic>
    </p:spTree>
    <p:extLst>
      <p:ext uri="{BB962C8B-B14F-4D97-AF65-F5344CB8AC3E}">
        <p14:creationId xmlns:p14="http://schemas.microsoft.com/office/powerpoint/2010/main" val="2950190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 and S waves</a:t>
            </a:r>
            <a:endParaRPr lang="en-US" dirty="0"/>
          </a:p>
        </p:txBody>
      </p:sp>
      <p:pic>
        <p:nvPicPr>
          <p:cNvPr id="9" name="S-wave_animation.gif">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729069" y="1760538"/>
            <a:ext cx="4060825" cy="2368550"/>
          </a:xfrm>
        </p:spPr>
      </p:pic>
      <p:pic>
        <p:nvPicPr>
          <p:cNvPr id="11" name="P-wave_animation.gif">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239713" y="1760538"/>
            <a:ext cx="4737099" cy="2368550"/>
          </a:xfrm>
        </p:spPr>
      </p:pic>
      <p:sp>
        <p:nvSpPr>
          <p:cNvPr id="4" name="Date Placeholder 3"/>
          <p:cNvSpPr>
            <a:spLocks noGrp="1"/>
          </p:cNvSpPr>
          <p:nvPr>
            <p:ph type="dt" sz="half" idx="10"/>
          </p:nvPr>
        </p:nvSpPr>
        <p:spPr/>
        <p:txBody>
          <a:bodyPr/>
          <a:lstStyle/>
          <a:p>
            <a:fld id="{9FF53937-D861-7648-B0FB-738A0E06007E}"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14</a:t>
            </a:fld>
            <a:endParaRPr lang="en-US"/>
          </a:p>
        </p:txBody>
      </p:sp>
      <p:sp>
        <p:nvSpPr>
          <p:cNvPr id="10" name="TextBox 9"/>
          <p:cNvSpPr txBox="1"/>
          <p:nvPr/>
        </p:nvSpPr>
        <p:spPr>
          <a:xfrm>
            <a:off x="5268913" y="1490649"/>
            <a:ext cx="4992687" cy="307777"/>
          </a:xfrm>
          <a:prstGeom prst="rect">
            <a:avLst/>
          </a:prstGeom>
          <a:noFill/>
        </p:spPr>
        <p:txBody>
          <a:bodyPr wrap="square" rtlCol="0">
            <a:spAutoFit/>
          </a:bodyPr>
          <a:lstStyle/>
          <a:p>
            <a:r>
              <a:rPr lang="en-US" sz="1400" dirty="0"/>
              <a:t>http://</a:t>
            </a:r>
            <a:r>
              <a:rPr lang="en-US" sz="1400" dirty="0" err="1"/>
              <a:t>www.geo.mtu.edu</a:t>
            </a:r>
            <a:r>
              <a:rPr lang="en-US" sz="1400" dirty="0"/>
              <a:t>/</a:t>
            </a:r>
            <a:r>
              <a:rPr lang="en-US" sz="1400" dirty="0" err="1"/>
              <a:t>UPSeis</a:t>
            </a:r>
            <a:r>
              <a:rPr lang="en-US" sz="1400" dirty="0"/>
              <a:t>/images/</a:t>
            </a:r>
          </a:p>
        </p:txBody>
      </p:sp>
      <p:sp>
        <p:nvSpPr>
          <p:cNvPr id="12" name="Content Placeholder 2"/>
          <p:cNvSpPr txBox="1">
            <a:spLocks/>
          </p:cNvSpPr>
          <p:nvPr/>
        </p:nvSpPr>
        <p:spPr>
          <a:xfrm>
            <a:off x="215899" y="4279899"/>
            <a:ext cx="8697913" cy="2289175"/>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a:solidFill>
                  <a:schemeClr val="tx1">
                    <a:lumMod val="65000"/>
                    <a:lumOff val="35000"/>
                  </a:schemeClr>
                </a:solidFill>
                <a:latin typeface="+mn-lt"/>
                <a:ea typeface="+mn-ea"/>
                <a:cs typeface="+mn-cs"/>
              </a:defRPr>
            </a:lvl6pPr>
            <a:lvl7pPr marL="2055813" indent="-344488" algn="l" defTabSz="914400" rtl="0" eaLnBrk="1" latinLnBrk="0" hangingPunct="1">
              <a:spcBef>
                <a:spcPct val="20000"/>
              </a:spcBef>
              <a:buClr>
                <a:schemeClr val="accent1"/>
              </a:buClr>
              <a:buFont typeface="Wingdings 2" pitchFamily="18" charset="2"/>
              <a:buChar char=""/>
              <a:defRPr lang="en-US" sz="1800" kern="1200">
                <a:solidFill>
                  <a:schemeClr val="tx1">
                    <a:lumMod val="65000"/>
                    <a:lumOff val="35000"/>
                  </a:schemeClr>
                </a:solidFill>
                <a:latin typeface="+mn-lt"/>
                <a:ea typeface="+mn-ea"/>
                <a:cs typeface="+mn-cs"/>
              </a:defRPr>
            </a:lvl7pPr>
            <a:lvl8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a:solidFill>
                  <a:schemeClr val="tx1">
                    <a:lumMod val="65000"/>
                    <a:lumOff val="35000"/>
                  </a:schemeClr>
                </a:solidFill>
                <a:latin typeface="+mn-lt"/>
                <a:ea typeface="+mn-ea"/>
                <a:cs typeface="+mn-cs"/>
              </a:defRPr>
            </a:lvl8pPr>
            <a:lvl9pPr marL="2055813" indent="-344488" algn="l" defTabSz="914400" rtl="0" eaLnBrk="1" latinLnBrk="0" hangingPunct="1">
              <a:spcBef>
                <a:spcPct val="20000"/>
              </a:spcBef>
              <a:buClr>
                <a:schemeClr val="accent1"/>
              </a:buClr>
              <a:buFont typeface="Wingdings 2" pitchFamily="18" charset="2"/>
              <a:buChar char=""/>
              <a:defRPr lang="en-US" sz="1800" kern="1200">
                <a:solidFill>
                  <a:schemeClr val="tx1">
                    <a:lumMod val="65000"/>
                    <a:lumOff val="35000"/>
                  </a:schemeClr>
                </a:solidFill>
                <a:latin typeface="+mn-lt"/>
                <a:ea typeface="+mn-ea"/>
                <a:cs typeface="+mn-cs"/>
              </a:defRPr>
            </a:lvl9pPr>
          </a:lstStyle>
          <a:p>
            <a:r>
              <a:rPr lang="en-US" dirty="0" smtClean="0"/>
              <a:t>P waves: volume &amp; shape change, particle motion in the direction of propagation</a:t>
            </a:r>
          </a:p>
          <a:p>
            <a:r>
              <a:rPr lang="en-US" dirty="0" smtClean="0"/>
              <a:t>S waves: only shape change (no volume change), particle motion perpendicular to direction of propagation</a:t>
            </a:r>
          </a:p>
          <a:p>
            <a:pPr lvl="1"/>
            <a:r>
              <a:rPr lang="en-US" dirty="0" smtClean="0"/>
              <a:t>SH – particle motion in the horizontal plane</a:t>
            </a:r>
          </a:p>
          <a:p>
            <a:pPr lvl="1"/>
            <a:r>
              <a:rPr lang="en-US" dirty="0" smtClean="0"/>
              <a:t>SV – particle motion in the vertical plane</a:t>
            </a:r>
            <a:endParaRPr lang="en-US" dirty="0"/>
          </a:p>
        </p:txBody>
      </p:sp>
    </p:spTree>
    <p:extLst>
      <p:ext uri="{BB962C8B-B14F-4D97-AF65-F5344CB8AC3E}">
        <p14:creationId xmlns:p14="http://schemas.microsoft.com/office/powerpoint/2010/main" val="394040167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2_4_01"/>
          <p:cNvPicPr>
            <a:picLocks noChangeAspect="1" noChangeArrowheads="1"/>
          </p:cNvPicPr>
          <p:nvPr/>
        </p:nvPicPr>
        <p:blipFill rotWithShape="1">
          <a:blip r:embed="rId2">
            <a:extLst>
              <a:ext uri="{28A0092B-C50C-407E-A947-70E740481C1C}">
                <a14:useLocalDpi xmlns:a14="http://schemas.microsoft.com/office/drawing/2010/main" val="0"/>
              </a:ext>
            </a:extLst>
          </a:blip>
          <a:srcRect t="6047"/>
          <a:stretch/>
        </p:blipFill>
        <p:spPr bwMode="auto">
          <a:xfrm>
            <a:off x="5791200" y="1427149"/>
            <a:ext cx="3352800" cy="29248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Plane waves</a:t>
            </a:r>
            <a:endParaRPr lang="en-US" dirty="0"/>
          </a:p>
        </p:txBody>
      </p:sp>
      <p:sp>
        <p:nvSpPr>
          <p:cNvPr id="3" name="Content Placeholder 2"/>
          <p:cNvSpPr>
            <a:spLocks noGrp="1"/>
          </p:cNvSpPr>
          <p:nvPr>
            <p:ph idx="1"/>
          </p:nvPr>
        </p:nvSpPr>
        <p:spPr>
          <a:xfrm>
            <a:off x="290512" y="1624645"/>
            <a:ext cx="5051673" cy="4944429"/>
          </a:xfrm>
        </p:spPr>
        <p:txBody>
          <a:bodyPr/>
          <a:lstStyle/>
          <a:p>
            <a:r>
              <a:rPr lang="en-US" dirty="0" smtClean="0"/>
              <a:t>Solutions to the P and S equations are waves:   </a:t>
            </a:r>
            <a:r>
              <a:rPr lang="en-US" dirty="0" smtClean="0"/>
              <a:t>u</a:t>
            </a:r>
            <a:r>
              <a:rPr lang="en-US" dirty="0"/>
              <a:t>(</a:t>
            </a:r>
            <a:r>
              <a:rPr lang="en-US" b="1" dirty="0" err="1"/>
              <a:t>x</a:t>
            </a:r>
            <a:r>
              <a:rPr lang="en-US" dirty="0" err="1"/>
              <a:t>,</a:t>
            </a:r>
            <a:r>
              <a:rPr lang="en-US" i="1" dirty="0" err="1"/>
              <a:t>t</a:t>
            </a:r>
            <a:r>
              <a:rPr lang="en-US" dirty="0"/>
              <a:t>)= f(</a:t>
            </a:r>
            <a:r>
              <a:rPr lang="en-US" b="1" dirty="0" smtClean="0"/>
              <a:t>x </a:t>
            </a:r>
            <a:r>
              <a:rPr lang="en-US" dirty="0" smtClean="0"/>
              <a:t>± </a:t>
            </a:r>
            <a:r>
              <a:rPr lang="en-US" b="1" dirty="0" err="1" smtClean="0"/>
              <a:t>v</a:t>
            </a:r>
            <a:r>
              <a:rPr lang="en-US" i="1" dirty="0" err="1" smtClean="0"/>
              <a:t>t</a:t>
            </a:r>
            <a:r>
              <a:rPr lang="en-US" dirty="0" smtClean="0"/>
              <a:t>),                           		       </a:t>
            </a:r>
            <a:r>
              <a:rPr lang="en-US" b="1" dirty="0" smtClean="0"/>
              <a:t>v </a:t>
            </a:r>
            <a:r>
              <a:rPr lang="en-US" dirty="0" smtClean="0"/>
              <a:t>= </a:t>
            </a:r>
            <a:r>
              <a:rPr lang="en-US" dirty="0"/>
              <a:t>velocity</a:t>
            </a:r>
          </a:p>
          <a:p>
            <a:r>
              <a:rPr lang="en-US" dirty="0" smtClean="0"/>
              <a:t>Plane waves:</a:t>
            </a:r>
          </a:p>
          <a:p>
            <a:pPr marL="685800" lvl="2" indent="0">
              <a:buNone/>
            </a:pPr>
            <a:endParaRPr lang="en-US" dirty="0"/>
          </a:p>
          <a:p>
            <a:pPr marL="685800" lvl="2" indent="0">
              <a:buNone/>
            </a:pPr>
            <a:endParaRPr lang="en-US" b="1" dirty="0" smtClean="0"/>
          </a:p>
          <a:p>
            <a:pPr marL="336550" lvl="1" indent="0">
              <a:buNone/>
            </a:pPr>
            <a:r>
              <a:rPr lang="en-US" b="1" dirty="0" smtClean="0"/>
              <a:t>s</a:t>
            </a:r>
            <a:r>
              <a:rPr lang="en-US" dirty="0" smtClean="0"/>
              <a:t> is the </a:t>
            </a:r>
            <a:r>
              <a:rPr lang="en-US" dirty="0" smtClean="0">
                <a:solidFill>
                  <a:schemeClr val="accent1"/>
                </a:solidFill>
              </a:rPr>
              <a:t>slowness vector</a:t>
            </a:r>
          </a:p>
          <a:p>
            <a:r>
              <a:rPr lang="en-US" dirty="0" smtClean="0">
                <a:solidFill>
                  <a:schemeClr val="tx2"/>
                </a:solidFill>
              </a:rPr>
              <a:t>Particle displacement at a frequency </a:t>
            </a:r>
            <a:r>
              <a:rPr lang="en-US" b="1" dirty="0" err="1" smtClean="0">
                <a:solidFill>
                  <a:srgbClr val="333333"/>
                </a:solidFill>
              </a:rPr>
              <a:t>ω</a:t>
            </a:r>
            <a:r>
              <a:rPr lang="en-US" dirty="0" smtClean="0">
                <a:solidFill>
                  <a:srgbClr val="333333"/>
                </a:solidFill>
              </a:rPr>
              <a:t>:</a:t>
            </a:r>
          </a:p>
          <a:p>
            <a:endParaRPr lang="en-US" dirty="0">
              <a:solidFill>
                <a:srgbClr val="333333"/>
              </a:solidFill>
            </a:endParaRPr>
          </a:p>
          <a:p>
            <a:pPr marL="685800" lvl="2" indent="0">
              <a:buNone/>
            </a:pPr>
            <a:endParaRPr lang="en-US" dirty="0">
              <a:solidFill>
                <a:srgbClr val="333333"/>
              </a:solidFill>
            </a:endParaRPr>
          </a:p>
          <a:p>
            <a:pPr marL="336550" lvl="1" indent="0">
              <a:buNone/>
            </a:pPr>
            <a:r>
              <a:rPr lang="en-US" b="1" dirty="0" smtClean="0">
                <a:solidFill>
                  <a:srgbClr val="333333"/>
                </a:solidFill>
              </a:rPr>
              <a:t>k</a:t>
            </a:r>
            <a:r>
              <a:rPr lang="en-US" dirty="0" smtClean="0">
                <a:solidFill>
                  <a:srgbClr val="333333"/>
                </a:solidFill>
              </a:rPr>
              <a:t> is the </a:t>
            </a:r>
            <a:r>
              <a:rPr lang="en-US" dirty="0" smtClean="0">
                <a:solidFill>
                  <a:schemeClr val="accent4"/>
                </a:solidFill>
              </a:rPr>
              <a:t>wavenumber vector</a:t>
            </a:r>
            <a:endParaRPr lang="en-US" dirty="0">
              <a:solidFill>
                <a:schemeClr val="accent4"/>
              </a:solidFill>
            </a:endParaRPr>
          </a:p>
        </p:txBody>
      </p:sp>
      <p:sp>
        <p:nvSpPr>
          <p:cNvPr id="4" name="Date Placeholder 3"/>
          <p:cNvSpPr>
            <a:spLocks noGrp="1"/>
          </p:cNvSpPr>
          <p:nvPr>
            <p:ph type="dt" sz="half" idx="10"/>
          </p:nvPr>
        </p:nvSpPr>
        <p:spPr/>
        <p:txBody>
          <a:bodyPr/>
          <a:lstStyle/>
          <a:p>
            <a:fld id="{0745DFFA-64B9-E94C-B131-84583AEE77F3}"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15</a:t>
            </a:fld>
            <a:endParaRPr lang="en-US"/>
          </a:p>
        </p:txBody>
      </p:sp>
      <p:sp>
        <p:nvSpPr>
          <p:cNvPr id="16" name="Text Box 11"/>
          <p:cNvSpPr txBox="1">
            <a:spLocks noChangeArrowheads="1"/>
          </p:cNvSpPr>
          <p:nvPr/>
        </p:nvSpPr>
        <p:spPr bwMode="auto">
          <a:xfrm>
            <a:off x="5905500" y="1663088"/>
            <a:ext cx="1841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dirty="0"/>
              <a:t>(</a:t>
            </a:r>
            <a:r>
              <a:rPr lang="en-US" sz="1200" i="1" dirty="0" smtClean="0"/>
              <a:t>Figure from </a:t>
            </a:r>
            <a:r>
              <a:rPr lang="en-US" sz="1200" i="1" dirty="0"/>
              <a:t>Stein and</a:t>
            </a:r>
          </a:p>
          <a:p>
            <a:r>
              <a:rPr lang="en-US" sz="1200" i="1" dirty="0" err="1"/>
              <a:t>Wysession</a:t>
            </a:r>
            <a:r>
              <a:rPr lang="en-US" sz="1200" i="1" dirty="0"/>
              <a:t>, 2003) </a:t>
            </a:r>
          </a:p>
        </p:txBody>
      </p:sp>
      <p:pic>
        <p:nvPicPr>
          <p:cNvPr id="17" name="Picture 16"/>
          <p:cNvPicPr>
            <a:picLocks noChangeAspect="1"/>
          </p:cNvPicPr>
          <p:nvPr/>
        </p:nvPicPr>
        <p:blipFill>
          <a:blip r:embed="rId3"/>
          <a:stretch>
            <a:fillRect/>
          </a:stretch>
        </p:blipFill>
        <p:spPr>
          <a:xfrm>
            <a:off x="2522912" y="2753270"/>
            <a:ext cx="2986551" cy="963712"/>
          </a:xfrm>
          <a:prstGeom prst="rect">
            <a:avLst/>
          </a:prstGeom>
        </p:spPr>
      </p:pic>
      <p:pic>
        <p:nvPicPr>
          <p:cNvPr id="18" name="Picture 17"/>
          <p:cNvPicPr>
            <a:picLocks noChangeAspect="1"/>
          </p:cNvPicPr>
          <p:nvPr/>
        </p:nvPicPr>
        <p:blipFill>
          <a:blip r:embed="rId4"/>
          <a:stretch>
            <a:fillRect/>
          </a:stretch>
        </p:blipFill>
        <p:spPr>
          <a:xfrm>
            <a:off x="666719" y="5167018"/>
            <a:ext cx="3044669" cy="893450"/>
          </a:xfrm>
          <a:prstGeom prst="rect">
            <a:avLst/>
          </a:prstGeom>
        </p:spPr>
      </p:pic>
      <p:pic>
        <p:nvPicPr>
          <p:cNvPr id="19" name="Picture 18"/>
          <p:cNvPicPr>
            <a:picLocks noChangeAspect="1"/>
          </p:cNvPicPr>
          <p:nvPr/>
        </p:nvPicPr>
        <p:blipFill>
          <a:blip r:embed="rId5"/>
          <a:stretch>
            <a:fillRect/>
          </a:stretch>
        </p:blipFill>
        <p:spPr>
          <a:xfrm>
            <a:off x="4176409" y="4309016"/>
            <a:ext cx="4853291" cy="2344204"/>
          </a:xfrm>
          <a:prstGeom prst="rect">
            <a:avLst/>
          </a:prstGeom>
        </p:spPr>
      </p:pic>
    </p:spTree>
    <p:extLst>
      <p:ext uri="{BB962C8B-B14F-4D97-AF65-F5344CB8AC3E}">
        <p14:creationId xmlns:p14="http://schemas.microsoft.com/office/powerpoint/2010/main" val="6530896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&amp; vertical </a:t>
            </a:r>
            <a:r>
              <a:rPr lang="en-US" dirty="0" err="1" smtClean="0"/>
              <a:t>slownesses</a:t>
            </a:r>
            <a:endParaRPr lang="en-US" dirty="0"/>
          </a:p>
        </p:txBody>
      </p:sp>
      <p:sp>
        <p:nvSpPr>
          <p:cNvPr id="8" name="Content Placeholder 7"/>
          <p:cNvSpPr>
            <a:spLocks noGrp="1"/>
          </p:cNvSpPr>
          <p:nvPr>
            <p:ph sz="half" idx="1"/>
          </p:nvPr>
        </p:nvSpPr>
        <p:spPr>
          <a:xfrm>
            <a:off x="4853318" y="4270374"/>
            <a:ext cx="4060495" cy="1743075"/>
          </a:xfrm>
        </p:spPr>
        <p:txBody>
          <a:bodyPr/>
          <a:lstStyle/>
          <a:p>
            <a:r>
              <a:rPr lang="en-US" dirty="0" smtClean="0"/>
              <a:t>We can measure how quickly a wave sweeps across a small, dense array of seismometers</a:t>
            </a:r>
            <a:endParaRPr lang="en-US" dirty="0"/>
          </a:p>
        </p:txBody>
      </p:sp>
      <p:sp>
        <p:nvSpPr>
          <p:cNvPr id="9" name="Content Placeholder 8"/>
          <p:cNvSpPr>
            <a:spLocks noGrp="1"/>
          </p:cNvSpPr>
          <p:nvPr>
            <p:ph sz="half" idx="2"/>
          </p:nvPr>
        </p:nvSpPr>
        <p:spPr>
          <a:xfrm>
            <a:off x="298951" y="4919662"/>
            <a:ext cx="4207371" cy="2454275"/>
          </a:xfrm>
        </p:spPr>
        <p:txBody>
          <a:bodyPr/>
          <a:lstStyle/>
          <a:p>
            <a:r>
              <a:rPr lang="en-US" dirty="0"/>
              <a:t>Slowness: u = 1 / </a:t>
            </a:r>
            <a:r>
              <a:rPr lang="en-US" dirty="0" smtClean="0"/>
              <a:t>c</a:t>
            </a:r>
          </a:p>
          <a:p>
            <a:r>
              <a:rPr lang="en-US" dirty="0"/>
              <a:t>Horizontal slowness: </a:t>
            </a:r>
            <a:r>
              <a:rPr lang="en-US" dirty="0" smtClean="0"/>
              <a:t> p </a:t>
            </a:r>
            <a:r>
              <a:rPr lang="en-US" dirty="0"/>
              <a:t>= ΔT/</a:t>
            </a:r>
            <a:r>
              <a:rPr lang="en-US" dirty="0" smtClean="0"/>
              <a:t>ΔX</a:t>
            </a:r>
            <a:endParaRPr lang="en-US" dirty="0"/>
          </a:p>
          <a:p>
            <a:r>
              <a:rPr lang="en-US" dirty="0"/>
              <a:t>Vertical slowness: </a:t>
            </a:r>
            <a:endParaRPr lang="en-US" dirty="0" smtClean="0"/>
          </a:p>
        </p:txBody>
      </p:sp>
      <p:sp>
        <p:nvSpPr>
          <p:cNvPr id="4" name="Date Placeholder 3"/>
          <p:cNvSpPr>
            <a:spLocks noGrp="1"/>
          </p:cNvSpPr>
          <p:nvPr>
            <p:ph type="dt" sz="half" idx="10"/>
          </p:nvPr>
        </p:nvSpPr>
        <p:spPr/>
        <p:txBody>
          <a:bodyPr/>
          <a:lstStyle/>
          <a:p>
            <a:fld id="{94C99C83-2810-D345-862B-DC9564F2454D}"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16</a:t>
            </a:fld>
            <a:endParaRPr lang="en-US"/>
          </a:p>
        </p:txBody>
      </p:sp>
      <p:pic>
        <p:nvPicPr>
          <p:cNvPr id="7" name="Picture 6"/>
          <p:cNvPicPr>
            <a:picLocks noChangeAspect="1"/>
          </p:cNvPicPr>
          <p:nvPr/>
        </p:nvPicPr>
        <p:blipFill rotWithShape="1">
          <a:blip r:embed="rId2"/>
          <a:srcRect b="12564"/>
          <a:stretch/>
        </p:blipFill>
        <p:spPr>
          <a:xfrm>
            <a:off x="163330" y="1612915"/>
            <a:ext cx="3277762" cy="3026354"/>
          </a:xfrm>
          <a:prstGeom prst="rect">
            <a:avLst/>
          </a:prstGeom>
        </p:spPr>
      </p:pic>
      <p:pic>
        <p:nvPicPr>
          <p:cNvPr id="10" name="Content Placeholder 7"/>
          <p:cNvPicPr>
            <a:picLocks noChangeAspect="1"/>
          </p:cNvPicPr>
          <p:nvPr/>
        </p:nvPicPr>
        <p:blipFill rotWithShape="1">
          <a:blip r:embed="rId3"/>
          <a:srcRect t="760" b="1644"/>
          <a:stretch/>
        </p:blipFill>
        <p:spPr>
          <a:xfrm>
            <a:off x="4164096" y="1651015"/>
            <a:ext cx="4831996" cy="2193637"/>
          </a:xfrm>
          <a:prstGeom prst="rect">
            <a:avLst/>
          </a:prstGeom>
        </p:spPr>
      </p:pic>
      <p:grpSp>
        <p:nvGrpSpPr>
          <p:cNvPr id="19" name="Group 18"/>
          <p:cNvGrpSpPr/>
          <p:nvPr/>
        </p:nvGrpSpPr>
        <p:grpSpPr>
          <a:xfrm>
            <a:off x="6672942" y="1745884"/>
            <a:ext cx="2023125" cy="209916"/>
            <a:chOff x="3274002" y="2803342"/>
            <a:chExt cx="2023125" cy="209916"/>
          </a:xfrm>
        </p:grpSpPr>
        <p:sp>
          <p:nvSpPr>
            <p:cNvPr id="11" name="Isosceles Triangle 10"/>
            <p:cNvSpPr/>
            <p:nvPr/>
          </p:nvSpPr>
          <p:spPr>
            <a:xfrm rot="10800000">
              <a:off x="3274002"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Isosceles Triangle 11"/>
            <p:cNvSpPr/>
            <p:nvPr/>
          </p:nvSpPr>
          <p:spPr>
            <a:xfrm rot="10800000">
              <a:off x="3531149"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Isosceles Triangle 12"/>
            <p:cNvSpPr/>
            <p:nvPr/>
          </p:nvSpPr>
          <p:spPr>
            <a:xfrm rot="10800000">
              <a:off x="3788296"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Isosceles Triangle 13"/>
            <p:cNvSpPr/>
            <p:nvPr/>
          </p:nvSpPr>
          <p:spPr>
            <a:xfrm rot="10800000">
              <a:off x="4045443"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Isosceles Triangle 14"/>
            <p:cNvSpPr/>
            <p:nvPr/>
          </p:nvSpPr>
          <p:spPr>
            <a:xfrm rot="10800000">
              <a:off x="4302590"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Isosceles Triangle 15"/>
            <p:cNvSpPr/>
            <p:nvPr/>
          </p:nvSpPr>
          <p:spPr>
            <a:xfrm rot="10800000">
              <a:off x="4559737"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Isosceles Triangle 16"/>
            <p:cNvSpPr/>
            <p:nvPr/>
          </p:nvSpPr>
          <p:spPr>
            <a:xfrm rot="10800000">
              <a:off x="4816884"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Isosceles Triangle 17"/>
            <p:cNvSpPr/>
            <p:nvPr/>
          </p:nvSpPr>
          <p:spPr>
            <a:xfrm rot="10800000">
              <a:off x="5074028" y="2803342"/>
              <a:ext cx="223099" cy="209916"/>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pic>
        <p:nvPicPr>
          <p:cNvPr id="23" name="Picture 22"/>
          <p:cNvPicPr>
            <a:picLocks noChangeAspect="1"/>
          </p:cNvPicPr>
          <p:nvPr/>
        </p:nvPicPr>
        <p:blipFill>
          <a:blip r:embed="rId4"/>
          <a:stretch>
            <a:fillRect/>
          </a:stretch>
        </p:blipFill>
        <p:spPr>
          <a:xfrm>
            <a:off x="2719294" y="5921375"/>
            <a:ext cx="2298700" cy="596900"/>
          </a:xfrm>
          <a:prstGeom prst="rect">
            <a:avLst/>
          </a:prstGeom>
        </p:spPr>
      </p:pic>
      <p:sp>
        <p:nvSpPr>
          <p:cNvPr id="24" name="Text Box 3"/>
          <p:cNvSpPr txBox="1">
            <a:spLocks noChangeArrowheads="1"/>
          </p:cNvSpPr>
          <p:nvPr/>
        </p:nvSpPr>
        <p:spPr bwMode="auto">
          <a:xfrm>
            <a:off x="5951359" y="6291460"/>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28473913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half" idx="2"/>
          </p:nvPr>
        </p:nvSpPr>
        <p:spPr>
          <a:xfrm>
            <a:off x="177802" y="1529605"/>
            <a:ext cx="2890882" cy="3308090"/>
          </a:xfrm>
        </p:spPr>
        <p:txBody>
          <a:bodyPr/>
          <a:lstStyle/>
          <a:p>
            <a:r>
              <a:rPr lang="en-US" dirty="0" smtClean="0"/>
              <a:t>For </a:t>
            </a:r>
            <a:r>
              <a:rPr lang="en-US" dirty="0" err="1" smtClean="0"/>
              <a:t>wavefield</a:t>
            </a:r>
            <a:r>
              <a:rPr lang="en-US" dirty="0" smtClean="0"/>
              <a:t> to remain continuous along interface between regions with different velocities, waves will change direction in addition to their speed.</a:t>
            </a:r>
          </a:p>
          <a:p>
            <a:endParaRPr lang="en-US" dirty="0"/>
          </a:p>
          <a:p>
            <a:endParaRPr lang="en-US" dirty="0"/>
          </a:p>
        </p:txBody>
      </p:sp>
      <p:sp>
        <p:nvSpPr>
          <p:cNvPr id="2" name="Title 1"/>
          <p:cNvSpPr>
            <a:spLocks noGrp="1"/>
          </p:cNvSpPr>
          <p:nvPr>
            <p:ph type="title"/>
          </p:nvPr>
        </p:nvSpPr>
        <p:spPr/>
        <p:txBody>
          <a:bodyPr/>
          <a:lstStyle/>
          <a:p>
            <a:r>
              <a:rPr lang="en-US" dirty="0" smtClean="0"/>
              <a:t>Snell’s Law – the ray parameter</a:t>
            </a:r>
            <a:endParaRPr lang="en-US" dirty="0"/>
          </a:p>
        </p:txBody>
      </p:sp>
      <p:sp>
        <p:nvSpPr>
          <p:cNvPr id="4" name="Date Placeholder 3"/>
          <p:cNvSpPr>
            <a:spLocks noGrp="1"/>
          </p:cNvSpPr>
          <p:nvPr>
            <p:ph type="dt" sz="half" idx="10"/>
          </p:nvPr>
        </p:nvSpPr>
        <p:spPr/>
        <p:txBody>
          <a:bodyPr/>
          <a:lstStyle/>
          <a:p>
            <a:fld id="{497B5349-E185-344B-974A-3C3B66CCD485}"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17</a:t>
            </a:fld>
            <a:endParaRPr lang="en-US"/>
          </a:p>
        </p:txBody>
      </p:sp>
      <p:pic>
        <p:nvPicPr>
          <p:cNvPr id="11" name="Snells_01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3125" y="1643987"/>
            <a:ext cx="5677705" cy="3193708"/>
          </a:xfrm>
          <a:prstGeom prst="rect">
            <a:avLst/>
          </a:prstGeom>
        </p:spPr>
      </p:pic>
    </p:spTree>
    <p:extLst>
      <p:ext uri="{BB962C8B-B14F-4D97-AF65-F5344CB8AC3E}">
        <p14:creationId xmlns:p14="http://schemas.microsoft.com/office/powerpoint/2010/main" val="25818598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Snell’s Law – the ray parameter</a:t>
            </a:r>
            <a:endParaRPr lang="en-US" dirty="0"/>
          </a:p>
        </p:txBody>
      </p:sp>
      <p:sp>
        <p:nvSpPr>
          <p:cNvPr id="12" name="Content Placeholder 11"/>
          <p:cNvSpPr>
            <a:spLocks noGrp="1"/>
          </p:cNvSpPr>
          <p:nvPr>
            <p:ph idx="1"/>
          </p:nvPr>
        </p:nvSpPr>
        <p:spPr>
          <a:xfrm>
            <a:off x="3068684" y="4940301"/>
            <a:ext cx="5846716" cy="1691270"/>
          </a:xfrm>
        </p:spPr>
        <p:txBody>
          <a:bodyPr>
            <a:normAutofit lnSpcReduction="10000"/>
          </a:bodyPr>
          <a:lstStyle/>
          <a:p>
            <a:r>
              <a:rPr lang="en-US" dirty="0" smtClean="0"/>
              <a:t>Snell’s Law: </a:t>
            </a:r>
          </a:p>
          <a:p>
            <a:endParaRPr lang="en-US" dirty="0"/>
          </a:p>
          <a:p>
            <a:r>
              <a:rPr lang="en-US" dirty="0" smtClean="0"/>
              <a:t>Ray parameter (horizontal slowness) remains the same along the ray path   </a:t>
            </a:r>
            <a:endParaRPr lang="en-US" dirty="0"/>
          </a:p>
        </p:txBody>
      </p:sp>
      <p:sp>
        <p:nvSpPr>
          <p:cNvPr id="4" name="Date Placeholder 3"/>
          <p:cNvSpPr>
            <a:spLocks noGrp="1"/>
          </p:cNvSpPr>
          <p:nvPr>
            <p:ph type="dt" sz="half" idx="10"/>
          </p:nvPr>
        </p:nvSpPr>
        <p:spPr/>
        <p:txBody>
          <a:bodyPr/>
          <a:lstStyle/>
          <a:p>
            <a:fld id="{B9B8F1FC-5FFE-A24D-8B4B-B483E29977C8}"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18</a:t>
            </a:fld>
            <a:endParaRPr lang="en-US"/>
          </a:p>
        </p:txBody>
      </p:sp>
      <p:graphicFrame>
        <p:nvGraphicFramePr>
          <p:cNvPr id="17" name="Object 25"/>
          <p:cNvGraphicFramePr>
            <a:graphicFrameLocks noChangeAspect="1"/>
          </p:cNvGraphicFramePr>
          <p:nvPr>
            <p:extLst>
              <p:ext uri="{D42A27DB-BD31-4B8C-83A1-F6EECF244321}">
                <p14:modId xmlns:p14="http://schemas.microsoft.com/office/powerpoint/2010/main" val="1878816488"/>
              </p:ext>
            </p:extLst>
          </p:nvPr>
        </p:nvGraphicFramePr>
        <p:xfrm>
          <a:off x="5321300" y="4948238"/>
          <a:ext cx="2336800" cy="911225"/>
        </p:xfrm>
        <a:graphic>
          <a:graphicData uri="http://schemas.openxmlformats.org/presentationml/2006/ole">
            <mc:AlternateContent xmlns:mc="http://schemas.openxmlformats.org/markup-compatibility/2006">
              <mc:Choice xmlns:v="urn:schemas-microsoft-com:vml" Requires="v">
                <p:oleObj spid="_x0000_s4120" name="Equation" r:id="rId3" imgW="1104900" imgH="431800" progId="Equation.3">
                  <p:embed/>
                </p:oleObj>
              </mc:Choice>
              <mc:Fallback>
                <p:oleObj name="Equation" r:id="rId3" imgW="1104900" imgH="431800" progId="Equation.3">
                  <p:embed/>
                  <p:pic>
                    <p:nvPicPr>
                      <p:cNvPr id="0" name=""/>
                      <p:cNvPicPr>
                        <a:picLocks noChangeAspect="1" noChangeArrowheads="1"/>
                      </p:cNvPicPr>
                      <p:nvPr/>
                    </p:nvPicPr>
                    <p:blipFill>
                      <a:blip r:embed="rId4"/>
                      <a:srcRect/>
                      <a:stretch>
                        <a:fillRect/>
                      </a:stretch>
                    </p:blipFill>
                    <p:spPr bwMode="auto">
                      <a:xfrm>
                        <a:off x="5321300" y="4948238"/>
                        <a:ext cx="2336800" cy="911225"/>
                      </a:xfrm>
                      <a:prstGeom prst="rect">
                        <a:avLst/>
                      </a:prstGeom>
                      <a:noFill/>
                      <a:ln>
                        <a:noFill/>
                      </a:ln>
                      <a:effectLst/>
                    </p:spPr>
                  </p:pic>
                </p:oleObj>
              </mc:Fallback>
            </mc:AlternateContent>
          </a:graphicData>
        </a:graphic>
      </p:graphicFrame>
      <p:pic>
        <p:nvPicPr>
          <p:cNvPr id="3" name="Picture 2"/>
          <p:cNvPicPr>
            <a:picLocks noChangeAspect="1"/>
          </p:cNvPicPr>
          <p:nvPr/>
        </p:nvPicPr>
        <p:blipFill>
          <a:blip r:embed="rId5"/>
          <a:stretch>
            <a:fillRect/>
          </a:stretch>
        </p:blipFill>
        <p:spPr>
          <a:xfrm>
            <a:off x="3223125" y="1516905"/>
            <a:ext cx="5161550" cy="3181392"/>
          </a:xfrm>
          <a:prstGeom prst="rect">
            <a:avLst/>
          </a:prstGeom>
        </p:spPr>
      </p:pic>
      <p:sp>
        <p:nvSpPr>
          <p:cNvPr id="14" name="Text Placeholder 12"/>
          <p:cNvSpPr>
            <a:spLocks noGrp="1"/>
          </p:cNvSpPr>
          <p:nvPr>
            <p:ph type="body" sz="half" idx="2"/>
          </p:nvPr>
        </p:nvSpPr>
        <p:spPr>
          <a:xfrm>
            <a:off x="177802" y="1529605"/>
            <a:ext cx="2890882" cy="3308090"/>
          </a:xfrm>
        </p:spPr>
        <p:txBody>
          <a:bodyPr/>
          <a:lstStyle/>
          <a:p>
            <a:r>
              <a:rPr lang="en-US" dirty="0" smtClean="0"/>
              <a:t>For </a:t>
            </a:r>
            <a:r>
              <a:rPr lang="en-US" dirty="0" err="1" smtClean="0"/>
              <a:t>wavefield</a:t>
            </a:r>
            <a:r>
              <a:rPr lang="en-US" dirty="0" smtClean="0"/>
              <a:t> to remain continuous along interface between regions with different velocities, waves will change direction in addition to their speed.</a:t>
            </a:r>
          </a:p>
          <a:p>
            <a:endParaRPr lang="en-US" dirty="0"/>
          </a:p>
          <a:p>
            <a:endParaRPr lang="en-US" dirty="0"/>
          </a:p>
        </p:txBody>
      </p:sp>
      <p:sp>
        <p:nvSpPr>
          <p:cNvPr id="15" name="Text Box 3"/>
          <p:cNvSpPr txBox="1">
            <a:spLocks noChangeArrowheads="1"/>
          </p:cNvSpPr>
          <p:nvPr/>
        </p:nvSpPr>
        <p:spPr bwMode="auto">
          <a:xfrm>
            <a:off x="177802" y="6291460"/>
            <a:ext cx="26780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 from </a:t>
            </a:r>
            <a:r>
              <a:rPr lang="en-US" sz="1400" i="1" dirty="0" err="1" smtClean="0"/>
              <a:t>garnero.asu.edu</a:t>
            </a:r>
            <a:endParaRPr lang="en-US" sz="1400" i="1" dirty="0"/>
          </a:p>
        </p:txBody>
      </p:sp>
    </p:spTree>
    <p:extLst>
      <p:ext uri="{BB962C8B-B14F-4D97-AF65-F5344CB8AC3E}">
        <p14:creationId xmlns:p14="http://schemas.microsoft.com/office/powerpoint/2010/main" val="18474327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Layered / shell medium</a:t>
            </a:r>
            <a:endParaRPr lang="en-US" dirty="0"/>
          </a:p>
        </p:txBody>
      </p:sp>
      <p:pic>
        <p:nvPicPr>
          <p:cNvPr id="10" name="Content Placeholder 9"/>
          <p:cNvPicPr>
            <a:picLocks noGrp="1" noChangeAspect="1"/>
          </p:cNvPicPr>
          <p:nvPr>
            <p:ph idx="1"/>
          </p:nvPr>
        </p:nvPicPr>
        <p:blipFill rotWithShape="1">
          <a:blip r:embed="rId3"/>
          <a:srcRect t="7380" b="-1287"/>
          <a:stretch/>
        </p:blipFill>
        <p:spPr>
          <a:xfrm>
            <a:off x="3068684" y="2387599"/>
            <a:ext cx="5846716" cy="3454401"/>
          </a:xfrm>
        </p:spPr>
      </p:pic>
      <p:sp>
        <p:nvSpPr>
          <p:cNvPr id="11" name="Text Placeholder 10"/>
          <p:cNvSpPr>
            <a:spLocks noGrp="1"/>
          </p:cNvSpPr>
          <p:nvPr>
            <p:ph type="body" sz="half" idx="2"/>
          </p:nvPr>
        </p:nvSpPr>
        <p:spPr>
          <a:xfrm>
            <a:off x="301399" y="1523353"/>
            <a:ext cx="2767285" cy="4953038"/>
          </a:xfrm>
        </p:spPr>
        <p:txBody>
          <a:bodyPr/>
          <a:lstStyle/>
          <a:p>
            <a:r>
              <a:rPr lang="en-US" dirty="0" smtClean="0"/>
              <a:t>By specifying a ray parameter and a starting location, we fix the ray-path through a layered or spherically-symmetric Earth</a:t>
            </a:r>
          </a:p>
          <a:p>
            <a:r>
              <a:rPr lang="en-US" dirty="0" smtClean="0"/>
              <a:t>The deepest depth the ray can reach is one where:</a:t>
            </a:r>
            <a:endParaRPr lang="en-US" dirty="0"/>
          </a:p>
        </p:txBody>
      </p:sp>
      <p:sp>
        <p:nvSpPr>
          <p:cNvPr id="4" name="Date Placeholder 3"/>
          <p:cNvSpPr>
            <a:spLocks noGrp="1"/>
          </p:cNvSpPr>
          <p:nvPr>
            <p:ph type="dt" sz="half" idx="10"/>
          </p:nvPr>
        </p:nvSpPr>
        <p:spPr/>
        <p:txBody>
          <a:bodyPr/>
          <a:lstStyle/>
          <a:p>
            <a:fld id="{F0C0C186-B34F-6F43-90DF-21114E964BD0}"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19</a:t>
            </a:fld>
            <a:endParaRPr lang="en-US"/>
          </a:p>
        </p:txBody>
      </p:sp>
      <p:graphicFrame>
        <p:nvGraphicFramePr>
          <p:cNvPr id="12" name="Object 25"/>
          <p:cNvGraphicFramePr>
            <a:graphicFrameLocks noChangeAspect="1"/>
          </p:cNvGraphicFramePr>
          <p:nvPr>
            <p:extLst>
              <p:ext uri="{D42A27DB-BD31-4B8C-83A1-F6EECF244321}">
                <p14:modId xmlns:p14="http://schemas.microsoft.com/office/powerpoint/2010/main" val="2457966428"/>
              </p:ext>
            </p:extLst>
          </p:nvPr>
        </p:nvGraphicFramePr>
        <p:xfrm>
          <a:off x="708025" y="4945062"/>
          <a:ext cx="1960563" cy="912813"/>
        </p:xfrm>
        <a:graphic>
          <a:graphicData uri="http://schemas.openxmlformats.org/presentationml/2006/ole">
            <mc:AlternateContent xmlns:mc="http://schemas.openxmlformats.org/markup-compatibility/2006">
              <mc:Choice xmlns:v="urn:schemas-microsoft-com:vml" Requires="v">
                <p:oleObj spid="_x0000_s3096" name="Equation" r:id="rId4" imgW="927100" imgH="431800" progId="Equation.3">
                  <p:embed/>
                </p:oleObj>
              </mc:Choice>
              <mc:Fallback>
                <p:oleObj name="Equation" r:id="rId4" imgW="927100" imgH="431800" progId="Equation.3">
                  <p:embed/>
                  <p:pic>
                    <p:nvPicPr>
                      <p:cNvPr id="0" name=""/>
                      <p:cNvPicPr>
                        <a:picLocks noChangeAspect="1" noChangeArrowheads="1"/>
                      </p:cNvPicPr>
                      <p:nvPr/>
                    </p:nvPicPr>
                    <p:blipFill>
                      <a:blip r:embed="rId5"/>
                      <a:srcRect/>
                      <a:stretch>
                        <a:fillRect/>
                      </a:stretch>
                    </p:blipFill>
                    <p:spPr bwMode="auto">
                      <a:xfrm>
                        <a:off x="708025" y="4945062"/>
                        <a:ext cx="1960563" cy="912813"/>
                      </a:xfrm>
                      <a:prstGeom prst="rect">
                        <a:avLst/>
                      </a:prstGeom>
                      <a:noFill/>
                      <a:ln>
                        <a:noFill/>
                      </a:ln>
                      <a:effectLst/>
                    </p:spPr>
                  </p:pic>
                </p:oleObj>
              </mc:Fallback>
            </mc:AlternateContent>
          </a:graphicData>
        </a:graphic>
      </p:graphicFrame>
      <p:sp>
        <p:nvSpPr>
          <p:cNvPr id="13" name="Text Box 3"/>
          <p:cNvSpPr txBox="1">
            <a:spLocks noChangeArrowheads="1"/>
          </p:cNvSpPr>
          <p:nvPr/>
        </p:nvSpPr>
        <p:spPr bwMode="auto">
          <a:xfrm>
            <a:off x="5951359" y="6291460"/>
            <a:ext cx="26473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smtClean="0"/>
              <a:t>figure from </a:t>
            </a:r>
            <a:r>
              <a:rPr lang="en-US" sz="1400" i="1" dirty="0" err="1" smtClean="0"/>
              <a:t>garnero.asu.edu</a:t>
            </a:r>
            <a:endParaRPr lang="en-US" sz="1400" i="1" dirty="0"/>
          </a:p>
        </p:txBody>
      </p:sp>
    </p:spTree>
    <p:extLst>
      <p:ext uri="{BB962C8B-B14F-4D97-AF65-F5344CB8AC3E}">
        <p14:creationId xmlns:p14="http://schemas.microsoft.com/office/powerpoint/2010/main" val="30251635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seismology?</a:t>
            </a:r>
            <a:endParaRPr lang="en-US" dirty="0"/>
          </a:p>
        </p:txBody>
      </p:sp>
      <p:sp>
        <p:nvSpPr>
          <p:cNvPr id="3" name="Content Placeholder 2"/>
          <p:cNvSpPr>
            <a:spLocks noGrp="1"/>
          </p:cNvSpPr>
          <p:nvPr>
            <p:ph idx="1"/>
          </p:nvPr>
        </p:nvSpPr>
        <p:spPr/>
        <p:txBody>
          <a:bodyPr>
            <a:normAutofit lnSpcReduction="10000"/>
          </a:bodyPr>
          <a:lstStyle/>
          <a:p>
            <a:r>
              <a:rPr lang="en-US" dirty="0" smtClean="0"/>
              <a:t>Seismology is the study of the </a:t>
            </a:r>
            <a:r>
              <a:rPr lang="en-US" dirty="0" smtClean="0">
                <a:solidFill>
                  <a:srgbClr val="FF0000"/>
                </a:solidFill>
              </a:rPr>
              <a:t>generation</a:t>
            </a:r>
            <a:r>
              <a:rPr lang="en-US" dirty="0" smtClean="0"/>
              <a:t> and </a:t>
            </a:r>
            <a:r>
              <a:rPr lang="en-US" dirty="0" smtClean="0">
                <a:solidFill>
                  <a:srgbClr val="3366FF"/>
                </a:solidFill>
              </a:rPr>
              <a:t>propagation</a:t>
            </a:r>
            <a:r>
              <a:rPr lang="en-US" dirty="0" smtClean="0"/>
              <a:t> of </a:t>
            </a:r>
            <a:r>
              <a:rPr lang="en-US" dirty="0" smtClean="0">
                <a:solidFill>
                  <a:schemeClr val="accent1"/>
                </a:solidFill>
              </a:rPr>
              <a:t>elastic</a:t>
            </a:r>
            <a:r>
              <a:rPr lang="en-US" dirty="0" smtClean="0"/>
              <a:t> waves</a:t>
            </a:r>
          </a:p>
          <a:p>
            <a:r>
              <a:rPr lang="en-US" dirty="0" smtClean="0"/>
              <a:t>Study of wave generation is termed </a:t>
            </a:r>
            <a:r>
              <a:rPr lang="en-US" dirty="0" smtClean="0">
                <a:solidFill>
                  <a:srgbClr val="FF0000"/>
                </a:solidFill>
              </a:rPr>
              <a:t>source seismology</a:t>
            </a:r>
            <a:r>
              <a:rPr lang="en-US" dirty="0" smtClean="0"/>
              <a:t>:</a:t>
            </a:r>
          </a:p>
          <a:p>
            <a:pPr lvl="1"/>
            <a:r>
              <a:rPr lang="en-US" dirty="0" smtClean="0"/>
              <a:t>Earthquakes</a:t>
            </a:r>
          </a:p>
          <a:p>
            <a:pPr lvl="1"/>
            <a:r>
              <a:rPr lang="en-US" dirty="0" smtClean="0"/>
              <a:t>Tremor / micro-seismicity associated with </a:t>
            </a:r>
            <a:r>
              <a:rPr lang="en-US" dirty="0" err="1" smtClean="0"/>
              <a:t>hydrofracturing</a:t>
            </a:r>
            <a:endParaRPr lang="en-US" dirty="0" smtClean="0"/>
          </a:p>
          <a:p>
            <a:pPr lvl="1"/>
            <a:r>
              <a:rPr lang="en-US" dirty="0" smtClean="0"/>
              <a:t>Explosions / mine collapses</a:t>
            </a:r>
          </a:p>
          <a:p>
            <a:pPr lvl="1"/>
            <a:r>
              <a:rPr lang="en-US" dirty="0" smtClean="0"/>
              <a:t>Ocean-solid-Earth interactions</a:t>
            </a:r>
          </a:p>
          <a:p>
            <a:r>
              <a:rPr lang="en-US" dirty="0" smtClean="0"/>
              <a:t>Study of wave propagation can be used to infer properties of the inaccessible interior of objects – </a:t>
            </a:r>
            <a:r>
              <a:rPr lang="en-US" dirty="0" smtClean="0">
                <a:solidFill>
                  <a:srgbClr val="3366FF"/>
                </a:solidFill>
              </a:rPr>
              <a:t>structural seismology</a:t>
            </a:r>
            <a:r>
              <a:rPr lang="en-US" dirty="0" smtClean="0"/>
              <a:t>:</a:t>
            </a:r>
          </a:p>
          <a:p>
            <a:pPr lvl="1"/>
            <a:r>
              <a:rPr lang="en-US" dirty="0" smtClean="0"/>
              <a:t>Oil / gas / mineral exploration</a:t>
            </a:r>
          </a:p>
          <a:p>
            <a:pPr lvl="1"/>
            <a:r>
              <a:rPr lang="en-US" dirty="0" smtClean="0"/>
              <a:t>Mantle tomography</a:t>
            </a:r>
          </a:p>
          <a:p>
            <a:pPr lvl="1"/>
            <a:r>
              <a:rPr lang="en-US" dirty="0" smtClean="0"/>
              <a:t>Converted wave imaging</a:t>
            </a:r>
          </a:p>
          <a:p>
            <a:pPr lvl="1"/>
            <a:r>
              <a:rPr lang="en-US" dirty="0" smtClean="0"/>
              <a:t>Waveform modeling</a:t>
            </a:r>
            <a:endParaRPr lang="en-US" dirty="0"/>
          </a:p>
        </p:txBody>
      </p:sp>
      <p:sp>
        <p:nvSpPr>
          <p:cNvPr id="4" name="Date Placeholder 3"/>
          <p:cNvSpPr>
            <a:spLocks noGrp="1"/>
          </p:cNvSpPr>
          <p:nvPr>
            <p:ph type="dt" sz="half" idx="10"/>
          </p:nvPr>
        </p:nvSpPr>
        <p:spPr/>
        <p:txBody>
          <a:bodyPr/>
          <a:lstStyle/>
          <a:p>
            <a:fld id="{4DB51872-6C33-1F42-9960-937640EC38DF}"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a:t>
            </a:fld>
            <a:endParaRPr lang="en-US"/>
          </a:p>
        </p:txBody>
      </p:sp>
    </p:spTree>
    <p:extLst>
      <p:ext uri="{BB962C8B-B14F-4D97-AF65-F5344CB8AC3E}">
        <p14:creationId xmlns:p14="http://schemas.microsoft.com/office/powerpoint/2010/main" val="36647976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Travel-time curves</a:t>
            </a:r>
            <a:endParaRPr lang="en-US" dirty="0"/>
          </a:p>
        </p:txBody>
      </p:sp>
      <p:pic>
        <p:nvPicPr>
          <p:cNvPr id="7" name="Content Placeholder 6"/>
          <p:cNvPicPr>
            <a:picLocks noGrp="1" noChangeAspect="1"/>
          </p:cNvPicPr>
          <p:nvPr>
            <p:ph sz="half" idx="1"/>
          </p:nvPr>
        </p:nvPicPr>
        <p:blipFill rotWithShape="1">
          <a:blip r:embed="rId2"/>
          <a:srcRect t="-5711" b="610"/>
          <a:stretch/>
        </p:blipFill>
        <p:spPr>
          <a:xfrm>
            <a:off x="2201465" y="1400217"/>
            <a:ext cx="6625765" cy="2127164"/>
          </a:xfrm>
        </p:spPr>
      </p:pic>
      <p:sp>
        <p:nvSpPr>
          <p:cNvPr id="4" name="Date Placeholder 3"/>
          <p:cNvSpPr>
            <a:spLocks noGrp="1"/>
          </p:cNvSpPr>
          <p:nvPr>
            <p:ph type="dt" sz="half" idx="10"/>
          </p:nvPr>
        </p:nvSpPr>
        <p:spPr/>
        <p:txBody>
          <a:bodyPr/>
          <a:lstStyle/>
          <a:p>
            <a:fld id="{848A081C-DC7F-4C4E-BAA2-911701496BE6}"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20</a:t>
            </a:fld>
            <a:endParaRPr lang="en-US"/>
          </a:p>
        </p:txBody>
      </p:sp>
      <p:sp>
        <p:nvSpPr>
          <p:cNvPr id="14" name="Content Placeholder 2"/>
          <p:cNvSpPr>
            <a:spLocks noGrp="1"/>
          </p:cNvSpPr>
          <p:nvPr>
            <p:ph sz="quarter" idx="1"/>
          </p:nvPr>
        </p:nvSpPr>
        <p:spPr>
          <a:xfrm>
            <a:off x="165658" y="3460698"/>
            <a:ext cx="3212542" cy="2965502"/>
          </a:xfrm>
        </p:spPr>
        <p:txBody>
          <a:bodyPr>
            <a:noAutofit/>
          </a:bodyPr>
          <a:lstStyle/>
          <a:p>
            <a:r>
              <a:rPr lang="en-US" sz="1600" dirty="0" smtClean="0"/>
              <a:t>T(X) = </a:t>
            </a:r>
            <a:r>
              <a:rPr lang="en-US" sz="1600" dirty="0" err="1" smtClean="0"/>
              <a:t>τ</a:t>
            </a:r>
            <a:r>
              <a:rPr lang="en-US" sz="1600" dirty="0" smtClean="0"/>
              <a:t>(p) + </a:t>
            </a:r>
            <a:r>
              <a:rPr lang="en-US" sz="1600" dirty="0" err="1" smtClean="0"/>
              <a:t>pX</a:t>
            </a:r>
            <a:endParaRPr lang="en-US" sz="1600" dirty="0" smtClean="0"/>
          </a:p>
          <a:p>
            <a:r>
              <a:rPr lang="en-US" sz="1600" dirty="0" smtClean="0"/>
              <a:t>Ray parameter (horizontal slowness) is the slope of the travel-time curve</a:t>
            </a:r>
          </a:p>
          <a:p>
            <a:r>
              <a:rPr lang="en-US" sz="1600" dirty="0" smtClean="0"/>
              <a:t>Different rays observed at different distances</a:t>
            </a:r>
            <a:endParaRPr lang="en-US" sz="1600" dirty="0" smtClean="0"/>
          </a:p>
          <a:p>
            <a:r>
              <a:rPr lang="en-US" sz="1600" dirty="0" err="1" smtClean="0"/>
              <a:t>Shallowing</a:t>
            </a:r>
            <a:r>
              <a:rPr lang="en-US" sz="1600" dirty="0" smtClean="0"/>
              <a:t> of slope </a:t>
            </a:r>
            <a:r>
              <a:rPr lang="en-US" sz="1600" dirty="0" err="1" smtClean="0"/>
              <a:t>dT</a:t>
            </a:r>
            <a:r>
              <a:rPr lang="en-US" sz="1600" dirty="0" smtClean="0"/>
              <a:t>/</a:t>
            </a:r>
            <a:r>
              <a:rPr lang="en-US" sz="1600" dirty="0" err="1" smtClean="0"/>
              <a:t>dX</a:t>
            </a:r>
            <a:r>
              <a:rPr lang="en-US" sz="1600" dirty="0" smtClean="0"/>
              <a:t> with distance </a:t>
            </a:r>
            <a:r>
              <a:rPr lang="en-US" sz="1600" dirty="0" smtClean="0">
                <a:sym typeface="Wingdings"/>
              </a:rPr>
              <a:t> slowness decreases with depth</a:t>
            </a:r>
          </a:p>
          <a:p>
            <a:endParaRPr lang="en-US" sz="1600" dirty="0"/>
          </a:p>
        </p:txBody>
      </p:sp>
      <p:pic>
        <p:nvPicPr>
          <p:cNvPr id="15" name="Picture 14"/>
          <p:cNvPicPr>
            <a:picLocks noChangeAspect="1"/>
          </p:cNvPicPr>
          <p:nvPr/>
        </p:nvPicPr>
        <p:blipFill>
          <a:blip r:embed="rId3"/>
          <a:stretch>
            <a:fillRect/>
          </a:stretch>
        </p:blipFill>
        <p:spPr>
          <a:xfrm>
            <a:off x="3620025" y="3716403"/>
            <a:ext cx="5205950" cy="2865372"/>
          </a:xfrm>
          <a:prstGeom prst="rect">
            <a:avLst/>
          </a:prstGeom>
        </p:spPr>
      </p:pic>
      <p:sp>
        <p:nvSpPr>
          <p:cNvPr id="16" name="Text Box 3"/>
          <p:cNvSpPr txBox="1">
            <a:spLocks noChangeArrowheads="1"/>
          </p:cNvSpPr>
          <p:nvPr/>
        </p:nvSpPr>
        <p:spPr bwMode="auto">
          <a:xfrm>
            <a:off x="165658" y="1652686"/>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39572764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Seismic </a:t>
            </a:r>
            <a:r>
              <a:rPr lang="en-US" dirty="0" err="1" smtClean="0"/>
              <a:t>wavefield</a:t>
            </a:r>
            <a:endParaRPr lang="en-US" dirty="0"/>
          </a:p>
        </p:txBody>
      </p:sp>
      <p:pic>
        <p:nvPicPr>
          <p:cNvPr id="9" name="PSVaxi_Deep_Source_Full_108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5926" r="15926"/>
          <a:stretch/>
        </p:blipFill>
        <p:spPr>
          <a:xfrm>
            <a:off x="3068638" y="1516905"/>
            <a:ext cx="5846762" cy="5052170"/>
          </a:xfrm>
        </p:spPr>
      </p:pic>
      <p:sp>
        <p:nvSpPr>
          <p:cNvPr id="10" name="Text Placeholder 9"/>
          <p:cNvSpPr>
            <a:spLocks noGrp="1"/>
          </p:cNvSpPr>
          <p:nvPr>
            <p:ph type="body" sz="half" idx="2"/>
          </p:nvPr>
        </p:nvSpPr>
        <p:spPr/>
        <p:txBody>
          <a:bodyPr>
            <a:normAutofit lnSpcReduction="10000"/>
          </a:bodyPr>
          <a:lstStyle/>
          <a:p>
            <a:r>
              <a:rPr lang="en-US" dirty="0" smtClean="0">
                <a:solidFill>
                  <a:schemeClr val="accent2"/>
                </a:solidFill>
              </a:rPr>
              <a:t>P waves</a:t>
            </a:r>
          </a:p>
          <a:p>
            <a:r>
              <a:rPr lang="en-US" dirty="0" smtClean="0">
                <a:solidFill>
                  <a:schemeClr val="accent4"/>
                </a:solidFill>
              </a:rPr>
              <a:t>S waves</a:t>
            </a:r>
            <a:endParaRPr lang="en-US" dirty="0">
              <a:solidFill>
                <a:schemeClr val="accent4"/>
              </a:solidFill>
            </a:endParaRPr>
          </a:p>
          <a:p>
            <a:r>
              <a:rPr lang="en-US" dirty="0" smtClean="0">
                <a:solidFill>
                  <a:srgbClr val="333333"/>
                </a:solidFill>
              </a:rPr>
              <a:t>Seismic waves take a variety of paths and sample all parts of the Earth</a:t>
            </a:r>
          </a:p>
          <a:p>
            <a:r>
              <a:rPr lang="en-US" dirty="0" smtClean="0">
                <a:solidFill>
                  <a:srgbClr val="333333"/>
                </a:solidFill>
              </a:rPr>
              <a:t>They provide most complete and direct information on present-day state of the deep interior</a:t>
            </a:r>
          </a:p>
          <a:p>
            <a:endParaRPr lang="en-US" dirty="0">
              <a:solidFill>
                <a:schemeClr val="tx2"/>
              </a:solidFill>
            </a:endParaRPr>
          </a:p>
        </p:txBody>
      </p:sp>
      <p:sp>
        <p:nvSpPr>
          <p:cNvPr id="4" name="Date Placeholder 3"/>
          <p:cNvSpPr>
            <a:spLocks noGrp="1"/>
          </p:cNvSpPr>
          <p:nvPr>
            <p:ph type="dt" sz="half" idx="10"/>
          </p:nvPr>
        </p:nvSpPr>
        <p:spPr/>
        <p:txBody>
          <a:bodyPr/>
          <a:lstStyle/>
          <a:p>
            <a:fld id="{D592470C-D7C3-0A4A-B57E-A3257C08D6D7}"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21</a:t>
            </a:fld>
            <a:endParaRPr lang="en-US"/>
          </a:p>
        </p:txBody>
      </p:sp>
    </p:spTree>
    <p:extLst>
      <p:ext uri="{BB962C8B-B14F-4D97-AF65-F5344CB8AC3E}">
        <p14:creationId xmlns:p14="http://schemas.microsoft.com/office/powerpoint/2010/main" val="26171611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Wavefronts</a:t>
            </a:r>
            <a:r>
              <a:rPr lang="en-US" dirty="0" smtClean="0"/>
              <a:t> and </a:t>
            </a:r>
            <a:r>
              <a:rPr lang="en-US" dirty="0" err="1" smtClean="0"/>
              <a:t>raypaths</a:t>
            </a:r>
            <a:endParaRPr lang="en-US" dirty="0"/>
          </a:p>
        </p:txBody>
      </p:sp>
      <p:pic>
        <p:nvPicPr>
          <p:cNvPr id="9" name="Movie_ScS_Wavefront_72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4659" y="1602026"/>
            <a:ext cx="8620265" cy="4849574"/>
          </a:xfrm>
        </p:spPr>
      </p:pic>
      <p:sp>
        <p:nvSpPr>
          <p:cNvPr id="4" name="Date Placeholder 3"/>
          <p:cNvSpPr>
            <a:spLocks noGrp="1"/>
          </p:cNvSpPr>
          <p:nvPr>
            <p:ph type="dt" sz="half" idx="10"/>
          </p:nvPr>
        </p:nvSpPr>
        <p:spPr/>
        <p:txBody>
          <a:bodyPr/>
          <a:lstStyle/>
          <a:p>
            <a:fld id="{6997E6C5-4764-1F4F-9E3A-8FDC24F2C4C1}"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22</a:t>
            </a:fld>
            <a:endParaRPr lang="en-US"/>
          </a:p>
        </p:txBody>
      </p:sp>
    </p:spTree>
    <p:extLst>
      <p:ext uri="{BB962C8B-B14F-4D97-AF65-F5344CB8AC3E}">
        <p14:creationId xmlns:p14="http://schemas.microsoft.com/office/powerpoint/2010/main" val="23897680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594791" y="375228"/>
            <a:ext cx="6495830" cy="6234545"/>
          </a:xfrm>
          <a:prstGeom prst="rect">
            <a:avLst/>
          </a:prstGeom>
        </p:spPr>
      </p:pic>
      <p:sp>
        <p:nvSpPr>
          <p:cNvPr id="2" name="Title 1"/>
          <p:cNvSpPr>
            <a:spLocks noGrp="1"/>
          </p:cNvSpPr>
          <p:nvPr>
            <p:ph type="title" orient="vert"/>
          </p:nvPr>
        </p:nvSpPr>
        <p:spPr/>
        <p:txBody>
          <a:bodyPr>
            <a:normAutofit fontScale="90000"/>
          </a:bodyPr>
          <a:lstStyle/>
          <a:p>
            <a:r>
              <a:rPr lang="en-US" dirty="0" smtClean="0"/>
              <a:t>Ray nomenclature</a:t>
            </a:r>
            <a:endParaRPr lang="en-US" dirty="0"/>
          </a:p>
        </p:txBody>
      </p:sp>
      <p:sp>
        <p:nvSpPr>
          <p:cNvPr id="4" name="Date Placeholder 3"/>
          <p:cNvSpPr>
            <a:spLocks noGrp="1"/>
          </p:cNvSpPr>
          <p:nvPr>
            <p:ph type="dt" sz="half" idx="10"/>
          </p:nvPr>
        </p:nvSpPr>
        <p:spPr/>
        <p:txBody>
          <a:bodyPr/>
          <a:lstStyle/>
          <a:p>
            <a:fld id="{96C34E91-C06A-AB46-AB10-90EBD2580A0A}"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23</a:t>
            </a:fld>
            <a:endParaRPr lang="en-US"/>
          </a:p>
        </p:txBody>
      </p:sp>
      <p:pic>
        <p:nvPicPr>
          <p:cNvPr id="12" name="Picture 11"/>
          <p:cNvPicPr>
            <a:picLocks noChangeAspect="1"/>
          </p:cNvPicPr>
          <p:nvPr/>
        </p:nvPicPr>
        <p:blipFill rotWithShape="1">
          <a:blip r:embed="rId3"/>
          <a:srcRect l="2030" r="61634"/>
          <a:stretch/>
        </p:blipFill>
        <p:spPr>
          <a:xfrm>
            <a:off x="0" y="599570"/>
            <a:ext cx="2044700" cy="2388627"/>
          </a:xfrm>
          <a:prstGeom prst="rect">
            <a:avLst/>
          </a:prstGeom>
        </p:spPr>
      </p:pic>
      <p:pic>
        <p:nvPicPr>
          <p:cNvPr id="13" name="Picture 12"/>
          <p:cNvPicPr>
            <a:picLocks noChangeAspect="1"/>
          </p:cNvPicPr>
          <p:nvPr/>
        </p:nvPicPr>
        <p:blipFill rotWithShape="1">
          <a:blip r:embed="rId3"/>
          <a:srcRect l="53385" b="22852"/>
          <a:stretch/>
        </p:blipFill>
        <p:spPr>
          <a:xfrm>
            <a:off x="139122" y="5092700"/>
            <a:ext cx="2273300" cy="1597077"/>
          </a:xfrm>
          <a:prstGeom prst="rect">
            <a:avLst/>
          </a:prstGeom>
        </p:spPr>
      </p:pic>
      <p:sp>
        <p:nvSpPr>
          <p:cNvPr id="15" name="TextBox 14"/>
          <p:cNvSpPr txBox="1"/>
          <p:nvPr/>
        </p:nvSpPr>
        <p:spPr>
          <a:xfrm>
            <a:off x="1923472" y="6136243"/>
            <a:ext cx="977900" cy="369332"/>
          </a:xfrm>
          <a:prstGeom prst="rect">
            <a:avLst/>
          </a:prstGeom>
          <a:noFill/>
        </p:spPr>
        <p:txBody>
          <a:bodyPr wrap="square" rtlCol="0">
            <a:spAutoFit/>
          </a:bodyPr>
          <a:lstStyle/>
          <a:p>
            <a:r>
              <a:rPr lang="en-US" dirty="0" err="1" smtClean="0"/>
              <a:t>Moho</a:t>
            </a:r>
            <a:endParaRPr lang="en-US" dirty="0"/>
          </a:p>
        </p:txBody>
      </p:sp>
      <p:sp>
        <p:nvSpPr>
          <p:cNvPr id="16" name="Text Box 3"/>
          <p:cNvSpPr txBox="1">
            <a:spLocks noChangeArrowheads="1"/>
          </p:cNvSpPr>
          <p:nvPr/>
        </p:nvSpPr>
        <p:spPr bwMode="auto">
          <a:xfrm>
            <a:off x="5524404" y="445681"/>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5844206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1" r="48636"/>
          <a:stretch/>
        </p:blipFill>
        <p:spPr bwMode="auto">
          <a:xfrm>
            <a:off x="4688732" y="1479995"/>
            <a:ext cx="4456863" cy="539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200" dirty="0" smtClean="0"/>
              <a:t>Earth’s 1D (radial) structure</a:t>
            </a:r>
            <a:endParaRPr lang="en-US" sz="3200" dirty="0"/>
          </a:p>
        </p:txBody>
      </p:sp>
      <p:sp>
        <p:nvSpPr>
          <p:cNvPr id="5" name="Slide Number Placeholder 4"/>
          <p:cNvSpPr>
            <a:spLocks noGrp="1"/>
          </p:cNvSpPr>
          <p:nvPr>
            <p:ph type="sldNum" sz="quarter" idx="12"/>
          </p:nvPr>
        </p:nvSpPr>
        <p:spPr>
          <a:prstGeom prst="rect">
            <a:avLst/>
          </a:prstGeom>
        </p:spPr>
        <p:txBody>
          <a:bodyPr>
            <a:normAutofit/>
          </a:bodyPr>
          <a:lstStyle/>
          <a:p>
            <a:fld id="{F7886C9C-DC18-4195-8FD5-A50AA931D419}" type="slidenum">
              <a:rPr lang="en-US" smtClean="0"/>
              <a:pPr/>
              <a:t>24</a:t>
            </a:fld>
            <a:endParaRPr lang="en-US" dirty="0"/>
          </a:p>
        </p:txBody>
      </p:sp>
      <p:sp>
        <p:nvSpPr>
          <p:cNvPr id="3" name="Content Placeholder 2"/>
          <p:cNvSpPr>
            <a:spLocks noGrp="1"/>
          </p:cNvSpPr>
          <p:nvPr>
            <p:ph sz="quarter" idx="1"/>
          </p:nvPr>
        </p:nvSpPr>
        <p:spPr>
          <a:xfrm>
            <a:off x="342900" y="1701800"/>
            <a:ext cx="4064000" cy="5080000"/>
          </a:xfrm>
        </p:spPr>
        <p:txBody>
          <a:bodyPr>
            <a:noAutofit/>
          </a:bodyPr>
          <a:lstStyle/>
          <a:p>
            <a:r>
              <a:rPr lang="en-US" sz="1600" dirty="0" smtClean="0"/>
              <a:t>A number of 1D Earth models have been developed: PREM (</a:t>
            </a:r>
            <a:r>
              <a:rPr lang="en-US" sz="1600" dirty="0" err="1" smtClean="0"/>
              <a:t>Dziewonski</a:t>
            </a:r>
            <a:r>
              <a:rPr lang="en-US" sz="1600" dirty="0" smtClean="0"/>
              <a:t> and Anderson, 1981), ak135 (Kennett et al., 1995), IASP91 (Kennett and </a:t>
            </a:r>
            <a:r>
              <a:rPr lang="en-US" sz="1600" dirty="0" err="1" smtClean="0"/>
              <a:t>Engdahl</a:t>
            </a:r>
            <a:r>
              <a:rPr lang="en-US" sz="1600" dirty="0" smtClean="0"/>
              <a:t>, 1991). </a:t>
            </a:r>
          </a:p>
          <a:p>
            <a:r>
              <a:rPr lang="en-US" sz="1600" dirty="0" smtClean="0"/>
              <a:t>Seismically fast lithosphere</a:t>
            </a:r>
          </a:p>
          <a:p>
            <a:r>
              <a:rPr lang="en-US" sz="1600" dirty="0" smtClean="0"/>
              <a:t>Seismically slow asthenosphere (LVZ)</a:t>
            </a:r>
          </a:p>
          <a:p>
            <a:r>
              <a:rPr lang="en-US" sz="1600" dirty="0" smtClean="0"/>
              <a:t>Velocity jumps at 410 and 660 km define the transition zone from the upper and lower mantle</a:t>
            </a:r>
          </a:p>
          <a:p>
            <a:r>
              <a:rPr lang="en-US" sz="1600" dirty="0" smtClean="0"/>
              <a:t>CMB is at ~2891 km depth</a:t>
            </a:r>
          </a:p>
          <a:p>
            <a:r>
              <a:rPr lang="en-US" sz="1600" dirty="0" smtClean="0"/>
              <a:t>ICB is at ~5150 km depth</a:t>
            </a:r>
          </a:p>
          <a:p>
            <a:endParaRPr lang="en-US" sz="1600" dirty="0"/>
          </a:p>
        </p:txBody>
      </p:sp>
      <p:sp>
        <p:nvSpPr>
          <p:cNvPr id="8" name="Date Placeholder 3"/>
          <p:cNvSpPr>
            <a:spLocks noGrp="1"/>
          </p:cNvSpPr>
          <p:nvPr>
            <p:ph type="dt" sz="half" idx="10"/>
          </p:nvPr>
        </p:nvSpPr>
        <p:spPr>
          <a:xfrm>
            <a:off x="6580094" y="188259"/>
            <a:ext cx="2133600" cy="365125"/>
          </a:xfrm>
        </p:spPr>
        <p:txBody>
          <a:bodyPr/>
          <a:lstStyle/>
          <a:p>
            <a:fld id="{9D92BAB8-8CB2-C14E-AE24-89C61ED774C4}" type="datetime1">
              <a:rPr lang="en-US" smtClean="0"/>
              <a:t>7/6/14</a:t>
            </a:fld>
            <a:endParaRPr lang="en-US"/>
          </a:p>
        </p:txBody>
      </p:sp>
      <p:sp>
        <p:nvSpPr>
          <p:cNvPr id="9" name="Footer Placeholder 4"/>
          <p:cNvSpPr>
            <a:spLocks noGrp="1"/>
          </p:cNvSpPr>
          <p:nvPr>
            <p:ph type="ftr" sz="quarter" idx="11"/>
          </p:nvPr>
        </p:nvSpPr>
        <p:spPr>
          <a:xfrm>
            <a:off x="1120588" y="188259"/>
            <a:ext cx="2895600" cy="365125"/>
          </a:xfrm>
        </p:spPr>
        <p:txBody>
          <a:bodyPr/>
          <a:lstStyle/>
          <a:p>
            <a:r>
              <a:rPr lang="en-US" smtClean="0"/>
              <a:t>CIDER 2014 - Seismology #1 - Ved Lekic</a:t>
            </a:r>
            <a:endParaRPr lang="en-US" dirty="0"/>
          </a:p>
        </p:txBody>
      </p:sp>
    </p:spTree>
    <p:extLst>
      <p:ext uri="{BB962C8B-B14F-4D97-AF65-F5344CB8AC3E}">
        <p14:creationId xmlns:p14="http://schemas.microsoft.com/office/powerpoint/2010/main" val="83208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wave observations</a:t>
            </a:r>
            <a:endParaRPr lang="en-US" dirty="0"/>
          </a:p>
        </p:txBody>
      </p:sp>
      <p:sp>
        <p:nvSpPr>
          <p:cNvPr id="5" name="Date Placeholder 4"/>
          <p:cNvSpPr>
            <a:spLocks noGrp="1"/>
          </p:cNvSpPr>
          <p:nvPr>
            <p:ph type="dt" sz="half" idx="10"/>
          </p:nvPr>
        </p:nvSpPr>
        <p:spPr/>
        <p:txBody>
          <a:bodyPr/>
          <a:lstStyle/>
          <a:p>
            <a:fld id="{DAFCE573-2704-CE44-849D-42FCE532E4F0}" type="datetime1">
              <a:rPr lang="en-US" smtClean="0"/>
              <a:t>7/7/14</a:t>
            </a:fld>
            <a:endParaRPr lang="en-US"/>
          </a:p>
        </p:txBody>
      </p:sp>
      <p:sp>
        <p:nvSpPr>
          <p:cNvPr id="6" name="Footer Placeholder 5"/>
          <p:cNvSpPr>
            <a:spLocks noGrp="1"/>
          </p:cNvSpPr>
          <p:nvPr>
            <p:ph type="ftr" sz="quarter" idx="11"/>
          </p:nvPr>
        </p:nvSpPr>
        <p:spPr/>
        <p:txBody>
          <a:bodyPr/>
          <a:lstStyle/>
          <a:p>
            <a:r>
              <a:rPr lang="en-US" smtClean="0"/>
              <a:t>CIDER 2014 - Seismology #1 - Ved Lekic</a:t>
            </a:r>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25</a:t>
            </a:fld>
            <a:endParaRPr lang="en-US"/>
          </a:p>
        </p:txBody>
      </p:sp>
      <p:pic>
        <p:nvPicPr>
          <p:cNvPr id="13" name="Content Placeholder 12"/>
          <p:cNvPicPr>
            <a:picLocks noGrp="1" noChangeAspect="1"/>
          </p:cNvPicPr>
          <p:nvPr>
            <p:ph sz="half" idx="2"/>
          </p:nvPr>
        </p:nvPicPr>
        <p:blipFill>
          <a:blip r:embed="rId2"/>
          <a:srcRect l="-3040" r="-3040"/>
          <a:stretch>
            <a:fillRect/>
          </a:stretch>
        </p:blipFill>
        <p:spPr>
          <a:xfrm>
            <a:off x="4506322" y="1714515"/>
            <a:ext cx="4207371" cy="4879960"/>
          </a:xfrm>
        </p:spPr>
      </p:pic>
      <p:pic>
        <p:nvPicPr>
          <p:cNvPr id="12" name="Content Placeholder 8"/>
          <p:cNvPicPr>
            <a:picLocks noGrp="1" noChangeAspect="1"/>
          </p:cNvPicPr>
          <p:nvPr>
            <p:ph sz="half" idx="1"/>
          </p:nvPr>
        </p:nvPicPr>
        <p:blipFill>
          <a:blip r:embed="rId3"/>
          <a:srcRect l="-1504" r="-1504"/>
          <a:stretch>
            <a:fillRect/>
          </a:stretch>
        </p:blipFill>
        <p:spPr>
          <a:xfrm>
            <a:off x="239713" y="1587500"/>
            <a:ext cx="4167187" cy="5007792"/>
          </a:xfrm>
        </p:spPr>
      </p:pic>
      <p:sp>
        <p:nvSpPr>
          <p:cNvPr id="14" name="Text Box 3"/>
          <p:cNvSpPr txBox="1">
            <a:spLocks noChangeArrowheads="1"/>
          </p:cNvSpPr>
          <p:nvPr/>
        </p:nvSpPr>
        <p:spPr bwMode="auto">
          <a:xfrm>
            <a:off x="6580094" y="1516260"/>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6132076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Triplications</a:t>
            </a:r>
            <a:endParaRPr lang="en-US" dirty="0"/>
          </a:p>
        </p:txBody>
      </p:sp>
      <p:sp>
        <p:nvSpPr>
          <p:cNvPr id="11" name="Content Placeholder 10"/>
          <p:cNvSpPr>
            <a:spLocks noGrp="1"/>
          </p:cNvSpPr>
          <p:nvPr>
            <p:ph sz="half" idx="2"/>
          </p:nvPr>
        </p:nvSpPr>
        <p:spPr>
          <a:xfrm>
            <a:off x="292100" y="4140199"/>
            <a:ext cx="5956300" cy="2428875"/>
          </a:xfrm>
        </p:spPr>
        <p:txBody>
          <a:bodyPr>
            <a:normAutofit fontScale="92500" lnSpcReduction="20000"/>
          </a:bodyPr>
          <a:lstStyle/>
          <a:p>
            <a:r>
              <a:rPr lang="en-US" dirty="0" smtClean="0"/>
              <a:t>Depth ranges in which velocity increases rapidly with depth can produce triplications: multiple rays (with different horizontal </a:t>
            </a:r>
            <a:r>
              <a:rPr lang="en-US" dirty="0" err="1" smtClean="0"/>
              <a:t>slownesses</a:t>
            </a:r>
            <a:r>
              <a:rPr lang="en-US" dirty="0" smtClean="0"/>
              <a:t>) arrive at the same time</a:t>
            </a:r>
          </a:p>
          <a:p>
            <a:r>
              <a:rPr lang="en-US" dirty="0" smtClean="0"/>
              <a:t>Transition zone discontinuities produce triplications</a:t>
            </a:r>
          </a:p>
          <a:p>
            <a:r>
              <a:rPr lang="en-US" dirty="0" smtClean="0"/>
              <a:t>At </a:t>
            </a:r>
            <a:r>
              <a:rPr lang="en-US" dirty="0" err="1" smtClean="0"/>
              <a:t>epicentral</a:t>
            </a:r>
            <a:r>
              <a:rPr lang="en-US" dirty="0" smtClean="0"/>
              <a:t> distances &gt; 30° rays bottom in the lower mantle and no triplications are (typically) observed</a:t>
            </a:r>
            <a:endParaRPr lang="en-US" dirty="0"/>
          </a:p>
        </p:txBody>
      </p:sp>
      <p:sp>
        <p:nvSpPr>
          <p:cNvPr id="4" name="Date Placeholder 3"/>
          <p:cNvSpPr>
            <a:spLocks noGrp="1"/>
          </p:cNvSpPr>
          <p:nvPr>
            <p:ph type="dt" sz="half" idx="10"/>
          </p:nvPr>
        </p:nvSpPr>
        <p:spPr/>
        <p:txBody>
          <a:bodyPr/>
          <a:lstStyle/>
          <a:p>
            <a:fld id="{244E608E-0613-044F-8AB6-3E62EF478F43}"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26</a:t>
            </a:fld>
            <a:endParaRPr lang="en-US"/>
          </a:p>
        </p:txBody>
      </p:sp>
      <p:pic>
        <p:nvPicPr>
          <p:cNvPr id="8" name="Picture 7"/>
          <p:cNvPicPr>
            <a:picLocks noChangeAspect="1"/>
          </p:cNvPicPr>
          <p:nvPr/>
        </p:nvPicPr>
        <p:blipFill>
          <a:blip r:embed="rId2"/>
          <a:stretch>
            <a:fillRect/>
          </a:stretch>
        </p:blipFill>
        <p:spPr>
          <a:xfrm>
            <a:off x="164523" y="1566849"/>
            <a:ext cx="8116455" cy="2359879"/>
          </a:xfrm>
          <a:prstGeom prst="rect">
            <a:avLst/>
          </a:prstGeom>
        </p:spPr>
      </p:pic>
      <p:pic>
        <p:nvPicPr>
          <p:cNvPr id="10" name="Content Placeholder 6"/>
          <p:cNvPicPr>
            <a:picLocks noGrp="1" noChangeAspect="1"/>
          </p:cNvPicPr>
          <p:nvPr>
            <p:ph sz="half" idx="1"/>
          </p:nvPr>
        </p:nvPicPr>
        <p:blipFill rotWithShape="1">
          <a:blip r:embed="rId3"/>
          <a:srcRect l="28192" t="4107" r="48662" b="-10117"/>
          <a:stretch/>
        </p:blipFill>
        <p:spPr>
          <a:xfrm>
            <a:off x="6580094" y="3728648"/>
            <a:ext cx="2437603" cy="3129352"/>
          </a:xfrm>
        </p:spPr>
      </p:pic>
      <p:sp>
        <p:nvSpPr>
          <p:cNvPr id="12" name="Text Box 3"/>
          <p:cNvSpPr txBox="1">
            <a:spLocks noChangeArrowheads="1"/>
          </p:cNvSpPr>
          <p:nvPr/>
        </p:nvSpPr>
        <p:spPr bwMode="auto">
          <a:xfrm>
            <a:off x="0" y="1566849"/>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19908378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zones</a:t>
            </a:r>
            <a:endParaRPr lang="en-US" dirty="0"/>
          </a:p>
        </p:txBody>
      </p:sp>
      <p:sp>
        <p:nvSpPr>
          <p:cNvPr id="3" name="Content Placeholder 2"/>
          <p:cNvSpPr>
            <a:spLocks noGrp="1"/>
          </p:cNvSpPr>
          <p:nvPr>
            <p:ph idx="1"/>
          </p:nvPr>
        </p:nvSpPr>
        <p:spPr/>
        <p:txBody>
          <a:bodyPr/>
          <a:lstStyle/>
          <a:p>
            <a:r>
              <a:rPr lang="en-US" dirty="0" smtClean="0"/>
              <a:t>Shadow zones</a:t>
            </a:r>
            <a:endParaRPr lang="en-US" dirty="0"/>
          </a:p>
        </p:txBody>
      </p:sp>
      <p:sp>
        <p:nvSpPr>
          <p:cNvPr id="8" name="Text Placeholder 7"/>
          <p:cNvSpPr>
            <a:spLocks noGrp="1"/>
          </p:cNvSpPr>
          <p:nvPr>
            <p:ph type="body" sz="half" idx="2"/>
          </p:nvPr>
        </p:nvSpPr>
        <p:spPr>
          <a:xfrm>
            <a:off x="190501" y="1523353"/>
            <a:ext cx="2476500" cy="4953038"/>
          </a:xfrm>
        </p:spPr>
        <p:txBody>
          <a:bodyPr>
            <a:normAutofit/>
          </a:bodyPr>
          <a:lstStyle/>
          <a:p>
            <a:r>
              <a:rPr lang="en-US" dirty="0" smtClean="0"/>
              <a:t>Rays cannot bottom in a depth range where velocity decreases with depth*</a:t>
            </a:r>
          </a:p>
          <a:p>
            <a:r>
              <a:rPr lang="en-US" dirty="0" smtClean="0"/>
              <a:t>Low-velocity zones produce shadow zones</a:t>
            </a:r>
          </a:p>
          <a:p>
            <a:r>
              <a:rPr lang="en-US" dirty="0" smtClean="0"/>
              <a:t>Prominent shadow zone in PKP waves due to low velocities in the outer core</a:t>
            </a:r>
            <a:endParaRPr lang="en-US" dirty="0"/>
          </a:p>
        </p:txBody>
      </p:sp>
      <p:sp>
        <p:nvSpPr>
          <p:cNvPr id="4" name="Date Placeholder 3"/>
          <p:cNvSpPr>
            <a:spLocks noGrp="1"/>
          </p:cNvSpPr>
          <p:nvPr>
            <p:ph type="dt" sz="half" idx="10"/>
          </p:nvPr>
        </p:nvSpPr>
        <p:spPr/>
        <p:txBody>
          <a:bodyPr/>
          <a:lstStyle/>
          <a:p>
            <a:fld id="{6DC90E6B-077D-AA42-8148-FE4428C8184B}"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27</a:t>
            </a:fld>
            <a:endParaRPr lang="en-US"/>
          </a:p>
        </p:txBody>
      </p:sp>
      <p:pic>
        <p:nvPicPr>
          <p:cNvPr id="7" name="Picture 6"/>
          <p:cNvPicPr>
            <a:picLocks noChangeAspect="1"/>
          </p:cNvPicPr>
          <p:nvPr/>
        </p:nvPicPr>
        <p:blipFill>
          <a:blip r:embed="rId2"/>
          <a:stretch>
            <a:fillRect/>
          </a:stretch>
        </p:blipFill>
        <p:spPr>
          <a:xfrm>
            <a:off x="2785024" y="1516049"/>
            <a:ext cx="6360470" cy="5053026"/>
          </a:xfrm>
          <a:prstGeom prst="rect">
            <a:avLst/>
          </a:prstGeom>
        </p:spPr>
      </p:pic>
      <p:sp>
        <p:nvSpPr>
          <p:cNvPr id="10" name="Text Box 3"/>
          <p:cNvSpPr txBox="1">
            <a:spLocks noChangeArrowheads="1"/>
          </p:cNvSpPr>
          <p:nvPr/>
        </p:nvSpPr>
        <p:spPr bwMode="auto">
          <a:xfrm>
            <a:off x="2776359" y="6347902"/>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7951347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zones</a:t>
            </a:r>
            <a:endParaRPr lang="en-US" dirty="0"/>
          </a:p>
        </p:txBody>
      </p:sp>
      <p:sp>
        <p:nvSpPr>
          <p:cNvPr id="3" name="Content Placeholder 2"/>
          <p:cNvSpPr>
            <a:spLocks noGrp="1"/>
          </p:cNvSpPr>
          <p:nvPr>
            <p:ph idx="1"/>
          </p:nvPr>
        </p:nvSpPr>
        <p:spPr/>
        <p:txBody>
          <a:bodyPr/>
          <a:lstStyle/>
          <a:p>
            <a:r>
              <a:rPr lang="en-US" dirty="0" smtClean="0"/>
              <a:t>Shadow zones</a:t>
            </a:r>
            <a:endParaRPr lang="en-US" dirty="0"/>
          </a:p>
        </p:txBody>
      </p:sp>
      <p:sp>
        <p:nvSpPr>
          <p:cNvPr id="8" name="Text Placeholder 7"/>
          <p:cNvSpPr>
            <a:spLocks noGrp="1"/>
          </p:cNvSpPr>
          <p:nvPr>
            <p:ph type="body" sz="half" idx="2"/>
          </p:nvPr>
        </p:nvSpPr>
        <p:spPr>
          <a:xfrm>
            <a:off x="190501" y="1523353"/>
            <a:ext cx="2476500" cy="4953038"/>
          </a:xfrm>
        </p:spPr>
        <p:txBody>
          <a:bodyPr>
            <a:normAutofit/>
          </a:bodyPr>
          <a:lstStyle/>
          <a:p>
            <a:r>
              <a:rPr lang="en-US" dirty="0" smtClean="0"/>
              <a:t>Rays cannot bottom in a depth range where velocity decreases with depth*</a:t>
            </a:r>
          </a:p>
          <a:p>
            <a:r>
              <a:rPr lang="en-US" dirty="0" smtClean="0"/>
              <a:t>Low-velocity zones produce shadow zones</a:t>
            </a:r>
          </a:p>
          <a:p>
            <a:r>
              <a:rPr lang="en-US" dirty="0" smtClean="0"/>
              <a:t>Prominent shadow zones result from low velocities in the liquid outer core</a:t>
            </a:r>
            <a:endParaRPr lang="en-US" dirty="0"/>
          </a:p>
        </p:txBody>
      </p:sp>
      <p:sp>
        <p:nvSpPr>
          <p:cNvPr id="4" name="Date Placeholder 3"/>
          <p:cNvSpPr>
            <a:spLocks noGrp="1"/>
          </p:cNvSpPr>
          <p:nvPr>
            <p:ph type="dt" sz="half" idx="10"/>
          </p:nvPr>
        </p:nvSpPr>
        <p:spPr/>
        <p:txBody>
          <a:bodyPr/>
          <a:lstStyle/>
          <a:p>
            <a:fld id="{2B671EC8-E716-5742-BB5A-83331A04B7B5}"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28</a:t>
            </a:fld>
            <a:endParaRPr lang="en-US"/>
          </a:p>
        </p:txBody>
      </p:sp>
      <p:pic>
        <p:nvPicPr>
          <p:cNvPr id="9" name="Picture 8"/>
          <p:cNvPicPr>
            <a:picLocks noChangeAspect="1"/>
          </p:cNvPicPr>
          <p:nvPr/>
        </p:nvPicPr>
        <p:blipFill rotWithShape="1">
          <a:blip r:embed="rId2"/>
          <a:srcRect l="5273"/>
          <a:stretch/>
        </p:blipFill>
        <p:spPr>
          <a:xfrm>
            <a:off x="2806700" y="1638619"/>
            <a:ext cx="3425638" cy="4856724"/>
          </a:xfrm>
          <a:prstGeom prst="rect">
            <a:avLst/>
          </a:prstGeom>
        </p:spPr>
      </p:pic>
      <p:pic>
        <p:nvPicPr>
          <p:cNvPr id="10" name="Picture 9"/>
          <p:cNvPicPr>
            <a:picLocks noChangeAspect="1"/>
          </p:cNvPicPr>
          <p:nvPr/>
        </p:nvPicPr>
        <p:blipFill>
          <a:blip r:embed="rId3"/>
          <a:stretch>
            <a:fillRect/>
          </a:stretch>
        </p:blipFill>
        <p:spPr>
          <a:xfrm rot="16200000">
            <a:off x="4935788" y="2705291"/>
            <a:ext cx="5161550" cy="2797674"/>
          </a:xfrm>
          <a:prstGeom prst="rect">
            <a:avLst/>
          </a:prstGeom>
        </p:spPr>
      </p:pic>
      <p:sp>
        <p:nvSpPr>
          <p:cNvPr id="12" name="Rectangle 11"/>
          <p:cNvSpPr/>
          <p:nvPr/>
        </p:nvSpPr>
        <p:spPr>
          <a:xfrm>
            <a:off x="6232338" y="3556000"/>
            <a:ext cx="347756" cy="317500"/>
          </a:xfrm>
          <a:prstGeom prst="rect">
            <a:avLst/>
          </a:prstGeom>
          <a:solidFill>
            <a:srgbClr val="FF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TextBox 10"/>
          <p:cNvSpPr txBox="1"/>
          <p:nvPr/>
        </p:nvSpPr>
        <p:spPr>
          <a:xfrm>
            <a:off x="5905500" y="3493869"/>
            <a:ext cx="889000" cy="646331"/>
          </a:xfrm>
          <a:prstGeom prst="rect">
            <a:avLst/>
          </a:prstGeom>
          <a:noFill/>
        </p:spPr>
        <p:txBody>
          <a:bodyPr wrap="square" rtlCol="0">
            <a:spAutoFit/>
          </a:bodyPr>
          <a:lstStyle/>
          <a:p>
            <a:pPr algn="ctr"/>
            <a:r>
              <a:rPr lang="en-US" dirty="0" smtClean="0"/>
              <a:t>P waves</a:t>
            </a:r>
            <a:endParaRPr lang="en-US" dirty="0"/>
          </a:p>
        </p:txBody>
      </p:sp>
      <p:sp>
        <p:nvSpPr>
          <p:cNvPr id="15" name="Rectangle 14"/>
          <p:cNvSpPr/>
          <p:nvPr/>
        </p:nvSpPr>
        <p:spPr>
          <a:xfrm>
            <a:off x="6208432" y="6177843"/>
            <a:ext cx="347756" cy="317500"/>
          </a:xfrm>
          <a:prstGeom prst="rect">
            <a:avLst/>
          </a:prstGeom>
          <a:solidFill>
            <a:srgbClr val="FFFF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 name="TextBox 13"/>
          <p:cNvSpPr txBox="1"/>
          <p:nvPr/>
        </p:nvSpPr>
        <p:spPr>
          <a:xfrm>
            <a:off x="5889438" y="6038572"/>
            <a:ext cx="889000" cy="646331"/>
          </a:xfrm>
          <a:prstGeom prst="rect">
            <a:avLst/>
          </a:prstGeom>
          <a:noFill/>
        </p:spPr>
        <p:txBody>
          <a:bodyPr wrap="square" rtlCol="0">
            <a:spAutoFit/>
          </a:bodyPr>
          <a:lstStyle/>
          <a:p>
            <a:pPr algn="ctr"/>
            <a:r>
              <a:rPr lang="en-US" dirty="0"/>
              <a:t>S</a:t>
            </a:r>
            <a:r>
              <a:rPr lang="en-US" dirty="0" smtClean="0"/>
              <a:t> waves</a:t>
            </a:r>
            <a:endParaRPr lang="en-US" dirty="0"/>
          </a:p>
        </p:txBody>
      </p:sp>
    </p:spTree>
    <p:extLst>
      <p:ext uri="{BB962C8B-B14F-4D97-AF65-F5344CB8AC3E}">
        <p14:creationId xmlns:p14="http://schemas.microsoft.com/office/powerpoint/2010/main" val="31334057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wave observations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2286" y="1526049"/>
            <a:ext cx="6608628" cy="4978559"/>
          </a:xfrm>
        </p:spPr>
      </p:pic>
      <p:sp>
        <p:nvSpPr>
          <p:cNvPr id="3" name="Date Placeholder 2"/>
          <p:cNvSpPr>
            <a:spLocks noGrp="1"/>
          </p:cNvSpPr>
          <p:nvPr>
            <p:ph type="dt" sz="half" idx="10"/>
          </p:nvPr>
        </p:nvSpPr>
        <p:spPr/>
        <p:txBody>
          <a:bodyPr/>
          <a:lstStyle/>
          <a:p>
            <a:fld id="{5457B9FC-009B-D247-86D0-B8E2850E6B28}"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29</a:t>
            </a:fld>
            <a:endParaRPr lang="en-US"/>
          </a:p>
        </p:txBody>
      </p:sp>
      <p:sp>
        <p:nvSpPr>
          <p:cNvPr id="7" name="Text Box 3"/>
          <p:cNvSpPr txBox="1">
            <a:spLocks noChangeArrowheads="1"/>
          </p:cNvSpPr>
          <p:nvPr/>
        </p:nvSpPr>
        <p:spPr bwMode="auto">
          <a:xfrm>
            <a:off x="5902832" y="6339706"/>
            <a:ext cx="33442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smtClean="0"/>
              <a:t>f</a:t>
            </a:r>
            <a:r>
              <a:rPr lang="en-US" sz="1400" i="1" dirty="0" smtClean="0"/>
              <a:t>igure from Stein &amp; </a:t>
            </a:r>
            <a:r>
              <a:rPr lang="en-US" sz="1400" i="1" dirty="0" err="1" smtClean="0"/>
              <a:t>Wyssession</a:t>
            </a:r>
            <a:r>
              <a:rPr lang="en-US" sz="1400" i="1" dirty="0" smtClean="0"/>
              <a:t>, 2003</a:t>
            </a:r>
            <a:endParaRPr lang="en-US" sz="1400" i="1" dirty="0"/>
          </a:p>
        </p:txBody>
      </p:sp>
    </p:spTree>
    <p:extLst>
      <p:ext uri="{BB962C8B-B14F-4D97-AF65-F5344CB8AC3E}">
        <p14:creationId xmlns:p14="http://schemas.microsoft.com/office/powerpoint/2010/main" val="25234436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are </a:t>
            </a:r>
            <a:r>
              <a:rPr lang="en-US" dirty="0" smtClean="0">
                <a:solidFill>
                  <a:schemeClr val="accent1"/>
                </a:solidFill>
              </a:rPr>
              <a:t>elastic</a:t>
            </a:r>
            <a:r>
              <a:rPr lang="en-US" dirty="0" smtClean="0"/>
              <a:t> waves?</a:t>
            </a:r>
            <a:endParaRPr lang="en-US" dirty="0"/>
          </a:p>
        </p:txBody>
      </p:sp>
      <p:sp>
        <p:nvSpPr>
          <p:cNvPr id="7" name="Text Placeholder 6"/>
          <p:cNvSpPr>
            <a:spLocks noGrp="1"/>
          </p:cNvSpPr>
          <p:nvPr>
            <p:ph type="subTitle" idx="1"/>
          </p:nvPr>
        </p:nvSpPr>
        <p:spPr/>
        <p:txBody>
          <a:bodyPr/>
          <a:lstStyle/>
          <a:p>
            <a:r>
              <a:rPr lang="en-US" dirty="0" smtClean="0"/>
              <a:t>In an elastic continuum, perturbing the position of one particle will result in a restoring force that will accelerate that particle back and past the equilibrium position</a:t>
            </a:r>
          </a:p>
          <a:p>
            <a:endParaRPr lang="en-US" dirty="0"/>
          </a:p>
          <a:p>
            <a:r>
              <a:rPr lang="en-US" dirty="0" smtClean="0"/>
              <a:t>Perturbation in position of one particle will accelerate its neighbors</a:t>
            </a:r>
            <a:endParaRPr lang="en-US" dirty="0"/>
          </a:p>
        </p:txBody>
      </p:sp>
      <p:sp>
        <p:nvSpPr>
          <p:cNvPr id="4" name="Date Placeholder 3"/>
          <p:cNvSpPr>
            <a:spLocks noGrp="1"/>
          </p:cNvSpPr>
          <p:nvPr>
            <p:ph type="dt" sz="half" idx="10"/>
          </p:nvPr>
        </p:nvSpPr>
        <p:spPr/>
        <p:txBody>
          <a:bodyPr/>
          <a:lstStyle/>
          <a:p>
            <a:fld id="{FAA04A91-8C38-E34C-9198-6D5B23B49BB1}"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4294967295"/>
          </p:nvPr>
        </p:nvSpPr>
        <p:spPr>
          <a:xfrm>
            <a:off x="8686800" y="6569075"/>
            <a:ext cx="457200" cy="365125"/>
          </a:xfrm>
        </p:spPr>
        <p:txBody>
          <a:bodyPr/>
          <a:lstStyle/>
          <a:p>
            <a:fld id="{4A822907-8A9D-4F6B-98F6-913902AD56B5}" type="slidenum">
              <a:rPr lang="en-US" smtClean="0"/>
              <a:t>3</a:t>
            </a:fld>
            <a:endParaRPr lang="en-US"/>
          </a:p>
        </p:txBody>
      </p:sp>
      <p:pic>
        <p:nvPicPr>
          <p:cNvPr id="22" name="Wave_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8191" y="600382"/>
            <a:ext cx="5934936" cy="3129677"/>
          </a:xfrm>
          <a:prstGeom prst="rect">
            <a:avLst/>
          </a:prstGeom>
        </p:spPr>
      </p:pic>
      <p:sp>
        <p:nvSpPr>
          <p:cNvPr id="23" name="TextBox 22"/>
          <p:cNvSpPr txBox="1"/>
          <p:nvPr/>
        </p:nvSpPr>
        <p:spPr>
          <a:xfrm rot="16200000">
            <a:off x="-240850" y="1573221"/>
            <a:ext cx="1959188" cy="369332"/>
          </a:xfrm>
          <a:prstGeom prst="rect">
            <a:avLst/>
          </a:prstGeom>
          <a:noFill/>
        </p:spPr>
        <p:txBody>
          <a:bodyPr wrap="square" rtlCol="0">
            <a:spAutoFit/>
          </a:bodyPr>
          <a:lstStyle/>
          <a:p>
            <a:r>
              <a:rPr lang="en-US" dirty="0" smtClean="0"/>
              <a:t>Amplitude</a:t>
            </a:r>
            <a:endParaRPr lang="en-US" dirty="0"/>
          </a:p>
        </p:txBody>
      </p:sp>
      <p:sp>
        <p:nvSpPr>
          <p:cNvPr id="24" name="TextBox 23"/>
          <p:cNvSpPr txBox="1"/>
          <p:nvPr/>
        </p:nvSpPr>
        <p:spPr>
          <a:xfrm>
            <a:off x="3296837" y="3747872"/>
            <a:ext cx="2702328" cy="380438"/>
          </a:xfrm>
          <a:prstGeom prst="rect">
            <a:avLst/>
          </a:prstGeom>
          <a:noFill/>
        </p:spPr>
        <p:txBody>
          <a:bodyPr wrap="square" rtlCol="0">
            <a:spAutoFit/>
          </a:bodyPr>
          <a:lstStyle/>
          <a:p>
            <a:r>
              <a:rPr lang="en-US" dirty="0" smtClean="0"/>
              <a:t>Distance </a:t>
            </a:r>
            <a:endParaRPr lang="en-US" dirty="0"/>
          </a:p>
        </p:txBody>
      </p:sp>
      <p:sp>
        <p:nvSpPr>
          <p:cNvPr id="26" name="TextBox 25"/>
          <p:cNvSpPr txBox="1"/>
          <p:nvPr/>
        </p:nvSpPr>
        <p:spPr>
          <a:xfrm>
            <a:off x="7201700" y="729538"/>
            <a:ext cx="1874740" cy="3139321"/>
          </a:xfrm>
          <a:prstGeom prst="rect">
            <a:avLst/>
          </a:prstGeom>
          <a:noFill/>
        </p:spPr>
        <p:txBody>
          <a:bodyPr wrap="square" rtlCol="0">
            <a:spAutoFit/>
          </a:bodyPr>
          <a:lstStyle/>
          <a:p>
            <a:pPr algn="ctr"/>
            <a:r>
              <a:rPr lang="en-US" dirty="0" smtClean="0"/>
              <a:t>Period = </a:t>
            </a:r>
          </a:p>
          <a:p>
            <a:pPr algn="ctr"/>
            <a:r>
              <a:rPr lang="en-US" dirty="0" smtClean="0"/>
              <a:t>Frequency </a:t>
            </a:r>
            <a:r>
              <a:rPr lang="en-US" baseline="30000" dirty="0" smtClean="0"/>
              <a:t>-1</a:t>
            </a:r>
          </a:p>
          <a:p>
            <a:pPr algn="ctr"/>
            <a:r>
              <a:rPr lang="en-US" dirty="0" smtClean="0"/>
              <a:t>T = 1/f</a:t>
            </a:r>
          </a:p>
          <a:p>
            <a:pPr algn="ctr"/>
            <a:endParaRPr lang="en-US" dirty="0"/>
          </a:p>
          <a:p>
            <a:pPr algn="ctr"/>
            <a:r>
              <a:rPr lang="en-US" dirty="0" smtClean="0"/>
              <a:t>Wavelength = Wavenumber</a:t>
            </a:r>
            <a:r>
              <a:rPr lang="en-US" baseline="30000" dirty="0"/>
              <a:t>-</a:t>
            </a:r>
            <a:r>
              <a:rPr lang="en-US" baseline="30000" dirty="0" smtClean="0"/>
              <a:t>1</a:t>
            </a:r>
          </a:p>
          <a:p>
            <a:pPr algn="ctr"/>
            <a:r>
              <a:rPr lang="en-US" dirty="0" err="1" smtClean="0"/>
              <a:t>λ</a:t>
            </a:r>
            <a:r>
              <a:rPr lang="en-US" dirty="0" smtClean="0"/>
              <a:t>= 1/k</a:t>
            </a:r>
          </a:p>
          <a:p>
            <a:pPr algn="ctr"/>
            <a:endParaRPr lang="en-US" dirty="0"/>
          </a:p>
          <a:p>
            <a:pPr algn="ctr"/>
            <a:r>
              <a:rPr lang="en-US" dirty="0" smtClean="0"/>
              <a:t>Speed (c):</a:t>
            </a:r>
          </a:p>
          <a:p>
            <a:pPr algn="ctr"/>
            <a:r>
              <a:rPr lang="en-US" dirty="0" smtClean="0"/>
              <a:t>c = </a:t>
            </a:r>
            <a:r>
              <a:rPr lang="en-US" dirty="0" err="1" smtClean="0"/>
              <a:t>λf</a:t>
            </a:r>
            <a:r>
              <a:rPr lang="en-US" dirty="0" smtClean="0"/>
              <a:t> = f/k</a:t>
            </a:r>
          </a:p>
          <a:p>
            <a:pPr algn="ctr"/>
            <a:endParaRPr lang="en-US" dirty="0"/>
          </a:p>
        </p:txBody>
      </p:sp>
    </p:spTree>
    <p:extLst>
      <p:ext uri="{BB962C8B-B14F-4D97-AF65-F5344CB8AC3E}">
        <p14:creationId xmlns:p14="http://schemas.microsoft.com/office/powerpoint/2010/main" val="24217797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to body waves</a:t>
            </a:r>
            <a:endParaRPr lang="en-US" dirty="0"/>
          </a:p>
        </p:txBody>
      </p:sp>
      <p:sp>
        <p:nvSpPr>
          <p:cNvPr id="7" name="Text Placeholder 6"/>
          <p:cNvSpPr>
            <a:spLocks noGrp="1"/>
          </p:cNvSpPr>
          <p:nvPr>
            <p:ph type="body" idx="1"/>
          </p:nvPr>
        </p:nvSpPr>
        <p:spPr/>
        <p:txBody>
          <a:bodyPr/>
          <a:lstStyle/>
          <a:p>
            <a:r>
              <a:rPr lang="en-US" dirty="0" smtClean="0"/>
              <a:t>Love waves</a:t>
            </a:r>
            <a:endParaRPr lang="en-US" dirty="0"/>
          </a:p>
        </p:txBody>
      </p:sp>
      <p:sp>
        <p:nvSpPr>
          <p:cNvPr id="8" name="Content Placeholder 7"/>
          <p:cNvSpPr>
            <a:spLocks noGrp="1"/>
          </p:cNvSpPr>
          <p:nvPr>
            <p:ph sz="half" idx="2"/>
          </p:nvPr>
        </p:nvSpPr>
        <p:spPr/>
        <p:txBody>
          <a:bodyPr/>
          <a:lstStyle/>
          <a:p>
            <a:r>
              <a:rPr lang="en-US" dirty="0" smtClean="0"/>
              <a:t>Constructive interference between surface-bouncing SH waves</a:t>
            </a:r>
            <a:endParaRPr lang="en-US" dirty="0"/>
          </a:p>
        </p:txBody>
      </p:sp>
      <p:sp>
        <p:nvSpPr>
          <p:cNvPr id="9" name="Text Placeholder 8"/>
          <p:cNvSpPr>
            <a:spLocks noGrp="1"/>
          </p:cNvSpPr>
          <p:nvPr>
            <p:ph type="body" sz="quarter" idx="3"/>
          </p:nvPr>
        </p:nvSpPr>
        <p:spPr/>
        <p:txBody>
          <a:bodyPr/>
          <a:lstStyle/>
          <a:p>
            <a:r>
              <a:rPr lang="en-US" dirty="0" smtClean="0"/>
              <a:t>Rayleigh waves</a:t>
            </a:r>
            <a:endParaRPr lang="en-US" dirty="0"/>
          </a:p>
        </p:txBody>
      </p:sp>
      <p:sp>
        <p:nvSpPr>
          <p:cNvPr id="10" name="Content Placeholder 9"/>
          <p:cNvSpPr>
            <a:spLocks noGrp="1"/>
          </p:cNvSpPr>
          <p:nvPr>
            <p:ph sz="quarter" idx="4"/>
          </p:nvPr>
        </p:nvSpPr>
        <p:spPr/>
        <p:txBody>
          <a:bodyPr/>
          <a:lstStyle/>
          <a:p>
            <a:r>
              <a:rPr lang="en-US" dirty="0" smtClean="0"/>
              <a:t>Constructive interference between post-critically reflected P and SV waves</a:t>
            </a:r>
            <a:endParaRPr lang="en-US" dirty="0"/>
          </a:p>
        </p:txBody>
      </p:sp>
      <p:sp>
        <p:nvSpPr>
          <p:cNvPr id="4" name="Date Placeholder 3"/>
          <p:cNvSpPr>
            <a:spLocks noGrp="1"/>
          </p:cNvSpPr>
          <p:nvPr>
            <p:ph type="dt" sz="half" idx="10"/>
          </p:nvPr>
        </p:nvSpPr>
        <p:spPr/>
        <p:txBody>
          <a:bodyPr/>
          <a:lstStyle/>
          <a:p>
            <a:fld id="{05EF961E-F3BF-DE45-9B5A-0041599CBE87}"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30</a:t>
            </a:fld>
            <a:endParaRPr lang="en-US"/>
          </a:p>
        </p:txBody>
      </p:sp>
      <p:pic>
        <p:nvPicPr>
          <p:cNvPr id="13" name="Picture 12"/>
          <p:cNvPicPr>
            <a:picLocks noChangeAspect="1"/>
          </p:cNvPicPr>
          <p:nvPr/>
        </p:nvPicPr>
        <p:blipFill rotWithShape="1">
          <a:blip r:embed="rId2"/>
          <a:srcRect t="27353"/>
          <a:stretch/>
        </p:blipFill>
        <p:spPr>
          <a:xfrm>
            <a:off x="949895" y="4572000"/>
            <a:ext cx="7181274" cy="1568450"/>
          </a:xfrm>
          <a:prstGeom prst="rect">
            <a:avLst/>
          </a:prstGeom>
        </p:spPr>
      </p:pic>
      <p:sp>
        <p:nvSpPr>
          <p:cNvPr id="14" name="Text Box 3"/>
          <p:cNvSpPr txBox="1">
            <a:spLocks noChangeArrowheads="1"/>
          </p:cNvSpPr>
          <p:nvPr/>
        </p:nvSpPr>
        <p:spPr bwMode="auto">
          <a:xfrm>
            <a:off x="5951359" y="6291460"/>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16141335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Surface waves</a:t>
            </a:r>
            <a:endParaRPr lang="en-US" dirty="0"/>
          </a:p>
        </p:txBody>
      </p:sp>
      <p:sp>
        <p:nvSpPr>
          <p:cNvPr id="9" name="Text Placeholder 8"/>
          <p:cNvSpPr>
            <a:spLocks noGrp="1"/>
          </p:cNvSpPr>
          <p:nvPr>
            <p:ph type="body" sz="half" idx="2"/>
          </p:nvPr>
        </p:nvSpPr>
        <p:spPr>
          <a:xfrm>
            <a:off x="301399" y="1523353"/>
            <a:ext cx="2767285" cy="4953038"/>
          </a:xfrm>
        </p:spPr>
        <p:txBody>
          <a:bodyPr>
            <a:normAutofit fontScale="92500"/>
          </a:bodyPr>
          <a:lstStyle/>
          <a:p>
            <a:r>
              <a:rPr lang="en-US" b="1" dirty="0"/>
              <a:t>Love Waves</a:t>
            </a:r>
          </a:p>
          <a:p>
            <a:r>
              <a:rPr lang="en-US" dirty="0" smtClean="0"/>
              <a:t>Particle motion is in the horizontal plane perpendicular </a:t>
            </a:r>
            <a:r>
              <a:rPr lang="en-US" dirty="0"/>
              <a:t>to direction of propagation</a:t>
            </a:r>
          </a:p>
          <a:p>
            <a:endParaRPr lang="en-US" dirty="0"/>
          </a:p>
          <a:p>
            <a:r>
              <a:rPr lang="en-US" b="1" dirty="0"/>
              <a:t>Rayleigh Waves: </a:t>
            </a:r>
          </a:p>
          <a:p>
            <a:r>
              <a:rPr lang="en-US" dirty="0"/>
              <a:t>Particle motion is confined to the vertical plane joining source-receiver.</a:t>
            </a:r>
          </a:p>
          <a:p>
            <a:endParaRPr lang="en-US" dirty="0"/>
          </a:p>
        </p:txBody>
      </p:sp>
      <p:sp>
        <p:nvSpPr>
          <p:cNvPr id="3" name="Date Placeholder 2"/>
          <p:cNvSpPr>
            <a:spLocks noGrp="1"/>
          </p:cNvSpPr>
          <p:nvPr>
            <p:ph type="dt" sz="half" idx="10"/>
          </p:nvPr>
        </p:nvSpPr>
        <p:spPr/>
        <p:txBody>
          <a:bodyPr/>
          <a:lstStyle/>
          <a:p>
            <a:fld id="{1E5322E5-991C-034C-94A2-24C7CBD269A6}"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31</a:t>
            </a:fld>
            <a:endParaRPr lang="en-US"/>
          </a:p>
        </p:txBody>
      </p:sp>
      <p:pic>
        <p:nvPicPr>
          <p:cNvPr id="10" name="Content Placeholder 9"/>
          <p:cNvPicPr>
            <a:picLocks noGrp="1" noChangeAspect="1"/>
          </p:cNvPicPr>
          <p:nvPr>
            <p:ph idx="1"/>
          </p:nvPr>
        </p:nvPicPr>
        <p:blipFill rotWithShape="1">
          <a:blip r:embed="rId2"/>
          <a:srcRect l="1" t="-656" r="19767" b="13306"/>
          <a:stretch/>
        </p:blipFill>
        <p:spPr>
          <a:xfrm>
            <a:off x="3487784" y="1700879"/>
            <a:ext cx="5124310" cy="4779296"/>
          </a:xfrm>
          <a:prstGeom prst="rect">
            <a:avLst/>
          </a:prstGeom>
        </p:spPr>
      </p:pic>
      <p:sp>
        <p:nvSpPr>
          <p:cNvPr id="11" name="Text Box 3"/>
          <p:cNvSpPr txBox="1">
            <a:spLocks noChangeArrowheads="1"/>
          </p:cNvSpPr>
          <p:nvPr/>
        </p:nvSpPr>
        <p:spPr bwMode="auto">
          <a:xfrm>
            <a:off x="6452251" y="6342458"/>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12821520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Surface waves</a:t>
            </a:r>
            <a:endParaRPr lang="en-US" dirty="0"/>
          </a:p>
        </p:txBody>
      </p:sp>
      <p:sp>
        <p:nvSpPr>
          <p:cNvPr id="9" name="Text Placeholder 8"/>
          <p:cNvSpPr>
            <a:spLocks noGrp="1"/>
          </p:cNvSpPr>
          <p:nvPr>
            <p:ph type="body" sz="half" idx="2"/>
          </p:nvPr>
        </p:nvSpPr>
        <p:spPr>
          <a:xfrm>
            <a:off x="301399" y="1523353"/>
            <a:ext cx="2767285" cy="4953038"/>
          </a:xfrm>
        </p:spPr>
        <p:txBody>
          <a:bodyPr>
            <a:normAutofit fontScale="92500"/>
          </a:bodyPr>
          <a:lstStyle/>
          <a:p>
            <a:r>
              <a:rPr lang="en-US" b="1" dirty="0"/>
              <a:t>Love Waves</a:t>
            </a:r>
          </a:p>
          <a:p>
            <a:r>
              <a:rPr lang="en-US" dirty="0" smtClean="0"/>
              <a:t>Particle motion is in the horizontal plane perpendicular </a:t>
            </a:r>
            <a:r>
              <a:rPr lang="en-US" dirty="0"/>
              <a:t>to direction of propagation</a:t>
            </a:r>
          </a:p>
          <a:p>
            <a:endParaRPr lang="en-US" dirty="0"/>
          </a:p>
          <a:p>
            <a:r>
              <a:rPr lang="en-US" b="1" dirty="0"/>
              <a:t>Rayleigh Waves: </a:t>
            </a:r>
          </a:p>
          <a:p>
            <a:r>
              <a:rPr lang="en-US" dirty="0"/>
              <a:t>Particle motion is confined to the vertical plane joining source-receiver.</a:t>
            </a:r>
          </a:p>
          <a:p>
            <a:endParaRPr lang="en-US" dirty="0"/>
          </a:p>
        </p:txBody>
      </p:sp>
      <p:sp>
        <p:nvSpPr>
          <p:cNvPr id="3" name="Date Placeholder 2"/>
          <p:cNvSpPr>
            <a:spLocks noGrp="1"/>
          </p:cNvSpPr>
          <p:nvPr>
            <p:ph type="dt" sz="half" idx="10"/>
          </p:nvPr>
        </p:nvSpPr>
        <p:spPr/>
        <p:txBody>
          <a:bodyPr/>
          <a:lstStyle/>
          <a:p>
            <a:fld id="{1E5322E5-991C-034C-94A2-24C7CBD269A6}"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32</a:t>
            </a:fld>
            <a:endParaRPr lang="en-US"/>
          </a:p>
        </p:txBody>
      </p:sp>
      <p:pic>
        <p:nvPicPr>
          <p:cNvPr id="4" name="Love_animation.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b="19381"/>
          <a:stretch/>
        </p:blipFill>
        <p:spPr>
          <a:xfrm>
            <a:off x="3081338" y="1541463"/>
            <a:ext cx="5821362" cy="2357437"/>
          </a:xfrm>
        </p:spPr>
      </p:pic>
      <p:pic>
        <p:nvPicPr>
          <p:cNvPr id="8" name="Rayleigh_animation.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b="8442"/>
          <a:stretch/>
        </p:blipFill>
        <p:spPr>
          <a:xfrm>
            <a:off x="3085292" y="3877206"/>
            <a:ext cx="5817408" cy="2599186"/>
          </a:xfrm>
          <a:prstGeom prst="rect">
            <a:avLst/>
          </a:prstGeom>
        </p:spPr>
      </p:pic>
      <p:sp>
        <p:nvSpPr>
          <p:cNvPr id="11" name="TextBox 10"/>
          <p:cNvSpPr txBox="1"/>
          <p:nvPr/>
        </p:nvSpPr>
        <p:spPr>
          <a:xfrm>
            <a:off x="5230813" y="6322502"/>
            <a:ext cx="4992687" cy="307777"/>
          </a:xfrm>
          <a:prstGeom prst="rect">
            <a:avLst/>
          </a:prstGeom>
          <a:noFill/>
        </p:spPr>
        <p:txBody>
          <a:bodyPr wrap="square" rtlCol="0">
            <a:spAutoFit/>
          </a:bodyPr>
          <a:lstStyle/>
          <a:p>
            <a:r>
              <a:rPr lang="en-US" sz="1400" dirty="0"/>
              <a:t>http://</a:t>
            </a:r>
            <a:r>
              <a:rPr lang="en-US" sz="1400" dirty="0" err="1"/>
              <a:t>www.geo.mtu.edu</a:t>
            </a:r>
            <a:r>
              <a:rPr lang="en-US" sz="1400" dirty="0"/>
              <a:t>/</a:t>
            </a:r>
            <a:r>
              <a:rPr lang="en-US" sz="1400" dirty="0" err="1"/>
              <a:t>UPSeis</a:t>
            </a:r>
            <a:r>
              <a:rPr lang="en-US" sz="1400" dirty="0"/>
              <a:t>/images/</a:t>
            </a:r>
          </a:p>
        </p:txBody>
      </p:sp>
    </p:spTree>
    <p:extLst>
      <p:ext uri="{BB962C8B-B14F-4D97-AF65-F5344CB8AC3E}">
        <p14:creationId xmlns:p14="http://schemas.microsoft.com/office/powerpoint/2010/main" val="13649801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err="1" smtClean="0"/>
              <a:t>vs</a:t>
            </a:r>
            <a:r>
              <a:rPr lang="en-US" dirty="0" smtClean="0"/>
              <a:t> Group velocity</a:t>
            </a:r>
            <a:endParaRPr lang="en-US" dirty="0"/>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3534" t="6246" r="-13534"/>
          <a:stretch/>
        </p:blipFill>
        <p:spPr>
          <a:xfrm>
            <a:off x="36505" y="1600040"/>
            <a:ext cx="4466545" cy="5032693"/>
          </a:xfrm>
        </p:spPr>
      </p:pic>
      <p:sp>
        <p:nvSpPr>
          <p:cNvPr id="3" name="Date Placeholder 2"/>
          <p:cNvSpPr>
            <a:spLocks noGrp="1"/>
          </p:cNvSpPr>
          <p:nvPr>
            <p:ph type="dt" sz="half" idx="10"/>
          </p:nvPr>
        </p:nvSpPr>
        <p:spPr/>
        <p:txBody>
          <a:bodyPr/>
          <a:lstStyle/>
          <a:p>
            <a:fld id="{8F5CF44E-FC93-5449-88C1-1B63BD0AE2D7}"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33</a:t>
            </a:fld>
            <a:endParaRPr lang="en-US"/>
          </a:p>
        </p:txBody>
      </p:sp>
      <p:sp>
        <p:nvSpPr>
          <p:cNvPr id="9" name="Content Placeholder 8"/>
          <p:cNvSpPr>
            <a:spLocks noGrp="1"/>
          </p:cNvSpPr>
          <p:nvPr>
            <p:ph sz="half" idx="2"/>
          </p:nvPr>
        </p:nvSpPr>
        <p:spPr/>
        <p:txBody>
          <a:bodyPr/>
          <a:lstStyle/>
          <a:p>
            <a:r>
              <a:rPr lang="en-US" dirty="0" smtClean="0"/>
              <a:t>When different frequencies propagate at different (phase) velocities, packets of seismic energy travel at a different velocity (group)</a:t>
            </a:r>
          </a:p>
          <a:p>
            <a:r>
              <a:rPr lang="en-US" dirty="0" smtClean="0"/>
              <a:t>Phase velocity: c = </a:t>
            </a:r>
            <a:r>
              <a:rPr lang="en-US" dirty="0" err="1" smtClean="0"/>
              <a:t>ω</a:t>
            </a:r>
            <a:r>
              <a:rPr lang="en-US" dirty="0" smtClean="0"/>
              <a:t>/k </a:t>
            </a:r>
          </a:p>
          <a:p>
            <a:r>
              <a:rPr lang="en-US" dirty="0" smtClean="0"/>
              <a:t>Group velocity: U = </a:t>
            </a:r>
            <a:r>
              <a:rPr lang="en-US" dirty="0" err="1" smtClean="0"/>
              <a:t>dω</a:t>
            </a:r>
            <a:r>
              <a:rPr lang="en-US" dirty="0" smtClean="0"/>
              <a:t>/</a:t>
            </a:r>
            <a:r>
              <a:rPr lang="en-US" dirty="0" err="1" smtClean="0"/>
              <a:t>dk</a:t>
            </a:r>
            <a:endParaRPr lang="en-US" dirty="0" smtClean="0"/>
          </a:p>
          <a:p>
            <a:r>
              <a:rPr lang="en-US" dirty="0" smtClean="0"/>
              <a:t>Group velocity is always slower than phase velocity</a:t>
            </a:r>
          </a:p>
          <a:p>
            <a:r>
              <a:rPr lang="en-US" dirty="0" smtClean="0"/>
              <a:t>At high frequencies, it is easier to measure group velocities since measuring phase velocities has the potential for cycle skipping</a:t>
            </a:r>
            <a:endParaRPr lang="en-US" dirty="0"/>
          </a:p>
        </p:txBody>
      </p:sp>
      <p:sp>
        <p:nvSpPr>
          <p:cNvPr id="11" name="Text Box 3"/>
          <p:cNvSpPr txBox="1">
            <a:spLocks noChangeArrowheads="1"/>
          </p:cNvSpPr>
          <p:nvPr/>
        </p:nvSpPr>
        <p:spPr bwMode="auto">
          <a:xfrm>
            <a:off x="2784613" y="6355514"/>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14720801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dispersion</a:t>
            </a:r>
            <a:endParaRPr lang="en-US" dirty="0"/>
          </a:p>
        </p:txBody>
      </p:sp>
      <p:pic>
        <p:nvPicPr>
          <p:cNvPr id="8" name="Content Placeholder 7" descr="2_8_04_s.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634" t="7546" r="-9634"/>
          <a:stretch/>
        </p:blipFill>
        <p:spPr>
          <a:xfrm>
            <a:off x="4266039" y="1603215"/>
            <a:ext cx="4628108" cy="4962843"/>
          </a:xfrm>
        </p:spPr>
      </p:pic>
      <p:sp>
        <p:nvSpPr>
          <p:cNvPr id="3" name="Date Placeholder 2"/>
          <p:cNvSpPr>
            <a:spLocks noGrp="1"/>
          </p:cNvSpPr>
          <p:nvPr>
            <p:ph type="dt" sz="half" idx="10"/>
          </p:nvPr>
        </p:nvSpPr>
        <p:spPr/>
        <p:txBody>
          <a:bodyPr/>
          <a:lstStyle/>
          <a:p>
            <a:fld id="{8F5CF44E-FC93-5449-88C1-1B63BD0AE2D7}"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34</a:t>
            </a:fld>
            <a:endParaRPr lang="en-US"/>
          </a:p>
        </p:txBody>
      </p:sp>
      <p:sp>
        <p:nvSpPr>
          <p:cNvPr id="7" name="Content Placeholder 6"/>
          <p:cNvSpPr>
            <a:spLocks noGrp="1"/>
          </p:cNvSpPr>
          <p:nvPr>
            <p:ph sz="half" idx="1"/>
          </p:nvPr>
        </p:nvSpPr>
        <p:spPr>
          <a:xfrm>
            <a:off x="489381" y="2054240"/>
            <a:ext cx="3776658" cy="4879960"/>
          </a:xfrm>
        </p:spPr>
        <p:txBody>
          <a:bodyPr/>
          <a:lstStyle/>
          <a:p>
            <a:r>
              <a:rPr lang="en-US" dirty="0" smtClean="0"/>
              <a:t>By filtering a seismogram to include waves of different frequencies, we can measure the phase and group velocities as a function of frequency</a:t>
            </a:r>
          </a:p>
          <a:p>
            <a:r>
              <a:rPr lang="en-US" dirty="0" smtClean="0"/>
              <a:t>Longer period waves “feel” deeper in the earth than shorter period waves</a:t>
            </a:r>
          </a:p>
          <a:p>
            <a:r>
              <a:rPr lang="en-US" dirty="0" smtClean="0"/>
              <a:t>Longer period surface waves travel faster </a:t>
            </a:r>
            <a:r>
              <a:rPr lang="en-US" dirty="0" smtClean="0">
                <a:sym typeface="Wingdings"/>
              </a:rPr>
              <a:t> velocity increases with depth</a:t>
            </a:r>
            <a:r>
              <a:rPr lang="en-US" dirty="0" smtClean="0"/>
              <a:t>  </a:t>
            </a:r>
            <a:endParaRPr lang="en-US" dirty="0"/>
          </a:p>
        </p:txBody>
      </p:sp>
      <p:sp>
        <p:nvSpPr>
          <p:cNvPr id="9" name="Text Box 3"/>
          <p:cNvSpPr txBox="1">
            <a:spLocks noChangeArrowheads="1"/>
          </p:cNvSpPr>
          <p:nvPr/>
        </p:nvSpPr>
        <p:spPr bwMode="auto">
          <a:xfrm>
            <a:off x="775351" y="6322216"/>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13020346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smtClean="0"/>
              <a:t>Love &amp; Rayleigh Dispersion</a:t>
            </a:r>
            <a:endParaRPr lang="en-US" dirty="0"/>
          </a:p>
        </p:txBody>
      </p:sp>
      <p:pic>
        <p:nvPicPr>
          <p:cNvPr id="5" name="Content Placeholder 4"/>
          <p:cNvPicPr>
            <a:picLocks noGrp="1" noChangeAspect="1"/>
          </p:cNvPicPr>
          <p:nvPr>
            <p:ph idx="1"/>
          </p:nvPr>
        </p:nvPicPr>
        <p:blipFill rotWithShape="1">
          <a:blip r:embed="rId2"/>
          <a:srcRect l="2452"/>
          <a:stretch/>
        </p:blipFill>
        <p:spPr>
          <a:xfrm>
            <a:off x="50800" y="1930400"/>
            <a:ext cx="7783559" cy="4749800"/>
          </a:xfrm>
          <a:prstGeom prst="rect">
            <a:avLst/>
          </a:prstGeom>
        </p:spPr>
      </p:pic>
      <p:sp>
        <p:nvSpPr>
          <p:cNvPr id="6" name="Oval 5"/>
          <p:cNvSpPr/>
          <p:nvPr/>
        </p:nvSpPr>
        <p:spPr>
          <a:xfrm>
            <a:off x="4610100" y="4113369"/>
            <a:ext cx="762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73800" y="4521200"/>
            <a:ext cx="1143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21600" y="1981200"/>
            <a:ext cx="1422400" cy="4247317"/>
          </a:xfrm>
          <a:prstGeom prst="rect">
            <a:avLst/>
          </a:prstGeom>
          <a:noFill/>
        </p:spPr>
        <p:txBody>
          <a:bodyPr wrap="square" rtlCol="0">
            <a:spAutoFit/>
          </a:bodyPr>
          <a:lstStyle/>
          <a:p>
            <a:r>
              <a:rPr lang="en-US" dirty="0" smtClean="0">
                <a:solidFill>
                  <a:schemeClr val="tx2"/>
                </a:solidFill>
              </a:rPr>
              <a:t>At periods where </a:t>
            </a:r>
            <a:r>
              <a:rPr lang="en-US" dirty="0" smtClean="0">
                <a:solidFill>
                  <a:schemeClr val="tx2"/>
                </a:solidFill>
              </a:rPr>
              <a:t>group velocity attains a maximum or minimum, large amplitude surface waves are seen </a:t>
            </a:r>
            <a:r>
              <a:rPr lang="en-US" dirty="0" smtClean="0">
                <a:solidFill>
                  <a:schemeClr val="tx2"/>
                </a:solidFill>
                <a:sym typeface="Wingdings" panose="05000000000000000000" pitchFamily="2" charset="2"/>
              </a:rPr>
              <a:t> “Airy” phases</a:t>
            </a:r>
            <a:endParaRPr lang="en-US" dirty="0">
              <a:solidFill>
                <a:schemeClr val="tx2"/>
              </a:solidFill>
            </a:endParaRPr>
          </a:p>
        </p:txBody>
      </p:sp>
      <p:sp>
        <p:nvSpPr>
          <p:cNvPr id="2" name="Date Placeholder 1"/>
          <p:cNvSpPr>
            <a:spLocks noGrp="1"/>
          </p:cNvSpPr>
          <p:nvPr>
            <p:ph type="dt" sz="half" idx="10"/>
          </p:nvPr>
        </p:nvSpPr>
        <p:spPr/>
        <p:txBody>
          <a:bodyPr/>
          <a:lstStyle/>
          <a:p>
            <a:fld id="{820C7246-5F05-7344-9EAF-BA220EBC0FD7}" type="datetime1">
              <a:rPr lang="en-US" smtClean="0"/>
              <a:t>7/7/14</a:t>
            </a:fld>
            <a:endParaRPr lang="en-US"/>
          </a:p>
        </p:txBody>
      </p:sp>
      <p:sp>
        <p:nvSpPr>
          <p:cNvPr id="4" name="Footer Placeholder 3"/>
          <p:cNvSpPr>
            <a:spLocks noGrp="1"/>
          </p:cNvSpPr>
          <p:nvPr>
            <p:ph type="ftr" sz="quarter" idx="11"/>
          </p:nvPr>
        </p:nvSpPr>
        <p:spPr/>
        <p:txBody>
          <a:bodyPr/>
          <a:lstStyle/>
          <a:p>
            <a:r>
              <a:rPr lang="en-US" smtClean="0"/>
              <a:t>CIDER 2014 - Seismology #1 - Ved Lekic</a:t>
            </a:r>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35</a:t>
            </a:fld>
            <a:endParaRPr lang="en-US"/>
          </a:p>
        </p:txBody>
      </p:sp>
      <p:sp>
        <p:nvSpPr>
          <p:cNvPr id="10" name="Text Box 3"/>
          <p:cNvSpPr txBox="1">
            <a:spLocks noChangeArrowheads="1"/>
          </p:cNvSpPr>
          <p:nvPr/>
        </p:nvSpPr>
        <p:spPr bwMode="auto">
          <a:xfrm>
            <a:off x="6452251" y="6342458"/>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39878712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 of plate cooling</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525"/>
          <a:stretch/>
        </p:blipFill>
        <p:spPr>
          <a:xfrm>
            <a:off x="384807" y="2501900"/>
            <a:ext cx="8399786" cy="3873500"/>
          </a:xfrm>
        </p:spPr>
      </p:pic>
      <p:sp>
        <p:nvSpPr>
          <p:cNvPr id="3" name="TextBox 2"/>
          <p:cNvSpPr txBox="1"/>
          <p:nvPr/>
        </p:nvSpPr>
        <p:spPr>
          <a:xfrm>
            <a:off x="533400" y="1612900"/>
            <a:ext cx="8305800" cy="646331"/>
          </a:xfrm>
          <a:prstGeom prst="rect">
            <a:avLst/>
          </a:prstGeom>
          <a:noFill/>
        </p:spPr>
        <p:txBody>
          <a:bodyPr wrap="square" rtlCol="0">
            <a:spAutoFit/>
          </a:bodyPr>
          <a:lstStyle/>
          <a:p>
            <a:r>
              <a:rPr lang="en-US" dirty="0" smtClean="0"/>
              <a:t>Phase velocity measurements of Rayleigh waves allowed seismologists to infer how velocities increase with plate age (colder temperatures </a:t>
            </a:r>
            <a:r>
              <a:rPr lang="en-US" dirty="0" smtClean="0">
                <a:sym typeface="Wingdings" panose="05000000000000000000" pitchFamily="2" charset="2"/>
              </a:rPr>
              <a:t> faster velocities) </a:t>
            </a:r>
            <a:endParaRPr lang="en-US" dirty="0"/>
          </a:p>
        </p:txBody>
      </p:sp>
      <p:sp>
        <p:nvSpPr>
          <p:cNvPr id="5" name="Date Placeholder 4"/>
          <p:cNvSpPr>
            <a:spLocks noGrp="1"/>
          </p:cNvSpPr>
          <p:nvPr>
            <p:ph type="dt" sz="half" idx="10"/>
          </p:nvPr>
        </p:nvSpPr>
        <p:spPr/>
        <p:txBody>
          <a:bodyPr/>
          <a:lstStyle/>
          <a:p>
            <a:fld id="{C7859198-D0B7-1644-8178-9CA2228D7001}" type="datetime1">
              <a:rPr lang="en-US" smtClean="0"/>
              <a:t>7/6/14</a:t>
            </a:fld>
            <a:endParaRPr lang="en-US"/>
          </a:p>
        </p:txBody>
      </p:sp>
      <p:sp>
        <p:nvSpPr>
          <p:cNvPr id="6" name="Footer Placeholder 5"/>
          <p:cNvSpPr>
            <a:spLocks noGrp="1"/>
          </p:cNvSpPr>
          <p:nvPr>
            <p:ph type="ftr" sz="quarter" idx="11"/>
          </p:nvPr>
        </p:nvSpPr>
        <p:spPr/>
        <p:txBody>
          <a:bodyPr/>
          <a:lstStyle/>
          <a:p>
            <a:r>
              <a:rPr lang="en-US" smtClean="0"/>
              <a:t>CIDER 2014 - Seismology #1 - Ved Lekic</a:t>
            </a:r>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36</a:t>
            </a:fld>
            <a:endParaRPr lang="en-US"/>
          </a:p>
        </p:txBody>
      </p:sp>
      <p:sp>
        <p:nvSpPr>
          <p:cNvPr id="8" name="Text Box 11"/>
          <p:cNvSpPr txBox="1">
            <a:spLocks noChangeArrowheads="1"/>
          </p:cNvSpPr>
          <p:nvPr/>
        </p:nvSpPr>
        <p:spPr bwMode="auto">
          <a:xfrm>
            <a:off x="199911" y="6107410"/>
            <a:ext cx="1841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dirty="0"/>
              <a:t>(</a:t>
            </a:r>
            <a:r>
              <a:rPr lang="en-US" sz="1200" i="1" dirty="0" smtClean="0"/>
              <a:t>Figure from </a:t>
            </a:r>
            <a:r>
              <a:rPr lang="en-US" sz="1200" i="1" dirty="0"/>
              <a:t>Stein and</a:t>
            </a:r>
          </a:p>
          <a:p>
            <a:r>
              <a:rPr lang="en-US" sz="1200" i="1" dirty="0" err="1"/>
              <a:t>Wysession</a:t>
            </a:r>
            <a:r>
              <a:rPr lang="en-US" sz="1200" i="1" dirty="0"/>
              <a:t>, 2003) </a:t>
            </a:r>
          </a:p>
        </p:txBody>
      </p:sp>
    </p:spTree>
    <p:extLst>
      <p:ext uri="{BB962C8B-B14F-4D97-AF65-F5344CB8AC3E}">
        <p14:creationId xmlns:p14="http://schemas.microsoft.com/office/powerpoint/2010/main" val="33599044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Exploiting ambient </a:t>
            </a:r>
            <a:r>
              <a:rPr lang="en-US" dirty="0"/>
              <a:t>n</a:t>
            </a:r>
            <a:r>
              <a:rPr lang="en-US" dirty="0" smtClean="0"/>
              <a:t>oise</a:t>
            </a:r>
            <a:endParaRPr lang="en-US" dirty="0"/>
          </a:p>
        </p:txBody>
      </p:sp>
      <p:sp>
        <p:nvSpPr>
          <p:cNvPr id="7" name="Content Placeholder 6"/>
          <p:cNvSpPr>
            <a:spLocks noGrp="1"/>
          </p:cNvSpPr>
          <p:nvPr>
            <p:ph sz="half" idx="1"/>
          </p:nvPr>
        </p:nvSpPr>
        <p:spPr/>
        <p:txBody>
          <a:bodyPr/>
          <a:lstStyle/>
          <a:p>
            <a:endParaRPr lang="en-US"/>
          </a:p>
        </p:txBody>
      </p:sp>
      <p:sp>
        <p:nvSpPr>
          <p:cNvPr id="8" name="Content Placeholder 7"/>
          <p:cNvSpPr>
            <a:spLocks noGrp="1"/>
          </p:cNvSpPr>
          <p:nvPr>
            <p:ph sz="half" idx="2"/>
          </p:nvPr>
        </p:nvSpPr>
        <p:spPr/>
        <p:txBody>
          <a:bodyPr/>
          <a:lstStyle/>
          <a:p>
            <a:r>
              <a:rPr lang="en-US" dirty="0" smtClean="0"/>
              <a:t>Impact of ocean waves on the shores (primary microseism) and pressure variations on the ocean floor due to ocean waves (secondary microseism) create Rayleigh waves that propagate around the Earth in all directions</a:t>
            </a:r>
          </a:p>
          <a:p>
            <a:r>
              <a:rPr lang="en-US" dirty="0" smtClean="0"/>
              <a:t>By computing cross-correlations of noise at pairs of seismometers we can extract and measure Rayleigh wave dispersion</a:t>
            </a:r>
          </a:p>
          <a:p>
            <a:r>
              <a:rPr lang="en-US" dirty="0" smtClean="0"/>
              <a:t>These measurements can be used to image the Earths’ interior (ambient noise tomography)</a:t>
            </a:r>
            <a:endParaRPr lang="en-US" dirty="0"/>
          </a:p>
        </p:txBody>
      </p:sp>
      <p:sp>
        <p:nvSpPr>
          <p:cNvPr id="4" name="Date Placeholder 3"/>
          <p:cNvSpPr>
            <a:spLocks noGrp="1"/>
          </p:cNvSpPr>
          <p:nvPr>
            <p:ph type="dt" sz="half" idx="10"/>
          </p:nvPr>
        </p:nvSpPr>
        <p:spPr/>
        <p:txBody>
          <a:bodyPr/>
          <a:lstStyle/>
          <a:p>
            <a:fld id="{802A403F-1988-1044-A80A-537BFF653C74}"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37</a:t>
            </a:fld>
            <a:endParaRPr lang="en-US"/>
          </a:p>
        </p:txBody>
      </p:sp>
      <p:pic>
        <p:nvPicPr>
          <p:cNvPr id="9" name="Picture 2"/>
          <p:cNvPicPr>
            <a:picLocks noChangeAspect="1" noChangeArrowheads="1"/>
          </p:cNvPicPr>
          <p:nvPr/>
        </p:nvPicPr>
        <p:blipFill>
          <a:blip r:embed="rId2" cstate="print"/>
          <a:srcRect/>
          <a:stretch>
            <a:fillRect/>
          </a:stretch>
        </p:blipFill>
        <p:spPr bwMode="auto">
          <a:xfrm>
            <a:off x="239530" y="1581700"/>
            <a:ext cx="3765163" cy="5060400"/>
          </a:xfrm>
          <a:prstGeom prst="rect">
            <a:avLst/>
          </a:prstGeom>
          <a:noFill/>
          <a:ln w="9525">
            <a:noFill/>
            <a:round/>
            <a:headEnd/>
            <a:tailEnd/>
          </a:ln>
        </p:spPr>
      </p:pic>
      <p:sp>
        <p:nvSpPr>
          <p:cNvPr id="10" name="TextBox 9"/>
          <p:cNvSpPr txBox="1"/>
          <p:nvPr/>
        </p:nvSpPr>
        <p:spPr>
          <a:xfrm rot="16200000">
            <a:off x="-1767070" y="4450834"/>
            <a:ext cx="4013200" cy="369332"/>
          </a:xfrm>
          <a:prstGeom prst="rect">
            <a:avLst/>
          </a:prstGeom>
          <a:noFill/>
        </p:spPr>
        <p:txBody>
          <a:bodyPr wrap="square" rtlCol="0">
            <a:spAutoFit/>
          </a:bodyPr>
          <a:lstStyle/>
          <a:p>
            <a:r>
              <a:rPr lang="en-US" dirty="0" smtClean="0"/>
              <a:t>Shapiro &amp; </a:t>
            </a:r>
            <a:r>
              <a:rPr lang="en-US" dirty="0" err="1" smtClean="0"/>
              <a:t>Campillo</a:t>
            </a:r>
            <a:r>
              <a:rPr lang="en-US" dirty="0" smtClean="0"/>
              <a:t> 2004</a:t>
            </a:r>
            <a:endParaRPr lang="en-US" dirty="0"/>
          </a:p>
        </p:txBody>
      </p:sp>
    </p:spTree>
    <p:extLst>
      <p:ext uri="{BB962C8B-B14F-4D97-AF65-F5344CB8AC3E}">
        <p14:creationId xmlns:p14="http://schemas.microsoft.com/office/powerpoint/2010/main" val="26315694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variations in structure</a:t>
            </a:r>
            <a:endParaRPr lang="en-US" dirty="0"/>
          </a:p>
        </p:txBody>
      </p:sp>
      <p:sp>
        <p:nvSpPr>
          <p:cNvPr id="3" name="Content Placeholder 2"/>
          <p:cNvSpPr>
            <a:spLocks noGrp="1"/>
          </p:cNvSpPr>
          <p:nvPr>
            <p:ph idx="1"/>
          </p:nvPr>
        </p:nvSpPr>
        <p:spPr/>
        <p:txBody>
          <a:bodyPr/>
          <a:lstStyle/>
          <a:p>
            <a:r>
              <a:rPr lang="en-US" dirty="0" smtClean="0"/>
              <a:t>We can infer 3D velocity distribution using:</a:t>
            </a:r>
          </a:p>
          <a:p>
            <a:pPr lvl="1"/>
            <a:r>
              <a:rPr lang="en-US" dirty="0" smtClean="0"/>
              <a:t>Absolute and differential travel-times measured across many different paths </a:t>
            </a:r>
          </a:p>
          <a:p>
            <a:pPr lvl="1"/>
            <a:r>
              <a:rPr lang="en-US" dirty="0" smtClean="0"/>
              <a:t>Similarly, phase / group velocity measurements at different frequencies and on different paths</a:t>
            </a:r>
          </a:p>
          <a:p>
            <a:pPr lvl="1"/>
            <a:r>
              <a:rPr lang="en-US" dirty="0" smtClean="0"/>
              <a:t>Directly analyzing full waveforms recorded on different paths </a:t>
            </a:r>
            <a:endParaRPr lang="en-US" dirty="0"/>
          </a:p>
        </p:txBody>
      </p:sp>
      <p:sp>
        <p:nvSpPr>
          <p:cNvPr id="4" name="Date Placeholder 3"/>
          <p:cNvSpPr>
            <a:spLocks noGrp="1"/>
          </p:cNvSpPr>
          <p:nvPr>
            <p:ph type="dt" sz="half" idx="10"/>
          </p:nvPr>
        </p:nvSpPr>
        <p:spPr/>
        <p:txBody>
          <a:bodyPr/>
          <a:lstStyle/>
          <a:p>
            <a:fld id="{4399C8BA-4BAF-754F-B2F6-97F5392847EF}"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38</a:t>
            </a:fld>
            <a:endParaRPr lang="en-US"/>
          </a:p>
        </p:txBody>
      </p:sp>
      <p:pic>
        <p:nvPicPr>
          <p:cNvPr id="7" name="Movie_S_Sdiff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8" y="3826113"/>
            <a:ext cx="4265744" cy="2511187"/>
          </a:xfrm>
          <a:prstGeom prst="rect">
            <a:avLst/>
          </a:prstGeom>
        </p:spPr>
      </p:pic>
      <p:pic>
        <p:nvPicPr>
          <p:cNvPr id="8" name="Picture 7" descr="figure_4.r4v1.jpg"/>
          <p:cNvPicPr>
            <a:picLocks noChangeAspect="1"/>
          </p:cNvPicPr>
          <p:nvPr/>
        </p:nvPicPr>
        <p:blipFill rotWithShape="1">
          <a:blip r:embed="rId5">
            <a:extLst>
              <a:ext uri="{28A0092B-C50C-407E-A947-70E740481C1C}">
                <a14:useLocalDpi xmlns:a14="http://schemas.microsoft.com/office/drawing/2010/main" val="0"/>
              </a:ext>
            </a:extLst>
          </a:blip>
          <a:srcRect r="36582" b="49809"/>
          <a:stretch/>
        </p:blipFill>
        <p:spPr>
          <a:xfrm>
            <a:off x="4266473" y="3826115"/>
            <a:ext cx="4877528" cy="2511186"/>
          </a:xfrm>
          <a:prstGeom prst="rect">
            <a:avLst/>
          </a:prstGeom>
        </p:spPr>
      </p:pic>
      <p:sp>
        <p:nvSpPr>
          <p:cNvPr id="9" name="TextBox 8"/>
          <p:cNvSpPr txBox="1"/>
          <p:nvPr/>
        </p:nvSpPr>
        <p:spPr>
          <a:xfrm>
            <a:off x="5753100" y="6337301"/>
            <a:ext cx="3251200" cy="369332"/>
          </a:xfrm>
          <a:prstGeom prst="rect">
            <a:avLst/>
          </a:prstGeom>
          <a:noFill/>
        </p:spPr>
        <p:txBody>
          <a:bodyPr wrap="square" rtlCol="0">
            <a:spAutoFit/>
          </a:bodyPr>
          <a:lstStyle/>
          <a:p>
            <a:pPr algn="r"/>
            <a:r>
              <a:rPr lang="en-US" dirty="0" smtClean="0"/>
              <a:t>French et al. 2013</a:t>
            </a:r>
            <a:endParaRPr lang="en-US" dirty="0"/>
          </a:p>
        </p:txBody>
      </p:sp>
    </p:spTree>
    <p:extLst>
      <p:ext uri="{BB962C8B-B14F-4D97-AF65-F5344CB8AC3E}">
        <p14:creationId xmlns:p14="http://schemas.microsoft.com/office/powerpoint/2010/main" val="140707771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Amplitudes - Relative</a:t>
            </a:r>
            <a:endParaRPr lang="en-US" dirty="0"/>
          </a:p>
        </p:txBody>
      </p:sp>
      <p:sp>
        <p:nvSpPr>
          <p:cNvPr id="3" name="Content Placeholder 2"/>
          <p:cNvSpPr>
            <a:spLocks noGrp="1"/>
          </p:cNvSpPr>
          <p:nvPr>
            <p:ph idx="1"/>
          </p:nvPr>
        </p:nvSpPr>
        <p:spPr/>
        <p:txBody>
          <a:bodyPr>
            <a:normAutofit/>
          </a:bodyPr>
          <a:lstStyle/>
          <a:p>
            <a:r>
              <a:rPr lang="en-US" dirty="0" smtClean="0"/>
              <a:t>So far, we have just discussed travel times of waves through the Earth (only depend on velocity)</a:t>
            </a:r>
          </a:p>
          <a:p>
            <a:r>
              <a:rPr lang="en-US" dirty="0" smtClean="0"/>
              <a:t>What factors cause amplitudes to change as waves propagate? </a:t>
            </a:r>
          </a:p>
          <a:p>
            <a:pPr lvl="1"/>
            <a:r>
              <a:rPr lang="en-US" dirty="0" smtClean="0"/>
              <a:t>Reflection / transmission coefficients</a:t>
            </a:r>
          </a:p>
          <a:p>
            <a:pPr lvl="1"/>
            <a:endParaRPr lang="en-US" dirty="0" smtClean="0"/>
          </a:p>
          <a:p>
            <a:pPr lvl="1"/>
            <a:r>
              <a:rPr lang="en-US" dirty="0"/>
              <a:t>Geometric spreading </a:t>
            </a:r>
          </a:p>
          <a:p>
            <a:pPr lvl="1"/>
            <a:endParaRPr lang="en-US" dirty="0" smtClean="0"/>
          </a:p>
          <a:p>
            <a:pPr lvl="1"/>
            <a:r>
              <a:rPr lang="en-US" dirty="0" smtClean="0"/>
              <a:t>Scattering / redistribution of seismic energy</a:t>
            </a:r>
          </a:p>
          <a:p>
            <a:pPr lvl="1"/>
            <a:endParaRPr lang="en-US" dirty="0" smtClean="0"/>
          </a:p>
          <a:p>
            <a:pPr lvl="1"/>
            <a:r>
              <a:rPr lang="en-US" dirty="0" smtClean="0"/>
              <a:t>Focusing / defocusing by structure </a:t>
            </a:r>
          </a:p>
          <a:p>
            <a:pPr lvl="1"/>
            <a:endParaRPr lang="en-US" dirty="0" smtClean="0"/>
          </a:p>
          <a:p>
            <a:pPr lvl="1"/>
            <a:r>
              <a:rPr lang="en-US" dirty="0" smtClean="0"/>
              <a:t>Intrinsic attenuation</a:t>
            </a:r>
            <a:endParaRPr lang="en-US" dirty="0"/>
          </a:p>
        </p:txBody>
      </p:sp>
      <p:sp>
        <p:nvSpPr>
          <p:cNvPr id="4" name="Date Placeholder 3"/>
          <p:cNvSpPr>
            <a:spLocks noGrp="1"/>
          </p:cNvSpPr>
          <p:nvPr>
            <p:ph type="dt" sz="half" idx="10"/>
          </p:nvPr>
        </p:nvSpPr>
        <p:spPr/>
        <p:txBody>
          <a:bodyPr/>
          <a:lstStyle/>
          <a:p>
            <a:fld id="{E7481F89-570E-E046-8EB5-16794E39EFEC}"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39</a:t>
            </a:fld>
            <a:endParaRPr lang="en-US"/>
          </a:p>
        </p:txBody>
      </p:sp>
    </p:spTree>
    <p:extLst>
      <p:ext uri="{BB962C8B-B14F-4D97-AF65-F5344CB8AC3E}">
        <p14:creationId xmlns:p14="http://schemas.microsoft.com/office/powerpoint/2010/main" val="36967168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Frequencies / Periods of motion</a:t>
            </a:r>
            <a:endParaRPr lang="en-US" dirty="0"/>
          </a:p>
        </p:txBody>
      </p:sp>
      <p:sp>
        <p:nvSpPr>
          <p:cNvPr id="10" name="Subtitle 9"/>
          <p:cNvSpPr>
            <a:spLocks noGrp="1"/>
          </p:cNvSpPr>
          <p:nvPr>
            <p:ph type="subTitle" idx="1"/>
          </p:nvPr>
        </p:nvSpPr>
        <p:spPr/>
        <p:txBody>
          <a:bodyPr>
            <a:normAutofit fontScale="92500" lnSpcReduction="10000"/>
          </a:bodyPr>
          <a:lstStyle/>
          <a:p>
            <a:r>
              <a:rPr lang="en-US" dirty="0" smtClean="0"/>
              <a:t>Seismology spans ~6 orders of magnitude in frequency, from waves that oscillate &gt;1000 times in a second, to those that take &gt;1000 seconds to oscillate once</a:t>
            </a:r>
            <a:endParaRPr lang="en-US" dirty="0"/>
          </a:p>
        </p:txBody>
      </p:sp>
      <p:sp>
        <p:nvSpPr>
          <p:cNvPr id="4" name="Date Placeholder 3"/>
          <p:cNvSpPr>
            <a:spLocks noGrp="1"/>
          </p:cNvSpPr>
          <p:nvPr>
            <p:ph type="dt" sz="half" idx="10"/>
          </p:nvPr>
        </p:nvSpPr>
        <p:spPr/>
        <p:txBody>
          <a:bodyPr/>
          <a:lstStyle/>
          <a:p>
            <a:fld id="{3B612395-C543-7B44-9AB7-71C02807A248}"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4294967295"/>
          </p:nvPr>
        </p:nvSpPr>
        <p:spPr>
          <a:xfrm>
            <a:off x="8686800" y="6569075"/>
            <a:ext cx="457200" cy="365125"/>
          </a:xfrm>
        </p:spPr>
        <p:txBody>
          <a:bodyPr/>
          <a:lstStyle/>
          <a:p>
            <a:fld id="{4A822907-8A9D-4F6B-98F6-913902AD56B5}" type="slidenum">
              <a:rPr lang="en-US" smtClean="0"/>
              <a:t>4</a:t>
            </a:fld>
            <a:endParaRPr lang="en-US"/>
          </a:p>
        </p:txBody>
      </p:sp>
      <p:pic>
        <p:nvPicPr>
          <p:cNvPr id="12" name="Picture 2" descr="2_4_07"/>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4615" b="-4615"/>
          <a:stretch>
            <a:fillRect/>
          </a:stretch>
        </p:blipFill>
        <p:spPr bwMode="auto">
          <a:xfrm>
            <a:off x="151874" y="753831"/>
            <a:ext cx="8787130" cy="4274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6003235" y="4662968"/>
            <a:ext cx="29121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From Stein and </a:t>
            </a:r>
            <a:r>
              <a:rPr lang="en-US" sz="1400" i="1" dirty="0" err="1"/>
              <a:t>Wysession</a:t>
            </a:r>
            <a:r>
              <a:rPr lang="en-US" sz="1400" i="1" dirty="0"/>
              <a:t>, 2003</a:t>
            </a:r>
          </a:p>
        </p:txBody>
      </p:sp>
    </p:spTree>
    <p:extLst>
      <p:ext uri="{BB962C8B-B14F-4D97-AF65-F5344CB8AC3E}">
        <p14:creationId xmlns:p14="http://schemas.microsoft.com/office/powerpoint/2010/main" val="12321691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Reflection/transmission </a:t>
            </a:r>
            <a:r>
              <a:rPr lang="en-US" dirty="0"/>
              <a:t>c</a:t>
            </a:r>
            <a:r>
              <a:rPr lang="en-US" dirty="0" smtClean="0"/>
              <a:t>oefficients</a:t>
            </a:r>
            <a:endParaRPr lang="en-US" dirty="0"/>
          </a:p>
        </p:txBody>
      </p:sp>
      <p:sp>
        <p:nvSpPr>
          <p:cNvPr id="7" name="Content Placeholder 6"/>
          <p:cNvSpPr>
            <a:spLocks noGrp="1"/>
          </p:cNvSpPr>
          <p:nvPr>
            <p:ph sz="half" idx="1"/>
          </p:nvPr>
        </p:nvSpPr>
        <p:spPr>
          <a:xfrm>
            <a:off x="239531" y="1689115"/>
            <a:ext cx="2732269" cy="3286496"/>
          </a:xfrm>
        </p:spPr>
        <p:txBody>
          <a:bodyPr>
            <a:normAutofit/>
          </a:bodyPr>
          <a:lstStyle/>
          <a:p>
            <a:r>
              <a:rPr lang="en-US" dirty="0" smtClean="0"/>
              <a:t>Impose continuity of displacements and tractions</a:t>
            </a:r>
            <a:r>
              <a:rPr lang="en-US" dirty="0"/>
              <a:t> </a:t>
            </a:r>
            <a:r>
              <a:rPr lang="en-US" dirty="0" smtClean="0"/>
              <a:t>across solid-solid interface</a:t>
            </a:r>
          </a:p>
          <a:p>
            <a:r>
              <a:rPr lang="en-US" dirty="0" smtClean="0"/>
              <a:t>R/T coefficients depend on </a:t>
            </a:r>
            <a:r>
              <a:rPr lang="en-US" dirty="0" smtClean="0">
                <a:solidFill>
                  <a:schemeClr val="accent2"/>
                </a:solidFill>
              </a:rPr>
              <a:t>impedance</a:t>
            </a:r>
            <a:r>
              <a:rPr lang="en-US" dirty="0" smtClean="0"/>
              <a:t>: the product of velocity with density</a:t>
            </a:r>
          </a:p>
          <a:p>
            <a:endParaRPr lang="en-US" dirty="0" smtClean="0"/>
          </a:p>
        </p:txBody>
      </p:sp>
      <p:pic>
        <p:nvPicPr>
          <p:cNvPr id="9" name="Content Placeholder 8"/>
          <p:cNvPicPr>
            <a:picLocks noGrp="1" noChangeAspect="1"/>
          </p:cNvPicPr>
          <p:nvPr>
            <p:ph sz="half" idx="2"/>
          </p:nvPr>
        </p:nvPicPr>
        <p:blipFill rotWithShape="1">
          <a:blip r:embed="rId2"/>
          <a:srcRect t="-3699" r="50984" b="-461"/>
          <a:stretch/>
        </p:blipFill>
        <p:spPr>
          <a:xfrm>
            <a:off x="6418427" y="1363344"/>
            <a:ext cx="2495386" cy="5071111"/>
          </a:xfrm>
        </p:spPr>
      </p:pic>
      <p:sp>
        <p:nvSpPr>
          <p:cNvPr id="4" name="Date Placeholder 3"/>
          <p:cNvSpPr>
            <a:spLocks noGrp="1"/>
          </p:cNvSpPr>
          <p:nvPr>
            <p:ph type="dt" sz="half" idx="10"/>
          </p:nvPr>
        </p:nvSpPr>
        <p:spPr/>
        <p:txBody>
          <a:bodyPr/>
          <a:lstStyle/>
          <a:p>
            <a:fld id="{AFC6D967-3A1F-E441-89BC-69A324AC9899}"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40</a:t>
            </a:fld>
            <a:endParaRPr lang="en-US"/>
          </a:p>
        </p:txBody>
      </p:sp>
      <p:grpSp>
        <p:nvGrpSpPr>
          <p:cNvPr id="24" name="Group 23"/>
          <p:cNvGrpSpPr/>
          <p:nvPr/>
        </p:nvGrpSpPr>
        <p:grpSpPr>
          <a:xfrm>
            <a:off x="3111500" y="1838741"/>
            <a:ext cx="2946400" cy="2409825"/>
            <a:chOff x="482600" y="4244975"/>
            <a:chExt cx="2946400" cy="2409825"/>
          </a:xfrm>
        </p:grpSpPr>
        <p:pic>
          <p:nvPicPr>
            <p:cNvPr id="11" name="Picture 10"/>
            <p:cNvPicPr>
              <a:picLocks noChangeAspect="1"/>
            </p:cNvPicPr>
            <p:nvPr/>
          </p:nvPicPr>
          <p:blipFill rotWithShape="1">
            <a:blip r:embed="rId3"/>
            <a:srcRect b="6985"/>
            <a:stretch/>
          </p:blipFill>
          <p:spPr>
            <a:xfrm>
              <a:off x="914400" y="4244975"/>
              <a:ext cx="2514600" cy="2409825"/>
            </a:xfrm>
            <a:prstGeom prst="rect">
              <a:avLst/>
            </a:prstGeom>
          </p:spPr>
        </p:pic>
        <p:grpSp>
          <p:nvGrpSpPr>
            <p:cNvPr id="23" name="Group 22"/>
            <p:cNvGrpSpPr/>
            <p:nvPr/>
          </p:nvGrpSpPr>
          <p:grpSpPr>
            <a:xfrm>
              <a:off x="482600" y="4368800"/>
              <a:ext cx="2946400" cy="2286000"/>
              <a:chOff x="482600" y="4368800"/>
              <a:chExt cx="2946400" cy="2286000"/>
            </a:xfrm>
          </p:grpSpPr>
          <p:sp>
            <p:nvSpPr>
              <p:cNvPr id="12" name="Rectangle 11"/>
              <p:cNvSpPr/>
              <p:nvPr/>
            </p:nvSpPr>
            <p:spPr>
              <a:xfrm>
                <a:off x="482600" y="4368800"/>
                <a:ext cx="2946400" cy="1270000"/>
              </a:xfrm>
              <a:prstGeom prst="rect">
                <a:avLst/>
              </a:prstGeom>
              <a:solidFill>
                <a:schemeClr val="accent4">
                  <a:alpha val="34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 name="Rectangle 12"/>
              <p:cNvSpPr/>
              <p:nvPr/>
            </p:nvSpPr>
            <p:spPr>
              <a:xfrm>
                <a:off x="482600" y="5664200"/>
                <a:ext cx="2946400" cy="990600"/>
              </a:xfrm>
              <a:prstGeom prst="rect">
                <a:avLst/>
              </a:prstGeom>
              <a:solidFill>
                <a:schemeClr val="accent2">
                  <a:alpha val="34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cxnSp>
            <p:nvCxnSpPr>
              <p:cNvPr id="15" name="Straight Connector 14"/>
              <p:cNvCxnSpPr/>
              <p:nvPr/>
            </p:nvCxnSpPr>
            <p:spPr>
              <a:xfrm>
                <a:off x="482600" y="5664200"/>
                <a:ext cx="2946400" cy="0"/>
              </a:xfrm>
              <a:prstGeom prst="line">
                <a:avLst/>
              </a:prstGeom>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482600" y="5257800"/>
                <a:ext cx="1282700" cy="338554"/>
              </a:xfrm>
              <a:prstGeom prst="rect">
                <a:avLst/>
              </a:prstGeom>
              <a:noFill/>
            </p:spPr>
            <p:txBody>
              <a:bodyPr wrap="square" rtlCol="0">
                <a:spAutoFit/>
              </a:bodyPr>
              <a:lstStyle/>
              <a:p>
                <a:r>
                  <a:rPr lang="en-US" sz="1600" dirty="0" smtClean="0"/>
                  <a:t>α</a:t>
                </a:r>
                <a:r>
                  <a:rPr lang="en-US" sz="1600" baseline="-25000" dirty="0" smtClean="0"/>
                  <a:t>1</a:t>
                </a:r>
                <a:r>
                  <a:rPr lang="en-US" sz="1600" dirty="0" smtClean="0"/>
                  <a:t>, β</a:t>
                </a:r>
                <a:r>
                  <a:rPr lang="en-US" sz="1600" baseline="-25000" dirty="0" smtClean="0"/>
                  <a:t>1</a:t>
                </a:r>
                <a:r>
                  <a:rPr lang="en-US" sz="1600" dirty="0" smtClean="0"/>
                  <a:t>, ρ</a:t>
                </a:r>
                <a:r>
                  <a:rPr lang="en-US" sz="1600" baseline="-25000" dirty="0" smtClean="0"/>
                  <a:t>1</a:t>
                </a:r>
                <a:endParaRPr lang="en-US" sz="1600" baseline="-25000" dirty="0"/>
              </a:p>
            </p:txBody>
          </p:sp>
          <p:sp>
            <p:nvSpPr>
              <p:cNvPr id="17" name="TextBox 16"/>
              <p:cNvSpPr txBox="1"/>
              <p:nvPr/>
            </p:nvSpPr>
            <p:spPr>
              <a:xfrm>
                <a:off x="482600" y="5664200"/>
                <a:ext cx="1282700" cy="338554"/>
              </a:xfrm>
              <a:prstGeom prst="rect">
                <a:avLst/>
              </a:prstGeom>
              <a:noFill/>
            </p:spPr>
            <p:txBody>
              <a:bodyPr wrap="square" rtlCol="0">
                <a:spAutoFit/>
              </a:bodyPr>
              <a:lstStyle/>
              <a:p>
                <a:r>
                  <a:rPr lang="en-US" sz="1600" dirty="0" smtClean="0"/>
                  <a:t>α</a:t>
                </a:r>
                <a:r>
                  <a:rPr lang="en-US" sz="1600" baseline="-25000" dirty="0"/>
                  <a:t>2</a:t>
                </a:r>
                <a:r>
                  <a:rPr lang="en-US" sz="1600" dirty="0" smtClean="0"/>
                  <a:t>, β</a:t>
                </a:r>
                <a:r>
                  <a:rPr lang="en-US" sz="1600" baseline="-25000" dirty="0"/>
                  <a:t>2</a:t>
                </a:r>
                <a:r>
                  <a:rPr lang="en-US" sz="1600" dirty="0" smtClean="0"/>
                  <a:t>, ρ</a:t>
                </a:r>
                <a:r>
                  <a:rPr lang="en-US" sz="1600" baseline="-25000" dirty="0"/>
                  <a:t>2</a:t>
                </a:r>
              </a:p>
            </p:txBody>
          </p:sp>
        </p:grpSp>
      </p:grpSp>
      <p:pic>
        <p:nvPicPr>
          <p:cNvPr id="22" name="Picture 21"/>
          <p:cNvPicPr>
            <a:picLocks noChangeAspect="1"/>
          </p:cNvPicPr>
          <p:nvPr/>
        </p:nvPicPr>
        <p:blipFill>
          <a:blip r:embed="rId4"/>
          <a:stretch>
            <a:fillRect/>
          </a:stretch>
        </p:blipFill>
        <p:spPr>
          <a:xfrm>
            <a:off x="1506147" y="4975611"/>
            <a:ext cx="4074305" cy="1593464"/>
          </a:xfrm>
          <a:prstGeom prst="rect">
            <a:avLst/>
          </a:prstGeom>
        </p:spPr>
      </p:pic>
      <p:sp>
        <p:nvSpPr>
          <p:cNvPr id="25" name="Text Box 3"/>
          <p:cNvSpPr txBox="1">
            <a:spLocks noChangeArrowheads="1"/>
          </p:cNvSpPr>
          <p:nvPr/>
        </p:nvSpPr>
        <p:spPr bwMode="auto">
          <a:xfrm>
            <a:off x="6605494" y="6342458"/>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18111656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SS and PP precursors (reflection)</a:t>
            </a:r>
            <a:endParaRPr lang="en-US" dirty="0"/>
          </a:p>
        </p:txBody>
      </p:sp>
      <p:sp>
        <p:nvSpPr>
          <p:cNvPr id="3" name="Content Placeholder 2"/>
          <p:cNvSpPr>
            <a:spLocks noGrp="1"/>
          </p:cNvSpPr>
          <p:nvPr>
            <p:ph idx="1"/>
          </p:nvPr>
        </p:nvSpPr>
        <p:spPr>
          <a:xfrm>
            <a:off x="210951" y="1967547"/>
            <a:ext cx="4005450" cy="4128454"/>
          </a:xfrm>
        </p:spPr>
        <p:txBody>
          <a:bodyPr/>
          <a:lstStyle/>
          <a:p>
            <a:r>
              <a:rPr lang="en-US" dirty="0" smtClean="0"/>
              <a:t>SS (or PP) precursors are waves reflected from a discontinuity in the subsurface and observed before the arrival of the surface-reflected wave</a:t>
            </a:r>
          </a:p>
          <a:p>
            <a:r>
              <a:rPr lang="en-US" dirty="0" smtClean="0"/>
              <a:t>Their amplitude (as a function of </a:t>
            </a:r>
            <a:r>
              <a:rPr lang="en-US" dirty="0" err="1" smtClean="0"/>
              <a:t>epicentral</a:t>
            </a:r>
            <a:r>
              <a:rPr lang="en-US" dirty="0" smtClean="0"/>
              <a:t> distance) can constrain both </a:t>
            </a:r>
            <a:r>
              <a:rPr lang="en-US" dirty="0" err="1" smtClean="0"/>
              <a:t>Vp</a:t>
            </a:r>
            <a:r>
              <a:rPr lang="en-US" dirty="0" smtClean="0"/>
              <a:t>, </a:t>
            </a:r>
            <a:r>
              <a:rPr lang="en-US" dirty="0" err="1" smtClean="0"/>
              <a:t>Vs</a:t>
            </a:r>
            <a:r>
              <a:rPr lang="en-US" dirty="0" smtClean="0"/>
              <a:t> and density jumps across mantle discontinuities!</a:t>
            </a:r>
          </a:p>
        </p:txBody>
      </p:sp>
      <p:sp>
        <p:nvSpPr>
          <p:cNvPr id="4" name="Date Placeholder 3"/>
          <p:cNvSpPr>
            <a:spLocks noGrp="1"/>
          </p:cNvSpPr>
          <p:nvPr>
            <p:ph type="dt" sz="half" idx="10"/>
          </p:nvPr>
        </p:nvSpPr>
        <p:spPr/>
        <p:txBody>
          <a:bodyPr/>
          <a:lstStyle/>
          <a:p>
            <a:fld id="{2FB61E6B-B601-6148-97FB-85F2367AAB63}"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41</a:t>
            </a:fld>
            <a:endParaRPr lang="en-US"/>
          </a:p>
        </p:txBody>
      </p:sp>
      <p:pic>
        <p:nvPicPr>
          <p:cNvPr id="8" name="Picture 7"/>
          <p:cNvPicPr>
            <a:picLocks noChangeAspect="1"/>
          </p:cNvPicPr>
          <p:nvPr/>
        </p:nvPicPr>
        <p:blipFill>
          <a:blip r:embed="rId2"/>
          <a:stretch>
            <a:fillRect/>
          </a:stretch>
        </p:blipFill>
        <p:spPr>
          <a:xfrm>
            <a:off x="4322643" y="1622347"/>
            <a:ext cx="4565703" cy="4807107"/>
          </a:xfrm>
          <a:prstGeom prst="rect">
            <a:avLst/>
          </a:prstGeom>
        </p:spPr>
      </p:pic>
      <p:sp>
        <p:nvSpPr>
          <p:cNvPr id="9" name="TextBox 8"/>
          <p:cNvSpPr txBox="1"/>
          <p:nvPr/>
        </p:nvSpPr>
        <p:spPr>
          <a:xfrm>
            <a:off x="6972300" y="6369129"/>
            <a:ext cx="2565400" cy="338554"/>
          </a:xfrm>
          <a:prstGeom prst="rect">
            <a:avLst/>
          </a:prstGeom>
          <a:noFill/>
        </p:spPr>
        <p:txBody>
          <a:bodyPr wrap="square" rtlCol="0">
            <a:spAutoFit/>
          </a:bodyPr>
          <a:lstStyle/>
          <a:p>
            <a:r>
              <a:rPr lang="en-US" sz="1600" dirty="0" smtClean="0"/>
              <a:t>Figure by </a:t>
            </a:r>
            <a:r>
              <a:rPr lang="en-US" sz="1600" dirty="0" err="1" smtClean="0"/>
              <a:t>Schmerr</a:t>
            </a:r>
            <a:endParaRPr lang="en-US" sz="1600" dirty="0"/>
          </a:p>
        </p:txBody>
      </p:sp>
    </p:spTree>
    <p:extLst>
      <p:ext uri="{BB962C8B-B14F-4D97-AF65-F5344CB8AC3E}">
        <p14:creationId xmlns:p14="http://schemas.microsoft.com/office/powerpoint/2010/main" val="1025232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SS precursors (reflection)</a:t>
            </a:r>
            <a:endParaRPr lang="en-US" dirty="0"/>
          </a:p>
        </p:txBody>
      </p:sp>
      <p:sp>
        <p:nvSpPr>
          <p:cNvPr id="3" name="Content Placeholder 2"/>
          <p:cNvSpPr>
            <a:spLocks noGrp="1"/>
          </p:cNvSpPr>
          <p:nvPr>
            <p:ph idx="1"/>
          </p:nvPr>
        </p:nvSpPr>
        <p:spPr>
          <a:xfrm>
            <a:off x="210951" y="1624646"/>
            <a:ext cx="4005450" cy="4944429"/>
          </a:xfrm>
        </p:spPr>
        <p:txBody>
          <a:bodyPr/>
          <a:lstStyle/>
          <a:p>
            <a:r>
              <a:rPr lang="en-US" dirty="0" smtClean="0"/>
              <a:t>SS (or PP) precursors are waves reflected from a discontinuity in the subsurface and observed before the arrival of the surface-reflected wave</a:t>
            </a:r>
          </a:p>
          <a:p>
            <a:r>
              <a:rPr lang="en-US" dirty="0" smtClean="0"/>
              <a:t>Their amplitude (as a function of </a:t>
            </a:r>
            <a:r>
              <a:rPr lang="en-US" dirty="0" err="1" smtClean="0"/>
              <a:t>epicentral</a:t>
            </a:r>
            <a:r>
              <a:rPr lang="en-US" dirty="0" smtClean="0"/>
              <a:t> distance) can constrain both </a:t>
            </a:r>
            <a:r>
              <a:rPr lang="en-US" dirty="0" err="1" smtClean="0"/>
              <a:t>Vp</a:t>
            </a:r>
            <a:r>
              <a:rPr lang="en-US" dirty="0" smtClean="0"/>
              <a:t>, </a:t>
            </a:r>
            <a:r>
              <a:rPr lang="en-US" dirty="0" err="1" smtClean="0"/>
              <a:t>Vs</a:t>
            </a:r>
            <a:r>
              <a:rPr lang="en-US" dirty="0" smtClean="0"/>
              <a:t> and density jumps across mantle discontinuities!</a:t>
            </a:r>
          </a:p>
        </p:txBody>
      </p:sp>
      <p:sp>
        <p:nvSpPr>
          <p:cNvPr id="4" name="Date Placeholder 3"/>
          <p:cNvSpPr>
            <a:spLocks noGrp="1"/>
          </p:cNvSpPr>
          <p:nvPr>
            <p:ph type="dt" sz="half" idx="10"/>
          </p:nvPr>
        </p:nvSpPr>
        <p:spPr/>
        <p:txBody>
          <a:bodyPr/>
          <a:lstStyle/>
          <a:p>
            <a:fld id="{B9A69A58-E276-584C-88D3-46820A617077}"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42</a:t>
            </a:fld>
            <a:endParaRPr lang="en-US"/>
          </a:p>
        </p:txBody>
      </p:sp>
      <p:sp>
        <p:nvSpPr>
          <p:cNvPr id="9" name="TextBox 8"/>
          <p:cNvSpPr txBox="1"/>
          <p:nvPr/>
        </p:nvSpPr>
        <p:spPr>
          <a:xfrm>
            <a:off x="3098800" y="6230521"/>
            <a:ext cx="6148294" cy="338554"/>
          </a:xfrm>
          <a:prstGeom prst="rect">
            <a:avLst/>
          </a:prstGeom>
          <a:noFill/>
        </p:spPr>
        <p:txBody>
          <a:bodyPr wrap="square" rtlCol="0">
            <a:spAutoFit/>
          </a:bodyPr>
          <a:lstStyle/>
          <a:p>
            <a:r>
              <a:rPr lang="en-US" sz="1600" dirty="0"/>
              <a:t>http://</a:t>
            </a:r>
            <a:r>
              <a:rPr lang="en-US" sz="1600" dirty="0" err="1"/>
              <a:t>terpconnect.umd.edu</a:t>
            </a:r>
            <a:r>
              <a:rPr lang="en-US" sz="1600" dirty="0"/>
              <a:t>/~</a:t>
            </a:r>
            <a:r>
              <a:rPr lang="en-US" sz="1600" dirty="0" err="1"/>
              <a:t>nschmerr</a:t>
            </a:r>
            <a:r>
              <a:rPr lang="en-US" sz="1600" dirty="0"/>
              <a:t>/</a:t>
            </a:r>
            <a:r>
              <a:rPr lang="en-US" sz="1600" dirty="0" err="1"/>
              <a:t>Research.html</a:t>
            </a:r>
            <a:endParaRPr lang="en-US" sz="1600" dirty="0"/>
          </a:p>
        </p:txBody>
      </p:sp>
      <p:pic>
        <p:nvPicPr>
          <p:cNvPr id="7" name="Picture 6"/>
          <p:cNvPicPr>
            <a:picLocks noChangeAspect="1"/>
          </p:cNvPicPr>
          <p:nvPr/>
        </p:nvPicPr>
        <p:blipFill rotWithShape="1">
          <a:blip r:embed="rId2"/>
          <a:srcRect t="14484"/>
          <a:stretch/>
        </p:blipFill>
        <p:spPr>
          <a:xfrm>
            <a:off x="122050" y="1624646"/>
            <a:ext cx="8806049" cy="4429657"/>
          </a:xfrm>
          <a:prstGeom prst="rect">
            <a:avLst/>
          </a:prstGeom>
        </p:spPr>
      </p:pic>
    </p:spTree>
    <p:extLst>
      <p:ext uri="{BB962C8B-B14F-4D97-AF65-F5344CB8AC3E}">
        <p14:creationId xmlns:p14="http://schemas.microsoft.com/office/powerpoint/2010/main" val="30027776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Receiver Functions (transmission)</a:t>
            </a:r>
            <a:endParaRPr lang="en-US" dirty="0"/>
          </a:p>
        </p:txBody>
      </p:sp>
      <p:sp>
        <p:nvSpPr>
          <p:cNvPr id="4" name="Date Placeholder 3"/>
          <p:cNvSpPr>
            <a:spLocks noGrp="1"/>
          </p:cNvSpPr>
          <p:nvPr>
            <p:ph type="dt" sz="half" idx="10"/>
          </p:nvPr>
        </p:nvSpPr>
        <p:spPr/>
        <p:txBody>
          <a:bodyPr/>
          <a:lstStyle/>
          <a:p>
            <a:fld id="{A119F800-691B-4944-979E-F6A7DD64D52E}"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43</a:t>
            </a:fld>
            <a:endParaRPr lang="en-US"/>
          </a:p>
        </p:txBody>
      </p:sp>
      <p:sp>
        <p:nvSpPr>
          <p:cNvPr id="8" name="Rectangle 7"/>
          <p:cNvSpPr/>
          <p:nvPr/>
        </p:nvSpPr>
        <p:spPr>
          <a:xfrm>
            <a:off x="80728" y="3035300"/>
            <a:ext cx="3830872" cy="976631"/>
          </a:xfrm>
          <a:prstGeom prst="rect">
            <a:avLst/>
          </a:prstGeom>
          <a:solidFill>
            <a:schemeClr val="accent1">
              <a:alpha val="34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9" name="Rectangle 8"/>
          <p:cNvSpPr/>
          <p:nvPr/>
        </p:nvSpPr>
        <p:spPr>
          <a:xfrm>
            <a:off x="80728" y="4011931"/>
            <a:ext cx="3830872" cy="1450338"/>
          </a:xfrm>
          <a:prstGeom prst="rect">
            <a:avLst/>
          </a:prstGeom>
          <a:solidFill>
            <a:schemeClr val="accent2">
              <a:alpha val="34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p:cNvSpPr txBox="1"/>
          <p:nvPr/>
        </p:nvSpPr>
        <p:spPr>
          <a:xfrm>
            <a:off x="136590" y="3604439"/>
            <a:ext cx="1878001" cy="495677"/>
          </a:xfrm>
          <a:prstGeom prst="rect">
            <a:avLst/>
          </a:prstGeom>
          <a:noFill/>
        </p:spPr>
        <p:txBody>
          <a:bodyPr wrap="square" rtlCol="0">
            <a:spAutoFit/>
          </a:bodyPr>
          <a:lstStyle/>
          <a:p>
            <a:r>
              <a:rPr lang="en-US" sz="1600" dirty="0" smtClean="0"/>
              <a:t>α</a:t>
            </a:r>
            <a:r>
              <a:rPr lang="en-US" sz="1600" baseline="-25000" dirty="0" smtClean="0"/>
              <a:t>1</a:t>
            </a:r>
            <a:r>
              <a:rPr lang="en-US" sz="1600" dirty="0" smtClean="0"/>
              <a:t>, β</a:t>
            </a:r>
            <a:r>
              <a:rPr lang="en-US" sz="1600" baseline="-25000" dirty="0" smtClean="0"/>
              <a:t>1</a:t>
            </a:r>
            <a:r>
              <a:rPr lang="en-US" sz="1600" dirty="0" smtClean="0"/>
              <a:t>, ρ</a:t>
            </a:r>
            <a:r>
              <a:rPr lang="en-US" sz="1600" baseline="-25000" dirty="0" smtClean="0"/>
              <a:t>1</a:t>
            </a:r>
            <a:endParaRPr lang="en-US" sz="1600" baseline="-25000" dirty="0"/>
          </a:p>
        </p:txBody>
      </p:sp>
      <p:sp>
        <p:nvSpPr>
          <p:cNvPr id="11" name="TextBox 10"/>
          <p:cNvSpPr txBox="1"/>
          <p:nvPr/>
        </p:nvSpPr>
        <p:spPr>
          <a:xfrm>
            <a:off x="136590" y="4100116"/>
            <a:ext cx="1878001" cy="495677"/>
          </a:xfrm>
          <a:prstGeom prst="rect">
            <a:avLst/>
          </a:prstGeom>
          <a:noFill/>
        </p:spPr>
        <p:txBody>
          <a:bodyPr wrap="square" rtlCol="0">
            <a:spAutoFit/>
          </a:bodyPr>
          <a:lstStyle/>
          <a:p>
            <a:r>
              <a:rPr lang="en-US" sz="1600" dirty="0" smtClean="0"/>
              <a:t>α</a:t>
            </a:r>
            <a:r>
              <a:rPr lang="en-US" sz="1600" baseline="-25000" dirty="0"/>
              <a:t>2</a:t>
            </a:r>
            <a:r>
              <a:rPr lang="en-US" sz="1600" dirty="0" smtClean="0"/>
              <a:t>, β</a:t>
            </a:r>
            <a:r>
              <a:rPr lang="en-US" sz="1600" baseline="-25000" dirty="0"/>
              <a:t>2</a:t>
            </a:r>
            <a:r>
              <a:rPr lang="en-US" sz="1600" dirty="0" smtClean="0"/>
              <a:t>, ρ</a:t>
            </a:r>
            <a:r>
              <a:rPr lang="en-US" sz="1600" baseline="-25000" dirty="0"/>
              <a:t>2</a:t>
            </a:r>
          </a:p>
        </p:txBody>
      </p:sp>
      <p:grpSp>
        <p:nvGrpSpPr>
          <p:cNvPr id="42" name="Group 41"/>
          <p:cNvGrpSpPr/>
          <p:nvPr/>
        </p:nvGrpSpPr>
        <p:grpSpPr>
          <a:xfrm>
            <a:off x="1638300" y="3098123"/>
            <a:ext cx="1866402" cy="2364146"/>
            <a:chOff x="1638300" y="2767923"/>
            <a:chExt cx="1866402" cy="2364146"/>
          </a:xfrm>
        </p:grpSpPr>
        <p:cxnSp>
          <p:nvCxnSpPr>
            <p:cNvPr id="13" name="Straight Arrow Connector 12"/>
            <p:cNvCxnSpPr/>
            <p:nvPr/>
          </p:nvCxnSpPr>
          <p:spPr>
            <a:xfrm flipV="1">
              <a:off x="1638300" y="3681732"/>
              <a:ext cx="1412852" cy="145033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rot="20624581">
              <a:off x="2900356" y="2767923"/>
              <a:ext cx="604346" cy="846132"/>
              <a:chOff x="5611906" y="1993900"/>
              <a:chExt cx="1286435" cy="1562100"/>
            </a:xfrm>
          </p:grpSpPr>
          <p:cxnSp>
            <p:nvCxnSpPr>
              <p:cNvPr id="15" name="Curved Connector 14"/>
              <p:cNvCxnSpPr/>
              <p:nvPr/>
            </p:nvCxnSpPr>
            <p:spPr>
              <a:xfrm rot="5400000" flipH="1" flipV="1">
                <a:off x="6211047" y="24376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Curved Connector 15"/>
              <p:cNvCxnSpPr/>
              <p:nvPr/>
            </p:nvCxnSpPr>
            <p:spPr>
              <a:xfrm rot="5400000" flipH="1" flipV="1">
                <a:off x="6529294" y="20312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rot="5400000" flipH="1" flipV="1">
                <a:off x="5574553" y="31869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Curved Connector 17"/>
              <p:cNvCxnSpPr/>
              <p:nvPr/>
            </p:nvCxnSpPr>
            <p:spPr>
              <a:xfrm rot="5400000" flipH="1" flipV="1">
                <a:off x="5892800" y="27805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20" name="Isosceles Triangle 19"/>
          <p:cNvSpPr/>
          <p:nvPr/>
        </p:nvSpPr>
        <p:spPr>
          <a:xfrm rot="10800000">
            <a:off x="3250576" y="2781299"/>
            <a:ext cx="269950" cy="253999"/>
          </a:xfrm>
          <a:prstGeom prst="triangle">
            <a:avLst/>
          </a:prstGeom>
          <a:solidFill>
            <a:srgbClr val="BF60B5"/>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41" name="Group 40"/>
          <p:cNvGrpSpPr/>
          <p:nvPr/>
        </p:nvGrpSpPr>
        <p:grpSpPr>
          <a:xfrm>
            <a:off x="1153979" y="3035300"/>
            <a:ext cx="2199927" cy="2426969"/>
            <a:chOff x="1153979" y="2705100"/>
            <a:chExt cx="2199927" cy="2426969"/>
          </a:xfrm>
        </p:grpSpPr>
        <p:cxnSp>
          <p:nvCxnSpPr>
            <p:cNvPr id="21" name="Straight Arrow Connector 20"/>
            <p:cNvCxnSpPr/>
            <p:nvPr/>
          </p:nvCxnSpPr>
          <p:spPr>
            <a:xfrm flipV="1">
              <a:off x="1153979" y="3681732"/>
              <a:ext cx="1414409" cy="145033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2568388" y="2705100"/>
              <a:ext cx="785518" cy="973499"/>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136590" y="5922744"/>
            <a:ext cx="1716221" cy="646331"/>
          </a:xfrm>
          <a:prstGeom prst="rect">
            <a:avLst/>
          </a:prstGeom>
          <a:noFill/>
        </p:spPr>
        <p:txBody>
          <a:bodyPr wrap="square" rtlCol="0">
            <a:spAutoFit/>
          </a:bodyPr>
          <a:lstStyle/>
          <a:p>
            <a:r>
              <a:rPr lang="en-US" dirty="0" smtClean="0">
                <a:solidFill>
                  <a:schemeClr val="tx2"/>
                </a:solidFill>
              </a:rPr>
              <a:t>P-waves from distant quake</a:t>
            </a:r>
            <a:endParaRPr lang="en-US" dirty="0">
              <a:solidFill>
                <a:schemeClr val="tx2"/>
              </a:solidFill>
            </a:endParaRPr>
          </a:p>
        </p:txBody>
      </p:sp>
      <p:grpSp>
        <p:nvGrpSpPr>
          <p:cNvPr id="28" name="Group 27"/>
          <p:cNvGrpSpPr/>
          <p:nvPr/>
        </p:nvGrpSpPr>
        <p:grpSpPr>
          <a:xfrm rot="3057956">
            <a:off x="2343668" y="5292865"/>
            <a:ext cx="604346" cy="846132"/>
            <a:chOff x="5611906" y="1993900"/>
            <a:chExt cx="1286435" cy="1562100"/>
          </a:xfrm>
        </p:grpSpPr>
        <p:cxnSp>
          <p:nvCxnSpPr>
            <p:cNvPr id="29" name="Curved Connector 28"/>
            <p:cNvCxnSpPr/>
            <p:nvPr/>
          </p:nvCxnSpPr>
          <p:spPr>
            <a:xfrm rot="5400000" flipH="1" flipV="1">
              <a:off x="6211047" y="24376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rot="5400000" flipH="1" flipV="1">
              <a:off x="6529294" y="20312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5400000" flipH="1" flipV="1">
              <a:off x="5574553" y="31869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rot="5400000" flipH="1" flipV="1">
              <a:off x="5892800" y="2780553"/>
              <a:ext cx="406400" cy="331694"/>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5" name="Straight Arrow Connector 34"/>
          <p:cNvCxnSpPr/>
          <p:nvPr/>
        </p:nvCxnSpPr>
        <p:spPr>
          <a:xfrm flipV="1">
            <a:off x="225448" y="5715930"/>
            <a:ext cx="1412852" cy="1"/>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981200" y="5922744"/>
            <a:ext cx="2463800" cy="646331"/>
          </a:xfrm>
          <a:prstGeom prst="rect">
            <a:avLst/>
          </a:prstGeom>
          <a:noFill/>
        </p:spPr>
        <p:txBody>
          <a:bodyPr wrap="square" rtlCol="0">
            <a:spAutoFit/>
          </a:bodyPr>
          <a:lstStyle/>
          <a:p>
            <a:r>
              <a:rPr lang="en-US" dirty="0">
                <a:solidFill>
                  <a:schemeClr val="tx2"/>
                </a:solidFill>
              </a:rPr>
              <a:t>S</a:t>
            </a:r>
            <a:r>
              <a:rPr lang="en-US" dirty="0" smtClean="0">
                <a:solidFill>
                  <a:schemeClr val="tx2"/>
                </a:solidFill>
              </a:rPr>
              <a:t>-waves converted across interface</a:t>
            </a:r>
            <a:endParaRPr lang="en-US" dirty="0">
              <a:solidFill>
                <a:schemeClr val="tx2"/>
              </a:solidFill>
            </a:endParaRPr>
          </a:p>
        </p:txBody>
      </p:sp>
      <p:sp>
        <p:nvSpPr>
          <p:cNvPr id="38" name="Content Placeholder 6"/>
          <p:cNvSpPr>
            <a:spLocks noGrp="1"/>
          </p:cNvSpPr>
          <p:nvPr>
            <p:ph sz="half" idx="1"/>
          </p:nvPr>
        </p:nvSpPr>
        <p:spPr>
          <a:xfrm>
            <a:off x="4267200" y="3459149"/>
            <a:ext cx="4710113" cy="3198825"/>
          </a:xfrm>
        </p:spPr>
        <p:txBody>
          <a:bodyPr>
            <a:normAutofit lnSpcReduction="10000"/>
          </a:bodyPr>
          <a:lstStyle/>
          <a:p>
            <a:r>
              <a:rPr lang="en-US" dirty="0" err="1" smtClean="0"/>
              <a:t>Teleseismic</a:t>
            </a:r>
            <a:r>
              <a:rPr lang="en-US" dirty="0" smtClean="0"/>
              <a:t> waves can convert from P-to-S or S-to-P beneath a seismometer</a:t>
            </a:r>
          </a:p>
          <a:p>
            <a:r>
              <a:rPr lang="en-US" dirty="0" smtClean="0"/>
              <a:t>Relative timing between P(S) and Ps(</a:t>
            </a:r>
            <a:r>
              <a:rPr lang="en-US" dirty="0" err="1" smtClean="0"/>
              <a:t>Sp</a:t>
            </a:r>
            <a:r>
              <a:rPr lang="en-US" dirty="0" smtClean="0"/>
              <a:t>) arrivals constrains the depth of the interface</a:t>
            </a:r>
          </a:p>
          <a:p>
            <a:r>
              <a:rPr lang="en-US" dirty="0" smtClean="0"/>
              <a:t>Relative amplitude of P/Ps and S/</a:t>
            </a:r>
            <a:r>
              <a:rPr lang="en-US" dirty="0" err="1" smtClean="0"/>
              <a:t>Sp</a:t>
            </a:r>
            <a:r>
              <a:rPr lang="en-US" dirty="0" smtClean="0"/>
              <a:t> constrains impedance contrast across interface</a:t>
            </a:r>
          </a:p>
          <a:p>
            <a:endParaRPr lang="en-US" dirty="0" smtClean="0"/>
          </a:p>
        </p:txBody>
      </p:sp>
      <p:sp>
        <p:nvSpPr>
          <p:cNvPr id="39" name="Right Bracket 38"/>
          <p:cNvSpPr/>
          <p:nvPr/>
        </p:nvSpPr>
        <p:spPr>
          <a:xfrm>
            <a:off x="3695700" y="3035300"/>
            <a:ext cx="216252" cy="973499"/>
          </a:xfrm>
          <a:prstGeom prst="rightBracket">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3622488" y="3298100"/>
            <a:ext cx="482952" cy="369332"/>
          </a:xfrm>
          <a:prstGeom prst="rect">
            <a:avLst/>
          </a:prstGeom>
          <a:noFill/>
        </p:spPr>
        <p:txBody>
          <a:bodyPr wrap="square" rtlCol="0">
            <a:spAutoFit/>
          </a:bodyPr>
          <a:lstStyle/>
          <a:p>
            <a:r>
              <a:rPr lang="en-US" dirty="0" smtClean="0"/>
              <a:t>H</a:t>
            </a:r>
            <a:endParaRPr lang="en-US" dirty="0"/>
          </a:p>
        </p:txBody>
      </p:sp>
      <p:pic>
        <p:nvPicPr>
          <p:cNvPr id="46" name="Picture 45" descr="RF_waveform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994" y="1439849"/>
            <a:ext cx="5270500" cy="1930400"/>
          </a:xfrm>
          <a:prstGeom prst="rect">
            <a:avLst/>
          </a:prstGeom>
        </p:spPr>
      </p:pic>
      <p:sp>
        <p:nvSpPr>
          <p:cNvPr id="47" name="TextBox 46"/>
          <p:cNvSpPr txBox="1"/>
          <p:nvPr/>
        </p:nvSpPr>
        <p:spPr>
          <a:xfrm>
            <a:off x="349310" y="1955800"/>
            <a:ext cx="3273178" cy="461665"/>
          </a:xfrm>
          <a:prstGeom prst="rect">
            <a:avLst/>
          </a:prstGeom>
          <a:noFill/>
        </p:spPr>
        <p:txBody>
          <a:bodyPr wrap="square" rtlCol="0">
            <a:spAutoFit/>
          </a:bodyPr>
          <a:lstStyle/>
          <a:p>
            <a:r>
              <a:rPr lang="en-US" sz="2400" dirty="0" smtClean="0"/>
              <a:t>T</a:t>
            </a:r>
            <a:r>
              <a:rPr lang="en-US" sz="2400" baseline="-25000" dirty="0" smtClean="0"/>
              <a:t>P</a:t>
            </a:r>
            <a:r>
              <a:rPr lang="en-US" sz="2400" dirty="0" smtClean="0"/>
              <a:t> – T</a:t>
            </a:r>
            <a:r>
              <a:rPr lang="en-US" sz="2400" baseline="-25000" dirty="0" smtClean="0"/>
              <a:t>Ps</a:t>
            </a:r>
            <a:r>
              <a:rPr lang="en-US" sz="2400" dirty="0" smtClean="0"/>
              <a:t> = H (</a:t>
            </a:r>
            <a:r>
              <a:rPr lang="en-US" sz="2400" dirty="0" err="1" smtClean="0"/>
              <a:t>η</a:t>
            </a:r>
            <a:r>
              <a:rPr lang="en-US" sz="2400" baseline="-25000" dirty="0" err="1" smtClean="0"/>
              <a:t>S</a:t>
            </a:r>
            <a:r>
              <a:rPr lang="en-US" sz="2400" dirty="0" smtClean="0"/>
              <a:t> – </a:t>
            </a:r>
            <a:r>
              <a:rPr lang="en-US" sz="2400" dirty="0" err="1" smtClean="0"/>
              <a:t>η</a:t>
            </a:r>
            <a:r>
              <a:rPr lang="en-US" sz="2400" baseline="-25000" dirty="0" err="1" smtClean="0"/>
              <a:t>P</a:t>
            </a:r>
            <a:r>
              <a:rPr lang="en-US" sz="2400" dirty="0" smtClean="0"/>
              <a:t>)</a:t>
            </a:r>
            <a:endParaRPr lang="en-US" sz="2400" dirty="0"/>
          </a:p>
        </p:txBody>
      </p:sp>
    </p:spTree>
    <p:extLst>
      <p:ext uri="{BB962C8B-B14F-4D97-AF65-F5344CB8AC3E}">
        <p14:creationId xmlns:p14="http://schemas.microsoft.com/office/powerpoint/2010/main" val="3147160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0-#ppt_w/2"/>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Focusing by slow anomalies</a:t>
            </a:r>
            <a:endParaRPr lang="en-US" sz="3200" dirty="0"/>
          </a:p>
        </p:txBody>
      </p:sp>
      <p:pic>
        <p:nvPicPr>
          <p:cNvPr id="3" name="Picture Placeholder 2"/>
          <p:cNvPicPr>
            <a:picLocks noGrp="1" noChangeAspect="1"/>
          </p:cNvPicPr>
          <p:nvPr>
            <p:ph sz="quarter" idx="1"/>
          </p:nvPr>
        </p:nvPicPr>
        <p:blipFill rotWithShape="1">
          <a:blip r:embed="rId2"/>
          <a:srcRect l="4135" r="2503"/>
          <a:stretch/>
        </p:blipFill>
        <p:spPr>
          <a:xfrm>
            <a:off x="37563" y="1570590"/>
            <a:ext cx="6427632" cy="4820735"/>
          </a:xfrm>
        </p:spPr>
      </p:pic>
      <p:sp>
        <p:nvSpPr>
          <p:cNvPr id="6" name="Text Placeholder 5"/>
          <p:cNvSpPr>
            <a:spLocks noGrp="1"/>
          </p:cNvSpPr>
          <p:nvPr>
            <p:ph sz="quarter" idx="2"/>
          </p:nvPr>
        </p:nvSpPr>
        <p:spPr>
          <a:xfrm>
            <a:off x="6477000" y="1892300"/>
            <a:ext cx="2552700" cy="4859144"/>
          </a:xfrm>
        </p:spPr>
        <p:txBody>
          <a:bodyPr>
            <a:normAutofit/>
          </a:bodyPr>
          <a:lstStyle/>
          <a:p>
            <a:pPr>
              <a:buFont typeface="Wingdings" pitchFamily="2" charset="2"/>
              <a:buChar char="q"/>
            </a:pPr>
            <a:r>
              <a:rPr lang="en-US" sz="1700" dirty="0"/>
              <a:t>Transverse-component velocity waveforms from the 4/11/2010 Spain event</a:t>
            </a:r>
          </a:p>
          <a:p>
            <a:pPr>
              <a:buFont typeface="Wingdings" pitchFamily="2" charset="2"/>
              <a:buChar char="q"/>
            </a:pPr>
            <a:r>
              <a:rPr lang="en-US" sz="1700" dirty="0"/>
              <a:t>Stations in 91º -102º </a:t>
            </a:r>
            <a:r>
              <a:rPr lang="en-US" sz="1700" dirty="0" err="1"/>
              <a:t>epicentral</a:t>
            </a:r>
            <a:r>
              <a:rPr lang="en-US" sz="1700" dirty="0"/>
              <a:t> distance </a:t>
            </a:r>
            <a:r>
              <a:rPr lang="en-US" sz="1700" dirty="0" smtClean="0"/>
              <a:t>range </a:t>
            </a:r>
            <a:r>
              <a:rPr lang="en-US" sz="1700" dirty="0" smtClean="0">
                <a:sym typeface="Wingdings"/>
              </a:rPr>
              <a:t> S waves grazing the core-mantle boundary</a:t>
            </a:r>
            <a:endParaRPr lang="en-US" sz="1700" dirty="0"/>
          </a:p>
          <a:p>
            <a:pPr>
              <a:buFont typeface="Wingdings" pitchFamily="2" charset="2"/>
              <a:buChar char="q"/>
            </a:pPr>
            <a:r>
              <a:rPr lang="en-US" sz="1700" dirty="0"/>
              <a:t>S/</a:t>
            </a:r>
            <a:r>
              <a:rPr lang="en-US" sz="1700" dirty="0" err="1"/>
              <a:t>Sdiff</a:t>
            </a:r>
            <a:r>
              <a:rPr lang="en-US" sz="1700" dirty="0"/>
              <a:t> waveforms show amplitude focusing and travel-time </a:t>
            </a:r>
            <a:r>
              <a:rPr lang="en-US" sz="1700" dirty="0" smtClean="0"/>
              <a:t>delays</a:t>
            </a:r>
            <a:endParaRPr lang="en-US" sz="1700" dirty="0"/>
          </a:p>
        </p:txBody>
      </p:sp>
      <p:sp>
        <p:nvSpPr>
          <p:cNvPr id="8" name="TextBox 7"/>
          <p:cNvSpPr txBox="1"/>
          <p:nvPr/>
        </p:nvSpPr>
        <p:spPr>
          <a:xfrm>
            <a:off x="37563" y="6416121"/>
            <a:ext cx="1497200" cy="234197"/>
          </a:xfrm>
          <a:prstGeom prst="rect">
            <a:avLst/>
          </a:prstGeom>
          <a:noFill/>
        </p:spPr>
        <p:txBody>
          <a:bodyPr wrap="none" lIns="64291" tIns="32146" rIns="64291" bIns="32146" rtlCol="0">
            <a:spAutoFit/>
          </a:bodyPr>
          <a:lstStyle/>
          <a:p>
            <a:r>
              <a:rPr lang="en-US" sz="1100" i="1" dirty="0"/>
              <a:t>Lekic et al. EPSL 2012</a:t>
            </a:r>
          </a:p>
        </p:txBody>
      </p:sp>
      <p:grpSp>
        <p:nvGrpSpPr>
          <p:cNvPr id="7" name="Group 6"/>
          <p:cNvGrpSpPr/>
          <p:nvPr/>
        </p:nvGrpSpPr>
        <p:grpSpPr>
          <a:xfrm>
            <a:off x="1866900" y="4069834"/>
            <a:ext cx="4610100" cy="959366"/>
            <a:chOff x="1866900" y="4069834"/>
            <a:chExt cx="4610100" cy="959366"/>
          </a:xfrm>
        </p:grpSpPr>
        <p:sp>
          <p:nvSpPr>
            <p:cNvPr id="2" name="Rectangle 1"/>
            <p:cNvSpPr/>
            <p:nvPr/>
          </p:nvSpPr>
          <p:spPr>
            <a:xfrm>
              <a:off x="1866900" y="4394200"/>
              <a:ext cx="4610100" cy="635000"/>
            </a:xfrm>
            <a:prstGeom prst="rect">
              <a:avLst/>
            </a:prstGeom>
            <a:solidFill>
              <a:schemeClr val="accent2">
                <a:shade val="90000"/>
                <a:alpha val="3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4851400" y="4069834"/>
              <a:ext cx="1371600" cy="369332"/>
            </a:xfrm>
            <a:prstGeom prst="rect">
              <a:avLst/>
            </a:prstGeom>
            <a:noFill/>
          </p:spPr>
          <p:txBody>
            <a:bodyPr wrap="square" rtlCol="0">
              <a:spAutoFit/>
            </a:bodyPr>
            <a:lstStyle/>
            <a:p>
              <a:r>
                <a:rPr lang="en-US" dirty="0" smtClean="0">
                  <a:solidFill>
                    <a:schemeClr val="accent2"/>
                  </a:solidFill>
                </a:rPr>
                <a:t>FOCUSING</a:t>
              </a:r>
              <a:endParaRPr lang="en-US" dirty="0">
                <a:solidFill>
                  <a:schemeClr val="accent2"/>
                </a:solidFill>
              </a:endParaRPr>
            </a:p>
          </p:txBody>
        </p:sp>
      </p:grpSp>
      <p:sp>
        <p:nvSpPr>
          <p:cNvPr id="12" name="Date Placeholder 3"/>
          <p:cNvSpPr>
            <a:spLocks noGrp="1"/>
          </p:cNvSpPr>
          <p:nvPr>
            <p:ph type="dt" sz="half" idx="10"/>
          </p:nvPr>
        </p:nvSpPr>
        <p:spPr>
          <a:xfrm>
            <a:off x="6580094" y="188259"/>
            <a:ext cx="2133600" cy="365125"/>
          </a:xfrm>
        </p:spPr>
        <p:txBody>
          <a:bodyPr/>
          <a:lstStyle/>
          <a:p>
            <a:fld id="{64500389-630C-E04B-A75C-A8B5B04690BC}" type="datetime1">
              <a:rPr lang="en-US" smtClean="0"/>
              <a:t>7/6/14</a:t>
            </a:fld>
            <a:endParaRPr lang="en-US"/>
          </a:p>
        </p:txBody>
      </p:sp>
      <p:sp>
        <p:nvSpPr>
          <p:cNvPr id="13" name="Footer Placeholder 4"/>
          <p:cNvSpPr>
            <a:spLocks noGrp="1"/>
          </p:cNvSpPr>
          <p:nvPr>
            <p:ph type="ftr" sz="quarter" idx="11"/>
          </p:nvPr>
        </p:nvSpPr>
        <p:spPr>
          <a:xfrm>
            <a:off x="1120588" y="188259"/>
            <a:ext cx="2895600" cy="365125"/>
          </a:xfrm>
        </p:spPr>
        <p:txBody>
          <a:bodyPr/>
          <a:lstStyle/>
          <a:p>
            <a:r>
              <a:rPr lang="en-US" smtClean="0"/>
              <a:t>CIDER 2014 - Seismology #1 - Ved Lekic</a:t>
            </a:r>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44</a:t>
            </a:fld>
            <a:endParaRPr lang="en-US"/>
          </a:p>
        </p:txBody>
      </p:sp>
    </p:spTree>
    <p:extLst>
      <p:ext uri="{BB962C8B-B14F-4D97-AF65-F5344CB8AC3E}">
        <p14:creationId xmlns:p14="http://schemas.microsoft.com/office/powerpoint/2010/main" val="265503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Seismic </a:t>
            </a:r>
            <a:r>
              <a:rPr lang="en-US" sz="3200" dirty="0" smtClean="0"/>
              <a:t>attenuation</a:t>
            </a:r>
            <a:endParaRPr lang="en-US" sz="3200" dirty="0"/>
          </a:p>
        </p:txBody>
      </p:sp>
      <p:sp>
        <p:nvSpPr>
          <p:cNvPr id="3" name="Espace réservé du numéro de diapositive 2"/>
          <p:cNvSpPr>
            <a:spLocks noGrp="1"/>
          </p:cNvSpPr>
          <p:nvPr>
            <p:ph type="sldNum" sz="quarter" idx="12"/>
          </p:nvPr>
        </p:nvSpPr>
        <p:spPr/>
        <p:txBody>
          <a:bodyPr>
            <a:normAutofit/>
          </a:bodyPr>
          <a:lstStyle/>
          <a:p>
            <a:pPr>
              <a:defRPr/>
            </a:pPr>
            <a:fld id="{B9307BEA-9237-4B2F-A039-F0906514CF32}" type="slidenum">
              <a:rPr lang="fr-FR"/>
              <a:pPr>
                <a:defRPr/>
              </a:pPr>
              <a:t>45</a:t>
            </a:fld>
            <a:endParaRPr lang="fr-FR"/>
          </a:p>
        </p:txBody>
      </p:sp>
      <p:grpSp>
        <p:nvGrpSpPr>
          <p:cNvPr id="6" name="Grouper 6"/>
          <p:cNvGrpSpPr>
            <a:grpSpLocks/>
          </p:cNvGrpSpPr>
          <p:nvPr/>
        </p:nvGrpSpPr>
        <p:grpSpPr bwMode="auto">
          <a:xfrm>
            <a:off x="2874963" y="2677439"/>
            <a:ext cx="2514600" cy="2300288"/>
            <a:chOff x="5842343" y="2481948"/>
            <a:chExt cx="2513811" cy="2299773"/>
          </a:xfrm>
        </p:grpSpPr>
        <p:sp>
          <p:nvSpPr>
            <p:cNvPr id="7190" name="TextBox 4"/>
            <p:cNvSpPr txBox="1">
              <a:spLocks noChangeArrowheads="1"/>
            </p:cNvSpPr>
            <p:nvPr/>
          </p:nvSpPr>
          <p:spPr bwMode="auto">
            <a:xfrm>
              <a:off x="5842343" y="2481948"/>
              <a:ext cx="2513811" cy="58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a:r>
                <a:rPr lang="en-US" sz="1600" b="0">
                  <a:solidFill>
                    <a:srgbClr val="000000"/>
                  </a:solidFill>
                  <a:latin typeface="Verdana" charset="0"/>
                  <a:cs typeface="Times New Roman" charset="0"/>
                </a:rPr>
                <a:t>Focusing/Defocusing</a:t>
              </a:r>
            </a:p>
            <a:p>
              <a:pPr algn="ctr"/>
              <a:r>
                <a:rPr lang="en-US" sz="1600" b="0">
                  <a:solidFill>
                    <a:srgbClr val="000000"/>
                  </a:solidFill>
                  <a:latin typeface="Verdana" charset="0"/>
                  <a:cs typeface="Times New Roman" charset="0"/>
                </a:rPr>
                <a:t>Scattering</a:t>
              </a:r>
            </a:p>
          </p:txBody>
        </p:sp>
        <p:grpSp>
          <p:nvGrpSpPr>
            <p:cNvPr id="7191" name="Grouper 77"/>
            <p:cNvGrpSpPr>
              <a:grpSpLocks/>
            </p:cNvGrpSpPr>
            <p:nvPr/>
          </p:nvGrpSpPr>
          <p:grpSpPr bwMode="auto">
            <a:xfrm>
              <a:off x="6068563" y="3290792"/>
              <a:ext cx="2205790" cy="1490929"/>
              <a:chOff x="5292557" y="4210098"/>
              <a:chExt cx="2205790" cy="1490929"/>
            </a:xfrm>
          </p:grpSpPr>
          <p:sp>
            <p:nvSpPr>
              <p:cNvPr id="15" name="Rectangle 14"/>
              <p:cNvSpPr/>
              <p:nvPr/>
            </p:nvSpPr>
            <p:spPr>
              <a:xfrm>
                <a:off x="5293278" y="4210698"/>
                <a:ext cx="2204346" cy="149032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600" b="0">
                  <a:solidFill>
                    <a:srgbClr val="FFFFFF"/>
                  </a:solidFill>
                  <a:latin typeface="Verdana" charset="0"/>
                </a:endParaRPr>
              </a:p>
            </p:txBody>
          </p:sp>
          <p:sp>
            <p:nvSpPr>
              <p:cNvPr id="17" name="Forme libre 16"/>
              <p:cNvSpPr/>
              <p:nvPr/>
            </p:nvSpPr>
            <p:spPr>
              <a:xfrm>
                <a:off x="6210565" y="4628117"/>
                <a:ext cx="555451" cy="774526"/>
              </a:xfrm>
              <a:custGeom>
                <a:avLst/>
                <a:gdLst>
                  <a:gd name="connsiteX0" fmla="*/ 2127 w 555183"/>
                  <a:gd name="connsiteY0" fmla="*/ 233805 h 774169"/>
                  <a:gd name="connsiteX1" fmla="*/ 135811 w 555183"/>
                  <a:gd name="connsiteY1" fmla="*/ 140226 h 774169"/>
                  <a:gd name="connsiteX2" fmla="*/ 162548 w 555183"/>
                  <a:gd name="connsiteY2" fmla="*/ 19910 h 774169"/>
                  <a:gd name="connsiteX3" fmla="*/ 296232 w 555183"/>
                  <a:gd name="connsiteY3" fmla="*/ 6542 h 774169"/>
                  <a:gd name="connsiteX4" fmla="*/ 363074 w 555183"/>
                  <a:gd name="connsiteY4" fmla="*/ 86753 h 774169"/>
                  <a:gd name="connsiteX5" fmla="*/ 336337 w 555183"/>
                  <a:gd name="connsiteY5" fmla="*/ 233805 h 774169"/>
                  <a:gd name="connsiteX6" fmla="*/ 523495 w 555183"/>
                  <a:gd name="connsiteY6" fmla="*/ 367489 h 774169"/>
                  <a:gd name="connsiteX7" fmla="*/ 550232 w 555183"/>
                  <a:gd name="connsiteY7" fmla="*/ 447700 h 774169"/>
                  <a:gd name="connsiteX8" fmla="*/ 470022 w 555183"/>
                  <a:gd name="connsiteY8" fmla="*/ 527910 h 774169"/>
                  <a:gd name="connsiteX9" fmla="*/ 309601 w 555183"/>
                  <a:gd name="connsiteY9" fmla="*/ 755174 h 774169"/>
                  <a:gd name="connsiteX10" fmla="*/ 256127 w 555183"/>
                  <a:gd name="connsiteY10" fmla="*/ 755174 h 774169"/>
                  <a:gd name="connsiteX11" fmla="*/ 109074 w 555183"/>
                  <a:gd name="connsiteY11" fmla="*/ 701700 h 774169"/>
                  <a:gd name="connsiteX12" fmla="*/ 55601 w 555183"/>
                  <a:gd name="connsiteY12" fmla="*/ 674963 h 774169"/>
                  <a:gd name="connsiteX13" fmla="*/ 55601 w 555183"/>
                  <a:gd name="connsiteY13" fmla="*/ 594753 h 774169"/>
                  <a:gd name="connsiteX14" fmla="*/ 82337 w 555183"/>
                  <a:gd name="connsiteY14" fmla="*/ 447700 h 774169"/>
                  <a:gd name="connsiteX15" fmla="*/ 55601 w 555183"/>
                  <a:gd name="connsiteY15" fmla="*/ 340753 h 774169"/>
                  <a:gd name="connsiteX16" fmla="*/ 2127 w 555183"/>
                  <a:gd name="connsiteY16" fmla="*/ 233805 h 77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5183" h="774169">
                    <a:moveTo>
                      <a:pt x="2127" y="233805"/>
                    </a:moveTo>
                    <a:cubicBezTo>
                      <a:pt x="15495" y="200384"/>
                      <a:pt x="109074" y="175875"/>
                      <a:pt x="135811" y="140226"/>
                    </a:cubicBezTo>
                    <a:cubicBezTo>
                      <a:pt x="162548" y="104577"/>
                      <a:pt x="135811" y="42191"/>
                      <a:pt x="162548" y="19910"/>
                    </a:cubicBezTo>
                    <a:cubicBezTo>
                      <a:pt x="189285" y="-2371"/>
                      <a:pt x="262811" y="-4599"/>
                      <a:pt x="296232" y="6542"/>
                    </a:cubicBezTo>
                    <a:cubicBezTo>
                      <a:pt x="329653" y="17682"/>
                      <a:pt x="356390" y="48876"/>
                      <a:pt x="363074" y="86753"/>
                    </a:cubicBezTo>
                    <a:cubicBezTo>
                      <a:pt x="369758" y="124630"/>
                      <a:pt x="309600" y="187016"/>
                      <a:pt x="336337" y="233805"/>
                    </a:cubicBezTo>
                    <a:cubicBezTo>
                      <a:pt x="363074" y="280594"/>
                      <a:pt x="487846" y="331840"/>
                      <a:pt x="523495" y="367489"/>
                    </a:cubicBezTo>
                    <a:cubicBezTo>
                      <a:pt x="559144" y="403138"/>
                      <a:pt x="559144" y="420963"/>
                      <a:pt x="550232" y="447700"/>
                    </a:cubicBezTo>
                    <a:cubicBezTo>
                      <a:pt x="541320" y="474437"/>
                      <a:pt x="510127" y="476664"/>
                      <a:pt x="470022" y="527910"/>
                    </a:cubicBezTo>
                    <a:cubicBezTo>
                      <a:pt x="429917" y="579156"/>
                      <a:pt x="345250" y="717297"/>
                      <a:pt x="309601" y="755174"/>
                    </a:cubicBezTo>
                    <a:cubicBezTo>
                      <a:pt x="273952" y="793051"/>
                      <a:pt x="289548" y="764086"/>
                      <a:pt x="256127" y="755174"/>
                    </a:cubicBezTo>
                    <a:cubicBezTo>
                      <a:pt x="222706" y="746262"/>
                      <a:pt x="142495" y="715069"/>
                      <a:pt x="109074" y="701700"/>
                    </a:cubicBezTo>
                    <a:cubicBezTo>
                      <a:pt x="75653" y="688332"/>
                      <a:pt x="64513" y="692788"/>
                      <a:pt x="55601" y="674963"/>
                    </a:cubicBezTo>
                    <a:cubicBezTo>
                      <a:pt x="46689" y="657139"/>
                      <a:pt x="51145" y="632630"/>
                      <a:pt x="55601" y="594753"/>
                    </a:cubicBezTo>
                    <a:cubicBezTo>
                      <a:pt x="60057" y="556876"/>
                      <a:pt x="82337" y="490033"/>
                      <a:pt x="82337" y="447700"/>
                    </a:cubicBezTo>
                    <a:cubicBezTo>
                      <a:pt x="82337" y="405367"/>
                      <a:pt x="68969" y="378630"/>
                      <a:pt x="55601" y="340753"/>
                    </a:cubicBezTo>
                    <a:cubicBezTo>
                      <a:pt x="42233" y="302876"/>
                      <a:pt x="-11241" y="267226"/>
                      <a:pt x="2127" y="233805"/>
                    </a:cubicBezTo>
                    <a:close/>
                  </a:path>
                </a:pathLst>
              </a:cu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b="0"/>
              </a:p>
            </p:txBody>
          </p:sp>
          <p:cxnSp>
            <p:nvCxnSpPr>
              <p:cNvPr id="19" name="Connecteur droit avec flèche 18"/>
              <p:cNvCxnSpPr/>
              <p:nvPr/>
            </p:nvCxnSpPr>
            <p:spPr>
              <a:xfrm>
                <a:off x="5307561" y="4491623"/>
                <a:ext cx="334857"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5307561" y="4845556"/>
                <a:ext cx="334857"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a:off x="5293278" y="5205838"/>
                <a:ext cx="33327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a:off x="5307561" y="5499459"/>
                <a:ext cx="334857"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a:stCxn id="17" idx="5"/>
              </p:cNvCxnSpPr>
              <p:nvPr/>
            </p:nvCxnSpPr>
            <p:spPr>
              <a:xfrm flipV="1">
                <a:off x="6547009" y="4331321"/>
                <a:ext cx="764935" cy="53010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17" idx="7"/>
              </p:cNvCxnSpPr>
              <p:nvPr/>
            </p:nvCxnSpPr>
            <p:spPr>
              <a:xfrm flipV="1">
                <a:off x="6761255" y="5036013"/>
                <a:ext cx="550689" cy="3967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6680318" y="4734456"/>
                <a:ext cx="631627" cy="22220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a:stCxn id="17" idx="8"/>
              </p:cNvCxnSpPr>
              <p:nvPr/>
            </p:nvCxnSpPr>
            <p:spPr>
              <a:xfrm>
                <a:off x="6680318" y="5156636"/>
                <a:ext cx="564973" cy="16982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Connecteur droit 53"/>
              <p:cNvCxnSpPr>
                <a:stCxn id="17" idx="15"/>
                <a:endCxn id="17" idx="5"/>
              </p:cNvCxnSpPr>
              <p:nvPr/>
            </p:nvCxnSpPr>
            <p:spPr>
              <a:xfrm flipV="1">
                <a:off x="6266111" y="4861427"/>
                <a:ext cx="280899" cy="107926"/>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Connecteur droit 56"/>
              <p:cNvCxnSpPr>
                <a:stCxn id="17" idx="14"/>
                <a:endCxn id="17" idx="8"/>
              </p:cNvCxnSpPr>
              <p:nvPr/>
            </p:nvCxnSpPr>
            <p:spPr>
              <a:xfrm>
                <a:off x="6293089" y="5075692"/>
                <a:ext cx="387229" cy="8094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Connecteur droit 66"/>
              <p:cNvCxnSpPr/>
              <p:nvPr/>
            </p:nvCxnSpPr>
            <p:spPr>
              <a:xfrm flipV="1">
                <a:off x="6293089" y="4955069"/>
                <a:ext cx="441187" cy="8094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Connecteur droit 68"/>
              <p:cNvCxnSpPr>
                <a:stCxn id="17" idx="14"/>
                <a:endCxn id="17" idx="7"/>
              </p:cNvCxnSpPr>
              <p:nvPr/>
            </p:nvCxnSpPr>
            <p:spPr>
              <a:xfrm>
                <a:off x="6293089" y="5075692"/>
                <a:ext cx="468166"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3" name="Connecteur droit avec flèche 72"/>
              <p:cNvCxnSpPr/>
              <p:nvPr/>
            </p:nvCxnSpPr>
            <p:spPr>
              <a:xfrm flipH="1" flipV="1">
                <a:off x="5812228" y="4845556"/>
                <a:ext cx="284073" cy="10951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Connecteur droit avec flèche 74"/>
              <p:cNvCxnSpPr/>
              <p:nvPr/>
            </p:nvCxnSpPr>
            <p:spPr>
              <a:xfrm flipH="1">
                <a:off x="5812228" y="5075692"/>
                <a:ext cx="33644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Connecteur droit avec flèche 76"/>
              <p:cNvCxnSpPr/>
              <p:nvPr/>
            </p:nvCxnSpPr>
            <p:spPr>
              <a:xfrm flipH="1">
                <a:off x="5886817" y="5156636"/>
                <a:ext cx="261856" cy="16982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7188" name="ZoneTexte 79"/>
          <p:cNvSpPr txBox="1">
            <a:spLocks noChangeArrowheads="1"/>
          </p:cNvSpPr>
          <p:nvPr/>
        </p:nvSpPr>
        <p:spPr bwMode="auto">
          <a:xfrm>
            <a:off x="1387475" y="1535798"/>
            <a:ext cx="29067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a:r>
              <a:rPr lang="fr-FR" sz="1600" b="1" dirty="0" err="1">
                <a:solidFill>
                  <a:schemeClr val="accent2"/>
                </a:solidFill>
                <a:latin typeface="Verdana" charset="0"/>
                <a:cs typeface="Times" charset="0"/>
              </a:rPr>
              <a:t>Extrinsic</a:t>
            </a:r>
            <a:r>
              <a:rPr lang="fr-FR" sz="1600" b="1" dirty="0">
                <a:solidFill>
                  <a:schemeClr val="accent2"/>
                </a:solidFill>
                <a:latin typeface="Verdana" charset="0"/>
                <a:cs typeface="Times" charset="0"/>
              </a:rPr>
              <a:t> </a:t>
            </a:r>
            <a:r>
              <a:rPr lang="fr-FR" sz="1600" b="1" dirty="0" err="1">
                <a:solidFill>
                  <a:schemeClr val="accent2"/>
                </a:solidFill>
                <a:latin typeface="Verdana" charset="0"/>
                <a:cs typeface="Times" charset="0"/>
              </a:rPr>
              <a:t>attenuation</a:t>
            </a:r>
            <a:endParaRPr lang="fr-FR" sz="1600" b="1" dirty="0">
              <a:solidFill>
                <a:schemeClr val="accent2"/>
              </a:solidFill>
              <a:latin typeface="Verdana" charset="0"/>
              <a:cs typeface="Times" charset="0"/>
            </a:endParaRPr>
          </a:p>
          <a:p>
            <a:pPr algn="ctr"/>
            <a:r>
              <a:rPr lang="fr-FR" sz="1600" b="0" dirty="0" err="1">
                <a:latin typeface="Verdana" charset="0"/>
                <a:cs typeface="Times" charset="0"/>
              </a:rPr>
              <a:t>incoming</a:t>
            </a:r>
            <a:r>
              <a:rPr lang="fr-FR" sz="1600" b="0" dirty="0">
                <a:latin typeface="Verdana" charset="0"/>
                <a:cs typeface="Times" charset="0"/>
              </a:rPr>
              <a:t> </a:t>
            </a:r>
            <a:r>
              <a:rPr lang="fr-FR" sz="1600" b="0" dirty="0" err="1">
                <a:latin typeface="Verdana" charset="0"/>
                <a:cs typeface="Times" charset="0"/>
              </a:rPr>
              <a:t>elastic</a:t>
            </a:r>
            <a:r>
              <a:rPr lang="fr-FR" sz="1600" b="0" dirty="0">
                <a:latin typeface="Verdana" charset="0"/>
                <a:cs typeface="Times" charset="0"/>
              </a:rPr>
              <a:t> </a:t>
            </a:r>
            <a:r>
              <a:rPr lang="fr-FR" sz="1600" b="0" dirty="0" err="1">
                <a:latin typeface="Verdana" charset="0"/>
                <a:cs typeface="Times" charset="0"/>
              </a:rPr>
              <a:t>energy</a:t>
            </a:r>
            <a:r>
              <a:rPr lang="fr-FR" sz="1600" b="0" dirty="0">
                <a:latin typeface="Verdana" charset="0"/>
                <a:cs typeface="Times" charset="0"/>
              </a:rPr>
              <a:t> </a:t>
            </a:r>
          </a:p>
          <a:p>
            <a:pPr algn="ctr"/>
            <a:r>
              <a:rPr lang="fr-FR" sz="1600" b="0" dirty="0" err="1">
                <a:latin typeface="Verdana" charset="0"/>
                <a:cs typeface="Times" charset="0"/>
              </a:rPr>
              <a:t>is</a:t>
            </a:r>
            <a:r>
              <a:rPr lang="fr-FR" sz="1600" b="0" dirty="0">
                <a:latin typeface="Verdana" charset="0"/>
                <a:cs typeface="Times" charset="0"/>
              </a:rPr>
              <a:t> </a:t>
            </a:r>
            <a:r>
              <a:rPr lang="fr-FR" sz="1600" b="0" dirty="0" err="1">
                <a:latin typeface="Verdana" charset="0"/>
                <a:cs typeface="Times" charset="0"/>
              </a:rPr>
              <a:t>conserved</a:t>
            </a:r>
            <a:endParaRPr lang="fr-FR" sz="1600" b="0" dirty="0">
              <a:latin typeface="Verdana" charset="0"/>
              <a:cs typeface="Times" charset="0"/>
            </a:endParaRPr>
          </a:p>
        </p:txBody>
      </p:sp>
      <p:sp>
        <p:nvSpPr>
          <p:cNvPr id="7189" name="ZoneTexte 81"/>
          <p:cNvSpPr txBox="1">
            <a:spLocks noChangeArrowheads="1"/>
          </p:cNvSpPr>
          <p:nvPr/>
        </p:nvSpPr>
        <p:spPr bwMode="auto">
          <a:xfrm>
            <a:off x="5876925" y="1554848"/>
            <a:ext cx="30194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a:r>
              <a:rPr lang="fr-FR" sz="1600" b="1" dirty="0" err="1">
                <a:solidFill>
                  <a:schemeClr val="accent2"/>
                </a:solidFill>
                <a:latin typeface="Verdana" charset="0"/>
                <a:cs typeface="Times" charset="0"/>
              </a:rPr>
              <a:t>Intrinsic</a:t>
            </a:r>
            <a:r>
              <a:rPr lang="fr-FR" sz="1600" b="1" dirty="0">
                <a:solidFill>
                  <a:schemeClr val="accent2"/>
                </a:solidFill>
                <a:latin typeface="Verdana" charset="0"/>
                <a:cs typeface="Times" charset="0"/>
              </a:rPr>
              <a:t> </a:t>
            </a:r>
            <a:r>
              <a:rPr lang="fr-FR" sz="1600" b="1" dirty="0" err="1">
                <a:solidFill>
                  <a:schemeClr val="accent2"/>
                </a:solidFill>
                <a:latin typeface="Verdana" charset="0"/>
                <a:cs typeface="Times" charset="0"/>
              </a:rPr>
              <a:t>attenuation</a:t>
            </a:r>
            <a:endParaRPr lang="fr-FR" sz="1600" b="1" dirty="0">
              <a:solidFill>
                <a:schemeClr val="accent2"/>
              </a:solidFill>
              <a:latin typeface="Verdana" charset="0"/>
              <a:cs typeface="Times" charset="0"/>
            </a:endParaRPr>
          </a:p>
          <a:p>
            <a:pPr algn="ctr"/>
            <a:r>
              <a:rPr lang="fr-FR" sz="1600" b="0" dirty="0" err="1">
                <a:latin typeface="Verdana" charset="0"/>
                <a:cs typeface="Times" charset="0"/>
              </a:rPr>
              <a:t>incoming</a:t>
            </a:r>
            <a:r>
              <a:rPr lang="fr-FR" sz="1600" b="0" dirty="0">
                <a:latin typeface="Verdana" charset="0"/>
                <a:cs typeface="Times" charset="0"/>
              </a:rPr>
              <a:t> </a:t>
            </a:r>
            <a:r>
              <a:rPr lang="fr-FR" sz="1600" b="0" dirty="0" err="1">
                <a:latin typeface="Verdana" charset="0"/>
                <a:cs typeface="Times" charset="0"/>
              </a:rPr>
              <a:t>elastic</a:t>
            </a:r>
            <a:r>
              <a:rPr lang="fr-FR" sz="1600" b="0" dirty="0">
                <a:latin typeface="Verdana" charset="0"/>
                <a:cs typeface="Times" charset="0"/>
              </a:rPr>
              <a:t> </a:t>
            </a:r>
            <a:r>
              <a:rPr lang="fr-FR" sz="1600" b="0" dirty="0" err="1">
                <a:latin typeface="Verdana" charset="0"/>
                <a:cs typeface="Times" charset="0"/>
              </a:rPr>
              <a:t>energy</a:t>
            </a:r>
            <a:r>
              <a:rPr lang="fr-FR" sz="1600" b="0" dirty="0">
                <a:latin typeface="Verdana" charset="0"/>
                <a:cs typeface="Times" charset="0"/>
              </a:rPr>
              <a:t> </a:t>
            </a:r>
          </a:p>
          <a:p>
            <a:pPr algn="ctr"/>
            <a:r>
              <a:rPr lang="fr-FR" sz="1600" b="0" dirty="0" err="1">
                <a:latin typeface="Verdana" charset="0"/>
                <a:cs typeface="Times" charset="0"/>
              </a:rPr>
              <a:t>is</a:t>
            </a:r>
            <a:r>
              <a:rPr lang="fr-FR" sz="1600" b="0" dirty="0">
                <a:latin typeface="Verdana" charset="0"/>
                <a:cs typeface="Times" charset="0"/>
              </a:rPr>
              <a:t> </a:t>
            </a:r>
            <a:r>
              <a:rPr lang="fr-FR" sz="1600" b="0" dirty="0" err="1">
                <a:latin typeface="Verdana" charset="0"/>
                <a:cs typeface="Times" charset="0"/>
              </a:rPr>
              <a:t>transformed</a:t>
            </a:r>
            <a:endParaRPr lang="fr-FR" sz="1600" b="0" dirty="0">
              <a:latin typeface="Verdana" charset="0"/>
              <a:cs typeface="Times" charset="0"/>
            </a:endParaRPr>
          </a:p>
        </p:txBody>
      </p:sp>
      <p:grpSp>
        <p:nvGrpSpPr>
          <p:cNvPr id="11" name="Grouper 17"/>
          <p:cNvGrpSpPr>
            <a:grpSpLocks/>
          </p:cNvGrpSpPr>
          <p:nvPr/>
        </p:nvGrpSpPr>
        <p:grpSpPr bwMode="auto">
          <a:xfrm>
            <a:off x="200025" y="2428202"/>
            <a:ext cx="5307013" cy="2536825"/>
            <a:chOff x="200304" y="3200169"/>
            <a:chExt cx="5307450" cy="2537277"/>
          </a:xfrm>
        </p:grpSpPr>
        <p:grpSp>
          <p:nvGrpSpPr>
            <p:cNvPr id="7184" name="Grouper 5"/>
            <p:cNvGrpSpPr>
              <a:grpSpLocks/>
            </p:cNvGrpSpPr>
            <p:nvPr/>
          </p:nvGrpSpPr>
          <p:grpSpPr bwMode="auto">
            <a:xfrm>
              <a:off x="200305" y="3430398"/>
              <a:ext cx="2714458" cy="2307048"/>
              <a:chOff x="5865591" y="799514"/>
              <a:chExt cx="2714458" cy="2307048"/>
            </a:xfrm>
          </p:grpSpPr>
          <p:sp>
            <p:nvSpPr>
              <p:cNvPr id="7186" name="TextBox 4"/>
              <p:cNvSpPr txBox="1">
                <a:spLocks noChangeArrowheads="1"/>
              </p:cNvSpPr>
              <p:nvPr/>
            </p:nvSpPr>
            <p:spPr bwMode="auto">
              <a:xfrm>
                <a:off x="6330766" y="799514"/>
                <a:ext cx="1992477" cy="5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a:r>
                  <a:rPr lang="en-US" sz="1600" b="0">
                    <a:latin typeface="Verdana" charset="0"/>
                    <a:cs typeface="Times New Roman" charset="0"/>
                  </a:rPr>
                  <a:t>Geometrical spreading</a:t>
                </a:r>
              </a:p>
            </p:txBody>
          </p:sp>
          <p:pic>
            <p:nvPicPr>
              <p:cNvPr id="7187" name="Imag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5591" y="1658851"/>
                <a:ext cx="2714458" cy="14477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Accolade ouvrante 13"/>
            <p:cNvSpPr>
              <a:spLocks/>
            </p:cNvSpPr>
            <p:nvPr/>
          </p:nvSpPr>
          <p:spPr bwMode="auto">
            <a:xfrm rot="5400000">
              <a:off x="2709510" y="690963"/>
              <a:ext cx="289037" cy="5307450"/>
            </a:xfrm>
            <a:prstGeom prst="leftBrace">
              <a:avLst>
                <a:gd name="adj1" fmla="val 8331"/>
                <a:gd name="adj2" fmla="val 50000"/>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endParaRPr lang="en-US" sz="1600" b="0">
                <a:latin typeface="Verdana" charset="0"/>
              </a:endParaRPr>
            </a:p>
          </p:txBody>
        </p:sp>
      </p:grpSp>
      <p:sp>
        <p:nvSpPr>
          <p:cNvPr id="7182" name="TextBox 4"/>
          <p:cNvSpPr txBox="1">
            <a:spLocks noChangeArrowheads="1"/>
          </p:cNvSpPr>
          <p:nvPr/>
        </p:nvSpPr>
        <p:spPr bwMode="auto">
          <a:xfrm>
            <a:off x="5929313" y="2647734"/>
            <a:ext cx="2952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a:r>
              <a:rPr lang="en-US" sz="1600" b="0" dirty="0" err="1">
                <a:solidFill>
                  <a:srgbClr val="000000"/>
                </a:solidFill>
                <a:latin typeface="Verdana" charset="0"/>
                <a:cs typeface="Times New Roman" charset="0"/>
              </a:rPr>
              <a:t>Anelasticity</a:t>
            </a:r>
            <a:endParaRPr lang="en-US" sz="1600" b="0" dirty="0">
              <a:solidFill>
                <a:srgbClr val="000000"/>
              </a:solidFill>
              <a:latin typeface="Verdana" charset="0"/>
              <a:cs typeface="Times New Roman" charset="0"/>
            </a:endParaRPr>
          </a:p>
          <a:p>
            <a:pPr algn="ctr"/>
            <a:r>
              <a:rPr lang="en-US" sz="1600" b="0" dirty="0">
                <a:solidFill>
                  <a:srgbClr val="000000"/>
                </a:solidFill>
                <a:latin typeface="Verdana" charset="0"/>
                <a:cs typeface="Times New Roman" charset="0"/>
              </a:rPr>
              <a:t>(dislocations, diffusion, … )</a:t>
            </a:r>
          </a:p>
        </p:txBody>
      </p:sp>
      <p:pic>
        <p:nvPicPr>
          <p:cNvPr id="7183" name="Image 82"/>
          <p:cNvPicPr>
            <a:picLocks noChangeAspect="1"/>
          </p:cNvPicPr>
          <p:nvPr/>
        </p:nvPicPr>
        <p:blipFill>
          <a:blip r:embed="rId4" cstate="email">
            <a:extLst>
              <a:ext uri="{28A0092B-C50C-407E-A947-70E740481C1C}">
                <a14:useLocalDpi xmlns:a14="http://schemas.microsoft.com/office/drawing/2010/main" val="0"/>
              </a:ext>
            </a:extLst>
          </a:blip>
          <a:srcRect b="62132"/>
          <a:stretch>
            <a:fillRect/>
          </a:stretch>
        </p:blipFill>
        <p:spPr bwMode="auto">
          <a:xfrm>
            <a:off x="6042025" y="3507702"/>
            <a:ext cx="2713038" cy="1458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1" name="Rectangle 4"/>
          <p:cNvSpPr>
            <a:spLocks noChangeArrowheads="1"/>
          </p:cNvSpPr>
          <p:nvPr/>
        </p:nvSpPr>
        <p:spPr bwMode="auto">
          <a:xfrm rot="16200000">
            <a:off x="7980363" y="4136352"/>
            <a:ext cx="1793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000" b="0" i="1">
                <a:latin typeface="Verdana" charset="0"/>
                <a:cs typeface="Times" charset="0"/>
              </a:rPr>
              <a:t>Karato &amp; Spetzler </a:t>
            </a:r>
            <a:r>
              <a:rPr lang="en-US" sz="1000" b="0">
                <a:latin typeface="Verdana" charset="0"/>
                <a:cs typeface="Times" charset="0"/>
              </a:rPr>
              <a:t>[1990]</a:t>
            </a:r>
            <a:endParaRPr lang="fr-FR" sz="1000" b="0">
              <a:latin typeface="Verdana" charset="0"/>
              <a:cs typeface="Times" charset="0"/>
            </a:endParaRPr>
          </a:p>
        </p:txBody>
      </p:sp>
      <p:sp>
        <p:nvSpPr>
          <p:cNvPr id="41" name="Accolade ouvrante 40"/>
          <p:cNvSpPr>
            <a:spLocks/>
          </p:cNvSpPr>
          <p:nvPr/>
        </p:nvSpPr>
        <p:spPr bwMode="auto">
          <a:xfrm rot="5400000">
            <a:off x="7243763" y="1210589"/>
            <a:ext cx="288925" cy="2733675"/>
          </a:xfrm>
          <a:prstGeom prst="leftBrace">
            <a:avLst>
              <a:gd name="adj1" fmla="val 8323"/>
              <a:gd name="adj2" fmla="val 50000"/>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endParaRPr lang="en-US" sz="1600" b="0">
              <a:latin typeface="Verdana" charset="0"/>
            </a:endParaRPr>
          </a:p>
        </p:txBody>
      </p:sp>
      <p:sp>
        <p:nvSpPr>
          <p:cNvPr id="49" name="Rectangle 3"/>
          <p:cNvSpPr>
            <a:spLocks noChangeArrowheads="1"/>
          </p:cNvSpPr>
          <p:nvPr/>
        </p:nvSpPr>
        <p:spPr bwMode="auto">
          <a:xfrm>
            <a:off x="1259978" y="5276581"/>
            <a:ext cx="6649897"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3200" dirty="0">
                <a:solidFill>
                  <a:srgbClr val="FFC000"/>
                </a:solidFill>
                <a:latin typeface="Verdana" charset="0"/>
              </a:rPr>
              <a:t> </a:t>
            </a:r>
            <a:r>
              <a:rPr lang="en-US" sz="2400" b="1" dirty="0" smtClean="0">
                <a:solidFill>
                  <a:schemeClr val="accent2"/>
                </a:solidFill>
                <a:effectLst>
                  <a:outerShdw blurRad="38100" dist="38100" dir="2700000" algn="tl">
                    <a:srgbClr val="000000">
                      <a:alpha val="43137"/>
                    </a:srgbClr>
                  </a:outerShdw>
                </a:effectLst>
                <a:latin typeface="Verdana" charset="0"/>
              </a:rPr>
              <a:t>Q</a:t>
            </a:r>
            <a:r>
              <a:rPr lang="en-US" sz="2400" b="0" dirty="0" smtClean="0">
                <a:effectLst>
                  <a:outerShdw blurRad="38100" dist="38100" dir="2700000" algn="tl">
                    <a:srgbClr val="000000">
                      <a:alpha val="43137"/>
                    </a:srgbClr>
                  </a:outerShdw>
                </a:effectLst>
                <a:latin typeface="Verdana" charset="0"/>
              </a:rPr>
              <a:t> </a:t>
            </a:r>
            <a:r>
              <a:rPr lang="en-US" sz="2400" b="0" i="1" dirty="0">
                <a:latin typeface="Verdana" charset="0"/>
              </a:rPr>
              <a:t>(quality factor)</a:t>
            </a:r>
            <a:r>
              <a:rPr lang="en-US" sz="2400" b="0" dirty="0">
                <a:latin typeface="Verdana" charset="0"/>
              </a:rPr>
              <a:t> or </a:t>
            </a:r>
            <a:r>
              <a:rPr lang="en-US" sz="2400" b="0" dirty="0" smtClean="0">
                <a:solidFill>
                  <a:schemeClr val="accent2"/>
                </a:solidFill>
                <a:effectLst>
                  <a:outerShdw blurRad="38100" dist="38100" dir="2700000" algn="tl">
                    <a:srgbClr val="000000">
                      <a:alpha val="43137"/>
                    </a:srgbClr>
                  </a:outerShdw>
                </a:effectLst>
                <a:latin typeface="Verdana" charset="0"/>
              </a:rPr>
              <a:t>q</a:t>
            </a:r>
            <a:r>
              <a:rPr lang="en-US" sz="2400" b="0" dirty="0" smtClean="0">
                <a:effectLst>
                  <a:outerShdw blurRad="38100" dist="38100" dir="2700000" algn="tl">
                    <a:srgbClr val="000000">
                      <a:alpha val="43137"/>
                    </a:srgbClr>
                  </a:outerShdw>
                </a:effectLst>
                <a:latin typeface="Verdana" charset="0"/>
              </a:rPr>
              <a:t> </a:t>
            </a:r>
            <a:r>
              <a:rPr lang="en-US" sz="2400" b="0" i="1" dirty="0">
                <a:latin typeface="Verdana" charset="0"/>
              </a:rPr>
              <a:t>(absorption</a:t>
            </a:r>
            <a:r>
              <a:rPr lang="en-US" sz="2400" b="0" i="1" dirty="0" smtClean="0">
                <a:latin typeface="Verdana" charset="0"/>
              </a:rPr>
              <a:t>)</a:t>
            </a:r>
          </a:p>
          <a:p>
            <a:pPr algn="ctr" eaLnBrk="0" hangingPunct="0"/>
            <a:r>
              <a:rPr lang="en-US" sz="2400" dirty="0" smtClean="0">
                <a:latin typeface="Verdana" charset="0"/>
              </a:rPr>
              <a:t> </a:t>
            </a:r>
            <a:endParaRPr lang="en-US" sz="1600" dirty="0">
              <a:latin typeface="Verdana" charset="0"/>
            </a:endParaRPr>
          </a:p>
          <a:p>
            <a:pPr algn="ctr" eaLnBrk="0" hangingPunct="0"/>
            <a:r>
              <a:rPr lang="en-US" sz="2000" b="0" dirty="0">
                <a:latin typeface="Verdana" charset="0"/>
              </a:rPr>
              <a:t>q = 1/Q = - </a:t>
            </a:r>
            <a:r>
              <a:rPr lang="en-US" sz="2000" b="0" dirty="0">
                <a:latin typeface="Symbol" charset="2"/>
                <a:sym typeface="Symbol" charset="2"/>
              </a:rPr>
              <a:t>D</a:t>
            </a:r>
            <a:r>
              <a:rPr lang="en-US" sz="2000" b="0" dirty="0">
                <a:latin typeface="Verdana" charset="0"/>
              </a:rPr>
              <a:t>E/2</a:t>
            </a:r>
            <a:r>
              <a:rPr lang="en-US" sz="2000" b="0" dirty="0">
                <a:latin typeface="Symbol" charset="2"/>
                <a:sym typeface="Symbol" charset="2"/>
              </a:rPr>
              <a:t>p</a:t>
            </a:r>
            <a:r>
              <a:rPr lang="en-US" sz="2000" b="0" dirty="0">
                <a:latin typeface="Verdana" charset="0"/>
              </a:rPr>
              <a:t>E = - </a:t>
            </a:r>
            <a:r>
              <a:rPr lang="en-US" sz="2000" b="0" dirty="0">
                <a:latin typeface="Symbol" charset="2"/>
                <a:sym typeface="Symbol" charset="2"/>
              </a:rPr>
              <a:t>D</a:t>
            </a:r>
            <a:r>
              <a:rPr lang="en-US" sz="2000" b="0" dirty="0">
                <a:latin typeface="Verdana" charset="0"/>
              </a:rPr>
              <a:t>A/</a:t>
            </a:r>
            <a:r>
              <a:rPr lang="en-US" sz="2000" b="0" dirty="0" err="1">
                <a:latin typeface="Symbol" charset="2"/>
                <a:sym typeface="Symbol" charset="2"/>
              </a:rPr>
              <a:t>p</a:t>
            </a:r>
            <a:r>
              <a:rPr lang="en-US" sz="2000" b="0" dirty="0" err="1">
                <a:latin typeface="Verdana" charset="0"/>
              </a:rPr>
              <a:t>A</a:t>
            </a:r>
            <a:endParaRPr lang="en-US" sz="2000" b="0" dirty="0">
              <a:latin typeface="Verdana" charset="0"/>
            </a:endParaRPr>
          </a:p>
        </p:txBody>
      </p:sp>
      <p:sp>
        <p:nvSpPr>
          <p:cNvPr id="37" name="Date Placeholder 3"/>
          <p:cNvSpPr>
            <a:spLocks noGrp="1"/>
          </p:cNvSpPr>
          <p:nvPr>
            <p:ph type="dt" sz="half" idx="10"/>
          </p:nvPr>
        </p:nvSpPr>
        <p:spPr>
          <a:xfrm>
            <a:off x="6580094" y="188259"/>
            <a:ext cx="2133600" cy="365125"/>
          </a:xfrm>
        </p:spPr>
        <p:txBody>
          <a:bodyPr/>
          <a:lstStyle/>
          <a:p>
            <a:fld id="{8EB2F897-F659-5645-B4EC-C7C56C9097B5}" type="datetime1">
              <a:rPr lang="en-US" smtClean="0"/>
              <a:t>7/6/14</a:t>
            </a:fld>
            <a:endParaRPr lang="en-US"/>
          </a:p>
        </p:txBody>
      </p:sp>
      <p:sp>
        <p:nvSpPr>
          <p:cNvPr id="38" name="Footer Placeholder 4"/>
          <p:cNvSpPr>
            <a:spLocks noGrp="1"/>
          </p:cNvSpPr>
          <p:nvPr>
            <p:ph type="ftr" sz="quarter" idx="11"/>
          </p:nvPr>
        </p:nvSpPr>
        <p:spPr>
          <a:xfrm>
            <a:off x="1120588" y="188259"/>
            <a:ext cx="2895600" cy="365125"/>
          </a:xfrm>
        </p:spPr>
        <p:txBody>
          <a:bodyPr/>
          <a:lstStyle/>
          <a:p>
            <a:r>
              <a:rPr lang="en-US" smtClean="0"/>
              <a:t>CIDER 2014 - Seismology #1 - Ved Lekic</a:t>
            </a:r>
            <a:endParaRPr lang="en-US" dirty="0"/>
          </a:p>
        </p:txBody>
      </p:sp>
    </p:spTree>
    <p:extLst>
      <p:ext uri="{BB962C8B-B14F-4D97-AF65-F5344CB8AC3E}">
        <p14:creationId xmlns:p14="http://schemas.microsoft.com/office/powerpoint/2010/main" val="23935482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Scattering</a:t>
            </a:r>
            <a:endParaRPr lang="en-US" sz="2800" dirty="0"/>
          </a:p>
        </p:txBody>
      </p:sp>
      <p:sp>
        <p:nvSpPr>
          <p:cNvPr id="7" name="Text Placeholder 6"/>
          <p:cNvSpPr>
            <a:spLocks noGrp="1"/>
          </p:cNvSpPr>
          <p:nvPr>
            <p:ph type="subTitle" idx="1"/>
          </p:nvPr>
        </p:nvSpPr>
        <p:spPr/>
        <p:txBody>
          <a:bodyPr>
            <a:normAutofit fontScale="92500" lnSpcReduction="20000"/>
          </a:bodyPr>
          <a:lstStyle/>
          <a:p>
            <a:r>
              <a:rPr lang="en-US" dirty="0" smtClean="0"/>
              <a:t>Seismic waves can scatter from heterogeneities within the elastic medium</a:t>
            </a:r>
          </a:p>
          <a:p>
            <a:endParaRPr lang="en-US" dirty="0" smtClean="0"/>
          </a:p>
          <a:p>
            <a:r>
              <a:rPr lang="en-US" dirty="0" smtClean="0"/>
              <a:t>Scattering is efficient if the size of the </a:t>
            </a:r>
            <a:r>
              <a:rPr lang="en-US" dirty="0" err="1" smtClean="0"/>
              <a:t>scatterer</a:t>
            </a:r>
            <a:r>
              <a:rPr lang="en-US" dirty="0" smtClean="0"/>
              <a:t> is similar to the wavelength</a:t>
            </a:r>
          </a:p>
          <a:p>
            <a:endParaRPr lang="en-US" dirty="0" smtClean="0"/>
          </a:p>
          <a:p>
            <a:r>
              <a:rPr lang="en-US" dirty="0" smtClean="0"/>
              <a:t>Scattering re-distributes energy, decreasing amplitudes at the beginning of a seismogram, and increasing them in the back (the “coda”)</a:t>
            </a:r>
          </a:p>
          <a:p>
            <a:r>
              <a:rPr lang="en-US" dirty="0" smtClean="0"/>
              <a:t> </a:t>
            </a:r>
            <a:endParaRPr lang="en-US" dirty="0"/>
          </a:p>
        </p:txBody>
      </p:sp>
      <p:sp>
        <p:nvSpPr>
          <p:cNvPr id="4" name="Date Placeholder 3"/>
          <p:cNvSpPr>
            <a:spLocks noGrp="1"/>
          </p:cNvSpPr>
          <p:nvPr>
            <p:ph type="dt" sz="half" idx="10"/>
          </p:nvPr>
        </p:nvSpPr>
        <p:spPr/>
        <p:txBody>
          <a:bodyPr/>
          <a:lstStyle/>
          <a:p>
            <a:fld id="{B3C6F1F5-C42B-3244-8080-1DAAE25845A7}"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pic>
        <p:nvPicPr>
          <p:cNvPr id="11" name="Scattering_720p.mp4">
            <a:hlinkClick r:id="" action="ppaction://media"/>
          </p:cNvPr>
          <p:cNvPicPr>
            <a:picLocks noGrp="1" noChangeAspect="1"/>
          </p:cNvPicPr>
          <p:nvPr>
            <p:ph type="pic" sz="quarter" idx="13"/>
            <a:videoFile r:link="rId2"/>
            <p:extLst>
              <p:ext uri="{DAA4B4D4-6D71-4841-9C94-3DE7FCFB9230}">
                <p14:media xmlns:p14="http://schemas.microsoft.com/office/powerpoint/2010/main" r:embed="rId1"/>
              </p:ext>
            </p:extLst>
          </p:nvPr>
        </p:nvPicPr>
        <p:blipFill>
          <a:blip r:embed="rId4"/>
          <a:srcRect t="11085" b="11085"/>
          <a:stretch>
            <a:fillRect/>
          </a:stretch>
        </p:blipFill>
        <p:spPr>
          <a:xfrm>
            <a:off x="863600" y="612775"/>
            <a:ext cx="8040594" cy="3497263"/>
          </a:xfrm>
        </p:spPr>
      </p:pic>
      <p:sp>
        <p:nvSpPr>
          <p:cNvPr id="6" name="Slide Number Placeholder 5"/>
          <p:cNvSpPr>
            <a:spLocks noGrp="1"/>
          </p:cNvSpPr>
          <p:nvPr>
            <p:ph type="sldNum" sz="quarter" idx="4294967295"/>
          </p:nvPr>
        </p:nvSpPr>
        <p:spPr>
          <a:xfrm>
            <a:off x="8686800" y="6569075"/>
            <a:ext cx="457200" cy="365125"/>
          </a:xfrm>
        </p:spPr>
        <p:txBody>
          <a:bodyPr/>
          <a:lstStyle/>
          <a:p>
            <a:fld id="{4A822907-8A9D-4F6B-98F6-913902AD56B5}" type="slidenum">
              <a:rPr lang="en-US" smtClean="0"/>
              <a:t>46</a:t>
            </a:fld>
            <a:endParaRPr lang="en-US"/>
          </a:p>
        </p:txBody>
      </p:sp>
    </p:spTree>
    <p:extLst>
      <p:ext uri="{BB962C8B-B14F-4D97-AF65-F5344CB8AC3E}">
        <p14:creationId xmlns:p14="http://schemas.microsoft.com/office/powerpoint/2010/main" val="6565394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1295400" y="990600"/>
            <a:ext cx="647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endParaRPr lang="en-US" sz="2000">
              <a:solidFill>
                <a:srgbClr val="333333"/>
              </a:solidFill>
              <a:latin typeface="Verdana" charset="0"/>
            </a:endParaRPr>
          </a:p>
          <a:p>
            <a:pPr algn="ctr" eaLnBrk="0" hangingPunct="0"/>
            <a:r>
              <a:rPr lang="en-US" sz="2000">
                <a:solidFill>
                  <a:srgbClr val="333333"/>
                </a:solidFill>
                <a:latin typeface="Verdana" charset="0"/>
              </a:rPr>
              <a:t>  </a:t>
            </a:r>
            <a:endParaRPr lang="en-US" sz="2400">
              <a:solidFill>
                <a:srgbClr val="333333"/>
              </a:solidFill>
              <a:latin typeface="Verdana" charset="0"/>
            </a:endParaRPr>
          </a:p>
          <a:p>
            <a:pPr algn="ctr" eaLnBrk="0" hangingPunct="0"/>
            <a:endParaRPr lang="en-US" sz="2400">
              <a:latin typeface="Verdana" charset="0"/>
            </a:endParaRPr>
          </a:p>
          <a:p>
            <a:pPr algn="ctr" eaLnBrk="0" hangingPunct="0"/>
            <a:endParaRPr lang="en-US" sz="2400">
              <a:latin typeface="Verdana" charset="0"/>
            </a:endParaRPr>
          </a:p>
        </p:txBody>
      </p:sp>
      <p:sp>
        <p:nvSpPr>
          <p:cNvPr id="2" name="Title 1"/>
          <p:cNvSpPr>
            <a:spLocks noGrp="1"/>
          </p:cNvSpPr>
          <p:nvPr>
            <p:ph type="title"/>
          </p:nvPr>
        </p:nvSpPr>
        <p:spPr/>
        <p:txBody>
          <a:bodyPr>
            <a:normAutofit fontScale="90000"/>
          </a:bodyPr>
          <a:lstStyle/>
          <a:p>
            <a:r>
              <a:rPr lang="en-US" sz="3200" dirty="0" smtClean="0"/>
              <a:t>Characterization of intrinsic attenuation</a:t>
            </a:r>
            <a:endParaRPr lang="en-US" sz="3200" dirty="0"/>
          </a:p>
        </p:txBody>
      </p:sp>
      <p:sp>
        <p:nvSpPr>
          <p:cNvPr id="22" name="Line 3"/>
          <p:cNvSpPr>
            <a:spLocks noChangeShapeType="1"/>
          </p:cNvSpPr>
          <p:nvPr/>
        </p:nvSpPr>
        <p:spPr bwMode="auto">
          <a:xfrm>
            <a:off x="3886200" y="4366109"/>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4"/>
          <p:cNvSpPr>
            <a:spLocks noChangeArrowheads="1"/>
          </p:cNvSpPr>
          <p:nvPr/>
        </p:nvSpPr>
        <p:spPr bwMode="auto">
          <a:xfrm>
            <a:off x="3766280" y="4412329"/>
            <a:ext cx="17332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solidFill>
                  <a:schemeClr val="accent2"/>
                </a:solidFill>
                <a:latin typeface="Verdana" charset="0"/>
              </a:rPr>
              <a:t>external gradient</a:t>
            </a:r>
            <a:endParaRPr lang="fr-FR" sz="1400" dirty="0">
              <a:solidFill>
                <a:schemeClr val="accent2"/>
              </a:solidFill>
              <a:latin typeface="Verdana" charset="0"/>
            </a:endParaRPr>
          </a:p>
        </p:txBody>
      </p:sp>
      <p:sp>
        <p:nvSpPr>
          <p:cNvPr id="175" name="Rectangle 158"/>
          <p:cNvSpPr>
            <a:spLocks noChangeArrowheads="1"/>
          </p:cNvSpPr>
          <p:nvPr/>
        </p:nvSpPr>
        <p:spPr bwMode="auto">
          <a:xfrm>
            <a:off x="310089" y="4103078"/>
            <a:ext cx="27024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600" dirty="0">
                <a:latin typeface="Verdana" charset="0"/>
              </a:rPr>
              <a:t>Elastic energy of waves is consumed </a:t>
            </a:r>
            <a:r>
              <a:rPr lang="en-US" sz="1600" dirty="0" smtClean="0">
                <a:latin typeface="Verdana" charset="0"/>
              </a:rPr>
              <a:t>in dissipative </a:t>
            </a:r>
            <a:r>
              <a:rPr lang="en-US" sz="1600" dirty="0">
                <a:latin typeface="Verdana" charset="0"/>
              </a:rPr>
              <a:t>processes (</a:t>
            </a:r>
            <a:r>
              <a:rPr lang="en-US" sz="1600" i="1" dirty="0" err="1">
                <a:latin typeface="Verdana" charset="0"/>
              </a:rPr>
              <a:t>Knopoff</a:t>
            </a:r>
            <a:r>
              <a:rPr lang="en-US" sz="1600" i="1" dirty="0">
                <a:latin typeface="Verdana" charset="0"/>
              </a:rPr>
              <a:t>, 1964</a:t>
            </a:r>
            <a:r>
              <a:rPr lang="en-US" sz="1600" dirty="0">
                <a:latin typeface="Verdana" charset="0"/>
              </a:rPr>
              <a:t>)</a:t>
            </a:r>
            <a:endParaRPr lang="en-US" sz="2000" dirty="0">
              <a:latin typeface="Verdana" charset="0"/>
            </a:endParaRPr>
          </a:p>
          <a:p>
            <a:pPr eaLnBrk="0" hangingPunct="0"/>
            <a:endParaRPr lang="en-US" sz="1600" dirty="0">
              <a:latin typeface="Verdana" charset="0"/>
            </a:endParaRPr>
          </a:p>
          <a:p>
            <a:pPr eaLnBrk="0" hangingPunct="0"/>
            <a:r>
              <a:rPr lang="en-US" sz="1600" dirty="0" smtClean="0">
                <a:latin typeface="Verdana" charset="0"/>
              </a:rPr>
              <a:t>Many </a:t>
            </a:r>
            <a:r>
              <a:rPr lang="en-US" sz="1600" dirty="0">
                <a:latin typeface="Verdana" charset="0"/>
              </a:rPr>
              <a:t>different dissipation mechanisms exist in the mantle </a:t>
            </a:r>
          </a:p>
          <a:p>
            <a:pPr eaLnBrk="0" hangingPunct="0"/>
            <a:r>
              <a:rPr lang="en-US" sz="1600" b="0" i="1" dirty="0">
                <a:latin typeface="Verdana" charset="0"/>
              </a:rPr>
              <a:t>(e.g. Jackson and Anderson 1970)</a:t>
            </a:r>
            <a:endParaRPr lang="fr-FR" sz="1600" b="0" i="1" dirty="0">
              <a:latin typeface="Verdana" charset="0"/>
            </a:endParaRPr>
          </a:p>
        </p:txBody>
      </p:sp>
      <p:sp>
        <p:nvSpPr>
          <p:cNvPr id="177" name="Slide Number Placeholder 4"/>
          <p:cNvSpPr>
            <a:spLocks noGrp="1"/>
          </p:cNvSpPr>
          <p:nvPr>
            <p:ph type="sldNum" sz="quarter" idx="4294967295"/>
          </p:nvPr>
        </p:nvSpPr>
        <p:spPr>
          <a:xfrm>
            <a:off x="0" y="1272222"/>
            <a:ext cx="533400" cy="244476"/>
          </a:xfrm>
          <a:prstGeom prst="rect">
            <a:avLst/>
          </a:prstGeom>
        </p:spPr>
        <p:txBody>
          <a:bodyPr>
            <a:normAutofit/>
          </a:bodyPr>
          <a:lstStyle/>
          <a:p>
            <a:fld id="{F7886C9C-DC18-4195-8FD5-A50AA931D419}" type="slidenum">
              <a:rPr lang="en-US" smtClean="0"/>
              <a:pPr/>
              <a:t>47</a:t>
            </a:fld>
            <a:endParaRPr lang="en-US" dirty="0"/>
          </a:p>
        </p:txBody>
      </p:sp>
      <p:grpSp>
        <p:nvGrpSpPr>
          <p:cNvPr id="163" name="Group 5"/>
          <p:cNvGrpSpPr>
            <a:grpSpLocks/>
          </p:cNvGrpSpPr>
          <p:nvPr/>
        </p:nvGrpSpPr>
        <p:grpSpPr bwMode="auto">
          <a:xfrm>
            <a:off x="3020250" y="2161132"/>
            <a:ext cx="3042666" cy="2120646"/>
            <a:chOff x="240" y="960"/>
            <a:chExt cx="1584" cy="1104"/>
          </a:xfrm>
        </p:grpSpPr>
        <p:grpSp>
          <p:nvGrpSpPr>
            <p:cNvPr id="164" name="Group 6"/>
            <p:cNvGrpSpPr>
              <a:grpSpLocks/>
            </p:cNvGrpSpPr>
            <p:nvPr/>
          </p:nvGrpSpPr>
          <p:grpSpPr bwMode="auto">
            <a:xfrm>
              <a:off x="240" y="960"/>
              <a:ext cx="1584" cy="1104"/>
              <a:chOff x="528" y="960"/>
              <a:chExt cx="1584" cy="1104"/>
            </a:xfrm>
          </p:grpSpPr>
          <p:sp>
            <p:nvSpPr>
              <p:cNvPr id="168" name="Line 7"/>
              <p:cNvSpPr>
                <a:spLocks noChangeShapeType="1"/>
              </p:cNvSpPr>
              <p:nvPr/>
            </p:nvSpPr>
            <p:spPr bwMode="auto">
              <a:xfrm>
                <a:off x="528" y="1104"/>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8"/>
              <p:cNvSpPr>
                <a:spLocks noChangeShapeType="1"/>
              </p:cNvSpPr>
              <p:nvPr/>
            </p:nvSpPr>
            <p:spPr bwMode="auto">
              <a:xfrm>
                <a:off x="528" y="1296"/>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9"/>
              <p:cNvSpPr>
                <a:spLocks noChangeShapeType="1"/>
              </p:cNvSpPr>
              <p:nvPr/>
            </p:nvSpPr>
            <p:spPr bwMode="auto">
              <a:xfrm>
                <a:off x="528" y="1488"/>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0"/>
              <p:cNvSpPr>
                <a:spLocks noChangeShapeType="1"/>
              </p:cNvSpPr>
              <p:nvPr/>
            </p:nvSpPr>
            <p:spPr bwMode="auto">
              <a:xfrm>
                <a:off x="528" y="1680"/>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Line 11"/>
              <p:cNvSpPr>
                <a:spLocks noChangeShapeType="1"/>
              </p:cNvSpPr>
              <p:nvPr/>
            </p:nvSpPr>
            <p:spPr bwMode="auto">
              <a:xfrm>
                <a:off x="528" y="1872"/>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2"/>
              <p:cNvSpPr>
                <a:spLocks noChangeShapeType="1"/>
              </p:cNvSpPr>
              <p:nvPr/>
            </p:nvSpPr>
            <p:spPr bwMode="auto">
              <a:xfrm>
                <a:off x="72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Line 13"/>
              <p:cNvSpPr>
                <a:spLocks noChangeShapeType="1"/>
              </p:cNvSpPr>
              <p:nvPr/>
            </p:nvSpPr>
            <p:spPr bwMode="auto">
              <a:xfrm>
                <a:off x="96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Line 14"/>
              <p:cNvSpPr>
                <a:spLocks noChangeShapeType="1"/>
              </p:cNvSpPr>
              <p:nvPr/>
            </p:nvSpPr>
            <p:spPr bwMode="auto">
              <a:xfrm>
                <a:off x="120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Line 15"/>
              <p:cNvSpPr>
                <a:spLocks noChangeShapeType="1"/>
              </p:cNvSpPr>
              <p:nvPr/>
            </p:nvSpPr>
            <p:spPr bwMode="auto">
              <a:xfrm>
                <a:off x="144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Line 16"/>
              <p:cNvSpPr>
                <a:spLocks noChangeShapeType="1"/>
              </p:cNvSpPr>
              <p:nvPr/>
            </p:nvSpPr>
            <p:spPr bwMode="auto">
              <a:xfrm>
                <a:off x="168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Line 17"/>
              <p:cNvSpPr>
                <a:spLocks noChangeShapeType="1"/>
              </p:cNvSpPr>
              <p:nvPr/>
            </p:nvSpPr>
            <p:spPr bwMode="auto">
              <a:xfrm>
                <a:off x="192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Oval 18"/>
              <p:cNvSpPr>
                <a:spLocks noChangeArrowheads="1"/>
              </p:cNvSpPr>
              <p:nvPr/>
            </p:nvSpPr>
            <p:spPr bwMode="auto">
              <a:xfrm>
                <a:off x="67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Oval 19"/>
              <p:cNvSpPr>
                <a:spLocks noChangeArrowheads="1"/>
              </p:cNvSpPr>
              <p:nvPr/>
            </p:nvSpPr>
            <p:spPr bwMode="auto">
              <a:xfrm>
                <a:off x="67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 name="Oval 20"/>
              <p:cNvSpPr>
                <a:spLocks noChangeArrowheads="1"/>
              </p:cNvSpPr>
              <p:nvPr/>
            </p:nvSpPr>
            <p:spPr bwMode="auto">
              <a:xfrm>
                <a:off x="67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
              <p:cNvSpPr>
                <a:spLocks noChangeArrowheads="1"/>
              </p:cNvSpPr>
              <p:nvPr/>
            </p:nvSpPr>
            <p:spPr bwMode="auto">
              <a:xfrm>
                <a:off x="67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Oval 22"/>
              <p:cNvSpPr>
                <a:spLocks noChangeArrowheads="1"/>
              </p:cNvSpPr>
              <p:nvPr/>
            </p:nvSpPr>
            <p:spPr bwMode="auto">
              <a:xfrm>
                <a:off x="67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Oval 23"/>
              <p:cNvSpPr>
                <a:spLocks noChangeArrowheads="1"/>
              </p:cNvSpPr>
              <p:nvPr/>
            </p:nvSpPr>
            <p:spPr bwMode="auto">
              <a:xfrm>
                <a:off x="91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Oval 24"/>
              <p:cNvSpPr>
                <a:spLocks noChangeArrowheads="1"/>
              </p:cNvSpPr>
              <p:nvPr/>
            </p:nvSpPr>
            <p:spPr bwMode="auto">
              <a:xfrm>
                <a:off x="91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Oval 25"/>
              <p:cNvSpPr>
                <a:spLocks noChangeArrowheads="1"/>
              </p:cNvSpPr>
              <p:nvPr/>
            </p:nvSpPr>
            <p:spPr bwMode="auto">
              <a:xfrm>
                <a:off x="91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Oval 26"/>
              <p:cNvSpPr>
                <a:spLocks noChangeArrowheads="1"/>
              </p:cNvSpPr>
              <p:nvPr/>
            </p:nvSpPr>
            <p:spPr bwMode="auto">
              <a:xfrm>
                <a:off x="91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Oval 27"/>
              <p:cNvSpPr>
                <a:spLocks noChangeArrowheads="1"/>
              </p:cNvSpPr>
              <p:nvPr/>
            </p:nvSpPr>
            <p:spPr bwMode="auto">
              <a:xfrm>
                <a:off x="91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Oval 28"/>
              <p:cNvSpPr>
                <a:spLocks noChangeArrowheads="1"/>
              </p:cNvSpPr>
              <p:nvPr/>
            </p:nvSpPr>
            <p:spPr bwMode="auto">
              <a:xfrm>
                <a:off x="115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Oval 29"/>
              <p:cNvSpPr>
                <a:spLocks noChangeArrowheads="1"/>
              </p:cNvSpPr>
              <p:nvPr/>
            </p:nvSpPr>
            <p:spPr bwMode="auto">
              <a:xfrm>
                <a:off x="115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Oval 30"/>
              <p:cNvSpPr>
                <a:spLocks noChangeArrowheads="1"/>
              </p:cNvSpPr>
              <p:nvPr/>
            </p:nvSpPr>
            <p:spPr bwMode="auto">
              <a:xfrm>
                <a:off x="115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Oval 31"/>
              <p:cNvSpPr>
                <a:spLocks noChangeArrowheads="1"/>
              </p:cNvSpPr>
              <p:nvPr/>
            </p:nvSpPr>
            <p:spPr bwMode="auto">
              <a:xfrm>
                <a:off x="115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32"/>
              <p:cNvSpPr>
                <a:spLocks noChangeArrowheads="1"/>
              </p:cNvSpPr>
              <p:nvPr/>
            </p:nvSpPr>
            <p:spPr bwMode="auto">
              <a:xfrm>
                <a:off x="115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Oval 33"/>
              <p:cNvSpPr>
                <a:spLocks noChangeArrowheads="1"/>
              </p:cNvSpPr>
              <p:nvPr/>
            </p:nvSpPr>
            <p:spPr bwMode="auto">
              <a:xfrm>
                <a:off x="139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34"/>
              <p:cNvSpPr>
                <a:spLocks noChangeArrowheads="1"/>
              </p:cNvSpPr>
              <p:nvPr/>
            </p:nvSpPr>
            <p:spPr bwMode="auto">
              <a:xfrm>
                <a:off x="139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35"/>
              <p:cNvSpPr>
                <a:spLocks noChangeArrowheads="1"/>
              </p:cNvSpPr>
              <p:nvPr/>
            </p:nvSpPr>
            <p:spPr bwMode="auto">
              <a:xfrm>
                <a:off x="139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Oval 36"/>
              <p:cNvSpPr>
                <a:spLocks noChangeArrowheads="1"/>
              </p:cNvSpPr>
              <p:nvPr/>
            </p:nvSpPr>
            <p:spPr bwMode="auto">
              <a:xfrm>
                <a:off x="139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Oval 37"/>
              <p:cNvSpPr>
                <a:spLocks noChangeArrowheads="1"/>
              </p:cNvSpPr>
              <p:nvPr/>
            </p:nvSpPr>
            <p:spPr bwMode="auto">
              <a:xfrm>
                <a:off x="139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38"/>
              <p:cNvSpPr>
                <a:spLocks noChangeArrowheads="1"/>
              </p:cNvSpPr>
              <p:nvPr/>
            </p:nvSpPr>
            <p:spPr bwMode="auto">
              <a:xfrm>
                <a:off x="163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Oval 39"/>
              <p:cNvSpPr>
                <a:spLocks noChangeArrowheads="1"/>
              </p:cNvSpPr>
              <p:nvPr/>
            </p:nvSpPr>
            <p:spPr bwMode="auto">
              <a:xfrm>
                <a:off x="163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Oval 40"/>
              <p:cNvSpPr>
                <a:spLocks noChangeArrowheads="1"/>
              </p:cNvSpPr>
              <p:nvPr/>
            </p:nvSpPr>
            <p:spPr bwMode="auto">
              <a:xfrm>
                <a:off x="163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Oval 41"/>
              <p:cNvSpPr>
                <a:spLocks noChangeArrowheads="1"/>
              </p:cNvSpPr>
              <p:nvPr/>
            </p:nvSpPr>
            <p:spPr bwMode="auto">
              <a:xfrm>
                <a:off x="163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Oval 42"/>
              <p:cNvSpPr>
                <a:spLocks noChangeArrowheads="1"/>
              </p:cNvSpPr>
              <p:nvPr/>
            </p:nvSpPr>
            <p:spPr bwMode="auto">
              <a:xfrm>
                <a:off x="163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Oval 43"/>
              <p:cNvSpPr>
                <a:spLocks noChangeArrowheads="1"/>
              </p:cNvSpPr>
              <p:nvPr/>
            </p:nvSpPr>
            <p:spPr bwMode="auto">
              <a:xfrm>
                <a:off x="187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44"/>
              <p:cNvSpPr>
                <a:spLocks noChangeArrowheads="1"/>
              </p:cNvSpPr>
              <p:nvPr/>
            </p:nvSpPr>
            <p:spPr bwMode="auto">
              <a:xfrm>
                <a:off x="187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Oval 45"/>
              <p:cNvSpPr>
                <a:spLocks noChangeArrowheads="1"/>
              </p:cNvSpPr>
              <p:nvPr/>
            </p:nvSpPr>
            <p:spPr bwMode="auto">
              <a:xfrm>
                <a:off x="187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Oval 46"/>
              <p:cNvSpPr>
                <a:spLocks noChangeArrowheads="1"/>
              </p:cNvSpPr>
              <p:nvPr/>
            </p:nvSpPr>
            <p:spPr bwMode="auto">
              <a:xfrm>
                <a:off x="187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47"/>
              <p:cNvSpPr>
                <a:spLocks noChangeArrowheads="1"/>
              </p:cNvSpPr>
              <p:nvPr/>
            </p:nvSpPr>
            <p:spPr bwMode="auto">
              <a:xfrm>
                <a:off x="187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5" name="Oval 48"/>
            <p:cNvSpPr>
              <a:spLocks noChangeArrowheads="1"/>
            </p:cNvSpPr>
            <p:nvPr/>
          </p:nvSpPr>
          <p:spPr bwMode="auto">
            <a:xfrm>
              <a:off x="1008" y="1728"/>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Oval 49"/>
            <p:cNvSpPr>
              <a:spLocks noChangeArrowheads="1"/>
            </p:cNvSpPr>
            <p:nvPr/>
          </p:nvSpPr>
          <p:spPr bwMode="auto">
            <a:xfrm>
              <a:off x="528" y="134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Oval 50"/>
            <p:cNvSpPr>
              <a:spLocks noChangeArrowheads="1"/>
            </p:cNvSpPr>
            <p:nvPr/>
          </p:nvSpPr>
          <p:spPr bwMode="auto">
            <a:xfrm>
              <a:off x="1248" y="1152"/>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 name="Date Placeholder 3"/>
          <p:cNvSpPr>
            <a:spLocks noGrp="1"/>
          </p:cNvSpPr>
          <p:nvPr>
            <p:ph type="dt" sz="half" idx="10"/>
          </p:nvPr>
        </p:nvSpPr>
        <p:spPr>
          <a:xfrm>
            <a:off x="6580094" y="188259"/>
            <a:ext cx="2133600" cy="365125"/>
          </a:xfrm>
        </p:spPr>
        <p:txBody>
          <a:bodyPr/>
          <a:lstStyle/>
          <a:p>
            <a:fld id="{B34B3BE2-EC2B-5948-B81C-A7DCE2FAD876}" type="datetime1">
              <a:rPr lang="en-US" smtClean="0"/>
              <a:t>7/6/14</a:t>
            </a:fld>
            <a:endParaRPr lang="en-US"/>
          </a:p>
        </p:txBody>
      </p:sp>
      <p:sp>
        <p:nvSpPr>
          <p:cNvPr id="56" name="Footer Placeholder 4"/>
          <p:cNvSpPr>
            <a:spLocks noGrp="1"/>
          </p:cNvSpPr>
          <p:nvPr>
            <p:ph type="ftr" sz="quarter" idx="11"/>
          </p:nvPr>
        </p:nvSpPr>
        <p:spPr>
          <a:xfrm>
            <a:off x="1120588" y="188259"/>
            <a:ext cx="2895600" cy="365125"/>
          </a:xfrm>
        </p:spPr>
        <p:txBody>
          <a:bodyPr/>
          <a:lstStyle/>
          <a:p>
            <a:r>
              <a:rPr lang="en-US" smtClean="0"/>
              <a:t>CIDER 2014 - Seismology #1 - Ved Lekic</a:t>
            </a:r>
            <a:endParaRPr lang="en-US" dirty="0"/>
          </a:p>
        </p:txBody>
      </p:sp>
    </p:spTree>
    <p:extLst>
      <p:ext uri="{BB962C8B-B14F-4D97-AF65-F5344CB8AC3E}">
        <p14:creationId xmlns:p14="http://schemas.microsoft.com/office/powerpoint/2010/main" val="299404627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1295400" y="990600"/>
            <a:ext cx="647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endParaRPr lang="en-US" sz="2000">
              <a:solidFill>
                <a:srgbClr val="333333"/>
              </a:solidFill>
              <a:latin typeface="Verdana" charset="0"/>
            </a:endParaRPr>
          </a:p>
          <a:p>
            <a:pPr algn="ctr" eaLnBrk="0" hangingPunct="0"/>
            <a:r>
              <a:rPr lang="en-US" sz="2000">
                <a:solidFill>
                  <a:srgbClr val="333333"/>
                </a:solidFill>
                <a:latin typeface="Verdana" charset="0"/>
              </a:rPr>
              <a:t>  </a:t>
            </a:r>
            <a:endParaRPr lang="en-US" sz="2400">
              <a:solidFill>
                <a:srgbClr val="333333"/>
              </a:solidFill>
              <a:latin typeface="Verdana" charset="0"/>
            </a:endParaRPr>
          </a:p>
          <a:p>
            <a:pPr algn="ctr" eaLnBrk="0" hangingPunct="0"/>
            <a:endParaRPr lang="en-US" sz="2400">
              <a:latin typeface="Verdana" charset="0"/>
            </a:endParaRPr>
          </a:p>
          <a:p>
            <a:pPr algn="ctr" eaLnBrk="0" hangingPunct="0"/>
            <a:endParaRPr lang="en-US" sz="2400">
              <a:latin typeface="Verdana" charset="0"/>
            </a:endParaRPr>
          </a:p>
        </p:txBody>
      </p:sp>
      <p:sp>
        <p:nvSpPr>
          <p:cNvPr id="2" name="Title 1"/>
          <p:cNvSpPr>
            <a:spLocks noGrp="1"/>
          </p:cNvSpPr>
          <p:nvPr>
            <p:ph type="title"/>
          </p:nvPr>
        </p:nvSpPr>
        <p:spPr/>
        <p:txBody>
          <a:bodyPr>
            <a:normAutofit fontScale="90000"/>
          </a:bodyPr>
          <a:lstStyle/>
          <a:p>
            <a:r>
              <a:rPr lang="en-US" sz="3200" dirty="0" smtClean="0"/>
              <a:t>Characterization of intrinsic attenuation</a:t>
            </a:r>
            <a:endParaRPr lang="en-US" sz="3200" dirty="0"/>
          </a:p>
        </p:txBody>
      </p:sp>
      <p:sp>
        <p:nvSpPr>
          <p:cNvPr id="22" name="Line 3"/>
          <p:cNvSpPr>
            <a:spLocks noChangeShapeType="1"/>
          </p:cNvSpPr>
          <p:nvPr/>
        </p:nvSpPr>
        <p:spPr bwMode="auto">
          <a:xfrm>
            <a:off x="3886200" y="4366109"/>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4"/>
          <p:cNvSpPr>
            <a:spLocks noChangeArrowheads="1"/>
          </p:cNvSpPr>
          <p:nvPr/>
        </p:nvSpPr>
        <p:spPr bwMode="auto">
          <a:xfrm>
            <a:off x="3766280" y="4412329"/>
            <a:ext cx="17332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solidFill>
                  <a:schemeClr val="accent2"/>
                </a:solidFill>
                <a:latin typeface="Verdana" charset="0"/>
              </a:rPr>
              <a:t>external gradient</a:t>
            </a:r>
            <a:endParaRPr lang="fr-FR" sz="1400" dirty="0">
              <a:solidFill>
                <a:schemeClr val="accent2"/>
              </a:solidFill>
              <a:latin typeface="Verdana" charset="0"/>
            </a:endParaRPr>
          </a:p>
        </p:txBody>
      </p:sp>
      <p:grpSp>
        <p:nvGrpSpPr>
          <p:cNvPr id="121" name="Group 102"/>
          <p:cNvGrpSpPr>
            <a:grpSpLocks/>
          </p:cNvGrpSpPr>
          <p:nvPr/>
        </p:nvGrpSpPr>
        <p:grpSpPr bwMode="auto">
          <a:xfrm>
            <a:off x="368763" y="2217213"/>
            <a:ext cx="2385378" cy="1014222"/>
            <a:chOff x="672" y="1152"/>
            <a:chExt cx="1366" cy="480"/>
          </a:xfrm>
        </p:grpSpPr>
        <p:sp>
          <p:nvSpPr>
            <p:cNvPr id="122" name="Line 103"/>
            <p:cNvSpPr>
              <a:spLocks noChangeShapeType="1"/>
            </p:cNvSpPr>
            <p:nvPr/>
          </p:nvSpPr>
          <p:spPr bwMode="auto">
            <a:xfrm>
              <a:off x="720" y="1440"/>
              <a:ext cx="110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Rectangle 104"/>
            <p:cNvSpPr>
              <a:spLocks noChangeArrowheads="1"/>
            </p:cNvSpPr>
            <p:nvPr/>
          </p:nvSpPr>
          <p:spPr bwMode="auto">
            <a:xfrm>
              <a:off x="672" y="1152"/>
              <a:ext cx="136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latin typeface="Verdana" charset="0"/>
                </a:rPr>
                <a:t>Incident seismic wave</a:t>
              </a:r>
              <a:endParaRPr lang="fr-FR" sz="1400" dirty="0">
                <a:latin typeface="Verdana" charset="0"/>
              </a:endParaRPr>
            </a:p>
          </p:txBody>
        </p:sp>
        <p:sp>
          <p:nvSpPr>
            <p:cNvPr id="124" name="Line 105"/>
            <p:cNvSpPr>
              <a:spLocks noChangeShapeType="1"/>
            </p:cNvSpPr>
            <p:nvPr/>
          </p:nvSpPr>
          <p:spPr bwMode="auto">
            <a:xfrm>
              <a:off x="720" y="1632"/>
              <a:ext cx="110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 name="Slide Number Placeholder 4"/>
          <p:cNvSpPr>
            <a:spLocks noGrp="1"/>
          </p:cNvSpPr>
          <p:nvPr>
            <p:ph type="sldNum" sz="quarter" idx="4294967295"/>
          </p:nvPr>
        </p:nvSpPr>
        <p:spPr>
          <a:xfrm>
            <a:off x="0" y="1272222"/>
            <a:ext cx="533400" cy="244476"/>
          </a:xfrm>
          <a:prstGeom prst="rect">
            <a:avLst/>
          </a:prstGeom>
        </p:spPr>
        <p:txBody>
          <a:bodyPr>
            <a:normAutofit/>
          </a:bodyPr>
          <a:lstStyle/>
          <a:p>
            <a:fld id="{F7886C9C-DC18-4195-8FD5-A50AA931D419}" type="slidenum">
              <a:rPr lang="en-US" smtClean="0"/>
              <a:pPr/>
              <a:t>48</a:t>
            </a:fld>
            <a:endParaRPr lang="en-US" dirty="0"/>
          </a:p>
        </p:txBody>
      </p:sp>
      <p:grpSp>
        <p:nvGrpSpPr>
          <p:cNvPr id="163" name="Group 5"/>
          <p:cNvGrpSpPr>
            <a:grpSpLocks/>
          </p:cNvGrpSpPr>
          <p:nvPr/>
        </p:nvGrpSpPr>
        <p:grpSpPr bwMode="auto">
          <a:xfrm>
            <a:off x="3020250" y="2161132"/>
            <a:ext cx="3042666" cy="2120646"/>
            <a:chOff x="240" y="960"/>
            <a:chExt cx="1584" cy="1104"/>
          </a:xfrm>
        </p:grpSpPr>
        <p:grpSp>
          <p:nvGrpSpPr>
            <p:cNvPr id="164" name="Group 6"/>
            <p:cNvGrpSpPr>
              <a:grpSpLocks/>
            </p:cNvGrpSpPr>
            <p:nvPr/>
          </p:nvGrpSpPr>
          <p:grpSpPr bwMode="auto">
            <a:xfrm>
              <a:off x="240" y="960"/>
              <a:ext cx="1584" cy="1104"/>
              <a:chOff x="528" y="960"/>
              <a:chExt cx="1584" cy="1104"/>
            </a:xfrm>
          </p:grpSpPr>
          <p:sp>
            <p:nvSpPr>
              <p:cNvPr id="168" name="Line 7"/>
              <p:cNvSpPr>
                <a:spLocks noChangeShapeType="1"/>
              </p:cNvSpPr>
              <p:nvPr/>
            </p:nvSpPr>
            <p:spPr bwMode="auto">
              <a:xfrm>
                <a:off x="528" y="1104"/>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8"/>
              <p:cNvSpPr>
                <a:spLocks noChangeShapeType="1"/>
              </p:cNvSpPr>
              <p:nvPr/>
            </p:nvSpPr>
            <p:spPr bwMode="auto">
              <a:xfrm>
                <a:off x="528" y="1296"/>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9"/>
              <p:cNvSpPr>
                <a:spLocks noChangeShapeType="1"/>
              </p:cNvSpPr>
              <p:nvPr/>
            </p:nvSpPr>
            <p:spPr bwMode="auto">
              <a:xfrm>
                <a:off x="528" y="1488"/>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0"/>
              <p:cNvSpPr>
                <a:spLocks noChangeShapeType="1"/>
              </p:cNvSpPr>
              <p:nvPr/>
            </p:nvSpPr>
            <p:spPr bwMode="auto">
              <a:xfrm>
                <a:off x="528" y="1680"/>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Line 11"/>
              <p:cNvSpPr>
                <a:spLocks noChangeShapeType="1"/>
              </p:cNvSpPr>
              <p:nvPr/>
            </p:nvSpPr>
            <p:spPr bwMode="auto">
              <a:xfrm>
                <a:off x="528" y="1872"/>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2"/>
              <p:cNvSpPr>
                <a:spLocks noChangeShapeType="1"/>
              </p:cNvSpPr>
              <p:nvPr/>
            </p:nvSpPr>
            <p:spPr bwMode="auto">
              <a:xfrm>
                <a:off x="72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Line 13"/>
              <p:cNvSpPr>
                <a:spLocks noChangeShapeType="1"/>
              </p:cNvSpPr>
              <p:nvPr/>
            </p:nvSpPr>
            <p:spPr bwMode="auto">
              <a:xfrm>
                <a:off x="96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Line 14"/>
              <p:cNvSpPr>
                <a:spLocks noChangeShapeType="1"/>
              </p:cNvSpPr>
              <p:nvPr/>
            </p:nvSpPr>
            <p:spPr bwMode="auto">
              <a:xfrm>
                <a:off x="120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Line 15"/>
              <p:cNvSpPr>
                <a:spLocks noChangeShapeType="1"/>
              </p:cNvSpPr>
              <p:nvPr/>
            </p:nvSpPr>
            <p:spPr bwMode="auto">
              <a:xfrm>
                <a:off x="144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Line 16"/>
              <p:cNvSpPr>
                <a:spLocks noChangeShapeType="1"/>
              </p:cNvSpPr>
              <p:nvPr/>
            </p:nvSpPr>
            <p:spPr bwMode="auto">
              <a:xfrm>
                <a:off x="168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Line 17"/>
              <p:cNvSpPr>
                <a:spLocks noChangeShapeType="1"/>
              </p:cNvSpPr>
              <p:nvPr/>
            </p:nvSpPr>
            <p:spPr bwMode="auto">
              <a:xfrm>
                <a:off x="192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Oval 18"/>
              <p:cNvSpPr>
                <a:spLocks noChangeArrowheads="1"/>
              </p:cNvSpPr>
              <p:nvPr/>
            </p:nvSpPr>
            <p:spPr bwMode="auto">
              <a:xfrm>
                <a:off x="67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Oval 19"/>
              <p:cNvSpPr>
                <a:spLocks noChangeArrowheads="1"/>
              </p:cNvSpPr>
              <p:nvPr/>
            </p:nvSpPr>
            <p:spPr bwMode="auto">
              <a:xfrm>
                <a:off x="67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 name="Oval 20"/>
              <p:cNvSpPr>
                <a:spLocks noChangeArrowheads="1"/>
              </p:cNvSpPr>
              <p:nvPr/>
            </p:nvSpPr>
            <p:spPr bwMode="auto">
              <a:xfrm>
                <a:off x="67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
              <p:cNvSpPr>
                <a:spLocks noChangeArrowheads="1"/>
              </p:cNvSpPr>
              <p:nvPr/>
            </p:nvSpPr>
            <p:spPr bwMode="auto">
              <a:xfrm>
                <a:off x="67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Oval 22"/>
              <p:cNvSpPr>
                <a:spLocks noChangeArrowheads="1"/>
              </p:cNvSpPr>
              <p:nvPr/>
            </p:nvSpPr>
            <p:spPr bwMode="auto">
              <a:xfrm>
                <a:off x="67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Oval 23"/>
              <p:cNvSpPr>
                <a:spLocks noChangeArrowheads="1"/>
              </p:cNvSpPr>
              <p:nvPr/>
            </p:nvSpPr>
            <p:spPr bwMode="auto">
              <a:xfrm>
                <a:off x="91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Oval 24"/>
              <p:cNvSpPr>
                <a:spLocks noChangeArrowheads="1"/>
              </p:cNvSpPr>
              <p:nvPr/>
            </p:nvSpPr>
            <p:spPr bwMode="auto">
              <a:xfrm>
                <a:off x="91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Oval 25"/>
              <p:cNvSpPr>
                <a:spLocks noChangeArrowheads="1"/>
              </p:cNvSpPr>
              <p:nvPr/>
            </p:nvSpPr>
            <p:spPr bwMode="auto">
              <a:xfrm>
                <a:off x="91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Oval 26"/>
              <p:cNvSpPr>
                <a:spLocks noChangeArrowheads="1"/>
              </p:cNvSpPr>
              <p:nvPr/>
            </p:nvSpPr>
            <p:spPr bwMode="auto">
              <a:xfrm>
                <a:off x="91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Oval 27"/>
              <p:cNvSpPr>
                <a:spLocks noChangeArrowheads="1"/>
              </p:cNvSpPr>
              <p:nvPr/>
            </p:nvSpPr>
            <p:spPr bwMode="auto">
              <a:xfrm>
                <a:off x="91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Oval 28"/>
              <p:cNvSpPr>
                <a:spLocks noChangeArrowheads="1"/>
              </p:cNvSpPr>
              <p:nvPr/>
            </p:nvSpPr>
            <p:spPr bwMode="auto">
              <a:xfrm>
                <a:off x="115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Oval 29"/>
              <p:cNvSpPr>
                <a:spLocks noChangeArrowheads="1"/>
              </p:cNvSpPr>
              <p:nvPr/>
            </p:nvSpPr>
            <p:spPr bwMode="auto">
              <a:xfrm>
                <a:off x="115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Oval 30"/>
              <p:cNvSpPr>
                <a:spLocks noChangeArrowheads="1"/>
              </p:cNvSpPr>
              <p:nvPr/>
            </p:nvSpPr>
            <p:spPr bwMode="auto">
              <a:xfrm>
                <a:off x="115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Oval 31"/>
              <p:cNvSpPr>
                <a:spLocks noChangeArrowheads="1"/>
              </p:cNvSpPr>
              <p:nvPr/>
            </p:nvSpPr>
            <p:spPr bwMode="auto">
              <a:xfrm>
                <a:off x="115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32"/>
              <p:cNvSpPr>
                <a:spLocks noChangeArrowheads="1"/>
              </p:cNvSpPr>
              <p:nvPr/>
            </p:nvSpPr>
            <p:spPr bwMode="auto">
              <a:xfrm>
                <a:off x="115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Oval 33"/>
              <p:cNvSpPr>
                <a:spLocks noChangeArrowheads="1"/>
              </p:cNvSpPr>
              <p:nvPr/>
            </p:nvSpPr>
            <p:spPr bwMode="auto">
              <a:xfrm>
                <a:off x="139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34"/>
              <p:cNvSpPr>
                <a:spLocks noChangeArrowheads="1"/>
              </p:cNvSpPr>
              <p:nvPr/>
            </p:nvSpPr>
            <p:spPr bwMode="auto">
              <a:xfrm>
                <a:off x="139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35"/>
              <p:cNvSpPr>
                <a:spLocks noChangeArrowheads="1"/>
              </p:cNvSpPr>
              <p:nvPr/>
            </p:nvSpPr>
            <p:spPr bwMode="auto">
              <a:xfrm>
                <a:off x="139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Oval 36"/>
              <p:cNvSpPr>
                <a:spLocks noChangeArrowheads="1"/>
              </p:cNvSpPr>
              <p:nvPr/>
            </p:nvSpPr>
            <p:spPr bwMode="auto">
              <a:xfrm>
                <a:off x="139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Oval 37"/>
              <p:cNvSpPr>
                <a:spLocks noChangeArrowheads="1"/>
              </p:cNvSpPr>
              <p:nvPr/>
            </p:nvSpPr>
            <p:spPr bwMode="auto">
              <a:xfrm>
                <a:off x="139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38"/>
              <p:cNvSpPr>
                <a:spLocks noChangeArrowheads="1"/>
              </p:cNvSpPr>
              <p:nvPr/>
            </p:nvSpPr>
            <p:spPr bwMode="auto">
              <a:xfrm>
                <a:off x="163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Oval 39"/>
              <p:cNvSpPr>
                <a:spLocks noChangeArrowheads="1"/>
              </p:cNvSpPr>
              <p:nvPr/>
            </p:nvSpPr>
            <p:spPr bwMode="auto">
              <a:xfrm>
                <a:off x="163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Oval 40"/>
              <p:cNvSpPr>
                <a:spLocks noChangeArrowheads="1"/>
              </p:cNvSpPr>
              <p:nvPr/>
            </p:nvSpPr>
            <p:spPr bwMode="auto">
              <a:xfrm>
                <a:off x="163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Oval 41"/>
              <p:cNvSpPr>
                <a:spLocks noChangeArrowheads="1"/>
              </p:cNvSpPr>
              <p:nvPr/>
            </p:nvSpPr>
            <p:spPr bwMode="auto">
              <a:xfrm>
                <a:off x="163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Oval 42"/>
              <p:cNvSpPr>
                <a:spLocks noChangeArrowheads="1"/>
              </p:cNvSpPr>
              <p:nvPr/>
            </p:nvSpPr>
            <p:spPr bwMode="auto">
              <a:xfrm>
                <a:off x="163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Oval 43"/>
              <p:cNvSpPr>
                <a:spLocks noChangeArrowheads="1"/>
              </p:cNvSpPr>
              <p:nvPr/>
            </p:nvSpPr>
            <p:spPr bwMode="auto">
              <a:xfrm>
                <a:off x="187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44"/>
              <p:cNvSpPr>
                <a:spLocks noChangeArrowheads="1"/>
              </p:cNvSpPr>
              <p:nvPr/>
            </p:nvSpPr>
            <p:spPr bwMode="auto">
              <a:xfrm>
                <a:off x="187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Oval 45"/>
              <p:cNvSpPr>
                <a:spLocks noChangeArrowheads="1"/>
              </p:cNvSpPr>
              <p:nvPr/>
            </p:nvSpPr>
            <p:spPr bwMode="auto">
              <a:xfrm>
                <a:off x="187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Oval 46"/>
              <p:cNvSpPr>
                <a:spLocks noChangeArrowheads="1"/>
              </p:cNvSpPr>
              <p:nvPr/>
            </p:nvSpPr>
            <p:spPr bwMode="auto">
              <a:xfrm>
                <a:off x="187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47"/>
              <p:cNvSpPr>
                <a:spLocks noChangeArrowheads="1"/>
              </p:cNvSpPr>
              <p:nvPr/>
            </p:nvSpPr>
            <p:spPr bwMode="auto">
              <a:xfrm>
                <a:off x="187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5" name="Oval 48"/>
            <p:cNvSpPr>
              <a:spLocks noChangeArrowheads="1"/>
            </p:cNvSpPr>
            <p:nvPr/>
          </p:nvSpPr>
          <p:spPr bwMode="auto">
            <a:xfrm>
              <a:off x="1008" y="1728"/>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Oval 49"/>
            <p:cNvSpPr>
              <a:spLocks noChangeArrowheads="1"/>
            </p:cNvSpPr>
            <p:nvPr/>
          </p:nvSpPr>
          <p:spPr bwMode="auto">
            <a:xfrm>
              <a:off x="528" y="134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Oval 50"/>
            <p:cNvSpPr>
              <a:spLocks noChangeArrowheads="1"/>
            </p:cNvSpPr>
            <p:nvPr/>
          </p:nvSpPr>
          <p:spPr bwMode="auto">
            <a:xfrm>
              <a:off x="1248" y="1152"/>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3" name="Rectangle 158"/>
          <p:cNvSpPr>
            <a:spLocks noChangeArrowheads="1"/>
          </p:cNvSpPr>
          <p:nvPr/>
        </p:nvSpPr>
        <p:spPr bwMode="auto">
          <a:xfrm>
            <a:off x="310089" y="4103078"/>
            <a:ext cx="27024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600" dirty="0">
                <a:latin typeface="Verdana" charset="0"/>
              </a:rPr>
              <a:t>Elastic energy of waves is consumed </a:t>
            </a:r>
            <a:r>
              <a:rPr lang="en-US" sz="1600" dirty="0" smtClean="0">
                <a:latin typeface="Verdana" charset="0"/>
              </a:rPr>
              <a:t>in dissipative </a:t>
            </a:r>
            <a:r>
              <a:rPr lang="en-US" sz="1600" dirty="0">
                <a:latin typeface="Verdana" charset="0"/>
              </a:rPr>
              <a:t>processes (</a:t>
            </a:r>
            <a:r>
              <a:rPr lang="en-US" sz="1600" i="1" dirty="0" err="1">
                <a:latin typeface="Verdana" charset="0"/>
              </a:rPr>
              <a:t>Knopoff</a:t>
            </a:r>
            <a:r>
              <a:rPr lang="en-US" sz="1600" i="1" dirty="0">
                <a:latin typeface="Verdana" charset="0"/>
              </a:rPr>
              <a:t>, 1964</a:t>
            </a:r>
            <a:r>
              <a:rPr lang="en-US" sz="1600" dirty="0">
                <a:latin typeface="Verdana" charset="0"/>
              </a:rPr>
              <a:t>)</a:t>
            </a:r>
            <a:endParaRPr lang="en-US" sz="2000" dirty="0">
              <a:latin typeface="Verdana" charset="0"/>
            </a:endParaRPr>
          </a:p>
          <a:p>
            <a:pPr eaLnBrk="0" hangingPunct="0"/>
            <a:endParaRPr lang="en-US" sz="1600" dirty="0">
              <a:latin typeface="Verdana" charset="0"/>
            </a:endParaRPr>
          </a:p>
          <a:p>
            <a:pPr eaLnBrk="0" hangingPunct="0"/>
            <a:r>
              <a:rPr lang="en-US" sz="1600" dirty="0" smtClean="0">
                <a:latin typeface="Verdana" charset="0"/>
              </a:rPr>
              <a:t>Many </a:t>
            </a:r>
            <a:r>
              <a:rPr lang="en-US" sz="1600" dirty="0">
                <a:latin typeface="Verdana" charset="0"/>
              </a:rPr>
              <a:t>different dissipation mechanisms exist in the mantle </a:t>
            </a:r>
          </a:p>
          <a:p>
            <a:pPr eaLnBrk="0" hangingPunct="0"/>
            <a:r>
              <a:rPr lang="en-US" sz="1600" b="0" i="1" dirty="0">
                <a:latin typeface="Verdana" charset="0"/>
              </a:rPr>
              <a:t>(e.g. Jackson and Anderson 1970)</a:t>
            </a:r>
            <a:endParaRPr lang="fr-FR" sz="1600" b="0" i="1" dirty="0">
              <a:latin typeface="Verdana" charset="0"/>
            </a:endParaRPr>
          </a:p>
        </p:txBody>
      </p:sp>
      <p:sp>
        <p:nvSpPr>
          <p:cNvPr id="59" name="Date Placeholder 3"/>
          <p:cNvSpPr>
            <a:spLocks noGrp="1"/>
          </p:cNvSpPr>
          <p:nvPr>
            <p:ph type="dt" sz="half" idx="10"/>
          </p:nvPr>
        </p:nvSpPr>
        <p:spPr>
          <a:xfrm>
            <a:off x="6580094" y="188259"/>
            <a:ext cx="2133600" cy="365125"/>
          </a:xfrm>
        </p:spPr>
        <p:txBody>
          <a:bodyPr/>
          <a:lstStyle/>
          <a:p>
            <a:fld id="{A534E3E9-8928-CE45-AFA1-AC3B4A860A1A}" type="datetime1">
              <a:rPr lang="en-US" smtClean="0"/>
              <a:t>7/6/14</a:t>
            </a:fld>
            <a:endParaRPr lang="en-US"/>
          </a:p>
        </p:txBody>
      </p:sp>
      <p:sp>
        <p:nvSpPr>
          <p:cNvPr id="60" name="Footer Placeholder 4"/>
          <p:cNvSpPr>
            <a:spLocks noGrp="1"/>
          </p:cNvSpPr>
          <p:nvPr>
            <p:ph type="ftr" sz="quarter" idx="11"/>
          </p:nvPr>
        </p:nvSpPr>
        <p:spPr>
          <a:xfrm>
            <a:off x="1120588" y="188259"/>
            <a:ext cx="2895600" cy="365125"/>
          </a:xfrm>
        </p:spPr>
        <p:txBody>
          <a:bodyPr/>
          <a:lstStyle/>
          <a:p>
            <a:r>
              <a:rPr lang="en-US" smtClean="0"/>
              <a:t>CIDER 2014 - Seismology #1 - Ved Lekic</a:t>
            </a:r>
            <a:endParaRPr lang="en-US" dirty="0"/>
          </a:p>
        </p:txBody>
      </p:sp>
    </p:spTree>
    <p:extLst>
      <p:ext uri="{BB962C8B-B14F-4D97-AF65-F5344CB8AC3E}">
        <p14:creationId xmlns:p14="http://schemas.microsoft.com/office/powerpoint/2010/main" val="2704823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1295400" y="990600"/>
            <a:ext cx="647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endParaRPr lang="en-US" sz="2000">
              <a:solidFill>
                <a:srgbClr val="333333"/>
              </a:solidFill>
              <a:latin typeface="Verdana" charset="0"/>
            </a:endParaRPr>
          </a:p>
          <a:p>
            <a:pPr algn="ctr" eaLnBrk="0" hangingPunct="0"/>
            <a:r>
              <a:rPr lang="en-US" sz="2000">
                <a:solidFill>
                  <a:srgbClr val="333333"/>
                </a:solidFill>
                <a:latin typeface="Verdana" charset="0"/>
              </a:rPr>
              <a:t>  </a:t>
            </a:r>
            <a:endParaRPr lang="en-US" sz="2400">
              <a:solidFill>
                <a:srgbClr val="333333"/>
              </a:solidFill>
              <a:latin typeface="Verdana" charset="0"/>
            </a:endParaRPr>
          </a:p>
          <a:p>
            <a:pPr algn="ctr" eaLnBrk="0" hangingPunct="0"/>
            <a:endParaRPr lang="en-US" sz="2400">
              <a:latin typeface="Verdana" charset="0"/>
            </a:endParaRPr>
          </a:p>
          <a:p>
            <a:pPr algn="ctr" eaLnBrk="0" hangingPunct="0"/>
            <a:endParaRPr lang="en-US" sz="2400">
              <a:latin typeface="Verdana" charset="0"/>
            </a:endParaRPr>
          </a:p>
        </p:txBody>
      </p:sp>
      <p:sp>
        <p:nvSpPr>
          <p:cNvPr id="2" name="Title 1"/>
          <p:cNvSpPr>
            <a:spLocks noGrp="1"/>
          </p:cNvSpPr>
          <p:nvPr>
            <p:ph type="title"/>
          </p:nvPr>
        </p:nvSpPr>
        <p:spPr/>
        <p:txBody>
          <a:bodyPr>
            <a:normAutofit fontScale="90000"/>
          </a:bodyPr>
          <a:lstStyle/>
          <a:p>
            <a:r>
              <a:rPr lang="en-US" sz="3200" dirty="0" smtClean="0"/>
              <a:t>Characterization of intrinsic attenuation</a:t>
            </a:r>
            <a:endParaRPr lang="en-US" sz="3200" dirty="0"/>
          </a:p>
        </p:txBody>
      </p:sp>
      <p:sp>
        <p:nvSpPr>
          <p:cNvPr id="22" name="Line 3"/>
          <p:cNvSpPr>
            <a:spLocks noChangeShapeType="1"/>
          </p:cNvSpPr>
          <p:nvPr/>
        </p:nvSpPr>
        <p:spPr bwMode="auto">
          <a:xfrm>
            <a:off x="3886200" y="4366109"/>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4"/>
          <p:cNvSpPr>
            <a:spLocks noChangeArrowheads="1"/>
          </p:cNvSpPr>
          <p:nvPr/>
        </p:nvSpPr>
        <p:spPr bwMode="auto">
          <a:xfrm>
            <a:off x="3766280" y="4412329"/>
            <a:ext cx="17332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solidFill>
                  <a:schemeClr val="accent2"/>
                </a:solidFill>
                <a:latin typeface="Verdana" charset="0"/>
              </a:rPr>
              <a:t>external gradient</a:t>
            </a:r>
            <a:endParaRPr lang="fr-FR" sz="1400" dirty="0">
              <a:solidFill>
                <a:schemeClr val="accent2"/>
              </a:solidFill>
              <a:latin typeface="Verdana" charset="0"/>
            </a:endParaRPr>
          </a:p>
        </p:txBody>
      </p:sp>
      <p:grpSp>
        <p:nvGrpSpPr>
          <p:cNvPr id="71" name="Group 52"/>
          <p:cNvGrpSpPr>
            <a:grpSpLocks/>
          </p:cNvGrpSpPr>
          <p:nvPr/>
        </p:nvGrpSpPr>
        <p:grpSpPr bwMode="auto">
          <a:xfrm>
            <a:off x="3011484" y="2175425"/>
            <a:ext cx="3042666" cy="2106353"/>
            <a:chOff x="2064" y="960"/>
            <a:chExt cx="1584" cy="1104"/>
          </a:xfrm>
        </p:grpSpPr>
        <p:sp>
          <p:nvSpPr>
            <p:cNvPr id="74" name="Line 53"/>
            <p:cNvSpPr>
              <a:spLocks noChangeShapeType="1"/>
            </p:cNvSpPr>
            <p:nvPr/>
          </p:nvSpPr>
          <p:spPr bwMode="auto">
            <a:xfrm>
              <a:off x="2064" y="1104"/>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54"/>
            <p:cNvSpPr>
              <a:spLocks noChangeShapeType="1"/>
            </p:cNvSpPr>
            <p:nvPr/>
          </p:nvSpPr>
          <p:spPr bwMode="auto">
            <a:xfrm>
              <a:off x="2064" y="1296"/>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55"/>
            <p:cNvSpPr>
              <a:spLocks noChangeShapeType="1"/>
            </p:cNvSpPr>
            <p:nvPr/>
          </p:nvSpPr>
          <p:spPr bwMode="auto">
            <a:xfrm>
              <a:off x="2064" y="1488"/>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56"/>
            <p:cNvSpPr>
              <a:spLocks noChangeShapeType="1"/>
            </p:cNvSpPr>
            <p:nvPr/>
          </p:nvSpPr>
          <p:spPr bwMode="auto">
            <a:xfrm>
              <a:off x="2064" y="1680"/>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57"/>
            <p:cNvSpPr>
              <a:spLocks noChangeShapeType="1"/>
            </p:cNvSpPr>
            <p:nvPr/>
          </p:nvSpPr>
          <p:spPr bwMode="auto">
            <a:xfrm>
              <a:off x="2064" y="1872"/>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58"/>
            <p:cNvSpPr>
              <a:spLocks noChangeShapeType="1"/>
            </p:cNvSpPr>
            <p:nvPr/>
          </p:nvSpPr>
          <p:spPr bwMode="auto">
            <a:xfrm>
              <a:off x="2256"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59"/>
            <p:cNvSpPr>
              <a:spLocks noChangeShapeType="1"/>
            </p:cNvSpPr>
            <p:nvPr/>
          </p:nvSpPr>
          <p:spPr bwMode="auto">
            <a:xfrm>
              <a:off x="2496"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60"/>
            <p:cNvSpPr>
              <a:spLocks noChangeShapeType="1"/>
            </p:cNvSpPr>
            <p:nvPr/>
          </p:nvSpPr>
          <p:spPr bwMode="auto">
            <a:xfrm>
              <a:off x="2736"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Line 61"/>
            <p:cNvSpPr>
              <a:spLocks noChangeShapeType="1"/>
            </p:cNvSpPr>
            <p:nvPr/>
          </p:nvSpPr>
          <p:spPr bwMode="auto">
            <a:xfrm>
              <a:off x="2976"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Line 62"/>
            <p:cNvSpPr>
              <a:spLocks noChangeShapeType="1"/>
            </p:cNvSpPr>
            <p:nvPr/>
          </p:nvSpPr>
          <p:spPr bwMode="auto">
            <a:xfrm>
              <a:off x="3216"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63"/>
            <p:cNvSpPr>
              <a:spLocks noChangeShapeType="1"/>
            </p:cNvSpPr>
            <p:nvPr/>
          </p:nvSpPr>
          <p:spPr bwMode="auto">
            <a:xfrm>
              <a:off x="3456"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Oval 64"/>
            <p:cNvSpPr>
              <a:spLocks noChangeArrowheads="1"/>
            </p:cNvSpPr>
            <p:nvPr/>
          </p:nvSpPr>
          <p:spPr bwMode="auto">
            <a:xfrm>
              <a:off x="2208"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Oval 65"/>
            <p:cNvSpPr>
              <a:spLocks noChangeArrowheads="1"/>
            </p:cNvSpPr>
            <p:nvPr/>
          </p:nvSpPr>
          <p:spPr bwMode="auto">
            <a:xfrm>
              <a:off x="2208"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Oval 66"/>
            <p:cNvSpPr>
              <a:spLocks noChangeArrowheads="1"/>
            </p:cNvSpPr>
            <p:nvPr/>
          </p:nvSpPr>
          <p:spPr bwMode="auto">
            <a:xfrm>
              <a:off x="2208"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Oval 67"/>
            <p:cNvSpPr>
              <a:spLocks noChangeArrowheads="1"/>
            </p:cNvSpPr>
            <p:nvPr/>
          </p:nvSpPr>
          <p:spPr bwMode="auto">
            <a:xfrm>
              <a:off x="2208"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Oval 68"/>
            <p:cNvSpPr>
              <a:spLocks noChangeArrowheads="1"/>
            </p:cNvSpPr>
            <p:nvPr/>
          </p:nvSpPr>
          <p:spPr bwMode="auto">
            <a:xfrm>
              <a:off x="2208"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Oval 69"/>
            <p:cNvSpPr>
              <a:spLocks noChangeArrowheads="1"/>
            </p:cNvSpPr>
            <p:nvPr/>
          </p:nvSpPr>
          <p:spPr bwMode="auto">
            <a:xfrm>
              <a:off x="2448"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Oval 70"/>
            <p:cNvSpPr>
              <a:spLocks noChangeArrowheads="1"/>
            </p:cNvSpPr>
            <p:nvPr/>
          </p:nvSpPr>
          <p:spPr bwMode="auto">
            <a:xfrm>
              <a:off x="2448" y="120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Oval 71"/>
            <p:cNvSpPr>
              <a:spLocks noChangeArrowheads="1"/>
            </p:cNvSpPr>
            <p:nvPr/>
          </p:nvSpPr>
          <p:spPr bwMode="auto">
            <a:xfrm>
              <a:off x="2448" y="148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Oval 72"/>
            <p:cNvSpPr>
              <a:spLocks noChangeArrowheads="1"/>
            </p:cNvSpPr>
            <p:nvPr/>
          </p:nvSpPr>
          <p:spPr bwMode="auto">
            <a:xfrm>
              <a:off x="2448"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Oval 73"/>
            <p:cNvSpPr>
              <a:spLocks noChangeArrowheads="1"/>
            </p:cNvSpPr>
            <p:nvPr/>
          </p:nvSpPr>
          <p:spPr bwMode="auto">
            <a:xfrm>
              <a:off x="2448"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Oval 74"/>
            <p:cNvSpPr>
              <a:spLocks noChangeArrowheads="1"/>
            </p:cNvSpPr>
            <p:nvPr/>
          </p:nvSpPr>
          <p:spPr bwMode="auto">
            <a:xfrm>
              <a:off x="2688"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Oval 75"/>
            <p:cNvSpPr>
              <a:spLocks noChangeArrowheads="1"/>
            </p:cNvSpPr>
            <p:nvPr/>
          </p:nvSpPr>
          <p:spPr bwMode="auto">
            <a:xfrm>
              <a:off x="2688"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Oval 76"/>
            <p:cNvSpPr>
              <a:spLocks noChangeArrowheads="1"/>
            </p:cNvSpPr>
            <p:nvPr/>
          </p:nvSpPr>
          <p:spPr bwMode="auto">
            <a:xfrm>
              <a:off x="2688"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Oval 77"/>
            <p:cNvSpPr>
              <a:spLocks noChangeArrowheads="1"/>
            </p:cNvSpPr>
            <p:nvPr/>
          </p:nvSpPr>
          <p:spPr bwMode="auto">
            <a:xfrm>
              <a:off x="2688"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Oval 78"/>
            <p:cNvSpPr>
              <a:spLocks noChangeArrowheads="1"/>
            </p:cNvSpPr>
            <p:nvPr/>
          </p:nvSpPr>
          <p:spPr bwMode="auto">
            <a:xfrm>
              <a:off x="2688"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Oval 79"/>
            <p:cNvSpPr>
              <a:spLocks noChangeArrowheads="1"/>
            </p:cNvSpPr>
            <p:nvPr/>
          </p:nvSpPr>
          <p:spPr bwMode="auto">
            <a:xfrm>
              <a:off x="2928"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Oval 80"/>
            <p:cNvSpPr>
              <a:spLocks noChangeArrowheads="1"/>
            </p:cNvSpPr>
            <p:nvPr/>
          </p:nvSpPr>
          <p:spPr bwMode="auto">
            <a:xfrm>
              <a:off x="2928"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Oval 81"/>
            <p:cNvSpPr>
              <a:spLocks noChangeArrowheads="1"/>
            </p:cNvSpPr>
            <p:nvPr/>
          </p:nvSpPr>
          <p:spPr bwMode="auto">
            <a:xfrm>
              <a:off x="2928"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Oval 82"/>
            <p:cNvSpPr>
              <a:spLocks noChangeArrowheads="1"/>
            </p:cNvSpPr>
            <p:nvPr/>
          </p:nvSpPr>
          <p:spPr bwMode="auto">
            <a:xfrm>
              <a:off x="2928" y="158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Oval 83"/>
            <p:cNvSpPr>
              <a:spLocks noChangeArrowheads="1"/>
            </p:cNvSpPr>
            <p:nvPr/>
          </p:nvSpPr>
          <p:spPr bwMode="auto">
            <a:xfrm>
              <a:off x="2928" y="187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Oval 84"/>
            <p:cNvSpPr>
              <a:spLocks noChangeArrowheads="1"/>
            </p:cNvSpPr>
            <p:nvPr/>
          </p:nvSpPr>
          <p:spPr bwMode="auto">
            <a:xfrm>
              <a:off x="3168" y="100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Oval 85"/>
            <p:cNvSpPr>
              <a:spLocks noChangeArrowheads="1"/>
            </p:cNvSpPr>
            <p:nvPr/>
          </p:nvSpPr>
          <p:spPr bwMode="auto">
            <a:xfrm>
              <a:off x="3168" y="129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Oval 86"/>
            <p:cNvSpPr>
              <a:spLocks noChangeArrowheads="1"/>
            </p:cNvSpPr>
            <p:nvPr/>
          </p:nvSpPr>
          <p:spPr bwMode="auto">
            <a:xfrm>
              <a:off x="3168"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Oval 87"/>
            <p:cNvSpPr>
              <a:spLocks noChangeArrowheads="1"/>
            </p:cNvSpPr>
            <p:nvPr/>
          </p:nvSpPr>
          <p:spPr bwMode="auto">
            <a:xfrm>
              <a:off x="3168"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Oval 88"/>
            <p:cNvSpPr>
              <a:spLocks noChangeArrowheads="1"/>
            </p:cNvSpPr>
            <p:nvPr/>
          </p:nvSpPr>
          <p:spPr bwMode="auto">
            <a:xfrm>
              <a:off x="3168"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Oval 89"/>
            <p:cNvSpPr>
              <a:spLocks noChangeArrowheads="1"/>
            </p:cNvSpPr>
            <p:nvPr/>
          </p:nvSpPr>
          <p:spPr bwMode="auto">
            <a:xfrm>
              <a:off x="3408"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Oval 90"/>
            <p:cNvSpPr>
              <a:spLocks noChangeArrowheads="1"/>
            </p:cNvSpPr>
            <p:nvPr/>
          </p:nvSpPr>
          <p:spPr bwMode="auto">
            <a:xfrm>
              <a:off x="3408"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Oval 91"/>
            <p:cNvSpPr>
              <a:spLocks noChangeArrowheads="1"/>
            </p:cNvSpPr>
            <p:nvPr/>
          </p:nvSpPr>
          <p:spPr bwMode="auto">
            <a:xfrm>
              <a:off x="3408"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Oval 92"/>
            <p:cNvSpPr>
              <a:spLocks noChangeArrowheads="1"/>
            </p:cNvSpPr>
            <p:nvPr/>
          </p:nvSpPr>
          <p:spPr bwMode="auto">
            <a:xfrm>
              <a:off x="3408"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Oval 93"/>
            <p:cNvSpPr>
              <a:spLocks noChangeArrowheads="1"/>
            </p:cNvSpPr>
            <p:nvPr/>
          </p:nvSpPr>
          <p:spPr bwMode="auto">
            <a:xfrm>
              <a:off x="3408"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94"/>
            <p:cNvSpPr>
              <a:spLocks noChangeArrowheads="1"/>
            </p:cNvSpPr>
            <p:nvPr/>
          </p:nvSpPr>
          <p:spPr bwMode="auto">
            <a:xfrm>
              <a:off x="2928" y="1728"/>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Oval 95"/>
            <p:cNvSpPr>
              <a:spLocks noChangeArrowheads="1"/>
            </p:cNvSpPr>
            <p:nvPr/>
          </p:nvSpPr>
          <p:spPr bwMode="auto">
            <a:xfrm>
              <a:off x="2448" y="134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Oval 96"/>
            <p:cNvSpPr>
              <a:spLocks noChangeArrowheads="1"/>
            </p:cNvSpPr>
            <p:nvPr/>
          </p:nvSpPr>
          <p:spPr bwMode="auto">
            <a:xfrm>
              <a:off x="3168" y="1152"/>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Line 97"/>
            <p:cNvSpPr>
              <a:spLocks noChangeShapeType="1"/>
            </p:cNvSpPr>
            <p:nvPr/>
          </p:nvSpPr>
          <p:spPr bwMode="auto">
            <a:xfrm>
              <a:off x="2592" y="1200"/>
              <a:ext cx="0" cy="384"/>
            </a:xfrm>
            <a:prstGeom prst="line">
              <a:avLst/>
            </a:prstGeom>
            <a:noFill/>
            <a:ln w="952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Line 98"/>
            <p:cNvSpPr>
              <a:spLocks noChangeShapeType="1"/>
            </p:cNvSpPr>
            <p:nvPr/>
          </p:nvSpPr>
          <p:spPr bwMode="auto">
            <a:xfrm>
              <a:off x="3312" y="1008"/>
              <a:ext cx="0" cy="384"/>
            </a:xfrm>
            <a:prstGeom prst="line">
              <a:avLst/>
            </a:prstGeom>
            <a:noFill/>
            <a:ln w="952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Line 99"/>
            <p:cNvSpPr>
              <a:spLocks noChangeShapeType="1"/>
            </p:cNvSpPr>
            <p:nvPr/>
          </p:nvSpPr>
          <p:spPr bwMode="auto">
            <a:xfrm>
              <a:off x="3072" y="1584"/>
              <a:ext cx="0" cy="384"/>
            </a:xfrm>
            <a:prstGeom prst="line">
              <a:avLst/>
            </a:prstGeom>
            <a:noFill/>
            <a:ln w="952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 name="Line 100"/>
          <p:cNvSpPr>
            <a:spLocks noChangeShapeType="1"/>
          </p:cNvSpPr>
          <p:nvPr/>
        </p:nvSpPr>
        <p:spPr bwMode="auto">
          <a:xfrm flipV="1">
            <a:off x="5500938" y="1857351"/>
            <a:ext cx="764951" cy="3180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1" name="Group 102"/>
          <p:cNvGrpSpPr>
            <a:grpSpLocks/>
          </p:cNvGrpSpPr>
          <p:nvPr/>
        </p:nvGrpSpPr>
        <p:grpSpPr bwMode="auto">
          <a:xfrm>
            <a:off x="368763" y="2217213"/>
            <a:ext cx="2385378" cy="1014222"/>
            <a:chOff x="672" y="1152"/>
            <a:chExt cx="1366" cy="480"/>
          </a:xfrm>
        </p:grpSpPr>
        <p:sp>
          <p:nvSpPr>
            <p:cNvPr id="122" name="Line 103"/>
            <p:cNvSpPr>
              <a:spLocks noChangeShapeType="1"/>
            </p:cNvSpPr>
            <p:nvPr/>
          </p:nvSpPr>
          <p:spPr bwMode="auto">
            <a:xfrm>
              <a:off x="720" y="1440"/>
              <a:ext cx="110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Rectangle 104"/>
            <p:cNvSpPr>
              <a:spLocks noChangeArrowheads="1"/>
            </p:cNvSpPr>
            <p:nvPr/>
          </p:nvSpPr>
          <p:spPr bwMode="auto">
            <a:xfrm>
              <a:off x="672" y="1152"/>
              <a:ext cx="136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latin typeface="Verdana" charset="0"/>
                </a:rPr>
                <a:t>Incident seismic wave</a:t>
              </a:r>
              <a:endParaRPr lang="fr-FR" sz="1400" dirty="0">
                <a:latin typeface="Verdana" charset="0"/>
              </a:endParaRPr>
            </a:p>
          </p:txBody>
        </p:sp>
        <p:sp>
          <p:nvSpPr>
            <p:cNvPr id="124" name="Line 105"/>
            <p:cNvSpPr>
              <a:spLocks noChangeShapeType="1"/>
            </p:cNvSpPr>
            <p:nvPr/>
          </p:nvSpPr>
          <p:spPr bwMode="auto">
            <a:xfrm>
              <a:off x="720" y="1632"/>
              <a:ext cx="110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 name="Slide Number Placeholder 4"/>
          <p:cNvSpPr>
            <a:spLocks noGrp="1"/>
          </p:cNvSpPr>
          <p:nvPr>
            <p:ph type="sldNum" sz="quarter" idx="4294967295"/>
          </p:nvPr>
        </p:nvSpPr>
        <p:spPr>
          <a:xfrm>
            <a:off x="0" y="1272222"/>
            <a:ext cx="533400" cy="244476"/>
          </a:xfrm>
          <a:prstGeom prst="rect">
            <a:avLst/>
          </a:prstGeom>
        </p:spPr>
        <p:txBody>
          <a:bodyPr>
            <a:normAutofit/>
          </a:bodyPr>
          <a:lstStyle/>
          <a:p>
            <a:fld id="{F7886C9C-DC18-4195-8FD5-A50AA931D419}" type="slidenum">
              <a:rPr lang="en-US" smtClean="0"/>
              <a:pPr/>
              <a:t>49</a:t>
            </a:fld>
            <a:endParaRPr lang="en-US" dirty="0"/>
          </a:p>
        </p:txBody>
      </p:sp>
      <p:sp>
        <p:nvSpPr>
          <p:cNvPr id="366" name="Rectangle 158"/>
          <p:cNvSpPr>
            <a:spLocks noChangeArrowheads="1"/>
          </p:cNvSpPr>
          <p:nvPr/>
        </p:nvSpPr>
        <p:spPr bwMode="auto">
          <a:xfrm>
            <a:off x="310089" y="4103078"/>
            <a:ext cx="27024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600" dirty="0">
                <a:latin typeface="Verdana" charset="0"/>
              </a:rPr>
              <a:t>Elastic energy of waves is consumed </a:t>
            </a:r>
            <a:r>
              <a:rPr lang="en-US" sz="1600" dirty="0" smtClean="0">
                <a:latin typeface="Verdana" charset="0"/>
              </a:rPr>
              <a:t>in dissipative </a:t>
            </a:r>
            <a:r>
              <a:rPr lang="en-US" sz="1600" dirty="0">
                <a:latin typeface="Verdana" charset="0"/>
              </a:rPr>
              <a:t>processes (</a:t>
            </a:r>
            <a:r>
              <a:rPr lang="en-US" sz="1600" i="1" dirty="0" err="1">
                <a:latin typeface="Verdana" charset="0"/>
              </a:rPr>
              <a:t>Knopoff</a:t>
            </a:r>
            <a:r>
              <a:rPr lang="en-US" sz="1600" i="1" dirty="0">
                <a:latin typeface="Verdana" charset="0"/>
              </a:rPr>
              <a:t>, 1964</a:t>
            </a:r>
            <a:r>
              <a:rPr lang="en-US" sz="1600" dirty="0">
                <a:latin typeface="Verdana" charset="0"/>
              </a:rPr>
              <a:t>)</a:t>
            </a:r>
            <a:endParaRPr lang="en-US" sz="2000" dirty="0">
              <a:latin typeface="Verdana" charset="0"/>
            </a:endParaRPr>
          </a:p>
          <a:p>
            <a:pPr eaLnBrk="0" hangingPunct="0"/>
            <a:endParaRPr lang="en-US" sz="1600" dirty="0">
              <a:latin typeface="Verdana" charset="0"/>
            </a:endParaRPr>
          </a:p>
          <a:p>
            <a:pPr eaLnBrk="0" hangingPunct="0"/>
            <a:r>
              <a:rPr lang="en-US" sz="1600" dirty="0" smtClean="0">
                <a:latin typeface="Verdana" charset="0"/>
              </a:rPr>
              <a:t>Many </a:t>
            </a:r>
            <a:r>
              <a:rPr lang="en-US" sz="1600" dirty="0">
                <a:latin typeface="Verdana" charset="0"/>
              </a:rPr>
              <a:t>different dissipation mechanisms exist in the mantle </a:t>
            </a:r>
          </a:p>
          <a:p>
            <a:pPr eaLnBrk="0" hangingPunct="0"/>
            <a:r>
              <a:rPr lang="en-US" sz="1600" b="0" i="1" dirty="0">
                <a:latin typeface="Verdana" charset="0"/>
              </a:rPr>
              <a:t>(e.g. Jackson and Anderson 1970)</a:t>
            </a:r>
            <a:endParaRPr lang="fr-FR" sz="1600" b="0" i="1" dirty="0">
              <a:latin typeface="Verdana" charset="0"/>
            </a:endParaRPr>
          </a:p>
        </p:txBody>
      </p:sp>
      <p:sp>
        <p:nvSpPr>
          <p:cNvPr id="63" name="Rectangle 101"/>
          <p:cNvSpPr>
            <a:spLocks noChangeArrowheads="1"/>
          </p:cNvSpPr>
          <p:nvPr/>
        </p:nvSpPr>
        <p:spPr bwMode="auto">
          <a:xfrm>
            <a:off x="6401297" y="1722005"/>
            <a:ext cx="20598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latin typeface="Verdana" charset="0"/>
              </a:rPr>
              <a:t>energy cost G(</a:t>
            </a:r>
            <a:r>
              <a:rPr lang="en-US" sz="1400" dirty="0" err="1">
                <a:latin typeface="Verdana" charset="0"/>
              </a:rPr>
              <a:t>P,T,x</a:t>
            </a:r>
            <a:r>
              <a:rPr lang="en-US" sz="1400" dirty="0">
                <a:latin typeface="Verdana" charset="0"/>
              </a:rPr>
              <a:t>) </a:t>
            </a:r>
            <a:endParaRPr lang="en-US" sz="1400" dirty="0" smtClean="0">
              <a:latin typeface="Verdana" charset="0"/>
            </a:endParaRPr>
          </a:p>
          <a:p>
            <a:pPr eaLnBrk="0" hangingPunct="0"/>
            <a:r>
              <a:rPr lang="en-US" sz="1400" dirty="0">
                <a:latin typeface="Verdana" charset="0"/>
              </a:rPr>
              <a:t> </a:t>
            </a:r>
            <a:r>
              <a:rPr lang="en-US" sz="1400" dirty="0" smtClean="0">
                <a:latin typeface="Verdana" charset="0"/>
              </a:rPr>
              <a:t>        </a:t>
            </a:r>
            <a:r>
              <a:rPr lang="en-US" sz="1400" dirty="0" smtClean="0">
                <a:latin typeface="Verdana" charset="0"/>
              </a:rPr>
              <a:t>= </a:t>
            </a:r>
            <a:r>
              <a:rPr lang="en-US" sz="1400" dirty="0">
                <a:latin typeface="Verdana" charset="0"/>
              </a:rPr>
              <a:t>attenuation</a:t>
            </a:r>
            <a:endParaRPr lang="fr-FR" sz="1400" dirty="0">
              <a:latin typeface="Verdana" charset="0"/>
            </a:endParaRPr>
          </a:p>
        </p:txBody>
      </p:sp>
      <p:sp>
        <p:nvSpPr>
          <p:cNvPr id="64" name="Date Placeholder 3"/>
          <p:cNvSpPr>
            <a:spLocks noGrp="1"/>
          </p:cNvSpPr>
          <p:nvPr>
            <p:ph type="dt" sz="half" idx="10"/>
          </p:nvPr>
        </p:nvSpPr>
        <p:spPr>
          <a:xfrm>
            <a:off x="6580094" y="188259"/>
            <a:ext cx="2133600" cy="365125"/>
          </a:xfrm>
        </p:spPr>
        <p:txBody>
          <a:bodyPr/>
          <a:lstStyle/>
          <a:p>
            <a:fld id="{15D56504-244C-BE43-98FB-892E3E26987C}" type="datetime1">
              <a:rPr lang="en-US" smtClean="0"/>
              <a:t>7/6/14</a:t>
            </a:fld>
            <a:endParaRPr lang="en-US"/>
          </a:p>
        </p:txBody>
      </p:sp>
      <p:sp>
        <p:nvSpPr>
          <p:cNvPr id="65" name="Footer Placeholder 4"/>
          <p:cNvSpPr>
            <a:spLocks noGrp="1"/>
          </p:cNvSpPr>
          <p:nvPr>
            <p:ph type="ftr" sz="quarter" idx="11"/>
          </p:nvPr>
        </p:nvSpPr>
        <p:spPr>
          <a:xfrm>
            <a:off x="1120588" y="188259"/>
            <a:ext cx="2895600" cy="365125"/>
          </a:xfrm>
        </p:spPr>
        <p:txBody>
          <a:bodyPr/>
          <a:lstStyle/>
          <a:p>
            <a:r>
              <a:rPr lang="en-US" smtClean="0"/>
              <a:t>CIDER 2014 - Seismology #1 - Ved Lekic</a:t>
            </a:r>
            <a:endParaRPr lang="en-US" dirty="0"/>
          </a:p>
        </p:txBody>
      </p:sp>
    </p:spTree>
    <p:extLst>
      <p:ext uri="{BB962C8B-B14F-4D97-AF65-F5344CB8AC3E}">
        <p14:creationId xmlns:p14="http://schemas.microsoft.com/office/powerpoint/2010/main" val="16245325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Tractions and the </a:t>
            </a:r>
            <a:r>
              <a:rPr lang="en-US" dirty="0"/>
              <a:t>s</a:t>
            </a:r>
            <a:r>
              <a:rPr lang="en-US" dirty="0" smtClean="0"/>
              <a:t>tress </a:t>
            </a:r>
            <a:r>
              <a:rPr lang="en-US" dirty="0"/>
              <a:t>t</a:t>
            </a:r>
            <a:r>
              <a:rPr lang="en-US" dirty="0" smtClean="0"/>
              <a:t>ensor</a:t>
            </a:r>
            <a:endParaRPr lang="en-US" dirty="0"/>
          </a:p>
        </p:txBody>
      </p:sp>
      <p:pic>
        <p:nvPicPr>
          <p:cNvPr id="9" name="Content Placeholder 8"/>
          <p:cNvPicPr>
            <a:picLocks noGrp="1" noChangeAspect="1"/>
          </p:cNvPicPr>
          <p:nvPr>
            <p:ph sz="half" idx="1"/>
          </p:nvPr>
        </p:nvPicPr>
        <p:blipFill rotWithShape="1">
          <a:blip r:embed="rId2"/>
          <a:srcRect t="34" b="-1179"/>
          <a:stretch/>
        </p:blipFill>
        <p:spPr>
          <a:xfrm>
            <a:off x="171970" y="1689115"/>
            <a:ext cx="4060495" cy="3080274"/>
          </a:xfrm>
        </p:spPr>
      </p:pic>
      <p:sp>
        <p:nvSpPr>
          <p:cNvPr id="8" name="Content Placeholder 7"/>
          <p:cNvSpPr>
            <a:spLocks noGrp="1"/>
          </p:cNvSpPr>
          <p:nvPr>
            <p:ph sz="half" idx="2"/>
          </p:nvPr>
        </p:nvSpPr>
        <p:spPr>
          <a:xfrm>
            <a:off x="4506322" y="1743155"/>
            <a:ext cx="4407491" cy="4879960"/>
          </a:xfrm>
        </p:spPr>
        <p:txBody>
          <a:bodyPr/>
          <a:lstStyle/>
          <a:p>
            <a:r>
              <a:rPr lang="en-US" dirty="0" smtClean="0"/>
              <a:t>The stress tensor describes forces acting across infinitesimal planes within a continuum (i.e. tractions)</a:t>
            </a:r>
          </a:p>
          <a:p>
            <a:r>
              <a:rPr lang="en-US" dirty="0" smtClean="0"/>
              <a:t>Its units are: N/m</a:t>
            </a:r>
            <a:r>
              <a:rPr lang="en-US" baseline="30000" dirty="0" smtClean="0"/>
              <a:t>2</a:t>
            </a:r>
            <a:r>
              <a:rPr lang="en-US" dirty="0" smtClean="0"/>
              <a:t> a.k.a. Pa</a:t>
            </a:r>
          </a:p>
          <a:p>
            <a:r>
              <a:rPr lang="en-US" dirty="0"/>
              <a:t>C</a:t>
            </a:r>
            <a:r>
              <a:rPr lang="en-US" dirty="0" smtClean="0"/>
              <a:t>an vary with position, describes both compression / </a:t>
            </a:r>
            <a:r>
              <a:rPr lang="en-US" dirty="0" err="1" smtClean="0"/>
              <a:t>estension</a:t>
            </a:r>
            <a:r>
              <a:rPr lang="en-US" dirty="0" smtClean="0"/>
              <a:t> and shearing </a:t>
            </a:r>
          </a:p>
          <a:p>
            <a:r>
              <a:rPr lang="en-US" dirty="0" smtClean="0"/>
              <a:t>Stress tensor is symmetric, in 3D has 6 independent components</a:t>
            </a:r>
          </a:p>
        </p:txBody>
      </p:sp>
      <p:sp>
        <p:nvSpPr>
          <p:cNvPr id="4" name="Date Placeholder 3"/>
          <p:cNvSpPr>
            <a:spLocks noGrp="1"/>
          </p:cNvSpPr>
          <p:nvPr>
            <p:ph type="dt" sz="half" idx="10"/>
          </p:nvPr>
        </p:nvSpPr>
        <p:spPr/>
        <p:txBody>
          <a:bodyPr/>
          <a:lstStyle/>
          <a:p>
            <a:fld id="{9D67AEAE-4F87-6F44-ABCA-4492FC589B0B}"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a:t>
            </a:fld>
            <a:endParaRPr lang="en-US"/>
          </a:p>
        </p:txBody>
      </p:sp>
      <p:grpSp>
        <p:nvGrpSpPr>
          <p:cNvPr id="18" name="Group 17"/>
          <p:cNvGrpSpPr/>
          <p:nvPr/>
        </p:nvGrpSpPr>
        <p:grpSpPr>
          <a:xfrm>
            <a:off x="1770022" y="4431271"/>
            <a:ext cx="1673172" cy="2063869"/>
            <a:chOff x="1837582" y="4431271"/>
            <a:chExt cx="1673172" cy="2063869"/>
          </a:xfrm>
        </p:grpSpPr>
        <p:sp>
          <p:nvSpPr>
            <p:cNvPr id="10" name="Down Arrow 9"/>
            <p:cNvSpPr/>
            <p:nvPr/>
          </p:nvSpPr>
          <p:spPr>
            <a:xfrm>
              <a:off x="2378048" y="4431271"/>
              <a:ext cx="162140" cy="9458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37582" y="5571810"/>
              <a:ext cx="1673172" cy="923330"/>
            </a:xfrm>
            <a:prstGeom prst="rect">
              <a:avLst/>
            </a:prstGeom>
            <a:noFill/>
          </p:spPr>
          <p:txBody>
            <a:bodyPr wrap="square" rtlCol="0">
              <a:spAutoFit/>
            </a:bodyPr>
            <a:lstStyle/>
            <a:p>
              <a:r>
                <a:rPr lang="en-US" b="1" dirty="0" smtClean="0">
                  <a:solidFill>
                    <a:schemeClr val="accent1"/>
                  </a:solidFill>
                </a:rPr>
                <a:t>Gravity:</a:t>
              </a:r>
            </a:p>
            <a:p>
              <a:r>
                <a:rPr lang="en-US" dirty="0"/>
                <a:t>d</a:t>
              </a:r>
              <a:r>
                <a:rPr lang="en-US" dirty="0" smtClean="0"/>
                <a:t>irection always down</a:t>
              </a:r>
              <a:endParaRPr lang="en-US" dirty="0"/>
            </a:p>
          </p:txBody>
        </p:sp>
      </p:grpSp>
      <p:grpSp>
        <p:nvGrpSpPr>
          <p:cNvPr id="17" name="Group 16"/>
          <p:cNvGrpSpPr/>
          <p:nvPr/>
        </p:nvGrpSpPr>
        <p:grpSpPr>
          <a:xfrm>
            <a:off x="283743" y="3404513"/>
            <a:ext cx="3366015" cy="3085015"/>
            <a:chOff x="351303" y="3404513"/>
            <a:chExt cx="3366015" cy="3085015"/>
          </a:xfrm>
        </p:grpSpPr>
        <p:sp>
          <p:nvSpPr>
            <p:cNvPr id="12" name="Notched Right Arrow 11"/>
            <p:cNvSpPr/>
            <p:nvPr/>
          </p:nvSpPr>
          <p:spPr>
            <a:xfrm>
              <a:off x="891768" y="3404513"/>
              <a:ext cx="945815" cy="18914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Notched Right Arrow 12"/>
            <p:cNvSpPr/>
            <p:nvPr/>
          </p:nvSpPr>
          <p:spPr>
            <a:xfrm rot="10800000">
              <a:off x="2771503" y="3412094"/>
              <a:ext cx="945815" cy="18914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Notched Right Arrow 13"/>
            <p:cNvSpPr/>
            <p:nvPr/>
          </p:nvSpPr>
          <p:spPr>
            <a:xfrm rot="16200000">
              <a:off x="1810571" y="4809608"/>
              <a:ext cx="945815" cy="18914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Notched Right Arrow 14"/>
            <p:cNvSpPr/>
            <p:nvPr/>
          </p:nvSpPr>
          <p:spPr>
            <a:xfrm rot="18200110">
              <a:off x="1498177" y="3946153"/>
              <a:ext cx="945815" cy="189140"/>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TextBox 15"/>
            <p:cNvSpPr txBox="1"/>
            <p:nvPr/>
          </p:nvSpPr>
          <p:spPr>
            <a:xfrm>
              <a:off x="351303" y="5012200"/>
              <a:ext cx="1378186" cy="1477328"/>
            </a:xfrm>
            <a:prstGeom prst="rect">
              <a:avLst/>
            </a:prstGeom>
            <a:noFill/>
          </p:spPr>
          <p:txBody>
            <a:bodyPr wrap="square" rtlCol="0">
              <a:spAutoFit/>
            </a:bodyPr>
            <a:lstStyle/>
            <a:p>
              <a:r>
                <a:rPr lang="en-US" b="1" dirty="0" smtClean="0">
                  <a:solidFill>
                    <a:schemeClr val="accent5"/>
                  </a:solidFill>
                </a:rPr>
                <a:t>Pressure:</a:t>
              </a:r>
            </a:p>
            <a:p>
              <a:r>
                <a:rPr lang="en-US" dirty="0"/>
                <a:t>d</a:t>
              </a:r>
              <a:r>
                <a:rPr lang="en-US" dirty="0" smtClean="0"/>
                <a:t>irection depends on surface</a:t>
              </a:r>
            </a:p>
            <a:p>
              <a:endParaRPr lang="en-US" dirty="0"/>
            </a:p>
          </p:txBody>
        </p:sp>
      </p:grpSp>
      <p:pic>
        <p:nvPicPr>
          <p:cNvPr id="20" name="Picture 19"/>
          <p:cNvPicPr>
            <a:picLocks noChangeAspect="1"/>
          </p:cNvPicPr>
          <p:nvPr/>
        </p:nvPicPr>
        <p:blipFill>
          <a:blip r:embed="rId3"/>
          <a:stretch>
            <a:fillRect/>
          </a:stretch>
        </p:blipFill>
        <p:spPr>
          <a:xfrm>
            <a:off x="3217798" y="5390596"/>
            <a:ext cx="5803900" cy="1092200"/>
          </a:xfrm>
          <a:prstGeom prst="rect">
            <a:avLst/>
          </a:prstGeom>
        </p:spPr>
      </p:pic>
    </p:spTree>
    <p:extLst>
      <p:ext uri="{BB962C8B-B14F-4D97-AF65-F5344CB8AC3E}">
        <p14:creationId xmlns:p14="http://schemas.microsoft.com/office/powerpoint/2010/main" val="1238053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1295400" y="990600"/>
            <a:ext cx="647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endParaRPr lang="en-US" sz="2000">
              <a:solidFill>
                <a:srgbClr val="333333"/>
              </a:solidFill>
              <a:latin typeface="Verdana" charset="0"/>
            </a:endParaRPr>
          </a:p>
          <a:p>
            <a:pPr algn="ctr" eaLnBrk="0" hangingPunct="0"/>
            <a:r>
              <a:rPr lang="en-US" sz="2000">
                <a:solidFill>
                  <a:srgbClr val="333333"/>
                </a:solidFill>
                <a:latin typeface="Verdana" charset="0"/>
              </a:rPr>
              <a:t>  </a:t>
            </a:r>
            <a:endParaRPr lang="en-US" sz="2400">
              <a:solidFill>
                <a:srgbClr val="333333"/>
              </a:solidFill>
              <a:latin typeface="Verdana" charset="0"/>
            </a:endParaRPr>
          </a:p>
          <a:p>
            <a:pPr algn="ctr" eaLnBrk="0" hangingPunct="0"/>
            <a:endParaRPr lang="en-US" sz="2400">
              <a:latin typeface="Verdana" charset="0"/>
            </a:endParaRPr>
          </a:p>
          <a:p>
            <a:pPr algn="ctr" eaLnBrk="0" hangingPunct="0"/>
            <a:endParaRPr lang="en-US" sz="2400">
              <a:latin typeface="Verdana" charset="0"/>
            </a:endParaRPr>
          </a:p>
        </p:txBody>
      </p:sp>
      <p:sp>
        <p:nvSpPr>
          <p:cNvPr id="110598" name="Rectangle 6"/>
          <p:cNvSpPr>
            <a:spLocks noChangeArrowheads="1"/>
          </p:cNvSpPr>
          <p:nvPr/>
        </p:nvSpPr>
        <p:spPr bwMode="auto">
          <a:xfrm>
            <a:off x="4589423" y="5522798"/>
            <a:ext cx="41766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r>
              <a:rPr lang="en-US" sz="1600" dirty="0">
                <a:solidFill>
                  <a:schemeClr val="accent5"/>
                </a:solidFill>
                <a:latin typeface="Verdana" charset="0"/>
              </a:rPr>
              <a:t>Often assumed thermal activation </a:t>
            </a:r>
          </a:p>
        </p:txBody>
      </p:sp>
      <p:pic>
        <p:nvPicPr>
          <p:cNvPr id="110599" name="Picture 7" descr="latex-imag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27605" y="5928197"/>
            <a:ext cx="2778125" cy="773113"/>
          </a:xfrm>
          <a:prstGeom prst="rect">
            <a:avLst/>
          </a:prstGeom>
          <a:noFill/>
          <a:extLst>
            <a:ext uri="{909E8E84-426E-40dd-AFC4-6F175D3DCCD1}">
              <a14:hiddenFill xmlns:a14="http://schemas.microsoft.com/office/drawing/2010/main">
                <a:solidFill>
                  <a:srgbClr val="FFFFFF"/>
                </a:solidFill>
              </a14:hiddenFill>
            </a:ext>
          </a:extLst>
        </p:spPr>
      </p:pic>
      <p:pic>
        <p:nvPicPr>
          <p:cNvPr id="110600" name="Picture 8" descr="latex-image-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26426" y="5068490"/>
            <a:ext cx="1028700" cy="301625"/>
          </a:xfrm>
          <a:prstGeom prst="rect">
            <a:avLst/>
          </a:prstGeom>
          <a:noFill/>
          <a:extLst>
            <a:ext uri="{909E8E84-426E-40dd-AFC4-6F175D3DCCD1}">
              <a14:hiddenFill xmlns:a14="http://schemas.microsoft.com/office/drawing/2010/main">
                <a:solidFill>
                  <a:srgbClr val="FFFFFF"/>
                </a:solidFill>
              </a14:hiddenFill>
            </a:ext>
          </a:extLst>
        </p:spPr>
      </p:pic>
      <p:sp>
        <p:nvSpPr>
          <p:cNvPr id="110601" name="Rectangle 9"/>
          <p:cNvSpPr>
            <a:spLocks noChangeArrowheads="1"/>
          </p:cNvSpPr>
          <p:nvPr/>
        </p:nvSpPr>
        <p:spPr bwMode="auto">
          <a:xfrm>
            <a:off x="6202526" y="4550829"/>
            <a:ext cx="25635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600" dirty="0">
                <a:solidFill>
                  <a:schemeClr val="accent5"/>
                </a:solidFill>
                <a:latin typeface="Verdana" charset="0"/>
              </a:rPr>
              <a:t>Frequency dependence</a:t>
            </a:r>
          </a:p>
        </p:txBody>
      </p:sp>
      <p:sp>
        <p:nvSpPr>
          <p:cNvPr id="2" name="Title 1"/>
          <p:cNvSpPr>
            <a:spLocks noGrp="1"/>
          </p:cNvSpPr>
          <p:nvPr>
            <p:ph type="title"/>
          </p:nvPr>
        </p:nvSpPr>
        <p:spPr/>
        <p:txBody>
          <a:bodyPr>
            <a:normAutofit fontScale="90000"/>
          </a:bodyPr>
          <a:lstStyle/>
          <a:p>
            <a:r>
              <a:rPr lang="en-US" sz="3200" dirty="0" smtClean="0"/>
              <a:t>Characterization of intrinsic attenuation</a:t>
            </a:r>
            <a:endParaRPr lang="en-US" sz="3200" dirty="0"/>
          </a:p>
        </p:txBody>
      </p:sp>
      <p:sp>
        <p:nvSpPr>
          <p:cNvPr id="22" name="Line 3"/>
          <p:cNvSpPr>
            <a:spLocks noChangeShapeType="1"/>
          </p:cNvSpPr>
          <p:nvPr/>
        </p:nvSpPr>
        <p:spPr bwMode="auto">
          <a:xfrm>
            <a:off x="3886200" y="4366109"/>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4"/>
          <p:cNvSpPr>
            <a:spLocks noChangeArrowheads="1"/>
          </p:cNvSpPr>
          <p:nvPr/>
        </p:nvSpPr>
        <p:spPr bwMode="auto">
          <a:xfrm>
            <a:off x="3766280" y="4412329"/>
            <a:ext cx="17332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solidFill>
                  <a:schemeClr val="accent2"/>
                </a:solidFill>
                <a:latin typeface="Verdana" charset="0"/>
              </a:rPr>
              <a:t>external gradient</a:t>
            </a:r>
            <a:endParaRPr lang="fr-FR" sz="1400" dirty="0">
              <a:solidFill>
                <a:schemeClr val="accent2"/>
              </a:solidFill>
              <a:latin typeface="Verdana" charset="0"/>
            </a:endParaRPr>
          </a:p>
        </p:txBody>
      </p:sp>
      <p:sp>
        <p:nvSpPr>
          <p:cNvPr id="72" name="Line 100"/>
          <p:cNvSpPr>
            <a:spLocks noChangeShapeType="1"/>
          </p:cNvSpPr>
          <p:nvPr/>
        </p:nvSpPr>
        <p:spPr bwMode="auto">
          <a:xfrm flipV="1">
            <a:off x="5500938" y="1857351"/>
            <a:ext cx="764951" cy="3180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Rectangle 101"/>
          <p:cNvSpPr>
            <a:spLocks noChangeArrowheads="1"/>
          </p:cNvSpPr>
          <p:nvPr/>
        </p:nvSpPr>
        <p:spPr bwMode="auto">
          <a:xfrm>
            <a:off x="6401297" y="1722005"/>
            <a:ext cx="20598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latin typeface="Verdana" charset="0"/>
              </a:rPr>
              <a:t>energy cost G(</a:t>
            </a:r>
            <a:r>
              <a:rPr lang="en-US" sz="1400" dirty="0" err="1">
                <a:latin typeface="Verdana" charset="0"/>
              </a:rPr>
              <a:t>P,T,x</a:t>
            </a:r>
            <a:r>
              <a:rPr lang="en-US" sz="1400" dirty="0">
                <a:latin typeface="Verdana" charset="0"/>
              </a:rPr>
              <a:t>) </a:t>
            </a:r>
            <a:endParaRPr lang="en-US" sz="1400" dirty="0" smtClean="0">
              <a:latin typeface="Verdana" charset="0"/>
            </a:endParaRPr>
          </a:p>
          <a:p>
            <a:pPr eaLnBrk="0" hangingPunct="0"/>
            <a:r>
              <a:rPr lang="en-US" sz="1400" dirty="0">
                <a:latin typeface="Verdana" charset="0"/>
              </a:rPr>
              <a:t> </a:t>
            </a:r>
            <a:r>
              <a:rPr lang="en-US" sz="1400" dirty="0" smtClean="0">
                <a:latin typeface="Verdana" charset="0"/>
              </a:rPr>
              <a:t>        </a:t>
            </a:r>
            <a:r>
              <a:rPr lang="en-US" sz="1400" dirty="0" smtClean="0">
                <a:latin typeface="Verdana" charset="0"/>
              </a:rPr>
              <a:t>= </a:t>
            </a:r>
            <a:r>
              <a:rPr lang="en-US" sz="1400" dirty="0">
                <a:latin typeface="Verdana" charset="0"/>
              </a:rPr>
              <a:t>attenuation</a:t>
            </a:r>
            <a:endParaRPr lang="fr-FR" sz="1400" dirty="0">
              <a:latin typeface="Verdana" charset="0"/>
            </a:endParaRPr>
          </a:p>
        </p:txBody>
      </p:sp>
      <p:grpSp>
        <p:nvGrpSpPr>
          <p:cNvPr id="121" name="Group 102"/>
          <p:cNvGrpSpPr>
            <a:grpSpLocks/>
          </p:cNvGrpSpPr>
          <p:nvPr/>
        </p:nvGrpSpPr>
        <p:grpSpPr bwMode="auto">
          <a:xfrm>
            <a:off x="368763" y="2217213"/>
            <a:ext cx="2385378" cy="1014222"/>
            <a:chOff x="672" y="1152"/>
            <a:chExt cx="1366" cy="480"/>
          </a:xfrm>
        </p:grpSpPr>
        <p:sp>
          <p:nvSpPr>
            <p:cNvPr id="122" name="Line 103"/>
            <p:cNvSpPr>
              <a:spLocks noChangeShapeType="1"/>
            </p:cNvSpPr>
            <p:nvPr/>
          </p:nvSpPr>
          <p:spPr bwMode="auto">
            <a:xfrm>
              <a:off x="720" y="1440"/>
              <a:ext cx="110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Rectangle 104"/>
            <p:cNvSpPr>
              <a:spLocks noChangeArrowheads="1"/>
            </p:cNvSpPr>
            <p:nvPr/>
          </p:nvSpPr>
          <p:spPr bwMode="auto">
            <a:xfrm>
              <a:off x="672" y="1152"/>
              <a:ext cx="136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latin typeface="Verdana" charset="0"/>
                </a:rPr>
                <a:t>Incident seismic wave</a:t>
              </a:r>
              <a:endParaRPr lang="fr-FR" sz="1400" dirty="0">
                <a:latin typeface="Verdana" charset="0"/>
              </a:endParaRPr>
            </a:p>
          </p:txBody>
        </p:sp>
        <p:sp>
          <p:nvSpPr>
            <p:cNvPr id="124" name="Line 105"/>
            <p:cNvSpPr>
              <a:spLocks noChangeShapeType="1"/>
            </p:cNvSpPr>
            <p:nvPr/>
          </p:nvSpPr>
          <p:spPr bwMode="auto">
            <a:xfrm>
              <a:off x="720" y="1632"/>
              <a:ext cx="110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 name="Slide Number Placeholder 4"/>
          <p:cNvSpPr>
            <a:spLocks noGrp="1"/>
          </p:cNvSpPr>
          <p:nvPr>
            <p:ph type="sldNum" sz="quarter" idx="4294967295"/>
          </p:nvPr>
        </p:nvSpPr>
        <p:spPr>
          <a:xfrm>
            <a:off x="0" y="1272222"/>
            <a:ext cx="533400" cy="244476"/>
          </a:xfrm>
          <a:prstGeom prst="rect">
            <a:avLst/>
          </a:prstGeom>
        </p:spPr>
        <p:txBody>
          <a:bodyPr>
            <a:normAutofit/>
          </a:bodyPr>
          <a:lstStyle/>
          <a:p>
            <a:fld id="{F7886C9C-DC18-4195-8FD5-A50AA931D419}" type="slidenum">
              <a:rPr lang="en-US" smtClean="0"/>
              <a:pPr/>
              <a:t>50</a:t>
            </a:fld>
            <a:endParaRPr lang="en-US" dirty="0"/>
          </a:p>
        </p:txBody>
      </p:sp>
      <p:grpSp>
        <p:nvGrpSpPr>
          <p:cNvPr id="163" name="Group 106"/>
          <p:cNvGrpSpPr>
            <a:grpSpLocks/>
          </p:cNvGrpSpPr>
          <p:nvPr/>
        </p:nvGrpSpPr>
        <p:grpSpPr bwMode="auto">
          <a:xfrm>
            <a:off x="3012567" y="1703681"/>
            <a:ext cx="3042666" cy="2581656"/>
            <a:chOff x="3888" y="2496"/>
            <a:chExt cx="1584" cy="1344"/>
          </a:xfrm>
        </p:grpSpPr>
        <p:grpSp>
          <p:nvGrpSpPr>
            <p:cNvPr id="164" name="Group 107"/>
            <p:cNvGrpSpPr>
              <a:grpSpLocks/>
            </p:cNvGrpSpPr>
            <p:nvPr/>
          </p:nvGrpSpPr>
          <p:grpSpPr bwMode="auto">
            <a:xfrm>
              <a:off x="3888" y="2736"/>
              <a:ext cx="1584" cy="1104"/>
              <a:chOff x="3888" y="960"/>
              <a:chExt cx="1584" cy="1104"/>
            </a:xfrm>
          </p:grpSpPr>
          <p:grpSp>
            <p:nvGrpSpPr>
              <p:cNvPr id="166" name="Group 108"/>
              <p:cNvGrpSpPr>
                <a:grpSpLocks/>
              </p:cNvGrpSpPr>
              <p:nvPr/>
            </p:nvGrpSpPr>
            <p:grpSpPr bwMode="auto">
              <a:xfrm>
                <a:off x="3888" y="960"/>
                <a:ext cx="1584" cy="1104"/>
                <a:chOff x="528" y="960"/>
                <a:chExt cx="1584" cy="1104"/>
              </a:xfrm>
            </p:grpSpPr>
            <p:sp>
              <p:nvSpPr>
                <p:cNvPr id="170" name="Line 109"/>
                <p:cNvSpPr>
                  <a:spLocks noChangeShapeType="1"/>
                </p:cNvSpPr>
                <p:nvPr/>
              </p:nvSpPr>
              <p:spPr bwMode="auto">
                <a:xfrm>
                  <a:off x="528" y="1104"/>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10"/>
                <p:cNvSpPr>
                  <a:spLocks noChangeShapeType="1"/>
                </p:cNvSpPr>
                <p:nvPr/>
              </p:nvSpPr>
              <p:spPr bwMode="auto">
                <a:xfrm>
                  <a:off x="528" y="1296"/>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Line 111"/>
                <p:cNvSpPr>
                  <a:spLocks noChangeShapeType="1"/>
                </p:cNvSpPr>
                <p:nvPr/>
              </p:nvSpPr>
              <p:spPr bwMode="auto">
                <a:xfrm>
                  <a:off x="528" y="1488"/>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12"/>
                <p:cNvSpPr>
                  <a:spLocks noChangeShapeType="1"/>
                </p:cNvSpPr>
                <p:nvPr/>
              </p:nvSpPr>
              <p:spPr bwMode="auto">
                <a:xfrm>
                  <a:off x="528" y="1680"/>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Line 113"/>
                <p:cNvSpPr>
                  <a:spLocks noChangeShapeType="1"/>
                </p:cNvSpPr>
                <p:nvPr/>
              </p:nvSpPr>
              <p:spPr bwMode="auto">
                <a:xfrm>
                  <a:off x="528" y="1872"/>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Line 114"/>
                <p:cNvSpPr>
                  <a:spLocks noChangeShapeType="1"/>
                </p:cNvSpPr>
                <p:nvPr/>
              </p:nvSpPr>
              <p:spPr bwMode="auto">
                <a:xfrm>
                  <a:off x="72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Line 115"/>
                <p:cNvSpPr>
                  <a:spLocks noChangeShapeType="1"/>
                </p:cNvSpPr>
                <p:nvPr/>
              </p:nvSpPr>
              <p:spPr bwMode="auto">
                <a:xfrm>
                  <a:off x="96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Line 116"/>
                <p:cNvSpPr>
                  <a:spLocks noChangeShapeType="1"/>
                </p:cNvSpPr>
                <p:nvPr/>
              </p:nvSpPr>
              <p:spPr bwMode="auto">
                <a:xfrm>
                  <a:off x="120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Line 117"/>
                <p:cNvSpPr>
                  <a:spLocks noChangeShapeType="1"/>
                </p:cNvSpPr>
                <p:nvPr/>
              </p:nvSpPr>
              <p:spPr bwMode="auto">
                <a:xfrm>
                  <a:off x="144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Line 118"/>
                <p:cNvSpPr>
                  <a:spLocks noChangeShapeType="1"/>
                </p:cNvSpPr>
                <p:nvPr/>
              </p:nvSpPr>
              <p:spPr bwMode="auto">
                <a:xfrm>
                  <a:off x="168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Line 119"/>
                <p:cNvSpPr>
                  <a:spLocks noChangeShapeType="1"/>
                </p:cNvSpPr>
                <p:nvPr/>
              </p:nvSpPr>
              <p:spPr bwMode="auto">
                <a:xfrm>
                  <a:off x="1920" y="960"/>
                  <a:ext cx="0"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 name="Oval 120"/>
                <p:cNvSpPr>
                  <a:spLocks noChangeArrowheads="1"/>
                </p:cNvSpPr>
                <p:nvPr/>
              </p:nvSpPr>
              <p:spPr bwMode="auto">
                <a:xfrm>
                  <a:off x="67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121"/>
                <p:cNvSpPr>
                  <a:spLocks noChangeArrowheads="1"/>
                </p:cNvSpPr>
                <p:nvPr/>
              </p:nvSpPr>
              <p:spPr bwMode="auto">
                <a:xfrm>
                  <a:off x="67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Oval 122"/>
                <p:cNvSpPr>
                  <a:spLocks noChangeArrowheads="1"/>
                </p:cNvSpPr>
                <p:nvPr/>
              </p:nvSpPr>
              <p:spPr bwMode="auto">
                <a:xfrm>
                  <a:off x="67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Oval 123"/>
                <p:cNvSpPr>
                  <a:spLocks noChangeArrowheads="1"/>
                </p:cNvSpPr>
                <p:nvPr/>
              </p:nvSpPr>
              <p:spPr bwMode="auto">
                <a:xfrm>
                  <a:off x="67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Oval 124"/>
                <p:cNvSpPr>
                  <a:spLocks noChangeArrowheads="1"/>
                </p:cNvSpPr>
                <p:nvPr/>
              </p:nvSpPr>
              <p:spPr bwMode="auto">
                <a:xfrm>
                  <a:off x="67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Oval 125"/>
                <p:cNvSpPr>
                  <a:spLocks noChangeArrowheads="1"/>
                </p:cNvSpPr>
                <p:nvPr/>
              </p:nvSpPr>
              <p:spPr bwMode="auto">
                <a:xfrm>
                  <a:off x="91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Oval 126"/>
                <p:cNvSpPr>
                  <a:spLocks noChangeArrowheads="1"/>
                </p:cNvSpPr>
                <p:nvPr/>
              </p:nvSpPr>
              <p:spPr bwMode="auto">
                <a:xfrm>
                  <a:off x="91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Oval 127"/>
                <p:cNvSpPr>
                  <a:spLocks noChangeArrowheads="1"/>
                </p:cNvSpPr>
                <p:nvPr/>
              </p:nvSpPr>
              <p:spPr bwMode="auto">
                <a:xfrm>
                  <a:off x="91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Oval 128"/>
                <p:cNvSpPr>
                  <a:spLocks noChangeArrowheads="1"/>
                </p:cNvSpPr>
                <p:nvPr/>
              </p:nvSpPr>
              <p:spPr bwMode="auto">
                <a:xfrm>
                  <a:off x="91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Oval 129"/>
                <p:cNvSpPr>
                  <a:spLocks noChangeArrowheads="1"/>
                </p:cNvSpPr>
                <p:nvPr/>
              </p:nvSpPr>
              <p:spPr bwMode="auto">
                <a:xfrm>
                  <a:off x="91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Oval 130"/>
                <p:cNvSpPr>
                  <a:spLocks noChangeArrowheads="1"/>
                </p:cNvSpPr>
                <p:nvPr/>
              </p:nvSpPr>
              <p:spPr bwMode="auto">
                <a:xfrm>
                  <a:off x="115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Oval 131"/>
                <p:cNvSpPr>
                  <a:spLocks noChangeArrowheads="1"/>
                </p:cNvSpPr>
                <p:nvPr/>
              </p:nvSpPr>
              <p:spPr bwMode="auto">
                <a:xfrm>
                  <a:off x="115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132"/>
                <p:cNvSpPr>
                  <a:spLocks noChangeArrowheads="1"/>
                </p:cNvSpPr>
                <p:nvPr/>
              </p:nvSpPr>
              <p:spPr bwMode="auto">
                <a:xfrm>
                  <a:off x="115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Oval 133"/>
                <p:cNvSpPr>
                  <a:spLocks noChangeArrowheads="1"/>
                </p:cNvSpPr>
                <p:nvPr/>
              </p:nvSpPr>
              <p:spPr bwMode="auto">
                <a:xfrm>
                  <a:off x="115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134"/>
                <p:cNvSpPr>
                  <a:spLocks noChangeArrowheads="1"/>
                </p:cNvSpPr>
                <p:nvPr/>
              </p:nvSpPr>
              <p:spPr bwMode="auto">
                <a:xfrm>
                  <a:off x="115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135"/>
                <p:cNvSpPr>
                  <a:spLocks noChangeArrowheads="1"/>
                </p:cNvSpPr>
                <p:nvPr/>
              </p:nvSpPr>
              <p:spPr bwMode="auto">
                <a:xfrm>
                  <a:off x="139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Oval 136"/>
                <p:cNvSpPr>
                  <a:spLocks noChangeArrowheads="1"/>
                </p:cNvSpPr>
                <p:nvPr/>
              </p:nvSpPr>
              <p:spPr bwMode="auto">
                <a:xfrm>
                  <a:off x="139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Oval 137"/>
                <p:cNvSpPr>
                  <a:spLocks noChangeArrowheads="1"/>
                </p:cNvSpPr>
                <p:nvPr/>
              </p:nvSpPr>
              <p:spPr bwMode="auto">
                <a:xfrm>
                  <a:off x="139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138"/>
                <p:cNvSpPr>
                  <a:spLocks noChangeArrowheads="1"/>
                </p:cNvSpPr>
                <p:nvPr/>
              </p:nvSpPr>
              <p:spPr bwMode="auto">
                <a:xfrm>
                  <a:off x="139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Oval 139"/>
                <p:cNvSpPr>
                  <a:spLocks noChangeArrowheads="1"/>
                </p:cNvSpPr>
                <p:nvPr/>
              </p:nvSpPr>
              <p:spPr bwMode="auto">
                <a:xfrm>
                  <a:off x="139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Oval 140"/>
                <p:cNvSpPr>
                  <a:spLocks noChangeArrowheads="1"/>
                </p:cNvSpPr>
                <p:nvPr/>
              </p:nvSpPr>
              <p:spPr bwMode="auto">
                <a:xfrm>
                  <a:off x="163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Oval 141"/>
                <p:cNvSpPr>
                  <a:spLocks noChangeArrowheads="1"/>
                </p:cNvSpPr>
                <p:nvPr/>
              </p:nvSpPr>
              <p:spPr bwMode="auto">
                <a:xfrm>
                  <a:off x="163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Oval 142"/>
                <p:cNvSpPr>
                  <a:spLocks noChangeArrowheads="1"/>
                </p:cNvSpPr>
                <p:nvPr/>
              </p:nvSpPr>
              <p:spPr bwMode="auto">
                <a:xfrm>
                  <a:off x="163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Oval 143"/>
                <p:cNvSpPr>
                  <a:spLocks noChangeArrowheads="1"/>
                </p:cNvSpPr>
                <p:nvPr/>
              </p:nvSpPr>
              <p:spPr bwMode="auto">
                <a:xfrm>
                  <a:off x="163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144"/>
                <p:cNvSpPr>
                  <a:spLocks noChangeArrowheads="1"/>
                </p:cNvSpPr>
                <p:nvPr/>
              </p:nvSpPr>
              <p:spPr bwMode="auto">
                <a:xfrm>
                  <a:off x="163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Oval 145"/>
                <p:cNvSpPr>
                  <a:spLocks noChangeArrowheads="1"/>
                </p:cNvSpPr>
                <p:nvPr/>
              </p:nvSpPr>
              <p:spPr bwMode="auto">
                <a:xfrm>
                  <a:off x="1872" y="1056"/>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Oval 146"/>
                <p:cNvSpPr>
                  <a:spLocks noChangeArrowheads="1"/>
                </p:cNvSpPr>
                <p:nvPr/>
              </p:nvSpPr>
              <p:spPr bwMode="auto">
                <a:xfrm>
                  <a:off x="1872" y="1248"/>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147"/>
                <p:cNvSpPr>
                  <a:spLocks noChangeArrowheads="1"/>
                </p:cNvSpPr>
                <p:nvPr/>
              </p:nvSpPr>
              <p:spPr bwMode="auto">
                <a:xfrm>
                  <a:off x="1872" y="1440"/>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Oval 148"/>
                <p:cNvSpPr>
                  <a:spLocks noChangeArrowheads="1"/>
                </p:cNvSpPr>
                <p:nvPr/>
              </p:nvSpPr>
              <p:spPr bwMode="auto">
                <a:xfrm>
                  <a:off x="1872" y="1632"/>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Oval 149"/>
                <p:cNvSpPr>
                  <a:spLocks noChangeArrowheads="1"/>
                </p:cNvSpPr>
                <p:nvPr/>
              </p:nvSpPr>
              <p:spPr bwMode="auto">
                <a:xfrm>
                  <a:off x="1872" y="1824"/>
                  <a:ext cx="96" cy="96"/>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7" name="Oval 150"/>
              <p:cNvSpPr>
                <a:spLocks noChangeArrowheads="1"/>
              </p:cNvSpPr>
              <p:nvPr/>
            </p:nvSpPr>
            <p:spPr bwMode="auto">
              <a:xfrm>
                <a:off x="4896" y="1728"/>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Oval 151"/>
              <p:cNvSpPr>
                <a:spLocks noChangeArrowheads="1"/>
              </p:cNvSpPr>
              <p:nvPr/>
            </p:nvSpPr>
            <p:spPr bwMode="auto">
              <a:xfrm>
                <a:off x="4416" y="134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Oval 152"/>
              <p:cNvSpPr>
                <a:spLocks noChangeArrowheads="1"/>
              </p:cNvSpPr>
              <p:nvPr/>
            </p:nvSpPr>
            <p:spPr bwMode="auto">
              <a:xfrm>
                <a:off x="5136" y="1152"/>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5" name="Rectangle 153"/>
            <p:cNvSpPr>
              <a:spLocks noChangeArrowheads="1"/>
            </p:cNvSpPr>
            <p:nvPr/>
          </p:nvSpPr>
          <p:spPr bwMode="auto">
            <a:xfrm>
              <a:off x="4080" y="2496"/>
              <a:ext cx="1208"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dirty="0">
                  <a:latin typeface="Verdana" charset="0"/>
                </a:rPr>
                <a:t>Global </a:t>
              </a:r>
              <a:r>
                <a:rPr lang="en-US" sz="1400" dirty="0">
                  <a:solidFill>
                    <a:schemeClr val="accent2"/>
                  </a:solidFill>
                  <a:latin typeface="Verdana" charset="0"/>
                </a:rPr>
                <a:t>entropy</a:t>
              </a:r>
              <a:r>
                <a:rPr lang="en-US" sz="1400" dirty="0">
                  <a:solidFill>
                    <a:srgbClr val="FFC000"/>
                  </a:solidFill>
                  <a:latin typeface="Verdana" charset="0"/>
                </a:rPr>
                <a:t> </a:t>
              </a:r>
              <a:r>
                <a:rPr lang="en-US" sz="1400" dirty="0">
                  <a:latin typeface="Verdana" charset="0"/>
                </a:rPr>
                <a:t>increase</a:t>
              </a:r>
              <a:endParaRPr lang="fr-FR" sz="1400" dirty="0">
                <a:latin typeface="Verdana" charset="0"/>
              </a:endParaRPr>
            </a:p>
          </p:txBody>
        </p:sp>
      </p:grpSp>
      <p:sp>
        <p:nvSpPr>
          <p:cNvPr id="215" name="Rectangle 158"/>
          <p:cNvSpPr>
            <a:spLocks noChangeArrowheads="1"/>
          </p:cNvSpPr>
          <p:nvPr/>
        </p:nvSpPr>
        <p:spPr bwMode="auto">
          <a:xfrm>
            <a:off x="310089" y="4103078"/>
            <a:ext cx="27024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600" dirty="0">
                <a:latin typeface="Verdana" charset="0"/>
              </a:rPr>
              <a:t>Elastic energy of waves is consumed </a:t>
            </a:r>
            <a:r>
              <a:rPr lang="en-US" sz="1600" dirty="0" smtClean="0">
                <a:latin typeface="Verdana" charset="0"/>
              </a:rPr>
              <a:t>in dissipative </a:t>
            </a:r>
            <a:r>
              <a:rPr lang="en-US" sz="1600" dirty="0">
                <a:latin typeface="Verdana" charset="0"/>
              </a:rPr>
              <a:t>processes (</a:t>
            </a:r>
            <a:r>
              <a:rPr lang="en-US" sz="1600" i="1" dirty="0" err="1">
                <a:latin typeface="Verdana" charset="0"/>
              </a:rPr>
              <a:t>Knopoff</a:t>
            </a:r>
            <a:r>
              <a:rPr lang="en-US" sz="1600" i="1" dirty="0">
                <a:latin typeface="Verdana" charset="0"/>
              </a:rPr>
              <a:t>, 1964</a:t>
            </a:r>
            <a:r>
              <a:rPr lang="en-US" sz="1600" dirty="0">
                <a:latin typeface="Verdana" charset="0"/>
              </a:rPr>
              <a:t>)</a:t>
            </a:r>
            <a:endParaRPr lang="en-US" sz="2000" dirty="0">
              <a:latin typeface="Verdana" charset="0"/>
            </a:endParaRPr>
          </a:p>
          <a:p>
            <a:pPr eaLnBrk="0" hangingPunct="0"/>
            <a:endParaRPr lang="en-US" sz="1600" dirty="0">
              <a:latin typeface="Verdana" charset="0"/>
            </a:endParaRPr>
          </a:p>
          <a:p>
            <a:pPr eaLnBrk="0" hangingPunct="0"/>
            <a:r>
              <a:rPr lang="en-US" sz="1600" dirty="0" smtClean="0">
                <a:latin typeface="Verdana" charset="0"/>
              </a:rPr>
              <a:t>Many </a:t>
            </a:r>
            <a:r>
              <a:rPr lang="en-US" sz="1600" dirty="0">
                <a:latin typeface="Verdana" charset="0"/>
              </a:rPr>
              <a:t>different dissipation mechanisms exist in the mantle </a:t>
            </a:r>
          </a:p>
          <a:p>
            <a:pPr eaLnBrk="0" hangingPunct="0"/>
            <a:r>
              <a:rPr lang="en-US" sz="1600" b="0" i="1" dirty="0">
                <a:latin typeface="Verdana" charset="0"/>
              </a:rPr>
              <a:t>(e.g. Jackson and Anderson 1970)</a:t>
            </a:r>
            <a:endParaRPr lang="fr-FR" sz="1600" b="0" i="1" dirty="0">
              <a:latin typeface="Verdana" charset="0"/>
            </a:endParaRPr>
          </a:p>
        </p:txBody>
      </p:sp>
      <p:sp>
        <p:nvSpPr>
          <p:cNvPr id="69" name="Date Placeholder 3"/>
          <p:cNvSpPr>
            <a:spLocks noGrp="1"/>
          </p:cNvSpPr>
          <p:nvPr>
            <p:ph type="dt" sz="half" idx="10"/>
          </p:nvPr>
        </p:nvSpPr>
        <p:spPr>
          <a:xfrm>
            <a:off x="6580094" y="188259"/>
            <a:ext cx="2133600" cy="365125"/>
          </a:xfrm>
        </p:spPr>
        <p:txBody>
          <a:bodyPr/>
          <a:lstStyle/>
          <a:p>
            <a:fld id="{C11B0F9F-45A6-A541-AEF2-A8B1FCABD891}" type="datetime1">
              <a:rPr lang="en-US" smtClean="0"/>
              <a:t>7/6/14</a:t>
            </a:fld>
            <a:endParaRPr lang="en-US"/>
          </a:p>
        </p:txBody>
      </p:sp>
      <p:sp>
        <p:nvSpPr>
          <p:cNvPr id="70" name="Footer Placeholder 4"/>
          <p:cNvSpPr>
            <a:spLocks noGrp="1"/>
          </p:cNvSpPr>
          <p:nvPr>
            <p:ph type="ftr" sz="quarter" idx="11"/>
          </p:nvPr>
        </p:nvSpPr>
        <p:spPr>
          <a:xfrm>
            <a:off x="1120588" y="188259"/>
            <a:ext cx="2895600" cy="365125"/>
          </a:xfrm>
        </p:spPr>
        <p:txBody>
          <a:bodyPr/>
          <a:lstStyle/>
          <a:p>
            <a:r>
              <a:rPr lang="en-US" smtClean="0"/>
              <a:t>CIDER 2014 - Seismology #1 - Ved Lekic</a:t>
            </a:r>
            <a:endParaRPr lang="en-US" dirty="0"/>
          </a:p>
        </p:txBody>
      </p:sp>
    </p:spTree>
    <p:extLst>
      <p:ext uri="{BB962C8B-B14F-4D97-AF65-F5344CB8AC3E}">
        <p14:creationId xmlns:p14="http://schemas.microsoft.com/office/powerpoint/2010/main" val="335807673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Dispersion due to attenuation</a:t>
            </a:r>
            <a:endParaRPr lang="en-US" dirty="0"/>
          </a:p>
        </p:txBody>
      </p:sp>
      <p:sp>
        <p:nvSpPr>
          <p:cNvPr id="3" name="Content Placeholder 2"/>
          <p:cNvSpPr>
            <a:spLocks noGrp="1"/>
          </p:cNvSpPr>
          <p:nvPr>
            <p:ph idx="1"/>
          </p:nvPr>
        </p:nvSpPr>
        <p:spPr>
          <a:xfrm>
            <a:off x="4114800" y="2146300"/>
            <a:ext cx="4610100" cy="4422774"/>
          </a:xfrm>
        </p:spPr>
        <p:txBody>
          <a:bodyPr/>
          <a:lstStyle/>
          <a:p>
            <a:r>
              <a:rPr lang="en-US" dirty="0" smtClean="0"/>
              <a:t>Because they have more oscillations per unit distance, higher frequencies are more attenuated</a:t>
            </a:r>
          </a:p>
          <a:p>
            <a:r>
              <a:rPr lang="en-US" dirty="0" smtClean="0"/>
              <a:t>If all frequencies travelled at the same speed, then causality would be violated</a:t>
            </a:r>
          </a:p>
          <a:p>
            <a:r>
              <a:rPr lang="en-US" dirty="0" smtClean="0"/>
              <a:t>Low frequency waves are slowed down more than high frequency waves</a:t>
            </a:r>
            <a:endParaRPr lang="en-US" dirty="0"/>
          </a:p>
        </p:txBody>
      </p:sp>
      <p:sp>
        <p:nvSpPr>
          <p:cNvPr id="4" name="Date Placeholder 3"/>
          <p:cNvSpPr>
            <a:spLocks noGrp="1"/>
          </p:cNvSpPr>
          <p:nvPr>
            <p:ph type="dt" sz="half" idx="10"/>
          </p:nvPr>
        </p:nvSpPr>
        <p:spPr/>
        <p:txBody>
          <a:bodyPr/>
          <a:lstStyle/>
          <a:p>
            <a:fld id="{F689D7DB-7B18-A344-A273-76ED0C08FC69}"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51</a:t>
            </a:fld>
            <a:endParaRPr lang="en-US"/>
          </a:p>
        </p:txBody>
      </p:sp>
      <p:pic>
        <p:nvPicPr>
          <p:cNvPr id="8" name="Picture 7"/>
          <p:cNvPicPr>
            <a:picLocks noChangeAspect="1"/>
          </p:cNvPicPr>
          <p:nvPr/>
        </p:nvPicPr>
        <p:blipFill>
          <a:blip r:embed="rId2"/>
          <a:stretch>
            <a:fillRect/>
          </a:stretch>
        </p:blipFill>
        <p:spPr>
          <a:xfrm>
            <a:off x="500402" y="1860405"/>
            <a:ext cx="3089761" cy="551999"/>
          </a:xfrm>
          <a:prstGeom prst="rect">
            <a:avLst/>
          </a:prstGeom>
        </p:spPr>
      </p:pic>
      <p:pic>
        <p:nvPicPr>
          <p:cNvPr id="9" name="Picture 8"/>
          <p:cNvPicPr>
            <a:picLocks noChangeAspect="1"/>
          </p:cNvPicPr>
          <p:nvPr/>
        </p:nvPicPr>
        <p:blipFill>
          <a:blip r:embed="rId3"/>
          <a:stretch>
            <a:fillRect/>
          </a:stretch>
        </p:blipFill>
        <p:spPr>
          <a:xfrm>
            <a:off x="212245" y="3534815"/>
            <a:ext cx="3242155" cy="3034260"/>
          </a:xfrm>
          <a:prstGeom prst="rect">
            <a:avLst/>
          </a:prstGeom>
        </p:spPr>
      </p:pic>
      <p:sp>
        <p:nvSpPr>
          <p:cNvPr id="13" name="Multiply 12"/>
          <p:cNvSpPr/>
          <p:nvPr/>
        </p:nvSpPr>
        <p:spPr>
          <a:xfrm>
            <a:off x="-85912" y="2577504"/>
            <a:ext cx="4330700" cy="45847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50800" y="3241163"/>
            <a:ext cx="3712588" cy="3426337"/>
          </a:xfrm>
          <a:prstGeom prst="rect">
            <a:avLst/>
          </a:prstGeom>
        </p:spPr>
      </p:pic>
      <p:sp>
        <p:nvSpPr>
          <p:cNvPr id="14" name="Text Box 3"/>
          <p:cNvSpPr txBox="1">
            <a:spLocks noChangeArrowheads="1"/>
          </p:cNvSpPr>
          <p:nvPr/>
        </p:nvSpPr>
        <p:spPr bwMode="auto">
          <a:xfrm>
            <a:off x="6452251" y="6342458"/>
            <a:ext cx="2463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igures from Shearer, 2009</a:t>
            </a:r>
            <a:endParaRPr lang="en-US" sz="1400" i="1" dirty="0"/>
          </a:p>
        </p:txBody>
      </p:sp>
    </p:spTree>
    <p:extLst>
      <p:ext uri="{BB962C8B-B14F-4D97-AF65-F5344CB8AC3E}">
        <p14:creationId xmlns:p14="http://schemas.microsoft.com/office/powerpoint/2010/main" val="2805426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attenuation structure</a:t>
            </a:r>
            <a:endParaRPr lang="en-US" dirty="0"/>
          </a:p>
        </p:txBody>
      </p:sp>
      <p:sp>
        <p:nvSpPr>
          <p:cNvPr id="4" name="Date Placeholder 3"/>
          <p:cNvSpPr>
            <a:spLocks noGrp="1"/>
          </p:cNvSpPr>
          <p:nvPr>
            <p:ph type="dt" sz="half" idx="10"/>
          </p:nvPr>
        </p:nvSpPr>
        <p:spPr/>
        <p:txBody>
          <a:bodyPr/>
          <a:lstStyle/>
          <a:p>
            <a:fld id="{682BC93C-E351-DE41-AC01-287A722859DD}"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52</a:t>
            </a:fld>
            <a:endParaRPr lang="en-US"/>
          </a:p>
        </p:txBody>
      </p:sp>
      <p:grpSp>
        <p:nvGrpSpPr>
          <p:cNvPr id="7" name="Group 157"/>
          <p:cNvGrpSpPr>
            <a:grpSpLocks/>
          </p:cNvGrpSpPr>
          <p:nvPr/>
        </p:nvGrpSpPr>
        <p:grpSpPr bwMode="auto">
          <a:xfrm>
            <a:off x="735157" y="1528907"/>
            <a:ext cx="7718136" cy="5241636"/>
            <a:chOff x="396" y="622"/>
            <a:chExt cx="5348" cy="3632"/>
          </a:xfrm>
        </p:grpSpPr>
        <p:pic>
          <p:nvPicPr>
            <p:cNvPr id="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 y="622"/>
              <a:ext cx="2738" cy="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 y="2204"/>
              <a:ext cx="108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r 5"/>
            <p:cNvGrpSpPr>
              <a:grpSpLocks/>
            </p:cNvGrpSpPr>
            <p:nvPr/>
          </p:nvGrpSpPr>
          <p:grpSpPr bwMode="auto">
            <a:xfrm>
              <a:off x="1307" y="710"/>
              <a:ext cx="3165" cy="3129"/>
              <a:chOff x="2074152" y="1127035"/>
              <a:chExt cx="5025621" cy="4968079"/>
            </a:xfrm>
          </p:grpSpPr>
          <p:grpSp>
            <p:nvGrpSpPr>
              <p:cNvPr id="148" name="Grouper 51"/>
              <p:cNvGrpSpPr>
                <a:grpSpLocks/>
              </p:cNvGrpSpPr>
              <p:nvPr/>
            </p:nvGrpSpPr>
            <p:grpSpPr bwMode="auto">
              <a:xfrm>
                <a:off x="2074152" y="1127035"/>
                <a:ext cx="2747818" cy="4968079"/>
                <a:chOff x="-692727" y="1143000"/>
                <a:chExt cx="2747818" cy="4968079"/>
              </a:xfrm>
            </p:grpSpPr>
            <p:cxnSp>
              <p:nvCxnSpPr>
                <p:cNvPr id="151" name="Connecteur droit 37"/>
                <p:cNvCxnSpPr>
                  <a:cxnSpLocks noChangeShapeType="1"/>
                </p:cNvCxnSpPr>
                <p:nvPr/>
              </p:nvCxnSpPr>
              <p:spPr bwMode="auto">
                <a:xfrm>
                  <a:off x="-692727" y="1143000"/>
                  <a:ext cx="0" cy="12700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2" name="Connecteur droit 39"/>
                <p:cNvCxnSpPr>
                  <a:cxnSpLocks noChangeShapeType="1"/>
                </p:cNvCxnSpPr>
                <p:nvPr/>
              </p:nvCxnSpPr>
              <p:spPr bwMode="auto">
                <a:xfrm>
                  <a:off x="-692727" y="1270000"/>
                  <a:ext cx="2747818"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3" name="Connecteur droit 42"/>
                <p:cNvCxnSpPr>
                  <a:cxnSpLocks noChangeShapeType="1"/>
                </p:cNvCxnSpPr>
                <p:nvPr/>
              </p:nvCxnSpPr>
              <p:spPr bwMode="auto">
                <a:xfrm>
                  <a:off x="2055091" y="1270000"/>
                  <a:ext cx="0" cy="246303"/>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4" name="Connecteur droit 44"/>
                <p:cNvCxnSpPr>
                  <a:cxnSpLocks noChangeShapeType="1"/>
                </p:cNvCxnSpPr>
                <p:nvPr/>
              </p:nvCxnSpPr>
              <p:spPr bwMode="auto">
                <a:xfrm flipH="1">
                  <a:off x="1716424" y="1516303"/>
                  <a:ext cx="338667"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5" name="Connecteur droit 46"/>
                <p:cNvCxnSpPr>
                  <a:cxnSpLocks noChangeShapeType="1"/>
                </p:cNvCxnSpPr>
                <p:nvPr/>
              </p:nvCxnSpPr>
              <p:spPr bwMode="auto">
                <a:xfrm>
                  <a:off x="1716424" y="1516303"/>
                  <a:ext cx="0" cy="792788"/>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6" name="Connecteur droit 48"/>
                <p:cNvCxnSpPr>
                  <a:cxnSpLocks noChangeShapeType="1"/>
                </p:cNvCxnSpPr>
                <p:nvPr/>
              </p:nvCxnSpPr>
              <p:spPr bwMode="auto">
                <a:xfrm flipH="1">
                  <a:off x="831273" y="2309091"/>
                  <a:ext cx="885151"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7" name="Connecteur droit 50"/>
                <p:cNvCxnSpPr>
                  <a:cxnSpLocks noChangeShapeType="1"/>
                </p:cNvCxnSpPr>
                <p:nvPr/>
              </p:nvCxnSpPr>
              <p:spPr bwMode="auto">
                <a:xfrm>
                  <a:off x="831273" y="2309091"/>
                  <a:ext cx="0" cy="3801988"/>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49" name="Connecteur droit 138"/>
              <p:cNvCxnSpPr/>
              <p:nvPr/>
            </p:nvCxnSpPr>
            <p:spPr>
              <a:xfrm>
                <a:off x="5669098" y="2159074"/>
                <a:ext cx="44142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50" name="Image 293"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06" y="2036305"/>
                <a:ext cx="808567" cy="19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er 8"/>
            <p:cNvGrpSpPr>
              <a:grpSpLocks/>
            </p:cNvGrpSpPr>
            <p:nvPr/>
          </p:nvGrpSpPr>
          <p:grpSpPr bwMode="auto">
            <a:xfrm>
              <a:off x="2154" y="700"/>
              <a:ext cx="2124" cy="3139"/>
              <a:chOff x="3418958" y="1111783"/>
              <a:chExt cx="3371868" cy="4983331"/>
            </a:xfrm>
          </p:grpSpPr>
          <p:grpSp>
            <p:nvGrpSpPr>
              <p:cNvPr id="136" name="Grouper 75"/>
              <p:cNvGrpSpPr>
                <a:grpSpLocks/>
              </p:cNvGrpSpPr>
              <p:nvPr/>
            </p:nvGrpSpPr>
            <p:grpSpPr bwMode="auto">
              <a:xfrm>
                <a:off x="3418958" y="1111783"/>
                <a:ext cx="1518709" cy="4983331"/>
                <a:chOff x="597958" y="1143000"/>
                <a:chExt cx="1518709" cy="4983331"/>
              </a:xfrm>
            </p:grpSpPr>
            <p:cxnSp>
              <p:nvCxnSpPr>
                <p:cNvPr id="139" name="Connecteur droit 58"/>
                <p:cNvCxnSpPr>
                  <a:cxnSpLocks noChangeShapeType="1"/>
                </p:cNvCxnSpPr>
                <p:nvPr/>
              </p:nvCxnSpPr>
              <p:spPr bwMode="auto">
                <a:xfrm>
                  <a:off x="889000" y="1143000"/>
                  <a:ext cx="0" cy="37042"/>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0" name="Connecteur droit 60"/>
                <p:cNvCxnSpPr>
                  <a:cxnSpLocks noChangeShapeType="1"/>
                </p:cNvCxnSpPr>
                <p:nvPr/>
              </p:nvCxnSpPr>
              <p:spPr bwMode="auto">
                <a:xfrm>
                  <a:off x="889000" y="1180042"/>
                  <a:ext cx="576792" cy="0"/>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1" name="Connecteur droit 62"/>
                <p:cNvCxnSpPr>
                  <a:cxnSpLocks noChangeShapeType="1"/>
                </p:cNvCxnSpPr>
                <p:nvPr/>
              </p:nvCxnSpPr>
              <p:spPr bwMode="auto">
                <a:xfrm>
                  <a:off x="1465792" y="1180042"/>
                  <a:ext cx="0" cy="89958"/>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2" name="Connecteur droit 64"/>
                <p:cNvCxnSpPr>
                  <a:cxnSpLocks noChangeShapeType="1"/>
                </p:cNvCxnSpPr>
                <p:nvPr/>
              </p:nvCxnSpPr>
              <p:spPr bwMode="auto">
                <a:xfrm>
                  <a:off x="1465792" y="1270000"/>
                  <a:ext cx="650875" cy="0"/>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3" name="Connecteur droit 66"/>
                <p:cNvCxnSpPr>
                  <a:cxnSpLocks noChangeShapeType="1"/>
                </p:cNvCxnSpPr>
                <p:nvPr/>
              </p:nvCxnSpPr>
              <p:spPr bwMode="auto">
                <a:xfrm>
                  <a:off x="2116667" y="1270000"/>
                  <a:ext cx="0" cy="246303"/>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4" name="Connecteur droit 68"/>
                <p:cNvCxnSpPr>
                  <a:cxnSpLocks noChangeShapeType="1"/>
                </p:cNvCxnSpPr>
                <p:nvPr/>
              </p:nvCxnSpPr>
              <p:spPr bwMode="auto">
                <a:xfrm flipH="1">
                  <a:off x="1592792" y="1516303"/>
                  <a:ext cx="523875" cy="0"/>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5" name="Connecteur droit 70"/>
                <p:cNvCxnSpPr>
                  <a:cxnSpLocks noChangeShapeType="1"/>
                </p:cNvCxnSpPr>
                <p:nvPr/>
              </p:nvCxnSpPr>
              <p:spPr bwMode="auto">
                <a:xfrm>
                  <a:off x="1592792" y="1516303"/>
                  <a:ext cx="0" cy="792788"/>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6" name="Connecteur droit 72"/>
                <p:cNvCxnSpPr>
                  <a:cxnSpLocks noChangeShapeType="1"/>
                </p:cNvCxnSpPr>
                <p:nvPr/>
              </p:nvCxnSpPr>
              <p:spPr bwMode="auto">
                <a:xfrm flipH="1">
                  <a:off x="597958" y="2309091"/>
                  <a:ext cx="994834" cy="0"/>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7" name="Connecteur droit 74"/>
                <p:cNvCxnSpPr>
                  <a:cxnSpLocks noChangeShapeType="1"/>
                </p:cNvCxnSpPr>
                <p:nvPr/>
              </p:nvCxnSpPr>
              <p:spPr bwMode="auto">
                <a:xfrm>
                  <a:off x="597958" y="2309091"/>
                  <a:ext cx="0" cy="3817240"/>
                </a:xfrm>
                <a:prstGeom prst="line">
                  <a:avLst/>
                </a:prstGeom>
                <a:noFill/>
                <a:ln w="25400">
                  <a:solidFill>
                    <a:srgbClr val="7F7F7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37" name="Connecteur droit 141"/>
              <p:cNvCxnSpPr/>
              <p:nvPr/>
            </p:nvCxnSpPr>
            <p:spPr>
              <a:xfrm>
                <a:off x="5670045" y="2831104"/>
                <a:ext cx="43974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38" name="Image 294"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1206" y="2713120"/>
                <a:ext cx="499620" cy="24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er 7"/>
            <p:cNvGrpSpPr>
              <a:grpSpLocks/>
            </p:cNvGrpSpPr>
            <p:nvPr/>
          </p:nvGrpSpPr>
          <p:grpSpPr bwMode="auto">
            <a:xfrm>
              <a:off x="2052" y="710"/>
              <a:ext cx="2264" cy="3129"/>
              <a:chOff x="3256862" y="1127035"/>
              <a:chExt cx="3595523" cy="4968080"/>
            </a:xfrm>
          </p:grpSpPr>
          <p:grpSp>
            <p:nvGrpSpPr>
              <p:cNvPr id="102" name="Grouper 136"/>
              <p:cNvGrpSpPr>
                <a:grpSpLocks/>
              </p:cNvGrpSpPr>
              <p:nvPr/>
            </p:nvGrpSpPr>
            <p:grpSpPr bwMode="auto">
              <a:xfrm>
                <a:off x="3256862" y="1127035"/>
                <a:ext cx="1396935" cy="4968080"/>
                <a:chOff x="457200" y="1143000"/>
                <a:chExt cx="1396935" cy="5012134"/>
              </a:xfrm>
            </p:grpSpPr>
            <p:cxnSp>
              <p:nvCxnSpPr>
                <p:cNvPr id="105" name="Connecteur droit 78"/>
                <p:cNvCxnSpPr>
                  <a:cxnSpLocks noChangeShapeType="1"/>
                </p:cNvCxnSpPr>
                <p:nvPr/>
              </p:nvCxnSpPr>
              <p:spPr bwMode="auto">
                <a:xfrm>
                  <a:off x="1848556" y="1143000"/>
                  <a:ext cx="0" cy="12700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6" name="Connecteur droit 83"/>
                <p:cNvCxnSpPr>
                  <a:cxnSpLocks noChangeShapeType="1"/>
                </p:cNvCxnSpPr>
                <p:nvPr/>
              </p:nvCxnSpPr>
              <p:spPr bwMode="auto">
                <a:xfrm>
                  <a:off x="1854135" y="1270000"/>
                  <a:ext cx="0" cy="189023"/>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7" name="Connecteur droit 85"/>
                <p:cNvCxnSpPr>
                  <a:cxnSpLocks noChangeShapeType="1"/>
                </p:cNvCxnSpPr>
                <p:nvPr/>
              </p:nvCxnSpPr>
              <p:spPr bwMode="auto">
                <a:xfrm>
                  <a:off x="1842321" y="1459023"/>
                  <a:ext cx="0" cy="218558"/>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8" name="Connecteur droit 87"/>
                <p:cNvCxnSpPr>
                  <a:cxnSpLocks noChangeShapeType="1"/>
                </p:cNvCxnSpPr>
                <p:nvPr/>
              </p:nvCxnSpPr>
              <p:spPr bwMode="auto">
                <a:xfrm flipH="1">
                  <a:off x="1677581" y="1677581"/>
                  <a:ext cx="176554"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9" name="Connecteur droit 89"/>
                <p:cNvCxnSpPr>
                  <a:cxnSpLocks noChangeShapeType="1"/>
                </p:cNvCxnSpPr>
                <p:nvPr/>
              </p:nvCxnSpPr>
              <p:spPr bwMode="auto">
                <a:xfrm>
                  <a:off x="1677581" y="1677581"/>
                  <a:ext cx="0" cy="194931"/>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0" name="Connecteur droit 91"/>
                <p:cNvCxnSpPr>
                  <a:cxnSpLocks noChangeShapeType="1"/>
                </p:cNvCxnSpPr>
                <p:nvPr/>
              </p:nvCxnSpPr>
              <p:spPr bwMode="auto">
                <a:xfrm flipH="1">
                  <a:off x="1358605" y="1872512"/>
                  <a:ext cx="318976"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1" name="Connecteur droit 93"/>
                <p:cNvCxnSpPr>
                  <a:cxnSpLocks noChangeShapeType="1"/>
                </p:cNvCxnSpPr>
                <p:nvPr/>
              </p:nvCxnSpPr>
              <p:spPr bwMode="auto">
                <a:xfrm>
                  <a:off x="1358605" y="1872512"/>
                  <a:ext cx="0" cy="206744"/>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2" name="Connecteur droit 95"/>
                <p:cNvCxnSpPr>
                  <a:cxnSpLocks noChangeShapeType="1"/>
                </p:cNvCxnSpPr>
                <p:nvPr/>
              </p:nvCxnSpPr>
              <p:spPr bwMode="auto">
                <a:xfrm flipH="1">
                  <a:off x="956930" y="2079256"/>
                  <a:ext cx="401675"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3" name="Connecteur droit 97"/>
                <p:cNvCxnSpPr>
                  <a:cxnSpLocks noChangeShapeType="1"/>
                </p:cNvCxnSpPr>
                <p:nvPr/>
              </p:nvCxnSpPr>
              <p:spPr bwMode="auto">
                <a:xfrm>
                  <a:off x="956930" y="2079256"/>
                  <a:ext cx="0" cy="229835"/>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4" name="Connecteur droit 99"/>
                <p:cNvCxnSpPr>
                  <a:cxnSpLocks noChangeShapeType="1"/>
                </p:cNvCxnSpPr>
                <p:nvPr/>
              </p:nvCxnSpPr>
              <p:spPr bwMode="auto">
                <a:xfrm flipH="1">
                  <a:off x="567070" y="2309091"/>
                  <a:ext cx="389860"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Connecteur droit 101"/>
                <p:cNvCxnSpPr>
                  <a:cxnSpLocks noChangeShapeType="1"/>
                </p:cNvCxnSpPr>
                <p:nvPr/>
              </p:nvCxnSpPr>
              <p:spPr bwMode="auto">
                <a:xfrm>
                  <a:off x="567070" y="2309091"/>
                  <a:ext cx="0" cy="349049"/>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6" name="Connecteur droit 103"/>
                <p:cNvCxnSpPr>
                  <a:cxnSpLocks noChangeShapeType="1"/>
                </p:cNvCxnSpPr>
                <p:nvPr/>
              </p:nvCxnSpPr>
              <p:spPr bwMode="auto">
                <a:xfrm flipH="1">
                  <a:off x="457200" y="2658140"/>
                  <a:ext cx="109870"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7" name="Connecteur droit 105"/>
                <p:cNvCxnSpPr>
                  <a:cxnSpLocks noChangeShapeType="1"/>
                </p:cNvCxnSpPr>
                <p:nvPr/>
              </p:nvCxnSpPr>
              <p:spPr bwMode="auto">
                <a:xfrm>
                  <a:off x="457200" y="2658140"/>
                  <a:ext cx="0" cy="24218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8" name="Connecteur droit 106"/>
                <p:cNvCxnSpPr>
                  <a:cxnSpLocks noChangeShapeType="1"/>
                </p:cNvCxnSpPr>
                <p:nvPr/>
              </p:nvCxnSpPr>
              <p:spPr bwMode="auto">
                <a:xfrm>
                  <a:off x="503084" y="2900326"/>
                  <a:ext cx="0" cy="24218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9" name="Connecteur droit 107"/>
                <p:cNvCxnSpPr>
                  <a:cxnSpLocks noChangeShapeType="1"/>
                </p:cNvCxnSpPr>
                <p:nvPr/>
              </p:nvCxnSpPr>
              <p:spPr bwMode="auto">
                <a:xfrm>
                  <a:off x="556437" y="3142512"/>
                  <a:ext cx="0" cy="304631"/>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0" name="Connecteur droit 109"/>
                <p:cNvCxnSpPr>
                  <a:cxnSpLocks noChangeShapeType="1"/>
                </p:cNvCxnSpPr>
                <p:nvPr/>
              </p:nvCxnSpPr>
              <p:spPr bwMode="auto">
                <a:xfrm>
                  <a:off x="567070" y="3447143"/>
                  <a:ext cx="0" cy="32203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1" name="Connecteur droit 112"/>
                <p:cNvCxnSpPr>
                  <a:cxnSpLocks noChangeShapeType="1"/>
                </p:cNvCxnSpPr>
                <p:nvPr/>
              </p:nvCxnSpPr>
              <p:spPr bwMode="auto">
                <a:xfrm>
                  <a:off x="657679" y="3769179"/>
                  <a:ext cx="4535" cy="281214"/>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2" name="Connecteur droit 114"/>
                <p:cNvCxnSpPr>
                  <a:cxnSpLocks noChangeShapeType="1"/>
                </p:cNvCxnSpPr>
                <p:nvPr/>
              </p:nvCxnSpPr>
              <p:spPr bwMode="auto">
                <a:xfrm>
                  <a:off x="503084" y="3142512"/>
                  <a:ext cx="63986"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3" name="Connecteur droit 115"/>
                <p:cNvCxnSpPr>
                  <a:cxnSpLocks noChangeShapeType="1"/>
                </p:cNvCxnSpPr>
                <p:nvPr/>
              </p:nvCxnSpPr>
              <p:spPr bwMode="auto">
                <a:xfrm>
                  <a:off x="457200" y="2900326"/>
                  <a:ext cx="63986"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4" name="Connecteur droit 118"/>
                <p:cNvCxnSpPr>
                  <a:cxnSpLocks noChangeShapeType="1"/>
                </p:cNvCxnSpPr>
                <p:nvPr/>
              </p:nvCxnSpPr>
              <p:spPr bwMode="auto">
                <a:xfrm>
                  <a:off x="556437" y="3769179"/>
                  <a:ext cx="105777"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5" name="Connecteur droit 120"/>
                <p:cNvCxnSpPr>
                  <a:cxnSpLocks noChangeShapeType="1"/>
                </p:cNvCxnSpPr>
                <p:nvPr/>
              </p:nvCxnSpPr>
              <p:spPr bwMode="auto">
                <a:xfrm>
                  <a:off x="662214" y="4050393"/>
                  <a:ext cx="158750"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6" name="Connecteur droit 122"/>
                <p:cNvCxnSpPr>
                  <a:cxnSpLocks noChangeShapeType="1"/>
                </p:cNvCxnSpPr>
                <p:nvPr/>
              </p:nvCxnSpPr>
              <p:spPr bwMode="auto">
                <a:xfrm>
                  <a:off x="820964" y="4356269"/>
                  <a:ext cx="135966"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7" name="Connecteur droit 124"/>
                <p:cNvCxnSpPr>
                  <a:cxnSpLocks noChangeShapeType="1"/>
                </p:cNvCxnSpPr>
                <p:nvPr/>
              </p:nvCxnSpPr>
              <p:spPr bwMode="auto">
                <a:xfrm>
                  <a:off x="956930" y="4660162"/>
                  <a:ext cx="63986"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8" name="Connecteur droit 125"/>
                <p:cNvCxnSpPr>
                  <a:cxnSpLocks noChangeShapeType="1"/>
                </p:cNvCxnSpPr>
                <p:nvPr/>
              </p:nvCxnSpPr>
              <p:spPr bwMode="auto">
                <a:xfrm>
                  <a:off x="832377" y="4050393"/>
                  <a:ext cx="0" cy="30587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9" name="Connecteur droit 128"/>
                <p:cNvCxnSpPr>
                  <a:cxnSpLocks noChangeShapeType="1"/>
                </p:cNvCxnSpPr>
                <p:nvPr/>
              </p:nvCxnSpPr>
              <p:spPr bwMode="auto">
                <a:xfrm>
                  <a:off x="971697" y="4354286"/>
                  <a:ext cx="0" cy="30587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0" name="Connecteur droit 129"/>
                <p:cNvCxnSpPr>
                  <a:cxnSpLocks noChangeShapeType="1"/>
                </p:cNvCxnSpPr>
                <p:nvPr/>
              </p:nvCxnSpPr>
              <p:spPr bwMode="auto">
                <a:xfrm>
                  <a:off x="1025979" y="4660162"/>
                  <a:ext cx="0" cy="30587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1" name="Connecteur droit 130"/>
                <p:cNvCxnSpPr>
                  <a:cxnSpLocks noChangeShapeType="1"/>
                </p:cNvCxnSpPr>
                <p:nvPr/>
              </p:nvCxnSpPr>
              <p:spPr bwMode="auto">
                <a:xfrm>
                  <a:off x="1044649" y="4966038"/>
                  <a:ext cx="0" cy="30587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2" name="Connecteur droit 131"/>
                <p:cNvCxnSpPr>
                  <a:cxnSpLocks noChangeShapeType="1"/>
                </p:cNvCxnSpPr>
                <p:nvPr/>
              </p:nvCxnSpPr>
              <p:spPr bwMode="auto">
                <a:xfrm>
                  <a:off x="1044649" y="5271914"/>
                  <a:ext cx="0" cy="30587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3" name="Connecteur droit 132"/>
                <p:cNvCxnSpPr>
                  <a:cxnSpLocks noChangeShapeType="1"/>
                </p:cNvCxnSpPr>
                <p:nvPr/>
              </p:nvCxnSpPr>
              <p:spPr bwMode="auto">
                <a:xfrm>
                  <a:off x="1080027" y="5577790"/>
                  <a:ext cx="0" cy="30587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4" name="Connecteur droit 133"/>
                <p:cNvCxnSpPr>
                  <a:cxnSpLocks noChangeShapeType="1"/>
                </p:cNvCxnSpPr>
                <p:nvPr/>
              </p:nvCxnSpPr>
              <p:spPr bwMode="auto">
                <a:xfrm>
                  <a:off x="1080027" y="5849258"/>
                  <a:ext cx="0" cy="305876"/>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5" name="Connecteur droit 135"/>
                <p:cNvCxnSpPr>
                  <a:cxnSpLocks noChangeShapeType="1"/>
                </p:cNvCxnSpPr>
                <p:nvPr/>
              </p:nvCxnSpPr>
              <p:spPr bwMode="auto">
                <a:xfrm flipH="1">
                  <a:off x="1044649" y="5577790"/>
                  <a:ext cx="35378" cy="0"/>
                </a:xfrm>
                <a:prstGeom prst="line">
                  <a:avLst/>
                </a:prstGeom>
                <a:noFill/>
                <a:ln w="25400">
                  <a:solidFill>
                    <a:srgbClr val="BFBFB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03" name="Connecteur droit 142"/>
              <p:cNvCxnSpPr/>
              <p:nvPr/>
            </p:nvCxnSpPr>
            <p:spPr>
              <a:xfrm>
                <a:off x="5669230" y="2498854"/>
                <a:ext cx="441500"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4" name="Image 295"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2155" y="2390406"/>
                <a:ext cx="570230" cy="25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r 9"/>
            <p:cNvGrpSpPr>
              <a:grpSpLocks/>
            </p:cNvGrpSpPr>
            <p:nvPr/>
          </p:nvGrpSpPr>
          <p:grpSpPr bwMode="auto">
            <a:xfrm>
              <a:off x="1317" y="700"/>
              <a:ext cx="3070" cy="3139"/>
              <a:chOff x="2090268" y="1111783"/>
              <a:chExt cx="4873454" cy="4983331"/>
            </a:xfrm>
          </p:grpSpPr>
          <p:grpSp>
            <p:nvGrpSpPr>
              <p:cNvPr id="75" name="Grouper 197"/>
              <p:cNvGrpSpPr>
                <a:grpSpLocks/>
              </p:cNvGrpSpPr>
              <p:nvPr/>
            </p:nvGrpSpPr>
            <p:grpSpPr bwMode="auto">
              <a:xfrm>
                <a:off x="2090268" y="1111783"/>
                <a:ext cx="2751015" cy="4983331"/>
                <a:chOff x="-1840523" y="687754"/>
                <a:chExt cx="2751015" cy="5064507"/>
              </a:xfrm>
            </p:grpSpPr>
            <p:grpSp>
              <p:nvGrpSpPr>
                <p:cNvPr id="78" name="Grouper 184"/>
                <p:cNvGrpSpPr>
                  <a:grpSpLocks/>
                </p:cNvGrpSpPr>
                <p:nvPr/>
              </p:nvGrpSpPr>
              <p:grpSpPr bwMode="auto">
                <a:xfrm>
                  <a:off x="-1098176" y="1055077"/>
                  <a:ext cx="1676514" cy="4697184"/>
                  <a:chOff x="-1098176" y="1055077"/>
                  <a:chExt cx="1676514" cy="4697184"/>
                </a:xfrm>
              </p:grpSpPr>
              <p:cxnSp>
                <p:nvCxnSpPr>
                  <p:cNvPr id="83" name="Connecteur droit 144"/>
                  <p:cNvCxnSpPr>
                    <a:cxnSpLocks noChangeShapeType="1"/>
                  </p:cNvCxnSpPr>
                  <p:nvPr/>
                </p:nvCxnSpPr>
                <p:spPr bwMode="auto">
                  <a:xfrm>
                    <a:off x="578338" y="1055077"/>
                    <a:ext cx="0" cy="312041"/>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4" name="Connecteur droit 147"/>
                  <p:cNvCxnSpPr>
                    <a:cxnSpLocks noChangeShapeType="1"/>
                  </p:cNvCxnSpPr>
                  <p:nvPr/>
                </p:nvCxnSpPr>
                <p:spPr bwMode="auto">
                  <a:xfrm flipH="1">
                    <a:off x="-141940" y="1367118"/>
                    <a:ext cx="720278"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5" name="Connecteur droit 150"/>
                  <p:cNvCxnSpPr>
                    <a:cxnSpLocks noChangeShapeType="1"/>
                  </p:cNvCxnSpPr>
                  <p:nvPr/>
                </p:nvCxnSpPr>
                <p:spPr bwMode="auto">
                  <a:xfrm>
                    <a:off x="-141941" y="1367118"/>
                    <a:ext cx="0" cy="505394"/>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6" name="Connecteur droit 152"/>
                  <p:cNvCxnSpPr>
                    <a:cxnSpLocks noChangeShapeType="1"/>
                  </p:cNvCxnSpPr>
                  <p:nvPr/>
                </p:nvCxnSpPr>
                <p:spPr bwMode="auto">
                  <a:xfrm flipH="1">
                    <a:off x="-564059" y="1888341"/>
                    <a:ext cx="433295"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7" name="Connecteur droit 154"/>
                  <p:cNvCxnSpPr>
                    <a:cxnSpLocks noChangeShapeType="1"/>
                  </p:cNvCxnSpPr>
                  <p:nvPr/>
                </p:nvCxnSpPr>
                <p:spPr bwMode="auto">
                  <a:xfrm>
                    <a:off x="-558289" y="1872840"/>
                    <a:ext cx="0" cy="56504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8" name="Connecteur droit 157"/>
                  <p:cNvCxnSpPr>
                    <a:cxnSpLocks noChangeShapeType="1"/>
                  </p:cNvCxnSpPr>
                  <p:nvPr/>
                </p:nvCxnSpPr>
                <p:spPr bwMode="auto">
                  <a:xfrm>
                    <a:off x="-575235" y="2435412"/>
                    <a:ext cx="194235"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9" name="Connecteur droit 159"/>
                  <p:cNvCxnSpPr>
                    <a:cxnSpLocks noChangeShapeType="1"/>
                  </p:cNvCxnSpPr>
                  <p:nvPr/>
                </p:nvCxnSpPr>
                <p:spPr bwMode="auto">
                  <a:xfrm>
                    <a:off x="-381000" y="2435412"/>
                    <a:ext cx="0" cy="582706"/>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0" name="Connecteur droit 161"/>
                  <p:cNvCxnSpPr>
                    <a:cxnSpLocks noChangeShapeType="1"/>
                  </p:cNvCxnSpPr>
                  <p:nvPr/>
                </p:nvCxnSpPr>
                <p:spPr bwMode="auto">
                  <a:xfrm>
                    <a:off x="-381000" y="3018118"/>
                    <a:ext cx="186765"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1" name="Connecteur droit 163"/>
                  <p:cNvCxnSpPr>
                    <a:cxnSpLocks noChangeShapeType="1"/>
                  </p:cNvCxnSpPr>
                  <p:nvPr/>
                </p:nvCxnSpPr>
                <p:spPr bwMode="auto">
                  <a:xfrm>
                    <a:off x="-194235" y="3018118"/>
                    <a:ext cx="0" cy="620058"/>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2" name="Connecteur droit 165"/>
                  <p:cNvCxnSpPr>
                    <a:cxnSpLocks noChangeShapeType="1"/>
                  </p:cNvCxnSpPr>
                  <p:nvPr/>
                </p:nvCxnSpPr>
                <p:spPr bwMode="auto">
                  <a:xfrm flipH="1">
                    <a:off x="-291353" y="3638176"/>
                    <a:ext cx="97118"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3" name="Connecteur droit 167"/>
                  <p:cNvCxnSpPr>
                    <a:cxnSpLocks noChangeShapeType="1"/>
                  </p:cNvCxnSpPr>
                  <p:nvPr/>
                </p:nvCxnSpPr>
                <p:spPr bwMode="auto">
                  <a:xfrm>
                    <a:off x="-304372" y="3638176"/>
                    <a:ext cx="0" cy="612589"/>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4" name="Connecteur droit 169"/>
                  <p:cNvCxnSpPr>
                    <a:cxnSpLocks noChangeShapeType="1"/>
                  </p:cNvCxnSpPr>
                  <p:nvPr/>
                </p:nvCxnSpPr>
                <p:spPr bwMode="auto">
                  <a:xfrm flipH="1">
                    <a:off x="-679824" y="4250765"/>
                    <a:ext cx="388471"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5" name="Connecteur droit 171"/>
                  <p:cNvCxnSpPr>
                    <a:cxnSpLocks noChangeShapeType="1"/>
                  </p:cNvCxnSpPr>
                  <p:nvPr/>
                </p:nvCxnSpPr>
                <p:spPr bwMode="auto">
                  <a:xfrm>
                    <a:off x="-679824" y="4250765"/>
                    <a:ext cx="0" cy="60511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 name="Connecteur droit 173"/>
                  <p:cNvCxnSpPr>
                    <a:cxnSpLocks noChangeShapeType="1"/>
                  </p:cNvCxnSpPr>
                  <p:nvPr/>
                </p:nvCxnSpPr>
                <p:spPr bwMode="auto">
                  <a:xfrm flipH="1">
                    <a:off x="-1098176" y="4855882"/>
                    <a:ext cx="418352"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7" name="Connecteur droit 175"/>
                  <p:cNvCxnSpPr>
                    <a:cxnSpLocks noChangeShapeType="1"/>
                  </p:cNvCxnSpPr>
                  <p:nvPr/>
                </p:nvCxnSpPr>
                <p:spPr bwMode="auto">
                  <a:xfrm>
                    <a:off x="-1098176" y="4855882"/>
                    <a:ext cx="0" cy="530412"/>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8" name="Connecteur droit 177"/>
                  <p:cNvCxnSpPr>
                    <a:cxnSpLocks noChangeShapeType="1"/>
                  </p:cNvCxnSpPr>
                  <p:nvPr/>
                </p:nvCxnSpPr>
                <p:spPr bwMode="auto">
                  <a:xfrm>
                    <a:off x="-1098176" y="5386294"/>
                    <a:ext cx="52294"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9" name="Connecteur droit 179"/>
                  <p:cNvCxnSpPr>
                    <a:cxnSpLocks noChangeShapeType="1"/>
                  </p:cNvCxnSpPr>
                  <p:nvPr/>
                </p:nvCxnSpPr>
                <p:spPr bwMode="auto">
                  <a:xfrm>
                    <a:off x="-1045882" y="5386294"/>
                    <a:ext cx="0" cy="191496"/>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0" name="Connecteur droit 181"/>
                  <p:cNvCxnSpPr>
                    <a:cxnSpLocks noChangeShapeType="1"/>
                  </p:cNvCxnSpPr>
                  <p:nvPr/>
                </p:nvCxnSpPr>
                <p:spPr bwMode="auto">
                  <a:xfrm>
                    <a:off x="-1045882" y="5577790"/>
                    <a:ext cx="903942"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1" name="Connecteur droit 183"/>
                  <p:cNvCxnSpPr>
                    <a:cxnSpLocks noChangeShapeType="1"/>
                  </p:cNvCxnSpPr>
                  <p:nvPr/>
                </p:nvCxnSpPr>
                <p:spPr bwMode="auto">
                  <a:xfrm>
                    <a:off x="-141941" y="5577790"/>
                    <a:ext cx="0" cy="174471"/>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79" name="Connecteur droit 189"/>
                <p:cNvCxnSpPr>
                  <a:cxnSpLocks noChangeShapeType="1"/>
                </p:cNvCxnSpPr>
                <p:nvPr/>
              </p:nvCxnSpPr>
              <p:spPr bwMode="auto">
                <a:xfrm>
                  <a:off x="578338" y="1055077"/>
                  <a:ext cx="332154"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0" name="Connecteur droit 192"/>
                <p:cNvCxnSpPr>
                  <a:cxnSpLocks noChangeShapeType="1"/>
                </p:cNvCxnSpPr>
                <p:nvPr/>
              </p:nvCxnSpPr>
              <p:spPr bwMode="auto">
                <a:xfrm flipV="1">
                  <a:off x="910492" y="801077"/>
                  <a:ext cx="0" cy="2540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1" name="Connecteur droit 194"/>
                <p:cNvCxnSpPr>
                  <a:cxnSpLocks noChangeShapeType="1"/>
                </p:cNvCxnSpPr>
                <p:nvPr/>
              </p:nvCxnSpPr>
              <p:spPr bwMode="auto">
                <a:xfrm flipH="1">
                  <a:off x="-1840523" y="801077"/>
                  <a:ext cx="2751015"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 name="Connecteur droit 196"/>
                <p:cNvCxnSpPr>
                  <a:cxnSpLocks noChangeShapeType="1"/>
                </p:cNvCxnSpPr>
                <p:nvPr/>
              </p:nvCxnSpPr>
              <p:spPr bwMode="auto">
                <a:xfrm flipV="1">
                  <a:off x="-1840523" y="687754"/>
                  <a:ext cx="0" cy="113323"/>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76" name="Connecteur droit 198"/>
              <p:cNvCxnSpPr/>
              <p:nvPr/>
            </p:nvCxnSpPr>
            <p:spPr>
              <a:xfrm>
                <a:off x="5669954" y="3724896"/>
                <a:ext cx="439723" cy="0"/>
              </a:xfrm>
              <a:prstGeom prst="line">
                <a:avLst/>
              </a:prstGeom>
              <a:ln>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pic>
            <p:nvPicPr>
              <p:cNvPr id="77" name="Image 29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2155" y="3626801"/>
                <a:ext cx="681567" cy="22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er 10"/>
            <p:cNvGrpSpPr>
              <a:grpSpLocks/>
            </p:cNvGrpSpPr>
            <p:nvPr/>
          </p:nvGrpSpPr>
          <p:grpSpPr bwMode="auto">
            <a:xfrm>
              <a:off x="1078" y="686"/>
              <a:ext cx="3251" cy="3121"/>
              <a:chOff x="1710989" y="1088498"/>
              <a:chExt cx="5161876" cy="4955251"/>
            </a:xfrm>
          </p:grpSpPr>
          <p:grpSp>
            <p:nvGrpSpPr>
              <p:cNvPr id="21" name="Grouper 281"/>
              <p:cNvGrpSpPr>
                <a:grpSpLocks/>
              </p:cNvGrpSpPr>
              <p:nvPr/>
            </p:nvGrpSpPr>
            <p:grpSpPr bwMode="auto">
              <a:xfrm>
                <a:off x="1710989" y="1088498"/>
                <a:ext cx="3130294" cy="4955251"/>
                <a:chOff x="-2210269" y="664988"/>
                <a:chExt cx="3130294" cy="5036369"/>
              </a:xfrm>
            </p:grpSpPr>
            <p:cxnSp>
              <p:nvCxnSpPr>
                <p:cNvPr id="24" name="Connecteur droit 200"/>
                <p:cNvCxnSpPr>
                  <a:cxnSpLocks noChangeShapeType="1"/>
                </p:cNvCxnSpPr>
                <p:nvPr/>
              </p:nvCxnSpPr>
              <p:spPr bwMode="auto">
                <a:xfrm>
                  <a:off x="-326571" y="1858624"/>
                  <a:ext cx="0" cy="14633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Connecteur droit 205"/>
                <p:cNvCxnSpPr>
                  <a:cxnSpLocks noChangeShapeType="1"/>
                </p:cNvCxnSpPr>
                <p:nvPr/>
              </p:nvCxnSpPr>
              <p:spPr bwMode="auto">
                <a:xfrm>
                  <a:off x="-545015" y="2004963"/>
                  <a:ext cx="5000" cy="9999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Connecteur droit 207"/>
                <p:cNvCxnSpPr>
                  <a:cxnSpLocks noChangeShapeType="1"/>
                </p:cNvCxnSpPr>
                <p:nvPr/>
              </p:nvCxnSpPr>
              <p:spPr bwMode="auto">
                <a:xfrm flipH="1">
                  <a:off x="-715020" y="2104962"/>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Connecteur droit 208"/>
                <p:cNvCxnSpPr>
                  <a:cxnSpLocks noChangeShapeType="1"/>
                </p:cNvCxnSpPr>
                <p:nvPr/>
              </p:nvCxnSpPr>
              <p:spPr bwMode="auto">
                <a:xfrm flipH="1">
                  <a:off x="-1037633" y="2278164"/>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Connecteur droit 209"/>
                <p:cNvCxnSpPr>
                  <a:cxnSpLocks noChangeShapeType="1"/>
                </p:cNvCxnSpPr>
                <p:nvPr/>
              </p:nvCxnSpPr>
              <p:spPr bwMode="auto">
                <a:xfrm flipH="1">
                  <a:off x="-1147636" y="2460093"/>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Connecteur droit 210"/>
                <p:cNvCxnSpPr>
                  <a:cxnSpLocks noChangeShapeType="1"/>
                </p:cNvCxnSpPr>
                <p:nvPr/>
              </p:nvCxnSpPr>
              <p:spPr bwMode="auto">
                <a:xfrm flipH="1">
                  <a:off x="-977632" y="2623657"/>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Connecteur droit 211"/>
                <p:cNvCxnSpPr>
                  <a:cxnSpLocks noChangeShapeType="1"/>
                </p:cNvCxnSpPr>
                <p:nvPr/>
              </p:nvCxnSpPr>
              <p:spPr bwMode="auto">
                <a:xfrm flipH="1">
                  <a:off x="-1042634" y="2805586"/>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Connecteur droit 212"/>
                <p:cNvCxnSpPr>
                  <a:cxnSpLocks noChangeShapeType="1"/>
                </p:cNvCxnSpPr>
                <p:nvPr/>
              </p:nvCxnSpPr>
              <p:spPr bwMode="auto">
                <a:xfrm flipH="1">
                  <a:off x="-1102635" y="2983317"/>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Connecteur droit 213"/>
                <p:cNvCxnSpPr>
                  <a:cxnSpLocks noChangeShapeType="1"/>
                </p:cNvCxnSpPr>
                <p:nvPr/>
              </p:nvCxnSpPr>
              <p:spPr bwMode="auto">
                <a:xfrm flipH="1">
                  <a:off x="-1272639" y="3142512"/>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3" name="Connecteur droit 214"/>
                <p:cNvCxnSpPr>
                  <a:cxnSpLocks noChangeShapeType="1"/>
                </p:cNvCxnSpPr>
                <p:nvPr/>
              </p:nvCxnSpPr>
              <p:spPr bwMode="auto">
                <a:xfrm flipH="1">
                  <a:off x="-1337642" y="3329795"/>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Connecteur droit 215"/>
                <p:cNvCxnSpPr>
                  <a:cxnSpLocks noChangeShapeType="1"/>
                </p:cNvCxnSpPr>
                <p:nvPr/>
              </p:nvCxnSpPr>
              <p:spPr bwMode="auto">
                <a:xfrm flipH="1">
                  <a:off x="-1277640" y="3511724"/>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Connecteur droit 216"/>
                <p:cNvCxnSpPr>
                  <a:cxnSpLocks noChangeShapeType="1"/>
                </p:cNvCxnSpPr>
                <p:nvPr/>
              </p:nvCxnSpPr>
              <p:spPr bwMode="auto">
                <a:xfrm flipH="1">
                  <a:off x="-1152637" y="3671158"/>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Connecteur droit 217"/>
                <p:cNvCxnSpPr>
                  <a:cxnSpLocks noChangeShapeType="1"/>
                </p:cNvCxnSpPr>
                <p:nvPr/>
              </p:nvCxnSpPr>
              <p:spPr bwMode="auto">
                <a:xfrm flipH="1">
                  <a:off x="-1227639" y="3853087"/>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7" name="Connecteur droit 218"/>
                <p:cNvCxnSpPr>
                  <a:cxnSpLocks noChangeShapeType="1"/>
                </p:cNvCxnSpPr>
                <p:nvPr/>
              </p:nvCxnSpPr>
              <p:spPr bwMode="auto">
                <a:xfrm flipH="1">
                  <a:off x="-1337642" y="4030879"/>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8" name="Connecteur droit 219"/>
                <p:cNvCxnSpPr>
                  <a:cxnSpLocks noChangeShapeType="1"/>
                </p:cNvCxnSpPr>
                <p:nvPr/>
              </p:nvCxnSpPr>
              <p:spPr bwMode="auto">
                <a:xfrm flipH="1">
                  <a:off x="-1432644" y="4204131"/>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9" name="Connecteur droit 220"/>
                <p:cNvCxnSpPr>
                  <a:cxnSpLocks noChangeShapeType="1"/>
                </p:cNvCxnSpPr>
                <p:nvPr/>
              </p:nvCxnSpPr>
              <p:spPr bwMode="auto">
                <a:xfrm flipH="1">
                  <a:off x="-1627649" y="4386060"/>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Connecteur droit 221"/>
                <p:cNvCxnSpPr>
                  <a:cxnSpLocks noChangeShapeType="1"/>
                </p:cNvCxnSpPr>
                <p:nvPr/>
              </p:nvCxnSpPr>
              <p:spPr bwMode="auto">
                <a:xfrm flipH="1">
                  <a:off x="-1750256" y="4538460"/>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1" name="Connecteur droit 222"/>
                <p:cNvCxnSpPr>
                  <a:cxnSpLocks noChangeShapeType="1"/>
                </p:cNvCxnSpPr>
                <p:nvPr/>
              </p:nvCxnSpPr>
              <p:spPr bwMode="auto">
                <a:xfrm flipH="1">
                  <a:off x="-1920261" y="4727326"/>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2" name="Connecteur droit 223"/>
                <p:cNvCxnSpPr>
                  <a:cxnSpLocks noChangeShapeType="1"/>
                </p:cNvCxnSpPr>
                <p:nvPr/>
              </p:nvCxnSpPr>
              <p:spPr bwMode="auto">
                <a:xfrm flipH="1">
                  <a:off x="-2000264" y="4893256"/>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3" name="Connecteur droit 224"/>
                <p:cNvCxnSpPr>
                  <a:cxnSpLocks noChangeShapeType="1"/>
                </p:cNvCxnSpPr>
                <p:nvPr/>
              </p:nvCxnSpPr>
              <p:spPr bwMode="auto">
                <a:xfrm flipH="1">
                  <a:off x="-2140268" y="5073919"/>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4" name="Connecteur droit 225"/>
                <p:cNvCxnSpPr>
                  <a:cxnSpLocks noChangeShapeType="1"/>
                </p:cNvCxnSpPr>
                <p:nvPr/>
              </p:nvCxnSpPr>
              <p:spPr bwMode="auto">
                <a:xfrm flipH="1">
                  <a:off x="-2100266" y="5247801"/>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5" name="Connecteur droit 226"/>
                <p:cNvCxnSpPr>
                  <a:cxnSpLocks noChangeShapeType="1"/>
                </p:cNvCxnSpPr>
                <p:nvPr/>
              </p:nvCxnSpPr>
              <p:spPr bwMode="auto">
                <a:xfrm flipH="1">
                  <a:off x="-2210269" y="5428464"/>
                  <a:ext cx="5001" cy="18192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6" name="Connecteur droit 227"/>
                <p:cNvCxnSpPr>
                  <a:cxnSpLocks noChangeShapeType="1"/>
                </p:cNvCxnSpPr>
                <p:nvPr/>
              </p:nvCxnSpPr>
              <p:spPr bwMode="auto">
                <a:xfrm>
                  <a:off x="-1870259" y="5610393"/>
                  <a:ext cx="1" cy="90964"/>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7" name="Connecteur droit 230"/>
                <p:cNvCxnSpPr>
                  <a:cxnSpLocks noChangeShapeType="1"/>
                </p:cNvCxnSpPr>
                <p:nvPr/>
              </p:nvCxnSpPr>
              <p:spPr bwMode="auto">
                <a:xfrm flipH="1">
                  <a:off x="-2210269" y="5610393"/>
                  <a:ext cx="340011"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8" name="Connecteur droit 231"/>
                <p:cNvCxnSpPr>
                  <a:cxnSpLocks noChangeShapeType="1"/>
                </p:cNvCxnSpPr>
                <p:nvPr/>
              </p:nvCxnSpPr>
              <p:spPr bwMode="auto">
                <a:xfrm flipH="1">
                  <a:off x="-2210268" y="5428464"/>
                  <a:ext cx="115003"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9" name="Connecteur droit 233"/>
                <p:cNvCxnSpPr>
                  <a:cxnSpLocks noChangeShapeType="1"/>
                </p:cNvCxnSpPr>
                <p:nvPr/>
              </p:nvCxnSpPr>
              <p:spPr bwMode="auto">
                <a:xfrm flipH="1">
                  <a:off x="-2140267" y="5256966"/>
                  <a:ext cx="45002"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 name="Connecteur droit 235"/>
                <p:cNvCxnSpPr>
                  <a:cxnSpLocks noChangeShapeType="1"/>
                </p:cNvCxnSpPr>
                <p:nvPr/>
              </p:nvCxnSpPr>
              <p:spPr bwMode="auto">
                <a:xfrm flipH="1">
                  <a:off x="-2145476" y="5082417"/>
                  <a:ext cx="150213"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 name="Connecteur droit 237"/>
                <p:cNvCxnSpPr>
                  <a:cxnSpLocks noChangeShapeType="1"/>
                </p:cNvCxnSpPr>
                <p:nvPr/>
              </p:nvCxnSpPr>
              <p:spPr bwMode="auto">
                <a:xfrm flipH="1">
                  <a:off x="-2000471" y="4893256"/>
                  <a:ext cx="85211" cy="1"/>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onnecteur droit 240"/>
                <p:cNvCxnSpPr>
                  <a:cxnSpLocks noChangeShapeType="1"/>
                </p:cNvCxnSpPr>
                <p:nvPr/>
              </p:nvCxnSpPr>
              <p:spPr bwMode="auto">
                <a:xfrm flipH="1">
                  <a:off x="-1928280" y="4727326"/>
                  <a:ext cx="183025"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3" name="Connecteur droit 242"/>
                <p:cNvCxnSpPr>
                  <a:cxnSpLocks noChangeShapeType="1"/>
                </p:cNvCxnSpPr>
                <p:nvPr/>
              </p:nvCxnSpPr>
              <p:spPr bwMode="auto">
                <a:xfrm flipH="1">
                  <a:off x="-1750256" y="4557798"/>
                  <a:ext cx="115003"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 name="Connecteur droit 243"/>
                <p:cNvCxnSpPr>
                  <a:cxnSpLocks noChangeShapeType="1"/>
                </p:cNvCxnSpPr>
                <p:nvPr/>
              </p:nvCxnSpPr>
              <p:spPr bwMode="auto">
                <a:xfrm flipH="1" flipV="1">
                  <a:off x="-1635252" y="4383292"/>
                  <a:ext cx="207609" cy="2768"/>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 name="Connecteur droit 245"/>
                <p:cNvCxnSpPr>
                  <a:cxnSpLocks noChangeShapeType="1"/>
                </p:cNvCxnSpPr>
                <p:nvPr/>
              </p:nvCxnSpPr>
              <p:spPr bwMode="auto">
                <a:xfrm flipH="1">
                  <a:off x="-1447644" y="4201363"/>
                  <a:ext cx="115003"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Connecteur droit 246"/>
                <p:cNvCxnSpPr>
                  <a:cxnSpLocks noChangeShapeType="1"/>
                </p:cNvCxnSpPr>
                <p:nvPr/>
              </p:nvCxnSpPr>
              <p:spPr bwMode="auto">
                <a:xfrm flipH="1">
                  <a:off x="-1342642" y="4035982"/>
                  <a:ext cx="115003"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7" name="Connecteur droit 247"/>
                <p:cNvCxnSpPr>
                  <a:cxnSpLocks noChangeShapeType="1"/>
                </p:cNvCxnSpPr>
                <p:nvPr/>
              </p:nvCxnSpPr>
              <p:spPr bwMode="auto">
                <a:xfrm flipH="1">
                  <a:off x="-1227638" y="3864053"/>
                  <a:ext cx="75001"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Connecteur droit 249"/>
                <p:cNvCxnSpPr>
                  <a:cxnSpLocks noChangeShapeType="1"/>
                </p:cNvCxnSpPr>
                <p:nvPr/>
              </p:nvCxnSpPr>
              <p:spPr bwMode="auto">
                <a:xfrm flipH="1">
                  <a:off x="-1267638" y="3672124"/>
                  <a:ext cx="125004"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Connecteur droit 252"/>
                <p:cNvCxnSpPr>
                  <a:cxnSpLocks noChangeShapeType="1"/>
                </p:cNvCxnSpPr>
                <p:nvPr/>
              </p:nvCxnSpPr>
              <p:spPr bwMode="auto">
                <a:xfrm flipH="1">
                  <a:off x="-1350246" y="3512676"/>
                  <a:ext cx="75001"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onnecteur droit 253"/>
                <p:cNvCxnSpPr>
                  <a:cxnSpLocks noChangeShapeType="1"/>
                </p:cNvCxnSpPr>
                <p:nvPr/>
              </p:nvCxnSpPr>
              <p:spPr bwMode="auto">
                <a:xfrm flipH="1">
                  <a:off x="-1345245" y="3320967"/>
                  <a:ext cx="75001"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1" name="Connecteur droit 254"/>
                <p:cNvCxnSpPr>
                  <a:cxnSpLocks noChangeShapeType="1"/>
                </p:cNvCxnSpPr>
                <p:nvPr/>
              </p:nvCxnSpPr>
              <p:spPr bwMode="auto">
                <a:xfrm flipH="1">
                  <a:off x="-1265242" y="3142512"/>
                  <a:ext cx="167608"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Connecteur droit 256"/>
                <p:cNvCxnSpPr>
                  <a:cxnSpLocks noChangeShapeType="1"/>
                </p:cNvCxnSpPr>
                <p:nvPr/>
              </p:nvCxnSpPr>
              <p:spPr bwMode="auto">
                <a:xfrm flipH="1">
                  <a:off x="-1110239" y="2982051"/>
                  <a:ext cx="75001"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3" name="Connecteur droit 257"/>
                <p:cNvCxnSpPr>
                  <a:cxnSpLocks noChangeShapeType="1"/>
                </p:cNvCxnSpPr>
                <p:nvPr/>
              </p:nvCxnSpPr>
              <p:spPr bwMode="auto">
                <a:xfrm flipH="1">
                  <a:off x="-1035238" y="2802112"/>
                  <a:ext cx="75001"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4" name="Connecteur droit 258"/>
                <p:cNvCxnSpPr>
                  <a:cxnSpLocks noChangeShapeType="1"/>
                </p:cNvCxnSpPr>
                <p:nvPr/>
              </p:nvCxnSpPr>
              <p:spPr bwMode="auto">
                <a:xfrm flipH="1" flipV="1">
                  <a:off x="-1152636" y="2628353"/>
                  <a:ext cx="192399" cy="942"/>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5" name="Connecteur droit 260"/>
                <p:cNvCxnSpPr>
                  <a:cxnSpLocks noChangeShapeType="1"/>
                </p:cNvCxnSpPr>
                <p:nvPr/>
              </p:nvCxnSpPr>
              <p:spPr bwMode="auto">
                <a:xfrm flipH="1">
                  <a:off x="-1152636" y="2458827"/>
                  <a:ext cx="120004"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6" name="Connecteur droit 262"/>
                <p:cNvCxnSpPr>
                  <a:cxnSpLocks noChangeShapeType="1"/>
                </p:cNvCxnSpPr>
                <p:nvPr/>
              </p:nvCxnSpPr>
              <p:spPr bwMode="auto">
                <a:xfrm flipH="1" flipV="1">
                  <a:off x="-1050237" y="2278164"/>
                  <a:ext cx="335217" cy="8727"/>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7" name="Connecteur droit 264"/>
                <p:cNvCxnSpPr>
                  <a:cxnSpLocks noChangeShapeType="1"/>
                </p:cNvCxnSpPr>
                <p:nvPr/>
              </p:nvCxnSpPr>
              <p:spPr bwMode="auto">
                <a:xfrm flipH="1">
                  <a:off x="-715019" y="2104962"/>
                  <a:ext cx="170004" cy="126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8" name="Connecteur droit 266"/>
                <p:cNvCxnSpPr>
                  <a:cxnSpLocks noChangeShapeType="1"/>
                </p:cNvCxnSpPr>
                <p:nvPr/>
              </p:nvCxnSpPr>
              <p:spPr bwMode="auto">
                <a:xfrm flipH="1">
                  <a:off x="-545015" y="2004963"/>
                  <a:ext cx="218444"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Connecteur droit 269"/>
                <p:cNvCxnSpPr>
                  <a:cxnSpLocks noChangeShapeType="1"/>
                </p:cNvCxnSpPr>
                <p:nvPr/>
              </p:nvCxnSpPr>
              <p:spPr bwMode="auto">
                <a:xfrm flipH="1">
                  <a:off x="-326571" y="1858624"/>
                  <a:ext cx="896587"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Connecteur droit 271"/>
                <p:cNvCxnSpPr>
                  <a:cxnSpLocks noChangeShapeType="1"/>
                </p:cNvCxnSpPr>
                <p:nvPr/>
              </p:nvCxnSpPr>
              <p:spPr bwMode="auto">
                <a:xfrm flipH="1">
                  <a:off x="570016" y="1062383"/>
                  <a:ext cx="350009"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Connecteur droit 273"/>
                <p:cNvCxnSpPr>
                  <a:cxnSpLocks noChangeShapeType="1"/>
                </p:cNvCxnSpPr>
                <p:nvPr/>
              </p:nvCxnSpPr>
              <p:spPr bwMode="auto">
                <a:xfrm flipH="1">
                  <a:off x="-1841092" y="812387"/>
                  <a:ext cx="2761117" cy="0"/>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2" name="Connecteur droit 276"/>
                <p:cNvCxnSpPr>
                  <a:cxnSpLocks noChangeShapeType="1"/>
                </p:cNvCxnSpPr>
                <p:nvPr/>
              </p:nvCxnSpPr>
              <p:spPr bwMode="auto">
                <a:xfrm>
                  <a:off x="-1841092" y="664988"/>
                  <a:ext cx="0" cy="147399"/>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3" name="Connecteur droit 277"/>
                <p:cNvCxnSpPr>
                  <a:cxnSpLocks noChangeShapeType="1"/>
                </p:cNvCxnSpPr>
                <p:nvPr/>
              </p:nvCxnSpPr>
              <p:spPr bwMode="auto">
                <a:xfrm>
                  <a:off x="920025" y="812387"/>
                  <a:ext cx="0" cy="24999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4" name="Connecteur droit 279"/>
                <p:cNvCxnSpPr>
                  <a:cxnSpLocks noChangeShapeType="1"/>
                </p:cNvCxnSpPr>
                <p:nvPr/>
              </p:nvCxnSpPr>
              <p:spPr bwMode="auto">
                <a:xfrm>
                  <a:off x="570016" y="1054048"/>
                  <a:ext cx="0" cy="804576"/>
                </a:xfrm>
                <a:prstGeom prst="line">
                  <a:avLst/>
                </a:prstGeom>
                <a:noFill/>
                <a:ln w="25400">
                  <a:solidFill>
                    <a:srgbClr val="FF6666"/>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22" name="Connecteur droit 282"/>
              <p:cNvCxnSpPr/>
              <p:nvPr/>
            </p:nvCxnSpPr>
            <p:spPr>
              <a:xfrm>
                <a:off x="5669327" y="4046407"/>
                <a:ext cx="441403" cy="0"/>
              </a:xfrm>
              <a:prstGeom prst="line">
                <a:avLst/>
              </a:prstGeom>
              <a:ln>
                <a:solidFill>
                  <a:srgbClr val="FF6666"/>
                </a:solidFill>
                <a:prstDash val="solid"/>
              </a:ln>
              <a:effectLst/>
            </p:spPr>
            <p:style>
              <a:lnRef idx="2">
                <a:schemeClr val="accent1"/>
              </a:lnRef>
              <a:fillRef idx="0">
                <a:schemeClr val="accent1"/>
              </a:fillRef>
              <a:effectRef idx="1">
                <a:schemeClr val="accent1"/>
              </a:effectRef>
              <a:fontRef idx="minor">
                <a:schemeClr val="tx1"/>
              </a:fontRef>
            </p:style>
          </p:cxnSp>
          <p:pic>
            <p:nvPicPr>
              <p:cNvPr id="23" name="Image 303"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91206" y="3996103"/>
                <a:ext cx="581659" cy="23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19" y="4040"/>
              <a:ext cx="24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7"/>
            <p:cNvSpPr txBox="1">
              <a:spLocks noChangeArrowheads="1"/>
            </p:cNvSpPr>
            <p:nvPr/>
          </p:nvSpPr>
          <p:spPr bwMode="auto">
            <a:xfrm>
              <a:off x="4134" y="3158"/>
              <a:ext cx="161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fr-FR" sz="1200" b="0" i="1">
                  <a:latin typeface="Verdana" charset="0"/>
                  <a:cs typeface="Times" charset="0"/>
                </a:rPr>
                <a:t>Dziewonski &amp; Anderson </a:t>
              </a:r>
              <a:r>
                <a:rPr lang="fr-FR" sz="1200" b="0">
                  <a:latin typeface="Verdana" charset="0"/>
                  <a:cs typeface="Times" charset="0"/>
                </a:rPr>
                <a:t>(1981)</a:t>
              </a:r>
            </a:p>
            <a:p>
              <a:pPr algn="r"/>
              <a:r>
                <a:rPr lang="fr-FR" sz="1200" b="0" i="1">
                  <a:latin typeface="Verdana" charset="0"/>
                  <a:cs typeface="Times" charset="0"/>
                </a:rPr>
                <a:t>Widmer et al</a:t>
              </a:r>
              <a:r>
                <a:rPr lang="fr-FR" sz="1200" b="0">
                  <a:latin typeface="Verdana" charset="0"/>
                  <a:cs typeface="Times" charset="0"/>
                </a:rPr>
                <a:t>. (1991)</a:t>
              </a:r>
              <a:endParaRPr lang="fr-FR" sz="1200" b="0" i="1">
                <a:latin typeface="Verdana" charset="0"/>
                <a:cs typeface="Times" charset="0"/>
              </a:endParaRPr>
            </a:p>
            <a:p>
              <a:pPr algn="r"/>
              <a:r>
                <a:rPr lang="fr-FR" sz="1200" b="0" i="1">
                  <a:latin typeface="Verdana" charset="0"/>
                  <a:cs typeface="Times" charset="0"/>
                </a:rPr>
                <a:t>Durek &amp; Ekström </a:t>
              </a:r>
              <a:r>
                <a:rPr lang="fr-FR" sz="1200" b="0">
                  <a:latin typeface="Verdana" charset="0"/>
                  <a:cs typeface="Times" charset="0"/>
                </a:rPr>
                <a:t>(1996)</a:t>
              </a:r>
            </a:p>
            <a:p>
              <a:pPr algn="r"/>
              <a:r>
                <a:rPr lang="fr-FR" sz="1200" b="0" i="1">
                  <a:latin typeface="Verdana" charset="0"/>
                  <a:cs typeface="Times" charset="0"/>
                </a:rPr>
                <a:t>Lawrence &amp; Wysession </a:t>
              </a:r>
              <a:r>
                <a:rPr lang="fr-FR" sz="1200" b="0">
                  <a:latin typeface="Verdana" charset="0"/>
                  <a:cs typeface="Times" charset="0"/>
                </a:rPr>
                <a:t>(2006)</a:t>
              </a:r>
            </a:p>
            <a:p>
              <a:pPr algn="r"/>
              <a:r>
                <a:rPr lang="fr-FR" sz="1200" b="0" i="1">
                  <a:latin typeface="Verdana" charset="0"/>
                  <a:cs typeface="Times" charset="0"/>
                </a:rPr>
                <a:t> Hwang &amp; Ritsema </a:t>
              </a:r>
              <a:r>
                <a:rPr lang="fr-FR" sz="1200" b="0">
                  <a:latin typeface="Verdana" charset="0"/>
                  <a:cs typeface="Times" charset="0"/>
                </a:rPr>
                <a:t>(2011)</a:t>
              </a:r>
              <a:endParaRPr lang="en-US" sz="1200" b="0">
                <a:latin typeface="Verdana" charset="0"/>
                <a:cs typeface="Times" charset="0"/>
              </a:endParaRPr>
            </a:p>
          </p:txBody>
        </p:sp>
        <p:sp>
          <p:nvSpPr>
            <p:cNvPr id="17" name="Accolade fermante 14"/>
            <p:cNvSpPr/>
            <p:nvPr/>
          </p:nvSpPr>
          <p:spPr>
            <a:xfrm>
              <a:off x="4534" y="1264"/>
              <a:ext cx="92" cy="62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b="0"/>
            </a:p>
          </p:txBody>
        </p:sp>
        <p:sp>
          <p:nvSpPr>
            <p:cNvPr id="18" name="Accolade fermante 162"/>
            <p:cNvSpPr/>
            <p:nvPr/>
          </p:nvSpPr>
          <p:spPr>
            <a:xfrm>
              <a:off x="4539" y="2235"/>
              <a:ext cx="91" cy="453"/>
            </a:xfrm>
            <a:prstGeom prst="righ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b="0"/>
            </a:p>
          </p:txBody>
        </p:sp>
        <p:pic>
          <p:nvPicPr>
            <p:cNvPr id="19" name="Image 21"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14" y="1408"/>
              <a:ext cx="973"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22"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4" y="2384"/>
              <a:ext cx="84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8" name="Text Box 3"/>
          <p:cNvSpPr txBox="1">
            <a:spLocks noChangeArrowheads="1"/>
          </p:cNvSpPr>
          <p:nvPr/>
        </p:nvSpPr>
        <p:spPr bwMode="auto">
          <a:xfrm>
            <a:off x="52165" y="6364385"/>
            <a:ext cx="15656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f</a:t>
            </a:r>
            <a:r>
              <a:rPr lang="en-US" sz="1400" i="1" dirty="0" smtClean="0"/>
              <a:t>igure by </a:t>
            </a:r>
            <a:r>
              <a:rPr lang="en-US" sz="1400" i="1" dirty="0" err="1" smtClean="0"/>
              <a:t>Matas</a:t>
            </a:r>
            <a:endParaRPr lang="en-US" sz="1400" i="1" dirty="0"/>
          </a:p>
        </p:txBody>
      </p:sp>
    </p:spTree>
    <p:extLst>
      <p:ext uri="{BB962C8B-B14F-4D97-AF65-F5344CB8AC3E}">
        <p14:creationId xmlns:p14="http://schemas.microsoft.com/office/powerpoint/2010/main" val="165277039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Frequency dependence</a:t>
            </a:r>
            <a:endParaRPr lang="en-US" dirty="0"/>
          </a:p>
        </p:txBody>
      </p:sp>
      <p:sp>
        <p:nvSpPr>
          <p:cNvPr id="13" name="Text Placeholder 12"/>
          <p:cNvSpPr>
            <a:spLocks noGrp="1"/>
          </p:cNvSpPr>
          <p:nvPr>
            <p:ph type="body" idx="1"/>
          </p:nvPr>
        </p:nvSpPr>
        <p:spPr>
          <a:xfrm>
            <a:off x="546101" y="1579317"/>
            <a:ext cx="4140648" cy="655883"/>
          </a:xfrm>
        </p:spPr>
        <p:txBody>
          <a:bodyPr/>
          <a:lstStyle/>
          <a:p>
            <a:r>
              <a:rPr lang="en-US" dirty="0" smtClean="0"/>
              <a:t>Q depends on frequency</a:t>
            </a:r>
            <a:endParaRPr lang="en-US" dirty="0"/>
          </a:p>
        </p:txBody>
      </p:sp>
      <p:pic>
        <p:nvPicPr>
          <p:cNvPr id="7" name="Content Placeholder 6"/>
          <p:cNvPicPr>
            <a:picLocks noGrp="1" noChangeAspect="1"/>
          </p:cNvPicPr>
          <p:nvPr>
            <p:ph sz="half" idx="2"/>
          </p:nvPr>
        </p:nvPicPr>
        <p:blipFill rotWithShape="1">
          <a:blip r:embed="rId2"/>
          <a:srcRect t="-3541" b="-2907"/>
          <a:stretch/>
        </p:blipFill>
        <p:spPr>
          <a:xfrm>
            <a:off x="66289" y="2471927"/>
            <a:ext cx="4397189" cy="3565145"/>
          </a:xfrm>
        </p:spPr>
      </p:pic>
      <p:sp>
        <p:nvSpPr>
          <p:cNvPr id="14" name="Text Placeholder 13"/>
          <p:cNvSpPr>
            <a:spLocks noGrp="1"/>
          </p:cNvSpPr>
          <p:nvPr>
            <p:ph type="body" sz="quarter" idx="3"/>
          </p:nvPr>
        </p:nvSpPr>
        <p:spPr>
          <a:xfrm>
            <a:off x="4867344" y="1579317"/>
            <a:ext cx="4276655" cy="877887"/>
          </a:xfrm>
        </p:spPr>
        <p:txBody>
          <a:bodyPr/>
          <a:lstStyle/>
          <a:p>
            <a:r>
              <a:rPr lang="en-US" dirty="0" smtClean="0"/>
              <a:t>Q is frequency independent</a:t>
            </a:r>
            <a:endParaRPr lang="en-US" dirty="0"/>
          </a:p>
        </p:txBody>
      </p:sp>
      <p:pic>
        <p:nvPicPr>
          <p:cNvPr id="10" name="Content Placeholder 9"/>
          <p:cNvPicPr>
            <a:picLocks noGrp="1" noChangeAspect="1"/>
          </p:cNvPicPr>
          <p:nvPr>
            <p:ph sz="quarter" idx="4"/>
          </p:nvPr>
        </p:nvPicPr>
        <p:blipFill rotWithShape="1">
          <a:blip r:embed="rId3"/>
          <a:srcRect t="-2637" b="-4067"/>
          <a:stretch/>
        </p:blipFill>
        <p:spPr>
          <a:xfrm>
            <a:off x="4514278" y="2543865"/>
            <a:ext cx="4654082" cy="3417007"/>
          </a:xfrm>
        </p:spPr>
      </p:pic>
      <p:sp>
        <p:nvSpPr>
          <p:cNvPr id="4" name="Date Placeholder 3"/>
          <p:cNvSpPr>
            <a:spLocks noGrp="1"/>
          </p:cNvSpPr>
          <p:nvPr>
            <p:ph type="dt" sz="half" idx="10"/>
          </p:nvPr>
        </p:nvSpPr>
        <p:spPr/>
        <p:txBody>
          <a:bodyPr/>
          <a:lstStyle/>
          <a:p>
            <a:fld id="{149F61F9-B7D2-DA4E-9253-C5C17ED7B510}"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53</a:t>
            </a:fld>
            <a:endParaRPr lang="en-US"/>
          </a:p>
        </p:txBody>
      </p:sp>
      <p:pic>
        <p:nvPicPr>
          <p:cNvPr id="11" name="Picture 10"/>
          <p:cNvPicPr>
            <a:picLocks noChangeAspect="1"/>
          </p:cNvPicPr>
          <p:nvPr/>
        </p:nvPicPr>
        <p:blipFill rotWithShape="1">
          <a:blip r:embed="rId4"/>
          <a:srcRect b="19262"/>
          <a:stretch/>
        </p:blipFill>
        <p:spPr>
          <a:xfrm>
            <a:off x="5048410" y="5962015"/>
            <a:ext cx="3088767" cy="645160"/>
          </a:xfrm>
          <a:prstGeom prst="rect">
            <a:avLst/>
          </a:prstGeom>
        </p:spPr>
      </p:pic>
      <p:pic>
        <p:nvPicPr>
          <p:cNvPr id="12" name="Picture 11"/>
          <p:cNvPicPr>
            <a:picLocks noChangeAspect="1"/>
          </p:cNvPicPr>
          <p:nvPr/>
        </p:nvPicPr>
        <p:blipFill rotWithShape="1">
          <a:blip r:embed="rId5"/>
          <a:srcRect t="7901" b="15040"/>
          <a:stretch/>
        </p:blipFill>
        <p:spPr>
          <a:xfrm>
            <a:off x="25400" y="5935472"/>
            <a:ext cx="4624070" cy="732028"/>
          </a:xfrm>
          <a:prstGeom prst="rect">
            <a:avLst/>
          </a:prstGeom>
        </p:spPr>
      </p:pic>
      <p:sp>
        <p:nvSpPr>
          <p:cNvPr id="15" name="Text Box 3"/>
          <p:cNvSpPr txBox="1">
            <a:spLocks noChangeArrowheads="1"/>
          </p:cNvSpPr>
          <p:nvPr/>
        </p:nvSpPr>
        <p:spPr bwMode="auto">
          <a:xfrm>
            <a:off x="2096865" y="2973485"/>
            <a:ext cx="1638228" cy="307777"/>
          </a:xfrm>
          <a:prstGeom prst="rect">
            <a:avLst/>
          </a:prstGeom>
          <a:solidFill>
            <a:schemeClr val="bg1"/>
          </a:solidFill>
          <a:ln>
            <a:noFill/>
          </a:ln>
          <a:effectLst/>
          <a:extLst/>
        </p:spPr>
        <p:txBody>
          <a:bodyPr wrap="none">
            <a:spAutoFit/>
          </a:bodyPr>
          <a:lstStyle/>
          <a:p>
            <a:r>
              <a:rPr lang="en-US" sz="1400" i="1" dirty="0" err="1" smtClean="0"/>
              <a:t>Lekic</a:t>
            </a:r>
            <a:r>
              <a:rPr lang="en-US" sz="1400" i="1" dirty="0" smtClean="0"/>
              <a:t> et al., 2009</a:t>
            </a:r>
            <a:endParaRPr lang="en-US" sz="1400" i="1" dirty="0"/>
          </a:p>
        </p:txBody>
      </p:sp>
      <p:sp>
        <p:nvSpPr>
          <p:cNvPr id="16" name="Text Box 3"/>
          <p:cNvSpPr txBox="1">
            <a:spLocks noChangeArrowheads="1"/>
          </p:cNvSpPr>
          <p:nvPr/>
        </p:nvSpPr>
        <p:spPr bwMode="auto">
          <a:xfrm>
            <a:off x="6250545" y="2670866"/>
            <a:ext cx="23627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smtClean="0"/>
              <a:t>f</a:t>
            </a:r>
            <a:r>
              <a:rPr lang="en-US" sz="1400" i="1" dirty="0" smtClean="0"/>
              <a:t>igure from Shearer, 2009</a:t>
            </a:r>
            <a:endParaRPr lang="en-US" sz="1400" i="1" dirty="0"/>
          </a:p>
        </p:txBody>
      </p:sp>
    </p:spTree>
    <p:extLst>
      <p:ext uri="{BB962C8B-B14F-4D97-AF65-F5344CB8AC3E}">
        <p14:creationId xmlns:p14="http://schemas.microsoft.com/office/powerpoint/2010/main" val="369509023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Amplitudes - absolute</a:t>
            </a:r>
            <a:endParaRPr lang="en-US" dirty="0"/>
          </a:p>
        </p:txBody>
      </p:sp>
      <p:sp>
        <p:nvSpPr>
          <p:cNvPr id="3" name="Content Placeholder 2"/>
          <p:cNvSpPr>
            <a:spLocks noGrp="1"/>
          </p:cNvSpPr>
          <p:nvPr>
            <p:ph sz="half" idx="1"/>
          </p:nvPr>
        </p:nvSpPr>
        <p:spPr>
          <a:xfrm>
            <a:off x="393700" y="1689115"/>
            <a:ext cx="3906325" cy="4879960"/>
          </a:xfrm>
        </p:spPr>
        <p:txBody>
          <a:bodyPr>
            <a:normAutofit/>
          </a:bodyPr>
          <a:lstStyle/>
          <a:p>
            <a:r>
              <a:rPr lang="en-US" dirty="0" smtClean="0"/>
              <a:t>To get at absolute amplitudes, we have to consider the seismic source</a:t>
            </a:r>
          </a:p>
          <a:p>
            <a:r>
              <a:rPr lang="en-US" dirty="0" smtClean="0"/>
              <a:t>Can an earthquake be represented by a single body force?</a:t>
            </a:r>
          </a:p>
          <a:p>
            <a:r>
              <a:rPr lang="en-US" dirty="0" smtClean="0"/>
              <a:t>To conserve both linear and angular momentum (no net acceleration, no net torque), body forces representing earthquake sources must appear in pairs of force couples (a.k.a. double couples)</a:t>
            </a:r>
          </a:p>
          <a:p>
            <a:pPr marL="0" indent="0">
              <a:buNone/>
            </a:pPr>
            <a:endParaRPr lang="en-US" dirty="0" smtClean="0"/>
          </a:p>
          <a:p>
            <a:endParaRPr lang="en-US" dirty="0"/>
          </a:p>
        </p:txBody>
      </p:sp>
      <p:sp>
        <p:nvSpPr>
          <p:cNvPr id="7" name="Content Placeholder 6"/>
          <p:cNvSpPr>
            <a:spLocks noGrp="1"/>
          </p:cNvSpPr>
          <p:nvPr>
            <p:ph sz="half" idx="2"/>
          </p:nvPr>
        </p:nvSpPr>
        <p:spPr/>
        <p:txBody>
          <a:bodyPr>
            <a:normAutofit/>
          </a:bodyPr>
          <a:lstStyle/>
          <a:p>
            <a:endParaRPr lang="en-US" dirty="0"/>
          </a:p>
        </p:txBody>
      </p:sp>
      <p:sp>
        <p:nvSpPr>
          <p:cNvPr id="4" name="Date Placeholder 3"/>
          <p:cNvSpPr>
            <a:spLocks noGrp="1"/>
          </p:cNvSpPr>
          <p:nvPr>
            <p:ph type="dt" sz="half" idx="10"/>
          </p:nvPr>
        </p:nvSpPr>
        <p:spPr/>
        <p:txBody>
          <a:bodyPr/>
          <a:lstStyle/>
          <a:p>
            <a:fld id="{D743DA72-63DE-9645-8F16-EE20B968D978}"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54</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554" y="1644737"/>
            <a:ext cx="3273580" cy="1096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191" y="3326210"/>
            <a:ext cx="2378393" cy="2608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359" y="3326210"/>
            <a:ext cx="2032635" cy="265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7277100" y="1905015"/>
            <a:ext cx="622300" cy="69848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0352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Double-couple mechanisms</a:t>
            </a:r>
            <a:endParaRPr lang="en-US" dirty="0"/>
          </a:p>
        </p:txBody>
      </p:sp>
      <p:sp>
        <p:nvSpPr>
          <p:cNvPr id="3" name="Content Placeholder 2"/>
          <p:cNvSpPr>
            <a:spLocks noGrp="1"/>
          </p:cNvSpPr>
          <p:nvPr>
            <p:ph sz="half" idx="1"/>
          </p:nvPr>
        </p:nvSpPr>
        <p:spPr/>
        <p:txBody>
          <a:bodyPr/>
          <a:lstStyle/>
          <a:p>
            <a:endParaRPr lang="en-US"/>
          </a:p>
        </p:txBody>
      </p:sp>
      <p:sp>
        <p:nvSpPr>
          <p:cNvPr id="5" name="Date Placeholder 4"/>
          <p:cNvSpPr>
            <a:spLocks noGrp="1"/>
          </p:cNvSpPr>
          <p:nvPr>
            <p:ph type="dt" sz="half" idx="10"/>
          </p:nvPr>
        </p:nvSpPr>
        <p:spPr/>
        <p:txBody>
          <a:bodyPr/>
          <a:lstStyle/>
          <a:p>
            <a:fld id="{14A1CC2C-E789-494B-8F29-ABF38E8DB245}" type="datetime1">
              <a:rPr lang="en-US" smtClean="0"/>
              <a:t>7/6/14</a:t>
            </a:fld>
            <a:endParaRPr lang="en-US"/>
          </a:p>
        </p:txBody>
      </p:sp>
      <p:sp>
        <p:nvSpPr>
          <p:cNvPr id="6" name="Footer Placeholder 5"/>
          <p:cNvSpPr>
            <a:spLocks noGrp="1"/>
          </p:cNvSpPr>
          <p:nvPr>
            <p:ph type="ftr" sz="quarter" idx="11"/>
          </p:nvPr>
        </p:nvSpPr>
        <p:spPr/>
        <p:txBody>
          <a:bodyPr/>
          <a:lstStyle/>
          <a:p>
            <a:r>
              <a:rPr lang="en-US" smtClean="0"/>
              <a:t>CIDER 2014 - Seismology #1 - Ved Lekic</a:t>
            </a:r>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55</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676400"/>
            <a:ext cx="5524500" cy="496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16" y="1910973"/>
            <a:ext cx="2751078" cy="138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16" y="3369051"/>
            <a:ext cx="1948195" cy="56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838" y="5352009"/>
            <a:ext cx="3194799" cy="121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046787" y="4178300"/>
            <a:ext cx="3097213" cy="923330"/>
          </a:xfrm>
          <a:prstGeom prst="rect">
            <a:avLst/>
          </a:prstGeom>
          <a:noFill/>
        </p:spPr>
        <p:txBody>
          <a:bodyPr wrap="square" rtlCol="0">
            <a:spAutoFit/>
          </a:bodyPr>
          <a:lstStyle/>
          <a:p>
            <a:r>
              <a:rPr lang="en-US" dirty="0" smtClean="0">
                <a:solidFill>
                  <a:schemeClr val="accent1"/>
                </a:solidFill>
              </a:rPr>
              <a:t>μ – rigidity of rock</a:t>
            </a:r>
          </a:p>
          <a:p>
            <a:r>
              <a:rPr lang="en-US" dirty="0" smtClean="0">
                <a:solidFill>
                  <a:schemeClr val="accent2"/>
                </a:solidFill>
              </a:rPr>
              <a:t>D – average slip on fault</a:t>
            </a:r>
          </a:p>
          <a:p>
            <a:r>
              <a:rPr lang="en-US" dirty="0" smtClean="0">
                <a:solidFill>
                  <a:schemeClr val="accent4"/>
                </a:solidFill>
              </a:rPr>
              <a:t>A – area of that slipped</a:t>
            </a:r>
            <a:endParaRPr lang="en-US" dirty="0">
              <a:solidFill>
                <a:schemeClr val="accent4"/>
              </a:solidFill>
            </a:endParaRPr>
          </a:p>
        </p:txBody>
      </p:sp>
    </p:spTree>
    <p:extLst>
      <p:ext uri="{BB962C8B-B14F-4D97-AF65-F5344CB8AC3E}">
        <p14:creationId xmlns:p14="http://schemas.microsoft.com/office/powerpoint/2010/main" val="252571324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Radiation from moment tensors</a:t>
            </a:r>
            <a:endParaRPr lang="en-US" dirty="0"/>
          </a:p>
        </p:txBody>
      </p:sp>
      <p:pic>
        <p:nvPicPr>
          <p:cNvPr id="9" name="Content Placeholder 8"/>
          <p:cNvPicPr>
            <a:picLocks noGrp="1" noChangeAspect="1"/>
          </p:cNvPicPr>
          <p:nvPr>
            <p:ph sz="half" idx="1"/>
          </p:nvPr>
        </p:nvPicPr>
        <p:blipFill rotWithShape="1">
          <a:blip r:embed="rId2"/>
          <a:srcRect t="-5755" b="-5125"/>
          <a:stretch/>
        </p:blipFill>
        <p:spPr>
          <a:xfrm>
            <a:off x="239530" y="2578100"/>
            <a:ext cx="4060495" cy="2806700"/>
          </a:xfrm>
        </p:spPr>
      </p:pic>
      <p:pic>
        <p:nvPicPr>
          <p:cNvPr id="14" name="Content Placeholder 13"/>
          <p:cNvPicPr>
            <a:picLocks noGrp="1" noChangeAspect="1"/>
          </p:cNvPicPr>
          <p:nvPr>
            <p:ph sz="half" idx="2"/>
          </p:nvPr>
        </p:nvPicPr>
        <p:blipFill>
          <a:blip r:embed="rId3"/>
          <a:srcRect t="-10051" b="-10051"/>
          <a:stretch>
            <a:fillRect/>
          </a:stretch>
        </p:blipFill>
        <p:spPr/>
      </p:pic>
      <p:sp>
        <p:nvSpPr>
          <p:cNvPr id="4" name="Date Placeholder 3"/>
          <p:cNvSpPr>
            <a:spLocks noGrp="1"/>
          </p:cNvSpPr>
          <p:nvPr>
            <p:ph type="dt" sz="half" idx="10"/>
          </p:nvPr>
        </p:nvSpPr>
        <p:spPr/>
        <p:txBody>
          <a:bodyPr/>
          <a:lstStyle/>
          <a:p>
            <a:fld id="{5DBE944B-B0EE-3E4A-B242-33D9207A9AC8}"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56</a:t>
            </a:fld>
            <a:endParaRPr lang="en-US"/>
          </a:p>
        </p:txBody>
      </p:sp>
    </p:spTree>
    <p:extLst>
      <p:ext uri="{BB962C8B-B14F-4D97-AF65-F5344CB8AC3E}">
        <p14:creationId xmlns:p14="http://schemas.microsoft.com/office/powerpoint/2010/main" val="22632965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152" t="970" r="1010" b="79547"/>
          <a:stretch/>
        </p:blipFill>
        <p:spPr bwMode="auto">
          <a:xfrm>
            <a:off x="228600" y="4996733"/>
            <a:ext cx="2413511" cy="186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58900"/>
            <a:ext cx="6000750" cy="5308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P-wave radiation pattern</a:t>
            </a:r>
            <a:endParaRPr lang="en-US" dirty="0"/>
          </a:p>
        </p:txBody>
      </p:sp>
      <p:sp>
        <p:nvSpPr>
          <p:cNvPr id="3" name="Content Placeholder 2"/>
          <p:cNvSpPr>
            <a:spLocks noGrp="1"/>
          </p:cNvSpPr>
          <p:nvPr>
            <p:ph idx="1"/>
          </p:nvPr>
        </p:nvSpPr>
        <p:spPr>
          <a:xfrm>
            <a:off x="127000" y="1524000"/>
            <a:ext cx="3175000" cy="5079423"/>
          </a:xfrm>
        </p:spPr>
        <p:txBody>
          <a:bodyPr>
            <a:normAutofit/>
          </a:bodyPr>
          <a:lstStyle/>
          <a:p>
            <a:pPr marL="0" indent="0">
              <a:buNone/>
            </a:pPr>
            <a:r>
              <a:rPr lang="en-US" dirty="0" smtClean="0"/>
              <a:t>P-wave amplitude is:</a:t>
            </a:r>
          </a:p>
          <a:p>
            <a:r>
              <a:rPr lang="en-US" dirty="0"/>
              <a:t>M</a:t>
            </a:r>
            <a:r>
              <a:rPr lang="en-US" dirty="0" smtClean="0"/>
              <a:t>ost </a:t>
            </a:r>
            <a:r>
              <a:rPr lang="en-US" dirty="0" smtClean="0"/>
              <a:t>positive in the direction of the tension axis</a:t>
            </a:r>
          </a:p>
          <a:p>
            <a:r>
              <a:rPr lang="en-US" dirty="0" smtClean="0"/>
              <a:t>Most negative along compression axis</a:t>
            </a:r>
          </a:p>
          <a:p>
            <a:r>
              <a:rPr lang="en-US" dirty="0" smtClean="0"/>
              <a:t>Zero along primary and auxiliary plane directions</a:t>
            </a:r>
          </a:p>
          <a:p>
            <a:endParaRPr lang="en-US" dirty="0"/>
          </a:p>
        </p:txBody>
      </p:sp>
      <p:sp>
        <p:nvSpPr>
          <p:cNvPr id="4" name="Date Placeholder 3"/>
          <p:cNvSpPr>
            <a:spLocks noGrp="1"/>
          </p:cNvSpPr>
          <p:nvPr>
            <p:ph type="dt" sz="half" idx="10"/>
          </p:nvPr>
        </p:nvSpPr>
        <p:spPr/>
        <p:txBody>
          <a:bodyPr/>
          <a:lstStyle/>
          <a:p>
            <a:fld id="{5B7EF1CC-7BF4-0741-AA31-4F97C6BDD666}"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57</a:t>
            </a:fld>
            <a:endParaRPr lang="en-US"/>
          </a:p>
        </p:txBody>
      </p:sp>
      <p:sp>
        <p:nvSpPr>
          <p:cNvPr id="10" name="Rectangle 9"/>
          <p:cNvSpPr/>
          <p:nvPr/>
        </p:nvSpPr>
        <p:spPr>
          <a:xfrm>
            <a:off x="7391400" y="5854700"/>
            <a:ext cx="1560513" cy="8122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p:cNvSpPr/>
          <p:nvPr/>
        </p:nvSpPr>
        <p:spPr>
          <a:xfrm>
            <a:off x="50801" y="4965701"/>
            <a:ext cx="508000" cy="50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5595381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152" t="970" r="1010" b="79547"/>
          <a:stretch/>
        </p:blipFill>
        <p:spPr bwMode="auto">
          <a:xfrm>
            <a:off x="5932139" y="4745101"/>
            <a:ext cx="2413511" cy="186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a:t>
            </a:r>
            <a:r>
              <a:rPr lang="en-US" dirty="0" smtClean="0"/>
              <a:t>-wave radiation pattern</a:t>
            </a:r>
            <a:endParaRPr lang="en-US" dirty="0"/>
          </a:p>
        </p:txBody>
      </p:sp>
      <p:sp>
        <p:nvSpPr>
          <p:cNvPr id="3" name="Content Placeholder 2"/>
          <p:cNvSpPr>
            <a:spLocks noGrp="1"/>
          </p:cNvSpPr>
          <p:nvPr>
            <p:ph idx="1"/>
          </p:nvPr>
        </p:nvSpPr>
        <p:spPr>
          <a:xfrm>
            <a:off x="5930900" y="1624645"/>
            <a:ext cx="2794000" cy="4763455"/>
          </a:xfrm>
        </p:spPr>
        <p:txBody>
          <a:bodyPr>
            <a:normAutofit/>
          </a:bodyPr>
          <a:lstStyle/>
          <a:p>
            <a:pPr marL="0" indent="0">
              <a:buNone/>
            </a:pPr>
            <a:r>
              <a:rPr lang="en-US" dirty="0"/>
              <a:t>S</a:t>
            </a:r>
            <a:r>
              <a:rPr lang="en-US" dirty="0" smtClean="0"/>
              <a:t>-wave amplitude is:</a:t>
            </a:r>
          </a:p>
          <a:p>
            <a:r>
              <a:rPr lang="en-US" dirty="0" smtClean="0"/>
              <a:t>Greatest along primary and auxiliary plane directions</a:t>
            </a:r>
          </a:p>
          <a:p>
            <a:r>
              <a:rPr lang="en-US" dirty="0" smtClean="0"/>
              <a:t>Particle motions are away from P-axis and toward T-</a:t>
            </a:r>
            <a:r>
              <a:rPr lang="en-US" dirty="0" smtClean="0"/>
              <a:t>axis</a:t>
            </a:r>
          </a:p>
          <a:p>
            <a:endParaRPr lang="en-US" dirty="0" smtClean="0"/>
          </a:p>
          <a:p>
            <a:endParaRPr lang="en-US" dirty="0"/>
          </a:p>
        </p:txBody>
      </p:sp>
      <p:sp>
        <p:nvSpPr>
          <p:cNvPr id="5" name="Date Placeholder 4"/>
          <p:cNvSpPr>
            <a:spLocks noGrp="1"/>
          </p:cNvSpPr>
          <p:nvPr>
            <p:ph type="dt" sz="half" idx="10"/>
          </p:nvPr>
        </p:nvSpPr>
        <p:spPr/>
        <p:txBody>
          <a:bodyPr/>
          <a:lstStyle/>
          <a:p>
            <a:fld id="{189B9CA3-0891-9A49-951C-16975485731C}" type="datetime1">
              <a:rPr lang="en-US" smtClean="0"/>
              <a:t>7/6/14</a:t>
            </a:fld>
            <a:endParaRPr lang="en-US"/>
          </a:p>
        </p:txBody>
      </p:sp>
      <p:sp>
        <p:nvSpPr>
          <p:cNvPr id="6" name="Footer Placeholder 5"/>
          <p:cNvSpPr>
            <a:spLocks noGrp="1"/>
          </p:cNvSpPr>
          <p:nvPr>
            <p:ph type="ftr" sz="quarter" idx="11"/>
          </p:nvPr>
        </p:nvSpPr>
        <p:spPr/>
        <p:txBody>
          <a:bodyPr/>
          <a:lstStyle/>
          <a:p>
            <a:r>
              <a:rPr lang="en-US" smtClean="0"/>
              <a:t>CIDER 2014 - Seismology #1 - Ved Lekic</a:t>
            </a:r>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58</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154" r="10111"/>
          <a:stretch/>
        </p:blipFill>
        <p:spPr bwMode="auto">
          <a:xfrm>
            <a:off x="0" y="1650045"/>
            <a:ext cx="5650865" cy="497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787899" y="1528749"/>
            <a:ext cx="888365" cy="38895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p:cNvSpPr/>
          <p:nvPr/>
        </p:nvSpPr>
        <p:spPr>
          <a:xfrm>
            <a:off x="5790564" y="4550625"/>
            <a:ext cx="418783" cy="656375"/>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5198901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Beach-Balls</a:t>
            </a:r>
            <a:endParaRPr lang="en-US" dirty="0"/>
          </a:p>
        </p:txBody>
      </p:sp>
      <p:sp>
        <p:nvSpPr>
          <p:cNvPr id="3" name="Content Placeholder 2"/>
          <p:cNvSpPr>
            <a:spLocks noGrp="1"/>
          </p:cNvSpPr>
          <p:nvPr>
            <p:ph idx="1"/>
          </p:nvPr>
        </p:nvSpPr>
        <p:spPr>
          <a:xfrm>
            <a:off x="5702300" y="1879600"/>
            <a:ext cx="2984500" cy="4673600"/>
          </a:xfrm>
        </p:spPr>
        <p:txBody>
          <a:bodyPr>
            <a:normAutofit/>
          </a:bodyPr>
          <a:lstStyle/>
          <a:p>
            <a:r>
              <a:rPr lang="en-US" dirty="0" smtClean="0"/>
              <a:t>We can graphically represent a moment tensor by shading areas where first-arriving P wave would be positive </a:t>
            </a:r>
            <a:r>
              <a:rPr lang="en-US" dirty="0" smtClean="0">
                <a:sym typeface="Wingdings" panose="05000000000000000000" pitchFamily="2" charset="2"/>
              </a:rPr>
              <a:t> “beach-ball” representation</a:t>
            </a:r>
            <a:endParaRPr lang="en-US" dirty="0" smtClean="0"/>
          </a:p>
          <a:p>
            <a:r>
              <a:rPr lang="en-US" dirty="0" smtClean="0"/>
              <a:t>Extend along shaded portions, compress along </a:t>
            </a:r>
            <a:r>
              <a:rPr lang="en-US" dirty="0" err="1" smtClean="0"/>
              <a:t>unshaded</a:t>
            </a:r>
            <a:endParaRPr lang="en-US" dirty="0" smtClean="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52" y="1579549"/>
            <a:ext cx="4581446" cy="495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fld id="{6C72CB8F-BD80-D74E-A1B7-33F835E6ED84}"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59</a:t>
            </a:fld>
            <a:endParaRPr lang="en-US"/>
          </a:p>
        </p:txBody>
      </p:sp>
    </p:spTree>
    <p:extLst>
      <p:ext uri="{BB962C8B-B14F-4D97-AF65-F5344CB8AC3E}">
        <p14:creationId xmlns:p14="http://schemas.microsoft.com/office/powerpoint/2010/main" val="37150798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deformation</a:t>
            </a:r>
            <a:endParaRPr lang="en-US" dirty="0"/>
          </a:p>
        </p:txBody>
      </p:sp>
      <p:sp>
        <p:nvSpPr>
          <p:cNvPr id="3" name="Content Placeholder 2"/>
          <p:cNvSpPr>
            <a:spLocks noGrp="1"/>
          </p:cNvSpPr>
          <p:nvPr>
            <p:ph idx="1"/>
          </p:nvPr>
        </p:nvSpPr>
        <p:spPr/>
        <p:txBody>
          <a:bodyPr/>
          <a:lstStyle/>
          <a:p>
            <a:r>
              <a:rPr lang="en-US" dirty="0" smtClean="0"/>
              <a:t>How do we describe (small) internal deformations?</a:t>
            </a:r>
            <a:endParaRPr lang="en-US" dirty="0"/>
          </a:p>
        </p:txBody>
      </p:sp>
      <p:sp>
        <p:nvSpPr>
          <p:cNvPr id="4" name="Date Placeholder 3"/>
          <p:cNvSpPr>
            <a:spLocks noGrp="1"/>
          </p:cNvSpPr>
          <p:nvPr>
            <p:ph type="dt" sz="half" idx="10"/>
          </p:nvPr>
        </p:nvSpPr>
        <p:spPr/>
        <p:txBody>
          <a:bodyPr/>
          <a:lstStyle/>
          <a:p>
            <a:fld id="{56CAECFC-67C9-1D43-A349-59C1F37A9915}"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6</a:t>
            </a:fld>
            <a:endParaRPr lang="en-US"/>
          </a:p>
        </p:txBody>
      </p:sp>
      <p:pic>
        <p:nvPicPr>
          <p:cNvPr id="21" name="Picture 20" descr="2D_strain_illustr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133" y="3957945"/>
            <a:ext cx="8255767" cy="2751923"/>
          </a:xfrm>
          <a:prstGeom prst="rect">
            <a:avLst/>
          </a:prstGeom>
        </p:spPr>
      </p:pic>
      <p:pic>
        <p:nvPicPr>
          <p:cNvPr id="22" name="Picture 21"/>
          <p:cNvPicPr>
            <a:picLocks noChangeAspect="1"/>
          </p:cNvPicPr>
          <p:nvPr/>
        </p:nvPicPr>
        <p:blipFill>
          <a:blip r:embed="rId3"/>
          <a:stretch>
            <a:fillRect/>
          </a:stretch>
        </p:blipFill>
        <p:spPr>
          <a:xfrm>
            <a:off x="77412" y="2287592"/>
            <a:ext cx="2965099" cy="1658347"/>
          </a:xfrm>
          <a:prstGeom prst="rect">
            <a:avLst/>
          </a:prstGeom>
        </p:spPr>
      </p:pic>
      <p:pic>
        <p:nvPicPr>
          <p:cNvPr id="23" name="Picture 22"/>
          <p:cNvPicPr>
            <a:picLocks noChangeAspect="1"/>
          </p:cNvPicPr>
          <p:nvPr/>
        </p:nvPicPr>
        <p:blipFill>
          <a:blip r:embed="rId4"/>
          <a:stretch>
            <a:fillRect/>
          </a:stretch>
        </p:blipFill>
        <p:spPr>
          <a:xfrm>
            <a:off x="2988463" y="2025819"/>
            <a:ext cx="6007100" cy="1790700"/>
          </a:xfrm>
          <a:prstGeom prst="rect">
            <a:avLst/>
          </a:prstGeom>
        </p:spPr>
      </p:pic>
    </p:spTree>
    <p:extLst>
      <p:ext uri="{BB962C8B-B14F-4D97-AF65-F5344CB8AC3E}">
        <p14:creationId xmlns:p14="http://schemas.microsoft.com/office/powerpoint/2010/main" val="16167186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Centroid Moment Tensors</a:t>
            </a:r>
            <a:endParaRPr lang="en-US" dirty="0"/>
          </a:p>
        </p:txBody>
      </p:sp>
      <p:sp>
        <p:nvSpPr>
          <p:cNvPr id="3" name="Content Placeholder 2"/>
          <p:cNvSpPr>
            <a:spLocks noGrp="1"/>
          </p:cNvSpPr>
          <p:nvPr>
            <p:ph idx="1"/>
          </p:nvPr>
        </p:nvSpPr>
        <p:spPr>
          <a:xfrm rot="16200000">
            <a:off x="-2044222" y="3682521"/>
            <a:ext cx="5130801" cy="1042355"/>
          </a:xfrm>
        </p:spPr>
        <p:txBody>
          <a:bodyPr>
            <a:normAutofit/>
          </a:bodyPr>
          <a:lstStyle/>
          <a:p>
            <a:pPr marL="0" indent="0">
              <a:buNone/>
            </a:pPr>
            <a:r>
              <a:rPr lang="en-US" dirty="0" smtClean="0"/>
              <a:t>“Harvard” CMT (</a:t>
            </a:r>
            <a:r>
              <a:rPr lang="en-US" dirty="0" err="1" smtClean="0"/>
              <a:t>Dziewonski</a:t>
            </a:r>
            <a:r>
              <a:rPr lang="en-US" dirty="0" smtClean="0"/>
              <a:t> &amp; Woodhouse, 1983</a:t>
            </a:r>
            <a:r>
              <a:rPr lang="en-US" dirty="0" smtClean="0"/>
              <a:t>): </a:t>
            </a:r>
            <a:r>
              <a:rPr lang="en-US" dirty="0" err="1" smtClean="0"/>
              <a:t>www.globalcmt.org</a:t>
            </a:r>
            <a:endParaRPr lang="en-US" dirty="0" smtClean="0"/>
          </a:p>
        </p:txBody>
      </p:sp>
      <p:sp>
        <p:nvSpPr>
          <p:cNvPr id="2" name="Date Placeholder 1"/>
          <p:cNvSpPr>
            <a:spLocks noGrp="1"/>
          </p:cNvSpPr>
          <p:nvPr>
            <p:ph type="dt" sz="half" idx="10"/>
          </p:nvPr>
        </p:nvSpPr>
        <p:spPr/>
        <p:txBody>
          <a:bodyPr/>
          <a:lstStyle/>
          <a:p>
            <a:fld id="{FBCB893A-C4D6-B942-858B-3920A2E77BB1}" type="datetime1">
              <a:rPr lang="en-US" smtClean="0"/>
              <a:t>7/6/14</a:t>
            </a:fld>
            <a:endParaRPr lang="en-US"/>
          </a:p>
        </p:txBody>
      </p:sp>
      <p:sp>
        <p:nvSpPr>
          <p:cNvPr id="4" name="Footer Placeholder 3"/>
          <p:cNvSpPr>
            <a:spLocks noGrp="1"/>
          </p:cNvSpPr>
          <p:nvPr>
            <p:ph type="ftr" sz="quarter" idx="11"/>
          </p:nvPr>
        </p:nvSpPr>
        <p:spPr/>
        <p:txBody>
          <a:bodyPr/>
          <a:lstStyle/>
          <a:p>
            <a:r>
              <a:rPr lang="en-US" smtClean="0"/>
              <a:t>CIDER 2014 - Seismology #1 - Ved Lekic</a:t>
            </a:r>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60</a:t>
            </a:fld>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04" y="1638298"/>
            <a:ext cx="8104909" cy="500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69564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Seismology is a big field!</a:t>
            </a:r>
          </a:p>
          <a:p>
            <a:r>
              <a:rPr lang="en-US" dirty="0" smtClean="0"/>
              <a:t>Questions?</a:t>
            </a:r>
          </a:p>
          <a:p>
            <a:endParaRPr lang="en-US" dirty="0" smtClean="0"/>
          </a:p>
          <a:p>
            <a:pPr lvl="1"/>
            <a:endParaRPr lang="en-US" dirty="0"/>
          </a:p>
        </p:txBody>
      </p:sp>
      <p:sp>
        <p:nvSpPr>
          <p:cNvPr id="4" name="Date Placeholder 3"/>
          <p:cNvSpPr>
            <a:spLocks noGrp="1"/>
          </p:cNvSpPr>
          <p:nvPr>
            <p:ph type="dt" sz="half" idx="10"/>
          </p:nvPr>
        </p:nvSpPr>
        <p:spPr/>
        <p:txBody>
          <a:bodyPr/>
          <a:lstStyle/>
          <a:p>
            <a:fld id="{05EF961E-F3BF-DE45-9B5A-0041599CBE87}" type="datetime1">
              <a:rPr lang="en-US" smtClean="0"/>
              <a:t>7/7/14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61</a:t>
            </a:fld>
            <a:endParaRPr lang="en-US"/>
          </a:p>
        </p:txBody>
      </p:sp>
    </p:spTree>
    <p:extLst>
      <p:ext uri="{BB962C8B-B14F-4D97-AF65-F5344CB8AC3E}">
        <p14:creationId xmlns:p14="http://schemas.microsoft.com/office/powerpoint/2010/main" val="10542911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Strain and Rotation tensors</a:t>
            </a:r>
            <a:endParaRPr lang="en-US" dirty="0"/>
          </a:p>
        </p:txBody>
      </p:sp>
      <p:sp>
        <p:nvSpPr>
          <p:cNvPr id="3" name="Content Placeholder 2"/>
          <p:cNvSpPr>
            <a:spLocks noGrp="1"/>
          </p:cNvSpPr>
          <p:nvPr>
            <p:ph idx="1"/>
          </p:nvPr>
        </p:nvSpPr>
        <p:spPr>
          <a:xfrm>
            <a:off x="716117" y="1624645"/>
            <a:ext cx="8008783" cy="4944429"/>
          </a:xfrm>
        </p:spPr>
        <p:txBody>
          <a:bodyPr/>
          <a:lstStyle/>
          <a:p>
            <a:r>
              <a:rPr lang="en-US" dirty="0" smtClean="0"/>
              <a:t>No net rotation only if ∂</a:t>
            </a:r>
            <a:r>
              <a:rPr lang="en-US" dirty="0" err="1" smtClean="0"/>
              <a:t>u</a:t>
            </a:r>
            <a:r>
              <a:rPr lang="en-US" baseline="-25000" dirty="0" err="1" smtClean="0"/>
              <a:t>i</a:t>
            </a:r>
            <a:r>
              <a:rPr lang="en-US" dirty="0" smtClean="0"/>
              <a:t>/</a:t>
            </a:r>
            <a:r>
              <a:rPr lang="en-US" dirty="0"/>
              <a:t>∂</a:t>
            </a:r>
            <a:r>
              <a:rPr lang="en-US" dirty="0" err="1" smtClean="0"/>
              <a:t>x</a:t>
            </a:r>
            <a:r>
              <a:rPr lang="en-US" baseline="-25000" dirty="0" err="1" smtClean="0"/>
              <a:t>j</a:t>
            </a:r>
            <a:r>
              <a:rPr lang="en-US" dirty="0" smtClean="0"/>
              <a:t> – </a:t>
            </a:r>
            <a:r>
              <a:rPr lang="en-US" dirty="0"/>
              <a:t>∂</a:t>
            </a:r>
            <a:r>
              <a:rPr lang="en-US" dirty="0" err="1" smtClean="0"/>
              <a:t>u</a:t>
            </a:r>
            <a:r>
              <a:rPr lang="en-US" baseline="-25000" dirty="0" err="1" smtClean="0"/>
              <a:t>j</a:t>
            </a:r>
            <a:r>
              <a:rPr lang="en-US" dirty="0" smtClean="0"/>
              <a:t>/</a:t>
            </a:r>
            <a:r>
              <a:rPr lang="en-US" dirty="0"/>
              <a:t>∂</a:t>
            </a:r>
            <a:r>
              <a:rPr lang="en-US" dirty="0" smtClean="0"/>
              <a:t>x</a:t>
            </a:r>
            <a:r>
              <a:rPr lang="en-US" baseline="-25000" dirty="0" smtClean="0"/>
              <a:t>i</a:t>
            </a:r>
            <a:r>
              <a:rPr lang="en-US" dirty="0" smtClean="0"/>
              <a:t> = 0</a:t>
            </a:r>
          </a:p>
          <a:p>
            <a:r>
              <a:rPr lang="en-US" dirty="0" smtClean="0"/>
              <a:t>Decompose deformation into </a:t>
            </a:r>
            <a:r>
              <a:rPr lang="en-US" b="1" dirty="0" smtClean="0"/>
              <a:t>Strain</a:t>
            </a:r>
            <a:r>
              <a:rPr lang="en-US" dirty="0" smtClean="0"/>
              <a:t> and </a:t>
            </a:r>
            <a:r>
              <a:rPr lang="en-US" b="1" dirty="0" smtClean="0"/>
              <a:t>Rotation</a:t>
            </a:r>
            <a:r>
              <a:rPr lang="en-US" dirty="0" smtClean="0"/>
              <a:t> matrices:</a:t>
            </a:r>
          </a:p>
          <a:p>
            <a:endParaRPr lang="en-US" dirty="0"/>
          </a:p>
          <a:p>
            <a:endParaRPr lang="en-US" dirty="0" smtClean="0"/>
          </a:p>
          <a:p>
            <a:pPr lvl="8"/>
            <a:r>
              <a:rPr lang="en-US" dirty="0"/>
              <a:t> </a:t>
            </a:r>
            <a:r>
              <a:rPr lang="en-US" dirty="0" smtClean="0"/>
              <a:t>   </a:t>
            </a:r>
            <a:r>
              <a:rPr lang="en-US" sz="2400" b="1" dirty="0" smtClean="0"/>
              <a:t>+</a:t>
            </a:r>
          </a:p>
          <a:p>
            <a:pPr lvl="8"/>
            <a:endParaRPr lang="en-US" dirty="0"/>
          </a:p>
          <a:p>
            <a:pPr lvl="8"/>
            <a:endParaRPr lang="en-US" dirty="0" smtClean="0"/>
          </a:p>
          <a:p>
            <a:pPr marL="2743200" lvl="8" indent="0">
              <a:buNone/>
            </a:pPr>
            <a:endParaRPr lang="en-US" dirty="0" smtClean="0"/>
          </a:p>
          <a:p>
            <a:r>
              <a:rPr lang="en-US" dirty="0" smtClean="0"/>
              <a:t>Strain is a dimensionless quantity (ΔL/L )</a:t>
            </a:r>
          </a:p>
          <a:p>
            <a:r>
              <a:rPr lang="en-US" dirty="0" smtClean="0"/>
              <a:t>Strain </a:t>
            </a:r>
            <a:r>
              <a:rPr lang="en-US" dirty="0"/>
              <a:t>due to passage of seismic waves are typically &lt;10</a:t>
            </a:r>
            <a:r>
              <a:rPr lang="en-US" baseline="30000" dirty="0"/>
              <a:t>-</a:t>
            </a:r>
            <a:r>
              <a:rPr lang="en-US" baseline="30000" dirty="0" smtClean="0"/>
              <a:t>5</a:t>
            </a:r>
            <a:endParaRPr lang="en-US" baseline="30000" dirty="0"/>
          </a:p>
          <a:p>
            <a:endParaRPr lang="en-US" dirty="0"/>
          </a:p>
        </p:txBody>
      </p:sp>
      <p:sp>
        <p:nvSpPr>
          <p:cNvPr id="4" name="Date Placeholder 3"/>
          <p:cNvSpPr>
            <a:spLocks noGrp="1"/>
          </p:cNvSpPr>
          <p:nvPr>
            <p:ph type="dt" sz="half" idx="10"/>
          </p:nvPr>
        </p:nvSpPr>
        <p:spPr/>
        <p:txBody>
          <a:bodyPr/>
          <a:lstStyle/>
          <a:p>
            <a:fld id="{CFC287BB-021A-7747-A8D4-A14762B23049}"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7</a:t>
            </a:fld>
            <a:endParaRPr lang="en-US"/>
          </a:p>
        </p:txBody>
      </p:sp>
      <p:pic>
        <p:nvPicPr>
          <p:cNvPr id="8" name="Picture 7"/>
          <p:cNvPicPr>
            <a:picLocks noChangeAspect="1"/>
          </p:cNvPicPr>
          <p:nvPr/>
        </p:nvPicPr>
        <p:blipFill>
          <a:blip r:embed="rId2"/>
          <a:stretch>
            <a:fillRect/>
          </a:stretch>
        </p:blipFill>
        <p:spPr>
          <a:xfrm>
            <a:off x="-3779" y="3190883"/>
            <a:ext cx="4179264" cy="1841548"/>
          </a:xfrm>
          <a:prstGeom prst="rect">
            <a:avLst/>
          </a:prstGeom>
        </p:spPr>
      </p:pic>
      <p:pic>
        <p:nvPicPr>
          <p:cNvPr id="9" name="Picture 8"/>
          <p:cNvPicPr>
            <a:picLocks noChangeAspect="1"/>
          </p:cNvPicPr>
          <p:nvPr/>
        </p:nvPicPr>
        <p:blipFill>
          <a:blip r:embed="rId3"/>
          <a:stretch>
            <a:fillRect/>
          </a:stretch>
        </p:blipFill>
        <p:spPr>
          <a:xfrm>
            <a:off x="4300941" y="3163863"/>
            <a:ext cx="4843059" cy="1815785"/>
          </a:xfrm>
          <a:prstGeom prst="rect">
            <a:avLst/>
          </a:prstGeom>
        </p:spPr>
      </p:pic>
      <p:sp>
        <p:nvSpPr>
          <p:cNvPr id="10" name="TextBox 9"/>
          <p:cNvSpPr txBox="1"/>
          <p:nvPr/>
        </p:nvSpPr>
        <p:spPr>
          <a:xfrm>
            <a:off x="148628" y="2742525"/>
            <a:ext cx="3867560" cy="369332"/>
          </a:xfrm>
          <a:prstGeom prst="rect">
            <a:avLst/>
          </a:prstGeom>
          <a:noFill/>
        </p:spPr>
        <p:txBody>
          <a:bodyPr wrap="square" rtlCol="0">
            <a:spAutoFit/>
          </a:bodyPr>
          <a:lstStyle/>
          <a:p>
            <a:pPr algn="ctr"/>
            <a:r>
              <a:rPr lang="en-US" dirty="0" smtClean="0">
                <a:solidFill>
                  <a:srgbClr val="7DC1EF"/>
                </a:solidFill>
              </a:rPr>
              <a:t>Strain tensor is symmetric</a:t>
            </a:r>
            <a:endParaRPr lang="en-US" dirty="0">
              <a:solidFill>
                <a:srgbClr val="7DC1EF"/>
              </a:solidFill>
            </a:endParaRPr>
          </a:p>
        </p:txBody>
      </p:sp>
      <p:sp>
        <p:nvSpPr>
          <p:cNvPr id="11" name="TextBox 10"/>
          <p:cNvSpPr txBox="1"/>
          <p:nvPr/>
        </p:nvSpPr>
        <p:spPr>
          <a:xfrm>
            <a:off x="4846134" y="2742525"/>
            <a:ext cx="3867560" cy="369332"/>
          </a:xfrm>
          <a:prstGeom prst="rect">
            <a:avLst/>
          </a:prstGeom>
          <a:noFill/>
        </p:spPr>
        <p:txBody>
          <a:bodyPr wrap="square" rtlCol="0">
            <a:spAutoFit/>
          </a:bodyPr>
          <a:lstStyle/>
          <a:p>
            <a:pPr algn="ctr"/>
            <a:r>
              <a:rPr lang="en-US" dirty="0" smtClean="0">
                <a:solidFill>
                  <a:schemeClr val="accent2"/>
                </a:solidFill>
              </a:rPr>
              <a:t>Rotation tensor is anti-symmetric</a:t>
            </a:r>
            <a:endParaRPr lang="en-US" dirty="0">
              <a:solidFill>
                <a:schemeClr val="accent2"/>
              </a:solidFill>
            </a:endParaRPr>
          </a:p>
        </p:txBody>
      </p:sp>
    </p:spTree>
    <p:extLst>
      <p:ext uri="{BB962C8B-B14F-4D97-AF65-F5344CB8AC3E}">
        <p14:creationId xmlns:p14="http://schemas.microsoft.com/office/powerpoint/2010/main" val="35282048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Constitutive relationship</a:t>
            </a:r>
            <a:endParaRPr lang="en-US" dirty="0"/>
          </a:p>
        </p:txBody>
      </p:sp>
      <p:sp>
        <p:nvSpPr>
          <p:cNvPr id="3" name="Content Placeholder 2"/>
          <p:cNvSpPr>
            <a:spLocks noGrp="1"/>
          </p:cNvSpPr>
          <p:nvPr>
            <p:ph idx="1"/>
          </p:nvPr>
        </p:nvSpPr>
        <p:spPr>
          <a:xfrm>
            <a:off x="3381938" y="1624645"/>
            <a:ext cx="5342962" cy="4944429"/>
          </a:xfrm>
        </p:spPr>
        <p:txBody>
          <a:bodyPr/>
          <a:lstStyle/>
          <a:p>
            <a:r>
              <a:rPr lang="en-US" dirty="0" smtClean="0"/>
              <a:t>In an elastic medium, stress and strain are linearly related (for </a:t>
            </a:r>
            <a:r>
              <a:rPr lang="en-US" dirty="0" smtClean="0"/>
              <a:t>small strains, and assuming perfect elasticity)</a:t>
            </a:r>
          </a:p>
          <a:p>
            <a:r>
              <a:rPr lang="en-US" dirty="0" smtClean="0"/>
              <a:t>In 1D, this is the familiar Hooke’s Law:  </a:t>
            </a:r>
          </a:p>
          <a:p>
            <a:pPr marL="0" indent="0">
              <a:buNone/>
            </a:pPr>
            <a:r>
              <a:rPr lang="en-US" b="1" dirty="0" smtClean="0"/>
              <a:t>	F</a:t>
            </a:r>
            <a:r>
              <a:rPr lang="en-US" dirty="0" smtClean="0"/>
              <a:t> = - k </a:t>
            </a:r>
            <a:r>
              <a:rPr lang="en-US" b="1" dirty="0" smtClean="0"/>
              <a:t>x</a:t>
            </a:r>
          </a:p>
          <a:p>
            <a:r>
              <a:rPr lang="en-US" dirty="0" smtClean="0"/>
              <a:t>The constant k is the spring stiffness</a:t>
            </a:r>
          </a:p>
          <a:p>
            <a:r>
              <a:rPr lang="en-US" dirty="0" smtClean="0"/>
              <a:t>In 3D, </a:t>
            </a:r>
            <a:r>
              <a:rPr lang="en-US" b="1" dirty="0" smtClean="0"/>
              <a:t>x</a:t>
            </a:r>
            <a:r>
              <a:rPr lang="en-US" dirty="0" smtClean="0"/>
              <a:t> becomes the strain tensor, and F becomes the stress tensor:</a:t>
            </a:r>
          </a:p>
          <a:p>
            <a:endParaRPr lang="en-US" dirty="0"/>
          </a:p>
        </p:txBody>
      </p:sp>
      <p:sp>
        <p:nvSpPr>
          <p:cNvPr id="4" name="Date Placeholder 3"/>
          <p:cNvSpPr>
            <a:spLocks noGrp="1"/>
          </p:cNvSpPr>
          <p:nvPr>
            <p:ph type="dt" sz="half" idx="10"/>
          </p:nvPr>
        </p:nvSpPr>
        <p:spPr/>
        <p:txBody>
          <a:bodyPr/>
          <a:lstStyle/>
          <a:p>
            <a:fld id="{CB1F86B7-3E35-314D-BF1C-F1CEAA1F136A}"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8</a:t>
            </a:fld>
            <a:endParaRPr lang="en-US"/>
          </a:p>
        </p:txBody>
      </p:sp>
      <p:pic>
        <p:nvPicPr>
          <p:cNvPr id="7" name="Picture 6"/>
          <p:cNvPicPr>
            <a:picLocks noChangeAspect="1"/>
          </p:cNvPicPr>
          <p:nvPr/>
        </p:nvPicPr>
        <p:blipFill>
          <a:blip r:embed="rId2"/>
          <a:stretch>
            <a:fillRect/>
          </a:stretch>
        </p:blipFill>
        <p:spPr>
          <a:xfrm>
            <a:off x="316150" y="1557095"/>
            <a:ext cx="2944183" cy="2944183"/>
          </a:xfrm>
          <a:prstGeom prst="rect">
            <a:avLst/>
          </a:prstGeom>
        </p:spPr>
      </p:pic>
      <p:pic>
        <p:nvPicPr>
          <p:cNvPr id="8" name="Picture 7"/>
          <p:cNvPicPr>
            <a:picLocks noChangeAspect="1"/>
          </p:cNvPicPr>
          <p:nvPr/>
        </p:nvPicPr>
        <p:blipFill rotWithShape="1">
          <a:blip r:embed="rId3"/>
          <a:srcRect l="13675" t="8053" r="22947" b="5476"/>
          <a:stretch/>
        </p:blipFill>
        <p:spPr>
          <a:xfrm>
            <a:off x="1" y="4390741"/>
            <a:ext cx="2364536" cy="2310206"/>
          </a:xfrm>
          <a:prstGeom prst="rect">
            <a:avLst/>
          </a:prstGeom>
        </p:spPr>
      </p:pic>
      <p:pic>
        <p:nvPicPr>
          <p:cNvPr id="10" name="Picture 9"/>
          <p:cNvPicPr>
            <a:picLocks noChangeAspect="1"/>
          </p:cNvPicPr>
          <p:nvPr/>
        </p:nvPicPr>
        <p:blipFill>
          <a:blip r:embed="rId4"/>
          <a:stretch>
            <a:fillRect/>
          </a:stretch>
        </p:blipFill>
        <p:spPr>
          <a:xfrm>
            <a:off x="3191855" y="5204765"/>
            <a:ext cx="5435601" cy="1485900"/>
          </a:xfrm>
          <a:prstGeom prst="rect">
            <a:avLst/>
          </a:prstGeom>
        </p:spPr>
      </p:pic>
    </p:spTree>
    <p:extLst>
      <p:ext uri="{BB962C8B-B14F-4D97-AF65-F5344CB8AC3E}">
        <p14:creationId xmlns:p14="http://schemas.microsoft.com/office/powerpoint/2010/main" val="40372203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Elastic </a:t>
            </a:r>
            <a:r>
              <a:rPr lang="en-US" dirty="0" smtClean="0"/>
              <a:t>tensor and anisotropy</a:t>
            </a:r>
            <a:endParaRPr lang="en-US" dirty="0"/>
          </a:p>
        </p:txBody>
      </p:sp>
      <p:sp>
        <p:nvSpPr>
          <p:cNvPr id="3" name="Content Placeholder 2"/>
          <p:cNvSpPr>
            <a:spLocks noGrp="1"/>
          </p:cNvSpPr>
          <p:nvPr>
            <p:ph idx="1"/>
          </p:nvPr>
        </p:nvSpPr>
        <p:spPr>
          <a:xfrm>
            <a:off x="702605" y="1624646"/>
            <a:ext cx="8022295" cy="3684773"/>
          </a:xfrm>
        </p:spPr>
        <p:txBody>
          <a:bodyPr>
            <a:noAutofit/>
          </a:bodyPr>
          <a:lstStyle/>
          <a:p>
            <a:r>
              <a:rPr lang="en-US" dirty="0" smtClean="0"/>
              <a:t>The 4-th order tensor relating stress to strain </a:t>
            </a:r>
            <a:r>
              <a:rPr lang="en-US" dirty="0" smtClean="0"/>
              <a:t>has 81 components (3 × </a:t>
            </a:r>
            <a:r>
              <a:rPr lang="en-US" dirty="0"/>
              <a:t>3 </a:t>
            </a:r>
            <a:r>
              <a:rPr lang="en-US" dirty="0" smtClean="0"/>
              <a:t>× </a:t>
            </a:r>
            <a:r>
              <a:rPr lang="en-US" dirty="0"/>
              <a:t>3 </a:t>
            </a:r>
            <a:r>
              <a:rPr lang="en-US" dirty="0" smtClean="0"/>
              <a:t>× 3 = 81) with units of pressure (</a:t>
            </a:r>
            <a:r>
              <a:rPr lang="en-US" dirty="0" err="1" smtClean="0"/>
              <a:t>GPa</a:t>
            </a:r>
            <a:r>
              <a:rPr lang="en-US" dirty="0" smtClean="0"/>
              <a:t>)</a:t>
            </a:r>
          </a:p>
          <a:p>
            <a:r>
              <a:rPr lang="en-US" dirty="0" smtClean="0"/>
              <a:t>Because of symmetry of stress and strain tensors </a:t>
            </a:r>
            <a:r>
              <a:rPr lang="en-US" dirty="0" smtClean="0">
                <a:sym typeface="Wingdings"/>
              </a:rPr>
              <a:t>internal deformation energy considerations, </a:t>
            </a:r>
            <a:r>
              <a:rPr lang="en-US" dirty="0" err="1" smtClean="0">
                <a:sym typeface="Wingdings"/>
              </a:rPr>
              <a:t>c</a:t>
            </a:r>
            <a:r>
              <a:rPr lang="en-US" baseline="-25000" dirty="0" err="1" smtClean="0">
                <a:sym typeface="Wingdings"/>
              </a:rPr>
              <a:t>ijkl</a:t>
            </a:r>
            <a:r>
              <a:rPr lang="en-US" dirty="0" smtClean="0">
                <a:sym typeface="Wingdings"/>
              </a:rPr>
              <a:t> = </a:t>
            </a:r>
            <a:r>
              <a:rPr lang="en-US" dirty="0" err="1" smtClean="0">
                <a:sym typeface="Wingdings"/>
              </a:rPr>
              <a:t>c</a:t>
            </a:r>
            <a:r>
              <a:rPr lang="en-US" baseline="-25000" dirty="0" err="1" smtClean="0">
                <a:sym typeface="Wingdings"/>
              </a:rPr>
              <a:t>klij</a:t>
            </a:r>
            <a:r>
              <a:rPr lang="en-US" dirty="0" smtClean="0">
                <a:sym typeface="Wingdings"/>
              </a:rPr>
              <a:t> = </a:t>
            </a:r>
            <a:r>
              <a:rPr lang="en-US" dirty="0" err="1" smtClean="0">
                <a:sym typeface="Wingdings"/>
              </a:rPr>
              <a:t>c</a:t>
            </a:r>
            <a:r>
              <a:rPr lang="en-US" baseline="-25000" dirty="0" err="1" smtClean="0">
                <a:sym typeface="Wingdings"/>
              </a:rPr>
              <a:t>lkij</a:t>
            </a:r>
            <a:r>
              <a:rPr lang="en-US" baseline="-25000" dirty="0" smtClean="0">
                <a:sym typeface="Wingdings"/>
              </a:rPr>
              <a:t> </a:t>
            </a:r>
            <a:r>
              <a:rPr lang="en-US" dirty="0" smtClean="0">
                <a:sym typeface="Wingdings"/>
              </a:rPr>
              <a:t>= </a:t>
            </a:r>
            <a:r>
              <a:rPr lang="en-US" dirty="0" err="1" smtClean="0">
                <a:sym typeface="Wingdings"/>
              </a:rPr>
              <a:t>c</a:t>
            </a:r>
            <a:r>
              <a:rPr lang="en-US" baseline="-25000" dirty="0" err="1" smtClean="0">
                <a:sym typeface="Wingdings"/>
              </a:rPr>
              <a:t>klji</a:t>
            </a:r>
            <a:r>
              <a:rPr lang="en-US" dirty="0" smtClean="0">
                <a:sym typeface="Wingdings"/>
              </a:rPr>
              <a:t> 21 independent components</a:t>
            </a:r>
          </a:p>
          <a:p>
            <a:r>
              <a:rPr lang="en-US" dirty="0" smtClean="0">
                <a:sym typeface="Wingdings"/>
              </a:rPr>
              <a:t>Specifying all 21 at every point is needed in a medium with </a:t>
            </a:r>
            <a:r>
              <a:rPr lang="en-US" dirty="0" smtClean="0">
                <a:solidFill>
                  <a:schemeClr val="accent1"/>
                </a:solidFill>
                <a:sym typeface="Wingdings"/>
              </a:rPr>
              <a:t>general anisotropy</a:t>
            </a:r>
          </a:p>
          <a:p>
            <a:r>
              <a:rPr lang="en-US" dirty="0" smtClean="0"/>
              <a:t>To </a:t>
            </a:r>
            <a:r>
              <a:rPr lang="en-US" dirty="0" err="1" smtClean="0"/>
              <a:t>zeroth</a:t>
            </a:r>
            <a:r>
              <a:rPr lang="en-US" dirty="0" smtClean="0"/>
              <a:t> order, Earth is isotropic at large scales: only 2 independent components (</a:t>
            </a:r>
            <a:r>
              <a:rPr lang="en-US" dirty="0" err="1" smtClean="0"/>
              <a:t>Lamé</a:t>
            </a:r>
            <a:r>
              <a:rPr lang="en-US" dirty="0" smtClean="0"/>
              <a:t> parameters): </a:t>
            </a:r>
            <a:endParaRPr lang="en-US" dirty="0">
              <a:sym typeface="Wingdings"/>
            </a:endParaRPr>
          </a:p>
        </p:txBody>
      </p:sp>
      <p:sp>
        <p:nvSpPr>
          <p:cNvPr id="4" name="Date Placeholder 3"/>
          <p:cNvSpPr>
            <a:spLocks noGrp="1"/>
          </p:cNvSpPr>
          <p:nvPr>
            <p:ph type="dt" sz="half" idx="10"/>
          </p:nvPr>
        </p:nvSpPr>
        <p:spPr/>
        <p:txBody>
          <a:bodyPr/>
          <a:lstStyle/>
          <a:p>
            <a:fld id="{E290E8C1-99F0-264C-87E5-27A1BE4B1AE9}" type="datetime1">
              <a:rPr lang="en-US" smtClean="0"/>
              <a:t>7/6/14</a:t>
            </a:fld>
            <a:endParaRPr lang="en-US"/>
          </a:p>
        </p:txBody>
      </p:sp>
      <p:sp>
        <p:nvSpPr>
          <p:cNvPr id="5" name="Footer Placeholder 4"/>
          <p:cNvSpPr>
            <a:spLocks noGrp="1"/>
          </p:cNvSpPr>
          <p:nvPr>
            <p:ph type="ftr" sz="quarter" idx="11"/>
          </p:nvPr>
        </p:nvSpPr>
        <p:spPr/>
        <p:txBody>
          <a:bodyPr/>
          <a:lstStyle/>
          <a:p>
            <a:r>
              <a:rPr lang="en-US" smtClean="0"/>
              <a:t>CIDER 2014 - Seismology #1 - Ved Lekic</a:t>
            </a:r>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9</a:t>
            </a:fld>
            <a:endParaRPr lang="en-US"/>
          </a:p>
        </p:txBody>
      </p:sp>
      <p:pic>
        <p:nvPicPr>
          <p:cNvPr id="7" name="Picture 6"/>
          <p:cNvPicPr>
            <a:picLocks noChangeAspect="1"/>
          </p:cNvPicPr>
          <p:nvPr/>
        </p:nvPicPr>
        <p:blipFill>
          <a:blip r:embed="rId2"/>
          <a:stretch>
            <a:fillRect/>
          </a:stretch>
        </p:blipFill>
        <p:spPr>
          <a:xfrm>
            <a:off x="1800514" y="5219928"/>
            <a:ext cx="5530273" cy="796637"/>
          </a:xfrm>
          <a:prstGeom prst="rect">
            <a:avLst/>
          </a:prstGeom>
        </p:spPr>
      </p:pic>
      <p:pic>
        <p:nvPicPr>
          <p:cNvPr id="8" name="Picture 7"/>
          <p:cNvPicPr>
            <a:picLocks noChangeAspect="1"/>
          </p:cNvPicPr>
          <p:nvPr/>
        </p:nvPicPr>
        <p:blipFill>
          <a:blip r:embed="rId3"/>
          <a:stretch>
            <a:fillRect/>
          </a:stretch>
        </p:blipFill>
        <p:spPr>
          <a:xfrm>
            <a:off x="793488" y="6153705"/>
            <a:ext cx="7557025" cy="454695"/>
          </a:xfrm>
          <a:prstGeom prst="rect">
            <a:avLst/>
          </a:prstGeom>
        </p:spPr>
      </p:pic>
    </p:spTree>
    <p:extLst>
      <p:ext uri="{BB962C8B-B14F-4D97-AF65-F5344CB8AC3E}">
        <p14:creationId xmlns:p14="http://schemas.microsoft.com/office/powerpoint/2010/main" val="28023040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MDPresenta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UMDPresentation.thmx</Template>
  <TotalTime>6018</TotalTime>
  <Words>3438</Words>
  <Application>Microsoft Macintosh PowerPoint</Application>
  <PresentationFormat>On-screen Show (4:3)</PresentationFormat>
  <Paragraphs>564</Paragraphs>
  <Slides>61</Slides>
  <Notes>6</Notes>
  <HiddenSlides>0</HiddenSlides>
  <MMClips>10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UMDPresentation</vt:lpstr>
      <vt:lpstr>Microsoft Equation</vt:lpstr>
      <vt:lpstr>Introduction to Seismology</vt:lpstr>
      <vt:lpstr>What is seismology?</vt:lpstr>
      <vt:lpstr>What are elastic waves?</vt:lpstr>
      <vt:lpstr>Frequencies / Periods of motion</vt:lpstr>
      <vt:lpstr>Tractions and the stress tensor</vt:lpstr>
      <vt:lpstr>Internal deformation</vt:lpstr>
      <vt:lpstr>Strain and Rotation tensors</vt:lpstr>
      <vt:lpstr>Constitutive relationship</vt:lpstr>
      <vt:lpstr>Elastic tensor and anisotropy</vt:lpstr>
      <vt:lpstr>Isotropic medium representations</vt:lpstr>
      <vt:lpstr>Momentum  Seismic Equation</vt:lpstr>
      <vt:lpstr>Seismic Wave Equation</vt:lpstr>
      <vt:lpstr>Homogeneous medium</vt:lpstr>
      <vt:lpstr>P and S waves</vt:lpstr>
      <vt:lpstr>Plane waves</vt:lpstr>
      <vt:lpstr>Horizontal &amp; vertical slownesses</vt:lpstr>
      <vt:lpstr>Snell’s Law – the ray parameter</vt:lpstr>
      <vt:lpstr>Snell’s Law – the ray parameter</vt:lpstr>
      <vt:lpstr>Layered / shell medium</vt:lpstr>
      <vt:lpstr>Travel-time curves</vt:lpstr>
      <vt:lpstr>Seismic wavefield</vt:lpstr>
      <vt:lpstr>Wavefronts and raypaths</vt:lpstr>
      <vt:lpstr>Ray nomenclature</vt:lpstr>
      <vt:lpstr>Earth’s 1D (radial) structure</vt:lpstr>
      <vt:lpstr>Body wave observations</vt:lpstr>
      <vt:lpstr>Triplications</vt:lpstr>
      <vt:lpstr>Shadow zones</vt:lpstr>
      <vt:lpstr>Shadow zones</vt:lpstr>
      <vt:lpstr>Surface wave observations</vt:lpstr>
      <vt:lpstr>Relationship to body waves</vt:lpstr>
      <vt:lpstr>Surface waves</vt:lpstr>
      <vt:lpstr>Surface waves</vt:lpstr>
      <vt:lpstr>Phase vs Group velocity</vt:lpstr>
      <vt:lpstr>Measuring dispersion</vt:lpstr>
      <vt:lpstr>Love &amp; Rayleigh Dispersion</vt:lpstr>
      <vt:lpstr>Signature of plate cooling</vt:lpstr>
      <vt:lpstr>Exploiting ambient noise</vt:lpstr>
      <vt:lpstr>Lateral variations in structure</vt:lpstr>
      <vt:lpstr>Amplitudes - Relative</vt:lpstr>
      <vt:lpstr>Reflection/transmission coefficients</vt:lpstr>
      <vt:lpstr>SS and PP precursors (reflection)</vt:lpstr>
      <vt:lpstr>SS precursors (reflection)</vt:lpstr>
      <vt:lpstr>Receiver Functions (transmission)</vt:lpstr>
      <vt:lpstr>Focusing by slow anomalies</vt:lpstr>
      <vt:lpstr>Seismic attenuation</vt:lpstr>
      <vt:lpstr>Scattering</vt:lpstr>
      <vt:lpstr>Characterization of intrinsic attenuation</vt:lpstr>
      <vt:lpstr>Characterization of intrinsic attenuation</vt:lpstr>
      <vt:lpstr>Characterization of intrinsic attenuation</vt:lpstr>
      <vt:lpstr>Characterization of intrinsic attenuation</vt:lpstr>
      <vt:lpstr>Dispersion due to attenuation</vt:lpstr>
      <vt:lpstr>Earth attenuation structure</vt:lpstr>
      <vt:lpstr>Frequency dependence</vt:lpstr>
      <vt:lpstr>Amplitudes - absolute</vt:lpstr>
      <vt:lpstr>Double-couple mechanisms</vt:lpstr>
      <vt:lpstr>Radiation from moment tensors</vt:lpstr>
      <vt:lpstr>P-wave radiation pattern</vt:lpstr>
      <vt:lpstr>S-wave radiation pattern</vt:lpstr>
      <vt:lpstr>Beach-Balls</vt:lpstr>
      <vt:lpstr>Centroid Moment Tensors</vt:lpstr>
      <vt:lpstr>Conclusions</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Seismology</dc:title>
  <dc:creator>Zac Reeves</dc:creator>
  <cp:lastModifiedBy>Zac Reeves</cp:lastModifiedBy>
  <cp:revision>44</cp:revision>
  <dcterms:created xsi:type="dcterms:W3CDTF">2014-07-02T22:52:24Z</dcterms:created>
  <dcterms:modified xsi:type="dcterms:W3CDTF">2014-07-07T23:07:14Z</dcterms:modified>
</cp:coreProperties>
</file>