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22"/>
  </p:notesMasterIdLst>
  <p:sldIdLst>
    <p:sldId id="313" r:id="rId3"/>
    <p:sldId id="376" r:id="rId4"/>
    <p:sldId id="377" r:id="rId5"/>
    <p:sldId id="297" r:id="rId6"/>
    <p:sldId id="333" r:id="rId7"/>
    <p:sldId id="339" r:id="rId8"/>
    <p:sldId id="378" r:id="rId9"/>
    <p:sldId id="379" r:id="rId10"/>
    <p:sldId id="388" r:id="rId11"/>
    <p:sldId id="389" r:id="rId12"/>
    <p:sldId id="386" r:id="rId13"/>
    <p:sldId id="382" r:id="rId14"/>
    <p:sldId id="390" r:id="rId15"/>
    <p:sldId id="387" r:id="rId16"/>
    <p:sldId id="358" r:id="rId17"/>
    <p:sldId id="364" r:id="rId18"/>
    <p:sldId id="391" r:id="rId19"/>
    <p:sldId id="385" r:id="rId20"/>
    <p:sldId id="380" r:id="rId21"/>
  </p:sldIdLst>
  <p:sldSz cx="9144000" cy="6858000" type="screen4x3"/>
  <p:notesSz cx="6858000" cy="9144000"/>
  <p:defaultTextStyle>
    <a:defPPr>
      <a:defRPr lang="en-US"/>
    </a:defPPr>
    <a:lvl1pPr algn="l" rtl="0" eaLnBrk="0" fontAlgn="base" hangingPunct="0">
      <a:spcBef>
        <a:spcPct val="0"/>
      </a:spcBef>
      <a:spcAft>
        <a:spcPct val="0"/>
      </a:spcAft>
      <a:defRPr sz="1600" kern="1200">
        <a:solidFill>
          <a:schemeClr val="tx1"/>
        </a:solidFill>
        <a:latin typeface="Comic Sans MS" charset="0"/>
        <a:ea typeface="ＭＳ Ｐゴシック" charset="0"/>
        <a:cs typeface="ＭＳ Ｐゴシック" charset="0"/>
      </a:defRPr>
    </a:lvl1pPr>
    <a:lvl2pPr marL="457200" algn="l" rtl="0" eaLnBrk="0" fontAlgn="base" hangingPunct="0">
      <a:spcBef>
        <a:spcPct val="0"/>
      </a:spcBef>
      <a:spcAft>
        <a:spcPct val="0"/>
      </a:spcAft>
      <a:defRPr sz="1600" kern="1200">
        <a:solidFill>
          <a:schemeClr val="tx1"/>
        </a:solidFill>
        <a:latin typeface="Comic Sans MS" charset="0"/>
        <a:ea typeface="ＭＳ Ｐゴシック" charset="0"/>
        <a:cs typeface="ＭＳ Ｐゴシック" charset="0"/>
      </a:defRPr>
    </a:lvl2pPr>
    <a:lvl3pPr marL="914400" algn="l" rtl="0" eaLnBrk="0" fontAlgn="base" hangingPunct="0">
      <a:spcBef>
        <a:spcPct val="0"/>
      </a:spcBef>
      <a:spcAft>
        <a:spcPct val="0"/>
      </a:spcAft>
      <a:defRPr sz="1600" kern="1200">
        <a:solidFill>
          <a:schemeClr val="tx1"/>
        </a:solidFill>
        <a:latin typeface="Comic Sans MS" charset="0"/>
        <a:ea typeface="ＭＳ Ｐゴシック" charset="0"/>
        <a:cs typeface="ＭＳ Ｐゴシック" charset="0"/>
      </a:defRPr>
    </a:lvl3pPr>
    <a:lvl4pPr marL="1371600" algn="l" rtl="0" eaLnBrk="0" fontAlgn="base" hangingPunct="0">
      <a:spcBef>
        <a:spcPct val="0"/>
      </a:spcBef>
      <a:spcAft>
        <a:spcPct val="0"/>
      </a:spcAft>
      <a:defRPr sz="1600" kern="1200">
        <a:solidFill>
          <a:schemeClr val="tx1"/>
        </a:solidFill>
        <a:latin typeface="Comic Sans MS" charset="0"/>
        <a:ea typeface="ＭＳ Ｐゴシック" charset="0"/>
        <a:cs typeface="ＭＳ Ｐゴシック" charset="0"/>
      </a:defRPr>
    </a:lvl4pPr>
    <a:lvl5pPr marL="1828800" algn="l" rtl="0" eaLnBrk="0" fontAlgn="base" hangingPunct="0">
      <a:spcBef>
        <a:spcPct val="0"/>
      </a:spcBef>
      <a:spcAft>
        <a:spcPct val="0"/>
      </a:spcAft>
      <a:defRPr sz="1600"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sz="1600"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sz="1600"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sz="1600"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sz="1600" kern="1200">
        <a:solidFill>
          <a:schemeClr val="tx1"/>
        </a:solidFill>
        <a:latin typeface="Comic Sans M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104" y="-280"/>
      </p:cViewPr>
      <p:guideLst>
        <p:guide orient="horz" pos="211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522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cs typeface="+mn-cs"/>
              </a:defRPr>
            </a:lvl1pPr>
          </a:lstStyle>
          <a:p>
            <a:pPr>
              <a:defRPr/>
            </a:pPr>
            <a:endParaRPr lang="en-US"/>
          </a:p>
        </p:txBody>
      </p:sp>
      <p:sp>
        <p:nvSpPr>
          <p:cNvPr id="2560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22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522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8295F240-577B-714A-9BA5-DEBEA530CF79}" type="slidenum">
              <a:rPr lang="en-US"/>
              <a:pPr>
                <a:defRPr/>
              </a:pPr>
              <a:t>‹#›</a:t>
            </a:fld>
            <a:endParaRPr lang="en-US"/>
          </a:p>
        </p:txBody>
      </p:sp>
    </p:spTree>
    <p:extLst>
      <p:ext uri="{BB962C8B-B14F-4D97-AF65-F5344CB8AC3E}">
        <p14:creationId xmlns:p14="http://schemas.microsoft.com/office/powerpoint/2010/main" val="16261082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In the center bottom of the figure are geodynamical models that predict the sign and thickness of the layer we are looking for. From the synthetics we find these layers to be undetectable.</a:t>
            </a:r>
          </a:p>
          <a:p>
            <a:r>
              <a:rPr lang="en-US">
                <a:ea typeface="ＭＳ Ｐゴシック" charset="0"/>
                <a:cs typeface="ＭＳ Ｐゴシック" charset="0"/>
              </a:rPr>
              <a:t>Instead in the normal modes we find a slower layer and a positive density perturbation. We show the figure of the velocity perturbation in the lower right. In the top left is a figure of the SmKS study and we quantified the effect of CMB topography for this specific event in different models. The bounce points here are plotted on a model of Lassak and McNamara. If anything this event shows a positive deviation. We have a mineral physics story to support a high deviation of density compared to PREM in the top outer core (the layer isn't unstable). </a:t>
            </a:r>
          </a:p>
          <a:p>
            <a:r>
              <a:rPr lang="en-US">
                <a:ea typeface="ＭＳ Ｐゴシック" charset="0"/>
                <a:cs typeface="ＭＳ Ｐゴシック" charset="0"/>
              </a:rPr>
              <a:t>The geochemistry observations in the lower left do not show evidence of an FeO flux into the core.</a:t>
            </a:r>
          </a:p>
          <a:p>
            <a:r>
              <a:rPr lang="en-US">
                <a:ea typeface="ＭＳ Ｐゴシック" charset="0"/>
                <a:cs typeface="ＭＳ Ｐゴシック" charset="0"/>
              </a:rPr>
              <a:t>Our poster is on Thursday morning, so I guess before the talk.</a:t>
            </a:r>
          </a:p>
          <a:p>
            <a:r>
              <a:rPr lang="en-US">
                <a:ea typeface="ＭＳ Ｐゴシック" charset="0"/>
                <a:cs typeface="ＭＳ Ｐゴシック" charset="0"/>
              </a:rPr>
              <a:t/>
            </a:r>
            <a:br>
              <a:rPr lang="en-US">
                <a:ea typeface="ＭＳ Ｐゴシック" charset="0"/>
                <a:cs typeface="ＭＳ Ｐゴシック" charset="0"/>
              </a:rPr>
            </a:br>
            <a:endParaRPr lang="en-US">
              <a:ea typeface="ＭＳ Ｐゴシック" charset="0"/>
              <a:cs typeface="ＭＳ Ｐゴシック" charset="0"/>
            </a:endParaRPr>
          </a:p>
          <a:p>
            <a:endParaRPr lang="en-US">
              <a:ea typeface="ＭＳ Ｐゴシック" charset="0"/>
              <a:cs typeface="ＭＳ Ｐゴシック" charset="0"/>
            </a:endParaRPr>
          </a:p>
        </p:txBody>
      </p:sp>
      <p:sp>
        <p:nvSpPr>
          <p:cNvPr id="389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charset="0"/>
                <a:ea typeface="ＭＳ Ｐゴシック" charset="0"/>
                <a:cs typeface="ＭＳ Ｐゴシック" charset="0"/>
              </a:defRPr>
            </a:lvl1pPr>
            <a:lvl2pPr marL="742950" indent="-285750">
              <a:defRPr sz="1600">
                <a:solidFill>
                  <a:schemeClr val="tx1"/>
                </a:solidFill>
                <a:latin typeface="Comic Sans MS" charset="0"/>
                <a:ea typeface="ＭＳ Ｐゴシック" charset="0"/>
              </a:defRPr>
            </a:lvl2pPr>
            <a:lvl3pPr marL="1143000" indent="-228600">
              <a:defRPr sz="1600">
                <a:solidFill>
                  <a:schemeClr val="tx1"/>
                </a:solidFill>
                <a:latin typeface="Comic Sans MS" charset="0"/>
                <a:ea typeface="ＭＳ Ｐゴシック" charset="0"/>
              </a:defRPr>
            </a:lvl3pPr>
            <a:lvl4pPr marL="1600200" indent="-228600">
              <a:defRPr sz="1600">
                <a:solidFill>
                  <a:schemeClr val="tx1"/>
                </a:solidFill>
                <a:latin typeface="Comic Sans MS" charset="0"/>
                <a:ea typeface="ＭＳ Ｐゴシック" charset="0"/>
              </a:defRPr>
            </a:lvl4pPr>
            <a:lvl5pPr marL="2057400" indent="-228600">
              <a:defRPr sz="16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a:solidFill>
                  <a:schemeClr val="tx1"/>
                </a:solidFill>
                <a:latin typeface="Comic Sans MS" charset="0"/>
                <a:ea typeface="ＭＳ Ｐゴシック" charset="0"/>
              </a:defRPr>
            </a:lvl9pPr>
          </a:lstStyle>
          <a:p>
            <a:fld id="{117669D2-609A-2A4C-979D-895583158215}" type="slidenum">
              <a:rPr lang="en-US" sz="1200">
                <a:latin typeface="Times New Roman" charset="0"/>
              </a:rPr>
              <a:pPr/>
              <a:t>12</a:t>
            </a:fld>
            <a:endParaRPr lang="en-US" sz="120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55D9D2-2304-024D-9ECC-F867F6A77BAB}" type="slidenum">
              <a:rPr lang="en-US"/>
              <a:pPr>
                <a:defRPr/>
              </a:pPr>
              <a:t>‹#›</a:t>
            </a:fld>
            <a:endParaRPr lang="en-US"/>
          </a:p>
        </p:txBody>
      </p:sp>
    </p:spTree>
    <p:extLst>
      <p:ext uri="{BB962C8B-B14F-4D97-AF65-F5344CB8AC3E}">
        <p14:creationId xmlns:p14="http://schemas.microsoft.com/office/powerpoint/2010/main" val="4279847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80D478-236C-1947-8966-AAD64EC618EF}" type="slidenum">
              <a:rPr lang="en-US"/>
              <a:pPr>
                <a:defRPr/>
              </a:pPr>
              <a:t>‹#›</a:t>
            </a:fld>
            <a:endParaRPr lang="en-US"/>
          </a:p>
        </p:txBody>
      </p:sp>
    </p:spTree>
    <p:extLst>
      <p:ext uri="{BB962C8B-B14F-4D97-AF65-F5344CB8AC3E}">
        <p14:creationId xmlns:p14="http://schemas.microsoft.com/office/powerpoint/2010/main" val="692073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49E51A-1EBB-FC4A-8ABB-62CB21A058B8}" type="slidenum">
              <a:rPr lang="en-US"/>
              <a:pPr>
                <a:defRPr/>
              </a:pPr>
              <a:t>‹#›</a:t>
            </a:fld>
            <a:endParaRPr lang="en-US"/>
          </a:p>
        </p:txBody>
      </p:sp>
    </p:spTree>
    <p:extLst>
      <p:ext uri="{BB962C8B-B14F-4D97-AF65-F5344CB8AC3E}">
        <p14:creationId xmlns:p14="http://schemas.microsoft.com/office/powerpoint/2010/main" val="4271200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DFF7C5-613F-7846-B96E-CCFB48A7D736}" type="slidenum">
              <a:rPr lang="en-US"/>
              <a:pPr>
                <a:defRPr/>
              </a:pPr>
              <a:t>‹#›</a:t>
            </a:fld>
            <a:endParaRPr lang="en-US"/>
          </a:p>
        </p:txBody>
      </p:sp>
    </p:spTree>
    <p:extLst>
      <p:ext uri="{BB962C8B-B14F-4D97-AF65-F5344CB8AC3E}">
        <p14:creationId xmlns:p14="http://schemas.microsoft.com/office/powerpoint/2010/main" val="3564518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999A38-CE36-A440-8E73-7E037DAF0717}" type="slidenum">
              <a:rPr lang="en-US"/>
              <a:pPr>
                <a:defRPr/>
              </a:pPr>
              <a:t>‹#›</a:t>
            </a:fld>
            <a:endParaRPr lang="en-US"/>
          </a:p>
        </p:txBody>
      </p:sp>
    </p:spTree>
    <p:extLst>
      <p:ext uri="{BB962C8B-B14F-4D97-AF65-F5344CB8AC3E}">
        <p14:creationId xmlns:p14="http://schemas.microsoft.com/office/powerpoint/2010/main" val="4045601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FB2DA2-B72F-F24F-86B5-4B1A5C29432D}" type="slidenum">
              <a:rPr lang="en-US"/>
              <a:pPr>
                <a:defRPr/>
              </a:pPr>
              <a:t>‹#›</a:t>
            </a:fld>
            <a:endParaRPr lang="en-US"/>
          </a:p>
        </p:txBody>
      </p:sp>
    </p:spTree>
    <p:extLst>
      <p:ext uri="{BB962C8B-B14F-4D97-AF65-F5344CB8AC3E}">
        <p14:creationId xmlns:p14="http://schemas.microsoft.com/office/powerpoint/2010/main" val="3692320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4C8085-C64C-0148-8C39-C3B8C7E9BEA7}" type="slidenum">
              <a:rPr lang="en-US"/>
              <a:pPr>
                <a:defRPr/>
              </a:pPr>
              <a:t>‹#›</a:t>
            </a:fld>
            <a:endParaRPr lang="en-US"/>
          </a:p>
        </p:txBody>
      </p:sp>
    </p:spTree>
    <p:extLst>
      <p:ext uri="{BB962C8B-B14F-4D97-AF65-F5344CB8AC3E}">
        <p14:creationId xmlns:p14="http://schemas.microsoft.com/office/powerpoint/2010/main" val="1928715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14C0893-BE78-1844-8966-EE06A355E505}" type="slidenum">
              <a:rPr lang="en-US"/>
              <a:pPr>
                <a:defRPr/>
              </a:pPr>
              <a:t>‹#›</a:t>
            </a:fld>
            <a:endParaRPr lang="en-US"/>
          </a:p>
        </p:txBody>
      </p:sp>
    </p:spTree>
    <p:extLst>
      <p:ext uri="{BB962C8B-B14F-4D97-AF65-F5344CB8AC3E}">
        <p14:creationId xmlns:p14="http://schemas.microsoft.com/office/powerpoint/2010/main" val="3453980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6A5E71-F3BC-DF44-A413-46FD40CAEF5F}" type="slidenum">
              <a:rPr lang="en-US"/>
              <a:pPr>
                <a:defRPr/>
              </a:pPr>
              <a:t>‹#›</a:t>
            </a:fld>
            <a:endParaRPr lang="en-US"/>
          </a:p>
        </p:txBody>
      </p:sp>
    </p:spTree>
    <p:extLst>
      <p:ext uri="{BB962C8B-B14F-4D97-AF65-F5344CB8AC3E}">
        <p14:creationId xmlns:p14="http://schemas.microsoft.com/office/powerpoint/2010/main" val="1169961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1CE6B1-459D-014A-B934-4B767F99C30F}" type="slidenum">
              <a:rPr lang="en-US"/>
              <a:pPr>
                <a:defRPr/>
              </a:pPr>
              <a:t>‹#›</a:t>
            </a:fld>
            <a:endParaRPr lang="en-US"/>
          </a:p>
        </p:txBody>
      </p:sp>
    </p:spTree>
    <p:extLst>
      <p:ext uri="{BB962C8B-B14F-4D97-AF65-F5344CB8AC3E}">
        <p14:creationId xmlns:p14="http://schemas.microsoft.com/office/powerpoint/2010/main" val="1128443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0F76AC-EDC7-4F45-AAF6-42D775C01665}" type="slidenum">
              <a:rPr lang="en-US"/>
              <a:pPr>
                <a:defRPr/>
              </a:pPr>
              <a:t>‹#›</a:t>
            </a:fld>
            <a:endParaRPr lang="en-US"/>
          </a:p>
        </p:txBody>
      </p:sp>
    </p:spTree>
    <p:extLst>
      <p:ext uri="{BB962C8B-B14F-4D97-AF65-F5344CB8AC3E}">
        <p14:creationId xmlns:p14="http://schemas.microsoft.com/office/powerpoint/2010/main" val="3690643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FB2C1-ED3B-CA4D-8301-49FA675894DC}" type="slidenum">
              <a:rPr lang="en-US"/>
              <a:pPr>
                <a:defRPr/>
              </a:pPr>
              <a:t>‹#›</a:t>
            </a:fld>
            <a:endParaRPr lang="en-US"/>
          </a:p>
        </p:txBody>
      </p:sp>
    </p:spTree>
    <p:extLst>
      <p:ext uri="{BB962C8B-B14F-4D97-AF65-F5344CB8AC3E}">
        <p14:creationId xmlns:p14="http://schemas.microsoft.com/office/powerpoint/2010/main" val="35631784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CE871B-5CE6-1743-AF20-837D71C28774}" type="slidenum">
              <a:rPr lang="en-US"/>
              <a:pPr>
                <a:defRPr/>
              </a:pPr>
              <a:t>‹#›</a:t>
            </a:fld>
            <a:endParaRPr lang="en-US"/>
          </a:p>
        </p:txBody>
      </p:sp>
    </p:spTree>
    <p:extLst>
      <p:ext uri="{BB962C8B-B14F-4D97-AF65-F5344CB8AC3E}">
        <p14:creationId xmlns:p14="http://schemas.microsoft.com/office/powerpoint/2010/main" val="18781946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AED39D-61AA-2649-8CC9-BB997B657C62}" type="slidenum">
              <a:rPr lang="en-US"/>
              <a:pPr>
                <a:defRPr/>
              </a:pPr>
              <a:t>‹#›</a:t>
            </a:fld>
            <a:endParaRPr lang="en-US"/>
          </a:p>
        </p:txBody>
      </p:sp>
    </p:spTree>
    <p:extLst>
      <p:ext uri="{BB962C8B-B14F-4D97-AF65-F5344CB8AC3E}">
        <p14:creationId xmlns:p14="http://schemas.microsoft.com/office/powerpoint/2010/main" val="2287985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68FFBF-F432-F84D-AE73-9C4CDCB2799C}" type="slidenum">
              <a:rPr lang="en-US"/>
              <a:pPr>
                <a:defRPr/>
              </a:pPr>
              <a:t>‹#›</a:t>
            </a:fld>
            <a:endParaRPr lang="en-US"/>
          </a:p>
        </p:txBody>
      </p:sp>
    </p:spTree>
    <p:extLst>
      <p:ext uri="{BB962C8B-B14F-4D97-AF65-F5344CB8AC3E}">
        <p14:creationId xmlns:p14="http://schemas.microsoft.com/office/powerpoint/2010/main" val="483523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3BAAF7-18B9-044A-9130-1004DEBD9B30}" type="slidenum">
              <a:rPr lang="en-US"/>
              <a:pPr>
                <a:defRPr/>
              </a:pPr>
              <a:t>‹#›</a:t>
            </a:fld>
            <a:endParaRPr lang="en-US"/>
          </a:p>
        </p:txBody>
      </p:sp>
    </p:spTree>
    <p:extLst>
      <p:ext uri="{BB962C8B-B14F-4D97-AF65-F5344CB8AC3E}">
        <p14:creationId xmlns:p14="http://schemas.microsoft.com/office/powerpoint/2010/main" val="677553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4193DB-27C8-E149-B4C5-08C5471EE2C0}" type="slidenum">
              <a:rPr lang="en-US"/>
              <a:pPr>
                <a:defRPr/>
              </a:pPr>
              <a:t>‹#›</a:t>
            </a:fld>
            <a:endParaRPr lang="en-US"/>
          </a:p>
        </p:txBody>
      </p:sp>
    </p:spTree>
    <p:extLst>
      <p:ext uri="{BB962C8B-B14F-4D97-AF65-F5344CB8AC3E}">
        <p14:creationId xmlns:p14="http://schemas.microsoft.com/office/powerpoint/2010/main" val="3950473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7DB46F3-7745-2A4C-B78B-0A1FC2F63E70}" type="slidenum">
              <a:rPr lang="en-US"/>
              <a:pPr>
                <a:defRPr/>
              </a:pPr>
              <a:t>‹#›</a:t>
            </a:fld>
            <a:endParaRPr lang="en-US"/>
          </a:p>
        </p:txBody>
      </p:sp>
    </p:spTree>
    <p:extLst>
      <p:ext uri="{BB962C8B-B14F-4D97-AF65-F5344CB8AC3E}">
        <p14:creationId xmlns:p14="http://schemas.microsoft.com/office/powerpoint/2010/main" val="3261277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0913AAA-2A00-5644-8E8F-E01AC9F8AE87}" type="slidenum">
              <a:rPr lang="en-US"/>
              <a:pPr>
                <a:defRPr/>
              </a:pPr>
              <a:t>‹#›</a:t>
            </a:fld>
            <a:endParaRPr lang="en-US"/>
          </a:p>
        </p:txBody>
      </p:sp>
    </p:spTree>
    <p:extLst>
      <p:ext uri="{BB962C8B-B14F-4D97-AF65-F5344CB8AC3E}">
        <p14:creationId xmlns:p14="http://schemas.microsoft.com/office/powerpoint/2010/main" val="367257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FD04F13-6238-A343-98BC-17B1551279E1}" type="slidenum">
              <a:rPr lang="en-US"/>
              <a:pPr>
                <a:defRPr/>
              </a:pPr>
              <a:t>‹#›</a:t>
            </a:fld>
            <a:endParaRPr lang="en-US"/>
          </a:p>
        </p:txBody>
      </p:sp>
    </p:spTree>
    <p:extLst>
      <p:ext uri="{BB962C8B-B14F-4D97-AF65-F5344CB8AC3E}">
        <p14:creationId xmlns:p14="http://schemas.microsoft.com/office/powerpoint/2010/main" val="1673054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8A2694-B002-DE49-9D08-AFE58E242F10}" type="slidenum">
              <a:rPr lang="en-US"/>
              <a:pPr>
                <a:defRPr/>
              </a:pPr>
              <a:t>‹#›</a:t>
            </a:fld>
            <a:endParaRPr lang="en-US"/>
          </a:p>
        </p:txBody>
      </p:sp>
    </p:spTree>
    <p:extLst>
      <p:ext uri="{BB962C8B-B14F-4D97-AF65-F5344CB8AC3E}">
        <p14:creationId xmlns:p14="http://schemas.microsoft.com/office/powerpoint/2010/main" val="466595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CB3F14-9208-6649-9CAD-6C86B00C0791}" type="slidenum">
              <a:rPr lang="en-US"/>
              <a:pPr>
                <a:defRPr/>
              </a:pPr>
              <a:t>‹#›</a:t>
            </a:fld>
            <a:endParaRPr lang="en-US"/>
          </a:p>
        </p:txBody>
      </p:sp>
    </p:spTree>
    <p:extLst>
      <p:ext uri="{BB962C8B-B14F-4D97-AF65-F5344CB8AC3E}">
        <p14:creationId xmlns:p14="http://schemas.microsoft.com/office/powerpoint/2010/main" val="27130511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a:defRPr/>
            </a:pPr>
            <a:fld id="{9BDF688C-7327-A24F-9FE4-DC3EAF1E328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a:defRPr/>
            </a:pPr>
            <a:fld id="{76E67D83-1190-2E41-AB34-4DC31DA5F55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6.jpeg"/><Relationship Id="rId3"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jpeg"/><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 Id="rId3"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4"/>
          <p:cNvSpPr>
            <a:spLocks noGrp="1" noChangeArrowheads="1"/>
          </p:cNvSpPr>
          <p:nvPr>
            <p:ph type="ctrTitle"/>
          </p:nvPr>
        </p:nvSpPr>
        <p:spPr>
          <a:xfrm>
            <a:off x="762000" y="1524000"/>
            <a:ext cx="7772400" cy="1470025"/>
          </a:xfrm>
        </p:spPr>
        <p:txBody>
          <a:bodyPr/>
          <a:lstStyle/>
          <a:p>
            <a:r>
              <a:rPr lang="en-US" b="1">
                <a:latin typeface="Comic Sans MS" charset="0"/>
                <a:ea typeface="ＭＳ Ｐゴシック" charset="0"/>
                <a:cs typeface="ＭＳ Ｐゴシック" charset="0"/>
              </a:rPr>
              <a:t>C</a:t>
            </a:r>
            <a:r>
              <a:rPr lang="en-US">
                <a:latin typeface="Comic Sans MS" charset="0"/>
                <a:ea typeface="ＭＳ Ｐゴシック" charset="0"/>
                <a:cs typeface="ＭＳ Ｐゴシック" charset="0"/>
              </a:rPr>
              <a:t>ooperative </a:t>
            </a:r>
            <a:r>
              <a:rPr lang="en-US" b="1">
                <a:latin typeface="Comic Sans MS" charset="0"/>
                <a:ea typeface="ＭＳ Ｐゴシック" charset="0"/>
                <a:cs typeface="ＭＳ Ｐゴシック" charset="0"/>
              </a:rPr>
              <a:t>I</a:t>
            </a:r>
            <a:r>
              <a:rPr lang="en-US">
                <a:latin typeface="Comic Sans MS" charset="0"/>
                <a:ea typeface="ＭＳ Ｐゴシック" charset="0"/>
                <a:cs typeface="ＭＳ Ｐゴシック" charset="0"/>
              </a:rPr>
              <a:t>nstitute for </a:t>
            </a:r>
            <a:r>
              <a:rPr lang="en-US" b="1">
                <a:latin typeface="Comic Sans MS" charset="0"/>
                <a:ea typeface="ＭＳ Ｐゴシック" charset="0"/>
                <a:cs typeface="ＭＳ Ｐゴシック" charset="0"/>
              </a:rPr>
              <a:t>Dynamic</a:t>
            </a:r>
            <a:r>
              <a:rPr lang="en-US">
                <a:latin typeface="Comic Sans MS" charset="0"/>
                <a:ea typeface="ＭＳ Ｐゴシック" charset="0"/>
                <a:cs typeface="ＭＳ Ｐゴシック" charset="0"/>
              </a:rPr>
              <a:t> </a:t>
            </a:r>
            <a:r>
              <a:rPr lang="en-US" b="1">
                <a:latin typeface="Comic Sans MS" charset="0"/>
                <a:ea typeface="ＭＳ Ｐゴシック" charset="0"/>
                <a:cs typeface="ＭＳ Ｐゴシック" charset="0"/>
              </a:rPr>
              <a:t>E</a:t>
            </a:r>
            <a:r>
              <a:rPr lang="en-US">
                <a:latin typeface="Comic Sans MS" charset="0"/>
                <a:ea typeface="ＭＳ Ｐゴシック" charset="0"/>
                <a:cs typeface="ＭＳ Ｐゴシック" charset="0"/>
              </a:rPr>
              <a:t>arth </a:t>
            </a:r>
            <a:r>
              <a:rPr lang="en-US" b="1">
                <a:latin typeface="Comic Sans MS" charset="0"/>
                <a:ea typeface="ＭＳ Ｐゴシック" charset="0"/>
                <a:cs typeface="ＭＳ Ｐゴシック" charset="0"/>
              </a:rPr>
              <a:t>R</a:t>
            </a:r>
            <a:r>
              <a:rPr lang="en-US">
                <a:latin typeface="Comic Sans MS" charset="0"/>
                <a:ea typeface="ＭＳ Ｐゴシック" charset="0"/>
                <a:cs typeface="ＭＳ Ｐゴシック" charset="0"/>
              </a:rPr>
              <a:t>esearch</a:t>
            </a:r>
          </a:p>
        </p:txBody>
      </p:sp>
      <p:sp>
        <p:nvSpPr>
          <p:cNvPr id="26626" name="Rectangle 5"/>
          <p:cNvSpPr>
            <a:spLocks noGrp="1" noChangeArrowheads="1"/>
          </p:cNvSpPr>
          <p:nvPr>
            <p:ph type="subTitle" idx="1"/>
          </p:nvPr>
        </p:nvSpPr>
        <p:spPr>
          <a:xfrm>
            <a:off x="1295400" y="3276600"/>
            <a:ext cx="6400800" cy="1752600"/>
          </a:xfrm>
        </p:spPr>
        <p:txBody>
          <a:bodyPr/>
          <a:lstStyle/>
          <a:p>
            <a:r>
              <a:rPr lang="en-US" sz="2000">
                <a:latin typeface="Comic Sans MS" charset="0"/>
                <a:ea typeface="ＭＳ Ｐゴシック" charset="0"/>
                <a:cs typeface="ＭＳ Ｐゴシック" charset="0"/>
              </a:rPr>
              <a:t>http://www.deep-earth.org/</a:t>
            </a:r>
          </a:p>
        </p:txBody>
      </p:sp>
      <p:sp>
        <p:nvSpPr>
          <p:cNvPr id="26627" name="Text Box 6"/>
          <p:cNvSpPr txBox="1">
            <a:spLocks noChangeArrowheads="1"/>
          </p:cNvSpPr>
          <p:nvPr/>
        </p:nvSpPr>
        <p:spPr bwMode="auto">
          <a:xfrm>
            <a:off x="0" y="5534025"/>
            <a:ext cx="45561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Comic Sans MS" charset="0"/>
                <a:ea typeface="ＭＳ Ｐゴシック" charset="0"/>
                <a:cs typeface="ＭＳ Ｐゴシック" charset="0"/>
              </a:defRPr>
            </a:lvl1pPr>
            <a:lvl2pPr marL="742950" indent="-285750">
              <a:defRPr sz="1600">
                <a:solidFill>
                  <a:schemeClr val="tx1"/>
                </a:solidFill>
                <a:latin typeface="Comic Sans MS" charset="0"/>
                <a:ea typeface="ＭＳ Ｐゴシック" charset="0"/>
              </a:defRPr>
            </a:lvl2pPr>
            <a:lvl3pPr marL="1143000" indent="-228600">
              <a:defRPr sz="1600">
                <a:solidFill>
                  <a:schemeClr val="tx1"/>
                </a:solidFill>
                <a:latin typeface="Comic Sans MS" charset="0"/>
                <a:ea typeface="ＭＳ Ｐゴシック" charset="0"/>
              </a:defRPr>
            </a:lvl3pPr>
            <a:lvl4pPr marL="1600200" indent="-228600">
              <a:defRPr sz="1600">
                <a:solidFill>
                  <a:schemeClr val="tx1"/>
                </a:solidFill>
                <a:latin typeface="Comic Sans MS" charset="0"/>
                <a:ea typeface="ＭＳ Ｐゴシック" charset="0"/>
              </a:defRPr>
            </a:lvl4pPr>
            <a:lvl5pPr marL="2057400" indent="-228600">
              <a:defRPr sz="16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a:solidFill>
                  <a:schemeClr val="tx1"/>
                </a:solidFill>
                <a:latin typeface="Comic Sans MS" charset="0"/>
                <a:ea typeface="ＭＳ Ｐゴシック" charset="0"/>
              </a:defRPr>
            </a:lvl9pPr>
          </a:lstStyle>
          <a:p>
            <a:r>
              <a:rPr lang="en-US"/>
              <a:t>Funded by</a:t>
            </a:r>
          </a:p>
          <a:p>
            <a:endParaRPr lang="en-US"/>
          </a:p>
          <a:p>
            <a:endParaRPr lang="en-US"/>
          </a:p>
          <a:p>
            <a:endParaRPr lang="en-US"/>
          </a:p>
          <a:p>
            <a:endParaRPr lang="en-US"/>
          </a:p>
        </p:txBody>
      </p:sp>
      <p:sp>
        <p:nvSpPr>
          <p:cNvPr id="26628" name="TextBox 6"/>
          <p:cNvSpPr txBox="1">
            <a:spLocks noChangeArrowheads="1"/>
          </p:cNvSpPr>
          <p:nvPr/>
        </p:nvSpPr>
        <p:spPr bwMode="auto">
          <a:xfrm>
            <a:off x="5638800" y="6581775"/>
            <a:ext cx="18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Comic Sans MS" charset="0"/>
                <a:ea typeface="ＭＳ Ｐゴシック" charset="0"/>
                <a:cs typeface="ＭＳ Ｐゴシック" charset="0"/>
              </a:defRPr>
            </a:lvl1pPr>
            <a:lvl2pPr marL="742950" indent="-285750">
              <a:defRPr sz="1600">
                <a:solidFill>
                  <a:schemeClr val="tx1"/>
                </a:solidFill>
                <a:latin typeface="Comic Sans MS" charset="0"/>
                <a:ea typeface="ＭＳ Ｐゴシック" charset="0"/>
              </a:defRPr>
            </a:lvl2pPr>
            <a:lvl3pPr marL="1143000" indent="-228600">
              <a:defRPr sz="1600">
                <a:solidFill>
                  <a:schemeClr val="tx1"/>
                </a:solidFill>
                <a:latin typeface="Comic Sans MS" charset="0"/>
                <a:ea typeface="ＭＳ Ｐゴシック" charset="0"/>
              </a:defRPr>
            </a:lvl3pPr>
            <a:lvl4pPr marL="1600200" indent="-228600">
              <a:defRPr sz="1600">
                <a:solidFill>
                  <a:schemeClr val="tx1"/>
                </a:solidFill>
                <a:latin typeface="Comic Sans MS" charset="0"/>
                <a:ea typeface="ＭＳ Ｐゴシック" charset="0"/>
              </a:defRPr>
            </a:lvl4pPr>
            <a:lvl5pPr marL="2057400" indent="-228600">
              <a:defRPr sz="16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a:solidFill>
                  <a:schemeClr val="tx1"/>
                </a:solidFill>
                <a:latin typeface="Comic Sans MS" charset="0"/>
                <a:ea typeface="ＭＳ Ｐゴシック" charset="0"/>
              </a:defRPr>
            </a:lvl9pPr>
          </a:lstStyle>
          <a:p>
            <a:endParaRPr lang="en-US" sz="1200" i="1"/>
          </a:p>
        </p:txBody>
      </p:sp>
      <p:sp>
        <p:nvSpPr>
          <p:cNvPr id="26629" name="Rectangle 5"/>
          <p:cNvSpPr>
            <a:spLocks noChangeArrowheads="1"/>
          </p:cNvSpPr>
          <p:nvPr/>
        </p:nvSpPr>
        <p:spPr bwMode="auto">
          <a:xfrm>
            <a:off x="9556750" y="6345238"/>
            <a:ext cx="631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i="1">
                <a:solidFill>
                  <a:srgbClr val="FFFFFF"/>
                </a:solidFill>
              </a:rPr>
              <a:t>CIG C</a:t>
            </a:r>
            <a:endParaRPr lang="en-US"/>
          </a:p>
        </p:txBody>
      </p:sp>
      <p:pic>
        <p:nvPicPr>
          <p:cNvPr id="26630" name="Picture 6" descr="head.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03925"/>
            <a:ext cx="44196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TextBox 7"/>
          <p:cNvSpPr txBox="1">
            <a:spLocks noChangeArrowheads="1"/>
          </p:cNvSpPr>
          <p:nvPr/>
        </p:nvSpPr>
        <p:spPr bwMode="auto">
          <a:xfrm>
            <a:off x="1676400" y="3886200"/>
            <a:ext cx="56388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Comic Sans MS" charset="0"/>
                <a:ea typeface="ＭＳ Ｐゴシック" charset="0"/>
                <a:cs typeface="ＭＳ Ｐゴシック" charset="0"/>
              </a:defRPr>
            </a:lvl1pPr>
            <a:lvl2pPr marL="742950" indent="-285750">
              <a:defRPr sz="1600">
                <a:solidFill>
                  <a:schemeClr val="tx1"/>
                </a:solidFill>
                <a:latin typeface="Comic Sans MS" charset="0"/>
                <a:ea typeface="ＭＳ Ｐゴシック" charset="0"/>
              </a:defRPr>
            </a:lvl2pPr>
            <a:lvl3pPr marL="1143000" indent="-228600">
              <a:defRPr sz="1600">
                <a:solidFill>
                  <a:schemeClr val="tx1"/>
                </a:solidFill>
                <a:latin typeface="Comic Sans MS" charset="0"/>
                <a:ea typeface="ＭＳ Ｐゴシック" charset="0"/>
              </a:defRPr>
            </a:lvl3pPr>
            <a:lvl4pPr marL="1600200" indent="-228600">
              <a:defRPr sz="1600">
                <a:solidFill>
                  <a:schemeClr val="tx1"/>
                </a:solidFill>
                <a:latin typeface="Comic Sans MS" charset="0"/>
                <a:ea typeface="ＭＳ Ｐゴシック" charset="0"/>
              </a:defRPr>
            </a:lvl4pPr>
            <a:lvl5pPr marL="2057400" indent="-228600">
              <a:defRPr sz="16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a:solidFill>
                  <a:schemeClr val="tx1"/>
                </a:solidFill>
                <a:latin typeface="Comic Sans MS" charset="0"/>
                <a:ea typeface="ＭＳ Ｐゴシック" charset="0"/>
              </a:defRPr>
            </a:lvl9pPr>
          </a:lstStyle>
          <a:p>
            <a:pPr algn="ctr"/>
            <a:r>
              <a:rPr lang="en-US" sz="2000"/>
              <a:t>Barbara Romanowicz, </a:t>
            </a:r>
            <a:r>
              <a:rPr lang="en-US" sz="2000" i="1"/>
              <a:t>Univ. of California, Berkeley</a:t>
            </a:r>
          </a:p>
          <a:p>
            <a:pPr algn="ctr"/>
            <a:endParaRPr lang="en-US" sz="2000"/>
          </a:p>
          <a:p>
            <a:endParaRPr lang="en-US"/>
          </a:p>
        </p:txBody>
      </p:sp>
      <p:sp>
        <p:nvSpPr>
          <p:cNvPr id="26632" name="TextBox 8"/>
          <p:cNvSpPr txBox="1">
            <a:spLocks noChangeArrowheads="1"/>
          </p:cNvSpPr>
          <p:nvPr/>
        </p:nvSpPr>
        <p:spPr bwMode="auto">
          <a:xfrm>
            <a:off x="1069975" y="5562600"/>
            <a:ext cx="3511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Comic Sans MS" charset="0"/>
                <a:ea typeface="ＭＳ Ｐゴシック" charset="0"/>
                <a:cs typeface="ＭＳ Ｐゴシック" charset="0"/>
              </a:defRPr>
            </a:lvl1pPr>
            <a:lvl2pPr marL="742950" indent="-285750">
              <a:defRPr sz="1600">
                <a:solidFill>
                  <a:schemeClr val="tx1"/>
                </a:solidFill>
                <a:latin typeface="Comic Sans MS" charset="0"/>
                <a:ea typeface="ＭＳ Ｐゴシック" charset="0"/>
              </a:defRPr>
            </a:lvl2pPr>
            <a:lvl3pPr marL="1143000" indent="-228600">
              <a:defRPr sz="1600">
                <a:solidFill>
                  <a:schemeClr val="tx1"/>
                </a:solidFill>
                <a:latin typeface="Comic Sans MS" charset="0"/>
                <a:ea typeface="ＭＳ Ｐゴシック" charset="0"/>
              </a:defRPr>
            </a:lvl3pPr>
            <a:lvl4pPr marL="1600200" indent="-228600">
              <a:defRPr sz="1600">
                <a:solidFill>
                  <a:schemeClr val="tx1"/>
                </a:solidFill>
                <a:latin typeface="Comic Sans MS" charset="0"/>
                <a:ea typeface="ＭＳ Ｐゴシック" charset="0"/>
              </a:defRPr>
            </a:lvl4pPr>
            <a:lvl5pPr marL="2057400" indent="-228600">
              <a:defRPr sz="16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a:solidFill>
                  <a:schemeClr val="tx1"/>
                </a:solidFill>
                <a:latin typeface="Comic Sans MS" charset="0"/>
                <a:ea typeface="ＭＳ Ｐゴシック" charset="0"/>
              </a:defRPr>
            </a:lvl9pPr>
          </a:lstStyle>
          <a:p>
            <a:r>
              <a:rPr lang="en-US"/>
              <a:t>CSEDI program, and now by FESD:</a:t>
            </a:r>
          </a:p>
        </p:txBody>
      </p:sp>
      <p:pic>
        <p:nvPicPr>
          <p:cNvPr id="26633" name="Picture 4" descr="logo_cider_small.jpg"/>
          <p:cNvPicPr>
            <a:picLocks noChangeAspect="1"/>
          </p:cNvPicPr>
          <p:nvPr/>
        </p:nvPicPr>
        <p:blipFill>
          <a:blip r:embed="rId3">
            <a:extLst>
              <a:ext uri="{28A0092B-C50C-407E-A947-70E740481C1C}">
                <a14:useLocalDpi xmlns:a14="http://schemas.microsoft.com/office/drawing/2010/main" val="0"/>
              </a:ext>
            </a:extLst>
          </a:blip>
          <a:srcRect l="6180" t="13792"/>
          <a:stretch>
            <a:fillRect/>
          </a:stretch>
        </p:blipFill>
        <p:spPr bwMode="auto">
          <a:xfrm>
            <a:off x="7467600" y="5854700"/>
            <a:ext cx="16764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685800" y="381000"/>
            <a:ext cx="7772400" cy="1143000"/>
          </a:xfrm>
        </p:spPr>
        <p:txBody>
          <a:bodyPr/>
          <a:lstStyle/>
          <a:p>
            <a:r>
              <a:rPr lang="en-US">
                <a:latin typeface="Comic Sans MS" charset="0"/>
                <a:ea typeface="ＭＳ Ｐゴシック" charset="0"/>
                <a:cs typeface="Comic Sans MS" charset="0"/>
              </a:rPr>
              <a:t>CIDER summer program structure</a:t>
            </a:r>
          </a:p>
        </p:txBody>
      </p:sp>
      <p:sp>
        <p:nvSpPr>
          <p:cNvPr id="35842" name="Content Placeholder 2"/>
          <p:cNvSpPr>
            <a:spLocks noGrp="1"/>
          </p:cNvSpPr>
          <p:nvPr>
            <p:ph idx="1"/>
          </p:nvPr>
        </p:nvSpPr>
        <p:spPr>
          <a:xfrm>
            <a:off x="609600" y="1828800"/>
            <a:ext cx="7772400" cy="4114800"/>
          </a:xfrm>
        </p:spPr>
        <p:txBody>
          <a:bodyPr/>
          <a:lstStyle/>
          <a:p>
            <a:r>
              <a:rPr lang="en-US">
                <a:latin typeface="Comic Sans MS" charset="0"/>
                <a:ea typeface="ＭＳ Ｐゴシック" charset="0"/>
                <a:cs typeface="Comic Sans MS" charset="0"/>
              </a:rPr>
              <a:t>1-2 weeks of “informal”, KITP style program</a:t>
            </a:r>
          </a:p>
          <a:p>
            <a:r>
              <a:rPr lang="en-US">
                <a:latin typeface="Comic Sans MS" charset="0"/>
                <a:ea typeface="ＭＳ Ｐゴシック" charset="0"/>
                <a:cs typeface="Comic Sans MS" charset="0"/>
              </a:rPr>
              <a:t>4 weeks of tutorial/workshop</a:t>
            </a:r>
          </a:p>
          <a:p>
            <a:r>
              <a:rPr lang="en-US">
                <a:latin typeface="Comic Sans MS" charset="0"/>
                <a:ea typeface="ＭＳ Ｐゴシック" charset="0"/>
                <a:cs typeface="Comic Sans MS" charset="0"/>
              </a:rPr>
              <a:t>In alternate years: theme focused on “deep” earth, versus “shallow”</a:t>
            </a:r>
          </a:p>
          <a:p>
            <a:pPr lvl="1"/>
            <a:r>
              <a:rPr lang="en-US">
                <a:latin typeface="Comic Sans MS" charset="0"/>
                <a:ea typeface="ＭＳ Ｐゴシック" charset="0"/>
                <a:cs typeface="Comic Sans MS" charset="0"/>
              </a:rPr>
              <a:t>2013 summer program (UC Berkeley):</a:t>
            </a:r>
          </a:p>
          <a:p>
            <a:pPr lvl="2"/>
            <a:r>
              <a:rPr lang="en-US">
                <a:latin typeface="Comic Sans MS" charset="0"/>
                <a:ea typeface="ＭＳ Ｐゴシック" charset="0"/>
                <a:cs typeface="Comic Sans MS" charset="0"/>
              </a:rPr>
              <a:t>“</a:t>
            </a:r>
            <a:r>
              <a:rPr lang="en-US" altLang="ja-JP" i="1">
                <a:latin typeface="Comic Sans MS" charset="0"/>
                <a:ea typeface="ＭＳ Ｐゴシック" charset="0"/>
                <a:cs typeface="Comic Sans MS" charset="0"/>
              </a:rPr>
              <a:t>Formation and evolution of continents</a:t>
            </a:r>
            <a:r>
              <a:rPr lang="en-US">
                <a:latin typeface="Comic Sans MS" charset="0"/>
                <a:ea typeface="ＭＳ Ｐゴシック" charset="0"/>
                <a:cs typeface="Comic Sans MS" charset="0"/>
              </a:rPr>
              <a:t>”</a:t>
            </a:r>
            <a:endParaRPr lang="en-US" altLang="ja-JP">
              <a:latin typeface="Comic Sans MS" charset="0"/>
              <a:ea typeface="ＭＳ Ｐゴシック" charset="0"/>
              <a:cs typeface="Comic Sans MS" charset="0"/>
            </a:endParaRPr>
          </a:p>
          <a:p>
            <a:pPr lvl="1"/>
            <a:endParaRPr lang="en-US">
              <a:latin typeface="Comic Sans MS" charset="0"/>
              <a:ea typeface="ＭＳ Ｐゴシック" charset="0"/>
              <a:cs typeface="Comic Sans MS"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609600" y="0"/>
            <a:ext cx="7772400" cy="1143000"/>
          </a:xfrm>
        </p:spPr>
        <p:txBody>
          <a:bodyPr/>
          <a:lstStyle/>
          <a:p>
            <a:r>
              <a:rPr lang="en-US">
                <a:latin typeface="Comic Sans MS" charset="0"/>
                <a:ea typeface="ＭＳ Ｐゴシック" charset="0"/>
                <a:cs typeface="Comic Sans MS" charset="0"/>
              </a:rPr>
              <a:t>CIDER Summer Program Products</a:t>
            </a:r>
          </a:p>
        </p:txBody>
      </p:sp>
      <p:sp>
        <p:nvSpPr>
          <p:cNvPr id="36866" name="Content Placeholder 2"/>
          <p:cNvSpPr>
            <a:spLocks noGrp="1"/>
          </p:cNvSpPr>
          <p:nvPr>
            <p:ph idx="1"/>
          </p:nvPr>
        </p:nvSpPr>
        <p:spPr>
          <a:xfrm>
            <a:off x="685800" y="1905000"/>
            <a:ext cx="7772400" cy="4114800"/>
          </a:xfrm>
        </p:spPr>
        <p:txBody>
          <a:bodyPr/>
          <a:lstStyle/>
          <a:p>
            <a:r>
              <a:rPr lang="en-US" sz="2800">
                <a:latin typeface="Comic Sans MS" charset="0"/>
                <a:ea typeface="ＭＳ Ｐゴシック" charset="0"/>
                <a:cs typeface="Comic Sans MS" charset="0"/>
              </a:rPr>
              <a:t>Presentations at AGU</a:t>
            </a:r>
          </a:p>
          <a:p>
            <a:endParaRPr lang="en-US" sz="2800">
              <a:latin typeface="Comic Sans MS" charset="0"/>
              <a:ea typeface="ＭＳ Ｐゴシック" charset="0"/>
              <a:cs typeface="Comic Sans MS" charset="0"/>
            </a:endParaRPr>
          </a:p>
          <a:p>
            <a:r>
              <a:rPr lang="en-US" sz="2800">
                <a:latin typeface="Comic Sans MS" charset="0"/>
                <a:ea typeface="ＭＳ Ｐゴシック" charset="0"/>
                <a:cs typeface="Comic Sans MS" charset="0"/>
              </a:rPr>
              <a:t>Papers published as a result of CIDER interactions</a:t>
            </a:r>
          </a:p>
          <a:p>
            <a:endParaRPr lang="en-US" sz="2800">
              <a:latin typeface="Comic Sans MS" charset="0"/>
              <a:ea typeface="ＭＳ Ｐゴシック" charset="0"/>
              <a:cs typeface="Comic Sans MS" charset="0"/>
            </a:endParaRPr>
          </a:p>
          <a:p>
            <a:r>
              <a:rPr lang="en-US" sz="2800">
                <a:latin typeface="Comic Sans MS" charset="0"/>
                <a:ea typeface="ＭＳ Ｐゴシック" charset="0"/>
                <a:cs typeface="Comic Sans MS" charset="0"/>
              </a:rPr>
              <a:t>Proposals written to CSEDI –some funded !</a:t>
            </a:r>
          </a:p>
          <a:p>
            <a:endParaRPr lang="en-US" sz="2800">
              <a:latin typeface="Comic Sans MS" charset="0"/>
              <a:ea typeface="ＭＳ Ｐゴシック" charset="0"/>
              <a:cs typeface="Comic Sans MS" charset="0"/>
            </a:endParaRPr>
          </a:p>
          <a:p>
            <a:r>
              <a:rPr lang="en-US" sz="2800">
                <a:latin typeface="Comic Sans MS" charset="0"/>
                <a:ea typeface="ＭＳ Ｐゴシック" charset="0"/>
                <a:cs typeface="Comic Sans MS" charset="0"/>
              </a:rPr>
              <a:t>Students have gone on to post-doc and/or faculty positions</a:t>
            </a:r>
          </a:p>
          <a:p>
            <a:endParaRPr lang="en-US">
              <a:latin typeface="Comic Sans MS" charset="0"/>
              <a:ea typeface="ＭＳ Ｐゴシック" charset="0"/>
              <a:cs typeface="Comic Sans MS"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685800" y="228600"/>
            <a:ext cx="7772400" cy="1143000"/>
          </a:xfrm>
        </p:spPr>
        <p:txBody>
          <a:bodyPr/>
          <a:lstStyle/>
          <a:p>
            <a:r>
              <a:rPr lang="en-US" sz="3600">
                <a:latin typeface="Comic Sans MS" charset="0"/>
                <a:ea typeface="ＭＳ Ｐゴシック" charset="0"/>
                <a:cs typeface="Comic Sans MS" charset="0"/>
              </a:rPr>
              <a:t>Interdisciplinary research groups formed at CIDER 2010</a:t>
            </a:r>
          </a:p>
        </p:txBody>
      </p:sp>
      <p:sp>
        <p:nvSpPr>
          <p:cNvPr id="37890" name="Content Placeholder 2"/>
          <p:cNvSpPr>
            <a:spLocks noGrp="1"/>
          </p:cNvSpPr>
          <p:nvPr>
            <p:ph idx="1"/>
          </p:nvPr>
        </p:nvSpPr>
        <p:spPr>
          <a:xfrm>
            <a:off x="685800" y="1752600"/>
            <a:ext cx="7772400" cy="4114800"/>
          </a:xfrm>
        </p:spPr>
        <p:txBody>
          <a:bodyPr/>
          <a:lstStyle/>
          <a:p>
            <a:r>
              <a:rPr lang="en-US" sz="2400">
                <a:latin typeface="Comic Sans MS" charset="0"/>
                <a:ea typeface="ＭＳ Ｐゴシック" charset="0"/>
                <a:cs typeface="Comic Sans MS" charset="0"/>
              </a:rPr>
              <a:t>Probing the existence of a stratified layer at the top of the outer core (</a:t>
            </a:r>
            <a:r>
              <a:rPr lang="en-US" sz="2400" i="1">
                <a:latin typeface="Times New Roman" charset="0"/>
                <a:ea typeface="ＭＳ Ｐゴシック" charset="0"/>
                <a:cs typeface="ＭＳ Ｐゴシック" charset="0"/>
              </a:rPr>
              <a:t>DI41A-1935</a:t>
            </a:r>
            <a:r>
              <a:rPr lang="en-US" sz="2400">
                <a:latin typeface="Times New Roman" charset="0"/>
                <a:ea typeface="ＭＳ Ｐゴシック" charset="0"/>
                <a:cs typeface="ＭＳ Ｐゴシック" charset="0"/>
              </a:rPr>
              <a:t>)</a:t>
            </a:r>
            <a:endParaRPr lang="en-US" sz="2400">
              <a:latin typeface="Comic Sans MS" charset="0"/>
              <a:ea typeface="ＭＳ Ｐゴシック" charset="0"/>
              <a:cs typeface="Comic Sans MS" charset="0"/>
            </a:endParaRPr>
          </a:p>
          <a:p>
            <a:r>
              <a:rPr lang="en-US" sz="2400">
                <a:latin typeface="Comic Sans MS" charset="0"/>
                <a:ea typeface="ＭＳ Ｐゴシック" charset="0"/>
                <a:cs typeface="Comic Sans MS" charset="0"/>
              </a:rPr>
              <a:t>Developing regional seismological Reference Earth Models for mineral physics applications (</a:t>
            </a:r>
            <a:r>
              <a:rPr lang="en-US" sz="2000" i="1">
                <a:latin typeface="Comic Sans MS" charset="0"/>
                <a:ea typeface="ＭＳ Ｐゴシック" charset="0"/>
                <a:cs typeface="Comic Sans MS" charset="0"/>
              </a:rPr>
              <a:t>DI52A-07</a:t>
            </a:r>
            <a:r>
              <a:rPr lang="en-US" sz="2400">
                <a:latin typeface="Comic Sans MS" charset="0"/>
                <a:ea typeface="ＭＳ Ｐゴシック" charset="0"/>
                <a:cs typeface="Comic Sans MS" charset="0"/>
              </a:rPr>
              <a:t>)</a:t>
            </a:r>
          </a:p>
          <a:p>
            <a:r>
              <a:rPr lang="en-US" sz="2400">
                <a:latin typeface="Comic Sans MS" charset="0"/>
                <a:ea typeface="ＭＳ Ｐゴシック" charset="0"/>
                <a:cs typeface="Comic Sans MS" charset="0"/>
              </a:rPr>
              <a:t>Quantifying Earth</a:t>
            </a:r>
            <a:r>
              <a:rPr lang="ja-JP" altLang="en-US" sz="2400">
                <a:latin typeface="Comic Sans MS" charset="0"/>
                <a:ea typeface="ＭＳ Ｐゴシック" charset="0"/>
                <a:cs typeface="Comic Sans MS" charset="0"/>
              </a:rPr>
              <a:t>’</a:t>
            </a:r>
            <a:r>
              <a:rPr lang="en-US" altLang="ja-JP" sz="2400">
                <a:latin typeface="Comic Sans MS" charset="0"/>
                <a:ea typeface="ＭＳ Ｐゴシック" charset="0"/>
                <a:cs typeface="Comic Sans MS" charset="0"/>
              </a:rPr>
              <a:t>s Deep Water Cycle and its Role in Plate Tectonics</a:t>
            </a:r>
          </a:p>
          <a:p>
            <a:r>
              <a:rPr lang="en-US" sz="2400">
                <a:latin typeface="Comic Sans MS" charset="0"/>
                <a:ea typeface="ＭＳ Ｐゴシック" charset="0"/>
                <a:cs typeface="Comic Sans MS" charset="0"/>
              </a:rPr>
              <a:t>Origin of the F-layer by </a:t>
            </a:r>
            <a:r>
              <a:rPr lang="ja-JP" altLang="en-US" sz="2400">
                <a:latin typeface="Comic Sans MS" charset="0"/>
                <a:ea typeface="ＭＳ Ｐゴシック" charset="0"/>
                <a:cs typeface="Comic Sans MS" charset="0"/>
              </a:rPr>
              <a:t>“</a:t>
            </a:r>
            <a:r>
              <a:rPr lang="en-US" altLang="ja-JP" sz="2400">
                <a:latin typeface="Comic Sans MS" charset="0"/>
                <a:ea typeface="ＭＳ Ｐゴシック" charset="0"/>
                <a:cs typeface="Comic Sans MS" charset="0"/>
              </a:rPr>
              <a:t>snowfall</a:t>
            </a:r>
            <a:r>
              <a:rPr lang="ja-JP" altLang="en-US" sz="2400">
                <a:latin typeface="Comic Sans MS" charset="0"/>
                <a:ea typeface="ＭＳ Ｐゴシック" charset="0"/>
                <a:cs typeface="Comic Sans MS" charset="0"/>
              </a:rPr>
              <a:t>”</a:t>
            </a:r>
            <a:r>
              <a:rPr lang="en-US" altLang="ja-JP" sz="2400">
                <a:latin typeface="Comic Sans MS" charset="0"/>
                <a:ea typeface="ＭＳ Ｐゴシック" charset="0"/>
                <a:cs typeface="Comic Sans MS" charset="0"/>
              </a:rPr>
              <a:t> in the Earth</a:t>
            </a:r>
            <a:r>
              <a:rPr lang="ja-JP" altLang="en-US" sz="2400">
                <a:latin typeface="Comic Sans MS" charset="0"/>
                <a:ea typeface="ＭＳ Ｐゴシック" charset="0"/>
                <a:cs typeface="Comic Sans MS" charset="0"/>
              </a:rPr>
              <a:t>’</a:t>
            </a:r>
            <a:r>
              <a:rPr lang="en-US" altLang="ja-JP" sz="2400">
                <a:latin typeface="Comic Sans MS" charset="0"/>
                <a:ea typeface="ＭＳ Ｐゴシック" charset="0"/>
                <a:cs typeface="Comic Sans MS" charset="0"/>
              </a:rPr>
              <a:t>s core (</a:t>
            </a:r>
            <a:r>
              <a:rPr lang="en-US" altLang="ja-JP" sz="2400" i="1">
                <a:latin typeface="Comic Sans MS" charset="0"/>
                <a:ea typeface="ＭＳ Ｐゴシック" charset="0"/>
                <a:cs typeface="Comic Sans MS" charset="0"/>
              </a:rPr>
              <a:t>DI41A-1920</a:t>
            </a:r>
            <a:r>
              <a:rPr lang="en-US" altLang="ja-JP" sz="2400">
                <a:latin typeface="Comic Sans MS" charset="0"/>
                <a:ea typeface="ＭＳ Ｐゴシック" charset="0"/>
                <a:cs typeface="Comic Sans MS" charset="0"/>
              </a:rPr>
              <a:t>)</a:t>
            </a:r>
          </a:p>
          <a:p>
            <a:r>
              <a:rPr lang="en-US" sz="2400">
                <a:latin typeface="Comic Sans MS" charset="0"/>
                <a:ea typeface="ＭＳ Ｐゴシック" charset="0"/>
                <a:cs typeface="Comic Sans MS" charset="0"/>
              </a:rPr>
              <a:t>What is the temperature of the mantle wedge and how does it relate to various subduction parameters?</a:t>
            </a:r>
          </a:p>
          <a:p>
            <a:pPr>
              <a:buFontTx/>
              <a:buNone/>
            </a:pPr>
            <a:r>
              <a:rPr lang="en-US" sz="2400">
                <a:latin typeface="Comic Sans MS" charset="0"/>
                <a:ea typeface="ＭＳ Ｐゴシック" charset="0"/>
                <a:cs typeface="Comic Sans MS" charset="0"/>
              </a:rPr>
              <a:t> </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2"/>
          <p:cNvSpPr>
            <a:spLocks noGrp="1"/>
          </p:cNvSpPr>
          <p:nvPr>
            <p:ph idx="1"/>
          </p:nvPr>
        </p:nvSpPr>
        <p:spPr>
          <a:xfrm>
            <a:off x="685800" y="381000"/>
            <a:ext cx="7772400" cy="4114800"/>
          </a:xfrm>
        </p:spPr>
        <p:txBody>
          <a:bodyPr/>
          <a:lstStyle/>
          <a:p>
            <a:pPr lvl="1"/>
            <a:r>
              <a:rPr lang="en-US">
                <a:latin typeface="Comic Sans MS" charset="0"/>
                <a:ea typeface="ＭＳ Ｐゴシック" charset="0"/>
                <a:cs typeface="Comic Sans MS" charset="0"/>
              </a:rPr>
              <a:t>Research groups formed during the summer program continue to function after the end of the summer program (AGU posters, publications)</a:t>
            </a:r>
          </a:p>
          <a:p>
            <a:pPr lvl="1"/>
            <a:endParaRPr lang="en-US">
              <a:latin typeface="Comic Sans MS" charset="0"/>
              <a:ea typeface="ＭＳ Ｐゴシック" charset="0"/>
              <a:cs typeface="Comic Sans MS" charset="0"/>
            </a:endParaRPr>
          </a:p>
          <a:p>
            <a:pPr lvl="1"/>
            <a:r>
              <a:rPr lang="en-US">
                <a:latin typeface="Comic Sans MS" charset="0"/>
                <a:ea typeface="ＭＳ Ｐゴシック" charset="0"/>
                <a:cs typeface="Comic Sans MS" charset="0"/>
              </a:rPr>
              <a:t>More generally: collaborations leading to publications and/or proposals (e.g. NSF/CSEDI program)</a:t>
            </a:r>
          </a:p>
          <a:p>
            <a:pPr lvl="1"/>
            <a:endParaRPr lang="en-US">
              <a:latin typeface="Comic Sans MS" charset="0"/>
              <a:ea typeface="ＭＳ Ｐゴシック" charset="0"/>
              <a:cs typeface="Comic Sans MS" charset="0"/>
            </a:endParaRPr>
          </a:p>
          <a:p>
            <a:pPr lvl="1"/>
            <a:r>
              <a:rPr lang="en-US">
                <a:latin typeface="Comic Sans MS" charset="0"/>
                <a:ea typeface="ＭＳ Ｐゴシック" charset="0"/>
                <a:cs typeface="Comic Sans MS" charset="0"/>
              </a:rPr>
              <a:t>In 2011, we initiated a one day “post-AGU” CIDER workshop, held at Berkeley on the Saturday following AGU</a:t>
            </a:r>
          </a:p>
          <a:p>
            <a:pPr lvl="2"/>
            <a:r>
              <a:rPr lang="en-US">
                <a:latin typeface="Comic Sans MS" charset="0"/>
                <a:ea typeface="ＭＳ Ｐゴシック" charset="0"/>
                <a:cs typeface="Comic Sans MS" charset="0"/>
              </a:rPr>
              <a:t>2012: sat. Dec 8</a:t>
            </a:r>
            <a:r>
              <a:rPr lang="en-US" baseline="30000">
                <a:latin typeface="Comic Sans MS" charset="0"/>
                <a:ea typeface="ＭＳ Ｐゴシック" charset="0"/>
                <a:cs typeface="Comic Sans MS" charset="0"/>
              </a:rPr>
              <a:t>th</a:t>
            </a:r>
            <a:r>
              <a:rPr lang="en-US">
                <a:latin typeface="Comic Sans MS" charset="0"/>
                <a:ea typeface="ＭＳ Ｐゴシック" charset="0"/>
                <a:cs typeface="Comic Sans MS" charset="0"/>
              </a:rPr>
              <a:t>, 2012. </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3"/>
          <p:cNvSpPr>
            <a:spLocks noGrp="1"/>
          </p:cNvSpPr>
          <p:nvPr>
            <p:ph type="title"/>
          </p:nvPr>
        </p:nvSpPr>
        <p:spPr>
          <a:xfrm>
            <a:off x="685800" y="228600"/>
            <a:ext cx="7772400" cy="1143000"/>
          </a:xfrm>
        </p:spPr>
        <p:txBody>
          <a:bodyPr/>
          <a:lstStyle/>
          <a:p>
            <a:r>
              <a:rPr lang="en-US" sz="3200">
                <a:latin typeface="Comic Sans MS" charset="0"/>
                <a:ea typeface="ＭＳ Ｐゴシック" charset="0"/>
                <a:cs typeface="Comic Sans MS" charset="0"/>
              </a:rPr>
              <a:t>II- Proposed CIDER </a:t>
            </a:r>
            <a:r>
              <a:rPr lang="ja-JP" altLang="en-US" sz="3200">
                <a:latin typeface="Comic Sans MS" charset="0"/>
                <a:ea typeface="ＭＳ Ｐゴシック" charset="0"/>
                <a:cs typeface="Comic Sans MS" charset="0"/>
              </a:rPr>
              <a:t>“</a:t>
            </a:r>
            <a:r>
              <a:rPr lang="en-US" altLang="ja-JP" sz="3200">
                <a:latin typeface="Comic Sans MS" charset="0"/>
                <a:ea typeface="ＭＳ Ｐゴシック" charset="0"/>
                <a:cs typeface="Comic Sans MS" charset="0"/>
              </a:rPr>
              <a:t>in-house</a:t>
            </a:r>
            <a:r>
              <a:rPr lang="ja-JP" altLang="en-US" sz="3200">
                <a:latin typeface="Comic Sans MS" charset="0"/>
                <a:ea typeface="ＭＳ Ｐゴシック" charset="0"/>
                <a:cs typeface="Comic Sans MS" charset="0"/>
              </a:rPr>
              <a:t>”</a:t>
            </a:r>
            <a:r>
              <a:rPr lang="en-US" altLang="ja-JP" sz="3200">
                <a:latin typeface="Comic Sans MS" charset="0"/>
                <a:ea typeface="ＭＳ Ｐゴシック" charset="0"/>
                <a:cs typeface="Comic Sans MS" charset="0"/>
              </a:rPr>
              <a:t> activities</a:t>
            </a:r>
            <a:endParaRPr lang="en-US" sz="3200">
              <a:latin typeface="Comic Sans MS" charset="0"/>
              <a:ea typeface="ＭＳ Ｐゴシック" charset="0"/>
              <a:cs typeface="Comic Sans MS" charset="0"/>
            </a:endParaRPr>
          </a:p>
        </p:txBody>
      </p:sp>
      <p:sp>
        <p:nvSpPr>
          <p:cNvPr id="40962" name="Rectangle 5"/>
          <p:cNvSpPr>
            <a:spLocks noChangeArrowheads="1"/>
          </p:cNvSpPr>
          <p:nvPr/>
        </p:nvSpPr>
        <p:spPr bwMode="auto">
          <a:xfrm>
            <a:off x="1066800" y="1371600"/>
            <a:ext cx="7010400" cy="41544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sz="2400"/>
          </a:p>
          <a:p>
            <a:pPr>
              <a:buFontTx/>
              <a:buChar char="-"/>
            </a:pPr>
            <a:r>
              <a:rPr lang="en-US" sz="2400" i="1"/>
              <a:t> Short term visitors </a:t>
            </a:r>
            <a:r>
              <a:rPr lang="en-US" sz="2400"/>
              <a:t>(2 weeks to 3 months)</a:t>
            </a:r>
          </a:p>
          <a:p>
            <a:pPr>
              <a:buFontTx/>
              <a:buChar char="-"/>
            </a:pPr>
            <a:endParaRPr lang="en-US" sz="2400"/>
          </a:p>
          <a:p>
            <a:pPr>
              <a:buFontTx/>
              <a:buChar char="-"/>
            </a:pPr>
            <a:r>
              <a:rPr lang="en-US" sz="2400" i="1"/>
              <a:t>Working groups</a:t>
            </a:r>
            <a:r>
              <a:rPr lang="en-US" sz="2400"/>
              <a:t>: (10-12 participants collaborating intensively on a topic related to CIDER goals – meet 3-4 times over 2 years, each meeting 3-7 days) </a:t>
            </a:r>
          </a:p>
          <a:p>
            <a:pPr>
              <a:buFontTx/>
              <a:buChar char="-"/>
            </a:pPr>
            <a:endParaRPr lang="en-US" sz="2400"/>
          </a:p>
          <a:p>
            <a:pPr>
              <a:buFontTx/>
              <a:buChar char="-"/>
            </a:pPr>
            <a:r>
              <a:rPr lang="ja-JP" altLang="en-US" sz="2400"/>
              <a:t>“</a:t>
            </a:r>
            <a:r>
              <a:rPr lang="en-US" altLang="ja-JP" sz="2400"/>
              <a:t>Catalysis Meetings </a:t>
            </a:r>
            <a:r>
              <a:rPr lang="ja-JP" altLang="en-US" sz="2400"/>
              <a:t>“</a:t>
            </a:r>
            <a:r>
              <a:rPr lang="en-US" altLang="ja-JP" sz="2400"/>
              <a:t> ~30 scientists to work on a major question or research area with a central theme</a:t>
            </a:r>
            <a:endParaRPr lang="en-US" sz="240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685800" y="152400"/>
            <a:ext cx="7772400" cy="1143000"/>
          </a:xfrm>
        </p:spPr>
        <p:txBody>
          <a:bodyPr/>
          <a:lstStyle/>
          <a:p>
            <a:r>
              <a:rPr lang="en-US" sz="3600">
                <a:latin typeface="Comic Sans MS" charset="0"/>
                <a:ea typeface="ＭＳ Ｐゴシック" charset="0"/>
                <a:cs typeface="ＭＳ Ｐゴシック" charset="0"/>
              </a:rPr>
              <a:t>CIDER STEERING COMMITTEE</a:t>
            </a:r>
            <a:br>
              <a:rPr lang="en-US" sz="3600">
                <a:latin typeface="Comic Sans MS" charset="0"/>
                <a:ea typeface="ＭＳ Ｐゴシック" charset="0"/>
                <a:cs typeface="ＭＳ Ｐゴシック" charset="0"/>
              </a:rPr>
            </a:br>
            <a:r>
              <a:rPr lang="en-US" sz="3600">
                <a:latin typeface="Comic Sans MS" charset="0"/>
                <a:ea typeface="ＭＳ Ｐゴシック" charset="0"/>
                <a:cs typeface="ＭＳ Ｐゴシック" charset="0"/>
              </a:rPr>
              <a:t>2003-2007</a:t>
            </a:r>
          </a:p>
        </p:txBody>
      </p:sp>
      <p:sp>
        <p:nvSpPr>
          <p:cNvPr id="41986" name="Rectangle 3"/>
          <p:cNvSpPr>
            <a:spLocks noGrp="1" noChangeArrowheads="1"/>
          </p:cNvSpPr>
          <p:nvPr>
            <p:ph type="body" idx="1"/>
          </p:nvPr>
        </p:nvSpPr>
        <p:spPr>
          <a:xfrm>
            <a:off x="685800" y="1143000"/>
            <a:ext cx="7772400" cy="5486400"/>
          </a:xfrm>
        </p:spPr>
        <p:txBody>
          <a:bodyPr/>
          <a:lstStyle/>
          <a:p>
            <a:pPr>
              <a:lnSpc>
                <a:spcPct val="90000"/>
              </a:lnSpc>
            </a:pPr>
            <a:r>
              <a:rPr lang="en-US">
                <a:latin typeface="Times New Roman" charset="0"/>
                <a:ea typeface="ＭＳ Ｐゴシック" charset="0"/>
                <a:cs typeface="ＭＳ Ｐゴシック" charset="0"/>
              </a:rPr>
              <a:t>:</a:t>
            </a:r>
          </a:p>
          <a:p>
            <a:pPr lvl="1">
              <a:lnSpc>
                <a:spcPct val="90000"/>
              </a:lnSpc>
            </a:pPr>
            <a:r>
              <a:rPr lang="en-US" sz="2000">
                <a:latin typeface="Comic Sans MS" charset="0"/>
                <a:ea typeface="ＭＳ Ｐゴシック" charset="0"/>
              </a:rPr>
              <a:t>D. DePaolo		UC Berkeley	Geochem.</a:t>
            </a:r>
          </a:p>
          <a:p>
            <a:pPr lvl="1">
              <a:lnSpc>
                <a:spcPct val="90000"/>
              </a:lnSpc>
            </a:pPr>
            <a:r>
              <a:rPr lang="en-US" sz="2000">
                <a:solidFill>
                  <a:schemeClr val="tx2"/>
                </a:solidFill>
                <a:latin typeface="Comic Sans MS" charset="0"/>
                <a:ea typeface="ＭＳ Ｐゴシック" charset="0"/>
              </a:rPr>
              <a:t>A. Dziewonski (chair)</a:t>
            </a:r>
            <a:r>
              <a:rPr lang="en-US" sz="2000">
                <a:latin typeface="Comic Sans MS" charset="0"/>
                <a:ea typeface="ＭＳ Ｐゴシック" charset="0"/>
              </a:rPr>
              <a:t>	Harvard	Seismology</a:t>
            </a:r>
          </a:p>
          <a:p>
            <a:pPr lvl="1">
              <a:lnSpc>
                <a:spcPct val="90000"/>
              </a:lnSpc>
            </a:pPr>
            <a:r>
              <a:rPr lang="en-US" sz="2000">
                <a:latin typeface="Comic Sans MS" charset="0"/>
                <a:ea typeface="ＭＳ Ｐゴシック" charset="0"/>
              </a:rPr>
              <a:t>S. Hart			WHOI/MIT	Geochem.</a:t>
            </a:r>
          </a:p>
          <a:p>
            <a:pPr lvl="1">
              <a:lnSpc>
                <a:spcPct val="90000"/>
              </a:lnSpc>
            </a:pPr>
            <a:r>
              <a:rPr lang="en-US" sz="2000">
                <a:latin typeface="Comic Sans MS" charset="0"/>
                <a:ea typeface="ＭＳ Ｐゴシック" charset="0"/>
              </a:rPr>
              <a:t>R. Jeanloz		UC Berkeley	Mineral Phys.</a:t>
            </a:r>
          </a:p>
          <a:p>
            <a:pPr lvl="1">
              <a:lnSpc>
                <a:spcPct val="90000"/>
              </a:lnSpc>
            </a:pPr>
            <a:r>
              <a:rPr lang="en-US" sz="2000">
                <a:latin typeface="Comic Sans MS" charset="0"/>
                <a:ea typeface="ＭＳ Ｐゴシック" charset="0"/>
              </a:rPr>
              <a:t>L. Kellogg 		UCD		Geodynamics</a:t>
            </a:r>
          </a:p>
          <a:p>
            <a:pPr lvl="1">
              <a:lnSpc>
                <a:spcPct val="90000"/>
              </a:lnSpc>
            </a:pPr>
            <a:r>
              <a:rPr lang="en-US" sz="2000">
                <a:latin typeface="Comic Sans MS" charset="0"/>
                <a:ea typeface="ＭＳ Ｐゴシック" charset="0"/>
              </a:rPr>
              <a:t>D. Kent			Rutgers	Geomagnetism </a:t>
            </a:r>
          </a:p>
          <a:p>
            <a:pPr lvl="1">
              <a:lnSpc>
                <a:spcPct val="90000"/>
              </a:lnSpc>
            </a:pPr>
            <a:r>
              <a:rPr lang="en-US" sz="2000">
                <a:latin typeface="Comic Sans MS" charset="0"/>
                <a:ea typeface="ＭＳ Ｐゴシック" charset="0"/>
              </a:rPr>
              <a:t>M. Manga		UC Berkeley 	Geodynamics</a:t>
            </a:r>
          </a:p>
          <a:p>
            <a:pPr lvl="1">
              <a:lnSpc>
                <a:spcPct val="90000"/>
              </a:lnSpc>
            </a:pPr>
            <a:r>
              <a:rPr lang="en-US" sz="2000">
                <a:latin typeface="Comic Sans MS" charset="0"/>
                <a:ea typeface="ＭＳ Ｐゴシック" charset="0"/>
              </a:rPr>
              <a:t>G. Masters		UCSD		Seismology</a:t>
            </a:r>
          </a:p>
          <a:p>
            <a:pPr lvl="1">
              <a:lnSpc>
                <a:spcPct val="90000"/>
              </a:lnSpc>
            </a:pPr>
            <a:r>
              <a:rPr lang="en-US" sz="2000">
                <a:latin typeface="Comic Sans MS" charset="0"/>
                <a:ea typeface="ＭＳ Ｐゴシック" charset="0"/>
              </a:rPr>
              <a:t>P. Olson			Johns Hopkins Geodynamics </a:t>
            </a:r>
          </a:p>
          <a:p>
            <a:pPr lvl="1">
              <a:lnSpc>
                <a:spcPct val="90000"/>
              </a:lnSpc>
            </a:pPr>
            <a:r>
              <a:rPr lang="en-US" sz="2000">
                <a:latin typeface="Comic Sans MS" charset="0"/>
                <a:ea typeface="ＭＳ Ｐゴシック" charset="0"/>
              </a:rPr>
              <a:t>B. Romanowicz 		UC Berkeley	Seismology </a:t>
            </a:r>
          </a:p>
          <a:p>
            <a:pPr lvl="1">
              <a:lnSpc>
                <a:spcPct val="90000"/>
              </a:lnSpc>
            </a:pPr>
            <a:r>
              <a:rPr lang="en-US" sz="2000">
                <a:latin typeface="Comic Sans MS" charset="0"/>
                <a:ea typeface="ＭＳ Ｐゴシック" charset="0"/>
              </a:rPr>
              <a:t>L. Stixrude		U. Michigan	Mineral Phys. </a:t>
            </a:r>
          </a:p>
          <a:p>
            <a:pPr lvl="1">
              <a:lnSpc>
                <a:spcPct val="90000"/>
              </a:lnSpc>
            </a:pPr>
            <a:r>
              <a:rPr lang="en-US" sz="2000">
                <a:latin typeface="Comic Sans MS" charset="0"/>
                <a:ea typeface="ＭＳ Ｐゴシック" charset="0"/>
              </a:rPr>
              <a:t>E. Stolper		Caltech	Geochem.</a:t>
            </a:r>
          </a:p>
          <a:p>
            <a:pPr lvl="1">
              <a:lnSpc>
                <a:spcPct val="90000"/>
              </a:lnSpc>
            </a:pPr>
            <a:r>
              <a:rPr lang="en-US" sz="2000">
                <a:latin typeface="Comic Sans MS" charset="0"/>
                <a:ea typeface="ＭＳ Ｐゴシック" charset="0"/>
              </a:rPr>
              <a:t>D. Weidner		SUNY		Mineral Phys.</a:t>
            </a:r>
          </a:p>
          <a:p>
            <a:pPr lvl="1">
              <a:lnSpc>
                <a:spcPct val="90000"/>
              </a:lnSpc>
            </a:pPr>
            <a:endParaRPr lang="en-US" sz="2000">
              <a:latin typeface="Comic Sans MS" charset="0"/>
              <a:ea typeface="ＭＳ Ｐゴシック" charset="0"/>
            </a:endParaRPr>
          </a:p>
        </p:txBody>
      </p:sp>
      <p:pic>
        <p:nvPicPr>
          <p:cNvPr id="41987" name="Picture 4" descr="logo_cider_small.jpg"/>
          <p:cNvPicPr>
            <a:picLocks noChangeAspect="1"/>
          </p:cNvPicPr>
          <p:nvPr/>
        </p:nvPicPr>
        <p:blipFill>
          <a:blip r:embed="rId2">
            <a:extLst>
              <a:ext uri="{28A0092B-C50C-407E-A947-70E740481C1C}">
                <a14:useLocalDpi xmlns:a14="http://schemas.microsoft.com/office/drawing/2010/main" val="0"/>
              </a:ext>
            </a:extLst>
          </a:blip>
          <a:srcRect l="6180" t="13792"/>
          <a:stretch>
            <a:fillRect/>
          </a:stretch>
        </p:blipFill>
        <p:spPr bwMode="auto">
          <a:xfrm>
            <a:off x="7467600" y="5854700"/>
            <a:ext cx="16764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685800" y="152400"/>
            <a:ext cx="7772400" cy="1143000"/>
          </a:xfrm>
        </p:spPr>
        <p:txBody>
          <a:bodyPr/>
          <a:lstStyle/>
          <a:p>
            <a:r>
              <a:rPr lang="en-US" sz="3600">
                <a:latin typeface="Comic Sans MS" charset="0"/>
                <a:ea typeface="ＭＳ Ｐゴシック" charset="0"/>
                <a:cs typeface="ＭＳ Ｐゴシック" charset="0"/>
              </a:rPr>
              <a:t>CIDER STEERING COMMITTEE</a:t>
            </a:r>
            <a:br>
              <a:rPr lang="en-US" sz="3600">
                <a:latin typeface="Comic Sans MS" charset="0"/>
                <a:ea typeface="ＭＳ Ｐゴシック" charset="0"/>
                <a:cs typeface="ＭＳ Ｐゴシック" charset="0"/>
              </a:rPr>
            </a:br>
            <a:r>
              <a:rPr lang="en-US" sz="3600">
                <a:latin typeface="Comic Sans MS" charset="0"/>
                <a:ea typeface="ＭＳ Ｐゴシック" charset="0"/>
                <a:cs typeface="ＭＳ Ｐゴシック" charset="0"/>
              </a:rPr>
              <a:t>2008-2011</a:t>
            </a:r>
          </a:p>
        </p:txBody>
      </p:sp>
      <p:sp>
        <p:nvSpPr>
          <p:cNvPr id="43010" name="Rectangle 3"/>
          <p:cNvSpPr>
            <a:spLocks noGrp="1" noChangeArrowheads="1"/>
          </p:cNvSpPr>
          <p:nvPr>
            <p:ph type="body" idx="1"/>
          </p:nvPr>
        </p:nvSpPr>
        <p:spPr>
          <a:xfrm>
            <a:off x="685800" y="1143000"/>
            <a:ext cx="7772400" cy="5486400"/>
          </a:xfrm>
        </p:spPr>
        <p:txBody>
          <a:bodyPr/>
          <a:lstStyle/>
          <a:p>
            <a:pPr>
              <a:lnSpc>
                <a:spcPct val="90000"/>
              </a:lnSpc>
            </a:pPr>
            <a:r>
              <a:rPr lang="en-US">
                <a:latin typeface="Times New Roman" charset="0"/>
                <a:ea typeface="ＭＳ Ｐゴシック" charset="0"/>
                <a:cs typeface="ＭＳ Ｐゴシック" charset="0"/>
              </a:rPr>
              <a:t>:</a:t>
            </a:r>
          </a:p>
          <a:p>
            <a:pPr lvl="1">
              <a:lnSpc>
                <a:spcPct val="90000"/>
              </a:lnSpc>
            </a:pPr>
            <a:r>
              <a:rPr lang="en-US" sz="2000">
                <a:latin typeface="Comic Sans MS" charset="0"/>
                <a:ea typeface="ＭＳ Ｐゴシック" charset="0"/>
              </a:rPr>
              <a:t>C. Constable		UCSD		Geomagnetism</a:t>
            </a:r>
          </a:p>
          <a:p>
            <a:pPr lvl="1">
              <a:lnSpc>
                <a:spcPct val="90000"/>
              </a:lnSpc>
            </a:pPr>
            <a:r>
              <a:rPr lang="en-US" sz="2000">
                <a:latin typeface="Comic Sans MS" charset="0"/>
                <a:ea typeface="ＭＳ Ｐゴシック" charset="0"/>
              </a:rPr>
              <a:t>D. DePaolo		UC Berkeley	Geochemistry</a:t>
            </a:r>
          </a:p>
          <a:p>
            <a:pPr lvl="1">
              <a:lnSpc>
                <a:spcPct val="90000"/>
              </a:lnSpc>
            </a:pPr>
            <a:r>
              <a:rPr lang="en-US" sz="2000">
                <a:latin typeface="Comic Sans MS" charset="0"/>
                <a:ea typeface="ＭＳ Ｐゴシック" charset="0"/>
              </a:rPr>
              <a:t>T. Duffy		Princeton	Mineral Phys.</a:t>
            </a:r>
          </a:p>
          <a:p>
            <a:pPr lvl="1">
              <a:lnSpc>
                <a:spcPct val="90000"/>
              </a:lnSpc>
            </a:pPr>
            <a:r>
              <a:rPr lang="en-US" sz="2000">
                <a:latin typeface="Comic Sans MS" charset="0"/>
                <a:ea typeface="ＭＳ Ｐゴシック" charset="0"/>
              </a:rPr>
              <a:t>A. Dziewonski 		Harvard	Seismology</a:t>
            </a:r>
          </a:p>
          <a:p>
            <a:pPr lvl="1">
              <a:lnSpc>
                <a:spcPct val="90000"/>
              </a:lnSpc>
            </a:pPr>
            <a:r>
              <a:rPr lang="en-US" sz="2000">
                <a:latin typeface="Comic Sans MS" charset="0"/>
                <a:ea typeface="ＭＳ Ｐゴシック" charset="0"/>
              </a:rPr>
              <a:t>S. Hart			WHOI/MIT	Geochem.</a:t>
            </a:r>
          </a:p>
          <a:p>
            <a:pPr lvl="1">
              <a:lnSpc>
                <a:spcPct val="90000"/>
              </a:lnSpc>
            </a:pPr>
            <a:r>
              <a:rPr lang="en-US" sz="2000">
                <a:latin typeface="Comic Sans MS" charset="0"/>
                <a:ea typeface="ＭＳ Ｐゴシック" charset="0"/>
              </a:rPr>
              <a:t>M. Hirschmann		U. Minn.	Min. Phys/Geoch.</a:t>
            </a:r>
          </a:p>
          <a:p>
            <a:pPr lvl="1">
              <a:lnSpc>
                <a:spcPct val="90000"/>
              </a:lnSpc>
            </a:pPr>
            <a:r>
              <a:rPr lang="en-US" sz="2000">
                <a:solidFill>
                  <a:schemeClr val="tx2"/>
                </a:solidFill>
                <a:latin typeface="Comic Sans MS" charset="0"/>
                <a:ea typeface="ＭＳ Ｐゴシック" charset="0"/>
              </a:rPr>
              <a:t>L. Kellogg (Chair)</a:t>
            </a:r>
            <a:r>
              <a:rPr lang="en-US" sz="2000">
                <a:latin typeface="Comic Sans MS" charset="0"/>
                <a:ea typeface="ＭＳ Ｐゴシック" charset="0"/>
              </a:rPr>
              <a:t>	UCD		Geodynamics</a:t>
            </a:r>
          </a:p>
          <a:p>
            <a:pPr lvl="1">
              <a:lnSpc>
                <a:spcPct val="90000"/>
              </a:lnSpc>
            </a:pPr>
            <a:r>
              <a:rPr lang="en-US" sz="2000">
                <a:latin typeface="Comic Sans MS" charset="0"/>
                <a:ea typeface="ＭＳ Ｐゴシック" charset="0"/>
              </a:rPr>
              <a:t>C.T. Lee			Rice		Geochemistry</a:t>
            </a:r>
          </a:p>
          <a:p>
            <a:pPr lvl="1">
              <a:lnSpc>
                <a:spcPct val="90000"/>
              </a:lnSpc>
            </a:pPr>
            <a:r>
              <a:rPr lang="en-US" sz="2000">
                <a:latin typeface="Comic Sans MS" charset="0"/>
                <a:ea typeface="ＭＳ Ｐゴシック" charset="0"/>
              </a:rPr>
              <a:t>M. Manga		UC Berkeley 	Geodynamics</a:t>
            </a:r>
          </a:p>
          <a:p>
            <a:pPr lvl="1">
              <a:lnSpc>
                <a:spcPct val="90000"/>
              </a:lnSpc>
            </a:pPr>
            <a:r>
              <a:rPr lang="en-US" sz="2000">
                <a:latin typeface="Comic Sans MS" charset="0"/>
                <a:ea typeface="ＭＳ Ｐゴシック" charset="0"/>
              </a:rPr>
              <a:t>G. Masters		UCSD		Seismology</a:t>
            </a:r>
          </a:p>
          <a:p>
            <a:pPr lvl="1">
              <a:lnSpc>
                <a:spcPct val="90000"/>
              </a:lnSpc>
            </a:pPr>
            <a:r>
              <a:rPr lang="en-US" sz="2000">
                <a:latin typeface="Comic Sans MS" charset="0"/>
                <a:ea typeface="ＭＳ Ｐゴシック" charset="0"/>
              </a:rPr>
              <a:t>B. Romanowicz		UC Berkeley	Seismology </a:t>
            </a:r>
          </a:p>
          <a:p>
            <a:pPr lvl="1">
              <a:lnSpc>
                <a:spcPct val="90000"/>
              </a:lnSpc>
            </a:pPr>
            <a:r>
              <a:rPr lang="en-US" sz="2000">
                <a:latin typeface="Comic Sans MS" charset="0"/>
                <a:ea typeface="ＭＳ Ｐゴシック" charset="0"/>
              </a:rPr>
              <a:t>L. Stixrude		U. Michigan	Mineral Phys. </a:t>
            </a:r>
          </a:p>
          <a:p>
            <a:pPr lvl="1">
              <a:lnSpc>
                <a:spcPct val="90000"/>
              </a:lnSpc>
            </a:pPr>
            <a:endParaRPr lang="en-US" sz="2000">
              <a:latin typeface="Comic Sans MS" charset="0"/>
              <a:ea typeface="ＭＳ Ｐゴシック" charset="0"/>
            </a:endParaRPr>
          </a:p>
          <a:p>
            <a:pPr lvl="1">
              <a:lnSpc>
                <a:spcPct val="90000"/>
              </a:lnSpc>
            </a:pPr>
            <a:endParaRPr lang="en-US" sz="2000">
              <a:latin typeface="Comic Sans MS"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685800" y="381000"/>
            <a:ext cx="7772400" cy="1143000"/>
          </a:xfrm>
        </p:spPr>
        <p:txBody>
          <a:bodyPr/>
          <a:lstStyle/>
          <a:p>
            <a:r>
              <a:rPr lang="en-US">
                <a:latin typeface="Comic Sans MS" charset="0"/>
                <a:ea typeface="ＭＳ Ｐゴシック" charset="0"/>
                <a:cs typeface="Comic Sans MS" charset="0"/>
              </a:rPr>
              <a:t>CIDER-II governance</a:t>
            </a:r>
          </a:p>
        </p:txBody>
      </p:sp>
      <p:sp>
        <p:nvSpPr>
          <p:cNvPr id="44034" name="Content Placeholder 2"/>
          <p:cNvSpPr>
            <a:spLocks noGrp="1"/>
          </p:cNvSpPr>
          <p:nvPr>
            <p:ph idx="1"/>
          </p:nvPr>
        </p:nvSpPr>
        <p:spPr>
          <a:xfrm>
            <a:off x="685800" y="1600200"/>
            <a:ext cx="7772400" cy="4114800"/>
          </a:xfrm>
        </p:spPr>
        <p:txBody>
          <a:bodyPr/>
          <a:lstStyle/>
          <a:p>
            <a:r>
              <a:rPr lang="en-US">
                <a:latin typeface="Comic Sans MS" charset="0"/>
                <a:ea typeface="ＭＳ Ｐゴシック" charset="0"/>
                <a:cs typeface="Comic Sans MS" charset="0"/>
              </a:rPr>
              <a:t>Executive Committee:</a:t>
            </a:r>
          </a:p>
          <a:p>
            <a:pPr lvl="1"/>
            <a:r>
              <a:rPr lang="en-US">
                <a:latin typeface="Comic Sans MS" charset="0"/>
                <a:ea typeface="ＭＳ Ｐゴシック" charset="0"/>
                <a:cs typeface="Comic Sans MS" charset="0"/>
              </a:rPr>
              <a:t>B. Buffett,  M. Hirschmann, L. Kellogg, A. Levander, S. Mukhopadhyay, </a:t>
            </a:r>
          </a:p>
          <a:p>
            <a:pPr lvl="2"/>
            <a:r>
              <a:rPr lang="en-US">
                <a:latin typeface="Comic Sans MS" charset="0"/>
                <a:ea typeface="ＭＳ Ｐゴシック" charset="0"/>
                <a:cs typeface="Comic Sans MS" charset="0"/>
              </a:rPr>
              <a:t>Ex officio: B. Romanowicz (PI)</a:t>
            </a:r>
          </a:p>
          <a:p>
            <a:pPr lvl="2"/>
            <a:endParaRPr lang="en-US">
              <a:latin typeface="Comic Sans MS" charset="0"/>
              <a:ea typeface="ＭＳ Ｐゴシック" charset="0"/>
              <a:cs typeface="Comic Sans MS" charset="0"/>
            </a:endParaRPr>
          </a:p>
          <a:p>
            <a:r>
              <a:rPr lang="en-US">
                <a:latin typeface="Comic Sans MS" charset="0"/>
                <a:ea typeface="ＭＳ Ｐゴシック" charset="0"/>
                <a:cs typeface="Comic Sans MS" charset="0"/>
              </a:rPr>
              <a:t>Advisory Committee:</a:t>
            </a:r>
          </a:p>
          <a:p>
            <a:pPr lvl="1"/>
            <a:r>
              <a:rPr lang="en-US">
                <a:latin typeface="Comic Sans MS" charset="0"/>
                <a:ea typeface="ＭＳ Ｐゴシック" charset="0"/>
                <a:cs typeface="Comic Sans MS" charset="0"/>
              </a:rPr>
              <a:t>In progress</a:t>
            </a:r>
          </a:p>
          <a:p>
            <a:r>
              <a:rPr lang="en-US">
                <a:latin typeface="Comic Sans MS" charset="0"/>
                <a:ea typeface="ＭＳ Ｐゴシック" charset="0"/>
                <a:cs typeface="Comic Sans MS" charset="0"/>
              </a:rPr>
              <a:t>PI’s:</a:t>
            </a:r>
            <a:br>
              <a:rPr lang="en-US">
                <a:latin typeface="Comic Sans MS" charset="0"/>
                <a:ea typeface="ＭＳ Ｐゴシック" charset="0"/>
                <a:cs typeface="Comic Sans MS" charset="0"/>
              </a:rPr>
            </a:br>
            <a:r>
              <a:rPr lang="en-US" sz="2400">
                <a:latin typeface="Comic Sans MS" charset="0"/>
                <a:ea typeface="ＭＳ Ｐゴシック" charset="0"/>
                <a:cs typeface="Comic Sans MS" charset="0"/>
              </a:rPr>
              <a:t>B. Romanowicz, M. Manga, B. Buffett, R. Allen, R. Burgmann (U.C. Berkeley)</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Box 3"/>
          <p:cNvSpPr txBox="1">
            <a:spLocks noChangeArrowheads="1"/>
          </p:cNvSpPr>
          <p:nvPr/>
        </p:nvSpPr>
        <p:spPr bwMode="auto">
          <a:xfrm>
            <a:off x="3200400" y="2438400"/>
            <a:ext cx="28194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Comic Sans MS" charset="0"/>
                <a:ea typeface="ＭＳ Ｐゴシック" charset="0"/>
                <a:cs typeface="ＭＳ Ｐゴシック" charset="0"/>
              </a:defRPr>
            </a:lvl1pPr>
            <a:lvl2pPr marL="742950" indent="-285750">
              <a:defRPr sz="1600">
                <a:solidFill>
                  <a:schemeClr val="tx1"/>
                </a:solidFill>
                <a:latin typeface="Comic Sans MS" charset="0"/>
                <a:ea typeface="ＭＳ Ｐゴシック" charset="0"/>
              </a:defRPr>
            </a:lvl2pPr>
            <a:lvl3pPr marL="1143000" indent="-228600">
              <a:defRPr sz="1600">
                <a:solidFill>
                  <a:schemeClr val="tx1"/>
                </a:solidFill>
                <a:latin typeface="Comic Sans MS" charset="0"/>
                <a:ea typeface="ＭＳ Ｐゴシック" charset="0"/>
              </a:defRPr>
            </a:lvl3pPr>
            <a:lvl4pPr marL="1600200" indent="-228600">
              <a:defRPr sz="1600">
                <a:solidFill>
                  <a:schemeClr val="tx1"/>
                </a:solidFill>
                <a:latin typeface="Comic Sans MS" charset="0"/>
                <a:ea typeface="ＭＳ Ｐゴシック" charset="0"/>
              </a:defRPr>
            </a:lvl4pPr>
            <a:lvl5pPr marL="2057400" indent="-228600">
              <a:defRPr sz="16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a:solidFill>
                  <a:schemeClr val="tx1"/>
                </a:solidFill>
                <a:latin typeface="Comic Sans MS" charset="0"/>
                <a:ea typeface="ＭＳ Ｐゴシック" charset="0"/>
              </a:defRPr>
            </a:lvl9pPr>
          </a:lstStyle>
          <a:p>
            <a:pPr algn="ctr"/>
            <a:r>
              <a:rPr lang="en-US" sz="1800">
                <a:solidFill>
                  <a:schemeClr val="tx2"/>
                </a:solidFill>
              </a:rPr>
              <a:t>CIDER</a:t>
            </a:r>
          </a:p>
          <a:p>
            <a:pPr algn="ctr"/>
            <a:r>
              <a:rPr lang="en-US" sz="1800">
                <a:solidFill>
                  <a:schemeClr val="tx2"/>
                </a:solidFill>
              </a:rPr>
              <a:t> Synthesis Center</a:t>
            </a:r>
          </a:p>
          <a:p>
            <a:endParaRPr lang="en-US" sz="1800"/>
          </a:p>
          <a:p>
            <a:pPr algn="ctr"/>
            <a:r>
              <a:rPr lang="en-US" i="1"/>
              <a:t>Thermo-chemical dynamics of the Earth</a:t>
            </a:r>
            <a:r>
              <a:rPr lang="ja-JP" altLang="en-US" i="1"/>
              <a:t>’</a:t>
            </a:r>
            <a:r>
              <a:rPr lang="en-US" altLang="ja-JP" i="1"/>
              <a:t>s interior</a:t>
            </a:r>
            <a:endParaRPr lang="en-US" i="1"/>
          </a:p>
        </p:txBody>
      </p:sp>
      <p:sp>
        <p:nvSpPr>
          <p:cNvPr id="45058" name="Oval 4"/>
          <p:cNvSpPr>
            <a:spLocks noChangeArrowheads="1"/>
          </p:cNvSpPr>
          <p:nvPr/>
        </p:nvSpPr>
        <p:spPr bwMode="auto">
          <a:xfrm>
            <a:off x="2895600" y="2133600"/>
            <a:ext cx="3276600" cy="190500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r"/>
            <a:endParaRPr lang="en-US" sz="2800">
              <a:latin typeface="Tahoma" charset="0"/>
            </a:endParaRPr>
          </a:p>
        </p:txBody>
      </p:sp>
      <p:sp>
        <p:nvSpPr>
          <p:cNvPr id="45059" name="Oval 18"/>
          <p:cNvSpPr>
            <a:spLocks noChangeArrowheads="1"/>
          </p:cNvSpPr>
          <p:nvPr/>
        </p:nvSpPr>
        <p:spPr bwMode="auto">
          <a:xfrm>
            <a:off x="1981200" y="228600"/>
            <a:ext cx="1676400" cy="1676400"/>
          </a:xfrm>
          <a:prstGeom prst="ellipse">
            <a:avLst/>
          </a:prstGeom>
          <a:solidFill>
            <a:srgbClr val="99CCFF"/>
          </a:solidFill>
          <a:ln w="9525">
            <a:solidFill>
              <a:schemeClr val="hlink"/>
            </a:solidFill>
            <a:round/>
            <a:headEnd/>
            <a:tailEnd/>
          </a:ln>
        </p:spPr>
        <p:txBody>
          <a:bodyPr wrap="none" anchor="ctr"/>
          <a:lstStyle/>
          <a:p>
            <a:endParaRPr lang="en-US"/>
          </a:p>
        </p:txBody>
      </p:sp>
      <p:sp>
        <p:nvSpPr>
          <p:cNvPr id="45060" name="Oval 18"/>
          <p:cNvSpPr>
            <a:spLocks noChangeArrowheads="1"/>
          </p:cNvSpPr>
          <p:nvPr/>
        </p:nvSpPr>
        <p:spPr bwMode="auto">
          <a:xfrm>
            <a:off x="457200" y="2286000"/>
            <a:ext cx="1676400" cy="1676400"/>
          </a:xfrm>
          <a:prstGeom prst="ellipse">
            <a:avLst/>
          </a:prstGeom>
          <a:solidFill>
            <a:srgbClr val="99CCFF"/>
          </a:solidFill>
          <a:ln w="9525">
            <a:solidFill>
              <a:schemeClr val="hlink"/>
            </a:solidFill>
            <a:round/>
            <a:headEnd/>
            <a:tailEnd/>
          </a:ln>
        </p:spPr>
        <p:txBody>
          <a:bodyPr wrap="none" anchor="ctr"/>
          <a:lstStyle/>
          <a:p>
            <a:r>
              <a:rPr lang="en-US" sz="1800">
                <a:solidFill>
                  <a:schemeClr val="bg1"/>
                </a:solidFill>
                <a:latin typeface="Calibri" charset="0"/>
                <a:cs typeface="Calibri" charset="0"/>
              </a:rPr>
              <a:t>Geodynamics</a:t>
            </a:r>
          </a:p>
        </p:txBody>
      </p:sp>
      <p:sp>
        <p:nvSpPr>
          <p:cNvPr id="45061" name="Oval 18"/>
          <p:cNvSpPr>
            <a:spLocks noChangeArrowheads="1"/>
          </p:cNvSpPr>
          <p:nvPr/>
        </p:nvSpPr>
        <p:spPr bwMode="auto">
          <a:xfrm>
            <a:off x="5257800" y="228600"/>
            <a:ext cx="1676400" cy="1676400"/>
          </a:xfrm>
          <a:prstGeom prst="ellipse">
            <a:avLst/>
          </a:prstGeom>
          <a:solidFill>
            <a:srgbClr val="99CCFF"/>
          </a:solidFill>
          <a:ln w="9525">
            <a:solidFill>
              <a:schemeClr val="hlink"/>
            </a:solidFill>
            <a:round/>
            <a:headEnd/>
            <a:tailEnd/>
          </a:ln>
        </p:spPr>
        <p:txBody>
          <a:bodyPr wrap="none" anchor="ctr"/>
          <a:lstStyle/>
          <a:p>
            <a:r>
              <a:rPr lang="en-US" sz="1800">
                <a:solidFill>
                  <a:schemeClr val="bg1"/>
                </a:solidFill>
                <a:latin typeface="Calibri" charset="0"/>
                <a:cs typeface="Calibri" charset="0"/>
              </a:rPr>
              <a:t>Seismology</a:t>
            </a:r>
          </a:p>
        </p:txBody>
      </p:sp>
      <p:sp>
        <p:nvSpPr>
          <p:cNvPr id="45062" name="Oval 18"/>
          <p:cNvSpPr>
            <a:spLocks noChangeArrowheads="1"/>
          </p:cNvSpPr>
          <p:nvPr/>
        </p:nvSpPr>
        <p:spPr bwMode="auto">
          <a:xfrm>
            <a:off x="6934200" y="2438400"/>
            <a:ext cx="1676400" cy="1676400"/>
          </a:xfrm>
          <a:prstGeom prst="ellipse">
            <a:avLst/>
          </a:prstGeom>
          <a:solidFill>
            <a:srgbClr val="99CCFF"/>
          </a:solidFill>
          <a:ln w="9525">
            <a:solidFill>
              <a:schemeClr val="hlink"/>
            </a:solidFill>
            <a:round/>
            <a:headEnd/>
            <a:tailEnd/>
          </a:ln>
        </p:spPr>
        <p:txBody>
          <a:bodyPr wrap="none" anchor="ctr"/>
          <a:lstStyle/>
          <a:p>
            <a:r>
              <a:rPr lang="en-US"/>
              <a:t>m</a:t>
            </a:r>
          </a:p>
        </p:txBody>
      </p:sp>
      <p:sp>
        <p:nvSpPr>
          <p:cNvPr id="10" name="Oval 18"/>
          <p:cNvSpPr>
            <a:spLocks noChangeArrowheads="1"/>
          </p:cNvSpPr>
          <p:nvPr/>
        </p:nvSpPr>
        <p:spPr bwMode="auto">
          <a:xfrm>
            <a:off x="7543800" y="5715000"/>
            <a:ext cx="1066800" cy="1143000"/>
          </a:xfrm>
          <a:prstGeom prst="ellipse">
            <a:avLst/>
          </a:prstGeom>
          <a:solidFill>
            <a:schemeClr val="accent1">
              <a:lumMod val="40000"/>
              <a:lumOff val="60000"/>
            </a:schemeClr>
          </a:solidFill>
          <a:ln w="9525">
            <a:solidFill>
              <a:schemeClr val="hlink"/>
            </a:solidFill>
            <a:round/>
            <a:headEnd/>
            <a:tailEnd/>
          </a:ln>
        </p:spPr>
        <p:txBody>
          <a:bodyPr wrap="none" anchor="ctr"/>
          <a:lstStyle/>
          <a:p>
            <a:pPr algn="ctr">
              <a:defRPr/>
            </a:pPr>
            <a:r>
              <a:rPr lang="en-US">
                <a:solidFill>
                  <a:schemeClr val="bg1"/>
                </a:solidFill>
                <a:latin typeface="Calibri" charset="0"/>
                <a:ea typeface="Calibri" charset="0"/>
                <a:cs typeface="Calibri" charset="0"/>
              </a:rPr>
              <a:t>   </a:t>
            </a:r>
            <a:r>
              <a:rPr lang="en-US" sz="1800">
                <a:solidFill>
                  <a:schemeClr val="bg1"/>
                </a:solidFill>
                <a:latin typeface="Calibri" charset="0"/>
                <a:ea typeface="Calibri" charset="0"/>
                <a:cs typeface="Calibri" charset="0"/>
              </a:rPr>
              <a:t>Other</a:t>
            </a:r>
          </a:p>
          <a:p>
            <a:pPr algn="ctr">
              <a:defRPr/>
            </a:pPr>
            <a:r>
              <a:rPr lang="en-US" sz="1800">
                <a:solidFill>
                  <a:schemeClr val="bg1"/>
                </a:solidFill>
                <a:latin typeface="Calibri" charset="0"/>
                <a:ea typeface="Calibri" charset="0"/>
                <a:cs typeface="Calibri" charset="0"/>
              </a:rPr>
              <a:t> fields</a:t>
            </a:r>
          </a:p>
        </p:txBody>
      </p:sp>
      <p:sp>
        <p:nvSpPr>
          <p:cNvPr id="45064" name="Oval 18"/>
          <p:cNvSpPr>
            <a:spLocks noChangeArrowheads="1"/>
          </p:cNvSpPr>
          <p:nvPr/>
        </p:nvSpPr>
        <p:spPr bwMode="auto">
          <a:xfrm>
            <a:off x="2209800" y="4495800"/>
            <a:ext cx="1676400" cy="1676400"/>
          </a:xfrm>
          <a:prstGeom prst="ellipse">
            <a:avLst/>
          </a:prstGeom>
          <a:solidFill>
            <a:srgbClr val="99CCFF"/>
          </a:solidFill>
          <a:ln w="9525">
            <a:solidFill>
              <a:schemeClr val="hlink"/>
            </a:solidFill>
            <a:round/>
            <a:headEnd/>
            <a:tailEnd/>
          </a:ln>
        </p:spPr>
        <p:txBody>
          <a:bodyPr wrap="none" anchor="ctr"/>
          <a:lstStyle/>
          <a:p>
            <a:r>
              <a:rPr lang="en-US" sz="1800">
                <a:solidFill>
                  <a:schemeClr val="bg1"/>
                </a:solidFill>
                <a:latin typeface="Calibri" charset="0"/>
                <a:cs typeface="Calibri" charset="0"/>
              </a:rPr>
              <a:t>Geochemistr</a:t>
            </a:r>
            <a:r>
              <a:rPr lang="en-US" sz="1800">
                <a:solidFill>
                  <a:schemeClr val="bg1"/>
                </a:solidFill>
                <a:cs typeface="Calibri" charset="0"/>
              </a:rPr>
              <a:t>y</a:t>
            </a:r>
          </a:p>
        </p:txBody>
      </p:sp>
      <p:sp>
        <p:nvSpPr>
          <p:cNvPr id="12" name="TextBox 11"/>
          <p:cNvSpPr txBox="1"/>
          <p:nvPr/>
        </p:nvSpPr>
        <p:spPr>
          <a:xfrm>
            <a:off x="2057400" y="914400"/>
            <a:ext cx="1658938" cy="338138"/>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a:solidFill>
                  <a:schemeClr val="bg1"/>
                </a:solidFill>
              </a:rPr>
              <a:t>Mineral Physics</a:t>
            </a:r>
          </a:p>
        </p:txBody>
      </p:sp>
      <p:sp>
        <p:nvSpPr>
          <p:cNvPr id="45066" name="TextBox 12"/>
          <p:cNvSpPr txBox="1">
            <a:spLocks noChangeArrowheads="1"/>
          </p:cNvSpPr>
          <p:nvPr/>
        </p:nvSpPr>
        <p:spPr bwMode="auto">
          <a:xfrm>
            <a:off x="304800" y="838200"/>
            <a:ext cx="129540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Comic Sans MS" charset="0"/>
                <a:ea typeface="ＭＳ Ｐゴシック" charset="0"/>
                <a:cs typeface="ＭＳ Ｐゴシック" charset="0"/>
              </a:defRPr>
            </a:lvl1pPr>
            <a:lvl2pPr marL="742950" indent="-285750">
              <a:defRPr sz="1600">
                <a:solidFill>
                  <a:schemeClr val="tx1"/>
                </a:solidFill>
                <a:latin typeface="Comic Sans MS" charset="0"/>
                <a:ea typeface="ＭＳ Ｐゴシック" charset="0"/>
              </a:defRPr>
            </a:lvl2pPr>
            <a:lvl3pPr marL="1143000" indent="-228600">
              <a:defRPr sz="1600">
                <a:solidFill>
                  <a:schemeClr val="tx1"/>
                </a:solidFill>
                <a:latin typeface="Comic Sans MS" charset="0"/>
                <a:ea typeface="ＭＳ Ｐゴシック" charset="0"/>
              </a:defRPr>
            </a:lvl3pPr>
            <a:lvl4pPr marL="1600200" indent="-228600">
              <a:defRPr sz="1600">
                <a:solidFill>
                  <a:schemeClr val="tx1"/>
                </a:solidFill>
                <a:latin typeface="Comic Sans MS" charset="0"/>
                <a:ea typeface="ＭＳ Ｐゴシック" charset="0"/>
              </a:defRPr>
            </a:lvl4pPr>
            <a:lvl5pPr marL="2057400" indent="-228600">
              <a:defRPr sz="16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a:solidFill>
                  <a:schemeClr val="tx1"/>
                </a:solidFill>
                <a:latin typeface="Comic Sans MS" charset="0"/>
                <a:ea typeface="ＭＳ Ｐゴシック" charset="0"/>
              </a:defRPr>
            </a:lvl9pPr>
          </a:lstStyle>
          <a:p>
            <a:pPr algn="ctr"/>
            <a:r>
              <a:rPr lang="en-US" sz="1800"/>
              <a:t>COMPRES</a:t>
            </a:r>
          </a:p>
        </p:txBody>
      </p:sp>
      <p:sp>
        <p:nvSpPr>
          <p:cNvPr id="45067" name="TextBox 13"/>
          <p:cNvSpPr txBox="1">
            <a:spLocks noChangeArrowheads="1"/>
          </p:cNvSpPr>
          <p:nvPr/>
        </p:nvSpPr>
        <p:spPr bwMode="auto">
          <a:xfrm>
            <a:off x="228600" y="4191000"/>
            <a:ext cx="815975"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600">
                <a:solidFill>
                  <a:schemeClr val="tx1"/>
                </a:solidFill>
                <a:latin typeface="Comic Sans MS" charset="0"/>
                <a:ea typeface="ＭＳ Ｐゴシック" charset="0"/>
                <a:cs typeface="ＭＳ Ｐゴシック" charset="0"/>
              </a:defRPr>
            </a:lvl1pPr>
            <a:lvl2pPr marL="742950" indent="-285750">
              <a:defRPr sz="1600">
                <a:solidFill>
                  <a:schemeClr val="tx1"/>
                </a:solidFill>
                <a:latin typeface="Comic Sans MS" charset="0"/>
                <a:ea typeface="ＭＳ Ｐゴシック" charset="0"/>
              </a:defRPr>
            </a:lvl2pPr>
            <a:lvl3pPr marL="1143000" indent="-228600">
              <a:defRPr sz="1600">
                <a:solidFill>
                  <a:schemeClr val="tx1"/>
                </a:solidFill>
                <a:latin typeface="Comic Sans MS" charset="0"/>
                <a:ea typeface="ＭＳ Ｐゴシック" charset="0"/>
              </a:defRPr>
            </a:lvl3pPr>
            <a:lvl4pPr marL="1600200" indent="-228600">
              <a:defRPr sz="1600">
                <a:solidFill>
                  <a:schemeClr val="tx1"/>
                </a:solidFill>
                <a:latin typeface="Comic Sans MS" charset="0"/>
                <a:ea typeface="ＭＳ Ｐゴシック" charset="0"/>
              </a:defRPr>
            </a:lvl4pPr>
            <a:lvl5pPr marL="2057400" indent="-228600">
              <a:defRPr sz="16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a:solidFill>
                  <a:schemeClr val="tx1"/>
                </a:solidFill>
                <a:latin typeface="Comic Sans MS" charset="0"/>
                <a:ea typeface="ＭＳ Ｐゴシック" charset="0"/>
              </a:defRPr>
            </a:lvl9pPr>
          </a:lstStyle>
          <a:p>
            <a:r>
              <a:rPr lang="en-US" sz="1800"/>
              <a:t>CIG,</a:t>
            </a:r>
          </a:p>
          <a:p>
            <a:r>
              <a:rPr lang="en-US" sz="1800"/>
              <a:t>Grace</a:t>
            </a:r>
          </a:p>
        </p:txBody>
      </p:sp>
      <p:sp>
        <p:nvSpPr>
          <p:cNvPr id="45068" name="TextBox 14"/>
          <p:cNvSpPr txBox="1">
            <a:spLocks noChangeArrowheads="1"/>
          </p:cNvSpPr>
          <p:nvPr/>
        </p:nvSpPr>
        <p:spPr bwMode="auto">
          <a:xfrm>
            <a:off x="7315200" y="533400"/>
            <a:ext cx="1401763"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600">
                <a:solidFill>
                  <a:schemeClr val="tx1"/>
                </a:solidFill>
                <a:latin typeface="Comic Sans MS" charset="0"/>
                <a:ea typeface="ＭＳ Ｐゴシック" charset="0"/>
                <a:cs typeface="ＭＳ Ｐゴシック" charset="0"/>
              </a:defRPr>
            </a:lvl1pPr>
            <a:lvl2pPr marL="742950" indent="-285750">
              <a:defRPr sz="1600">
                <a:solidFill>
                  <a:schemeClr val="tx1"/>
                </a:solidFill>
                <a:latin typeface="Comic Sans MS" charset="0"/>
                <a:ea typeface="ＭＳ Ｐゴシック" charset="0"/>
              </a:defRPr>
            </a:lvl2pPr>
            <a:lvl3pPr marL="1143000" indent="-228600">
              <a:defRPr sz="1600">
                <a:solidFill>
                  <a:schemeClr val="tx1"/>
                </a:solidFill>
                <a:latin typeface="Comic Sans MS" charset="0"/>
                <a:ea typeface="ＭＳ Ｐゴシック" charset="0"/>
              </a:defRPr>
            </a:lvl3pPr>
            <a:lvl4pPr marL="1600200" indent="-228600">
              <a:defRPr sz="1600">
                <a:solidFill>
                  <a:schemeClr val="tx1"/>
                </a:solidFill>
                <a:latin typeface="Comic Sans MS" charset="0"/>
                <a:ea typeface="ＭＳ Ｐゴシック" charset="0"/>
              </a:defRPr>
            </a:lvl4pPr>
            <a:lvl5pPr marL="2057400" indent="-228600">
              <a:defRPr sz="16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a:solidFill>
                  <a:schemeClr val="tx1"/>
                </a:solidFill>
                <a:latin typeface="Comic Sans MS" charset="0"/>
                <a:ea typeface="ＭＳ Ｐゴシック" charset="0"/>
              </a:defRPr>
            </a:lvl9pPr>
          </a:lstStyle>
          <a:p>
            <a:r>
              <a:rPr lang="en-US" sz="1800"/>
              <a:t>IRIS</a:t>
            </a:r>
          </a:p>
          <a:p>
            <a:r>
              <a:rPr lang="en-US" sz="1800"/>
              <a:t>Earthscope</a:t>
            </a:r>
          </a:p>
        </p:txBody>
      </p:sp>
      <p:sp>
        <p:nvSpPr>
          <p:cNvPr id="45069" name="TextBox 15"/>
          <p:cNvSpPr txBox="1">
            <a:spLocks noChangeArrowheads="1"/>
          </p:cNvSpPr>
          <p:nvPr/>
        </p:nvSpPr>
        <p:spPr bwMode="auto">
          <a:xfrm>
            <a:off x="533400" y="5867400"/>
            <a:ext cx="1219200"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Comic Sans MS" charset="0"/>
                <a:ea typeface="ＭＳ Ｐゴシック" charset="0"/>
                <a:cs typeface="ＭＳ Ｐゴシック" charset="0"/>
              </a:defRPr>
            </a:lvl1pPr>
            <a:lvl2pPr marL="742950" indent="-285750">
              <a:defRPr sz="1600">
                <a:solidFill>
                  <a:schemeClr val="tx1"/>
                </a:solidFill>
                <a:latin typeface="Comic Sans MS" charset="0"/>
                <a:ea typeface="ＭＳ Ｐゴシック" charset="0"/>
              </a:defRPr>
            </a:lvl2pPr>
            <a:lvl3pPr marL="1143000" indent="-228600">
              <a:defRPr sz="1600">
                <a:solidFill>
                  <a:schemeClr val="tx1"/>
                </a:solidFill>
                <a:latin typeface="Comic Sans MS" charset="0"/>
                <a:ea typeface="ＭＳ Ｐゴシック" charset="0"/>
              </a:defRPr>
            </a:lvl3pPr>
            <a:lvl4pPr marL="1600200" indent="-228600">
              <a:defRPr sz="1600">
                <a:solidFill>
                  <a:schemeClr val="tx1"/>
                </a:solidFill>
                <a:latin typeface="Comic Sans MS" charset="0"/>
                <a:ea typeface="ＭＳ Ｐゴシック" charset="0"/>
              </a:defRPr>
            </a:lvl4pPr>
            <a:lvl5pPr marL="2057400" indent="-228600">
              <a:defRPr sz="16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a:solidFill>
                  <a:schemeClr val="tx1"/>
                </a:solidFill>
                <a:latin typeface="Comic Sans MS" charset="0"/>
                <a:ea typeface="ＭＳ Ｐゴシック" charset="0"/>
              </a:defRPr>
            </a:lvl9pPr>
          </a:lstStyle>
          <a:p>
            <a:r>
              <a:rPr lang="en-US" sz="1800"/>
              <a:t>PetDB</a:t>
            </a:r>
          </a:p>
          <a:p>
            <a:r>
              <a:rPr lang="en-US" sz="1800"/>
              <a:t>GEOROC</a:t>
            </a:r>
          </a:p>
        </p:txBody>
      </p:sp>
      <p:sp>
        <p:nvSpPr>
          <p:cNvPr id="45070" name="Rectangle 16"/>
          <p:cNvSpPr>
            <a:spLocks noChangeArrowheads="1"/>
          </p:cNvSpPr>
          <p:nvPr/>
        </p:nvSpPr>
        <p:spPr bwMode="auto">
          <a:xfrm>
            <a:off x="7010400" y="3124200"/>
            <a:ext cx="1609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chemeClr val="bg1"/>
                </a:solidFill>
                <a:latin typeface="Calibri" charset="0"/>
                <a:cs typeface="Calibri" charset="0"/>
              </a:rPr>
              <a:t>Geomagnetism</a:t>
            </a:r>
          </a:p>
        </p:txBody>
      </p:sp>
      <p:sp>
        <p:nvSpPr>
          <p:cNvPr id="45071" name="TextBox 18"/>
          <p:cNvSpPr txBox="1">
            <a:spLocks noChangeArrowheads="1"/>
          </p:cNvSpPr>
          <p:nvPr/>
        </p:nvSpPr>
        <p:spPr bwMode="auto">
          <a:xfrm>
            <a:off x="7164388" y="4267200"/>
            <a:ext cx="1979612" cy="923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600">
                <a:solidFill>
                  <a:schemeClr val="tx1"/>
                </a:solidFill>
                <a:latin typeface="Comic Sans MS" charset="0"/>
                <a:ea typeface="ＭＳ Ｐゴシック" charset="0"/>
                <a:cs typeface="ＭＳ Ｐゴシック" charset="0"/>
              </a:defRPr>
            </a:lvl1pPr>
            <a:lvl2pPr marL="742950" indent="-285750">
              <a:defRPr sz="1600">
                <a:solidFill>
                  <a:schemeClr val="tx1"/>
                </a:solidFill>
                <a:latin typeface="Comic Sans MS" charset="0"/>
                <a:ea typeface="ＭＳ Ｐゴシック" charset="0"/>
              </a:defRPr>
            </a:lvl2pPr>
            <a:lvl3pPr marL="1143000" indent="-228600">
              <a:defRPr sz="1600">
                <a:solidFill>
                  <a:schemeClr val="tx1"/>
                </a:solidFill>
                <a:latin typeface="Comic Sans MS" charset="0"/>
                <a:ea typeface="ＭＳ Ｐゴシック" charset="0"/>
              </a:defRPr>
            </a:lvl3pPr>
            <a:lvl4pPr marL="1600200" indent="-228600">
              <a:defRPr sz="1600">
                <a:solidFill>
                  <a:schemeClr val="tx1"/>
                </a:solidFill>
                <a:latin typeface="Comic Sans MS" charset="0"/>
                <a:ea typeface="ＭＳ Ｐゴシック" charset="0"/>
              </a:defRPr>
            </a:lvl4pPr>
            <a:lvl5pPr marL="2057400" indent="-228600">
              <a:defRPr sz="16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a:solidFill>
                  <a:schemeClr val="tx1"/>
                </a:solidFill>
                <a:latin typeface="Comic Sans MS" charset="0"/>
                <a:ea typeface="ＭＳ Ｐゴシック" charset="0"/>
              </a:defRPr>
            </a:lvl9pPr>
          </a:lstStyle>
          <a:p>
            <a:r>
              <a:rPr lang="en-US" sz="1800"/>
              <a:t>MagIC PMAG</a:t>
            </a:r>
          </a:p>
          <a:p>
            <a:r>
              <a:rPr lang="en-US" sz="1800"/>
              <a:t>Oersted, Champ, </a:t>
            </a:r>
          </a:p>
          <a:p>
            <a:r>
              <a:rPr lang="en-US" sz="1800"/>
              <a:t>Swarm</a:t>
            </a:r>
          </a:p>
        </p:txBody>
      </p:sp>
      <p:sp>
        <p:nvSpPr>
          <p:cNvPr id="45072" name="TextBox 19"/>
          <p:cNvSpPr txBox="1">
            <a:spLocks noChangeArrowheads="1"/>
          </p:cNvSpPr>
          <p:nvPr/>
        </p:nvSpPr>
        <p:spPr bwMode="auto">
          <a:xfrm>
            <a:off x="4267200" y="4648200"/>
            <a:ext cx="728663"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600">
                <a:solidFill>
                  <a:schemeClr val="tx1"/>
                </a:solidFill>
                <a:latin typeface="Comic Sans MS" charset="0"/>
                <a:ea typeface="ＭＳ Ｐゴシック" charset="0"/>
                <a:cs typeface="ＭＳ Ｐゴシック" charset="0"/>
              </a:defRPr>
            </a:lvl1pPr>
            <a:lvl2pPr marL="742950" indent="-285750">
              <a:defRPr sz="1600">
                <a:solidFill>
                  <a:schemeClr val="tx1"/>
                </a:solidFill>
                <a:latin typeface="Comic Sans MS" charset="0"/>
                <a:ea typeface="ＭＳ Ｐゴシック" charset="0"/>
              </a:defRPr>
            </a:lvl2pPr>
            <a:lvl3pPr marL="1143000" indent="-228600">
              <a:defRPr sz="1600">
                <a:solidFill>
                  <a:schemeClr val="tx1"/>
                </a:solidFill>
                <a:latin typeface="Comic Sans MS" charset="0"/>
                <a:ea typeface="ＭＳ Ｐゴシック" charset="0"/>
              </a:defRPr>
            </a:lvl3pPr>
            <a:lvl4pPr marL="1600200" indent="-228600">
              <a:defRPr sz="1600">
                <a:solidFill>
                  <a:schemeClr val="tx1"/>
                </a:solidFill>
                <a:latin typeface="Comic Sans MS" charset="0"/>
                <a:ea typeface="ＭＳ Ｐゴシック" charset="0"/>
              </a:defRPr>
            </a:lvl4pPr>
            <a:lvl5pPr marL="2057400" indent="-228600">
              <a:defRPr sz="16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a:solidFill>
                  <a:schemeClr val="tx1"/>
                </a:solidFill>
                <a:latin typeface="Comic Sans MS" charset="0"/>
                <a:ea typeface="ＭＳ Ｐゴシック" charset="0"/>
              </a:defRPr>
            </a:lvl9pPr>
          </a:lstStyle>
          <a:p>
            <a:r>
              <a:rPr lang="en-US" sz="1800"/>
              <a:t>KITP</a:t>
            </a:r>
          </a:p>
        </p:txBody>
      </p:sp>
      <p:cxnSp>
        <p:nvCxnSpPr>
          <p:cNvPr id="45073" name="Straight Arrow Connector 21"/>
          <p:cNvCxnSpPr>
            <a:cxnSpLocks noChangeShapeType="1"/>
          </p:cNvCxnSpPr>
          <p:nvPr/>
        </p:nvCxnSpPr>
        <p:spPr bwMode="auto">
          <a:xfrm rot="16200000" flipH="1">
            <a:off x="3200400" y="1828800"/>
            <a:ext cx="457200" cy="304800"/>
          </a:xfrm>
          <a:prstGeom prst="straightConnector1">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5074" name="Straight Arrow Connector 22"/>
          <p:cNvCxnSpPr>
            <a:cxnSpLocks noChangeShapeType="1"/>
          </p:cNvCxnSpPr>
          <p:nvPr/>
        </p:nvCxnSpPr>
        <p:spPr bwMode="auto">
          <a:xfrm rot="5400000">
            <a:off x="5448300" y="1943100"/>
            <a:ext cx="457200" cy="228600"/>
          </a:xfrm>
          <a:prstGeom prst="straightConnector1">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5075" name="Straight Arrow Connector 26"/>
          <p:cNvCxnSpPr>
            <a:cxnSpLocks noChangeShapeType="1"/>
          </p:cNvCxnSpPr>
          <p:nvPr/>
        </p:nvCxnSpPr>
        <p:spPr bwMode="auto">
          <a:xfrm>
            <a:off x="2133600" y="3124200"/>
            <a:ext cx="609600" cy="1588"/>
          </a:xfrm>
          <a:prstGeom prst="straightConnector1">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5076" name="Straight Arrow Connector 27"/>
          <p:cNvCxnSpPr>
            <a:cxnSpLocks noChangeShapeType="1"/>
          </p:cNvCxnSpPr>
          <p:nvPr/>
        </p:nvCxnSpPr>
        <p:spPr bwMode="auto">
          <a:xfrm rot="5400000" flipH="1" flipV="1">
            <a:off x="3429000" y="4114800"/>
            <a:ext cx="533400" cy="381000"/>
          </a:xfrm>
          <a:prstGeom prst="straightConnector1">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5077" name="Straight Arrow Connector 28"/>
          <p:cNvCxnSpPr>
            <a:cxnSpLocks noChangeShapeType="1"/>
          </p:cNvCxnSpPr>
          <p:nvPr/>
        </p:nvCxnSpPr>
        <p:spPr bwMode="auto">
          <a:xfrm rot="10800000">
            <a:off x="6248400" y="3200400"/>
            <a:ext cx="533400" cy="1588"/>
          </a:xfrm>
          <a:prstGeom prst="straightConnector1">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5078" name="Straight Connector 38"/>
          <p:cNvCxnSpPr>
            <a:cxnSpLocks noChangeShapeType="1"/>
            <a:stCxn id="45066" idx="3"/>
            <a:endCxn id="45059" idx="2"/>
          </p:cNvCxnSpPr>
          <p:nvPr/>
        </p:nvCxnSpPr>
        <p:spPr bwMode="auto">
          <a:xfrm>
            <a:off x="1600200" y="1022350"/>
            <a:ext cx="381000" cy="444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45079" name="Straight Connector 48"/>
          <p:cNvCxnSpPr>
            <a:cxnSpLocks noChangeShapeType="1"/>
          </p:cNvCxnSpPr>
          <p:nvPr/>
        </p:nvCxnSpPr>
        <p:spPr bwMode="auto">
          <a:xfrm flipV="1">
            <a:off x="6934200" y="882650"/>
            <a:ext cx="381000" cy="317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45080" name="Straight Connector 50"/>
          <p:cNvCxnSpPr>
            <a:cxnSpLocks noChangeShapeType="1"/>
            <a:stCxn id="45069" idx="3"/>
          </p:cNvCxnSpPr>
          <p:nvPr/>
        </p:nvCxnSpPr>
        <p:spPr bwMode="auto">
          <a:xfrm flipV="1">
            <a:off x="1752600" y="5867400"/>
            <a:ext cx="609600" cy="3238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45081" name="Straight Connector 52"/>
          <p:cNvCxnSpPr>
            <a:cxnSpLocks noChangeShapeType="1"/>
            <a:stCxn id="45062" idx="5"/>
          </p:cNvCxnSpPr>
          <p:nvPr/>
        </p:nvCxnSpPr>
        <p:spPr bwMode="auto">
          <a:xfrm rot="16200000" flipH="1">
            <a:off x="8326438" y="3906838"/>
            <a:ext cx="398462" cy="3222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45082" name="Straight Connector 56"/>
          <p:cNvCxnSpPr>
            <a:cxnSpLocks noChangeShapeType="1"/>
            <a:stCxn id="45067" idx="0"/>
          </p:cNvCxnSpPr>
          <p:nvPr/>
        </p:nvCxnSpPr>
        <p:spPr bwMode="auto">
          <a:xfrm rot="5400000" flipH="1" flipV="1">
            <a:off x="546894" y="3899694"/>
            <a:ext cx="381000" cy="2016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sp>
        <p:nvSpPr>
          <p:cNvPr id="60" name="Oval 18"/>
          <p:cNvSpPr>
            <a:spLocks noChangeArrowheads="1"/>
          </p:cNvSpPr>
          <p:nvPr/>
        </p:nvSpPr>
        <p:spPr bwMode="auto">
          <a:xfrm>
            <a:off x="4724400" y="4953000"/>
            <a:ext cx="1371600" cy="1447800"/>
          </a:xfrm>
          <a:prstGeom prst="ellipse">
            <a:avLst/>
          </a:prstGeom>
          <a:solidFill>
            <a:schemeClr val="tx2">
              <a:lumMod val="40000"/>
              <a:lumOff val="60000"/>
            </a:schemeClr>
          </a:solidFill>
          <a:ln w="9525">
            <a:solidFill>
              <a:schemeClr val="hlink"/>
            </a:solidFill>
            <a:round/>
            <a:headEnd/>
            <a:tailEnd/>
          </a:ln>
        </p:spPr>
        <p:txBody>
          <a:bodyPr wrap="none" anchor="ctr"/>
          <a:lstStyle/>
          <a:p>
            <a:pPr>
              <a:defRPr/>
            </a:pPr>
            <a:r>
              <a:rPr lang="en-US">
                <a:solidFill>
                  <a:schemeClr val="bg1"/>
                </a:solidFill>
                <a:latin typeface="Calibri" charset="0"/>
                <a:ea typeface="Calibri" charset="0"/>
                <a:cs typeface="Calibri" charset="0"/>
              </a:rPr>
              <a:t>   </a:t>
            </a:r>
            <a:r>
              <a:rPr lang="en-US" sz="1800">
                <a:solidFill>
                  <a:schemeClr val="bg1"/>
                </a:solidFill>
                <a:latin typeface="Calibri" charset="0"/>
                <a:ea typeface="Calibri" charset="0"/>
                <a:cs typeface="Calibri" charset="0"/>
              </a:rPr>
              <a:t>Physics</a:t>
            </a:r>
          </a:p>
        </p:txBody>
      </p:sp>
      <p:cxnSp>
        <p:nvCxnSpPr>
          <p:cNvPr id="45084" name="Straight Arrow Connector 64"/>
          <p:cNvCxnSpPr>
            <a:cxnSpLocks noChangeShapeType="1"/>
          </p:cNvCxnSpPr>
          <p:nvPr/>
        </p:nvCxnSpPr>
        <p:spPr bwMode="auto">
          <a:xfrm>
            <a:off x="5638800" y="3810000"/>
            <a:ext cx="2133600" cy="1981200"/>
          </a:xfrm>
          <a:prstGeom prst="straightConnector1">
            <a:avLst/>
          </a:prstGeom>
          <a:noFill/>
          <a:ln w="28575">
            <a:solidFill>
              <a:srgbClr val="FF0000"/>
            </a:solidFill>
            <a:prstDash val="dash"/>
            <a:round/>
            <a:headEnd type="arrow" w="med" len="med"/>
            <a:tailEnd type="arrow" w="med" len="med"/>
          </a:ln>
          <a:extLst>
            <a:ext uri="{909E8E84-426E-40dd-AFC4-6F175D3DCCD1}">
              <a14:hiddenFill xmlns:a14="http://schemas.microsoft.com/office/drawing/2010/main">
                <a:noFill/>
              </a14:hiddenFill>
            </a:ext>
          </a:extLst>
        </p:spPr>
      </p:cxnSp>
      <p:cxnSp>
        <p:nvCxnSpPr>
          <p:cNvPr id="45085" name="Straight Arrow Connector 66"/>
          <p:cNvCxnSpPr>
            <a:cxnSpLocks noChangeShapeType="1"/>
            <a:endCxn id="60" idx="0"/>
          </p:cNvCxnSpPr>
          <p:nvPr/>
        </p:nvCxnSpPr>
        <p:spPr bwMode="auto">
          <a:xfrm rot="16200000" flipH="1">
            <a:off x="4800600" y="4343400"/>
            <a:ext cx="914400" cy="304800"/>
          </a:xfrm>
          <a:prstGeom prst="straightConnector1">
            <a:avLst/>
          </a:prstGeom>
          <a:noFill/>
          <a:ln w="38100">
            <a:solidFill>
              <a:srgbClr val="FF0000"/>
            </a:solidFill>
            <a:round/>
            <a:headEnd type="arrow" w="med" len="me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5" descr="CIMG36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429000"/>
            <a:ext cx="4724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2" name="Picture 4" descr="P7200017"/>
          <p:cNvPicPr>
            <a:picLocks noChangeAspect="1" noChangeArrowheads="1"/>
          </p:cNvPicPr>
          <p:nvPr/>
        </p:nvPicPr>
        <p:blipFill>
          <a:blip r:embed="rId3">
            <a:extLst>
              <a:ext uri="{28A0092B-C50C-407E-A947-70E740481C1C}">
                <a14:useLocalDpi xmlns:a14="http://schemas.microsoft.com/office/drawing/2010/main" val="0"/>
              </a:ext>
            </a:extLst>
          </a:blip>
          <a:srcRect b="17036"/>
          <a:stretch>
            <a:fillRect/>
          </a:stretch>
        </p:blipFill>
        <p:spPr bwMode="auto">
          <a:xfrm>
            <a:off x="228600" y="381000"/>
            <a:ext cx="465296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Box 3"/>
          <p:cNvSpPr txBox="1">
            <a:spLocks noChangeArrowheads="1"/>
          </p:cNvSpPr>
          <p:nvPr/>
        </p:nvSpPr>
        <p:spPr bwMode="auto">
          <a:xfrm>
            <a:off x="5029200" y="228600"/>
            <a:ext cx="137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Comic Sans MS" charset="0"/>
                <a:ea typeface="ＭＳ Ｐゴシック" charset="0"/>
                <a:cs typeface="ＭＳ Ｐゴシック" charset="0"/>
              </a:defRPr>
            </a:lvl1pPr>
            <a:lvl2pPr marL="742950" indent="-285750">
              <a:defRPr sz="1600">
                <a:solidFill>
                  <a:schemeClr val="tx1"/>
                </a:solidFill>
                <a:latin typeface="Comic Sans MS" charset="0"/>
                <a:ea typeface="ＭＳ Ｐゴシック" charset="0"/>
              </a:defRPr>
            </a:lvl2pPr>
            <a:lvl3pPr marL="1143000" indent="-228600">
              <a:defRPr sz="1600">
                <a:solidFill>
                  <a:schemeClr val="tx1"/>
                </a:solidFill>
                <a:latin typeface="Comic Sans MS" charset="0"/>
                <a:ea typeface="ＭＳ Ｐゴシック" charset="0"/>
              </a:defRPr>
            </a:lvl3pPr>
            <a:lvl4pPr marL="1600200" indent="-228600">
              <a:defRPr sz="1600">
                <a:solidFill>
                  <a:schemeClr val="tx1"/>
                </a:solidFill>
                <a:latin typeface="Comic Sans MS" charset="0"/>
                <a:ea typeface="ＭＳ Ｐゴシック" charset="0"/>
              </a:defRPr>
            </a:lvl4pPr>
            <a:lvl5pPr marL="2057400" indent="-228600">
              <a:defRPr sz="16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a:solidFill>
                  <a:schemeClr val="tx1"/>
                </a:solidFill>
                <a:latin typeface="Comic Sans MS" charset="0"/>
                <a:ea typeface="ＭＳ Ｐゴシック" charset="0"/>
              </a:defRPr>
            </a:lvl9pPr>
          </a:lstStyle>
          <a:p>
            <a:r>
              <a:rPr lang="en-US" sz="2800"/>
              <a:t>2004</a:t>
            </a:r>
          </a:p>
        </p:txBody>
      </p:sp>
      <p:sp>
        <p:nvSpPr>
          <p:cNvPr id="46084" name="TextBox 4"/>
          <p:cNvSpPr txBox="1">
            <a:spLocks noChangeArrowheads="1"/>
          </p:cNvSpPr>
          <p:nvPr/>
        </p:nvSpPr>
        <p:spPr bwMode="auto">
          <a:xfrm>
            <a:off x="6172200" y="2743200"/>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Comic Sans MS" charset="0"/>
                <a:ea typeface="ＭＳ Ｐゴシック" charset="0"/>
                <a:cs typeface="ＭＳ Ｐゴシック" charset="0"/>
              </a:defRPr>
            </a:lvl1pPr>
            <a:lvl2pPr marL="742950" indent="-285750">
              <a:defRPr sz="1600">
                <a:solidFill>
                  <a:schemeClr val="tx1"/>
                </a:solidFill>
                <a:latin typeface="Comic Sans MS" charset="0"/>
                <a:ea typeface="ＭＳ Ｐゴシック" charset="0"/>
              </a:defRPr>
            </a:lvl2pPr>
            <a:lvl3pPr marL="1143000" indent="-228600">
              <a:defRPr sz="1600">
                <a:solidFill>
                  <a:schemeClr val="tx1"/>
                </a:solidFill>
                <a:latin typeface="Comic Sans MS" charset="0"/>
                <a:ea typeface="ＭＳ Ｐゴシック" charset="0"/>
              </a:defRPr>
            </a:lvl3pPr>
            <a:lvl4pPr marL="1600200" indent="-228600">
              <a:defRPr sz="1600">
                <a:solidFill>
                  <a:schemeClr val="tx1"/>
                </a:solidFill>
                <a:latin typeface="Comic Sans MS" charset="0"/>
                <a:ea typeface="ＭＳ Ｐゴシック" charset="0"/>
              </a:defRPr>
            </a:lvl4pPr>
            <a:lvl5pPr marL="2057400" indent="-228600">
              <a:defRPr sz="16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a:solidFill>
                  <a:schemeClr val="tx1"/>
                </a:solidFill>
                <a:latin typeface="Comic Sans MS" charset="0"/>
                <a:ea typeface="ＭＳ Ｐゴシック" charset="0"/>
              </a:defRPr>
            </a:lvl9pPr>
          </a:lstStyle>
          <a:p>
            <a:r>
              <a:rPr lang="en-US" sz="2800"/>
              <a:t>2008</a:t>
            </a:r>
          </a:p>
        </p:txBody>
      </p:sp>
      <p:sp>
        <p:nvSpPr>
          <p:cNvPr id="46085" name="Rectangle 5"/>
          <p:cNvSpPr>
            <a:spLocks noChangeArrowheads="1"/>
          </p:cNvSpPr>
          <p:nvPr/>
        </p:nvSpPr>
        <p:spPr bwMode="auto">
          <a:xfrm>
            <a:off x="-381000" y="4156075"/>
            <a:ext cx="4572000"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nSpc>
                <a:spcPct val="80000"/>
              </a:lnSpc>
            </a:pPr>
            <a:r>
              <a:rPr lang="en-US" sz="2400" i="1">
                <a:solidFill>
                  <a:schemeClr val="accent1"/>
                </a:solidFill>
                <a:latin typeface="Calibri" charset="0"/>
                <a:cs typeface="Calibri" charset="0"/>
              </a:rPr>
              <a:t>Total over 4 summer programs:</a:t>
            </a:r>
          </a:p>
          <a:p>
            <a:pPr lvl="1">
              <a:lnSpc>
                <a:spcPct val="80000"/>
              </a:lnSpc>
            </a:pPr>
            <a:endParaRPr lang="en-US" sz="2400" i="1">
              <a:solidFill>
                <a:schemeClr val="accent1"/>
              </a:solidFill>
              <a:latin typeface="Calibri" charset="0"/>
              <a:cs typeface="Calibri" charset="0"/>
            </a:endParaRPr>
          </a:p>
          <a:p>
            <a:pPr lvl="1">
              <a:lnSpc>
                <a:spcPct val="80000"/>
              </a:lnSpc>
            </a:pPr>
            <a:r>
              <a:rPr lang="en-US" sz="2400" i="1">
                <a:solidFill>
                  <a:schemeClr val="accent1"/>
                </a:solidFill>
                <a:latin typeface="Calibri" charset="0"/>
                <a:cs typeface="Calibri" charset="0"/>
              </a:rPr>
              <a:t> </a:t>
            </a:r>
            <a:r>
              <a:rPr lang="en-US" sz="2400" i="1">
                <a:latin typeface="Calibri" charset="0"/>
                <a:cs typeface="Calibri" charset="0"/>
              </a:rPr>
              <a:t>134 grad students/post-docs</a:t>
            </a:r>
          </a:p>
          <a:p>
            <a:pPr lvl="1">
              <a:lnSpc>
                <a:spcPct val="80000"/>
              </a:lnSpc>
            </a:pPr>
            <a:r>
              <a:rPr lang="en-US" sz="2400" i="1">
                <a:latin typeface="Calibri" charset="0"/>
                <a:cs typeface="Calibri" charset="0"/>
              </a:rPr>
              <a:t>106 faculty/scientists incl. 31 instructors</a:t>
            </a:r>
          </a:p>
          <a:p>
            <a:pPr lvl="1">
              <a:lnSpc>
                <a:spcPct val="80000"/>
              </a:lnSpc>
            </a:pPr>
            <a:r>
              <a:rPr lang="en-US" sz="2400" i="1">
                <a:latin typeface="Calibri" charset="0"/>
                <a:cs typeface="Calibri" charset="0"/>
              </a:rPr>
              <a:t> </a:t>
            </a:r>
          </a:p>
          <a:p>
            <a:pPr lvl="1">
              <a:lnSpc>
                <a:spcPct val="80000"/>
              </a:lnSpc>
            </a:pPr>
            <a:r>
              <a:rPr lang="en-US" sz="2400" i="1">
                <a:latin typeface="Calibri" charset="0"/>
                <a:cs typeface="Calibri" charset="0"/>
              </a:rPr>
              <a:t>40 US institutions</a:t>
            </a:r>
          </a:p>
          <a:p>
            <a:pPr lvl="1">
              <a:lnSpc>
                <a:spcPct val="80000"/>
              </a:lnSpc>
            </a:pPr>
            <a:r>
              <a:rPr lang="en-US" sz="2400" i="1">
                <a:latin typeface="Calibri" charset="0"/>
                <a:cs typeface="Calibri" charset="0"/>
              </a:rPr>
              <a:t>18 foreign institutions</a:t>
            </a:r>
          </a:p>
          <a:p>
            <a:endParaRPr lang="en-US">
              <a:cs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a:latin typeface="Comic Sans MS" charset="0"/>
                <a:ea typeface="ＭＳ Ｐゴシック" charset="0"/>
                <a:cs typeface="Comic Sans MS" charset="0"/>
              </a:rPr>
              <a:t>Motivation and goals</a:t>
            </a:r>
          </a:p>
        </p:txBody>
      </p:sp>
      <p:sp>
        <p:nvSpPr>
          <p:cNvPr id="27650" name="Content Placeholder 2"/>
          <p:cNvSpPr>
            <a:spLocks noGrp="1"/>
          </p:cNvSpPr>
          <p:nvPr>
            <p:ph idx="1"/>
          </p:nvPr>
        </p:nvSpPr>
        <p:spPr/>
        <p:txBody>
          <a:bodyPr/>
          <a:lstStyle/>
          <a:p>
            <a:r>
              <a:rPr lang="en-US">
                <a:latin typeface="Comic Sans MS" charset="0"/>
                <a:ea typeface="ＭＳ Ｐゴシック" charset="0"/>
                <a:cs typeface="Comic Sans MS" charset="0"/>
              </a:rPr>
              <a:t>Inter-disciplinary Synthesis Center</a:t>
            </a:r>
          </a:p>
          <a:p>
            <a:r>
              <a:rPr lang="en-US">
                <a:latin typeface="Comic Sans MS" charset="0"/>
                <a:ea typeface="ＭＳ Ｐゴシック" charset="0"/>
                <a:cs typeface="Comic Sans MS" charset="0"/>
              </a:rPr>
              <a:t>Research Incubator</a:t>
            </a:r>
          </a:p>
          <a:p>
            <a:r>
              <a:rPr lang="en-US">
                <a:latin typeface="Comic Sans MS" charset="0"/>
                <a:ea typeface="ＭＳ Ｐゴシック" charset="0"/>
                <a:cs typeface="Comic Sans MS" charset="0"/>
              </a:rPr>
              <a:t>Integrative framework:</a:t>
            </a:r>
          </a:p>
          <a:p>
            <a:endParaRPr lang="en-US">
              <a:latin typeface="Comic Sans MS" charset="0"/>
              <a:ea typeface="ＭＳ Ｐゴシック" charset="0"/>
              <a:cs typeface="Comic Sans MS" charset="0"/>
            </a:endParaRPr>
          </a:p>
          <a:p>
            <a:r>
              <a:rPr lang="en-US">
                <a:latin typeface="Comic Sans MS" charset="0"/>
                <a:ea typeface="ＭＳ Ｐゴシック" charset="0"/>
                <a:cs typeface="Comic Sans MS" charset="0"/>
              </a:rPr>
              <a:t>To tackle the fundamental question of the nature of global dynamic processes that drive plate tectonics on Earth</a:t>
            </a:r>
          </a:p>
          <a:p>
            <a:endParaRPr lang="en-US">
              <a:latin typeface="Times New Roman" charset="0"/>
              <a:ea typeface="ＭＳ Ｐゴシック" charset="0"/>
              <a:cs typeface="ＭＳ Ｐゴシック" charset="0"/>
            </a:endParaRPr>
          </a:p>
          <a:p>
            <a:endParaRPr lang="en-US">
              <a:latin typeface="Times New Roman" charset="0"/>
              <a:ea typeface="ＭＳ Ｐゴシック" charset="0"/>
              <a:cs typeface="ＭＳ Ｐゴシック" charset="0"/>
            </a:endParaRPr>
          </a:p>
        </p:txBody>
      </p:sp>
      <p:pic>
        <p:nvPicPr>
          <p:cNvPr id="27651" name="Picture 4" descr="logo_cider_small.jpg"/>
          <p:cNvPicPr>
            <a:picLocks noChangeAspect="1"/>
          </p:cNvPicPr>
          <p:nvPr/>
        </p:nvPicPr>
        <p:blipFill>
          <a:blip r:embed="rId2">
            <a:extLst>
              <a:ext uri="{28A0092B-C50C-407E-A947-70E740481C1C}">
                <a14:useLocalDpi xmlns:a14="http://schemas.microsoft.com/office/drawing/2010/main" val="0"/>
              </a:ext>
            </a:extLst>
          </a:blip>
          <a:srcRect l="6180" t="13792"/>
          <a:stretch>
            <a:fillRect/>
          </a:stretch>
        </p:blipFill>
        <p:spPr bwMode="auto">
          <a:xfrm>
            <a:off x="7467600" y="33338"/>
            <a:ext cx="16764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Box 5"/>
          <p:cNvSpPr txBox="1">
            <a:spLocks noChangeArrowheads="1"/>
          </p:cNvSpPr>
          <p:nvPr/>
        </p:nvSpPr>
        <p:spPr bwMode="auto">
          <a:xfrm>
            <a:off x="152400" y="228600"/>
            <a:ext cx="29098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Comic Sans MS" charset="0"/>
                <a:ea typeface="ＭＳ Ｐゴシック" charset="0"/>
                <a:cs typeface="ＭＳ Ｐゴシック" charset="0"/>
              </a:defRPr>
            </a:lvl1pPr>
            <a:lvl2pPr marL="742950" indent="-285750">
              <a:defRPr sz="1600">
                <a:solidFill>
                  <a:schemeClr val="tx1"/>
                </a:solidFill>
                <a:latin typeface="Comic Sans MS" charset="0"/>
                <a:ea typeface="ＭＳ Ｐゴシック" charset="0"/>
              </a:defRPr>
            </a:lvl2pPr>
            <a:lvl3pPr marL="1143000" indent="-228600">
              <a:defRPr sz="1600">
                <a:solidFill>
                  <a:schemeClr val="tx1"/>
                </a:solidFill>
                <a:latin typeface="Comic Sans MS" charset="0"/>
                <a:ea typeface="ＭＳ Ｐゴシック" charset="0"/>
              </a:defRPr>
            </a:lvl3pPr>
            <a:lvl4pPr marL="1600200" indent="-228600">
              <a:defRPr sz="1600">
                <a:solidFill>
                  <a:schemeClr val="tx1"/>
                </a:solidFill>
                <a:latin typeface="Comic Sans MS" charset="0"/>
                <a:ea typeface="ＭＳ Ｐゴシック" charset="0"/>
              </a:defRPr>
            </a:lvl4pPr>
            <a:lvl5pPr marL="2057400" indent="-228600">
              <a:defRPr sz="16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a:solidFill>
                  <a:schemeClr val="tx1"/>
                </a:solidFill>
                <a:latin typeface="Comic Sans MS" charset="0"/>
                <a:ea typeface="ＭＳ Ｐゴシック" charset="0"/>
              </a:defRPr>
            </a:lvl9pPr>
          </a:lstStyle>
          <a:p>
            <a:r>
              <a:rPr lang="en-US"/>
              <a:t>Initiative originated in 2002</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8674" name="Picture 2" descr="Slid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609600"/>
            <a:ext cx="5486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4"/>
          <p:cNvSpPr txBox="1">
            <a:spLocks noChangeArrowheads="1"/>
          </p:cNvSpPr>
          <p:nvPr/>
        </p:nvSpPr>
        <p:spPr bwMode="auto">
          <a:xfrm>
            <a:off x="685800" y="228600"/>
            <a:ext cx="7620000" cy="7080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Comic Sans MS" charset="0"/>
                <a:ea typeface="ＭＳ Ｐゴシック" charset="0"/>
                <a:cs typeface="ＭＳ Ｐゴシック" charset="0"/>
              </a:defRPr>
            </a:lvl1pPr>
            <a:lvl2pPr marL="742950" indent="-285750">
              <a:defRPr sz="1600">
                <a:solidFill>
                  <a:schemeClr val="tx1"/>
                </a:solidFill>
                <a:latin typeface="Comic Sans MS" charset="0"/>
                <a:ea typeface="ＭＳ Ｐゴシック" charset="0"/>
              </a:defRPr>
            </a:lvl2pPr>
            <a:lvl3pPr marL="1143000" indent="-228600">
              <a:defRPr sz="1600">
                <a:solidFill>
                  <a:schemeClr val="tx1"/>
                </a:solidFill>
                <a:latin typeface="Comic Sans MS" charset="0"/>
                <a:ea typeface="ＭＳ Ｐゴシック" charset="0"/>
              </a:defRPr>
            </a:lvl3pPr>
            <a:lvl4pPr marL="1600200" indent="-228600">
              <a:defRPr sz="1600">
                <a:solidFill>
                  <a:schemeClr val="tx1"/>
                </a:solidFill>
                <a:latin typeface="Comic Sans MS" charset="0"/>
                <a:ea typeface="ＭＳ Ｐゴシック" charset="0"/>
              </a:defRPr>
            </a:lvl4pPr>
            <a:lvl5pPr marL="2057400" indent="-228600">
              <a:defRPr sz="16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a:solidFill>
                  <a:schemeClr val="tx1"/>
                </a:solidFill>
                <a:latin typeface="Comic Sans MS" charset="0"/>
                <a:ea typeface="ＭＳ Ｐゴシック" charset="0"/>
              </a:defRPr>
            </a:lvl9pPr>
          </a:lstStyle>
          <a:p>
            <a:r>
              <a:rPr lang="en-US" sz="2000" b="1">
                <a:solidFill>
                  <a:schemeClr val="bg1"/>
                </a:solidFill>
                <a:cs typeface="Comic Sans MS" charset="0"/>
              </a:rPr>
              <a:t>Understanding how the Earth</a:t>
            </a:r>
            <a:r>
              <a:rPr lang="ja-JP" altLang="en-US" sz="2000" b="1">
                <a:solidFill>
                  <a:schemeClr val="bg1"/>
                </a:solidFill>
                <a:cs typeface="Comic Sans MS" charset="0"/>
              </a:rPr>
              <a:t>’</a:t>
            </a:r>
            <a:r>
              <a:rPr lang="en-US" altLang="ja-JP" sz="2000" b="1">
                <a:solidFill>
                  <a:schemeClr val="bg1"/>
                </a:solidFill>
                <a:cs typeface="Comic Sans MS" charset="0"/>
              </a:rPr>
              <a:t>s interior works requires a synthesis of..</a:t>
            </a:r>
            <a:endParaRPr lang="en-US" sz="2000" b="1">
              <a:solidFill>
                <a:schemeClr val="bg1"/>
              </a:solidFill>
              <a:cs typeface="Comic Sans MS" charset="0"/>
            </a:endParaRPr>
          </a:p>
        </p:txBody>
      </p:sp>
      <p:sp>
        <p:nvSpPr>
          <p:cNvPr id="28676" name="TextBox 5"/>
          <p:cNvSpPr txBox="1">
            <a:spLocks noChangeArrowheads="1"/>
          </p:cNvSpPr>
          <p:nvPr/>
        </p:nvSpPr>
        <p:spPr bwMode="auto">
          <a:xfrm>
            <a:off x="3733800" y="6400800"/>
            <a:ext cx="1371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Comic Sans MS" charset="0"/>
                <a:ea typeface="ＭＳ Ｐゴシック" charset="0"/>
                <a:cs typeface="ＭＳ Ｐゴシック" charset="0"/>
              </a:defRPr>
            </a:lvl1pPr>
            <a:lvl2pPr marL="742950" indent="-285750">
              <a:defRPr sz="1600">
                <a:solidFill>
                  <a:schemeClr val="tx1"/>
                </a:solidFill>
                <a:latin typeface="Comic Sans MS" charset="0"/>
                <a:ea typeface="ＭＳ Ｐゴシック" charset="0"/>
              </a:defRPr>
            </a:lvl2pPr>
            <a:lvl3pPr marL="1143000" indent="-228600">
              <a:defRPr sz="1600">
                <a:solidFill>
                  <a:schemeClr val="tx1"/>
                </a:solidFill>
                <a:latin typeface="Comic Sans MS" charset="0"/>
                <a:ea typeface="ＭＳ Ｐゴシック" charset="0"/>
              </a:defRPr>
            </a:lvl3pPr>
            <a:lvl4pPr marL="1600200" indent="-228600">
              <a:defRPr sz="1600">
                <a:solidFill>
                  <a:schemeClr val="tx1"/>
                </a:solidFill>
                <a:latin typeface="Comic Sans MS" charset="0"/>
                <a:ea typeface="ＭＳ Ｐゴシック" charset="0"/>
              </a:defRPr>
            </a:lvl4pPr>
            <a:lvl5pPr marL="2057400" indent="-228600">
              <a:defRPr sz="16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a:solidFill>
                  <a:schemeClr val="tx1"/>
                </a:solidFill>
                <a:latin typeface="Comic Sans MS" charset="0"/>
                <a:ea typeface="ＭＳ Ｐゴシック" charset="0"/>
              </a:defRPr>
            </a:lvl9pPr>
          </a:lstStyle>
          <a:p>
            <a:pPr algn="ctr"/>
            <a:r>
              <a:rPr lang="en-US" sz="1200" b="1">
                <a:solidFill>
                  <a:schemeClr val="bg1"/>
                </a:solidFill>
                <a:latin typeface="Calibri" charset="0"/>
                <a:cs typeface="Calibri" charset="0"/>
              </a:rPr>
              <a:t>Geomagnetism</a:t>
            </a:r>
          </a:p>
        </p:txBody>
      </p:sp>
      <p:pic>
        <p:nvPicPr>
          <p:cNvPr id="28677" name="Picture 6" descr="field.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953000"/>
            <a:ext cx="13192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elephan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43000"/>
            <a:ext cx="8305800"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Text Box 3"/>
          <p:cNvSpPr txBox="1">
            <a:spLocks noChangeArrowheads="1"/>
          </p:cNvSpPr>
          <p:nvPr/>
        </p:nvSpPr>
        <p:spPr bwMode="auto">
          <a:xfrm>
            <a:off x="7086600" y="6400800"/>
            <a:ext cx="1860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Comic Sans MS" charset="0"/>
                <a:ea typeface="ＭＳ Ｐゴシック" charset="0"/>
                <a:cs typeface="ＭＳ Ｐゴシック" charset="0"/>
              </a:defRPr>
            </a:lvl1pPr>
            <a:lvl2pPr marL="742950" indent="-285750">
              <a:defRPr sz="1600">
                <a:solidFill>
                  <a:schemeClr val="tx1"/>
                </a:solidFill>
                <a:latin typeface="Comic Sans MS" charset="0"/>
                <a:ea typeface="ＭＳ Ｐゴシック" charset="0"/>
              </a:defRPr>
            </a:lvl2pPr>
            <a:lvl3pPr marL="1143000" indent="-228600">
              <a:defRPr sz="1600">
                <a:solidFill>
                  <a:schemeClr val="tx1"/>
                </a:solidFill>
                <a:latin typeface="Comic Sans MS" charset="0"/>
                <a:ea typeface="ＭＳ Ｐゴシック" charset="0"/>
              </a:defRPr>
            </a:lvl3pPr>
            <a:lvl4pPr marL="1600200" indent="-228600">
              <a:defRPr sz="1600">
                <a:solidFill>
                  <a:schemeClr val="tx1"/>
                </a:solidFill>
                <a:latin typeface="Comic Sans MS" charset="0"/>
                <a:ea typeface="ＭＳ Ｐゴシック" charset="0"/>
              </a:defRPr>
            </a:lvl4pPr>
            <a:lvl5pPr marL="2057400" indent="-228600">
              <a:defRPr sz="16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a:solidFill>
                  <a:schemeClr val="tx1"/>
                </a:solidFill>
                <a:latin typeface="Comic Sans MS" charset="0"/>
                <a:ea typeface="ＭＳ Ｐゴシック" charset="0"/>
              </a:defRPr>
            </a:lvl9pPr>
          </a:lstStyle>
          <a:p>
            <a:r>
              <a:rPr lang="en-US" sz="1000"/>
              <a:t>Jason Hunt  naturalchild.org</a:t>
            </a:r>
          </a:p>
        </p:txBody>
      </p:sp>
      <p:sp>
        <p:nvSpPr>
          <p:cNvPr id="29699" name="Rectangle 4"/>
          <p:cNvSpPr>
            <a:spLocks noChangeArrowheads="1"/>
          </p:cNvSpPr>
          <p:nvPr/>
        </p:nvSpPr>
        <p:spPr bwMode="auto">
          <a:xfrm>
            <a:off x="5943600" y="5638800"/>
            <a:ext cx="2590800" cy="228600"/>
          </a:xfrm>
          <a:prstGeom prst="rect">
            <a:avLst/>
          </a:prstGeom>
          <a:solidFill>
            <a:srgbClr val="0000FF"/>
          </a:solidFill>
          <a:ln w="9525">
            <a:solidFill>
              <a:srgbClr val="0000FF"/>
            </a:solidFill>
            <a:miter lim="800000"/>
            <a:headEnd/>
            <a:tailEnd/>
          </a:ln>
        </p:spPr>
        <p:txBody>
          <a:bodyPr wrap="none" anchor="ctr"/>
          <a:lstStyle/>
          <a:p>
            <a:endParaRPr lang="en-US"/>
          </a:p>
        </p:txBody>
      </p:sp>
      <p:sp>
        <p:nvSpPr>
          <p:cNvPr id="29700" name="Text Box 5"/>
          <p:cNvSpPr txBox="1">
            <a:spLocks noChangeArrowheads="1"/>
          </p:cNvSpPr>
          <p:nvPr/>
        </p:nvSpPr>
        <p:spPr bwMode="auto">
          <a:xfrm>
            <a:off x="2438400" y="304800"/>
            <a:ext cx="4249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Comic Sans MS" charset="0"/>
                <a:ea typeface="ＭＳ Ｐゴシック" charset="0"/>
                <a:cs typeface="ＭＳ Ｐゴシック" charset="0"/>
              </a:defRPr>
            </a:lvl1pPr>
            <a:lvl2pPr marL="742950" indent="-285750">
              <a:defRPr sz="1600">
                <a:solidFill>
                  <a:schemeClr val="tx1"/>
                </a:solidFill>
                <a:latin typeface="Comic Sans MS" charset="0"/>
                <a:ea typeface="ＭＳ Ｐゴシック" charset="0"/>
              </a:defRPr>
            </a:lvl2pPr>
            <a:lvl3pPr marL="1143000" indent="-228600">
              <a:defRPr sz="1600">
                <a:solidFill>
                  <a:schemeClr val="tx1"/>
                </a:solidFill>
                <a:latin typeface="Comic Sans MS" charset="0"/>
                <a:ea typeface="ＭＳ Ｐゴシック" charset="0"/>
              </a:defRPr>
            </a:lvl3pPr>
            <a:lvl4pPr marL="1600200" indent="-228600">
              <a:defRPr sz="1600">
                <a:solidFill>
                  <a:schemeClr val="tx1"/>
                </a:solidFill>
                <a:latin typeface="Comic Sans MS" charset="0"/>
                <a:ea typeface="ＭＳ Ｐゴシック" charset="0"/>
              </a:defRPr>
            </a:lvl4pPr>
            <a:lvl5pPr marL="2057400" indent="-228600">
              <a:defRPr sz="16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a:solidFill>
                  <a:schemeClr val="tx1"/>
                </a:solidFill>
                <a:latin typeface="Comic Sans MS" charset="0"/>
                <a:ea typeface="ＭＳ Ｐゴシック" charset="0"/>
              </a:defRPr>
            </a:lvl9pPr>
          </a:lstStyle>
          <a:p>
            <a:r>
              <a:rPr lang="ja-JP" altLang="en-US" sz="2400"/>
              <a:t>“</a:t>
            </a:r>
            <a:r>
              <a:rPr lang="en-US" altLang="ja-JP" sz="2400"/>
              <a:t>Blind men and the elephant</a:t>
            </a:r>
            <a:r>
              <a:rPr lang="ja-JP" altLang="en-US" sz="2400"/>
              <a:t>”</a:t>
            </a:r>
            <a:endParaRPr lang="en-US" sz="240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381000" y="762000"/>
            <a:ext cx="8763000" cy="990600"/>
          </a:xfrm>
        </p:spPr>
        <p:txBody>
          <a:bodyPr/>
          <a:lstStyle/>
          <a:p>
            <a:pPr algn="l"/>
            <a:r>
              <a:rPr lang="en-US" sz="2800" i="1">
                <a:latin typeface="Comic Sans MS" charset="0"/>
                <a:ea typeface="ＭＳ Ｐゴシック" charset="0"/>
                <a:cs typeface="ＭＳ Ｐゴシック" charset="0"/>
              </a:rPr>
              <a:t>Recognizing the need for more effective communication and understanding between the different disciplines, CIDER</a:t>
            </a:r>
            <a:r>
              <a:rPr lang="ja-JP" altLang="en-US" sz="2800" i="1">
                <a:latin typeface="Comic Sans MS" charset="0"/>
                <a:ea typeface="ＭＳ Ｐゴシック" charset="0"/>
                <a:cs typeface="ＭＳ Ｐゴシック" charset="0"/>
              </a:rPr>
              <a:t>’</a:t>
            </a:r>
            <a:r>
              <a:rPr lang="en-US" altLang="ja-JP" sz="2800" i="1">
                <a:latin typeface="Comic Sans MS" charset="0"/>
                <a:ea typeface="ＭＳ Ｐゴシック" charset="0"/>
                <a:cs typeface="ＭＳ Ｐゴシック" charset="0"/>
              </a:rPr>
              <a:t>s goal is to provide:</a:t>
            </a:r>
            <a:endParaRPr lang="en-US" sz="2800" i="1">
              <a:latin typeface="Comic Sans MS" charset="0"/>
              <a:ea typeface="ＭＳ Ｐゴシック" charset="0"/>
              <a:cs typeface="ＭＳ Ｐゴシック" charset="0"/>
            </a:endParaRPr>
          </a:p>
        </p:txBody>
      </p:sp>
      <p:sp>
        <p:nvSpPr>
          <p:cNvPr id="30722" name="Rectangle 3"/>
          <p:cNvSpPr>
            <a:spLocks noGrp="1" noChangeArrowheads="1"/>
          </p:cNvSpPr>
          <p:nvPr>
            <p:ph type="body" idx="1"/>
          </p:nvPr>
        </p:nvSpPr>
        <p:spPr>
          <a:xfrm>
            <a:off x="609600" y="1828800"/>
            <a:ext cx="8178800" cy="4400550"/>
          </a:xfrm>
        </p:spPr>
        <p:txBody>
          <a:bodyPr/>
          <a:lstStyle/>
          <a:p>
            <a:pPr>
              <a:lnSpc>
                <a:spcPct val="80000"/>
              </a:lnSpc>
            </a:pPr>
            <a:endParaRPr lang="en-US">
              <a:latin typeface="Times New Roman" charset="0"/>
              <a:ea typeface="ＭＳ Ｐゴシック" charset="0"/>
              <a:cs typeface="ＭＳ Ｐゴシック" charset="0"/>
            </a:endParaRPr>
          </a:p>
          <a:p>
            <a:pPr>
              <a:lnSpc>
                <a:spcPct val="80000"/>
              </a:lnSpc>
            </a:pPr>
            <a:r>
              <a:rPr lang="en-US" sz="2800">
                <a:latin typeface="Comic Sans MS" charset="0"/>
                <a:ea typeface="ＭＳ Ｐゴシック" charset="0"/>
                <a:cs typeface="ＭＳ Ｐゴシック" charset="0"/>
              </a:rPr>
              <a:t>An intellectual framework for  integrated multi-disciplinary research in the geosciences</a:t>
            </a:r>
          </a:p>
          <a:p>
            <a:pPr>
              <a:lnSpc>
                <a:spcPct val="80000"/>
              </a:lnSpc>
            </a:pPr>
            <a:endParaRPr lang="en-US" sz="2800">
              <a:latin typeface="Comic Sans MS" charset="0"/>
              <a:ea typeface="ＭＳ Ｐゴシック" charset="0"/>
              <a:cs typeface="ＭＳ Ｐゴシック" charset="0"/>
            </a:endParaRPr>
          </a:p>
          <a:p>
            <a:pPr>
              <a:lnSpc>
                <a:spcPct val="80000"/>
              </a:lnSpc>
            </a:pPr>
            <a:r>
              <a:rPr lang="en-US" sz="2800">
                <a:latin typeface="Comic Sans MS" charset="0"/>
                <a:ea typeface="ＭＳ Ｐゴシック" charset="0"/>
                <a:cs typeface="ＭＳ Ｐゴシック" charset="0"/>
              </a:rPr>
              <a:t>The necessary complement to growing infrastructure for data gathering and distribution</a:t>
            </a:r>
          </a:p>
          <a:p>
            <a:pPr>
              <a:lnSpc>
                <a:spcPct val="80000"/>
              </a:lnSpc>
            </a:pPr>
            <a:endParaRPr lang="en-US" sz="2800">
              <a:latin typeface="Comic Sans MS" charset="0"/>
              <a:ea typeface="ＭＳ Ｐゴシック" charset="0"/>
              <a:cs typeface="ＭＳ Ｐゴシック" charset="0"/>
            </a:endParaRPr>
          </a:p>
          <a:p>
            <a:pPr>
              <a:lnSpc>
                <a:spcPct val="80000"/>
              </a:lnSpc>
            </a:pPr>
            <a:r>
              <a:rPr lang="en-US" sz="2800">
                <a:latin typeface="Comic Sans MS" charset="0"/>
                <a:ea typeface="ＭＳ Ｐゴシック" charset="0"/>
                <a:cs typeface="ＭＳ Ｐゴシック" charset="0"/>
              </a:rPr>
              <a:t>Across-disciplinary educational environment to prepare the next generation of earth scientists</a:t>
            </a:r>
          </a:p>
          <a:p>
            <a:pPr>
              <a:lnSpc>
                <a:spcPct val="80000"/>
              </a:lnSpc>
            </a:pPr>
            <a:endParaRPr lang="en-US" sz="2800">
              <a:latin typeface="Comic Sans MS" charset="0"/>
              <a:ea typeface="ＭＳ Ｐゴシック" charset="0"/>
              <a:cs typeface="ＭＳ Ｐゴシック" charset="0"/>
            </a:endParaRPr>
          </a:p>
        </p:txBody>
      </p:sp>
      <p:pic>
        <p:nvPicPr>
          <p:cNvPr id="30723" name="Picture 4" descr="logo_cider_small.jpg"/>
          <p:cNvPicPr>
            <a:picLocks noChangeAspect="1"/>
          </p:cNvPicPr>
          <p:nvPr/>
        </p:nvPicPr>
        <p:blipFill>
          <a:blip r:embed="rId2">
            <a:extLst>
              <a:ext uri="{28A0092B-C50C-407E-A947-70E740481C1C}">
                <a14:useLocalDpi xmlns:a14="http://schemas.microsoft.com/office/drawing/2010/main" val="0"/>
              </a:ext>
            </a:extLst>
          </a:blip>
          <a:srcRect l="6180" t="13792"/>
          <a:stretch>
            <a:fillRect/>
          </a:stretch>
        </p:blipFill>
        <p:spPr bwMode="auto">
          <a:xfrm>
            <a:off x="7467600" y="-20638"/>
            <a:ext cx="1676400" cy="100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609600" y="304800"/>
            <a:ext cx="7772400" cy="762000"/>
          </a:xfrm>
        </p:spPr>
        <p:txBody>
          <a:bodyPr/>
          <a:lstStyle/>
          <a:p>
            <a:r>
              <a:rPr lang="en-US" sz="4000">
                <a:latin typeface="Comic Sans MS" charset="0"/>
                <a:ea typeface="ＭＳ Ｐゴシック" charset="0"/>
                <a:cs typeface="ＭＳ Ｐゴシック" charset="0"/>
              </a:rPr>
              <a:t>CIDER: A</a:t>
            </a:r>
            <a:r>
              <a:rPr lang="ja-JP" altLang="en-US" sz="4000">
                <a:latin typeface="Comic Sans MS" charset="0"/>
                <a:ea typeface="ＭＳ Ｐゴシック" charset="0"/>
                <a:cs typeface="ＭＳ Ｐゴシック" charset="0"/>
              </a:rPr>
              <a:t>”</a:t>
            </a:r>
            <a:r>
              <a:rPr lang="en-US" altLang="ja-JP" sz="4000">
                <a:latin typeface="Comic Sans MS" charset="0"/>
                <a:ea typeface="ＭＳ Ｐゴシック" charset="0"/>
                <a:cs typeface="ＭＳ Ｐゴシック" charset="0"/>
              </a:rPr>
              <a:t>research incubator</a:t>
            </a:r>
            <a:r>
              <a:rPr lang="ja-JP" altLang="en-US" sz="4000">
                <a:latin typeface="Comic Sans MS" charset="0"/>
                <a:ea typeface="ＭＳ Ｐゴシック" charset="0"/>
                <a:cs typeface="ＭＳ Ｐゴシック" charset="0"/>
              </a:rPr>
              <a:t>”</a:t>
            </a:r>
            <a:r>
              <a:rPr lang="en-US" altLang="ja-JP" sz="4000">
                <a:latin typeface="Comic Sans MS" charset="0"/>
                <a:ea typeface="ＭＳ Ｐゴシック" charset="0"/>
                <a:cs typeface="ＭＳ Ｐゴシック" charset="0"/>
              </a:rPr>
              <a:t>:</a:t>
            </a:r>
            <a:endParaRPr lang="en-US" sz="4000">
              <a:latin typeface="Comic Sans MS" charset="0"/>
              <a:ea typeface="ＭＳ Ｐゴシック" charset="0"/>
              <a:cs typeface="ＭＳ Ｐゴシック" charset="0"/>
            </a:endParaRPr>
          </a:p>
        </p:txBody>
      </p:sp>
      <p:sp>
        <p:nvSpPr>
          <p:cNvPr id="31746" name="Rectangle 3"/>
          <p:cNvSpPr>
            <a:spLocks noGrp="1" noChangeArrowheads="1"/>
          </p:cNvSpPr>
          <p:nvPr>
            <p:ph type="body" idx="1"/>
          </p:nvPr>
        </p:nvSpPr>
        <p:spPr>
          <a:xfrm>
            <a:off x="457200" y="1371600"/>
            <a:ext cx="8178800" cy="4686300"/>
          </a:xfrm>
        </p:spPr>
        <p:txBody>
          <a:bodyPr/>
          <a:lstStyle/>
          <a:p>
            <a:r>
              <a:rPr lang="en-US" sz="2400" i="1">
                <a:latin typeface="Comic Sans MS" charset="0"/>
                <a:ea typeface="ＭＳ Ｐゴシック" charset="0"/>
                <a:cs typeface="ＭＳ Ｐゴシック" charset="0"/>
              </a:rPr>
              <a:t>Working model</a:t>
            </a:r>
            <a:r>
              <a:rPr lang="en-US" sz="2400">
                <a:latin typeface="Comic Sans MS" charset="0"/>
                <a:ea typeface="ＭＳ Ｐゴシック" charset="0"/>
                <a:cs typeface="ＭＳ Ｐゴシック" charset="0"/>
              </a:rPr>
              <a:t>: KITP ( Kavli Institute for Theoretical Physics, UC Santa Barbara)</a:t>
            </a:r>
          </a:p>
          <a:p>
            <a:endParaRPr lang="en-US" sz="2400">
              <a:latin typeface="Comic Sans MS" charset="0"/>
              <a:ea typeface="ＭＳ Ｐゴシック" charset="0"/>
              <a:cs typeface="ＭＳ Ｐゴシック" charset="0"/>
            </a:endParaRPr>
          </a:p>
          <a:p>
            <a:pPr lvl="1"/>
            <a:r>
              <a:rPr lang="en-US" sz="2400">
                <a:latin typeface="Comic Sans MS" charset="0"/>
                <a:ea typeface="ＭＳ Ｐゴシック" charset="0"/>
              </a:rPr>
              <a:t>Programs on particular themes last 4-6 months</a:t>
            </a:r>
          </a:p>
          <a:p>
            <a:pPr lvl="1"/>
            <a:r>
              <a:rPr lang="en-US" sz="2400">
                <a:latin typeface="Comic Sans MS" charset="0"/>
                <a:ea typeface="ＭＳ Ｐゴシック" charset="0"/>
              </a:rPr>
              <a:t>typically start with a workshop</a:t>
            </a:r>
          </a:p>
          <a:p>
            <a:pPr lvl="1"/>
            <a:r>
              <a:rPr lang="en-US" sz="2400">
                <a:latin typeface="Comic Sans MS" charset="0"/>
                <a:ea typeface="ＭＳ Ｐゴシック" charset="0"/>
              </a:rPr>
              <a:t>Framework for informal interactions</a:t>
            </a:r>
          </a:p>
          <a:p>
            <a:pPr lvl="1"/>
            <a:r>
              <a:rPr lang="en-US" sz="2400">
                <a:latin typeface="Comic Sans MS" charset="0"/>
                <a:ea typeface="ＭＳ Ｐゴシック" charset="0"/>
              </a:rPr>
              <a:t>at any given time ~20 participants</a:t>
            </a:r>
          </a:p>
          <a:p>
            <a:pPr lvl="1"/>
            <a:r>
              <a:rPr lang="en-US" sz="2400">
                <a:latin typeface="Comic Sans MS" charset="0"/>
                <a:ea typeface="ＭＳ Ｐゴシック" charset="0"/>
              </a:rPr>
              <a:t>each participant commits to stay at least 3 weeks.</a:t>
            </a:r>
          </a:p>
          <a:p>
            <a:pPr lvl="1"/>
            <a:endParaRPr lang="en-US" sz="2400">
              <a:latin typeface="Comic Sans MS" charset="0"/>
              <a:ea typeface="ＭＳ Ｐゴシック" charset="0"/>
            </a:endParaRPr>
          </a:p>
          <a:p>
            <a:r>
              <a:rPr lang="en-US" sz="2400" i="1">
                <a:latin typeface="Comic Sans MS" charset="0"/>
                <a:ea typeface="ＭＳ Ｐゴシック" charset="0"/>
                <a:cs typeface="ＭＳ Ｐゴシック" charset="0"/>
              </a:rPr>
              <a:t>Adapt this model</a:t>
            </a:r>
            <a:r>
              <a:rPr lang="en-US" sz="2400">
                <a:latin typeface="Comic Sans MS" charset="0"/>
                <a:ea typeface="ＭＳ Ｐゴシック" charset="0"/>
                <a:cs typeface="ＭＳ Ｐゴシック" charset="0"/>
              </a:rPr>
              <a:t> to the unique needs of Geosciences</a:t>
            </a:r>
          </a:p>
          <a:p>
            <a:pPr lvl="1"/>
            <a:endParaRPr lang="en-US" sz="2400">
              <a:latin typeface="Comic Sans MS" charset="0"/>
              <a:ea typeface="ＭＳ Ｐゴシック" charset="0"/>
            </a:endParaRPr>
          </a:p>
          <a:p>
            <a:endParaRPr lang="en-US">
              <a:latin typeface="Comic Sans MS" charset="0"/>
              <a:ea typeface="ＭＳ Ｐゴシック" charset="0"/>
              <a:cs typeface="ＭＳ Ｐゴシック" charset="0"/>
            </a:endParaRPr>
          </a:p>
        </p:txBody>
      </p:sp>
      <p:pic>
        <p:nvPicPr>
          <p:cNvPr id="31747" name="Picture 4" descr="logo_cider_small.jpg"/>
          <p:cNvPicPr>
            <a:picLocks noChangeAspect="1"/>
          </p:cNvPicPr>
          <p:nvPr/>
        </p:nvPicPr>
        <p:blipFill>
          <a:blip r:embed="rId2">
            <a:extLst>
              <a:ext uri="{28A0092B-C50C-407E-A947-70E740481C1C}">
                <a14:useLocalDpi xmlns:a14="http://schemas.microsoft.com/office/drawing/2010/main" val="0"/>
              </a:ext>
            </a:extLst>
          </a:blip>
          <a:srcRect l="6180" t="13792"/>
          <a:stretch>
            <a:fillRect/>
          </a:stretch>
        </p:blipFill>
        <p:spPr bwMode="auto">
          <a:xfrm>
            <a:off x="7467600" y="5854700"/>
            <a:ext cx="16764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762000" y="0"/>
            <a:ext cx="7772400" cy="1143000"/>
          </a:xfrm>
        </p:spPr>
        <p:txBody>
          <a:bodyPr/>
          <a:lstStyle/>
          <a:p>
            <a:r>
              <a:rPr lang="en-US" sz="3600">
                <a:latin typeface="Comic Sans MS" charset="0"/>
                <a:ea typeface="ＭＳ Ｐゴシック" charset="0"/>
                <a:cs typeface="Comic Sans MS" charset="0"/>
              </a:rPr>
              <a:t>CIDER activities 2003-2010</a:t>
            </a:r>
          </a:p>
        </p:txBody>
      </p:sp>
      <p:sp>
        <p:nvSpPr>
          <p:cNvPr id="32770" name="Content Placeholder 2"/>
          <p:cNvSpPr>
            <a:spLocks noGrp="1"/>
          </p:cNvSpPr>
          <p:nvPr>
            <p:ph idx="1"/>
          </p:nvPr>
        </p:nvSpPr>
        <p:spPr>
          <a:xfrm>
            <a:off x="685800" y="1219200"/>
            <a:ext cx="7772400" cy="4114800"/>
          </a:xfrm>
        </p:spPr>
        <p:txBody>
          <a:bodyPr/>
          <a:lstStyle/>
          <a:p>
            <a:r>
              <a:rPr lang="en-US" sz="2800">
                <a:latin typeface="Comic Sans MS" charset="0"/>
                <a:ea typeface="ＭＳ Ｐゴシック" charset="0"/>
                <a:cs typeface="Comic Sans MS" charset="0"/>
              </a:rPr>
              <a:t>(1) Two community workshops</a:t>
            </a:r>
          </a:p>
          <a:p>
            <a:endParaRPr lang="en-US" sz="2800" i="1">
              <a:latin typeface="Comic Sans MS" charset="0"/>
              <a:ea typeface="ＭＳ Ｐゴシック" charset="0"/>
              <a:cs typeface="Comic Sans MS" charset="0"/>
            </a:endParaRPr>
          </a:p>
          <a:p>
            <a:pPr lvl="1"/>
            <a:r>
              <a:rPr lang="en-US" sz="2400">
                <a:latin typeface="Comic Sans MS" charset="0"/>
                <a:ea typeface="ＭＳ Ｐゴシック" charset="0"/>
                <a:cs typeface="Comic Sans MS" charset="0"/>
              </a:rPr>
              <a:t>May 2003 (Marconi Center, CA)</a:t>
            </a:r>
          </a:p>
          <a:p>
            <a:pPr lvl="2"/>
            <a:r>
              <a:rPr lang="en-US" sz="2000">
                <a:latin typeface="Comic Sans MS" charset="0"/>
                <a:ea typeface="ＭＳ Ｐゴシック" charset="0"/>
                <a:cs typeface="Comic Sans MS" charset="0"/>
              </a:rPr>
              <a:t>Define the scope and format of CIDER</a:t>
            </a:r>
          </a:p>
          <a:p>
            <a:pPr lvl="2"/>
            <a:r>
              <a:rPr lang="en-US" sz="2000">
                <a:latin typeface="Comic Sans MS" charset="0"/>
                <a:ea typeface="ＭＳ Ｐゴシック" charset="0"/>
                <a:cs typeface="Comic Sans MS" charset="0"/>
              </a:rPr>
              <a:t>Resulted in proposal to NSF/CSEDI-&gt; funded 4 summer programs (2004, 2006, 2008, 2010)</a:t>
            </a:r>
          </a:p>
          <a:p>
            <a:pPr lvl="2"/>
            <a:endParaRPr lang="en-US" sz="2000">
              <a:latin typeface="Comic Sans MS" charset="0"/>
              <a:ea typeface="ＭＳ Ｐゴシック" charset="0"/>
              <a:cs typeface="Comic Sans MS" charset="0"/>
            </a:endParaRPr>
          </a:p>
          <a:p>
            <a:pPr lvl="1"/>
            <a:r>
              <a:rPr lang="en-US" sz="2400">
                <a:latin typeface="Comic Sans MS" charset="0"/>
                <a:ea typeface="ＭＳ Ｐゴシック" charset="0"/>
                <a:cs typeface="Comic Sans MS" charset="0"/>
              </a:rPr>
              <a:t>May 2009 (Marconi Center, CA)</a:t>
            </a:r>
          </a:p>
          <a:p>
            <a:pPr lvl="2"/>
            <a:r>
              <a:rPr lang="en-US" sz="2000">
                <a:latin typeface="Comic Sans MS" charset="0"/>
                <a:ea typeface="ＭＳ Ｐゴシック" charset="0"/>
                <a:cs typeface="Comic Sans MS" charset="0"/>
              </a:rPr>
              <a:t>Review past activities, define the scope of CIDER-II -&gt; </a:t>
            </a:r>
            <a:r>
              <a:rPr lang="ja-JP" altLang="en-US" sz="2000">
                <a:latin typeface="Comic Sans MS" charset="0"/>
                <a:ea typeface="ＭＳ Ｐゴシック" charset="0"/>
                <a:cs typeface="Comic Sans MS" charset="0"/>
              </a:rPr>
              <a:t>“</a:t>
            </a:r>
            <a:r>
              <a:rPr lang="en-US" altLang="ja-JP" sz="2000">
                <a:latin typeface="Comic Sans MS" charset="0"/>
                <a:ea typeface="ＭＳ Ｐゴシック" charset="0"/>
                <a:cs typeface="Comic Sans MS" charset="0"/>
              </a:rPr>
              <a:t>D</a:t>
            </a:r>
            <a:r>
              <a:rPr lang="ja-JP" altLang="en-US" sz="2000">
                <a:latin typeface="Comic Sans MS" charset="0"/>
                <a:ea typeface="ＭＳ Ｐゴシック" charset="0"/>
                <a:cs typeface="Comic Sans MS" charset="0"/>
              </a:rPr>
              <a:t>”</a:t>
            </a:r>
            <a:r>
              <a:rPr lang="en-US" altLang="ja-JP" sz="2000">
                <a:latin typeface="Comic Sans MS" charset="0"/>
                <a:ea typeface="ＭＳ Ｐゴシック" charset="0"/>
                <a:cs typeface="Comic Sans MS" charset="0"/>
              </a:rPr>
              <a:t> changed from </a:t>
            </a:r>
            <a:r>
              <a:rPr lang="ja-JP" altLang="en-US" sz="2000">
                <a:latin typeface="Comic Sans MS" charset="0"/>
                <a:ea typeface="ＭＳ Ｐゴシック" charset="0"/>
                <a:cs typeface="Comic Sans MS" charset="0"/>
              </a:rPr>
              <a:t>“</a:t>
            </a:r>
            <a:r>
              <a:rPr lang="en-US" altLang="ja-JP" sz="2000">
                <a:latin typeface="Comic Sans MS" charset="0"/>
                <a:ea typeface="ＭＳ Ｐゴシック" charset="0"/>
                <a:cs typeface="Comic Sans MS" charset="0"/>
              </a:rPr>
              <a:t>Deep</a:t>
            </a:r>
            <a:r>
              <a:rPr lang="ja-JP" altLang="en-US" sz="2000">
                <a:latin typeface="Comic Sans MS" charset="0"/>
                <a:ea typeface="ＭＳ Ｐゴシック" charset="0"/>
                <a:cs typeface="Comic Sans MS" charset="0"/>
              </a:rPr>
              <a:t>”</a:t>
            </a:r>
            <a:r>
              <a:rPr lang="en-US" altLang="ja-JP" sz="2000">
                <a:latin typeface="Comic Sans MS" charset="0"/>
                <a:ea typeface="ＭＳ Ｐゴシック" charset="0"/>
                <a:cs typeface="Comic Sans MS" charset="0"/>
              </a:rPr>
              <a:t> to </a:t>
            </a:r>
            <a:r>
              <a:rPr lang="ja-JP" altLang="en-US" sz="2000">
                <a:latin typeface="Comic Sans MS" charset="0"/>
                <a:ea typeface="ＭＳ Ｐゴシック" charset="0"/>
                <a:cs typeface="Comic Sans MS" charset="0"/>
              </a:rPr>
              <a:t>“</a:t>
            </a:r>
            <a:r>
              <a:rPr lang="en-US" altLang="ja-JP" sz="2000">
                <a:latin typeface="Comic Sans MS" charset="0"/>
                <a:ea typeface="ＭＳ Ｐゴシック" charset="0"/>
                <a:cs typeface="Comic Sans MS" charset="0"/>
              </a:rPr>
              <a:t>Dynamic</a:t>
            </a:r>
            <a:r>
              <a:rPr lang="ja-JP" altLang="en-US" sz="2000">
                <a:latin typeface="Comic Sans MS" charset="0"/>
                <a:ea typeface="ＭＳ Ｐゴシック" charset="0"/>
                <a:cs typeface="Comic Sans MS" charset="0"/>
              </a:rPr>
              <a:t>”</a:t>
            </a:r>
            <a:endParaRPr lang="en-US" altLang="ja-JP" sz="2000">
              <a:latin typeface="Comic Sans MS" charset="0"/>
              <a:ea typeface="ＭＳ Ｐゴシック" charset="0"/>
              <a:cs typeface="Comic Sans MS" charset="0"/>
            </a:endParaRPr>
          </a:p>
          <a:p>
            <a:pPr lvl="2"/>
            <a:r>
              <a:rPr lang="en-US" sz="2000">
                <a:latin typeface="Comic Sans MS" charset="0"/>
                <a:ea typeface="ＭＳ Ｐゴシック" charset="0"/>
                <a:cs typeface="Comic Sans MS" charset="0"/>
              </a:rPr>
              <a:t>Resulted in proposals to NSF/CSEDI (2011 summer program) and preproposal to FESD- sept 2010</a:t>
            </a:r>
          </a:p>
          <a:p>
            <a:pPr lvl="2"/>
            <a:endParaRPr lang="en-US">
              <a:latin typeface="Times New Roman" charset="0"/>
              <a:ea typeface="ＭＳ Ｐゴシック" charset="0"/>
            </a:endParaRPr>
          </a:p>
        </p:txBody>
      </p:sp>
      <p:pic>
        <p:nvPicPr>
          <p:cNvPr id="32771" name="Picture 3" descr="head.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13488"/>
            <a:ext cx="28194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4" descr="logo_cider_small.jpg"/>
          <p:cNvPicPr>
            <a:picLocks noChangeAspect="1"/>
          </p:cNvPicPr>
          <p:nvPr/>
        </p:nvPicPr>
        <p:blipFill>
          <a:blip r:embed="rId3">
            <a:extLst>
              <a:ext uri="{28A0092B-C50C-407E-A947-70E740481C1C}">
                <a14:useLocalDpi xmlns:a14="http://schemas.microsoft.com/office/drawing/2010/main" val="0"/>
              </a:ext>
            </a:extLst>
          </a:blip>
          <a:srcRect l="6180" t="13792"/>
          <a:stretch>
            <a:fillRect/>
          </a:stretch>
        </p:blipFill>
        <p:spPr bwMode="auto">
          <a:xfrm>
            <a:off x="7467600" y="5854700"/>
            <a:ext cx="16764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TextBox 4"/>
          <p:cNvSpPr txBox="1">
            <a:spLocks noChangeArrowheads="1"/>
          </p:cNvSpPr>
          <p:nvPr/>
        </p:nvSpPr>
        <p:spPr bwMode="auto">
          <a:xfrm>
            <a:off x="152400" y="304800"/>
            <a:ext cx="4419600" cy="2246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Comic Sans MS" charset="0"/>
                <a:ea typeface="ＭＳ Ｐゴシック" charset="0"/>
                <a:cs typeface="ＭＳ Ｐゴシック" charset="0"/>
              </a:defRPr>
            </a:lvl1pPr>
            <a:lvl2pPr marL="742950" indent="-285750">
              <a:defRPr sz="1600">
                <a:solidFill>
                  <a:schemeClr val="tx1"/>
                </a:solidFill>
                <a:latin typeface="Comic Sans MS" charset="0"/>
                <a:ea typeface="ＭＳ Ｐゴシック" charset="0"/>
              </a:defRPr>
            </a:lvl2pPr>
            <a:lvl3pPr marL="1143000" indent="-228600">
              <a:defRPr sz="1600">
                <a:solidFill>
                  <a:schemeClr val="tx1"/>
                </a:solidFill>
                <a:latin typeface="Comic Sans MS" charset="0"/>
                <a:ea typeface="ＭＳ Ｐゴシック" charset="0"/>
              </a:defRPr>
            </a:lvl3pPr>
            <a:lvl4pPr marL="1600200" indent="-228600">
              <a:defRPr sz="1600">
                <a:solidFill>
                  <a:schemeClr val="tx1"/>
                </a:solidFill>
                <a:latin typeface="Comic Sans MS" charset="0"/>
                <a:ea typeface="ＭＳ Ｐゴシック" charset="0"/>
              </a:defRPr>
            </a:lvl4pPr>
            <a:lvl5pPr marL="2057400" indent="-228600">
              <a:defRPr sz="16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a:solidFill>
                  <a:schemeClr val="tx1"/>
                </a:solidFill>
                <a:latin typeface="Comic Sans MS" charset="0"/>
                <a:ea typeface="ＭＳ Ｐゴシック" charset="0"/>
              </a:defRPr>
            </a:lvl9pPr>
          </a:lstStyle>
          <a:p>
            <a:r>
              <a:rPr lang="en-US" sz="1800" b="1">
                <a:solidFill>
                  <a:schemeClr val="tx2"/>
                </a:solidFill>
                <a:latin typeface="Calibri" charset="0"/>
                <a:cs typeface="Calibri" charset="0"/>
              </a:rPr>
              <a:t>2004 Summer Program:07/12/04-08/06/04</a:t>
            </a:r>
          </a:p>
          <a:p>
            <a:endParaRPr lang="en-US" sz="1800" b="1">
              <a:solidFill>
                <a:schemeClr val="tx2"/>
              </a:solidFill>
              <a:latin typeface="Calibri" charset="0"/>
              <a:cs typeface="Calibri" charset="0"/>
            </a:endParaRPr>
          </a:p>
          <a:p>
            <a:r>
              <a:rPr lang="ja-JP" altLang="en-US" sz="1800">
                <a:solidFill>
                  <a:srgbClr val="00E7E7"/>
                </a:solidFill>
                <a:latin typeface="Calibri" charset="0"/>
                <a:cs typeface="Calibri" charset="0"/>
              </a:rPr>
              <a:t>“</a:t>
            </a:r>
            <a:r>
              <a:rPr lang="en-US" altLang="ja-JP" sz="1800" b="1" i="1">
                <a:solidFill>
                  <a:srgbClr val="00E7E7"/>
                </a:solidFill>
                <a:latin typeface="Calibri" charset="0"/>
                <a:cs typeface="Calibri" charset="0"/>
              </a:rPr>
              <a:t>Relating seismological and geochemical heterogeneity in the earth</a:t>
            </a:r>
            <a:r>
              <a:rPr lang="ja-JP" altLang="en-US" sz="1800" b="1" i="1">
                <a:solidFill>
                  <a:srgbClr val="00E7E7"/>
                </a:solidFill>
                <a:latin typeface="Calibri" charset="0"/>
                <a:cs typeface="Calibri" charset="0"/>
              </a:rPr>
              <a:t>’</a:t>
            </a:r>
            <a:r>
              <a:rPr lang="en-US" altLang="ja-JP" sz="1800" b="1" i="1">
                <a:solidFill>
                  <a:srgbClr val="00E7E7"/>
                </a:solidFill>
                <a:latin typeface="Calibri" charset="0"/>
                <a:cs typeface="Calibri" charset="0"/>
              </a:rPr>
              <a:t>s mantle</a:t>
            </a:r>
            <a:r>
              <a:rPr lang="ja-JP" altLang="en-US" sz="1800" b="1" i="1">
                <a:solidFill>
                  <a:srgbClr val="00E7E7"/>
                </a:solidFill>
                <a:latin typeface="Calibri" charset="0"/>
                <a:cs typeface="Calibri" charset="0"/>
              </a:rPr>
              <a:t>”</a:t>
            </a:r>
            <a:endParaRPr lang="en-US" altLang="ja-JP" sz="1800" b="1" i="1">
              <a:solidFill>
                <a:srgbClr val="00E7E7"/>
              </a:solidFill>
              <a:latin typeface="Calibri" charset="0"/>
              <a:cs typeface="Calibri" charset="0"/>
            </a:endParaRPr>
          </a:p>
          <a:p>
            <a:endParaRPr lang="en-US" sz="1800" i="1">
              <a:latin typeface="Calibri" charset="0"/>
              <a:cs typeface="Calibri" charset="0"/>
            </a:endParaRPr>
          </a:p>
          <a:p>
            <a:r>
              <a:rPr lang="en-US" sz="1800">
                <a:latin typeface="Calibri" charset="0"/>
                <a:cs typeface="Calibri" charset="0"/>
              </a:rPr>
              <a:t>2 weeks tutorial + 2 weeks workshop</a:t>
            </a:r>
          </a:p>
          <a:p>
            <a:r>
              <a:rPr lang="en-US">
                <a:latin typeface="Calibri" charset="0"/>
                <a:cs typeface="Calibri" charset="0"/>
              </a:rPr>
              <a:t>30 grad students/post-docs</a:t>
            </a:r>
          </a:p>
          <a:p>
            <a:r>
              <a:rPr lang="en-US">
                <a:latin typeface="Calibri" charset="0"/>
                <a:cs typeface="Calibri" charset="0"/>
              </a:rPr>
              <a:t>21 junior/senior scientists </a:t>
            </a:r>
          </a:p>
        </p:txBody>
      </p:sp>
      <p:sp>
        <p:nvSpPr>
          <p:cNvPr id="6" name="TextBox 5"/>
          <p:cNvSpPr txBox="1">
            <a:spLocks noChangeArrowheads="1"/>
          </p:cNvSpPr>
          <p:nvPr/>
        </p:nvSpPr>
        <p:spPr bwMode="auto">
          <a:xfrm>
            <a:off x="0" y="3200400"/>
            <a:ext cx="4495800" cy="2124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Comic Sans MS" charset="0"/>
                <a:ea typeface="ＭＳ Ｐゴシック" charset="0"/>
                <a:cs typeface="ＭＳ Ｐゴシック" charset="0"/>
              </a:defRPr>
            </a:lvl1pPr>
            <a:lvl2pPr marL="742950" indent="-285750">
              <a:defRPr sz="1600">
                <a:solidFill>
                  <a:schemeClr val="tx1"/>
                </a:solidFill>
                <a:latin typeface="Comic Sans MS" charset="0"/>
                <a:ea typeface="ＭＳ Ｐゴシック" charset="0"/>
              </a:defRPr>
            </a:lvl2pPr>
            <a:lvl3pPr marL="1143000" indent="-228600">
              <a:defRPr sz="1600">
                <a:solidFill>
                  <a:schemeClr val="tx1"/>
                </a:solidFill>
                <a:latin typeface="Comic Sans MS" charset="0"/>
                <a:ea typeface="ＭＳ Ｐゴシック" charset="0"/>
              </a:defRPr>
            </a:lvl3pPr>
            <a:lvl4pPr marL="1600200" indent="-228600">
              <a:defRPr sz="1600">
                <a:solidFill>
                  <a:schemeClr val="tx1"/>
                </a:solidFill>
                <a:latin typeface="Comic Sans MS" charset="0"/>
                <a:ea typeface="ＭＳ Ｐゴシック" charset="0"/>
              </a:defRPr>
            </a:lvl4pPr>
            <a:lvl5pPr marL="2057400" indent="-228600">
              <a:defRPr sz="16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a:solidFill>
                  <a:schemeClr val="tx1"/>
                </a:solidFill>
                <a:latin typeface="Comic Sans MS" charset="0"/>
                <a:ea typeface="ＭＳ Ｐゴシック" charset="0"/>
              </a:defRPr>
            </a:lvl9pPr>
          </a:lstStyle>
          <a:p>
            <a:r>
              <a:rPr lang="en-US" sz="1800" b="1">
                <a:solidFill>
                  <a:schemeClr val="tx2"/>
                </a:solidFill>
                <a:latin typeface="Calibri" charset="0"/>
                <a:cs typeface="Calibri" charset="0"/>
              </a:rPr>
              <a:t>2006 Summer Program : 07/16/06-08/06/06</a:t>
            </a:r>
          </a:p>
          <a:p>
            <a:endParaRPr lang="en-US" sz="1400" b="1">
              <a:solidFill>
                <a:schemeClr val="tx2"/>
              </a:solidFill>
              <a:latin typeface="Calibri" charset="0"/>
              <a:cs typeface="Calibri" charset="0"/>
            </a:endParaRPr>
          </a:p>
          <a:p>
            <a:r>
              <a:rPr lang="en-US" sz="1800" i="1">
                <a:solidFill>
                  <a:srgbClr val="00E7E7"/>
                </a:solidFill>
                <a:latin typeface="Calibri" charset="0"/>
                <a:cs typeface="Calibri" charset="0"/>
              </a:rPr>
              <a:t> </a:t>
            </a:r>
            <a:r>
              <a:rPr lang="ja-JP" altLang="en-US" sz="1800" i="1">
                <a:solidFill>
                  <a:srgbClr val="00E7E7"/>
                </a:solidFill>
                <a:latin typeface="Calibri" charset="0"/>
                <a:cs typeface="Calibri" charset="0"/>
              </a:rPr>
              <a:t>“</a:t>
            </a:r>
            <a:r>
              <a:rPr lang="en-US" altLang="ja-JP" sz="1800" b="1" i="1">
                <a:solidFill>
                  <a:srgbClr val="00E7E7"/>
                </a:solidFill>
                <a:latin typeface="Calibri" charset="0"/>
                <a:cs typeface="Calibri" charset="0"/>
              </a:rPr>
              <a:t>The earth</a:t>
            </a:r>
            <a:r>
              <a:rPr lang="ja-JP" altLang="en-US" sz="1800" b="1" i="1">
                <a:solidFill>
                  <a:srgbClr val="00E7E7"/>
                </a:solidFill>
                <a:latin typeface="Calibri" charset="0"/>
                <a:cs typeface="Calibri" charset="0"/>
              </a:rPr>
              <a:t>’</a:t>
            </a:r>
            <a:r>
              <a:rPr lang="en-US" altLang="ja-JP" sz="1800" b="1" i="1">
                <a:solidFill>
                  <a:srgbClr val="00E7E7"/>
                </a:solidFill>
                <a:latin typeface="Calibri" charset="0"/>
                <a:cs typeface="Calibri" charset="0"/>
              </a:rPr>
              <a:t> s transition zone</a:t>
            </a:r>
            <a:r>
              <a:rPr lang="ja-JP" altLang="en-US" sz="1800" b="1" i="1">
                <a:solidFill>
                  <a:srgbClr val="00E7E7"/>
                </a:solidFill>
                <a:latin typeface="Calibri" charset="0"/>
                <a:cs typeface="Calibri" charset="0"/>
              </a:rPr>
              <a:t>”</a:t>
            </a:r>
            <a:endParaRPr lang="en-US" altLang="ja-JP" sz="1800" b="1" i="1">
              <a:solidFill>
                <a:srgbClr val="FF0000"/>
              </a:solidFill>
              <a:latin typeface="Calibri" charset="0"/>
              <a:cs typeface="Calibri" charset="0"/>
            </a:endParaRPr>
          </a:p>
          <a:p>
            <a:endParaRPr lang="en-US" sz="1400" i="1">
              <a:latin typeface="Calibri" charset="0"/>
              <a:cs typeface="Calibri" charset="0"/>
            </a:endParaRPr>
          </a:p>
          <a:p>
            <a:r>
              <a:rPr lang="en-US" sz="1800">
                <a:latin typeface="Calibri" charset="0"/>
                <a:cs typeface="Calibri" charset="0"/>
              </a:rPr>
              <a:t>Overlapping 2 weeks tutorial/2 weeks workshop </a:t>
            </a:r>
          </a:p>
          <a:p>
            <a:r>
              <a:rPr lang="en-US">
                <a:latin typeface="Calibri" charset="0"/>
                <a:cs typeface="Calibri" charset="0"/>
              </a:rPr>
              <a:t>35 grad students/postdocs</a:t>
            </a:r>
          </a:p>
          <a:p>
            <a:r>
              <a:rPr lang="en-US">
                <a:latin typeface="Calibri" charset="0"/>
                <a:cs typeface="Calibri" charset="0"/>
              </a:rPr>
              <a:t>20 junior/senior scientists</a:t>
            </a:r>
          </a:p>
        </p:txBody>
      </p:sp>
      <p:sp>
        <p:nvSpPr>
          <p:cNvPr id="7" name="TextBox 6"/>
          <p:cNvSpPr txBox="1">
            <a:spLocks noChangeArrowheads="1"/>
          </p:cNvSpPr>
          <p:nvPr/>
        </p:nvSpPr>
        <p:spPr bwMode="auto">
          <a:xfrm>
            <a:off x="4876800" y="228600"/>
            <a:ext cx="3962400" cy="29860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Comic Sans MS" charset="0"/>
                <a:ea typeface="ＭＳ Ｐゴシック" charset="0"/>
                <a:cs typeface="ＭＳ Ｐゴシック" charset="0"/>
              </a:defRPr>
            </a:lvl1pPr>
            <a:lvl2pPr marL="742950" indent="-285750">
              <a:defRPr sz="1600">
                <a:solidFill>
                  <a:schemeClr val="tx1"/>
                </a:solidFill>
                <a:latin typeface="Comic Sans MS" charset="0"/>
                <a:ea typeface="ＭＳ Ｐゴシック" charset="0"/>
              </a:defRPr>
            </a:lvl2pPr>
            <a:lvl3pPr marL="1143000" indent="-228600">
              <a:defRPr sz="1600">
                <a:solidFill>
                  <a:schemeClr val="tx1"/>
                </a:solidFill>
                <a:latin typeface="Comic Sans MS" charset="0"/>
                <a:ea typeface="ＭＳ Ｐゴシック" charset="0"/>
              </a:defRPr>
            </a:lvl3pPr>
            <a:lvl4pPr marL="1600200" indent="-228600">
              <a:defRPr sz="1600">
                <a:solidFill>
                  <a:schemeClr val="tx1"/>
                </a:solidFill>
                <a:latin typeface="Comic Sans MS" charset="0"/>
                <a:ea typeface="ＭＳ Ｐゴシック" charset="0"/>
              </a:defRPr>
            </a:lvl4pPr>
            <a:lvl5pPr marL="2057400" indent="-228600">
              <a:defRPr sz="16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a:solidFill>
                  <a:schemeClr val="tx1"/>
                </a:solidFill>
                <a:latin typeface="Comic Sans MS" charset="0"/>
                <a:ea typeface="ＭＳ Ｐゴシック" charset="0"/>
              </a:defRPr>
            </a:lvl9pPr>
          </a:lstStyle>
          <a:p>
            <a:r>
              <a:rPr lang="en-US" sz="1800" b="1">
                <a:solidFill>
                  <a:schemeClr val="tx2"/>
                </a:solidFill>
                <a:latin typeface="Calibri" charset="0"/>
                <a:cs typeface="Calibri" charset="0"/>
              </a:rPr>
              <a:t>2008 Summer Program: 06/23/08-08/05/08</a:t>
            </a:r>
            <a:r>
              <a:rPr lang="en-US" sz="1800">
                <a:latin typeface="Calibri" charset="0"/>
                <a:cs typeface="Calibri" charset="0"/>
              </a:rPr>
              <a:t>:</a:t>
            </a:r>
          </a:p>
          <a:p>
            <a:r>
              <a:rPr lang="en-US" sz="1800">
                <a:latin typeface="Calibri" charset="0"/>
                <a:cs typeface="Calibri" charset="0"/>
              </a:rPr>
              <a:t/>
            </a:r>
            <a:br>
              <a:rPr lang="en-US" sz="1800">
                <a:latin typeface="Calibri" charset="0"/>
                <a:cs typeface="Calibri" charset="0"/>
              </a:rPr>
            </a:br>
            <a:r>
              <a:rPr lang="ja-JP" altLang="en-US" sz="1800" i="1">
                <a:latin typeface="Calibri" charset="0"/>
                <a:cs typeface="Calibri" charset="0"/>
              </a:rPr>
              <a:t>“</a:t>
            </a:r>
            <a:r>
              <a:rPr lang="en-US" altLang="ja-JP" sz="1800" b="1" i="1">
                <a:solidFill>
                  <a:srgbClr val="00E7E7"/>
                </a:solidFill>
                <a:latin typeface="Calibri" charset="0"/>
                <a:cs typeface="Calibri" charset="0"/>
              </a:rPr>
              <a:t>Boundary Layers in the Earth</a:t>
            </a:r>
            <a:r>
              <a:rPr lang="ja-JP" altLang="en-US" sz="1800" b="1" i="1">
                <a:latin typeface="Calibri" charset="0"/>
                <a:cs typeface="Calibri" charset="0"/>
              </a:rPr>
              <a:t>”</a:t>
            </a:r>
            <a:endParaRPr lang="en-US" altLang="ja-JP" sz="1800" b="1" i="1">
              <a:latin typeface="Calibri" charset="0"/>
              <a:cs typeface="Calibri" charset="0"/>
            </a:endParaRPr>
          </a:p>
          <a:p>
            <a:endParaRPr lang="en-US" sz="1400">
              <a:latin typeface="Calibri" charset="0"/>
              <a:cs typeface="Calibri" charset="0"/>
            </a:endParaRPr>
          </a:p>
          <a:p>
            <a:r>
              <a:rPr lang="en-US" sz="1800">
                <a:latin typeface="Calibri" charset="0"/>
                <a:cs typeface="Calibri" charset="0"/>
              </a:rPr>
              <a:t>3 weeks KITP style (overlap with </a:t>
            </a:r>
            <a:r>
              <a:rPr lang="ja-JP" altLang="en-US" sz="1800">
                <a:latin typeface="Calibri" charset="0"/>
                <a:cs typeface="Calibri" charset="0"/>
              </a:rPr>
              <a:t>“</a:t>
            </a:r>
            <a:r>
              <a:rPr lang="en-US" altLang="ja-JP" sz="1800">
                <a:latin typeface="Calibri" charset="0"/>
                <a:cs typeface="Calibri" charset="0"/>
              </a:rPr>
              <a:t>Dynamos</a:t>
            </a:r>
            <a:r>
              <a:rPr lang="ja-JP" altLang="en-US" sz="1800">
                <a:latin typeface="Calibri" charset="0"/>
                <a:cs typeface="Calibri" charset="0"/>
              </a:rPr>
              <a:t>”</a:t>
            </a:r>
            <a:r>
              <a:rPr lang="en-US" altLang="ja-JP" sz="1800">
                <a:latin typeface="Calibri" charset="0"/>
                <a:cs typeface="Calibri" charset="0"/>
              </a:rPr>
              <a:t> + 2 weeks tutorial +  2 weeks workshop (incl. VLAB)</a:t>
            </a:r>
          </a:p>
          <a:p>
            <a:r>
              <a:rPr lang="en-US">
                <a:latin typeface="Calibri" charset="0"/>
                <a:cs typeface="Calibri" charset="0"/>
              </a:rPr>
              <a:t>35 graduate students/post-docs</a:t>
            </a:r>
          </a:p>
          <a:p>
            <a:r>
              <a:rPr lang="en-US">
                <a:latin typeface="Calibri" charset="0"/>
                <a:cs typeface="Calibri" charset="0"/>
              </a:rPr>
              <a:t>35 junior/senior scientists</a:t>
            </a:r>
          </a:p>
          <a:p>
            <a:endParaRPr lang="en-US">
              <a:cs typeface="Calibri" charset="0"/>
            </a:endParaRPr>
          </a:p>
        </p:txBody>
      </p:sp>
      <p:sp>
        <p:nvSpPr>
          <p:cNvPr id="22534" name="TextBox 7"/>
          <p:cNvSpPr txBox="1">
            <a:spLocks noChangeArrowheads="1"/>
          </p:cNvSpPr>
          <p:nvPr/>
        </p:nvSpPr>
        <p:spPr bwMode="auto">
          <a:xfrm>
            <a:off x="228600" y="5638800"/>
            <a:ext cx="41910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600">
                <a:solidFill>
                  <a:schemeClr val="tx1"/>
                </a:solidFill>
                <a:latin typeface="Comic Sans MS" charset="0"/>
                <a:ea typeface="ＭＳ Ｐゴシック" charset="0"/>
                <a:cs typeface="ＭＳ Ｐゴシック" charset="0"/>
              </a:defRPr>
            </a:lvl1pPr>
            <a:lvl2pPr>
              <a:defRPr sz="1600">
                <a:solidFill>
                  <a:schemeClr val="tx1"/>
                </a:solidFill>
                <a:latin typeface="Comic Sans MS" charset="0"/>
                <a:ea typeface="ＭＳ Ｐゴシック" charset="0"/>
              </a:defRPr>
            </a:lvl2pPr>
            <a:lvl3pPr marL="1143000" indent="-228600">
              <a:defRPr sz="1600">
                <a:solidFill>
                  <a:schemeClr val="tx1"/>
                </a:solidFill>
                <a:latin typeface="Comic Sans MS" charset="0"/>
                <a:ea typeface="ＭＳ Ｐゴシック" charset="0"/>
              </a:defRPr>
            </a:lvl3pPr>
            <a:lvl4pPr marL="1600200" indent="-228600">
              <a:defRPr sz="1600">
                <a:solidFill>
                  <a:schemeClr val="tx1"/>
                </a:solidFill>
                <a:latin typeface="Comic Sans MS" charset="0"/>
                <a:ea typeface="ＭＳ Ｐゴシック" charset="0"/>
              </a:defRPr>
            </a:lvl4pPr>
            <a:lvl5pPr marL="2057400" indent="-228600">
              <a:defRPr sz="16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a:solidFill>
                  <a:schemeClr val="tx1"/>
                </a:solidFill>
                <a:latin typeface="Comic Sans MS" charset="0"/>
                <a:ea typeface="ＭＳ Ｐゴシック" charset="0"/>
              </a:defRPr>
            </a:lvl9pPr>
          </a:lstStyle>
          <a:p>
            <a:pPr lvl="1">
              <a:lnSpc>
                <a:spcPct val="80000"/>
              </a:lnSpc>
            </a:pPr>
            <a:r>
              <a:rPr lang="en-US" sz="1800" i="1">
                <a:solidFill>
                  <a:schemeClr val="accent1"/>
                </a:solidFill>
                <a:latin typeface="Calibri" charset="0"/>
                <a:cs typeface="Calibri" charset="0"/>
              </a:rPr>
              <a:t>All held at KITP, Kohn Hall, UCSB campus</a:t>
            </a:r>
          </a:p>
          <a:p>
            <a:pPr lvl="1">
              <a:lnSpc>
                <a:spcPct val="80000"/>
              </a:lnSpc>
            </a:pPr>
            <a:r>
              <a:rPr lang="en-US" sz="1800" i="1">
                <a:solidFill>
                  <a:schemeClr val="accent1"/>
                </a:solidFill>
                <a:latin typeface="Calibri" charset="0"/>
                <a:cs typeface="Calibri" charset="0"/>
              </a:rPr>
              <a:t>funded by NSF/CSEDI, infrastructure provided by KITP</a:t>
            </a:r>
            <a:r>
              <a:rPr lang="en-US" sz="1400" i="1">
                <a:solidFill>
                  <a:schemeClr val="accent1"/>
                </a:solidFill>
                <a:latin typeface="Calibri" charset="0"/>
                <a:cs typeface="Calibri" charset="0"/>
              </a:rPr>
              <a:t>.</a:t>
            </a:r>
          </a:p>
        </p:txBody>
      </p:sp>
      <p:sp>
        <p:nvSpPr>
          <p:cNvPr id="13" name="Rectangle 12"/>
          <p:cNvSpPr>
            <a:spLocks noChangeArrowheads="1"/>
          </p:cNvSpPr>
          <p:nvPr/>
        </p:nvSpPr>
        <p:spPr bwMode="auto">
          <a:xfrm>
            <a:off x="4572000" y="3657600"/>
            <a:ext cx="4572000" cy="27384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b="1">
                <a:solidFill>
                  <a:schemeClr val="tx2"/>
                </a:solidFill>
                <a:latin typeface="Calibri" charset="0"/>
                <a:cs typeface="Calibri" charset="0"/>
              </a:rPr>
              <a:t>2010 Summer Program: 06/12/10-07/18/108</a:t>
            </a:r>
            <a:r>
              <a:rPr lang="en-US">
                <a:latin typeface="Calibri" charset="0"/>
                <a:cs typeface="Calibri" charset="0"/>
              </a:rPr>
              <a:t>:</a:t>
            </a:r>
          </a:p>
          <a:p>
            <a:r>
              <a:rPr lang="en-US">
                <a:latin typeface="Calibri" charset="0"/>
                <a:cs typeface="Calibri" charset="0"/>
              </a:rPr>
              <a:t/>
            </a:r>
            <a:br>
              <a:rPr lang="en-US">
                <a:latin typeface="Calibri" charset="0"/>
                <a:cs typeface="Calibri" charset="0"/>
              </a:rPr>
            </a:br>
            <a:r>
              <a:rPr lang="ja-JP" altLang="en-US" i="1">
                <a:latin typeface="Calibri" charset="0"/>
                <a:cs typeface="Calibri" charset="0"/>
              </a:rPr>
              <a:t>“</a:t>
            </a:r>
            <a:r>
              <a:rPr lang="en-US" altLang="ja-JP" b="1" i="1">
                <a:solidFill>
                  <a:srgbClr val="00E7E7"/>
                </a:solidFill>
                <a:latin typeface="Calibri" charset="0"/>
                <a:cs typeface="Calibri" charset="0"/>
              </a:rPr>
              <a:t>Fluids and volatiles in the Earth</a:t>
            </a:r>
            <a:r>
              <a:rPr lang="ja-JP" altLang="en-US" b="1" i="1">
                <a:solidFill>
                  <a:srgbClr val="00E7E7"/>
                </a:solidFill>
                <a:latin typeface="Calibri" charset="0"/>
                <a:cs typeface="Calibri" charset="0"/>
              </a:rPr>
              <a:t>’</a:t>
            </a:r>
            <a:r>
              <a:rPr lang="en-US" altLang="ja-JP" b="1" i="1">
                <a:solidFill>
                  <a:srgbClr val="00E7E7"/>
                </a:solidFill>
                <a:latin typeface="Calibri" charset="0"/>
                <a:cs typeface="Calibri" charset="0"/>
              </a:rPr>
              <a:t>s mantle and core</a:t>
            </a:r>
            <a:r>
              <a:rPr lang="ja-JP" altLang="en-US" b="1" i="1">
                <a:latin typeface="Calibri" charset="0"/>
                <a:cs typeface="Calibri" charset="0"/>
              </a:rPr>
              <a:t>”</a:t>
            </a:r>
            <a:endParaRPr lang="en-US" altLang="ja-JP" b="1" i="1">
              <a:latin typeface="Calibri" charset="0"/>
              <a:cs typeface="Calibri" charset="0"/>
            </a:endParaRPr>
          </a:p>
          <a:p>
            <a:endParaRPr lang="en-US" sz="1200">
              <a:latin typeface="Calibri" charset="0"/>
              <a:cs typeface="Calibri" charset="0"/>
            </a:endParaRPr>
          </a:p>
          <a:p>
            <a:r>
              <a:rPr lang="en-US">
                <a:latin typeface="Calibri" charset="0"/>
                <a:cs typeface="Calibri" charset="0"/>
              </a:rPr>
              <a:t>2 weeks KITP style (overlap with </a:t>
            </a:r>
            <a:r>
              <a:rPr lang="ja-JP" altLang="en-US">
                <a:latin typeface="Calibri" charset="0"/>
                <a:cs typeface="Calibri" charset="0"/>
              </a:rPr>
              <a:t>“</a:t>
            </a:r>
            <a:r>
              <a:rPr lang="en-US" altLang="ja-JP">
                <a:latin typeface="Calibri" charset="0"/>
                <a:cs typeface="Calibri" charset="0"/>
              </a:rPr>
              <a:t>Physics of Glasses</a:t>
            </a:r>
            <a:r>
              <a:rPr lang="ja-JP" altLang="en-US">
                <a:latin typeface="Calibri" charset="0"/>
                <a:cs typeface="Calibri" charset="0"/>
              </a:rPr>
              <a:t>”</a:t>
            </a:r>
            <a:r>
              <a:rPr lang="en-US" altLang="ja-JP">
                <a:latin typeface="Calibri" charset="0"/>
                <a:cs typeface="Calibri" charset="0"/>
              </a:rPr>
              <a:t> + 2 weeks tutorial + 1 week workshops</a:t>
            </a:r>
          </a:p>
          <a:p>
            <a:r>
              <a:rPr lang="en-US">
                <a:latin typeface="Calibri" charset="0"/>
                <a:cs typeface="Calibri" charset="0"/>
              </a:rPr>
              <a:t>35 graduate students/post-doc</a:t>
            </a:r>
          </a:p>
          <a:p>
            <a:r>
              <a:rPr lang="en-US">
                <a:latin typeface="Calibri" charset="0"/>
                <a:cs typeface="Calibri" charset="0"/>
              </a:rPr>
              <a:t>30 junior/senior scientists</a:t>
            </a:r>
          </a:p>
          <a:p>
            <a:r>
              <a:rPr lang="en-US">
                <a:latin typeface="Calibri" charset="0"/>
                <a:cs typeface="Calibri" charset="0"/>
              </a:rPr>
              <a:t>-&gt;Followed by SEDI international Symposium</a:t>
            </a:r>
          </a:p>
          <a:p>
            <a:r>
              <a:rPr lang="en-US">
                <a:latin typeface="Calibri" charset="0"/>
                <a:cs typeface="Calibri" charset="0"/>
              </a:rPr>
              <a:t>-&gt;Follow up research activities</a:t>
            </a:r>
          </a:p>
          <a:p>
            <a:endParaRPr lang="en-US">
              <a:latin typeface="Calibri" charset="0"/>
              <a:cs typeface="Calibri"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2534"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81000" y="2743200"/>
            <a:ext cx="7772400" cy="1143000"/>
          </a:xfrm>
        </p:spPr>
        <p:txBody>
          <a:bodyPr/>
          <a:lstStyle/>
          <a:p>
            <a:pPr algn="l"/>
            <a:r>
              <a:rPr lang="en-US" sz="2800">
                <a:latin typeface="Comic Sans MS" charset="0"/>
                <a:ea typeface="ＭＳ Ｐゴシック" charset="0"/>
                <a:cs typeface="Comic Sans MS" charset="0"/>
              </a:rPr>
              <a:t> - CIDER 2011 program: June 19-July 22, 2011</a:t>
            </a:r>
            <a:br>
              <a:rPr lang="en-US" sz="2800">
                <a:latin typeface="Comic Sans MS" charset="0"/>
                <a:ea typeface="ＭＳ Ｐゴシック" charset="0"/>
                <a:cs typeface="Comic Sans MS" charset="0"/>
              </a:rPr>
            </a:br>
            <a:r>
              <a:rPr lang="en-US" sz="2800">
                <a:latin typeface="Comic Sans MS" charset="0"/>
                <a:ea typeface="ＭＳ Ｐゴシック" charset="0"/>
                <a:cs typeface="Comic Sans MS" charset="0"/>
              </a:rPr>
              <a:t>       </a:t>
            </a:r>
            <a:r>
              <a:rPr lang="ja-JP" altLang="en-US" sz="2800" i="1">
                <a:solidFill>
                  <a:schemeClr val="tx1"/>
                </a:solidFill>
                <a:latin typeface="Comic Sans MS" charset="0"/>
                <a:ea typeface="ＭＳ Ｐゴシック" charset="0"/>
                <a:cs typeface="Comic Sans MS" charset="0"/>
              </a:rPr>
              <a:t>“</a:t>
            </a:r>
            <a:r>
              <a:rPr lang="en-US" altLang="ja-JP" sz="2400" i="1">
                <a:solidFill>
                  <a:schemeClr val="tx1"/>
                </a:solidFill>
                <a:latin typeface="Comic Sans MS" charset="0"/>
                <a:ea typeface="ＭＳ Ｐゴシック" charset="0"/>
                <a:cs typeface="Comic Sans MS" charset="0"/>
              </a:rPr>
              <a:t>Dynamics of Mountain Building</a:t>
            </a:r>
            <a:r>
              <a:rPr lang="ja-JP" altLang="en-US" sz="2400" i="1">
                <a:solidFill>
                  <a:schemeClr val="tx1"/>
                </a:solidFill>
                <a:latin typeface="Comic Sans MS" charset="0"/>
                <a:ea typeface="ＭＳ Ｐゴシック" charset="0"/>
                <a:cs typeface="Comic Sans MS" charset="0"/>
              </a:rPr>
              <a:t>”</a:t>
            </a:r>
            <a:r>
              <a:rPr lang="en-US" altLang="ja-JP" sz="2800" i="1">
                <a:solidFill>
                  <a:schemeClr val="tx1"/>
                </a:solidFill>
                <a:latin typeface="Comic Sans MS" charset="0"/>
                <a:ea typeface="ＭＳ Ｐゴシック" charset="0"/>
                <a:cs typeface="Comic Sans MS" charset="0"/>
              </a:rPr>
              <a:t/>
            </a:r>
            <a:br>
              <a:rPr lang="en-US" altLang="ja-JP" sz="2800" i="1">
                <a:solidFill>
                  <a:schemeClr val="tx1"/>
                </a:solidFill>
                <a:latin typeface="Comic Sans MS" charset="0"/>
                <a:ea typeface="ＭＳ Ｐゴシック" charset="0"/>
                <a:cs typeface="Comic Sans MS" charset="0"/>
              </a:rPr>
            </a:br>
            <a:r>
              <a:rPr lang="en-US" altLang="ja-JP" sz="2800" i="1">
                <a:solidFill>
                  <a:schemeClr val="tx1"/>
                </a:solidFill>
                <a:latin typeface="Comic Sans MS" charset="0"/>
                <a:ea typeface="ＭＳ Ｐゴシック" charset="0"/>
                <a:cs typeface="Comic Sans MS" charset="0"/>
              </a:rPr>
              <a:t/>
            </a:r>
            <a:br>
              <a:rPr lang="en-US" altLang="ja-JP" sz="2800" i="1">
                <a:solidFill>
                  <a:schemeClr val="tx1"/>
                </a:solidFill>
                <a:latin typeface="Comic Sans MS" charset="0"/>
                <a:ea typeface="ＭＳ Ｐゴシック" charset="0"/>
                <a:cs typeface="Comic Sans MS" charset="0"/>
              </a:rPr>
            </a:br>
            <a:r>
              <a:rPr lang="en-US" altLang="ja-JP" sz="2400" i="1">
                <a:solidFill>
                  <a:schemeClr val="tx1"/>
                </a:solidFill>
                <a:latin typeface="Comic Sans MS" charset="0"/>
                <a:ea typeface="ＭＳ Ｐゴシック" charset="0"/>
                <a:cs typeface="Comic Sans MS" charset="0"/>
              </a:rPr>
              <a:t>Held at U.C. Berkeley</a:t>
            </a:r>
            <a:br>
              <a:rPr lang="en-US" altLang="ja-JP" sz="2400" i="1">
                <a:solidFill>
                  <a:schemeClr val="tx1"/>
                </a:solidFill>
                <a:latin typeface="Comic Sans MS" charset="0"/>
                <a:ea typeface="ＭＳ Ｐゴシック" charset="0"/>
                <a:cs typeface="Comic Sans MS" charset="0"/>
              </a:rPr>
            </a:br>
            <a:r>
              <a:rPr lang="en-US" altLang="ja-JP" sz="2800" i="1">
                <a:solidFill>
                  <a:schemeClr val="tx1"/>
                </a:solidFill>
                <a:latin typeface="Comic Sans MS" charset="0"/>
                <a:ea typeface="ＭＳ Ｐゴシック" charset="0"/>
                <a:cs typeface="Comic Sans MS" charset="0"/>
              </a:rPr>
              <a:t/>
            </a:r>
            <a:br>
              <a:rPr lang="en-US" altLang="ja-JP" sz="2800" i="1">
                <a:solidFill>
                  <a:schemeClr val="tx1"/>
                </a:solidFill>
                <a:latin typeface="Comic Sans MS" charset="0"/>
                <a:ea typeface="ＭＳ Ｐゴシック" charset="0"/>
                <a:cs typeface="Comic Sans MS" charset="0"/>
              </a:rPr>
            </a:br>
            <a:r>
              <a:rPr lang="en-US" altLang="ja-JP" sz="2800" i="1">
                <a:solidFill>
                  <a:schemeClr val="tx1"/>
                </a:solidFill>
                <a:latin typeface="Comic Sans MS" charset="0"/>
                <a:ea typeface="ＭＳ Ｐゴシック" charset="0"/>
                <a:cs typeface="Comic Sans MS" charset="0"/>
              </a:rPr>
              <a:t> - </a:t>
            </a:r>
            <a:r>
              <a:rPr lang="en-US" altLang="ja-JP" sz="2000">
                <a:solidFill>
                  <a:schemeClr val="tx1"/>
                </a:solidFill>
                <a:latin typeface="Comic Sans MS" charset="0"/>
                <a:ea typeface="ＭＳ Ｐゴシック" charset="0"/>
                <a:cs typeface="Comic Sans MS" charset="0"/>
              </a:rPr>
              <a:t>1 week informal program,</a:t>
            </a:r>
            <a:br>
              <a:rPr lang="en-US" altLang="ja-JP" sz="2000">
                <a:solidFill>
                  <a:schemeClr val="tx1"/>
                </a:solidFill>
                <a:latin typeface="Comic Sans MS" charset="0"/>
                <a:ea typeface="ＭＳ Ｐゴシック" charset="0"/>
                <a:cs typeface="Comic Sans MS" charset="0"/>
              </a:rPr>
            </a:br>
            <a:r>
              <a:rPr lang="en-US" altLang="ja-JP" sz="2000">
                <a:solidFill>
                  <a:schemeClr val="tx1"/>
                </a:solidFill>
                <a:latin typeface="Comic Sans MS" charset="0"/>
                <a:ea typeface="ＭＳ Ｐゴシック" charset="0"/>
                <a:cs typeface="Comic Sans MS" charset="0"/>
              </a:rPr>
              <a:t>  -  Imaging workshop June 22-24</a:t>
            </a:r>
            <a:br>
              <a:rPr lang="en-US" altLang="ja-JP" sz="2000">
                <a:solidFill>
                  <a:schemeClr val="tx1"/>
                </a:solidFill>
                <a:latin typeface="Comic Sans MS" charset="0"/>
                <a:ea typeface="ＭＳ Ｐゴシック" charset="0"/>
                <a:cs typeface="Comic Sans MS" charset="0"/>
              </a:rPr>
            </a:br>
            <a:r>
              <a:rPr lang="en-US" altLang="ja-JP" sz="2000">
                <a:solidFill>
                  <a:schemeClr val="tx1"/>
                </a:solidFill>
                <a:latin typeface="Comic Sans MS" charset="0"/>
                <a:ea typeface="ＭＳ Ｐゴシック" charset="0"/>
                <a:cs typeface="Comic Sans MS" charset="0"/>
              </a:rPr>
              <a:t>  - 2 weeks of lectures/tutorials</a:t>
            </a:r>
            <a:br>
              <a:rPr lang="en-US" altLang="ja-JP" sz="2000">
                <a:solidFill>
                  <a:schemeClr val="tx1"/>
                </a:solidFill>
                <a:latin typeface="Comic Sans MS" charset="0"/>
                <a:ea typeface="ＭＳ Ｐゴシック" charset="0"/>
                <a:cs typeface="Comic Sans MS" charset="0"/>
              </a:rPr>
            </a:br>
            <a:r>
              <a:rPr lang="en-US" altLang="ja-JP" sz="2000">
                <a:solidFill>
                  <a:schemeClr val="tx1"/>
                </a:solidFill>
                <a:latin typeface="Comic Sans MS" charset="0"/>
                <a:ea typeface="ＭＳ Ｐゴシック" charset="0"/>
                <a:cs typeface="Comic Sans MS" charset="0"/>
              </a:rPr>
              <a:t>  - 1 week of “workshop</a:t>
            </a:r>
            <a:r>
              <a:rPr lang="en-US" altLang="ja-JP" sz="2800" i="1">
                <a:solidFill>
                  <a:schemeClr val="tx1"/>
                </a:solidFill>
                <a:latin typeface="Comic Sans MS" charset="0"/>
                <a:ea typeface="ＭＳ Ｐゴシック" charset="0"/>
                <a:cs typeface="Comic Sans MS" charset="0"/>
              </a:rPr>
              <a:t>”</a:t>
            </a:r>
            <a:br>
              <a:rPr lang="en-US" altLang="ja-JP" sz="2800" i="1">
                <a:solidFill>
                  <a:schemeClr val="tx1"/>
                </a:solidFill>
                <a:latin typeface="Comic Sans MS" charset="0"/>
                <a:ea typeface="ＭＳ Ｐゴシック" charset="0"/>
                <a:cs typeface="Comic Sans MS" charset="0"/>
              </a:rPr>
            </a:br>
            <a:r>
              <a:rPr lang="en-US" altLang="ja-JP" sz="2800" i="1">
                <a:solidFill>
                  <a:schemeClr val="tx1"/>
                </a:solidFill>
                <a:latin typeface="Comic Sans MS" charset="0"/>
                <a:ea typeface="ＭＳ Ｐゴシック" charset="0"/>
                <a:cs typeface="Comic Sans MS" charset="0"/>
              </a:rPr>
              <a:t/>
            </a:r>
            <a:br>
              <a:rPr lang="en-US" altLang="ja-JP" sz="2800" i="1">
                <a:solidFill>
                  <a:schemeClr val="tx1"/>
                </a:solidFill>
                <a:latin typeface="Comic Sans MS" charset="0"/>
                <a:ea typeface="ＭＳ Ｐゴシック" charset="0"/>
                <a:cs typeface="Comic Sans MS" charset="0"/>
              </a:rPr>
            </a:br>
            <a:r>
              <a:rPr lang="en-US" altLang="ja-JP" sz="2800" i="1">
                <a:solidFill>
                  <a:schemeClr val="tx1"/>
                </a:solidFill>
                <a:latin typeface="Comic Sans MS" charset="0"/>
                <a:ea typeface="ＭＳ Ｐゴシック" charset="0"/>
                <a:cs typeface="Comic Sans MS" charset="0"/>
              </a:rPr>
              <a:t>- </a:t>
            </a:r>
            <a:r>
              <a:rPr lang="en-US" altLang="ja-JP" sz="2800" b="1" i="1">
                <a:latin typeface="Comic Sans MS" charset="0"/>
                <a:ea typeface="ＭＳ Ｐゴシック" charset="0"/>
                <a:cs typeface="Comic Sans MS" charset="0"/>
              </a:rPr>
              <a:t>CIDER-II funded by the FESD program of NSF</a:t>
            </a:r>
            <a:br>
              <a:rPr lang="en-US" altLang="ja-JP" sz="2800" b="1" i="1">
                <a:latin typeface="Comic Sans MS" charset="0"/>
                <a:ea typeface="ＭＳ Ｐゴシック" charset="0"/>
                <a:cs typeface="Comic Sans MS" charset="0"/>
              </a:rPr>
            </a:br>
            <a:r>
              <a:rPr lang="en-US" altLang="ja-JP" sz="2800" i="1">
                <a:solidFill>
                  <a:schemeClr val="tx1"/>
                </a:solidFill>
                <a:latin typeface="Comic Sans MS" charset="0"/>
                <a:ea typeface="ＭＳ Ｐゴシック" charset="0"/>
                <a:cs typeface="Comic Sans MS" charset="0"/>
              </a:rPr>
              <a:t/>
            </a:r>
            <a:br>
              <a:rPr lang="en-US" altLang="ja-JP" sz="2800" i="1">
                <a:solidFill>
                  <a:schemeClr val="tx1"/>
                </a:solidFill>
                <a:latin typeface="Comic Sans MS" charset="0"/>
                <a:ea typeface="ＭＳ Ｐゴシック" charset="0"/>
                <a:cs typeface="Comic Sans MS" charset="0"/>
              </a:rPr>
            </a:br>
            <a:r>
              <a:rPr lang="en-US" altLang="ja-JP" sz="2800" i="1">
                <a:solidFill>
                  <a:schemeClr val="tx1"/>
                </a:solidFill>
                <a:latin typeface="Comic Sans MS" charset="0"/>
                <a:ea typeface="ＭＳ Ｐゴシック" charset="0"/>
                <a:cs typeface="Comic Sans MS" charset="0"/>
              </a:rPr>
              <a:t>	- yearly summer program</a:t>
            </a:r>
            <a:br>
              <a:rPr lang="en-US" altLang="ja-JP" sz="2800" i="1">
                <a:solidFill>
                  <a:schemeClr val="tx1"/>
                </a:solidFill>
                <a:latin typeface="Comic Sans MS" charset="0"/>
                <a:ea typeface="ＭＳ Ｐゴシック" charset="0"/>
                <a:cs typeface="Comic Sans MS" charset="0"/>
              </a:rPr>
            </a:br>
            <a:r>
              <a:rPr lang="en-US" altLang="ja-JP" sz="2800" i="1">
                <a:solidFill>
                  <a:schemeClr val="tx1"/>
                </a:solidFill>
                <a:latin typeface="Comic Sans MS" charset="0"/>
                <a:ea typeface="ＭＳ Ｐゴシック" charset="0"/>
                <a:cs typeface="Comic Sans MS" charset="0"/>
              </a:rPr>
              <a:t>	- funding for other activities	</a:t>
            </a:r>
            <a:endParaRPr lang="en-US" sz="2800" i="1">
              <a:solidFill>
                <a:schemeClr val="tx1"/>
              </a:solidFill>
              <a:latin typeface="Comic Sans MS" charset="0"/>
              <a:ea typeface="ＭＳ Ｐゴシック" charset="0"/>
              <a:cs typeface="Comic Sans MS" charset="0"/>
            </a:endParaRPr>
          </a:p>
        </p:txBody>
      </p:sp>
      <p:pic>
        <p:nvPicPr>
          <p:cNvPr id="34818" name="Picture 4" descr="logo_cider_small.jpg"/>
          <p:cNvPicPr>
            <a:picLocks noChangeAspect="1"/>
          </p:cNvPicPr>
          <p:nvPr/>
        </p:nvPicPr>
        <p:blipFill>
          <a:blip r:embed="rId2">
            <a:extLst>
              <a:ext uri="{28A0092B-C50C-407E-A947-70E740481C1C}">
                <a14:useLocalDpi xmlns:a14="http://schemas.microsoft.com/office/drawing/2010/main" val="0"/>
              </a:ext>
            </a:extLst>
          </a:blip>
          <a:srcRect l="6180" t="13792"/>
          <a:stretch>
            <a:fillRect/>
          </a:stretch>
        </p:blipFill>
        <p:spPr bwMode="auto">
          <a:xfrm>
            <a:off x="7467600" y="5854700"/>
            <a:ext cx="16764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99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8" grpId="1"/>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Comic Sans M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Comic Sans MS"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Comic Sans M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Comic Sans MS"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948</TotalTime>
  <Words>1070</Words>
  <Application>Microsoft Macintosh PowerPoint</Application>
  <PresentationFormat>On-screen Show (4:3)</PresentationFormat>
  <Paragraphs>187</Paragraphs>
  <Slides>19</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Comic Sans MS</vt:lpstr>
      <vt:lpstr>ＭＳ Ｐゴシック</vt:lpstr>
      <vt:lpstr>Arial</vt:lpstr>
      <vt:lpstr>Times New Roman</vt:lpstr>
      <vt:lpstr>Calibri</vt:lpstr>
      <vt:lpstr>Tahoma</vt:lpstr>
      <vt:lpstr>Default Design</vt:lpstr>
      <vt:lpstr>1_Default Design</vt:lpstr>
      <vt:lpstr>Cooperative Institute for Dynamic Earth Research</vt:lpstr>
      <vt:lpstr>Motivation and goals</vt:lpstr>
      <vt:lpstr>PowerPoint Presentation</vt:lpstr>
      <vt:lpstr>PowerPoint Presentation</vt:lpstr>
      <vt:lpstr>Recognizing the need for more effective communication and understanding between the different disciplines, CIDER’s goal is to provide:</vt:lpstr>
      <vt:lpstr>CIDER: A”research incubator”:</vt:lpstr>
      <vt:lpstr>CIDER activities 2003-2010</vt:lpstr>
      <vt:lpstr>PowerPoint Presentation</vt:lpstr>
      <vt:lpstr> - CIDER 2011 program: June 19-July 22, 2011        “Dynamics of Mountain Building”  Held at U.C. Berkeley   - 1 week informal program,   -  Imaging workshop June 22-24   - 2 weeks of lectures/tutorials   - 1 week of “workshop”  - CIDER-II funded by the FESD program of NSF   - yearly summer program  - funding for other activities </vt:lpstr>
      <vt:lpstr>CIDER summer program structure</vt:lpstr>
      <vt:lpstr>CIDER Summer Program Products</vt:lpstr>
      <vt:lpstr>Interdisciplinary research groups formed at CIDER 2010</vt:lpstr>
      <vt:lpstr>PowerPoint Presentation</vt:lpstr>
      <vt:lpstr>II- Proposed CIDER “in-house” activities</vt:lpstr>
      <vt:lpstr>CIDER STEERING COMMITTEE 2003-2007</vt:lpstr>
      <vt:lpstr>CIDER STEERING COMMITTEE 2008-2011</vt:lpstr>
      <vt:lpstr>CIDER-II governance</vt:lpstr>
      <vt:lpstr>PowerPoint Presentation</vt:lpstr>
      <vt:lpstr>PowerPoint Presentation</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 </dc:creator>
  <cp:lastModifiedBy>Barbara Romanowicz</cp:lastModifiedBy>
  <cp:revision>179</cp:revision>
  <dcterms:created xsi:type="dcterms:W3CDTF">2011-06-27T02:41:50Z</dcterms:created>
  <dcterms:modified xsi:type="dcterms:W3CDTF">2012-07-18T00:01:32Z</dcterms:modified>
</cp:coreProperties>
</file>