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70" r:id="rId2"/>
    <p:sldId id="273" r:id="rId3"/>
    <p:sldId id="265" r:id="rId4"/>
    <p:sldId id="266" r:id="rId5"/>
    <p:sldId id="267" r:id="rId6"/>
    <p:sldId id="279" r:id="rId7"/>
    <p:sldId id="269" r:id="rId8"/>
    <p:sldId id="271" r:id="rId9"/>
    <p:sldId id="272" r:id="rId10"/>
    <p:sldId id="257" r:id="rId11"/>
    <p:sldId id="256" r:id="rId12"/>
    <p:sldId id="260" r:id="rId13"/>
    <p:sldId id="258" r:id="rId14"/>
    <p:sldId id="261" r:id="rId15"/>
    <p:sldId id="262" r:id="rId16"/>
    <p:sldId id="280" r:id="rId17"/>
    <p:sldId id="274" r:id="rId18"/>
    <p:sldId id="278" r:id="rId19"/>
    <p:sldId id="276" r:id="rId20"/>
    <p:sldId id="277" r:id="rId21"/>
    <p:sldId id="275" r:id="rId22"/>
    <p:sldId id="264" r:id="rId23"/>
    <p:sldId id="26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700" autoAdjust="0"/>
  </p:normalViewPr>
  <p:slideViewPr>
    <p:cSldViewPr snapToGrid="0" snapToObjects="1"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BBBCA-52CA-4F51-88F2-54F63FD3A152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BAB68-30B7-4F93-9DE9-DC88DAE29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1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7786-9A52-C74F-8440-3B20BF53738B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FED8-E176-A64C-AF83-A70B299EA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7786-9A52-C74F-8440-3B20BF53738B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FED8-E176-A64C-AF83-A70B299EA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7786-9A52-C74F-8440-3B20BF53738B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FED8-E176-A64C-AF83-A70B299EA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7786-9A52-C74F-8440-3B20BF53738B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FED8-E176-A64C-AF83-A70B299EA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7786-9A52-C74F-8440-3B20BF53738B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FED8-E176-A64C-AF83-A70B299EA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7786-9A52-C74F-8440-3B20BF53738B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FED8-E176-A64C-AF83-A70B299EA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7786-9A52-C74F-8440-3B20BF53738B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FED8-E176-A64C-AF83-A70B299EA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7786-9A52-C74F-8440-3B20BF53738B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FED8-E176-A64C-AF83-A70B299EA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7786-9A52-C74F-8440-3B20BF53738B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FED8-E176-A64C-AF83-A70B299EA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7786-9A52-C74F-8440-3B20BF53738B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FED8-E176-A64C-AF83-A70B299EA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7786-9A52-C74F-8440-3B20BF53738B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FED8-E176-A64C-AF83-A70B299EA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97786-9A52-C74F-8440-3B20BF53738B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EFED8-E176-A64C-AF83-A70B299EA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d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7.pd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df"/><Relationship Id="rId5" Type="http://schemas.openxmlformats.org/officeDocument/2006/relationships/image" Target="../media/image12.png"/><Relationship Id="rId4" Type="http://schemas.openxmlformats.org/officeDocument/2006/relationships/image" Target="../media/image9.pd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d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6.pd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rnero_etal_2007_fig3D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441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-98425"/>
            <a:ext cx="8991600" cy="1470025"/>
          </a:xfrm>
        </p:spPr>
        <p:txBody>
          <a:bodyPr/>
          <a:lstStyle/>
          <a:p>
            <a:r>
              <a:rPr lang="en-US" b="1" dirty="0" smtClean="0"/>
              <a:t>Determining the nature of the LLSVP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34000"/>
            <a:ext cx="9144000" cy="1905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CIDER Workshop 2012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Maxim </a:t>
            </a:r>
            <a:r>
              <a:rPr lang="en-US" sz="2000" b="1" dirty="0">
                <a:solidFill>
                  <a:schemeClr val="tx1"/>
                </a:solidFill>
              </a:rPr>
              <a:t>Ballmer, Jamie </a:t>
            </a:r>
            <a:r>
              <a:rPr lang="en-US" sz="2000" b="1" dirty="0" smtClean="0">
                <a:solidFill>
                  <a:schemeClr val="tx1"/>
                </a:solidFill>
              </a:rPr>
              <a:t>Barron, </a:t>
            </a:r>
            <a:r>
              <a:rPr lang="en-US" sz="2000" b="1" dirty="0" err="1" smtClean="0">
                <a:solidFill>
                  <a:schemeClr val="tx1"/>
                </a:solidFill>
              </a:rPr>
              <a:t>Rohan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Kundargi</a:t>
            </a:r>
            <a:r>
              <a:rPr lang="en-US" sz="2000" b="1" dirty="0" smtClean="0">
                <a:solidFill>
                  <a:schemeClr val="tx1"/>
                </a:solidFill>
              </a:rPr>
              <a:t>, Curtis Williams, </a:t>
            </a:r>
            <a:r>
              <a:rPr lang="en-US" sz="2000" b="1" dirty="0">
                <a:solidFill>
                  <a:schemeClr val="tx1"/>
                </a:solidFill>
              </a:rPr>
              <a:t>Rick </a:t>
            </a:r>
            <a:r>
              <a:rPr lang="en-US" sz="2000" b="1" dirty="0" smtClean="0">
                <a:solidFill>
                  <a:schemeClr val="tx1"/>
                </a:solidFill>
              </a:rPr>
              <a:t>Carlson,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Jasper </a:t>
            </a:r>
            <a:r>
              <a:rPr lang="en-US" sz="2000" b="1" dirty="0">
                <a:solidFill>
                  <a:schemeClr val="tx1"/>
                </a:solidFill>
              </a:rPr>
              <a:t>Konter, Jackie Li, </a:t>
            </a:r>
            <a:r>
              <a:rPr lang="en-US" sz="2000" b="1" dirty="0" err="1">
                <a:solidFill>
                  <a:schemeClr val="tx1"/>
                </a:solidFill>
              </a:rPr>
              <a:t>Sujoy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Mukhopadhayay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Compute the LLSVPs’ volumes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Volume estimation depends on:</a:t>
            </a:r>
          </a:p>
          <a:p>
            <a:r>
              <a:rPr lang="en-US" dirty="0" err="1" smtClean="0"/>
              <a:t>Tomographic</a:t>
            </a:r>
            <a:r>
              <a:rPr lang="en-US" dirty="0" smtClean="0"/>
              <a:t> model used (level of damping, regularization scheme)</a:t>
            </a:r>
          </a:p>
          <a:p>
            <a:r>
              <a:rPr lang="en-US" dirty="0" smtClean="0"/>
              <a:t>Contour chosen (model-dependent)</a:t>
            </a:r>
          </a:p>
          <a:p>
            <a:r>
              <a:rPr lang="en-US" dirty="0" smtClean="0"/>
              <a:t>Assumed height of LLSVP</a:t>
            </a:r>
          </a:p>
          <a:p>
            <a:pPr>
              <a:buNone/>
            </a:pPr>
            <a:endParaRPr lang="en-US" dirty="0" smtClean="0"/>
          </a:p>
          <a:p>
            <a:pPr marL="0" indent="17463">
              <a:buNone/>
            </a:pPr>
            <a:r>
              <a:rPr lang="en-US" dirty="0" smtClean="0"/>
              <a:t>We need to find some way to choose these parameters sensibly…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831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LLSVP volume - models</a:t>
            </a:r>
            <a:endParaRPr lang="en-US" b="1" dirty="0"/>
          </a:p>
        </p:txBody>
      </p:sp>
      <p:pic>
        <p:nvPicPr>
          <p:cNvPr id="6" name="Picture 5" descr="tomo_compare_lowermantle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861260"/>
            <a:ext cx="5765800" cy="5803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70842" y="861260"/>
            <a:ext cx="2015958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Damping varies between models – need to choose different </a:t>
            </a:r>
            <a:r>
              <a:rPr lang="en-US" dirty="0" err="1" smtClean="0"/>
              <a:t>isosurface</a:t>
            </a:r>
            <a:r>
              <a:rPr lang="en-US" dirty="0" smtClean="0"/>
              <a:t> of LLSVP for each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r>
              <a:rPr lang="en-US" dirty="0" smtClean="0"/>
              <a:t>Choose based on gradient of model</a:t>
            </a:r>
          </a:p>
          <a:p>
            <a:pPr algn="just"/>
            <a:r>
              <a:rPr lang="en-US" dirty="0" smtClean="0"/>
              <a:t>(next slide)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r>
              <a:rPr lang="en-US" dirty="0" smtClean="0"/>
              <a:t>Contours shown on models  are:</a:t>
            </a:r>
          </a:p>
          <a:p>
            <a:endParaRPr lang="en-US" dirty="0" smtClean="0"/>
          </a:p>
          <a:p>
            <a:pPr algn="just"/>
            <a:r>
              <a:rPr lang="en-US" dirty="0" smtClean="0"/>
              <a:t>saw24b16: -0.6%</a:t>
            </a:r>
          </a:p>
          <a:p>
            <a:r>
              <a:rPr lang="en-US" dirty="0" smtClean="0"/>
              <a:t>S362ANI: -0.6%</a:t>
            </a:r>
          </a:p>
          <a:p>
            <a:r>
              <a:rPr lang="en-US" dirty="0" smtClean="0"/>
              <a:t>S40RTS: -0.4%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831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LLSVP volume - choosing contours</a:t>
            </a:r>
            <a:endParaRPr lang="en-US" b="1" dirty="0"/>
          </a:p>
        </p:txBody>
      </p:sp>
      <p:pic>
        <p:nvPicPr>
          <p:cNvPr id="3" name="Picture 2" descr="saw24b16_grad_0.6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146296" y="864060"/>
            <a:ext cx="2945537" cy="2899224"/>
          </a:xfrm>
          <a:prstGeom prst="rect">
            <a:avLst/>
          </a:prstGeom>
        </p:spPr>
      </p:pic>
      <p:pic>
        <p:nvPicPr>
          <p:cNvPr id="5" name="Picture 4" descr="S362ANI_grad_0.6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741263" y="864060"/>
            <a:ext cx="2945537" cy="2899224"/>
          </a:xfrm>
          <a:prstGeom prst="rect">
            <a:avLst/>
          </a:prstGeom>
        </p:spPr>
      </p:pic>
      <p:pic>
        <p:nvPicPr>
          <p:cNvPr id="6" name="Picture 5" descr="S40RTS_grad_0.4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146296" y="3958776"/>
            <a:ext cx="2945537" cy="28992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41263" y="3958776"/>
            <a:ext cx="2945537" cy="246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Choose contour so it goes through region of steep gradient at edge of LLSVP</a:t>
            </a:r>
          </a:p>
          <a:p>
            <a:r>
              <a:rPr lang="en-US" sz="2200" dirty="0" smtClean="0"/>
              <a:t>(compositional change should be associated with sharp gradient)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864060"/>
            <a:ext cx="11397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aw24b16</a:t>
            </a:r>
          </a:p>
          <a:p>
            <a:r>
              <a:rPr lang="en-US" dirty="0" smtClean="0"/>
              <a:t>0.6% </a:t>
            </a:r>
          </a:p>
          <a:p>
            <a:r>
              <a:rPr lang="en-US" dirty="0" smtClean="0"/>
              <a:t>contour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958776"/>
            <a:ext cx="9284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S40RTS</a:t>
            </a:r>
          </a:p>
          <a:p>
            <a:r>
              <a:rPr lang="en-US" dirty="0" smtClean="0"/>
              <a:t>0.4% </a:t>
            </a:r>
          </a:p>
          <a:p>
            <a:r>
              <a:rPr lang="en-US" dirty="0" smtClean="0"/>
              <a:t>contour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01483" y="864060"/>
            <a:ext cx="9824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S362ANI</a:t>
            </a:r>
          </a:p>
          <a:p>
            <a:r>
              <a:rPr lang="en-US" dirty="0" smtClean="0"/>
              <a:t>0.6% </a:t>
            </a:r>
          </a:p>
          <a:p>
            <a:r>
              <a:rPr lang="en-US" dirty="0" smtClean="0"/>
              <a:t>contour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831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LLSVP volume – choosing height</a:t>
            </a:r>
            <a:endParaRPr lang="en-US" b="1" dirty="0"/>
          </a:p>
        </p:txBody>
      </p:sp>
      <p:pic>
        <p:nvPicPr>
          <p:cNvPr id="6" name="Picture 5" descr="Screen Shot 2012-08-09 at 12.06.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316"/>
            <a:ext cx="9144000" cy="48704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2100" y="5498749"/>
            <a:ext cx="8394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From clustering analysis – all models show change in gradient for slow cluster at approximately the same depth, around 2100km.</a:t>
            </a:r>
            <a:endParaRPr lang="en-US" sz="2000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155700" y="3327400"/>
            <a:ext cx="7531100" cy="381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88100" y="6451600"/>
            <a:ext cx="275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Lekic</a:t>
            </a:r>
            <a:r>
              <a:rPr lang="en-US" dirty="0" smtClean="0"/>
              <a:t> et al (in review, 2012)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831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LLSVP volume – </a:t>
            </a:r>
            <a:r>
              <a:rPr lang="en-US" b="1" dirty="0" err="1" smtClean="0"/>
              <a:t>prel</a:t>
            </a:r>
            <a:r>
              <a:rPr lang="en-US" b="1" dirty="0" smtClean="0"/>
              <a:t>. results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648811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/>
            <a:r>
              <a:rPr lang="en-US" dirty="0" smtClean="0"/>
              <a:t>Calculate the volume within </a:t>
            </a:r>
            <a:r>
              <a:rPr lang="en-US" dirty="0" err="1" smtClean="0"/>
              <a:t>isosurface</a:t>
            </a:r>
            <a:r>
              <a:rPr lang="en-US" dirty="0" smtClean="0"/>
              <a:t> chosen for model, from CMB to 2100km depth</a:t>
            </a:r>
            <a:endParaRPr lang="en-US" dirty="0"/>
          </a:p>
        </p:txBody>
      </p:sp>
      <p:pic>
        <p:nvPicPr>
          <p:cNvPr id="5" name="Picture 4" descr="vol_vs_contour_2100km_cap_annot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7334" y="1018143"/>
            <a:ext cx="6096000" cy="5499100"/>
          </a:xfrm>
          <a:prstGeom prst="rect">
            <a:avLst/>
          </a:prstGeom>
        </p:spPr>
      </p:pic>
      <p:pic>
        <p:nvPicPr>
          <p:cNvPr id="7" name="Picture 6" descr="areas_vs_depth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293334" y="1018143"/>
            <a:ext cx="2749550" cy="54991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6635750" y="4140200"/>
            <a:ext cx="2146300" cy="63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86650" y="4076184"/>
            <a:ext cx="120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LLSVP cap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831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LLSVP volume - benchmark</a:t>
            </a:r>
            <a:endParaRPr lang="en-US" b="1" dirty="0"/>
          </a:p>
        </p:txBody>
      </p:sp>
      <p:pic>
        <p:nvPicPr>
          <p:cNvPr id="11" name="Picture 10" descr="Screen Shot 2012-08-09 at 13.21.5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2700"/>
            <a:ext cx="9144000" cy="37028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6700" y="811768"/>
            <a:ext cx="5329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Estimates from Burke et al (2008) using SMEAN model: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66700" y="5125112"/>
            <a:ext cx="7988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dirty="0" smtClean="0"/>
              <a:t>Smaller LLSVP inferred</a:t>
            </a:r>
          </a:p>
          <a:p>
            <a:pPr marL="342900" indent="-342900">
              <a:buFontTx/>
              <a:buChar char="-"/>
            </a:pPr>
            <a:r>
              <a:rPr lang="en-US" sz="2800" dirty="0" smtClean="0"/>
              <a:t>different choice of seismic model and contour</a:t>
            </a:r>
          </a:p>
          <a:p>
            <a:pPr marL="342900" indent="-342900">
              <a:buFontTx/>
              <a:buChar char="-"/>
            </a:pPr>
            <a:r>
              <a:rPr lang="en-US" sz="2800" dirty="0" smtClean="0"/>
              <a:t>consider material that is continuous from CMB only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soest.hawaii.edu/GG/POSTDOC/ballmer/Sites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195" y="3562062"/>
            <a:ext cx="4894097" cy="411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3916907" y="996286"/>
            <a:ext cx="3289110" cy="15558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83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geodynamic test: preliminary results</a:t>
            </a: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1801504" y="996286"/>
            <a:ext cx="2115403" cy="7506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5090614" y="996286"/>
            <a:ext cx="2115403" cy="7506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801504" y="2524835"/>
            <a:ext cx="2115403" cy="7506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5090614" y="2552131"/>
            <a:ext cx="2115403" cy="7506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801504" y="1746913"/>
            <a:ext cx="3289110" cy="1555845"/>
          </a:xfrm>
          <a:prstGeom prst="rect">
            <a:avLst/>
          </a:prstGeom>
          <a:solidFill>
            <a:srgbClr val="FFFFFF">
              <a:alpha val="50196"/>
            </a:srgbClr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2538475" y="1508079"/>
            <a:ext cx="31731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711579" y="1508079"/>
            <a:ext cx="0" cy="16036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505347" y="3075587"/>
            <a:ext cx="31731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539458" y="1508079"/>
            <a:ext cx="0" cy="16036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soest.hawaii.edu/GG/POSTDOC/ballmer/Sites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324" y="3548418"/>
            <a:ext cx="4894097" cy="415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ectangle 26"/>
          <p:cNvSpPr>
            <a:spLocks noChangeArrowheads="1"/>
          </p:cNvSpPr>
          <p:nvPr/>
        </p:nvSpPr>
        <p:spPr bwMode="auto">
          <a:xfrm flipV="1">
            <a:off x="-1457851" y="6281522"/>
            <a:ext cx="11470091" cy="1419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26"/>
          <p:cNvSpPr>
            <a:spLocks noChangeArrowheads="1"/>
          </p:cNvSpPr>
          <p:nvPr/>
        </p:nvSpPr>
        <p:spPr bwMode="auto">
          <a:xfrm>
            <a:off x="-79720" y="6165304"/>
            <a:ext cx="4130675" cy="8632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706293" y="6295169"/>
            <a:ext cx="454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760                     temperature [°C]                3800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78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oest.hawaii.edu/GG/POSTDOC/ballmer/Sites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342" y="3548418"/>
            <a:ext cx="4933950" cy="412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3916907" y="996286"/>
            <a:ext cx="3289110" cy="15558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83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geodynamic test: preliminary results</a:t>
            </a: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1801504" y="996286"/>
            <a:ext cx="2115403" cy="7506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5090614" y="996286"/>
            <a:ext cx="2115403" cy="7506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801504" y="2524835"/>
            <a:ext cx="2115403" cy="7506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5090614" y="2552131"/>
            <a:ext cx="2115403" cy="7506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801504" y="1746913"/>
            <a:ext cx="3289110" cy="1555845"/>
          </a:xfrm>
          <a:prstGeom prst="rect">
            <a:avLst/>
          </a:prstGeom>
          <a:solidFill>
            <a:srgbClr val="FFFFFF">
              <a:alpha val="50196"/>
            </a:srgbClr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2538475" y="1508079"/>
            <a:ext cx="31731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711579" y="1508079"/>
            <a:ext cx="0" cy="16036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505347" y="3075587"/>
            <a:ext cx="31731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539458" y="1508079"/>
            <a:ext cx="0" cy="16036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soest.hawaii.edu/GG/POSTDOC/ballmer/Sites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324" y="3548418"/>
            <a:ext cx="4894097" cy="415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ectangle 26"/>
          <p:cNvSpPr>
            <a:spLocks noChangeArrowheads="1"/>
          </p:cNvSpPr>
          <p:nvPr/>
        </p:nvSpPr>
        <p:spPr bwMode="auto">
          <a:xfrm flipV="1">
            <a:off x="-1457851" y="6281522"/>
            <a:ext cx="11470091" cy="1419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26"/>
          <p:cNvSpPr>
            <a:spLocks noChangeArrowheads="1"/>
          </p:cNvSpPr>
          <p:nvPr/>
        </p:nvSpPr>
        <p:spPr bwMode="auto">
          <a:xfrm>
            <a:off x="-79720" y="6165304"/>
            <a:ext cx="4130675" cy="8632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706293" y="6295169"/>
            <a:ext cx="454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760                     temperature [°C]                3800</a:t>
            </a:r>
            <a:endParaRPr lang="en-US" dirty="0"/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-684616" y="3500650"/>
            <a:ext cx="5472639" cy="2780872"/>
          </a:xfrm>
          <a:prstGeom prst="rect">
            <a:avLst/>
          </a:prstGeom>
          <a:solidFill>
            <a:srgbClr val="FFFFFF">
              <a:alpha val="7098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07502" y="3617513"/>
            <a:ext cx="37826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/>
              <a:t>m</a:t>
            </a:r>
            <a:r>
              <a:rPr lang="en-US" b="1" dirty="0" smtClean="0"/>
              <a:t>ore realistic depth-dependence of mantle rheology</a:t>
            </a:r>
          </a:p>
          <a:p>
            <a:pPr marL="285750" indent="-285750">
              <a:buFontTx/>
              <a:buChar char="-"/>
            </a:pPr>
            <a:r>
              <a:rPr lang="en-US" b="1" dirty="0" smtClean="0"/>
              <a:t>viscosity contrast LLSVP vs. mantle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r</a:t>
            </a:r>
            <a:r>
              <a:rPr lang="en-US" b="1" dirty="0" smtClean="0"/>
              <a:t>adiogenic heating in LLSVPs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d</a:t>
            </a:r>
            <a:r>
              <a:rPr lang="en-US" b="1" dirty="0" smtClean="0"/>
              <a:t>epth-dependence of thermal </a:t>
            </a:r>
            <a:r>
              <a:rPr lang="en-US" b="1" dirty="0" err="1" smtClean="0"/>
              <a:t>expansivity</a:t>
            </a:r>
            <a:endParaRPr lang="en-US" b="1" dirty="0" smtClean="0"/>
          </a:p>
          <a:p>
            <a:pPr marL="285750" indent="-285750">
              <a:buFontTx/>
              <a:buChar char="-"/>
            </a:pPr>
            <a:r>
              <a:rPr lang="en-US" b="1" dirty="0"/>
              <a:t>a</a:t>
            </a:r>
            <a:r>
              <a:rPr lang="en-US" b="1" dirty="0" smtClean="0"/>
              <a:t>diabatic heating</a:t>
            </a:r>
          </a:p>
          <a:p>
            <a:pPr marL="285750" indent="-285750">
              <a:buFontTx/>
              <a:buChar char="-"/>
            </a:pPr>
            <a:endParaRPr lang="en-US" b="1" dirty="0" smtClean="0"/>
          </a:p>
          <a:p>
            <a:pPr marL="285750" indent="-285750">
              <a:buFontTx/>
              <a:buChar char="-"/>
            </a:pPr>
            <a:endParaRPr lang="en-US" b="1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63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83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numerical parameter study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347415" y="1020963"/>
            <a:ext cx="13648" cy="43153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347415" y="5336275"/>
            <a:ext cx="574570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www.adresconseil.fr/gest/up/RF701%20acquisition%20entreprise%20formation%20risque%20Ad%20Res%20Conseil%2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78" y="2828546"/>
            <a:ext cx="1098550" cy="10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06967" y="5622875"/>
            <a:ext cx="2676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Buoyancy number    B =</a:t>
            </a:r>
            <a:endParaRPr lang="en-US" sz="2000" b="1" dirty="0"/>
          </a:p>
        </p:txBody>
      </p:sp>
      <p:cxnSp>
        <p:nvCxnSpPr>
          <p:cNvPr id="10" name="Straight Connector 9"/>
          <p:cNvCxnSpPr>
            <a:stCxn id="7" idx="3"/>
          </p:cNvCxnSpPr>
          <p:nvPr/>
        </p:nvCxnSpPr>
        <p:spPr>
          <a:xfrm>
            <a:off x="5583725" y="5822930"/>
            <a:ext cx="18133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83725" y="5480891"/>
            <a:ext cx="181100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Δ</a:t>
            </a:r>
            <a:r>
              <a:rPr lang="el-GR" dirty="0" smtClean="0"/>
              <a:t>ρ</a:t>
            </a:r>
            <a:r>
              <a:rPr lang="en-US" dirty="0" smtClean="0"/>
              <a:t>(basal layer)</a:t>
            </a:r>
          </a:p>
          <a:p>
            <a:endParaRPr lang="en-US" sz="200" dirty="0" smtClean="0"/>
          </a:p>
          <a:p>
            <a:r>
              <a:rPr lang="en-US" dirty="0" smtClean="0"/>
              <a:t>α</a:t>
            </a:r>
            <a:r>
              <a:rPr lang="el-GR" dirty="0" smtClean="0"/>
              <a:t>ρΔ</a:t>
            </a:r>
            <a:r>
              <a:rPr lang="en-US" dirty="0" smtClean="0"/>
              <a:t>T(basal layer)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466531" y="2197290"/>
            <a:ext cx="1419368" cy="313898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885899" y="2197290"/>
            <a:ext cx="0" cy="313898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73039" y="3858856"/>
            <a:ext cx="1373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(basal layer)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4885899" y="1020963"/>
            <a:ext cx="0" cy="110808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79204" y="1888087"/>
            <a:ext cx="17746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Convective</a:t>
            </a:r>
          </a:p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Overturn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25694" y="4510745"/>
            <a:ext cx="856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Piles</a:t>
            </a:r>
            <a:endParaRPr lang="en-US" sz="2800" dirty="0">
              <a:solidFill>
                <a:srgbClr val="C000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6272034" y="1020963"/>
            <a:ext cx="0" cy="431531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037805" y="1362737"/>
            <a:ext cx="117570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L</a:t>
            </a:r>
            <a:r>
              <a:rPr lang="en-US" sz="2800" dirty="0" smtClean="0">
                <a:solidFill>
                  <a:srgbClr val="C00000"/>
                </a:solidFill>
              </a:rPr>
              <a:t>ayer</a:t>
            </a:r>
          </a:p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with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</a:rPr>
              <a:t>Topo</a:t>
            </a:r>
            <a:r>
              <a:rPr lang="en-US" sz="2800" dirty="0" smtClean="0">
                <a:solidFill>
                  <a:srgbClr val="C00000"/>
                </a:solidFill>
              </a:rPr>
              <a:t>-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</a:rPr>
              <a:t>graphy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26963" y="2828546"/>
            <a:ext cx="133081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L</a:t>
            </a:r>
            <a:r>
              <a:rPr lang="en-US" sz="2800" dirty="0" smtClean="0">
                <a:solidFill>
                  <a:srgbClr val="C00000"/>
                </a:solidFill>
              </a:rPr>
              <a:t>ayer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w</a:t>
            </a:r>
            <a:r>
              <a:rPr lang="en-US" sz="2800" dirty="0" smtClean="0">
                <a:solidFill>
                  <a:srgbClr val="C00000"/>
                </a:solidFill>
              </a:rPr>
              <a:t>ithout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</a:rPr>
              <a:t>Topo</a:t>
            </a:r>
            <a:r>
              <a:rPr lang="en-US" sz="2800" dirty="0" smtClean="0">
                <a:solidFill>
                  <a:srgbClr val="C00000"/>
                </a:solidFill>
              </a:rPr>
              <a:t>-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</a:rPr>
              <a:t>graphy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82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meraldinsight.com/content_images/fig/17402203130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062" y="641964"/>
            <a:ext cx="6786969" cy="501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7052813" y="628315"/>
            <a:ext cx="4130675" cy="45578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2238231" y="5358058"/>
            <a:ext cx="6486075" cy="10577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2180008" y="628315"/>
            <a:ext cx="5214726" cy="4665089"/>
          </a:xfrm>
          <a:prstGeom prst="rect">
            <a:avLst/>
          </a:prstGeom>
          <a:solidFill>
            <a:srgbClr val="FFFFFF">
              <a:alpha val="65882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83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numerical parameter study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347415" y="1020963"/>
            <a:ext cx="13648" cy="43153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347415" y="5336275"/>
            <a:ext cx="574570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www.adresconseil.fr/gest/up/RF701%20acquisition%20entreprise%20formation%20risque%20Ad%20Res%20Conseil%2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78" y="2828546"/>
            <a:ext cx="1098550" cy="10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06967" y="5622875"/>
            <a:ext cx="2676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Buoyancy number    B =</a:t>
            </a:r>
            <a:endParaRPr lang="en-US" sz="2000" b="1" dirty="0"/>
          </a:p>
        </p:txBody>
      </p:sp>
      <p:cxnSp>
        <p:nvCxnSpPr>
          <p:cNvPr id="10" name="Straight Connector 9"/>
          <p:cNvCxnSpPr>
            <a:stCxn id="7" idx="3"/>
          </p:cNvCxnSpPr>
          <p:nvPr/>
        </p:nvCxnSpPr>
        <p:spPr>
          <a:xfrm>
            <a:off x="5583725" y="5822930"/>
            <a:ext cx="18133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83725" y="5480891"/>
            <a:ext cx="181100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Δ</a:t>
            </a:r>
            <a:r>
              <a:rPr lang="el-GR" dirty="0" smtClean="0"/>
              <a:t>ρ</a:t>
            </a:r>
            <a:r>
              <a:rPr lang="en-US" dirty="0" smtClean="0"/>
              <a:t>(basal layer)</a:t>
            </a:r>
          </a:p>
          <a:p>
            <a:endParaRPr lang="en-US" sz="200" dirty="0" smtClean="0"/>
          </a:p>
          <a:p>
            <a:r>
              <a:rPr lang="en-US" dirty="0" smtClean="0"/>
              <a:t>α</a:t>
            </a:r>
            <a:r>
              <a:rPr lang="el-GR" dirty="0" smtClean="0"/>
              <a:t>ρΔ</a:t>
            </a:r>
            <a:r>
              <a:rPr lang="en-US" dirty="0" smtClean="0"/>
              <a:t>T(basal layer)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466531" y="2197290"/>
            <a:ext cx="1419368" cy="313898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885899" y="2197290"/>
            <a:ext cx="0" cy="313898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73039" y="3858856"/>
            <a:ext cx="1373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(basal layer)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4885899" y="1020963"/>
            <a:ext cx="0" cy="110808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79204" y="1888087"/>
            <a:ext cx="17746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Convective</a:t>
            </a:r>
          </a:p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Overturn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25694" y="4510745"/>
            <a:ext cx="856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Piles</a:t>
            </a:r>
            <a:endParaRPr lang="en-US" sz="2800" dirty="0">
              <a:solidFill>
                <a:srgbClr val="C000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6272034" y="1020963"/>
            <a:ext cx="0" cy="431531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037805" y="1362737"/>
            <a:ext cx="117570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L</a:t>
            </a:r>
            <a:r>
              <a:rPr lang="en-US" sz="2800" dirty="0" smtClean="0">
                <a:solidFill>
                  <a:srgbClr val="C00000"/>
                </a:solidFill>
              </a:rPr>
              <a:t>ayer</a:t>
            </a:r>
          </a:p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with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</a:rPr>
              <a:t>Topo</a:t>
            </a:r>
            <a:r>
              <a:rPr lang="en-US" sz="2800" dirty="0" smtClean="0">
                <a:solidFill>
                  <a:srgbClr val="C00000"/>
                </a:solidFill>
              </a:rPr>
              <a:t>-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</a:rPr>
              <a:t>graphy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26963" y="2828546"/>
            <a:ext cx="133081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L</a:t>
            </a:r>
            <a:r>
              <a:rPr lang="en-US" sz="2800" dirty="0" smtClean="0">
                <a:solidFill>
                  <a:srgbClr val="C00000"/>
                </a:solidFill>
              </a:rPr>
              <a:t>ayer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w</a:t>
            </a:r>
            <a:r>
              <a:rPr lang="en-US" sz="2800" dirty="0" smtClean="0">
                <a:solidFill>
                  <a:srgbClr val="C00000"/>
                </a:solidFill>
              </a:rPr>
              <a:t>ithout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</a:rPr>
              <a:t>Topo</a:t>
            </a:r>
            <a:r>
              <a:rPr lang="en-US" sz="2800" dirty="0" smtClean="0">
                <a:solidFill>
                  <a:srgbClr val="C00000"/>
                </a:solidFill>
              </a:rPr>
              <a:t>-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</a:rPr>
              <a:t>graphy</a:t>
            </a:r>
            <a:endParaRPr lang="en-US" sz="2800" dirty="0">
              <a:solidFill>
                <a:srgbClr val="C0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255594" y="5336275"/>
            <a:ext cx="1078069" cy="13920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8447778">
            <a:off x="1091225" y="5661765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rheology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5464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204" y="2013957"/>
            <a:ext cx="4850800" cy="237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45659" y="2169993"/>
            <a:ext cx="4299045" cy="395616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32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Motivation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6300"/>
            <a:ext cx="8229600" cy="5249863"/>
          </a:xfrm>
        </p:spPr>
        <p:txBody>
          <a:bodyPr>
            <a:normAutofit/>
          </a:bodyPr>
          <a:lstStyle/>
          <a:p>
            <a:pPr marL="0" indent="12700">
              <a:buNone/>
            </a:pPr>
            <a:r>
              <a:rPr lang="en-US" sz="2800" dirty="0" smtClean="0"/>
              <a:t>Why LLSVPs?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198" y="4148919"/>
            <a:ext cx="3869142" cy="982639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Early Enriched Reservoir  =  </a:t>
            </a:r>
            <a:r>
              <a:rPr lang="en-US" sz="2000" b="1" dirty="0" smtClean="0">
                <a:solidFill>
                  <a:srgbClr val="FF33CC"/>
                </a:solidFill>
              </a:rPr>
              <a:t>???</a:t>
            </a:r>
          </a:p>
          <a:p>
            <a:pPr algn="r"/>
            <a:r>
              <a:rPr lang="en-US" sz="2000" b="1" dirty="0" smtClean="0">
                <a:solidFill>
                  <a:srgbClr val="FFFF00"/>
                </a:solidFill>
              </a:rPr>
              <a:t>= LLSVP ?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3332328"/>
            <a:ext cx="3869140" cy="5595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Upper Mantle / Lower Mantle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457198" y="2486166"/>
            <a:ext cx="3869141" cy="5595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Continental Crust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6603" y="5415558"/>
            <a:ext cx="4196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Bulk Silicate Earth = </a:t>
            </a:r>
            <a:r>
              <a:rPr lang="en-US" sz="3200" b="1" dirty="0" smtClean="0">
                <a:solidFill>
                  <a:srgbClr val="FF33CC"/>
                </a:solidFill>
              </a:rPr>
              <a:t>???</a:t>
            </a:r>
            <a:endParaRPr lang="en-US" sz="3200" b="1" dirty="0">
              <a:solidFill>
                <a:srgbClr val="FF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613" y="1671429"/>
            <a:ext cx="7970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(1)  “hidden” geochemical reservoir                       (2)  secular evolution of the Earth</a:t>
            </a:r>
            <a:endParaRPr lang="en-US" b="1" i="1" dirty="0">
              <a:solidFill>
                <a:srgbClr val="C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097" y="4646718"/>
            <a:ext cx="4354903" cy="158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68483" y="4261396"/>
            <a:ext cx="218829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Lee et al. (2010)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Labrosse</a:t>
            </a:r>
            <a:r>
              <a:rPr lang="en-US" dirty="0" smtClean="0"/>
              <a:t> et al. (2007)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26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meraldinsight.com/content_images/fig/17402203130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062" y="641964"/>
            <a:ext cx="6786969" cy="501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7052813" y="628315"/>
            <a:ext cx="4130675" cy="45578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2238231" y="5358058"/>
            <a:ext cx="6486075" cy="10577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2180008" y="628315"/>
            <a:ext cx="5214726" cy="4665089"/>
          </a:xfrm>
          <a:prstGeom prst="rect">
            <a:avLst/>
          </a:prstGeom>
          <a:solidFill>
            <a:srgbClr val="FFFFFF">
              <a:alpha val="65882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83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numerical parameter study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347415" y="1020963"/>
            <a:ext cx="13648" cy="43153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347415" y="5336275"/>
            <a:ext cx="574570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www.adresconseil.fr/gest/up/RF701%20acquisition%20entreprise%20formation%20risque%20Ad%20Res%20Conseil%2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78" y="2828546"/>
            <a:ext cx="1098550" cy="10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06967" y="5622875"/>
            <a:ext cx="2676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Buoyancy number    B =</a:t>
            </a:r>
            <a:endParaRPr lang="en-US" sz="2000" b="1" dirty="0"/>
          </a:p>
        </p:txBody>
      </p:sp>
      <p:cxnSp>
        <p:nvCxnSpPr>
          <p:cNvPr id="10" name="Straight Connector 9"/>
          <p:cNvCxnSpPr>
            <a:stCxn id="7" idx="3"/>
          </p:cNvCxnSpPr>
          <p:nvPr/>
        </p:nvCxnSpPr>
        <p:spPr>
          <a:xfrm>
            <a:off x="5583725" y="5822930"/>
            <a:ext cx="18133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83725" y="5480891"/>
            <a:ext cx="181100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Δ</a:t>
            </a:r>
            <a:r>
              <a:rPr lang="el-GR" dirty="0" smtClean="0"/>
              <a:t>ρ</a:t>
            </a:r>
            <a:r>
              <a:rPr lang="en-US" dirty="0" smtClean="0"/>
              <a:t>(basal layer)</a:t>
            </a:r>
          </a:p>
          <a:p>
            <a:endParaRPr lang="en-US" sz="200" dirty="0" smtClean="0"/>
          </a:p>
          <a:p>
            <a:r>
              <a:rPr lang="en-US" dirty="0" smtClean="0"/>
              <a:t>α</a:t>
            </a:r>
            <a:r>
              <a:rPr lang="el-GR" dirty="0" smtClean="0"/>
              <a:t>ρΔ</a:t>
            </a:r>
            <a:r>
              <a:rPr lang="en-US" dirty="0" smtClean="0"/>
              <a:t>T(basal layer)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466531" y="2197290"/>
            <a:ext cx="1419368" cy="313898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885899" y="2197290"/>
            <a:ext cx="0" cy="313898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73039" y="3858856"/>
            <a:ext cx="1373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(basal layer)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4885899" y="1020963"/>
            <a:ext cx="0" cy="110808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79204" y="1888087"/>
            <a:ext cx="17746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Convective</a:t>
            </a:r>
          </a:p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Overturn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25694" y="4510745"/>
            <a:ext cx="856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Piles</a:t>
            </a:r>
            <a:endParaRPr lang="en-US" sz="2800" dirty="0">
              <a:solidFill>
                <a:srgbClr val="C000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6272034" y="1020963"/>
            <a:ext cx="0" cy="431531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037805" y="1362737"/>
            <a:ext cx="117570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L</a:t>
            </a:r>
            <a:r>
              <a:rPr lang="en-US" sz="2800" dirty="0" smtClean="0">
                <a:solidFill>
                  <a:srgbClr val="C00000"/>
                </a:solidFill>
              </a:rPr>
              <a:t>ayer</a:t>
            </a:r>
          </a:p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with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</a:rPr>
              <a:t>Topo</a:t>
            </a:r>
            <a:r>
              <a:rPr lang="en-US" sz="2800" dirty="0" smtClean="0">
                <a:solidFill>
                  <a:srgbClr val="C00000"/>
                </a:solidFill>
              </a:rPr>
              <a:t>-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</a:rPr>
              <a:t>graphy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26963" y="2828546"/>
            <a:ext cx="133081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L</a:t>
            </a:r>
            <a:r>
              <a:rPr lang="en-US" sz="2800" dirty="0" smtClean="0">
                <a:solidFill>
                  <a:srgbClr val="C00000"/>
                </a:solidFill>
              </a:rPr>
              <a:t>ayer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w</a:t>
            </a:r>
            <a:r>
              <a:rPr lang="en-US" sz="2800" dirty="0" smtClean="0">
                <a:solidFill>
                  <a:srgbClr val="C00000"/>
                </a:solidFill>
              </a:rPr>
              <a:t>ithout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</a:rPr>
              <a:t>Topo</a:t>
            </a:r>
            <a:r>
              <a:rPr lang="en-US" sz="2800" dirty="0" smtClean="0">
                <a:solidFill>
                  <a:srgbClr val="C00000"/>
                </a:solidFill>
              </a:rPr>
              <a:t>-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</a:rPr>
              <a:t>graphy</a:t>
            </a:r>
            <a:endParaRPr lang="en-US" sz="2800" dirty="0">
              <a:solidFill>
                <a:srgbClr val="C0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255594" y="5336275"/>
            <a:ext cx="1078069" cy="13920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8447778">
            <a:off x="1091225" y="5661765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rheology</a:t>
            </a:r>
            <a:endParaRPr lang="en-US" sz="2000" b="1" dirty="0"/>
          </a:p>
        </p:txBody>
      </p:sp>
      <p:sp>
        <p:nvSpPr>
          <p:cNvPr id="2" name="Oval 1"/>
          <p:cNvSpPr/>
          <p:nvPr/>
        </p:nvSpPr>
        <p:spPr>
          <a:xfrm>
            <a:off x="4408225" y="3507475"/>
            <a:ext cx="297258" cy="286603"/>
          </a:xfrm>
          <a:prstGeom prst="ellipse">
            <a:avLst/>
          </a:prstGeom>
          <a:solidFill>
            <a:srgbClr val="FF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245346" y="3650776"/>
            <a:ext cx="640553" cy="0"/>
          </a:xfrm>
          <a:prstGeom prst="line">
            <a:avLst/>
          </a:prstGeom>
          <a:ln w="57150">
            <a:solidFill>
              <a:srgbClr val="FF33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565622" y="3178619"/>
            <a:ext cx="0" cy="864903"/>
          </a:xfrm>
          <a:prstGeom prst="line">
            <a:avLst/>
          </a:prstGeom>
          <a:ln w="57150">
            <a:solidFill>
              <a:srgbClr val="FF33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556854" y="2019869"/>
            <a:ext cx="8768" cy="148760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6200000">
            <a:off x="4168757" y="1402552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time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4681958" y="1897037"/>
            <a:ext cx="328551" cy="1640006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22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83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335" y="489549"/>
            <a:ext cx="4588665" cy="636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7071" y="873456"/>
            <a:ext cx="409813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good plan, but a lot of work remains to be done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rule out a couple specific hypotheses for the composition of the LLSVPs</a:t>
            </a:r>
          </a:p>
          <a:p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/>
              <a:t>p</a:t>
            </a:r>
            <a:r>
              <a:rPr lang="en-US" sz="2400" dirty="0" smtClean="0"/>
              <a:t>erhaps rule out a family of hypotheses for their origin (e.g. the </a:t>
            </a:r>
            <a:r>
              <a:rPr lang="en-US" sz="2400" i="1" dirty="0" smtClean="0"/>
              <a:t>slab graveyard hypothesis</a:t>
            </a:r>
            <a:r>
              <a:rPr lang="en-US" sz="2400" dirty="0" smtClean="0"/>
              <a:t>)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present results at EGU 2013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s</a:t>
            </a:r>
            <a:r>
              <a:rPr lang="en-US" sz="2400" dirty="0" smtClean="0"/>
              <a:t>emantics (LLSVP, BAR, MOP)</a:t>
            </a:r>
          </a:p>
        </p:txBody>
      </p:sp>
    </p:spTree>
    <p:extLst>
      <p:ext uri="{BB962C8B-B14F-4D97-AF65-F5344CB8AC3E}">
        <p14:creationId xmlns:p14="http://schemas.microsoft.com/office/powerpoint/2010/main" val="223853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40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Our goa</a:t>
            </a:r>
            <a:r>
              <a:rPr lang="en-US" b="1" dirty="0"/>
              <a:t>l</a:t>
            </a:r>
            <a:r>
              <a:rPr lang="en-US" b="1" dirty="0" smtClean="0"/>
              <a:t>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9700"/>
            <a:ext cx="8229600" cy="4716463"/>
          </a:xfrm>
        </p:spPr>
        <p:txBody>
          <a:bodyPr/>
          <a:lstStyle/>
          <a:p>
            <a:pPr marL="0" indent="12700">
              <a:buNone/>
              <a:tabLst>
                <a:tab pos="355600" algn="l"/>
              </a:tabLst>
            </a:pPr>
            <a:r>
              <a:rPr lang="en-US" dirty="0" smtClean="0"/>
              <a:t>To test the physical properties and implications of the suggested geochemical models of the origin and composition of the </a:t>
            </a:r>
            <a:r>
              <a:rPr lang="en-US" dirty="0" err="1" smtClean="0"/>
              <a:t>LLSVPs</a:t>
            </a:r>
            <a:endParaRPr lang="en-US" dirty="0" smtClean="0"/>
          </a:p>
          <a:p>
            <a:pPr lvl="1"/>
            <a:r>
              <a:rPr lang="en-US" dirty="0" smtClean="0"/>
              <a:t>Geodynamic stability</a:t>
            </a:r>
          </a:p>
          <a:p>
            <a:pPr lvl="1"/>
            <a:r>
              <a:rPr lang="en-US" dirty="0" smtClean="0"/>
              <a:t>Comparison with seismic observations</a:t>
            </a:r>
          </a:p>
          <a:p>
            <a:pPr marL="0" indent="12700">
              <a:buNone/>
            </a:pPr>
            <a:endParaRPr lang="en-US" dirty="0" smtClean="0"/>
          </a:p>
          <a:p>
            <a:pPr marL="0" indent="12700">
              <a:buNone/>
            </a:pPr>
            <a:r>
              <a:rPr lang="en-US" dirty="0" smtClean="0"/>
              <a:t>Calculate LLSVP volume from seismic tomography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Composition and origin of the </a:t>
            </a:r>
            <a:r>
              <a:rPr lang="en-US" b="1" dirty="0" err="1" smtClean="0"/>
              <a:t>LLSVPs</a:t>
            </a:r>
            <a:endParaRPr lang="en-US" b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92200"/>
            <a:ext cx="8229600" cy="5588000"/>
          </a:xfrm>
        </p:spPr>
        <p:txBody>
          <a:bodyPr vert="horz">
            <a:normAutofit fontScale="92500" lnSpcReduction="20000"/>
          </a:bodyPr>
          <a:lstStyle/>
          <a:p>
            <a:r>
              <a:rPr lang="en-US" dirty="0" smtClean="0"/>
              <a:t>Several proposed models for a compositionally dense layer:</a:t>
            </a:r>
          </a:p>
          <a:p>
            <a:pPr lvl="1"/>
            <a:r>
              <a:rPr lang="en-US" dirty="0" smtClean="0"/>
              <a:t>Primordial reservoir</a:t>
            </a:r>
          </a:p>
          <a:p>
            <a:pPr lvl="1"/>
            <a:r>
              <a:rPr lang="en-US" dirty="0" smtClean="0"/>
              <a:t>Slab graveyard</a:t>
            </a:r>
          </a:p>
          <a:p>
            <a:pPr lvl="1"/>
            <a:r>
              <a:rPr lang="en-US" dirty="0" smtClean="0"/>
              <a:t>Some mixture of the two </a:t>
            </a:r>
            <a:r>
              <a:rPr lang="en-US" dirty="0" err="1" smtClean="0"/>
              <a:t>endmembers</a:t>
            </a:r>
            <a:endParaRPr lang="en-US" dirty="0" smtClean="0"/>
          </a:p>
          <a:p>
            <a:r>
              <a:rPr lang="en-US" dirty="0" smtClean="0"/>
              <a:t>Major element variability and primitive helium signatures in ocean island basalts could be explained by a primordial dense reservoir</a:t>
            </a:r>
          </a:p>
          <a:p>
            <a:r>
              <a:rPr lang="en-US" dirty="0" smtClean="0"/>
              <a:t>Whole mantle convection models and seismic images of slabs penetration of the lower mantle lead to the idea of a slab graveyard</a:t>
            </a:r>
          </a:p>
          <a:p>
            <a:r>
              <a:rPr lang="en-US" dirty="0" smtClean="0"/>
              <a:t>OIB geochemical </a:t>
            </a:r>
            <a:r>
              <a:rPr lang="en-US" dirty="0" err="1" smtClean="0"/>
              <a:t>endmembers</a:t>
            </a:r>
            <a:r>
              <a:rPr lang="en-US" dirty="0" smtClean="0"/>
              <a:t> (e.g., HIMU, EM ?) display a slab </a:t>
            </a:r>
            <a:r>
              <a:rPr lang="en-US" dirty="0" err="1" smtClean="0"/>
              <a:t>sigature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32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are the </a:t>
            </a:r>
            <a:r>
              <a:rPr lang="en-US" b="1" dirty="0" err="1" smtClean="0"/>
              <a:t>LLSVPs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6300"/>
            <a:ext cx="8229600" cy="5249863"/>
          </a:xfrm>
        </p:spPr>
        <p:txBody>
          <a:bodyPr>
            <a:normAutofit/>
          </a:bodyPr>
          <a:lstStyle/>
          <a:p>
            <a:pPr marL="0" indent="12700">
              <a:buNone/>
            </a:pPr>
            <a:r>
              <a:rPr lang="en-US" sz="2400" dirty="0" smtClean="0"/>
              <a:t>Seismic tomography shows two large low shear velocity regions in the lowermost mantle: a degree 2 pattern centered on the Pacific and Africa</a:t>
            </a:r>
          </a:p>
        </p:txBody>
      </p:sp>
      <p:pic>
        <p:nvPicPr>
          <p:cNvPr id="5" name="Picture 4" descr="Garnero_etal_2007_fig2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2069703"/>
            <a:ext cx="7048500" cy="4419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05825" y="6489700"/>
            <a:ext cx="213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Garnero</a:t>
            </a:r>
            <a:r>
              <a:rPr lang="en-US" dirty="0" smtClean="0"/>
              <a:t> et al. (2007)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arnero_2008_Fig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99" y="1150938"/>
            <a:ext cx="8642411" cy="38020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92800" y="6224032"/>
            <a:ext cx="2922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Garnero</a:t>
            </a:r>
            <a:r>
              <a:rPr lang="en-US" dirty="0" smtClean="0"/>
              <a:t> &amp; McNamara (2008)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0700" y="475734"/>
            <a:ext cx="153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Pacific LLSVP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rnero_etal_2007_fig4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330200"/>
            <a:ext cx="6527359" cy="61595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4699000" y="2463798"/>
            <a:ext cx="2578100" cy="6477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05825" y="6457434"/>
            <a:ext cx="213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Garnero</a:t>
            </a:r>
            <a:r>
              <a:rPr lang="en-US" dirty="0" smtClean="0"/>
              <a:t> et al. (2007)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77100" y="2003503"/>
            <a:ext cx="17169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Dense </a:t>
            </a:r>
          </a:p>
          <a:p>
            <a:r>
              <a:rPr lang="en-US" dirty="0" err="1" smtClean="0"/>
              <a:t>thermochemical</a:t>
            </a:r>
            <a:r>
              <a:rPr lang="en-US" dirty="0" smtClean="0"/>
              <a:t> </a:t>
            </a:r>
          </a:p>
          <a:p>
            <a:r>
              <a:rPr lang="en-US" dirty="0" smtClean="0"/>
              <a:t>pile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447404" y="4752284"/>
            <a:ext cx="45107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Both"/>
            </a:pPr>
            <a:r>
              <a:rPr lang="en-US" sz="2400" b="1" dirty="0" smtClean="0">
                <a:solidFill>
                  <a:schemeClr val="bg1"/>
                </a:solidFill>
              </a:rPr>
              <a:t>Slab graveyard</a:t>
            </a:r>
          </a:p>
          <a:p>
            <a:pPr marL="457200" indent="-457200">
              <a:buAutoNum type="arabicParenBoth"/>
            </a:pPr>
            <a:r>
              <a:rPr lang="en-US" sz="2400" b="1" dirty="0" smtClean="0">
                <a:solidFill>
                  <a:schemeClr val="bg1"/>
                </a:solidFill>
              </a:rPr>
              <a:t>32</a:t>
            </a:r>
          </a:p>
          <a:p>
            <a:pPr marL="457200" indent="-457200">
              <a:buAutoNum type="arabicParenBoth"/>
            </a:pPr>
            <a:r>
              <a:rPr lang="en-US" sz="2400" b="1" dirty="0" smtClean="0"/>
              <a:t>Hybrid Scenario</a:t>
            </a:r>
          </a:p>
          <a:p>
            <a:r>
              <a:rPr lang="en-US" dirty="0" smtClean="0"/>
              <a:t>      -  both primordial and replenished by slabs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41197" y="274638"/>
            <a:ext cx="9867331" cy="48736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Scenarios for </a:t>
            </a:r>
            <a:r>
              <a:rPr lang="en-US" sz="3600" b="1" dirty="0"/>
              <a:t>Origin </a:t>
            </a:r>
            <a:r>
              <a:rPr lang="en-US" sz="3600" b="1" dirty="0" smtClean="0"/>
              <a:t>of </a:t>
            </a:r>
            <a:r>
              <a:rPr lang="en-US" sz="3600" b="1" dirty="0" err="1" smtClean="0"/>
              <a:t>BAsal</a:t>
            </a:r>
            <a:r>
              <a:rPr lang="en-US" sz="3600" b="1" dirty="0" smtClean="0"/>
              <a:t> </a:t>
            </a:r>
            <a:r>
              <a:rPr lang="en-US" sz="3600" b="1" dirty="0" smtClean="0"/>
              <a:t>Reservoir</a:t>
            </a:r>
            <a:r>
              <a:rPr lang="en-US" sz="3200" b="1" dirty="0" smtClean="0"/>
              <a:t> </a:t>
            </a:r>
            <a:r>
              <a:rPr lang="en-US" sz="3200" dirty="0" smtClean="0"/>
              <a:t>(</a:t>
            </a:r>
            <a:r>
              <a:rPr lang="en-US" sz="2400" dirty="0" smtClean="0"/>
              <a:t>aka LLSVP</a:t>
            </a:r>
            <a:r>
              <a:rPr lang="en-US" sz="3200" dirty="0" smtClean="0"/>
              <a:t>)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74" y="1472197"/>
            <a:ext cx="2762397" cy="198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1169091" y="3113545"/>
            <a:ext cx="878066" cy="36849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835021" y="1596799"/>
            <a:ext cx="5295331" cy="2023562"/>
            <a:chOff x="3330053" y="772943"/>
            <a:chExt cx="5800299" cy="2205962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0053" y="870144"/>
              <a:ext cx="5800299" cy="2108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26"/>
            <p:cNvSpPr>
              <a:spLocks noChangeArrowheads="1"/>
            </p:cNvSpPr>
            <p:nvPr/>
          </p:nvSpPr>
          <p:spPr bwMode="auto">
            <a:xfrm>
              <a:off x="3343701" y="772943"/>
              <a:ext cx="1447700" cy="2205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972" y="1453947"/>
            <a:ext cx="2103461" cy="211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6"/>
          <p:cNvSpPr>
            <a:spLocks noChangeArrowheads="1"/>
          </p:cNvSpPr>
          <p:nvPr/>
        </p:nvSpPr>
        <p:spPr bwMode="auto">
          <a:xfrm flipV="1">
            <a:off x="144574" y="3320105"/>
            <a:ext cx="2762397" cy="24609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50778" y="1302953"/>
            <a:ext cx="4193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</a:rPr>
              <a:t>Brandenburg and van </a:t>
            </a:r>
            <a:r>
              <a:rPr lang="en-US" sz="1400" dirty="0" err="1" smtClean="0">
                <a:solidFill>
                  <a:srgbClr val="7030A0"/>
                </a:solidFill>
              </a:rPr>
              <a:t>Keken</a:t>
            </a:r>
            <a:r>
              <a:rPr lang="en-US" sz="1400" dirty="0" smtClean="0">
                <a:solidFill>
                  <a:srgbClr val="7030A0"/>
                </a:solidFill>
              </a:rPr>
              <a:t> (2007)</a:t>
            </a:r>
          </a:p>
          <a:p>
            <a:pPr algn="r"/>
            <a:r>
              <a:rPr lang="en-US" sz="1400" dirty="0" err="1" smtClean="0">
                <a:solidFill>
                  <a:srgbClr val="7030A0"/>
                </a:solidFill>
              </a:rPr>
              <a:t>Labrosse</a:t>
            </a:r>
            <a:r>
              <a:rPr lang="en-US" sz="1400" dirty="0" smtClean="0">
                <a:solidFill>
                  <a:srgbClr val="7030A0"/>
                </a:solidFill>
              </a:rPr>
              <a:t> et al. (2007)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4574" y="3270141"/>
            <a:ext cx="4193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FFFF00"/>
                </a:solidFill>
              </a:rPr>
              <a:t>Tackley</a:t>
            </a:r>
            <a:r>
              <a:rPr lang="en-US" sz="1400" dirty="0" smtClean="0">
                <a:solidFill>
                  <a:srgbClr val="FFFF00"/>
                </a:solidFill>
              </a:rPr>
              <a:t> (2011)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5146" y="3786839"/>
            <a:ext cx="28393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Both"/>
            </a:pPr>
            <a:r>
              <a:rPr lang="en-US" sz="2400" b="1" dirty="0" smtClean="0"/>
              <a:t>Slab Graveyard</a:t>
            </a:r>
          </a:p>
          <a:p>
            <a:r>
              <a:rPr lang="en-US" dirty="0"/>
              <a:t> </a:t>
            </a:r>
            <a:r>
              <a:rPr lang="en-US" dirty="0" smtClean="0"/>
              <a:t>     -  accumulated over time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169146" y="3845138"/>
            <a:ext cx="35039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(2)  Primordial Reservoir</a:t>
            </a:r>
          </a:p>
          <a:p>
            <a:r>
              <a:rPr lang="en-US" dirty="0"/>
              <a:t> </a:t>
            </a:r>
            <a:r>
              <a:rPr lang="en-US" dirty="0" smtClean="0"/>
              <a:t>     -  magma ocean product (MOP) 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194829" y="4583802"/>
            <a:ext cx="1080634" cy="9071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544557" y="4599722"/>
            <a:ext cx="1080634" cy="9071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5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71940" y="1172869"/>
            <a:ext cx="2286000" cy="144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CompositionalModels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413664" y="3015115"/>
            <a:ext cx="2286000" cy="144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Compute Physical</a:t>
            </a:r>
          </a:p>
          <a:p>
            <a:pPr algn="ctr"/>
            <a:r>
              <a:rPr lang="en-US" dirty="0" smtClean="0"/>
              <a:t>Properties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989272" y="5254396"/>
            <a:ext cx="2286000" cy="144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Assess Dynamic Stability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62954" y="5254396"/>
            <a:ext cx="2286000" cy="144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Seismic Test</a:t>
            </a:r>
          </a:p>
        </p:txBody>
      </p:sp>
      <p:cxnSp>
        <p:nvCxnSpPr>
          <p:cNvPr id="10" name="Straight Arrow Connector 9"/>
          <p:cNvCxnSpPr>
            <a:stCxn id="4" idx="3"/>
            <a:endCxn id="5" idx="0"/>
          </p:cNvCxnSpPr>
          <p:nvPr/>
        </p:nvCxnSpPr>
        <p:spPr>
          <a:xfrm flipH="1">
            <a:off x="2556664" y="2408644"/>
            <a:ext cx="550053" cy="606471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5"/>
            <a:endCxn id="6" idx="0"/>
          </p:cNvCxnSpPr>
          <p:nvPr/>
        </p:nvCxnSpPr>
        <p:spPr>
          <a:xfrm>
            <a:off x="3364887" y="4250890"/>
            <a:ext cx="1767385" cy="1003506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4"/>
            <a:endCxn id="7" idx="0"/>
          </p:cNvCxnSpPr>
          <p:nvPr/>
        </p:nvCxnSpPr>
        <p:spPr>
          <a:xfrm flipH="1">
            <a:off x="1705954" y="4462915"/>
            <a:ext cx="850710" cy="791481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248400" y="2667000"/>
            <a:ext cx="2438400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Volume Calculation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from seismic models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8" idx="0"/>
            <a:endCxn id="4" idx="6"/>
          </p:cNvCxnSpPr>
          <p:nvPr/>
        </p:nvCxnSpPr>
        <p:spPr>
          <a:xfrm flipH="1" flipV="1">
            <a:off x="5057940" y="1896769"/>
            <a:ext cx="2409660" cy="770231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8" idx="2"/>
            <a:endCxn id="6" idx="7"/>
          </p:cNvCxnSpPr>
          <p:nvPr/>
        </p:nvCxnSpPr>
        <p:spPr>
          <a:xfrm flipH="1">
            <a:off x="5940495" y="3581400"/>
            <a:ext cx="1527105" cy="1885021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itle 1"/>
          <p:cNvSpPr txBox="1">
            <a:spLocks/>
          </p:cNvSpPr>
          <p:nvPr/>
        </p:nvSpPr>
        <p:spPr>
          <a:xfrm>
            <a:off x="457200" y="233694"/>
            <a:ext cx="8229600" cy="754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/>
              <a:t>Our goal… </a:t>
            </a:r>
            <a:r>
              <a:rPr lang="en-US" sz="4800" dirty="0" smtClean="0"/>
              <a:t>test hypotheses 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78220" y="758064"/>
            <a:ext cx="1402080" cy="8229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(3) Hybrid Scenario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531620" y="758064"/>
            <a:ext cx="1402080" cy="8229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(1) Primitive Reservoir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843020" y="758064"/>
            <a:ext cx="1402080" cy="8229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(2) Slab Graveyard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235200" y="2172844"/>
            <a:ext cx="4597400" cy="1016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Calculate physical properties of compositions at CMB pressure and temperature</a:t>
            </a:r>
          </a:p>
          <a:p>
            <a:pPr algn="ctr"/>
            <a:r>
              <a:rPr lang="en-US" dirty="0" smtClean="0"/>
              <a:t>(Jackie Li’s code and/or </a:t>
            </a:r>
            <a:r>
              <a:rPr lang="en-US" dirty="0" err="1" smtClean="0">
                <a:solidFill>
                  <a:srgbClr val="FF0000"/>
                </a:solidFill>
              </a:rPr>
              <a:t>BurnMan</a:t>
            </a:r>
            <a:r>
              <a:rPr lang="en-US" dirty="0" smtClean="0"/>
              <a:t>)</a:t>
            </a:r>
          </a:p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555220" y="3823844"/>
            <a:ext cx="1402080" cy="4826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Density	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864080" y="3823844"/>
            <a:ext cx="1402080" cy="4826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err="1" smtClean="0"/>
              <a:t>Vp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7099280" y="3823844"/>
            <a:ext cx="1402080" cy="4826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Vs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622300" y="5131944"/>
            <a:ext cx="2489200" cy="1371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Geodynamical test – can we obtain stable piles?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6078220" y="5131944"/>
            <a:ext cx="2489200" cy="1371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Seismological test – can we match observed seismic signature of piles?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7" idx="2"/>
          </p:cNvCxnSpPr>
          <p:nvPr/>
        </p:nvCxnSpPr>
        <p:spPr>
          <a:xfrm rot="16200000" flipH="1">
            <a:off x="2592070" y="1221614"/>
            <a:ext cx="591820" cy="13106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2"/>
          </p:cNvCxnSpPr>
          <p:nvPr/>
        </p:nvCxnSpPr>
        <p:spPr>
          <a:xfrm rot="5400000">
            <a:off x="4248150" y="1876934"/>
            <a:ext cx="5918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4" idx="2"/>
          </p:cNvCxnSpPr>
          <p:nvPr/>
        </p:nvCxnSpPr>
        <p:spPr>
          <a:xfrm rot="5400000">
            <a:off x="5741670" y="1135254"/>
            <a:ext cx="591820" cy="14833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2" idx="0"/>
          </p:cNvCxnSpPr>
          <p:nvPr/>
        </p:nvCxnSpPr>
        <p:spPr>
          <a:xfrm flipH="1">
            <a:off x="3256260" y="3188844"/>
            <a:ext cx="1015489" cy="635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1" idx="2"/>
            <a:endCxn id="13" idx="0"/>
          </p:cNvCxnSpPr>
          <p:nvPr/>
        </p:nvCxnSpPr>
        <p:spPr>
          <a:xfrm>
            <a:off x="4533900" y="3188844"/>
            <a:ext cx="1031220" cy="635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4" idx="0"/>
          </p:cNvCxnSpPr>
          <p:nvPr/>
        </p:nvCxnSpPr>
        <p:spPr>
          <a:xfrm>
            <a:off x="4864080" y="3188844"/>
            <a:ext cx="2936240" cy="635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2"/>
            <a:endCxn id="16" idx="0"/>
          </p:cNvCxnSpPr>
          <p:nvPr/>
        </p:nvCxnSpPr>
        <p:spPr>
          <a:xfrm flipH="1">
            <a:off x="1866900" y="4306444"/>
            <a:ext cx="1389360" cy="825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2"/>
          </p:cNvCxnSpPr>
          <p:nvPr/>
        </p:nvCxnSpPr>
        <p:spPr>
          <a:xfrm>
            <a:off x="3256260" y="4306444"/>
            <a:ext cx="3843020" cy="8255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3" idx="2"/>
            <a:endCxn id="19" idx="0"/>
          </p:cNvCxnSpPr>
          <p:nvPr/>
        </p:nvCxnSpPr>
        <p:spPr>
          <a:xfrm>
            <a:off x="5565120" y="4306444"/>
            <a:ext cx="1757700" cy="8255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4" idx="2"/>
            <a:endCxn id="19" idx="0"/>
          </p:cNvCxnSpPr>
          <p:nvPr/>
        </p:nvCxnSpPr>
        <p:spPr>
          <a:xfrm flipH="1">
            <a:off x="7322820" y="4306444"/>
            <a:ext cx="477500" cy="825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6" idx="3"/>
            <a:endCxn id="19" idx="1"/>
          </p:cNvCxnSpPr>
          <p:nvPr/>
        </p:nvCxnSpPr>
        <p:spPr>
          <a:xfrm>
            <a:off x="3111500" y="5817744"/>
            <a:ext cx="29667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019764" y="3188844"/>
            <a:ext cx="1689886" cy="5233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470489" y="4306444"/>
            <a:ext cx="0" cy="825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adresconseil.fr/gest/up/RF701%20acquisition%20entreprise%20formation%20risque%20Ad%20Res%20Conseil%2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14" y="3506344"/>
            <a:ext cx="1098550" cy="10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H="1">
            <a:off x="6887193" y="2276872"/>
            <a:ext cx="2509343" cy="2206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21368578">
            <a:off x="7354730" y="2062932"/>
            <a:ext cx="136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Mg/Si-group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7" name="Straight Arrow Connector 36"/>
          <p:cNvCxnSpPr>
            <a:endCxn id="7" idx="1"/>
          </p:cNvCxnSpPr>
          <p:nvPr/>
        </p:nvCxnSpPr>
        <p:spPr>
          <a:xfrm flipV="1">
            <a:off x="0" y="1169544"/>
            <a:ext cx="1531620" cy="4841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20570593">
            <a:off x="153840" y="1113471"/>
            <a:ext cx="1214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Team BMO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57200" y="0"/>
            <a:ext cx="8229600" cy="70326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Plan of Attack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30352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Hypothetical Compositions of LLSVPs</a:t>
            </a: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3600" dirty="0" smtClean="0"/>
              <a:t>(1) slab graveyard                    (2) primordial reservoir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95331" y="3714499"/>
            <a:ext cx="30530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MORB + </a:t>
            </a:r>
            <a:r>
              <a:rPr lang="en-US" sz="2400" dirty="0" err="1" smtClean="0"/>
              <a:t>harzburgite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Pyrolite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MORB alone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Ancient Fe-enriched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oceanic crust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6773" y="3687204"/>
            <a:ext cx="55182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Magma Ocean Product</a:t>
            </a:r>
          </a:p>
          <a:p>
            <a:r>
              <a:rPr lang="en-US" sz="2400" dirty="0" smtClean="0"/>
              <a:t>           </a:t>
            </a:r>
            <a:r>
              <a:rPr lang="en-US" sz="2400" dirty="0" smtClean="0">
                <a:solidFill>
                  <a:srgbClr val="FF0000"/>
                </a:solidFill>
              </a:rPr>
              <a:t>&lt;= team BMO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/>
              <a:t>Magma Ocean Cumulate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KREEP-like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Fe-rich differentiate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Early Enriched Reservoir</a:t>
            </a:r>
          </a:p>
          <a:p>
            <a:pPr marL="742950" lvl="1" indent="-285750">
              <a:buFontTx/>
              <a:buChar char="-"/>
            </a:pPr>
            <a:r>
              <a:rPr lang="en-US" sz="2400" dirty="0"/>
              <a:t>Calculated </a:t>
            </a:r>
            <a:r>
              <a:rPr lang="en-US" sz="2400" dirty="0" smtClean="0"/>
              <a:t>from volumes of 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   LLSVPs and BSE-estimates</a:t>
            </a:r>
            <a:endParaRPr lang="en-US" sz="2400" dirty="0"/>
          </a:p>
          <a:p>
            <a:pPr marL="285750" indent="-285750">
              <a:buFontTx/>
              <a:buChar char="-"/>
            </a:pPr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74" y="1540437"/>
            <a:ext cx="2762397" cy="198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1169091" y="3181785"/>
            <a:ext cx="878066" cy="36849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835021" y="1665039"/>
            <a:ext cx="5295331" cy="2023562"/>
            <a:chOff x="3330053" y="772943"/>
            <a:chExt cx="5800299" cy="2205962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0053" y="870144"/>
              <a:ext cx="5800299" cy="2108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26"/>
            <p:cNvSpPr>
              <a:spLocks noChangeArrowheads="1"/>
            </p:cNvSpPr>
            <p:nvPr/>
          </p:nvSpPr>
          <p:spPr bwMode="auto">
            <a:xfrm>
              <a:off x="3343701" y="772943"/>
              <a:ext cx="1447700" cy="2205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972" y="1522187"/>
            <a:ext cx="2103461" cy="211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6"/>
          <p:cNvSpPr>
            <a:spLocks noChangeArrowheads="1"/>
          </p:cNvSpPr>
          <p:nvPr/>
        </p:nvSpPr>
        <p:spPr bwMode="auto">
          <a:xfrm flipV="1">
            <a:off x="144574" y="3388345"/>
            <a:ext cx="2762397" cy="24609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50778" y="1371193"/>
            <a:ext cx="4193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</a:rPr>
              <a:t>Brandenburg and van </a:t>
            </a:r>
            <a:r>
              <a:rPr lang="en-US" sz="1400" dirty="0" err="1" smtClean="0">
                <a:solidFill>
                  <a:srgbClr val="7030A0"/>
                </a:solidFill>
              </a:rPr>
              <a:t>Keken</a:t>
            </a:r>
            <a:r>
              <a:rPr lang="en-US" sz="1400" dirty="0" smtClean="0">
                <a:solidFill>
                  <a:srgbClr val="7030A0"/>
                </a:solidFill>
              </a:rPr>
              <a:t> (2007)</a:t>
            </a:r>
          </a:p>
          <a:p>
            <a:pPr algn="r"/>
            <a:r>
              <a:rPr lang="en-US" sz="1400" dirty="0" err="1" smtClean="0">
                <a:solidFill>
                  <a:srgbClr val="7030A0"/>
                </a:solidFill>
              </a:rPr>
              <a:t>Labrosse</a:t>
            </a:r>
            <a:r>
              <a:rPr lang="en-US" sz="1400" dirty="0" smtClean="0">
                <a:solidFill>
                  <a:srgbClr val="7030A0"/>
                </a:solidFill>
              </a:rPr>
              <a:t> et al. (2007)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4574" y="3327609"/>
            <a:ext cx="4193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FFFF00"/>
                </a:solidFill>
              </a:rPr>
              <a:t>Tackley</a:t>
            </a:r>
            <a:r>
              <a:rPr lang="en-US" sz="1400" dirty="0" smtClean="0">
                <a:solidFill>
                  <a:srgbClr val="FFFF00"/>
                </a:solidFill>
              </a:rPr>
              <a:t> (2011)</a:t>
            </a:r>
            <a:endParaRPr lang="en-US" sz="1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866</Words>
  <Application>Microsoft Office PowerPoint</Application>
  <PresentationFormat>On-screen Show (4:3)</PresentationFormat>
  <Paragraphs>212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Determining the nature of the LLSVP</vt:lpstr>
      <vt:lpstr>Motivation</vt:lpstr>
      <vt:lpstr>What are the LLSVPs?</vt:lpstr>
      <vt:lpstr>PowerPoint Presentation</vt:lpstr>
      <vt:lpstr>PowerPoint Presentation</vt:lpstr>
      <vt:lpstr>Scenarios for Origin of BAsal Reservoir (aka LLSVP)</vt:lpstr>
      <vt:lpstr>PowerPoint Presentation</vt:lpstr>
      <vt:lpstr>PowerPoint Presentation</vt:lpstr>
      <vt:lpstr>Hypothetical Compositions of LLSVPs  (1) slab graveyard                    (2) primordial reservoir</vt:lpstr>
      <vt:lpstr>Compute the LLSVPs’ volumes</vt:lpstr>
      <vt:lpstr>LLSVP volume - models</vt:lpstr>
      <vt:lpstr>LLSVP volume - choosing contours</vt:lpstr>
      <vt:lpstr>LLSVP volume – choosing height</vt:lpstr>
      <vt:lpstr>LLSVP volume – prel. results</vt:lpstr>
      <vt:lpstr>LLSVP volume - benchmark</vt:lpstr>
      <vt:lpstr>geodynamic test: preliminary results</vt:lpstr>
      <vt:lpstr>geodynamic test: preliminary results</vt:lpstr>
      <vt:lpstr>numerical parameter study</vt:lpstr>
      <vt:lpstr>numerical parameter study</vt:lpstr>
      <vt:lpstr>numerical parameter study</vt:lpstr>
      <vt:lpstr>outlook</vt:lpstr>
      <vt:lpstr>Our goal…</vt:lpstr>
      <vt:lpstr>Composition and origin of the LLSVPs</vt:lpstr>
    </vt:vector>
  </TitlesOfParts>
  <Company>IPGP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Jamie Barron</dc:creator>
  <cp:lastModifiedBy>Maxim</cp:lastModifiedBy>
  <cp:revision>50</cp:revision>
  <dcterms:created xsi:type="dcterms:W3CDTF">2012-08-09T20:37:19Z</dcterms:created>
  <dcterms:modified xsi:type="dcterms:W3CDTF">2012-08-10T17:48:49Z</dcterms:modified>
</cp:coreProperties>
</file>