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4" ContentType="video/unknown"/>
  <Default Extension="vml" ContentType="application/vnd.openxmlformats-officedocument.vmlDrawing"/>
  <Default Extension="tif" ContentType="image/tiff"/>
  <Default Extension="bin" ContentType="application/vnd.openxmlformats-officedocument.presentationml.printerSettings"/>
  <Default Extension="wmf" ContentType="image/x-wmf"/>
  <Default Extension="png" ContentType="image/png"/>
  <Default Extension="gif" ContentType="video/unknown"/>
  <Default Extension="tmp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1.xml" ContentType="application/vnd.openxmlformats-officedocument.presentationml.notesSlide+xml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67"/>
  </p:notesMasterIdLst>
  <p:sldIdLst>
    <p:sldId id="291" r:id="rId2"/>
    <p:sldId id="352" r:id="rId3"/>
    <p:sldId id="256" r:id="rId4"/>
    <p:sldId id="297" r:id="rId5"/>
    <p:sldId id="294" r:id="rId6"/>
    <p:sldId id="295" r:id="rId7"/>
    <p:sldId id="296" r:id="rId8"/>
    <p:sldId id="299" r:id="rId9"/>
    <p:sldId id="298" r:id="rId10"/>
    <p:sldId id="301" r:id="rId11"/>
    <p:sldId id="300" r:id="rId12"/>
    <p:sldId id="292" r:id="rId13"/>
    <p:sldId id="293" r:id="rId14"/>
    <p:sldId id="302" r:id="rId15"/>
    <p:sldId id="304" r:id="rId16"/>
    <p:sldId id="306" r:id="rId17"/>
    <p:sldId id="305" r:id="rId18"/>
    <p:sldId id="307" r:id="rId19"/>
    <p:sldId id="308" r:id="rId20"/>
    <p:sldId id="310" r:id="rId21"/>
    <p:sldId id="311" r:id="rId22"/>
    <p:sldId id="309" r:id="rId23"/>
    <p:sldId id="312" r:id="rId24"/>
    <p:sldId id="260" r:id="rId25"/>
    <p:sldId id="327" r:id="rId26"/>
    <p:sldId id="329" r:id="rId27"/>
    <p:sldId id="330" r:id="rId28"/>
    <p:sldId id="331" r:id="rId29"/>
    <p:sldId id="332" r:id="rId30"/>
    <p:sldId id="313" r:id="rId31"/>
    <p:sldId id="340" r:id="rId32"/>
    <p:sldId id="328" r:id="rId33"/>
    <p:sldId id="314" r:id="rId34"/>
    <p:sldId id="315" r:id="rId35"/>
    <p:sldId id="317" r:id="rId36"/>
    <p:sldId id="335" r:id="rId37"/>
    <p:sldId id="334" r:id="rId38"/>
    <p:sldId id="318" r:id="rId39"/>
    <p:sldId id="319" r:id="rId40"/>
    <p:sldId id="268" r:id="rId41"/>
    <p:sldId id="277" r:id="rId42"/>
    <p:sldId id="289" r:id="rId43"/>
    <p:sldId id="322" r:id="rId44"/>
    <p:sldId id="323" r:id="rId45"/>
    <p:sldId id="278" r:id="rId46"/>
    <p:sldId id="279" r:id="rId47"/>
    <p:sldId id="325" r:id="rId48"/>
    <p:sldId id="324" r:id="rId49"/>
    <p:sldId id="326" r:id="rId50"/>
    <p:sldId id="339" r:id="rId51"/>
    <p:sldId id="337" r:id="rId52"/>
    <p:sldId id="333" r:id="rId53"/>
    <p:sldId id="336" r:id="rId54"/>
    <p:sldId id="338" r:id="rId55"/>
    <p:sldId id="341" r:id="rId56"/>
    <p:sldId id="342" r:id="rId57"/>
    <p:sldId id="343" r:id="rId58"/>
    <p:sldId id="344" r:id="rId59"/>
    <p:sldId id="345" r:id="rId60"/>
    <p:sldId id="346" r:id="rId61"/>
    <p:sldId id="347" r:id="rId62"/>
    <p:sldId id="350" r:id="rId63"/>
    <p:sldId id="348" r:id="rId64"/>
    <p:sldId id="349" r:id="rId65"/>
    <p:sldId id="351" r:id="rId66"/>
  </p:sldIdLst>
  <p:sldSz cx="9144000" cy="6858000" type="screen4x3"/>
  <p:notesSz cx="7016750" cy="93027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8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notesMaster" Target="notesMasters/notes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1227" cy="467044"/>
          </a:xfrm>
          <a:prstGeom prst="rect">
            <a:avLst/>
          </a:prstGeom>
        </p:spPr>
        <p:txBody>
          <a:bodyPr vert="horz" lIns="91504" tIns="45752" rIns="91504" bIns="45752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3935" y="0"/>
            <a:ext cx="3041227" cy="467044"/>
          </a:xfrm>
          <a:prstGeom prst="rect">
            <a:avLst/>
          </a:prstGeom>
        </p:spPr>
        <p:txBody>
          <a:bodyPr vert="horz" lIns="91504" tIns="45752" rIns="91504" bIns="45752" rtlCol="0"/>
          <a:lstStyle>
            <a:lvl1pPr algn="r">
              <a:defRPr sz="1200"/>
            </a:lvl1pPr>
          </a:lstStyle>
          <a:p>
            <a:pPr>
              <a:defRPr/>
            </a:pPr>
            <a:fld id="{BB13CBDF-A395-456B-9314-4AF907216DEF}" type="datetimeFigureOut">
              <a:rPr lang="en-US"/>
              <a:pPr>
                <a:defRPr/>
              </a:pPr>
              <a:t>6/28/16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6050" y="1163638"/>
            <a:ext cx="4184650" cy="3138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04" tIns="45752" rIns="91504" bIns="45752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1" y="4476631"/>
            <a:ext cx="5612129" cy="3663276"/>
          </a:xfrm>
          <a:prstGeom prst="rect">
            <a:avLst/>
          </a:prstGeom>
        </p:spPr>
        <p:txBody>
          <a:bodyPr vert="horz" lIns="91504" tIns="45752" rIns="91504" bIns="45752" rtlCol="0"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5707"/>
            <a:ext cx="3041227" cy="467044"/>
          </a:xfrm>
          <a:prstGeom prst="rect">
            <a:avLst/>
          </a:prstGeom>
        </p:spPr>
        <p:txBody>
          <a:bodyPr vert="horz" lIns="91504" tIns="45752" rIns="91504" bIns="45752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3935" y="8835707"/>
            <a:ext cx="3041227" cy="467044"/>
          </a:xfrm>
          <a:prstGeom prst="rect">
            <a:avLst/>
          </a:prstGeom>
        </p:spPr>
        <p:txBody>
          <a:bodyPr vert="horz" lIns="91504" tIns="45752" rIns="91504" bIns="45752" rtlCol="0" anchor="b"/>
          <a:lstStyle>
            <a:lvl1pPr algn="r">
              <a:defRPr sz="1200"/>
            </a:lvl1pPr>
          </a:lstStyle>
          <a:p>
            <a:pPr>
              <a:defRPr/>
            </a:pPr>
            <a:fld id="{0C62726B-882C-4F9A-859E-A6903B6B4E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4555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470" indent="-285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800" indent="-22876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1320" indent="-22876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8840" indent="-22876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6360" indent="-2287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3880" indent="-2287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31400" indent="-2287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8920" indent="-2287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8B83919-FD96-414F-B7EC-D1E1926ADDC5}" type="slidenum">
              <a:rPr lang="en-US" altLang="en-US" smtClean="0"/>
              <a:pPr/>
              <a:t>52</a:t>
            </a:fld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659B3-8A94-4965-B40F-C6FE316532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9063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81638-6424-4489-8954-8BC0089467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5223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02514-C5CE-40F8-9213-16BDDB1478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2237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EB899-4CAE-472B-8FD0-FC910180B0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998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BAAB7-4C2F-4989-BD77-73F434B79E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7703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01F66-5D1F-4634-9873-900C9F275F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273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A568B-57AC-4080-9A18-6EE63CFA0C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610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F8BBB-35F7-4B45-A5BC-3DBC47004F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0628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6604D-9717-4C05-A8EC-04DD7D5200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1862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4F604-E2E2-4B5E-9945-593DFE858F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312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73737-8137-46EB-AA09-772E9E8F4A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1086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E726D7F-AA66-4E37-8A89-92F9BAA035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steveg@geo.utexas.ed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0.wmf"/><Relationship Id="rId6" Type="http://schemas.openxmlformats.org/officeDocument/2006/relationships/image" Target="../media/image2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oleObject" Target="../embeddings/oleObject2.bin"/><Relationship Id="rId5" Type="http://schemas.openxmlformats.org/officeDocument/2006/relationships/image" Target="../media/image23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3.gif"/><Relationship Id="rId4" Type="http://schemas.openxmlformats.org/officeDocument/2006/relationships/video" Target="../media/media3.gif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microsoft.com/office/2007/relationships/media" Target="../media/media2.gif"/><Relationship Id="rId2" Type="http://schemas.openxmlformats.org/officeDocument/2006/relationships/video" Target="../media/media2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oleObject" Target="../embeddings/oleObject3.bin"/><Relationship Id="rId5" Type="http://schemas.openxmlformats.org/officeDocument/2006/relationships/image" Target="../media/image49.emf"/><Relationship Id="rId6" Type="http://schemas.openxmlformats.org/officeDocument/2006/relationships/image" Target="../media/image51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Relationship Id="rId3" Type="http://schemas.openxmlformats.org/officeDocument/2006/relationships/image" Target="../media/image55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Relationship Id="rId3" Type="http://schemas.openxmlformats.org/officeDocument/2006/relationships/image" Target="../media/image6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52.jpeg"/><Relationship Id="rId5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Relationship Id="rId3" Type="http://schemas.openxmlformats.org/officeDocument/2006/relationships/image" Target="../media/image7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2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Relationship Id="rId3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8" Type="http://schemas.openxmlformats.org/officeDocument/2006/relationships/image" Target="../media/image88.png"/><Relationship Id="rId9" Type="http://schemas.openxmlformats.org/officeDocument/2006/relationships/image" Target="../media/image89.png"/><Relationship Id="rId10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91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95.jpeg"/><Relationship Id="rId5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Relationship Id="rId3" Type="http://schemas.openxmlformats.org/officeDocument/2006/relationships/image" Target="../media/image9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tif"/><Relationship Id="rId3" Type="http://schemas.openxmlformats.org/officeDocument/2006/relationships/image" Target="../media/image101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tm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4" Type="http://schemas.openxmlformats.org/officeDocument/2006/relationships/image" Target="../media/image10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533400" y="533400"/>
            <a:ext cx="7924800" cy="6019800"/>
          </a:xfrm>
        </p:spPr>
        <p:txBody>
          <a:bodyPr/>
          <a:lstStyle/>
          <a:p>
            <a:pPr eaLnBrk="1" hangingPunct="1"/>
            <a:r>
              <a:rPr lang="en-US" altLang="en-US" sz="2400" dirty="0" smtClean="0"/>
              <a:t>Seismology</a:t>
            </a:r>
          </a:p>
          <a:p>
            <a:pPr algn="l" eaLnBrk="1" hangingPunct="1"/>
            <a:endParaRPr lang="en-US" altLang="en-US" sz="2400" dirty="0"/>
          </a:p>
          <a:p>
            <a:pPr marL="342900" indent="-342900" algn="l" eaLnBrk="1" hangingPunct="1">
              <a:buAutoNum type="arabicParenR"/>
            </a:pPr>
            <a:r>
              <a:rPr lang="en-US" altLang="en-US" dirty="0" smtClean="0"/>
              <a:t>Introduction to body wave seismology – Steve Grand (</a:t>
            </a:r>
            <a:r>
              <a:rPr lang="en-US" altLang="en-US" dirty="0" smtClean="0">
                <a:hlinkClick r:id="rId2"/>
              </a:rPr>
              <a:t>steveg@geo.utexas.edu</a:t>
            </a:r>
            <a:r>
              <a:rPr lang="en-US" altLang="en-US" dirty="0" smtClean="0"/>
              <a:t>)</a:t>
            </a:r>
            <a:endParaRPr lang="en-US" altLang="en-US" dirty="0"/>
          </a:p>
          <a:p>
            <a:pPr marL="342900" indent="-342900" algn="l" eaLnBrk="1" hangingPunct="1">
              <a:buAutoNum type="arabicParenR"/>
            </a:pPr>
            <a:endParaRPr lang="en-US" altLang="en-US" dirty="0" smtClean="0"/>
          </a:p>
          <a:p>
            <a:pPr marL="342900" indent="-342900" algn="l" eaLnBrk="1" hangingPunct="1">
              <a:buAutoNum type="arabicParenR"/>
            </a:pPr>
            <a:r>
              <a:rPr lang="en-US" altLang="en-US" dirty="0" smtClean="0"/>
              <a:t>Normal modes and constraints on 1D and 3D structure – </a:t>
            </a:r>
            <a:r>
              <a:rPr lang="en-US" altLang="en-US" dirty="0" err="1" smtClean="0"/>
              <a:t>Miaki</a:t>
            </a:r>
            <a:r>
              <a:rPr lang="en-US" altLang="en-US" dirty="0" smtClean="0"/>
              <a:t> Ishii</a:t>
            </a:r>
          </a:p>
          <a:p>
            <a:pPr marL="342900" indent="-342900" algn="l" eaLnBrk="1" hangingPunct="1">
              <a:buAutoNum type="arabicParenR"/>
            </a:pPr>
            <a:endParaRPr lang="en-US" altLang="en-US" dirty="0"/>
          </a:p>
          <a:p>
            <a:pPr marL="342900" indent="-342900" algn="l" eaLnBrk="1" hangingPunct="1">
              <a:buAutoNum type="arabicParenR"/>
            </a:pPr>
            <a:r>
              <a:rPr lang="en-US" altLang="en-US" dirty="0" smtClean="0"/>
              <a:t>Tomography? – </a:t>
            </a:r>
            <a:r>
              <a:rPr lang="en-US" altLang="en-US" dirty="0" err="1" smtClean="0"/>
              <a:t>Ved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Lekic</a:t>
            </a:r>
            <a:endParaRPr lang="en-US" altLang="en-US" dirty="0" smtClean="0"/>
          </a:p>
          <a:p>
            <a:pPr marL="342900" indent="-342900" algn="l" eaLnBrk="1" hangingPunct="1">
              <a:buAutoNum type="arabicParenR"/>
            </a:pPr>
            <a:endParaRPr lang="en-US" altLang="en-US" dirty="0"/>
          </a:p>
          <a:p>
            <a:pPr marL="342900" indent="-342900" algn="l" eaLnBrk="1" hangingPunct="1">
              <a:buAutoNum type="arabicParenR"/>
            </a:pPr>
            <a:r>
              <a:rPr lang="en-US" altLang="en-US" dirty="0" smtClean="0"/>
              <a:t>Anisotropy and surface waves – Jean-Paul </a:t>
            </a:r>
            <a:r>
              <a:rPr lang="en-US" altLang="en-US" dirty="0" err="1" smtClean="0"/>
              <a:t>Montagner</a:t>
            </a:r>
            <a:endParaRPr lang="en-US" altLang="en-US" dirty="0" smtClean="0"/>
          </a:p>
          <a:p>
            <a:pPr marL="342900" indent="-342900" algn="l" eaLnBrk="1" hangingPunct="1">
              <a:buAutoNum type="arabicParenR"/>
            </a:pPr>
            <a:endParaRPr lang="en-US" altLang="en-US" dirty="0"/>
          </a:p>
          <a:p>
            <a:pPr marL="342900" indent="-342900" algn="l" eaLnBrk="1" hangingPunct="1">
              <a:buAutoNum type="arabicParenR"/>
            </a:pPr>
            <a:r>
              <a:rPr lang="en-US" altLang="en-US" dirty="0" smtClean="0"/>
              <a:t>Body wave anisotropy – Maureen Long</a:t>
            </a:r>
          </a:p>
          <a:p>
            <a:pPr marL="342900" indent="-342900" algn="l" eaLnBrk="1" hangingPunct="1">
              <a:buAutoNum type="arabicParenR"/>
            </a:pPr>
            <a:endParaRPr lang="en-US" altLang="en-US" dirty="0"/>
          </a:p>
          <a:p>
            <a:pPr marL="342900" indent="-342900" algn="l" eaLnBrk="1" hangingPunct="1">
              <a:buAutoNum type="arabicParenR"/>
            </a:pPr>
            <a:r>
              <a:rPr lang="en-US" altLang="en-US" dirty="0" smtClean="0"/>
              <a:t>The core – Jessica Irving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000" dirty="0" smtClean="0">
                <a:latin typeface="+mn-lt"/>
              </a:rPr>
              <a:t>Seismology spans ~5 orders of magnitude in frequency, from waves that oscillate &gt;100 times in a second, to those that take &gt;1000 seconds to oscillate once</a:t>
            </a:r>
            <a:br>
              <a:rPr lang="en-US" altLang="en-US" sz="2000" dirty="0" smtClean="0">
                <a:latin typeface="+mn-lt"/>
              </a:rPr>
            </a:br>
            <a:endParaRPr lang="en-US" altLang="en-US" sz="2000" dirty="0" smtClean="0">
              <a:latin typeface="+mn-lt"/>
            </a:endParaRPr>
          </a:p>
        </p:txBody>
      </p:sp>
      <p:pic>
        <p:nvPicPr>
          <p:cNvPr id="12291" name="Picture 2" descr="2_4_0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650" y="2243138"/>
            <a:ext cx="7886700" cy="3516312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153400" cy="2209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2800" dirty="0" smtClean="0">
                <a:latin typeface="+mn-lt"/>
              </a:rPr>
              <a:t>Basic equations governing seismic waves</a:t>
            </a:r>
            <a:br>
              <a:rPr lang="en-US" altLang="en-US" sz="2800" dirty="0" smtClean="0">
                <a:latin typeface="+mn-lt"/>
              </a:rPr>
            </a:br>
            <a:r>
              <a:rPr lang="en-US" altLang="en-US" sz="2800" dirty="0">
                <a:latin typeface="+mn-lt"/>
              </a:rPr>
              <a:t/>
            </a:r>
            <a:br>
              <a:rPr lang="en-US" altLang="en-US" sz="2800" dirty="0">
                <a:latin typeface="+mn-lt"/>
              </a:rPr>
            </a:br>
            <a:r>
              <a:rPr lang="en-US" altLang="en-US" sz="2800" dirty="0" smtClean="0">
                <a:latin typeface="+mn-lt"/>
              </a:rPr>
              <a:t>Same equations for body waves, surface waves, normal modes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838200" y="555626"/>
            <a:ext cx="6934200" cy="1295400"/>
          </a:xfrm>
        </p:spPr>
        <p:txBody>
          <a:bodyPr/>
          <a:lstStyle/>
          <a:p>
            <a:pPr eaLnBrk="1" hangingPunct="1"/>
            <a:r>
              <a:rPr lang="en-US" altLang="en-US" sz="2000" dirty="0" smtClean="0">
                <a:latin typeface="+mn-lt"/>
              </a:rPr>
              <a:t>Seismic waves are propagating deformations – how do we describe deformation in a rock? – displacement vector </a:t>
            </a:r>
            <a:r>
              <a:rPr lang="en-US" altLang="en-US" sz="2000" b="1" u="sng" dirty="0" smtClean="0">
                <a:latin typeface="+mn-lt"/>
              </a:rPr>
              <a:t>u</a:t>
            </a:r>
            <a:r>
              <a:rPr lang="en-US" altLang="en-US" sz="2000" dirty="0" smtClean="0">
                <a:latin typeface="+mn-lt"/>
              </a:rPr>
              <a:t>(</a:t>
            </a:r>
            <a:r>
              <a:rPr lang="en-US" altLang="en-US" sz="2000" dirty="0" err="1" smtClean="0">
                <a:latin typeface="+mn-lt"/>
              </a:rPr>
              <a:t>x,y,z</a:t>
            </a:r>
            <a:r>
              <a:rPr lang="en-US" altLang="en-US" sz="2000" dirty="0" smtClean="0">
                <a:latin typeface="+mn-lt"/>
              </a:rPr>
              <a:t>) gives movement of particle at (</a:t>
            </a:r>
            <a:r>
              <a:rPr lang="en-US" altLang="en-US" sz="2000" dirty="0" err="1" smtClean="0">
                <a:latin typeface="+mn-lt"/>
              </a:rPr>
              <a:t>x,y,z</a:t>
            </a:r>
            <a:r>
              <a:rPr lang="en-US" altLang="en-US" sz="2000" dirty="0" smtClean="0">
                <a:latin typeface="+mn-lt"/>
              </a:rPr>
              <a:t>) – spatial derivative of displacement gives change in shape (deformation) – time derivative gives velocity of particle at (</a:t>
            </a:r>
            <a:r>
              <a:rPr lang="en-US" altLang="en-US" sz="2000" dirty="0" err="1" smtClean="0">
                <a:latin typeface="+mn-lt"/>
              </a:rPr>
              <a:t>x,y,x,t</a:t>
            </a:r>
            <a:r>
              <a:rPr lang="en-US" altLang="en-US" sz="2000" dirty="0" smtClean="0">
                <a:latin typeface="+mn-lt"/>
              </a:rPr>
              <a:t>)</a:t>
            </a:r>
          </a:p>
        </p:txBody>
      </p:sp>
      <p:sp>
        <p:nvSpPr>
          <p:cNvPr id="13315" name="Subtitle 6"/>
          <p:cNvSpPr>
            <a:spLocks noGrp="1"/>
          </p:cNvSpPr>
          <p:nvPr>
            <p:ph type="subTitle" idx="1"/>
          </p:nvPr>
        </p:nvSpPr>
        <p:spPr>
          <a:xfrm>
            <a:off x="1600200" y="6477000"/>
            <a:ext cx="6324600" cy="284163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000" smtClean="0"/>
              <a:t>Ved Lekic, 2014</a:t>
            </a:r>
          </a:p>
        </p:txBody>
      </p:sp>
      <p:pic>
        <p:nvPicPr>
          <p:cNvPr id="1434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575" y="1893888"/>
            <a:ext cx="2965450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2D_strain_illustrat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38550"/>
            <a:ext cx="825500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772400" cy="715962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>Strain - e</a:t>
            </a:r>
            <a:r>
              <a:rPr lang="en-US" altLang="en-US" sz="3600" baseline="-25000" smtClean="0"/>
              <a:t>ij</a:t>
            </a:r>
            <a:endParaRPr lang="en-US" altLang="en-US" sz="3600" smtClean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534399" cy="5562600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600" dirty="0" smtClean="0"/>
              <a:t>No net rotation only if ∂</a:t>
            </a:r>
            <a:r>
              <a:rPr lang="en-US" sz="1600" dirty="0" err="1" smtClean="0"/>
              <a:t>u</a:t>
            </a:r>
            <a:r>
              <a:rPr lang="en-US" sz="1600" baseline="-25000" dirty="0" err="1" smtClean="0"/>
              <a:t>i</a:t>
            </a:r>
            <a:r>
              <a:rPr lang="en-US" sz="1600" dirty="0" smtClean="0"/>
              <a:t>/</a:t>
            </a:r>
            <a:r>
              <a:rPr lang="en-US" sz="1600" dirty="0"/>
              <a:t>∂</a:t>
            </a:r>
            <a:r>
              <a:rPr lang="en-US" sz="1600" dirty="0" err="1" smtClean="0"/>
              <a:t>x</a:t>
            </a:r>
            <a:r>
              <a:rPr lang="en-US" sz="1600" baseline="-25000" dirty="0" err="1" smtClean="0"/>
              <a:t>j</a:t>
            </a:r>
            <a:r>
              <a:rPr lang="en-US" sz="1600" dirty="0" smtClean="0"/>
              <a:t> – </a:t>
            </a:r>
            <a:r>
              <a:rPr lang="en-US" sz="1600" dirty="0"/>
              <a:t>∂</a:t>
            </a:r>
            <a:r>
              <a:rPr lang="en-US" sz="1600" dirty="0" err="1" smtClean="0"/>
              <a:t>u</a:t>
            </a:r>
            <a:r>
              <a:rPr lang="en-US" sz="1600" baseline="-25000" dirty="0" err="1" smtClean="0"/>
              <a:t>j</a:t>
            </a:r>
            <a:r>
              <a:rPr lang="en-US" sz="1600" dirty="0" smtClean="0"/>
              <a:t>/</a:t>
            </a:r>
            <a:r>
              <a:rPr lang="en-US" sz="1600" dirty="0"/>
              <a:t>∂</a:t>
            </a:r>
            <a:r>
              <a:rPr lang="en-US" sz="1600" dirty="0" smtClean="0"/>
              <a:t>x</a:t>
            </a:r>
            <a:r>
              <a:rPr lang="en-US" sz="1600" baseline="-25000" dirty="0" smtClean="0"/>
              <a:t>i</a:t>
            </a:r>
            <a:r>
              <a:rPr lang="en-US" sz="1600" dirty="0" smtClean="0"/>
              <a:t> = 0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600" dirty="0" smtClean="0"/>
              <a:t>Decompose relative movements into </a:t>
            </a:r>
            <a:r>
              <a:rPr lang="en-US" sz="1600" b="1" dirty="0" smtClean="0"/>
              <a:t>Strain</a:t>
            </a:r>
            <a:r>
              <a:rPr lang="en-US" sz="1600" dirty="0" smtClean="0"/>
              <a:t> and </a:t>
            </a:r>
            <a:r>
              <a:rPr lang="en-US" sz="1600" b="1" dirty="0" smtClean="0"/>
              <a:t>Rotation</a:t>
            </a:r>
            <a:r>
              <a:rPr lang="en-US" sz="1600" dirty="0" smtClean="0"/>
              <a:t> matrices: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1600" dirty="0"/>
          </a:p>
          <a:p>
            <a:pPr marL="3657600" lvl="8" indent="0">
              <a:buFont typeface="Arial" panose="020B0604020202020204" pitchFamily="34" charset="0"/>
              <a:buNone/>
              <a:defRPr/>
            </a:pPr>
            <a:endParaRPr lang="en-US" sz="1600" dirty="0"/>
          </a:p>
          <a:p>
            <a:pPr marL="3657600" lvl="8" indent="0">
              <a:buFont typeface="Arial" panose="020B0604020202020204" pitchFamily="34" charset="0"/>
              <a:buNone/>
              <a:defRPr/>
            </a:pPr>
            <a:endParaRPr lang="en-US" sz="1600" dirty="0"/>
          </a:p>
          <a:p>
            <a:pPr marL="3657600" lvl="8" indent="0">
              <a:buFont typeface="Arial" panose="020B0604020202020204" pitchFamily="34" charset="0"/>
              <a:buNone/>
              <a:defRPr/>
            </a:pPr>
            <a:endParaRPr lang="en-US" sz="2400" b="1" dirty="0" smtClean="0"/>
          </a:p>
          <a:p>
            <a:pPr marL="3657600" lvl="8" indent="0"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+</a:t>
            </a:r>
            <a:endParaRPr lang="en-US" sz="2800" dirty="0"/>
          </a:p>
          <a:p>
            <a:pPr lvl="8">
              <a:defRPr/>
            </a:pPr>
            <a:endParaRPr lang="en-US" sz="1600" dirty="0" smtClean="0"/>
          </a:p>
          <a:p>
            <a:pPr marL="2743200" lvl="8" indent="0">
              <a:buFont typeface="Arial" panose="020B0604020202020204" pitchFamily="34" charset="0"/>
              <a:buNone/>
              <a:defRPr/>
            </a:pPr>
            <a:endParaRPr lang="en-US" sz="1600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sz="1600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sz="16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sz="16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600" dirty="0" smtClean="0"/>
              <a:t>Strain is a dimensionless quantity (ΔL/L 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600" dirty="0" smtClean="0"/>
              <a:t>Diagonal elements are stretching along axes, off diagonal represent change in initial right angles – true for small strain only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600" dirty="0" smtClean="0"/>
              <a:t>Strain </a:t>
            </a:r>
            <a:r>
              <a:rPr lang="en-US" sz="1600" dirty="0"/>
              <a:t>due to passage of seismic waves are typically &lt;</a:t>
            </a:r>
            <a:r>
              <a:rPr lang="en-US" sz="1600" dirty="0" smtClean="0"/>
              <a:t>10</a:t>
            </a:r>
            <a:r>
              <a:rPr lang="en-US" sz="1600" baseline="30000" dirty="0" smtClean="0"/>
              <a:t>-5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endParaRPr lang="en-US" sz="1600" baseline="300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536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12" y="2299666"/>
            <a:ext cx="3833813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964" y="2299666"/>
            <a:ext cx="4505325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381000" y="317058"/>
            <a:ext cx="8382000" cy="2045141"/>
          </a:xfrm>
        </p:spPr>
        <p:txBody>
          <a:bodyPr/>
          <a:lstStyle/>
          <a:p>
            <a:pPr eaLnBrk="1" hangingPunct="1"/>
            <a:r>
              <a:rPr lang="en-US" altLang="en-US" sz="2000" dirty="0" smtClean="0">
                <a:latin typeface="+mn-lt"/>
              </a:rPr>
              <a:t>1) Forces acting on an element in a continuum – body forces proportional to volume (ex. gravity)  and surface forces (contact forces) acting on the surface of element</a:t>
            </a:r>
            <a:br>
              <a:rPr lang="en-US" altLang="en-US" sz="2000" dirty="0" smtClean="0">
                <a:latin typeface="+mn-lt"/>
              </a:rPr>
            </a:br>
            <a:r>
              <a:rPr lang="en-US" altLang="en-US" sz="2000" dirty="0" smtClean="0">
                <a:latin typeface="+mn-lt"/>
              </a:rPr>
              <a:t>2) Surface forces called stress – 6 independent components for a point element </a:t>
            </a:r>
            <a:r>
              <a:rPr lang="el-GR" altLang="en-US" sz="2000" dirty="0" smtClean="0">
                <a:latin typeface="+mn-lt"/>
              </a:rPr>
              <a:t>σ</a:t>
            </a:r>
            <a:r>
              <a:rPr lang="en-US" altLang="en-US" sz="2000" baseline="-25000" dirty="0" err="1" smtClean="0">
                <a:latin typeface="+mn-lt"/>
              </a:rPr>
              <a:t>ij</a:t>
            </a:r>
            <a:r>
              <a:rPr lang="en-US" altLang="en-US" sz="2000" dirty="0" smtClean="0">
                <a:latin typeface="+mn-lt"/>
              </a:rPr>
              <a:t> is force in i direction acting on face perpendicular to j direction – </a:t>
            </a:r>
            <a:r>
              <a:rPr lang="en-US" alt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𝜎</a:t>
            </a:r>
            <a:r>
              <a:rPr lang="en-US" altLang="en-US" sz="2000" baseline="-25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ij</a:t>
            </a:r>
            <a:r>
              <a:rPr lang="en-US" alt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=𝜎</a:t>
            </a:r>
            <a:r>
              <a:rPr lang="en-US" altLang="en-US" sz="2000" baseline="-25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ji</a:t>
            </a:r>
            <a:r>
              <a:rPr lang="en-US" altLang="en-US" sz="2000" dirty="0" smtClean="0">
                <a:latin typeface="+mn-lt"/>
              </a:rPr>
              <a:t/>
            </a:r>
            <a:br>
              <a:rPr lang="en-US" altLang="en-US" sz="2000" dirty="0" smtClean="0">
                <a:latin typeface="+mn-lt"/>
              </a:rPr>
            </a:br>
            <a:r>
              <a:rPr lang="en-US" altLang="en-US" sz="2000" dirty="0" smtClean="0">
                <a:latin typeface="+mn-lt"/>
              </a:rPr>
              <a:t>3) </a:t>
            </a:r>
            <a:r>
              <a:rPr lang="en-US" altLang="en-US" sz="2000" dirty="0">
                <a:latin typeface="+mn-lt"/>
              </a:rPr>
              <a:t>U</a:t>
            </a:r>
            <a:r>
              <a:rPr lang="en-US" altLang="en-US" sz="2000" dirty="0" smtClean="0">
                <a:latin typeface="+mn-lt"/>
              </a:rPr>
              <a:t>nits are force/area - Pa</a:t>
            </a:r>
            <a:br>
              <a:rPr lang="en-US" altLang="en-US" sz="2000" dirty="0" smtClean="0">
                <a:latin typeface="+mn-lt"/>
              </a:rPr>
            </a:br>
            <a:r>
              <a:rPr lang="en-US" altLang="en-US" sz="2000" dirty="0" smtClean="0">
                <a:latin typeface="+mn-lt"/>
              </a:rPr>
              <a:t>4) Stress causes deformation</a:t>
            </a:r>
          </a:p>
        </p:txBody>
      </p:sp>
      <p:pic>
        <p:nvPicPr>
          <p:cNvPr id="16387" name="Picture 12" descr="2_3_0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2590800"/>
            <a:ext cx="6096000" cy="4041881"/>
          </a:xfr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000" dirty="0" smtClean="0">
                <a:latin typeface="+mn-lt"/>
              </a:rPr>
              <a:t>For small strains and short times most materials exhibit linear elastic behavior – stress linearly proportional to strain, instantaneous, reversible</a:t>
            </a:r>
            <a:br>
              <a:rPr lang="en-US" altLang="en-US" sz="2000" dirty="0" smtClean="0">
                <a:latin typeface="+mn-lt"/>
              </a:rPr>
            </a:br>
            <a:r>
              <a:rPr lang="en-US" altLang="en-US" sz="2000" dirty="0" smtClean="0">
                <a:latin typeface="+mn-lt"/>
              </a:rPr>
              <a:t>                                                Constitutive Law</a:t>
            </a:r>
          </a:p>
        </p:txBody>
      </p:sp>
      <p:sp>
        <p:nvSpPr>
          <p:cNvPr id="16387" name="Content Placeholder 2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762000" y="1408210"/>
            <a:ext cx="7543800" cy="5144990"/>
          </a:xfrm>
          <a:blipFill>
            <a:blip r:embed="rId2"/>
            <a:stretch>
              <a:fillRect l="-1212" r="-1050"/>
            </a:stretch>
          </a:blipFill>
          <a:extLst/>
        </p:spPr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en-US" dirty="0">
                <a:noFill/>
              </a:rPr>
              <a:t> 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905750" cy="1158875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Other elastic </a:t>
            </a:r>
            <a:r>
              <a:rPr lang="en-US" altLang="en-US" sz="2800" dirty="0" smtClean="0">
                <a:latin typeface="+mn-lt"/>
              </a:rPr>
              <a:t>constants</a:t>
            </a:r>
            <a:r>
              <a:rPr lang="en-US" altLang="en-US" sz="2800" dirty="0" smtClean="0"/>
              <a:t> – not independent of </a:t>
            </a:r>
            <a:r>
              <a:rPr lang="el-GR" altLang="en-US" sz="2800" dirty="0" smtClean="0"/>
              <a:t>λ</a:t>
            </a:r>
            <a:r>
              <a:rPr lang="en-US" altLang="en-US" sz="2800" dirty="0" smtClean="0"/>
              <a:t> and </a:t>
            </a:r>
            <a:r>
              <a:rPr lang="el-GR" altLang="en-US" sz="2800" dirty="0" smtClean="0"/>
              <a:t>μ</a:t>
            </a:r>
            <a:endParaRPr lang="en-US" altLang="en-US" sz="2800" dirty="0" smtClean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581400" y="1600200"/>
            <a:ext cx="5105400" cy="4525963"/>
          </a:xfrm>
        </p:spPr>
        <p:txBody>
          <a:bodyPr/>
          <a:lstStyle/>
          <a:p>
            <a:pPr eaLnBrk="1" hangingPunct="1"/>
            <a:r>
              <a:rPr lang="en-US" altLang="en-US" sz="2400" dirty="0" smtClean="0"/>
              <a:t>Shear modulus: measure of the resistance of material to shear. (Fluid defined as material with zero shear modulus) </a:t>
            </a:r>
          </a:p>
          <a:p>
            <a:pPr eaLnBrk="1" hangingPunct="1"/>
            <a:r>
              <a:rPr lang="en-US" altLang="en-US" sz="2400" dirty="0" smtClean="0"/>
              <a:t>Bulk modulus</a:t>
            </a:r>
            <a:r>
              <a:rPr lang="en-US" altLang="en-US" sz="2400" dirty="0" smtClean="0">
                <a:solidFill>
                  <a:schemeClr val="accent2"/>
                </a:solidFill>
              </a:rPr>
              <a:t>: </a:t>
            </a:r>
            <a:r>
              <a:rPr lang="en-US" altLang="en-US" sz="2400" dirty="0" smtClean="0"/>
              <a:t>measure of incompressibility of a material. Given by hydrostatic stress divided by fractional volume change.</a:t>
            </a:r>
          </a:p>
          <a:p>
            <a:pPr eaLnBrk="1" hangingPunct="1"/>
            <a:r>
              <a:rPr lang="en-US" altLang="en-US" sz="2400" dirty="0" smtClean="0"/>
              <a:t>Poisson’s ratio: lateral contraction of a cylinder divided by longitudinal extension.</a:t>
            </a:r>
          </a:p>
          <a:p>
            <a:pPr eaLnBrk="1" hangingPunct="1"/>
            <a:endParaRPr lang="en-US" altLang="en-US" dirty="0" smtClean="0"/>
          </a:p>
        </p:txBody>
      </p:sp>
      <p:pic>
        <p:nvPicPr>
          <p:cNvPr id="1843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2927350"/>
            <a:ext cx="25542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437" name="Object 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19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8" name="TextBox 6"/>
          <p:cNvSpPr txBox="1">
            <a:spLocks noChangeArrowheads="1"/>
          </p:cNvSpPr>
          <p:nvPr/>
        </p:nvSpPr>
        <p:spPr bwMode="auto">
          <a:xfrm>
            <a:off x="762000" y="1600200"/>
            <a:ext cx="238601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l-GR" altLang="en-US" sz="3200" dirty="0" smtClean="0">
                <a:latin typeface="+mn-lt"/>
              </a:rPr>
              <a:t>σ</a:t>
            </a:r>
            <a:r>
              <a:rPr lang="en-US" altLang="en-US" sz="3200" baseline="-25000" dirty="0" err="1">
                <a:latin typeface="+mn-lt"/>
              </a:rPr>
              <a:t>ij</a:t>
            </a:r>
            <a:r>
              <a:rPr lang="en-US" altLang="en-US" sz="3200" dirty="0">
                <a:latin typeface="+mn-lt"/>
              </a:rPr>
              <a:t> </a:t>
            </a:r>
            <a:r>
              <a:rPr lang="en-US" altLang="en-US" sz="3200" dirty="0" smtClean="0">
                <a:latin typeface="+mn-lt"/>
              </a:rPr>
              <a:t>= 2</a:t>
            </a:r>
            <a:r>
              <a:rPr lang="el-GR" altLang="en-US" sz="3200" dirty="0" smtClean="0">
                <a:latin typeface="+mn-lt"/>
              </a:rPr>
              <a:t>μ</a:t>
            </a:r>
            <a:r>
              <a:rPr lang="en-US" altLang="en-US" sz="3200" dirty="0" err="1" smtClean="0">
                <a:latin typeface="+mn-lt"/>
              </a:rPr>
              <a:t>e</a:t>
            </a:r>
            <a:r>
              <a:rPr lang="en-US" altLang="en-US" sz="3200" baseline="-25000" dirty="0" err="1" smtClean="0">
                <a:latin typeface="+mn-lt"/>
              </a:rPr>
              <a:t>ij</a:t>
            </a:r>
            <a:r>
              <a:rPr lang="en-US" altLang="en-US" sz="3200" dirty="0" smtClean="0">
                <a:latin typeface="+mn-lt"/>
              </a:rPr>
              <a:t>  </a:t>
            </a:r>
            <a:r>
              <a:rPr lang="en-US" altLang="en-US" sz="3200" dirty="0" err="1" smtClean="0">
                <a:latin typeface="+mn-lt"/>
              </a:rPr>
              <a:t>i≠j</a:t>
            </a:r>
            <a:r>
              <a:rPr lang="en-US" altLang="en-US" sz="3200" dirty="0" smtClean="0">
                <a:latin typeface="+mn-lt"/>
              </a:rPr>
              <a:t> </a:t>
            </a:r>
            <a:endParaRPr lang="en-US" altLang="en-US" sz="3200" dirty="0">
              <a:latin typeface="+mn-lt"/>
            </a:endParaRPr>
          </a:p>
        </p:txBody>
      </p:sp>
      <p:sp>
        <p:nvSpPr>
          <p:cNvPr id="8" name="TextBox 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33400" y="4648200"/>
            <a:ext cx="3048000" cy="584775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563562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Seismic Waves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5486400" cy="1600200"/>
          </a:xfrm>
        </p:spPr>
        <p:txBody>
          <a:bodyPr/>
          <a:lstStyle/>
          <a:p>
            <a:pPr eaLnBrk="1" hangingPunct="1"/>
            <a:r>
              <a:rPr lang="en-US" altLang="en-US" sz="2000" smtClean="0"/>
              <a:t>Consider small element within material – use F = Ma to get its acceleration</a:t>
            </a:r>
          </a:p>
          <a:p>
            <a:pPr eaLnBrk="1" hangingPunct="1"/>
            <a:r>
              <a:rPr lang="en-US" altLang="en-US" sz="2000" smtClean="0"/>
              <a:t>Gradients in stress give overall force on element </a:t>
            </a:r>
          </a:p>
        </p:txBody>
      </p:sp>
      <p:pic>
        <p:nvPicPr>
          <p:cNvPr id="19460" name="Picture 12" descr="2_3_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2" t="10910"/>
          <a:stretch>
            <a:fillRect/>
          </a:stretch>
        </p:blipFill>
        <p:spPr bwMode="auto">
          <a:xfrm>
            <a:off x="6096000" y="1474788"/>
            <a:ext cx="2743200" cy="239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9461" name="Object 17"/>
          <p:cNvGraphicFramePr>
            <a:graphicFrameLocks noChangeAspect="1"/>
          </p:cNvGraphicFramePr>
          <p:nvPr/>
        </p:nvGraphicFramePr>
        <p:xfrm>
          <a:off x="1066800" y="2940050"/>
          <a:ext cx="3195638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4" name="Equation" r:id="rId4" imgW="1168400" imgH="241300" progId="Equation.3">
                  <p:embed/>
                </p:oleObj>
              </mc:Choice>
              <mc:Fallback>
                <p:oleObj name="Equation" r:id="rId4" imgW="1168400" imgH="24130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2940050"/>
                        <a:ext cx="3195638" cy="65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2" name="TextBox 5"/>
          <p:cNvSpPr txBox="1">
            <a:spLocks noChangeArrowheads="1"/>
          </p:cNvSpPr>
          <p:nvPr/>
        </p:nvSpPr>
        <p:spPr bwMode="auto">
          <a:xfrm>
            <a:off x="685800" y="3867150"/>
            <a:ext cx="47244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000"/>
              <a:t>Need to add body force as well and then equate to acceleration – called equation of motion</a:t>
            </a:r>
          </a:p>
        </p:txBody>
      </p:sp>
      <p:sp>
        <p:nvSpPr>
          <p:cNvPr id="19463" name="TextBox 9"/>
          <p:cNvSpPr txBox="1">
            <a:spLocks noChangeArrowheads="1"/>
          </p:cNvSpPr>
          <p:nvPr/>
        </p:nvSpPr>
        <p:spPr bwMode="auto">
          <a:xfrm>
            <a:off x="1104900" y="5029200"/>
            <a:ext cx="4305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/>
              <a:t>𝜌</a:t>
            </a:r>
            <a:r>
              <a:rPr lang="en-US" altLang="en-US" sz="360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𝜕</a:t>
            </a:r>
            <a:r>
              <a:rPr lang="en-US" altLang="en-US" sz="3600" baseline="3000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2</a:t>
            </a:r>
            <a:r>
              <a:rPr lang="en-US" altLang="en-US" sz="360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u</a:t>
            </a:r>
            <a:r>
              <a:rPr lang="en-US" altLang="en-US" sz="3600" baseline="-2500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i</a:t>
            </a:r>
            <a:r>
              <a:rPr lang="en-US" altLang="en-US" sz="360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/𝜕t</a:t>
            </a:r>
            <a:r>
              <a:rPr lang="en-US" altLang="en-US" sz="3600" baseline="3000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2</a:t>
            </a:r>
            <a:r>
              <a:rPr lang="en-US" altLang="en-US" sz="360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= 𝜕</a:t>
            </a:r>
            <a:r>
              <a:rPr lang="en-US" altLang="en-US" sz="3600" baseline="-2500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j</a:t>
            </a:r>
            <a:r>
              <a:rPr lang="en-US" altLang="en-US" sz="360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𝜎</a:t>
            </a:r>
            <a:r>
              <a:rPr lang="en-US" altLang="en-US" sz="3600" baseline="-2500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ij</a:t>
            </a:r>
            <a:r>
              <a:rPr lang="en-US" altLang="en-US" sz="360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+ f</a:t>
            </a:r>
            <a:r>
              <a:rPr lang="en-US" altLang="en-US" sz="3600" baseline="-2500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i</a:t>
            </a:r>
            <a:endParaRPr lang="en-US" altLang="en-US" sz="3600"/>
          </a:p>
        </p:txBody>
      </p:sp>
      <p:sp>
        <p:nvSpPr>
          <p:cNvPr id="19464" name="TextBox 10"/>
          <p:cNvSpPr txBox="1">
            <a:spLocks noChangeArrowheads="1"/>
          </p:cNvSpPr>
          <p:nvPr/>
        </p:nvSpPr>
        <p:spPr bwMode="auto">
          <a:xfrm>
            <a:off x="5638800" y="5121275"/>
            <a:ext cx="289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/>
              <a:t>where </a:t>
            </a:r>
            <a:r>
              <a:rPr lang="en-US" altLang="en-US" sz="240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𝜌 is density</a:t>
            </a:r>
            <a:endParaRPr lang="en-US" altLang="en-US" sz="2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3"/>
          <p:cNvSpPr txBox="1">
            <a:spLocks noChangeArrowheads="1"/>
          </p:cNvSpPr>
          <p:nvPr/>
        </p:nvSpPr>
        <p:spPr bwMode="auto">
          <a:xfrm>
            <a:off x="1676400" y="685800"/>
            <a:ext cx="441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/>
              <a:t>Far from source – drop body force</a:t>
            </a:r>
          </a:p>
        </p:txBody>
      </p:sp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2173288" y="1460500"/>
            <a:ext cx="43053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/>
              <a:t>𝜌</a:t>
            </a:r>
            <a:r>
              <a:rPr lang="en-US" altLang="en-US" sz="320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𝜕</a:t>
            </a:r>
            <a:r>
              <a:rPr lang="en-US" altLang="en-US" sz="3200" baseline="3000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2</a:t>
            </a:r>
            <a:r>
              <a:rPr lang="en-US" altLang="en-US" sz="320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u</a:t>
            </a:r>
            <a:r>
              <a:rPr lang="en-US" altLang="en-US" sz="3200" baseline="-2500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i</a:t>
            </a:r>
            <a:r>
              <a:rPr lang="en-US" altLang="en-US" sz="320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/𝜕t</a:t>
            </a:r>
            <a:r>
              <a:rPr lang="en-US" altLang="en-US" sz="3200" baseline="3000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2</a:t>
            </a:r>
            <a:r>
              <a:rPr lang="en-US" altLang="en-US" sz="320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= 𝜕</a:t>
            </a:r>
            <a:r>
              <a:rPr lang="en-US" altLang="en-US" sz="3200" baseline="-2500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j</a:t>
            </a:r>
            <a:r>
              <a:rPr lang="en-US" altLang="en-US" sz="320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𝜎</a:t>
            </a:r>
            <a:r>
              <a:rPr lang="en-US" altLang="en-US" sz="3200" baseline="-2500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ij</a:t>
            </a:r>
            <a:endParaRPr lang="en-US" altLang="en-US" sz="3200"/>
          </a:p>
        </p:txBody>
      </p:sp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762000" y="2400300"/>
            <a:ext cx="6910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/>
              <a:t>For isotropic linear elastic solid (anisotropic lots of c’s)</a:t>
            </a:r>
          </a:p>
        </p:txBody>
      </p:sp>
      <p:sp>
        <p:nvSpPr>
          <p:cNvPr id="20485" name="TextBox 6"/>
          <p:cNvSpPr txBox="1">
            <a:spLocks noChangeArrowheads="1"/>
          </p:cNvSpPr>
          <p:nvPr/>
        </p:nvSpPr>
        <p:spPr bwMode="auto">
          <a:xfrm>
            <a:off x="1360488" y="3073400"/>
            <a:ext cx="5118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𝜎</a:t>
            </a:r>
            <a:r>
              <a:rPr lang="en-US" altLang="en-US" sz="3200" baseline="-2500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ij</a:t>
            </a:r>
            <a:r>
              <a:rPr lang="en-US" altLang="en-US" sz="320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= 𝜆𝛿</a:t>
            </a:r>
            <a:r>
              <a:rPr lang="en-US" altLang="en-US" sz="3200" baseline="-2500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ij</a:t>
            </a:r>
            <a:r>
              <a:rPr lang="en-US" altLang="en-US" sz="320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𝜕</a:t>
            </a:r>
            <a:r>
              <a:rPr lang="en-US" altLang="en-US" sz="3200" baseline="-2500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k</a:t>
            </a:r>
            <a:r>
              <a:rPr lang="en-US" altLang="en-US" sz="320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u</a:t>
            </a:r>
            <a:r>
              <a:rPr lang="en-US" altLang="en-US" sz="3200" baseline="-2500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k</a:t>
            </a:r>
            <a:r>
              <a:rPr lang="en-US" altLang="en-US" sz="320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+ 𝜇(𝜕</a:t>
            </a:r>
            <a:r>
              <a:rPr lang="en-US" altLang="en-US" sz="3200" baseline="-2500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i</a:t>
            </a:r>
            <a:r>
              <a:rPr lang="en-US" altLang="en-US" sz="320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u</a:t>
            </a:r>
            <a:r>
              <a:rPr lang="en-US" altLang="en-US" sz="3200" baseline="-2500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j</a:t>
            </a:r>
            <a:r>
              <a:rPr lang="en-US" altLang="en-US" sz="320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+ 𝜕</a:t>
            </a:r>
            <a:r>
              <a:rPr lang="en-US" altLang="en-US" sz="3200" baseline="-2500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j</a:t>
            </a:r>
            <a:r>
              <a:rPr lang="en-US" altLang="en-US" sz="320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u</a:t>
            </a:r>
            <a:r>
              <a:rPr lang="en-US" altLang="en-US" sz="3200" baseline="-2500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i</a:t>
            </a:r>
            <a:r>
              <a:rPr lang="en-US" altLang="en-US" sz="320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)</a:t>
            </a:r>
            <a:endParaRPr lang="en-US" altLang="en-US" sz="3200"/>
          </a:p>
        </p:txBody>
      </p:sp>
      <p:sp>
        <p:nvSpPr>
          <p:cNvPr id="20486" name="TextBox 7"/>
          <p:cNvSpPr txBox="1">
            <a:spLocks noChangeArrowheads="1"/>
          </p:cNvSpPr>
          <p:nvPr/>
        </p:nvSpPr>
        <p:spPr bwMode="auto">
          <a:xfrm>
            <a:off x="915805" y="4129238"/>
            <a:ext cx="74044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dirty="0"/>
              <a:t>Substitute in equation of </a:t>
            </a:r>
            <a:r>
              <a:rPr lang="en-US" altLang="en-US" sz="2400" dirty="0" smtClean="0"/>
              <a:t>motion and arrange terms to get</a:t>
            </a:r>
            <a:endParaRPr lang="en-US" alt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"/>
          <a:stretch>
            <a:fillRect/>
          </a:stretch>
        </p:blipFill>
        <p:spPr bwMode="auto">
          <a:xfrm>
            <a:off x="228600" y="4905375"/>
            <a:ext cx="877887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TextBox 9"/>
          <p:cNvSpPr txBox="1">
            <a:spLocks noChangeArrowheads="1"/>
          </p:cNvSpPr>
          <p:nvPr/>
        </p:nvSpPr>
        <p:spPr bwMode="auto">
          <a:xfrm>
            <a:off x="58738" y="6048375"/>
            <a:ext cx="9118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/>
              <a:t>Terms with gradient of elastic constants make equation difficult to solve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3 approaches to solving equation:</a:t>
            </a:r>
          </a:p>
          <a:p>
            <a:pPr eaLnBrk="1" hangingPunct="1"/>
            <a:r>
              <a:rPr lang="en-US" altLang="en-US" smtClean="0"/>
              <a:t>Assume homogeneous material – for Earth one then assumes the elastic properties consist of homogeneous layers – becomes a matter of the boundary conditions between layers</a:t>
            </a:r>
          </a:p>
          <a:p>
            <a:pPr eaLnBrk="1" hangingPunct="1"/>
            <a:r>
              <a:rPr lang="en-US" altLang="en-US" smtClean="0"/>
              <a:t>Approximate solution – assume high frequency solutions (waves) where one can neglect the gradient terms – leads to ray theory</a:t>
            </a:r>
          </a:p>
          <a:p>
            <a:pPr eaLnBrk="1" hangingPunct="1"/>
            <a:r>
              <a:rPr lang="en-US" altLang="en-US" smtClean="0"/>
              <a:t>Numerically solve the equation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29550" cy="1311275"/>
          </a:xfrm>
        </p:spPr>
        <p:txBody>
          <a:bodyPr/>
          <a:lstStyle/>
          <a:p>
            <a:pPr algn="ctr"/>
            <a:r>
              <a:rPr lang="en-US" sz="2800" dirty="0" smtClean="0">
                <a:latin typeface="+mn-lt"/>
              </a:rPr>
              <a:t>Outline</a:t>
            </a:r>
            <a:endParaRPr lang="en-US" sz="28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1) Introduction to seismic waves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2) Fundamental equations of seismology</a:t>
            </a:r>
          </a:p>
          <a:p>
            <a:endParaRPr lang="en-US" dirty="0"/>
          </a:p>
          <a:p>
            <a:r>
              <a:rPr lang="en-US" dirty="0" smtClean="0"/>
              <a:t>3) Waves in layered media</a:t>
            </a:r>
          </a:p>
          <a:p>
            <a:endParaRPr lang="en-US" dirty="0"/>
          </a:p>
          <a:p>
            <a:r>
              <a:rPr lang="en-US" dirty="0" smtClean="0"/>
              <a:t>4) Ray theory – structure and waves in Earth</a:t>
            </a:r>
          </a:p>
          <a:p>
            <a:endParaRPr lang="en-US" dirty="0"/>
          </a:p>
          <a:p>
            <a:r>
              <a:rPr lang="en-US" dirty="0" smtClean="0"/>
              <a:t>5) Examples of studies with body waves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490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85213" cy="52736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In a homogeneous medium, or in the high-frequency approximation, the gradients of λ and μ can be neglected: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Taking the divergence of the equation (remember                         ):  )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Taking the curl of the equation - remember                                                ):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2253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05000"/>
            <a:ext cx="511175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38" y="2809875"/>
            <a:ext cx="1647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" t="20029"/>
          <a:stretch>
            <a:fillRect/>
          </a:stretch>
        </p:blipFill>
        <p:spPr bwMode="auto">
          <a:xfrm>
            <a:off x="1538287" y="3167063"/>
            <a:ext cx="35020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5" y="4349750"/>
            <a:ext cx="1770063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13" y="4325938"/>
            <a:ext cx="15525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75" y="5167313"/>
            <a:ext cx="39306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13" y="3167063"/>
            <a:ext cx="1804987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5087938"/>
            <a:ext cx="11223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134350" cy="5872163"/>
          </a:xfrm>
        </p:spPr>
        <p:txBody>
          <a:bodyPr/>
          <a:lstStyle/>
          <a:p>
            <a:pPr eaLnBrk="1" hangingPunct="1"/>
            <a:r>
              <a:rPr lang="en-US" altLang="en-US" sz="2000" dirty="0" smtClean="0"/>
              <a:t>The previous two equations are identical – called wave equation – give solutions in space and time for div </a:t>
            </a:r>
            <a:r>
              <a:rPr lang="en-US" altLang="en-US" sz="2000" b="1" dirty="0" smtClean="0"/>
              <a:t>u</a:t>
            </a:r>
            <a:r>
              <a:rPr lang="en-US" altLang="en-US" sz="2000" dirty="0" smtClean="0"/>
              <a:t> and curl </a:t>
            </a:r>
            <a:r>
              <a:rPr lang="en-US" altLang="en-US" sz="2000" b="1" dirty="0" smtClean="0"/>
              <a:t>u</a:t>
            </a:r>
            <a:r>
              <a:rPr lang="en-US" altLang="en-US" sz="2000" dirty="0" smtClean="0"/>
              <a:t> </a:t>
            </a:r>
          </a:p>
          <a:p>
            <a:pPr eaLnBrk="1" hangingPunct="1"/>
            <a:r>
              <a:rPr lang="en-US" altLang="en-US" sz="2000" dirty="0" smtClean="0"/>
              <a:t> Solutions are of the form f(</a:t>
            </a:r>
            <a:r>
              <a:rPr lang="en-US" altLang="en-US" sz="2000" b="1" dirty="0" err="1" smtClean="0"/>
              <a:t>n</a:t>
            </a:r>
            <a:r>
              <a:rPr lang="en-US" altLang="en-US" sz="2000" dirty="0" err="1" smtClean="0">
                <a:ea typeface="Cambria Math" panose="02040503050406030204" pitchFamily="18" charset="0"/>
              </a:rPr>
              <a:t>⦁</a:t>
            </a:r>
            <a:r>
              <a:rPr lang="en-US" altLang="en-US" sz="2000" b="1" dirty="0" err="1" smtClean="0">
                <a:ea typeface="Cambria Math" panose="02040503050406030204" pitchFamily="18" charset="0"/>
              </a:rPr>
              <a:t>x</a:t>
            </a:r>
            <a:r>
              <a:rPr lang="en-US" altLang="en-US" sz="2000" dirty="0" err="1" smtClean="0"/>
              <a:t>-ct</a:t>
            </a:r>
            <a:r>
              <a:rPr lang="en-US" altLang="en-US" sz="2000" dirty="0" smtClean="0"/>
              <a:t>) or f(</a:t>
            </a:r>
            <a:r>
              <a:rPr lang="en-US" altLang="en-US" sz="2000" b="1" dirty="0" err="1" smtClean="0"/>
              <a:t>n</a:t>
            </a:r>
            <a:r>
              <a:rPr lang="en-US" altLang="en-US" sz="2000" dirty="0" err="1" smtClean="0">
                <a:ea typeface="Cambria Math" panose="02040503050406030204" pitchFamily="18" charset="0"/>
              </a:rPr>
              <a:t>⦁</a:t>
            </a:r>
            <a:r>
              <a:rPr lang="en-US" altLang="en-US" sz="2000" b="1" dirty="0" err="1" smtClean="0">
                <a:ea typeface="Cambria Math" panose="02040503050406030204" pitchFamily="18" charset="0"/>
              </a:rPr>
              <a:t>x</a:t>
            </a:r>
            <a:r>
              <a:rPr lang="en-US" altLang="en-US" sz="2000" dirty="0" err="1" smtClean="0"/>
              <a:t>+ct</a:t>
            </a:r>
            <a:r>
              <a:rPr lang="en-US" altLang="en-US" sz="2000" dirty="0" smtClean="0"/>
              <a:t>) – propagating disturbances at velocity c on plane </a:t>
            </a:r>
            <a:r>
              <a:rPr lang="en-US" altLang="en-US" sz="2000" dirty="0" smtClean="0">
                <a:ea typeface="Cambria Math" panose="02040503050406030204" pitchFamily="18" charset="0"/>
              </a:rPr>
              <a:t>⊥ </a:t>
            </a:r>
            <a:r>
              <a:rPr lang="en-US" altLang="en-US" sz="2000" b="1" dirty="0" smtClean="0">
                <a:ea typeface="Cambria Math" panose="02040503050406030204" pitchFamily="18" charset="0"/>
              </a:rPr>
              <a:t>n, (</a:t>
            </a:r>
            <a:r>
              <a:rPr lang="en-US" altLang="en-US" sz="2000" dirty="0" smtClean="0">
                <a:ea typeface="Cambria Math" panose="02040503050406030204" pitchFamily="18" charset="0"/>
              </a:rPr>
              <a:t>n</a:t>
            </a:r>
            <a:r>
              <a:rPr lang="en-US" altLang="en-US" sz="2000" b="1" dirty="0" smtClean="0">
                <a:ea typeface="Cambria Math" panose="02040503050406030204" pitchFamily="18" charset="0"/>
              </a:rPr>
              <a:t> </a:t>
            </a:r>
            <a:r>
              <a:rPr lang="en-US" altLang="en-US" sz="2000" dirty="0" smtClean="0">
                <a:ea typeface="Cambria Math" panose="02040503050406030204" pitchFamily="18" charset="0"/>
              </a:rPr>
              <a:t>is unit vector, c is α or β</a:t>
            </a:r>
            <a:r>
              <a:rPr lang="en-US" altLang="en-US" sz="2000" b="1" dirty="0" smtClean="0">
                <a:ea typeface="Cambria Math" panose="02040503050406030204" pitchFamily="18" charset="0"/>
              </a:rPr>
              <a:t>)</a:t>
            </a:r>
            <a:r>
              <a:rPr lang="en-US" altLang="en-US" sz="2000" dirty="0" smtClean="0"/>
              <a:t> – for spherical waves get f(r-</a:t>
            </a:r>
            <a:r>
              <a:rPr lang="en-US" altLang="en-US" sz="2000" dirty="0" err="1" smtClean="0"/>
              <a:t>ct</a:t>
            </a:r>
            <a:r>
              <a:rPr lang="en-US" altLang="en-US" sz="2000" dirty="0" smtClean="0"/>
              <a:t>)/r</a:t>
            </a:r>
          </a:p>
          <a:p>
            <a:pPr eaLnBrk="1" hangingPunct="1"/>
            <a:r>
              <a:rPr lang="en-US" altLang="en-US" sz="2000" dirty="0" smtClean="0"/>
              <a:t>First equation represents P waves – wave velocity is ((</a:t>
            </a:r>
            <a:r>
              <a:rPr lang="en-US" altLang="en-US" sz="2000" dirty="0" smtClean="0">
                <a:ea typeface="Cambria Math" panose="02040503050406030204" pitchFamily="18" charset="0"/>
                <a:cs typeface="Cambria Math" panose="02040503050406030204" pitchFamily="18" charset="0"/>
              </a:rPr>
              <a:t>𝜆+2𝜇/𝜌))</a:t>
            </a:r>
            <a:r>
              <a:rPr lang="en-US" altLang="en-US" sz="2000" baseline="30000" dirty="0" smtClean="0">
                <a:ea typeface="Cambria Math" panose="02040503050406030204" pitchFamily="18" charset="0"/>
                <a:cs typeface="Cambria Math" panose="02040503050406030204" pitchFamily="18" charset="0"/>
              </a:rPr>
              <a:t>1/2</a:t>
            </a:r>
            <a:r>
              <a:rPr lang="en-US" altLang="en-US" sz="2000" dirty="0" smtClean="0">
                <a:ea typeface="Cambria Math" panose="02040503050406030204" pitchFamily="18" charset="0"/>
                <a:cs typeface="Cambria Math" panose="02040503050406030204" pitchFamily="18" charset="0"/>
              </a:rPr>
              <a:t> or ((𝜅+4/3𝜇)/𝜌))</a:t>
            </a:r>
            <a:r>
              <a:rPr lang="en-US" altLang="en-US" sz="2000" baseline="30000" dirty="0" smtClean="0">
                <a:ea typeface="Cambria Math" panose="02040503050406030204" pitchFamily="18" charset="0"/>
                <a:cs typeface="Cambria Math" panose="02040503050406030204" pitchFamily="18" charset="0"/>
              </a:rPr>
              <a:t>1/2</a:t>
            </a:r>
            <a:r>
              <a:rPr lang="en-US" altLang="en-US" sz="2000" dirty="0" smtClean="0">
                <a:ea typeface="Cambria Math" panose="02040503050406030204" pitchFamily="18" charset="0"/>
                <a:cs typeface="Cambria Math" panose="02040503050406030204" pitchFamily="18" charset="0"/>
              </a:rPr>
              <a:t> – ground motion is in direction of wave propagation</a:t>
            </a:r>
          </a:p>
          <a:p>
            <a:pPr eaLnBrk="1" hangingPunct="1"/>
            <a:r>
              <a:rPr lang="en-US" altLang="en-US" sz="2000" dirty="0" smtClean="0">
                <a:ea typeface="Cambria Math" panose="02040503050406030204" pitchFamily="18" charset="0"/>
                <a:cs typeface="Cambria Math" panose="02040503050406030204" pitchFamily="18" charset="0"/>
              </a:rPr>
              <a:t>Second equation represents S waves – wave velocity is (𝜇/𝜌)</a:t>
            </a:r>
            <a:r>
              <a:rPr lang="en-US" altLang="en-US" sz="2000" baseline="30000" dirty="0" smtClean="0">
                <a:ea typeface="Cambria Math" panose="02040503050406030204" pitchFamily="18" charset="0"/>
                <a:cs typeface="Cambria Math" panose="02040503050406030204" pitchFamily="18" charset="0"/>
              </a:rPr>
              <a:t>1/2</a:t>
            </a:r>
            <a:r>
              <a:rPr lang="en-US" altLang="en-US" sz="2000" dirty="0" smtClean="0">
                <a:ea typeface="Cambria Math" panose="02040503050406030204" pitchFamily="18" charset="0"/>
                <a:cs typeface="Cambria Math" panose="02040503050406030204" pitchFamily="18" charset="0"/>
              </a:rPr>
              <a:t> - ground motion is perpendicular to the direction of wave propagation – note shear wave velocity 0 in fluid</a:t>
            </a:r>
          </a:p>
          <a:p>
            <a:pPr eaLnBrk="1" hangingPunct="1"/>
            <a:r>
              <a:rPr lang="en-US" altLang="en-US" sz="2000" dirty="0" smtClean="0">
                <a:ea typeface="Cambria Math" panose="02040503050406030204" pitchFamily="18" charset="0"/>
                <a:cs typeface="Cambria Math" panose="02040503050406030204" pitchFamily="18" charset="0"/>
              </a:rPr>
              <a:t>Key points – away from external forces in whole space can only have P and S wave disturbances – velocity of waves only depends on elastic constants and density – not amplitude, pulse shape, frequency …..</a:t>
            </a:r>
            <a:endParaRPr lang="en-US" altLang="en-US" sz="2000" dirty="0" smtClean="0"/>
          </a:p>
        </p:txBody>
      </p:sp>
      <p:pic>
        <p:nvPicPr>
          <p:cNvPr id="23555" name="Picture 2" descr="2_4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495800"/>
            <a:ext cx="1985963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" descr="2_4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495800"/>
            <a:ext cx="2557463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Box 5"/>
          <p:cNvSpPr txBox="1">
            <a:spLocks noChangeArrowheads="1"/>
          </p:cNvSpPr>
          <p:nvPr/>
        </p:nvSpPr>
        <p:spPr bwMode="auto">
          <a:xfrm>
            <a:off x="376238" y="4648200"/>
            <a:ext cx="2590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600"/>
              <a:t>From Stein and Wysession, 2003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677150" cy="804863"/>
          </a:xfrm>
        </p:spPr>
        <p:txBody>
          <a:bodyPr/>
          <a:lstStyle/>
          <a:p>
            <a:pPr eaLnBrk="1" hangingPunct="1"/>
            <a:r>
              <a:rPr lang="en-US" altLang="en-US" sz="2000" smtClean="0"/>
              <a:t>Movie of how waves deform media and propagate – courtesy of Ved Lekic</a:t>
            </a:r>
          </a:p>
        </p:txBody>
      </p:sp>
      <p:pic>
        <p:nvPicPr>
          <p:cNvPr id="6" name="P-wave_animation.gif">
            <a:hlinkClick r:id="" action="ppaction://media"/>
          </p:cNvPr>
          <p:cNvPicPr>
            <a:picLocks noGrp="1" noChangeAspect="1"/>
          </p:cNvPicPr>
          <p:nvPr>
            <p:ph sz="half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5958" y="1219200"/>
            <a:ext cx="4472806" cy="2236403"/>
          </a:xfrm>
          <a:prstGeom prst="rect">
            <a:avLst/>
          </a:prstGeom>
        </p:spPr>
      </p:pic>
      <p:pic>
        <p:nvPicPr>
          <p:cNvPr id="7" name="S-wave_animation.gif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64238" y="3733799"/>
            <a:ext cx="4444526" cy="2592351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dirty="0" smtClean="0">
                <a:latin typeface="+mn-lt"/>
              </a:rPr>
              <a:t>S waves have polarization – only know that motion is perpendicular to wave propagation direction – convention is to divide S waves into SH and SV components</a:t>
            </a:r>
          </a:p>
        </p:txBody>
      </p:sp>
      <p:pic>
        <p:nvPicPr>
          <p:cNvPr id="25603" name="Picture 4" descr="2_4_0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2133600"/>
            <a:ext cx="6648450" cy="4114800"/>
          </a:xfr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848600" cy="10207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400" dirty="0" smtClean="0">
                <a:latin typeface="+mn-lt"/>
              </a:rPr>
              <a:t>Seismology can only give elastic constants and density – usually just P and S speeds. What Controls P and S Speed?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96888" y="2747963"/>
            <a:ext cx="7772400" cy="3733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000" dirty="0" smtClean="0"/>
              <a:t>Temperature Up – Velocity Down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 smtClean="0"/>
              <a:t>Pressure Up – Velocity Up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 smtClean="0"/>
              <a:t>Chemistry – Fe content in Olivine up – Velocity Down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 smtClean="0"/>
              <a:t>Mineralogy – At constant molecular </a:t>
            </a:r>
            <a:r>
              <a:rPr lang="en-US" altLang="en-US" sz="2000" dirty="0" err="1" smtClean="0"/>
              <a:t>wt</a:t>
            </a:r>
            <a:r>
              <a:rPr lang="en-US" altLang="en-US" sz="2000" dirty="0" smtClean="0"/>
              <a:t> – Density Up – Velocity Up (Birch’s Law)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 smtClean="0"/>
              <a:t>Volatile Content (H</a:t>
            </a:r>
            <a:r>
              <a:rPr lang="en-US" altLang="en-US" sz="2000" baseline="-25000" dirty="0" smtClean="0"/>
              <a:t>2</a:t>
            </a:r>
            <a:r>
              <a:rPr lang="en-US" altLang="en-US" sz="2000" dirty="0" smtClean="0"/>
              <a:t>O)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 smtClean="0"/>
              <a:t>Phase – Partial Melting – Velocity Down (especially for S)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 smtClean="0"/>
              <a:t>Porosity – Porosity Up – Velocity Down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 smtClean="0"/>
              <a:t>Pore Fluid – Gas Up – Velocity Down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dirty="0" smtClean="0">
              <a:cs typeface="Arial" panose="020B0604020202020204" pitchFamily="34" charset="0"/>
            </a:endParaRPr>
          </a:p>
        </p:txBody>
      </p:sp>
      <p:sp>
        <p:nvSpPr>
          <p:cNvPr id="26628" name="TextBox 2"/>
          <p:cNvSpPr txBox="1">
            <a:spLocks noChangeArrowheads="1"/>
          </p:cNvSpPr>
          <p:nvPr/>
        </p:nvSpPr>
        <p:spPr bwMode="auto">
          <a:xfrm>
            <a:off x="990600" y="1295400"/>
            <a:ext cx="32367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l-GR" altLang="en-US" sz="2400" dirty="0"/>
              <a:t>α</a:t>
            </a:r>
            <a:r>
              <a:rPr lang="en-US" altLang="en-US" sz="2400" baseline="30000" dirty="0"/>
              <a:t>2</a:t>
            </a:r>
            <a:r>
              <a:rPr lang="en-US" altLang="en-US" sz="2400" dirty="0"/>
              <a:t>=(</a:t>
            </a:r>
            <a:r>
              <a:rPr lang="el-GR" altLang="en-US" sz="2400" dirty="0"/>
              <a:t>λ</a:t>
            </a:r>
            <a:r>
              <a:rPr lang="en-US" altLang="en-US" sz="2400" dirty="0"/>
              <a:t>+2</a:t>
            </a:r>
            <a:r>
              <a:rPr lang="el-GR" altLang="en-US" sz="2400" dirty="0"/>
              <a:t>μ</a:t>
            </a:r>
            <a:r>
              <a:rPr lang="en-US" altLang="en-US" sz="2400" dirty="0"/>
              <a:t>)/</a:t>
            </a:r>
            <a:r>
              <a:rPr lang="el-GR" altLang="en-US" sz="2400" dirty="0"/>
              <a:t>ρ</a:t>
            </a:r>
            <a:r>
              <a:rPr lang="en-US" altLang="en-US" sz="2400" dirty="0" smtClean="0"/>
              <a:t>=(</a:t>
            </a:r>
            <a:r>
              <a:rPr lang="el-GR" alt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𝜅</a:t>
            </a:r>
            <a:r>
              <a:rPr lang="en-US" altLang="en-US" sz="2400" dirty="0" smtClean="0"/>
              <a:t>+</a:t>
            </a:r>
            <a:r>
              <a:rPr lang="en-US" altLang="en-US" sz="2400" dirty="0"/>
              <a:t>4/3</a:t>
            </a:r>
            <a:r>
              <a:rPr lang="el-GR" altLang="en-US" sz="2400" dirty="0"/>
              <a:t>μ</a:t>
            </a:r>
            <a:r>
              <a:rPr lang="en-US" altLang="en-US" sz="2400" dirty="0"/>
              <a:t>)/</a:t>
            </a:r>
            <a:r>
              <a:rPr lang="el-GR" altLang="en-US" sz="2400" dirty="0"/>
              <a:t>ρ</a:t>
            </a:r>
            <a:endParaRPr lang="en-US" altLang="en-US" sz="2400" dirty="0"/>
          </a:p>
        </p:txBody>
      </p:sp>
      <p:sp>
        <p:nvSpPr>
          <p:cNvPr id="26629" name="TextBox 3"/>
          <p:cNvSpPr txBox="1">
            <a:spLocks noChangeArrowheads="1"/>
          </p:cNvSpPr>
          <p:nvPr/>
        </p:nvSpPr>
        <p:spPr bwMode="auto">
          <a:xfrm>
            <a:off x="4953000" y="1281113"/>
            <a:ext cx="10525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l-GR" altLang="en-US" sz="2400"/>
              <a:t>β</a:t>
            </a:r>
            <a:r>
              <a:rPr lang="en-US" altLang="en-US" sz="2400" baseline="30000"/>
              <a:t>2</a:t>
            </a:r>
            <a:r>
              <a:rPr lang="en-US" altLang="en-US" sz="2400"/>
              <a:t>=</a:t>
            </a:r>
            <a:r>
              <a:rPr lang="el-GR" altLang="en-US" sz="2400"/>
              <a:t>μ</a:t>
            </a:r>
            <a:r>
              <a:rPr lang="en-US" altLang="en-US" sz="2400"/>
              <a:t>/</a:t>
            </a:r>
            <a:r>
              <a:rPr lang="el-GR" altLang="en-US" sz="2400"/>
              <a:t>ρ</a:t>
            </a:r>
            <a:endParaRPr lang="en-US" altLang="en-US" sz="2400"/>
          </a:p>
        </p:txBody>
      </p:sp>
      <p:sp>
        <p:nvSpPr>
          <p:cNvPr id="26630" name="TextBox 4"/>
          <p:cNvSpPr txBox="1">
            <a:spLocks noChangeArrowheads="1"/>
          </p:cNvSpPr>
          <p:nvPr/>
        </p:nvSpPr>
        <p:spPr bwMode="auto">
          <a:xfrm>
            <a:off x="1524000" y="1863725"/>
            <a:ext cx="48638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l-GR" altLang="en-US" sz="2400" dirty="0"/>
              <a:t>φ</a:t>
            </a:r>
            <a:r>
              <a:rPr lang="en-US" altLang="en-US" sz="2400" baseline="30000" dirty="0"/>
              <a:t>2</a:t>
            </a:r>
            <a:r>
              <a:rPr lang="en-US" altLang="en-US" sz="2400" dirty="0"/>
              <a:t>=</a:t>
            </a:r>
            <a:r>
              <a:rPr lang="el-GR" altLang="en-US" sz="2400" dirty="0"/>
              <a:t>α</a:t>
            </a:r>
            <a:r>
              <a:rPr lang="en-US" altLang="en-US" sz="2400" baseline="30000" dirty="0"/>
              <a:t>2</a:t>
            </a:r>
            <a:r>
              <a:rPr lang="en-US" altLang="en-US" sz="2400" dirty="0"/>
              <a:t>-4/3</a:t>
            </a:r>
            <a:r>
              <a:rPr lang="el-GR" altLang="en-US" sz="2400" dirty="0"/>
              <a:t>β</a:t>
            </a:r>
            <a:r>
              <a:rPr lang="en-US" altLang="en-US" sz="2400" baseline="30000" dirty="0"/>
              <a:t>2</a:t>
            </a:r>
            <a:r>
              <a:rPr lang="en-US" altLang="en-US" sz="2400" dirty="0" smtClean="0"/>
              <a:t>=</a:t>
            </a:r>
            <a:r>
              <a:rPr lang="el-GR" alt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𝜅</a:t>
            </a:r>
            <a:r>
              <a:rPr lang="en-US" altLang="en-US" sz="2400" dirty="0" smtClean="0"/>
              <a:t>/</a:t>
            </a:r>
            <a:r>
              <a:rPr lang="el-GR" altLang="en-US" sz="2400" dirty="0"/>
              <a:t>ρ</a:t>
            </a:r>
            <a:r>
              <a:rPr lang="en-US" altLang="en-US" sz="2400" dirty="0"/>
              <a:t>= bulk sound speed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7597775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b="1" dirty="0" smtClean="0">
                <a:latin typeface="+mn-lt"/>
              </a:rPr>
              <a:t>Caveat – </a:t>
            </a:r>
            <a:r>
              <a:rPr lang="en-US" sz="2000" b="1" dirty="0" err="1" smtClean="0">
                <a:latin typeface="+mn-lt"/>
              </a:rPr>
              <a:t>anelastic</a:t>
            </a:r>
            <a:r>
              <a:rPr lang="en-US" sz="2000" b="1" dirty="0" smtClean="0">
                <a:latin typeface="+mn-lt"/>
              </a:rPr>
              <a:t> behavior causes absorption of energy in P and S as waves propagate (intrinsic attenuation, internal friction) – something else to measure and complicate matters</a:t>
            </a:r>
            <a:endParaRPr lang="en-US" sz="20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001000" cy="4953000"/>
          </a:xfrm>
        </p:spPr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en-US" sz="2000" dirty="0" smtClean="0"/>
              <a:t>Define 1/Q = -</a:t>
            </a:r>
            <a:r>
              <a:rPr lang="el-GR" sz="2000" dirty="0" smtClean="0"/>
              <a:t>Δ</a:t>
            </a:r>
            <a:r>
              <a:rPr lang="en-US" sz="2000" dirty="0" smtClean="0"/>
              <a:t>E/2</a:t>
            </a:r>
            <a:r>
              <a:rPr lang="el-GR" sz="2000" dirty="0" smtClean="0"/>
              <a:t>π</a:t>
            </a:r>
            <a:r>
              <a:rPr lang="en-US" sz="2000" dirty="0" smtClean="0"/>
              <a:t>E   - fractional energy loss in 1 period of deformation</a:t>
            </a:r>
          </a:p>
          <a:p>
            <a:pPr eaLnBrk="1" hangingPunct="1">
              <a:defRPr/>
            </a:pPr>
            <a:r>
              <a:rPr lang="en-US" sz="2000" dirty="0" smtClean="0"/>
              <a:t>Results in amplitude decay of waves (beyond spreading and elastic scattering) </a:t>
            </a:r>
            <a:r>
              <a:rPr lang="en-US" dirty="0" smtClean="0"/>
              <a:t>     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dirty="0"/>
              <a:t> </a:t>
            </a:r>
            <a:r>
              <a:rPr lang="en-US" dirty="0" smtClean="0"/>
              <a:t>                   </a:t>
            </a:r>
            <a:r>
              <a:rPr lang="en-US" sz="2400" dirty="0" smtClean="0"/>
              <a:t>A(x)=A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e</a:t>
            </a:r>
            <a:r>
              <a:rPr lang="en-US" sz="2400" baseline="30000" dirty="0" smtClean="0"/>
              <a:t>-</a:t>
            </a:r>
            <a:r>
              <a:rPr lang="el-GR" sz="2400" baseline="30000" dirty="0" smtClean="0"/>
              <a:t>ω</a:t>
            </a:r>
            <a:r>
              <a:rPr lang="en-US" sz="2400" baseline="30000" dirty="0" smtClean="0"/>
              <a:t>x/2cQ(</a:t>
            </a:r>
            <a:r>
              <a:rPr lang="el-GR" sz="2400" baseline="30000" dirty="0" smtClean="0"/>
              <a:t>ω</a:t>
            </a:r>
            <a:r>
              <a:rPr lang="en-US" sz="2400" baseline="30000" dirty="0" smtClean="0"/>
              <a:t>)</a:t>
            </a:r>
            <a:r>
              <a:rPr lang="en-US" sz="2400" dirty="0" smtClean="0"/>
              <a:t>    </a:t>
            </a:r>
            <a:r>
              <a:rPr lang="en-US" sz="2000" dirty="0" smtClean="0"/>
              <a:t>(x distance traveled, </a:t>
            </a:r>
            <a:r>
              <a:rPr lang="el-GR" sz="2000" dirty="0" smtClean="0"/>
              <a:t>ω</a:t>
            </a:r>
            <a:r>
              <a:rPr lang="en-US" sz="2000" dirty="0" smtClean="0"/>
              <a:t> frequency, c </a:t>
            </a:r>
            <a:r>
              <a:rPr lang="en-US" sz="2000" dirty="0" err="1" smtClean="0"/>
              <a:t>vel</a:t>
            </a:r>
            <a:r>
              <a:rPr lang="en-US" sz="2000" dirty="0" smtClean="0"/>
              <a:t>)</a:t>
            </a:r>
          </a:p>
          <a:p>
            <a:pPr eaLnBrk="1" hangingPunct="1">
              <a:defRPr/>
            </a:pPr>
            <a:r>
              <a:rPr lang="en-US" sz="2000" dirty="0" smtClean="0"/>
              <a:t>Observations show Q not strongly dependent on frequency Q~</a:t>
            </a:r>
            <a:r>
              <a:rPr lang="el-GR" sz="2000" dirty="0" smtClean="0"/>
              <a:t>ω</a:t>
            </a:r>
            <a:r>
              <a:rPr lang="el-GR" sz="2000" baseline="30000" dirty="0" smtClean="0"/>
              <a:t>α</a:t>
            </a:r>
            <a:r>
              <a:rPr lang="en-US" sz="2000" dirty="0"/>
              <a:t> </a:t>
            </a:r>
            <a:r>
              <a:rPr lang="en-US" sz="2000" dirty="0" smtClean="0"/>
              <a:t>– </a:t>
            </a:r>
            <a:r>
              <a:rPr lang="el-GR" sz="2000" dirty="0" smtClean="0"/>
              <a:t>α</a:t>
            </a:r>
            <a:r>
              <a:rPr lang="en-US" sz="2000" dirty="0" smtClean="0"/>
              <a:t> from 0 to .3 in different studies, different frequency bands</a:t>
            </a:r>
          </a:p>
          <a:p>
            <a:pPr eaLnBrk="1" hangingPunct="1">
              <a:defRPr/>
            </a:pPr>
            <a:r>
              <a:rPr lang="en-US" sz="2000" dirty="0" smtClean="0"/>
              <a:t>Most mechanisms for intrinsic attenuation involve shear stress/strain – implies Q</a:t>
            </a:r>
            <a:r>
              <a:rPr lang="en-US" sz="2000" baseline="-25000" dirty="0" smtClean="0"/>
              <a:t>P</a:t>
            </a:r>
            <a:r>
              <a:rPr lang="en-US" sz="2000" dirty="0" smtClean="0"/>
              <a:t> = 9/4 Q</a:t>
            </a:r>
            <a:r>
              <a:rPr lang="en-US" sz="2000" baseline="-25000" dirty="0" smtClean="0"/>
              <a:t>s</a:t>
            </a:r>
            <a:endParaRPr lang="en-US" sz="2000" dirty="0" smtClean="0"/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sz="2400" dirty="0" smtClean="0"/>
              <a:t>                                        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sz="2400" dirty="0"/>
              <a:t> </a:t>
            </a:r>
            <a:r>
              <a:rPr lang="en-US" sz="2400" dirty="0" smtClean="0"/>
              <a:t>                                           Implications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sz="2000" dirty="0" smtClean="0"/>
              <a:t>High frequencies are lost with propagation more than low frequencies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sz="2000" dirty="0" smtClean="0"/>
              <a:t>S waves are attenuated far more than P waves – limits resolution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829550" cy="5567363"/>
          </a:xfrm>
        </p:spPr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Most mechanisms for intrinsic attenuation involve motion of defects in crystals – point defects, dislocations, grain boundaries, melt squirt ….</a:t>
            </a:r>
          </a:p>
          <a:p>
            <a:pPr eaLnBrk="1" hangingPunct="1">
              <a:defRPr/>
            </a:pPr>
            <a:r>
              <a:rPr lang="en-US" dirty="0" smtClean="0"/>
              <a:t>These mechanisms tend to be “thermally activated” and thus are very sensitive to temperature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US" dirty="0" smtClean="0"/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sz="2400" dirty="0" smtClean="0"/>
              <a:t>                                     Q = Q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e</a:t>
            </a:r>
            <a:r>
              <a:rPr lang="en-US" sz="2400" baseline="30000" dirty="0" smtClean="0"/>
              <a:t>(</a:t>
            </a:r>
            <a:r>
              <a:rPr lang="el-GR" sz="2400" baseline="30000" dirty="0" smtClean="0"/>
              <a:t>α</a:t>
            </a:r>
            <a:r>
              <a:rPr lang="en-US" sz="2400" baseline="30000" dirty="0" smtClean="0"/>
              <a:t>H*/RT) </a:t>
            </a:r>
            <a:r>
              <a:rPr lang="en-US" sz="2400" dirty="0" smtClean="0"/>
              <a:t>  (</a:t>
            </a:r>
            <a:r>
              <a:rPr lang="en-US" sz="2000" dirty="0" smtClean="0"/>
              <a:t>T is temperature</a:t>
            </a:r>
            <a:r>
              <a:rPr lang="en-US" sz="2400" dirty="0" smtClean="0"/>
              <a:t>)</a:t>
            </a:r>
            <a:endParaRPr lang="en-US" sz="2400" baseline="30000" dirty="0" smtClean="0"/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US" sz="2400" baseline="30000" dirty="0"/>
          </a:p>
          <a:p>
            <a:pPr eaLnBrk="1" hangingPunct="1">
              <a:defRPr/>
            </a:pPr>
            <a:r>
              <a:rPr lang="en-US" sz="2000" dirty="0" smtClean="0"/>
              <a:t>If measured gives more information on Earth – temperature mostly – more difficult than finding P and S velocities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600950" cy="549275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                     Earth attenuation structure</a:t>
            </a:r>
          </a:p>
        </p:txBody>
      </p:sp>
      <p:pic>
        <p:nvPicPr>
          <p:cNvPr id="29699" name="Picture 1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620871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155"/>
          <p:cNvSpPr txBox="1">
            <a:spLocks noChangeArrowheads="1"/>
          </p:cNvSpPr>
          <p:nvPr/>
        </p:nvSpPr>
        <p:spPr bwMode="auto">
          <a:xfrm>
            <a:off x="2514600" y="6248400"/>
            <a:ext cx="3092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From Matas&amp;Bukowinski, 2007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6225"/>
            <a:ext cx="7981950" cy="911225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err="1" smtClean="0">
                <a:latin typeface="+mn-lt"/>
              </a:rPr>
              <a:t>Anelastic</a:t>
            </a:r>
            <a:r>
              <a:rPr lang="en-US" sz="2400" dirty="0" smtClean="0">
                <a:latin typeface="+mn-lt"/>
              </a:rPr>
              <a:t> behavior requires that seismic velocities vary with frequency (dispersion)! Important for using mineral physics to interpret seismic velocities – (few % differences possible)</a:t>
            </a:r>
            <a:endParaRPr lang="en-US" sz="2400" dirty="0">
              <a:latin typeface="+mn-lt"/>
            </a:endParaRPr>
          </a:p>
        </p:txBody>
      </p:sp>
      <p:pic>
        <p:nvPicPr>
          <p:cNvPr id="30723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42" b="-2907"/>
          <a:stretch>
            <a:fillRect/>
          </a:stretch>
        </p:blipFill>
        <p:spPr>
          <a:xfrm>
            <a:off x="174625" y="1676400"/>
            <a:ext cx="4397375" cy="3565525"/>
          </a:xfrm>
        </p:spPr>
      </p:pic>
      <p:pic>
        <p:nvPicPr>
          <p:cNvPr id="30724" name="Content Placeholder 9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37" b="-4066"/>
          <a:stretch>
            <a:fillRect/>
          </a:stretch>
        </p:blipFill>
        <p:spPr>
          <a:xfrm>
            <a:off x="4572000" y="1836738"/>
            <a:ext cx="4419600" cy="3244850"/>
          </a:xfrm>
        </p:spPr>
      </p:pic>
      <p:pic>
        <p:nvPicPr>
          <p:cNvPr id="3072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1" b="15041"/>
          <a:stretch>
            <a:fillRect/>
          </a:stretch>
        </p:blipFill>
        <p:spPr bwMode="auto">
          <a:xfrm>
            <a:off x="61912" y="5792336"/>
            <a:ext cx="46228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63"/>
          <a:stretch>
            <a:fillRect/>
          </a:stretch>
        </p:blipFill>
        <p:spPr bwMode="auto">
          <a:xfrm>
            <a:off x="5175249" y="5835993"/>
            <a:ext cx="308927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 Box 3"/>
          <p:cNvSpPr txBox="1">
            <a:spLocks noChangeArrowheads="1"/>
          </p:cNvSpPr>
          <p:nvPr/>
        </p:nvSpPr>
        <p:spPr bwMode="auto">
          <a:xfrm>
            <a:off x="2667000" y="2209800"/>
            <a:ext cx="16383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 i="1"/>
              <a:t>Lekic et al., 2009</a:t>
            </a:r>
          </a:p>
        </p:txBody>
      </p:sp>
      <p:sp>
        <p:nvSpPr>
          <p:cNvPr id="30728" name="Text Box 3"/>
          <p:cNvSpPr txBox="1">
            <a:spLocks noChangeArrowheads="1"/>
          </p:cNvSpPr>
          <p:nvPr/>
        </p:nvSpPr>
        <p:spPr bwMode="auto">
          <a:xfrm>
            <a:off x="6248400" y="1901825"/>
            <a:ext cx="2362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 i="1"/>
              <a:t>figure from Shearer, 2009</a:t>
            </a:r>
          </a:p>
        </p:txBody>
      </p:sp>
      <p:sp>
        <p:nvSpPr>
          <p:cNvPr id="30729" name="Text Placeholder 13"/>
          <p:cNvSpPr txBox="1">
            <a:spLocks/>
          </p:cNvSpPr>
          <p:nvPr/>
        </p:nvSpPr>
        <p:spPr bwMode="auto">
          <a:xfrm>
            <a:off x="4981575" y="1274763"/>
            <a:ext cx="347662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/>
              <a:t>Q is frequency independent</a:t>
            </a:r>
          </a:p>
        </p:txBody>
      </p:sp>
      <p:sp>
        <p:nvSpPr>
          <p:cNvPr id="30730" name="Text Placeholder 12"/>
          <p:cNvSpPr txBox="1">
            <a:spLocks/>
          </p:cNvSpPr>
          <p:nvPr/>
        </p:nvSpPr>
        <p:spPr bwMode="auto">
          <a:xfrm>
            <a:off x="841375" y="1287463"/>
            <a:ext cx="4140200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/>
              <a:t>Q depends on frequency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19600" y="5155645"/>
            <a:ext cx="866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q</a:t>
            </a:r>
            <a:r>
              <a:rPr lang="en-US" sz="2000" dirty="0" smtClean="0"/>
              <a:t>=1/Q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              </a:t>
            </a:r>
            <a:r>
              <a:rPr lang="en-US" altLang="en-US" sz="2400" smtClean="0"/>
              <a:t>Waves in media with homogeneous layers</a:t>
            </a:r>
          </a:p>
          <a:p>
            <a:pPr eaLnBrk="1" hangingPunct="1"/>
            <a:endParaRPr lang="en-US" altLang="en-US" sz="2400" smtClean="0"/>
          </a:p>
          <a:p>
            <a:pPr eaLnBrk="1" hangingPunct="1"/>
            <a:r>
              <a:rPr lang="en-US" altLang="en-US" sz="2400" smtClean="0"/>
              <a:t>                      Can compute exact responses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atin typeface="+mn-lt"/>
              </a:rPr>
              <a:t>Seismology</a:t>
            </a:r>
          </a:p>
        </p:txBody>
      </p:sp>
      <p:sp>
        <p:nvSpPr>
          <p:cNvPr id="3075" name="Rectangle 6"/>
          <p:cNvSpPr>
            <a:spLocks noGrp="1" noChangeArrowheads="1"/>
          </p:cNvSpPr>
          <p:nvPr>
            <p:ph idx="1"/>
          </p:nvPr>
        </p:nvSpPr>
        <p:spPr>
          <a:xfrm>
            <a:off x="468313" y="1355725"/>
            <a:ext cx="7989887" cy="1387475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b="1" dirty="0" smtClean="0"/>
              <a:t>Study of vibrations (elastic waves) that propagate through the Earth – gives info on medium (rock) through which the waves propagate as well as info about the source that created the waves</a:t>
            </a:r>
          </a:p>
        </p:txBody>
      </p:sp>
      <p:pic>
        <p:nvPicPr>
          <p:cNvPr id="410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76600"/>
            <a:ext cx="33337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124200"/>
            <a:ext cx="367188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701675"/>
          </a:xfrm>
        </p:spPr>
        <p:txBody>
          <a:bodyPr/>
          <a:lstStyle/>
          <a:p>
            <a:pPr eaLnBrk="1" hangingPunct="1"/>
            <a:r>
              <a:rPr lang="en-US" altLang="en-US" sz="1800" b="1" smtClean="0"/>
              <a:t>What happens when the media is composed of layers of material with different properties – each layer can only have P and S waves – find some energy reflects some transmitted. When the layers are “flat” have the following:</a:t>
            </a:r>
          </a:p>
        </p:txBody>
      </p:sp>
      <p:pic>
        <p:nvPicPr>
          <p:cNvPr id="32771" name="Picture 5" descr="2_6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6"/>
          <a:stretch>
            <a:fillRect/>
          </a:stretch>
        </p:blipFill>
        <p:spPr bwMode="auto">
          <a:xfrm>
            <a:off x="381000" y="2106613"/>
            <a:ext cx="3886200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7" descr="2_6_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9"/>
          <a:stretch>
            <a:fillRect/>
          </a:stretch>
        </p:blipFill>
        <p:spPr bwMode="auto">
          <a:xfrm>
            <a:off x="4800600" y="2125663"/>
            <a:ext cx="4038600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5"/>
          <p:cNvSpPr txBox="1">
            <a:spLocks noChangeArrowheads="1"/>
          </p:cNvSpPr>
          <p:nvPr/>
        </p:nvSpPr>
        <p:spPr bwMode="auto">
          <a:xfrm>
            <a:off x="1600200" y="1524000"/>
            <a:ext cx="1897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/>
              <a:t>Incident SH wave </a:t>
            </a:r>
          </a:p>
        </p:txBody>
      </p:sp>
      <p:sp>
        <p:nvSpPr>
          <p:cNvPr id="32774" name="TextBox 6"/>
          <p:cNvSpPr txBox="1">
            <a:spLocks noChangeArrowheads="1"/>
          </p:cNvSpPr>
          <p:nvPr/>
        </p:nvSpPr>
        <p:spPr bwMode="auto">
          <a:xfrm>
            <a:off x="4641850" y="1524000"/>
            <a:ext cx="4356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/>
              <a:t>Incident P wave, similar for incident SV wave</a:t>
            </a:r>
          </a:p>
        </p:txBody>
      </p:sp>
      <p:sp>
        <p:nvSpPr>
          <p:cNvPr id="32775" name="TextBox 7"/>
          <p:cNvSpPr txBox="1">
            <a:spLocks noChangeArrowheads="1"/>
          </p:cNvSpPr>
          <p:nvPr/>
        </p:nvSpPr>
        <p:spPr bwMode="auto">
          <a:xfrm>
            <a:off x="942975" y="4895850"/>
            <a:ext cx="739775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dirty="0"/>
              <a:t>1) The amplitudes of reflected and transmitted waves depend on angle of incidence as well as density and P,S velocity contrasts between media</a:t>
            </a:r>
          </a:p>
          <a:p>
            <a:pPr eaLnBrk="1" hangingPunct="1"/>
            <a:r>
              <a:rPr lang="en-US" altLang="en-US" dirty="0"/>
              <a:t>2) Note conversions of P to SV or SV to P – SH does not convert thus reflection from mantle-core boundary or at surface is 1</a:t>
            </a:r>
          </a:p>
          <a:p>
            <a:pPr eaLnBrk="1" hangingPunct="1"/>
            <a:r>
              <a:rPr lang="en-US" altLang="en-US" dirty="0"/>
              <a:t>3) Angles of reflected and transmitted waves only depend on velocity contrast (see </a:t>
            </a:r>
            <a:r>
              <a:rPr lang="en-US" altLang="en-US" dirty="0" smtClean="0"/>
              <a:t>later </a:t>
            </a:r>
            <a:r>
              <a:rPr lang="en-US" altLang="en-US" dirty="0"/>
              <a:t>slide)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0188"/>
            <a:ext cx="7886700" cy="1325562"/>
          </a:xfrm>
        </p:spPr>
        <p:txBody>
          <a:bodyPr/>
          <a:lstStyle/>
          <a:p>
            <a:pPr>
              <a:defRPr/>
            </a:pPr>
            <a:r>
              <a:rPr lang="en-US" sz="2000" dirty="0" smtClean="0">
                <a:latin typeface="+mn-lt"/>
              </a:rPr>
              <a:t>Complicated formulas for the amplitude of transmitted and reflected waves – simplest for SH – note depends on change in </a:t>
            </a:r>
            <a:r>
              <a:rPr lang="el-GR" sz="2000" dirty="0" smtClean="0">
                <a:latin typeface="+mn-lt"/>
              </a:rPr>
              <a:t>ρβ</a:t>
            </a:r>
            <a:r>
              <a:rPr lang="en-US" sz="2000" dirty="0" smtClean="0">
                <a:latin typeface="+mn-lt"/>
              </a:rPr>
              <a:t> across boundary – called impedance</a:t>
            </a:r>
            <a:endParaRPr lang="en-US" sz="2000" dirty="0">
              <a:latin typeface="+mn-lt"/>
            </a:endParaRPr>
          </a:p>
        </p:txBody>
      </p:sp>
      <p:pic>
        <p:nvPicPr>
          <p:cNvPr id="3379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4030663"/>
            <a:ext cx="5105400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5" descr="2_6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6"/>
          <a:stretch>
            <a:fillRect/>
          </a:stretch>
        </p:blipFill>
        <p:spPr bwMode="auto">
          <a:xfrm>
            <a:off x="2209800" y="1524000"/>
            <a:ext cx="3810000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34200" y="61722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Note change from j’s</a:t>
            </a:r>
            <a:r>
              <a:rPr lang="en-US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to  𝜃’s</a:t>
            </a:r>
            <a:endParaRPr lang="en-US" sz="16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119F800-691B-4944-979E-F6A7DD64D52E}" type="datetime1">
              <a:rPr lang="en-US" smtClean="0"/>
              <a:pPr>
                <a:defRPr/>
              </a:pPr>
              <a:t>6/28/16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CIDER 2014 - Seismology #1 - Ved Lekic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7BBF73-406C-4A2B-A450-C09415C0EC33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963" y="3035300"/>
            <a:ext cx="3830637" cy="976313"/>
          </a:xfrm>
          <a:prstGeom prst="rect">
            <a:avLst/>
          </a:prstGeom>
          <a:solidFill>
            <a:schemeClr val="accent1">
              <a:alpha val="34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0963" y="4011613"/>
            <a:ext cx="3830637" cy="1450975"/>
          </a:xfrm>
          <a:prstGeom prst="rect">
            <a:avLst/>
          </a:prstGeom>
          <a:solidFill>
            <a:schemeClr val="accent2">
              <a:alpha val="34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823" name="TextBox 9"/>
          <p:cNvSpPr txBox="1">
            <a:spLocks noChangeArrowheads="1"/>
          </p:cNvSpPr>
          <p:nvPr/>
        </p:nvSpPr>
        <p:spPr bwMode="auto">
          <a:xfrm>
            <a:off x="136525" y="3605213"/>
            <a:ext cx="18780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/>
              <a:t>α</a:t>
            </a:r>
            <a:r>
              <a:rPr lang="en-US" altLang="en-US" sz="1600" baseline="-25000"/>
              <a:t>1</a:t>
            </a:r>
            <a:r>
              <a:rPr lang="en-US" altLang="en-US" sz="1600"/>
              <a:t>, β</a:t>
            </a:r>
            <a:r>
              <a:rPr lang="en-US" altLang="en-US" sz="1600" baseline="-25000"/>
              <a:t>1</a:t>
            </a:r>
            <a:r>
              <a:rPr lang="en-US" altLang="en-US" sz="1600"/>
              <a:t>, ρ</a:t>
            </a:r>
            <a:r>
              <a:rPr lang="en-US" altLang="en-US" sz="1600" baseline="-25000"/>
              <a:t>1</a:t>
            </a:r>
          </a:p>
        </p:txBody>
      </p:sp>
      <p:sp>
        <p:nvSpPr>
          <p:cNvPr id="34824" name="TextBox 10"/>
          <p:cNvSpPr txBox="1">
            <a:spLocks noChangeArrowheads="1"/>
          </p:cNvSpPr>
          <p:nvPr/>
        </p:nvSpPr>
        <p:spPr bwMode="auto">
          <a:xfrm>
            <a:off x="136525" y="4100513"/>
            <a:ext cx="18780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/>
              <a:t>α</a:t>
            </a:r>
            <a:r>
              <a:rPr lang="en-US" altLang="en-US" sz="1600" baseline="-25000"/>
              <a:t>2</a:t>
            </a:r>
            <a:r>
              <a:rPr lang="en-US" altLang="en-US" sz="1600"/>
              <a:t>, β</a:t>
            </a:r>
            <a:r>
              <a:rPr lang="en-US" altLang="en-US" sz="1600" baseline="-25000"/>
              <a:t>2</a:t>
            </a:r>
            <a:r>
              <a:rPr lang="en-US" altLang="en-US" sz="1600"/>
              <a:t>, ρ</a:t>
            </a:r>
            <a:r>
              <a:rPr lang="en-US" altLang="en-US" sz="1600" baseline="-25000"/>
              <a:t>2</a:t>
            </a:r>
          </a:p>
        </p:txBody>
      </p:sp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1638300" y="3098800"/>
            <a:ext cx="1866900" cy="2363788"/>
            <a:chOff x="1638300" y="2767923"/>
            <a:chExt cx="1866402" cy="2364146"/>
          </a:xfrm>
        </p:grpSpPr>
        <p:cxnSp>
          <p:nvCxnSpPr>
            <p:cNvPr id="13" name="Straight Arrow Connector 12"/>
            <p:cNvCxnSpPr/>
            <p:nvPr/>
          </p:nvCxnSpPr>
          <p:spPr>
            <a:xfrm flipV="1">
              <a:off x="1638300" y="3682461"/>
              <a:ext cx="1412498" cy="1449608"/>
            </a:xfrm>
            <a:prstGeom prst="straightConnector1">
              <a:avLst/>
            </a:prstGeom>
            <a:ln>
              <a:solidFill>
                <a:schemeClr val="accent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845" name="Group 18"/>
            <p:cNvGrpSpPr>
              <a:grpSpLocks/>
            </p:cNvGrpSpPr>
            <p:nvPr/>
          </p:nvGrpSpPr>
          <p:grpSpPr bwMode="auto">
            <a:xfrm rot="-975419">
              <a:off x="2900356" y="2767923"/>
              <a:ext cx="604346" cy="846132"/>
              <a:chOff x="5611906" y="1993900"/>
              <a:chExt cx="1286435" cy="1562100"/>
            </a:xfrm>
          </p:grpSpPr>
          <p:cxnSp>
            <p:nvCxnSpPr>
              <p:cNvPr id="15" name="Curved Connector 14"/>
              <p:cNvCxnSpPr/>
              <p:nvPr/>
            </p:nvCxnSpPr>
            <p:spPr>
              <a:xfrm rot="5400000" flipH="1" flipV="1">
                <a:off x="6205113" y="2432803"/>
                <a:ext cx="404510" cy="331075"/>
              </a:xfrm>
              <a:prstGeom prst="curvedConnector3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urved Connector 15"/>
              <p:cNvCxnSpPr/>
              <p:nvPr/>
            </p:nvCxnSpPr>
            <p:spPr>
              <a:xfrm rot="5400000" flipH="1" flipV="1">
                <a:off x="6528682" y="2031091"/>
                <a:ext cx="407442" cy="331075"/>
              </a:xfrm>
              <a:prstGeom prst="curvedConnector3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urved Connector 16"/>
              <p:cNvCxnSpPr/>
              <p:nvPr/>
            </p:nvCxnSpPr>
            <p:spPr>
              <a:xfrm rot="5400000" flipH="1" flipV="1">
                <a:off x="5564588" y="3182525"/>
                <a:ext cx="407440" cy="331075"/>
              </a:xfrm>
              <a:prstGeom prst="curvedConnector3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urved Connector 17"/>
              <p:cNvCxnSpPr/>
              <p:nvPr/>
            </p:nvCxnSpPr>
            <p:spPr>
              <a:xfrm rot="5400000" flipH="1" flipV="1">
                <a:off x="5891087" y="2780814"/>
                <a:ext cx="404510" cy="331075"/>
              </a:xfrm>
              <a:prstGeom prst="curvedConnector3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Isosceles Triangle 19"/>
          <p:cNvSpPr/>
          <p:nvPr/>
        </p:nvSpPr>
        <p:spPr>
          <a:xfrm rot="10800000">
            <a:off x="3251200" y="2781300"/>
            <a:ext cx="269875" cy="254000"/>
          </a:xfrm>
          <a:prstGeom prst="triangle">
            <a:avLst/>
          </a:prstGeom>
          <a:solidFill>
            <a:srgbClr val="BF60B5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1154113" y="3035300"/>
            <a:ext cx="2200275" cy="2427288"/>
            <a:chOff x="1153979" y="2705100"/>
            <a:chExt cx="2199927" cy="2426969"/>
          </a:xfrm>
        </p:grpSpPr>
        <p:cxnSp>
          <p:nvCxnSpPr>
            <p:cNvPr id="21" name="Straight Arrow Connector 20"/>
            <p:cNvCxnSpPr/>
            <p:nvPr/>
          </p:nvCxnSpPr>
          <p:spPr>
            <a:xfrm flipV="1">
              <a:off x="1153979" y="3681285"/>
              <a:ext cx="1414238" cy="1450784"/>
            </a:xfrm>
            <a:prstGeom prst="straightConnector1">
              <a:avLst/>
            </a:prstGeom>
            <a:ln>
              <a:solidFill>
                <a:schemeClr val="accent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2568217" y="2705100"/>
              <a:ext cx="785689" cy="973010"/>
            </a:xfrm>
            <a:prstGeom prst="straightConnector1">
              <a:avLst/>
            </a:prstGeom>
            <a:ln>
              <a:solidFill>
                <a:schemeClr val="accent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828" name="TextBox 26"/>
          <p:cNvSpPr txBox="1">
            <a:spLocks noChangeArrowheads="1"/>
          </p:cNvSpPr>
          <p:nvPr/>
        </p:nvSpPr>
        <p:spPr bwMode="auto">
          <a:xfrm>
            <a:off x="136525" y="5922963"/>
            <a:ext cx="17160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P-waves from distant quake</a:t>
            </a:r>
          </a:p>
        </p:txBody>
      </p:sp>
      <p:grpSp>
        <p:nvGrpSpPr>
          <p:cNvPr id="34829" name="Group 27"/>
          <p:cNvGrpSpPr>
            <a:grpSpLocks/>
          </p:cNvGrpSpPr>
          <p:nvPr/>
        </p:nvGrpSpPr>
        <p:grpSpPr bwMode="auto">
          <a:xfrm rot="3057956">
            <a:off x="2343150" y="5292725"/>
            <a:ext cx="604838" cy="846138"/>
            <a:chOff x="5611906" y="1993900"/>
            <a:chExt cx="1286435" cy="1562100"/>
          </a:xfrm>
        </p:grpSpPr>
        <p:cxnSp>
          <p:nvCxnSpPr>
            <p:cNvPr id="29" name="Curved Connector 28"/>
            <p:cNvCxnSpPr/>
            <p:nvPr/>
          </p:nvCxnSpPr>
          <p:spPr>
            <a:xfrm rot="5400000" flipH="1" flipV="1">
              <a:off x="6212136" y="2436702"/>
              <a:ext cx="404446" cy="330894"/>
            </a:xfrm>
            <a:prstGeom prst="curvedConnector3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/>
            <p:nvPr/>
          </p:nvCxnSpPr>
          <p:spPr>
            <a:xfrm rot="5400000" flipH="1" flipV="1">
              <a:off x="6519001" y="2036801"/>
              <a:ext cx="407378" cy="330894"/>
            </a:xfrm>
            <a:prstGeom prst="curvedConnector3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urved Connector 30"/>
            <p:cNvCxnSpPr/>
            <p:nvPr/>
          </p:nvCxnSpPr>
          <p:spPr>
            <a:xfrm rot="5400000" flipH="1" flipV="1">
              <a:off x="5565368" y="3188050"/>
              <a:ext cx="407376" cy="330894"/>
            </a:xfrm>
            <a:prstGeom prst="curvedConnector3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urved Connector 31"/>
            <p:cNvCxnSpPr/>
            <p:nvPr/>
          </p:nvCxnSpPr>
          <p:spPr>
            <a:xfrm rot="5400000" flipH="1" flipV="1">
              <a:off x="5891043" y="2780459"/>
              <a:ext cx="404446" cy="330894"/>
            </a:xfrm>
            <a:prstGeom prst="curvedConnector3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Straight Arrow Connector 34"/>
          <p:cNvCxnSpPr/>
          <p:nvPr/>
        </p:nvCxnSpPr>
        <p:spPr>
          <a:xfrm flipV="1">
            <a:off x="225425" y="5716588"/>
            <a:ext cx="1412875" cy="0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831" name="TextBox 36"/>
          <p:cNvSpPr txBox="1">
            <a:spLocks noChangeArrowheads="1"/>
          </p:cNvSpPr>
          <p:nvPr/>
        </p:nvSpPr>
        <p:spPr bwMode="auto">
          <a:xfrm>
            <a:off x="1981200" y="5922963"/>
            <a:ext cx="2463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S-waves converted across interface</a:t>
            </a:r>
          </a:p>
        </p:txBody>
      </p:sp>
      <p:sp>
        <p:nvSpPr>
          <p:cNvPr id="34832" name="Content Placeholder 6"/>
          <p:cNvSpPr>
            <a:spLocks noGrp="1"/>
          </p:cNvSpPr>
          <p:nvPr>
            <p:ph sz="half" idx="1"/>
          </p:nvPr>
        </p:nvSpPr>
        <p:spPr>
          <a:xfrm>
            <a:off x="4267200" y="3459163"/>
            <a:ext cx="4710113" cy="3198812"/>
          </a:xfrm>
        </p:spPr>
        <p:txBody>
          <a:bodyPr/>
          <a:lstStyle/>
          <a:p>
            <a:pPr eaLnBrk="1" hangingPunct="1"/>
            <a:r>
              <a:rPr lang="en-US" altLang="en-US" smtClean="0"/>
              <a:t>Teleseismic waves can convert from P-to-S or S-to-P beneath a seismometer</a:t>
            </a:r>
          </a:p>
          <a:p>
            <a:pPr eaLnBrk="1" hangingPunct="1"/>
            <a:r>
              <a:rPr lang="en-US" altLang="en-US" smtClean="0"/>
              <a:t>Relative timing between P(S) and Ps(Sp) arrivals constrains the depth of the interface if velocities known</a:t>
            </a:r>
          </a:p>
          <a:p>
            <a:pPr eaLnBrk="1" hangingPunct="1"/>
            <a:r>
              <a:rPr lang="en-US" altLang="en-US" smtClean="0"/>
              <a:t>Relative amplitude of P/Ps and S/Sp constrains contrast across interface constrains mostly S jump across interface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39" name="Right Bracket 38"/>
          <p:cNvSpPr/>
          <p:nvPr/>
        </p:nvSpPr>
        <p:spPr>
          <a:xfrm>
            <a:off x="3695700" y="3035300"/>
            <a:ext cx="215900" cy="973138"/>
          </a:xfrm>
          <a:prstGeom prst="rightBracke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834" name="TextBox 39"/>
          <p:cNvSpPr txBox="1">
            <a:spLocks noChangeArrowheads="1"/>
          </p:cNvSpPr>
          <p:nvPr/>
        </p:nvSpPr>
        <p:spPr bwMode="auto">
          <a:xfrm>
            <a:off x="3622675" y="3298825"/>
            <a:ext cx="482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H</a:t>
            </a:r>
          </a:p>
        </p:txBody>
      </p:sp>
      <p:pic>
        <p:nvPicPr>
          <p:cNvPr id="34835" name="Picture 45" descr="RF_waveform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88" y="1439863"/>
            <a:ext cx="52705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6" name="Title 2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29550" cy="950913"/>
          </a:xfrm>
        </p:spPr>
        <p:txBody>
          <a:bodyPr/>
          <a:lstStyle/>
          <a:p>
            <a:pPr eaLnBrk="1" hangingPunct="1"/>
            <a:r>
              <a:rPr lang="en-US" altLang="en-US" sz="2000" b="1" dirty="0" smtClean="0">
                <a:latin typeface="+mn-lt"/>
              </a:rPr>
              <a:t>Receiver Function</a:t>
            </a:r>
            <a:r>
              <a:rPr lang="en-US" altLang="en-US" sz="2000" dirty="0" smtClean="0">
                <a:latin typeface="+mn-lt"/>
              </a:rPr>
              <a:t> technique makes use of P to S converted phase to map sharp boundaries – Moho, upper mantle discontinuities</a:t>
            </a:r>
          </a:p>
        </p:txBody>
      </p:sp>
      <p:sp>
        <p:nvSpPr>
          <p:cNvPr id="34837" name="TextBox 6"/>
          <p:cNvSpPr txBox="1">
            <a:spLocks noChangeArrowheads="1"/>
          </p:cNvSpPr>
          <p:nvPr/>
        </p:nvSpPr>
        <p:spPr bwMode="auto">
          <a:xfrm>
            <a:off x="430213" y="1539875"/>
            <a:ext cx="32654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Black is P, seen mostly on vertical  Red is S seen on horizontal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625475"/>
          </a:xfrm>
        </p:spPr>
        <p:txBody>
          <a:bodyPr/>
          <a:lstStyle/>
          <a:p>
            <a:pPr eaLnBrk="1" hangingPunct="1"/>
            <a:r>
              <a:rPr lang="en-US" altLang="en-US" sz="2000" dirty="0" smtClean="0">
                <a:latin typeface="+mn-lt"/>
                <a:cs typeface="Arial" panose="020B0604020202020204" pitchFamily="34" charset="0"/>
              </a:rPr>
              <a:t>The angle at which the waves travel governed by Snell’s Law – consequence of continuity of </a:t>
            </a:r>
            <a:r>
              <a:rPr lang="en-US" altLang="en-US" sz="2000" dirty="0" err="1" smtClean="0">
                <a:latin typeface="+mn-lt"/>
                <a:cs typeface="Arial" panose="020B0604020202020204" pitchFamily="34" charset="0"/>
              </a:rPr>
              <a:t>wavefield</a:t>
            </a:r>
            <a:r>
              <a:rPr lang="en-US" altLang="en-US" sz="2000" dirty="0" smtClean="0">
                <a:latin typeface="+mn-lt"/>
                <a:cs typeface="Arial" panose="020B0604020202020204" pitchFamily="34" charset="0"/>
              </a:rPr>
              <a:t> across boundary</a:t>
            </a:r>
          </a:p>
        </p:txBody>
      </p:sp>
      <p:pic>
        <p:nvPicPr>
          <p:cNvPr id="35843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8763" y="1165225"/>
            <a:ext cx="4414837" cy="2720975"/>
          </a:xfrm>
        </p:spPr>
      </p:pic>
      <p:graphicFrame>
        <p:nvGraphicFramePr>
          <p:cNvPr id="35844" name="Object 25"/>
          <p:cNvGraphicFramePr>
            <a:graphicFrameLocks noChangeAspect="1"/>
          </p:cNvGraphicFramePr>
          <p:nvPr/>
        </p:nvGraphicFramePr>
        <p:xfrm>
          <a:off x="5334000" y="1449388"/>
          <a:ext cx="2828925" cy="110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28" name="Equation" r:id="rId4" imgW="1096920" imgH="420480" progId="Equation.3">
                  <p:embed/>
                </p:oleObj>
              </mc:Choice>
              <mc:Fallback>
                <p:oleObj name="Equation" r:id="rId4" imgW="1096920" imgH="420480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1449388"/>
                        <a:ext cx="2828925" cy="1103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5" name="TextBox 1"/>
          <p:cNvSpPr txBox="1">
            <a:spLocks noChangeArrowheads="1"/>
          </p:cNvSpPr>
          <p:nvPr/>
        </p:nvSpPr>
        <p:spPr bwMode="auto">
          <a:xfrm>
            <a:off x="4876800" y="2667000"/>
            <a:ext cx="41148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P is called the ray parameter – for a media with flat homogeneous layers P remains constant as a plane wave propagates – physically it is the apparent slowness (1/v) in the horizontal direction </a:t>
            </a:r>
          </a:p>
        </p:txBody>
      </p:sp>
      <p:pic>
        <p:nvPicPr>
          <p:cNvPr id="35846" name="Content Placeholder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 b="-1286"/>
          <a:stretch>
            <a:fillRect/>
          </a:stretch>
        </p:blipFill>
        <p:spPr bwMode="auto">
          <a:xfrm>
            <a:off x="136525" y="4114800"/>
            <a:ext cx="4572000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Box 2"/>
          <p:cNvSpPr txBox="1">
            <a:spLocks noChangeArrowheads="1"/>
          </p:cNvSpPr>
          <p:nvPr/>
        </p:nvSpPr>
        <p:spPr bwMode="auto">
          <a:xfrm>
            <a:off x="4887913" y="4572000"/>
            <a:ext cx="3951287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Note – if the lower media is faster than the upper media there is some incidence angle such that </a:t>
            </a:r>
          </a:p>
          <a:p>
            <a:r>
              <a:rPr lang="en-US" altLang="en-US"/>
              <a:t>Sin(</a:t>
            </a:r>
            <a:r>
              <a:rPr lang="en-US" altLang="en-US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𝜃</a:t>
            </a:r>
            <a:r>
              <a:rPr lang="en-US" altLang="en-US" baseline="-2500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c</a:t>
            </a:r>
            <a:r>
              <a:rPr lang="en-US" altLang="en-US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)/v</a:t>
            </a:r>
            <a:r>
              <a:rPr lang="en-US" altLang="en-US" baseline="-2500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i</a:t>
            </a:r>
            <a:r>
              <a:rPr lang="en-US" altLang="en-US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= 1/v</a:t>
            </a:r>
            <a:r>
              <a:rPr lang="en-US" altLang="en-US" baseline="-2500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i+1</a:t>
            </a:r>
            <a:r>
              <a:rPr lang="en-US" altLang="en-US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– wave travels horizontally along boundary and continually radiates a wave upwards – called a head wave</a:t>
            </a:r>
            <a:endParaRPr lang="en-US" altLang="en-US" baseline="-25000">
              <a:latin typeface="Cambria Math" panose="02040503050406030204" pitchFamily="18" charset="0"/>
              <a:ea typeface="Cambria Math" panose="02040503050406030204" pitchFamily="18" charset="0"/>
              <a:cs typeface="Cambria Math" panose="02040503050406030204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753350" cy="701675"/>
          </a:xfrm>
        </p:spPr>
        <p:txBody>
          <a:bodyPr/>
          <a:lstStyle/>
          <a:p>
            <a:pPr eaLnBrk="1" hangingPunct="1"/>
            <a:r>
              <a:rPr lang="en-US" altLang="en-US" sz="2000" dirty="0" smtClean="0">
                <a:latin typeface="+mn-lt"/>
              </a:rPr>
              <a:t>Travel times recorded at surface can be easily predicted for flat layers – plot of time of arrival versus distance called “travel time curve”</a:t>
            </a:r>
          </a:p>
        </p:txBody>
      </p:sp>
      <p:pic>
        <p:nvPicPr>
          <p:cNvPr id="36867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3" t="5882" r="-1903" b="4412"/>
          <a:stretch/>
        </p:blipFill>
        <p:spPr bwMode="auto">
          <a:xfrm>
            <a:off x="2209800" y="1447800"/>
            <a:ext cx="4114800" cy="5066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753350" cy="625475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 smtClean="0">
                <a:latin typeface="+mn-lt"/>
              </a:rPr>
              <a:t>Refraction method – from first arrival travel times versus distance one can determine the thickness and velocities of layers of rock in the subsurface – uses slope of travel time curve and “intercept times”</a:t>
            </a:r>
            <a:endParaRPr lang="en-US" sz="2000" dirty="0">
              <a:latin typeface="+mn-lt"/>
            </a:endParaRPr>
          </a:p>
        </p:txBody>
      </p:sp>
      <p:pic>
        <p:nvPicPr>
          <p:cNvPr id="37891" name="Picture 389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31888"/>
            <a:ext cx="7408863" cy="572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600950" cy="1158875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 smtClean="0">
                <a:latin typeface="+mn-lt"/>
              </a:rPr>
              <a:t>Caveat – if layers not flat or have different shape velocity bodies all the above rules fail – scattered waves in all directions, diffractions</a:t>
            </a:r>
            <a:endParaRPr lang="en-US" sz="2000" dirty="0">
              <a:latin typeface="+mn-lt"/>
            </a:endParaRPr>
          </a:p>
        </p:txBody>
      </p:sp>
      <p:pic>
        <p:nvPicPr>
          <p:cNvPr id="3891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62200"/>
            <a:ext cx="473233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4" t="59489" r="8148" b="9528"/>
          <a:stretch>
            <a:fillRect/>
          </a:stretch>
        </p:blipFill>
        <p:spPr bwMode="auto">
          <a:xfrm>
            <a:off x="5410200" y="2362200"/>
            <a:ext cx="2971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Box 2"/>
          <p:cNvSpPr txBox="1">
            <a:spLocks noChangeArrowheads="1"/>
          </p:cNvSpPr>
          <p:nvPr/>
        </p:nvSpPr>
        <p:spPr bwMode="auto">
          <a:xfrm>
            <a:off x="5181600" y="4724400"/>
            <a:ext cx="370046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Scattered P waves for a point body with a P velocity difference and separately for a density anomaly. Incoming wave is traveling from top to bottom – Virieux&amp;Operto, 2009</a:t>
            </a:r>
          </a:p>
        </p:txBody>
      </p:sp>
      <p:sp>
        <p:nvSpPr>
          <p:cNvPr id="38918" name="TextBox 4"/>
          <p:cNvSpPr txBox="1">
            <a:spLocks noChangeArrowheads="1"/>
          </p:cNvSpPr>
          <p:nvPr/>
        </p:nvSpPr>
        <p:spPr bwMode="auto">
          <a:xfrm>
            <a:off x="762000" y="4800600"/>
            <a:ext cx="3810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Diffraction from an edge in reflector – when the wavefield is discontinuous get diffracted waves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en-US" altLang="en-US" sz="2400" smtClean="0"/>
              <a:t>Waves in media with slowly varying properties</a:t>
            </a:r>
          </a:p>
          <a:p>
            <a:pPr algn="ctr" eaLnBrk="1" hangingPunct="1"/>
            <a:endParaRPr lang="en-US" altLang="en-US" sz="2400" smtClean="0"/>
          </a:p>
          <a:p>
            <a:pPr algn="ctr" eaLnBrk="1" hangingPunct="1"/>
            <a:r>
              <a:rPr lang="en-US" altLang="en-US" sz="2400" smtClean="0"/>
              <a:t>Approximate solutions – Ray Theory</a:t>
            </a:r>
          </a:p>
          <a:p>
            <a:pPr algn="ctr" eaLnBrk="1" hangingPunct="1"/>
            <a:endParaRPr lang="en-US" altLang="en-US" sz="2400" smtClean="0"/>
          </a:p>
          <a:p>
            <a:pPr algn="ctr" eaLnBrk="1" hangingPunct="1"/>
            <a:r>
              <a:rPr lang="en-US" altLang="en-US" sz="2400" smtClean="0"/>
              <a:t>Easy and Intuitive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29550" cy="1006475"/>
          </a:xfrm>
        </p:spPr>
        <p:txBody>
          <a:bodyPr/>
          <a:lstStyle/>
          <a:p>
            <a:pPr eaLnBrk="1" hangingPunct="1"/>
            <a:r>
              <a:rPr lang="en-US" altLang="en-US" sz="2000" dirty="0" smtClean="0">
                <a:latin typeface="+mn-lt"/>
              </a:rPr>
              <a:t>Ray Theory </a:t>
            </a:r>
            <a:r>
              <a:rPr lang="en-US" altLang="en-US" sz="1800" dirty="0" smtClean="0">
                <a:latin typeface="+mn-lt"/>
              </a:rPr>
              <a:t>– approximate solution of displacement equation – accurate for high frequency waves i.e. accurate at frequencies where the media heterogeneity changes little over 1 wavelength – good for smoothly varying media</a:t>
            </a:r>
          </a:p>
        </p:txBody>
      </p:sp>
      <p:pic>
        <p:nvPicPr>
          <p:cNvPr id="40963" name="Picture 3" descr="garnero_seis101_vinc_bo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428625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Box 4"/>
          <p:cNvSpPr txBox="1">
            <a:spLocks noChangeArrowheads="1"/>
          </p:cNvSpPr>
          <p:nvPr/>
        </p:nvSpPr>
        <p:spPr bwMode="auto">
          <a:xfrm>
            <a:off x="5181600" y="1676400"/>
            <a:ext cx="31242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Raypaths obey Snell’s Law (for 1D structure or equivalent for 3D). Motion at receiver occurs at time given by </a:t>
            </a:r>
            <a:r>
              <a:rPr lang="en-US" altLang="en-US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∫1/c(</a:t>
            </a:r>
            <a:r>
              <a:rPr lang="en-US" altLang="en-US" b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r</a:t>
            </a:r>
            <a:r>
              <a:rPr lang="en-US" altLang="en-US"/>
              <a:t>) ds and has the same shape as the pulse at the source – amplitude can vary, however.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1600" y="3978275"/>
            <a:ext cx="3276600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Simple and fast – especially for media that varies only with </a:t>
            </a:r>
            <a:r>
              <a:rPr lang="en-US" dirty="0" smtClean="0"/>
              <a:t>depth - intuitive</a:t>
            </a: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Shortcomings </a:t>
            </a:r>
          </a:p>
          <a:p>
            <a:pPr marL="342900" indent="-342900">
              <a:buFontTx/>
              <a:buAutoNum type="arabicParenR"/>
              <a:defRPr/>
            </a:pPr>
            <a:r>
              <a:rPr lang="en-US" dirty="0"/>
              <a:t>Does not predict diffracted waves, head waves</a:t>
            </a:r>
          </a:p>
          <a:p>
            <a:pPr marL="342900" indent="-342900">
              <a:buFontTx/>
              <a:buAutoNum type="arabicParenR"/>
              <a:defRPr/>
            </a:pPr>
            <a:r>
              <a:rPr lang="en-US" dirty="0"/>
              <a:t>Limitations in predicting the effects of 3D heterogeneity on waves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753350" cy="777875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latin typeface="+mn-lt"/>
              </a:rPr>
              <a:t>For a medium with slowly increasing velocity with depth rays slowly bend and turn back up</a:t>
            </a:r>
            <a:endParaRPr lang="en-US" sz="2400" dirty="0">
              <a:latin typeface="+mn-lt"/>
            </a:endParaRPr>
          </a:p>
        </p:txBody>
      </p:sp>
      <p:pic>
        <p:nvPicPr>
          <p:cNvPr id="41987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11" b="610"/>
          <a:stretch>
            <a:fillRect/>
          </a:stretch>
        </p:blipFill>
        <p:spPr bwMode="auto">
          <a:xfrm>
            <a:off x="3543300" y="1828800"/>
            <a:ext cx="5053013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25" y="4038600"/>
            <a:ext cx="4586288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Box 5"/>
          <p:cNvSpPr txBox="1">
            <a:spLocks noChangeArrowheads="1"/>
          </p:cNvSpPr>
          <p:nvPr/>
        </p:nvSpPr>
        <p:spPr bwMode="auto">
          <a:xfrm>
            <a:off x="457200" y="2133600"/>
            <a:ext cx="2819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dirty="0"/>
              <a:t>Easy equations to compute </a:t>
            </a:r>
            <a:r>
              <a:rPr lang="en-US" altLang="en-US" sz="1600" dirty="0" err="1"/>
              <a:t>raypaths</a:t>
            </a:r>
            <a:r>
              <a:rPr lang="en-US" altLang="en-US" sz="1600" dirty="0"/>
              <a:t> as well as travel time versus distance </a:t>
            </a:r>
            <a:endParaRPr lang="en-US" altLang="en-US" sz="1600" dirty="0" smtClean="0"/>
          </a:p>
          <a:p>
            <a:endParaRPr lang="en-US" altLang="en-US" sz="1600" dirty="0"/>
          </a:p>
          <a:p>
            <a:r>
              <a:rPr lang="en-US" altLang="en-US" sz="1600" dirty="0" smtClean="0"/>
              <a:t>Ray bottoms when p = 1/v(z) – spherical when p = r/v(r)</a:t>
            </a:r>
            <a:endParaRPr lang="en-US" altLang="en-US" sz="1600" dirty="0"/>
          </a:p>
        </p:txBody>
      </p:sp>
      <p:sp>
        <p:nvSpPr>
          <p:cNvPr id="41990" name="TextBox 6"/>
          <p:cNvSpPr txBox="1">
            <a:spLocks noChangeArrowheads="1"/>
          </p:cNvSpPr>
          <p:nvPr/>
        </p:nvSpPr>
        <p:spPr bwMode="auto">
          <a:xfrm>
            <a:off x="434975" y="4038600"/>
            <a:ext cx="282733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/>
              <a:t>Using slope of travel time curve and intercept times can determine velocity as a function of depth – called Herglotz-Wiechert method – similar to refraction method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dirty="0" smtClean="0">
                <a:latin typeface="+mn-lt"/>
              </a:rPr>
              <a:t>Body Waves – travel in 3D through Earth – decay as 1/r, Surface Waves along the surface decay as 1/r</a:t>
            </a:r>
            <a:r>
              <a:rPr lang="en-US" altLang="en-US" sz="2400" baseline="30000" dirty="0" smtClean="0">
                <a:latin typeface="+mn-lt"/>
              </a:rPr>
              <a:t>1/2</a:t>
            </a:r>
            <a:r>
              <a:rPr lang="en-US" altLang="en-US" sz="2400" dirty="0" smtClean="0">
                <a:latin typeface="+mn-lt"/>
              </a:rPr>
              <a:t> </a:t>
            </a:r>
          </a:p>
        </p:txBody>
      </p:sp>
      <p:pic>
        <p:nvPicPr>
          <p:cNvPr id="5123" name="Picture 3" descr="garnero_seis101_EQ_term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73200"/>
            <a:ext cx="62912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419600"/>
            <a:ext cx="4340225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400" dirty="0" smtClean="0">
                <a:latin typeface="+mn-lt"/>
              </a:rPr>
              <a:t>High</a:t>
            </a:r>
            <a:r>
              <a:rPr lang="en-US" altLang="en-US" sz="2400" dirty="0" smtClean="0"/>
              <a:t> gradients with depth result in multiple seismic waves arriving at the same distance (different times) – result in travel time curve with triplications</a:t>
            </a:r>
          </a:p>
        </p:txBody>
      </p:sp>
      <p:pic>
        <p:nvPicPr>
          <p:cNvPr id="4301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84375"/>
            <a:ext cx="66802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2" t="4108" r="48662" b="-10117"/>
          <a:stretch>
            <a:fillRect/>
          </a:stretch>
        </p:blipFill>
        <p:spPr>
          <a:xfrm>
            <a:off x="4953000" y="3614738"/>
            <a:ext cx="2589213" cy="3324225"/>
          </a:xfrm>
        </p:spPr>
      </p:pic>
      <p:sp>
        <p:nvSpPr>
          <p:cNvPr id="43013" name="TextBox 1"/>
          <p:cNvSpPr txBox="1">
            <a:spLocks noChangeArrowheads="1"/>
          </p:cNvSpPr>
          <p:nvPr/>
        </p:nvSpPr>
        <p:spPr bwMode="auto">
          <a:xfrm>
            <a:off x="1905000" y="5105400"/>
            <a:ext cx="2011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From Shearer, 2009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400" dirty="0" smtClean="0">
                <a:latin typeface="+mn-lt"/>
              </a:rPr>
              <a:t>Decrease in velocity with depth results in a shadow zone (distance range with no arrivals) and multiple arrivals at larger distances</a:t>
            </a:r>
          </a:p>
        </p:txBody>
      </p:sp>
      <p:pic>
        <p:nvPicPr>
          <p:cNvPr id="44035" name="Picture 4" descr="Vancouv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4" t="52437" r="13525" b="15643"/>
          <a:stretch>
            <a:fillRect/>
          </a:stretch>
        </p:blipFill>
        <p:spPr bwMode="auto">
          <a:xfrm>
            <a:off x="2842683" y="1690688"/>
            <a:ext cx="3458633" cy="2290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419600"/>
            <a:ext cx="4837505" cy="21669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000" dirty="0" smtClean="0">
                <a:latin typeface="+mn-lt"/>
              </a:rPr>
              <a:t>Note similarity between sharp boundary and high gradient travel time curves – both produce bowtie curves but gradient has no reflected waves at short distances</a:t>
            </a:r>
          </a:p>
        </p:txBody>
      </p:sp>
      <p:pic>
        <p:nvPicPr>
          <p:cNvPr id="45059" name="Picture 4" descr="Vancouv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94" r="23183" b="32384"/>
          <a:stretch>
            <a:fillRect/>
          </a:stretch>
        </p:blipFill>
        <p:spPr bwMode="auto">
          <a:xfrm rot="-121296">
            <a:off x="3911600" y="1938338"/>
            <a:ext cx="4706938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5" t="44118" r="12457" b="16176"/>
          <a:stretch>
            <a:fillRect/>
          </a:stretch>
        </p:blipFill>
        <p:spPr bwMode="auto">
          <a:xfrm>
            <a:off x="6477000" y="3702050"/>
            <a:ext cx="262096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2" r="10553" b="67647"/>
          <a:stretch>
            <a:fillRect/>
          </a:stretch>
        </p:blipFill>
        <p:spPr bwMode="auto">
          <a:xfrm>
            <a:off x="3862388" y="3727450"/>
            <a:ext cx="3048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TextBox 1"/>
          <p:cNvSpPr txBox="1">
            <a:spLocks noChangeArrowheads="1"/>
          </p:cNvSpPr>
          <p:nvPr/>
        </p:nvSpPr>
        <p:spPr bwMode="auto">
          <a:xfrm>
            <a:off x="427038" y="1690688"/>
            <a:ext cx="32004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/>
              <a:t>To tell if a boundary in Earth is “sharp” or a high gradient zone need to look for high frequency vertical reflections</a:t>
            </a:r>
          </a:p>
        </p:txBody>
      </p:sp>
      <p:pic>
        <p:nvPicPr>
          <p:cNvPr id="4506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7" t="3952" r="8839" b="22156"/>
          <a:stretch>
            <a:fillRect/>
          </a:stretch>
        </p:blipFill>
        <p:spPr bwMode="auto">
          <a:xfrm>
            <a:off x="304800" y="2719388"/>
            <a:ext cx="3128963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4" name="TextBox 5"/>
          <p:cNvSpPr txBox="1">
            <a:spLocks noChangeArrowheads="1"/>
          </p:cNvSpPr>
          <p:nvPr/>
        </p:nvSpPr>
        <p:spPr bwMode="auto">
          <a:xfrm>
            <a:off x="1066800" y="624522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Adams, 1971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448550" cy="625475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 smtClean="0">
                <a:latin typeface="+mn-lt"/>
              </a:rPr>
              <a:t>ISC travel times as a function of distance give basic structure of Earth</a:t>
            </a:r>
            <a:endParaRPr lang="en-US" sz="2000" dirty="0">
              <a:latin typeface="+mn-lt"/>
            </a:endParaRPr>
          </a:p>
        </p:txBody>
      </p:sp>
      <p:pic>
        <p:nvPicPr>
          <p:cNvPr id="46083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5" r="-1505"/>
          <a:stretch>
            <a:fillRect/>
          </a:stretch>
        </p:blipFill>
        <p:spPr>
          <a:xfrm>
            <a:off x="914400" y="990600"/>
            <a:ext cx="4789488" cy="5756275"/>
          </a:xfrm>
        </p:spPr>
      </p:pic>
      <p:sp>
        <p:nvSpPr>
          <p:cNvPr id="46084" name="TextBox 5"/>
          <p:cNvSpPr txBox="1">
            <a:spLocks noChangeArrowheads="1"/>
          </p:cNvSpPr>
          <p:nvPr/>
        </p:nvSpPr>
        <p:spPr bwMode="auto">
          <a:xfrm>
            <a:off x="5867400" y="1371600"/>
            <a:ext cx="25146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P waves show evidence of low velocity zone in deep Earth - core – S waves show no waves making it through the core – core is fluid</a:t>
            </a:r>
          </a:p>
        </p:txBody>
      </p:sp>
      <p:sp>
        <p:nvSpPr>
          <p:cNvPr id="46085" name="TextBox 6"/>
          <p:cNvSpPr txBox="1">
            <a:spLocks noChangeArrowheads="1"/>
          </p:cNvSpPr>
          <p:nvPr/>
        </p:nvSpPr>
        <p:spPr bwMode="auto">
          <a:xfrm>
            <a:off x="2667000" y="5562600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P</a:t>
            </a:r>
          </a:p>
        </p:txBody>
      </p:sp>
      <p:sp>
        <p:nvSpPr>
          <p:cNvPr id="46086" name="TextBox 7"/>
          <p:cNvSpPr txBox="1">
            <a:spLocks noChangeArrowheads="1"/>
          </p:cNvSpPr>
          <p:nvPr/>
        </p:nvSpPr>
        <p:spPr bwMode="auto">
          <a:xfrm>
            <a:off x="4648200" y="4724400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P</a:t>
            </a:r>
          </a:p>
        </p:txBody>
      </p:sp>
      <p:sp>
        <p:nvSpPr>
          <p:cNvPr id="46087" name="TextBox 8"/>
          <p:cNvSpPr txBox="1">
            <a:spLocks noChangeArrowheads="1"/>
          </p:cNvSpPr>
          <p:nvPr/>
        </p:nvSpPr>
        <p:spPr bwMode="auto">
          <a:xfrm>
            <a:off x="2708275" y="4748213"/>
            <a:ext cx="290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S</a:t>
            </a:r>
          </a:p>
        </p:txBody>
      </p:sp>
      <p:sp>
        <p:nvSpPr>
          <p:cNvPr id="46088" name="TextBox 9"/>
          <p:cNvSpPr txBox="1">
            <a:spLocks noChangeArrowheads="1"/>
          </p:cNvSpPr>
          <p:nvPr/>
        </p:nvSpPr>
        <p:spPr bwMode="auto">
          <a:xfrm>
            <a:off x="4600575" y="3314700"/>
            <a:ext cx="3984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S?</a:t>
            </a:r>
          </a:p>
        </p:txBody>
      </p:sp>
      <p:sp>
        <p:nvSpPr>
          <p:cNvPr id="46089" name="TextBox 10"/>
          <p:cNvSpPr txBox="1">
            <a:spLocks noChangeArrowheads="1"/>
          </p:cNvSpPr>
          <p:nvPr/>
        </p:nvSpPr>
        <p:spPr bwMode="auto">
          <a:xfrm>
            <a:off x="5562600" y="3740150"/>
            <a:ext cx="29718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Use Herglotz-Wiechert to get velocity in outer part of Earth – mantle – then trial and error to get velocities within core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000" dirty="0" smtClean="0">
                <a:latin typeface="+mn-lt"/>
              </a:rPr>
              <a:t>Simple mantle core model does not explain arrivals at shorter distances (~110-130</a:t>
            </a:r>
            <a:r>
              <a:rPr lang="en-US" sz="2000" baseline="30000" dirty="0" smtClean="0">
                <a:latin typeface="+mn-lt"/>
              </a:rPr>
              <a:t>0</a:t>
            </a:r>
            <a:r>
              <a:rPr lang="en-US" sz="2000" dirty="0" smtClean="0">
                <a:latin typeface="+mn-lt"/>
              </a:rPr>
              <a:t> distance) must have jump in velocity within the core – hence outer core – inner core</a:t>
            </a:r>
            <a:endParaRPr lang="en-US" sz="2000" dirty="0">
              <a:latin typeface="+mn-lt"/>
            </a:endParaRPr>
          </a:p>
        </p:txBody>
      </p:sp>
      <p:pic>
        <p:nvPicPr>
          <p:cNvPr id="4710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133600"/>
            <a:ext cx="42275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Box 5"/>
          <p:cNvSpPr txBox="1">
            <a:spLocks noChangeArrowheads="1"/>
          </p:cNvSpPr>
          <p:nvPr/>
        </p:nvSpPr>
        <p:spPr bwMode="auto">
          <a:xfrm>
            <a:off x="4724400" y="1905000"/>
            <a:ext cx="31956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/>
              <a:t>At distances near 150</a:t>
            </a:r>
            <a:r>
              <a:rPr lang="en-US" altLang="en-US" sz="1600" baseline="30000"/>
              <a:t>0</a:t>
            </a:r>
            <a:r>
              <a:rPr lang="en-US" altLang="en-US" sz="1600"/>
              <a:t> four different waves  arrive at same distance – all sampling the core with different bottoming depths                              </a:t>
            </a:r>
            <a:r>
              <a:rPr lang="en-US" altLang="en-US" sz="1400"/>
              <a:t>fig below from Song&amp;Helmberger</a:t>
            </a:r>
          </a:p>
        </p:txBody>
      </p:sp>
      <p:pic>
        <p:nvPicPr>
          <p:cNvPr id="4710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1" t="49275" r="2815" b="10146"/>
          <a:stretch>
            <a:fillRect/>
          </a:stretch>
        </p:blipFill>
        <p:spPr bwMode="auto">
          <a:xfrm>
            <a:off x="5029200" y="3235325"/>
            <a:ext cx="3276600" cy="337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5950" y="304800"/>
            <a:ext cx="7753350" cy="8540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000" dirty="0" smtClean="0">
                <a:latin typeface="+mn-lt"/>
              </a:rPr>
              <a:t>From 10</a:t>
            </a:r>
            <a:r>
              <a:rPr lang="en-US" altLang="en-US" sz="2000" baseline="30000" dirty="0" smtClean="0">
                <a:latin typeface="+mn-lt"/>
              </a:rPr>
              <a:t>0</a:t>
            </a:r>
            <a:r>
              <a:rPr lang="en-US" altLang="en-US" sz="2000" dirty="0" smtClean="0">
                <a:latin typeface="+mn-lt"/>
              </a:rPr>
              <a:t> to 30</a:t>
            </a:r>
            <a:r>
              <a:rPr lang="en-US" altLang="en-US" sz="2000" baseline="30000" dirty="0" smtClean="0">
                <a:latin typeface="+mn-lt"/>
              </a:rPr>
              <a:t>0</a:t>
            </a:r>
            <a:r>
              <a:rPr lang="en-US" altLang="en-US" sz="2000" dirty="0" smtClean="0">
                <a:latin typeface="+mn-lt"/>
              </a:rPr>
              <a:t> distance, travel times show sharp breaks in slope and later arrivals (triplications) – imply jumps in velocity near 410 km and 660 km depth marking the “upper mantle” as opposed to the smoother “lower mantle”</a:t>
            </a:r>
          </a:p>
        </p:txBody>
      </p:sp>
      <p:pic>
        <p:nvPicPr>
          <p:cNvPr id="48131" name="Picture 4" descr="Vancouv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94"/>
          <a:stretch>
            <a:fillRect/>
          </a:stretch>
        </p:blipFill>
        <p:spPr bwMode="auto">
          <a:xfrm>
            <a:off x="4800600" y="1295400"/>
            <a:ext cx="4052888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5" descr="Vancou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07"/>
          <a:stretch>
            <a:fillRect/>
          </a:stretch>
        </p:blipFill>
        <p:spPr bwMode="auto">
          <a:xfrm>
            <a:off x="457200" y="1295400"/>
            <a:ext cx="388620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Box 1"/>
          <p:cNvSpPr txBox="1">
            <a:spLocks noChangeArrowheads="1"/>
          </p:cNvSpPr>
          <p:nvPr/>
        </p:nvSpPr>
        <p:spPr bwMode="auto">
          <a:xfrm>
            <a:off x="2895600" y="6164263"/>
            <a:ext cx="2576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Walck&amp;Helmberger, 1984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440238" y="457200"/>
            <a:ext cx="2667000" cy="609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2400" dirty="0" smtClean="0">
                <a:latin typeface="+mn-lt"/>
              </a:rPr>
              <a:t>Earth 1D Structure</a:t>
            </a:r>
          </a:p>
        </p:txBody>
      </p:sp>
      <p:pic>
        <p:nvPicPr>
          <p:cNvPr id="49155" name="Picture 6" descr="Vancou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219200"/>
            <a:ext cx="5449888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Rectangle 1"/>
          <p:cNvSpPr>
            <a:spLocks noChangeArrowheads="1"/>
          </p:cNvSpPr>
          <p:nvPr/>
        </p:nvSpPr>
        <p:spPr bwMode="auto">
          <a:xfrm>
            <a:off x="117475" y="1219200"/>
            <a:ext cx="3006725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/>
              <a:t>A number of 1D Earth models have been developed: PREM (Dziewonski and Anderson, 1981), ak135 (Kennett et al., 1995), IASP91 (Kennett and Engdahl, 1991). </a:t>
            </a:r>
          </a:p>
          <a:p>
            <a:endParaRPr lang="en-US" altLang="en-US" sz="1600"/>
          </a:p>
          <a:p>
            <a:r>
              <a:rPr lang="en-US" altLang="en-US" sz="1600"/>
              <a:t>Seismically fast top (lithosphere?)</a:t>
            </a:r>
          </a:p>
          <a:p>
            <a:endParaRPr lang="en-US" altLang="en-US" sz="1600"/>
          </a:p>
          <a:p>
            <a:r>
              <a:rPr lang="en-US" altLang="en-US" sz="1600"/>
              <a:t>Seismically slow below (LVZ) – asthenosphere?</a:t>
            </a:r>
          </a:p>
          <a:p>
            <a:endParaRPr lang="en-US" altLang="en-US" sz="1600"/>
          </a:p>
          <a:p>
            <a:r>
              <a:rPr lang="en-US" altLang="en-US" sz="1600"/>
              <a:t>Velocity jumps at 410 and 660 km define the transition zone from the upper and lower mantle</a:t>
            </a:r>
          </a:p>
          <a:p>
            <a:endParaRPr lang="en-US" altLang="en-US" sz="1600"/>
          </a:p>
          <a:p>
            <a:r>
              <a:rPr lang="en-US" altLang="en-US" sz="1600"/>
              <a:t>CMB is at ~2891 km depth</a:t>
            </a:r>
          </a:p>
          <a:p>
            <a:endParaRPr lang="en-US" altLang="en-US" sz="1600"/>
          </a:p>
          <a:p>
            <a:r>
              <a:rPr lang="en-US" altLang="en-US" sz="1600"/>
              <a:t>ICB is at ~5150 km depth</a:t>
            </a:r>
          </a:p>
          <a:p>
            <a:endParaRPr lang="en-US" altLang="en-US" sz="1600"/>
          </a:p>
          <a:p>
            <a:r>
              <a:rPr lang="en-US" altLang="en-US" sz="1600"/>
              <a:t>PREM has density – Adams-Williamson + normal modes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753350" cy="777875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latin typeface="+mn-lt"/>
              </a:rPr>
              <a:t>Simple Earth model but seismic propagation still complicated</a:t>
            </a:r>
            <a:endParaRPr lang="en-US" sz="24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1752600"/>
            <a:ext cx="2362200" cy="36941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2"/>
                </a:solidFill>
              </a:rPr>
              <a:t>P waves</a:t>
            </a:r>
          </a:p>
          <a:p>
            <a:pPr>
              <a:defRPr/>
            </a:pPr>
            <a:r>
              <a:rPr lang="en-US" dirty="0">
                <a:solidFill>
                  <a:schemeClr val="accent4"/>
                </a:solidFill>
              </a:rPr>
              <a:t>S waves</a:t>
            </a:r>
          </a:p>
          <a:p>
            <a:pPr>
              <a:defRPr/>
            </a:pPr>
            <a:r>
              <a:rPr lang="en-US" dirty="0">
                <a:solidFill>
                  <a:srgbClr val="333333"/>
                </a:solidFill>
              </a:rPr>
              <a:t>Seismic waves take a variety of paths and sample all parts of the Earth</a:t>
            </a:r>
          </a:p>
          <a:p>
            <a:pPr>
              <a:defRPr/>
            </a:pPr>
            <a:r>
              <a:rPr lang="en-US" dirty="0">
                <a:solidFill>
                  <a:srgbClr val="333333"/>
                </a:solidFill>
              </a:rPr>
              <a:t>They provide most complete and direct information on present-day state of the deep interior</a:t>
            </a:r>
          </a:p>
          <a:p>
            <a:pPr>
              <a:defRPr/>
            </a:pPr>
            <a:endParaRPr lang="en-US" dirty="0">
              <a:solidFill>
                <a:srgbClr val="333333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333333"/>
                </a:solidFill>
              </a:rPr>
              <a:t>M. Thorne animation</a:t>
            </a:r>
          </a:p>
        </p:txBody>
      </p:sp>
      <p:pic>
        <p:nvPicPr>
          <p:cNvPr id="8" name="PSVaxi_Deep_Source_Full_1080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5926" r="15926"/>
          <a:stretch/>
        </p:blipFill>
        <p:spPr>
          <a:xfrm>
            <a:off x="3221038" y="1447800"/>
            <a:ext cx="5160962" cy="4459572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886700" cy="1325563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dirty="0" smtClean="0">
                <a:latin typeface="+mn-lt"/>
              </a:rPr>
              <a:t>One can imagine an infinite number of waves that can exist in Earth – given a velocity model one can </a:t>
            </a:r>
            <a:r>
              <a:rPr lang="en-US" sz="1800" dirty="0" err="1" smtClean="0">
                <a:latin typeface="+mn-lt"/>
              </a:rPr>
              <a:t>raytrace</a:t>
            </a:r>
            <a:r>
              <a:rPr lang="en-US" sz="1800" dirty="0" smtClean="0">
                <a:latin typeface="+mn-lt"/>
              </a:rPr>
              <a:t> a particular imagined wave and calculate when and where it will arrive at the surface for a given source – need nomenclature for these waves to communicate</a:t>
            </a:r>
            <a:endParaRPr lang="en-US" sz="1800" dirty="0">
              <a:latin typeface="+mn-lt"/>
            </a:endParaRPr>
          </a:p>
        </p:txBody>
      </p:sp>
      <p:pic>
        <p:nvPicPr>
          <p:cNvPr id="5120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30363"/>
            <a:ext cx="5187950" cy="497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Box 4"/>
          <p:cNvSpPr txBox="1">
            <a:spLocks noChangeArrowheads="1"/>
          </p:cNvSpPr>
          <p:nvPr/>
        </p:nvSpPr>
        <p:spPr bwMode="auto">
          <a:xfrm>
            <a:off x="114300" y="2438400"/>
            <a:ext cx="31623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dirty="0"/>
              <a:t>Compressional through mantle – P Shear through mantle – S</a:t>
            </a:r>
          </a:p>
          <a:p>
            <a:r>
              <a:rPr lang="en-US" altLang="en-US" sz="1600" dirty="0"/>
              <a:t>Compressional through core – K</a:t>
            </a:r>
          </a:p>
          <a:p>
            <a:r>
              <a:rPr lang="en-US" altLang="en-US" sz="1600" dirty="0"/>
              <a:t>Compressional inner core – I</a:t>
            </a:r>
          </a:p>
          <a:p>
            <a:r>
              <a:rPr lang="en-US" altLang="en-US" sz="1600" dirty="0"/>
              <a:t>Shear inner core – J</a:t>
            </a:r>
          </a:p>
          <a:p>
            <a:r>
              <a:rPr lang="en-US" altLang="en-US" sz="1600" dirty="0"/>
              <a:t>Reflection from CMB – c</a:t>
            </a:r>
          </a:p>
          <a:p>
            <a:r>
              <a:rPr lang="en-US" altLang="en-US" sz="1600" dirty="0"/>
              <a:t>Reflection from ICB – i</a:t>
            </a:r>
          </a:p>
          <a:p>
            <a:r>
              <a:rPr lang="en-US" altLang="en-US" sz="1600" dirty="0"/>
              <a:t>Reflection from Moho – m</a:t>
            </a:r>
          </a:p>
          <a:p>
            <a:r>
              <a:rPr lang="en-US" altLang="en-US" sz="1600" dirty="0"/>
              <a:t>Up P from source – p</a:t>
            </a:r>
          </a:p>
          <a:p>
            <a:r>
              <a:rPr lang="en-US" altLang="en-US" sz="1600" dirty="0"/>
              <a:t>Up S from source - 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3505200" cy="29718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 smtClean="0">
                <a:latin typeface="+mn-lt"/>
              </a:rPr>
              <a:t>Travel time curve aids in identification of arrivals on seismograms – also allows one to know where to look for a particular kind of wave for a particular scientific goal</a:t>
            </a:r>
            <a:br>
              <a:rPr lang="en-US" sz="2000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/>
            </a:r>
            <a:br>
              <a:rPr lang="en-US" sz="2000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>example – interested in outer most core? – use SKKS – distance 90 - 110</a:t>
            </a:r>
            <a:r>
              <a:rPr lang="en-US" sz="2000" baseline="30000" dirty="0" smtClean="0">
                <a:latin typeface="+mn-lt"/>
              </a:rPr>
              <a:t>0</a:t>
            </a:r>
            <a:endParaRPr lang="en-US" sz="2000" dirty="0">
              <a:latin typeface="+mn-lt"/>
            </a:endParaRPr>
          </a:p>
        </p:txBody>
      </p:sp>
      <p:pic>
        <p:nvPicPr>
          <p:cNvPr id="5222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762000"/>
            <a:ext cx="4443413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4114800"/>
            <a:ext cx="40798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753350" cy="701675"/>
          </a:xfrm>
        </p:spPr>
        <p:txBody>
          <a:bodyPr/>
          <a:lstStyle/>
          <a:p>
            <a:pPr eaLnBrk="1" hangingPunct="1"/>
            <a:r>
              <a:rPr lang="en-US" altLang="en-US" sz="2000" dirty="0" smtClean="0">
                <a:latin typeface="+mn-lt"/>
              </a:rPr>
              <a:t> </a:t>
            </a:r>
            <a:r>
              <a:rPr lang="en-US" altLang="en-US" sz="2000" dirty="0">
                <a:latin typeface="+mn-lt"/>
              </a:rPr>
              <a:t>G</a:t>
            </a:r>
            <a:r>
              <a:rPr lang="en-US" altLang="en-US" sz="2000" dirty="0" smtClean="0">
                <a:latin typeface="+mn-lt"/>
              </a:rPr>
              <a:t>round movement in EW direction recorded at La Paz, Bolivia produced by a deep South American Earthquake to the south </a:t>
            </a:r>
          </a:p>
        </p:txBody>
      </p:sp>
      <p:pic>
        <p:nvPicPr>
          <p:cNvPr id="6147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066800"/>
            <a:ext cx="8188325" cy="3721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91" y="4754562"/>
            <a:ext cx="4627563" cy="21034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4755" y="5410200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Blow up of first pulse – shows wave shape or waveform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000" dirty="0" smtClean="0">
                <a:latin typeface="+mn-lt"/>
              </a:rPr>
              <a:t>Many arrivals visible in a single seismogram – some are small and require special processing to see – note the transverse component only records SH waves</a:t>
            </a:r>
            <a:endParaRPr lang="en-US" sz="2000" dirty="0">
              <a:latin typeface="+mn-lt"/>
            </a:endParaRPr>
          </a:p>
        </p:txBody>
      </p:sp>
      <p:pic>
        <p:nvPicPr>
          <p:cNvPr id="53251" name="Picture 2" descr="2_4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63" y="1447800"/>
            <a:ext cx="5957887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en-US" altLang="en-US" sz="2800" smtClean="0"/>
              <a:t>Body Wave Studies</a:t>
            </a:r>
          </a:p>
          <a:p>
            <a:pPr algn="ctr" eaLnBrk="1" hangingPunct="1"/>
            <a:endParaRPr lang="en-US" altLang="en-US" sz="2800" smtClean="0"/>
          </a:p>
          <a:p>
            <a:pPr algn="ctr" eaLnBrk="1" hangingPunct="1"/>
            <a:r>
              <a:rPr lang="en-US" altLang="en-US" sz="2800" smtClean="0"/>
              <a:t>Practical Considerations</a:t>
            </a:r>
          </a:p>
          <a:p>
            <a:pPr algn="ctr" eaLnBrk="1" hangingPunct="1"/>
            <a:endParaRPr lang="en-US" altLang="en-US" sz="2800" smtClean="0"/>
          </a:p>
          <a:p>
            <a:pPr algn="ctr" eaLnBrk="1" hangingPunct="1"/>
            <a:r>
              <a:rPr lang="en-US" altLang="en-US" sz="2800" smtClean="0"/>
              <a:t>Examples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677150" cy="854075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latin typeface="+mn-lt"/>
              </a:rPr>
              <a:t>Two basic approaches to investigate Earth with body waves – 1) reflection 2) transmission (refraction)</a:t>
            </a:r>
            <a:endParaRPr lang="en-US" sz="2400" dirty="0">
              <a:latin typeface="+mn-lt"/>
            </a:endParaRPr>
          </a:p>
        </p:txBody>
      </p:sp>
      <p:pic>
        <p:nvPicPr>
          <p:cNvPr id="5529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12888"/>
            <a:ext cx="2786063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08125"/>
            <a:ext cx="21875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xtBox 5"/>
          <p:cNvSpPr txBox="1">
            <a:spLocks noChangeArrowheads="1"/>
          </p:cNvSpPr>
          <p:nvPr/>
        </p:nvSpPr>
        <p:spPr bwMode="auto">
          <a:xfrm>
            <a:off x="304800" y="4114800"/>
            <a:ext cx="3810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/>
              <a:t>Good for sharp contrasts, layering – depth and possibly velocity – density constraints – sharpness constraints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/>
              <a:t>Good lateral resolution (oil industry uses)</a:t>
            </a:r>
          </a:p>
        </p:txBody>
      </p:sp>
      <p:sp>
        <p:nvSpPr>
          <p:cNvPr id="55302" name="TextBox 6"/>
          <p:cNvSpPr txBox="1">
            <a:spLocks noChangeArrowheads="1"/>
          </p:cNvSpPr>
          <p:nvPr/>
        </p:nvSpPr>
        <p:spPr bwMode="auto">
          <a:xfrm>
            <a:off x="4648200" y="4114800"/>
            <a:ext cx="38862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/>
              <a:t>Good for bulk property of volumes – usually just velocity – tomography – less lateral resolution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/>
              <a:t>Good for vertical velocity gradients under assumptions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Content Placeholder 2"/>
          <p:cNvSpPr>
            <a:spLocks noGrp="1"/>
          </p:cNvSpPr>
          <p:nvPr>
            <p:ph idx="1"/>
          </p:nvPr>
        </p:nvSpPr>
        <p:spPr>
          <a:xfrm>
            <a:off x="609600" y="609600"/>
            <a:ext cx="7886700" cy="5562600"/>
          </a:xfrm>
        </p:spPr>
        <p:txBody>
          <a:bodyPr/>
          <a:lstStyle/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  <a:p>
            <a:pPr eaLnBrk="1" hangingPunct="1"/>
            <a:r>
              <a:rPr lang="en-US" altLang="en-US" dirty="0" smtClean="0"/>
              <a:t>Global Studies – </a:t>
            </a:r>
            <a:r>
              <a:rPr lang="en-US" altLang="en-US" sz="1800" dirty="0" smtClean="0"/>
              <a:t>throw everything you have in and hope for the best – 1D models, global tomography</a:t>
            </a:r>
          </a:p>
          <a:p>
            <a:pPr eaLnBrk="1" hangingPunct="1"/>
            <a:endParaRPr lang="en-US" altLang="en-US" dirty="0" smtClean="0"/>
          </a:p>
          <a:p>
            <a:pPr eaLnBrk="1" hangingPunct="1"/>
            <a:r>
              <a:rPr lang="en-US" altLang="en-US" dirty="0" smtClean="0"/>
              <a:t>High Resolution Studies</a:t>
            </a:r>
          </a:p>
          <a:p>
            <a:pPr marL="685800" lvl="1" indent="-342900" eaLnBrk="1" hangingPunct="1">
              <a:buFont typeface="Arial" panose="020B0604020202020204" pitchFamily="34" charset="0"/>
              <a:buAutoNum type="arabicParenR"/>
            </a:pPr>
            <a:r>
              <a:rPr lang="en-US" altLang="en-US" dirty="0" smtClean="0"/>
              <a:t>For given target decide what type of wave to use, not just P or S but also path through mantle</a:t>
            </a:r>
          </a:p>
          <a:p>
            <a:pPr marL="685800" lvl="1" indent="-342900" eaLnBrk="1" hangingPunct="1">
              <a:buFont typeface="Arial" panose="020B0604020202020204" pitchFamily="34" charset="0"/>
              <a:buAutoNum type="arabicParenR"/>
            </a:pPr>
            <a:r>
              <a:rPr lang="en-US" altLang="en-US" dirty="0" smtClean="0"/>
              <a:t>For wave type one is limited by source-receiver geometry – limits the coverage of high resolution images ex. ultra low velocity zones (</a:t>
            </a:r>
            <a:r>
              <a:rPr lang="en-US" altLang="en-US" dirty="0" err="1" smtClean="0"/>
              <a:t>ulvz</a:t>
            </a:r>
            <a:r>
              <a:rPr lang="en-US" altLang="en-US" dirty="0" smtClean="0"/>
              <a:t>) </a:t>
            </a:r>
          </a:p>
          <a:p>
            <a:pPr marL="685800" lvl="1" indent="-342900" eaLnBrk="1" hangingPunct="1">
              <a:buFont typeface="Arial" panose="020B0604020202020204" pitchFamily="34" charset="0"/>
              <a:buAutoNum type="arabicParenR"/>
            </a:pPr>
            <a:r>
              <a:rPr lang="en-US" altLang="en-US" dirty="0" smtClean="0"/>
              <a:t>What approximations to make in analysis</a:t>
            </a:r>
          </a:p>
          <a:p>
            <a:pPr marL="685800" lvl="1" indent="-342900" eaLnBrk="1" hangingPunct="1">
              <a:buFont typeface="Arial" panose="020B0604020202020204" pitchFamily="34" charset="0"/>
              <a:buAutoNum type="arabicParenR"/>
            </a:pPr>
            <a:r>
              <a:rPr lang="en-US" altLang="en-US" dirty="0" smtClean="0"/>
              <a:t>Even if sources and stations exist – the mechanism of the source also has to be considered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400" dirty="0" smtClean="0">
                <a:latin typeface="+mn-lt"/>
              </a:rPr>
              <a:t>Earthquake sources radiate P, SH, SV at different strengths in different directions – called radiation pattern. If interested in </a:t>
            </a:r>
            <a:r>
              <a:rPr lang="en-US" altLang="en-US" sz="2400" dirty="0" err="1" smtClean="0">
                <a:latin typeface="+mn-lt"/>
              </a:rPr>
              <a:t>PcP</a:t>
            </a:r>
            <a:r>
              <a:rPr lang="en-US" altLang="en-US" sz="2400" dirty="0" smtClean="0">
                <a:latin typeface="+mn-lt"/>
              </a:rPr>
              <a:t> in a certain direction – earthquake might not radiate P in that direction – no </a:t>
            </a:r>
            <a:r>
              <a:rPr lang="en-US" altLang="en-US" sz="2400" dirty="0" err="1" smtClean="0">
                <a:latin typeface="+mn-lt"/>
              </a:rPr>
              <a:t>PcP</a:t>
            </a:r>
            <a:r>
              <a:rPr lang="en-US" altLang="en-US" sz="2400" dirty="0" smtClean="0">
                <a:latin typeface="+mn-lt"/>
              </a:rPr>
              <a:t> visible in that case </a:t>
            </a:r>
          </a:p>
        </p:txBody>
      </p:sp>
      <p:pic>
        <p:nvPicPr>
          <p:cNvPr id="58371" name="Picture 3" descr="garnero_focalmech_shearer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752600"/>
            <a:ext cx="41116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Box 4"/>
          <p:cNvSpPr txBox="1">
            <a:spLocks noChangeArrowheads="1"/>
          </p:cNvSpPr>
          <p:nvPr/>
        </p:nvSpPr>
        <p:spPr bwMode="auto">
          <a:xfrm>
            <a:off x="838200" y="6248400"/>
            <a:ext cx="2941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>
                <a:ea typeface="Calibri" panose="020F0502020204030204" pitchFamily="34" charset="0"/>
                <a:cs typeface="Calibri" panose="020F0502020204030204" pitchFamily="34" charset="0"/>
              </a:rPr>
              <a:t>(modified from Shearer, 2007</a:t>
            </a:r>
          </a:p>
        </p:txBody>
      </p:sp>
      <p:pic>
        <p:nvPicPr>
          <p:cNvPr id="58373" name="Picture 5" descr="EQ_2012032522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15031"/>
            <a:ext cx="2249687" cy="28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TextBox 6"/>
          <p:cNvSpPr txBox="1">
            <a:spLocks noChangeArrowheads="1"/>
          </p:cNvSpPr>
          <p:nvPr/>
        </p:nvSpPr>
        <p:spPr bwMode="auto">
          <a:xfrm>
            <a:off x="8177013" y="4048124"/>
            <a:ext cx="4235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dirty="0"/>
              <a:t>P</a:t>
            </a:r>
          </a:p>
        </p:txBody>
      </p:sp>
      <p:sp>
        <p:nvSpPr>
          <p:cNvPr id="58375" name="TextBox 7"/>
          <p:cNvSpPr txBox="1">
            <a:spLocks noChangeArrowheads="1"/>
          </p:cNvSpPr>
          <p:nvPr/>
        </p:nvSpPr>
        <p:spPr bwMode="auto">
          <a:xfrm>
            <a:off x="8065293" y="5418137"/>
            <a:ext cx="683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dirty="0"/>
              <a:t>SH</a:t>
            </a:r>
          </a:p>
        </p:txBody>
      </p:sp>
      <p:sp>
        <p:nvSpPr>
          <p:cNvPr id="58376" name="TextBox 8"/>
          <p:cNvSpPr txBox="1">
            <a:spLocks noChangeArrowheads="1"/>
          </p:cNvSpPr>
          <p:nvPr/>
        </p:nvSpPr>
        <p:spPr bwMode="auto">
          <a:xfrm>
            <a:off x="4864100" y="5419708"/>
            <a:ext cx="6544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dirty="0"/>
              <a:t>SV</a:t>
            </a:r>
          </a:p>
        </p:txBody>
      </p:sp>
      <p:sp>
        <p:nvSpPr>
          <p:cNvPr id="58377" name="TextBox 1"/>
          <p:cNvSpPr txBox="1">
            <a:spLocks noChangeArrowheads="1"/>
          </p:cNvSpPr>
          <p:nvPr/>
        </p:nvSpPr>
        <p:spPr bwMode="auto">
          <a:xfrm>
            <a:off x="5806876" y="6347586"/>
            <a:ext cx="2370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dirty="0"/>
              <a:t>Modified from Garnero</a:t>
            </a:r>
          </a:p>
        </p:txBody>
      </p:sp>
      <p:pic>
        <p:nvPicPr>
          <p:cNvPr id="10" name="Content Placeholder 8"/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t="-5755" b="-5125"/>
          <a:stretch/>
        </p:blipFill>
        <p:spPr>
          <a:xfrm>
            <a:off x="5257800" y="1673511"/>
            <a:ext cx="2750939" cy="1901507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defRPr/>
            </a:pPr>
            <a:endParaRPr lang="en-US" sz="2400" dirty="0" smtClean="0"/>
          </a:p>
          <a:p>
            <a:pPr algn="ctr">
              <a:defRPr/>
            </a:pPr>
            <a:endParaRPr lang="en-US" sz="2400" dirty="0"/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2400" dirty="0" smtClean="0"/>
              <a:t>Some </a:t>
            </a:r>
            <a:r>
              <a:rPr lang="en-US" sz="2400" dirty="0"/>
              <a:t>e</a:t>
            </a:r>
            <a:r>
              <a:rPr lang="en-US" sz="2400" dirty="0" smtClean="0"/>
              <a:t>xamples of deep mantle body wave studies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2400" dirty="0" smtClean="0"/>
              <a:t>(not comprehensive)</a:t>
            </a:r>
            <a:endParaRPr lang="en-US" sz="24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000" dirty="0" smtClean="0">
                <a:latin typeface="+mn-lt"/>
              </a:rPr>
              <a:t>Niu et al. (2003) Very short period waves from a deep earthquake beneath Mariana’s recorded by large array in Japan. An arrival between the P and S not predicted by standard model</a:t>
            </a:r>
            <a:endParaRPr lang="en-US" sz="2000" dirty="0">
              <a:latin typeface="+mn-lt"/>
            </a:endParaRPr>
          </a:p>
        </p:txBody>
      </p:sp>
      <p:grpSp>
        <p:nvGrpSpPr>
          <p:cNvPr id="60419" name="Group 2"/>
          <p:cNvGrpSpPr>
            <a:grpSpLocks/>
          </p:cNvGrpSpPr>
          <p:nvPr/>
        </p:nvGrpSpPr>
        <p:grpSpPr bwMode="auto">
          <a:xfrm>
            <a:off x="612775" y="2133600"/>
            <a:ext cx="2952750" cy="4052888"/>
            <a:chOff x="1015" y="1313"/>
            <a:chExt cx="4651" cy="6382"/>
          </a:xfrm>
        </p:grpSpPr>
        <p:pic>
          <p:nvPicPr>
            <p:cNvPr id="6054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" y="1376"/>
              <a:ext cx="2026" cy="2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54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8" y="1382"/>
              <a:ext cx="3374" cy="3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0543" name="Group 5"/>
            <p:cNvGrpSpPr>
              <a:grpSpLocks/>
            </p:cNvGrpSpPr>
            <p:nvPr/>
          </p:nvGrpSpPr>
          <p:grpSpPr bwMode="auto">
            <a:xfrm>
              <a:off x="2151" y="4511"/>
              <a:ext cx="9" cy="2"/>
              <a:chOff x="2151" y="4511"/>
              <a:chExt cx="9" cy="2"/>
            </a:xfrm>
          </p:grpSpPr>
          <p:sp>
            <p:nvSpPr>
              <p:cNvPr id="61181" name="Freeform 6"/>
              <p:cNvSpPr>
                <a:spLocks/>
              </p:cNvSpPr>
              <p:nvPr/>
            </p:nvSpPr>
            <p:spPr bwMode="auto">
              <a:xfrm>
                <a:off x="2151" y="4511"/>
                <a:ext cx="9" cy="2"/>
              </a:xfrm>
              <a:custGeom>
                <a:avLst/>
                <a:gdLst>
                  <a:gd name="T0" fmla="*/ 0 w 9"/>
                  <a:gd name="T1" fmla="*/ 0 h 2"/>
                  <a:gd name="T2" fmla="*/ 8 w 9"/>
                  <a:gd name="T3" fmla="*/ 0 h 2"/>
                  <a:gd name="T4" fmla="*/ 0 w 9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9CB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44" name="Group 7"/>
            <p:cNvGrpSpPr>
              <a:grpSpLocks/>
            </p:cNvGrpSpPr>
            <p:nvPr/>
          </p:nvGrpSpPr>
          <p:grpSpPr bwMode="auto">
            <a:xfrm>
              <a:off x="2151" y="4511"/>
              <a:ext cx="9" cy="2"/>
              <a:chOff x="2151" y="4511"/>
              <a:chExt cx="9" cy="2"/>
            </a:xfrm>
          </p:grpSpPr>
          <p:sp>
            <p:nvSpPr>
              <p:cNvPr id="61180" name="Freeform 8"/>
              <p:cNvSpPr>
                <a:spLocks/>
              </p:cNvSpPr>
              <p:nvPr/>
            </p:nvSpPr>
            <p:spPr bwMode="auto">
              <a:xfrm>
                <a:off x="2151" y="4511"/>
                <a:ext cx="9" cy="2"/>
              </a:xfrm>
              <a:custGeom>
                <a:avLst/>
                <a:gdLst>
                  <a:gd name="T0" fmla="*/ 0 w 9"/>
                  <a:gd name="T1" fmla="*/ 0 h 2"/>
                  <a:gd name="T2" fmla="*/ 8 w 9"/>
                  <a:gd name="T3" fmla="*/ 0 h 2"/>
                  <a:gd name="T4" fmla="*/ 0 w 9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8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5512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45" name="Group 9"/>
            <p:cNvGrpSpPr>
              <a:grpSpLocks/>
            </p:cNvGrpSpPr>
            <p:nvPr/>
          </p:nvGrpSpPr>
          <p:grpSpPr bwMode="auto">
            <a:xfrm>
              <a:off x="2139" y="4707"/>
              <a:ext cx="12" cy="9"/>
              <a:chOff x="2139" y="4707"/>
              <a:chExt cx="12" cy="9"/>
            </a:xfrm>
          </p:grpSpPr>
          <p:sp>
            <p:nvSpPr>
              <p:cNvPr id="61179" name="Freeform 10"/>
              <p:cNvSpPr>
                <a:spLocks/>
              </p:cNvSpPr>
              <p:nvPr/>
            </p:nvSpPr>
            <p:spPr bwMode="auto">
              <a:xfrm>
                <a:off x="2139" y="4707"/>
                <a:ext cx="12" cy="9"/>
              </a:xfrm>
              <a:custGeom>
                <a:avLst/>
                <a:gdLst>
                  <a:gd name="T0" fmla="*/ 0 w 12"/>
                  <a:gd name="T1" fmla="*/ 4707 h 9"/>
                  <a:gd name="T2" fmla="*/ 12 w 12"/>
                  <a:gd name="T3" fmla="*/ 4716 h 9"/>
                  <a:gd name="T4" fmla="*/ 0 w 12"/>
                  <a:gd name="T5" fmla="*/ 4707 h 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" h="9">
                    <a:moveTo>
                      <a:pt x="0" y="0"/>
                    </a:moveTo>
                    <a:lnTo>
                      <a:pt x="12" y="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5512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46" name="Group 11"/>
            <p:cNvGrpSpPr>
              <a:grpSpLocks/>
            </p:cNvGrpSpPr>
            <p:nvPr/>
          </p:nvGrpSpPr>
          <p:grpSpPr bwMode="auto">
            <a:xfrm>
              <a:off x="2151" y="4679"/>
              <a:ext cx="6" cy="9"/>
              <a:chOff x="2151" y="4679"/>
              <a:chExt cx="6" cy="9"/>
            </a:xfrm>
          </p:grpSpPr>
          <p:sp>
            <p:nvSpPr>
              <p:cNvPr id="61178" name="Freeform 12"/>
              <p:cNvSpPr>
                <a:spLocks/>
              </p:cNvSpPr>
              <p:nvPr/>
            </p:nvSpPr>
            <p:spPr bwMode="auto">
              <a:xfrm>
                <a:off x="2151" y="4679"/>
                <a:ext cx="6" cy="9"/>
              </a:xfrm>
              <a:custGeom>
                <a:avLst/>
                <a:gdLst>
                  <a:gd name="T0" fmla="*/ 0 w 6"/>
                  <a:gd name="T1" fmla="*/ 4679 h 9"/>
                  <a:gd name="T2" fmla="*/ 6 w 6"/>
                  <a:gd name="T3" fmla="*/ 4687 h 9"/>
                  <a:gd name="T4" fmla="*/ 0 w 6"/>
                  <a:gd name="T5" fmla="*/ 4679 h 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9">
                    <a:moveTo>
                      <a:pt x="0" y="0"/>
                    </a:moveTo>
                    <a:lnTo>
                      <a:pt x="6" y="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5512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47" name="Group 13"/>
            <p:cNvGrpSpPr>
              <a:grpSpLocks/>
            </p:cNvGrpSpPr>
            <p:nvPr/>
          </p:nvGrpSpPr>
          <p:grpSpPr bwMode="auto">
            <a:xfrm>
              <a:off x="1341" y="5670"/>
              <a:ext cx="38" cy="38"/>
              <a:chOff x="1341" y="5670"/>
              <a:chExt cx="38" cy="38"/>
            </a:xfrm>
          </p:grpSpPr>
          <p:sp>
            <p:nvSpPr>
              <p:cNvPr id="61177" name="Freeform 14"/>
              <p:cNvSpPr>
                <a:spLocks/>
              </p:cNvSpPr>
              <p:nvPr/>
            </p:nvSpPr>
            <p:spPr bwMode="auto">
              <a:xfrm>
                <a:off x="1341" y="5670"/>
                <a:ext cx="38" cy="38"/>
              </a:xfrm>
              <a:custGeom>
                <a:avLst/>
                <a:gdLst>
                  <a:gd name="T0" fmla="*/ 3 w 38"/>
                  <a:gd name="T1" fmla="*/ 5670 h 38"/>
                  <a:gd name="T2" fmla="*/ 0 w 38"/>
                  <a:gd name="T3" fmla="*/ 5699 h 38"/>
                  <a:gd name="T4" fmla="*/ 0 w 38"/>
                  <a:gd name="T5" fmla="*/ 5702 h 38"/>
                  <a:gd name="T6" fmla="*/ 38 w 38"/>
                  <a:gd name="T7" fmla="*/ 5708 h 38"/>
                  <a:gd name="T8" fmla="*/ 3 w 38"/>
                  <a:gd name="T9" fmla="*/ 5670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" h="38">
                    <a:moveTo>
                      <a:pt x="3" y="0"/>
                    </a:moveTo>
                    <a:lnTo>
                      <a:pt x="0" y="29"/>
                    </a:lnTo>
                    <a:lnTo>
                      <a:pt x="0" y="32"/>
                    </a:lnTo>
                    <a:lnTo>
                      <a:pt x="38" y="38"/>
                    </a:lnTo>
                    <a:lnTo>
                      <a:pt x="3" y="0"/>
                    </a:lnTo>
                  </a:path>
                </a:pathLst>
              </a:custGeom>
              <a:solidFill>
                <a:srgbClr val="C9CB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48" name="Group 15"/>
            <p:cNvGrpSpPr>
              <a:grpSpLocks/>
            </p:cNvGrpSpPr>
            <p:nvPr/>
          </p:nvGrpSpPr>
          <p:grpSpPr bwMode="auto">
            <a:xfrm>
              <a:off x="1341" y="5670"/>
              <a:ext cx="38" cy="38"/>
              <a:chOff x="1341" y="5670"/>
              <a:chExt cx="38" cy="38"/>
            </a:xfrm>
          </p:grpSpPr>
          <p:sp>
            <p:nvSpPr>
              <p:cNvPr id="61176" name="Freeform 16"/>
              <p:cNvSpPr>
                <a:spLocks/>
              </p:cNvSpPr>
              <p:nvPr/>
            </p:nvSpPr>
            <p:spPr bwMode="auto">
              <a:xfrm>
                <a:off x="1341" y="5670"/>
                <a:ext cx="38" cy="38"/>
              </a:xfrm>
              <a:custGeom>
                <a:avLst/>
                <a:gdLst>
                  <a:gd name="T0" fmla="*/ 0 w 38"/>
                  <a:gd name="T1" fmla="*/ 5702 h 38"/>
                  <a:gd name="T2" fmla="*/ 38 w 38"/>
                  <a:gd name="T3" fmla="*/ 5708 h 38"/>
                  <a:gd name="T4" fmla="*/ 3 w 38"/>
                  <a:gd name="T5" fmla="*/ 5670 h 38"/>
                  <a:gd name="T6" fmla="*/ 0 w 38"/>
                  <a:gd name="T7" fmla="*/ 5699 h 38"/>
                  <a:gd name="T8" fmla="*/ 0 w 38"/>
                  <a:gd name="T9" fmla="*/ 5702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" h="38">
                    <a:moveTo>
                      <a:pt x="0" y="32"/>
                    </a:moveTo>
                    <a:lnTo>
                      <a:pt x="38" y="38"/>
                    </a:lnTo>
                    <a:lnTo>
                      <a:pt x="3" y="0"/>
                    </a:lnTo>
                    <a:lnTo>
                      <a:pt x="0" y="29"/>
                    </a:lnTo>
                    <a:lnTo>
                      <a:pt x="0" y="32"/>
                    </a:lnTo>
                    <a:close/>
                  </a:path>
                </a:pathLst>
              </a:custGeom>
              <a:noFill/>
              <a:ln w="5512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49" name="Group 17"/>
            <p:cNvGrpSpPr>
              <a:grpSpLocks/>
            </p:cNvGrpSpPr>
            <p:nvPr/>
          </p:nvGrpSpPr>
          <p:grpSpPr bwMode="auto">
            <a:xfrm>
              <a:off x="1321" y="5687"/>
              <a:ext cx="14" cy="3"/>
              <a:chOff x="1321" y="5687"/>
              <a:chExt cx="14" cy="3"/>
            </a:xfrm>
          </p:grpSpPr>
          <p:sp>
            <p:nvSpPr>
              <p:cNvPr id="61175" name="Freeform 18"/>
              <p:cNvSpPr>
                <a:spLocks/>
              </p:cNvSpPr>
              <p:nvPr/>
            </p:nvSpPr>
            <p:spPr bwMode="auto">
              <a:xfrm>
                <a:off x="1321" y="5687"/>
                <a:ext cx="14" cy="3"/>
              </a:xfrm>
              <a:custGeom>
                <a:avLst/>
                <a:gdLst>
                  <a:gd name="T0" fmla="*/ 0 w 14"/>
                  <a:gd name="T1" fmla="*/ 5687 h 3"/>
                  <a:gd name="T2" fmla="*/ 15 w 14"/>
                  <a:gd name="T3" fmla="*/ 5690 h 3"/>
                  <a:gd name="T4" fmla="*/ 0 w 14"/>
                  <a:gd name="T5" fmla="*/ 5687 h 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" h="3">
                    <a:moveTo>
                      <a:pt x="0" y="0"/>
                    </a:moveTo>
                    <a:lnTo>
                      <a:pt x="15" y="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5512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50" name="Group 19"/>
            <p:cNvGrpSpPr>
              <a:grpSpLocks/>
            </p:cNvGrpSpPr>
            <p:nvPr/>
          </p:nvGrpSpPr>
          <p:grpSpPr bwMode="auto">
            <a:xfrm>
              <a:off x="1298" y="1366"/>
              <a:ext cx="2" cy="6152"/>
              <a:chOff x="1298" y="1366"/>
              <a:chExt cx="2" cy="6152"/>
            </a:xfrm>
          </p:grpSpPr>
          <p:sp>
            <p:nvSpPr>
              <p:cNvPr id="61174" name="Freeform 20"/>
              <p:cNvSpPr>
                <a:spLocks/>
              </p:cNvSpPr>
              <p:nvPr/>
            </p:nvSpPr>
            <p:spPr bwMode="auto">
              <a:xfrm>
                <a:off x="1298" y="1366"/>
                <a:ext cx="2" cy="6152"/>
              </a:xfrm>
              <a:custGeom>
                <a:avLst/>
                <a:gdLst>
                  <a:gd name="T0" fmla="*/ 0 w 2"/>
                  <a:gd name="T1" fmla="*/ 1366 h 6152"/>
                  <a:gd name="T2" fmla="*/ 0 w 2"/>
                  <a:gd name="T3" fmla="*/ 7517 h 615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6152">
                    <a:moveTo>
                      <a:pt x="0" y="0"/>
                    </a:moveTo>
                    <a:lnTo>
                      <a:pt x="0" y="6151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51" name="Group 21"/>
            <p:cNvGrpSpPr>
              <a:grpSpLocks/>
            </p:cNvGrpSpPr>
            <p:nvPr/>
          </p:nvGrpSpPr>
          <p:grpSpPr bwMode="auto">
            <a:xfrm>
              <a:off x="4874" y="7477"/>
              <a:ext cx="14" cy="17"/>
              <a:chOff x="4874" y="7477"/>
              <a:chExt cx="14" cy="17"/>
            </a:xfrm>
          </p:grpSpPr>
          <p:sp>
            <p:nvSpPr>
              <p:cNvPr id="61173" name="Freeform 22"/>
              <p:cNvSpPr>
                <a:spLocks/>
              </p:cNvSpPr>
              <p:nvPr/>
            </p:nvSpPr>
            <p:spPr bwMode="auto">
              <a:xfrm>
                <a:off x="4874" y="7477"/>
                <a:ext cx="14" cy="17"/>
              </a:xfrm>
              <a:custGeom>
                <a:avLst/>
                <a:gdLst>
                  <a:gd name="T0" fmla="*/ 11 w 14"/>
                  <a:gd name="T1" fmla="*/ 7477 h 17"/>
                  <a:gd name="T2" fmla="*/ 0 w 14"/>
                  <a:gd name="T3" fmla="*/ 7491 h 17"/>
                  <a:gd name="T4" fmla="*/ 3 w 14"/>
                  <a:gd name="T5" fmla="*/ 7494 h 17"/>
                  <a:gd name="T6" fmla="*/ 14 w 14"/>
                  <a:gd name="T7" fmla="*/ 7494 h 17"/>
                  <a:gd name="T8" fmla="*/ 11 w 14"/>
                  <a:gd name="T9" fmla="*/ 7477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" h="17">
                    <a:moveTo>
                      <a:pt x="11" y="0"/>
                    </a:moveTo>
                    <a:lnTo>
                      <a:pt x="0" y="14"/>
                    </a:lnTo>
                    <a:lnTo>
                      <a:pt x="3" y="17"/>
                    </a:lnTo>
                    <a:lnTo>
                      <a:pt x="14" y="17"/>
                    </a:lnTo>
                    <a:lnTo>
                      <a:pt x="11" y="0"/>
                    </a:lnTo>
                  </a:path>
                </a:pathLst>
              </a:custGeom>
              <a:solidFill>
                <a:srgbClr val="C9CB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52" name="Group 23"/>
            <p:cNvGrpSpPr>
              <a:grpSpLocks/>
            </p:cNvGrpSpPr>
            <p:nvPr/>
          </p:nvGrpSpPr>
          <p:grpSpPr bwMode="auto">
            <a:xfrm>
              <a:off x="4891" y="7442"/>
              <a:ext cx="23" cy="35"/>
              <a:chOff x="4891" y="7442"/>
              <a:chExt cx="23" cy="35"/>
            </a:xfrm>
          </p:grpSpPr>
          <p:sp>
            <p:nvSpPr>
              <p:cNvPr id="61172" name="Freeform 24"/>
              <p:cNvSpPr>
                <a:spLocks/>
              </p:cNvSpPr>
              <p:nvPr/>
            </p:nvSpPr>
            <p:spPr bwMode="auto">
              <a:xfrm>
                <a:off x="4891" y="7442"/>
                <a:ext cx="23" cy="35"/>
              </a:xfrm>
              <a:custGeom>
                <a:avLst/>
                <a:gdLst>
                  <a:gd name="T0" fmla="*/ 23 w 23"/>
                  <a:gd name="T1" fmla="*/ 7442 h 35"/>
                  <a:gd name="T2" fmla="*/ 3 w 23"/>
                  <a:gd name="T3" fmla="*/ 7471 h 35"/>
                  <a:gd name="T4" fmla="*/ 0 w 23"/>
                  <a:gd name="T5" fmla="*/ 7474 h 35"/>
                  <a:gd name="T6" fmla="*/ 12 w 23"/>
                  <a:gd name="T7" fmla="*/ 7477 h 35"/>
                  <a:gd name="T8" fmla="*/ 23 w 23"/>
                  <a:gd name="T9" fmla="*/ 7442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35">
                    <a:moveTo>
                      <a:pt x="23" y="0"/>
                    </a:moveTo>
                    <a:lnTo>
                      <a:pt x="3" y="29"/>
                    </a:lnTo>
                    <a:lnTo>
                      <a:pt x="0" y="32"/>
                    </a:lnTo>
                    <a:lnTo>
                      <a:pt x="12" y="35"/>
                    </a:lnTo>
                    <a:lnTo>
                      <a:pt x="23" y="0"/>
                    </a:lnTo>
                  </a:path>
                </a:pathLst>
              </a:custGeom>
              <a:solidFill>
                <a:srgbClr val="C9CB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53" name="Group 25"/>
            <p:cNvGrpSpPr>
              <a:grpSpLocks/>
            </p:cNvGrpSpPr>
            <p:nvPr/>
          </p:nvGrpSpPr>
          <p:grpSpPr bwMode="auto">
            <a:xfrm>
              <a:off x="4874" y="7477"/>
              <a:ext cx="14" cy="17"/>
              <a:chOff x="4874" y="7477"/>
              <a:chExt cx="14" cy="17"/>
            </a:xfrm>
          </p:grpSpPr>
          <p:sp>
            <p:nvSpPr>
              <p:cNvPr id="61171" name="Freeform 26"/>
              <p:cNvSpPr>
                <a:spLocks/>
              </p:cNvSpPr>
              <p:nvPr/>
            </p:nvSpPr>
            <p:spPr bwMode="auto">
              <a:xfrm>
                <a:off x="4874" y="7477"/>
                <a:ext cx="14" cy="17"/>
              </a:xfrm>
              <a:custGeom>
                <a:avLst/>
                <a:gdLst>
                  <a:gd name="T0" fmla="*/ 14 w 14"/>
                  <a:gd name="T1" fmla="*/ 7494 h 17"/>
                  <a:gd name="T2" fmla="*/ 11 w 14"/>
                  <a:gd name="T3" fmla="*/ 7477 h 17"/>
                  <a:gd name="T4" fmla="*/ 0 w 14"/>
                  <a:gd name="T5" fmla="*/ 7491 h 17"/>
                  <a:gd name="T6" fmla="*/ 3 w 14"/>
                  <a:gd name="T7" fmla="*/ 7494 h 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17">
                    <a:moveTo>
                      <a:pt x="14" y="17"/>
                    </a:moveTo>
                    <a:lnTo>
                      <a:pt x="11" y="0"/>
                    </a:lnTo>
                    <a:lnTo>
                      <a:pt x="0" y="14"/>
                    </a:lnTo>
                    <a:lnTo>
                      <a:pt x="3" y="17"/>
                    </a:lnTo>
                  </a:path>
                </a:pathLst>
              </a:custGeom>
              <a:noFill/>
              <a:ln w="5512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54" name="Group 27"/>
            <p:cNvGrpSpPr>
              <a:grpSpLocks/>
            </p:cNvGrpSpPr>
            <p:nvPr/>
          </p:nvGrpSpPr>
          <p:grpSpPr bwMode="auto">
            <a:xfrm>
              <a:off x="4891" y="7442"/>
              <a:ext cx="23" cy="35"/>
              <a:chOff x="4891" y="7442"/>
              <a:chExt cx="23" cy="35"/>
            </a:xfrm>
          </p:grpSpPr>
          <p:sp>
            <p:nvSpPr>
              <p:cNvPr id="61170" name="Freeform 28"/>
              <p:cNvSpPr>
                <a:spLocks/>
              </p:cNvSpPr>
              <p:nvPr/>
            </p:nvSpPr>
            <p:spPr bwMode="auto">
              <a:xfrm>
                <a:off x="4891" y="7442"/>
                <a:ext cx="23" cy="35"/>
              </a:xfrm>
              <a:custGeom>
                <a:avLst/>
                <a:gdLst>
                  <a:gd name="T0" fmla="*/ 0 w 23"/>
                  <a:gd name="T1" fmla="*/ 7474 h 35"/>
                  <a:gd name="T2" fmla="*/ 12 w 23"/>
                  <a:gd name="T3" fmla="*/ 7477 h 35"/>
                  <a:gd name="T4" fmla="*/ 23 w 23"/>
                  <a:gd name="T5" fmla="*/ 7442 h 35"/>
                  <a:gd name="T6" fmla="*/ 3 w 23"/>
                  <a:gd name="T7" fmla="*/ 7471 h 35"/>
                  <a:gd name="T8" fmla="*/ 0 w 23"/>
                  <a:gd name="T9" fmla="*/ 7474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35">
                    <a:moveTo>
                      <a:pt x="0" y="32"/>
                    </a:moveTo>
                    <a:lnTo>
                      <a:pt x="12" y="35"/>
                    </a:lnTo>
                    <a:lnTo>
                      <a:pt x="23" y="0"/>
                    </a:lnTo>
                    <a:lnTo>
                      <a:pt x="3" y="29"/>
                    </a:lnTo>
                    <a:lnTo>
                      <a:pt x="0" y="32"/>
                    </a:lnTo>
                    <a:close/>
                  </a:path>
                </a:pathLst>
              </a:custGeom>
              <a:noFill/>
              <a:ln w="5512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55" name="Group 29"/>
            <p:cNvGrpSpPr>
              <a:grpSpLocks/>
            </p:cNvGrpSpPr>
            <p:nvPr/>
          </p:nvGrpSpPr>
          <p:grpSpPr bwMode="auto">
            <a:xfrm>
              <a:off x="2168" y="7494"/>
              <a:ext cx="2" cy="23"/>
              <a:chOff x="2168" y="7494"/>
              <a:chExt cx="2" cy="23"/>
            </a:xfrm>
          </p:grpSpPr>
          <p:sp>
            <p:nvSpPr>
              <p:cNvPr id="61169" name="Freeform 30"/>
              <p:cNvSpPr>
                <a:spLocks/>
              </p:cNvSpPr>
              <p:nvPr/>
            </p:nvSpPr>
            <p:spPr bwMode="auto">
              <a:xfrm>
                <a:off x="2168" y="7494"/>
                <a:ext cx="2" cy="23"/>
              </a:xfrm>
              <a:custGeom>
                <a:avLst/>
                <a:gdLst>
                  <a:gd name="T0" fmla="*/ 0 w 2"/>
                  <a:gd name="T1" fmla="*/ 7494 h 23"/>
                  <a:gd name="T2" fmla="*/ 0 w 2"/>
                  <a:gd name="T3" fmla="*/ 7517 h 2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23">
                    <a:moveTo>
                      <a:pt x="0" y="0"/>
                    </a:moveTo>
                    <a:lnTo>
                      <a:pt x="0" y="23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56" name="Group 31"/>
            <p:cNvGrpSpPr>
              <a:grpSpLocks/>
            </p:cNvGrpSpPr>
            <p:nvPr/>
          </p:nvGrpSpPr>
          <p:grpSpPr bwMode="auto">
            <a:xfrm>
              <a:off x="3035" y="7494"/>
              <a:ext cx="2" cy="23"/>
              <a:chOff x="3035" y="7494"/>
              <a:chExt cx="2" cy="23"/>
            </a:xfrm>
          </p:grpSpPr>
          <p:sp>
            <p:nvSpPr>
              <p:cNvPr id="61168" name="Freeform 32"/>
              <p:cNvSpPr>
                <a:spLocks/>
              </p:cNvSpPr>
              <p:nvPr/>
            </p:nvSpPr>
            <p:spPr bwMode="auto">
              <a:xfrm>
                <a:off x="3035" y="7494"/>
                <a:ext cx="2" cy="23"/>
              </a:xfrm>
              <a:custGeom>
                <a:avLst/>
                <a:gdLst>
                  <a:gd name="T0" fmla="*/ 0 w 2"/>
                  <a:gd name="T1" fmla="*/ 7494 h 23"/>
                  <a:gd name="T2" fmla="*/ 0 w 2"/>
                  <a:gd name="T3" fmla="*/ 7517 h 2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23">
                    <a:moveTo>
                      <a:pt x="0" y="0"/>
                    </a:moveTo>
                    <a:lnTo>
                      <a:pt x="0" y="23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57" name="Group 33"/>
            <p:cNvGrpSpPr>
              <a:grpSpLocks/>
            </p:cNvGrpSpPr>
            <p:nvPr/>
          </p:nvGrpSpPr>
          <p:grpSpPr bwMode="auto">
            <a:xfrm>
              <a:off x="3905" y="7494"/>
              <a:ext cx="2" cy="23"/>
              <a:chOff x="3905" y="7494"/>
              <a:chExt cx="2" cy="23"/>
            </a:xfrm>
          </p:grpSpPr>
          <p:sp>
            <p:nvSpPr>
              <p:cNvPr id="61167" name="Freeform 34"/>
              <p:cNvSpPr>
                <a:spLocks/>
              </p:cNvSpPr>
              <p:nvPr/>
            </p:nvSpPr>
            <p:spPr bwMode="auto">
              <a:xfrm>
                <a:off x="3905" y="7494"/>
                <a:ext cx="2" cy="23"/>
              </a:xfrm>
              <a:custGeom>
                <a:avLst/>
                <a:gdLst>
                  <a:gd name="T0" fmla="*/ 0 w 2"/>
                  <a:gd name="T1" fmla="*/ 7494 h 23"/>
                  <a:gd name="T2" fmla="*/ 0 w 2"/>
                  <a:gd name="T3" fmla="*/ 7517 h 2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23">
                    <a:moveTo>
                      <a:pt x="0" y="0"/>
                    </a:moveTo>
                    <a:lnTo>
                      <a:pt x="0" y="23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58" name="Group 35"/>
            <p:cNvGrpSpPr>
              <a:grpSpLocks/>
            </p:cNvGrpSpPr>
            <p:nvPr/>
          </p:nvGrpSpPr>
          <p:grpSpPr bwMode="auto">
            <a:xfrm>
              <a:off x="4773" y="7494"/>
              <a:ext cx="2" cy="23"/>
              <a:chOff x="4773" y="7494"/>
              <a:chExt cx="2" cy="23"/>
            </a:xfrm>
          </p:grpSpPr>
          <p:sp>
            <p:nvSpPr>
              <p:cNvPr id="61166" name="Freeform 36"/>
              <p:cNvSpPr>
                <a:spLocks/>
              </p:cNvSpPr>
              <p:nvPr/>
            </p:nvSpPr>
            <p:spPr bwMode="auto">
              <a:xfrm>
                <a:off x="4773" y="7494"/>
                <a:ext cx="2" cy="23"/>
              </a:xfrm>
              <a:custGeom>
                <a:avLst/>
                <a:gdLst>
                  <a:gd name="T0" fmla="*/ 0 w 2"/>
                  <a:gd name="T1" fmla="*/ 7494 h 23"/>
                  <a:gd name="T2" fmla="*/ 0 w 2"/>
                  <a:gd name="T3" fmla="*/ 7517 h 2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23">
                    <a:moveTo>
                      <a:pt x="0" y="0"/>
                    </a:moveTo>
                    <a:lnTo>
                      <a:pt x="0" y="23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59" name="Group 37"/>
            <p:cNvGrpSpPr>
              <a:grpSpLocks/>
            </p:cNvGrpSpPr>
            <p:nvPr/>
          </p:nvGrpSpPr>
          <p:grpSpPr bwMode="auto">
            <a:xfrm>
              <a:off x="5643" y="1366"/>
              <a:ext cx="2" cy="6152"/>
              <a:chOff x="5643" y="1366"/>
              <a:chExt cx="2" cy="6152"/>
            </a:xfrm>
          </p:grpSpPr>
          <p:sp>
            <p:nvSpPr>
              <p:cNvPr id="61165" name="Freeform 38"/>
              <p:cNvSpPr>
                <a:spLocks/>
              </p:cNvSpPr>
              <p:nvPr/>
            </p:nvSpPr>
            <p:spPr bwMode="auto">
              <a:xfrm>
                <a:off x="5643" y="1366"/>
                <a:ext cx="2" cy="6152"/>
              </a:xfrm>
              <a:custGeom>
                <a:avLst/>
                <a:gdLst>
                  <a:gd name="T0" fmla="*/ 0 w 2"/>
                  <a:gd name="T1" fmla="*/ 1366 h 6152"/>
                  <a:gd name="T2" fmla="*/ 0 w 2"/>
                  <a:gd name="T3" fmla="*/ 7517 h 615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6152">
                    <a:moveTo>
                      <a:pt x="0" y="0"/>
                    </a:moveTo>
                    <a:lnTo>
                      <a:pt x="0" y="6151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60" name="Group 39"/>
            <p:cNvGrpSpPr>
              <a:grpSpLocks/>
            </p:cNvGrpSpPr>
            <p:nvPr/>
          </p:nvGrpSpPr>
          <p:grpSpPr bwMode="auto">
            <a:xfrm>
              <a:off x="1275" y="7494"/>
              <a:ext cx="4388" cy="2"/>
              <a:chOff x="1275" y="7494"/>
              <a:chExt cx="4388" cy="2"/>
            </a:xfrm>
          </p:grpSpPr>
          <p:sp>
            <p:nvSpPr>
              <p:cNvPr id="61164" name="Freeform 40"/>
              <p:cNvSpPr>
                <a:spLocks/>
              </p:cNvSpPr>
              <p:nvPr/>
            </p:nvSpPr>
            <p:spPr bwMode="auto">
              <a:xfrm>
                <a:off x="1275" y="7494"/>
                <a:ext cx="4388" cy="2"/>
              </a:xfrm>
              <a:custGeom>
                <a:avLst/>
                <a:gdLst>
                  <a:gd name="T0" fmla="*/ 0 w 4388"/>
                  <a:gd name="T1" fmla="*/ 0 h 2"/>
                  <a:gd name="T2" fmla="*/ 4388 w 4388"/>
                  <a:gd name="T3" fmla="*/ 0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388" h="2">
                    <a:moveTo>
                      <a:pt x="0" y="0"/>
                    </a:moveTo>
                    <a:lnTo>
                      <a:pt x="4388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61" name="Group 41"/>
            <p:cNvGrpSpPr>
              <a:grpSpLocks/>
            </p:cNvGrpSpPr>
            <p:nvPr/>
          </p:nvGrpSpPr>
          <p:grpSpPr bwMode="auto">
            <a:xfrm>
              <a:off x="1155" y="7578"/>
              <a:ext cx="44" cy="113"/>
              <a:chOff x="1155" y="7578"/>
              <a:chExt cx="44" cy="113"/>
            </a:xfrm>
          </p:grpSpPr>
          <p:sp>
            <p:nvSpPr>
              <p:cNvPr id="61162" name="Freeform 42"/>
              <p:cNvSpPr>
                <a:spLocks/>
              </p:cNvSpPr>
              <p:nvPr/>
            </p:nvSpPr>
            <p:spPr bwMode="auto">
              <a:xfrm>
                <a:off x="1155" y="7578"/>
                <a:ext cx="44" cy="113"/>
              </a:xfrm>
              <a:custGeom>
                <a:avLst/>
                <a:gdLst>
                  <a:gd name="T0" fmla="*/ 30 w 44"/>
                  <a:gd name="T1" fmla="*/ 7591 h 113"/>
                  <a:gd name="T2" fmla="*/ 11 w 44"/>
                  <a:gd name="T3" fmla="*/ 7591 h 113"/>
                  <a:gd name="T4" fmla="*/ 12 w 44"/>
                  <a:gd name="T5" fmla="*/ 7592 h 113"/>
                  <a:gd name="T6" fmla="*/ 14 w 44"/>
                  <a:gd name="T7" fmla="*/ 7593 h 113"/>
                  <a:gd name="T8" fmla="*/ 15 w 44"/>
                  <a:gd name="T9" fmla="*/ 7595 h 113"/>
                  <a:gd name="T10" fmla="*/ 16 w 44"/>
                  <a:gd name="T11" fmla="*/ 7599 h 113"/>
                  <a:gd name="T12" fmla="*/ 16 w 44"/>
                  <a:gd name="T13" fmla="*/ 7604 h 113"/>
                  <a:gd name="T14" fmla="*/ 16 w 44"/>
                  <a:gd name="T15" fmla="*/ 7679 h 113"/>
                  <a:gd name="T16" fmla="*/ 2 w 44"/>
                  <a:gd name="T17" fmla="*/ 7689 h 113"/>
                  <a:gd name="T18" fmla="*/ 2 w 44"/>
                  <a:gd name="T19" fmla="*/ 7692 h 113"/>
                  <a:gd name="T20" fmla="*/ 44 w 44"/>
                  <a:gd name="T21" fmla="*/ 7692 h 113"/>
                  <a:gd name="T22" fmla="*/ 44 w 44"/>
                  <a:gd name="T23" fmla="*/ 7689 h 113"/>
                  <a:gd name="T24" fmla="*/ 39 w 44"/>
                  <a:gd name="T25" fmla="*/ 7689 h 113"/>
                  <a:gd name="T26" fmla="*/ 30 w 44"/>
                  <a:gd name="T27" fmla="*/ 7679 h 113"/>
                  <a:gd name="T28" fmla="*/ 30 w 44"/>
                  <a:gd name="T29" fmla="*/ 7591 h 11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4" h="113">
                    <a:moveTo>
                      <a:pt x="30" y="13"/>
                    </a:moveTo>
                    <a:lnTo>
                      <a:pt x="11" y="13"/>
                    </a:lnTo>
                    <a:lnTo>
                      <a:pt x="12" y="14"/>
                    </a:lnTo>
                    <a:lnTo>
                      <a:pt x="14" y="15"/>
                    </a:lnTo>
                    <a:lnTo>
                      <a:pt x="15" y="17"/>
                    </a:lnTo>
                    <a:lnTo>
                      <a:pt x="16" y="21"/>
                    </a:lnTo>
                    <a:lnTo>
                      <a:pt x="16" y="26"/>
                    </a:lnTo>
                    <a:lnTo>
                      <a:pt x="16" y="101"/>
                    </a:lnTo>
                    <a:lnTo>
                      <a:pt x="2" y="111"/>
                    </a:lnTo>
                    <a:lnTo>
                      <a:pt x="2" y="114"/>
                    </a:lnTo>
                    <a:lnTo>
                      <a:pt x="44" y="114"/>
                    </a:lnTo>
                    <a:lnTo>
                      <a:pt x="44" y="111"/>
                    </a:lnTo>
                    <a:lnTo>
                      <a:pt x="39" y="111"/>
                    </a:lnTo>
                    <a:lnTo>
                      <a:pt x="30" y="101"/>
                    </a:lnTo>
                    <a:lnTo>
                      <a:pt x="30" y="13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63" name="Freeform 43"/>
              <p:cNvSpPr>
                <a:spLocks/>
              </p:cNvSpPr>
              <p:nvPr/>
            </p:nvSpPr>
            <p:spPr bwMode="auto">
              <a:xfrm>
                <a:off x="1155" y="7578"/>
                <a:ext cx="44" cy="113"/>
              </a:xfrm>
              <a:custGeom>
                <a:avLst/>
                <a:gdLst>
                  <a:gd name="T0" fmla="*/ 30 w 44"/>
                  <a:gd name="T1" fmla="*/ 7578 h 113"/>
                  <a:gd name="T2" fmla="*/ 27 w 44"/>
                  <a:gd name="T3" fmla="*/ 7578 h 113"/>
                  <a:gd name="T4" fmla="*/ 0 w 44"/>
                  <a:gd name="T5" fmla="*/ 7591 h 113"/>
                  <a:gd name="T6" fmla="*/ 1 w 44"/>
                  <a:gd name="T7" fmla="*/ 7594 h 113"/>
                  <a:gd name="T8" fmla="*/ 5 w 44"/>
                  <a:gd name="T9" fmla="*/ 7592 h 113"/>
                  <a:gd name="T10" fmla="*/ 8 w 44"/>
                  <a:gd name="T11" fmla="*/ 7591 h 113"/>
                  <a:gd name="T12" fmla="*/ 30 w 44"/>
                  <a:gd name="T13" fmla="*/ 7591 h 113"/>
                  <a:gd name="T14" fmla="*/ 30 w 44"/>
                  <a:gd name="T15" fmla="*/ 7578 h 11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" h="113">
                    <a:moveTo>
                      <a:pt x="30" y="0"/>
                    </a:moveTo>
                    <a:lnTo>
                      <a:pt x="27" y="0"/>
                    </a:lnTo>
                    <a:lnTo>
                      <a:pt x="0" y="13"/>
                    </a:lnTo>
                    <a:lnTo>
                      <a:pt x="1" y="16"/>
                    </a:lnTo>
                    <a:lnTo>
                      <a:pt x="5" y="14"/>
                    </a:lnTo>
                    <a:lnTo>
                      <a:pt x="8" y="13"/>
                    </a:lnTo>
                    <a:lnTo>
                      <a:pt x="30" y="13"/>
                    </a:lnTo>
                    <a:lnTo>
                      <a:pt x="30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62" name="Group 44"/>
            <p:cNvGrpSpPr>
              <a:grpSpLocks/>
            </p:cNvGrpSpPr>
            <p:nvPr/>
          </p:nvGrpSpPr>
          <p:grpSpPr bwMode="auto">
            <a:xfrm>
              <a:off x="1223" y="7578"/>
              <a:ext cx="74" cy="113"/>
              <a:chOff x="1223" y="7578"/>
              <a:chExt cx="74" cy="113"/>
            </a:xfrm>
          </p:grpSpPr>
          <p:sp>
            <p:nvSpPr>
              <p:cNvPr id="61159" name="Freeform 45"/>
              <p:cNvSpPr>
                <a:spLocks/>
              </p:cNvSpPr>
              <p:nvPr/>
            </p:nvSpPr>
            <p:spPr bwMode="auto">
              <a:xfrm>
                <a:off x="1223" y="7578"/>
                <a:ext cx="74" cy="113"/>
              </a:xfrm>
              <a:custGeom>
                <a:avLst/>
                <a:gdLst>
                  <a:gd name="T0" fmla="*/ 62 w 74"/>
                  <a:gd name="T1" fmla="*/ 7591 h 113"/>
                  <a:gd name="T2" fmla="*/ 37 w 74"/>
                  <a:gd name="T3" fmla="*/ 7591 h 113"/>
                  <a:gd name="T4" fmla="*/ 42 w 74"/>
                  <a:gd name="T5" fmla="*/ 7593 h 113"/>
                  <a:gd name="T6" fmla="*/ 46 w 74"/>
                  <a:gd name="T7" fmla="*/ 7598 h 113"/>
                  <a:gd name="T8" fmla="*/ 51 w 74"/>
                  <a:gd name="T9" fmla="*/ 7602 h 113"/>
                  <a:gd name="T10" fmla="*/ 53 w 74"/>
                  <a:gd name="T11" fmla="*/ 7608 h 113"/>
                  <a:gd name="T12" fmla="*/ 53 w 74"/>
                  <a:gd name="T13" fmla="*/ 7625 h 113"/>
                  <a:gd name="T14" fmla="*/ 49 w 74"/>
                  <a:gd name="T15" fmla="*/ 7635 h 113"/>
                  <a:gd name="T16" fmla="*/ 41 w 74"/>
                  <a:gd name="T17" fmla="*/ 7646 h 113"/>
                  <a:gd name="T18" fmla="*/ 31 w 74"/>
                  <a:gd name="T19" fmla="*/ 7658 h 113"/>
                  <a:gd name="T20" fmla="*/ 18 w 74"/>
                  <a:gd name="T21" fmla="*/ 7673 h 113"/>
                  <a:gd name="T22" fmla="*/ 1 w 74"/>
                  <a:gd name="T23" fmla="*/ 7692 h 113"/>
                  <a:gd name="T24" fmla="*/ 66 w 74"/>
                  <a:gd name="T25" fmla="*/ 7692 h 113"/>
                  <a:gd name="T26" fmla="*/ 71 w 74"/>
                  <a:gd name="T27" fmla="*/ 7680 h 113"/>
                  <a:gd name="T28" fmla="*/ 18 w 74"/>
                  <a:gd name="T29" fmla="*/ 7680 h 113"/>
                  <a:gd name="T30" fmla="*/ 59 w 74"/>
                  <a:gd name="T31" fmla="*/ 7633 h 113"/>
                  <a:gd name="T32" fmla="*/ 67 w 74"/>
                  <a:gd name="T33" fmla="*/ 7613 h 113"/>
                  <a:gd name="T34" fmla="*/ 67 w 74"/>
                  <a:gd name="T35" fmla="*/ 7599 h 113"/>
                  <a:gd name="T36" fmla="*/ 64 w 74"/>
                  <a:gd name="T37" fmla="*/ 7593 h 113"/>
                  <a:gd name="T38" fmla="*/ 62 w 74"/>
                  <a:gd name="T39" fmla="*/ 7591 h 11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74" h="113">
                    <a:moveTo>
                      <a:pt x="62" y="13"/>
                    </a:moveTo>
                    <a:lnTo>
                      <a:pt x="37" y="13"/>
                    </a:lnTo>
                    <a:lnTo>
                      <a:pt x="42" y="15"/>
                    </a:lnTo>
                    <a:lnTo>
                      <a:pt x="46" y="20"/>
                    </a:lnTo>
                    <a:lnTo>
                      <a:pt x="51" y="24"/>
                    </a:lnTo>
                    <a:lnTo>
                      <a:pt x="53" y="30"/>
                    </a:lnTo>
                    <a:lnTo>
                      <a:pt x="53" y="47"/>
                    </a:lnTo>
                    <a:lnTo>
                      <a:pt x="49" y="57"/>
                    </a:lnTo>
                    <a:lnTo>
                      <a:pt x="41" y="68"/>
                    </a:lnTo>
                    <a:lnTo>
                      <a:pt x="31" y="80"/>
                    </a:lnTo>
                    <a:lnTo>
                      <a:pt x="18" y="95"/>
                    </a:lnTo>
                    <a:lnTo>
                      <a:pt x="1" y="114"/>
                    </a:lnTo>
                    <a:lnTo>
                      <a:pt x="66" y="114"/>
                    </a:lnTo>
                    <a:lnTo>
                      <a:pt x="71" y="102"/>
                    </a:lnTo>
                    <a:lnTo>
                      <a:pt x="18" y="102"/>
                    </a:lnTo>
                    <a:lnTo>
                      <a:pt x="59" y="55"/>
                    </a:lnTo>
                    <a:lnTo>
                      <a:pt x="67" y="35"/>
                    </a:lnTo>
                    <a:lnTo>
                      <a:pt x="67" y="21"/>
                    </a:lnTo>
                    <a:lnTo>
                      <a:pt x="64" y="15"/>
                    </a:lnTo>
                    <a:lnTo>
                      <a:pt x="62" y="13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60" name="Freeform 46"/>
              <p:cNvSpPr>
                <a:spLocks/>
              </p:cNvSpPr>
              <p:nvPr/>
            </p:nvSpPr>
            <p:spPr bwMode="auto">
              <a:xfrm>
                <a:off x="1223" y="7578"/>
                <a:ext cx="74" cy="113"/>
              </a:xfrm>
              <a:custGeom>
                <a:avLst/>
                <a:gdLst>
                  <a:gd name="T0" fmla="*/ 74 w 74"/>
                  <a:gd name="T1" fmla="*/ 7670 h 113"/>
                  <a:gd name="T2" fmla="*/ 71 w 74"/>
                  <a:gd name="T3" fmla="*/ 7670 h 113"/>
                  <a:gd name="T4" fmla="*/ 69 w 74"/>
                  <a:gd name="T5" fmla="*/ 7673 h 113"/>
                  <a:gd name="T6" fmla="*/ 68 w 74"/>
                  <a:gd name="T7" fmla="*/ 7675 h 113"/>
                  <a:gd name="T8" fmla="*/ 66 w 74"/>
                  <a:gd name="T9" fmla="*/ 7676 h 113"/>
                  <a:gd name="T10" fmla="*/ 64 w 74"/>
                  <a:gd name="T11" fmla="*/ 7678 h 113"/>
                  <a:gd name="T12" fmla="*/ 62 w 74"/>
                  <a:gd name="T13" fmla="*/ 7679 h 113"/>
                  <a:gd name="T14" fmla="*/ 59 w 74"/>
                  <a:gd name="T15" fmla="*/ 7679 h 113"/>
                  <a:gd name="T16" fmla="*/ 57 w 74"/>
                  <a:gd name="T17" fmla="*/ 7679 h 113"/>
                  <a:gd name="T18" fmla="*/ 18 w 74"/>
                  <a:gd name="T19" fmla="*/ 7680 h 113"/>
                  <a:gd name="T20" fmla="*/ 71 w 74"/>
                  <a:gd name="T21" fmla="*/ 7680 h 113"/>
                  <a:gd name="T22" fmla="*/ 74 w 74"/>
                  <a:gd name="T23" fmla="*/ 7670 h 11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4" h="113">
                    <a:moveTo>
                      <a:pt x="74" y="92"/>
                    </a:moveTo>
                    <a:lnTo>
                      <a:pt x="71" y="92"/>
                    </a:lnTo>
                    <a:lnTo>
                      <a:pt x="69" y="95"/>
                    </a:lnTo>
                    <a:lnTo>
                      <a:pt x="68" y="97"/>
                    </a:lnTo>
                    <a:lnTo>
                      <a:pt x="66" y="98"/>
                    </a:lnTo>
                    <a:lnTo>
                      <a:pt x="64" y="100"/>
                    </a:lnTo>
                    <a:lnTo>
                      <a:pt x="62" y="101"/>
                    </a:lnTo>
                    <a:lnTo>
                      <a:pt x="59" y="101"/>
                    </a:lnTo>
                    <a:lnTo>
                      <a:pt x="57" y="101"/>
                    </a:lnTo>
                    <a:lnTo>
                      <a:pt x="18" y="102"/>
                    </a:lnTo>
                    <a:lnTo>
                      <a:pt x="71" y="102"/>
                    </a:lnTo>
                    <a:lnTo>
                      <a:pt x="74" y="92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61" name="Freeform 47"/>
              <p:cNvSpPr>
                <a:spLocks/>
              </p:cNvSpPr>
              <p:nvPr/>
            </p:nvSpPr>
            <p:spPr bwMode="auto">
              <a:xfrm>
                <a:off x="1223" y="7578"/>
                <a:ext cx="74" cy="113"/>
              </a:xfrm>
              <a:custGeom>
                <a:avLst/>
                <a:gdLst>
                  <a:gd name="T0" fmla="*/ 44 w 74"/>
                  <a:gd name="T1" fmla="*/ 7578 h 113"/>
                  <a:gd name="T2" fmla="*/ 27 w 74"/>
                  <a:gd name="T3" fmla="*/ 7578 h 113"/>
                  <a:gd name="T4" fmla="*/ 20 w 74"/>
                  <a:gd name="T5" fmla="*/ 7581 h 113"/>
                  <a:gd name="T6" fmla="*/ 8 w 74"/>
                  <a:gd name="T7" fmla="*/ 7592 h 113"/>
                  <a:gd name="T8" fmla="*/ 5 w 74"/>
                  <a:gd name="T9" fmla="*/ 7599 h 113"/>
                  <a:gd name="T10" fmla="*/ 3 w 74"/>
                  <a:gd name="T11" fmla="*/ 7610 h 113"/>
                  <a:gd name="T12" fmla="*/ 6 w 74"/>
                  <a:gd name="T13" fmla="*/ 7610 h 113"/>
                  <a:gd name="T14" fmla="*/ 9 w 74"/>
                  <a:gd name="T15" fmla="*/ 7604 h 113"/>
                  <a:gd name="T16" fmla="*/ 12 w 74"/>
                  <a:gd name="T17" fmla="*/ 7599 h 113"/>
                  <a:gd name="T18" fmla="*/ 16 w 74"/>
                  <a:gd name="T19" fmla="*/ 7596 h 113"/>
                  <a:gd name="T20" fmla="*/ 20 w 74"/>
                  <a:gd name="T21" fmla="*/ 7592 h 113"/>
                  <a:gd name="T22" fmla="*/ 26 w 74"/>
                  <a:gd name="T23" fmla="*/ 7591 h 113"/>
                  <a:gd name="T24" fmla="*/ 62 w 74"/>
                  <a:gd name="T25" fmla="*/ 7591 h 113"/>
                  <a:gd name="T26" fmla="*/ 58 w 74"/>
                  <a:gd name="T27" fmla="*/ 7587 h 113"/>
                  <a:gd name="T28" fmla="*/ 52 w 74"/>
                  <a:gd name="T29" fmla="*/ 7581 h 113"/>
                  <a:gd name="T30" fmla="*/ 44 w 74"/>
                  <a:gd name="T31" fmla="*/ 7578 h 11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74" h="113">
                    <a:moveTo>
                      <a:pt x="44" y="0"/>
                    </a:moveTo>
                    <a:lnTo>
                      <a:pt x="27" y="0"/>
                    </a:lnTo>
                    <a:lnTo>
                      <a:pt x="20" y="3"/>
                    </a:lnTo>
                    <a:lnTo>
                      <a:pt x="8" y="14"/>
                    </a:lnTo>
                    <a:lnTo>
                      <a:pt x="5" y="21"/>
                    </a:lnTo>
                    <a:lnTo>
                      <a:pt x="3" y="32"/>
                    </a:lnTo>
                    <a:lnTo>
                      <a:pt x="6" y="32"/>
                    </a:lnTo>
                    <a:lnTo>
                      <a:pt x="9" y="26"/>
                    </a:lnTo>
                    <a:lnTo>
                      <a:pt x="12" y="21"/>
                    </a:lnTo>
                    <a:lnTo>
                      <a:pt x="16" y="18"/>
                    </a:lnTo>
                    <a:lnTo>
                      <a:pt x="20" y="14"/>
                    </a:lnTo>
                    <a:lnTo>
                      <a:pt x="26" y="13"/>
                    </a:lnTo>
                    <a:lnTo>
                      <a:pt x="62" y="13"/>
                    </a:lnTo>
                    <a:lnTo>
                      <a:pt x="58" y="9"/>
                    </a:lnTo>
                    <a:lnTo>
                      <a:pt x="52" y="3"/>
                    </a:lnTo>
                    <a:lnTo>
                      <a:pt x="44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63" name="Group 48"/>
            <p:cNvGrpSpPr>
              <a:grpSpLocks/>
            </p:cNvGrpSpPr>
            <p:nvPr/>
          </p:nvGrpSpPr>
          <p:grpSpPr bwMode="auto">
            <a:xfrm>
              <a:off x="1312" y="7580"/>
              <a:ext cx="65" cy="111"/>
              <a:chOff x="1312" y="7580"/>
              <a:chExt cx="65" cy="111"/>
            </a:xfrm>
          </p:grpSpPr>
          <p:sp>
            <p:nvSpPr>
              <p:cNvPr id="61157" name="Freeform 49"/>
              <p:cNvSpPr>
                <a:spLocks/>
              </p:cNvSpPr>
              <p:nvPr/>
            </p:nvSpPr>
            <p:spPr bwMode="auto">
              <a:xfrm>
                <a:off x="1312" y="7580"/>
                <a:ext cx="65" cy="111"/>
              </a:xfrm>
              <a:custGeom>
                <a:avLst/>
                <a:gdLst>
                  <a:gd name="T0" fmla="*/ 5 w 65"/>
                  <a:gd name="T1" fmla="*/ 7677 h 111"/>
                  <a:gd name="T2" fmla="*/ 3 w 65"/>
                  <a:gd name="T3" fmla="*/ 7678 h 111"/>
                  <a:gd name="T4" fmla="*/ 1 w 65"/>
                  <a:gd name="T5" fmla="*/ 7680 h 111"/>
                  <a:gd name="T6" fmla="*/ 0 w 65"/>
                  <a:gd name="T7" fmla="*/ 7681 h 111"/>
                  <a:gd name="T8" fmla="*/ 0 w 65"/>
                  <a:gd name="T9" fmla="*/ 7686 h 111"/>
                  <a:gd name="T10" fmla="*/ 2 w 65"/>
                  <a:gd name="T11" fmla="*/ 7688 h 111"/>
                  <a:gd name="T12" fmla="*/ 5 w 65"/>
                  <a:gd name="T13" fmla="*/ 7691 h 111"/>
                  <a:gd name="T14" fmla="*/ 6 w 65"/>
                  <a:gd name="T15" fmla="*/ 7692 h 111"/>
                  <a:gd name="T16" fmla="*/ 34 w 65"/>
                  <a:gd name="T17" fmla="*/ 7692 h 111"/>
                  <a:gd name="T18" fmla="*/ 39 w 65"/>
                  <a:gd name="T19" fmla="*/ 7690 h 111"/>
                  <a:gd name="T20" fmla="*/ 43 w 65"/>
                  <a:gd name="T21" fmla="*/ 7687 h 111"/>
                  <a:gd name="T22" fmla="*/ 46 w 65"/>
                  <a:gd name="T23" fmla="*/ 7686 h 111"/>
                  <a:gd name="T24" fmla="*/ 24 w 65"/>
                  <a:gd name="T25" fmla="*/ 7686 h 111"/>
                  <a:gd name="T26" fmla="*/ 20 w 65"/>
                  <a:gd name="T27" fmla="*/ 7684 h 111"/>
                  <a:gd name="T28" fmla="*/ 16 w 65"/>
                  <a:gd name="T29" fmla="*/ 7681 h 111"/>
                  <a:gd name="T30" fmla="*/ 13 w 65"/>
                  <a:gd name="T31" fmla="*/ 7680 h 111"/>
                  <a:gd name="T32" fmla="*/ 12 w 65"/>
                  <a:gd name="T33" fmla="*/ 7679 h 111"/>
                  <a:gd name="T34" fmla="*/ 11 w 65"/>
                  <a:gd name="T35" fmla="*/ 7678 h 111"/>
                  <a:gd name="T36" fmla="*/ 9 w 65"/>
                  <a:gd name="T37" fmla="*/ 7678 h 111"/>
                  <a:gd name="T38" fmla="*/ 5 w 65"/>
                  <a:gd name="T39" fmla="*/ 7677 h 11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65" h="111">
                    <a:moveTo>
                      <a:pt x="5" y="97"/>
                    </a:moveTo>
                    <a:lnTo>
                      <a:pt x="3" y="98"/>
                    </a:lnTo>
                    <a:lnTo>
                      <a:pt x="1" y="100"/>
                    </a:lnTo>
                    <a:lnTo>
                      <a:pt x="0" y="101"/>
                    </a:lnTo>
                    <a:lnTo>
                      <a:pt x="0" y="106"/>
                    </a:lnTo>
                    <a:lnTo>
                      <a:pt x="2" y="108"/>
                    </a:lnTo>
                    <a:lnTo>
                      <a:pt x="5" y="111"/>
                    </a:lnTo>
                    <a:lnTo>
                      <a:pt x="6" y="112"/>
                    </a:lnTo>
                    <a:lnTo>
                      <a:pt x="34" y="112"/>
                    </a:lnTo>
                    <a:lnTo>
                      <a:pt x="39" y="110"/>
                    </a:lnTo>
                    <a:lnTo>
                      <a:pt x="43" y="107"/>
                    </a:lnTo>
                    <a:lnTo>
                      <a:pt x="46" y="106"/>
                    </a:lnTo>
                    <a:lnTo>
                      <a:pt x="24" y="106"/>
                    </a:lnTo>
                    <a:lnTo>
                      <a:pt x="20" y="104"/>
                    </a:lnTo>
                    <a:lnTo>
                      <a:pt x="16" y="101"/>
                    </a:lnTo>
                    <a:lnTo>
                      <a:pt x="13" y="100"/>
                    </a:lnTo>
                    <a:lnTo>
                      <a:pt x="12" y="99"/>
                    </a:lnTo>
                    <a:lnTo>
                      <a:pt x="11" y="98"/>
                    </a:lnTo>
                    <a:lnTo>
                      <a:pt x="9" y="98"/>
                    </a:lnTo>
                    <a:lnTo>
                      <a:pt x="5" y="97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58" name="Freeform 50"/>
              <p:cNvSpPr>
                <a:spLocks/>
              </p:cNvSpPr>
              <p:nvPr/>
            </p:nvSpPr>
            <p:spPr bwMode="auto">
              <a:xfrm>
                <a:off x="1312" y="7580"/>
                <a:ext cx="65" cy="111"/>
              </a:xfrm>
              <a:custGeom>
                <a:avLst/>
                <a:gdLst>
                  <a:gd name="T0" fmla="*/ 65 w 65"/>
                  <a:gd name="T1" fmla="*/ 7580 h 111"/>
                  <a:gd name="T2" fmla="*/ 25 w 65"/>
                  <a:gd name="T3" fmla="*/ 7580 h 111"/>
                  <a:gd name="T4" fmla="*/ 4 w 65"/>
                  <a:gd name="T5" fmla="*/ 7624 h 111"/>
                  <a:gd name="T6" fmla="*/ 14 w 65"/>
                  <a:gd name="T7" fmla="*/ 7624 h 111"/>
                  <a:gd name="T8" fmla="*/ 22 w 65"/>
                  <a:gd name="T9" fmla="*/ 7626 h 111"/>
                  <a:gd name="T10" fmla="*/ 53 w 65"/>
                  <a:gd name="T11" fmla="*/ 7654 h 111"/>
                  <a:gd name="T12" fmla="*/ 53 w 65"/>
                  <a:gd name="T13" fmla="*/ 7668 h 111"/>
                  <a:gd name="T14" fmla="*/ 50 w 65"/>
                  <a:gd name="T15" fmla="*/ 7673 h 111"/>
                  <a:gd name="T16" fmla="*/ 45 w 65"/>
                  <a:gd name="T17" fmla="*/ 7679 h 111"/>
                  <a:gd name="T18" fmla="*/ 41 w 65"/>
                  <a:gd name="T19" fmla="*/ 7683 h 111"/>
                  <a:gd name="T20" fmla="*/ 35 w 65"/>
                  <a:gd name="T21" fmla="*/ 7686 h 111"/>
                  <a:gd name="T22" fmla="*/ 46 w 65"/>
                  <a:gd name="T23" fmla="*/ 7686 h 111"/>
                  <a:gd name="T24" fmla="*/ 47 w 65"/>
                  <a:gd name="T25" fmla="*/ 7685 h 111"/>
                  <a:gd name="T26" fmla="*/ 51 w 65"/>
                  <a:gd name="T27" fmla="*/ 7681 h 111"/>
                  <a:gd name="T28" fmla="*/ 54 w 65"/>
                  <a:gd name="T29" fmla="*/ 7678 h 111"/>
                  <a:gd name="T30" fmla="*/ 57 w 65"/>
                  <a:gd name="T31" fmla="*/ 7673 h 111"/>
                  <a:gd name="T32" fmla="*/ 62 w 65"/>
                  <a:gd name="T33" fmla="*/ 7663 h 111"/>
                  <a:gd name="T34" fmla="*/ 63 w 65"/>
                  <a:gd name="T35" fmla="*/ 7658 h 111"/>
                  <a:gd name="T36" fmla="*/ 63 w 65"/>
                  <a:gd name="T37" fmla="*/ 7642 h 111"/>
                  <a:gd name="T38" fmla="*/ 60 w 65"/>
                  <a:gd name="T39" fmla="*/ 7633 h 111"/>
                  <a:gd name="T40" fmla="*/ 44 w 65"/>
                  <a:gd name="T41" fmla="*/ 7617 h 111"/>
                  <a:gd name="T42" fmla="*/ 32 w 65"/>
                  <a:gd name="T43" fmla="*/ 7611 h 111"/>
                  <a:gd name="T44" fmla="*/ 18 w 65"/>
                  <a:gd name="T45" fmla="*/ 7609 h 111"/>
                  <a:gd name="T46" fmla="*/ 25 w 65"/>
                  <a:gd name="T47" fmla="*/ 7594 h 111"/>
                  <a:gd name="T48" fmla="*/ 59 w 65"/>
                  <a:gd name="T49" fmla="*/ 7594 h 111"/>
                  <a:gd name="T50" fmla="*/ 65 w 65"/>
                  <a:gd name="T51" fmla="*/ 7580 h 11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65" h="111">
                    <a:moveTo>
                      <a:pt x="65" y="0"/>
                    </a:moveTo>
                    <a:lnTo>
                      <a:pt x="25" y="0"/>
                    </a:lnTo>
                    <a:lnTo>
                      <a:pt x="4" y="44"/>
                    </a:lnTo>
                    <a:lnTo>
                      <a:pt x="14" y="44"/>
                    </a:lnTo>
                    <a:lnTo>
                      <a:pt x="22" y="46"/>
                    </a:lnTo>
                    <a:lnTo>
                      <a:pt x="53" y="74"/>
                    </a:lnTo>
                    <a:lnTo>
                      <a:pt x="53" y="88"/>
                    </a:lnTo>
                    <a:lnTo>
                      <a:pt x="50" y="93"/>
                    </a:lnTo>
                    <a:lnTo>
                      <a:pt x="45" y="99"/>
                    </a:lnTo>
                    <a:lnTo>
                      <a:pt x="41" y="103"/>
                    </a:lnTo>
                    <a:lnTo>
                      <a:pt x="35" y="106"/>
                    </a:lnTo>
                    <a:lnTo>
                      <a:pt x="46" y="106"/>
                    </a:lnTo>
                    <a:lnTo>
                      <a:pt x="47" y="105"/>
                    </a:lnTo>
                    <a:lnTo>
                      <a:pt x="51" y="101"/>
                    </a:lnTo>
                    <a:lnTo>
                      <a:pt x="54" y="98"/>
                    </a:lnTo>
                    <a:lnTo>
                      <a:pt x="57" y="93"/>
                    </a:lnTo>
                    <a:lnTo>
                      <a:pt x="62" y="83"/>
                    </a:lnTo>
                    <a:lnTo>
                      <a:pt x="63" y="78"/>
                    </a:lnTo>
                    <a:lnTo>
                      <a:pt x="63" y="62"/>
                    </a:lnTo>
                    <a:lnTo>
                      <a:pt x="60" y="53"/>
                    </a:lnTo>
                    <a:lnTo>
                      <a:pt x="44" y="37"/>
                    </a:lnTo>
                    <a:lnTo>
                      <a:pt x="32" y="31"/>
                    </a:lnTo>
                    <a:lnTo>
                      <a:pt x="18" y="29"/>
                    </a:lnTo>
                    <a:lnTo>
                      <a:pt x="25" y="14"/>
                    </a:lnTo>
                    <a:lnTo>
                      <a:pt x="59" y="14"/>
                    </a:lnTo>
                    <a:lnTo>
                      <a:pt x="65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64" name="Group 51"/>
            <p:cNvGrpSpPr>
              <a:grpSpLocks/>
            </p:cNvGrpSpPr>
            <p:nvPr/>
          </p:nvGrpSpPr>
          <p:grpSpPr bwMode="auto">
            <a:xfrm>
              <a:off x="1394" y="7564"/>
              <a:ext cx="56" cy="57"/>
              <a:chOff x="1394" y="7564"/>
              <a:chExt cx="56" cy="57"/>
            </a:xfrm>
          </p:grpSpPr>
          <p:sp>
            <p:nvSpPr>
              <p:cNvPr id="61155" name="Freeform 52"/>
              <p:cNvSpPr>
                <a:spLocks/>
              </p:cNvSpPr>
              <p:nvPr/>
            </p:nvSpPr>
            <p:spPr bwMode="auto">
              <a:xfrm>
                <a:off x="1394" y="7564"/>
                <a:ext cx="56" cy="57"/>
              </a:xfrm>
              <a:custGeom>
                <a:avLst/>
                <a:gdLst>
                  <a:gd name="T0" fmla="*/ 33 w 56"/>
                  <a:gd name="T1" fmla="*/ 7564 h 57"/>
                  <a:gd name="T2" fmla="*/ 24 w 56"/>
                  <a:gd name="T3" fmla="*/ 7564 h 57"/>
                  <a:gd name="T4" fmla="*/ 19 w 56"/>
                  <a:gd name="T5" fmla="*/ 7566 h 57"/>
                  <a:gd name="T6" fmla="*/ 0 w 56"/>
                  <a:gd name="T7" fmla="*/ 7590 h 57"/>
                  <a:gd name="T8" fmla="*/ 0 w 56"/>
                  <a:gd name="T9" fmla="*/ 7602 h 57"/>
                  <a:gd name="T10" fmla="*/ 2 w 56"/>
                  <a:gd name="T11" fmla="*/ 7609 h 57"/>
                  <a:gd name="T12" fmla="*/ 7 w 56"/>
                  <a:gd name="T13" fmla="*/ 7614 h 57"/>
                  <a:gd name="T14" fmla="*/ 13 w 56"/>
                  <a:gd name="T15" fmla="*/ 7619 h 57"/>
                  <a:gd name="T16" fmla="*/ 19 w 56"/>
                  <a:gd name="T17" fmla="*/ 7622 h 57"/>
                  <a:gd name="T18" fmla="*/ 32 w 56"/>
                  <a:gd name="T19" fmla="*/ 7622 h 57"/>
                  <a:gd name="T20" fmla="*/ 37 w 56"/>
                  <a:gd name="T21" fmla="*/ 7620 h 57"/>
                  <a:gd name="T22" fmla="*/ 41 w 56"/>
                  <a:gd name="T23" fmla="*/ 7618 h 57"/>
                  <a:gd name="T24" fmla="*/ 24 w 56"/>
                  <a:gd name="T25" fmla="*/ 7618 h 57"/>
                  <a:gd name="T26" fmla="*/ 19 w 56"/>
                  <a:gd name="T27" fmla="*/ 7615 h 57"/>
                  <a:gd name="T28" fmla="*/ 16 w 56"/>
                  <a:gd name="T29" fmla="*/ 7610 h 57"/>
                  <a:gd name="T30" fmla="*/ 12 w 56"/>
                  <a:gd name="T31" fmla="*/ 7604 h 57"/>
                  <a:gd name="T32" fmla="*/ 10 w 56"/>
                  <a:gd name="T33" fmla="*/ 7598 h 57"/>
                  <a:gd name="T34" fmla="*/ 10 w 56"/>
                  <a:gd name="T35" fmla="*/ 7583 h 57"/>
                  <a:gd name="T36" fmla="*/ 12 w 56"/>
                  <a:gd name="T37" fmla="*/ 7578 h 57"/>
                  <a:gd name="T38" fmla="*/ 18 w 56"/>
                  <a:gd name="T39" fmla="*/ 7570 h 57"/>
                  <a:gd name="T40" fmla="*/ 22 w 56"/>
                  <a:gd name="T41" fmla="*/ 7568 h 57"/>
                  <a:gd name="T42" fmla="*/ 42 w 56"/>
                  <a:gd name="T43" fmla="*/ 7568 h 57"/>
                  <a:gd name="T44" fmla="*/ 37 w 56"/>
                  <a:gd name="T45" fmla="*/ 7566 h 57"/>
                  <a:gd name="T46" fmla="*/ 33 w 56"/>
                  <a:gd name="T47" fmla="*/ 7564 h 5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56" h="57">
                    <a:moveTo>
                      <a:pt x="33" y="0"/>
                    </a:moveTo>
                    <a:lnTo>
                      <a:pt x="24" y="0"/>
                    </a:lnTo>
                    <a:lnTo>
                      <a:pt x="19" y="2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7" y="50"/>
                    </a:lnTo>
                    <a:lnTo>
                      <a:pt x="13" y="55"/>
                    </a:lnTo>
                    <a:lnTo>
                      <a:pt x="19" y="58"/>
                    </a:lnTo>
                    <a:lnTo>
                      <a:pt x="32" y="58"/>
                    </a:lnTo>
                    <a:lnTo>
                      <a:pt x="37" y="56"/>
                    </a:lnTo>
                    <a:lnTo>
                      <a:pt x="41" y="54"/>
                    </a:lnTo>
                    <a:lnTo>
                      <a:pt x="24" y="54"/>
                    </a:lnTo>
                    <a:lnTo>
                      <a:pt x="19" y="51"/>
                    </a:lnTo>
                    <a:lnTo>
                      <a:pt x="16" y="46"/>
                    </a:lnTo>
                    <a:lnTo>
                      <a:pt x="12" y="40"/>
                    </a:lnTo>
                    <a:lnTo>
                      <a:pt x="10" y="34"/>
                    </a:lnTo>
                    <a:lnTo>
                      <a:pt x="10" y="19"/>
                    </a:lnTo>
                    <a:lnTo>
                      <a:pt x="12" y="14"/>
                    </a:lnTo>
                    <a:lnTo>
                      <a:pt x="18" y="6"/>
                    </a:lnTo>
                    <a:lnTo>
                      <a:pt x="22" y="4"/>
                    </a:lnTo>
                    <a:lnTo>
                      <a:pt x="42" y="4"/>
                    </a:lnTo>
                    <a:lnTo>
                      <a:pt x="37" y="2"/>
                    </a:lnTo>
                    <a:lnTo>
                      <a:pt x="33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56" name="Freeform 53"/>
              <p:cNvSpPr>
                <a:spLocks/>
              </p:cNvSpPr>
              <p:nvPr/>
            </p:nvSpPr>
            <p:spPr bwMode="auto">
              <a:xfrm>
                <a:off x="1394" y="7564"/>
                <a:ext cx="56" cy="57"/>
              </a:xfrm>
              <a:custGeom>
                <a:avLst/>
                <a:gdLst>
                  <a:gd name="T0" fmla="*/ 42 w 56"/>
                  <a:gd name="T1" fmla="*/ 7568 h 57"/>
                  <a:gd name="T2" fmla="*/ 30 w 56"/>
                  <a:gd name="T3" fmla="*/ 7568 h 57"/>
                  <a:gd name="T4" fmla="*/ 34 w 56"/>
                  <a:gd name="T5" fmla="*/ 7570 h 57"/>
                  <a:gd name="T6" fmla="*/ 38 w 56"/>
                  <a:gd name="T7" fmla="*/ 7574 h 57"/>
                  <a:gd name="T8" fmla="*/ 42 w 56"/>
                  <a:gd name="T9" fmla="*/ 7579 h 57"/>
                  <a:gd name="T10" fmla="*/ 45 w 56"/>
                  <a:gd name="T11" fmla="*/ 7586 h 57"/>
                  <a:gd name="T12" fmla="*/ 45 w 56"/>
                  <a:gd name="T13" fmla="*/ 7603 h 57"/>
                  <a:gd name="T14" fmla="*/ 43 w 56"/>
                  <a:gd name="T15" fmla="*/ 7609 h 57"/>
                  <a:gd name="T16" fmla="*/ 40 w 56"/>
                  <a:gd name="T17" fmla="*/ 7612 h 57"/>
                  <a:gd name="T18" fmla="*/ 37 w 56"/>
                  <a:gd name="T19" fmla="*/ 7616 h 57"/>
                  <a:gd name="T20" fmla="*/ 33 w 56"/>
                  <a:gd name="T21" fmla="*/ 7618 h 57"/>
                  <a:gd name="T22" fmla="*/ 41 w 56"/>
                  <a:gd name="T23" fmla="*/ 7618 h 57"/>
                  <a:gd name="T24" fmla="*/ 46 w 56"/>
                  <a:gd name="T25" fmla="*/ 7615 h 57"/>
                  <a:gd name="T26" fmla="*/ 49 w 56"/>
                  <a:gd name="T27" fmla="*/ 7611 h 57"/>
                  <a:gd name="T28" fmla="*/ 52 w 56"/>
                  <a:gd name="T29" fmla="*/ 7606 h 57"/>
                  <a:gd name="T30" fmla="*/ 54 w 56"/>
                  <a:gd name="T31" fmla="*/ 7602 h 57"/>
                  <a:gd name="T32" fmla="*/ 55 w 56"/>
                  <a:gd name="T33" fmla="*/ 7597 h 57"/>
                  <a:gd name="T34" fmla="*/ 55 w 56"/>
                  <a:gd name="T35" fmla="*/ 7587 h 57"/>
                  <a:gd name="T36" fmla="*/ 54 w 56"/>
                  <a:gd name="T37" fmla="*/ 7583 h 57"/>
                  <a:gd name="T38" fmla="*/ 50 w 56"/>
                  <a:gd name="T39" fmla="*/ 7574 h 57"/>
                  <a:gd name="T40" fmla="*/ 46 w 56"/>
                  <a:gd name="T41" fmla="*/ 7571 h 57"/>
                  <a:gd name="T42" fmla="*/ 42 w 56"/>
                  <a:gd name="T43" fmla="*/ 7568 h 5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6" h="57">
                    <a:moveTo>
                      <a:pt x="42" y="4"/>
                    </a:moveTo>
                    <a:lnTo>
                      <a:pt x="30" y="4"/>
                    </a:lnTo>
                    <a:lnTo>
                      <a:pt x="34" y="6"/>
                    </a:lnTo>
                    <a:lnTo>
                      <a:pt x="38" y="10"/>
                    </a:lnTo>
                    <a:lnTo>
                      <a:pt x="42" y="15"/>
                    </a:lnTo>
                    <a:lnTo>
                      <a:pt x="45" y="22"/>
                    </a:lnTo>
                    <a:lnTo>
                      <a:pt x="45" y="39"/>
                    </a:lnTo>
                    <a:lnTo>
                      <a:pt x="43" y="45"/>
                    </a:lnTo>
                    <a:lnTo>
                      <a:pt x="40" y="48"/>
                    </a:lnTo>
                    <a:lnTo>
                      <a:pt x="37" y="52"/>
                    </a:lnTo>
                    <a:lnTo>
                      <a:pt x="33" y="54"/>
                    </a:lnTo>
                    <a:lnTo>
                      <a:pt x="41" y="54"/>
                    </a:lnTo>
                    <a:lnTo>
                      <a:pt x="46" y="51"/>
                    </a:lnTo>
                    <a:lnTo>
                      <a:pt x="49" y="47"/>
                    </a:lnTo>
                    <a:lnTo>
                      <a:pt x="52" y="42"/>
                    </a:lnTo>
                    <a:lnTo>
                      <a:pt x="54" y="38"/>
                    </a:lnTo>
                    <a:lnTo>
                      <a:pt x="55" y="33"/>
                    </a:lnTo>
                    <a:lnTo>
                      <a:pt x="55" y="23"/>
                    </a:lnTo>
                    <a:lnTo>
                      <a:pt x="54" y="19"/>
                    </a:lnTo>
                    <a:lnTo>
                      <a:pt x="50" y="10"/>
                    </a:lnTo>
                    <a:lnTo>
                      <a:pt x="46" y="7"/>
                    </a:lnTo>
                    <a:lnTo>
                      <a:pt x="42" y="4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65" name="Group 54"/>
            <p:cNvGrpSpPr>
              <a:grpSpLocks/>
            </p:cNvGrpSpPr>
            <p:nvPr/>
          </p:nvGrpSpPr>
          <p:grpSpPr bwMode="auto">
            <a:xfrm>
              <a:off x="1035" y="7438"/>
              <a:ext cx="44" cy="114"/>
              <a:chOff x="1035" y="7438"/>
              <a:chExt cx="44" cy="114"/>
            </a:xfrm>
          </p:grpSpPr>
          <p:sp>
            <p:nvSpPr>
              <p:cNvPr id="61153" name="Freeform 55"/>
              <p:cNvSpPr>
                <a:spLocks/>
              </p:cNvSpPr>
              <p:nvPr/>
            </p:nvSpPr>
            <p:spPr bwMode="auto">
              <a:xfrm>
                <a:off x="1035" y="7438"/>
                <a:ext cx="44" cy="114"/>
              </a:xfrm>
              <a:custGeom>
                <a:avLst/>
                <a:gdLst>
                  <a:gd name="T0" fmla="*/ 30 w 44"/>
                  <a:gd name="T1" fmla="*/ 7451 h 114"/>
                  <a:gd name="T2" fmla="*/ 11 w 44"/>
                  <a:gd name="T3" fmla="*/ 7451 h 114"/>
                  <a:gd name="T4" fmla="*/ 13 w 44"/>
                  <a:gd name="T5" fmla="*/ 7451 h 114"/>
                  <a:gd name="T6" fmla="*/ 15 w 44"/>
                  <a:gd name="T7" fmla="*/ 7453 h 114"/>
                  <a:gd name="T8" fmla="*/ 15 w 44"/>
                  <a:gd name="T9" fmla="*/ 7455 h 114"/>
                  <a:gd name="T10" fmla="*/ 16 w 44"/>
                  <a:gd name="T11" fmla="*/ 7459 h 114"/>
                  <a:gd name="T12" fmla="*/ 16 w 44"/>
                  <a:gd name="T13" fmla="*/ 7464 h 114"/>
                  <a:gd name="T14" fmla="*/ 16 w 44"/>
                  <a:gd name="T15" fmla="*/ 7539 h 114"/>
                  <a:gd name="T16" fmla="*/ 2 w 44"/>
                  <a:gd name="T17" fmla="*/ 7549 h 114"/>
                  <a:gd name="T18" fmla="*/ 2 w 44"/>
                  <a:gd name="T19" fmla="*/ 7552 h 114"/>
                  <a:gd name="T20" fmla="*/ 44 w 44"/>
                  <a:gd name="T21" fmla="*/ 7552 h 114"/>
                  <a:gd name="T22" fmla="*/ 44 w 44"/>
                  <a:gd name="T23" fmla="*/ 7549 h 114"/>
                  <a:gd name="T24" fmla="*/ 39 w 44"/>
                  <a:gd name="T25" fmla="*/ 7549 h 114"/>
                  <a:gd name="T26" fmla="*/ 36 w 44"/>
                  <a:gd name="T27" fmla="*/ 7548 h 114"/>
                  <a:gd name="T28" fmla="*/ 32 w 44"/>
                  <a:gd name="T29" fmla="*/ 7547 h 114"/>
                  <a:gd name="T30" fmla="*/ 31 w 44"/>
                  <a:gd name="T31" fmla="*/ 7546 h 114"/>
                  <a:gd name="T32" fmla="*/ 30 w 44"/>
                  <a:gd name="T33" fmla="*/ 7542 h 114"/>
                  <a:gd name="T34" fmla="*/ 30 w 44"/>
                  <a:gd name="T35" fmla="*/ 7539 h 114"/>
                  <a:gd name="T36" fmla="*/ 30 w 44"/>
                  <a:gd name="T37" fmla="*/ 7451 h 11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44" h="114">
                    <a:moveTo>
                      <a:pt x="30" y="13"/>
                    </a:moveTo>
                    <a:lnTo>
                      <a:pt x="11" y="13"/>
                    </a:lnTo>
                    <a:lnTo>
                      <a:pt x="13" y="13"/>
                    </a:lnTo>
                    <a:lnTo>
                      <a:pt x="15" y="15"/>
                    </a:lnTo>
                    <a:lnTo>
                      <a:pt x="15" y="17"/>
                    </a:lnTo>
                    <a:lnTo>
                      <a:pt x="16" y="21"/>
                    </a:lnTo>
                    <a:lnTo>
                      <a:pt x="16" y="26"/>
                    </a:lnTo>
                    <a:lnTo>
                      <a:pt x="16" y="101"/>
                    </a:lnTo>
                    <a:lnTo>
                      <a:pt x="2" y="111"/>
                    </a:lnTo>
                    <a:lnTo>
                      <a:pt x="2" y="114"/>
                    </a:lnTo>
                    <a:lnTo>
                      <a:pt x="44" y="114"/>
                    </a:lnTo>
                    <a:lnTo>
                      <a:pt x="44" y="111"/>
                    </a:lnTo>
                    <a:lnTo>
                      <a:pt x="39" y="111"/>
                    </a:lnTo>
                    <a:lnTo>
                      <a:pt x="36" y="110"/>
                    </a:lnTo>
                    <a:lnTo>
                      <a:pt x="32" y="109"/>
                    </a:lnTo>
                    <a:lnTo>
                      <a:pt x="31" y="108"/>
                    </a:lnTo>
                    <a:lnTo>
                      <a:pt x="30" y="104"/>
                    </a:lnTo>
                    <a:lnTo>
                      <a:pt x="30" y="101"/>
                    </a:lnTo>
                    <a:lnTo>
                      <a:pt x="30" y="13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54" name="Freeform 56"/>
              <p:cNvSpPr>
                <a:spLocks/>
              </p:cNvSpPr>
              <p:nvPr/>
            </p:nvSpPr>
            <p:spPr bwMode="auto">
              <a:xfrm>
                <a:off x="1035" y="7438"/>
                <a:ext cx="44" cy="114"/>
              </a:xfrm>
              <a:custGeom>
                <a:avLst/>
                <a:gdLst>
                  <a:gd name="T0" fmla="*/ 30 w 44"/>
                  <a:gd name="T1" fmla="*/ 7438 h 114"/>
                  <a:gd name="T2" fmla="*/ 27 w 44"/>
                  <a:gd name="T3" fmla="*/ 7438 h 114"/>
                  <a:gd name="T4" fmla="*/ 0 w 44"/>
                  <a:gd name="T5" fmla="*/ 7451 h 114"/>
                  <a:gd name="T6" fmla="*/ 1 w 44"/>
                  <a:gd name="T7" fmla="*/ 7454 h 114"/>
                  <a:gd name="T8" fmla="*/ 5 w 44"/>
                  <a:gd name="T9" fmla="*/ 7452 h 114"/>
                  <a:gd name="T10" fmla="*/ 8 w 44"/>
                  <a:gd name="T11" fmla="*/ 7451 h 114"/>
                  <a:gd name="T12" fmla="*/ 30 w 44"/>
                  <a:gd name="T13" fmla="*/ 7451 h 114"/>
                  <a:gd name="T14" fmla="*/ 30 w 44"/>
                  <a:gd name="T15" fmla="*/ 7438 h 1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" h="114">
                    <a:moveTo>
                      <a:pt x="30" y="0"/>
                    </a:moveTo>
                    <a:lnTo>
                      <a:pt x="27" y="0"/>
                    </a:lnTo>
                    <a:lnTo>
                      <a:pt x="0" y="13"/>
                    </a:lnTo>
                    <a:lnTo>
                      <a:pt x="1" y="16"/>
                    </a:lnTo>
                    <a:lnTo>
                      <a:pt x="5" y="14"/>
                    </a:lnTo>
                    <a:lnTo>
                      <a:pt x="8" y="13"/>
                    </a:lnTo>
                    <a:lnTo>
                      <a:pt x="30" y="13"/>
                    </a:lnTo>
                    <a:lnTo>
                      <a:pt x="30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66" name="Group 57"/>
            <p:cNvGrpSpPr>
              <a:grpSpLocks/>
            </p:cNvGrpSpPr>
            <p:nvPr/>
          </p:nvGrpSpPr>
          <p:grpSpPr bwMode="auto">
            <a:xfrm>
              <a:off x="1108" y="7440"/>
              <a:ext cx="65" cy="114"/>
              <a:chOff x="1108" y="7440"/>
              <a:chExt cx="65" cy="114"/>
            </a:xfrm>
          </p:grpSpPr>
          <p:sp>
            <p:nvSpPr>
              <p:cNvPr id="61151" name="Freeform 58"/>
              <p:cNvSpPr>
                <a:spLocks/>
              </p:cNvSpPr>
              <p:nvPr/>
            </p:nvSpPr>
            <p:spPr bwMode="auto">
              <a:xfrm>
                <a:off x="1108" y="7440"/>
                <a:ext cx="65" cy="114"/>
              </a:xfrm>
              <a:custGeom>
                <a:avLst/>
                <a:gdLst>
                  <a:gd name="T0" fmla="*/ 5 w 65"/>
                  <a:gd name="T1" fmla="*/ 7537 h 114"/>
                  <a:gd name="T2" fmla="*/ 3 w 65"/>
                  <a:gd name="T3" fmla="*/ 7538 h 114"/>
                  <a:gd name="T4" fmla="*/ 1 w 65"/>
                  <a:gd name="T5" fmla="*/ 7540 h 114"/>
                  <a:gd name="T6" fmla="*/ 0 w 65"/>
                  <a:gd name="T7" fmla="*/ 7541 h 114"/>
                  <a:gd name="T8" fmla="*/ 0 w 65"/>
                  <a:gd name="T9" fmla="*/ 7546 h 114"/>
                  <a:gd name="T10" fmla="*/ 1 w 65"/>
                  <a:gd name="T11" fmla="*/ 7548 h 114"/>
                  <a:gd name="T12" fmla="*/ 4 w 65"/>
                  <a:gd name="T13" fmla="*/ 7550 h 114"/>
                  <a:gd name="T14" fmla="*/ 7 w 65"/>
                  <a:gd name="T15" fmla="*/ 7553 h 114"/>
                  <a:gd name="T16" fmla="*/ 12 w 65"/>
                  <a:gd name="T17" fmla="*/ 7554 h 114"/>
                  <a:gd name="T18" fmla="*/ 26 w 65"/>
                  <a:gd name="T19" fmla="*/ 7554 h 114"/>
                  <a:gd name="T20" fmla="*/ 32 w 65"/>
                  <a:gd name="T21" fmla="*/ 7552 h 114"/>
                  <a:gd name="T22" fmla="*/ 39 w 65"/>
                  <a:gd name="T23" fmla="*/ 7549 h 114"/>
                  <a:gd name="T24" fmla="*/ 43 w 65"/>
                  <a:gd name="T25" fmla="*/ 7547 h 114"/>
                  <a:gd name="T26" fmla="*/ 45 w 65"/>
                  <a:gd name="T27" fmla="*/ 7545 h 114"/>
                  <a:gd name="T28" fmla="*/ 24 w 65"/>
                  <a:gd name="T29" fmla="*/ 7545 h 114"/>
                  <a:gd name="T30" fmla="*/ 20 w 65"/>
                  <a:gd name="T31" fmla="*/ 7544 h 114"/>
                  <a:gd name="T32" fmla="*/ 16 w 65"/>
                  <a:gd name="T33" fmla="*/ 7541 h 114"/>
                  <a:gd name="T34" fmla="*/ 13 w 65"/>
                  <a:gd name="T35" fmla="*/ 7539 h 114"/>
                  <a:gd name="T36" fmla="*/ 11 w 65"/>
                  <a:gd name="T37" fmla="*/ 7538 h 114"/>
                  <a:gd name="T38" fmla="*/ 10 w 65"/>
                  <a:gd name="T39" fmla="*/ 7538 h 114"/>
                  <a:gd name="T40" fmla="*/ 9 w 65"/>
                  <a:gd name="T41" fmla="*/ 7537 h 114"/>
                  <a:gd name="T42" fmla="*/ 5 w 65"/>
                  <a:gd name="T43" fmla="*/ 7537 h 11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65" h="114">
                    <a:moveTo>
                      <a:pt x="5" y="97"/>
                    </a:moveTo>
                    <a:lnTo>
                      <a:pt x="3" y="98"/>
                    </a:lnTo>
                    <a:lnTo>
                      <a:pt x="1" y="100"/>
                    </a:lnTo>
                    <a:lnTo>
                      <a:pt x="0" y="101"/>
                    </a:lnTo>
                    <a:lnTo>
                      <a:pt x="0" y="106"/>
                    </a:lnTo>
                    <a:lnTo>
                      <a:pt x="1" y="108"/>
                    </a:lnTo>
                    <a:lnTo>
                      <a:pt x="4" y="110"/>
                    </a:lnTo>
                    <a:lnTo>
                      <a:pt x="7" y="113"/>
                    </a:lnTo>
                    <a:lnTo>
                      <a:pt x="12" y="114"/>
                    </a:lnTo>
                    <a:lnTo>
                      <a:pt x="26" y="114"/>
                    </a:lnTo>
                    <a:lnTo>
                      <a:pt x="32" y="112"/>
                    </a:lnTo>
                    <a:lnTo>
                      <a:pt x="39" y="109"/>
                    </a:lnTo>
                    <a:lnTo>
                      <a:pt x="43" y="107"/>
                    </a:lnTo>
                    <a:lnTo>
                      <a:pt x="45" y="105"/>
                    </a:lnTo>
                    <a:lnTo>
                      <a:pt x="24" y="105"/>
                    </a:lnTo>
                    <a:lnTo>
                      <a:pt x="20" y="104"/>
                    </a:lnTo>
                    <a:lnTo>
                      <a:pt x="16" y="101"/>
                    </a:lnTo>
                    <a:lnTo>
                      <a:pt x="13" y="99"/>
                    </a:lnTo>
                    <a:lnTo>
                      <a:pt x="11" y="98"/>
                    </a:lnTo>
                    <a:lnTo>
                      <a:pt x="10" y="98"/>
                    </a:lnTo>
                    <a:lnTo>
                      <a:pt x="9" y="97"/>
                    </a:lnTo>
                    <a:lnTo>
                      <a:pt x="5" y="97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52" name="Freeform 59"/>
              <p:cNvSpPr>
                <a:spLocks/>
              </p:cNvSpPr>
              <p:nvPr/>
            </p:nvSpPr>
            <p:spPr bwMode="auto">
              <a:xfrm>
                <a:off x="1108" y="7440"/>
                <a:ext cx="65" cy="114"/>
              </a:xfrm>
              <a:custGeom>
                <a:avLst/>
                <a:gdLst>
                  <a:gd name="T0" fmla="*/ 65 w 65"/>
                  <a:gd name="T1" fmla="*/ 7440 h 114"/>
                  <a:gd name="T2" fmla="*/ 25 w 65"/>
                  <a:gd name="T3" fmla="*/ 7440 h 114"/>
                  <a:gd name="T4" fmla="*/ 4 w 65"/>
                  <a:gd name="T5" fmla="*/ 7484 h 114"/>
                  <a:gd name="T6" fmla="*/ 14 w 65"/>
                  <a:gd name="T7" fmla="*/ 7484 h 114"/>
                  <a:gd name="T8" fmla="*/ 22 w 65"/>
                  <a:gd name="T9" fmla="*/ 7485 h 114"/>
                  <a:gd name="T10" fmla="*/ 53 w 65"/>
                  <a:gd name="T11" fmla="*/ 7514 h 114"/>
                  <a:gd name="T12" fmla="*/ 53 w 65"/>
                  <a:gd name="T13" fmla="*/ 7527 h 114"/>
                  <a:gd name="T14" fmla="*/ 50 w 65"/>
                  <a:gd name="T15" fmla="*/ 7533 h 114"/>
                  <a:gd name="T16" fmla="*/ 45 w 65"/>
                  <a:gd name="T17" fmla="*/ 7538 h 114"/>
                  <a:gd name="T18" fmla="*/ 40 w 65"/>
                  <a:gd name="T19" fmla="*/ 7543 h 114"/>
                  <a:gd name="T20" fmla="*/ 35 w 65"/>
                  <a:gd name="T21" fmla="*/ 7545 h 114"/>
                  <a:gd name="T22" fmla="*/ 45 w 65"/>
                  <a:gd name="T23" fmla="*/ 7545 h 114"/>
                  <a:gd name="T24" fmla="*/ 47 w 65"/>
                  <a:gd name="T25" fmla="*/ 7544 h 114"/>
                  <a:gd name="T26" fmla="*/ 50 w 65"/>
                  <a:gd name="T27" fmla="*/ 7541 h 114"/>
                  <a:gd name="T28" fmla="*/ 54 w 65"/>
                  <a:gd name="T29" fmla="*/ 7537 h 114"/>
                  <a:gd name="T30" fmla="*/ 57 w 65"/>
                  <a:gd name="T31" fmla="*/ 7533 h 114"/>
                  <a:gd name="T32" fmla="*/ 62 w 65"/>
                  <a:gd name="T33" fmla="*/ 7523 h 114"/>
                  <a:gd name="T34" fmla="*/ 63 w 65"/>
                  <a:gd name="T35" fmla="*/ 7518 h 114"/>
                  <a:gd name="T36" fmla="*/ 63 w 65"/>
                  <a:gd name="T37" fmla="*/ 7502 h 114"/>
                  <a:gd name="T38" fmla="*/ 59 w 65"/>
                  <a:gd name="T39" fmla="*/ 7493 h 114"/>
                  <a:gd name="T40" fmla="*/ 44 w 65"/>
                  <a:gd name="T41" fmla="*/ 7477 h 114"/>
                  <a:gd name="T42" fmla="*/ 32 w 65"/>
                  <a:gd name="T43" fmla="*/ 7471 h 114"/>
                  <a:gd name="T44" fmla="*/ 17 w 65"/>
                  <a:gd name="T45" fmla="*/ 7469 h 114"/>
                  <a:gd name="T46" fmla="*/ 25 w 65"/>
                  <a:gd name="T47" fmla="*/ 7454 h 114"/>
                  <a:gd name="T48" fmla="*/ 59 w 65"/>
                  <a:gd name="T49" fmla="*/ 7454 h 114"/>
                  <a:gd name="T50" fmla="*/ 65 w 65"/>
                  <a:gd name="T51" fmla="*/ 7440 h 11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65" h="114">
                    <a:moveTo>
                      <a:pt x="65" y="0"/>
                    </a:moveTo>
                    <a:lnTo>
                      <a:pt x="25" y="0"/>
                    </a:lnTo>
                    <a:lnTo>
                      <a:pt x="4" y="44"/>
                    </a:lnTo>
                    <a:lnTo>
                      <a:pt x="14" y="44"/>
                    </a:lnTo>
                    <a:lnTo>
                      <a:pt x="22" y="45"/>
                    </a:lnTo>
                    <a:lnTo>
                      <a:pt x="53" y="74"/>
                    </a:lnTo>
                    <a:lnTo>
                      <a:pt x="53" y="87"/>
                    </a:lnTo>
                    <a:lnTo>
                      <a:pt x="50" y="93"/>
                    </a:lnTo>
                    <a:lnTo>
                      <a:pt x="45" y="98"/>
                    </a:lnTo>
                    <a:lnTo>
                      <a:pt x="40" y="103"/>
                    </a:lnTo>
                    <a:lnTo>
                      <a:pt x="35" y="105"/>
                    </a:lnTo>
                    <a:lnTo>
                      <a:pt x="45" y="105"/>
                    </a:lnTo>
                    <a:lnTo>
                      <a:pt x="47" y="104"/>
                    </a:lnTo>
                    <a:lnTo>
                      <a:pt x="50" y="101"/>
                    </a:lnTo>
                    <a:lnTo>
                      <a:pt x="54" y="97"/>
                    </a:lnTo>
                    <a:lnTo>
                      <a:pt x="57" y="93"/>
                    </a:lnTo>
                    <a:lnTo>
                      <a:pt x="62" y="83"/>
                    </a:lnTo>
                    <a:lnTo>
                      <a:pt x="63" y="78"/>
                    </a:lnTo>
                    <a:lnTo>
                      <a:pt x="63" y="62"/>
                    </a:lnTo>
                    <a:lnTo>
                      <a:pt x="59" y="53"/>
                    </a:lnTo>
                    <a:lnTo>
                      <a:pt x="44" y="37"/>
                    </a:lnTo>
                    <a:lnTo>
                      <a:pt x="32" y="31"/>
                    </a:lnTo>
                    <a:lnTo>
                      <a:pt x="17" y="29"/>
                    </a:lnTo>
                    <a:lnTo>
                      <a:pt x="25" y="14"/>
                    </a:lnTo>
                    <a:lnTo>
                      <a:pt x="59" y="14"/>
                    </a:lnTo>
                    <a:lnTo>
                      <a:pt x="65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67" name="Group 60"/>
            <p:cNvGrpSpPr>
              <a:grpSpLocks/>
            </p:cNvGrpSpPr>
            <p:nvPr/>
          </p:nvGrpSpPr>
          <p:grpSpPr bwMode="auto">
            <a:xfrm>
              <a:off x="1189" y="7424"/>
              <a:ext cx="56" cy="57"/>
              <a:chOff x="1189" y="7424"/>
              <a:chExt cx="56" cy="57"/>
            </a:xfrm>
          </p:grpSpPr>
          <p:sp>
            <p:nvSpPr>
              <p:cNvPr id="61149" name="Freeform 61"/>
              <p:cNvSpPr>
                <a:spLocks/>
              </p:cNvSpPr>
              <p:nvPr/>
            </p:nvSpPr>
            <p:spPr bwMode="auto">
              <a:xfrm>
                <a:off x="1189" y="7424"/>
                <a:ext cx="56" cy="57"/>
              </a:xfrm>
              <a:custGeom>
                <a:avLst/>
                <a:gdLst>
                  <a:gd name="T0" fmla="*/ 34 w 56"/>
                  <a:gd name="T1" fmla="*/ 7424 h 57"/>
                  <a:gd name="T2" fmla="*/ 25 w 56"/>
                  <a:gd name="T3" fmla="*/ 7424 h 57"/>
                  <a:gd name="T4" fmla="*/ 20 w 56"/>
                  <a:gd name="T5" fmla="*/ 7426 h 57"/>
                  <a:gd name="T6" fmla="*/ 11 w 56"/>
                  <a:gd name="T7" fmla="*/ 7431 h 57"/>
                  <a:gd name="T8" fmla="*/ 7 w 56"/>
                  <a:gd name="T9" fmla="*/ 7435 h 57"/>
                  <a:gd name="T10" fmla="*/ 4 w 56"/>
                  <a:gd name="T11" fmla="*/ 7440 h 57"/>
                  <a:gd name="T12" fmla="*/ 2 w 56"/>
                  <a:gd name="T13" fmla="*/ 7444 h 57"/>
                  <a:gd name="T14" fmla="*/ 0 w 56"/>
                  <a:gd name="T15" fmla="*/ 7449 h 57"/>
                  <a:gd name="T16" fmla="*/ 0 w 56"/>
                  <a:gd name="T17" fmla="*/ 7462 h 57"/>
                  <a:gd name="T18" fmla="*/ 3 w 56"/>
                  <a:gd name="T19" fmla="*/ 7468 h 57"/>
                  <a:gd name="T20" fmla="*/ 8 w 56"/>
                  <a:gd name="T21" fmla="*/ 7474 h 57"/>
                  <a:gd name="T22" fmla="*/ 13 w 56"/>
                  <a:gd name="T23" fmla="*/ 7479 h 57"/>
                  <a:gd name="T24" fmla="*/ 20 w 56"/>
                  <a:gd name="T25" fmla="*/ 7482 h 57"/>
                  <a:gd name="T26" fmla="*/ 33 w 56"/>
                  <a:gd name="T27" fmla="*/ 7482 h 57"/>
                  <a:gd name="T28" fmla="*/ 38 w 56"/>
                  <a:gd name="T29" fmla="*/ 7480 h 57"/>
                  <a:gd name="T30" fmla="*/ 42 w 56"/>
                  <a:gd name="T31" fmla="*/ 7478 h 57"/>
                  <a:gd name="T32" fmla="*/ 24 w 56"/>
                  <a:gd name="T33" fmla="*/ 7478 h 57"/>
                  <a:gd name="T34" fmla="*/ 20 w 56"/>
                  <a:gd name="T35" fmla="*/ 7475 h 57"/>
                  <a:gd name="T36" fmla="*/ 16 w 56"/>
                  <a:gd name="T37" fmla="*/ 7469 h 57"/>
                  <a:gd name="T38" fmla="*/ 13 w 56"/>
                  <a:gd name="T39" fmla="*/ 7464 h 57"/>
                  <a:gd name="T40" fmla="*/ 11 w 56"/>
                  <a:gd name="T41" fmla="*/ 7458 h 57"/>
                  <a:gd name="T42" fmla="*/ 11 w 56"/>
                  <a:gd name="T43" fmla="*/ 7443 h 57"/>
                  <a:gd name="T44" fmla="*/ 13 w 56"/>
                  <a:gd name="T45" fmla="*/ 7437 h 57"/>
                  <a:gd name="T46" fmla="*/ 19 w 56"/>
                  <a:gd name="T47" fmla="*/ 7430 h 57"/>
                  <a:gd name="T48" fmla="*/ 23 w 56"/>
                  <a:gd name="T49" fmla="*/ 7428 h 57"/>
                  <a:gd name="T50" fmla="*/ 43 w 56"/>
                  <a:gd name="T51" fmla="*/ 7428 h 57"/>
                  <a:gd name="T52" fmla="*/ 38 w 56"/>
                  <a:gd name="T53" fmla="*/ 7425 h 57"/>
                  <a:gd name="T54" fmla="*/ 34 w 56"/>
                  <a:gd name="T55" fmla="*/ 7424 h 5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6" h="57">
                    <a:moveTo>
                      <a:pt x="34" y="0"/>
                    </a:moveTo>
                    <a:lnTo>
                      <a:pt x="25" y="0"/>
                    </a:lnTo>
                    <a:lnTo>
                      <a:pt x="20" y="2"/>
                    </a:lnTo>
                    <a:lnTo>
                      <a:pt x="11" y="7"/>
                    </a:lnTo>
                    <a:lnTo>
                      <a:pt x="7" y="11"/>
                    </a:lnTo>
                    <a:lnTo>
                      <a:pt x="4" y="16"/>
                    </a:lnTo>
                    <a:lnTo>
                      <a:pt x="2" y="20"/>
                    </a:lnTo>
                    <a:lnTo>
                      <a:pt x="0" y="25"/>
                    </a:lnTo>
                    <a:lnTo>
                      <a:pt x="0" y="38"/>
                    </a:lnTo>
                    <a:lnTo>
                      <a:pt x="3" y="44"/>
                    </a:lnTo>
                    <a:lnTo>
                      <a:pt x="8" y="50"/>
                    </a:lnTo>
                    <a:lnTo>
                      <a:pt x="13" y="55"/>
                    </a:lnTo>
                    <a:lnTo>
                      <a:pt x="20" y="58"/>
                    </a:lnTo>
                    <a:lnTo>
                      <a:pt x="33" y="58"/>
                    </a:lnTo>
                    <a:lnTo>
                      <a:pt x="38" y="56"/>
                    </a:lnTo>
                    <a:lnTo>
                      <a:pt x="42" y="54"/>
                    </a:lnTo>
                    <a:lnTo>
                      <a:pt x="24" y="54"/>
                    </a:lnTo>
                    <a:lnTo>
                      <a:pt x="20" y="51"/>
                    </a:lnTo>
                    <a:lnTo>
                      <a:pt x="16" y="45"/>
                    </a:lnTo>
                    <a:lnTo>
                      <a:pt x="13" y="40"/>
                    </a:lnTo>
                    <a:lnTo>
                      <a:pt x="11" y="34"/>
                    </a:lnTo>
                    <a:lnTo>
                      <a:pt x="11" y="19"/>
                    </a:lnTo>
                    <a:lnTo>
                      <a:pt x="13" y="13"/>
                    </a:lnTo>
                    <a:lnTo>
                      <a:pt x="19" y="6"/>
                    </a:lnTo>
                    <a:lnTo>
                      <a:pt x="23" y="4"/>
                    </a:lnTo>
                    <a:lnTo>
                      <a:pt x="43" y="4"/>
                    </a:lnTo>
                    <a:lnTo>
                      <a:pt x="38" y="1"/>
                    </a:lnTo>
                    <a:lnTo>
                      <a:pt x="34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50" name="Freeform 62"/>
              <p:cNvSpPr>
                <a:spLocks/>
              </p:cNvSpPr>
              <p:nvPr/>
            </p:nvSpPr>
            <p:spPr bwMode="auto">
              <a:xfrm>
                <a:off x="1189" y="7424"/>
                <a:ext cx="56" cy="57"/>
              </a:xfrm>
              <a:custGeom>
                <a:avLst/>
                <a:gdLst>
                  <a:gd name="T0" fmla="*/ 43 w 56"/>
                  <a:gd name="T1" fmla="*/ 7428 h 57"/>
                  <a:gd name="T2" fmla="*/ 31 w 56"/>
                  <a:gd name="T3" fmla="*/ 7428 h 57"/>
                  <a:gd name="T4" fmla="*/ 35 w 56"/>
                  <a:gd name="T5" fmla="*/ 7430 h 57"/>
                  <a:gd name="T6" fmla="*/ 38 w 56"/>
                  <a:gd name="T7" fmla="*/ 7434 h 57"/>
                  <a:gd name="T8" fmla="*/ 43 w 56"/>
                  <a:gd name="T9" fmla="*/ 7439 h 57"/>
                  <a:gd name="T10" fmla="*/ 45 w 56"/>
                  <a:gd name="T11" fmla="*/ 7446 h 57"/>
                  <a:gd name="T12" fmla="*/ 45 w 56"/>
                  <a:gd name="T13" fmla="*/ 7463 h 57"/>
                  <a:gd name="T14" fmla="*/ 44 w 56"/>
                  <a:gd name="T15" fmla="*/ 7468 h 57"/>
                  <a:gd name="T16" fmla="*/ 41 w 56"/>
                  <a:gd name="T17" fmla="*/ 7472 h 57"/>
                  <a:gd name="T18" fmla="*/ 38 w 56"/>
                  <a:gd name="T19" fmla="*/ 7476 h 57"/>
                  <a:gd name="T20" fmla="*/ 34 w 56"/>
                  <a:gd name="T21" fmla="*/ 7478 h 57"/>
                  <a:gd name="T22" fmla="*/ 42 w 56"/>
                  <a:gd name="T23" fmla="*/ 7478 h 57"/>
                  <a:gd name="T24" fmla="*/ 46 w 56"/>
                  <a:gd name="T25" fmla="*/ 7475 h 57"/>
                  <a:gd name="T26" fmla="*/ 50 w 56"/>
                  <a:gd name="T27" fmla="*/ 7471 h 57"/>
                  <a:gd name="T28" fmla="*/ 52 w 56"/>
                  <a:gd name="T29" fmla="*/ 7466 h 57"/>
                  <a:gd name="T30" fmla="*/ 55 w 56"/>
                  <a:gd name="T31" fmla="*/ 7462 h 57"/>
                  <a:gd name="T32" fmla="*/ 56 w 56"/>
                  <a:gd name="T33" fmla="*/ 7457 h 57"/>
                  <a:gd name="T34" fmla="*/ 56 w 56"/>
                  <a:gd name="T35" fmla="*/ 7447 h 57"/>
                  <a:gd name="T36" fmla="*/ 55 w 56"/>
                  <a:gd name="T37" fmla="*/ 7443 h 57"/>
                  <a:gd name="T38" fmla="*/ 50 w 56"/>
                  <a:gd name="T39" fmla="*/ 7434 h 57"/>
                  <a:gd name="T40" fmla="*/ 47 w 56"/>
                  <a:gd name="T41" fmla="*/ 7430 h 57"/>
                  <a:gd name="T42" fmla="*/ 43 w 56"/>
                  <a:gd name="T43" fmla="*/ 7428 h 5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6" h="57">
                    <a:moveTo>
                      <a:pt x="43" y="4"/>
                    </a:moveTo>
                    <a:lnTo>
                      <a:pt x="31" y="4"/>
                    </a:lnTo>
                    <a:lnTo>
                      <a:pt x="35" y="6"/>
                    </a:lnTo>
                    <a:lnTo>
                      <a:pt x="38" y="10"/>
                    </a:lnTo>
                    <a:lnTo>
                      <a:pt x="43" y="15"/>
                    </a:lnTo>
                    <a:lnTo>
                      <a:pt x="45" y="22"/>
                    </a:lnTo>
                    <a:lnTo>
                      <a:pt x="45" y="39"/>
                    </a:lnTo>
                    <a:lnTo>
                      <a:pt x="44" y="44"/>
                    </a:lnTo>
                    <a:lnTo>
                      <a:pt x="41" y="48"/>
                    </a:lnTo>
                    <a:lnTo>
                      <a:pt x="38" y="52"/>
                    </a:lnTo>
                    <a:lnTo>
                      <a:pt x="34" y="54"/>
                    </a:lnTo>
                    <a:lnTo>
                      <a:pt x="42" y="54"/>
                    </a:lnTo>
                    <a:lnTo>
                      <a:pt x="46" y="51"/>
                    </a:lnTo>
                    <a:lnTo>
                      <a:pt x="50" y="47"/>
                    </a:lnTo>
                    <a:lnTo>
                      <a:pt x="52" y="42"/>
                    </a:lnTo>
                    <a:lnTo>
                      <a:pt x="55" y="38"/>
                    </a:lnTo>
                    <a:lnTo>
                      <a:pt x="56" y="33"/>
                    </a:lnTo>
                    <a:lnTo>
                      <a:pt x="56" y="23"/>
                    </a:lnTo>
                    <a:lnTo>
                      <a:pt x="55" y="19"/>
                    </a:lnTo>
                    <a:lnTo>
                      <a:pt x="50" y="10"/>
                    </a:lnTo>
                    <a:lnTo>
                      <a:pt x="47" y="6"/>
                    </a:lnTo>
                    <a:lnTo>
                      <a:pt x="43" y="4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68" name="Group 63"/>
            <p:cNvGrpSpPr>
              <a:grpSpLocks/>
            </p:cNvGrpSpPr>
            <p:nvPr/>
          </p:nvGrpSpPr>
          <p:grpSpPr bwMode="auto">
            <a:xfrm>
              <a:off x="1275" y="6589"/>
              <a:ext cx="23" cy="2"/>
              <a:chOff x="1275" y="6589"/>
              <a:chExt cx="23" cy="2"/>
            </a:xfrm>
          </p:grpSpPr>
          <p:sp>
            <p:nvSpPr>
              <p:cNvPr id="61148" name="Freeform 64"/>
              <p:cNvSpPr>
                <a:spLocks/>
              </p:cNvSpPr>
              <p:nvPr/>
            </p:nvSpPr>
            <p:spPr bwMode="auto">
              <a:xfrm>
                <a:off x="1275" y="6589"/>
                <a:ext cx="23" cy="2"/>
              </a:xfrm>
              <a:custGeom>
                <a:avLst/>
                <a:gdLst>
                  <a:gd name="T0" fmla="*/ 23 w 23"/>
                  <a:gd name="T1" fmla="*/ 0 h 2"/>
                  <a:gd name="T2" fmla="*/ 0 w 23"/>
                  <a:gd name="T3" fmla="*/ 0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3" h="2">
                    <a:moveTo>
                      <a:pt x="23" y="0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69" name="Group 65"/>
            <p:cNvGrpSpPr>
              <a:grpSpLocks/>
            </p:cNvGrpSpPr>
            <p:nvPr/>
          </p:nvGrpSpPr>
          <p:grpSpPr bwMode="auto">
            <a:xfrm>
              <a:off x="1019" y="6533"/>
              <a:ext cx="74" cy="114"/>
              <a:chOff x="1019" y="6533"/>
              <a:chExt cx="74" cy="114"/>
            </a:xfrm>
          </p:grpSpPr>
          <p:sp>
            <p:nvSpPr>
              <p:cNvPr id="61145" name="Freeform 66"/>
              <p:cNvSpPr>
                <a:spLocks/>
              </p:cNvSpPr>
              <p:nvPr/>
            </p:nvSpPr>
            <p:spPr bwMode="auto">
              <a:xfrm>
                <a:off x="1019" y="6533"/>
                <a:ext cx="74" cy="114"/>
              </a:xfrm>
              <a:custGeom>
                <a:avLst/>
                <a:gdLst>
                  <a:gd name="T0" fmla="*/ 62 w 74"/>
                  <a:gd name="T1" fmla="*/ 6546 h 114"/>
                  <a:gd name="T2" fmla="*/ 37 w 74"/>
                  <a:gd name="T3" fmla="*/ 6546 h 114"/>
                  <a:gd name="T4" fmla="*/ 42 w 74"/>
                  <a:gd name="T5" fmla="*/ 6548 h 114"/>
                  <a:gd name="T6" fmla="*/ 46 w 74"/>
                  <a:gd name="T7" fmla="*/ 6553 h 114"/>
                  <a:gd name="T8" fmla="*/ 51 w 74"/>
                  <a:gd name="T9" fmla="*/ 6557 h 114"/>
                  <a:gd name="T10" fmla="*/ 53 w 74"/>
                  <a:gd name="T11" fmla="*/ 6563 h 114"/>
                  <a:gd name="T12" fmla="*/ 53 w 74"/>
                  <a:gd name="T13" fmla="*/ 6580 h 114"/>
                  <a:gd name="T14" fmla="*/ 49 w 74"/>
                  <a:gd name="T15" fmla="*/ 6590 h 114"/>
                  <a:gd name="T16" fmla="*/ 41 w 74"/>
                  <a:gd name="T17" fmla="*/ 6601 h 114"/>
                  <a:gd name="T18" fmla="*/ 31 w 74"/>
                  <a:gd name="T19" fmla="*/ 6613 h 114"/>
                  <a:gd name="T20" fmla="*/ 17 w 74"/>
                  <a:gd name="T21" fmla="*/ 6628 h 114"/>
                  <a:gd name="T22" fmla="*/ 0 w 74"/>
                  <a:gd name="T23" fmla="*/ 6647 h 114"/>
                  <a:gd name="T24" fmla="*/ 66 w 74"/>
                  <a:gd name="T25" fmla="*/ 6647 h 114"/>
                  <a:gd name="T26" fmla="*/ 70 w 74"/>
                  <a:gd name="T27" fmla="*/ 6635 h 114"/>
                  <a:gd name="T28" fmla="*/ 18 w 74"/>
                  <a:gd name="T29" fmla="*/ 6635 h 114"/>
                  <a:gd name="T30" fmla="*/ 21 w 74"/>
                  <a:gd name="T31" fmla="*/ 6632 h 114"/>
                  <a:gd name="T32" fmla="*/ 63 w 74"/>
                  <a:gd name="T33" fmla="*/ 6579 h 114"/>
                  <a:gd name="T34" fmla="*/ 67 w 74"/>
                  <a:gd name="T35" fmla="*/ 6568 h 114"/>
                  <a:gd name="T36" fmla="*/ 67 w 74"/>
                  <a:gd name="T37" fmla="*/ 6554 h 114"/>
                  <a:gd name="T38" fmla="*/ 64 w 74"/>
                  <a:gd name="T39" fmla="*/ 6548 h 114"/>
                  <a:gd name="T40" fmla="*/ 62 w 74"/>
                  <a:gd name="T41" fmla="*/ 6546 h 11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74" h="114">
                    <a:moveTo>
                      <a:pt x="62" y="13"/>
                    </a:moveTo>
                    <a:lnTo>
                      <a:pt x="37" y="13"/>
                    </a:lnTo>
                    <a:lnTo>
                      <a:pt x="42" y="15"/>
                    </a:lnTo>
                    <a:lnTo>
                      <a:pt x="46" y="20"/>
                    </a:lnTo>
                    <a:lnTo>
                      <a:pt x="51" y="24"/>
                    </a:lnTo>
                    <a:lnTo>
                      <a:pt x="53" y="30"/>
                    </a:lnTo>
                    <a:lnTo>
                      <a:pt x="53" y="47"/>
                    </a:lnTo>
                    <a:lnTo>
                      <a:pt x="49" y="57"/>
                    </a:lnTo>
                    <a:lnTo>
                      <a:pt x="41" y="68"/>
                    </a:lnTo>
                    <a:lnTo>
                      <a:pt x="31" y="80"/>
                    </a:lnTo>
                    <a:lnTo>
                      <a:pt x="17" y="95"/>
                    </a:lnTo>
                    <a:lnTo>
                      <a:pt x="0" y="114"/>
                    </a:lnTo>
                    <a:lnTo>
                      <a:pt x="66" y="114"/>
                    </a:lnTo>
                    <a:lnTo>
                      <a:pt x="70" y="102"/>
                    </a:lnTo>
                    <a:lnTo>
                      <a:pt x="18" y="102"/>
                    </a:lnTo>
                    <a:lnTo>
                      <a:pt x="21" y="99"/>
                    </a:lnTo>
                    <a:lnTo>
                      <a:pt x="63" y="46"/>
                    </a:lnTo>
                    <a:lnTo>
                      <a:pt x="67" y="35"/>
                    </a:lnTo>
                    <a:lnTo>
                      <a:pt x="67" y="21"/>
                    </a:lnTo>
                    <a:lnTo>
                      <a:pt x="64" y="15"/>
                    </a:lnTo>
                    <a:lnTo>
                      <a:pt x="62" y="13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46" name="Freeform 67"/>
              <p:cNvSpPr>
                <a:spLocks/>
              </p:cNvSpPr>
              <p:nvPr/>
            </p:nvSpPr>
            <p:spPr bwMode="auto">
              <a:xfrm>
                <a:off x="1019" y="6533"/>
                <a:ext cx="74" cy="114"/>
              </a:xfrm>
              <a:custGeom>
                <a:avLst/>
                <a:gdLst>
                  <a:gd name="T0" fmla="*/ 74 w 74"/>
                  <a:gd name="T1" fmla="*/ 6625 h 114"/>
                  <a:gd name="T2" fmla="*/ 71 w 74"/>
                  <a:gd name="T3" fmla="*/ 6625 h 114"/>
                  <a:gd name="T4" fmla="*/ 69 w 74"/>
                  <a:gd name="T5" fmla="*/ 6628 h 114"/>
                  <a:gd name="T6" fmla="*/ 67 w 74"/>
                  <a:gd name="T7" fmla="*/ 6630 h 114"/>
                  <a:gd name="T8" fmla="*/ 65 w 74"/>
                  <a:gd name="T9" fmla="*/ 6631 h 114"/>
                  <a:gd name="T10" fmla="*/ 64 w 74"/>
                  <a:gd name="T11" fmla="*/ 6633 h 114"/>
                  <a:gd name="T12" fmla="*/ 62 w 74"/>
                  <a:gd name="T13" fmla="*/ 6634 h 114"/>
                  <a:gd name="T14" fmla="*/ 59 w 74"/>
                  <a:gd name="T15" fmla="*/ 6634 h 114"/>
                  <a:gd name="T16" fmla="*/ 57 w 74"/>
                  <a:gd name="T17" fmla="*/ 6634 h 114"/>
                  <a:gd name="T18" fmla="*/ 18 w 74"/>
                  <a:gd name="T19" fmla="*/ 6635 h 114"/>
                  <a:gd name="T20" fmla="*/ 70 w 74"/>
                  <a:gd name="T21" fmla="*/ 6635 h 114"/>
                  <a:gd name="T22" fmla="*/ 74 w 74"/>
                  <a:gd name="T23" fmla="*/ 6625 h 11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4" h="114">
                    <a:moveTo>
                      <a:pt x="74" y="92"/>
                    </a:moveTo>
                    <a:lnTo>
                      <a:pt x="71" y="92"/>
                    </a:lnTo>
                    <a:lnTo>
                      <a:pt x="69" y="95"/>
                    </a:lnTo>
                    <a:lnTo>
                      <a:pt x="67" y="97"/>
                    </a:lnTo>
                    <a:lnTo>
                      <a:pt x="65" y="98"/>
                    </a:lnTo>
                    <a:lnTo>
                      <a:pt x="64" y="100"/>
                    </a:lnTo>
                    <a:lnTo>
                      <a:pt x="62" y="101"/>
                    </a:lnTo>
                    <a:lnTo>
                      <a:pt x="59" y="101"/>
                    </a:lnTo>
                    <a:lnTo>
                      <a:pt x="57" y="101"/>
                    </a:lnTo>
                    <a:lnTo>
                      <a:pt x="18" y="102"/>
                    </a:lnTo>
                    <a:lnTo>
                      <a:pt x="70" y="102"/>
                    </a:lnTo>
                    <a:lnTo>
                      <a:pt x="74" y="92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47" name="Freeform 68"/>
              <p:cNvSpPr>
                <a:spLocks/>
              </p:cNvSpPr>
              <p:nvPr/>
            </p:nvSpPr>
            <p:spPr bwMode="auto">
              <a:xfrm>
                <a:off x="1019" y="6533"/>
                <a:ext cx="74" cy="114"/>
              </a:xfrm>
              <a:custGeom>
                <a:avLst/>
                <a:gdLst>
                  <a:gd name="T0" fmla="*/ 44 w 74"/>
                  <a:gd name="T1" fmla="*/ 6533 h 114"/>
                  <a:gd name="T2" fmla="*/ 27 w 74"/>
                  <a:gd name="T3" fmla="*/ 6533 h 114"/>
                  <a:gd name="T4" fmla="*/ 20 w 74"/>
                  <a:gd name="T5" fmla="*/ 6536 h 114"/>
                  <a:gd name="T6" fmla="*/ 8 w 74"/>
                  <a:gd name="T7" fmla="*/ 6547 h 114"/>
                  <a:gd name="T8" fmla="*/ 5 w 74"/>
                  <a:gd name="T9" fmla="*/ 6554 h 114"/>
                  <a:gd name="T10" fmla="*/ 3 w 74"/>
                  <a:gd name="T11" fmla="*/ 6565 h 114"/>
                  <a:gd name="T12" fmla="*/ 6 w 74"/>
                  <a:gd name="T13" fmla="*/ 6565 h 114"/>
                  <a:gd name="T14" fmla="*/ 8 w 74"/>
                  <a:gd name="T15" fmla="*/ 6559 h 114"/>
                  <a:gd name="T16" fmla="*/ 12 w 74"/>
                  <a:gd name="T17" fmla="*/ 6554 h 114"/>
                  <a:gd name="T18" fmla="*/ 16 w 74"/>
                  <a:gd name="T19" fmla="*/ 6551 h 114"/>
                  <a:gd name="T20" fmla="*/ 20 w 74"/>
                  <a:gd name="T21" fmla="*/ 6547 h 114"/>
                  <a:gd name="T22" fmla="*/ 25 w 74"/>
                  <a:gd name="T23" fmla="*/ 6546 h 114"/>
                  <a:gd name="T24" fmla="*/ 62 w 74"/>
                  <a:gd name="T25" fmla="*/ 6546 h 114"/>
                  <a:gd name="T26" fmla="*/ 58 w 74"/>
                  <a:gd name="T27" fmla="*/ 6542 h 114"/>
                  <a:gd name="T28" fmla="*/ 52 w 74"/>
                  <a:gd name="T29" fmla="*/ 6536 h 114"/>
                  <a:gd name="T30" fmla="*/ 44 w 74"/>
                  <a:gd name="T31" fmla="*/ 6533 h 11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74" h="114">
                    <a:moveTo>
                      <a:pt x="44" y="0"/>
                    </a:moveTo>
                    <a:lnTo>
                      <a:pt x="27" y="0"/>
                    </a:lnTo>
                    <a:lnTo>
                      <a:pt x="20" y="3"/>
                    </a:lnTo>
                    <a:lnTo>
                      <a:pt x="8" y="14"/>
                    </a:lnTo>
                    <a:lnTo>
                      <a:pt x="5" y="21"/>
                    </a:lnTo>
                    <a:lnTo>
                      <a:pt x="3" y="32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12" y="21"/>
                    </a:lnTo>
                    <a:lnTo>
                      <a:pt x="16" y="18"/>
                    </a:lnTo>
                    <a:lnTo>
                      <a:pt x="20" y="14"/>
                    </a:lnTo>
                    <a:lnTo>
                      <a:pt x="25" y="13"/>
                    </a:lnTo>
                    <a:lnTo>
                      <a:pt x="62" y="13"/>
                    </a:lnTo>
                    <a:lnTo>
                      <a:pt x="58" y="9"/>
                    </a:lnTo>
                    <a:lnTo>
                      <a:pt x="52" y="3"/>
                    </a:lnTo>
                    <a:lnTo>
                      <a:pt x="44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70" name="Group 69"/>
            <p:cNvGrpSpPr>
              <a:grpSpLocks/>
            </p:cNvGrpSpPr>
            <p:nvPr/>
          </p:nvGrpSpPr>
          <p:grpSpPr bwMode="auto">
            <a:xfrm>
              <a:off x="1106" y="6533"/>
              <a:ext cx="72" cy="116"/>
              <a:chOff x="1106" y="6533"/>
              <a:chExt cx="72" cy="116"/>
            </a:xfrm>
          </p:grpSpPr>
          <p:sp>
            <p:nvSpPr>
              <p:cNvPr id="61143" name="Freeform 70"/>
              <p:cNvSpPr>
                <a:spLocks/>
              </p:cNvSpPr>
              <p:nvPr/>
            </p:nvSpPr>
            <p:spPr bwMode="auto">
              <a:xfrm>
                <a:off x="1106" y="6533"/>
                <a:ext cx="72" cy="116"/>
              </a:xfrm>
              <a:custGeom>
                <a:avLst/>
                <a:gdLst>
                  <a:gd name="T0" fmla="*/ 45 w 72"/>
                  <a:gd name="T1" fmla="*/ 6533 h 116"/>
                  <a:gd name="T2" fmla="*/ 31 w 72"/>
                  <a:gd name="T3" fmla="*/ 6533 h 116"/>
                  <a:gd name="T4" fmla="*/ 26 w 72"/>
                  <a:gd name="T5" fmla="*/ 6535 h 116"/>
                  <a:gd name="T6" fmla="*/ 21 w 72"/>
                  <a:gd name="T7" fmla="*/ 6539 h 116"/>
                  <a:gd name="T8" fmla="*/ 15 w 72"/>
                  <a:gd name="T9" fmla="*/ 6543 h 116"/>
                  <a:gd name="T10" fmla="*/ 9 w 72"/>
                  <a:gd name="T11" fmla="*/ 6550 h 116"/>
                  <a:gd name="T12" fmla="*/ 6 w 72"/>
                  <a:gd name="T13" fmla="*/ 6559 h 116"/>
                  <a:gd name="T14" fmla="*/ 2 w 72"/>
                  <a:gd name="T15" fmla="*/ 6568 h 116"/>
                  <a:gd name="T16" fmla="*/ 0 w 72"/>
                  <a:gd name="T17" fmla="*/ 6579 h 116"/>
                  <a:gd name="T18" fmla="*/ 0 w 72"/>
                  <a:gd name="T19" fmla="*/ 6607 h 116"/>
                  <a:gd name="T20" fmla="*/ 3 w 72"/>
                  <a:gd name="T21" fmla="*/ 6620 h 116"/>
                  <a:gd name="T22" fmla="*/ 9 w 72"/>
                  <a:gd name="T23" fmla="*/ 6630 h 116"/>
                  <a:gd name="T24" fmla="*/ 16 w 72"/>
                  <a:gd name="T25" fmla="*/ 6643 h 116"/>
                  <a:gd name="T26" fmla="*/ 25 w 72"/>
                  <a:gd name="T27" fmla="*/ 6649 h 116"/>
                  <a:gd name="T28" fmla="*/ 41 w 72"/>
                  <a:gd name="T29" fmla="*/ 6649 h 116"/>
                  <a:gd name="T30" fmla="*/ 46 w 72"/>
                  <a:gd name="T31" fmla="*/ 6647 h 116"/>
                  <a:gd name="T32" fmla="*/ 51 w 72"/>
                  <a:gd name="T33" fmla="*/ 6644 h 116"/>
                  <a:gd name="T34" fmla="*/ 30 w 72"/>
                  <a:gd name="T35" fmla="*/ 6644 h 116"/>
                  <a:gd name="T36" fmla="*/ 25 w 72"/>
                  <a:gd name="T37" fmla="*/ 6640 h 116"/>
                  <a:gd name="T38" fmla="*/ 22 w 72"/>
                  <a:gd name="T39" fmla="*/ 6632 h 116"/>
                  <a:gd name="T40" fmla="*/ 18 w 72"/>
                  <a:gd name="T41" fmla="*/ 6622 h 116"/>
                  <a:gd name="T42" fmla="*/ 16 w 72"/>
                  <a:gd name="T43" fmla="*/ 6609 h 116"/>
                  <a:gd name="T44" fmla="*/ 16 w 72"/>
                  <a:gd name="T45" fmla="*/ 6584 h 116"/>
                  <a:gd name="T46" fmla="*/ 17 w 72"/>
                  <a:gd name="T47" fmla="*/ 6575 h 116"/>
                  <a:gd name="T48" fmla="*/ 18 w 72"/>
                  <a:gd name="T49" fmla="*/ 6565 h 116"/>
                  <a:gd name="T50" fmla="*/ 20 w 72"/>
                  <a:gd name="T51" fmla="*/ 6555 h 116"/>
                  <a:gd name="T52" fmla="*/ 22 w 72"/>
                  <a:gd name="T53" fmla="*/ 6548 h 116"/>
                  <a:gd name="T54" fmla="*/ 26 w 72"/>
                  <a:gd name="T55" fmla="*/ 6544 h 116"/>
                  <a:gd name="T56" fmla="*/ 29 w 72"/>
                  <a:gd name="T57" fmla="*/ 6540 h 116"/>
                  <a:gd name="T58" fmla="*/ 32 w 72"/>
                  <a:gd name="T59" fmla="*/ 6539 h 116"/>
                  <a:gd name="T60" fmla="*/ 53 w 72"/>
                  <a:gd name="T61" fmla="*/ 6539 h 116"/>
                  <a:gd name="T62" fmla="*/ 52 w 72"/>
                  <a:gd name="T63" fmla="*/ 6538 h 116"/>
                  <a:gd name="T64" fmla="*/ 45 w 72"/>
                  <a:gd name="T65" fmla="*/ 6533 h 1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2" h="116">
                    <a:moveTo>
                      <a:pt x="45" y="0"/>
                    </a:moveTo>
                    <a:lnTo>
                      <a:pt x="31" y="0"/>
                    </a:lnTo>
                    <a:lnTo>
                      <a:pt x="26" y="2"/>
                    </a:lnTo>
                    <a:lnTo>
                      <a:pt x="21" y="6"/>
                    </a:lnTo>
                    <a:lnTo>
                      <a:pt x="15" y="10"/>
                    </a:lnTo>
                    <a:lnTo>
                      <a:pt x="9" y="17"/>
                    </a:lnTo>
                    <a:lnTo>
                      <a:pt x="6" y="26"/>
                    </a:lnTo>
                    <a:lnTo>
                      <a:pt x="2" y="35"/>
                    </a:lnTo>
                    <a:lnTo>
                      <a:pt x="0" y="46"/>
                    </a:lnTo>
                    <a:lnTo>
                      <a:pt x="0" y="74"/>
                    </a:lnTo>
                    <a:lnTo>
                      <a:pt x="3" y="87"/>
                    </a:lnTo>
                    <a:lnTo>
                      <a:pt x="9" y="97"/>
                    </a:lnTo>
                    <a:lnTo>
                      <a:pt x="16" y="110"/>
                    </a:lnTo>
                    <a:lnTo>
                      <a:pt x="25" y="116"/>
                    </a:lnTo>
                    <a:lnTo>
                      <a:pt x="41" y="116"/>
                    </a:lnTo>
                    <a:lnTo>
                      <a:pt x="46" y="114"/>
                    </a:lnTo>
                    <a:lnTo>
                      <a:pt x="51" y="111"/>
                    </a:lnTo>
                    <a:lnTo>
                      <a:pt x="30" y="111"/>
                    </a:lnTo>
                    <a:lnTo>
                      <a:pt x="25" y="107"/>
                    </a:lnTo>
                    <a:lnTo>
                      <a:pt x="22" y="99"/>
                    </a:lnTo>
                    <a:lnTo>
                      <a:pt x="18" y="89"/>
                    </a:lnTo>
                    <a:lnTo>
                      <a:pt x="16" y="76"/>
                    </a:lnTo>
                    <a:lnTo>
                      <a:pt x="16" y="51"/>
                    </a:lnTo>
                    <a:lnTo>
                      <a:pt x="17" y="42"/>
                    </a:lnTo>
                    <a:lnTo>
                      <a:pt x="18" y="32"/>
                    </a:lnTo>
                    <a:lnTo>
                      <a:pt x="20" y="22"/>
                    </a:lnTo>
                    <a:lnTo>
                      <a:pt x="22" y="15"/>
                    </a:lnTo>
                    <a:lnTo>
                      <a:pt x="26" y="11"/>
                    </a:lnTo>
                    <a:lnTo>
                      <a:pt x="29" y="7"/>
                    </a:lnTo>
                    <a:lnTo>
                      <a:pt x="32" y="6"/>
                    </a:lnTo>
                    <a:lnTo>
                      <a:pt x="53" y="6"/>
                    </a:lnTo>
                    <a:lnTo>
                      <a:pt x="52" y="5"/>
                    </a:lnTo>
                    <a:lnTo>
                      <a:pt x="45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44" name="Freeform 71"/>
              <p:cNvSpPr>
                <a:spLocks/>
              </p:cNvSpPr>
              <p:nvPr/>
            </p:nvSpPr>
            <p:spPr bwMode="auto">
              <a:xfrm>
                <a:off x="1106" y="6533"/>
                <a:ext cx="72" cy="116"/>
              </a:xfrm>
              <a:custGeom>
                <a:avLst/>
                <a:gdLst>
                  <a:gd name="T0" fmla="*/ 53 w 72"/>
                  <a:gd name="T1" fmla="*/ 6539 h 116"/>
                  <a:gd name="T2" fmla="*/ 39 w 72"/>
                  <a:gd name="T3" fmla="*/ 6539 h 116"/>
                  <a:gd name="T4" fmla="*/ 42 w 72"/>
                  <a:gd name="T5" fmla="*/ 6539 h 116"/>
                  <a:gd name="T6" fmla="*/ 47 w 72"/>
                  <a:gd name="T7" fmla="*/ 6544 h 116"/>
                  <a:gd name="T8" fmla="*/ 50 w 72"/>
                  <a:gd name="T9" fmla="*/ 6548 h 116"/>
                  <a:gd name="T10" fmla="*/ 52 w 72"/>
                  <a:gd name="T11" fmla="*/ 6555 h 116"/>
                  <a:gd name="T12" fmla="*/ 55 w 72"/>
                  <a:gd name="T13" fmla="*/ 6563 h 116"/>
                  <a:gd name="T14" fmla="*/ 56 w 72"/>
                  <a:gd name="T15" fmla="*/ 6574 h 116"/>
                  <a:gd name="T16" fmla="*/ 56 w 72"/>
                  <a:gd name="T17" fmla="*/ 6590 h 116"/>
                  <a:gd name="T18" fmla="*/ 45 w 72"/>
                  <a:gd name="T19" fmla="*/ 6640 h 116"/>
                  <a:gd name="T20" fmla="*/ 42 w 72"/>
                  <a:gd name="T21" fmla="*/ 6642 h 116"/>
                  <a:gd name="T22" fmla="*/ 39 w 72"/>
                  <a:gd name="T23" fmla="*/ 6644 h 116"/>
                  <a:gd name="T24" fmla="*/ 51 w 72"/>
                  <a:gd name="T25" fmla="*/ 6644 h 116"/>
                  <a:gd name="T26" fmla="*/ 72 w 72"/>
                  <a:gd name="T27" fmla="*/ 6603 h 116"/>
                  <a:gd name="T28" fmla="*/ 72 w 72"/>
                  <a:gd name="T29" fmla="*/ 6590 h 116"/>
                  <a:gd name="T30" fmla="*/ 70 w 72"/>
                  <a:gd name="T31" fmla="*/ 6568 h 116"/>
                  <a:gd name="T32" fmla="*/ 62 w 72"/>
                  <a:gd name="T33" fmla="*/ 6551 h 116"/>
                  <a:gd name="T34" fmla="*/ 53 w 72"/>
                  <a:gd name="T35" fmla="*/ 6539 h 11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2" h="116">
                    <a:moveTo>
                      <a:pt x="53" y="6"/>
                    </a:moveTo>
                    <a:lnTo>
                      <a:pt x="39" y="6"/>
                    </a:lnTo>
                    <a:lnTo>
                      <a:pt x="42" y="6"/>
                    </a:lnTo>
                    <a:lnTo>
                      <a:pt x="47" y="11"/>
                    </a:lnTo>
                    <a:lnTo>
                      <a:pt x="50" y="15"/>
                    </a:lnTo>
                    <a:lnTo>
                      <a:pt x="52" y="22"/>
                    </a:lnTo>
                    <a:lnTo>
                      <a:pt x="55" y="30"/>
                    </a:lnTo>
                    <a:lnTo>
                      <a:pt x="56" y="41"/>
                    </a:lnTo>
                    <a:lnTo>
                      <a:pt x="56" y="57"/>
                    </a:lnTo>
                    <a:lnTo>
                      <a:pt x="45" y="107"/>
                    </a:lnTo>
                    <a:lnTo>
                      <a:pt x="42" y="109"/>
                    </a:lnTo>
                    <a:lnTo>
                      <a:pt x="39" y="111"/>
                    </a:lnTo>
                    <a:lnTo>
                      <a:pt x="51" y="111"/>
                    </a:lnTo>
                    <a:lnTo>
                      <a:pt x="72" y="70"/>
                    </a:lnTo>
                    <a:lnTo>
                      <a:pt x="72" y="57"/>
                    </a:lnTo>
                    <a:lnTo>
                      <a:pt x="70" y="35"/>
                    </a:lnTo>
                    <a:lnTo>
                      <a:pt x="62" y="18"/>
                    </a:lnTo>
                    <a:lnTo>
                      <a:pt x="53" y="6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71" name="Group 72"/>
            <p:cNvGrpSpPr>
              <a:grpSpLocks/>
            </p:cNvGrpSpPr>
            <p:nvPr/>
          </p:nvGrpSpPr>
          <p:grpSpPr bwMode="auto">
            <a:xfrm>
              <a:off x="1189" y="6519"/>
              <a:ext cx="56" cy="57"/>
              <a:chOff x="1189" y="6519"/>
              <a:chExt cx="56" cy="57"/>
            </a:xfrm>
          </p:grpSpPr>
          <p:sp>
            <p:nvSpPr>
              <p:cNvPr id="61141" name="Freeform 73"/>
              <p:cNvSpPr>
                <a:spLocks/>
              </p:cNvSpPr>
              <p:nvPr/>
            </p:nvSpPr>
            <p:spPr bwMode="auto">
              <a:xfrm>
                <a:off x="1189" y="6519"/>
                <a:ext cx="56" cy="57"/>
              </a:xfrm>
              <a:custGeom>
                <a:avLst/>
                <a:gdLst>
                  <a:gd name="T0" fmla="*/ 34 w 56"/>
                  <a:gd name="T1" fmla="*/ 6519 h 57"/>
                  <a:gd name="T2" fmla="*/ 25 w 56"/>
                  <a:gd name="T3" fmla="*/ 6519 h 57"/>
                  <a:gd name="T4" fmla="*/ 20 w 56"/>
                  <a:gd name="T5" fmla="*/ 6521 h 57"/>
                  <a:gd name="T6" fmla="*/ 11 w 56"/>
                  <a:gd name="T7" fmla="*/ 6526 h 57"/>
                  <a:gd name="T8" fmla="*/ 7 w 56"/>
                  <a:gd name="T9" fmla="*/ 6530 h 57"/>
                  <a:gd name="T10" fmla="*/ 4 w 56"/>
                  <a:gd name="T11" fmla="*/ 6535 h 57"/>
                  <a:gd name="T12" fmla="*/ 2 w 56"/>
                  <a:gd name="T13" fmla="*/ 6540 h 57"/>
                  <a:gd name="T14" fmla="*/ 0 w 56"/>
                  <a:gd name="T15" fmla="*/ 6545 h 57"/>
                  <a:gd name="T16" fmla="*/ 0 w 56"/>
                  <a:gd name="T17" fmla="*/ 6557 h 57"/>
                  <a:gd name="T18" fmla="*/ 3 w 56"/>
                  <a:gd name="T19" fmla="*/ 6564 h 57"/>
                  <a:gd name="T20" fmla="*/ 8 w 56"/>
                  <a:gd name="T21" fmla="*/ 6569 h 57"/>
                  <a:gd name="T22" fmla="*/ 13 w 56"/>
                  <a:gd name="T23" fmla="*/ 6574 h 57"/>
                  <a:gd name="T24" fmla="*/ 20 w 56"/>
                  <a:gd name="T25" fmla="*/ 6577 h 57"/>
                  <a:gd name="T26" fmla="*/ 33 w 56"/>
                  <a:gd name="T27" fmla="*/ 6577 h 57"/>
                  <a:gd name="T28" fmla="*/ 38 w 56"/>
                  <a:gd name="T29" fmla="*/ 6575 h 57"/>
                  <a:gd name="T30" fmla="*/ 42 w 56"/>
                  <a:gd name="T31" fmla="*/ 6573 h 57"/>
                  <a:gd name="T32" fmla="*/ 24 w 56"/>
                  <a:gd name="T33" fmla="*/ 6573 h 57"/>
                  <a:gd name="T34" fmla="*/ 20 w 56"/>
                  <a:gd name="T35" fmla="*/ 6570 h 57"/>
                  <a:gd name="T36" fmla="*/ 16 w 56"/>
                  <a:gd name="T37" fmla="*/ 6565 h 57"/>
                  <a:gd name="T38" fmla="*/ 13 w 56"/>
                  <a:gd name="T39" fmla="*/ 6559 h 57"/>
                  <a:gd name="T40" fmla="*/ 11 w 56"/>
                  <a:gd name="T41" fmla="*/ 6553 h 57"/>
                  <a:gd name="T42" fmla="*/ 11 w 56"/>
                  <a:gd name="T43" fmla="*/ 6538 h 57"/>
                  <a:gd name="T44" fmla="*/ 13 w 56"/>
                  <a:gd name="T45" fmla="*/ 6533 h 57"/>
                  <a:gd name="T46" fmla="*/ 19 w 56"/>
                  <a:gd name="T47" fmla="*/ 6525 h 57"/>
                  <a:gd name="T48" fmla="*/ 23 w 56"/>
                  <a:gd name="T49" fmla="*/ 6523 h 57"/>
                  <a:gd name="T50" fmla="*/ 43 w 56"/>
                  <a:gd name="T51" fmla="*/ 6523 h 57"/>
                  <a:gd name="T52" fmla="*/ 38 w 56"/>
                  <a:gd name="T53" fmla="*/ 6521 h 57"/>
                  <a:gd name="T54" fmla="*/ 34 w 56"/>
                  <a:gd name="T55" fmla="*/ 6519 h 5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6" h="57">
                    <a:moveTo>
                      <a:pt x="34" y="0"/>
                    </a:moveTo>
                    <a:lnTo>
                      <a:pt x="25" y="0"/>
                    </a:lnTo>
                    <a:lnTo>
                      <a:pt x="20" y="2"/>
                    </a:lnTo>
                    <a:lnTo>
                      <a:pt x="11" y="7"/>
                    </a:lnTo>
                    <a:lnTo>
                      <a:pt x="7" y="11"/>
                    </a:lnTo>
                    <a:lnTo>
                      <a:pt x="4" y="16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3" y="45"/>
                    </a:lnTo>
                    <a:lnTo>
                      <a:pt x="8" y="50"/>
                    </a:lnTo>
                    <a:lnTo>
                      <a:pt x="13" y="55"/>
                    </a:lnTo>
                    <a:lnTo>
                      <a:pt x="20" y="58"/>
                    </a:lnTo>
                    <a:lnTo>
                      <a:pt x="33" y="58"/>
                    </a:lnTo>
                    <a:lnTo>
                      <a:pt x="38" y="56"/>
                    </a:lnTo>
                    <a:lnTo>
                      <a:pt x="42" y="54"/>
                    </a:lnTo>
                    <a:lnTo>
                      <a:pt x="24" y="54"/>
                    </a:lnTo>
                    <a:lnTo>
                      <a:pt x="20" y="51"/>
                    </a:lnTo>
                    <a:lnTo>
                      <a:pt x="16" y="46"/>
                    </a:lnTo>
                    <a:lnTo>
                      <a:pt x="13" y="40"/>
                    </a:lnTo>
                    <a:lnTo>
                      <a:pt x="11" y="34"/>
                    </a:lnTo>
                    <a:lnTo>
                      <a:pt x="11" y="19"/>
                    </a:lnTo>
                    <a:lnTo>
                      <a:pt x="13" y="14"/>
                    </a:lnTo>
                    <a:lnTo>
                      <a:pt x="19" y="6"/>
                    </a:lnTo>
                    <a:lnTo>
                      <a:pt x="23" y="4"/>
                    </a:lnTo>
                    <a:lnTo>
                      <a:pt x="43" y="4"/>
                    </a:lnTo>
                    <a:lnTo>
                      <a:pt x="38" y="2"/>
                    </a:lnTo>
                    <a:lnTo>
                      <a:pt x="34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42" name="Freeform 74"/>
              <p:cNvSpPr>
                <a:spLocks/>
              </p:cNvSpPr>
              <p:nvPr/>
            </p:nvSpPr>
            <p:spPr bwMode="auto">
              <a:xfrm>
                <a:off x="1189" y="6519"/>
                <a:ext cx="56" cy="57"/>
              </a:xfrm>
              <a:custGeom>
                <a:avLst/>
                <a:gdLst>
                  <a:gd name="T0" fmla="*/ 43 w 56"/>
                  <a:gd name="T1" fmla="*/ 6523 h 57"/>
                  <a:gd name="T2" fmla="*/ 31 w 56"/>
                  <a:gd name="T3" fmla="*/ 6523 h 57"/>
                  <a:gd name="T4" fmla="*/ 35 w 56"/>
                  <a:gd name="T5" fmla="*/ 6525 h 57"/>
                  <a:gd name="T6" fmla="*/ 38 w 56"/>
                  <a:gd name="T7" fmla="*/ 6529 h 57"/>
                  <a:gd name="T8" fmla="*/ 43 w 56"/>
                  <a:gd name="T9" fmla="*/ 6534 h 57"/>
                  <a:gd name="T10" fmla="*/ 45 w 56"/>
                  <a:gd name="T11" fmla="*/ 6541 h 57"/>
                  <a:gd name="T12" fmla="*/ 45 w 56"/>
                  <a:gd name="T13" fmla="*/ 6558 h 57"/>
                  <a:gd name="T14" fmla="*/ 44 w 56"/>
                  <a:gd name="T15" fmla="*/ 6564 h 57"/>
                  <a:gd name="T16" fmla="*/ 41 w 56"/>
                  <a:gd name="T17" fmla="*/ 6567 h 57"/>
                  <a:gd name="T18" fmla="*/ 38 w 56"/>
                  <a:gd name="T19" fmla="*/ 6571 h 57"/>
                  <a:gd name="T20" fmla="*/ 34 w 56"/>
                  <a:gd name="T21" fmla="*/ 6573 h 57"/>
                  <a:gd name="T22" fmla="*/ 42 w 56"/>
                  <a:gd name="T23" fmla="*/ 6573 h 57"/>
                  <a:gd name="T24" fmla="*/ 46 w 56"/>
                  <a:gd name="T25" fmla="*/ 6570 h 57"/>
                  <a:gd name="T26" fmla="*/ 50 w 56"/>
                  <a:gd name="T27" fmla="*/ 6566 h 57"/>
                  <a:gd name="T28" fmla="*/ 52 w 56"/>
                  <a:gd name="T29" fmla="*/ 6561 h 57"/>
                  <a:gd name="T30" fmla="*/ 55 w 56"/>
                  <a:gd name="T31" fmla="*/ 6557 h 57"/>
                  <a:gd name="T32" fmla="*/ 56 w 56"/>
                  <a:gd name="T33" fmla="*/ 6552 h 57"/>
                  <a:gd name="T34" fmla="*/ 56 w 56"/>
                  <a:gd name="T35" fmla="*/ 6542 h 57"/>
                  <a:gd name="T36" fmla="*/ 55 w 56"/>
                  <a:gd name="T37" fmla="*/ 6538 h 57"/>
                  <a:gd name="T38" fmla="*/ 50 w 56"/>
                  <a:gd name="T39" fmla="*/ 6529 h 57"/>
                  <a:gd name="T40" fmla="*/ 47 w 56"/>
                  <a:gd name="T41" fmla="*/ 6526 h 57"/>
                  <a:gd name="T42" fmla="*/ 43 w 56"/>
                  <a:gd name="T43" fmla="*/ 6523 h 5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6" h="57">
                    <a:moveTo>
                      <a:pt x="43" y="4"/>
                    </a:moveTo>
                    <a:lnTo>
                      <a:pt x="31" y="4"/>
                    </a:lnTo>
                    <a:lnTo>
                      <a:pt x="35" y="6"/>
                    </a:lnTo>
                    <a:lnTo>
                      <a:pt x="38" y="10"/>
                    </a:lnTo>
                    <a:lnTo>
                      <a:pt x="43" y="15"/>
                    </a:lnTo>
                    <a:lnTo>
                      <a:pt x="45" y="22"/>
                    </a:lnTo>
                    <a:lnTo>
                      <a:pt x="45" y="39"/>
                    </a:lnTo>
                    <a:lnTo>
                      <a:pt x="44" y="45"/>
                    </a:lnTo>
                    <a:lnTo>
                      <a:pt x="41" y="48"/>
                    </a:lnTo>
                    <a:lnTo>
                      <a:pt x="38" y="52"/>
                    </a:lnTo>
                    <a:lnTo>
                      <a:pt x="34" y="54"/>
                    </a:lnTo>
                    <a:lnTo>
                      <a:pt x="42" y="54"/>
                    </a:lnTo>
                    <a:lnTo>
                      <a:pt x="46" y="51"/>
                    </a:lnTo>
                    <a:lnTo>
                      <a:pt x="50" y="47"/>
                    </a:lnTo>
                    <a:lnTo>
                      <a:pt x="52" y="42"/>
                    </a:lnTo>
                    <a:lnTo>
                      <a:pt x="55" y="38"/>
                    </a:lnTo>
                    <a:lnTo>
                      <a:pt x="56" y="33"/>
                    </a:lnTo>
                    <a:lnTo>
                      <a:pt x="56" y="23"/>
                    </a:lnTo>
                    <a:lnTo>
                      <a:pt x="55" y="19"/>
                    </a:lnTo>
                    <a:lnTo>
                      <a:pt x="50" y="10"/>
                    </a:lnTo>
                    <a:lnTo>
                      <a:pt x="47" y="7"/>
                    </a:lnTo>
                    <a:lnTo>
                      <a:pt x="43" y="4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72" name="Group 75"/>
            <p:cNvGrpSpPr>
              <a:grpSpLocks/>
            </p:cNvGrpSpPr>
            <p:nvPr/>
          </p:nvGrpSpPr>
          <p:grpSpPr bwMode="auto">
            <a:xfrm>
              <a:off x="1275" y="5653"/>
              <a:ext cx="23" cy="2"/>
              <a:chOff x="1275" y="5653"/>
              <a:chExt cx="23" cy="2"/>
            </a:xfrm>
          </p:grpSpPr>
          <p:sp>
            <p:nvSpPr>
              <p:cNvPr id="61140" name="Freeform 76"/>
              <p:cNvSpPr>
                <a:spLocks/>
              </p:cNvSpPr>
              <p:nvPr/>
            </p:nvSpPr>
            <p:spPr bwMode="auto">
              <a:xfrm>
                <a:off x="1275" y="5653"/>
                <a:ext cx="23" cy="2"/>
              </a:xfrm>
              <a:custGeom>
                <a:avLst/>
                <a:gdLst>
                  <a:gd name="T0" fmla="*/ 23 w 23"/>
                  <a:gd name="T1" fmla="*/ 0 h 2"/>
                  <a:gd name="T2" fmla="*/ 0 w 23"/>
                  <a:gd name="T3" fmla="*/ 0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3" h="2">
                    <a:moveTo>
                      <a:pt x="23" y="0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73" name="Group 77"/>
            <p:cNvGrpSpPr>
              <a:grpSpLocks/>
            </p:cNvGrpSpPr>
            <p:nvPr/>
          </p:nvGrpSpPr>
          <p:grpSpPr bwMode="auto">
            <a:xfrm>
              <a:off x="1019" y="5597"/>
              <a:ext cx="74" cy="114"/>
              <a:chOff x="1019" y="5597"/>
              <a:chExt cx="74" cy="114"/>
            </a:xfrm>
          </p:grpSpPr>
          <p:sp>
            <p:nvSpPr>
              <p:cNvPr id="61137" name="Freeform 78"/>
              <p:cNvSpPr>
                <a:spLocks/>
              </p:cNvSpPr>
              <p:nvPr/>
            </p:nvSpPr>
            <p:spPr bwMode="auto">
              <a:xfrm>
                <a:off x="1019" y="5597"/>
                <a:ext cx="74" cy="114"/>
              </a:xfrm>
              <a:custGeom>
                <a:avLst/>
                <a:gdLst>
                  <a:gd name="T0" fmla="*/ 62 w 74"/>
                  <a:gd name="T1" fmla="*/ 5609 h 114"/>
                  <a:gd name="T2" fmla="*/ 37 w 74"/>
                  <a:gd name="T3" fmla="*/ 5609 h 114"/>
                  <a:gd name="T4" fmla="*/ 42 w 74"/>
                  <a:gd name="T5" fmla="*/ 5612 h 114"/>
                  <a:gd name="T6" fmla="*/ 46 w 74"/>
                  <a:gd name="T7" fmla="*/ 5616 h 114"/>
                  <a:gd name="T8" fmla="*/ 51 w 74"/>
                  <a:gd name="T9" fmla="*/ 5621 h 114"/>
                  <a:gd name="T10" fmla="*/ 53 w 74"/>
                  <a:gd name="T11" fmla="*/ 5626 h 114"/>
                  <a:gd name="T12" fmla="*/ 53 w 74"/>
                  <a:gd name="T13" fmla="*/ 5643 h 114"/>
                  <a:gd name="T14" fmla="*/ 49 w 74"/>
                  <a:gd name="T15" fmla="*/ 5653 h 114"/>
                  <a:gd name="T16" fmla="*/ 41 w 74"/>
                  <a:gd name="T17" fmla="*/ 5664 h 114"/>
                  <a:gd name="T18" fmla="*/ 31 w 74"/>
                  <a:gd name="T19" fmla="*/ 5677 h 114"/>
                  <a:gd name="T20" fmla="*/ 17 w 74"/>
                  <a:gd name="T21" fmla="*/ 5691 h 114"/>
                  <a:gd name="T22" fmla="*/ 0 w 74"/>
                  <a:gd name="T23" fmla="*/ 5711 h 114"/>
                  <a:gd name="T24" fmla="*/ 66 w 74"/>
                  <a:gd name="T25" fmla="*/ 5711 h 114"/>
                  <a:gd name="T26" fmla="*/ 70 w 74"/>
                  <a:gd name="T27" fmla="*/ 5698 h 114"/>
                  <a:gd name="T28" fmla="*/ 18 w 74"/>
                  <a:gd name="T29" fmla="*/ 5698 h 114"/>
                  <a:gd name="T30" fmla="*/ 21 w 74"/>
                  <a:gd name="T31" fmla="*/ 5695 h 114"/>
                  <a:gd name="T32" fmla="*/ 63 w 74"/>
                  <a:gd name="T33" fmla="*/ 5643 h 114"/>
                  <a:gd name="T34" fmla="*/ 67 w 74"/>
                  <a:gd name="T35" fmla="*/ 5632 h 114"/>
                  <a:gd name="T36" fmla="*/ 67 w 74"/>
                  <a:gd name="T37" fmla="*/ 5618 h 114"/>
                  <a:gd name="T38" fmla="*/ 64 w 74"/>
                  <a:gd name="T39" fmla="*/ 5611 h 114"/>
                  <a:gd name="T40" fmla="*/ 62 w 74"/>
                  <a:gd name="T41" fmla="*/ 5609 h 11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74" h="114">
                    <a:moveTo>
                      <a:pt x="62" y="12"/>
                    </a:moveTo>
                    <a:lnTo>
                      <a:pt x="37" y="12"/>
                    </a:lnTo>
                    <a:lnTo>
                      <a:pt x="42" y="15"/>
                    </a:lnTo>
                    <a:lnTo>
                      <a:pt x="46" y="19"/>
                    </a:lnTo>
                    <a:lnTo>
                      <a:pt x="51" y="24"/>
                    </a:lnTo>
                    <a:lnTo>
                      <a:pt x="53" y="29"/>
                    </a:lnTo>
                    <a:lnTo>
                      <a:pt x="53" y="46"/>
                    </a:lnTo>
                    <a:lnTo>
                      <a:pt x="49" y="56"/>
                    </a:lnTo>
                    <a:lnTo>
                      <a:pt x="41" y="67"/>
                    </a:lnTo>
                    <a:lnTo>
                      <a:pt x="31" y="80"/>
                    </a:lnTo>
                    <a:lnTo>
                      <a:pt x="17" y="94"/>
                    </a:lnTo>
                    <a:lnTo>
                      <a:pt x="0" y="114"/>
                    </a:lnTo>
                    <a:lnTo>
                      <a:pt x="66" y="114"/>
                    </a:lnTo>
                    <a:lnTo>
                      <a:pt x="70" y="101"/>
                    </a:lnTo>
                    <a:lnTo>
                      <a:pt x="18" y="101"/>
                    </a:lnTo>
                    <a:lnTo>
                      <a:pt x="21" y="98"/>
                    </a:lnTo>
                    <a:lnTo>
                      <a:pt x="63" y="46"/>
                    </a:lnTo>
                    <a:lnTo>
                      <a:pt x="67" y="35"/>
                    </a:lnTo>
                    <a:lnTo>
                      <a:pt x="67" y="21"/>
                    </a:lnTo>
                    <a:lnTo>
                      <a:pt x="64" y="14"/>
                    </a:lnTo>
                    <a:lnTo>
                      <a:pt x="62" y="12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38" name="Freeform 79"/>
              <p:cNvSpPr>
                <a:spLocks/>
              </p:cNvSpPr>
              <p:nvPr/>
            </p:nvSpPr>
            <p:spPr bwMode="auto">
              <a:xfrm>
                <a:off x="1019" y="5597"/>
                <a:ext cx="74" cy="114"/>
              </a:xfrm>
              <a:custGeom>
                <a:avLst/>
                <a:gdLst>
                  <a:gd name="T0" fmla="*/ 74 w 74"/>
                  <a:gd name="T1" fmla="*/ 5689 h 114"/>
                  <a:gd name="T2" fmla="*/ 71 w 74"/>
                  <a:gd name="T3" fmla="*/ 5689 h 114"/>
                  <a:gd name="T4" fmla="*/ 69 w 74"/>
                  <a:gd name="T5" fmla="*/ 5691 h 114"/>
                  <a:gd name="T6" fmla="*/ 67 w 74"/>
                  <a:gd name="T7" fmla="*/ 5693 h 114"/>
                  <a:gd name="T8" fmla="*/ 65 w 74"/>
                  <a:gd name="T9" fmla="*/ 5695 h 114"/>
                  <a:gd name="T10" fmla="*/ 64 w 74"/>
                  <a:gd name="T11" fmla="*/ 5696 h 114"/>
                  <a:gd name="T12" fmla="*/ 62 w 74"/>
                  <a:gd name="T13" fmla="*/ 5697 h 114"/>
                  <a:gd name="T14" fmla="*/ 59 w 74"/>
                  <a:gd name="T15" fmla="*/ 5697 h 114"/>
                  <a:gd name="T16" fmla="*/ 57 w 74"/>
                  <a:gd name="T17" fmla="*/ 5698 h 114"/>
                  <a:gd name="T18" fmla="*/ 18 w 74"/>
                  <a:gd name="T19" fmla="*/ 5698 h 114"/>
                  <a:gd name="T20" fmla="*/ 70 w 74"/>
                  <a:gd name="T21" fmla="*/ 5698 h 114"/>
                  <a:gd name="T22" fmla="*/ 74 w 74"/>
                  <a:gd name="T23" fmla="*/ 5689 h 11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4" h="114">
                    <a:moveTo>
                      <a:pt x="74" y="92"/>
                    </a:moveTo>
                    <a:lnTo>
                      <a:pt x="71" y="92"/>
                    </a:lnTo>
                    <a:lnTo>
                      <a:pt x="69" y="94"/>
                    </a:lnTo>
                    <a:lnTo>
                      <a:pt x="67" y="96"/>
                    </a:lnTo>
                    <a:lnTo>
                      <a:pt x="65" y="98"/>
                    </a:lnTo>
                    <a:lnTo>
                      <a:pt x="64" y="99"/>
                    </a:lnTo>
                    <a:lnTo>
                      <a:pt x="62" y="100"/>
                    </a:lnTo>
                    <a:lnTo>
                      <a:pt x="59" y="100"/>
                    </a:lnTo>
                    <a:lnTo>
                      <a:pt x="57" y="101"/>
                    </a:lnTo>
                    <a:lnTo>
                      <a:pt x="18" y="101"/>
                    </a:lnTo>
                    <a:lnTo>
                      <a:pt x="70" y="101"/>
                    </a:lnTo>
                    <a:lnTo>
                      <a:pt x="74" y="92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39" name="Freeform 80"/>
              <p:cNvSpPr>
                <a:spLocks/>
              </p:cNvSpPr>
              <p:nvPr/>
            </p:nvSpPr>
            <p:spPr bwMode="auto">
              <a:xfrm>
                <a:off x="1019" y="5597"/>
                <a:ext cx="74" cy="114"/>
              </a:xfrm>
              <a:custGeom>
                <a:avLst/>
                <a:gdLst>
                  <a:gd name="T0" fmla="*/ 44 w 74"/>
                  <a:gd name="T1" fmla="*/ 5597 h 114"/>
                  <a:gd name="T2" fmla="*/ 27 w 74"/>
                  <a:gd name="T3" fmla="*/ 5597 h 114"/>
                  <a:gd name="T4" fmla="*/ 20 w 74"/>
                  <a:gd name="T5" fmla="*/ 5599 h 114"/>
                  <a:gd name="T6" fmla="*/ 8 w 74"/>
                  <a:gd name="T7" fmla="*/ 5610 h 114"/>
                  <a:gd name="T8" fmla="*/ 5 w 74"/>
                  <a:gd name="T9" fmla="*/ 5618 h 114"/>
                  <a:gd name="T10" fmla="*/ 3 w 74"/>
                  <a:gd name="T11" fmla="*/ 5628 h 114"/>
                  <a:gd name="T12" fmla="*/ 6 w 74"/>
                  <a:gd name="T13" fmla="*/ 5628 h 114"/>
                  <a:gd name="T14" fmla="*/ 8 w 74"/>
                  <a:gd name="T15" fmla="*/ 5622 h 114"/>
                  <a:gd name="T16" fmla="*/ 12 w 74"/>
                  <a:gd name="T17" fmla="*/ 5617 h 114"/>
                  <a:gd name="T18" fmla="*/ 16 w 74"/>
                  <a:gd name="T19" fmla="*/ 5614 h 114"/>
                  <a:gd name="T20" fmla="*/ 20 w 74"/>
                  <a:gd name="T21" fmla="*/ 5611 h 114"/>
                  <a:gd name="T22" fmla="*/ 25 w 74"/>
                  <a:gd name="T23" fmla="*/ 5609 h 114"/>
                  <a:gd name="T24" fmla="*/ 62 w 74"/>
                  <a:gd name="T25" fmla="*/ 5609 h 114"/>
                  <a:gd name="T26" fmla="*/ 58 w 74"/>
                  <a:gd name="T27" fmla="*/ 5605 h 114"/>
                  <a:gd name="T28" fmla="*/ 52 w 74"/>
                  <a:gd name="T29" fmla="*/ 5599 h 114"/>
                  <a:gd name="T30" fmla="*/ 44 w 74"/>
                  <a:gd name="T31" fmla="*/ 5597 h 11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74" h="114">
                    <a:moveTo>
                      <a:pt x="44" y="0"/>
                    </a:moveTo>
                    <a:lnTo>
                      <a:pt x="27" y="0"/>
                    </a:lnTo>
                    <a:lnTo>
                      <a:pt x="20" y="2"/>
                    </a:lnTo>
                    <a:lnTo>
                      <a:pt x="8" y="13"/>
                    </a:lnTo>
                    <a:lnTo>
                      <a:pt x="5" y="21"/>
                    </a:lnTo>
                    <a:lnTo>
                      <a:pt x="3" y="31"/>
                    </a:lnTo>
                    <a:lnTo>
                      <a:pt x="6" y="31"/>
                    </a:lnTo>
                    <a:lnTo>
                      <a:pt x="8" y="25"/>
                    </a:lnTo>
                    <a:lnTo>
                      <a:pt x="12" y="20"/>
                    </a:lnTo>
                    <a:lnTo>
                      <a:pt x="16" y="17"/>
                    </a:lnTo>
                    <a:lnTo>
                      <a:pt x="20" y="14"/>
                    </a:lnTo>
                    <a:lnTo>
                      <a:pt x="25" y="12"/>
                    </a:lnTo>
                    <a:lnTo>
                      <a:pt x="62" y="12"/>
                    </a:lnTo>
                    <a:lnTo>
                      <a:pt x="58" y="8"/>
                    </a:lnTo>
                    <a:lnTo>
                      <a:pt x="52" y="2"/>
                    </a:lnTo>
                    <a:lnTo>
                      <a:pt x="44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74" name="Group 81"/>
            <p:cNvGrpSpPr>
              <a:grpSpLocks/>
            </p:cNvGrpSpPr>
            <p:nvPr/>
          </p:nvGrpSpPr>
          <p:grpSpPr bwMode="auto">
            <a:xfrm>
              <a:off x="1108" y="5599"/>
              <a:ext cx="65" cy="114"/>
              <a:chOff x="1108" y="5599"/>
              <a:chExt cx="65" cy="114"/>
            </a:xfrm>
          </p:grpSpPr>
          <p:sp>
            <p:nvSpPr>
              <p:cNvPr id="61135" name="Freeform 82"/>
              <p:cNvSpPr>
                <a:spLocks/>
              </p:cNvSpPr>
              <p:nvPr/>
            </p:nvSpPr>
            <p:spPr bwMode="auto">
              <a:xfrm>
                <a:off x="1108" y="5599"/>
                <a:ext cx="65" cy="114"/>
              </a:xfrm>
              <a:custGeom>
                <a:avLst/>
                <a:gdLst>
                  <a:gd name="T0" fmla="*/ 5 w 65"/>
                  <a:gd name="T1" fmla="*/ 5696 h 114"/>
                  <a:gd name="T2" fmla="*/ 3 w 65"/>
                  <a:gd name="T3" fmla="*/ 5696 h 114"/>
                  <a:gd name="T4" fmla="*/ 1 w 65"/>
                  <a:gd name="T5" fmla="*/ 5699 h 114"/>
                  <a:gd name="T6" fmla="*/ 0 w 65"/>
                  <a:gd name="T7" fmla="*/ 5700 h 114"/>
                  <a:gd name="T8" fmla="*/ 0 w 65"/>
                  <a:gd name="T9" fmla="*/ 5704 h 114"/>
                  <a:gd name="T10" fmla="*/ 1 w 65"/>
                  <a:gd name="T11" fmla="*/ 5707 h 114"/>
                  <a:gd name="T12" fmla="*/ 4 w 65"/>
                  <a:gd name="T13" fmla="*/ 5709 h 114"/>
                  <a:gd name="T14" fmla="*/ 7 w 65"/>
                  <a:gd name="T15" fmla="*/ 5711 h 114"/>
                  <a:gd name="T16" fmla="*/ 12 w 65"/>
                  <a:gd name="T17" fmla="*/ 5712 h 114"/>
                  <a:gd name="T18" fmla="*/ 26 w 65"/>
                  <a:gd name="T19" fmla="*/ 5712 h 114"/>
                  <a:gd name="T20" fmla="*/ 32 w 65"/>
                  <a:gd name="T21" fmla="*/ 5711 h 114"/>
                  <a:gd name="T22" fmla="*/ 39 w 65"/>
                  <a:gd name="T23" fmla="*/ 5708 h 114"/>
                  <a:gd name="T24" fmla="*/ 43 w 65"/>
                  <a:gd name="T25" fmla="*/ 5706 h 114"/>
                  <a:gd name="T26" fmla="*/ 45 w 65"/>
                  <a:gd name="T27" fmla="*/ 5704 h 114"/>
                  <a:gd name="T28" fmla="*/ 24 w 65"/>
                  <a:gd name="T29" fmla="*/ 5704 h 114"/>
                  <a:gd name="T30" fmla="*/ 20 w 65"/>
                  <a:gd name="T31" fmla="*/ 5703 h 114"/>
                  <a:gd name="T32" fmla="*/ 16 w 65"/>
                  <a:gd name="T33" fmla="*/ 5700 h 114"/>
                  <a:gd name="T34" fmla="*/ 13 w 65"/>
                  <a:gd name="T35" fmla="*/ 5698 h 114"/>
                  <a:gd name="T36" fmla="*/ 10 w 65"/>
                  <a:gd name="T37" fmla="*/ 5696 h 114"/>
                  <a:gd name="T38" fmla="*/ 9 w 65"/>
                  <a:gd name="T39" fmla="*/ 5696 h 114"/>
                  <a:gd name="T40" fmla="*/ 5 w 65"/>
                  <a:gd name="T41" fmla="*/ 5696 h 11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5" h="114">
                    <a:moveTo>
                      <a:pt x="5" y="97"/>
                    </a:moveTo>
                    <a:lnTo>
                      <a:pt x="3" y="97"/>
                    </a:lnTo>
                    <a:lnTo>
                      <a:pt x="1" y="100"/>
                    </a:lnTo>
                    <a:lnTo>
                      <a:pt x="0" y="101"/>
                    </a:lnTo>
                    <a:lnTo>
                      <a:pt x="0" y="105"/>
                    </a:lnTo>
                    <a:lnTo>
                      <a:pt x="1" y="108"/>
                    </a:lnTo>
                    <a:lnTo>
                      <a:pt x="4" y="110"/>
                    </a:lnTo>
                    <a:lnTo>
                      <a:pt x="7" y="112"/>
                    </a:lnTo>
                    <a:lnTo>
                      <a:pt x="12" y="113"/>
                    </a:lnTo>
                    <a:lnTo>
                      <a:pt x="26" y="113"/>
                    </a:lnTo>
                    <a:lnTo>
                      <a:pt x="32" y="112"/>
                    </a:lnTo>
                    <a:lnTo>
                      <a:pt x="39" y="109"/>
                    </a:lnTo>
                    <a:lnTo>
                      <a:pt x="43" y="107"/>
                    </a:lnTo>
                    <a:lnTo>
                      <a:pt x="45" y="105"/>
                    </a:lnTo>
                    <a:lnTo>
                      <a:pt x="24" y="105"/>
                    </a:lnTo>
                    <a:lnTo>
                      <a:pt x="20" y="104"/>
                    </a:lnTo>
                    <a:lnTo>
                      <a:pt x="16" y="101"/>
                    </a:lnTo>
                    <a:lnTo>
                      <a:pt x="13" y="99"/>
                    </a:lnTo>
                    <a:lnTo>
                      <a:pt x="10" y="97"/>
                    </a:lnTo>
                    <a:lnTo>
                      <a:pt x="9" y="97"/>
                    </a:lnTo>
                    <a:lnTo>
                      <a:pt x="5" y="97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36" name="Freeform 83"/>
              <p:cNvSpPr>
                <a:spLocks/>
              </p:cNvSpPr>
              <p:nvPr/>
            </p:nvSpPr>
            <p:spPr bwMode="auto">
              <a:xfrm>
                <a:off x="1108" y="5599"/>
                <a:ext cx="65" cy="114"/>
              </a:xfrm>
              <a:custGeom>
                <a:avLst/>
                <a:gdLst>
                  <a:gd name="T0" fmla="*/ 65 w 65"/>
                  <a:gd name="T1" fmla="*/ 5599 h 114"/>
                  <a:gd name="T2" fmla="*/ 25 w 65"/>
                  <a:gd name="T3" fmla="*/ 5599 h 114"/>
                  <a:gd name="T4" fmla="*/ 4 w 65"/>
                  <a:gd name="T5" fmla="*/ 5642 h 114"/>
                  <a:gd name="T6" fmla="*/ 14 w 65"/>
                  <a:gd name="T7" fmla="*/ 5642 h 114"/>
                  <a:gd name="T8" fmla="*/ 22 w 65"/>
                  <a:gd name="T9" fmla="*/ 5644 h 114"/>
                  <a:gd name="T10" fmla="*/ 53 w 65"/>
                  <a:gd name="T11" fmla="*/ 5672 h 114"/>
                  <a:gd name="T12" fmla="*/ 53 w 65"/>
                  <a:gd name="T13" fmla="*/ 5686 h 114"/>
                  <a:gd name="T14" fmla="*/ 50 w 65"/>
                  <a:gd name="T15" fmla="*/ 5692 h 114"/>
                  <a:gd name="T16" fmla="*/ 45 w 65"/>
                  <a:gd name="T17" fmla="*/ 5697 h 114"/>
                  <a:gd name="T18" fmla="*/ 40 w 65"/>
                  <a:gd name="T19" fmla="*/ 5702 h 114"/>
                  <a:gd name="T20" fmla="*/ 35 w 65"/>
                  <a:gd name="T21" fmla="*/ 5704 h 114"/>
                  <a:gd name="T22" fmla="*/ 45 w 65"/>
                  <a:gd name="T23" fmla="*/ 5704 h 114"/>
                  <a:gd name="T24" fmla="*/ 47 w 65"/>
                  <a:gd name="T25" fmla="*/ 5703 h 114"/>
                  <a:gd name="T26" fmla="*/ 50 w 65"/>
                  <a:gd name="T27" fmla="*/ 5699 h 114"/>
                  <a:gd name="T28" fmla="*/ 54 w 65"/>
                  <a:gd name="T29" fmla="*/ 5696 h 114"/>
                  <a:gd name="T30" fmla="*/ 57 w 65"/>
                  <a:gd name="T31" fmla="*/ 5692 h 114"/>
                  <a:gd name="T32" fmla="*/ 62 w 65"/>
                  <a:gd name="T33" fmla="*/ 5682 h 114"/>
                  <a:gd name="T34" fmla="*/ 63 w 65"/>
                  <a:gd name="T35" fmla="*/ 5676 h 114"/>
                  <a:gd name="T36" fmla="*/ 63 w 65"/>
                  <a:gd name="T37" fmla="*/ 5660 h 114"/>
                  <a:gd name="T38" fmla="*/ 59 w 65"/>
                  <a:gd name="T39" fmla="*/ 5651 h 114"/>
                  <a:gd name="T40" fmla="*/ 44 w 65"/>
                  <a:gd name="T41" fmla="*/ 5635 h 114"/>
                  <a:gd name="T42" fmla="*/ 32 w 65"/>
                  <a:gd name="T43" fmla="*/ 5630 h 114"/>
                  <a:gd name="T44" fmla="*/ 17 w 65"/>
                  <a:gd name="T45" fmla="*/ 5628 h 114"/>
                  <a:gd name="T46" fmla="*/ 25 w 65"/>
                  <a:gd name="T47" fmla="*/ 5613 h 114"/>
                  <a:gd name="T48" fmla="*/ 59 w 65"/>
                  <a:gd name="T49" fmla="*/ 5613 h 114"/>
                  <a:gd name="T50" fmla="*/ 65 w 65"/>
                  <a:gd name="T51" fmla="*/ 5599 h 11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65" h="114">
                    <a:moveTo>
                      <a:pt x="65" y="0"/>
                    </a:moveTo>
                    <a:lnTo>
                      <a:pt x="25" y="0"/>
                    </a:lnTo>
                    <a:lnTo>
                      <a:pt x="4" y="43"/>
                    </a:lnTo>
                    <a:lnTo>
                      <a:pt x="14" y="43"/>
                    </a:lnTo>
                    <a:lnTo>
                      <a:pt x="22" y="45"/>
                    </a:lnTo>
                    <a:lnTo>
                      <a:pt x="53" y="73"/>
                    </a:lnTo>
                    <a:lnTo>
                      <a:pt x="53" y="87"/>
                    </a:lnTo>
                    <a:lnTo>
                      <a:pt x="50" y="93"/>
                    </a:lnTo>
                    <a:lnTo>
                      <a:pt x="45" y="98"/>
                    </a:lnTo>
                    <a:lnTo>
                      <a:pt x="40" y="103"/>
                    </a:lnTo>
                    <a:lnTo>
                      <a:pt x="35" y="105"/>
                    </a:lnTo>
                    <a:lnTo>
                      <a:pt x="45" y="105"/>
                    </a:lnTo>
                    <a:lnTo>
                      <a:pt x="47" y="104"/>
                    </a:lnTo>
                    <a:lnTo>
                      <a:pt x="50" y="100"/>
                    </a:lnTo>
                    <a:lnTo>
                      <a:pt x="54" y="97"/>
                    </a:lnTo>
                    <a:lnTo>
                      <a:pt x="57" y="93"/>
                    </a:lnTo>
                    <a:lnTo>
                      <a:pt x="62" y="83"/>
                    </a:lnTo>
                    <a:lnTo>
                      <a:pt x="63" y="77"/>
                    </a:lnTo>
                    <a:lnTo>
                      <a:pt x="63" y="61"/>
                    </a:lnTo>
                    <a:lnTo>
                      <a:pt x="59" y="52"/>
                    </a:lnTo>
                    <a:lnTo>
                      <a:pt x="44" y="36"/>
                    </a:lnTo>
                    <a:lnTo>
                      <a:pt x="32" y="31"/>
                    </a:lnTo>
                    <a:lnTo>
                      <a:pt x="17" y="29"/>
                    </a:lnTo>
                    <a:lnTo>
                      <a:pt x="25" y="14"/>
                    </a:lnTo>
                    <a:lnTo>
                      <a:pt x="59" y="14"/>
                    </a:lnTo>
                    <a:lnTo>
                      <a:pt x="65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75" name="Group 84"/>
            <p:cNvGrpSpPr>
              <a:grpSpLocks/>
            </p:cNvGrpSpPr>
            <p:nvPr/>
          </p:nvGrpSpPr>
          <p:grpSpPr bwMode="auto">
            <a:xfrm>
              <a:off x="1189" y="5583"/>
              <a:ext cx="56" cy="57"/>
              <a:chOff x="1189" y="5583"/>
              <a:chExt cx="56" cy="57"/>
            </a:xfrm>
          </p:grpSpPr>
          <p:sp>
            <p:nvSpPr>
              <p:cNvPr id="61133" name="Freeform 85"/>
              <p:cNvSpPr>
                <a:spLocks/>
              </p:cNvSpPr>
              <p:nvPr/>
            </p:nvSpPr>
            <p:spPr bwMode="auto">
              <a:xfrm>
                <a:off x="1189" y="5583"/>
                <a:ext cx="56" cy="57"/>
              </a:xfrm>
              <a:custGeom>
                <a:avLst/>
                <a:gdLst>
                  <a:gd name="T0" fmla="*/ 34 w 56"/>
                  <a:gd name="T1" fmla="*/ 5583 h 57"/>
                  <a:gd name="T2" fmla="*/ 25 w 56"/>
                  <a:gd name="T3" fmla="*/ 5583 h 57"/>
                  <a:gd name="T4" fmla="*/ 20 w 56"/>
                  <a:gd name="T5" fmla="*/ 5584 h 57"/>
                  <a:gd name="T6" fmla="*/ 15 w 56"/>
                  <a:gd name="T7" fmla="*/ 5587 h 57"/>
                  <a:gd name="T8" fmla="*/ 11 w 56"/>
                  <a:gd name="T9" fmla="*/ 5590 h 57"/>
                  <a:gd name="T10" fmla="*/ 7 w 56"/>
                  <a:gd name="T11" fmla="*/ 5593 h 57"/>
                  <a:gd name="T12" fmla="*/ 4 w 56"/>
                  <a:gd name="T13" fmla="*/ 5598 h 57"/>
                  <a:gd name="T14" fmla="*/ 2 w 56"/>
                  <a:gd name="T15" fmla="*/ 5603 h 57"/>
                  <a:gd name="T16" fmla="*/ 0 w 56"/>
                  <a:gd name="T17" fmla="*/ 5608 h 57"/>
                  <a:gd name="T18" fmla="*/ 0 w 56"/>
                  <a:gd name="T19" fmla="*/ 5621 h 57"/>
                  <a:gd name="T20" fmla="*/ 3 w 56"/>
                  <a:gd name="T21" fmla="*/ 5627 h 57"/>
                  <a:gd name="T22" fmla="*/ 8 w 56"/>
                  <a:gd name="T23" fmla="*/ 5632 h 57"/>
                  <a:gd name="T24" fmla="*/ 13 w 56"/>
                  <a:gd name="T25" fmla="*/ 5637 h 57"/>
                  <a:gd name="T26" fmla="*/ 20 w 56"/>
                  <a:gd name="T27" fmla="*/ 5640 h 57"/>
                  <a:gd name="T28" fmla="*/ 33 w 56"/>
                  <a:gd name="T29" fmla="*/ 5640 h 57"/>
                  <a:gd name="T30" fmla="*/ 38 w 56"/>
                  <a:gd name="T31" fmla="*/ 5639 h 57"/>
                  <a:gd name="T32" fmla="*/ 42 w 56"/>
                  <a:gd name="T33" fmla="*/ 5636 h 57"/>
                  <a:gd name="T34" fmla="*/ 24 w 56"/>
                  <a:gd name="T35" fmla="*/ 5636 h 57"/>
                  <a:gd name="T36" fmla="*/ 20 w 56"/>
                  <a:gd name="T37" fmla="*/ 5633 h 57"/>
                  <a:gd name="T38" fmla="*/ 16 w 56"/>
                  <a:gd name="T39" fmla="*/ 5628 h 57"/>
                  <a:gd name="T40" fmla="*/ 13 w 56"/>
                  <a:gd name="T41" fmla="*/ 5623 h 57"/>
                  <a:gd name="T42" fmla="*/ 11 w 56"/>
                  <a:gd name="T43" fmla="*/ 5616 h 57"/>
                  <a:gd name="T44" fmla="*/ 11 w 56"/>
                  <a:gd name="T45" fmla="*/ 5601 h 57"/>
                  <a:gd name="T46" fmla="*/ 13 w 56"/>
                  <a:gd name="T47" fmla="*/ 5596 h 57"/>
                  <a:gd name="T48" fmla="*/ 19 w 56"/>
                  <a:gd name="T49" fmla="*/ 5589 h 57"/>
                  <a:gd name="T50" fmla="*/ 23 w 56"/>
                  <a:gd name="T51" fmla="*/ 5587 h 57"/>
                  <a:gd name="T52" fmla="*/ 43 w 56"/>
                  <a:gd name="T53" fmla="*/ 5587 h 57"/>
                  <a:gd name="T54" fmla="*/ 38 w 56"/>
                  <a:gd name="T55" fmla="*/ 5584 h 57"/>
                  <a:gd name="T56" fmla="*/ 34 w 56"/>
                  <a:gd name="T57" fmla="*/ 5583 h 5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56" h="57">
                    <a:moveTo>
                      <a:pt x="34" y="0"/>
                    </a:moveTo>
                    <a:lnTo>
                      <a:pt x="25" y="0"/>
                    </a:lnTo>
                    <a:lnTo>
                      <a:pt x="20" y="1"/>
                    </a:lnTo>
                    <a:lnTo>
                      <a:pt x="15" y="4"/>
                    </a:lnTo>
                    <a:lnTo>
                      <a:pt x="11" y="7"/>
                    </a:lnTo>
                    <a:lnTo>
                      <a:pt x="7" y="10"/>
                    </a:lnTo>
                    <a:lnTo>
                      <a:pt x="4" y="15"/>
                    </a:lnTo>
                    <a:lnTo>
                      <a:pt x="2" y="20"/>
                    </a:lnTo>
                    <a:lnTo>
                      <a:pt x="0" y="25"/>
                    </a:lnTo>
                    <a:lnTo>
                      <a:pt x="0" y="38"/>
                    </a:lnTo>
                    <a:lnTo>
                      <a:pt x="3" y="44"/>
                    </a:lnTo>
                    <a:lnTo>
                      <a:pt x="8" y="49"/>
                    </a:lnTo>
                    <a:lnTo>
                      <a:pt x="13" y="54"/>
                    </a:lnTo>
                    <a:lnTo>
                      <a:pt x="20" y="57"/>
                    </a:lnTo>
                    <a:lnTo>
                      <a:pt x="33" y="57"/>
                    </a:lnTo>
                    <a:lnTo>
                      <a:pt x="38" y="56"/>
                    </a:lnTo>
                    <a:lnTo>
                      <a:pt x="42" y="53"/>
                    </a:lnTo>
                    <a:lnTo>
                      <a:pt x="24" y="53"/>
                    </a:lnTo>
                    <a:lnTo>
                      <a:pt x="20" y="50"/>
                    </a:lnTo>
                    <a:lnTo>
                      <a:pt x="16" y="45"/>
                    </a:lnTo>
                    <a:lnTo>
                      <a:pt x="13" y="40"/>
                    </a:lnTo>
                    <a:lnTo>
                      <a:pt x="11" y="33"/>
                    </a:lnTo>
                    <a:lnTo>
                      <a:pt x="11" y="18"/>
                    </a:lnTo>
                    <a:lnTo>
                      <a:pt x="13" y="13"/>
                    </a:lnTo>
                    <a:lnTo>
                      <a:pt x="19" y="6"/>
                    </a:lnTo>
                    <a:lnTo>
                      <a:pt x="23" y="4"/>
                    </a:lnTo>
                    <a:lnTo>
                      <a:pt x="43" y="4"/>
                    </a:lnTo>
                    <a:lnTo>
                      <a:pt x="38" y="1"/>
                    </a:lnTo>
                    <a:lnTo>
                      <a:pt x="34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34" name="Freeform 86"/>
              <p:cNvSpPr>
                <a:spLocks/>
              </p:cNvSpPr>
              <p:nvPr/>
            </p:nvSpPr>
            <p:spPr bwMode="auto">
              <a:xfrm>
                <a:off x="1189" y="5583"/>
                <a:ext cx="56" cy="57"/>
              </a:xfrm>
              <a:custGeom>
                <a:avLst/>
                <a:gdLst>
                  <a:gd name="T0" fmla="*/ 43 w 56"/>
                  <a:gd name="T1" fmla="*/ 5587 h 57"/>
                  <a:gd name="T2" fmla="*/ 31 w 56"/>
                  <a:gd name="T3" fmla="*/ 5587 h 57"/>
                  <a:gd name="T4" fmla="*/ 35 w 56"/>
                  <a:gd name="T5" fmla="*/ 5589 h 57"/>
                  <a:gd name="T6" fmla="*/ 38 w 56"/>
                  <a:gd name="T7" fmla="*/ 5592 h 57"/>
                  <a:gd name="T8" fmla="*/ 43 w 56"/>
                  <a:gd name="T9" fmla="*/ 5597 h 57"/>
                  <a:gd name="T10" fmla="*/ 45 w 56"/>
                  <a:gd name="T11" fmla="*/ 5605 h 57"/>
                  <a:gd name="T12" fmla="*/ 45 w 56"/>
                  <a:gd name="T13" fmla="*/ 5622 h 57"/>
                  <a:gd name="T14" fmla="*/ 44 w 56"/>
                  <a:gd name="T15" fmla="*/ 5627 h 57"/>
                  <a:gd name="T16" fmla="*/ 41 w 56"/>
                  <a:gd name="T17" fmla="*/ 5631 h 57"/>
                  <a:gd name="T18" fmla="*/ 38 w 56"/>
                  <a:gd name="T19" fmla="*/ 5634 h 57"/>
                  <a:gd name="T20" fmla="*/ 34 w 56"/>
                  <a:gd name="T21" fmla="*/ 5636 h 57"/>
                  <a:gd name="T22" fmla="*/ 42 w 56"/>
                  <a:gd name="T23" fmla="*/ 5636 h 57"/>
                  <a:gd name="T24" fmla="*/ 46 w 56"/>
                  <a:gd name="T25" fmla="*/ 5633 h 57"/>
                  <a:gd name="T26" fmla="*/ 50 w 56"/>
                  <a:gd name="T27" fmla="*/ 5630 h 57"/>
                  <a:gd name="T28" fmla="*/ 52 w 56"/>
                  <a:gd name="T29" fmla="*/ 5625 h 57"/>
                  <a:gd name="T30" fmla="*/ 55 w 56"/>
                  <a:gd name="T31" fmla="*/ 5620 h 57"/>
                  <a:gd name="T32" fmla="*/ 56 w 56"/>
                  <a:gd name="T33" fmla="*/ 5615 h 57"/>
                  <a:gd name="T34" fmla="*/ 56 w 56"/>
                  <a:gd name="T35" fmla="*/ 5606 h 57"/>
                  <a:gd name="T36" fmla="*/ 55 w 56"/>
                  <a:gd name="T37" fmla="*/ 5601 h 57"/>
                  <a:gd name="T38" fmla="*/ 50 w 56"/>
                  <a:gd name="T39" fmla="*/ 5592 h 57"/>
                  <a:gd name="T40" fmla="*/ 47 w 56"/>
                  <a:gd name="T41" fmla="*/ 5589 h 57"/>
                  <a:gd name="T42" fmla="*/ 43 w 56"/>
                  <a:gd name="T43" fmla="*/ 5587 h 5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6" h="57">
                    <a:moveTo>
                      <a:pt x="43" y="4"/>
                    </a:moveTo>
                    <a:lnTo>
                      <a:pt x="31" y="4"/>
                    </a:lnTo>
                    <a:lnTo>
                      <a:pt x="35" y="6"/>
                    </a:lnTo>
                    <a:lnTo>
                      <a:pt x="38" y="9"/>
                    </a:lnTo>
                    <a:lnTo>
                      <a:pt x="43" y="14"/>
                    </a:lnTo>
                    <a:lnTo>
                      <a:pt x="45" y="22"/>
                    </a:lnTo>
                    <a:lnTo>
                      <a:pt x="45" y="39"/>
                    </a:lnTo>
                    <a:lnTo>
                      <a:pt x="44" y="44"/>
                    </a:lnTo>
                    <a:lnTo>
                      <a:pt x="41" y="48"/>
                    </a:lnTo>
                    <a:lnTo>
                      <a:pt x="38" y="51"/>
                    </a:lnTo>
                    <a:lnTo>
                      <a:pt x="34" y="53"/>
                    </a:lnTo>
                    <a:lnTo>
                      <a:pt x="42" y="53"/>
                    </a:lnTo>
                    <a:lnTo>
                      <a:pt x="46" y="50"/>
                    </a:lnTo>
                    <a:lnTo>
                      <a:pt x="50" y="47"/>
                    </a:lnTo>
                    <a:lnTo>
                      <a:pt x="52" y="42"/>
                    </a:lnTo>
                    <a:lnTo>
                      <a:pt x="55" y="37"/>
                    </a:lnTo>
                    <a:lnTo>
                      <a:pt x="56" y="32"/>
                    </a:lnTo>
                    <a:lnTo>
                      <a:pt x="56" y="23"/>
                    </a:lnTo>
                    <a:lnTo>
                      <a:pt x="55" y="18"/>
                    </a:lnTo>
                    <a:lnTo>
                      <a:pt x="50" y="9"/>
                    </a:lnTo>
                    <a:lnTo>
                      <a:pt x="47" y="6"/>
                    </a:lnTo>
                    <a:lnTo>
                      <a:pt x="43" y="4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76" name="Group 87"/>
            <p:cNvGrpSpPr>
              <a:grpSpLocks/>
            </p:cNvGrpSpPr>
            <p:nvPr/>
          </p:nvGrpSpPr>
          <p:grpSpPr bwMode="auto">
            <a:xfrm>
              <a:off x="1275" y="4679"/>
              <a:ext cx="23" cy="2"/>
              <a:chOff x="1275" y="4679"/>
              <a:chExt cx="23" cy="2"/>
            </a:xfrm>
          </p:grpSpPr>
          <p:sp>
            <p:nvSpPr>
              <p:cNvPr id="61132" name="Freeform 88"/>
              <p:cNvSpPr>
                <a:spLocks/>
              </p:cNvSpPr>
              <p:nvPr/>
            </p:nvSpPr>
            <p:spPr bwMode="auto">
              <a:xfrm>
                <a:off x="1275" y="4679"/>
                <a:ext cx="23" cy="2"/>
              </a:xfrm>
              <a:custGeom>
                <a:avLst/>
                <a:gdLst>
                  <a:gd name="T0" fmla="*/ 23 w 23"/>
                  <a:gd name="T1" fmla="*/ 0 h 2"/>
                  <a:gd name="T2" fmla="*/ 0 w 23"/>
                  <a:gd name="T3" fmla="*/ 0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3" h="2">
                    <a:moveTo>
                      <a:pt x="23" y="0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77" name="Group 89"/>
            <p:cNvGrpSpPr>
              <a:grpSpLocks/>
            </p:cNvGrpSpPr>
            <p:nvPr/>
          </p:nvGrpSpPr>
          <p:grpSpPr bwMode="auto">
            <a:xfrm>
              <a:off x="1022" y="4622"/>
              <a:ext cx="64" cy="116"/>
              <a:chOff x="1022" y="4622"/>
              <a:chExt cx="64" cy="116"/>
            </a:xfrm>
          </p:grpSpPr>
          <p:sp>
            <p:nvSpPr>
              <p:cNvPr id="61129" name="Freeform 90"/>
              <p:cNvSpPr>
                <a:spLocks/>
              </p:cNvSpPr>
              <p:nvPr/>
            </p:nvSpPr>
            <p:spPr bwMode="auto">
              <a:xfrm>
                <a:off x="1022" y="4622"/>
                <a:ext cx="64" cy="116"/>
              </a:xfrm>
              <a:custGeom>
                <a:avLst/>
                <a:gdLst>
                  <a:gd name="T0" fmla="*/ 5 w 64"/>
                  <a:gd name="T1" fmla="*/ 4723 h 116"/>
                  <a:gd name="T2" fmla="*/ 3 w 64"/>
                  <a:gd name="T3" fmla="*/ 4724 h 116"/>
                  <a:gd name="T4" fmla="*/ 2 w 64"/>
                  <a:gd name="T5" fmla="*/ 4725 h 116"/>
                  <a:gd name="T6" fmla="*/ 1 w 64"/>
                  <a:gd name="T7" fmla="*/ 4726 h 116"/>
                  <a:gd name="T8" fmla="*/ 0 w 64"/>
                  <a:gd name="T9" fmla="*/ 4728 h 116"/>
                  <a:gd name="T10" fmla="*/ 0 w 64"/>
                  <a:gd name="T11" fmla="*/ 4731 h 116"/>
                  <a:gd name="T12" fmla="*/ 2 w 64"/>
                  <a:gd name="T13" fmla="*/ 4733 h 116"/>
                  <a:gd name="T14" fmla="*/ 7 w 64"/>
                  <a:gd name="T15" fmla="*/ 4737 h 116"/>
                  <a:gd name="T16" fmla="*/ 12 w 64"/>
                  <a:gd name="T17" fmla="*/ 4738 h 116"/>
                  <a:gd name="T18" fmla="*/ 35 w 64"/>
                  <a:gd name="T19" fmla="*/ 4738 h 116"/>
                  <a:gd name="T20" fmla="*/ 47 w 64"/>
                  <a:gd name="T21" fmla="*/ 4734 h 116"/>
                  <a:gd name="T22" fmla="*/ 49 w 64"/>
                  <a:gd name="T23" fmla="*/ 4731 h 116"/>
                  <a:gd name="T24" fmla="*/ 28 w 64"/>
                  <a:gd name="T25" fmla="*/ 4731 h 116"/>
                  <a:gd name="T26" fmla="*/ 26 w 64"/>
                  <a:gd name="T27" fmla="*/ 4731 h 116"/>
                  <a:gd name="T28" fmla="*/ 24 w 64"/>
                  <a:gd name="T29" fmla="*/ 4730 h 116"/>
                  <a:gd name="T30" fmla="*/ 23 w 64"/>
                  <a:gd name="T31" fmla="*/ 4730 h 116"/>
                  <a:gd name="T32" fmla="*/ 21 w 64"/>
                  <a:gd name="T33" fmla="*/ 4729 h 116"/>
                  <a:gd name="T34" fmla="*/ 17 w 64"/>
                  <a:gd name="T35" fmla="*/ 4727 h 116"/>
                  <a:gd name="T36" fmla="*/ 12 w 64"/>
                  <a:gd name="T37" fmla="*/ 4724 h 116"/>
                  <a:gd name="T38" fmla="*/ 10 w 64"/>
                  <a:gd name="T39" fmla="*/ 4724 h 116"/>
                  <a:gd name="T40" fmla="*/ 5 w 64"/>
                  <a:gd name="T41" fmla="*/ 4723 h 11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4" h="116">
                    <a:moveTo>
                      <a:pt x="5" y="101"/>
                    </a:moveTo>
                    <a:lnTo>
                      <a:pt x="3" y="102"/>
                    </a:lnTo>
                    <a:lnTo>
                      <a:pt x="2" y="103"/>
                    </a:lnTo>
                    <a:lnTo>
                      <a:pt x="1" y="104"/>
                    </a:lnTo>
                    <a:lnTo>
                      <a:pt x="0" y="106"/>
                    </a:lnTo>
                    <a:lnTo>
                      <a:pt x="0" y="109"/>
                    </a:lnTo>
                    <a:lnTo>
                      <a:pt x="2" y="111"/>
                    </a:lnTo>
                    <a:lnTo>
                      <a:pt x="7" y="115"/>
                    </a:lnTo>
                    <a:lnTo>
                      <a:pt x="12" y="116"/>
                    </a:lnTo>
                    <a:lnTo>
                      <a:pt x="35" y="116"/>
                    </a:lnTo>
                    <a:lnTo>
                      <a:pt x="47" y="112"/>
                    </a:lnTo>
                    <a:lnTo>
                      <a:pt x="49" y="109"/>
                    </a:lnTo>
                    <a:lnTo>
                      <a:pt x="28" y="109"/>
                    </a:lnTo>
                    <a:lnTo>
                      <a:pt x="26" y="109"/>
                    </a:lnTo>
                    <a:lnTo>
                      <a:pt x="24" y="108"/>
                    </a:lnTo>
                    <a:lnTo>
                      <a:pt x="23" y="108"/>
                    </a:lnTo>
                    <a:lnTo>
                      <a:pt x="21" y="107"/>
                    </a:lnTo>
                    <a:lnTo>
                      <a:pt x="17" y="105"/>
                    </a:lnTo>
                    <a:lnTo>
                      <a:pt x="12" y="102"/>
                    </a:lnTo>
                    <a:lnTo>
                      <a:pt x="10" y="102"/>
                    </a:lnTo>
                    <a:lnTo>
                      <a:pt x="5" y="101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30" name="Freeform 91"/>
              <p:cNvSpPr>
                <a:spLocks/>
              </p:cNvSpPr>
              <p:nvPr/>
            </p:nvSpPr>
            <p:spPr bwMode="auto">
              <a:xfrm>
                <a:off x="1022" y="4622"/>
                <a:ext cx="64" cy="116"/>
              </a:xfrm>
              <a:custGeom>
                <a:avLst/>
                <a:gdLst>
                  <a:gd name="T0" fmla="*/ 55 w 64"/>
                  <a:gd name="T1" fmla="*/ 4633 h 116"/>
                  <a:gd name="T2" fmla="*/ 31 w 64"/>
                  <a:gd name="T3" fmla="*/ 4633 h 116"/>
                  <a:gd name="T4" fmla="*/ 36 w 64"/>
                  <a:gd name="T5" fmla="*/ 4635 h 116"/>
                  <a:gd name="T6" fmla="*/ 43 w 64"/>
                  <a:gd name="T7" fmla="*/ 4642 h 116"/>
                  <a:gd name="T8" fmla="*/ 45 w 64"/>
                  <a:gd name="T9" fmla="*/ 4647 h 116"/>
                  <a:gd name="T10" fmla="*/ 45 w 64"/>
                  <a:gd name="T11" fmla="*/ 4657 h 116"/>
                  <a:gd name="T12" fmla="*/ 44 w 64"/>
                  <a:gd name="T13" fmla="*/ 4661 h 116"/>
                  <a:gd name="T14" fmla="*/ 42 w 64"/>
                  <a:gd name="T15" fmla="*/ 4664 h 116"/>
                  <a:gd name="T16" fmla="*/ 40 w 64"/>
                  <a:gd name="T17" fmla="*/ 4668 h 116"/>
                  <a:gd name="T18" fmla="*/ 36 w 64"/>
                  <a:gd name="T19" fmla="*/ 4671 h 116"/>
                  <a:gd name="T20" fmla="*/ 28 w 64"/>
                  <a:gd name="T21" fmla="*/ 4676 h 116"/>
                  <a:gd name="T22" fmla="*/ 23 w 64"/>
                  <a:gd name="T23" fmla="*/ 4678 h 116"/>
                  <a:gd name="T24" fmla="*/ 19 w 64"/>
                  <a:gd name="T25" fmla="*/ 4678 h 116"/>
                  <a:gd name="T26" fmla="*/ 19 w 64"/>
                  <a:gd name="T27" fmla="*/ 4681 h 116"/>
                  <a:gd name="T28" fmla="*/ 26 w 64"/>
                  <a:gd name="T29" fmla="*/ 4681 h 116"/>
                  <a:gd name="T30" fmla="*/ 30 w 64"/>
                  <a:gd name="T31" fmla="*/ 4682 h 116"/>
                  <a:gd name="T32" fmla="*/ 34 w 64"/>
                  <a:gd name="T33" fmla="*/ 4684 h 116"/>
                  <a:gd name="T34" fmla="*/ 39 w 64"/>
                  <a:gd name="T35" fmla="*/ 4685 h 116"/>
                  <a:gd name="T36" fmla="*/ 52 w 64"/>
                  <a:gd name="T37" fmla="*/ 4705 h 116"/>
                  <a:gd name="T38" fmla="*/ 52 w 64"/>
                  <a:gd name="T39" fmla="*/ 4715 h 116"/>
                  <a:gd name="T40" fmla="*/ 50 w 64"/>
                  <a:gd name="T41" fmla="*/ 4720 h 116"/>
                  <a:gd name="T42" fmla="*/ 45 w 64"/>
                  <a:gd name="T43" fmla="*/ 4725 h 116"/>
                  <a:gd name="T44" fmla="*/ 41 w 64"/>
                  <a:gd name="T45" fmla="*/ 4729 h 116"/>
                  <a:gd name="T46" fmla="*/ 36 w 64"/>
                  <a:gd name="T47" fmla="*/ 4731 h 116"/>
                  <a:gd name="T48" fmla="*/ 49 w 64"/>
                  <a:gd name="T49" fmla="*/ 4731 h 116"/>
                  <a:gd name="T50" fmla="*/ 55 w 64"/>
                  <a:gd name="T51" fmla="*/ 4723 h 116"/>
                  <a:gd name="T52" fmla="*/ 61 w 64"/>
                  <a:gd name="T53" fmla="*/ 4717 h 116"/>
                  <a:gd name="T54" fmla="*/ 64 w 64"/>
                  <a:gd name="T55" fmla="*/ 4709 h 116"/>
                  <a:gd name="T56" fmla="*/ 64 w 64"/>
                  <a:gd name="T57" fmla="*/ 4692 h 116"/>
                  <a:gd name="T58" fmla="*/ 62 w 64"/>
                  <a:gd name="T59" fmla="*/ 4687 h 116"/>
                  <a:gd name="T60" fmla="*/ 59 w 64"/>
                  <a:gd name="T61" fmla="*/ 4682 h 116"/>
                  <a:gd name="T62" fmla="*/ 55 w 64"/>
                  <a:gd name="T63" fmla="*/ 4677 h 116"/>
                  <a:gd name="T64" fmla="*/ 50 w 64"/>
                  <a:gd name="T65" fmla="*/ 4673 h 116"/>
                  <a:gd name="T66" fmla="*/ 43 w 64"/>
                  <a:gd name="T67" fmla="*/ 4670 h 116"/>
                  <a:gd name="T68" fmla="*/ 53 w 64"/>
                  <a:gd name="T69" fmla="*/ 4661 h 116"/>
                  <a:gd name="T70" fmla="*/ 58 w 64"/>
                  <a:gd name="T71" fmla="*/ 4653 h 116"/>
                  <a:gd name="T72" fmla="*/ 58 w 64"/>
                  <a:gd name="T73" fmla="*/ 4640 h 116"/>
                  <a:gd name="T74" fmla="*/ 56 w 64"/>
                  <a:gd name="T75" fmla="*/ 4635 h 116"/>
                  <a:gd name="T76" fmla="*/ 55 w 64"/>
                  <a:gd name="T77" fmla="*/ 4633 h 11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4" h="116">
                    <a:moveTo>
                      <a:pt x="55" y="11"/>
                    </a:moveTo>
                    <a:lnTo>
                      <a:pt x="31" y="11"/>
                    </a:lnTo>
                    <a:lnTo>
                      <a:pt x="36" y="13"/>
                    </a:lnTo>
                    <a:lnTo>
                      <a:pt x="43" y="20"/>
                    </a:lnTo>
                    <a:lnTo>
                      <a:pt x="45" y="25"/>
                    </a:lnTo>
                    <a:lnTo>
                      <a:pt x="45" y="35"/>
                    </a:lnTo>
                    <a:lnTo>
                      <a:pt x="44" y="39"/>
                    </a:lnTo>
                    <a:lnTo>
                      <a:pt x="42" y="42"/>
                    </a:lnTo>
                    <a:lnTo>
                      <a:pt x="40" y="46"/>
                    </a:lnTo>
                    <a:lnTo>
                      <a:pt x="36" y="49"/>
                    </a:lnTo>
                    <a:lnTo>
                      <a:pt x="28" y="54"/>
                    </a:lnTo>
                    <a:lnTo>
                      <a:pt x="23" y="56"/>
                    </a:lnTo>
                    <a:lnTo>
                      <a:pt x="19" y="56"/>
                    </a:lnTo>
                    <a:lnTo>
                      <a:pt x="19" y="59"/>
                    </a:lnTo>
                    <a:lnTo>
                      <a:pt x="26" y="59"/>
                    </a:lnTo>
                    <a:lnTo>
                      <a:pt x="30" y="60"/>
                    </a:lnTo>
                    <a:lnTo>
                      <a:pt x="34" y="62"/>
                    </a:lnTo>
                    <a:lnTo>
                      <a:pt x="39" y="63"/>
                    </a:lnTo>
                    <a:lnTo>
                      <a:pt x="52" y="83"/>
                    </a:lnTo>
                    <a:lnTo>
                      <a:pt x="52" y="93"/>
                    </a:lnTo>
                    <a:lnTo>
                      <a:pt x="50" y="98"/>
                    </a:lnTo>
                    <a:lnTo>
                      <a:pt x="45" y="103"/>
                    </a:lnTo>
                    <a:lnTo>
                      <a:pt x="41" y="107"/>
                    </a:lnTo>
                    <a:lnTo>
                      <a:pt x="36" y="109"/>
                    </a:lnTo>
                    <a:lnTo>
                      <a:pt x="49" y="109"/>
                    </a:lnTo>
                    <a:lnTo>
                      <a:pt x="55" y="101"/>
                    </a:lnTo>
                    <a:lnTo>
                      <a:pt x="61" y="95"/>
                    </a:lnTo>
                    <a:lnTo>
                      <a:pt x="64" y="87"/>
                    </a:lnTo>
                    <a:lnTo>
                      <a:pt x="64" y="70"/>
                    </a:lnTo>
                    <a:lnTo>
                      <a:pt x="62" y="65"/>
                    </a:lnTo>
                    <a:lnTo>
                      <a:pt x="59" y="60"/>
                    </a:lnTo>
                    <a:lnTo>
                      <a:pt x="55" y="55"/>
                    </a:lnTo>
                    <a:lnTo>
                      <a:pt x="50" y="51"/>
                    </a:lnTo>
                    <a:lnTo>
                      <a:pt x="43" y="48"/>
                    </a:lnTo>
                    <a:lnTo>
                      <a:pt x="53" y="39"/>
                    </a:lnTo>
                    <a:lnTo>
                      <a:pt x="58" y="31"/>
                    </a:lnTo>
                    <a:lnTo>
                      <a:pt x="58" y="18"/>
                    </a:lnTo>
                    <a:lnTo>
                      <a:pt x="56" y="13"/>
                    </a:lnTo>
                    <a:lnTo>
                      <a:pt x="55" y="11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31" name="Freeform 92"/>
              <p:cNvSpPr>
                <a:spLocks/>
              </p:cNvSpPr>
              <p:nvPr/>
            </p:nvSpPr>
            <p:spPr bwMode="auto">
              <a:xfrm>
                <a:off x="1022" y="4622"/>
                <a:ext cx="64" cy="116"/>
              </a:xfrm>
              <a:custGeom>
                <a:avLst/>
                <a:gdLst>
                  <a:gd name="T0" fmla="*/ 41 w 64"/>
                  <a:gd name="T1" fmla="*/ 4622 h 116"/>
                  <a:gd name="T2" fmla="*/ 25 w 64"/>
                  <a:gd name="T3" fmla="*/ 4622 h 116"/>
                  <a:gd name="T4" fmla="*/ 19 w 64"/>
                  <a:gd name="T5" fmla="*/ 4624 h 116"/>
                  <a:gd name="T6" fmla="*/ 9 w 64"/>
                  <a:gd name="T7" fmla="*/ 4633 h 116"/>
                  <a:gd name="T8" fmla="*/ 5 w 64"/>
                  <a:gd name="T9" fmla="*/ 4638 h 116"/>
                  <a:gd name="T10" fmla="*/ 2 w 64"/>
                  <a:gd name="T11" fmla="*/ 4646 h 116"/>
                  <a:gd name="T12" fmla="*/ 5 w 64"/>
                  <a:gd name="T13" fmla="*/ 4647 h 116"/>
                  <a:gd name="T14" fmla="*/ 10 w 64"/>
                  <a:gd name="T15" fmla="*/ 4638 h 116"/>
                  <a:gd name="T16" fmla="*/ 17 w 64"/>
                  <a:gd name="T17" fmla="*/ 4633 h 116"/>
                  <a:gd name="T18" fmla="*/ 55 w 64"/>
                  <a:gd name="T19" fmla="*/ 4633 h 116"/>
                  <a:gd name="T20" fmla="*/ 53 w 64"/>
                  <a:gd name="T21" fmla="*/ 4631 h 116"/>
                  <a:gd name="T22" fmla="*/ 48 w 64"/>
                  <a:gd name="T23" fmla="*/ 4625 h 116"/>
                  <a:gd name="T24" fmla="*/ 41 w 64"/>
                  <a:gd name="T25" fmla="*/ 4622 h 11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4" h="116">
                    <a:moveTo>
                      <a:pt x="41" y="0"/>
                    </a:moveTo>
                    <a:lnTo>
                      <a:pt x="25" y="0"/>
                    </a:lnTo>
                    <a:lnTo>
                      <a:pt x="19" y="2"/>
                    </a:lnTo>
                    <a:lnTo>
                      <a:pt x="9" y="11"/>
                    </a:lnTo>
                    <a:lnTo>
                      <a:pt x="5" y="16"/>
                    </a:lnTo>
                    <a:lnTo>
                      <a:pt x="2" y="24"/>
                    </a:lnTo>
                    <a:lnTo>
                      <a:pt x="5" y="25"/>
                    </a:lnTo>
                    <a:lnTo>
                      <a:pt x="10" y="16"/>
                    </a:lnTo>
                    <a:lnTo>
                      <a:pt x="17" y="11"/>
                    </a:lnTo>
                    <a:lnTo>
                      <a:pt x="55" y="11"/>
                    </a:lnTo>
                    <a:lnTo>
                      <a:pt x="53" y="9"/>
                    </a:lnTo>
                    <a:lnTo>
                      <a:pt x="48" y="3"/>
                    </a:lnTo>
                    <a:lnTo>
                      <a:pt x="41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78" name="Group 93"/>
            <p:cNvGrpSpPr>
              <a:grpSpLocks/>
            </p:cNvGrpSpPr>
            <p:nvPr/>
          </p:nvGrpSpPr>
          <p:grpSpPr bwMode="auto">
            <a:xfrm>
              <a:off x="1106" y="4622"/>
              <a:ext cx="72" cy="116"/>
              <a:chOff x="1106" y="4622"/>
              <a:chExt cx="72" cy="116"/>
            </a:xfrm>
          </p:grpSpPr>
          <p:sp>
            <p:nvSpPr>
              <p:cNvPr id="61127" name="Freeform 94"/>
              <p:cNvSpPr>
                <a:spLocks/>
              </p:cNvSpPr>
              <p:nvPr/>
            </p:nvSpPr>
            <p:spPr bwMode="auto">
              <a:xfrm>
                <a:off x="1106" y="4622"/>
                <a:ext cx="72" cy="116"/>
              </a:xfrm>
              <a:custGeom>
                <a:avLst/>
                <a:gdLst>
                  <a:gd name="T0" fmla="*/ 45 w 72"/>
                  <a:gd name="T1" fmla="*/ 4622 h 116"/>
                  <a:gd name="T2" fmla="*/ 31 w 72"/>
                  <a:gd name="T3" fmla="*/ 4622 h 116"/>
                  <a:gd name="T4" fmla="*/ 26 w 72"/>
                  <a:gd name="T5" fmla="*/ 4624 h 116"/>
                  <a:gd name="T6" fmla="*/ 21 w 72"/>
                  <a:gd name="T7" fmla="*/ 4628 h 116"/>
                  <a:gd name="T8" fmla="*/ 15 w 72"/>
                  <a:gd name="T9" fmla="*/ 4632 h 116"/>
                  <a:gd name="T10" fmla="*/ 9 w 72"/>
                  <a:gd name="T11" fmla="*/ 4639 h 116"/>
                  <a:gd name="T12" fmla="*/ 6 w 72"/>
                  <a:gd name="T13" fmla="*/ 4648 h 116"/>
                  <a:gd name="T14" fmla="*/ 2 w 72"/>
                  <a:gd name="T15" fmla="*/ 4657 h 116"/>
                  <a:gd name="T16" fmla="*/ 0 w 72"/>
                  <a:gd name="T17" fmla="*/ 4668 h 116"/>
                  <a:gd name="T18" fmla="*/ 0 w 72"/>
                  <a:gd name="T19" fmla="*/ 4696 h 116"/>
                  <a:gd name="T20" fmla="*/ 3 w 72"/>
                  <a:gd name="T21" fmla="*/ 4709 h 116"/>
                  <a:gd name="T22" fmla="*/ 16 w 72"/>
                  <a:gd name="T23" fmla="*/ 4732 h 116"/>
                  <a:gd name="T24" fmla="*/ 25 w 72"/>
                  <a:gd name="T25" fmla="*/ 4738 h 116"/>
                  <a:gd name="T26" fmla="*/ 41 w 72"/>
                  <a:gd name="T27" fmla="*/ 4738 h 116"/>
                  <a:gd name="T28" fmla="*/ 46 w 72"/>
                  <a:gd name="T29" fmla="*/ 4736 h 116"/>
                  <a:gd name="T30" fmla="*/ 51 w 72"/>
                  <a:gd name="T31" fmla="*/ 4733 h 116"/>
                  <a:gd name="T32" fmla="*/ 30 w 72"/>
                  <a:gd name="T33" fmla="*/ 4733 h 116"/>
                  <a:gd name="T34" fmla="*/ 25 w 72"/>
                  <a:gd name="T35" fmla="*/ 4729 h 116"/>
                  <a:gd name="T36" fmla="*/ 22 w 72"/>
                  <a:gd name="T37" fmla="*/ 4721 h 116"/>
                  <a:gd name="T38" fmla="*/ 18 w 72"/>
                  <a:gd name="T39" fmla="*/ 4711 h 116"/>
                  <a:gd name="T40" fmla="*/ 16 w 72"/>
                  <a:gd name="T41" fmla="*/ 4698 h 116"/>
                  <a:gd name="T42" fmla="*/ 16 w 72"/>
                  <a:gd name="T43" fmla="*/ 4674 h 116"/>
                  <a:gd name="T44" fmla="*/ 17 w 72"/>
                  <a:gd name="T45" fmla="*/ 4664 h 116"/>
                  <a:gd name="T46" fmla="*/ 18 w 72"/>
                  <a:gd name="T47" fmla="*/ 4654 h 116"/>
                  <a:gd name="T48" fmla="*/ 20 w 72"/>
                  <a:gd name="T49" fmla="*/ 4644 h 116"/>
                  <a:gd name="T50" fmla="*/ 22 w 72"/>
                  <a:gd name="T51" fmla="*/ 4637 h 116"/>
                  <a:gd name="T52" fmla="*/ 26 w 72"/>
                  <a:gd name="T53" fmla="*/ 4633 h 116"/>
                  <a:gd name="T54" fmla="*/ 29 w 72"/>
                  <a:gd name="T55" fmla="*/ 4629 h 116"/>
                  <a:gd name="T56" fmla="*/ 32 w 72"/>
                  <a:gd name="T57" fmla="*/ 4628 h 116"/>
                  <a:gd name="T58" fmla="*/ 53 w 72"/>
                  <a:gd name="T59" fmla="*/ 4628 h 116"/>
                  <a:gd name="T60" fmla="*/ 52 w 72"/>
                  <a:gd name="T61" fmla="*/ 4627 h 116"/>
                  <a:gd name="T62" fmla="*/ 45 w 72"/>
                  <a:gd name="T63" fmla="*/ 4622 h 11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72" h="116">
                    <a:moveTo>
                      <a:pt x="45" y="0"/>
                    </a:moveTo>
                    <a:lnTo>
                      <a:pt x="31" y="0"/>
                    </a:lnTo>
                    <a:lnTo>
                      <a:pt x="26" y="2"/>
                    </a:lnTo>
                    <a:lnTo>
                      <a:pt x="21" y="6"/>
                    </a:lnTo>
                    <a:lnTo>
                      <a:pt x="15" y="10"/>
                    </a:lnTo>
                    <a:lnTo>
                      <a:pt x="9" y="17"/>
                    </a:lnTo>
                    <a:lnTo>
                      <a:pt x="6" y="26"/>
                    </a:lnTo>
                    <a:lnTo>
                      <a:pt x="2" y="35"/>
                    </a:lnTo>
                    <a:lnTo>
                      <a:pt x="0" y="46"/>
                    </a:lnTo>
                    <a:lnTo>
                      <a:pt x="0" y="74"/>
                    </a:lnTo>
                    <a:lnTo>
                      <a:pt x="3" y="87"/>
                    </a:lnTo>
                    <a:lnTo>
                      <a:pt x="16" y="110"/>
                    </a:lnTo>
                    <a:lnTo>
                      <a:pt x="25" y="116"/>
                    </a:lnTo>
                    <a:lnTo>
                      <a:pt x="41" y="116"/>
                    </a:lnTo>
                    <a:lnTo>
                      <a:pt x="46" y="114"/>
                    </a:lnTo>
                    <a:lnTo>
                      <a:pt x="51" y="111"/>
                    </a:lnTo>
                    <a:lnTo>
                      <a:pt x="30" y="111"/>
                    </a:lnTo>
                    <a:lnTo>
                      <a:pt x="25" y="107"/>
                    </a:lnTo>
                    <a:lnTo>
                      <a:pt x="22" y="99"/>
                    </a:lnTo>
                    <a:lnTo>
                      <a:pt x="18" y="89"/>
                    </a:lnTo>
                    <a:lnTo>
                      <a:pt x="16" y="76"/>
                    </a:lnTo>
                    <a:lnTo>
                      <a:pt x="16" y="52"/>
                    </a:lnTo>
                    <a:lnTo>
                      <a:pt x="17" y="42"/>
                    </a:lnTo>
                    <a:lnTo>
                      <a:pt x="18" y="32"/>
                    </a:lnTo>
                    <a:lnTo>
                      <a:pt x="20" y="22"/>
                    </a:lnTo>
                    <a:lnTo>
                      <a:pt x="22" y="15"/>
                    </a:lnTo>
                    <a:lnTo>
                      <a:pt x="26" y="11"/>
                    </a:lnTo>
                    <a:lnTo>
                      <a:pt x="29" y="7"/>
                    </a:lnTo>
                    <a:lnTo>
                      <a:pt x="32" y="6"/>
                    </a:lnTo>
                    <a:lnTo>
                      <a:pt x="53" y="6"/>
                    </a:lnTo>
                    <a:lnTo>
                      <a:pt x="52" y="5"/>
                    </a:lnTo>
                    <a:lnTo>
                      <a:pt x="45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28" name="Freeform 95"/>
              <p:cNvSpPr>
                <a:spLocks/>
              </p:cNvSpPr>
              <p:nvPr/>
            </p:nvSpPr>
            <p:spPr bwMode="auto">
              <a:xfrm>
                <a:off x="1106" y="4622"/>
                <a:ext cx="72" cy="116"/>
              </a:xfrm>
              <a:custGeom>
                <a:avLst/>
                <a:gdLst>
                  <a:gd name="T0" fmla="*/ 53 w 72"/>
                  <a:gd name="T1" fmla="*/ 4628 h 116"/>
                  <a:gd name="T2" fmla="*/ 39 w 72"/>
                  <a:gd name="T3" fmla="*/ 4628 h 116"/>
                  <a:gd name="T4" fmla="*/ 42 w 72"/>
                  <a:gd name="T5" fmla="*/ 4629 h 116"/>
                  <a:gd name="T6" fmla="*/ 47 w 72"/>
                  <a:gd name="T7" fmla="*/ 4633 h 116"/>
                  <a:gd name="T8" fmla="*/ 50 w 72"/>
                  <a:gd name="T9" fmla="*/ 4638 h 116"/>
                  <a:gd name="T10" fmla="*/ 52 w 72"/>
                  <a:gd name="T11" fmla="*/ 4644 h 116"/>
                  <a:gd name="T12" fmla="*/ 55 w 72"/>
                  <a:gd name="T13" fmla="*/ 4652 h 116"/>
                  <a:gd name="T14" fmla="*/ 56 w 72"/>
                  <a:gd name="T15" fmla="*/ 4663 h 116"/>
                  <a:gd name="T16" fmla="*/ 56 w 72"/>
                  <a:gd name="T17" fmla="*/ 4679 h 116"/>
                  <a:gd name="T18" fmla="*/ 45 w 72"/>
                  <a:gd name="T19" fmla="*/ 4729 h 116"/>
                  <a:gd name="T20" fmla="*/ 42 w 72"/>
                  <a:gd name="T21" fmla="*/ 4732 h 116"/>
                  <a:gd name="T22" fmla="*/ 39 w 72"/>
                  <a:gd name="T23" fmla="*/ 4733 h 116"/>
                  <a:gd name="T24" fmla="*/ 51 w 72"/>
                  <a:gd name="T25" fmla="*/ 4733 h 116"/>
                  <a:gd name="T26" fmla="*/ 72 w 72"/>
                  <a:gd name="T27" fmla="*/ 4692 h 116"/>
                  <a:gd name="T28" fmla="*/ 72 w 72"/>
                  <a:gd name="T29" fmla="*/ 4679 h 116"/>
                  <a:gd name="T30" fmla="*/ 70 w 72"/>
                  <a:gd name="T31" fmla="*/ 4657 h 116"/>
                  <a:gd name="T32" fmla="*/ 62 w 72"/>
                  <a:gd name="T33" fmla="*/ 4640 h 116"/>
                  <a:gd name="T34" fmla="*/ 53 w 72"/>
                  <a:gd name="T35" fmla="*/ 4628 h 11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2" h="116">
                    <a:moveTo>
                      <a:pt x="53" y="6"/>
                    </a:moveTo>
                    <a:lnTo>
                      <a:pt x="39" y="6"/>
                    </a:lnTo>
                    <a:lnTo>
                      <a:pt x="42" y="7"/>
                    </a:lnTo>
                    <a:lnTo>
                      <a:pt x="47" y="11"/>
                    </a:lnTo>
                    <a:lnTo>
                      <a:pt x="50" y="16"/>
                    </a:lnTo>
                    <a:lnTo>
                      <a:pt x="52" y="22"/>
                    </a:lnTo>
                    <a:lnTo>
                      <a:pt x="55" y="30"/>
                    </a:lnTo>
                    <a:lnTo>
                      <a:pt x="56" y="41"/>
                    </a:lnTo>
                    <a:lnTo>
                      <a:pt x="56" y="57"/>
                    </a:lnTo>
                    <a:lnTo>
                      <a:pt x="45" y="107"/>
                    </a:lnTo>
                    <a:lnTo>
                      <a:pt x="42" y="110"/>
                    </a:lnTo>
                    <a:lnTo>
                      <a:pt x="39" y="111"/>
                    </a:lnTo>
                    <a:lnTo>
                      <a:pt x="51" y="111"/>
                    </a:lnTo>
                    <a:lnTo>
                      <a:pt x="72" y="70"/>
                    </a:lnTo>
                    <a:lnTo>
                      <a:pt x="72" y="57"/>
                    </a:lnTo>
                    <a:lnTo>
                      <a:pt x="70" y="35"/>
                    </a:lnTo>
                    <a:lnTo>
                      <a:pt x="62" y="18"/>
                    </a:lnTo>
                    <a:lnTo>
                      <a:pt x="53" y="6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79" name="Group 96"/>
            <p:cNvGrpSpPr>
              <a:grpSpLocks/>
            </p:cNvGrpSpPr>
            <p:nvPr/>
          </p:nvGrpSpPr>
          <p:grpSpPr bwMode="auto">
            <a:xfrm>
              <a:off x="1189" y="4609"/>
              <a:ext cx="56" cy="57"/>
              <a:chOff x="1189" y="4609"/>
              <a:chExt cx="56" cy="57"/>
            </a:xfrm>
          </p:grpSpPr>
          <p:sp>
            <p:nvSpPr>
              <p:cNvPr id="61125" name="Freeform 97"/>
              <p:cNvSpPr>
                <a:spLocks/>
              </p:cNvSpPr>
              <p:nvPr/>
            </p:nvSpPr>
            <p:spPr bwMode="auto">
              <a:xfrm>
                <a:off x="1189" y="4609"/>
                <a:ext cx="56" cy="57"/>
              </a:xfrm>
              <a:custGeom>
                <a:avLst/>
                <a:gdLst>
                  <a:gd name="T0" fmla="*/ 34 w 56"/>
                  <a:gd name="T1" fmla="*/ 4609 h 57"/>
                  <a:gd name="T2" fmla="*/ 25 w 56"/>
                  <a:gd name="T3" fmla="*/ 4609 h 57"/>
                  <a:gd name="T4" fmla="*/ 20 w 56"/>
                  <a:gd name="T5" fmla="*/ 4610 h 57"/>
                  <a:gd name="T6" fmla="*/ 15 w 56"/>
                  <a:gd name="T7" fmla="*/ 4613 h 57"/>
                  <a:gd name="T8" fmla="*/ 11 w 56"/>
                  <a:gd name="T9" fmla="*/ 4615 h 57"/>
                  <a:gd name="T10" fmla="*/ 7 w 56"/>
                  <a:gd name="T11" fmla="*/ 4619 h 57"/>
                  <a:gd name="T12" fmla="*/ 4 w 56"/>
                  <a:gd name="T13" fmla="*/ 4624 h 57"/>
                  <a:gd name="T14" fmla="*/ 2 w 56"/>
                  <a:gd name="T15" fmla="*/ 4629 h 57"/>
                  <a:gd name="T16" fmla="*/ 0 w 56"/>
                  <a:gd name="T17" fmla="*/ 4634 h 57"/>
                  <a:gd name="T18" fmla="*/ 0 w 56"/>
                  <a:gd name="T19" fmla="*/ 4646 h 57"/>
                  <a:gd name="T20" fmla="*/ 3 w 56"/>
                  <a:gd name="T21" fmla="*/ 4653 h 57"/>
                  <a:gd name="T22" fmla="*/ 8 w 56"/>
                  <a:gd name="T23" fmla="*/ 4658 h 57"/>
                  <a:gd name="T24" fmla="*/ 13 w 56"/>
                  <a:gd name="T25" fmla="*/ 4663 h 57"/>
                  <a:gd name="T26" fmla="*/ 20 w 56"/>
                  <a:gd name="T27" fmla="*/ 4666 h 57"/>
                  <a:gd name="T28" fmla="*/ 33 w 56"/>
                  <a:gd name="T29" fmla="*/ 4666 h 57"/>
                  <a:gd name="T30" fmla="*/ 38 w 56"/>
                  <a:gd name="T31" fmla="*/ 4665 h 57"/>
                  <a:gd name="T32" fmla="*/ 42 w 56"/>
                  <a:gd name="T33" fmla="*/ 4662 h 57"/>
                  <a:gd name="T34" fmla="*/ 24 w 56"/>
                  <a:gd name="T35" fmla="*/ 4662 h 57"/>
                  <a:gd name="T36" fmla="*/ 20 w 56"/>
                  <a:gd name="T37" fmla="*/ 4659 h 57"/>
                  <a:gd name="T38" fmla="*/ 16 w 56"/>
                  <a:gd name="T39" fmla="*/ 4654 h 57"/>
                  <a:gd name="T40" fmla="*/ 13 w 56"/>
                  <a:gd name="T41" fmla="*/ 4649 h 57"/>
                  <a:gd name="T42" fmla="*/ 11 w 56"/>
                  <a:gd name="T43" fmla="*/ 4642 h 57"/>
                  <a:gd name="T44" fmla="*/ 11 w 56"/>
                  <a:gd name="T45" fmla="*/ 4627 h 57"/>
                  <a:gd name="T46" fmla="*/ 13 w 56"/>
                  <a:gd name="T47" fmla="*/ 4622 h 57"/>
                  <a:gd name="T48" fmla="*/ 19 w 56"/>
                  <a:gd name="T49" fmla="*/ 4614 h 57"/>
                  <a:gd name="T50" fmla="*/ 23 w 56"/>
                  <a:gd name="T51" fmla="*/ 4613 h 57"/>
                  <a:gd name="T52" fmla="*/ 43 w 56"/>
                  <a:gd name="T53" fmla="*/ 4613 h 57"/>
                  <a:gd name="T54" fmla="*/ 38 w 56"/>
                  <a:gd name="T55" fmla="*/ 4610 h 57"/>
                  <a:gd name="T56" fmla="*/ 34 w 56"/>
                  <a:gd name="T57" fmla="*/ 4609 h 5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56" h="57">
                    <a:moveTo>
                      <a:pt x="34" y="0"/>
                    </a:moveTo>
                    <a:lnTo>
                      <a:pt x="25" y="0"/>
                    </a:lnTo>
                    <a:lnTo>
                      <a:pt x="20" y="1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7" y="10"/>
                    </a:lnTo>
                    <a:lnTo>
                      <a:pt x="4" y="15"/>
                    </a:lnTo>
                    <a:lnTo>
                      <a:pt x="2" y="20"/>
                    </a:lnTo>
                    <a:lnTo>
                      <a:pt x="0" y="25"/>
                    </a:lnTo>
                    <a:lnTo>
                      <a:pt x="0" y="37"/>
                    </a:lnTo>
                    <a:lnTo>
                      <a:pt x="3" y="44"/>
                    </a:lnTo>
                    <a:lnTo>
                      <a:pt x="8" y="49"/>
                    </a:lnTo>
                    <a:lnTo>
                      <a:pt x="13" y="54"/>
                    </a:lnTo>
                    <a:lnTo>
                      <a:pt x="20" y="57"/>
                    </a:lnTo>
                    <a:lnTo>
                      <a:pt x="33" y="57"/>
                    </a:lnTo>
                    <a:lnTo>
                      <a:pt x="38" y="56"/>
                    </a:lnTo>
                    <a:lnTo>
                      <a:pt x="42" y="53"/>
                    </a:lnTo>
                    <a:lnTo>
                      <a:pt x="24" y="53"/>
                    </a:lnTo>
                    <a:lnTo>
                      <a:pt x="20" y="50"/>
                    </a:lnTo>
                    <a:lnTo>
                      <a:pt x="16" y="45"/>
                    </a:lnTo>
                    <a:lnTo>
                      <a:pt x="13" y="40"/>
                    </a:lnTo>
                    <a:lnTo>
                      <a:pt x="11" y="33"/>
                    </a:lnTo>
                    <a:lnTo>
                      <a:pt x="11" y="18"/>
                    </a:lnTo>
                    <a:lnTo>
                      <a:pt x="13" y="13"/>
                    </a:lnTo>
                    <a:lnTo>
                      <a:pt x="19" y="5"/>
                    </a:lnTo>
                    <a:lnTo>
                      <a:pt x="23" y="4"/>
                    </a:lnTo>
                    <a:lnTo>
                      <a:pt x="43" y="4"/>
                    </a:lnTo>
                    <a:lnTo>
                      <a:pt x="38" y="1"/>
                    </a:lnTo>
                    <a:lnTo>
                      <a:pt x="34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26" name="Freeform 98"/>
              <p:cNvSpPr>
                <a:spLocks/>
              </p:cNvSpPr>
              <p:nvPr/>
            </p:nvSpPr>
            <p:spPr bwMode="auto">
              <a:xfrm>
                <a:off x="1189" y="4609"/>
                <a:ext cx="56" cy="57"/>
              </a:xfrm>
              <a:custGeom>
                <a:avLst/>
                <a:gdLst>
                  <a:gd name="T0" fmla="*/ 43 w 56"/>
                  <a:gd name="T1" fmla="*/ 4613 h 57"/>
                  <a:gd name="T2" fmla="*/ 31 w 56"/>
                  <a:gd name="T3" fmla="*/ 4613 h 57"/>
                  <a:gd name="T4" fmla="*/ 35 w 56"/>
                  <a:gd name="T5" fmla="*/ 4614 h 57"/>
                  <a:gd name="T6" fmla="*/ 38 w 56"/>
                  <a:gd name="T7" fmla="*/ 4618 h 57"/>
                  <a:gd name="T8" fmla="*/ 43 w 56"/>
                  <a:gd name="T9" fmla="*/ 4623 h 57"/>
                  <a:gd name="T10" fmla="*/ 45 w 56"/>
                  <a:gd name="T11" fmla="*/ 4630 h 57"/>
                  <a:gd name="T12" fmla="*/ 45 w 56"/>
                  <a:gd name="T13" fmla="*/ 4647 h 57"/>
                  <a:gd name="T14" fmla="*/ 44 w 56"/>
                  <a:gd name="T15" fmla="*/ 4653 h 57"/>
                  <a:gd name="T16" fmla="*/ 41 w 56"/>
                  <a:gd name="T17" fmla="*/ 4656 h 57"/>
                  <a:gd name="T18" fmla="*/ 38 w 56"/>
                  <a:gd name="T19" fmla="*/ 4660 h 57"/>
                  <a:gd name="T20" fmla="*/ 34 w 56"/>
                  <a:gd name="T21" fmla="*/ 4662 h 57"/>
                  <a:gd name="T22" fmla="*/ 42 w 56"/>
                  <a:gd name="T23" fmla="*/ 4662 h 57"/>
                  <a:gd name="T24" fmla="*/ 46 w 56"/>
                  <a:gd name="T25" fmla="*/ 4659 h 57"/>
                  <a:gd name="T26" fmla="*/ 50 w 56"/>
                  <a:gd name="T27" fmla="*/ 4655 h 57"/>
                  <a:gd name="T28" fmla="*/ 52 w 56"/>
                  <a:gd name="T29" fmla="*/ 4651 h 57"/>
                  <a:gd name="T30" fmla="*/ 55 w 56"/>
                  <a:gd name="T31" fmla="*/ 4646 h 57"/>
                  <a:gd name="T32" fmla="*/ 56 w 56"/>
                  <a:gd name="T33" fmla="*/ 4641 h 57"/>
                  <a:gd name="T34" fmla="*/ 56 w 56"/>
                  <a:gd name="T35" fmla="*/ 4632 h 57"/>
                  <a:gd name="T36" fmla="*/ 55 w 56"/>
                  <a:gd name="T37" fmla="*/ 4627 h 57"/>
                  <a:gd name="T38" fmla="*/ 50 w 56"/>
                  <a:gd name="T39" fmla="*/ 4618 h 57"/>
                  <a:gd name="T40" fmla="*/ 47 w 56"/>
                  <a:gd name="T41" fmla="*/ 4615 h 57"/>
                  <a:gd name="T42" fmla="*/ 43 w 56"/>
                  <a:gd name="T43" fmla="*/ 4613 h 5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6" h="57">
                    <a:moveTo>
                      <a:pt x="43" y="4"/>
                    </a:moveTo>
                    <a:lnTo>
                      <a:pt x="31" y="4"/>
                    </a:lnTo>
                    <a:lnTo>
                      <a:pt x="35" y="5"/>
                    </a:lnTo>
                    <a:lnTo>
                      <a:pt x="38" y="9"/>
                    </a:lnTo>
                    <a:lnTo>
                      <a:pt x="43" y="14"/>
                    </a:lnTo>
                    <a:lnTo>
                      <a:pt x="45" y="21"/>
                    </a:lnTo>
                    <a:lnTo>
                      <a:pt x="45" y="38"/>
                    </a:lnTo>
                    <a:lnTo>
                      <a:pt x="44" y="44"/>
                    </a:lnTo>
                    <a:lnTo>
                      <a:pt x="41" y="47"/>
                    </a:lnTo>
                    <a:lnTo>
                      <a:pt x="38" y="51"/>
                    </a:lnTo>
                    <a:lnTo>
                      <a:pt x="34" y="53"/>
                    </a:lnTo>
                    <a:lnTo>
                      <a:pt x="42" y="53"/>
                    </a:lnTo>
                    <a:lnTo>
                      <a:pt x="46" y="50"/>
                    </a:lnTo>
                    <a:lnTo>
                      <a:pt x="50" y="46"/>
                    </a:lnTo>
                    <a:lnTo>
                      <a:pt x="52" y="42"/>
                    </a:lnTo>
                    <a:lnTo>
                      <a:pt x="55" y="37"/>
                    </a:lnTo>
                    <a:lnTo>
                      <a:pt x="56" y="32"/>
                    </a:lnTo>
                    <a:lnTo>
                      <a:pt x="56" y="23"/>
                    </a:lnTo>
                    <a:lnTo>
                      <a:pt x="55" y="18"/>
                    </a:lnTo>
                    <a:lnTo>
                      <a:pt x="50" y="9"/>
                    </a:lnTo>
                    <a:lnTo>
                      <a:pt x="47" y="6"/>
                    </a:lnTo>
                    <a:lnTo>
                      <a:pt x="43" y="4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80" name="Group 99"/>
            <p:cNvGrpSpPr>
              <a:grpSpLocks/>
            </p:cNvGrpSpPr>
            <p:nvPr/>
          </p:nvGrpSpPr>
          <p:grpSpPr bwMode="auto">
            <a:xfrm>
              <a:off x="1275" y="3652"/>
              <a:ext cx="23" cy="2"/>
              <a:chOff x="1275" y="3652"/>
              <a:chExt cx="23" cy="2"/>
            </a:xfrm>
          </p:grpSpPr>
          <p:sp>
            <p:nvSpPr>
              <p:cNvPr id="61124" name="Freeform 100"/>
              <p:cNvSpPr>
                <a:spLocks/>
              </p:cNvSpPr>
              <p:nvPr/>
            </p:nvSpPr>
            <p:spPr bwMode="auto">
              <a:xfrm>
                <a:off x="1275" y="3652"/>
                <a:ext cx="23" cy="2"/>
              </a:xfrm>
              <a:custGeom>
                <a:avLst/>
                <a:gdLst>
                  <a:gd name="T0" fmla="*/ 23 w 23"/>
                  <a:gd name="T1" fmla="*/ 0 h 2"/>
                  <a:gd name="T2" fmla="*/ 0 w 23"/>
                  <a:gd name="T3" fmla="*/ 0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3" h="2">
                    <a:moveTo>
                      <a:pt x="23" y="0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81" name="Group 101"/>
            <p:cNvGrpSpPr>
              <a:grpSpLocks/>
            </p:cNvGrpSpPr>
            <p:nvPr/>
          </p:nvGrpSpPr>
          <p:grpSpPr bwMode="auto">
            <a:xfrm>
              <a:off x="1022" y="3596"/>
              <a:ext cx="64" cy="116"/>
              <a:chOff x="1022" y="3596"/>
              <a:chExt cx="64" cy="116"/>
            </a:xfrm>
          </p:grpSpPr>
          <p:sp>
            <p:nvSpPr>
              <p:cNvPr id="61121" name="Freeform 102"/>
              <p:cNvSpPr>
                <a:spLocks/>
              </p:cNvSpPr>
              <p:nvPr/>
            </p:nvSpPr>
            <p:spPr bwMode="auto">
              <a:xfrm>
                <a:off x="1022" y="3596"/>
                <a:ext cx="64" cy="116"/>
              </a:xfrm>
              <a:custGeom>
                <a:avLst/>
                <a:gdLst>
                  <a:gd name="T0" fmla="*/ 5 w 64"/>
                  <a:gd name="T1" fmla="*/ 3697 h 116"/>
                  <a:gd name="T2" fmla="*/ 3 w 64"/>
                  <a:gd name="T3" fmla="*/ 3698 h 116"/>
                  <a:gd name="T4" fmla="*/ 2 w 64"/>
                  <a:gd name="T5" fmla="*/ 3699 h 116"/>
                  <a:gd name="T6" fmla="*/ 1 w 64"/>
                  <a:gd name="T7" fmla="*/ 3700 h 116"/>
                  <a:gd name="T8" fmla="*/ 0 w 64"/>
                  <a:gd name="T9" fmla="*/ 3702 h 116"/>
                  <a:gd name="T10" fmla="*/ 0 w 64"/>
                  <a:gd name="T11" fmla="*/ 3705 h 116"/>
                  <a:gd name="T12" fmla="*/ 2 w 64"/>
                  <a:gd name="T13" fmla="*/ 3707 h 116"/>
                  <a:gd name="T14" fmla="*/ 7 w 64"/>
                  <a:gd name="T15" fmla="*/ 3711 h 116"/>
                  <a:gd name="T16" fmla="*/ 12 w 64"/>
                  <a:gd name="T17" fmla="*/ 3712 h 116"/>
                  <a:gd name="T18" fmla="*/ 35 w 64"/>
                  <a:gd name="T19" fmla="*/ 3712 h 116"/>
                  <a:gd name="T20" fmla="*/ 47 w 64"/>
                  <a:gd name="T21" fmla="*/ 3707 h 116"/>
                  <a:gd name="T22" fmla="*/ 49 w 64"/>
                  <a:gd name="T23" fmla="*/ 3705 h 116"/>
                  <a:gd name="T24" fmla="*/ 28 w 64"/>
                  <a:gd name="T25" fmla="*/ 3705 h 116"/>
                  <a:gd name="T26" fmla="*/ 26 w 64"/>
                  <a:gd name="T27" fmla="*/ 3705 h 116"/>
                  <a:gd name="T28" fmla="*/ 24 w 64"/>
                  <a:gd name="T29" fmla="*/ 3704 h 116"/>
                  <a:gd name="T30" fmla="*/ 23 w 64"/>
                  <a:gd name="T31" fmla="*/ 3704 h 116"/>
                  <a:gd name="T32" fmla="*/ 21 w 64"/>
                  <a:gd name="T33" fmla="*/ 3703 h 116"/>
                  <a:gd name="T34" fmla="*/ 17 w 64"/>
                  <a:gd name="T35" fmla="*/ 3701 h 116"/>
                  <a:gd name="T36" fmla="*/ 12 w 64"/>
                  <a:gd name="T37" fmla="*/ 3698 h 116"/>
                  <a:gd name="T38" fmla="*/ 10 w 64"/>
                  <a:gd name="T39" fmla="*/ 3697 h 116"/>
                  <a:gd name="T40" fmla="*/ 5 w 64"/>
                  <a:gd name="T41" fmla="*/ 3697 h 11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4" h="116">
                    <a:moveTo>
                      <a:pt x="5" y="101"/>
                    </a:moveTo>
                    <a:lnTo>
                      <a:pt x="3" y="102"/>
                    </a:lnTo>
                    <a:lnTo>
                      <a:pt x="2" y="103"/>
                    </a:lnTo>
                    <a:lnTo>
                      <a:pt x="1" y="104"/>
                    </a:lnTo>
                    <a:lnTo>
                      <a:pt x="0" y="106"/>
                    </a:lnTo>
                    <a:lnTo>
                      <a:pt x="0" y="109"/>
                    </a:lnTo>
                    <a:lnTo>
                      <a:pt x="2" y="111"/>
                    </a:lnTo>
                    <a:lnTo>
                      <a:pt x="7" y="115"/>
                    </a:lnTo>
                    <a:lnTo>
                      <a:pt x="12" y="116"/>
                    </a:lnTo>
                    <a:lnTo>
                      <a:pt x="35" y="116"/>
                    </a:lnTo>
                    <a:lnTo>
                      <a:pt x="47" y="111"/>
                    </a:lnTo>
                    <a:lnTo>
                      <a:pt x="49" y="109"/>
                    </a:lnTo>
                    <a:lnTo>
                      <a:pt x="28" y="109"/>
                    </a:lnTo>
                    <a:lnTo>
                      <a:pt x="26" y="109"/>
                    </a:lnTo>
                    <a:lnTo>
                      <a:pt x="24" y="108"/>
                    </a:lnTo>
                    <a:lnTo>
                      <a:pt x="23" y="108"/>
                    </a:lnTo>
                    <a:lnTo>
                      <a:pt x="21" y="107"/>
                    </a:lnTo>
                    <a:lnTo>
                      <a:pt x="17" y="105"/>
                    </a:lnTo>
                    <a:lnTo>
                      <a:pt x="12" y="102"/>
                    </a:lnTo>
                    <a:lnTo>
                      <a:pt x="10" y="101"/>
                    </a:lnTo>
                    <a:lnTo>
                      <a:pt x="5" y="101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22" name="Freeform 103"/>
              <p:cNvSpPr>
                <a:spLocks/>
              </p:cNvSpPr>
              <p:nvPr/>
            </p:nvSpPr>
            <p:spPr bwMode="auto">
              <a:xfrm>
                <a:off x="1022" y="3596"/>
                <a:ext cx="64" cy="116"/>
              </a:xfrm>
              <a:custGeom>
                <a:avLst/>
                <a:gdLst>
                  <a:gd name="T0" fmla="*/ 55 w 64"/>
                  <a:gd name="T1" fmla="*/ 3607 h 116"/>
                  <a:gd name="T2" fmla="*/ 31 w 64"/>
                  <a:gd name="T3" fmla="*/ 3607 h 116"/>
                  <a:gd name="T4" fmla="*/ 36 w 64"/>
                  <a:gd name="T5" fmla="*/ 3609 h 116"/>
                  <a:gd name="T6" fmla="*/ 43 w 64"/>
                  <a:gd name="T7" fmla="*/ 3616 h 116"/>
                  <a:gd name="T8" fmla="*/ 45 w 64"/>
                  <a:gd name="T9" fmla="*/ 3621 h 116"/>
                  <a:gd name="T10" fmla="*/ 45 w 64"/>
                  <a:gd name="T11" fmla="*/ 3631 h 116"/>
                  <a:gd name="T12" fmla="*/ 44 w 64"/>
                  <a:gd name="T13" fmla="*/ 3635 h 116"/>
                  <a:gd name="T14" fmla="*/ 42 w 64"/>
                  <a:gd name="T15" fmla="*/ 3638 h 116"/>
                  <a:gd name="T16" fmla="*/ 40 w 64"/>
                  <a:gd name="T17" fmla="*/ 3642 h 116"/>
                  <a:gd name="T18" fmla="*/ 36 w 64"/>
                  <a:gd name="T19" fmla="*/ 3645 h 116"/>
                  <a:gd name="T20" fmla="*/ 28 w 64"/>
                  <a:gd name="T21" fmla="*/ 3650 h 116"/>
                  <a:gd name="T22" fmla="*/ 23 w 64"/>
                  <a:gd name="T23" fmla="*/ 3652 h 116"/>
                  <a:gd name="T24" fmla="*/ 19 w 64"/>
                  <a:gd name="T25" fmla="*/ 3652 h 116"/>
                  <a:gd name="T26" fmla="*/ 19 w 64"/>
                  <a:gd name="T27" fmla="*/ 3655 h 116"/>
                  <a:gd name="T28" fmla="*/ 26 w 64"/>
                  <a:gd name="T29" fmla="*/ 3655 h 116"/>
                  <a:gd name="T30" fmla="*/ 30 w 64"/>
                  <a:gd name="T31" fmla="*/ 3656 h 116"/>
                  <a:gd name="T32" fmla="*/ 34 w 64"/>
                  <a:gd name="T33" fmla="*/ 3657 h 116"/>
                  <a:gd name="T34" fmla="*/ 39 w 64"/>
                  <a:gd name="T35" fmla="*/ 3659 h 116"/>
                  <a:gd name="T36" fmla="*/ 52 w 64"/>
                  <a:gd name="T37" fmla="*/ 3679 h 116"/>
                  <a:gd name="T38" fmla="*/ 52 w 64"/>
                  <a:gd name="T39" fmla="*/ 3689 h 116"/>
                  <a:gd name="T40" fmla="*/ 50 w 64"/>
                  <a:gd name="T41" fmla="*/ 3694 h 116"/>
                  <a:gd name="T42" fmla="*/ 45 w 64"/>
                  <a:gd name="T43" fmla="*/ 3698 h 116"/>
                  <a:gd name="T44" fmla="*/ 41 w 64"/>
                  <a:gd name="T45" fmla="*/ 3703 h 116"/>
                  <a:gd name="T46" fmla="*/ 36 w 64"/>
                  <a:gd name="T47" fmla="*/ 3705 h 116"/>
                  <a:gd name="T48" fmla="*/ 49 w 64"/>
                  <a:gd name="T49" fmla="*/ 3705 h 116"/>
                  <a:gd name="T50" fmla="*/ 55 w 64"/>
                  <a:gd name="T51" fmla="*/ 3697 h 116"/>
                  <a:gd name="T52" fmla="*/ 61 w 64"/>
                  <a:gd name="T53" fmla="*/ 3691 h 116"/>
                  <a:gd name="T54" fmla="*/ 64 w 64"/>
                  <a:gd name="T55" fmla="*/ 3683 h 116"/>
                  <a:gd name="T56" fmla="*/ 64 w 64"/>
                  <a:gd name="T57" fmla="*/ 3666 h 116"/>
                  <a:gd name="T58" fmla="*/ 62 w 64"/>
                  <a:gd name="T59" fmla="*/ 3660 h 116"/>
                  <a:gd name="T60" fmla="*/ 59 w 64"/>
                  <a:gd name="T61" fmla="*/ 3656 h 116"/>
                  <a:gd name="T62" fmla="*/ 55 w 64"/>
                  <a:gd name="T63" fmla="*/ 3650 h 116"/>
                  <a:gd name="T64" fmla="*/ 50 w 64"/>
                  <a:gd name="T65" fmla="*/ 3647 h 116"/>
                  <a:gd name="T66" fmla="*/ 43 w 64"/>
                  <a:gd name="T67" fmla="*/ 3644 h 116"/>
                  <a:gd name="T68" fmla="*/ 53 w 64"/>
                  <a:gd name="T69" fmla="*/ 3635 h 116"/>
                  <a:gd name="T70" fmla="*/ 58 w 64"/>
                  <a:gd name="T71" fmla="*/ 3627 h 116"/>
                  <a:gd name="T72" fmla="*/ 58 w 64"/>
                  <a:gd name="T73" fmla="*/ 3614 h 116"/>
                  <a:gd name="T74" fmla="*/ 56 w 64"/>
                  <a:gd name="T75" fmla="*/ 3609 h 116"/>
                  <a:gd name="T76" fmla="*/ 55 w 64"/>
                  <a:gd name="T77" fmla="*/ 3607 h 11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4" h="116">
                    <a:moveTo>
                      <a:pt x="55" y="11"/>
                    </a:moveTo>
                    <a:lnTo>
                      <a:pt x="31" y="11"/>
                    </a:lnTo>
                    <a:lnTo>
                      <a:pt x="36" y="13"/>
                    </a:lnTo>
                    <a:lnTo>
                      <a:pt x="43" y="20"/>
                    </a:lnTo>
                    <a:lnTo>
                      <a:pt x="45" y="25"/>
                    </a:lnTo>
                    <a:lnTo>
                      <a:pt x="45" y="35"/>
                    </a:lnTo>
                    <a:lnTo>
                      <a:pt x="44" y="39"/>
                    </a:lnTo>
                    <a:lnTo>
                      <a:pt x="42" y="42"/>
                    </a:lnTo>
                    <a:lnTo>
                      <a:pt x="40" y="46"/>
                    </a:lnTo>
                    <a:lnTo>
                      <a:pt x="36" y="49"/>
                    </a:lnTo>
                    <a:lnTo>
                      <a:pt x="28" y="54"/>
                    </a:lnTo>
                    <a:lnTo>
                      <a:pt x="23" y="56"/>
                    </a:lnTo>
                    <a:lnTo>
                      <a:pt x="19" y="56"/>
                    </a:lnTo>
                    <a:lnTo>
                      <a:pt x="19" y="59"/>
                    </a:lnTo>
                    <a:lnTo>
                      <a:pt x="26" y="59"/>
                    </a:lnTo>
                    <a:lnTo>
                      <a:pt x="30" y="60"/>
                    </a:lnTo>
                    <a:lnTo>
                      <a:pt x="34" y="61"/>
                    </a:lnTo>
                    <a:lnTo>
                      <a:pt x="39" y="63"/>
                    </a:lnTo>
                    <a:lnTo>
                      <a:pt x="52" y="83"/>
                    </a:lnTo>
                    <a:lnTo>
                      <a:pt x="52" y="93"/>
                    </a:lnTo>
                    <a:lnTo>
                      <a:pt x="50" y="98"/>
                    </a:lnTo>
                    <a:lnTo>
                      <a:pt x="45" y="102"/>
                    </a:lnTo>
                    <a:lnTo>
                      <a:pt x="41" y="107"/>
                    </a:lnTo>
                    <a:lnTo>
                      <a:pt x="36" y="109"/>
                    </a:lnTo>
                    <a:lnTo>
                      <a:pt x="49" y="109"/>
                    </a:lnTo>
                    <a:lnTo>
                      <a:pt x="55" y="101"/>
                    </a:lnTo>
                    <a:lnTo>
                      <a:pt x="61" y="95"/>
                    </a:lnTo>
                    <a:lnTo>
                      <a:pt x="64" y="87"/>
                    </a:lnTo>
                    <a:lnTo>
                      <a:pt x="64" y="70"/>
                    </a:lnTo>
                    <a:lnTo>
                      <a:pt x="62" y="64"/>
                    </a:lnTo>
                    <a:lnTo>
                      <a:pt x="59" y="60"/>
                    </a:lnTo>
                    <a:lnTo>
                      <a:pt x="55" y="54"/>
                    </a:lnTo>
                    <a:lnTo>
                      <a:pt x="50" y="51"/>
                    </a:lnTo>
                    <a:lnTo>
                      <a:pt x="43" y="48"/>
                    </a:lnTo>
                    <a:lnTo>
                      <a:pt x="53" y="39"/>
                    </a:lnTo>
                    <a:lnTo>
                      <a:pt x="58" y="31"/>
                    </a:lnTo>
                    <a:lnTo>
                      <a:pt x="58" y="18"/>
                    </a:lnTo>
                    <a:lnTo>
                      <a:pt x="56" y="13"/>
                    </a:lnTo>
                    <a:lnTo>
                      <a:pt x="55" y="11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23" name="Freeform 104"/>
              <p:cNvSpPr>
                <a:spLocks/>
              </p:cNvSpPr>
              <p:nvPr/>
            </p:nvSpPr>
            <p:spPr bwMode="auto">
              <a:xfrm>
                <a:off x="1022" y="3596"/>
                <a:ext cx="64" cy="116"/>
              </a:xfrm>
              <a:custGeom>
                <a:avLst/>
                <a:gdLst>
                  <a:gd name="T0" fmla="*/ 41 w 64"/>
                  <a:gd name="T1" fmla="*/ 3596 h 116"/>
                  <a:gd name="T2" fmla="*/ 25 w 64"/>
                  <a:gd name="T3" fmla="*/ 3596 h 116"/>
                  <a:gd name="T4" fmla="*/ 19 w 64"/>
                  <a:gd name="T5" fmla="*/ 3598 h 116"/>
                  <a:gd name="T6" fmla="*/ 9 w 64"/>
                  <a:gd name="T7" fmla="*/ 3606 h 116"/>
                  <a:gd name="T8" fmla="*/ 5 w 64"/>
                  <a:gd name="T9" fmla="*/ 3612 h 116"/>
                  <a:gd name="T10" fmla="*/ 2 w 64"/>
                  <a:gd name="T11" fmla="*/ 3620 h 116"/>
                  <a:gd name="T12" fmla="*/ 5 w 64"/>
                  <a:gd name="T13" fmla="*/ 3621 h 116"/>
                  <a:gd name="T14" fmla="*/ 10 w 64"/>
                  <a:gd name="T15" fmla="*/ 3612 h 116"/>
                  <a:gd name="T16" fmla="*/ 17 w 64"/>
                  <a:gd name="T17" fmla="*/ 3607 h 116"/>
                  <a:gd name="T18" fmla="*/ 55 w 64"/>
                  <a:gd name="T19" fmla="*/ 3607 h 116"/>
                  <a:gd name="T20" fmla="*/ 48 w 64"/>
                  <a:gd name="T21" fmla="*/ 3599 h 116"/>
                  <a:gd name="T22" fmla="*/ 41 w 64"/>
                  <a:gd name="T23" fmla="*/ 3596 h 11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64" h="116">
                    <a:moveTo>
                      <a:pt x="41" y="0"/>
                    </a:moveTo>
                    <a:lnTo>
                      <a:pt x="25" y="0"/>
                    </a:lnTo>
                    <a:lnTo>
                      <a:pt x="19" y="2"/>
                    </a:lnTo>
                    <a:lnTo>
                      <a:pt x="9" y="10"/>
                    </a:lnTo>
                    <a:lnTo>
                      <a:pt x="5" y="16"/>
                    </a:lnTo>
                    <a:lnTo>
                      <a:pt x="2" y="24"/>
                    </a:lnTo>
                    <a:lnTo>
                      <a:pt x="5" y="25"/>
                    </a:lnTo>
                    <a:lnTo>
                      <a:pt x="10" y="16"/>
                    </a:lnTo>
                    <a:lnTo>
                      <a:pt x="17" y="11"/>
                    </a:lnTo>
                    <a:lnTo>
                      <a:pt x="55" y="11"/>
                    </a:lnTo>
                    <a:lnTo>
                      <a:pt x="48" y="3"/>
                    </a:lnTo>
                    <a:lnTo>
                      <a:pt x="41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82" name="Group 105"/>
            <p:cNvGrpSpPr>
              <a:grpSpLocks/>
            </p:cNvGrpSpPr>
            <p:nvPr/>
          </p:nvGrpSpPr>
          <p:grpSpPr bwMode="auto">
            <a:xfrm>
              <a:off x="1108" y="3598"/>
              <a:ext cx="65" cy="114"/>
              <a:chOff x="1108" y="3598"/>
              <a:chExt cx="65" cy="114"/>
            </a:xfrm>
          </p:grpSpPr>
          <p:sp>
            <p:nvSpPr>
              <p:cNvPr id="61119" name="Freeform 106"/>
              <p:cNvSpPr>
                <a:spLocks/>
              </p:cNvSpPr>
              <p:nvPr/>
            </p:nvSpPr>
            <p:spPr bwMode="auto">
              <a:xfrm>
                <a:off x="1108" y="3598"/>
                <a:ext cx="65" cy="114"/>
              </a:xfrm>
              <a:custGeom>
                <a:avLst/>
                <a:gdLst>
                  <a:gd name="T0" fmla="*/ 5 w 65"/>
                  <a:gd name="T1" fmla="*/ 3695 h 114"/>
                  <a:gd name="T2" fmla="*/ 3 w 65"/>
                  <a:gd name="T3" fmla="*/ 3696 h 114"/>
                  <a:gd name="T4" fmla="*/ 1 w 65"/>
                  <a:gd name="T5" fmla="*/ 3698 h 114"/>
                  <a:gd name="T6" fmla="*/ 0 w 65"/>
                  <a:gd name="T7" fmla="*/ 3699 h 114"/>
                  <a:gd name="T8" fmla="*/ 0 w 65"/>
                  <a:gd name="T9" fmla="*/ 3704 h 114"/>
                  <a:gd name="T10" fmla="*/ 1 w 65"/>
                  <a:gd name="T11" fmla="*/ 3706 h 114"/>
                  <a:gd name="T12" fmla="*/ 4 w 65"/>
                  <a:gd name="T13" fmla="*/ 3709 h 114"/>
                  <a:gd name="T14" fmla="*/ 7 w 65"/>
                  <a:gd name="T15" fmla="*/ 3711 h 114"/>
                  <a:gd name="T16" fmla="*/ 12 w 65"/>
                  <a:gd name="T17" fmla="*/ 3712 h 114"/>
                  <a:gd name="T18" fmla="*/ 26 w 65"/>
                  <a:gd name="T19" fmla="*/ 3712 h 114"/>
                  <a:gd name="T20" fmla="*/ 32 w 65"/>
                  <a:gd name="T21" fmla="*/ 3710 h 114"/>
                  <a:gd name="T22" fmla="*/ 39 w 65"/>
                  <a:gd name="T23" fmla="*/ 3707 h 114"/>
                  <a:gd name="T24" fmla="*/ 43 w 65"/>
                  <a:gd name="T25" fmla="*/ 3705 h 114"/>
                  <a:gd name="T26" fmla="*/ 45 w 65"/>
                  <a:gd name="T27" fmla="*/ 3704 h 114"/>
                  <a:gd name="T28" fmla="*/ 24 w 65"/>
                  <a:gd name="T29" fmla="*/ 3704 h 114"/>
                  <a:gd name="T30" fmla="*/ 20 w 65"/>
                  <a:gd name="T31" fmla="*/ 3702 h 114"/>
                  <a:gd name="T32" fmla="*/ 16 w 65"/>
                  <a:gd name="T33" fmla="*/ 3699 h 114"/>
                  <a:gd name="T34" fmla="*/ 13 w 65"/>
                  <a:gd name="T35" fmla="*/ 3697 h 114"/>
                  <a:gd name="T36" fmla="*/ 10 w 65"/>
                  <a:gd name="T37" fmla="*/ 3696 h 114"/>
                  <a:gd name="T38" fmla="*/ 9 w 65"/>
                  <a:gd name="T39" fmla="*/ 3695 h 114"/>
                  <a:gd name="T40" fmla="*/ 5 w 65"/>
                  <a:gd name="T41" fmla="*/ 3695 h 11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5" h="114">
                    <a:moveTo>
                      <a:pt x="5" y="97"/>
                    </a:moveTo>
                    <a:lnTo>
                      <a:pt x="3" y="98"/>
                    </a:lnTo>
                    <a:lnTo>
                      <a:pt x="1" y="100"/>
                    </a:lnTo>
                    <a:lnTo>
                      <a:pt x="0" y="101"/>
                    </a:lnTo>
                    <a:lnTo>
                      <a:pt x="0" y="106"/>
                    </a:lnTo>
                    <a:lnTo>
                      <a:pt x="1" y="108"/>
                    </a:lnTo>
                    <a:lnTo>
                      <a:pt x="4" y="111"/>
                    </a:lnTo>
                    <a:lnTo>
                      <a:pt x="7" y="113"/>
                    </a:lnTo>
                    <a:lnTo>
                      <a:pt x="12" y="114"/>
                    </a:lnTo>
                    <a:lnTo>
                      <a:pt x="26" y="114"/>
                    </a:lnTo>
                    <a:lnTo>
                      <a:pt x="32" y="112"/>
                    </a:lnTo>
                    <a:lnTo>
                      <a:pt x="39" y="109"/>
                    </a:lnTo>
                    <a:lnTo>
                      <a:pt x="43" y="107"/>
                    </a:lnTo>
                    <a:lnTo>
                      <a:pt x="45" y="106"/>
                    </a:lnTo>
                    <a:lnTo>
                      <a:pt x="24" y="106"/>
                    </a:lnTo>
                    <a:lnTo>
                      <a:pt x="20" y="104"/>
                    </a:lnTo>
                    <a:lnTo>
                      <a:pt x="16" y="101"/>
                    </a:lnTo>
                    <a:lnTo>
                      <a:pt x="13" y="99"/>
                    </a:lnTo>
                    <a:lnTo>
                      <a:pt x="10" y="98"/>
                    </a:lnTo>
                    <a:lnTo>
                      <a:pt x="9" y="97"/>
                    </a:lnTo>
                    <a:lnTo>
                      <a:pt x="5" y="97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20" name="Freeform 107"/>
              <p:cNvSpPr>
                <a:spLocks/>
              </p:cNvSpPr>
              <p:nvPr/>
            </p:nvSpPr>
            <p:spPr bwMode="auto">
              <a:xfrm>
                <a:off x="1108" y="3598"/>
                <a:ext cx="65" cy="114"/>
              </a:xfrm>
              <a:custGeom>
                <a:avLst/>
                <a:gdLst>
                  <a:gd name="T0" fmla="*/ 65 w 65"/>
                  <a:gd name="T1" fmla="*/ 3598 h 114"/>
                  <a:gd name="T2" fmla="*/ 25 w 65"/>
                  <a:gd name="T3" fmla="*/ 3598 h 114"/>
                  <a:gd name="T4" fmla="*/ 4 w 65"/>
                  <a:gd name="T5" fmla="*/ 3642 h 114"/>
                  <a:gd name="T6" fmla="*/ 14 w 65"/>
                  <a:gd name="T7" fmla="*/ 3642 h 114"/>
                  <a:gd name="T8" fmla="*/ 22 w 65"/>
                  <a:gd name="T9" fmla="*/ 3644 h 114"/>
                  <a:gd name="T10" fmla="*/ 53 w 65"/>
                  <a:gd name="T11" fmla="*/ 3672 h 114"/>
                  <a:gd name="T12" fmla="*/ 53 w 65"/>
                  <a:gd name="T13" fmla="*/ 3685 h 114"/>
                  <a:gd name="T14" fmla="*/ 50 w 65"/>
                  <a:gd name="T15" fmla="*/ 3691 h 114"/>
                  <a:gd name="T16" fmla="*/ 45 w 65"/>
                  <a:gd name="T17" fmla="*/ 3696 h 114"/>
                  <a:gd name="T18" fmla="*/ 40 w 65"/>
                  <a:gd name="T19" fmla="*/ 3701 h 114"/>
                  <a:gd name="T20" fmla="*/ 35 w 65"/>
                  <a:gd name="T21" fmla="*/ 3704 h 114"/>
                  <a:gd name="T22" fmla="*/ 45 w 65"/>
                  <a:gd name="T23" fmla="*/ 3704 h 114"/>
                  <a:gd name="T24" fmla="*/ 47 w 65"/>
                  <a:gd name="T25" fmla="*/ 3703 h 114"/>
                  <a:gd name="T26" fmla="*/ 50 w 65"/>
                  <a:gd name="T27" fmla="*/ 3699 h 114"/>
                  <a:gd name="T28" fmla="*/ 54 w 65"/>
                  <a:gd name="T29" fmla="*/ 3695 h 114"/>
                  <a:gd name="T30" fmla="*/ 57 w 65"/>
                  <a:gd name="T31" fmla="*/ 3691 h 114"/>
                  <a:gd name="T32" fmla="*/ 62 w 65"/>
                  <a:gd name="T33" fmla="*/ 3681 h 114"/>
                  <a:gd name="T34" fmla="*/ 63 w 65"/>
                  <a:gd name="T35" fmla="*/ 3676 h 114"/>
                  <a:gd name="T36" fmla="*/ 63 w 65"/>
                  <a:gd name="T37" fmla="*/ 3660 h 114"/>
                  <a:gd name="T38" fmla="*/ 59 w 65"/>
                  <a:gd name="T39" fmla="*/ 3651 h 114"/>
                  <a:gd name="T40" fmla="*/ 44 w 65"/>
                  <a:gd name="T41" fmla="*/ 3635 h 114"/>
                  <a:gd name="T42" fmla="*/ 32 w 65"/>
                  <a:gd name="T43" fmla="*/ 3629 h 114"/>
                  <a:gd name="T44" fmla="*/ 17 w 65"/>
                  <a:gd name="T45" fmla="*/ 3627 h 114"/>
                  <a:gd name="T46" fmla="*/ 25 w 65"/>
                  <a:gd name="T47" fmla="*/ 3612 h 114"/>
                  <a:gd name="T48" fmla="*/ 59 w 65"/>
                  <a:gd name="T49" fmla="*/ 3612 h 114"/>
                  <a:gd name="T50" fmla="*/ 65 w 65"/>
                  <a:gd name="T51" fmla="*/ 3598 h 11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65" h="114">
                    <a:moveTo>
                      <a:pt x="65" y="0"/>
                    </a:moveTo>
                    <a:lnTo>
                      <a:pt x="25" y="0"/>
                    </a:lnTo>
                    <a:lnTo>
                      <a:pt x="4" y="44"/>
                    </a:lnTo>
                    <a:lnTo>
                      <a:pt x="14" y="44"/>
                    </a:lnTo>
                    <a:lnTo>
                      <a:pt x="22" y="46"/>
                    </a:lnTo>
                    <a:lnTo>
                      <a:pt x="53" y="74"/>
                    </a:lnTo>
                    <a:lnTo>
                      <a:pt x="53" y="87"/>
                    </a:lnTo>
                    <a:lnTo>
                      <a:pt x="50" y="93"/>
                    </a:lnTo>
                    <a:lnTo>
                      <a:pt x="45" y="98"/>
                    </a:lnTo>
                    <a:lnTo>
                      <a:pt x="40" y="103"/>
                    </a:lnTo>
                    <a:lnTo>
                      <a:pt x="35" y="106"/>
                    </a:lnTo>
                    <a:lnTo>
                      <a:pt x="45" y="106"/>
                    </a:lnTo>
                    <a:lnTo>
                      <a:pt x="47" y="105"/>
                    </a:lnTo>
                    <a:lnTo>
                      <a:pt x="50" y="101"/>
                    </a:lnTo>
                    <a:lnTo>
                      <a:pt x="54" y="97"/>
                    </a:lnTo>
                    <a:lnTo>
                      <a:pt x="57" y="93"/>
                    </a:lnTo>
                    <a:lnTo>
                      <a:pt x="62" y="83"/>
                    </a:lnTo>
                    <a:lnTo>
                      <a:pt x="63" y="78"/>
                    </a:lnTo>
                    <a:lnTo>
                      <a:pt x="63" y="62"/>
                    </a:lnTo>
                    <a:lnTo>
                      <a:pt x="59" y="53"/>
                    </a:lnTo>
                    <a:lnTo>
                      <a:pt x="44" y="37"/>
                    </a:lnTo>
                    <a:lnTo>
                      <a:pt x="32" y="31"/>
                    </a:lnTo>
                    <a:lnTo>
                      <a:pt x="17" y="29"/>
                    </a:lnTo>
                    <a:lnTo>
                      <a:pt x="25" y="14"/>
                    </a:lnTo>
                    <a:lnTo>
                      <a:pt x="59" y="14"/>
                    </a:lnTo>
                    <a:lnTo>
                      <a:pt x="65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83" name="Group 108"/>
            <p:cNvGrpSpPr>
              <a:grpSpLocks/>
            </p:cNvGrpSpPr>
            <p:nvPr/>
          </p:nvGrpSpPr>
          <p:grpSpPr bwMode="auto">
            <a:xfrm>
              <a:off x="1189" y="3582"/>
              <a:ext cx="56" cy="57"/>
              <a:chOff x="1189" y="3582"/>
              <a:chExt cx="56" cy="57"/>
            </a:xfrm>
          </p:grpSpPr>
          <p:sp>
            <p:nvSpPr>
              <p:cNvPr id="61117" name="Freeform 109"/>
              <p:cNvSpPr>
                <a:spLocks/>
              </p:cNvSpPr>
              <p:nvPr/>
            </p:nvSpPr>
            <p:spPr bwMode="auto">
              <a:xfrm>
                <a:off x="1189" y="3582"/>
                <a:ext cx="56" cy="57"/>
              </a:xfrm>
              <a:custGeom>
                <a:avLst/>
                <a:gdLst>
                  <a:gd name="T0" fmla="*/ 34 w 56"/>
                  <a:gd name="T1" fmla="*/ 3582 h 57"/>
                  <a:gd name="T2" fmla="*/ 25 w 56"/>
                  <a:gd name="T3" fmla="*/ 3582 h 57"/>
                  <a:gd name="T4" fmla="*/ 20 w 56"/>
                  <a:gd name="T5" fmla="*/ 3584 h 57"/>
                  <a:gd name="T6" fmla="*/ 15 w 56"/>
                  <a:gd name="T7" fmla="*/ 3586 h 57"/>
                  <a:gd name="T8" fmla="*/ 11 w 56"/>
                  <a:gd name="T9" fmla="*/ 3589 h 57"/>
                  <a:gd name="T10" fmla="*/ 7 w 56"/>
                  <a:gd name="T11" fmla="*/ 3593 h 57"/>
                  <a:gd name="T12" fmla="*/ 4 w 56"/>
                  <a:gd name="T13" fmla="*/ 3598 h 57"/>
                  <a:gd name="T14" fmla="*/ 2 w 56"/>
                  <a:gd name="T15" fmla="*/ 3603 h 57"/>
                  <a:gd name="T16" fmla="*/ 0 w 56"/>
                  <a:gd name="T17" fmla="*/ 3608 h 57"/>
                  <a:gd name="T18" fmla="*/ 0 w 56"/>
                  <a:gd name="T19" fmla="*/ 3620 h 57"/>
                  <a:gd name="T20" fmla="*/ 3 w 56"/>
                  <a:gd name="T21" fmla="*/ 3627 h 57"/>
                  <a:gd name="T22" fmla="*/ 8 w 56"/>
                  <a:gd name="T23" fmla="*/ 3632 h 57"/>
                  <a:gd name="T24" fmla="*/ 13 w 56"/>
                  <a:gd name="T25" fmla="*/ 3637 h 57"/>
                  <a:gd name="T26" fmla="*/ 20 w 56"/>
                  <a:gd name="T27" fmla="*/ 3640 h 57"/>
                  <a:gd name="T28" fmla="*/ 33 w 56"/>
                  <a:gd name="T29" fmla="*/ 3640 h 57"/>
                  <a:gd name="T30" fmla="*/ 38 w 56"/>
                  <a:gd name="T31" fmla="*/ 3638 h 57"/>
                  <a:gd name="T32" fmla="*/ 42 w 56"/>
                  <a:gd name="T33" fmla="*/ 3636 h 57"/>
                  <a:gd name="T34" fmla="*/ 24 w 56"/>
                  <a:gd name="T35" fmla="*/ 3636 h 57"/>
                  <a:gd name="T36" fmla="*/ 20 w 56"/>
                  <a:gd name="T37" fmla="*/ 3633 h 57"/>
                  <a:gd name="T38" fmla="*/ 16 w 56"/>
                  <a:gd name="T39" fmla="*/ 3628 h 57"/>
                  <a:gd name="T40" fmla="*/ 13 w 56"/>
                  <a:gd name="T41" fmla="*/ 3622 h 57"/>
                  <a:gd name="T42" fmla="*/ 11 w 56"/>
                  <a:gd name="T43" fmla="*/ 3616 h 57"/>
                  <a:gd name="T44" fmla="*/ 11 w 56"/>
                  <a:gd name="T45" fmla="*/ 3601 h 57"/>
                  <a:gd name="T46" fmla="*/ 13 w 56"/>
                  <a:gd name="T47" fmla="*/ 3595 h 57"/>
                  <a:gd name="T48" fmla="*/ 19 w 56"/>
                  <a:gd name="T49" fmla="*/ 3588 h 57"/>
                  <a:gd name="T50" fmla="*/ 23 w 56"/>
                  <a:gd name="T51" fmla="*/ 3586 h 57"/>
                  <a:gd name="T52" fmla="*/ 43 w 56"/>
                  <a:gd name="T53" fmla="*/ 3586 h 57"/>
                  <a:gd name="T54" fmla="*/ 38 w 56"/>
                  <a:gd name="T55" fmla="*/ 3584 h 57"/>
                  <a:gd name="T56" fmla="*/ 34 w 56"/>
                  <a:gd name="T57" fmla="*/ 3582 h 5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56" h="57">
                    <a:moveTo>
                      <a:pt x="34" y="0"/>
                    </a:moveTo>
                    <a:lnTo>
                      <a:pt x="25" y="0"/>
                    </a:lnTo>
                    <a:lnTo>
                      <a:pt x="20" y="2"/>
                    </a:lnTo>
                    <a:lnTo>
                      <a:pt x="15" y="4"/>
                    </a:lnTo>
                    <a:lnTo>
                      <a:pt x="11" y="7"/>
                    </a:lnTo>
                    <a:lnTo>
                      <a:pt x="7" y="11"/>
                    </a:lnTo>
                    <a:lnTo>
                      <a:pt x="4" y="16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3" y="45"/>
                    </a:lnTo>
                    <a:lnTo>
                      <a:pt x="8" y="50"/>
                    </a:lnTo>
                    <a:lnTo>
                      <a:pt x="13" y="55"/>
                    </a:lnTo>
                    <a:lnTo>
                      <a:pt x="20" y="58"/>
                    </a:lnTo>
                    <a:lnTo>
                      <a:pt x="33" y="58"/>
                    </a:lnTo>
                    <a:lnTo>
                      <a:pt x="38" y="56"/>
                    </a:lnTo>
                    <a:lnTo>
                      <a:pt x="42" y="54"/>
                    </a:lnTo>
                    <a:lnTo>
                      <a:pt x="24" y="54"/>
                    </a:lnTo>
                    <a:lnTo>
                      <a:pt x="20" y="51"/>
                    </a:lnTo>
                    <a:lnTo>
                      <a:pt x="16" y="46"/>
                    </a:lnTo>
                    <a:lnTo>
                      <a:pt x="13" y="40"/>
                    </a:lnTo>
                    <a:lnTo>
                      <a:pt x="11" y="34"/>
                    </a:lnTo>
                    <a:lnTo>
                      <a:pt x="11" y="19"/>
                    </a:lnTo>
                    <a:lnTo>
                      <a:pt x="13" y="13"/>
                    </a:lnTo>
                    <a:lnTo>
                      <a:pt x="19" y="6"/>
                    </a:lnTo>
                    <a:lnTo>
                      <a:pt x="23" y="4"/>
                    </a:lnTo>
                    <a:lnTo>
                      <a:pt x="43" y="4"/>
                    </a:lnTo>
                    <a:lnTo>
                      <a:pt x="38" y="2"/>
                    </a:lnTo>
                    <a:lnTo>
                      <a:pt x="34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18" name="Freeform 110"/>
              <p:cNvSpPr>
                <a:spLocks/>
              </p:cNvSpPr>
              <p:nvPr/>
            </p:nvSpPr>
            <p:spPr bwMode="auto">
              <a:xfrm>
                <a:off x="1189" y="3582"/>
                <a:ext cx="56" cy="57"/>
              </a:xfrm>
              <a:custGeom>
                <a:avLst/>
                <a:gdLst>
                  <a:gd name="T0" fmla="*/ 43 w 56"/>
                  <a:gd name="T1" fmla="*/ 3586 h 57"/>
                  <a:gd name="T2" fmla="*/ 31 w 56"/>
                  <a:gd name="T3" fmla="*/ 3586 h 57"/>
                  <a:gd name="T4" fmla="*/ 35 w 56"/>
                  <a:gd name="T5" fmla="*/ 3588 h 57"/>
                  <a:gd name="T6" fmla="*/ 39 w 56"/>
                  <a:gd name="T7" fmla="*/ 3592 h 57"/>
                  <a:gd name="T8" fmla="*/ 43 w 56"/>
                  <a:gd name="T9" fmla="*/ 3597 h 57"/>
                  <a:gd name="T10" fmla="*/ 45 w 56"/>
                  <a:gd name="T11" fmla="*/ 3604 h 57"/>
                  <a:gd name="T12" fmla="*/ 45 w 56"/>
                  <a:gd name="T13" fmla="*/ 3621 h 57"/>
                  <a:gd name="T14" fmla="*/ 44 w 56"/>
                  <a:gd name="T15" fmla="*/ 3627 h 57"/>
                  <a:gd name="T16" fmla="*/ 41 w 56"/>
                  <a:gd name="T17" fmla="*/ 3630 h 57"/>
                  <a:gd name="T18" fmla="*/ 38 w 56"/>
                  <a:gd name="T19" fmla="*/ 3634 h 57"/>
                  <a:gd name="T20" fmla="*/ 34 w 56"/>
                  <a:gd name="T21" fmla="*/ 3636 h 57"/>
                  <a:gd name="T22" fmla="*/ 42 w 56"/>
                  <a:gd name="T23" fmla="*/ 3636 h 57"/>
                  <a:gd name="T24" fmla="*/ 46 w 56"/>
                  <a:gd name="T25" fmla="*/ 3633 h 57"/>
                  <a:gd name="T26" fmla="*/ 50 w 56"/>
                  <a:gd name="T27" fmla="*/ 3629 h 57"/>
                  <a:gd name="T28" fmla="*/ 52 w 56"/>
                  <a:gd name="T29" fmla="*/ 3624 h 57"/>
                  <a:gd name="T30" fmla="*/ 55 w 56"/>
                  <a:gd name="T31" fmla="*/ 3620 h 57"/>
                  <a:gd name="T32" fmla="*/ 56 w 56"/>
                  <a:gd name="T33" fmla="*/ 3615 h 57"/>
                  <a:gd name="T34" fmla="*/ 56 w 56"/>
                  <a:gd name="T35" fmla="*/ 3605 h 57"/>
                  <a:gd name="T36" fmla="*/ 55 w 56"/>
                  <a:gd name="T37" fmla="*/ 3601 h 57"/>
                  <a:gd name="T38" fmla="*/ 50 w 56"/>
                  <a:gd name="T39" fmla="*/ 3592 h 57"/>
                  <a:gd name="T40" fmla="*/ 47 w 56"/>
                  <a:gd name="T41" fmla="*/ 3589 h 57"/>
                  <a:gd name="T42" fmla="*/ 43 w 56"/>
                  <a:gd name="T43" fmla="*/ 3586 h 5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6" h="57">
                    <a:moveTo>
                      <a:pt x="43" y="4"/>
                    </a:moveTo>
                    <a:lnTo>
                      <a:pt x="31" y="4"/>
                    </a:lnTo>
                    <a:lnTo>
                      <a:pt x="35" y="6"/>
                    </a:lnTo>
                    <a:lnTo>
                      <a:pt x="39" y="10"/>
                    </a:lnTo>
                    <a:lnTo>
                      <a:pt x="43" y="15"/>
                    </a:lnTo>
                    <a:lnTo>
                      <a:pt x="45" y="22"/>
                    </a:lnTo>
                    <a:lnTo>
                      <a:pt x="45" y="39"/>
                    </a:lnTo>
                    <a:lnTo>
                      <a:pt x="44" y="45"/>
                    </a:lnTo>
                    <a:lnTo>
                      <a:pt x="41" y="48"/>
                    </a:lnTo>
                    <a:lnTo>
                      <a:pt x="38" y="52"/>
                    </a:lnTo>
                    <a:lnTo>
                      <a:pt x="34" y="54"/>
                    </a:lnTo>
                    <a:lnTo>
                      <a:pt x="42" y="54"/>
                    </a:lnTo>
                    <a:lnTo>
                      <a:pt x="46" y="51"/>
                    </a:lnTo>
                    <a:lnTo>
                      <a:pt x="50" y="47"/>
                    </a:lnTo>
                    <a:lnTo>
                      <a:pt x="52" y="42"/>
                    </a:lnTo>
                    <a:lnTo>
                      <a:pt x="55" y="38"/>
                    </a:lnTo>
                    <a:lnTo>
                      <a:pt x="56" y="33"/>
                    </a:lnTo>
                    <a:lnTo>
                      <a:pt x="56" y="23"/>
                    </a:lnTo>
                    <a:lnTo>
                      <a:pt x="55" y="19"/>
                    </a:lnTo>
                    <a:lnTo>
                      <a:pt x="50" y="10"/>
                    </a:lnTo>
                    <a:lnTo>
                      <a:pt x="47" y="7"/>
                    </a:lnTo>
                    <a:lnTo>
                      <a:pt x="43" y="4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84" name="Group 111"/>
            <p:cNvGrpSpPr>
              <a:grpSpLocks/>
            </p:cNvGrpSpPr>
            <p:nvPr/>
          </p:nvGrpSpPr>
          <p:grpSpPr bwMode="auto">
            <a:xfrm>
              <a:off x="1275" y="2562"/>
              <a:ext cx="23" cy="2"/>
              <a:chOff x="1275" y="2562"/>
              <a:chExt cx="23" cy="2"/>
            </a:xfrm>
          </p:grpSpPr>
          <p:sp>
            <p:nvSpPr>
              <p:cNvPr id="61116" name="Freeform 112"/>
              <p:cNvSpPr>
                <a:spLocks/>
              </p:cNvSpPr>
              <p:nvPr/>
            </p:nvSpPr>
            <p:spPr bwMode="auto">
              <a:xfrm>
                <a:off x="1275" y="2562"/>
                <a:ext cx="23" cy="2"/>
              </a:xfrm>
              <a:custGeom>
                <a:avLst/>
                <a:gdLst>
                  <a:gd name="T0" fmla="*/ 23 w 23"/>
                  <a:gd name="T1" fmla="*/ 0 h 2"/>
                  <a:gd name="T2" fmla="*/ 0 w 23"/>
                  <a:gd name="T3" fmla="*/ 0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3" h="2">
                    <a:moveTo>
                      <a:pt x="23" y="0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85" name="Group 113"/>
            <p:cNvGrpSpPr>
              <a:grpSpLocks/>
            </p:cNvGrpSpPr>
            <p:nvPr/>
          </p:nvGrpSpPr>
          <p:grpSpPr bwMode="auto">
            <a:xfrm>
              <a:off x="1018" y="2506"/>
              <a:ext cx="61" cy="114"/>
              <a:chOff x="1018" y="2506"/>
              <a:chExt cx="61" cy="114"/>
            </a:xfrm>
          </p:grpSpPr>
          <p:sp>
            <p:nvSpPr>
              <p:cNvPr id="61113" name="Freeform 114"/>
              <p:cNvSpPr>
                <a:spLocks/>
              </p:cNvSpPr>
              <p:nvPr/>
            </p:nvSpPr>
            <p:spPr bwMode="auto">
              <a:xfrm>
                <a:off x="1018" y="2506"/>
                <a:ext cx="61" cy="114"/>
              </a:xfrm>
              <a:custGeom>
                <a:avLst/>
                <a:gdLst>
                  <a:gd name="T0" fmla="*/ 61 w 61"/>
                  <a:gd name="T1" fmla="*/ 2591 h 114"/>
                  <a:gd name="T2" fmla="*/ 47 w 61"/>
                  <a:gd name="T3" fmla="*/ 2591 h 114"/>
                  <a:gd name="T4" fmla="*/ 47 w 61"/>
                  <a:gd name="T5" fmla="*/ 2620 h 114"/>
                  <a:gd name="T6" fmla="*/ 61 w 61"/>
                  <a:gd name="T7" fmla="*/ 2620 h 114"/>
                  <a:gd name="T8" fmla="*/ 61 w 61"/>
                  <a:gd name="T9" fmla="*/ 2591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1" h="114">
                    <a:moveTo>
                      <a:pt x="61" y="85"/>
                    </a:moveTo>
                    <a:lnTo>
                      <a:pt x="47" y="85"/>
                    </a:lnTo>
                    <a:lnTo>
                      <a:pt x="47" y="114"/>
                    </a:lnTo>
                    <a:lnTo>
                      <a:pt x="61" y="114"/>
                    </a:lnTo>
                    <a:lnTo>
                      <a:pt x="61" y="85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14" name="Freeform 115"/>
              <p:cNvSpPr>
                <a:spLocks/>
              </p:cNvSpPr>
              <p:nvPr/>
            </p:nvSpPr>
            <p:spPr bwMode="auto">
              <a:xfrm>
                <a:off x="1018" y="2506"/>
                <a:ext cx="61" cy="114"/>
              </a:xfrm>
              <a:custGeom>
                <a:avLst/>
                <a:gdLst>
                  <a:gd name="T0" fmla="*/ 61 w 61"/>
                  <a:gd name="T1" fmla="*/ 2506 h 114"/>
                  <a:gd name="T2" fmla="*/ 52 w 61"/>
                  <a:gd name="T3" fmla="*/ 2506 h 114"/>
                  <a:gd name="T4" fmla="*/ 0 w 61"/>
                  <a:gd name="T5" fmla="*/ 2580 h 114"/>
                  <a:gd name="T6" fmla="*/ 0 w 61"/>
                  <a:gd name="T7" fmla="*/ 2591 h 114"/>
                  <a:gd name="T8" fmla="*/ 76 w 61"/>
                  <a:gd name="T9" fmla="*/ 2591 h 114"/>
                  <a:gd name="T10" fmla="*/ 76 w 61"/>
                  <a:gd name="T11" fmla="*/ 2579 h 114"/>
                  <a:gd name="T12" fmla="*/ 8 w 61"/>
                  <a:gd name="T13" fmla="*/ 2579 h 114"/>
                  <a:gd name="T14" fmla="*/ 47 w 61"/>
                  <a:gd name="T15" fmla="*/ 2524 h 114"/>
                  <a:gd name="T16" fmla="*/ 61 w 61"/>
                  <a:gd name="T17" fmla="*/ 2524 h 114"/>
                  <a:gd name="T18" fmla="*/ 61 w 61"/>
                  <a:gd name="T19" fmla="*/ 2506 h 1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1" h="114">
                    <a:moveTo>
                      <a:pt x="61" y="0"/>
                    </a:moveTo>
                    <a:lnTo>
                      <a:pt x="52" y="0"/>
                    </a:lnTo>
                    <a:lnTo>
                      <a:pt x="0" y="74"/>
                    </a:lnTo>
                    <a:lnTo>
                      <a:pt x="0" y="85"/>
                    </a:lnTo>
                    <a:lnTo>
                      <a:pt x="76" y="85"/>
                    </a:lnTo>
                    <a:lnTo>
                      <a:pt x="76" y="73"/>
                    </a:lnTo>
                    <a:lnTo>
                      <a:pt x="8" y="73"/>
                    </a:lnTo>
                    <a:lnTo>
                      <a:pt x="47" y="18"/>
                    </a:lnTo>
                    <a:lnTo>
                      <a:pt x="61" y="18"/>
                    </a:lnTo>
                    <a:lnTo>
                      <a:pt x="61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15" name="Freeform 116"/>
              <p:cNvSpPr>
                <a:spLocks/>
              </p:cNvSpPr>
              <p:nvPr/>
            </p:nvSpPr>
            <p:spPr bwMode="auto">
              <a:xfrm>
                <a:off x="1018" y="2506"/>
                <a:ext cx="61" cy="114"/>
              </a:xfrm>
              <a:custGeom>
                <a:avLst/>
                <a:gdLst>
                  <a:gd name="T0" fmla="*/ 61 w 61"/>
                  <a:gd name="T1" fmla="*/ 2524 h 114"/>
                  <a:gd name="T2" fmla="*/ 47 w 61"/>
                  <a:gd name="T3" fmla="*/ 2524 h 114"/>
                  <a:gd name="T4" fmla="*/ 47 w 61"/>
                  <a:gd name="T5" fmla="*/ 2579 h 114"/>
                  <a:gd name="T6" fmla="*/ 61 w 61"/>
                  <a:gd name="T7" fmla="*/ 2579 h 114"/>
                  <a:gd name="T8" fmla="*/ 61 w 61"/>
                  <a:gd name="T9" fmla="*/ 2524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1" h="114">
                    <a:moveTo>
                      <a:pt x="61" y="18"/>
                    </a:moveTo>
                    <a:lnTo>
                      <a:pt x="47" y="18"/>
                    </a:lnTo>
                    <a:lnTo>
                      <a:pt x="47" y="73"/>
                    </a:lnTo>
                    <a:lnTo>
                      <a:pt x="61" y="73"/>
                    </a:lnTo>
                    <a:lnTo>
                      <a:pt x="61" y="18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86" name="Group 117"/>
            <p:cNvGrpSpPr>
              <a:grpSpLocks/>
            </p:cNvGrpSpPr>
            <p:nvPr/>
          </p:nvGrpSpPr>
          <p:grpSpPr bwMode="auto">
            <a:xfrm>
              <a:off x="1106" y="2506"/>
              <a:ext cx="72" cy="116"/>
              <a:chOff x="1106" y="2506"/>
              <a:chExt cx="72" cy="116"/>
            </a:xfrm>
          </p:grpSpPr>
          <p:sp>
            <p:nvSpPr>
              <p:cNvPr id="61111" name="Freeform 118"/>
              <p:cNvSpPr>
                <a:spLocks/>
              </p:cNvSpPr>
              <p:nvPr/>
            </p:nvSpPr>
            <p:spPr bwMode="auto">
              <a:xfrm>
                <a:off x="1106" y="2506"/>
                <a:ext cx="72" cy="116"/>
              </a:xfrm>
              <a:custGeom>
                <a:avLst/>
                <a:gdLst>
                  <a:gd name="T0" fmla="*/ 45 w 72"/>
                  <a:gd name="T1" fmla="*/ 2506 h 116"/>
                  <a:gd name="T2" fmla="*/ 31 w 72"/>
                  <a:gd name="T3" fmla="*/ 2506 h 116"/>
                  <a:gd name="T4" fmla="*/ 26 w 72"/>
                  <a:gd name="T5" fmla="*/ 2508 h 116"/>
                  <a:gd name="T6" fmla="*/ 21 w 72"/>
                  <a:gd name="T7" fmla="*/ 2512 h 116"/>
                  <a:gd name="T8" fmla="*/ 15 w 72"/>
                  <a:gd name="T9" fmla="*/ 2516 h 116"/>
                  <a:gd name="T10" fmla="*/ 9 w 72"/>
                  <a:gd name="T11" fmla="*/ 2523 h 116"/>
                  <a:gd name="T12" fmla="*/ 6 w 72"/>
                  <a:gd name="T13" fmla="*/ 2532 h 116"/>
                  <a:gd name="T14" fmla="*/ 2 w 72"/>
                  <a:gd name="T15" fmla="*/ 2541 h 116"/>
                  <a:gd name="T16" fmla="*/ 0 w 72"/>
                  <a:gd name="T17" fmla="*/ 2552 h 116"/>
                  <a:gd name="T18" fmla="*/ 0 w 72"/>
                  <a:gd name="T19" fmla="*/ 2580 h 116"/>
                  <a:gd name="T20" fmla="*/ 3 w 72"/>
                  <a:gd name="T21" fmla="*/ 2593 h 116"/>
                  <a:gd name="T22" fmla="*/ 16 w 72"/>
                  <a:gd name="T23" fmla="*/ 2616 h 116"/>
                  <a:gd name="T24" fmla="*/ 25 w 72"/>
                  <a:gd name="T25" fmla="*/ 2622 h 116"/>
                  <a:gd name="T26" fmla="*/ 41 w 72"/>
                  <a:gd name="T27" fmla="*/ 2622 h 116"/>
                  <a:gd name="T28" fmla="*/ 46 w 72"/>
                  <a:gd name="T29" fmla="*/ 2620 h 116"/>
                  <a:gd name="T30" fmla="*/ 51 w 72"/>
                  <a:gd name="T31" fmla="*/ 2617 h 116"/>
                  <a:gd name="T32" fmla="*/ 30 w 72"/>
                  <a:gd name="T33" fmla="*/ 2617 h 116"/>
                  <a:gd name="T34" fmla="*/ 25 w 72"/>
                  <a:gd name="T35" fmla="*/ 2613 h 116"/>
                  <a:gd name="T36" fmla="*/ 22 w 72"/>
                  <a:gd name="T37" fmla="*/ 2605 h 116"/>
                  <a:gd name="T38" fmla="*/ 18 w 72"/>
                  <a:gd name="T39" fmla="*/ 2595 h 116"/>
                  <a:gd name="T40" fmla="*/ 16 w 72"/>
                  <a:gd name="T41" fmla="*/ 2582 h 116"/>
                  <a:gd name="T42" fmla="*/ 16 w 72"/>
                  <a:gd name="T43" fmla="*/ 2558 h 116"/>
                  <a:gd name="T44" fmla="*/ 17 w 72"/>
                  <a:gd name="T45" fmla="*/ 2548 h 116"/>
                  <a:gd name="T46" fmla="*/ 18 w 72"/>
                  <a:gd name="T47" fmla="*/ 2538 h 116"/>
                  <a:gd name="T48" fmla="*/ 20 w 72"/>
                  <a:gd name="T49" fmla="*/ 2528 h 116"/>
                  <a:gd name="T50" fmla="*/ 22 w 72"/>
                  <a:gd name="T51" fmla="*/ 2521 h 116"/>
                  <a:gd name="T52" fmla="*/ 26 w 72"/>
                  <a:gd name="T53" fmla="*/ 2517 h 116"/>
                  <a:gd name="T54" fmla="*/ 29 w 72"/>
                  <a:gd name="T55" fmla="*/ 2513 h 116"/>
                  <a:gd name="T56" fmla="*/ 32 w 72"/>
                  <a:gd name="T57" fmla="*/ 2512 h 116"/>
                  <a:gd name="T58" fmla="*/ 53 w 72"/>
                  <a:gd name="T59" fmla="*/ 2512 h 116"/>
                  <a:gd name="T60" fmla="*/ 52 w 72"/>
                  <a:gd name="T61" fmla="*/ 2511 h 116"/>
                  <a:gd name="T62" fmla="*/ 45 w 72"/>
                  <a:gd name="T63" fmla="*/ 2506 h 11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72" h="116">
                    <a:moveTo>
                      <a:pt x="45" y="0"/>
                    </a:moveTo>
                    <a:lnTo>
                      <a:pt x="31" y="0"/>
                    </a:lnTo>
                    <a:lnTo>
                      <a:pt x="26" y="2"/>
                    </a:lnTo>
                    <a:lnTo>
                      <a:pt x="21" y="6"/>
                    </a:lnTo>
                    <a:lnTo>
                      <a:pt x="15" y="10"/>
                    </a:lnTo>
                    <a:lnTo>
                      <a:pt x="9" y="17"/>
                    </a:lnTo>
                    <a:lnTo>
                      <a:pt x="6" y="26"/>
                    </a:lnTo>
                    <a:lnTo>
                      <a:pt x="2" y="35"/>
                    </a:lnTo>
                    <a:lnTo>
                      <a:pt x="0" y="46"/>
                    </a:lnTo>
                    <a:lnTo>
                      <a:pt x="0" y="74"/>
                    </a:lnTo>
                    <a:lnTo>
                      <a:pt x="3" y="87"/>
                    </a:lnTo>
                    <a:lnTo>
                      <a:pt x="16" y="110"/>
                    </a:lnTo>
                    <a:lnTo>
                      <a:pt x="25" y="116"/>
                    </a:lnTo>
                    <a:lnTo>
                      <a:pt x="41" y="116"/>
                    </a:lnTo>
                    <a:lnTo>
                      <a:pt x="46" y="114"/>
                    </a:lnTo>
                    <a:lnTo>
                      <a:pt x="51" y="111"/>
                    </a:lnTo>
                    <a:lnTo>
                      <a:pt x="30" y="111"/>
                    </a:lnTo>
                    <a:lnTo>
                      <a:pt x="25" y="107"/>
                    </a:lnTo>
                    <a:lnTo>
                      <a:pt x="22" y="99"/>
                    </a:lnTo>
                    <a:lnTo>
                      <a:pt x="18" y="89"/>
                    </a:lnTo>
                    <a:lnTo>
                      <a:pt x="16" y="76"/>
                    </a:lnTo>
                    <a:lnTo>
                      <a:pt x="16" y="52"/>
                    </a:lnTo>
                    <a:lnTo>
                      <a:pt x="17" y="42"/>
                    </a:lnTo>
                    <a:lnTo>
                      <a:pt x="18" y="32"/>
                    </a:lnTo>
                    <a:lnTo>
                      <a:pt x="20" y="22"/>
                    </a:lnTo>
                    <a:lnTo>
                      <a:pt x="22" y="15"/>
                    </a:lnTo>
                    <a:lnTo>
                      <a:pt x="26" y="11"/>
                    </a:lnTo>
                    <a:lnTo>
                      <a:pt x="29" y="7"/>
                    </a:lnTo>
                    <a:lnTo>
                      <a:pt x="32" y="6"/>
                    </a:lnTo>
                    <a:lnTo>
                      <a:pt x="53" y="6"/>
                    </a:lnTo>
                    <a:lnTo>
                      <a:pt x="52" y="5"/>
                    </a:lnTo>
                    <a:lnTo>
                      <a:pt x="45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12" name="Freeform 119"/>
              <p:cNvSpPr>
                <a:spLocks/>
              </p:cNvSpPr>
              <p:nvPr/>
            </p:nvSpPr>
            <p:spPr bwMode="auto">
              <a:xfrm>
                <a:off x="1106" y="2506"/>
                <a:ext cx="72" cy="116"/>
              </a:xfrm>
              <a:custGeom>
                <a:avLst/>
                <a:gdLst>
                  <a:gd name="T0" fmla="*/ 53 w 72"/>
                  <a:gd name="T1" fmla="*/ 2512 h 116"/>
                  <a:gd name="T2" fmla="*/ 39 w 72"/>
                  <a:gd name="T3" fmla="*/ 2512 h 116"/>
                  <a:gd name="T4" fmla="*/ 42 w 72"/>
                  <a:gd name="T5" fmla="*/ 2513 h 116"/>
                  <a:gd name="T6" fmla="*/ 47 w 72"/>
                  <a:gd name="T7" fmla="*/ 2517 h 116"/>
                  <a:gd name="T8" fmla="*/ 50 w 72"/>
                  <a:gd name="T9" fmla="*/ 2521 h 116"/>
                  <a:gd name="T10" fmla="*/ 52 w 72"/>
                  <a:gd name="T11" fmla="*/ 2528 h 116"/>
                  <a:gd name="T12" fmla="*/ 55 w 72"/>
                  <a:gd name="T13" fmla="*/ 2536 h 116"/>
                  <a:gd name="T14" fmla="*/ 56 w 72"/>
                  <a:gd name="T15" fmla="*/ 2547 h 116"/>
                  <a:gd name="T16" fmla="*/ 56 w 72"/>
                  <a:gd name="T17" fmla="*/ 2563 h 116"/>
                  <a:gd name="T18" fmla="*/ 45 w 72"/>
                  <a:gd name="T19" fmla="*/ 2613 h 116"/>
                  <a:gd name="T20" fmla="*/ 42 w 72"/>
                  <a:gd name="T21" fmla="*/ 2616 h 116"/>
                  <a:gd name="T22" fmla="*/ 39 w 72"/>
                  <a:gd name="T23" fmla="*/ 2617 h 116"/>
                  <a:gd name="T24" fmla="*/ 51 w 72"/>
                  <a:gd name="T25" fmla="*/ 2617 h 116"/>
                  <a:gd name="T26" fmla="*/ 72 w 72"/>
                  <a:gd name="T27" fmla="*/ 2576 h 116"/>
                  <a:gd name="T28" fmla="*/ 72 w 72"/>
                  <a:gd name="T29" fmla="*/ 2563 h 116"/>
                  <a:gd name="T30" fmla="*/ 70 w 72"/>
                  <a:gd name="T31" fmla="*/ 2541 h 116"/>
                  <a:gd name="T32" fmla="*/ 62 w 72"/>
                  <a:gd name="T33" fmla="*/ 2524 h 116"/>
                  <a:gd name="T34" fmla="*/ 53 w 72"/>
                  <a:gd name="T35" fmla="*/ 2512 h 11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2" h="116">
                    <a:moveTo>
                      <a:pt x="53" y="6"/>
                    </a:moveTo>
                    <a:lnTo>
                      <a:pt x="39" y="6"/>
                    </a:lnTo>
                    <a:lnTo>
                      <a:pt x="42" y="7"/>
                    </a:lnTo>
                    <a:lnTo>
                      <a:pt x="47" y="11"/>
                    </a:lnTo>
                    <a:lnTo>
                      <a:pt x="50" y="15"/>
                    </a:lnTo>
                    <a:lnTo>
                      <a:pt x="52" y="22"/>
                    </a:lnTo>
                    <a:lnTo>
                      <a:pt x="55" y="30"/>
                    </a:lnTo>
                    <a:lnTo>
                      <a:pt x="56" y="41"/>
                    </a:lnTo>
                    <a:lnTo>
                      <a:pt x="56" y="57"/>
                    </a:lnTo>
                    <a:lnTo>
                      <a:pt x="45" y="107"/>
                    </a:lnTo>
                    <a:lnTo>
                      <a:pt x="42" y="110"/>
                    </a:lnTo>
                    <a:lnTo>
                      <a:pt x="39" y="111"/>
                    </a:lnTo>
                    <a:lnTo>
                      <a:pt x="51" y="111"/>
                    </a:lnTo>
                    <a:lnTo>
                      <a:pt x="72" y="70"/>
                    </a:lnTo>
                    <a:lnTo>
                      <a:pt x="72" y="57"/>
                    </a:lnTo>
                    <a:lnTo>
                      <a:pt x="70" y="35"/>
                    </a:lnTo>
                    <a:lnTo>
                      <a:pt x="62" y="18"/>
                    </a:lnTo>
                    <a:lnTo>
                      <a:pt x="53" y="6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87" name="Group 120"/>
            <p:cNvGrpSpPr>
              <a:grpSpLocks/>
            </p:cNvGrpSpPr>
            <p:nvPr/>
          </p:nvGrpSpPr>
          <p:grpSpPr bwMode="auto">
            <a:xfrm>
              <a:off x="1189" y="2493"/>
              <a:ext cx="56" cy="57"/>
              <a:chOff x="1189" y="2493"/>
              <a:chExt cx="56" cy="57"/>
            </a:xfrm>
          </p:grpSpPr>
          <p:sp>
            <p:nvSpPr>
              <p:cNvPr id="61109" name="Freeform 121"/>
              <p:cNvSpPr>
                <a:spLocks/>
              </p:cNvSpPr>
              <p:nvPr/>
            </p:nvSpPr>
            <p:spPr bwMode="auto">
              <a:xfrm>
                <a:off x="1189" y="2493"/>
                <a:ext cx="56" cy="57"/>
              </a:xfrm>
              <a:custGeom>
                <a:avLst/>
                <a:gdLst>
                  <a:gd name="T0" fmla="*/ 34 w 56"/>
                  <a:gd name="T1" fmla="*/ 2493 h 57"/>
                  <a:gd name="T2" fmla="*/ 25 w 56"/>
                  <a:gd name="T3" fmla="*/ 2493 h 57"/>
                  <a:gd name="T4" fmla="*/ 20 w 56"/>
                  <a:gd name="T5" fmla="*/ 2494 h 57"/>
                  <a:gd name="T6" fmla="*/ 11 w 56"/>
                  <a:gd name="T7" fmla="*/ 2499 h 57"/>
                  <a:gd name="T8" fmla="*/ 7 w 56"/>
                  <a:gd name="T9" fmla="*/ 2503 h 57"/>
                  <a:gd name="T10" fmla="*/ 4 w 56"/>
                  <a:gd name="T11" fmla="*/ 2508 h 57"/>
                  <a:gd name="T12" fmla="*/ 2 w 56"/>
                  <a:gd name="T13" fmla="*/ 2513 h 57"/>
                  <a:gd name="T14" fmla="*/ 0 w 56"/>
                  <a:gd name="T15" fmla="*/ 2518 h 57"/>
                  <a:gd name="T16" fmla="*/ 0 w 56"/>
                  <a:gd name="T17" fmla="*/ 2530 h 57"/>
                  <a:gd name="T18" fmla="*/ 3 w 56"/>
                  <a:gd name="T19" fmla="*/ 2537 h 57"/>
                  <a:gd name="T20" fmla="*/ 8 w 56"/>
                  <a:gd name="T21" fmla="*/ 2542 h 57"/>
                  <a:gd name="T22" fmla="*/ 13 w 56"/>
                  <a:gd name="T23" fmla="*/ 2547 h 57"/>
                  <a:gd name="T24" fmla="*/ 20 w 56"/>
                  <a:gd name="T25" fmla="*/ 2550 h 57"/>
                  <a:gd name="T26" fmla="*/ 33 w 56"/>
                  <a:gd name="T27" fmla="*/ 2550 h 57"/>
                  <a:gd name="T28" fmla="*/ 38 w 56"/>
                  <a:gd name="T29" fmla="*/ 2549 h 57"/>
                  <a:gd name="T30" fmla="*/ 42 w 56"/>
                  <a:gd name="T31" fmla="*/ 2546 h 57"/>
                  <a:gd name="T32" fmla="*/ 24 w 56"/>
                  <a:gd name="T33" fmla="*/ 2546 h 57"/>
                  <a:gd name="T34" fmla="*/ 20 w 56"/>
                  <a:gd name="T35" fmla="*/ 2543 h 57"/>
                  <a:gd name="T36" fmla="*/ 16 w 56"/>
                  <a:gd name="T37" fmla="*/ 2538 h 57"/>
                  <a:gd name="T38" fmla="*/ 13 w 56"/>
                  <a:gd name="T39" fmla="*/ 2532 h 57"/>
                  <a:gd name="T40" fmla="*/ 11 w 56"/>
                  <a:gd name="T41" fmla="*/ 2526 h 57"/>
                  <a:gd name="T42" fmla="*/ 11 w 56"/>
                  <a:gd name="T43" fmla="*/ 2511 h 57"/>
                  <a:gd name="T44" fmla="*/ 13 w 56"/>
                  <a:gd name="T45" fmla="*/ 2506 h 57"/>
                  <a:gd name="T46" fmla="*/ 19 w 56"/>
                  <a:gd name="T47" fmla="*/ 2498 h 57"/>
                  <a:gd name="T48" fmla="*/ 23 w 56"/>
                  <a:gd name="T49" fmla="*/ 2496 h 57"/>
                  <a:gd name="T50" fmla="*/ 43 w 56"/>
                  <a:gd name="T51" fmla="*/ 2496 h 57"/>
                  <a:gd name="T52" fmla="*/ 38 w 56"/>
                  <a:gd name="T53" fmla="*/ 2494 h 57"/>
                  <a:gd name="T54" fmla="*/ 34 w 56"/>
                  <a:gd name="T55" fmla="*/ 2493 h 5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6" h="57">
                    <a:moveTo>
                      <a:pt x="34" y="0"/>
                    </a:moveTo>
                    <a:lnTo>
                      <a:pt x="25" y="0"/>
                    </a:lnTo>
                    <a:lnTo>
                      <a:pt x="20" y="1"/>
                    </a:lnTo>
                    <a:lnTo>
                      <a:pt x="11" y="6"/>
                    </a:lnTo>
                    <a:lnTo>
                      <a:pt x="7" y="10"/>
                    </a:lnTo>
                    <a:lnTo>
                      <a:pt x="4" y="15"/>
                    </a:lnTo>
                    <a:lnTo>
                      <a:pt x="2" y="20"/>
                    </a:lnTo>
                    <a:lnTo>
                      <a:pt x="0" y="25"/>
                    </a:lnTo>
                    <a:lnTo>
                      <a:pt x="0" y="37"/>
                    </a:lnTo>
                    <a:lnTo>
                      <a:pt x="3" y="44"/>
                    </a:lnTo>
                    <a:lnTo>
                      <a:pt x="8" y="49"/>
                    </a:lnTo>
                    <a:lnTo>
                      <a:pt x="13" y="54"/>
                    </a:lnTo>
                    <a:lnTo>
                      <a:pt x="20" y="57"/>
                    </a:lnTo>
                    <a:lnTo>
                      <a:pt x="33" y="57"/>
                    </a:lnTo>
                    <a:lnTo>
                      <a:pt x="38" y="56"/>
                    </a:lnTo>
                    <a:lnTo>
                      <a:pt x="42" y="53"/>
                    </a:lnTo>
                    <a:lnTo>
                      <a:pt x="24" y="53"/>
                    </a:lnTo>
                    <a:lnTo>
                      <a:pt x="20" y="50"/>
                    </a:lnTo>
                    <a:lnTo>
                      <a:pt x="16" y="45"/>
                    </a:lnTo>
                    <a:lnTo>
                      <a:pt x="13" y="39"/>
                    </a:lnTo>
                    <a:lnTo>
                      <a:pt x="11" y="33"/>
                    </a:lnTo>
                    <a:lnTo>
                      <a:pt x="11" y="18"/>
                    </a:lnTo>
                    <a:lnTo>
                      <a:pt x="13" y="13"/>
                    </a:lnTo>
                    <a:lnTo>
                      <a:pt x="19" y="5"/>
                    </a:lnTo>
                    <a:lnTo>
                      <a:pt x="23" y="3"/>
                    </a:lnTo>
                    <a:lnTo>
                      <a:pt x="43" y="3"/>
                    </a:lnTo>
                    <a:lnTo>
                      <a:pt x="38" y="1"/>
                    </a:lnTo>
                    <a:lnTo>
                      <a:pt x="34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10" name="Freeform 122"/>
              <p:cNvSpPr>
                <a:spLocks/>
              </p:cNvSpPr>
              <p:nvPr/>
            </p:nvSpPr>
            <p:spPr bwMode="auto">
              <a:xfrm>
                <a:off x="1189" y="2493"/>
                <a:ext cx="56" cy="57"/>
              </a:xfrm>
              <a:custGeom>
                <a:avLst/>
                <a:gdLst>
                  <a:gd name="T0" fmla="*/ 43 w 56"/>
                  <a:gd name="T1" fmla="*/ 2496 h 57"/>
                  <a:gd name="T2" fmla="*/ 31 w 56"/>
                  <a:gd name="T3" fmla="*/ 2496 h 57"/>
                  <a:gd name="T4" fmla="*/ 35 w 56"/>
                  <a:gd name="T5" fmla="*/ 2498 h 57"/>
                  <a:gd name="T6" fmla="*/ 38 w 56"/>
                  <a:gd name="T7" fmla="*/ 2502 h 57"/>
                  <a:gd name="T8" fmla="*/ 43 w 56"/>
                  <a:gd name="T9" fmla="*/ 2507 h 57"/>
                  <a:gd name="T10" fmla="*/ 45 w 56"/>
                  <a:gd name="T11" fmla="*/ 2514 h 57"/>
                  <a:gd name="T12" fmla="*/ 45 w 56"/>
                  <a:gd name="T13" fmla="*/ 2531 h 57"/>
                  <a:gd name="T14" fmla="*/ 44 w 56"/>
                  <a:gd name="T15" fmla="*/ 2537 h 57"/>
                  <a:gd name="T16" fmla="*/ 41 w 56"/>
                  <a:gd name="T17" fmla="*/ 2540 h 57"/>
                  <a:gd name="T18" fmla="*/ 38 w 56"/>
                  <a:gd name="T19" fmla="*/ 2544 h 57"/>
                  <a:gd name="T20" fmla="*/ 34 w 56"/>
                  <a:gd name="T21" fmla="*/ 2546 h 57"/>
                  <a:gd name="T22" fmla="*/ 42 w 56"/>
                  <a:gd name="T23" fmla="*/ 2546 h 57"/>
                  <a:gd name="T24" fmla="*/ 46 w 56"/>
                  <a:gd name="T25" fmla="*/ 2543 h 57"/>
                  <a:gd name="T26" fmla="*/ 50 w 56"/>
                  <a:gd name="T27" fmla="*/ 2539 h 57"/>
                  <a:gd name="T28" fmla="*/ 52 w 56"/>
                  <a:gd name="T29" fmla="*/ 2535 h 57"/>
                  <a:gd name="T30" fmla="*/ 55 w 56"/>
                  <a:gd name="T31" fmla="*/ 2530 h 57"/>
                  <a:gd name="T32" fmla="*/ 56 w 56"/>
                  <a:gd name="T33" fmla="*/ 2525 h 57"/>
                  <a:gd name="T34" fmla="*/ 56 w 56"/>
                  <a:gd name="T35" fmla="*/ 2516 h 57"/>
                  <a:gd name="T36" fmla="*/ 55 w 56"/>
                  <a:gd name="T37" fmla="*/ 2511 h 57"/>
                  <a:gd name="T38" fmla="*/ 50 w 56"/>
                  <a:gd name="T39" fmla="*/ 2502 h 57"/>
                  <a:gd name="T40" fmla="*/ 47 w 56"/>
                  <a:gd name="T41" fmla="*/ 2499 h 57"/>
                  <a:gd name="T42" fmla="*/ 43 w 56"/>
                  <a:gd name="T43" fmla="*/ 2496 h 5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6" h="57">
                    <a:moveTo>
                      <a:pt x="43" y="3"/>
                    </a:moveTo>
                    <a:lnTo>
                      <a:pt x="31" y="3"/>
                    </a:lnTo>
                    <a:lnTo>
                      <a:pt x="35" y="5"/>
                    </a:lnTo>
                    <a:lnTo>
                      <a:pt x="38" y="9"/>
                    </a:lnTo>
                    <a:lnTo>
                      <a:pt x="43" y="14"/>
                    </a:lnTo>
                    <a:lnTo>
                      <a:pt x="45" y="21"/>
                    </a:lnTo>
                    <a:lnTo>
                      <a:pt x="45" y="38"/>
                    </a:lnTo>
                    <a:lnTo>
                      <a:pt x="44" y="44"/>
                    </a:lnTo>
                    <a:lnTo>
                      <a:pt x="41" y="47"/>
                    </a:lnTo>
                    <a:lnTo>
                      <a:pt x="38" y="51"/>
                    </a:lnTo>
                    <a:lnTo>
                      <a:pt x="34" y="53"/>
                    </a:lnTo>
                    <a:lnTo>
                      <a:pt x="42" y="53"/>
                    </a:lnTo>
                    <a:lnTo>
                      <a:pt x="46" y="50"/>
                    </a:lnTo>
                    <a:lnTo>
                      <a:pt x="50" y="46"/>
                    </a:lnTo>
                    <a:lnTo>
                      <a:pt x="52" y="42"/>
                    </a:lnTo>
                    <a:lnTo>
                      <a:pt x="55" y="37"/>
                    </a:lnTo>
                    <a:lnTo>
                      <a:pt x="56" y="32"/>
                    </a:lnTo>
                    <a:lnTo>
                      <a:pt x="56" y="23"/>
                    </a:lnTo>
                    <a:lnTo>
                      <a:pt x="55" y="18"/>
                    </a:lnTo>
                    <a:lnTo>
                      <a:pt x="50" y="9"/>
                    </a:lnTo>
                    <a:lnTo>
                      <a:pt x="47" y="6"/>
                    </a:lnTo>
                    <a:lnTo>
                      <a:pt x="43" y="3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88" name="Group 123"/>
            <p:cNvGrpSpPr>
              <a:grpSpLocks/>
            </p:cNvGrpSpPr>
            <p:nvPr/>
          </p:nvGrpSpPr>
          <p:grpSpPr bwMode="auto">
            <a:xfrm>
              <a:off x="1275" y="1386"/>
              <a:ext cx="4388" cy="2"/>
              <a:chOff x="1275" y="1386"/>
              <a:chExt cx="4388" cy="2"/>
            </a:xfrm>
          </p:grpSpPr>
          <p:sp>
            <p:nvSpPr>
              <p:cNvPr id="61108" name="Freeform 124"/>
              <p:cNvSpPr>
                <a:spLocks/>
              </p:cNvSpPr>
              <p:nvPr/>
            </p:nvSpPr>
            <p:spPr bwMode="auto">
              <a:xfrm>
                <a:off x="1275" y="1386"/>
                <a:ext cx="4388" cy="2"/>
              </a:xfrm>
              <a:custGeom>
                <a:avLst/>
                <a:gdLst>
                  <a:gd name="T0" fmla="*/ 0 w 4388"/>
                  <a:gd name="T1" fmla="*/ 0 h 2"/>
                  <a:gd name="T2" fmla="*/ 4388 w 4388"/>
                  <a:gd name="T3" fmla="*/ 0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388" h="2">
                    <a:moveTo>
                      <a:pt x="0" y="0"/>
                    </a:moveTo>
                    <a:lnTo>
                      <a:pt x="4388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89" name="Group 125"/>
            <p:cNvGrpSpPr>
              <a:grpSpLocks/>
            </p:cNvGrpSpPr>
            <p:nvPr/>
          </p:nvGrpSpPr>
          <p:grpSpPr bwMode="auto">
            <a:xfrm>
              <a:off x="1018" y="1330"/>
              <a:ext cx="61" cy="114"/>
              <a:chOff x="1018" y="1330"/>
              <a:chExt cx="61" cy="114"/>
            </a:xfrm>
          </p:grpSpPr>
          <p:sp>
            <p:nvSpPr>
              <p:cNvPr id="61105" name="Freeform 126"/>
              <p:cNvSpPr>
                <a:spLocks/>
              </p:cNvSpPr>
              <p:nvPr/>
            </p:nvSpPr>
            <p:spPr bwMode="auto">
              <a:xfrm>
                <a:off x="1018" y="1330"/>
                <a:ext cx="61" cy="114"/>
              </a:xfrm>
              <a:custGeom>
                <a:avLst/>
                <a:gdLst>
                  <a:gd name="T0" fmla="*/ 61 w 61"/>
                  <a:gd name="T1" fmla="*/ 1414 h 114"/>
                  <a:gd name="T2" fmla="*/ 47 w 61"/>
                  <a:gd name="T3" fmla="*/ 1414 h 114"/>
                  <a:gd name="T4" fmla="*/ 47 w 61"/>
                  <a:gd name="T5" fmla="*/ 1444 h 114"/>
                  <a:gd name="T6" fmla="*/ 61 w 61"/>
                  <a:gd name="T7" fmla="*/ 1444 h 114"/>
                  <a:gd name="T8" fmla="*/ 61 w 61"/>
                  <a:gd name="T9" fmla="*/ 1414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1" h="114">
                    <a:moveTo>
                      <a:pt x="61" y="84"/>
                    </a:moveTo>
                    <a:lnTo>
                      <a:pt x="47" y="84"/>
                    </a:lnTo>
                    <a:lnTo>
                      <a:pt x="47" y="114"/>
                    </a:lnTo>
                    <a:lnTo>
                      <a:pt x="61" y="114"/>
                    </a:lnTo>
                    <a:lnTo>
                      <a:pt x="61" y="84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06" name="Freeform 127"/>
              <p:cNvSpPr>
                <a:spLocks/>
              </p:cNvSpPr>
              <p:nvPr/>
            </p:nvSpPr>
            <p:spPr bwMode="auto">
              <a:xfrm>
                <a:off x="1018" y="1330"/>
                <a:ext cx="61" cy="114"/>
              </a:xfrm>
              <a:custGeom>
                <a:avLst/>
                <a:gdLst>
                  <a:gd name="T0" fmla="*/ 61 w 61"/>
                  <a:gd name="T1" fmla="*/ 1330 h 114"/>
                  <a:gd name="T2" fmla="*/ 52 w 61"/>
                  <a:gd name="T3" fmla="*/ 1330 h 114"/>
                  <a:gd name="T4" fmla="*/ 0 w 61"/>
                  <a:gd name="T5" fmla="*/ 1404 h 114"/>
                  <a:gd name="T6" fmla="*/ 0 w 61"/>
                  <a:gd name="T7" fmla="*/ 1414 h 114"/>
                  <a:gd name="T8" fmla="*/ 76 w 61"/>
                  <a:gd name="T9" fmla="*/ 1414 h 114"/>
                  <a:gd name="T10" fmla="*/ 76 w 61"/>
                  <a:gd name="T11" fmla="*/ 1403 h 114"/>
                  <a:gd name="T12" fmla="*/ 8 w 61"/>
                  <a:gd name="T13" fmla="*/ 1403 h 114"/>
                  <a:gd name="T14" fmla="*/ 47 w 61"/>
                  <a:gd name="T15" fmla="*/ 1347 h 114"/>
                  <a:gd name="T16" fmla="*/ 61 w 61"/>
                  <a:gd name="T17" fmla="*/ 1347 h 114"/>
                  <a:gd name="T18" fmla="*/ 61 w 61"/>
                  <a:gd name="T19" fmla="*/ 1330 h 1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1" h="114">
                    <a:moveTo>
                      <a:pt x="61" y="0"/>
                    </a:moveTo>
                    <a:lnTo>
                      <a:pt x="52" y="0"/>
                    </a:lnTo>
                    <a:lnTo>
                      <a:pt x="0" y="74"/>
                    </a:lnTo>
                    <a:lnTo>
                      <a:pt x="0" y="84"/>
                    </a:lnTo>
                    <a:lnTo>
                      <a:pt x="76" y="84"/>
                    </a:lnTo>
                    <a:lnTo>
                      <a:pt x="76" y="73"/>
                    </a:lnTo>
                    <a:lnTo>
                      <a:pt x="8" y="73"/>
                    </a:lnTo>
                    <a:lnTo>
                      <a:pt x="47" y="17"/>
                    </a:lnTo>
                    <a:lnTo>
                      <a:pt x="61" y="17"/>
                    </a:lnTo>
                    <a:lnTo>
                      <a:pt x="61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07" name="Freeform 128"/>
              <p:cNvSpPr>
                <a:spLocks/>
              </p:cNvSpPr>
              <p:nvPr/>
            </p:nvSpPr>
            <p:spPr bwMode="auto">
              <a:xfrm>
                <a:off x="1018" y="1330"/>
                <a:ext cx="61" cy="114"/>
              </a:xfrm>
              <a:custGeom>
                <a:avLst/>
                <a:gdLst>
                  <a:gd name="T0" fmla="*/ 61 w 61"/>
                  <a:gd name="T1" fmla="*/ 1347 h 114"/>
                  <a:gd name="T2" fmla="*/ 47 w 61"/>
                  <a:gd name="T3" fmla="*/ 1347 h 114"/>
                  <a:gd name="T4" fmla="*/ 47 w 61"/>
                  <a:gd name="T5" fmla="*/ 1403 h 114"/>
                  <a:gd name="T6" fmla="*/ 61 w 61"/>
                  <a:gd name="T7" fmla="*/ 1403 h 114"/>
                  <a:gd name="T8" fmla="*/ 61 w 61"/>
                  <a:gd name="T9" fmla="*/ 1347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1" h="114">
                    <a:moveTo>
                      <a:pt x="61" y="17"/>
                    </a:moveTo>
                    <a:lnTo>
                      <a:pt x="47" y="17"/>
                    </a:lnTo>
                    <a:lnTo>
                      <a:pt x="47" y="73"/>
                    </a:lnTo>
                    <a:lnTo>
                      <a:pt x="61" y="73"/>
                    </a:lnTo>
                    <a:lnTo>
                      <a:pt x="61" y="17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90" name="Group 129"/>
            <p:cNvGrpSpPr>
              <a:grpSpLocks/>
            </p:cNvGrpSpPr>
            <p:nvPr/>
          </p:nvGrpSpPr>
          <p:grpSpPr bwMode="auto">
            <a:xfrm>
              <a:off x="1108" y="1332"/>
              <a:ext cx="65" cy="114"/>
              <a:chOff x="1108" y="1332"/>
              <a:chExt cx="65" cy="114"/>
            </a:xfrm>
          </p:grpSpPr>
          <p:sp>
            <p:nvSpPr>
              <p:cNvPr id="61103" name="Freeform 130"/>
              <p:cNvSpPr>
                <a:spLocks/>
              </p:cNvSpPr>
              <p:nvPr/>
            </p:nvSpPr>
            <p:spPr bwMode="auto">
              <a:xfrm>
                <a:off x="1108" y="1332"/>
                <a:ext cx="65" cy="114"/>
              </a:xfrm>
              <a:custGeom>
                <a:avLst/>
                <a:gdLst>
                  <a:gd name="T0" fmla="*/ 5 w 65"/>
                  <a:gd name="T1" fmla="*/ 1429 h 114"/>
                  <a:gd name="T2" fmla="*/ 3 w 65"/>
                  <a:gd name="T3" fmla="*/ 1430 h 114"/>
                  <a:gd name="T4" fmla="*/ 1 w 65"/>
                  <a:gd name="T5" fmla="*/ 1432 h 114"/>
                  <a:gd name="T6" fmla="*/ 0 w 65"/>
                  <a:gd name="T7" fmla="*/ 1433 h 114"/>
                  <a:gd name="T8" fmla="*/ 0 w 65"/>
                  <a:gd name="T9" fmla="*/ 1438 h 114"/>
                  <a:gd name="T10" fmla="*/ 1 w 65"/>
                  <a:gd name="T11" fmla="*/ 1440 h 114"/>
                  <a:gd name="T12" fmla="*/ 4 w 65"/>
                  <a:gd name="T13" fmla="*/ 1442 h 114"/>
                  <a:gd name="T14" fmla="*/ 7 w 65"/>
                  <a:gd name="T15" fmla="*/ 1444 h 114"/>
                  <a:gd name="T16" fmla="*/ 12 w 65"/>
                  <a:gd name="T17" fmla="*/ 1446 h 114"/>
                  <a:gd name="T18" fmla="*/ 26 w 65"/>
                  <a:gd name="T19" fmla="*/ 1446 h 114"/>
                  <a:gd name="T20" fmla="*/ 32 w 65"/>
                  <a:gd name="T21" fmla="*/ 1444 h 114"/>
                  <a:gd name="T22" fmla="*/ 39 w 65"/>
                  <a:gd name="T23" fmla="*/ 1441 h 114"/>
                  <a:gd name="T24" fmla="*/ 43 w 65"/>
                  <a:gd name="T25" fmla="*/ 1439 h 114"/>
                  <a:gd name="T26" fmla="*/ 45 w 65"/>
                  <a:gd name="T27" fmla="*/ 1437 h 114"/>
                  <a:gd name="T28" fmla="*/ 24 w 65"/>
                  <a:gd name="T29" fmla="*/ 1437 h 114"/>
                  <a:gd name="T30" fmla="*/ 20 w 65"/>
                  <a:gd name="T31" fmla="*/ 1436 h 114"/>
                  <a:gd name="T32" fmla="*/ 16 w 65"/>
                  <a:gd name="T33" fmla="*/ 1433 h 114"/>
                  <a:gd name="T34" fmla="*/ 13 w 65"/>
                  <a:gd name="T35" fmla="*/ 1431 h 114"/>
                  <a:gd name="T36" fmla="*/ 11 w 65"/>
                  <a:gd name="T37" fmla="*/ 1430 h 114"/>
                  <a:gd name="T38" fmla="*/ 10 w 65"/>
                  <a:gd name="T39" fmla="*/ 1430 h 114"/>
                  <a:gd name="T40" fmla="*/ 9 w 65"/>
                  <a:gd name="T41" fmla="*/ 1429 h 114"/>
                  <a:gd name="T42" fmla="*/ 5 w 65"/>
                  <a:gd name="T43" fmla="*/ 1429 h 11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65" h="114">
                    <a:moveTo>
                      <a:pt x="5" y="97"/>
                    </a:moveTo>
                    <a:lnTo>
                      <a:pt x="3" y="98"/>
                    </a:lnTo>
                    <a:lnTo>
                      <a:pt x="1" y="100"/>
                    </a:lnTo>
                    <a:lnTo>
                      <a:pt x="0" y="101"/>
                    </a:lnTo>
                    <a:lnTo>
                      <a:pt x="0" y="106"/>
                    </a:lnTo>
                    <a:lnTo>
                      <a:pt x="1" y="108"/>
                    </a:lnTo>
                    <a:lnTo>
                      <a:pt x="4" y="110"/>
                    </a:lnTo>
                    <a:lnTo>
                      <a:pt x="7" y="112"/>
                    </a:lnTo>
                    <a:lnTo>
                      <a:pt x="12" y="114"/>
                    </a:lnTo>
                    <a:lnTo>
                      <a:pt x="26" y="114"/>
                    </a:lnTo>
                    <a:lnTo>
                      <a:pt x="32" y="112"/>
                    </a:lnTo>
                    <a:lnTo>
                      <a:pt x="39" y="109"/>
                    </a:lnTo>
                    <a:lnTo>
                      <a:pt x="43" y="107"/>
                    </a:lnTo>
                    <a:lnTo>
                      <a:pt x="45" y="105"/>
                    </a:lnTo>
                    <a:lnTo>
                      <a:pt x="24" y="105"/>
                    </a:lnTo>
                    <a:lnTo>
                      <a:pt x="20" y="104"/>
                    </a:lnTo>
                    <a:lnTo>
                      <a:pt x="16" y="101"/>
                    </a:lnTo>
                    <a:lnTo>
                      <a:pt x="13" y="99"/>
                    </a:lnTo>
                    <a:lnTo>
                      <a:pt x="11" y="98"/>
                    </a:lnTo>
                    <a:lnTo>
                      <a:pt x="10" y="98"/>
                    </a:lnTo>
                    <a:lnTo>
                      <a:pt x="9" y="97"/>
                    </a:lnTo>
                    <a:lnTo>
                      <a:pt x="5" y="97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04" name="Freeform 131"/>
              <p:cNvSpPr>
                <a:spLocks/>
              </p:cNvSpPr>
              <p:nvPr/>
            </p:nvSpPr>
            <p:spPr bwMode="auto">
              <a:xfrm>
                <a:off x="1108" y="1332"/>
                <a:ext cx="65" cy="114"/>
              </a:xfrm>
              <a:custGeom>
                <a:avLst/>
                <a:gdLst>
                  <a:gd name="T0" fmla="*/ 65 w 65"/>
                  <a:gd name="T1" fmla="*/ 1332 h 114"/>
                  <a:gd name="T2" fmla="*/ 25 w 65"/>
                  <a:gd name="T3" fmla="*/ 1332 h 114"/>
                  <a:gd name="T4" fmla="*/ 4 w 65"/>
                  <a:gd name="T5" fmla="*/ 1375 h 114"/>
                  <a:gd name="T6" fmla="*/ 14 w 65"/>
                  <a:gd name="T7" fmla="*/ 1376 h 114"/>
                  <a:gd name="T8" fmla="*/ 22 w 65"/>
                  <a:gd name="T9" fmla="*/ 1377 h 114"/>
                  <a:gd name="T10" fmla="*/ 53 w 65"/>
                  <a:gd name="T11" fmla="*/ 1405 h 114"/>
                  <a:gd name="T12" fmla="*/ 53 w 65"/>
                  <a:gd name="T13" fmla="*/ 1419 h 114"/>
                  <a:gd name="T14" fmla="*/ 50 w 65"/>
                  <a:gd name="T15" fmla="*/ 1425 h 114"/>
                  <a:gd name="T16" fmla="*/ 45 w 65"/>
                  <a:gd name="T17" fmla="*/ 1430 h 114"/>
                  <a:gd name="T18" fmla="*/ 40 w 65"/>
                  <a:gd name="T19" fmla="*/ 1435 h 114"/>
                  <a:gd name="T20" fmla="*/ 35 w 65"/>
                  <a:gd name="T21" fmla="*/ 1437 h 114"/>
                  <a:gd name="T22" fmla="*/ 45 w 65"/>
                  <a:gd name="T23" fmla="*/ 1437 h 114"/>
                  <a:gd name="T24" fmla="*/ 47 w 65"/>
                  <a:gd name="T25" fmla="*/ 1436 h 114"/>
                  <a:gd name="T26" fmla="*/ 50 w 65"/>
                  <a:gd name="T27" fmla="*/ 1433 h 114"/>
                  <a:gd name="T28" fmla="*/ 54 w 65"/>
                  <a:gd name="T29" fmla="*/ 1429 h 114"/>
                  <a:gd name="T30" fmla="*/ 57 w 65"/>
                  <a:gd name="T31" fmla="*/ 1425 h 114"/>
                  <a:gd name="T32" fmla="*/ 62 w 65"/>
                  <a:gd name="T33" fmla="*/ 1415 h 114"/>
                  <a:gd name="T34" fmla="*/ 63 w 65"/>
                  <a:gd name="T35" fmla="*/ 1409 h 114"/>
                  <a:gd name="T36" fmla="*/ 63 w 65"/>
                  <a:gd name="T37" fmla="*/ 1393 h 114"/>
                  <a:gd name="T38" fmla="*/ 59 w 65"/>
                  <a:gd name="T39" fmla="*/ 1385 h 114"/>
                  <a:gd name="T40" fmla="*/ 44 w 65"/>
                  <a:gd name="T41" fmla="*/ 1369 h 114"/>
                  <a:gd name="T42" fmla="*/ 32 w 65"/>
                  <a:gd name="T43" fmla="*/ 1363 h 114"/>
                  <a:gd name="T44" fmla="*/ 17 w 65"/>
                  <a:gd name="T45" fmla="*/ 1361 h 114"/>
                  <a:gd name="T46" fmla="*/ 25 w 65"/>
                  <a:gd name="T47" fmla="*/ 1346 h 114"/>
                  <a:gd name="T48" fmla="*/ 59 w 65"/>
                  <a:gd name="T49" fmla="*/ 1346 h 114"/>
                  <a:gd name="T50" fmla="*/ 65 w 65"/>
                  <a:gd name="T51" fmla="*/ 1332 h 11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65" h="114">
                    <a:moveTo>
                      <a:pt x="65" y="0"/>
                    </a:moveTo>
                    <a:lnTo>
                      <a:pt x="25" y="0"/>
                    </a:lnTo>
                    <a:lnTo>
                      <a:pt x="4" y="43"/>
                    </a:lnTo>
                    <a:lnTo>
                      <a:pt x="14" y="44"/>
                    </a:lnTo>
                    <a:lnTo>
                      <a:pt x="22" y="45"/>
                    </a:lnTo>
                    <a:lnTo>
                      <a:pt x="53" y="73"/>
                    </a:lnTo>
                    <a:lnTo>
                      <a:pt x="53" y="87"/>
                    </a:lnTo>
                    <a:lnTo>
                      <a:pt x="50" y="93"/>
                    </a:lnTo>
                    <a:lnTo>
                      <a:pt x="45" y="98"/>
                    </a:lnTo>
                    <a:lnTo>
                      <a:pt x="40" y="103"/>
                    </a:lnTo>
                    <a:lnTo>
                      <a:pt x="35" y="105"/>
                    </a:lnTo>
                    <a:lnTo>
                      <a:pt x="45" y="105"/>
                    </a:lnTo>
                    <a:lnTo>
                      <a:pt x="47" y="104"/>
                    </a:lnTo>
                    <a:lnTo>
                      <a:pt x="50" y="101"/>
                    </a:lnTo>
                    <a:lnTo>
                      <a:pt x="54" y="97"/>
                    </a:lnTo>
                    <a:lnTo>
                      <a:pt x="57" y="93"/>
                    </a:lnTo>
                    <a:lnTo>
                      <a:pt x="62" y="83"/>
                    </a:lnTo>
                    <a:lnTo>
                      <a:pt x="63" y="77"/>
                    </a:lnTo>
                    <a:lnTo>
                      <a:pt x="63" y="61"/>
                    </a:lnTo>
                    <a:lnTo>
                      <a:pt x="59" y="53"/>
                    </a:lnTo>
                    <a:lnTo>
                      <a:pt x="44" y="37"/>
                    </a:lnTo>
                    <a:lnTo>
                      <a:pt x="32" y="31"/>
                    </a:lnTo>
                    <a:lnTo>
                      <a:pt x="17" y="29"/>
                    </a:lnTo>
                    <a:lnTo>
                      <a:pt x="25" y="14"/>
                    </a:lnTo>
                    <a:lnTo>
                      <a:pt x="59" y="14"/>
                    </a:lnTo>
                    <a:lnTo>
                      <a:pt x="65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91" name="Group 132"/>
            <p:cNvGrpSpPr>
              <a:grpSpLocks/>
            </p:cNvGrpSpPr>
            <p:nvPr/>
          </p:nvGrpSpPr>
          <p:grpSpPr bwMode="auto">
            <a:xfrm>
              <a:off x="1189" y="1316"/>
              <a:ext cx="56" cy="57"/>
              <a:chOff x="1189" y="1316"/>
              <a:chExt cx="56" cy="57"/>
            </a:xfrm>
          </p:grpSpPr>
          <p:sp>
            <p:nvSpPr>
              <p:cNvPr id="61101" name="Freeform 133"/>
              <p:cNvSpPr>
                <a:spLocks/>
              </p:cNvSpPr>
              <p:nvPr/>
            </p:nvSpPr>
            <p:spPr bwMode="auto">
              <a:xfrm>
                <a:off x="1189" y="1316"/>
                <a:ext cx="56" cy="57"/>
              </a:xfrm>
              <a:custGeom>
                <a:avLst/>
                <a:gdLst>
                  <a:gd name="T0" fmla="*/ 34 w 56"/>
                  <a:gd name="T1" fmla="*/ 1316 h 57"/>
                  <a:gd name="T2" fmla="*/ 25 w 56"/>
                  <a:gd name="T3" fmla="*/ 1316 h 57"/>
                  <a:gd name="T4" fmla="*/ 20 w 56"/>
                  <a:gd name="T5" fmla="*/ 1317 h 57"/>
                  <a:gd name="T6" fmla="*/ 11 w 56"/>
                  <a:gd name="T7" fmla="*/ 1323 h 57"/>
                  <a:gd name="T8" fmla="*/ 7 w 56"/>
                  <a:gd name="T9" fmla="*/ 1326 h 57"/>
                  <a:gd name="T10" fmla="*/ 4 w 56"/>
                  <a:gd name="T11" fmla="*/ 1331 h 57"/>
                  <a:gd name="T12" fmla="*/ 2 w 56"/>
                  <a:gd name="T13" fmla="*/ 1336 h 57"/>
                  <a:gd name="T14" fmla="*/ 0 w 56"/>
                  <a:gd name="T15" fmla="*/ 1341 h 57"/>
                  <a:gd name="T16" fmla="*/ 0 w 56"/>
                  <a:gd name="T17" fmla="*/ 1354 h 57"/>
                  <a:gd name="T18" fmla="*/ 3 w 56"/>
                  <a:gd name="T19" fmla="*/ 1360 h 57"/>
                  <a:gd name="T20" fmla="*/ 8 w 56"/>
                  <a:gd name="T21" fmla="*/ 1365 h 57"/>
                  <a:gd name="T22" fmla="*/ 13 w 56"/>
                  <a:gd name="T23" fmla="*/ 1371 h 57"/>
                  <a:gd name="T24" fmla="*/ 20 w 56"/>
                  <a:gd name="T25" fmla="*/ 1373 h 57"/>
                  <a:gd name="T26" fmla="*/ 33 w 56"/>
                  <a:gd name="T27" fmla="*/ 1373 h 57"/>
                  <a:gd name="T28" fmla="*/ 38 w 56"/>
                  <a:gd name="T29" fmla="*/ 1372 h 57"/>
                  <a:gd name="T30" fmla="*/ 42 w 56"/>
                  <a:gd name="T31" fmla="*/ 1369 h 57"/>
                  <a:gd name="T32" fmla="*/ 24 w 56"/>
                  <a:gd name="T33" fmla="*/ 1369 h 57"/>
                  <a:gd name="T34" fmla="*/ 20 w 56"/>
                  <a:gd name="T35" fmla="*/ 1367 h 57"/>
                  <a:gd name="T36" fmla="*/ 16 w 56"/>
                  <a:gd name="T37" fmla="*/ 1361 h 57"/>
                  <a:gd name="T38" fmla="*/ 13 w 56"/>
                  <a:gd name="T39" fmla="*/ 1356 h 57"/>
                  <a:gd name="T40" fmla="*/ 11 w 56"/>
                  <a:gd name="T41" fmla="*/ 1349 h 57"/>
                  <a:gd name="T42" fmla="*/ 11 w 56"/>
                  <a:gd name="T43" fmla="*/ 1335 h 57"/>
                  <a:gd name="T44" fmla="*/ 13 w 56"/>
                  <a:gd name="T45" fmla="*/ 1329 h 57"/>
                  <a:gd name="T46" fmla="*/ 19 w 56"/>
                  <a:gd name="T47" fmla="*/ 1322 h 57"/>
                  <a:gd name="T48" fmla="*/ 23 w 56"/>
                  <a:gd name="T49" fmla="*/ 1320 h 57"/>
                  <a:gd name="T50" fmla="*/ 43 w 56"/>
                  <a:gd name="T51" fmla="*/ 1320 h 57"/>
                  <a:gd name="T52" fmla="*/ 38 w 56"/>
                  <a:gd name="T53" fmla="*/ 1317 h 57"/>
                  <a:gd name="T54" fmla="*/ 34 w 56"/>
                  <a:gd name="T55" fmla="*/ 1316 h 5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6" h="57">
                    <a:moveTo>
                      <a:pt x="34" y="0"/>
                    </a:moveTo>
                    <a:lnTo>
                      <a:pt x="25" y="0"/>
                    </a:lnTo>
                    <a:lnTo>
                      <a:pt x="20" y="1"/>
                    </a:lnTo>
                    <a:lnTo>
                      <a:pt x="11" y="7"/>
                    </a:lnTo>
                    <a:lnTo>
                      <a:pt x="7" y="10"/>
                    </a:lnTo>
                    <a:lnTo>
                      <a:pt x="4" y="15"/>
                    </a:lnTo>
                    <a:lnTo>
                      <a:pt x="2" y="20"/>
                    </a:lnTo>
                    <a:lnTo>
                      <a:pt x="0" y="25"/>
                    </a:lnTo>
                    <a:lnTo>
                      <a:pt x="0" y="38"/>
                    </a:lnTo>
                    <a:lnTo>
                      <a:pt x="3" y="44"/>
                    </a:lnTo>
                    <a:lnTo>
                      <a:pt x="8" y="49"/>
                    </a:lnTo>
                    <a:lnTo>
                      <a:pt x="13" y="55"/>
                    </a:lnTo>
                    <a:lnTo>
                      <a:pt x="20" y="57"/>
                    </a:lnTo>
                    <a:lnTo>
                      <a:pt x="33" y="57"/>
                    </a:lnTo>
                    <a:lnTo>
                      <a:pt x="38" y="56"/>
                    </a:lnTo>
                    <a:lnTo>
                      <a:pt x="42" y="53"/>
                    </a:lnTo>
                    <a:lnTo>
                      <a:pt x="24" y="53"/>
                    </a:lnTo>
                    <a:lnTo>
                      <a:pt x="20" y="51"/>
                    </a:lnTo>
                    <a:lnTo>
                      <a:pt x="16" y="45"/>
                    </a:lnTo>
                    <a:lnTo>
                      <a:pt x="13" y="40"/>
                    </a:lnTo>
                    <a:lnTo>
                      <a:pt x="11" y="33"/>
                    </a:lnTo>
                    <a:lnTo>
                      <a:pt x="11" y="19"/>
                    </a:lnTo>
                    <a:lnTo>
                      <a:pt x="13" y="13"/>
                    </a:lnTo>
                    <a:lnTo>
                      <a:pt x="19" y="6"/>
                    </a:lnTo>
                    <a:lnTo>
                      <a:pt x="23" y="4"/>
                    </a:lnTo>
                    <a:lnTo>
                      <a:pt x="43" y="4"/>
                    </a:lnTo>
                    <a:lnTo>
                      <a:pt x="38" y="1"/>
                    </a:lnTo>
                    <a:lnTo>
                      <a:pt x="34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02" name="Freeform 134"/>
              <p:cNvSpPr>
                <a:spLocks/>
              </p:cNvSpPr>
              <p:nvPr/>
            </p:nvSpPr>
            <p:spPr bwMode="auto">
              <a:xfrm>
                <a:off x="1189" y="1316"/>
                <a:ext cx="56" cy="57"/>
              </a:xfrm>
              <a:custGeom>
                <a:avLst/>
                <a:gdLst>
                  <a:gd name="T0" fmla="*/ 43 w 56"/>
                  <a:gd name="T1" fmla="*/ 1320 h 57"/>
                  <a:gd name="T2" fmla="*/ 31 w 56"/>
                  <a:gd name="T3" fmla="*/ 1320 h 57"/>
                  <a:gd name="T4" fmla="*/ 35 w 56"/>
                  <a:gd name="T5" fmla="*/ 1322 h 57"/>
                  <a:gd name="T6" fmla="*/ 38 w 56"/>
                  <a:gd name="T7" fmla="*/ 1326 h 57"/>
                  <a:gd name="T8" fmla="*/ 43 w 56"/>
                  <a:gd name="T9" fmla="*/ 1331 h 57"/>
                  <a:gd name="T10" fmla="*/ 45 w 56"/>
                  <a:gd name="T11" fmla="*/ 1338 h 57"/>
                  <a:gd name="T12" fmla="*/ 45 w 56"/>
                  <a:gd name="T13" fmla="*/ 1355 h 57"/>
                  <a:gd name="T14" fmla="*/ 44 w 56"/>
                  <a:gd name="T15" fmla="*/ 1360 h 57"/>
                  <a:gd name="T16" fmla="*/ 41 w 56"/>
                  <a:gd name="T17" fmla="*/ 1364 h 57"/>
                  <a:gd name="T18" fmla="*/ 38 w 56"/>
                  <a:gd name="T19" fmla="*/ 1368 h 57"/>
                  <a:gd name="T20" fmla="*/ 34 w 56"/>
                  <a:gd name="T21" fmla="*/ 1369 h 57"/>
                  <a:gd name="T22" fmla="*/ 42 w 56"/>
                  <a:gd name="T23" fmla="*/ 1369 h 57"/>
                  <a:gd name="T24" fmla="*/ 46 w 56"/>
                  <a:gd name="T25" fmla="*/ 1366 h 57"/>
                  <a:gd name="T26" fmla="*/ 50 w 56"/>
                  <a:gd name="T27" fmla="*/ 1363 h 57"/>
                  <a:gd name="T28" fmla="*/ 52 w 56"/>
                  <a:gd name="T29" fmla="*/ 1358 h 57"/>
                  <a:gd name="T30" fmla="*/ 55 w 56"/>
                  <a:gd name="T31" fmla="*/ 1353 h 57"/>
                  <a:gd name="T32" fmla="*/ 56 w 56"/>
                  <a:gd name="T33" fmla="*/ 1348 h 57"/>
                  <a:gd name="T34" fmla="*/ 56 w 56"/>
                  <a:gd name="T35" fmla="*/ 1339 h 57"/>
                  <a:gd name="T36" fmla="*/ 55 w 56"/>
                  <a:gd name="T37" fmla="*/ 1335 h 57"/>
                  <a:gd name="T38" fmla="*/ 50 w 56"/>
                  <a:gd name="T39" fmla="*/ 1326 h 57"/>
                  <a:gd name="T40" fmla="*/ 47 w 56"/>
                  <a:gd name="T41" fmla="*/ 1322 h 57"/>
                  <a:gd name="T42" fmla="*/ 43 w 56"/>
                  <a:gd name="T43" fmla="*/ 1320 h 5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6" h="57">
                    <a:moveTo>
                      <a:pt x="43" y="4"/>
                    </a:moveTo>
                    <a:lnTo>
                      <a:pt x="31" y="4"/>
                    </a:lnTo>
                    <a:lnTo>
                      <a:pt x="35" y="6"/>
                    </a:lnTo>
                    <a:lnTo>
                      <a:pt x="38" y="10"/>
                    </a:lnTo>
                    <a:lnTo>
                      <a:pt x="43" y="15"/>
                    </a:lnTo>
                    <a:lnTo>
                      <a:pt x="45" y="22"/>
                    </a:lnTo>
                    <a:lnTo>
                      <a:pt x="45" y="39"/>
                    </a:lnTo>
                    <a:lnTo>
                      <a:pt x="44" y="44"/>
                    </a:lnTo>
                    <a:lnTo>
                      <a:pt x="41" y="48"/>
                    </a:lnTo>
                    <a:lnTo>
                      <a:pt x="38" y="52"/>
                    </a:lnTo>
                    <a:lnTo>
                      <a:pt x="34" y="53"/>
                    </a:lnTo>
                    <a:lnTo>
                      <a:pt x="42" y="53"/>
                    </a:lnTo>
                    <a:lnTo>
                      <a:pt x="46" y="50"/>
                    </a:lnTo>
                    <a:lnTo>
                      <a:pt x="50" y="47"/>
                    </a:lnTo>
                    <a:lnTo>
                      <a:pt x="52" y="42"/>
                    </a:lnTo>
                    <a:lnTo>
                      <a:pt x="55" y="37"/>
                    </a:lnTo>
                    <a:lnTo>
                      <a:pt x="56" y="32"/>
                    </a:lnTo>
                    <a:lnTo>
                      <a:pt x="56" y="23"/>
                    </a:lnTo>
                    <a:lnTo>
                      <a:pt x="55" y="19"/>
                    </a:lnTo>
                    <a:lnTo>
                      <a:pt x="50" y="10"/>
                    </a:lnTo>
                    <a:lnTo>
                      <a:pt x="47" y="6"/>
                    </a:lnTo>
                    <a:lnTo>
                      <a:pt x="43" y="4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92" name="Group 135"/>
            <p:cNvGrpSpPr>
              <a:grpSpLocks/>
            </p:cNvGrpSpPr>
            <p:nvPr/>
          </p:nvGrpSpPr>
          <p:grpSpPr bwMode="auto">
            <a:xfrm>
              <a:off x="1275" y="1366"/>
              <a:ext cx="2" cy="6152"/>
              <a:chOff x="1275" y="1366"/>
              <a:chExt cx="2" cy="6152"/>
            </a:xfrm>
          </p:grpSpPr>
          <p:sp>
            <p:nvSpPr>
              <p:cNvPr id="61100" name="Freeform 136"/>
              <p:cNvSpPr>
                <a:spLocks/>
              </p:cNvSpPr>
              <p:nvPr/>
            </p:nvSpPr>
            <p:spPr bwMode="auto">
              <a:xfrm>
                <a:off x="1275" y="1366"/>
                <a:ext cx="2" cy="6152"/>
              </a:xfrm>
              <a:custGeom>
                <a:avLst/>
                <a:gdLst>
                  <a:gd name="T0" fmla="*/ 0 w 2"/>
                  <a:gd name="T1" fmla="*/ 7517 h 6152"/>
                  <a:gd name="T2" fmla="*/ 0 w 2"/>
                  <a:gd name="T3" fmla="*/ 1366 h 615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6152">
                    <a:moveTo>
                      <a:pt x="0" y="6151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93" name="Group 137"/>
            <p:cNvGrpSpPr>
              <a:grpSpLocks/>
            </p:cNvGrpSpPr>
            <p:nvPr/>
          </p:nvGrpSpPr>
          <p:grpSpPr bwMode="auto">
            <a:xfrm>
              <a:off x="5663" y="1366"/>
              <a:ext cx="2" cy="6152"/>
              <a:chOff x="5663" y="1366"/>
              <a:chExt cx="2" cy="6152"/>
            </a:xfrm>
          </p:grpSpPr>
          <p:sp>
            <p:nvSpPr>
              <p:cNvPr id="61099" name="Freeform 138"/>
              <p:cNvSpPr>
                <a:spLocks/>
              </p:cNvSpPr>
              <p:nvPr/>
            </p:nvSpPr>
            <p:spPr bwMode="auto">
              <a:xfrm>
                <a:off x="5663" y="1366"/>
                <a:ext cx="2" cy="6152"/>
              </a:xfrm>
              <a:custGeom>
                <a:avLst/>
                <a:gdLst>
                  <a:gd name="T0" fmla="*/ 0 w 2"/>
                  <a:gd name="T1" fmla="*/ 7517 h 6152"/>
                  <a:gd name="T2" fmla="*/ 0 w 2"/>
                  <a:gd name="T3" fmla="*/ 1366 h 615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6152">
                    <a:moveTo>
                      <a:pt x="0" y="6151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94" name="Group 139"/>
            <p:cNvGrpSpPr>
              <a:grpSpLocks/>
            </p:cNvGrpSpPr>
            <p:nvPr/>
          </p:nvGrpSpPr>
          <p:grpSpPr bwMode="auto">
            <a:xfrm>
              <a:off x="2025" y="7578"/>
              <a:ext cx="44" cy="113"/>
              <a:chOff x="2025" y="7578"/>
              <a:chExt cx="44" cy="113"/>
            </a:xfrm>
          </p:grpSpPr>
          <p:sp>
            <p:nvSpPr>
              <p:cNvPr id="61097" name="Freeform 140"/>
              <p:cNvSpPr>
                <a:spLocks/>
              </p:cNvSpPr>
              <p:nvPr/>
            </p:nvSpPr>
            <p:spPr bwMode="auto">
              <a:xfrm>
                <a:off x="2025" y="7578"/>
                <a:ext cx="44" cy="113"/>
              </a:xfrm>
              <a:custGeom>
                <a:avLst/>
                <a:gdLst>
                  <a:gd name="T0" fmla="*/ 30 w 44"/>
                  <a:gd name="T1" fmla="*/ 7591 h 113"/>
                  <a:gd name="T2" fmla="*/ 11 w 44"/>
                  <a:gd name="T3" fmla="*/ 7591 h 113"/>
                  <a:gd name="T4" fmla="*/ 13 w 44"/>
                  <a:gd name="T5" fmla="*/ 7592 h 113"/>
                  <a:gd name="T6" fmla="*/ 15 w 44"/>
                  <a:gd name="T7" fmla="*/ 7593 h 113"/>
                  <a:gd name="T8" fmla="*/ 15 w 44"/>
                  <a:gd name="T9" fmla="*/ 7595 h 113"/>
                  <a:gd name="T10" fmla="*/ 16 w 44"/>
                  <a:gd name="T11" fmla="*/ 7599 h 113"/>
                  <a:gd name="T12" fmla="*/ 16 w 44"/>
                  <a:gd name="T13" fmla="*/ 7604 h 113"/>
                  <a:gd name="T14" fmla="*/ 16 w 44"/>
                  <a:gd name="T15" fmla="*/ 7679 h 113"/>
                  <a:gd name="T16" fmla="*/ 2 w 44"/>
                  <a:gd name="T17" fmla="*/ 7689 h 113"/>
                  <a:gd name="T18" fmla="*/ 2 w 44"/>
                  <a:gd name="T19" fmla="*/ 7692 h 113"/>
                  <a:gd name="T20" fmla="*/ 44 w 44"/>
                  <a:gd name="T21" fmla="*/ 7692 h 113"/>
                  <a:gd name="T22" fmla="*/ 44 w 44"/>
                  <a:gd name="T23" fmla="*/ 7689 h 113"/>
                  <a:gd name="T24" fmla="*/ 39 w 44"/>
                  <a:gd name="T25" fmla="*/ 7689 h 113"/>
                  <a:gd name="T26" fmla="*/ 30 w 44"/>
                  <a:gd name="T27" fmla="*/ 7679 h 113"/>
                  <a:gd name="T28" fmla="*/ 30 w 44"/>
                  <a:gd name="T29" fmla="*/ 7591 h 11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4" h="113">
                    <a:moveTo>
                      <a:pt x="30" y="13"/>
                    </a:moveTo>
                    <a:lnTo>
                      <a:pt x="11" y="13"/>
                    </a:lnTo>
                    <a:lnTo>
                      <a:pt x="13" y="14"/>
                    </a:lnTo>
                    <a:lnTo>
                      <a:pt x="15" y="15"/>
                    </a:lnTo>
                    <a:lnTo>
                      <a:pt x="15" y="17"/>
                    </a:lnTo>
                    <a:lnTo>
                      <a:pt x="16" y="21"/>
                    </a:lnTo>
                    <a:lnTo>
                      <a:pt x="16" y="26"/>
                    </a:lnTo>
                    <a:lnTo>
                      <a:pt x="16" y="101"/>
                    </a:lnTo>
                    <a:lnTo>
                      <a:pt x="2" y="111"/>
                    </a:lnTo>
                    <a:lnTo>
                      <a:pt x="2" y="114"/>
                    </a:lnTo>
                    <a:lnTo>
                      <a:pt x="44" y="114"/>
                    </a:lnTo>
                    <a:lnTo>
                      <a:pt x="44" y="111"/>
                    </a:lnTo>
                    <a:lnTo>
                      <a:pt x="39" y="111"/>
                    </a:lnTo>
                    <a:lnTo>
                      <a:pt x="30" y="101"/>
                    </a:lnTo>
                    <a:lnTo>
                      <a:pt x="30" y="13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98" name="Freeform 141"/>
              <p:cNvSpPr>
                <a:spLocks/>
              </p:cNvSpPr>
              <p:nvPr/>
            </p:nvSpPr>
            <p:spPr bwMode="auto">
              <a:xfrm>
                <a:off x="2025" y="7578"/>
                <a:ext cx="44" cy="113"/>
              </a:xfrm>
              <a:custGeom>
                <a:avLst/>
                <a:gdLst>
                  <a:gd name="T0" fmla="*/ 30 w 44"/>
                  <a:gd name="T1" fmla="*/ 7578 h 113"/>
                  <a:gd name="T2" fmla="*/ 27 w 44"/>
                  <a:gd name="T3" fmla="*/ 7578 h 113"/>
                  <a:gd name="T4" fmla="*/ 0 w 44"/>
                  <a:gd name="T5" fmla="*/ 7591 h 113"/>
                  <a:gd name="T6" fmla="*/ 1 w 44"/>
                  <a:gd name="T7" fmla="*/ 7594 h 113"/>
                  <a:gd name="T8" fmla="*/ 5 w 44"/>
                  <a:gd name="T9" fmla="*/ 7592 h 113"/>
                  <a:gd name="T10" fmla="*/ 8 w 44"/>
                  <a:gd name="T11" fmla="*/ 7591 h 113"/>
                  <a:gd name="T12" fmla="*/ 30 w 44"/>
                  <a:gd name="T13" fmla="*/ 7591 h 113"/>
                  <a:gd name="T14" fmla="*/ 30 w 44"/>
                  <a:gd name="T15" fmla="*/ 7578 h 11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" h="113">
                    <a:moveTo>
                      <a:pt x="30" y="0"/>
                    </a:moveTo>
                    <a:lnTo>
                      <a:pt x="27" y="0"/>
                    </a:lnTo>
                    <a:lnTo>
                      <a:pt x="0" y="13"/>
                    </a:lnTo>
                    <a:lnTo>
                      <a:pt x="1" y="16"/>
                    </a:lnTo>
                    <a:lnTo>
                      <a:pt x="5" y="14"/>
                    </a:lnTo>
                    <a:lnTo>
                      <a:pt x="8" y="13"/>
                    </a:lnTo>
                    <a:lnTo>
                      <a:pt x="30" y="13"/>
                    </a:lnTo>
                    <a:lnTo>
                      <a:pt x="30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95" name="Group 142"/>
            <p:cNvGrpSpPr>
              <a:grpSpLocks/>
            </p:cNvGrpSpPr>
            <p:nvPr/>
          </p:nvGrpSpPr>
          <p:grpSpPr bwMode="auto">
            <a:xfrm>
              <a:off x="2097" y="7578"/>
              <a:ext cx="64" cy="113"/>
              <a:chOff x="2097" y="7578"/>
              <a:chExt cx="64" cy="113"/>
            </a:xfrm>
          </p:grpSpPr>
          <p:sp>
            <p:nvSpPr>
              <p:cNvPr id="61094" name="Freeform 143"/>
              <p:cNvSpPr>
                <a:spLocks/>
              </p:cNvSpPr>
              <p:nvPr/>
            </p:nvSpPr>
            <p:spPr bwMode="auto">
              <a:xfrm>
                <a:off x="2097" y="7578"/>
                <a:ext cx="64" cy="113"/>
              </a:xfrm>
              <a:custGeom>
                <a:avLst/>
                <a:gdLst>
                  <a:gd name="T0" fmla="*/ 4 w 64"/>
                  <a:gd name="T1" fmla="*/ 7679 h 113"/>
                  <a:gd name="T2" fmla="*/ 3 w 64"/>
                  <a:gd name="T3" fmla="*/ 7680 h 113"/>
                  <a:gd name="T4" fmla="*/ 2 w 64"/>
                  <a:gd name="T5" fmla="*/ 7681 h 113"/>
                  <a:gd name="T6" fmla="*/ 0 w 64"/>
                  <a:gd name="T7" fmla="*/ 7682 h 113"/>
                  <a:gd name="T8" fmla="*/ 0 w 64"/>
                  <a:gd name="T9" fmla="*/ 7684 h 113"/>
                  <a:gd name="T10" fmla="*/ 0 w 64"/>
                  <a:gd name="T11" fmla="*/ 7687 h 113"/>
                  <a:gd name="T12" fmla="*/ 1 w 64"/>
                  <a:gd name="T13" fmla="*/ 7689 h 113"/>
                  <a:gd name="T14" fmla="*/ 4 w 64"/>
                  <a:gd name="T15" fmla="*/ 7692 h 113"/>
                  <a:gd name="T16" fmla="*/ 41 w 64"/>
                  <a:gd name="T17" fmla="*/ 7692 h 113"/>
                  <a:gd name="T18" fmla="*/ 46 w 64"/>
                  <a:gd name="T19" fmla="*/ 7690 h 113"/>
                  <a:gd name="T20" fmla="*/ 48 w 64"/>
                  <a:gd name="T21" fmla="*/ 7687 h 113"/>
                  <a:gd name="T22" fmla="*/ 28 w 64"/>
                  <a:gd name="T23" fmla="*/ 7687 h 113"/>
                  <a:gd name="T24" fmla="*/ 26 w 64"/>
                  <a:gd name="T25" fmla="*/ 7687 h 113"/>
                  <a:gd name="T26" fmla="*/ 24 w 64"/>
                  <a:gd name="T27" fmla="*/ 7686 h 113"/>
                  <a:gd name="T28" fmla="*/ 22 w 64"/>
                  <a:gd name="T29" fmla="*/ 7686 h 113"/>
                  <a:gd name="T30" fmla="*/ 20 w 64"/>
                  <a:gd name="T31" fmla="*/ 7685 h 113"/>
                  <a:gd name="T32" fmla="*/ 17 w 64"/>
                  <a:gd name="T33" fmla="*/ 7683 h 113"/>
                  <a:gd name="T34" fmla="*/ 11 w 64"/>
                  <a:gd name="T35" fmla="*/ 7680 h 113"/>
                  <a:gd name="T36" fmla="*/ 10 w 64"/>
                  <a:gd name="T37" fmla="*/ 7680 h 113"/>
                  <a:gd name="T38" fmla="*/ 9 w 64"/>
                  <a:gd name="T39" fmla="*/ 7679 h 113"/>
                  <a:gd name="T40" fmla="*/ 4 w 64"/>
                  <a:gd name="T41" fmla="*/ 7679 h 11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4" h="113">
                    <a:moveTo>
                      <a:pt x="4" y="101"/>
                    </a:moveTo>
                    <a:lnTo>
                      <a:pt x="3" y="102"/>
                    </a:lnTo>
                    <a:lnTo>
                      <a:pt x="2" y="103"/>
                    </a:lnTo>
                    <a:lnTo>
                      <a:pt x="0" y="104"/>
                    </a:lnTo>
                    <a:lnTo>
                      <a:pt x="0" y="106"/>
                    </a:lnTo>
                    <a:lnTo>
                      <a:pt x="0" y="109"/>
                    </a:lnTo>
                    <a:lnTo>
                      <a:pt x="1" y="111"/>
                    </a:lnTo>
                    <a:lnTo>
                      <a:pt x="4" y="114"/>
                    </a:lnTo>
                    <a:lnTo>
                      <a:pt x="41" y="114"/>
                    </a:lnTo>
                    <a:lnTo>
                      <a:pt x="46" y="112"/>
                    </a:lnTo>
                    <a:lnTo>
                      <a:pt x="48" y="109"/>
                    </a:lnTo>
                    <a:lnTo>
                      <a:pt x="28" y="109"/>
                    </a:lnTo>
                    <a:lnTo>
                      <a:pt x="26" y="109"/>
                    </a:lnTo>
                    <a:lnTo>
                      <a:pt x="24" y="108"/>
                    </a:lnTo>
                    <a:lnTo>
                      <a:pt x="22" y="108"/>
                    </a:lnTo>
                    <a:lnTo>
                      <a:pt x="20" y="107"/>
                    </a:lnTo>
                    <a:lnTo>
                      <a:pt x="17" y="105"/>
                    </a:lnTo>
                    <a:lnTo>
                      <a:pt x="11" y="102"/>
                    </a:lnTo>
                    <a:lnTo>
                      <a:pt x="10" y="102"/>
                    </a:lnTo>
                    <a:lnTo>
                      <a:pt x="9" y="101"/>
                    </a:lnTo>
                    <a:lnTo>
                      <a:pt x="4" y="101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95" name="Freeform 144"/>
              <p:cNvSpPr>
                <a:spLocks/>
              </p:cNvSpPr>
              <p:nvPr/>
            </p:nvSpPr>
            <p:spPr bwMode="auto">
              <a:xfrm>
                <a:off x="2097" y="7578"/>
                <a:ext cx="64" cy="113"/>
              </a:xfrm>
              <a:custGeom>
                <a:avLst/>
                <a:gdLst>
                  <a:gd name="T0" fmla="*/ 54 w 64"/>
                  <a:gd name="T1" fmla="*/ 7589 h 113"/>
                  <a:gd name="T2" fmla="*/ 31 w 64"/>
                  <a:gd name="T3" fmla="*/ 7589 h 113"/>
                  <a:gd name="T4" fmla="*/ 35 w 64"/>
                  <a:gd name="T5" fmla="*/ 7591 h 113"/>
                  <a:gd name="T6" fmla="*/ 42 w 64"/>
                  <a:gd name="T7" fmla="*/ 7598 h 113"/>
                  <a:gd name="T8" fmla="*/ 44 w 64"/>
                  <a:gd name="T9" fmla="*/ 7603 h 113"/>
                  <a:gd name="T10" fmla="*/ 44 w 64"/>
                  <a:gd name="T11" fmla="*/ 7613 h 113"/>
                  <a:gd name="T12" fmla="*/ 43 w 64"/>
                  <a:gd name="T13" fmla="*/ 7617 h 113"/>
                  <a:gd name="T14" fmla="*/ 41 w 64"/>
                  <a:gd name="T15" fmla="*/ 7620 h 113"/>
                  <a:gd name="T16" fmla="*/ 39 w 64"/>
                  <a:gd name="T17" fmla="*/ 7624 h 113"/>
                  <a:gd name="T18" fmla="*/ 36 w 64"/>
                  <a:gd name="T19" fmla="*/ 7627 h 113"/>
                  <a:gd name="T20" fmla="*/ 27 w 64"/>
                  <a:gd name="T21" fmla="*/ 7632 h 113"/>
                  <a:gd name="T22" fmla="*/ 23 w 64"/>
                  <a:gd name="T23" fmla="*/ 7634 h 113"/>
                  <a:gd name="T24" fmla="*/ 18 w 64"/>
                  <a:gd name="T25" fmla="*/ 7634 h 113"/>
                  <a:gd name="T26" fmla="*/ 18 w 64"/>
                  <a:gd name="T27" fmla="*/ 7637 h 113"/>
                  <a:gd name="T28" fmla="*/ 25 w 64"/>
                  <a:gd name="T29" fmla="*/ 7637 h 113"/>
                  <a:gd name="T30" fmla="*/ 30 w 64"/>
                  <a:gd name="T31" fmla="*/ 7638 h 113"/>
                  <a:gd name="T32" fmla="*/ 34 w 64"/>
                  <a:gd name="T33" fmla="*/ 7639 h 113"/>
                  <a:gd name="T34" fmla="*/ 38 w 64"/>
                  <a:gd name="T35" fmla="*/ 7641 h 113"/>
                  <a:gd name="T36" fmla="*/ 51 w 64"/>
                  <a:gd name="T37" fmla="*/ 7661 h 113"/>
                  <a:gd name="T38" fmla="*/ 51 w 64"/>
                  <a:gd name="T39" fmla="*/ 7671 h 113"/>
                  <a:gd name="T40" fmla="*/ 49 w 64"/>
                  <a:gd name="T41" fmla="*/ 7676 h 113"/>
                  <a:gd name="T42" fmla="*/ 45 w 64"/>
                  <a:gd name="T43" fmla="*/ 7680 h 113"/>
                  <a:gd name="T44" fmla="*/ 41 w 64"/>
                  <a:gd name="T45" fmla="*/ 7685 h 113"/>
                  <a:gd name="T46" fmla="*/ 36 w 64"/>
                  <a:gd name="T47" fmla="*/ 7687 h 113"/>
                  <a:gd name="T48" fmla="*/ 48 w 64"/>
                  <a:gd name="T49" fmla="*/ 7687 h 113"/>
                  <a:gd name="T50" fmla="*/ 55 w 64"/>
                  <a:gd name="T51" fmla="*/ 7679 h 113"/>
                  <a:gd name="T52" fmla="*/ 60 w 64"/>
                  <a:gd name="T53" fmla="*/ 7673 h 113"/>
                  <a:gd name="T54" fmla="*/ 63 w 64"/>
                  <a:gd name="T55" fmla="*/ 7665 h 113"/>
                  <a:gd name="T56" fmla="*/ 63 w 64"/>
                  <a:gd name="T57" fmla="*/ 7648 h 113"/>
                  <a:gd name="T58" fmla="*/ 61 w 64"/>
                  <a:gd name="T59" fmla="*/ 7642 h 113"/>
                  <a:gd name="T60" fmla="*/ 58 w 64"/>
                  <a:gd name="T61" fmla="*/ 7638 h 113"/>
                  <a:gd name="T62" fmla="*/ 54 w 64"/>
                  <a:gd name="T63" fmla="*/ 7633 h 113"/>
                  <a:gd name="T64" fmla="*/ 49 w 64"/>
                  <a:gd name="T65" fmla="*/ 7629 h 113"/>
                  <a:gd name="T66" fmla="*/ 42 w 64"/>
                  <a:gd name="T67" fmla="*/ 7626 h 113"/>
                  <a:gd name="T68" fmla="*/ 53 w 64"/>
                  <a:gd name="T69" fmla="*/ 7617 h 113"/>
                  <a:gd name="T70" fmla="*/ 58 w 64"/>
                  <a:gd name="T71" fmla="*/ 7609 h 113"/>
                  <a:gd name="T72" fmla="*/ 58 w 64"/>
                  <a:gd name="T73" fmla="*/ 7596 h 113"/>
                  <a:gd name="T74" fmla="*/ 56 w 64"/>
                  <a:gd name="T75" fmla="*/ 7591 h 113"/>
                  <a:gd name="T76" fmla="*/ 54 w 64"/>
                  <a:gd name="T77" fmla="*/ 7589 h 11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4" h="113">
                    <a:moveTo>
                      <a:pt x="54" y="11"/>
                    </a:moveTo>
                    <a:lnTo>
                      <a:pt x="31" y="11"/>
                    </a:lnTo>
                    <a:lnTo>
                      <a:pt x="35" y="13"/>
                    </a:lnTo>
                    <a:lnTo>
                      <a:pt x="42" y="20"/>
                    </a:lnTo>
                    <a:lnTo>
                      <a:pt x="44" y="25"/>
                    </a:lnTo>
                    <a:lnTo>
                      <a:pt x="44" y="35"/>
                    </a:lnTo>
                    <a:lnTo>
                      <a:pt x="43" y="39"/>
                    </a:lnTo>
                    <a:lnTo>
                      <a:pt x="41" y="42"/>
                    </a:lnTo>
                    <a:lnTo>
                      <a:pt x="39" y="46"/>
                    </a:lnTo>
                    <a:lnTo>
                      <a:pt x="36" y="49"/>
                    </a:lnTo>
                    <a:lnTo>
                      <a:pt x="27" y="54"/>
                    </a:lnTo>
                    <a:lnTo>
                      <a:pt x="23" y="56"/>
                    </a:lnTo>
                    <a:lnTo>
                      <a:pt x="18" y="56"/>
                    </a:lnTo>
                    <a:lnTo>
                      <a:pt x="18" y="59"/>
                    </a:lnTo>
                    <a:lnTo>
                      <a:pt x="25" y="59"/>
                    </a:lnTo>
                    <a:lnTo>
                      <a:pt x="30" y="60"/>
                    </a:lnTo>
                    <a:lnTo>
                      <a:pt x="34" y="61"/>
                    </a:lnTo>
                    <a:lnTo>
                      <a:pt x="38" y="63"/>
                    </a:lnTo>
                    <a:lnTo>
                      <a:pt x="51" y="83"/>
                    </a:lnTo>
                    <a:lnTo>
                      <a:pt x="51" y="93"/>
                    </a:lnTo>
                    <a:lnTo>
                      <a:pt x="49" y="98"/>
                    </a:lnTo>
                    <a:lnTo>
                      <a:pt x="45" y="102"/>
                    </a:lnTo>
                    <a:lnTo>
                      <a:pt x="41" y="107"/>
                    </a:lnTo>
                    <a:lnTo>
                      <a:pt x="36" y="109"/>
                    </a:lnTo>
                    <a:lnTo>
                      <a:pt x="48" y="109"/>
                    </a:lnTo>
                    <a:lnTo>
                      <a:pt x="55" y="101"/>
                    </a:lnTo>
                    <a:lnTo>
                      <a:pt x="60" y="95"/>
                    </a:lnTo>
                    <a:lnTo>
                      <a:pt x="63" y="87"/>
                    </a:lnTo>
                    <a:lnTo>
                      <a:pt x="63" y="70"/>
                    </a:lnTo>
                    <a:lnTo>
                      <a:pt x="61" y="64"/>
                    </a:lnTo>
                    <a:lnTo>
                      <a:pt x="58" y="60"/>
                    </a:lnTo>
                    <a:lnTo>
                      <a:pt x="54" y="55"/>
                    </a:lnTo>
                    <a:lnTo>
                      <a:pt x="49" y="51"/>
                    </a:lnTo>
                    <a:lnTo>
                      <a:pt x="42" y="48"/>
                    </a:lnTo>
                    <a:lnTo>
                      <a:pt x="53" y="39"/>
                    </a:lnTo>
                    <a:lnTo>
                      <a:pt x="58" y="31"/>
                    </a:lnTo>
                    <a:lnTo>
                      <a:pt x="58" y="18"/>
                    </a:lnTo>
                    <a:lnTo>
                      <a:pt x="56" y="13"/>
                    </a:lnTo>
                    <a:lnTo>
                      <a:pt x="54" y="11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96" name="Freeform 145"/>
              <p:cNvSpPr>
                <a:spLocks/>
              </p:cNvSpPr>
              <p:nvPr/>
            </p:nvSpPr>
            <p:spPr bwMode="auto">
              <a:xfrm>
                <a:off x="2097" y="7578"/>
                <a:ext cx="64" cy="113"/>
              </a:xfrm>
              <a:custGeom>
                <a:avLst/>
                <a:gdLst>
                  <a:gd name="T0" fmla="*/ 41 w 64"/>
                  <a:gd name="T1" fmla="*/ 7578 h 113"/>
                  <a:gd name="T2" fmla="*/ 24 w 64"/>
                  <a:gd name="T3" fmla="*/ 7578 h 113"/>
                  <a:gd name="T4" fmla="*/ 18 w 64"/>
                  <a:gd name="T5" fmla="*/ 7580 h 113"/>
                  <a:gd name="T6" fmla="*/ 13 w 64"/>
                  <a:gd name="T7" fmla="*/ 7584 h 113"/>
                  <a:gd name="T8" fmla="*/ 9 w 64"/>
                  <a:gd name="T9" fmla="*/ 7589 h 113"/>
                  <a:gd name="T10" fmla="*/ 4 w 64"/>
                  <a:gd name="T11" fmla="*/ 7594 h 113"/>
                  <a:gd name="T12" fmla="*/ 1 w 64"/>
                  <a:gd name="T13" fmla="*/ 7602 h 113"/>
                  <a:gd name="T14" fmla="*/ 4 w 64"/>
                  <a:gd name="T15" fmla="*/ 7603 h 113"/>
                  <a:gd name="T16" fmla="*/ 10 w 64"/>
                  <a:gd name="T17" fmla="*/ 7594 h 113"/>
                  <a:gd name="T18" fmla="*/ 17 w 64"/>
                  <a:gd name="T19" fmla="*/ 7589 h 113"/>
                  <a:gd name="T20" fmla="*/ 54 w 64"/>
                  <a:gd name="T21" fmla="*/ 7589 h 113"/>
                  <a:gd name="T22" fmla="*/ 47 w 64"/>
                  <a:gd name="T23" fmla="*/ 7581 h 113"/>
                  <a:gd name="T24" fmla="*/ 41 w 64"/>
                  <a:gd name="T25" fmla="*/ 7578 h 1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4" h="113">
                    <a:moveTo>
                      <a:pt x="41" y="0"/>
                    </a:moveTo>
                    <a:lnTo>
                      <a:pt x="24" y="0"/>
                    </a:lnTo>
                    <a:lnTo>
                      <a:pt x="18" y="2"/>
                    </a:lnTo>
                    <a:lnTo>
                      <a:pt x="13" y="6"/>
                    </a:lnTo>
                    <a:lnTo>
                      <a:pt x="9" y="11"/>
                    </a:lnTo>
                    <a:lnTo>
                      <a:pt x="4" y="16"/>
                    </a:lnTo>
                    <a:lnTo>
                      <a:pt x="1" y="24"/>
                    </a:lnTo>
                    <a:lnTo>
                      <a:pt x="4" y="25"/>
                    </a:lnTo>
                    <a:lnTo>
                      <a:pt x="10" y="16"/>
                    </a:lnTo>
                    <a:lnTo>
                      <a:pt x="17" y="11"/>
                    </a:lnTo>
                    <a:lnTo>
                      <a:pt x="54" y="11"/>
                    </a:lnTo>
                    <a:lnTo>
                      <a:pt x="47" y="3"/>
                    </a:lnTo>
                    <a:lnTo>
                      <a:pt x="41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96" name="Group 146"/>
            <p:cNvGrpSpPr>
              <a:grpSpLocks/>
            </p:cNvGrpSpPr>
            <p:nvPr/>
          </p:nvGrpSpPr>
          <p:grpSpPr bwMode="auto">
            <a:xfrm>
              <a:off x="2180" y="7578"/>
              <a:ext cx="72" cy="113"/>
              <a:chOff x="2180" y="7578"/>
              <a:chExt cx="72" cy="113"/>
            </a:xfrm>
          </p:grpSpPr>
          <p:sp>
            <p:nvSpPr>
              <p:cNvPr id="61092" name="Freeform 147"/>
              <p:cNvSpPr>
                <a:spLocks/>
              </p:cNvSpPr>
              <p:nvPr/>
            </p:nvSpPr>
            <p:spPr bwMode="auto">
              <a:xfrm>
                <a:off x="2180" y="7578"/>
                <a:ext cx="72" cy="113"/>
              </a:xfrm>
              <a:custGeom>
                <a:avLst/>
                <a:gdLst>
                  <a:gd name="T0" fmla="*/ 45 w 72"/>
                  <a:gd name="T1" fmla="*/ 7578 h 113"/>
                  <a:gd name="T2" fmla="*/ 31 w 72"/>
                  <a:gd name="T3" fmla="*/ 7578 h 113"/>
                  <a:gd name="T4" fmla="*/ 26 w 72"/>
                  <a:gd name="T5" fmla="*/ 7580 h 113"/>
                  <a:gd name="T6" fmla="*/ 21 w 72"/>
                  <a:gd name="T7" fmla="*/ 7584 h 113"/>
                  <a:gd name="T8" fmla="*/ 15 w 72"/>
                  <a:gd name="T9" fmla="*/ 7588 h 113"/>
                  <a:gd name="T10" fmla="*/ 10 w 72"/>
                  <a:gd name="T11" fmla="*/ 7595 h 113"/>
                  <a:gd name="T12" fmla="*/ 6 w 72"/>
                  <a:gd name="T13" fmla="*/ 7604 h 113"/>
                  <a:gd name="T14" fmla="*/ 2 w 72"/>
                  <a:gd name="T15" fmla="*/ 7613 h 113"/>
                  <a:gd name="T16" fmla="*/ 0 w 72"/>
                  <a:gd name="T17" fmla="*/ 7624 h 113"/>
                  <a:gd name="T18" fmla="*/ 0 w 72"/>
                  <a:gd name="T19" fmla="*/ 7652 h 113"/>
                  <a:gd name="T20" fmla="*/ 3 w 72"/>
                  <a:gd name="T21" fmla="*/ 7665 h 113"/>
                  <a:gd name="T22" fmla="*/ 9 w 72"/>
                  <a:gd name="T23" fmla="*/ 7675 h 113"/>
                  <a:gd name="T24" fmla="*/ 16 w 72"/>
                  <a:gd name="T25" fmla="*/ 7688 h 113"/>
                  <a:gd name="T26" fmla="*/ 22 w 72"/>
                  <a:gd name="T27" fmla="*/ 7692 h 113"/>
                  <a:gd name="T28" fmla="*/ 47 w 72"/>
                  <a:gd name="T29" fmla="*/ 7692 h 113"/>
                  <a:gd name="T30" fmla="*/ 51 w 72"/>
                  <a:gd name="T31" fmla="*/ 7689 h 113"/>
                  <a:gd name="T32" fmla="*/ 30 w 72"/>
                  <a:gd name="T33" fmla="*/ 7689 h 113"/>
                  <a:gd name="T34" fmla="*/ 25 w 72"/>
                  <a:gd name="T35" fmla="*/ 7685 h 113"/>
                  <a:gd name="T36" fmla="*/ 22 w 72"/>
                  <a:gd name="T37" fmla="*/ 7677 h 113"/>
                  <a:gd name="T38" fmla="*/ 18 w 72"/>
                  <a:gd name="T39" fmla="*/ 7667 h 113"/>
                  <a:gd name="T40" fmla="*/ 16 w 72"/>
                  <a:gd name="T41" fmla="*/ 7654 h 113"/>
                  <a:gd name="T42" fmla="*/ 16 w 72"/>
                  <a:gd name="T43" fmla="*/ 7629 h 113"/>
                  <a:gd name="T44" fmla="*/ 17 w 72"/>
                  <a:gd name="T45" fmla="*/ 7620 h 113"/>
                  <a:gd name="T46" fmla="*/ 19 w 72"/>
                  <a:gd name="T47" fmla="*/ 7610 h 113"/>
                  <a:gd name="T48" fmla="*/ 20 w 72"/>
                  <a:gd name="T49" fmla="*/ 7600 h 113"/>
                  <a:gd name="T50" fmla="*/ 23 w 72"/>
                  <a:gd name="T51" fmla="*/ 7593 h 113"/>
                  <a:gd name="T52" fmla="*/ 27 w 72"/>
                  <a:gd name="T53" fmla="*/ 7589 h 113"/>
                  <a:gd name="T54" fmla="*/ 30 w 72"/>
                  <a:gd name="T55" fmla="*/ 7585 h 113"/>
                  <a:gd name="T56" fmla="*/ 33 w 72"/>
                  <a:gd name="T57" fmla="*/ 7584 h 113"/>
                  <a:gd name="T58" fmla="*/ 54 w 72"/>
                  <a:gd name="T59" fmla="*/ 7584 h 113"/>
                  <a:gd name="T60" fmla="*/ 53 w 72"/>
                  <a:gd name="T61" fmla="*/ 7583 h 113"/>
                  <a:gd name="T62" fmla="*/ 45 w 72"/>
                  <a:gd name="T63" fmla="*/ 7578 h 11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72" h="113">
                    <a:moveTo>
                      <a:pt x="45" y="0"/>
                    </a:moveTo>
                    <a:lnTo>
                      <a:pt x="31" y="0"/>
                    </a:lnTo>
                    <a:lnTo>
                      <a:pt x="26" y="2"/>
                    </a:lnTo>
                    <a:lnTo>
                      <a:pt x="21" y="6"/>
                    </a:lnTo>
                    <a:lnTo>
                      <a:pt x="15" y="10"/>
                    </a:lnTo>
                    <a:lnTo>
                      <a:pt x="10" y="17"/>
                    </a:lnTo>
                    <a:lnTo>
                      <a:pt x="6" y="26"/>
                    </a:lnTo>
                    <a:lnTo>
                      <a:pt x="2" y="35"/>
                    </a:lnTo>
                    <a:lnTo>
                      <a:pt x="0" y="46"/>
                    </a:lnTo>
                    <a:lnTo>
                      <a:pt x="0" y="74"/>
                    </a:lnTo>
                    <a:lnTo>
                      <a:pt x="3" y="87"/>
                    </a:lnTo>
                    <a:lnTo>
                      <a:pt x="9" y="97"/>
                    </a:lnTo>
                    <a:lnTo>
                      <a:pt x="16" y="110"/>
                    </a:lnTo>
                    <a:lnTo>
                      <a:pt x="22" y="114"/>
                    </a:lnTo>
                    <a:lnTo>
                      <a:pt x="47" y="114"/>
                    </a:lnTo>
                    <a:lnTo>
                      <a:pt x="51" y="111"/>
                    </a:lnTo>
                    <a:lnTo>
                      <a:pt x="30" y="111"/>
                    </a:lnTo>
                    <a:lnTo>
                      <a:pt x="25" y="107"/>
                    </a:lnTo>
                    <a:lnTo>
                      <a:pt x="22" y="99"/>
                    </a:lnTo>
                    <a:lnTo>
                      <a:pt x="18" y="89"/>
                    </a:lnTo>
                    <a:lnTo>
                      <a:pt x="16" y="76"/>
                    </a:lnTo>
                    <a:lnTo>
                      <a:pt x="16" y="51"/>
                    </a:lnTo>
                    <a:lnTo>
                      <a:pt x="17" y="42"/>
                    </a:lnTo>
                    <a:lnTo>
                      <a:pt x="19" y="32"/>
                    </a:lnTo>
                    <a:lnTo>
                      <a:pt x="20" y="22"/>
                    </a:lnTo>
                    <a:lnTo>
                      <a:pt x="23" y="15"/>
                    </a:lnTo>
                    <a:lnTo>
                      <a:pt x="27" y="11"/>
                    </a:lnTo>
                    <a:lnTo>
                      <a:pt x="30" y="7"/>
                    </a:lnTo>
                    <a:lnTo>
                      <a:pt x="33" y="6"/>
                    </a:lnTo>
                    <a:lnTo>
                      <a:pt x="54" y="6"/>
                    </a:lnTo>
                    <a:lnTo>
                      <a:pt x="53" y="5"/>
                    </a:lnTo>
                    <a:lnTo>
                      <a:pt x="45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93" name="Freeform 148"/>
              <p:cNvSpPr>
                <a:spLocks/>
              </p:cNvSpPr>
              <p:nvPr/>
            </p:nvSpPr>
            <p:spPr bwMode="auto">
              <a:xfrm>
                <a:off x="2180" y="7578"/>
                <a:ext cx="72" cy="113"/>
              </a:xfrm>
              <a:custGeom>
                <a:avLst/>
                <a:gdLst>
                  <a:gd name="T0" fmla="*/ 54 w 72"/>
                  <a:gd name="T1" fmla="*/ 7584 h 113"/>
                  <a:gd name="T2" fmla="*/ 40 w 72"/>
                  <a:gd name="T3" fmla="*/ 7584 h 113"/>
                  <a:gd name="T4" fmla="*/ 42 w 72"/>
                  <a:gd name="T5" fmla="*/ 7584 h 113"/>
                  <a:gd name="T6" fmla="*/ 48 w 72"/>
                  <a:gd name="T7" fmla="*/ 7589 h 113"/>
                  <a:gd name="T8" fmla="*/ 50 w 72"/>
                  <a:gd name="T9" fmla="*/ 7593 h 113"/>
                  <a:gd name="T10" fmla="*/ 52 w 72"/>
                  <a:gd name="T11" fmla="*/ 7600 h 113"/>
                  <a:gd name="T12" fmla="*/ 55 w 72"/>
                  <a:gd name="T13" fmla="*/ 7608 h 113"/>
                  <a:gd name="T14" fmla="*/ 56 w 72"/>
                  <a:gd name="T15" fmla="*/ 7619 h 113"/>
                  <a:gd name="T16" fmla="*/ 56 w 72"/>
                  <a:gd name="T17" fmla="*/ 7635 h 113"/>
                  <a:gd name="T18" fmla="*/ 45 w 72"/>
                  <a:gd name="T19" fmla="*/ 7685 h 113"/>
                  <a:gd name="T20" fmla="*/ 42 w 72"/>
                  <a:gd name="T21" fmla="*/ 7687 h 113"/>
                  <a:gd name="T22" fmla="*/ 39 w 72"/>
                  <a:gd name="T23" fmla="*/ 7689 h 113"/>
                  <a:gd name="T24" fmla="*/ 51 w 72"/>
                  <a:gd name="T25" fmla="*/ 7689 h 113"/>
                  <a:gd name="T26" fmla="*/ 72 w 72"/>
                  <a:gd name="T27" fmla="*/ 7648 h 113"/>
                  <a:gd name="T28" fmla="*/ 72 w 72"/>
                  <a:gd name="T29" fmla="*/ 7635 h 113"/>
                  <a:gd name="T30" fmla="*/ 70 w 72"/>
                  <a:gd name="T31" fmla="*/ 7613 h 113"/>
                  <a:gd name="T32" fmla="*/ 63 w 72"/>
                  <a:gd name="T33" fmla="*/ 7596 h 113"/>
                  <a:gd name="T34" fmla="*/ 54 w 72"/>
                  <a:gd name="T35" fmla="*/ 7584 h 11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2" h="113">
                    <a:moveTo>
                      <a:pt x="54" y="6"/>
                    </a:moveTo>
                    <a:lnTo>
                      <a:pt x="40" y="6"/>
                    </a:lnTo>
                    <a:lnTo>
                      <a:pt x="42" y="6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2" y="22"/>
                    </a:lnTo>
                    <a:lnTo>
                      <a:pt x="55" y="30"/>
                    </a:lnTo>
                    <a:lnTo>
                      <a:pt x="56" y="41"/>
                    </a:lnTo>
                    <a:lnTo>
                      <a:pt x="56" y="57"/>
                    </a:lnTo>
                    <a:lnTo>
                      <a:pt x="45" y="107"/>
                    </a:lnTo>
                    <a:lnTo>
                      <a:pt x="42" y="109"/>
                    </a:lnTo>
                    <a:lnTo>
                      <a:pt x="39" y="111"/>
                    </a:lnTo>
                    <a:lnTo>
                      <a:pt x="51" y="111"/>
                    </a:lnTo>
                    <a:lnTo>
                      <a:pt x="72" y="70"/>
                    </a:lnTo>
                    <a:lnTo>
                      <a:pt x="72" y="57"/>
                    </a:lnTo>
                    <a:lnTo>
                      <a:pt x="70" y="35"/>
                    </a:lnTo>
                    <a:lnTo>
                      <a:pt x="63" y="18"/>
                    </a:lnTo>
                    <a:lnTo>
                      <a:pt x="54" y="6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97" name="Group 149"/>
            <p:cNvGrpSpPr>
              <a:grpSpLocks/>
            </p:cNvGrpSpPr>
            <p:nvPr/>
          </p:nvGrpSpPr>
          <p:grpSpPr bwMode="auto">
            <a:xfrm>
              <a:off x="2264" y="7564"/>
              <a:ext cx="56" cy="57"/>
              <a:chOff x="2264" y="7564"/>
              <a:chExt cx="56" cy="57"/>
            </a:xfrm>
          </p:grpSpPr>
          <p:sp>
            <p:nvSpPr>
              <p:cNvPr id="61090" name="Freeform 150"/>
              <p:cNvSpPr>
                <a:spLocks/>
              </p:cNvSpPr>
              <p:nvPr/>
            </p:nvSpPr>
            <p:spPr bwMode="auto">
              <a:xfrm>
                <a:off x="2264" y="7564"/>
                <a:ext cx="56" cy="57"/>
              </a:xfrm>
              <a:custGeom>
                <a:avLst/>
                <a:gdLst>
                  <a:gd name="T0" fmla="*/ 33 w 56"/>
                  <a:gd name="T1" fmla="*/ 7564 h 57"/>
                  <a:gd name="T2" fmla="*/ 24 w 56"/>
                  <a:gd name="T3" fmla="*/ 7564 h 57"/>
                  <a:gd name="T4" fmla="*/ 19 w 56"/>
                  <a:gd name="T5" fmla="*/ 7566 h 57"/>
                  <a:gd name="T6" fmla="*/ 15 w 56"/>
                  <a:gd name="T7" fmla="*/ 7568 h 57"/>
                  <a:gd name="T8" fmla="*/ 10 w 56"/>
                  <a:gd name="T9" fmla="*/ 7571 h 57"/>
                  <a:gd name="T10" fmla="*/ 6 w 56"/>
                  <a:gd name="T11" fmla="*/ 7575 h 57"/>
                  <a:gd name="T12" fmla="*/ 4 w 56"/>
                  <a:gd name="T13" fmla="*/ 7580 h 57"/>
                  <a:gd name="T14" fmla="*/ 1 w 56"/>
                  <a:gd name="T15" fmla="*/ 7585 h 57"/>
                  <a:gd name="T16" fmla="*/ 0 w 56"/>
                  <a:gd name="T17" fmla="*/ 7590 h 57"/>
                  <a:gd name="T18" fmla="*/ 0 w 56"/>
                  <a:gd name="T19" fmla="*/ 7602 h 57"/>
                  <a:gd name="T20" fmla="*/ 2 w 56"/>
                  <a:gd name="T21" fmla="*/ 7609 h 57"/>
                  <a:gd name="T22" fmla="*/ 7 w 56"/>
                  <a:gd name="T23" fmla="*/ 7614 h 57"/>
                  <a:gd name="T24" fmla="*/ 13 w 56"/>
                  <a:gd name="T25" fmla="*/ 7619 h 57"/>
                  <a:gd name="T26" fmla="*/ 19 w 56"/>
                  <a:gd name="T27" fmla="*/ 7622 h 57"/>
                  <a:gd name="T28" fmla="*/ 32 w 56"/>
                  <a:gd name="T29" fmla="*/ 7622 h 57"/>
                  <a:gd name="T30" fmla="*/ 37 w 56"/>
                  <a:gd name="T31" fmla="*/ 7620 h 57"/>
                  <a:gd name="T32" fmla="*/ 41 w 56"/>
                  <a:gd name="T33" fmla="*/ 7618 h 57"/>
                  <a:gd name="T34" fmla="*/ 24 w 56"/>
                  <a:gd name="T35" fmla="*/ 7618 h 57"/>
                  <a:gd name="T36" fmla="*/ 19 w 56"/>
                  <a:gd name="T37" fmla="*/ 7615 h 57"/>
                  <a:gd name="T38" fmla="*/ 16 w 56"/>
                  <a:gd name="T39" fmla="*/ 7610 h 57"/>
                  <a:gd name="T40" fmla="*/ 12 w 56"/>
                  <a:gd name="T41" fmla="*/ 7604 h 57"/>
                  <a:gd name="T42" fmla="*/ 10 w 56"/>
                  <a:gd name="T43" fmla="*/ 7598 h 57"/>
                  <a:gd name="T44" fmla="*/ 10 w 56"/>
                  <a:gd name="T45" fmla="*/ 7583 h 57"/>
                  <a:gd name="T46" fmla="*/ 12 w 56"/>
                  <a:gd name="T47" fmla="*/ 7578 h 57"/>
                  <a:gd name="T48" fmla="*/ 18 w 56"/>
                  <a:gd name="T49" fmla="*/ 7570 h 57"/>
                  <a:gd name="T50" fmla="*/ 22 w 56"/>
                  <a:gd name="T51" fmla="*/ 7568 h 57"/>
                  <a:gd name="T52" fmla="*/ 42 w 56"/>
                  <a:gd name="T53" fmla="*/ 7568 h 57"/>
                  <a:gd name="T54" fmla="*/ 38 w 56"/>
                  <a:gd name="T55" fmla="*/ 7566 h 57"/>
                  <a:gd name="T56" fmla="*/ 33 w 56"/>
                  <a:gd name="T57" fmla="*/ 7564 h 5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56" h="57">
                    <a:moveTo>
                      <a:pt x="33" y="0"/>
                    </a:moveTo>
                    <a:lnTo>
                      <a:pt x="24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0" y="7"/>
                    </a:lnTo>
                    <a:lnTo>
                      <a:pt x="6" y="11"/>
                    </a:lnTo>
                    <a:lnTo>
                      <a:pt x="4" y="16"/>
                    </a:lnTo>
                    <a:lnTo>
                      <a:pt x="1" y="21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7" y="50"/>
                    </a:lnTo>
                    <a:lnTo>
                      <a:pt x="13" y="55"/>
                    </a:lnTo>
                    <a:lnTo>
                      <a:pt x="19" y="58"/>
                    </a:lnTo>
                    <a:lnTo>
                      <a:pt x="32" y="58"/>
                    </a:lnTo>
                    <a:lnTo>
                      <a:pt x="37" y="56"/>
                    </a:lnTo>
                    <a:lnTo>
                      <a:pt x="41" y="54"/>
                    </a:lnTo>
                    <a:lnTo>
                      <a:pt x="24" y="54"/>
                    </a:lnTo>
                    <a:lnTo>
                      <a:pt x="19" y="51"/>
                    </a:lnTo>
                    <a:lnTo>
                      <a:pt x="16" y="46"/>
                    </a:lnTo>
                    <a:lnTo>
                      <a:pt x="12" y="40"/>
                    </a:lnTo>
                    <a:lnTo>
                      <a:pt x="10" y="34"/>
                    </a:lnTo>
                    <a:lnTo>
                      <a:pt x="10" y="19"/>
                    </a:lnTo>
                    <a:lnTo>
                      <a:pt x="12" y="14"/>
                    </a:lnTo>
                    <a:lnTo>
                      <a:pt x="18" y="6"/>
                    </a:lnTo>
                    <a:lnTo>
                      <a:pt x="22" y="4"/>
                    </a:lnTo>
                    <a:lnTo>
                      <a:pt x="42" y="4"/>
                    </a:lnTo>
                    <a:lnTo>
                      <a:pt x="38" y="2"/>
                    </a:lnTo>
                    <a:lnTo>
                      <a:pt x="33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91" name="Freeform 151"/>
              <p:cNvSpPr>
                <a:spLocks/>
              </p:cNvSpPr>
              <p:nvPr/>
            </p:nvSpPr>
            <p:spPr bwMode="auto">
              <a:xfrm>
                <a:off x="2264" y="7564"/>
                <a:ext cx="56" cy="57"/>
              </a:xfrm>
              <a:custGeom>
                <a:avLst/>
                <a:gdLst>
                  <a:gd name="T0" fmla="*/ 42 w 56"/>
                  <a:gd name="T1" fmla="*/ 7568 h 57"/>
                  <a:gd name="T2" fmla="*/ 30 w 56"/>
                  <a:gd name="T3" fmla="*/ 7568 h 57"/>
                  <a:gd name="T4" fmla="*/ 34 w 56"/>
                  <a:gd name="T5" fmla="*/ 7570 h 57"/>
                  <a:gd name="T6" fmla="*/ 38 w 56"/>
                  <a:gd name="T7" fmla="*/ 7574 h 57"/>
                  <a:gd name="T8" fmla="*/ 42 w 56"/>
                  <a:gd name="T9" fmla="*/ 7579 h 57"/>
                  <a:gd name="T10" fmla="*/ 45 w 56"/>
                  <a:gd name="T11" fmla="*/ 7586 h 57"/>
                  <a:gd name="T12" fmla="*/ 45 w 56"/>
                  <a:gd name="T13" fmla="*/ 7603 h 57"/>
                  <a:gd name="T14" fmla="*/ 43 w 56"/>
                  <a:gd name="T15" fmla="*/ 7609 h 57"/>
                  <a:gd name="T16" fmla="*/ 40 w 56"/>
                  <a:gd name="T17" fmla="*/ 7612 h 57"/>
                  <a:gd name="T18" fmla="*/ 37 w 56"/>
                  <a:gd name="T19" fmla="*/ 7616 h 57"/>
                  <a:gd name="T20" fmla="*/ 33 w 56"/>
                  <a:gd name="T21" fmla="*/ 7618 h 57"/>
                  <a:gd name="T22" fmla="*/ 41 w 56"/>
                  <a:gd name="T23" fmla="*/ 7618 h 57"/>
                  <a:gd name="T24" fmla="*/ 46 w 56"/>
                  <a:gd name="T25" fmla="*/ 7615 h 57"/>
                  <a:gd name="T26" fmla="*/ 49 w 56"/>
                  <a:gd name="T27" fmla="*/ 7611 h 57"/>
                  <a:gd name="T28" fmla="*/ 52 w 56"/>
                  <a:gd name="T29" fmla="*/ 7606 h 57"/>
                  <a:gd name="T30" fmla="*/ 54 w 56"/>
                  <a:gd name="T31" fmla="*/ 7602 h 57"/>
                  <a:gd name="T32" fmla="*/ 55 w 56"/>
                  <a:gd name="T33" fmla="*/ 7597 h 57"/>
                  <a:gd name="T34" fmla="*/ 55 w 56"/>
                  <a:gd name="T35" fmla="*/ 7587 h 57"/>
                  <a:gd name="T36" fmla="*/ 54 w 56"/>
                  <a:gd name="T37" fmla="*/ 7583 h 57"/>
                  <a:gd name="T38" fmla="*/ 50 w 56"/>
                  <a:gd name="T39" fmla="*/ 7574 h 57"/>
                  <a:gd name="T40" fmla="*/ 46 w 56"/>
                  <a:gd name="T41" fmla="*/ 7571 h 57"/>
                  <a:gd name="T42" fmla="*/ 42 w 56"/>
                  <a:gd name="T43" fmla="*/ 7568 h 5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6" h="57">
                    <a:moveTo>
                      <a:pt x="42" y="4"/>
                    </a:moveTo>
                    <a:lnTo>
                      <a:pt x="30" y="4"/>
                    </a:lnTo>
                    <a:lnTo>
                      <a:pt x="34" y="6"/>
                    </a:lnTo>
                    <a:lnTo>
                      <a:pt x="38" y="10"/>
                    </a:lnTo>
                    <a:lnTo>
                      <a:pt x="42" y="15"/>
                    </a:lnTo>
                    <a:lnTo>
                      <a:pt x="45" y="22"/>
                    </a:lnTo>
                    <a:lnTo>
                      <a:pt x="45" y="39"/>
                    </a:lnTo>
                    <a:lnTo>
                      <a:pt x="43" y="45"/>
                    </a:lnTo>
                    <a:lnTo>
                      <a:pt x="40" y="48"/>
                    </a:lnTo>
                    <a:lnTo>
                      <a:pt x="37" y="52"/>
                    </a:lnTo>
                    <a:lnTo>
                      <a:pt x="33" y="54"/>
                    </a:lnTo>
                    <a:lnTo>
                      <a:pt x="41" y="54"/>
                    </a:lnTo>
                    <a:lnTo>
                      <a:pt x="46" y="51"/>
                    </a:lnTo>
                    <a:lnTo>
                      <a:pt x="49" y="47"/>
                    </a:lnTo>
                    <a:lnTo>
                      <a:pt x="52" y="42"/>
                    </a:lnTo>
                    <a:lnTo>
                      <a:pt x="54" y="38"/>
                    </a:lnTo>
                    <a:lnTo>
                      <a:pt x="55" y="33"/>
                    </a:lnTo>
                    <a:lnTo>
                      <a:pt x="55" y="23"/>
                    </a:lnTo>
                    <a:lnTo>
                      <a:pt x="54" y="19"/>
                    </a:lnTo>
                    <a:lnTo>
                      <a:pt x="50" y="10"/>
                    </a:lnTo>
                    <a:lnTo>
                      <a:pt x="46" y="7"/>
                    </a:lnTo>
                    <a:lnTo>
                      <a:pt x="42" y="4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98" name="Group 152"/>
            <p:cNvGrpSpPr>
              <a:grpSpLocks/>
            </p:cNvGrpSpPr>
            <p:nvPr/>
          </p:nvGrpSpPr>
          <p:grpSpPr bwMode="auto">
            <a:xfrm>
              <a:off x="2892" y="7578"/>
              <a:ext cx="44" cy="113"/>
              <a:chOff x="2892" y="7578"/>
              <a:chExt cx="44" cy="113"/>
            </a:xfrm>
          </p:grpSpPr>
          <p:sp>
            <p:nvSpPr>
              <p:cNvPr id="61088" name="Freeform 153"/>
              <p:cNvSpPr>
                <a:spLocks/>
              </p:cNvSpPr>
              <p:nvPr/>
            </p:nvSpPr>
            <p:spPr bwMode="auto">
              <a:xfrm>
                <a:off x="2892" y="7578"/>
                <a:ext cx="44" cy="113"/>
              </a:xfrm>
              <a:custGeom>
                <a:avLst/>
                <a:gdLst>
                  <a:gd name="T0" fmla="*/ 30 w 44"/>
                  <a:gd name="T1" fmla="*/ 7591 h 113"/>
                  <a:gd name="T2" fmla="*/ 11 w 44"/>
                  <a:gd name="T3" fmla="*/ 7591 h 113"/>
                  <a:gd name="T4" fmla="*/ 13 w 44"/>
                  <a:gd name="T5" fmla="*/ 7592 h 113"/>
                  <a:gd name="T6" fmla="*/ 15 w 44"/>
                  <a:gd name="T7" fmla="*/ 7593 h 113"/>
                  <a:gd name="T8" fmla="*/ 16 w 44"/>
                  <a:gd name="T9" fmla="*/ 7595 h 113"/>
                  <a:gd name="T10" fmla="*/ 16 w 44"/>
                  <a:gd name="T11" fmla="*/ 7599 h 113"/>
                  <a:gd name="T12" fmla="*/ 17 w 44"/>
                  <a:gd name="T13" fmla="*/ 7604 h 113"/>
                  <a:gd name="T14" fmla="*/ 17 w 44"/>
                  <a:gd name="T15" fmla="*/ 7679 h 113"/>
                  <a:gd name="T16" fmla="*/ 2 w 44"/>
                  <a:gd name="T17" fmla="*/ 7689 h 113"/>
                  <a:gd name="T18" fmla="*/ 2 w 44"/>
                  <a:gd name="T19" fmla="*/ 7692 h 113"/>
                  <a:gd name="T20" fmla="*/ 45 w 44"/>
                  <a:gd name="T21" fmla="*/ 7692 h 113"/>
                  <a:gd name="T22" fmla="*/ 45 w 44"/>
                  <a:gd name="T23" fmla="*/ 7689 h 113"/>
                  <a:gd name="T24" fmla="*/ 39 w 44"/>
                  <a:gd name="T25" fmla="*/ 7689 h 113"/>
                  <a:gd name="T26" fmla="*/ 30 w 44"/>
                  <a:gd name="T27" fmla="*/ 7679 h 113"/>
                  <a:gd name="T28" fmla="*/ 30 w 44"/>
                  <a:gd name="T29" fmla="*/ 7591 h 11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4" h="113">
                    <a:moveTo>
                      <a:pt x="30" y="13"/>
                    </a:moveTo>
                    <a:lnTo>
                      <a:pt x="11" y="13"/>
                    </a:lnTo>
                    <a:lnTo>
                      <a:pt x="13" y="14"/>
                    </a:lnTo>
                    <a:lnTo>
                      <a:pt x="15" y="15"/>
                    </a:lnTo>
                    <a:lnTo>
                      <a:pt x="16" y="17"/>
                    </a:lnTo>
                    <a:lnTo>
                      <a:pt x="16" y="21"/>
                    </a:lnTo>
                    <a:lnTo>
                      <a:pt x="17" y="26"/>
                    </a:lnTo>
                    <a:lnTo>
                      <a:pt x="17" y="101"/>
                    </a:lnTo>
                    <a:lnTo>
                      <a:pt x="2" y="111"/>
                    </a:lnTo>
                    <a:lnTo>
                      <a:pt x="2" y="114"/>
                    </a:lnTo>
                    <a:lnTo>
                      <a:pt x="45" y="114"/>
                    </a:lnTo>
                    <a:lnTo>
                      <a:pt x="45" y="111"/>
                    </a:lnTo>
                    <a:lnTo>
                      <a:pt x="39" y="111"/>
                    </a:lnTo>
                    <a:lnTo>
                      <a:pt x="30" y="101"/>
                    </a:lnTo>
                    <a:lnTo>
                      <a:pt x="30" y="13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89" name="Freeform 154"/>
              <p:cNvSpPr>
                <a:spLocks/>
              </p:cNvSpPr>
              <p:nvPr/>
            </p:nvSpPr>
            <p:spPr bwMode="auto">
              <a:xfrm>
                <a:off x="2892" y="7578"/>
                <a:ext cx="44" cy="113"/>
              </a:xfrm>
              <a:custGeom>
                <a:avLst/>
                <a:gdLst>
                  <a:gd name="T0" fmla="*/ 30 w 44"/>
                  <a:gd name="T1" fmla="*/ 7578 h 113"/>
                  <a:gd name="T2" fmla="*/ 28 w 44"/>
                  <a:gd name="T3" fmla="*/ 7578 h 113"/>
                  <a:gd name="T4" fmla="*/ 0 w 44"/>
                  <a:gd name="T5" fmla="*/ 7591 h 113"/>
                  <a:gd name="T6" fmla="*/ 2 w 44"/>
                  <a:gd name="T7" fmla="*/ 7594 h 113"/>
                  <a:gd name="T8" fmla="*/ 5 w 44"/>
                  <a:gd name="T9" fmla="*/ 7592 h 113"/>
                  <a:gd name="T10" fmla="*/ 8 w 44"/>
                  <a:gd name="T11" fmla="*/ 7591 h 113"/>
                  <a:gd name="T12" fmla="*/ 30 w 44"/>
                  <a:gd name="T13" fmla="*/ 7591 h 113"/>
                  <a:gd name="T14" fmla="*/ 30 w 44"/>
                  <a:gd name="T15" fmla="*/ 7578 h 11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" h="113">
                    <a:moveTo>
                      <a:pt x="30" y="0"/>
                    </a:moveTo>
                    <a:lnTo>
                      <a:pt x="28" y="0"/>
                    </a:lnTo>
                    <a:lnTo>
                      <a:pt x="0" y="13"/>
                    </a:lnTo>
                    <a:lnTo>
                      <a:pt x="2" y="16"/>
                    </a:lnTo>
                    <a:lnTo>
                      <a:pt x="5" y="14"/>
                    </a:lnTo>
                    <a:lnTo>
                      <a:pt x="8" y="13"/>
                    </a:lnTo>
                    <a:lnTo>
                      <a:pt x="30" y="13"/>
                    </a:lnTo>
                    <a:lnTo>
                      <a:pt x="30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99" name="Group 155"/>
            <p:cNvGrpSpPr>
              <a:grpSpLocks/>
            </p:cNvGrpSpPr>
            <p:nvPr/>
          </p:nvGrpSpPr>
          <p:grpSpPr bwMode="auto">
            <a:xfrm>
              <a:off x="2964" y="7578"/>
              <a:ext cx="64" cy="113"/>
              <a:chOff x="2964" y="7578"/>
              <a:chExt cx="64" cy="113"/>
            </a:xfrm>
          </p:grpSpPr>
          <p:sp>
            <p:nvSpPr>
              <p:cNvPr id="61085" name="Freeform 156"/>
              <p:cNvSpPr>
                <a:spLocks/>
              </p:cNvSpPr>
              <p:nvPr/>
            </p:nvSpPr>
            <p:spPr bwMode="auto">
              <a:xfrm>
                <a:off x="2964" y="7578"/>
                <a:ext cx="64" cy="113"/>
              </a:xfrm>
              <a:custGeom>
                <a:avLst/>
                <a:gdLst>
                  <a:gd name="T0" fmla="*/ 5 w 64"/>
                  <a:gd name="T1" fmla="*/ 7679 h 113"/>
                  <a:gd name="T2" fmla="*/ 3 w 64"/>
                  <a:gd name="T3" fmla="*/ 7680 h 113"/>
                  <a:gd name="T4" fmla="*/ 2 w 64"/>
                  <a:gd name="T5" fmla="*/ 7681 h 113"/>
                  <a:gd name="T6" fmla="*/ 1 w 64"/>
                  <a:gd name="T7" fmla="*/ 7682 h 113"/>
                  <a:gd name="T8" fmla="*/ 0 w 64"/>
                  <a:gd name="T9" fmla="*/ 7684 h 113"/>
                  <a:gd name="T10" fmla="*/ 0 w 64"/>
                  <a:gd name="T11" fmla="*/ 7687 h 113"/>
                  <a:gd name="T12" fmla="*/ 1 w 64"/>
                  <a:gd name="T13" fmla="*/ 7689 h 113"/>
                  <a:gd name="T14" fmla="*/ 5 w 64"/>
                  <a:gd name="T15" fmla="*/ 7692 h 113"/>
                  <a:gd name="T16" fmla="*/ 41 w 64"/>
                  <a:gd name="T17" fmla="*/ 7692 h 113"/>
                  <a:gd name="T18" fmla="*/ 46 w 64"/>
                  <a:gd name="T19" fmla="*/ 7690 h 113"/>
                  <a:gd name="T20" fmla="*/ 48 w 64"/>
                  <a:gd name="T21" fmla="*/ 7687 h 113"/>
                  <a:gd name="T22" fmla="*/ 28 w 64"/>
                  <a:gd name="T23" fmla="*/ 7687 h 113"/>
                  <a:gd name="T24" fmla="*/ 26 w 64"/>
                  <a:gd name="T25" fmla="*/ 7687 h 113"/>
                  <a:gd name="T26" fmla="*/ 24 w 64"/>
                  <a:gd name="T27" fmla="*/ 7686 h 113"/>
                  <a:gd name="T28" fmla="*/ 23 w 64"/>
                  <a:gd name="T29" fmla="*/ 7686 h 113"/>
                  <a:gd name="T30" fmla="*/ 20 w 64"/>
                  <a:gd name="T31" fmla="*/ 7685 h 113"/>
                  <a:gd name="T32" fmla="*/ 17 w 64"/>
                  <a:gd name="T33" fmla="*/ 7683 h 113"/>
                  <a:gd name="T34" fmla="*/ 12 w 64"/>
                  <a:gd name="T35" fmla="*/ 7680 h 113"/>
                  <a:gd name="T36" fmla="*/ 11 w 64"/>
                  <a:gd name="T37" fmla="*/ 7680 h 113"/>
                  <a:gd name="T38" fmla="*/ 9 w 64"/>
                  <a:gd name="T39" fmla="*/ 7679 h 113"/>
                  <a:gd name="T40" fmla="*/ 5 w 64"/>
                  <a:gd name="T41" fmla="*/ 7679 h 11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4" h="113">
                    <a:moveTo>
                      <a:pt x="5" y="101"/>
                    </a:moveTo>
                    <a:lnTo>
                      <a:pt x="3" y="102"/>
                    </a:lnTo>
                    <a:lnTo>
                      <a:pt x="2" y="103"/>
                    </a:lnTo>
                    <a:lnTo>
                      <a:pt x="1" y="104"/>
                    </a:lnTo>
                    <a:lnTo>
                      <a:pt x="0" y="106"/>
                    </a:lnTo>
                    <a:lnTo>
                      <a:pt x="0" y="109"/>
                    </a:lnTo>
                    <a:lnTo>
                      <a:pt x="1" y="111"/>
                    </a:lnTo>
                    <a:lnTo>
                      <a:pt x="5" y="114"/>
                    </a:lnTo>
                    <a:lnTo>
                      <a:pt x="41" y="114"/>
                    </a:lnTo>
                    <a:lnTo>
                      <a:pt x="46" y="112"/>
                    </a:lnTo>
                    <a:lnTo>
                      <a:pt x="48" y="109"/>
                    </a:lnTo>
                    <a:lnTo>
                      <a:pt x="28" y="109"/>
                    </a:lnTo>
                    <a:lnTo>
                      <a:pt x="26" y="109"/>
                    </a:lnTo>
                    <a:lnTo>
                      <a:pt x="24" y="108"/>
                    </a:lnTo>
                    <a:lnTo>
                      <a:pt x="23" y="108"/>
                    </a:lnTo>
                    <a:lnTo>
                      <a:pt x="20" y="107"/>
                    </a:lnTo>
                    <a:lnTo>
                      <a:pt x="17" y="105"/>
                    </a:lnTo>
                    <a:lnTo>
                      <a:pt x="12" y="102"/>
                    </a:lnTo>
                    <a:lnTo>
                      <a:pt x="11" y="102"/>
                    </a:lnTo>
                    <a:lnTo>
                      <a:pt x="9" y="101"/>
                    </a:lnTo>
                    <a:lnTo>
                      <a:pt x="5" y="101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86" name="Freeform 157"/>
              <p:cNvSpPr>
                <a:spLocks/>
              </p:cNvSpPr>
              <p:nvPr/>
            </p:nvSpPr>
            <p:spPr bwMode="auto">
              <a:xfrm>
                <a:off x="2964" y="7578"/>
                <a:ext cx="64" cy="113"/>
              </a:xfrm>
              <a:custGeom>
                <a:avLst/>
                <a:gdLst>
                  <a:gd name="T0" fmla="*/ 54 w 64"/>
                  <a:gd name="T1" fmla="*/ 7589 h 113"/>
                  <a:gd name="T2" fmla="*/ 31 w 64"/>
                  <a:gd name="T3" fmla="*/ 7589 h 113"/>
                  <a:gd name="T4" fmla="*/ 35 w 64"/>
                  <a:gd name="T5" fmla="*/ 7591 h 113"/>
                  <a:gd name="T6" fmla="*/ 42 w 64"/>
                  <a:gd name="T7" fmla="*/ 7598 h 113"/>
                  <a:gd name="T8" fmla="*/ 44 w 64"/>
                  <a:gd name="T9" fmla="*/ 7603 h 113"/>
                  <a:gd name="T10" fmla="*/ 44 w 64"/>
                  <a:gd name="T11" fmla="*/ 7613 h 113"/>
                  <a:gd name="T12" fmla="*/ 43 w 64"/>
                  <a:gd name="T13" fmla="*/ 7617 h 113"/>
                  <a:gd name="T14" fmla="*/ 41 w 64"/>
                  <a:gd name="T15" fmla="*/ 7620 h 113"/>
                  <a:gd name="T16" fmla="*/ 39 w 64"/>
                  <a:gd name="T17" fmla="*/ 7624 h 113"/>
                  <a:gd name="T18" fmla="*/ 36 w 64"/>
                  <a:gd name="T19" fmla="*/ 7627 h 113"/>
                  <a:gd name="T20" fmla="*/ 27 w 64"/>
                  <a:gd name="T21" fmla="*/ 7632 h 113"/>
                  <a:gd name="T22" fmla="*/ 23 w 64"/>
                  <a:gd name="T23" fmla="*/ 7634 h 113"/>
                  <a:gd name="T24" fmla="*/ 19 w 64"/>
                  <a:gd name="T25" fmla="*/ 7634 h 113"/>
                  <a:gd name="T26" fmla="*/ 19 w 64"/>
                  <a:gd name="T27" fmla="*/ 7637 h 113"/>
                  <a:gd name="T28" fmla="*/ 26 w 64"/>
                  <a:gd name="T29" fmla="*/ 7637 h 113"/>
                  <a:gd name="T30" fmla="*/ 30 w 64"/>
                  <a:gd name="T31" fmla="*/ 7638 h 113"/>
                  <a:gd name="T32" fmla="*/ 34 w 64"/>
                  <a:gd name="T33" fmla="*/ 7639 h 113"/>
                  <a:gd name="T34" fmla="*/ 38 w 64"/>
                  <a:gd name="T35" fmla="*/ 7641 h 113"/>
                  <a:gd name="T36" fmla="*/ 51 w 64"/>
                  <a:gd name="T37" fmla="*/ 7661 h 113"/>
                  <a:gd name="T38" fmla="*/ 51 w 64"/>
                  <a:gd name="T39" fmla="*/ 7671 h 113"/>
                  <a:gd name="T40" fmla="*/ 49 w 64"/>
                  <a:gd name="T41" fmla="*/ 7676 h 113"/>
                  <a:gd name="T42" fmla="*/ 45 w 64"/>
                  <a:gd name="T43" fmla="*/ 7680 h 113"/>
                  <a:gd name="T44" fmla="*/ 41 w 64"/>
                  <a:gd name="T45" fmla="*/ 7685 h 113"/>
                  <a:gd name="T46" fmla="*/ 36 w 64"/>
                  <a:gd name="T47" fmla="*/ 7687 h 113"/>
                  <a:gd name="T48" fmla="*/ 48 w 64"/>
                  <a:gd name="T49" fmla="*/ 7687 h 113"/>
                  <a:gd name="T50" fmla="*/ 55 w 64"/>
                  <a:gd name="T51" fmla="*/ 7679 h 113"/>
                  <a:gd name="T52" fmla="*/ 60 w 64"/>
                  <a:gd name="T53" fmla="*/ 7673 h 113"/>
                  <a:gd name="T54" fmla="*/ 63 w 64"/>
                  <a:gd name="T55" fmla="*/ 7665 h 113"/>
                  <a:gd name="T56" fmla="*/ 63 w 64"/>
                  <a:gd name="T57" fmla="*/ 7648 h 113"/>
                  <a:gd name="T58" fmla="*/ 62 w 64"/>
                  <a:gd name="T59" fmla="*/ 7642 h 113"/>
                  <a:gd name="T60" fmla="*/ 58 w 64"/>
                  <a:gd name="T61" fmla="*/ 7638 h 113"/>
                  <a:gd name="T62" fmla="*/ 55 w 64"/>
                  <a:gd name="T63" fmla="*/ 7633 h 113"/>
                  <a:gd name="T64" fmla="*/ 49 w 64"/>
                  <a:gd name="T65" fmla="*/ 7629 h 113"/>
                  <a:gd name="T66" fmla="*/ 42 w 64"/>
                  <a:gd name="T67" fmla="*/ 7626 h 113"/>
                  <a:gd name="T68" fmla="*/ 53 w 64"/>
                  <a:gd name="T69" fmla="*/ 7617 h 113"/>
                  <a:gd name="T70" fmla="*/ 58 w 64"/>
                  <a:gd name="T71" fmla="*/ 7609 h 113"/>
                  <a:gd name="T72" fmla="*/ 58 w 64"/>
                  <a:gd name="T73" fmla="*/ 7596 h 113"/>
                  <a:gd name="T74" fmla="*/ 56 w 64"/>
                  <a:gd name="T75" fmla="*/ 7591 h 113"/>
                  <a:gd name="T76" fmla="*/ 54 w 64"/>
                  <a:gd name="T77" fmla="*/ 7589 h 11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4" h="113">
                    <a:moveTo>
                      <a:pt x="54" y="11"/>
                    </a:moveTo>
                    <a:lnTo>
                      <a:pt x="31" y="11"/>
                    </a:lnTo>
                    <a:lnTo>
                      <a:pt x="35" y="13"/>
                    </a:lnTo>
                    <a:lnTo>
                      <a:pt x="42" y="20"/>
                    </a:lnTo>
                    <a:lnTo>
                      <a:pt x="44" y="25"/>
                    </a:lnTo>
                    <a:lnTo>
                      <a:pt x="44" y="35"/>
                    </a:lnTo>
                    <a:lnTo>
                      <a:pt x="43" y="39"/>
                    </a:lnTo>
                    <a:lnTo>
                      <a:pt x="41" y="42"/>
                    </a:lnTo>
                    <a:lnTo>
                      <a:pt x="39" y="46"/>
                    </a:lnTo>
                    <a:lnTo>
                      <a:pt x="36" y="49"/>
                    </a:lnTo>
                    <a:lnTo>
                      <a:pt x="27" y="54"/>
                    </a:lnTo>
                    <a:lnTo>
                      <a:pt x="23" y="56"/>
                    </a:lnTo>
                    <a:lnTo>
                      <a:pt x="19" y="56"/>
                    </a:lnTo>
                    <a:lnTo>
                      <a:pt x="19" y="59"/>
                    </a:lnTo>
                    <a:lnTo>
                      <a:pt x="26" y="59"/>
                    </a:lnTo>
                    <a:lnTo>
                      <a:pt x="30" y="60"/>
                    </a:lnTo>
                    <a:lnTo>
                      <a:pt x="34" y="61"/>
                    </a:lnTo>
                    <a:lnTo>
                      <a:pt x="38" y="63"/>
                    </a:lnTo>
                    <a:lnTo>
                      <a:pt x="51" y="83"/>
                    </a:lnTo>
                    <a:lnTo>
                      <a:pt x="51" y="93"/>
                    </a:lnTo>
                    <a:lnTo>
                      <a:pt x="49" y="98"/>
                    </a:lnTo>
                    <a:lnTo>
                      <a:pt x="45" y="102"/>
                    </a:lnTo>
                    <a:lnTo>
                      <a:pt x="41" y="107"/>
                    </a:lnTo>
                    <a:lnTo>
                      <a:pt x="36" y="109"/>
                    </a:lnTo>
                    <a:lnTo>
                      <a:pt x="48" y="109"/>
                    </a:lnTo>
                    <a:lnTo>
                      <a:pt x="55" y="101"/>
                    </a:lnTo>
                    <a:lnTo>
                      <a:pt x="60" y="95"/>
                    </a:lnTo>
                    <a:lnTo>
                      <a:pt x="63" y="87"/>
                    </a:lnTo>
                    <a:lnTo>
                      <a:pt x="63" y="70"/>
                    </a:lnTo>
                    <a:lnTo>
                      <a:pt x="62" y="64"/>
                    </a:lnTo>
                    <a:lnTo>
                      <a:pt x="58" y="60"/>
                    </a:lnTo>
                    <a:lnTo>
                      <a:pt x="55" y="55"/>
                    </a:lnTo>
                    <a:lnTo>
                      <a:pt x="49" y="51"/>
                    </a:lnTo>
                    <a:lnTo>
                      <a:pt x="42" y="48"/>
                    </a:lnTo>
                    <a:lnTo>
                      <a:pt x="53" y="39"/>
                    </a:lnTo>
                    <a:lnTo>
                      <a:pt x="58" y="31"/>
                    </a:lnTo>
                    <a:lnTo>
                      <a:pt x="58" y="18"/>
                    </a:lnTo>
                    <a:lnTo>
                      <a:pt x="56" y="13"/>
                    </a:lnTo>
                    <a:lnTo>
                      <a:pt x="54" y="11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87" name="Freeform 158"/>
              <p:cNvSpPr>
                <a:spLocks/>
              </p:cNvSpPr>
              <p:nvPr/>
            </p:nvSpPr>
            <p:spPr bwMode="auto">
              <a:xfrm>
                <a:off x="2964" y="7578"/>
                <a:ext cx="64" cy="113"/>
              </a:xfrm>
              <a:custGeom>
                <a:avLst/>
                <a:gdLst>
                  <a:gd name="T0" fmla="*/ 41 w 64"/>
                  <a:gd name="T1" fmla="*/ 7578 h 113"/>
                  <a:gd name="T2" fmla="*/ 24 w 64"/>
                  <a:gd name="T3" fmla="*/ 7578 h 113"/>
                  <a:gd name="T4" fmla="*/ 18 w 64"/>
                  <a:gd name="T5" fmla="*/ 7580 h 113"/>
                  <a:gd name="T6" fmla="*/ 9 w 64"/>
                  <a:gd name="T7" fmla="*/ 7589 h 113"/>
                  <a:gd name="T8" fmla="*/ 5 w 64"/>
                  <a:gd name="T9" fmla="*/ 7594 h 113"/>
                  <a:gd name="T10" fmla="*/ 2 w 64"/>
                  <a:gd name="T11" fmla="*/ 7602 h 113"/>
                  <a:gd name="T12" fmla="*/ 4 w 64"/>
                  <a:gd name="T13" fmla="*/ 7603 h 113"/>
                  <a:gd name="T14" fmla="*/ 10 w 64"/>
                  <a:gd name="T15" fmla="*/ 7594 h 113"/>
                  <a:gd name="T16" fmla="*/ 17 w 64"/>
                  <a:gd name="T17" fmla="*/ 7589 h 113"/>
                  <a:gd name="T18" fmla="*/ 54 w 64"/>
                  <a:gd name="T19" fmla="*/ 7589 h 113"/>
                  <a:gd name="T20" fmla="*/ 48 w 64"/>
                  <a:gd name="T21" fmla="*/ 7581 h 113"/>
                  <a:gd name="T22" fmla="*/ 41 w 64"/>
                  <a:gd name="T23" fmla="*/ 7578 h 11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64" h="113">
                    <a:moveTo>
                      <a:pt x="41" y="0"/>
                    </a:moveTo>
                    <a:lnTo>
                      <a:pt x="24" y="0"/>
                    </a:lnTo>
                    <a:lnTo>
                      <a:pt x="18" y="2"/>
                    </a:lnTo>
                    <a:lnTo>
                      <a:pt x="9" y="11"/>
                    </a:lnTo>
                    <a:lnTo>
                      <a:pt x="5" y="16"/>
                    </a:lnTo>
                    <a:lnTo>
                      <a:pt x="2" y="24"/>
                    </a:lnTo>
                    <a:lnTo>
                      <a:pt x="4" y="25"/>
                    </a:lnTo>
                    <a:lnTo>
                      <a:pt x="10" y="16"/>
                    </a:lnTo>
                    <a:lnTo>
                      <a:pt x="17" y="11"/>
                    </a:lnTo>
                    <a:lnTo>
                      <a:pt x="54" y="11"/>
                    </a:lnTo>
                    <a:lnTo>
                      <a:pt x="48" y="3"/>
                    </a:lnTo>
                    <a:lnTo>
                      <a:pt x="41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00" name="Group 159"/>
            <p:cNvGrpSpPr>
              <a:grpSpLocks/>
            </p:cNvGrpSpPr>
            <p:nvPr/>
          </p:nvGrpSpPr>
          <p:grpSpPr bwMode="auto">
            <a:xfrm>
              <a:off x="3049" y="7580"/>
              <a:ext cx="65" cy="111"/>
              <a:chOff x="3049" y="7580"/>
              <a:chExt cx="65" cy="111"/>
            </a:xfrm>
          </p:grpSpPr>
          <p:sp>
            <p:nvSpPr>
              <p:cNvPr id="61083" name="Freeform 160"/>
              <p:cNvSpPr>
                <a:spLocks/>
              </p:cNvSpPr>
              <p:nvPr/>
            </p:nvSpPr>
            <p:spPr bwMode="auto">
              <a:xfrm>
                <a:off x="3049" y="7580"/>
                <a:ext cx="65" cy="111"/>
              </a:xfrm>
              <a:custGeom>
                <a:avLst/>
                <a:gdLst>
                  <a:gd name="T0" fmla="*/ 5 w 65"/>
                  <a:gd name="T1" fmla="*/ 7677 h 111"/>
                  <a:gd name="T2" fmla="*/ 4 w 65"/>
                  <a:gd name="T3" fmla="*/ 7678 h 111"/>
                  <a:gd name="T4" fmla="*/ 1 w 65"/>
                  <a:gd name="T5" fmla="*/ 7680 h 111"/>
                  <a:gd name="T6" fmla="*/ 1 w 65"/>
                  <a:gd name="T7" fmla="*/ 7681 h 111"/>
                  <a:gd name="T8" fmla="*/ 0 w 65"/>
                  <a:gd name="T9" fmla="*/ 7686 h 111"/>
                  <a:gd name="T10" fmla="*/ 2 w 65"/>
                  <a:gd name="T11" fmla="*/ 7688 h 111"/>
                  <a:gd name="T12" fmla="*/ 5 w 65"/>
                  <a:gd name="T13" fmla="*/ 7691 h 111"/>
                  <a:gd name="T14" fmla="*/ 6 w 65"/>
                  <a:gd name="T15" fmla="*/ 7692 h 111"/>
                  <a:gd name="T16" fmla="*/ 35 w 65"/>
                  <a:gd name="T17" fmla="*/ 7692 h 111"/>
                  <a:gd name="T18" fmla="*/ 39 w 65"/>
                  <a:gd name="T19" fmla="*/ 7690 h 111"/>
                  <a:gd name="T20" fmla="*/ 43 w 65"/>
                  <a:gd name="T21" fmla="*/ 7687 h 111"/>
                  <a:gd name="T22" fmla="*/ 46 w 65"/>
                  <a:gd name="T23" fmla="*/ 7686 h 111"/>
                  <a:gd name="T24" fmla="*/ 25 w 65"/>
                  <a:gd name="T25" fmla="*/ 7686 h 111"/>
                  <a:gd name="T26" fmla="*/ 20 w 65"/>
                  <a:gd name="T27" fmla="*/ 7684 h 111"/>
                  <a:gd name="T28" fmla="*/ 16 w 65"/>
                  <a:gd name="T29" fmla="*/ 7681 h 111"/>
                  <a:gd name="T30" fmla="*/ 14 w 65"/>
                  <a:gd name="T31" fmla="*/ 7680 h 111"/>
                  <a:gd name="T32" fmla="*/ 12 w 65"/>
                  <a:gd name="T33" fmla="*/ 7679 h 111"/>
                  <a:gd name="T34" fmla="*/ 11 w 65"/>
                  <a:gd name="T35" fmla="*/ 7678 h 111"/>
                  <a:gd name="T36" fmla="*/ 10 w 65"/>
                  <a:gd name="T37" fmla="*/ 7678 h 111"/>
                  <a:gd name="T38" fmla="*/ 5 w 65"/>
                  <a:gd name="T39" fmla="*/ 7677 h 11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65" h="111">
                    <a:moveTo>
                      <a:pt x="5" y="97"/>
                    </a:moveTo>
                    <a:lnTo>
                      <a:pt x="4" y="98"/>
                    </a:lnTo>
                    <a:lnTo>
                      <a:pt x="1" y="100"/>
                    </a:lnTo>
                    <a:lnTo>
                      <a:pt x="1" y="101"/>
                    </a:lnTo>
                    <a:lnTo>
                      <a:pt x="0" y="106"/>
                    </a:lnTo>
                    <a:lnTo>
                      <a:pt x="2" y="108"/>
                    </a:lnTo>
                    <a:lnTo>
                      <a:pt x="5" y="111"/>
                    </a:lnTo>
                    <a:lnTo>
                      <a:pt x="6" y="112"/>
                    </a:lnTo>
                    <a:lnTo>
                      <a:pt x="35" y="112"/>
                    </a:lnTo>
                    <a:lnTo>
                      <a:pt x="39" y="110"/>
                    </a:lnTo>
                    <a:lnTo>
                      <a:pt x="43" y="107"/>
                    </a:lnTo>
                    <a:lnTo>
                      <a:pt x="46" y="106"/>
                    </a:lnTo>
                    <a:lnTo>
                      <a:pt x="25" y="106"/>
                    </a:lnTo>
                    <a:lnTo>
                      <a:pt x="20" y="104"/>
                    </a:lnTo>
                    <a:lnTo>
                      <a:pt x="16" y="101"/>
                    </a:lnTo>
                    <a:lnTo>
                      <a:pt x="14" y="100"/>
                    </a:lnTo>
                    <a:lnTo>
                      <a:pt x="12" y="99"/>
                    </a:lnTo>
                    <a:lnTo>
                      <a:pt x="11" y="98"/>
                    </a:lnTo>
                    <a:lnTo>
                      <a:pt x="10" y="98"/>
                    </a:lnTo>
                    <a:lnTo>
                      <a:pt x="5" y="97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84" name="Freeform 161"/>
              <p:cNvSpPr>
                <a:spLocks/>
              </p:cNvSpPr>
              <p:nvPr/>
            </p:nvSpPr>
            <p:spPr bwMode="auto">
              <a:xfrm>
                <a:off x="3049" y="7580"/>
                <a:ext cx="65" cy="111"/>
              </a:xfrm>
              <a:custGeom>
                <a:avLst/>
                <a:gdLst>
                  <a:gd name="T0" fmla="*/ 66 w 65"/>
                  <a:gd name="T1" fmla="*/ 7580 h 111"/>
                  <a:gd name="T2" fmla="*/ 26 w 65"/>
                  <a:gd name="T3" fmla="*/ 7580 h 111"/>
                  <a:gd name="T4" fmla="*/ 4 w 65"/>
                  <a:gd name="T5" fmla="*/ 7624 h 111"/>
                  <a:gd name="T6" fmla="*/ 14 w 65"/>
                  <a:gd name="T7" fmla="*/ 7624 h 111"/>
                  <a:gd name="T8" fmla="*/ 23 w 65"/>
                  <a:gd name="T9" fmla="*/ 7626 h 111"/>
                  <a:gd name="T10" fmla="*/ 53 w 65"/>
                  <a:gd name="T11" fmla="*/ 7654 h 111"/>
                  <a:gd name="T12" fmla="*/ 53 w 65"/>
                  <a:gd name="T13" fmla="*/ 7668 h 111"/>
                  <a:gd name="T14" fmla="*/ 51 w 65"/>
                  <a:gd name="T15" fmla="*/ 7673 h 111"/>
                  <a:gd name="T16" fmla="*/ 46 w 65"/>
                  <a:gd name="T17" fmla="*/ 7679 h 111"/>
                  <a:gd name="T18" fmla="*/ 41 w 65"/>
                  <a:gd name="T19" fmla="*/ 7683 h 111"/>
                  <a:gd name="T20" fmla="*/ 35 w 65"/>
                  <a:gd name="T21" fmla="*/ 7686 h 111"/>
                  <a:gd name="T22" fmla="*/ 46 w 65"/>
                  <a:gd name="T23" fmla="*/ 7686 h 111"/>
                  <a:gd name="T24" fmla="*/ 48 w 65"/>
                  <a:gd name="T25" fmla="*/ 7685 h 111"/>
                  <a:gd name="T26" fmla="*/ 51 w 65"/>
                  <a:gd name="T27" fmla="*/ 7681 h 111"/>
                  <a:gd name="T28" fmla="*/ 55 w 65"/>
                  <a:gd name="T29" fmla="*/ 7678 h 111"/>
                  <a:gd name="T30" fmla="*/ 58 w 65"/>
                  <a:gd name="T31" fmla="*/ 7673 h 111"/>
                  <a:gd name="T32" fmla="*/ 63 w 65"/>
                  <a:gd name="T33" fmla="*/ 7663 h 111"/>
                  <a:gd name="T34" fmla="*/ 64 w 65"/>
                  <a:gd name="T35" fmla="*/ 7658 h 111"/>
                  <a:gd name="T36" fmla="*/ 64 w 65"/>
                  <a:gd name="T37" fmla="*/ 7642 h 111"/>
                  <a:gd name="T38" fmla="*/ 60 w 65"/>
                  <a:gd name="T39" fmla="*/ 7633 h 111"/>
                  <a:gd name="T40" fmla="*/ 44 w 65"/>
                  <a:gd name="T41" fmla="*/ 7617 h 111"/>
                  <a:gd name="T42" fmla="*/ 33 w 65"/>
                  <a:gd name="T43" fmla="*/ 7611 h 111"/>
                  <a:gd name="T44" fmla="*/ 18 w 65"/>
                  <a:gd name="T45" fmla="*/ 7609 h 111"/>
                  <a:gd name="T46" fmla="*/ 25 w 65"/>
                  <a:gd name="T47" fmla="*/ 7594 h 111"/>
                  <a:gd name="T48" fmla="*/ 59 w 65"/>
                  <a:gd name="T49" fmla="*/ 7594 h 111"/>
                  <a:gd name="T50" fmla="*/ 66 w 65"/>
                  <a:gd name="T51" fmla="*/ 7580 h 11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65" h="111">
                    <a:moveTo>
                      <a:pt x="66" y="0"/>
                    </a:moveTo>
                    <a:lnTo>
                      <a:pt x="26" y="0"/>
                    </a:lnTo>
                    <a:lnTo>
                      <a:pt x="4" y="44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53" y="74"/>
                    </a:lnTo>
                    <a:lnTo>
                      <a:pt x="53" y="88"/>
                    </a:lnTo>
                    <a:lnTo>
                      <a:pt x="51" y="93"/>
                    </a:lnTo>
                    <a:lnTo>
                      <a:pt x="46" y="99"/>
                    </a:lnTo>
                    <a:lnTo>
                      <a:pt x="41" y="103"/>
                    </a:lnTo>
                    <a:lnTo>
                      <a:pt x="35" y="106"/>
                    </a:lnTo>
                    <a:lnTo>
                      <a:pt x="46" y="106"/>
                    </a:lnTo>
                    <a:lnTo>
                      <a:pt x="48" y="105"/>
                    </a:lnTo>
                    <a:lnTo>
                      <a:pt x="51" y="101"/>
                    </a:lnTo>
                    <a:lnTo>
                      <a:pt x="55" y="98"/>
                    </a:lnTo>
                    <a:lnTo>
                      <a:pt x="58" y="93"/>
                    </a:lnTo>
                    <a:lnTo>
                      <a:pt x="63" y="83"/>
                    </a:lnTo>
                    <a:lnTo>
                      <a:pt x="64" y="78"/>
                    </a:lnTo>
                    <a:lnTo>
                      <a:pt x="64" y="62"/>
                    </a:lnTo>
                    <a:lnTo>
                      <a:pt x="60" y="53"/>
                    </a:lnTo>
                    <a:lnTo>
                      <a:pt x="44" y="37"/>
                    </a:lnTo>
                    <a:lnTo>
                      <a:pt x="33" y="31"/>
                    </a:lnTo>
                    <a:lnTo>
                      <a:pt x="18" y="29"/>
                    </a:lnTo>
                    <a:lnTo>
                      <a:pt x="25" y="14"/>
                    </a:lnTo>
                    <a:lnTo>
                      <a:pt x="59" y="14"/>
                    </a:lnTo>
                    <a:lnTo>
                      <a:pt x="66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01" name="Group 162"/>
            <p:cNvGrpSpPr>
              <a:grpSpLocks/>
            </p:cNvGrpSpPr>
            <p:nvPr/>
          </p:nvGrpSpPr>
          <p:grpSpPr bwMode="auto">
            <a:xfrm>
              <a:off x="3131" y="7564"/>
              <a:ext cx="56" cy="57"/>
              <a:chOff x="3131" y="7564"/>
              <a:chExt cx="56" cy="57"/>
            </a:xfrm>
          </p:grpSpPr>
          <p:sp>
            <p:nvSpPr>
              <p:cNvPr id="61081" name="Freeform 163"/>
              <p:cNvSpPr>
                <a:spLocks/>
              </p:cNvSpPr>
              <p:nvPr/>
            </p:nvSpPr>
            <p:spPr bwMode="auto">
              <a:xfrm>
                <a:off x="3131" y="7564"/>
                <a:ext cx="56" cy="57"/>
              </a:xfrm>
              <a:custGeom>
                <a:avLst/>
                <a:gdLst>
                  <a:gd name="T0" fmla="*/ 33 w 56"/>
                  <a:gd name="T1" fmla="*/ 7564 h 57"/>
                  <a:gd name="T2" fmla="*/ 24 w 56"/>
                  <a:gd name="T3" fmla="*/ 7564 h 57"/>
                  <a:gd name="T4" fmla="*/ 19 w 56"/>
                  <a:gd name="T5" fmla="*/ 7566 h 57"/>
                  <a:gd name="T6" fmla="*/ 15 w 56"/>
                  <a:gd name="T7" fmla="*/ 7568 h 57"/>
                  <a:gd name="T8" fmla="*/ 10 w 56"/>
                  <a:gd name="T9" fmla="*/ 7571 h 57"/>
                  <a:gd name="T10" fmla="*/ 7 w 56"/>
                  <a:gd name="T11" fmla="*/ 7575 h 57"/>
                  <a:gd name="T12" fmla="*/ 4 w 56"/>
                  <a:gd name="T13" fmla="*/ 7580 h 57"/>
                  <a:gd name="T14" fmla="*/ 1 w 56"/>
                  <a:gd name="T15" fmla="*/ 7585 h 57"/>
                  <a:gd name="T16" fmla="*/ 0 w 56"/>
                  <a:gd name="T17" fmla="*/ 7590 h 57"/>
                  <a:gd name="T18" fmla="*/ 0 w 56"/>
                  <a:gd name="T19" fmla="*/ 7602 h 57"/>
                  <a:gd name="T20" fmla="*/ 3 w 56"/>
                  <a:gd name="T21" fmla="*/ 7609 h 57"/>
                  <a:gd name="T22" fmla="*/ 8 w 56"/>
                  <a:gd name="T23" fmla="*/ 7614 h 57"/>
                  <a:gd name="T24" fmla="*/ 13 w 56"/>
                  <a:gd name="T25" fmla="*/ 7619 h 57"/>
                  <a:gd name="T26" fmla="*/ 19 w 56"/>
                  <a:gd name="T27" fmla="*/ 7622 h 57"/>
                  <a:gd name="T28" fmla="*/ 32 w 56"/>
                  <a:gd name="T29" fmla="*/ 7622 h 57"/>
                  <a:gd name="T30" fmla="*/ 37 w 56"/>
                  <a:gd name="T31" fmla="*/ 7620 h 57"/>
                  <a:gd name="T32" fmla="*/ 41 w 56"/>
                  <a:gd name="T33" fmla="*/ 7618 h 57"/>
                  <a:gd name="T34" fmla="*/ 24 w 56"/>
                  <a:gd name="T35" fmla="*/ 7618 h 57"/>
                  <a:gd name="T36" fmla="*/ 19 w 56"/>
                  <a:gd name="T37" fmla="*/ 7615 h 57"/>
                  <a:gd name="T38" fmla="*/ 16 w 56"/>
                  <a:gd name="T39" fmla="*/ 7610 h 57"/>
                  <a:gd name="T40" fmla="*/ 12 w 56"/>
                  <a:gd name="T41" fmla="*/ 7604 h 57"/>
                  <a:gd name="T42" fmla="*/ 11 w 56"/>
                  <a:gd name="T43" fmla="*/ 7598 h 57"/>
                  <a:gd name="T44" fmla="*/ 11 w 56"/>
                  <a:gd name="T45" fmla="*/ 7583 h 57"/>
                  <a:gd name="T46" fmla="*/ 12 w 56"/>
                  <a:gd name="T47" fmla="*/ 7578 h 57"/>
                  <a:gd name="T48" fmla="*/ 19 w 56"/>
                  <a:gd name="T49" fmla="*/ 7570 h 57"/>
                  <a:gd name="T50" fmla="*/ 22 w 56"/>
                  <a:gd name="T51" fmla="*/ 7568 h 57"/>
                  <a:gd name="T52" fmla="*/ 43 w 56"/>
                  <a:gd name="T53" fmla="*/ 7568 h 57"/>
                  <a:gd name="T54" fmla="*/ 38 w 56"/>
                  <a:gd name="T55" fmla="*/ 7566 h 57"/>
                  <a:gd name="T56" fmla="*/ 33 w 56"/>
                  <a:gd name="T57" fmla="*/ 7564 h 5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56" h="57">
                    <a:moveTo>
                      <a:pt x="33" y="0"/>
                    </a:moveTo>
                    <a:lnTo>
                      <a:pt x="24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0" y="7"/>
                    </a:lnTo>
                    <a:lnTo>
                      <a:pt x="7" y="11"/>
                    </a:lnTo>
                    <a:lnTo>
                      <a:pt x="4" y="16"/>
                    </a:lnTo>
                    <a:lnTo>
                      <a:pt x="1" y="21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3" y="45"/>
                    </a:lnTo>
                    <a:lnTo>
                      <a:pt x="8" y="50"/>
                    </a:lnTo>
                    <a:lnTo>
                      <a:pt x="13" y="55"/>
                    </a:lnTo>
                    <a:lnTo>
                      <a:pt x="19" y="58"/>
                    </a:lnTo>
                    <a:lnTo>
                      <a:pt x="32" y="58"/>
                    </a:lnTo>
                    <a:lnTo>
                      <a:pt x="37" y="56"/>
                    </a:lnTo>
                    <a:lnTo>
                      <a:pt x="41" y="54"/>
                    </a:lnTo>
                    <a:lnTo>
                      <a:pt x="24" y="54"/>
                    </a:lnTo>
                    <a:lnTo>
                      <a:pt x="19" y="51"/>
                    </a:lnTo>
                    <a:lnTo>
                      <a:pt x="16" y="46"/>
                    </a:lnTo>
                    <a:lnTo>
                      <a:pt x="12" y="40"/>
                    </a:lnTo>
                    <a:lnTo>
                      <a:pt x="11" y="34"/>
                    </a:lnTo>
                    <a:lnTo>
                      <a:pt x="11" y="19"/>
                    </a:lnTo>
                    <a:lnTo>
                      <a:pt x="12" y="14"/>
                    </a:lnTo>
                    <a:lnTo>
                      <a:pt x="19" y="6"/>
                    </a:lnTo>
                    <a:lnTo>
                      <a:pt x="22" y="4"/>
                    </a:lnTo>
                    <a:lnTo>
                      <a:pt x="43" y="4"/>
                    </a:lnTo>
                    <a:lnTo>
                      <a:pt x="38" y="2"/>
                    </a:lnTo>
                    <a:lnTo>
                      <a:pt x="33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82" name="Freeform 164"/>
              <p:cNvSpPr>
                <a:spLocks/>
              </p:cNvSpPr>
              <p:nvPr/>
            </p:nvSpPr>
            <p:spPr bwMode="auto">
              <a:xfrm>
                <a:off x="3131" y="7564"/>
                <a:ext cx="56" cy="57"/>
              </a:xfrm>
              <a:custGeom>
                <a:avLst/>
                <a:gdLst>
                  <a:gd name="T0" fmla="*/ 43 w 56"/>
                  <a:gd name="T1" fmla="*/ 7568 h 57"/>
                  <a:gd name="T2" fmla="*/ 31 w 56"/>
                  <a:gd name="T3" fmla="*/ 7568 h 57"/>
                  <a:gd name="T4" fmla="*/ 35 w 56"/>
                  <a:gd name="T5" fmla="*/ 7570 h 57"/>
                  <a:gd name="T6" fmla="*/ 38 w 56"/>
                  <a:gd name="T7" fmla="*/ 7574 h 57"/>
                  <a:gd name="T8" fmla="*/ 43 w 56"/>
                  <a:gd name="T9" fmla="*/ 7579 h 57"/>
                  <a:gd name="T10" fmla="*/ 45 w 56"/>
                  <a:gd name="T11" fmla="*/ 7586 h 57"/>
                  <a:gd name="T12" fmla="*/ 45 w 56"/>
                  <a:gd name="T13" fmla="*/ 7603 h 57"/>
                  <a:gd name="T14" fmla="*/ 43 w 56"/>
                  <a:gd name="T15" fmla="*/ 7609 h 57"/>
                  <a:gd name="T16" fmla="*/ 40 w 56"/>
                  <a:gd name="T17" fmla="*/ 7612 h 57"/>
                  <a:gd name="T18" fmla="*/ 37 w 56"/>
                  <a:gd name="T19" fmla="*/ 7616 h 57"/>
                  <a:gd name="T20" fmla="*/ 34 w 56"/>
                  <a:gd name="T21" fmla="*/ 7618 h 57"/>
                  <a:gd name="T22" fmla="*/ 41 w 56"/>
                  <a:gd name="T23" fmla="*/ 7618 h 57"/>
                  <a:gd name="T24" fmla="*/ 46 w 56"/>
                  <a:gd name="T25" fmla="*/ 7615 h 57"/>
                  <a:gd name="T26" fmla="*/ 50 w 56"/>
                  <a:gd name="T27" fmla="*/ 7611 h 57"/>
                  <a:gd name="T28" fmla="*/ 52 w 56"/>
                  <a:gd name="T29" fmla="*/ 7606 h 57"/>
                  <a:gd name="T30" fmla="*/ 54 w 56"/>
                  <a:gd name="T31" fmla="*/ 7602 h 57"/>
                  <a:gd name="T32" fmla="*/ 56 w 56"/>
                  <a:gd name="T33" fmla="*/ 7597 h 57"/>
                  <a:gd name="T34" fmla="*/ 56 w 56"/>
                  <a:gd name="T35" fmla="*/ 7587 h 57"/>
                  <a:gd name="T36" fmla="*/ 54 w 56"/>
                  <a:gd name="T37" fmla="*/ 7583 h 57"/>
                  <a:gd name="T38" fmla="*/ 50 w 56"/>
                  <a:gd name="T39" fmla="*/ 7574 h 57"/>
                  <a:gd name="T40" fmla="*/ 47 w 56"/>
                  <a:gd name="T41" fmla="*/ 7571 h 57"/>
                  <a:gd name="T42" fmla="*/ 43 w 56"/>
                  <a:gd name="T43" fmla="*/ 7568 h 5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6" h="57">
                    <a:moveTo>
                      <a:pt x="43" y="4"/>
                    </a:moveTo>
                    <a:lnTo>
                      <a:pt x="31" y="4"/>
                    </a:lnTo>
                    <a:lnTo>
                      <a:pt x="35" y="6"/>
                    </a:lnTo>
                    <a:lnTo>
                      <a:pt x="38" y="10"/>
                    </a:lnTo>
                    <a:lnTo>
                      <a:pt x="43" y="15"/>
                    </a:lnTo>
                    <a:lnTo>
                      <a:pt x="45" y="22"/>
                    </a:lnTo>
                    <a:lnTo>
                      <a:pt x="45" y="39"/>
                    </a:lnTo>
                    <a:lnTo>
                      <a:pt x="43" y="45"/>
                    </a:lnTo>
                    <a:lnTo>
                      <a:pt x="40" y="48"/>
                    </a:lnTo>
                    <a:lnTo>
                      <a:pt x="37" y="52"/>
                    </a:lnTo>
                    <a:lnTo>
                      <a:pt x="34" y="54"/>
                    </a:lnTo>
                    <a:lnTo>
                      <a:pt x="41" y="54"/>
                    </a:lnTo>
                    <a:lnTo>
                      <a:pt x="46" y="51"/>
                    </a:lnTo>
                    <a:lnTo>
                      <a:pt x="50" y="47"/>
                    </a:lnTo>
                    <a:lnTo>
                      <a:pt x="52" y="42"/>
                    </a:lnTo>
                    <a:lnTo>
                      <a:pt x="54" y="38"/>
                    </a:lnTo>
                    <a:lnTo>
                      <a:pt x="56" y="33"/>
                    </a:lnTo>
                    <a:lnTo>
                      <a:pt x="56" y="23"/>
                    </a:lnTo>
                    <a:lnTo>
                      <a:pt x="54" y="19"/>
                    </a:lnTo>
                    <a:lnTo>
                      <a:pt x="50" y="10"/>
                    </a:lnTo>
                    <a:lnTo>
                      <a:pt x="47" y="7"/>
                    </a:lnTo>
                    <a:lnTo>
                      <a:pt x="43" y="4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02" name="Group 165"/>
            <p:cNvGrpSpPr>
              <a:grpSpLocks/>
            </p:cNvGrpSpPr>
            <p:nvPr/>
          </p:nvGrpSpPr>
          <p:grpSpPr bwMode="auto">
            <a:xfrm>
              <a:off x="3762" y="7578"/>
              <a:ext cx="44" cy="113"/>
              <a:chOff x="3762" y="7578"/>
              <a:chExt cx="44" cy="113"/>
            </a:xfrm>
          </p:grpSpPr>
          <p:sp>
            <p:nvSpPr>
              <p:cNvPr id="61079" name="Freeform 166"/>
              <p:cNvSpPr>
                <a:spLocks/>
              </p:cNvSpPr>
              <p:nvPr/>
            </p:nvSpPr>
            <p:spPr bwMode="auto">
              <a:xfrm>
                <a:off x="3762" y="7578"/>
                <a:ext cx="44" cy="113"/>
              </a:xfrm>
              <a:custGeom>
                <a:avLst/>
                <a:gdLst>
                  <a:gd name="T0" fmla="*/ 30 w 44"/>
                  <a:gd name="T1" fmla="*/ 7591 h 113"/>
                  <a:gd name="T2" fmla="*/ 12 w 44"/>
                  <a:gd name="T3" fmla="*/ 7591 h 113"/>
                  <a:gd name="T4" fmla="*/ 13 w 44"/>
                  <a:gd name="T5" fmla="*/ 7592 h 113"/>
                  <a:gd name="T6" fmla="*/ 15 w 44"/>
                  <a:gd name="T7" fmla="*/ 7593 h 113"/>
                  <a:gd name="T8" fmla="*/ 16 w 44"/>
                  <a:gd name="T9" fmla="*/ 7595 h 113"/>
                  <a:gd name="T10" fmla="*/ 16 w 44"/>
                  <a:gd name="T11" fmla="*/ 7599 h 113"/>
                  <a:gd name="T12" fmla="*/ 17 w 44"/>
                  <a:gd name="T13" fmla="*/ 7604 h 113"/>
                  <a:gd name="T14" fmla="*/ 17 w 44"/>
                  <a:gd name="T15" fmla="*/ 7679 h 113"/>
                  <a:gd name="T16" fmla="*/ 2 w 44"/>
                  <a:gd name="T17" fmla="*/ 7689 h 113"/>
                  <a:gd name="T18" fmla="*/ 2 w 44"/>
                  <a:gd name="T19" fmla="*/ 7692 h 113"/>
                  <a:gd name="T20" fmla="*/ 45 w 44"/>
                  <a:gd name="T21" fmla="*/ 7692 h 113"/>
                  <a:gd name="T22" fmla="*/ 45 w 44"/>
                  <a:gd name="T23" fmla="*/ 7689 h 113"/>
                  <a:gd name="T24" fmla="*/ 40 w 44"/>
                  <a:gd name="T25" fmla="*/ 7689 h 113"/>
                  <a:gd name="T26" fmla="*/ 31 w 44"/>
                  <a:gd name="T27" fmla="*/ 7679 h 113"/>
                  <a:gd name="T28" fmla="*/ 30 w 44"/>
                  <a:gd name="T29" fmla="*/ 7591 h 11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4" h="113">
                    <a:moveTo>
                      <a:pt x="30" y="13"/>
                    </a:moveTo>
                    <a:lnTo>
                      <a:pt x="12" y="13"/>
                    </a:lnTo>
                    <a:lnTo>
                      <a:pt x="13" y="14"/>
                    </a:lnTo>
                    <a:lnTo>
                      <a:pt x="15" y="15"/>
                    </a:lnTo>
                    <a:lnTo>
                      <a:pt x="16" y="17"/>
                    </a:lnTo>
                    <a:lnTo>
                      <a:pt x="16" y="21"/>
                    </a:lnTo>
                    <a:lnTo>
                      <a:pt x="17" y="26"/>
                    </a:lnTo>
                    <a:lnTo>
                      <a:pt x="17" y="101"/>
                    </a:lnTo>
                    <a:lnTo>
                      <a:pt x="2" y="111"/>
                    </a:lnTo>
                    <a:lnTo>
                      <a:pt x="2" y="114"/>
                    </a:lnTo>
                    <a:lnTo>
                      <a:pt x="45" y="114"/>
                    </a:lnTo>
                    <a:lnTo>
                      <a:pt x="45" y="111"/>
                    </a:lnTo>
                    <a:lnTo>
                      <a:pt x="40" y="111"/>
                    </a:lnTo>
                    <a:lnTo>
                      <a:pt x="31" y="101"/>
                    </a:lnTo>
                    <a:lnTo>
                      <a:pt x="30" y="13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80" name="Freeform 167"/>
              <p:cNvSpPr>
                <a:spLocks/>
              </p:cNvSpPr>
              <p:nvPr/>
            </p:nvSpPr>
            <p:spPr bwMode="auto">
              <a:xfrm>
                <a:off x="3762" y="7578"/>
                <a:ext cx="44" cy="113"/>
              </a:xfrm>
              <a:custGeom>
                <a:avLst/>
                <a:gdLst>
                  <a:gd name="T0" fmla="*/ 30 w 44"/>
                  <a:gd name="T1" fmla="*/ 7578 h 113"/>
                  <a:gd name="T2" fmla="*/ 28 w 44"/>
                  <a:gd name="T3" fmla="*/ 7578 h 113"/>
                  <a:gd name="T4" fmla="*/ 0 w 44"/>
                  <a:gd name="T5" fmla="*/ 7591 h 113"/>
                  <a:gd name="T6" fmla="*/ 2 w 44"/>
                  <a:gd name="T7" fmla="*/ 7594 h 113"/>
                  <a:gd name="T8" fmla="*/ 5 w 44"/>
                  <a:gd name="T9" fmla="*/ 7592 h 113"/>
                  <a:gd name="T10" fmla="*/ 8 w 44"/>
                  <a:gd name="T11" fmla="*/ 7591 h 113"/>
                  <a:gd name="T12" fmla="*/ 30 w 44"/>
                  <a:gd name="T13" fmla="*/ 7591 h 113"/>
                  <a:gd name="T14" fmla="*/ 30 w 44"/>
                  <a:gd name="T15" fmla="*/ 7578 h 11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" h="113">
                    <a:moveTo>
                      <a:pt x="30" y="0"/>
                    </a:moveTo>
                    <a:lnTo>
                      <a:pt x="28" y="0"/>
                    </a:lnTo>
                    <a:lnTo>
                      <a:pt x="0" y="13"/>
                    </a:lnTo>
                    <a:lnTo>
                      <a:pt x="2" y="16"/>
                    </a:lnTo>
                    <a:lnTo>
                      <a:pt x="5" y="14"/>
                    </a:lnTo>
                    <a:lnTo>
                      <a:pt x="8" y="13"/>
                    </a:lnTo>
                    <a:lnTo>
                      <a:pt x="30" y="13"/>
                    </a:lnTo>
                    <a:lnTo>
                      <a:pt x="30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03" name="Group 168"/>
            <p:cNvGrpSpPr>
              <a:grpSpLocks/>
            </p:cNvGrpSpPr>
            <p:nvPr/>
          </p:nvGrpSpPr>
          <p:grpSpPr bwMode="auto">
            <a:xfrm>
              <a:off x="3830" y="7578"/>
              <a:ext cx="61" cy="113"/>
              <a:chOff x="3830" y="7578"/>
              <a:chExt cx="61" cy="113"/>
            </a:xfrm>
          </p:grpSpPr>
          <p:sp>
            <p:nvSpPr>
              <p:cNvPr id="61076" name="Freeform 169"/>
              <p:cNvSpPr>
                <a:spLocks/>
              </p:cNvSpPr>
              <p:nvPr/>
            </p:nvSpPr>
            <p:spPr bwMode="auto">
              <a:xfrm>
                <a:off x="3830" y="7578"/>
                <a:ext cx="61" cy="113"/>
              </a:xfrm>
              <a:custGeom>
                <a:avLst/>
                <a:gdLst>
                  <a:gd name="T0" fmla="*/ 61 w 61"/>
                  <a:gd name="T1" fmla="*/ 7663 h 113"/>
                  <a:gd name="T2" fmla="*/ 47 w 61"/>
                  <a:gd name="T3" fmla="*/ 7663 h 113"/>
                  <a:gd name="T4" fmla="*/ 47 w 61"/>
                  <a:gd name="T5" fmla="*/ 7692 h 113"/>
                  <a:gd name="T6" fmla="*/ 61 w 61"/>
                  <a:gd name="T7" fmla="*/ 7692 h 113"/>
                  <a:gd name="T8" fmla="*/ 61 w 61"/>
                  <a:gd name="T9" fmla="*/ 7663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1" h="113">
                    <a:moveTo>
                      <a:pt x="61" y="85"/>
                    </a:moveTo>
                    <a:lnTo>
                      <a:pt x="47" y="85"/>
                    </a:lnTo>
                    <a:lnTo>
                      <a:pt x="47" y="114"/>
                    </a:lnTo>
                    <a:lnTo>
                      <a:pt x="61" y="114"/>
                    </a:lnTo>
                    <a:lnTo>
                      <a:pt x="61" y="85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77" name="Freeform 170"/>
              <p:cNvSpPr>
                <a:spLocks/>
              </p:cNvSpPr>
              <p:nvPr/>
            </p:nvSpPr>
            <p:spPr bwMode="auto">
              <a:xfrm>
                <a:off x="3830" y="7578"/>
                <a:ext cx="61" cy="113"/>
              </a:xfrm>
              <a:custGeom>
                <a:avLst/>
                <a:gdLst>
                  <a:gd name="T0" fmla="*/ 61 w 61"/>
                  <a:gd name="T1" fmla="*/ 7578 h 113"/>
                  <a:gd name="T2" fmla="*/ 51 w 61"/>
                  <a:gd name="T3" fmla="*/ 7578 h 113"/>
                  <a:gd name="T4" fmla="*/ 0 w 61"/>
                  <a:gd name="T5" fmla="*/ 7652 h 113"/>
                  <a:gd name="T6" fmla="*/ 0 w 61"/>
                  <a:gd name="T7" fmla="*/ 7663 h 113"/>
                  <a:gd name="T8" fmla="*/ 76 w 61"/>
                  <a:gd name="T9" fmla="*/ 7663 h 113"/>
                  <a:gd name="T10" fmla="*/ 76 w 61"/>
                  <a:gd name="T11" fmla="*/ 7651 h 113"/>
                  <a:gd name="T12" fmla="*/ 8 w 61"/>
                  <a:gd name="T13" fmla="*/ 7651 h 113"/>
                  <a:gd name="T14" fmla="*/ 47 w 61"/>
                  <a:gd name="T15" fmla="*/ 7596 h 113"/>
                  <a:gd name="T16" fmla="*/ 61 w 61"/>
                  <a:gd name="T17" fmla="*/ 7596 h 113"/>
                  <a:gd name="T18" fmla="*/ 61 w 61"/>
                  <a:gd name="T19" fmla="*/ 7578 h 11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1" h="113">
                    <a:moveTo>
                      <a:pt x="61" y="0"/>
                    </a:moveTo>
                    <a:lnTo>
                      <a:pt x="51" y="0"/>
                    </a:lnTo>
                    <a:lnTo>
                      <a:pt x="0" y="74"/>
                    </a:lnTo>
                    <a:lnTo>
                      <a:pt x="0" y="85"/>
                    </a:lnTo>
                    <a:lnTo>
                      <a:pt x="76" y="85"/>
                    </a:lnTo>
                    <a:lnTo>
                      <a:pt x="76" y="73"/>
                    </a:lnTo>
                    <a:lnTo>
                      <a:pt x="8" y="73"/>
                    </a:lnTo>
                    <a:lnTo>
                      <a:pt x="47" y="18"/>
                    </a:lnTo>
                    <a:lnTo>
                      <a:pt x="61" y="18"/>
                    </a:lnTo>
                    <a:lnTo>
                      <a:pt x="61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78" name="Freeform 171"/>
              <p:cNvSpPr>
                <a:spLocks/>
              </p:cNvSpPr>
              <p:nvPr/>
            </p:nvSpPr>
            <p:spPr bwMode="auto">
              <a:xfrm>
                <a:off x="3830" y="7578"/>
                <a:ext cx="61" cy="113"/>
              </a:xfrm>
              <a:custGeom>
                <a:avLst/>
                <a:gdLst>
                  <a:gd name="T0" fmla="*/ 61 w 61"/>
                  <a:gd name="T1" fmla="*/ 7596 h 113"/>
                  <a:gd name="T2" fmla="*/ 47 w 61"/>
                  <a:gd name="T3" fmla="*/ 7596 h 113"/>
                  <a:gd name="T4" fmla="*/ 47 w 61"/>
                  <a:gd name="T5" fmla="*/ 7651 h 113"/>
                  <a:gd name="T6" fmla="*/ 61 w 61"/>
                  <a:gd name="T7" fmla="*/ 7651 h 113"/>
                  <a:gd name="T8" fmla="*/ 61 w 61"/>
                  <a:gd name="T9" fmla="*/ 7596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1" h="113">
                    <a:moveTo>
                      <a:pt x="61" y="18"/>
                    </a:moveTo>
                    <a:lnTo>
                      <a:pt x="47" y="18"/>
                    </a:lnTo>
                    <a:lnTo>
                      <a:pt x="47" y="73"/>
                    </a:lnTo>
                    <a:lnTo>
                      <a:pt x="61" y="73"/>
                    </a:lnTo>
                    <a:lnTo>
                      <a:pt x="61" y="18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04" name="Group 172"/>
            <p:cNvGrpSpPr>
              <a:grpSpLocks/>
            </p:cNvGrpSpPr>
            <p:nvPr/>
          </p:nvGrpSpPr>
          <p:grpSpPr bwMode="auto">
            <a:xfrm>
              <a:off x="3918" y="7578"/>
              <a:ext cx="72" cy="113"/>
              <a:chOff x="3918" y="7578"/>
              <a:chExt cx="72" cy="113"/>
            </a:xfrm>
          </p:grpSpPr>
          <p:sp>
            <p:nvSpPr>
              <p:cNvPr id="61074" name="Freeform 173"/>
              <p:cNvSpPr>
                <a:spLocks/>
              </p:cNvSpPr>
              <p:nvPr/>
            </p:nvSpPr>
            <p:spPr bwMode="auto">
              <a:xfrm>
                <a:off x="3918" y="7578"/>
                <a:ext cx="72" cy="113"/>
              </a:xfrm>
              <a:custGeom>
                <a:avLst/>
                <a:gdLst>
                  <a:gd name="T0" fmla="*/ 44 w 72"/>
                  <a:gd name="T1" fmla="*/ 7578 h 113"/>
                  <a:gd name="T2" fmla="*/ 31 w 72"/>
                  <a:gd name="T3" fmla="*/ 7578 h 113"/>
                  <a:gd name="T4" fmla="*/ 26 w 72"/>
                  <a:gd name="T5" fmla="*/ 7580 h 113"/>
                  <a:gd name="T6" fmla="*/ 21 w 72"/>
                  <a:gd name="T7" fmla="*/ 7584 h 113"/>
                  <a:gd name="T8" fmla="*/ 14 w 72"/>
                  <a:gd name="T9" fmla="*/ 7588 h 113"/>
                  <a:gd name="T10" fmla="*/ 9 w 72"/>
                  <a:gd name="T11" fmla="*/ 7595 h 113"/>
                  <a:gd name="T12" fmla="*/ 5 w 72"/>
                  <a:gd name="T13" fmla="*/ 7604 h 113"/>
                  <a:gd name="T14" fmla="*/ 1 w 72"/>
                  <a:gd name="T15" fmla="*/ 7613 h 113"/>
                  <a:gd name="T16" fmla="*/ 0 w 72"/>
                  <a:gd name="T17" fmla="*/ 7624 h 113"/>
                  <a:gd name="T18" fmla="*/ 0 w 72"/>
                  <a:gd name="T19" fmla="*/ 7652 h 113"/>
                  <a:gd name="T20" fmla="*/ 3 w 72"/>
                  <a:gd name="T21" fmla="*/ 7665 h 113"/>
                  <a:gd name="T22" fmla="*/ 9 w 72"/>
                  <a:gd name="T23" fmla="*/ 7675 h 113"/>
                  <a:gd name="T24" fmla="*/ 16 w 72"/>
                  <a:gd name="T25" fmla="*/ 7688 h 113"/>
                  <a:gd name="T26" fmla="*/ 21 w 72"/>
                  <a:gd name="T27" fmla="*/ 7692 h 113"/>
                  <a:gd name="T28" fmla="*/ 47 w 72"/>
                  <a:gd name="T29" fmla="*/ 7692 h 113"/>
                  <a:gd name="T30" fmla="*/ 51 w 72"/>
                  <a:gd name="T31" fmla="*/ 7689 h 113"/>
                  <a:gd name="T32" fmla="*/ 29 w 72"/>
                  <a:gd name="T33" fmla="*/ 7689 h 113"/>
                  <a:gd name="T34" fmla="*/ 25 w 72"/>
                  <a:gd name="T35" fmla="*/ 7685 h 113"/>
                  <a:gd name="T36" fmla="*/ 22 w 72"/>
                  <a:gd name="T37" fmla="*/ 7677 h 113"/>
                  <a:gd name="T38" fmla="*/ 18 w 72"/>
                  <a:gd name="T39" fmla="*/ 7667 h 113"/>
                  <a:gd name="T40" fmla="*/ 16 w 72"/>
                  <a:gd name="T41" fmla="*/ 7654 h 113"/>
                  <a:gd name="T42" fmla="*/ 16 w 72"/>
                  <a:gd name="T43" fmla="*/ 7629 h 113"/>
                  <a:gd name="T44" fmla="*/ 16 w 72"/>
                  <a:gd name="T45" fmla="*/ 7620 h 113"/>
                  <a:gd name="T46" fmla="*/ 18 w 72"/>
                  <a:gd name="T47" fmla="*/ 7610 h 113"/>
                  <a:gd name="T48" fmla="*/ 19 w 72"/>
                  <a:gd name="T49" fmla="*/ 7600 h 113"/>
                  <a:gd name="T50" fmla="*/ 22 w 72"/>
                  <a:gd name="T51" fmla="*/ 7593 h 113"/>
                  <a:gd name="T52" fmla="*/ 26 w 72"/>
                  <a:gd name="T53" fmla="*/ 7589 h 113"/>
                  <a:gd name="T54" fmla="*/ 29 w 72"/>
                  <a:gd name="T55" fmla="*/ 7585 h 113"/>
                  <a:gd name="T56" fmla="*/ 32 w 72"/>
                  <a:gd name="T57" fmla="*/ 7584 h 113"/>
                  <a:gd name="T58" fmla="*/ 53 w 72"/>
                  <a:gd name="T59" fmla="*/ 7584 h 113"/>
                  <a:gd name="T60" fmla="*/ 52 w 72"/>
                  <a:gd name="T61" fmla="*/ 7583 h 113"/>
                  <a:gd name="T62" fmla="*/ 44 w 72"/>
                  <a:gd name="T63" fmla="*/ 7578 h 11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72" h="113">
                    <a:moveTo>
                      <a:pt x="44" y="0"/>
                    </a:moveTo>
                    <a:lnTo>
                      <a:pt x="31" y="0"/>
                    </a:lnTo>
                    <a:lnTo>
                      <a:pt x="26" y="2"/>
                    </a:lnTo>
                    <a:lnTo>
                      <a:pt x="21" y="6"/>
                    </a:lnTo>
                    <a:lnTo>
                      <a:pt x="14" y="10"/>
                    </a:lnTo>
                    <a:lnTo>
                      <a:pt x="9" y="17"/>
                    </a:lnTo>
                    <a:lnTo>
                      <a:pt x="5" y="26"/>
                    </a:lnTo>
                    <a:lnTo>
                      <a:pt x="1" y="35"/>
                    </a:lnTo>
                    <a:lnTo>
                      <a:pt x="0" y="46"/>
                    </a:lnTo>
                    <a:lnTo>
                      <a:pt x="0" y="74"/>
                    </a:lnTo>
                    <a:lnTo>
                      <a:pt x="3" y="87"/>
                    </a:lnTo>
                    <a:lnTo>
                      <a:pt x="9" y="97"/>
                    </a:lnTo>
                    <a:lnTo>
                      <a:pt x="16" y="110"/>
                    </a:lnTo>
                    <a:lnTo>
                      <a:pt x="21" y="114"/>
                    </a:lnTo>
                    <a:lnTo>
                      <a:pt x="47" y="114"/>
                    </a:lnTo>
                    <a:lnTo>
                      <a:pt x="51" y="111"/>
                    </a:lnTo>
                    <a:lnTo>
                      <a:pt x="29" y="111"/>
                    </a:lnTo>
                    <a:lnTo>
                      <a:pt x="25" y="107"/>
                    </a:lnTo>
                    <a:lnTo>
                      <a:pt x="22" y="99"/>
                    </a:lnTo>
                    <a:lnTo>
                      <a:pt x="18" y="89"/>
                    </a:lnTo>
                    <a:lnTo>
                      <a:pt x="16" y="76"/>
                    </a:lnTo>
                    <a:lnTo>
                      <a:pt x="16" y="51"/>
                    </a:lnTo>
                    <a:lnTo>
                      <a:pt x="16" y="42"/>
                    </a:lnTo>
                    <a:lnTo>
                      <a:pt x="18" y="32"/>
                    </a:lnTo>
                    <a:lnTo>
                      <a:pt x="19" y="22"/>
                    </a:lnTo>
                    <a:lnTo>
                      <a:pt x="22" y="15"/>
                    </a:lnTo>
                    <a:lnTo>
                      <a:pt x="26" y="11"/>
                    </a:lnTo>
                    <a:lnTo>
                      <a:pt x="29" y="7"/>
                    </a:lnTo>
                    <a:lnTo>
                      <a:pt x="32" y="6"/>
                    </a:lnTo>
                    <a:lnTo>
                      <a:pt x="53" y="6"/>
                    </a:lnTo>
                    <a:lnTo>
                      <a:pt x="52" y="5"/>
                    </a:lnTo>
                    <a:lnTo>
                      <a:pt x="44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75" name="Freeform 174"/>
              <p:cNvSpPr>
                <a:spLocks/>
              </p:cNvSpPr>
              <p:nvPr/>
            </p:nvSpPr>
            <p:spPr bwMode="auto">
              <a:xfrm>
                <a:off x="3918" y="7578"/>
                <a:ext cx="72" cy="113"/>
              </a:xfrm>
              <a:custGeom>
                <a:avLst/>
                <a:gdLst>
                  <a:gd name="T0" fmla="*/ 53 w 72"/>
                  <a:gd name="T1" fmla="*/ 7584 h 113"/>
                  <a:gd name="T2" fmla="*/ 39 w 72"/>
                  <a:gd name="T3" fmla="*/ 7584 h 113"/>
                  <a:gd name="T4" fmla="*/ 42 w 72"/>
                  <a:gd name="T5" fmla="*/ 7584 h 113"/>
                  <a:gd name="T6" fmla="*/ 47 w 72"/>
                  <a:gd name="T7" fmla="*/ 7589 h 113"/>
                  <a:gd name="T8" fmla="*/ 50 w 72"/>
                  <a:gd name="T9" fmla="*/ 7593 h 113"/>
                  <a:gd name="T10" fmla="*/ 52 w 72"/>
                  <a:gd name="T11" fmla="*/ 7600 h 113"/>
                  <a:gd name="T12" fmla="*/ 54 w 72"/>
                  <a:gd name="T13" fmla="*/ 7608 h 113"/>
                  <a:gd name="T14" fmla="*/ 56 w 72"/>
                  <a:gd name="T15" fmla="*/ 7619 h 113"/>
                  <a:gd name="T16" fmla="*/ 55 w 72"/>
                  <a:gd name="T17" fmla="*/ 7635 h 113"/>
                  <a:gd name="T18" fmla="*/ 45 w 72"/>
                  <a:gd name="T19" fmla="*/ 7685 h 113"/>
                  <a:gd name="T20" fmla="*/ 41 w 72"/>
                  <a:gd name="T21" fmla="*/ 7687 h 113"/>
                  <a:gd name="T22" fmla="*/ 38 w 72"/>
                  <a:gd name="T23" fmla="*/ 7689 h 113"/>
                  <a:gd name="T24" fmla="*/ 51 w 72"/>
                  <a:gd name="T25" fmla="*/ 7689 h 113"/>
                  <a:gd name="T26" fmla="*/ 72 w 72"/>
                  <a:gd name="T27" fmla="*/ 7648 h 113"/>
                  <a:gd name="T28" fmla="*/ 72 w 72"/>
                  <a:gd name="T29" fmla="*/ 7635 h 113"/>
                  <a:gd name="T30" fmla="*/ 69 w 72"/>
                  <a:gd name="T31" fmla="*/ 7613 h 113"/>
                  <a:gd name="T32" fmla="*/ 62 w 72"/>
                  <a:gd name="T33" fmla="*/ 7596 h 113"/>
                  <a:gd name="T34" fmla="*/ 53 w 72"/>
                  <a:gd name="T35" fmla="*/ 7584 h 11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2" h="113">
                    <a:moveTo>
                      <a:pt x="53" y="6"/>
                    </a:moveTo>
                    <a:lnTo>
                      <a:pt x="39" y="6"/>
                    </a:lnTo>
                    <a:lnTo>
                      <a:pt x="42" y="6"/>
                    </a:lnTo>
                    <a:lnTo>
                      <a:pt x="47" y="11"/>
                    </a:lnTo>
                    <a:lnTo>
                      <a:pt x="50" y="15"/>
                    </a:lnTo>
                    <a:lnTo>
                      <a:pt x="52" y="22"/>
                    </a:lnTo>
                    <a:lnTo>
                      <a:pt x="54" y="30"/>
                    </a:lnTo>
                    <a:lnTo>
                      <a:pt x="56" y="41"/>
                    </a:lnTo>
                    <a:lnTo>
                      <a:pt x="55" y="57"/>
                    </a:lnTo>
                    <a:lnTo>
                      <a:pt x="45" y="107"/>
                    </a:lnTo>
                    <a:lnTo>
                      <a:pt x="41" y="109"/>
                    </a:lnTo>
                    <a:lnTo>
                      <a:pt x="38" y="111"/>
                    </a:lnTo>
                    <a:lnTo>
                      <a:pt x="51" y="111"/>
                    </a:lnTo>
                    <a:lnTo>
                      <a:pt x="72" y="70"/>
                    </a:lnTo>
                    <a:lnTo>
                      <a:pt x="72" y="57"/>
                    </a:lnTo>
                    <a:lnTo>
                      <a:pt x="69" y="35"/>
                    </a:lnTo>
                    <a:lnTo>
                      <a:pt x="62" y="18"/>
                    </a:lnTo>
                    <a:lnTo>
                      <a:pt x="53" y="6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05" name="Group 175"/>
            <p:cNvGrpSpPr>
              <a:grpSpLocks/>
            </p:cNvGrpSpPr>
            <p:nvPr/>
          </p:nvGrpSpPr>
          <p:grpSpPr bwMode="auto">
            <a:xfrm>
              <a:off x="4001" y="7564"/>
              <a:ext cx="56" cy="57"/>
              <a:chOff x="4001" y="7564"/>
              <a:chExt cx="56" cy="57"/>
            </a:xfrm>
          </p:grpSpPr>
          <p:sp>
            <p:nvSpPr>
              <p:cNvPr id="61072" name="Freeform 176"/>
              <p:cNvSpPr>
                <a:spLocks/>
              </p:cNvSpPr>
              <p:nvPr/>
            </p:nvSpPr>
            <p:spPr bwMode="auto">
              <a:xfrm>
                <a:off x="4001" y="7564"/>
                <a:ext cx="56" cy="57"/>
              </a:xfrm>
              <a:custGeom>
                <a:avLst/>
                <a:gdLst>
                  <a:gd name="T0" fmla="*/ 34 w 56"/>
                  <a:gd name="T1" fmla="*/ 7564 h 57"/>
                  <a:gd name="T2" fmla="*/ 24 w 56"/>
                  <a:gd name="T3" fmla="*/ 7564 h 57"/>
                  <a:gd name="T4" fmla="*/ 20 w 56"/>
                  <a:gd name="T5" fmla="*/ 7566 h 57"/>
                  <a:gd name="T6" fmla="*/ 15 w 56"/>
                  <a:gd name="T7" fmla="*/ 7568 h 57"/>
                  <a:gd name="T8" fmla="*/ 10 w 56"/>
                  <a:gd name="T9" fmla="*/ 7571 h 57"/>
                  <a:gd name="T10" fmla="*/ 7 w 56"/>
                  <a:gd name="T11" fmla="*/ 7575 h 57"/>
                  <a:gd name="T12" fmla="*/ 4 w 56"/>
                  <a:gd name="T13" fmla="*/ 7580 h 57"/>
                  <a:gd name="T14" fmla="*/ 1 w 56"/>
                  <a:gd name="T15" fmla="*/ 7585 h 57"/>
                  <a:gd name="T16" fmla="*/ 0 w 56"/>
                  <a:gd name="T17" fmla="*/ 7590 h 57"/>
                  <a:gd name="T18" fmla="*/ 0 w 56"/>
                  <a:gd name="T19" fmla="*/ 7602 h 57"/>
                  <a:gd name="T20" fmla="*/ 3 w 56"/>
                  <a:gd name="T21" fmla="*/ 7609 h 57"/>
                  <a:gd name="T22" fmla="*/ 8 w 56"/>
                  <a:gd name="T23" fmla="*/ 7614 h 57"/>
                  <a:gd name="T24" fmla="*/ 13 w 56"/>
                  <a:gd name="T25" fmla="*/ 7619 h 57"/>
                  <a:gd name="T26" fmla="*/ 20 w 56"/>
                  <a:gd name="T27" fmla="*/ 7622 h 57"/>
                  <a:gd name="T28" fmla="*/ 32 w 56"/>
                  <a:gd name="T29" fmla="*/ 7622 h 57"/>
                  <a:gd name="T30" fmla="*/ 37 w 56"/>
                  <a:gd name="T31" fmla="*/ 7620 h 57"/>
                  <a:gd name="T32" fmla="*/ 42 w 56"/>
                  <a:gd name="T33" fmla="*/ 7618 h 57"/>
                  <a:gd name="T34" fmla="*/ 24 w 56"/>
                  <a:gd name="T35" fmla="*/ 7618 h 57"/>
                  <a:gd name="T36" fmla="*/ 20 w 56"/>
                  <a:gd name="T37" fmla="*/ 7615 h 57"/>
                  <a:gd name="T38" fmla="*/ 16 w 56"/>
                  <a:gd name="T39" fmla="*/ 7610 h 57"/>
                  <a:gd name="T40" fmla="*/ 13 w 56"/>
                  <a:gd name="T41" fmla="*/ 7604 h 57"/>
                  <a:gd name="T42" fmla="*/ 11 w 56"/>
                  <a:gd name="T43" fmla="*/ 7598 h 57"/>
                  <a:gd name="T44" fmla="*/ 11 w 56"/>
                  <a:gd name="T45" fmla="*/ 7583 h 57"/>
                  <a:gd name="T46" fmla="*/ 12 w 56"/>
                  <a:gd name="T47" fmla="*/ 7578 h 57"/>
                  <a:gd name="T48" fmla="*/ 19 w 56"/>
                  <a:gd name="T49" fmla="*/ 7570 h 57"/>
                  <a:gd name="T50" fmla="*/ 22 w 56"/>
                  <a:gd name="T51" fmla="*/ 7568 h 57"/>
                  <a:gd name="T52" fmla="*/ 43 w 56"/>
                  <a:gd name="T53" fmla="*/ 7568 h 57"/>
                  <a:gd name="T54" fmla="*/ 38 w 56"/>
                  <a:gd name="T55" fmla="*/ 7566 h 57"/>
                  <a:gd name="T56" fmla="*/ 34 w 56"/>
                  <a:gd name="T57" fmla="*/ 7564 h 5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56" h="57">
                    <a:moveTo>
                      <a:pt x="34" y="0"/>
                    </a:moveTo>
                    <a:lnTo>
                      <a:pt x="24" y="0"/>
                    </a:lnTo>
                    <a:lnTo>
                      <a:pt x="20" y="2"/>
                    </a:lnTo>
                    <a:lnTo>
                      <a:pt x="15" y="4"/>
                    </a:lnTo>
                    <a:lnTo>
                      <a:pt x="10" y="7"/>
                    </a:lnTo>
                    <a:lnTo>
                      <a:pt x="7" y="11"/>
                    </a:lnTo>
                    <a:lnTo>
                      <a:pt x="4" y="16"/>
                    </a:lnTo>
                    <a:lnTo>
                      <a:pt x="1" y="21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3" y="45"/>
                    </a:lnTo>
                    <a:lnTo>
                      <a:pt x="8" y="50"/>
                    </a:lnTo>
                    <a:lnTo>
                      <a:pt x="13" y="55"/>
                    </a:lnTo>
                    <a:lnTo>
                      <a:pt x="20" y="58"/>
                    </a:lnTo>
                    <a:lnTo>
                      <a:pt x="32" y="58"/>
                    </a:lnTo>
                    <a:lnTo>
                      <a:pt x="37" y="56"/>
                    </a:lnTo>
                    <a:lnTo>
                      <a:pt x="42" y="54"/>
                    </a:lnTo>
                    <a:lnTo>
                      <a:pt x="24" y="54"/>
                    </a:lnTo>
                    <a:lnTo>
                      <a:pt x="20" y="51"/>
                    </a:lnTo>
                    <a:lnTo>
                      <a:pt x="16" y="46"/>
                    </a:lnTo>
                    <a:lnTo>
                      <a:pt x="13" y="40"/>
                    </a:lnTo>
                    <a:lnTo>
                      <a:pt x="11" y="34"/>
                    </a:lnTo>
                    <a:lnTo>
                      <a:pt x="11" y="19"/>
                    </a:lnTo>
                    <a:lnTo>
                      <a:pt x="12" y="14"/>
                    </a:lnTo>
                    <a:lnTo>
                      <a:pt x="19" y="6"/>
                    </a:lnTo>
                    <a:lnTo>
                      <a:pt x="22" y="4"/>
                    </a:lnTo>
                    <a:lnTo>
                      <a:pt x="43" y="4"/>
                    </a:lnTo>
                    <a:lnTo>
                      <a:pt x="38" y="2"/>
                    </a:lnTo>
                    <a:lnTo>
                      <a:pt x="34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73" name="Freeform 177"/>
              <p:cNvSpPr>
                <a:spLocks/>
              </p:cNvSpPr>
              <p:nvPr/>
            </p:nvSpPr>
            <p:spPr bwMode="auto">
              <a:xfrm>
                <a:off x="4001" y="7564"/>
                <a:ext cx="56" cy="57"/>
              </a:xfrm>
              <a:custGeom>
                <a:avLst/>
                <a:gdLst>
                  <a:gd name="T0" fmla="*/ 43 w 56"/>
                  <a:gd name="T1" fmla="*/ 7568 h 57"/>
                  <a:gd name="T2" fmla="*/ 31 w 56"/>
                  <a:gd name="T3" fmla="*/ 7568 h 57"/>
                  <a:gd name="T4" fmla="*/ 35 w 56"/>
                  <a:gd name="T5" fmla="*/ 7570 h 57"/>
                  <a:gd name="T6" fmla="*/ 38 w 56"/>
                  <a:gd name="T7" fmla="*/ 7574 h 57"/>
                  <a:gd name="T8" fmla="*/ 43 w 56"/>
                  <a:gd name="T9" fmla="*/ 7579 h 57"/>
                  <a:gd name="T10" fmla="*/ 45 w 56"/>
                  <a:gd name="T11" fmla="*/ 7586 h 57"/>
                  <a:gd name="T12" fmla="*/ 45 w 56"/>
                  <a:gd name="T13" fmla="*/ 7603 h 57"/>
                  <a:gd name="T14" fmla="*/ 44 w 56"/>
                  <a:gd name="T15" fmla="*/ 7609 h 57"/>
                  <a:gd name="T16" fmla="*/ 41 w 56"/>
                  <a:gd name="T17" fmla="*/ 7612 h 57"/>
                  <a:gd name="T18" fmla="*/ 38 w 56"/>
                  <a:gd name="T19" fmla="*/ 7616 h 57"/>
                  <a:gd name="T20" fmla="*/ 34 w 56"/>
                  <a:gd name="T21" fmla="*/ 7618 h 57"/>
                  <a:gd name="T22" fmla="*/ 42 w 56"/>
                  <a:gd name="T23" fmla="*/ 7618 h 57"/>
                  <a:gd name="T24" fmla="*/ 46 w 56"/>
                  <a:gd name="T25" fmla="*/ 7615 h 57"/>
                  <a:gd name="T26" fmla="*/ 50 w 56"/>
                  <a:gd name="T27" fmla="*/ 7611 h 57"/>
                  <a:gd name="T28" fmla="*/ 52 w 56"/>
                  <a:gd name="T29" fmla="*/ 7606 h 57"/>
                  <a:gd name="T30" fmla="*/ 55 w 56"/>
                  <a:gd name="T31" fmla="*/ 7602 h 57"/>
                  <a:gd name="T32" fmla="*/ 56 w 56"/>
                  <a:gd name="T33" fmla="*/ 7597 h 57"/>
                  <a:gd name="T34" fmla="*/ 56 w 56"/>
                  <a:gd name="T35" fmla="*/ 7587 h 57"/>
                  <a:gd name="T36" fmla="*/ 55 w 56"/>
                  <a:gd name="T37" fmla="*/ 7583 h 57"/>
                  <a:gd name="T38" fmla="*/ 50 w 56"/>
                  <a:gd name="T39" fmla="*/ 7574 h 57"/>
                  <a:gd name="T40" fmla="*/ 47 w 56"/>
                  <a:gd name="T41" fmla="*/ 7571 h 57"/>
                  <a:gd name="T42" fmla="*/ 43 w 56"/>
                  <a:gd name="T43" fmla="*/ 7568 h 5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6" h="57">
                    <a:moveTo>
                      <a:pt x="43" y="4"/>
                    </a:moveTo>
                    <a:lnTo>
                      <a:pt x="31" y="4"/>
                    </a:lnTo>
                    <a:lnTo>
                      <a:pt x="35" y="6"/>
                    </a:lnTo>
                    <a:lnTo>
                      <a:pt x="38" y="10"/>
                    </a:lnTo>
                    <a:lnTo>
                      <a:pt x="43" y="15"/>
                    </a:lnTo>
                    <a:lnTo>
                      <a:pt x="45" y="22"/>
                    </a:lnTo>
                    <a:lnTo>
                      <a:pt x="45" y="39"/>
                    </a:lnTo>
                    <a:lnTo>
                      <a:pt x="44" y="45"/>
                    </a:lnTo>
                    <a:lnTo>
                      <a:pt x="41" y="48"/>
                    </a:lnTo>
                    <a:lnTo>
                      <a:pt x="38" y="52"/>
                    </a:lnTo>
                    <a:lnTo>
                      <a:pt x="34" y="54"/>
                    </a:lnTo>
                    <a:lnTo>
                      <a:pt x="42" y="54"/>
                    </a:lnTo>
                    <a:lnTo>
                      <a:pt x="46" y="51"/>
                    </a:lnTo>
                    <a:lnTo>
                      <a:pt x="50" y="47"/>
                    </a:lnTo>
                    <a:lnTo>
                      <a:pt x="52" y="42"/>
                    </a:lnTo>
                    <a:lnTo>
                      <a:pt x="55" y="38"/>
                    </a:lnTo>
                    <a:lnTo>
                      <a:pt x="56" y="33"/>
                    </a:lnTo>
                    <a:lnTo>
                      <a:pt x="56" y="23"/>
                    </a:lnTo>
                    <a:lnTo>
                      <a:pt x="55" y="19"/>
                    </a:lnTo>
                    <a:lnTo>
                      <a:pt x="50" y="10"/>
                    </a:lnTo>
                    <a:lnTo>
                      <a:pt x="47" y="7"/>
                    </a:lnTo>
                    <a:lnTo>
                      <a:pt x="43" y="4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06" name="Group 178"/>
            <p:cNvGrpSpPr>
              <a:grpSpLocks/>
            </p:cNvGrpSpPr>
            <p:nvPr/>
          </p:nvGrpSpPr>
          <p:grpSpPr bwMode="auto">
            <a:xfrm>
              <a:off x="4630" y="7578"/>
              <a:ext cx="44" cy="113"/>
              <a:chOff x="4630" y="7578"/>
              <a:chExt cx="44" cy="113"/>
            </a:xfrm>
          </p:grpSpPr>
          <p:sp>
            <p:nvSpPr>
              <p:cNvPr id="61070" name="Freeform 179"/>
              <p:cNvSpPr>
                <a:spLocks/>
              </p:cNvSpPr>
              <p:nvPr/>
            </p:nvSpPr>
            <p:spPr bwMode="auto">
              <a:xfrm>
                <a:off x="4630" y="7578"/>
                <a:ext cx="44" cy="113"/>
              </a:xfrm>
              <a:custGeom>
                <a:avLst/>
                <a:gdLst>
                  <a:gd name="T0" fmla="*/ 30 w 44"/>
                  <a:gd name="T1" fmla="*/ 7591 h 113"/>
                  <a:gd name="T2" fmla="*/ 11 w 44"/>
                  <a:gd name="T3" fmla="*/ 7591 h 113"/>
                  <a:gd name="T4" fmla="*/ 12 w 44"/>
                  <a:gd name="T5" fmla="*/ 7592 h 113"/>
                  <a:gd name="T6" fmla="*/ 14 w 44"/>
                  <a:gd name="T7" fmla="*/ 7593 h 113"/>
                  <a:gd name="T8" fmla="*/ 15 w 44"/>
                  <a:gd name="T9" fmla="*/ 7595 h 113"/>
                  <a:gd name="T10" fmla="*/ 15 w 44"/>
                  <a:gd name="T11" fmla="*/ 7596 h 113"/>
                  <a:gd name="T12" fmla="*/ 16 w 44"/>
                  <a:gd name="T13" fmla="*/ 7599 h 113"/>
                  <a:gd name="T14" fmla="*/ 16 w 44"/>
                  <a:gd name="T15" fmla="*/ 7604 h 113"/>
                  <a:gd name="T16" fmla="*/ 16 w 44"/>
                  <a:gd name="T17" fmla="*/ 7679 h 113"/>
                  <a:gd name="T18" fmla="*/ 2 w 44"/>
                  <a:gd name="T19" fmla="*/ 7689 h 113"/>
                  <a:gd name="T20" fmla="*/ 2 w 44"/>
                  <a:gd name="T21" fmla="*/ 7692 h 113"/>
                  <a:gd name="T22" fmla="*/ 44 w 44"/>
                  <a:gd name="T23" fmla="*/ 7692 h 113"/>
                  <a:gd name="T24" fmla="*/ 44 w 44"/>
                  <a:gd name="T25" fmla="*/ 7689 h 113"/>
                  <a:gd name="T26" fmla="*/ 39 w 44"/>
                  <a:gd name="T27" fmla="*/ 7689 h 113"/>
                  <a:gd name="T28" fmla="*/ 30 w 44"/>
                  <a:gd name="T29" fmla="*/ 7679 h 113"/>
                  <a:gd name="T30" fmla="*/ 30 w 44"/>
                  <a:gd name="T31" fmla="*/ 7591 h 11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4" h="113">
                    <a:moveTo>
                      <a:pt x="30" y="13"/>
                    </a:moveTo>
                    <a:lnTo>
                      <a:pt x="11" y="13"/>
                    </a:lnTo>
                    <a:lnTo>
                      <a:pt x="12" y="14"/>
                    </a:lnTo>
                    <a:lnTo>
                      <a:pt x="14" y="15"/>
                    </a:lnTo>
                    <a:lnTo>
                      <a:pt x="15" y="17"/>
                    </a:lnTo>
                    <a:lnTo>
                      <a:pt x="15" y="18"/>
                    </a:lnTo>
                    <a:lnTo>
                      <a:pt x="16" y="21"/>
                    </a:lnTo>
                    <a:lnTo>
                      <a:pt x="16" y="26"/>
                    </a:lnTo>
                    <a:lnTo>
                      <a:pt x="16" y="101"/>
                    </a:lnTo>
                    <a:lnTo>
                      <a:pt x="2" y="111"/>
                    </a:lnTo>
                    <a:lnTo>
                      <a:pt x="2" y="114"/>
                    </a:lnTo>
                    <a:lnTo>
                      <a:pt x="44" y="114"/>
                    </a:lnTo>
                    <a:lnTo>
                      <a:pt x="44" y="111"/>
                    </a:lnTo>
                    <a:lnTo>
                      <a:pt x="39" y="111"/>
                    </a:lnTo>
                    <a:lnTo>
                      <a:pt x="30" y="101"/>
                    </a:lnTo>
                    <a:lnTo>
                      <a:pt x="30" y="13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71" name="Freeform 180"/>
              <p:cNvSpPr>
                <a:spLocks/>
              </p:cNvSpPr>
              <p:nvPr/>
            </p:nvSpPr>
            <p:spPr bwMode="auto">
              <a:xfrm>
                <a:off x="4630" y="7578"/>
                <a:ext cx="44" cy="113"/>
              </a:xfrm>
              <a:custGeom>
                <a:avLst/>
                <a:gdLst>
                  <a:gd name="T0" fmla="*/ 30 w 44"/>
                  <a:gd name="T1" fmla="*/ 7578 h 113"/>
                  <a:gd name="T2" fmla="*/ 27 w 44"/>
                  <a:gd name="T3" fmla="*/ 7578 h 113"/>
                  <a:gd name="T4" fmla="*/ 0 w 44"/>
                  <a:gd name="T5" fmla="*/ 7591 h 113"/>
                  <a:gd name="T6" fmla="*/ 1 w 44"/>
                  <a:gd name="T7" fmla="*/ 7594 h 113"/>
                  <a:gd name="T8" fmla="*/ 5 w 44"/>
                  <a:gd name="T9" fmla="*/ 7592 h 113"/>
                  <a:gd name="T10" fmla="*/ 7 w 44"/>
                  <a:gd name="T11" fmla="*/ 7591 h 113"/>
                  <a:gd name="T12" fmla="*/ 30 w 44"/>
                  <a:gd name="T13" fmla="*/ 7591 h 113"/>
                  <a:gd name="T14" fmla="*/ 30 w 44"/>
                  <a:gd name="T15" fmla="*/ 7578 h 11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" h="113">
                    <a:moveTo>
                      <a:pt x="30" y="0"/>
                    </a:moveTo>
                    <a:lnTo>
                      <a:pt x="27" y="0"/>
                    </a:lnTo>
                    <a:lnTo>
                      <a:pt x="0" y="13"/>
                    </a:lnTo>
                    <a:lnTo>
                      <a:pt x="1" y="16"/>
                    </a:lnTo>
                    <a:lnTo>
                      <a:pt x="5" y="14"/>
                    </a:lnTo>
                    <a:lnTo>
                      <a:pt x="7" y="13"/>
                    </a:lnTo>
                    <a:lnTo>
                      <a:pt x="30" y="13"/>
                    </a:lnTo>
                    <a:lnTo>
                      <a:pt x="30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07" name="Group 181"/>
            <p:cNvGrpSpPr>
              <a:grpSpLocks/>
            </p:cNvGrpSpPr>
            <p:nvPr/>
          </p:nvGrpSpPr>
          <p:grpSpPr bwMode="auto">
            <a:xfrm>
              <a:off x="4697" y="7578"/>
              <a:ext cx="61" cy="113"/>
              <a:chOff x="4697" y="7578"/>
              <a:chExt cx="61" cy="113"/>
            </a:xfrm>
          </p:grpSpPr>
          <p:sp>
            <p:nvSpPr>
              <p:cNvPr id="61067" name="Freeform 182"/>
              <p:cNvSpPr>
                <a:spLocks/>
              </p:cNvSpPr>
              <p:nvPr/>
            </p:nvSpPr>
            <p:spPr bwMode="auto">
              <a:xfrm>
                <a:off x="4697" y="7578"/>
                <a:ext cx="61" cy="113"/>
              </a:xfrm>
              <a:custGeom>
                <a:avLst/>
                <a:gdLst>
                  <a:gd name="T0" fmla="*/ 61 w 61"/>
                  <a:gd name="T1" fmla="*/ 7663 h 113"/>
                  <a:gd name="T2" fmla="*/ 47 w 61"/>
                  <a:gd name="T3" fmla="*/ 7663 h 113"/>
                  <a:gd name="T4" fmla="*/ 47 w 61"/>
                  <a:gd name="T5" fmla="*/ 7692 h 113"/>
                  <a:gd name="T6" fmla="*/ 61 w 61"/>
                  <a:gd name="T7" fmla="*/ 7692 h 113"/>
                  <a:gd name="T8" fmla="*/ 61 w 61"/>
                  <a:gd name="T9" fmla="*/ 7663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1" h="113">
                    <a:moveTo>
                      <a:pt x="61" y="85"/>
                    </a:moveTo>
                    <a:lnTo>
                      <a:pt x="47" y="85"/>
                    </a:lnTo>
                    <a:lnTo>
                      <a:pt x="47" y="114"/>
                    </a:lnTo>
                    <a:lnTo>
                      <a:pt x="61" y="114"/>
                    </a:lnTo>
                    <a:lnTo>
                      <a:pt x="61" y="85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68" name="Freeform 183"/>
              <p:cNvSpPr>
                <a:spLocks/>
              </p:cNvSpPr>
              <p:nvPr/>
            </p:nvSpPr>
            <p:spPr bwMode="auto">
              <a:xfrm>
                <a:off x="4697" y="7578"/>
                <a:ext cx="61" cy="113"/>
              </a:xfrm>
              <a:custGeom>
                <a:avLst/>
                <a:gdLst>
                  <a:gd name="T0" fmla="*/ 61 w 61"/>
                  <a:gd name="T1" fmla="*/ 7578 h 113"/>
                  <a:gd name="T2" fmla="*/ 52 w 61"/>
                  <a:gd name="T3" fmla="*/ 7578 h 113"/>
                  <a:gd name="T4" fmla="*/ 0 w 61"/>
                  <a:gd name="T5" fmla="*/ 7652 h 113"/>
                  <a:gd name="T6" fmla="*/ 0 w 61"/>
                  <a:gd name="T7" fmla="*/ 7663 h 113"/>
                  <a:gd name="T8" fmla="*/ 76 w 61"/>
                  <a:gd name="T9" fmla="*/ 7663 h 113"/>
                  <a:gd name="T10" fmla="*/ 76 w 61"/>
                  <a:gd name="T11" fmla="*/ 7651 h 113"/>
                  <a:gd name="T12" fmla="*/ 8 w 61"/>
                  <a:gd name="T13" fmla="*/ 7651 h 113"/>
                  <a:gd name="T14" fmla="*/ 47 w 61"/>
                  <a:gd name="T15" fmla="*/ 7596 h 113"/>
                  <a:gd name="T16" fmla="*/ 61 w 61"/>
                  <a:gd name="T17" fmla="*/ 7596 h 113"/>
                  <a:gd name="T18" fmla="*/ 61 w 61"/>
                  <a:gd name="T19" fmla="*/ 7578 h 11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1" h="113">
                    <a:moveTo>
                      <a:pt x="61" y="0"/>
                    </a:moveTo>
                    <a:lnTo>
                      <a:pt x="52" y="0"/>
                    </a:lnTo>
                    <a:lnTo>
                      <a:pt x="0" y="74"/>
                    </a:lnTo>
                    <a:lnTo>
                      <a:pt x="0" y="85"/>
                    </a:lnTo>
                    <a:lnTo>
                      <a:pt x="76" y="85"/>
                    </a:lnTo>
                    <a:lnTo>
                      <a:pt x="76" y="73"/>
                    </a:lnTo>
                    <a:lnTo>
                      <a:pt x="8" y="73"/>
                    </a:lnTo>
                    <a:lnTo>
                      <a:pt x="47" y="18"/>
                    </a:lnTo>
                    <a:lnTo>
                      <a:pt x="61" y="18"/>
                    </a:lnTo>
                    <a:lnTo>
                      <a:pt x="61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69" name="Freeform 184"/>
              <p:cNvSpPr>
                <a:spLocks/>
              </p:cNvSpPr>
              <p:nvPr/>
            </p:nvSpPr>
            <p:spPr bwMode="auto">
              <a:xfrm>
                <a:off x="4697" y="7578"/>
                <a:ext cx="61" cy="113"/>
              </a:xfrm>
              <a:custGeom>
                <a:avLst/>
                <a:gdLst>
                  <a:gd name="T0" fmla="*/ 61 w 61"/>
                  <a:gd name="T1" fmla="*/ 7596 h 113"/>
                  <a:gd name="T2" fmla="*/ 47 w 61"/>
                  <a:gd name="T3" fmla="*/ 7596 h 113"/>
                  <a:gd name="T4" fmla="*/ 47 w 61"/>
                  <a:gd name="T5" fmla="*/ 7651 h 113"/>
                  <a:gd name="T6" fmla="*/ 61 w 61"/>
                  <a:gd name="T7" fmla="*/ 7651 h 113"/>
                  <a:gd name="T8" fmla="*/ 61 w 61"/>
                  <a:gd name="T9" fmla="*/ 7596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1" h="113">
                    <a:moveTo>
                      <a:pt x="61" y="18"/>
                    </a:moveTo>
                    <a:lnTo>
                      <a:pt x="47" y="18"/>
                    </a:lnTo>
                    <a:lnTo>
                      <a:pt x="47" y="73"/>
                    </a:lnTo>
                    <a:lnTo>
                      <a:pt x="61" y="73"/>
                    </a:lnTo>
                    <a:lnTo>
                      <a:pt x="61" y="18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08" name="Group 185"/>
            <p:cNvGrpSpPr>
              <a:grpSpLocks/>
            </p:cNvGrpSpPr>
            <p:nvPr/>
          </p:nvGrpSpPr>
          <p:grpSpPr bwMode="auto">
            <a:xfrm>
              <a:off x="4787" y="7580"/>
              <a:ext cx="65" cy="111"/>
              <a:chOff x="4787" y="7580"/>
              <a:chExt cx="65" cy="111"/>
            </a:xfrm>
          </p:grpSpPr>
          <p:sp>
            <p:nvSpPr>
              <p:cNvPr id="61065" name="Freeform 186"/>
              <p:cNvSpPr>
                <a:spLocks/>
              </p:cNvSpPr>
              <p:nvPr/>
            </p:nvSpPr>
            <p:spPr bwMode="auto">
              <a:xfrm>
                <a:off x="4787" y="7580"/>
                <a:ext cx="65" cy="111"/>
              </a:xfrm>
              <a:custGeom>
                <a:avLst/>
                <a:gdLst>
                  <a:gd name="T0" fmla="*/ 5 w 65"/>
                  <a:gd name="T1" fmla="*/ 7677 h 111"/>
                  <a:gd name="T2" fmla="*/ 3 w 65"/>
                  <a:gd name="T3" fmla="*/ 7678 h 111"/>
                  <a:gd name="T4" fmla="*/ 1 w 65"/>
                  <a:gd name="T5" fmla="*/ 7680 h 111"/>
                  <a:gd name="T6" fmla="*/ 0 w 65"/>
                  <a:gd name="T7" fmla="*/ 7681 h 111"/>
                  <a:gd name="T8" fmla="*/ 0 w 65"/>
                  <a:gd name="T9" fmla="*/ 7686 h 111"/>
                  <a:gd name="T10" fmla="*/ 1 w 65"/>
                  <a:gd name="T11" fmla="*/ 7688 h 111"/>
                  <a:gd name="T12" fmla="*/ 4 w 65"/>
                  <a:gd name="T13" fmla="*/ 7691 h 111"/>
                  <a:gd name="T14" fmla="*/ 6 w 65"/>
                  <a:gd name="T15" fmla="*/ 7692 h 111"/>
                  <a:gd name="T16" fmla="*/ 34 w 65"/>
                  <a:gd name="T17" fmla="*/ 7692 h 111"/>
                  <a:gd name="T18" fmla="*/ 38 w 65"/>
                  <a:gd name="T19" fmla="*/ 7690 h 111"/>
                  <a:gd name="T20" fmla="*/ 43 w 65"/>
                  <a:gd name="T21" fmla="*/ 7687 h 111"/>
                  <a:gd name="T22" fmla="*/ 45 w 65"/>
                  <a:gd name="T23" fmla="*/ 7686 h 111"/>
                  <a:gd name="T24" fmla="*/ 24 w 65"/>
                  <a:gd name="T25" fmla="*/ 7686 h 111"/>
                  <a:gd name="T26" fmla="*/ 20 w 65"/>
                  <a:gd name="T27" fmla="*/ 7684 h 111"/>
                  <a:gd name="T28" fmla="*/ 16 w 65"/>
                  <a:gd name="T29" fmla="*/ 7681 h 111"/>
                  <a:gd name="T30" fmla="*/ 13 w 65"/>
                  <a:gd name="T31" fmla="*/ 7680 h 111"/>
                  <a:gd name="T32" fmla="*/ 11 w 65"/>
                  <a:gd name="T33" fmla="*/ 7679 h 111"/>
                  <a:gd name="T34" fmla="*/ 10 w 65"/>
                  <a:gd name="T35" fmla="*/ 7678 h 111"/>
                  <a:gd name="T36" fmla="*/ 9 w 65"/>
                  <a:gd name="T37" fmla="*/ 7678 h 111"/>
                  <a:gd name="T38" fmla="*/ 5 w 65"/>
                  <a:gd name="T39" fmla="*/ 7677 h 11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65" h="111">
                    <a:moveTo>
                      <a:pt x="5" y="97"/>
                    </a:moveTo>
                    <a:lnTo>
                      <a:pt x="3" y="98"/>
                    </a:lnTo>
                    <a:lnTo>
                      <a:pt x="1" y="100"/>
                    </a:lnTo>
                    <a:lnTo>
                      <a:pt x="0" y="101"/>
                    </a:lnTo>
                    <a:lnTo>
                      <a:pt x="0" y="106"/>
                    </a:lnTo>
                    <a:lnTo>
                      <a:pt x="1" y="108"/>
                    </a:lnTo>
                    <a:lnTo>
                      <a:pt x="4" y="111"/>
                    </a:lnTo>
                    <a:lnTo>
                      <a:pt x="6" y="112"/>
                    </a:lnTo>
                    <a:lnTo>
                      <a:pt x="34" y="112"/>
                    </a:lnTo>
                    <a:lnTo>
                      <a:pt x="38" y="110"/>
                    </a:lnTo>
                    <a:lnTo>
                      <a:pt x="43" y="107"/>
                    </a:lnTo>
                    <a:lnTo>
                      <a:pt x="45" y="106"/>
                    </a:lnTo>
                    <a:lnTo>
                      <a:pt x="24" y="106"/>
                    </a:lnTo>
                    <a:lnTo>
                      <a:pt x="20" y="104"/>
                    </a:lnTo>
                    <a:lnTo>
                      <a:pt x="16" y="101"/>
                    </a:lnTo>
                    <a:lnTo>
                      <a:pt x="13" y="100"/>
                    </a:lnTo>
                    <a:lnTo>
                      <a:pt x="11" y="99"/>
                    </a:lnTo>
                    <a:lnTo>
                      <a:pt x="10" y="98"/>
                    </a:lnTo>
                    <a:lnTo>
                      <a:pt x="9" y="98"/>
                    </a:lnTo>
                    <a:lnTo>
                      <a:pt x="5" y="97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66" name="Freeform 187"/>
              <p:cNvSpPr>
                <a:spLocks/>
              </p:cNvSpPr>
              <p:nvPr/>
            </p:nvSpPr>
            <p:spPr bwMode="auto">
              <a:xfrm>
                <a:off x="4787" y="7580"/>
                <a:ext cx="65" cy="111"/>
              </a:xfrm>
              <a:custGeom>
                <a:avLst/>
                <a:gdLst>
                  <a:gd name="T0" fmla="*/ 65 w 65"/>
                  <a:gd name="T1" fmla="*/ 7580 h 111"/>
                  <a:gd name="T2" fmla="*/ 25 w 65"/>
                  <a:gd name="T3" fmla="*/ 7580 h 111"/>
                  <a:gd name="T4" fmla="*/ 4 w 65"/>
                  <a:gd name="T5" fmla="*/ 7624 h 111"/>
                  <a:gd name="T6" fmla="*/ 14 w 65"/>
                  <a:gd name="T7" fmla="*/ 7624 h 111"/>
                  <a:gd name="T8" fmla="*/ 22 w 65"/>
                  <a:gd name="T9" fmla="*/ 7626 h 111"/>
                  <a:gd name="T10" fmla="*/ 52 w 65"/>
                  <a:gd name="T11" fmla="*/ 7654 h 111"/>
                  <a:gd name="T12" fmla="*/ 52 w 65"/>
                  <a:gd name="T13" fmla="*/ 7668 h 111"/>
                  <a:gd name="T14" fmla="*/ 50 w 65"/>
                  <a:gd name="T15" fmla="*/ 7673 h 111"/>
                  <a:gd name="T16" fmla="*/ 45 w 65"/>
                  <a:gd name="T17" fmla="*/ 7679 h 111"/>
                  <a:gd name="T18" fmla="*/ 40 w 65"/>
                  <a:gd name="T19" fmla="*/ 7683 h 111"/>
                  <a:gd name="T20" fmla="*/ 35 w 65"/>
                  <a:gd name="T21" fmla="*/ 7686 h 111"/>
                  <a:gd name="T22" fmla="*/ 45 w 65"/>
                  <a:gd name="T23" fmla="*/ 7686 h 111"/>
                  <a:gd name="T24" fmla="*/ 47 w 65"/>
                  <a:gd name="T25" fmla="*/ 7685 h 111"/>
                  <a:gd name="T26" fmla="*/ 50 w 65"/>
                  <a:gd name="T27" fmla="*/ 7681 h 111"/>
                  <a:gd name="T28" fmla="*/ 54 w 65"/>
                  <a:gd name="T29" fmla="*/ 7678 h 111"/>
                  <a:gd name="T30" fmla="*/ 57 w 65"/>
                  <a:gd name="T31" fmla="*/ 7673 h 111"/>
                  <a:gd name="T32" fmla="*/ 60 w 65"/>
                  <a:gd name="T33" fmla="*/ 7668 h 111"/>
                  <a:gd name="T34" fmla="*/ 62 w 65"/>
                  <a:gd name="T35" fmla="*/ 7663 h 111"/>
                  <a:gd name="T36" fmla="*/ 63 w 65"/>
                  <a:gd name="T37" fmla="*/ 7658 h 111"/>
                  <a:gd name="T38" fmla="*/ 63 w 65"/>
                  <a:gd name="T39" fmla="*/ 7642 h 111"/>
                  <a:gd name="T40" fmla="*/ 59 w 65"/>
                  <a:gd name="T41" fmla="*/ 7633 h 111"/>
                  <a:gd name="T42" fmla="*/ 44 w 65"/>
                  <a:gd name="T43" fmla="*/ 7617 h 111"/>
                  <a:gd name="T44" fmla="*/ 32 w 65"/>
                  <a:gd name="T45" fmla="*/ 7611 h 111"/>
                  <a:gd name="T46" fmla="*/ 17 w 65"/>
                  <a:gd name="T47" fmla="*/ 7609 h 111"/>
                  <a:gd name="T48" fmla="*/ 25 w 65"/>
                  <a:gd name="T49" fmla="*/ 7594 h 111"/>
                  <a:gd name="T50" fmla="*/ 59 w 65"/>
                  <a:gd name="T51" fmla="*/ 7594 h 111"/>
                  <a:gd name="T52" fmla="*/ 65 w 65"/>
                  <a:gd name="T53" fmla="*/ 7580 h 11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65" h="111">
                    <a:moveTo>
                      <a:pt x="65" y="0"/>
                    </a:moveTo>
                    <a:lnTo>
                      <a:pt x="25" y="0"/>
                    </a:lnTo>
                    <a:lnTo>
                      <a:pt x="4" y="44"/>
                    </a:lnTo>
                    <a:lnTo>
                      <a:pt x="14" y="44"/>
                    </a:lnTo>
                    <a:lnTo>
                      <a:pt x="22" y="46"/>
                    </a:lnTo>
                    <a:lnTo>
                      <a:pt x="52" y="74"/>
                    </a:lnTo>
                    <a:lnTo>
                      <a:pt x="52" y="88"/>
                    </a:lnTo>
                    <a:lnTo>
                      <a:pt x="50" y="93"/>
                    </a:lnTo>
                    <a:lnTo>
                      <a:pt x="45" y="99"/>
                    </a:lnTo>
                    <a:lnTo>
                      <a:pt x="40" y="103"/>
                    </a:lnTo>
                    <a:lnTo>
                      <a:pt x="35" y="106"/>
                    </a:lnTo>
                    <a:lnTo>
                      <a:pt x="45" y="106"/>
                    </a:lnTo>
                    <a:lnTo>
                      <a:pt x="47" y="105"/>
                    </a:lnTo>
                    <a:lnTo>
                      <a:pt x="50" y="101"/>
                    </a:lnTo>
                    <a:lnTo>
                      <a:pt x="54" y="98"/>
                    </a:lnTo>
                    <a:lnTo>
                      <a:pt x="57" y="93"/>
                    </a:lnTo>
                    <a:lnTo>
                      <a:pt x="60" y="88"/>
                    </a:lnTo>
                    <a:lnTo>
                      <a:pt x="62" y="83"/>
                    </a:lnTo>
                    <a:lnTo>
                      <a:pt x="63" y="78"/>
                    </a:lnTo>
                    <a:lnTo>
                      <a:pt x="63" y="62"/>
                    </a:lnTo>
                    <a:lnTo>
                      <a:pt x="59" y="53"/>
                    </a:lnTo>
                    <a:lnTo>
                      <a:pt x="44" y="37"/>
                    </a:lnTo>
                    <a:lnTo>
                      <a:pt x="32" y="31"/>
                    </a:lnTo>
                    <a:lnTo>
                      <a:pt x="17" y="29"/>
                    </a:lnTo>
                    <a:lnTo>
                      <a:pt x="25" y="14"/>
                    </a:lnTo>
                    <a:lnTo>
                      <a:pt x="59" y="14"/>
                    </a:lnTo>
                    <a:lnTo>
                      <a:pt x="65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09" name="Group 188"/>
            <p:cNvGrpSpPr>
              <a:grpSpLocks/>
            </p:cNvGrpSpPr>
            <p:nvPr/>
          </p:nvGrpSpPr>
          <p:grpSpPr bwMode="auto">
            <a:xfrm>
              <a:off x="4868" y="7564"/>
              <a:ext cx="56" cy="57"/>
              <a:chOff x="4868" y="7564"/>
              <a:chExt cx="56" cy="57"/>
            </a:xfrm>
          </p:grpSpPr>
          <p:sp>
            <p:nvSpPr>
              <p:cNvPr id="61063" name="Freeform 189"/>
              <p:cNvSpPr>
                <a:spLocks/>
              </p:cNvSpPr>
              <p:nvPr/>
            </p:nvSpPr>
            <p:spPr bwMode="auto">
              <a:xfrm>
                <a:off x="4868" y="7564"/>
                <a:ext cx="56" cy="57"/>
              </a:xfrm>
              <a:custGeom>
                <a:avLst/>
                <a:gdLst>
                  <a:gd name="T0" fmla="*/ 34 w 56"/>
                  <a:gd name="T1" fmla="*/ 7564 h 57"/>
                  <a:gd name="T2" fmla="*/ 24 w 56"/>
                  <a:gd name="T3" fmla="*/ 7564 h 57"/>
                  <a:gd name="T4" fmla="*/ 20 w 56"/>
                  <a:gd name="T5" fmla="*/ 7566 h 57"/>
                  <a:gd name="T6" fmla="*/ 15 w 56"/>
                  <a:gd name="T7" fmla="*/ 7568 h 57"/>
                  <a:gd name="T8" fmla="*/ 10 w 56"/>
                  <a:gd name="T9" fmla="*/ 7571 h 57"/>
                  <a:gd name="T10" fmla="*/ 7 w 56"/>
                  <a:gd name="T11" fmla="*/ 7575 h 57"/>
                  <a:gd name="T12" fmla="*/ 4 w 56"/>
                  <a:gd name="T13" fmla="*/ 7580 h 57"/>
                  <a:gd name="T14" fmla="*/ 2 w 56"/>
                  <a:gd name="T15" fmla="*/ 7585 h 57"/>
                  <a:gd name="T16" fmla="*/ 0 w 56"/>
                  <a:gd name="T17" fmla="*/ 7590 h 57"/>
                  <a:gd name="T18" fmla="*/ 0 w 56"/>
                  <a:gd name="T19" fmla="*/ 7602 h 57"/>
                  <a:gd name="T20" fmla="*/ 3 w 56"/>
                  <a:gd name="T21" fmla="*/ 7609 h 57"/>
                  <a:gd name="T22" fmla="*/ 8 w 56"/>
                  <a:gd name="T23" fmla="*/ 7614 h 57"/>
                  <a:gd name="T24" fmla="*/ 13 w 56"/>
                  <a:gd name="T25" fmla="*/ 7619 h 57"/>
                  <a:gd name="T26" fmla="*/ 20 w 56"/>
                  <a:gd name="T27" fmla="*/ 7622 h 57"/>
                  <a:gd name="T28" fmla="*/ 33 w 56"/>
                  <a:gd name="T29" fmla="*/ 7622 h 57"/>
                  <a:gd name="T30" fmla="*/ 38 w 56"/>
                  <a:gd name="T31" fmla="*/ 7620 h 57"/>
                  <a:gd name="T32" fmla="*/ 42 w 56"/>
                  <a:gd name="T33" fmla="*/ 7618 h 57"/>
                  <a:gd name="T34" fmla="*/ 24 w 56"/>
                  <a:gd name="T35" fmla="*/ 7618 h 57"/>
                  <a:gd name="T36" fmla="*/ 20 w 56"/>
                  <a:gd name="T37" fmla="*/ 7615 h 57"/>
                  <a:gd name="T38" fmla="*/ 16 w 56"/>
                  <a:gd name="T39" fmla="*/ 7610 h 57"/>
                  <a:gd name="T40" fmla="*/ 13 w 56"/>
                  <a:gd name="T41" fmla="*/ 7604 h 57"/>
                  <a:gd name="T42" fmla="*/ 11 w 56"/>
                  <a:gd name="T43" fmla="*/ 7598 h 57"/>
                  <a:gd name="T44" fmla="*/ 11 w 56"/>
                  <a:gd name="T45" fmla="*/ 7583 h 57"/>
                  <a:gd name="T46" fmla="*/ 13 w 56"/>
                  <a:gd name="T47" fmla="*/ 7578 h 57"/>
                  <a:gd name="T48" fmla="*/ 19 w 56"/>
                  <a:gd name="T49" fmla="*/ 7570 h 57"/>
                  <a:gd name="T50" fmla="*/ 23 w 56"/>
                  <a:gd name="T51" fmla="*/ 7568 h 57"/>
                  <a:gd name="T52" fmla="*/ 43 w 56"/>
                  <a:gd name="T53" fmla="*/ 7568 h 57"/>
                  <a:gd name="T54" fmla="*/ 38 w 56"/>
                  <a:gd name="T55" fmla="*/ 7566 h 57"/>
                  <a:gd name="T56" fmla="*/ 34 w 56"/>
                  <a:gd name="T57" fmla="*/ 7564 h 5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56" h="57">
                    <a:moveTo>
                      <a:pt x="34" y="0"/>
                    </a:moveTo>
                    <a:lnTo>
                      <a:pt x="24" y="0"/>
                    </a:lnTo>
                    <a:lnTo>
                      <a:pt x="20" y="2"/>
                    </a:lnTo>
                    <a:lnTo>
                      <a:pt x="15" y="4"/>
                    </a:lnTo>
                    <a:lnTo>
                      <a:pt x="10" y="7"/>
                    </a:lnTo>
                    <a:lnTo>
                      <a:pt x="7" y="11"/>
                    </a:lnTo>
                    <a:lnTo>
                      <a:pt x="4" y="16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3" y="45"/>
                    </a:lnTo>
                    <a:lnTo>
                      <a:pt x="8" y="50"/>
                    </a:lnTo>
                    <a:lnTo>
                      <a:pt x="13" y="55"/>
                    </a:lnTo>
                    <a:lnTo>
                      <a:pt x="20" y="58"/>
                    </a:lnTo>
                    <a:lnTo>
                      <a:pt x="33" y="58"/>
                    </a:lnTo>
                    <a:lnTo>
                      <a:pt x="38" y="56"/>
                    </a:lnTo>
                    <a:lnTo>
                      <a:pt x="42" y="54"/>
                    </a:lnTo>
                    <a:lnTo>
                      <a:pt x="24" y="54"/>
                    </a:lnTo>
                    <a:lnTo>
                      <a:pt x="20" y="51"/>
                    </a:lnTo>
                    <a:lnTo>
                      <a:pt x="16" y="46"/>
                    </a:lnTo>
                    <a:lnTo>
                      <a:pt x="13" y="40"/>
                    </a:lnTo>
                    <a:lnTo>
                      <a:pt x="11" y="34"/>
                    </a:lnTo>
                    <a:lnTo>
                      <a:pt x="11" y="19"/>
                    </a:lnTo>
                    <a:lnTo>
                      <a:pt x="13" y="14"/>
                    </a:lnTo>
                    <a:lnTo>
                      <a:pt x="19" y="6"/>
                    </a:lnTo>
                    <a:lnTo>
                      <a:pt x="23" y="4"/>
                    </a:lnTo>
                    <a:lnTo>
                      <a:pt x="43" y="4"/>
                    </a:lnTo>
                    <a:lnTo>
                      <a:pt x="38" y="2"/>
                    </a:lnTo>
                    <a:lnTo>
                      <a:pt x="34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64" name="Freeform 190"/>
              <p:cNvSpPr>
                <a:spLocks/>
              </p:cNvSpPr>
              <p:nvPr/>
            </p:nvSpPr>
            <p:spPr bwMode="auto">
              <a:xfrm>
                <a:off x="4868" y="7564"/>
                <a:ext cx="56" cy="57"/>
              </a:xfrm>
              <a:custGeom>
                <a:avLst/>
                <a:gdLst>
                  <a:gd name="T0" fmla="*/ 43 w 56"/>
                  <a:gd name="T1" fmla="*/ 7568 h 57"/>
                  <a:gd name="T2" fmla="*/ 31 w 56"/>
                  <a:gd name="T3" fmla="*/ 7568 h 57"/>
                  <a:gd name="T4" fmla="*/ 35 w 56"/>
                  <a:gd name="T5" fmla="*/ 7570 h 57"/>
                  <a:gd name="T6" fmla="*/ 38 w 56"/>
                  <a:gd name="T7" fmla="*/ 7574 h 57"/>
                  <a:gd name="T8" fmla="*/ 43 w 56"/>
                  <a:gd name="T9" fmla="*/ 7579 h 57"/>
                  <a:gd name="T10" fmla="*/ 45 w 56"/>
                  <a:gd name="T11" fmla="*/ 7586 h 57"/>
                  <a:gd name="T12" fmla="*/ 45 w 56"/>
                  <a:gd name="T13" fmla="*/ 7603 h 57"/>
                  <a:gd name="T14" fmla="*/ 44 w 56"/>
                  <a:gd name="T15" fmla="*/ 7609 h 57"/>
                  <a:gd name="T16" fmla="*/ 41 w 56"/>
                  <a:gd name="T17" fmla="*/ 7612 h 57"/>
                  <a:gd name="T18" fmla="*/ 38 w 56"/>
                  <a:gd name="T19" fmla="*/ 7616 h 57"/>
                  <a:gd name="T20" fmla="*/ 34 w 56"/>
                  <a:gd name="T21" fmla="*/ 7618 h 57"/>
                  <a:gd name="T22" fmla="*/ 42 w 56"/>
                  <a:gd name="T23" fmla="*/ 7618 h 57"/>
                  <a:gd name="T24" fmla="*/ 46 w 56"/>
                  <a:gd name="T25" fmla="*/ 7615 h 57"/>
                  <a:gd name="T26" fmla="*/ 50 w 56"/>
                  <a:gd name="T27" fmla="*/ 7611 h 57"/>
                  <a:gd name="T28" fmla="*/ 52 w 56"/>
                  <a:gd name="T29" fmla="*/ 7606 h 57"/>
                  <a:gd name="T30" fmla="*/ 55 w 56"/>
                  <a:gd name="T31" fmla="*/ 7602 h 57"/>
                  <a:gd name="T32" fmla="*/ 56 w 56"/>
                  <a:gd name="T33" fmla="*/ 7597 h 57"/>
                  <a:gd name="T34" fmla="*/ 56 w 56"/>
                  <a:gd name="T35" fmla="*/ 7587 h 57"/>
                  <a:gd name="T36" fmla="*/ 55 w 56"/>
                  <a:gd name="T37" fmla="*/ 7583 h 57"/>
                  <a:gd name="T38" fmla="*/ 50 w 56"/>
                  <a:gd name="T39" fmla="*/ 7574 h 57"/>
                  <a:gd name="T40" fmla="*/ 47 w 56"/>
                  <a:gd name="T41" fmla="*/ 7571 h 57"/>
                  <a:gd name="T42" fmla="*/ 43 w 56"/>
                  <a:gd name="T43" fmla="*/ 7568 h 5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6" h="57">
                    <a:moveTo>
                      <a:pt x="43" y="4"/>
                    </a:moveTo>
                    <a:lnTo>
                      <a:pt x="31" y="4"/>
                    </a:lnTo>
                    <a:lnTo>
                      <a:pt x="35" y="6"/>
                    </a:lnTo>
                    <a:lnTo>
                      <a:pt x="38" y="10"/>
                    </a:lnTo>
                    <a:lnTo>
                      <a:pt x="43" y="15"/>
                    </a:lnTo>
                    <a:lnTo>
                      <a:pt x="45" y="22"/>
                    </a:lnTo>
                    <a:lnTo>
                      <a:pt x="45" y="39"/>
                    </a:lnTo>
                    <a:lnTo>
                      <a:pt x="44" y="45"/>
                    </a:lnTo>
                    <a:lnTo>
                      <a:pt x="41" y="48"/>
                    </a:lnTo>
                    <a:lnTo>
                      <a:pt x="38" y="52"/>
                    </a:lnTo>
                    <a:lnTo>
                      <a:pt x="34" y="54"/>
                    </a:lnTo>
                    <a:lnTo>
                      <a:pt x="42" y="54"/>
                    </a:lnTo>
                    <a:lnTo>
                      <a:pt x="46" y="51"/>
                    </a:lnTo>
                    <a:lnTo>
                      <a:pt x="50" y="47"/>
                    </a:lnTo>
                    <a:lnTo>
                      <a:pt x="52" y="42"/>
                    </a:lnTo>
                    <a:lnTo>
                      <a:pt x="55" y="38"/>
                    </a:lnTo>
                    <a:lnTo>
                      <a:pt x="56" y="33"/>
                    </a:lnTo>
                    <a:lnTo>
                      <a:pt x="56" y="23"/>
                    </a:lnTo>
                    <a:lnTo>
                      <a:pt x="55" y="19"/>
                    </a:lnTo>
                    <a:lnTo>
                      <a:pt x="50" y="10"/>
                    </a:lnTo>
                    <a:lnTo>
                      <a:pt x="47" y="7"/>
                    </a:lnTo>
                    <a:lnTo>
                      <a:pt x="43" y="4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10" name="Group 191"/>
            <p:cNvGrpSpPr>
              <a:grpSpLocks/>
            </p:cNvGrpSpPr>
            <p:nvPr/>
          </p:nvGrpSpPr>
          <p:grpSpPr bwMode="auto">
            <a:xfrm>
              <a:off x="1275" y="7517"/>
              <a:ext cx="4388" cy="2"/>
              <a:chOff x="1275" y="7517"/>
              <a:chExt cx="4388" cy="2"/>
            </a:xfrm>
          </p:grpSpPr>
          <p:sp>
            <p:nvSpPr>
              <p:cNvPr id="61062" name="Freeform 192"/>
              <p:cNvSpPr>
                <a:spLocks/>
              </p:cNvSpPr>
              <p:nvPr/>
            </p:nvSpPr>
            <p:spPr bwMode="auto">
              <a:xfrm>
                <a:off x="1275" y="7517"/>
                <a:ext cx="4388" cy="2"/>
              </a:xfrm>
              <a:custGeom>
                <a:avLst/>
                <a:gdLst>
                  <a:gd name="T0" fmla="*/ 0 w 4388"/>
                  <a:gd name="T1" fmla="*/ 0 h 2"/>
                  <a:gd name="T2" fmla="*/ 4388 w 4388"/>
                  <a:gd name="T3" fmla="*/ 0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388" h="2">
                    <a:moveTo>
                      <a:pt x="0" y="0"/>
                    </a:moveTo>
                    <a:lnTo>
                      <a:pt x="4388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11" name="Group 193"/>
            <p:cNvGrpSpPr>
              <a:grpSpLocks/>
            </p:cNvGrpSpPr>
            <p:nvPr/>
          </p:nvGrpSpPr>
          <p:grpSpPr bwMode="auto">
            <a:xfrm>
              <a:off x="1275" y="1366"/>
              <a:ext cx="4388" cy="2"/>
              <a:chOff x="1275" y="1366"/>
              <a:chExt cx="4388" cy="2"/>
            </a:xfrm>
          </p:grpSpPr>
          <p:sp>
            <p:nvSpPr>
              <p:cNvPr id="61061" name="Freeform 194"/>
              <p:cNvSpPr>
                <a:spLocks/>
              </p:cNvSpPr>
              <p:nvPr/>
            </p:nvSpPr>
            <p:spPr bwMode="auto">
              <a:xfrm>
                <a:off x="1275" y="1366"/>
                <a:ext cx="4388" cy="2"/>
              </a:xfrm>
              <a:custGeom>
                <a:avLst/>
                <a:gdLst>
                  <a:gd name="T0" fmla="*/ 0 w 4388"/>
                  <a:gd name="T1" fmla="*/ 0 h 2"/>
                  <a:gd name="T2" fmla="*/ 4388 w 4388"/>
                  <a:gd name="T3" fmla="*/ 0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388" h="2">
                    <a:moveTo>
                      <a:pt x="0" y="0"/>
                    </a:moveTo>
                    <a:lnTo>
                      <a:pt x="4388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12" name="Group 195"/>
            <p:cNvGrpSpPr>
              <a:grpSpLocks/>
            </p:cNvGrpSpPr>
            <p:nvPr/>
          </p:nvGrpSpPr>
          <p:grpSpPr bwMode="auto">
            <a:xfrm>
              <a:off x="1286" y="7136"/>
              <a:ext cx="2" cy="179"/>
              <a:chOff x="1286" y="7136"/>
              <a:chExt cx="2" cy="179"/>
            </a:xfrm>
          </p:grpSpPr>
          <p:sp>
            <p:nvSpPr>
              <p:cNvPr id="61060" name="Freeform 196"/>
              <p:cNvSpPr>
                <a:spLocks/>
              </p:cNvSpPr>
              <p:nvPr/>
            </p:nvSpPr>
            <p:spPr bwMode="auto">
              <a:xfrm>
                <a:off x="1286" y="7136"/>
                <a:ext cx="2" cy="179"/>
              </a:xfrm>
              <a:custGeom>
                <a:avLst/>
                <a:gdLst>
                  <a:gd name="T0" fmla="*/ 0 w 2"/>
                  <a:gd name="T1" fmla="*/ 7315 h 179"/>
                  <a:gd name="T2" fmla="*/ 0 w 2"/>
                  <a:gd name="T3" fmla="*/ 7136 h 17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179">
                    <a:moveTo>
                      <a:pt x="0" y="179"/>
                    </a:moveTo>
                    <a:lnTo>
                      <a:pt x="0" y="0"/>
                    </a:lnTo>
                  </a:path>
                </a:pathLst>
              </a:custGeom>
              <a:noFill/>
              <a:ln w="14681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13" name="Group 197"/>
            <p:cNvGrpSpPr>
              <a:grpSpLocks/>
            </p:cNvGrpSpPr>
            <p:nvPr/>
          </p:nvGrpSpPr>
          <p:grpSpPr bwMode="auto">
            <a:xfrm>
              <a:off x="5652" y="7136"/>
              <a:ext cx="2" cy="179"/>
              <a:chOff x="5652" y="7136"/>
              <a:chExt cx="2" cy="179"/>
            </a:xfrm>
          </p:grpSpPr>
          <p:sp>
            <p:nvSpPr>
              <p:cNvPr id="61059" name="Freeform 198"/>
              <p:cNvSpPr>
                <a:spLocks/>
              </p:cNvSpPr>
              <p:nvPr/>
            </p:nvSpPr>
            <p:spPr bwMode="auto">
              <a:xfrm>
                <a:off x="5652" y="7136"/>
                <a:ext cx="2" cy="179"/>
              </a:xfrm>
              <a:custGeom>
                <a:avLst/>
                <a:gdLst>
                  <a:gd name="T0" fmla="*/ 0 w 2"/>
                  <a:gd name="T1" fmla="*/ 7315 h 179"/>
                  <a:gd name="T2" fmla="*/ 0 w 2"/>
                  <a:gd name="T3" fmla="*/ 7136 h 17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179">
                    <a:moveTo>
                      <a:pt x="0" y="179"/>
                    </a:moveTo>
                    <a:lnTo>
                      <a:pt x="0" y="0"/>
                    </a:lnTo>
                  </a:path>
                </a:pathLst>
              </a:custGeom>
              <a:noFill/>
              <a:ln w="14681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14" name="Group 199"/>
            <p:cNvGrpSpPr>
              <a:grpSpLocks/>
            </p:cNvGrpSpPr>
            <p:nvPr/>
          </p:nvGrpSpPr>
          <p:grpSpPr bwMode="auto">
            <a:xfrm>
              <a:off x="1286" y="6772"/>
              <a:ext cx="2" cy="182"/>
              <a:chOff x="1286" y="6772"/>
              <a:chExt cx="2" cy="182"/>
            </a:xfrm>
          </p:grpSpPr>
          <p:sp>
            <p:nvSpPr>
              <p:cNvPr id="61058" name="Freeform 200"/>
              <p:cNvSpPr>
                <a:spLocks/>
              </p:cNvSpPr>
              <p:nvPr/>
            </p:nvSpPr>
            <p:spPr bwMode="auto">
              <a:xfrm>
                <a:off x="1286" y="6772"/>
                <a:ext cx="2" cy="182"/>
              </a:xfrm>
              <a:custGeom>
                <a:avLst/>
                <a:gdLst>
                  <a:gd name="T0" fmla="*/ 0 w 2"/>
                  <a:gd name="T1" fmla="*/ 6954 h 182"/>
                  <a:gd name="T2" fmla="*/ 0 w 2"/>
                  <a:gd name="T3" fmla="*/ 6772 h 18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182">
                    <a:moveTo>
                      <a:pt x="0" y="182"/>
                    </a:moveTo>
                    <a:lnTo>
                      <a:pt x="0" y="0"/>
                    </a:lnTo>
                  </a:path>
                </a:pathLst>
              </a:custGeom>
              <a:noFill/>
              <a:ln w="14681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15" name="Group 201"/>
            <p:cNvGrpSpPr>
              <a:grpSpLocks/>
            </p:cNvGrpSpPr>
            <p:nvPr/>
          </p:nvGrpSpPr>
          <p:grpSpPr bwMode="auto">
            <a:xfrm>
              <a:off x="5652" y="6772"/>
              <a:ext cx="2" cy="182"/>
              <a:chOff x="5652" y="6772"/>
              <a:chExt cx="2" cy="182"/>
            </a:xfrm>
          </p:grpSpPr>
          <p:sp>
            <p:nvSpPr>
              <p:cNvPr id="61057" name="Freeform 202"/>
              <p:cNvSpPr>
                <a:spLocks/>
              </p:cNvSpPr>
              <p:nvPr/>
            </p:nvSpPr>
            <p:spPr bwMode="auto">
              <a:xfrm>
                <a:off x="5652" y="6772"/>
                <a:ext cx="2" cy="182"/>
              </a:xfrm>
              <a:custGeom>
                <a:avLst/>
                <a:gdLst>
                  <a:gd name="T0" fmla="*/ 0 w 2"/>
                  <a:gd name="T1" fmla="*/ 6954 h 182"/>
                  <a:gd name="T2" fmla="*/ 0 w 2"/>
                  <a:gd name="T3" fmla="*/ 6772 h 18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182">
                    <a:moveTo>
                      <a:pt x="0" y="182"/>
                    </a:moveTo>
                    <a:lnTo>
                      <a:pt x="0" y="0"/>
                    </a:lnTo>
                  </a:path>
                </a:pathLst>
              </a:custGeom>
              <a:noFill/>
              <a:ln w="14681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16" name="Group 203"/>
            <p:cNvGrpSpPr>
              <a:grpSpLocks/>
            </p:cNvGrpSpPr>
            <p:nvPr/>
          </p:nvGrpSpPr>
          <p:grpSpPr bwMode="auto">
            <a:xfrm>
              <a:off x="1286" y="6404"/>
              <a:ext cx="2" cy="185"/>
              <a:chOff x="1286" y="6404"/>
              <a:chExt cx="2" cy="185"/>
            </a:xfrm>
          </p:grpSpPr>
          <p:sp>
            <p:nvSpPr>
              <p:cNvPr id="61056" name="Freeform 204"/>
              <p:cNvSpPr>
                <a:spLocks/>
              </p:cNvSpPr>
              <p:nvPr/>
            </p:nvSpPr>
            <p:spPr bwMode="auto">
              <a:xfrm>
                <a:off x="1286" y="6404"/>
                <a:ext cx="2" cy="185"/>
              </a:xfrm>
              <a:custGeom>
                <a:avLst/>
                <a:gdLst>
                  <a:gd name="T0" fmla="*/ 0 w 2"/>
                  <a:gd name="T1" fmla="*/ 6589 h 185"/>
                  <a:gd name="T2" fmla="*/ 0 w 2"/>
                  <a:gd name="T3" fmla="*/ 6404 h 18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185">
                    <a:moveTo>
                      <a:pt x="0" y="185"/>
                    </a:moveTo>
                    <a:lnTo>
                      <a:pt x="0" y="0"/>
                    </a:lnTo>
                  </a:path>
                </a:pathLst>
              </a:custGeom>
              <a:noFill/>
              <a:ln w="14681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17" name="Group 205"/>
            <p:cNvGrpSpPr>
              <a:grpSpLocks/>
            </p:cNvGrpSpPr>
            <p:nvPr/>
          </p:nvGrpSpPr>
          <p:grpSpPr bwMode="auto">
            <a:xfrm>
              <a:off x="5652" y="6404"/>
              <a:ext cx="2" cy="185"/>
              <a:chOff x="5652" y="6404"/>
              <a:chExt cx="2" cy="185"/>
            </a:xfrm>
          </p:grpSpPr>
          <p:sp>
            <p:nvSpPr>
              <p:cNvPr id="61055" name="Freeform 206"/>
              <p:cNvSpPr>
                <a:spLocks/>
              </p:cNvSpPr>
              <p:nvPr/>
            </p:nvSpPr>
            <p:spPr bwMode="auto">
              <a:xfrm>
                <a:off x="5652" y="6404"/>
                <a:ext cx="2" cy="185"/>
              </a:xfrm>
              <a:custGeom>
                <a:avLst/>
                <a:gdLst>
                  <a:gd name="T0" fmla="*/ 0 w 2"/>
                  <a:gd name="T1" fmla="*/ 6589 h 185"/>
                  <a:gd name="T2" fmla="*/ 0 w 2"/>
                  <a:gd name="T3" fmla="*/ 6404 h 18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185">
                    <a:moveTo>
                      <a:pt x="0" y="185"/>
                    </a:moveTo>
                    <a:lnTo>
                      <a:pt x="0" y="0"/>
                    </a:lnTo>
                  </a:path>
                </a:pathLst>
              </a:custGeom>
              <a:noFill/>
              <a:ln w="14681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18" name="Group 207"/>
            <p:cNvGrpSpPr>
              <a:grpSpLocks/>
            </p:cNvGrpSpPr>
            <p:nvPr/>
          </p:nvGrpSpPr>
          <p:grpSpPr bwMode="auto">
            <a:xfrm>
              <a:off x="1500" y="3953"/>
              <a:ext cx="136" cy="78"/>
              <a:chOff x="1500" y="3953"/>
              <a:chExt cx="136" cy="78"/>
            </a:xfrm>
          </p:grpSpPr>
          <p:sp>
            <p:nvSpPr>
              <p:cNvPr id="61054" name="Freeform 208"/>
              <p:cNvSpPr>
                <a:spLocks/>
              </p:cNvSpPr>
              <p:nvPr/>
            </p:nvSpPr>
            <p:spPr bwMode="auto">
              <a:xfrm>
                <a:off x="1500" y="3953"/>
                <a:ext cx="136" cy="78"/>
              </a:xfrm>
              <a:custGeom>
                <a:avLst/>
                <a:gdLst>
                  <a:gd name="T0" fmla="*/ 113 w 136"/>
                  <a:gd name="T1" fmla="*/ 3953 h 78"/>
                  <a:gd name="T2" fmla="*/ 84 w 136"/>
                  <a:gd name="T3" fmla="*/ 3956 h 78"/>
                  <a:gd name="T4" fmla="*/ 26 w 136"/>
                  <a:gd name="T5" fmla="*/ 3973 h 78"/>
                  <a:gd name="T6" fmla="*/ 0 w 136"/>
                  <a:gd name="T7" fmla="*/ 4008 h 78"/>
                  <a:gd name="T8" fmla="*/ 0 w 136"/>
                  <a:gd name="T9" fmla="*/ 4011 h 78"/>
                  <a:gd name="T10" fmla="*/ 18 w 136"/>
                  <a:gd name="T11" fmla="*/ 4031 h 78"/>
                  <a:gd name="T12" fmla="*/ 75 w 136"/>
                  <a:gd name="T13" fmla="*/ 4022 h 78"/>
                  <a:gd name="T14" fmla="*/ 116 w 136"/>
                  <a:gd name="T15" fmla="*/ 4005 h 78"/>
                  <a:gd name="T16" fmla="*/ 136 w 136"/>
                  <a:gd name="T17" fmla="*/ 3976 h 78"/>
                  <a:gd name="T18" fmla="*/ 113 w 136"/>
                  <a:gd name="T19" fmla="*/ 3953 h 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6" h="78">
                    <a:moveTo>
                      <a:pt x="113" y="0"/>
                    </a:moveTo>
                    <a:lnTo>
                      <a:pt x="84" y="3"/>
                    </a:lnTo>
                    <a:lnTo>
                      <a:pt x="26" y="20"/>
                    </a:lnTo>
                    <a:lnTo>
                      <a:pt x="0" y="55"/>
                    </a:lnTo>
                    <a:lnTo>
                      <a:pt x="0" y="58"/>
                    </a:lnTo>
                    <a:lnTo>
                      <a:pt x="18" y="78"/>
                    </a:lnTo>
                    <a:lnTo>
                      <a:pt x="75" y="69"/>
                    </a:lnTo>
                    <a:lnTo>
                      <a:pt x="116" y="52"/>
                    </a:lnTo>
                    <a:lnTo>
                      <a:pt x="136" y="23"/>
                    </a:lnTo>
                    <a:lnTo>
                      <a:pt x="113" y="0"/>
                    </a:lnTo>
                  </a:path>
                </a:pathLst>
              </a:custGeom>
              <a:solidFill>
                <a:srgbClr val="C9CB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19" name="Group 209"/>
            <p:cNvGrpSpPr>
              <a:grpSpLocks/>
            </p:cNvGrpSpPr>
            <p:nvPr/>
          </p:nvGrpSpPr>
          <p:grpSpPr bwMode="auto">
            <a:xfrm>
              <a:off x="1500" y="3953"/>
              <a:ext cx="136" cy="78"/>
              <a:chOff x="1500" y="3953"/>
              <a:chExt cx="136" cy="78"/>
            </a:xfrm>
          </p:grpSpPr>
          <p:sp>
            <p:nvSpPr>
              <p:cNvPr id="61053" name="Freeform 210"/>
              <p:cNvSpPr>
                <a:spLocks/>
              </p:cNvSpPr>
              <p:nvPr/>
            </p:nvSpPr>
            <p:spPr bwMode="auto">
              <a:xfrm>
                <a:off x="1500" y="3953"/>
                <a:ext cx="136" cy="78"/>
              </a:xfrm>
              <a:custGeom>
                <a:avLst/>
                <a:gdLst>
                  <a:gd name="T0" fmla="*/ 0 w 136"/>
                  <a:gd name="T1" fmla="*/ 4011 h 78"/>
                  <a:gd name="T2" fmla="*/ 18 w 136"/>
                  <a:gd name="T3" fmla="*/ 4031 h 78"/>
                  <a:gd name="T4" fmla="*/ 75 w 136"/>
                  <a:gd name="T5" fmla="*/ 4022 h 78"/>
                  <a:gd name="T6" fmla="*/ 116 w 136"/>
                  <a:gd name="T7" fmla="*/ 4005 h 78"/>
                  <a:gd name="T8" fmla="*/ 136 w 136"/>
                  <a:gd name="T9" fmla="*/ 3976 h 78"/>
                  <a:gd name="T10" fmla="*/ 113 w 136"/>
                  <a:gd name="T11" fmla="*/ 3953 h 78"/>
                  <a:gd name="T12" fmla="*/ 84 w 136"/>
                  <a:gd name="T13" fmla="*/ 3956 h 78"/>
                  <a:gd name="T14" fmla="*/ 26 w 136"/>
                  <a:gd name="T15" fmla="*/ 3973 h 78"/>
                  <a:gd name="T16" fmla="*/ 0 w 136"/>
                  <a:gd name="T17" fmla="*/ 4008 h 78"/>
                  <a:gd name="T18" fmla="*/ 0 w 136"/>
                  <a:gd name="T19" fmla="*/ 4011 h 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6" h="78">
                    <a:moveTo>
                      <a:pt x="0" y="58"/>
                    </a:moveTo>
                    <a:lnTo>
                      <a:pt x="18" y="78"/>
                    </a:lnTo>
                    <a:lnTo>
                      <a:pt x="75" y="69"/>
                    </a:lnTo>
                    <a:lnTo>
                      <a:pt x="116" y="52"/>
                    </a:lnTo>
                    <a:lnTo>
                      <a:pt x="136" y="23"/>
                    </a:lnTo>
                    <a:lnTo>
                      <a:pt x="113" y="0"/>
                    </a:lnTo>
                    <a:lnTo>
                      <a:pt x="84" y="3"/>
                    </a:lnTo>
                    <a:lnTo>
                      <a:pt x="26" y="20"/>
                    </a:lnTo>
                    <a:lnTo>
                      <a:pt x="0" y="55"/>
                    </a:lnTo>
                    <a:lnTo>
                      <a:pt x="0" y="58"/>
                    </a:lnTo>
                    <a:close/>
                  </a:path>
                </a:pathLst>
              </a:custGeom>
              <a:noFill/>
              <a:ln w="5512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20" name="Group 211"/>
            <p:cNvGrpSpPr>
              <a:grpSpLocks/>
            </p:cNvGrpSpPr>
            <p:nvPr/>
          </p:nvGrpSpPr>
          <p:grpSpPr bwMode="auto">
            <a:xfrm>
              <a:off x="2151" y="5002"/>
              <a:ext cx="17" cy="14"/>
              <a:chOff x="2151" y="5002"/>
              <a:chExt cx="17" cy="14"/>
            </a:xfrm>
          </p:grpSpPr>
          <p:sp>
            <p:nvSpPr>
              <p:cNvPr id="61052" name="Freeform 212"/>
              <p:cNvSpPr>
                <a:spLocks/>
              </p:cNvSpPr>
              <p:nvPr/>
            </p:nvSpPr>
            <p:spPr bwMode="auto">
              <a:xfrm>
                <a:off x="2151" y="5002"/>
                <a:ext cx="17" cy="14"/>
              </a:xfrm>
              <a:custGeom>
                <a:avLst/>
                <a:gdLst>
                  <a:gd name="T0" fmla="*/ 17 w 17"/>
                  <a:gd name="T1" fmla="*/ 5002 h 14"/>
                  <a:gd name="T2" fmla="*/ 0 w 17"/>
                  <a:gd name="T3" fmla="*/ 5017 h 14"/>
                  <a:gd name="T4" fmla="*/ 14 w 17"/>
                  <a:gd name="T5" fmla="*/ 5011 h 14"/>
                  <a:gd name="T6" fmla="*/ 17 w 17"/>
                  <a:gd name="T7" fmla="*/ 5011 h 14"/>
                  <a:gd name="T8" fmla="*/ 17 w 17"/>
                  <a:gd name="T9" fmla="*/ 5002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" h="14">
                    <a:moveTo>
                      <a:pt x="17" y="0"/>
                    </a:moveTo>
                    <a:lnTo>
                      <a:pt x="0" y="15"/>
                    </a:lnTo>
                    <a:lnTo>
                      <a:pt x="14" y="9"/>
                    </a:lnTo>
                    <a:lnTo>
                      <a:pt x="17" y="9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C9CB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21" name="Group 213"/>
            <p:cNvGrpSpPr>
              <a:grpSpLocks/>
            </p:cNvGrpSpPr>
            <p:nvPr/>
          </p:nvGrpSpPr>
          <p:grpSpPr bwMode="auto">
            <a:xfrm>
              <a:off x="2015" y="4971"/>
              <a:ext cx="101" cy="81"/>
              <a:chOff x="2015" y="4971"/>
              <a:chExt cx="101" cy="81"/>
            </a:xfrm>
          </p:grpSpPr>
          <p:sp>
            <p:nvSpPr>
              <p:cNvPr id="61050" name="Freeform 214"/>
              <p:cNvSpPr>
                <a:spLocks/>
              </p:cNvSpPr>
              <p:nvPr/>
            </p:nvSpPr>
            <p:spPr bwMode="auto">
              <a:xfrm>
                <a:off x="2015" y="4971"/>
                <a:ext cx="101" cy="81"/>
              </a:xfrm>
              <a:custGeom>
                <a:avLst/>
                <a:gdLst>
                  <a:gd name="T0" fmla="*/ 87 w 101"/>
                  <a:gd name="T1" fmla="*/ 4979 h 81"/>
                  <a:gd name="T2" fmla="*/ 72 w 101"/>
                  <a:gd name="T3" fmla="*/ 4982 h 81"/>
                  <a:gd name="T4" fmla="*/ 63 w 101"/>
                  <a:gd name="T5" fmla="*/ 4999 h 81"/>
                  <a:gd name="T6" fmla="*/ 14 w 101"/>
                  <a:gd name="T7" fmla="*/ 5014 h 81"/>
                  <a:gd name="T8" fmla="*/ 32 w 101"/>
                  <a:gd name="T9" fmla="*/ 5020 h 81"/>
                  <a:gd name="T10" fmla="*/ 0 w 101"/>
                  <a:gd name="T11" fmla="*/ 5023 h 81"/>
                  <a:gd name="T12" fmla="*/ 29 w 101"/>
                  <a:gd name="T13" fmla="*/ 5031 h 81"/>
                  <a:gd name="T14" fmla="*/ 43 w 101"/>
                  <a:gd name="T15" fmla="*/ 5051 h 81"/>
                  <a:gd name="T16" fmla="*/ 37 w 101"/>
                  <a:gd name="T17" fmla="*/ 5040 h 81"/>
                  <a:gd name="T18" fmla="*/ 61 w 101"/>
                  <a:gd name="T19" fmla="*/ 5031 h 81"/>
                  <a:gd name="T20" fmla="*/ 49 w 101"/>
                  <a:gd name="T21" fmla="*/ 5025 h 81"/>
                  <a:gd name="T22" fmla="*/ 101 w 101"/>
                  <a:gd name="T23" fmla="*/ 4991 h 81"/>
                  <a:gd name="T24" fmla="*/ 89 w 101"/>
                  <a:gd name="T25" fmla="*/ 4991 h 81"/>
                  <a:gd name="T26" fmla="*/ 87 w 101"/>
                  <a:gd name="T27" fmla="*/ 4979 h 8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1">
                    <a:moveTo>
                      <a:pt x="87" y="8"/>
                    </a:moveTo>
                    <a:lnTo>
                      <a:pt x="72" y="11"/>
                    </a:lnTo>
                    <a:lnTo>
                      <a:pt x="63" y="28"/>
                    </a:lnTo>
                    <a:lnTo>
                      <a:pt x="14" y="43"/>
                    </a:lnTo>
                    <a:lnTo>
                      <a:pt x="32" y="49"/>
                    </a:lnTo>
                    <a:lnTo>
                      <a:pt x="0" y="52"/>
                    </a:lnTo>
                    <a:lnTo>
                      <a:pt x="29" y="60"/>
                    </a:lnTo>
                    <a:lnTo>
                      <a:pt x="43" y="80"/>
                    </a:lnTo>
                    <a:lnTo>
                      <a:pt x="37" y="69"/>
                    </a:lnTo>
                    <a:lnTo>
                      <a:pt x="61" y="60"/>
                    </a:lnTo>
                    <a:lnTo>
                      <a:pt x="49" y="54"/>
                    </a:lnTo>
                    <a:lnTo>
                      <a:pt x="101" y="20"/>
                    </a:lnTo>
                    <a:lnTo>
                      <a:pt x="89" y="20"/>
                    </a:lnTo>
                    <a:lnTo>
                      <a:pt x="87" y="8"/>
                    </a:lnTo>
                  </a:path>
                </a:pathLst>
              </a:custGeom>
              <a:solidFill>
                <a:srgbClr val="C9CB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51" name="Freeform 215"/>
              <p:cNvSpPr>
                <a:spLocks/>
              </p:cNvSpPr>
              <p:nvPr/>
            </p:nvSpPr>
            <p:spPr bwMode="auto">
              <a:xfrm>
                <a:off x="2015" y="4971"/>
                <a:ext cx="101" cy="81"/>
              </a:xfrm>
              <a:custGeom>
                <a:avLst/>
                <a:gdLst>
                  <a:gd name="T0" fmla="*/ 98 w 101"/>
                  <a:gd name="T1" fmla="*/ 4971 h 81"/>
                  <a:gd name="T2" fmla="*/ 89 w 101"/>
                  <a:gd name="T3" fmla="*/ 4991 h 81"/>
                  <a:gd name="T4" fmla="*/ 101 w 101"/>
                  <a:gd name="T5" fmla="*/ 4991 h 81"/>
                  <a:gd name="T6" fmla="*/ 98 w 101"/>
                  <a:gd name="T7" fmla="*/ 4971 h 8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1" h="81">
                    <a:moveTo>
                      <a:pt x="98" y="0"/>
                    </a:moveTo>
                    <a:lnTo>
                      <a:pt x="89" y="20"/>
                    </a:lnTo>
                    <a:lnTo>
                      <a:pt x="101" y="20"/>
                    </a:lnTo>
                    <a:lnTo>
                      <a:pt x="98" y="0"/>
                    </a:lnTo>
                  </a:path>
                </a:pathLst>
              </a:custGeom>
              <a:solidFill>
                <a:srgbClr val="C9CB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22" name="Group 216"/>
            <p:cNvGrpSpPr>
              <a:grpSpLocks/>
            </p:cNvGrpSpPr>
            <p:nvPr/>
          </p:nvGrpSpPr>
          <p:grpSpPr bwMode="auto">
            <a:xfrm>
              <a:off x="2024" y="5037"/>
              <a:ext cx="29" cy="23"/>
              <a:chOff x="2024" y="5037"/>
              <a:chExt cx="29" cy="23"/>
            </a:xfrm>
          </p:grpSpPr>
          <p:sp>
            <p:nvSpPr>
              <p:cNvPr id="61049" name="Freeform 217"/>
              <p:cNvSpPr>
                <a:spLocks/>
              </p:cNvSpPr>
              <p:nvPr/>
            </p:nvSpPr>
            <p:spPr bwMode="auto">
              <a:xfrm>
                <a:off x="2024" y="5037"/>
                <a:ext cx="29" cy="23"/>
              </a:xfrm>
              <a:custGeom>
                <a:avLst/>
                <a:gdLst>
                  <a:gd name="T0" fmla="*/ 0 w 29"/>
                  <a:gd name="T1" fmla="*/ 5037 h 23"/>
                  <a:gd name="T2" fmla="*/ 5 w 29"/>
                  <a:gd name="T3" fmla="*/ 5060 h 23"/>
                  <a:gd name="T4" fmla="*/ 28 w 29"/>
                  <a:gd name="T5" fmla="*/ 5060 h 23"/>
                  <a:gd name="T6" fmla="*/ 0 w 29"/>
                  <a:gd name="T7" fmla="*/ 5037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23">
                    <a:moveTo>
                      <a:pt x="0" y="0"/>
                    </a:moveTo>
                    <a:lnTo>
                      <a:pt x="5" y="23"/>
                    </a:lnTo>
                    <a:lnTo>
                      <a:pt x="28" y="2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9CB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23" name="Group 218"/>
            <p:cNvGrpSpPr>
              <a:grpSpLocks/>
            </p:cNvGrpSpPr>
            <p:nvPr/>
          </p:nvGrpSpPr>
          <p:grpSpPr bwMode="auto">
            <a:xfrm>
              <a:off x="2015" y="4971"/>
              <a:ext cx="101" cy="81"/>
              <a:chOff x="2015" y="4971"/>
              <a:chExt cx="101" cy="81"/>
            </a:xfrm>
          </p:grpSpPr>
          <p:sp>
            <p:nvSpPr>
              <p:cNvPr id="61048" name="Freeform 219"/>
              <p:cNvSpPr>
                <a:spLocks/>
              </p:cNvSpPr>
              <p:nvPr/>
            </p:nvSpPr>
            <p:spPr bwMode="auto">
              <a:xfrm>
                <a:off x="2015" y="4971"/>
                <a:ext cx="101" cy="81"/>
              </a:xfrm>
              <a:custGeom>
                <a:avLst/>
                <a:gdLst>
                  <a:gd name="T0" fmla="*/ 0 w 101"/>
                  <a:gd name="T1" fmla="*/ 5023 h 81"/>
                  <a:gd name="T2" fmla="*/ 29 w 101"/>
                  <a:gd name="T3" fmla="*/ 5031 h 81"/>
                  <a:gd name="T4" fmla="*/ 43 w 101"/>
                  <a:gd name="T5" fmla="*/ 5051 h 81"/>
                  <a:gd name="T6" fmla="*/ 37 w 101"/>
                  <a:gd name="T7" fmla="*/ 5040 h 81"/>
                  <a:gd name="T8" fmla="*/ 61 w 101"/>
                  <a:gd name="T9" fmla="*/ 5031 h 81"/>
                  <a:gd name="T10" fmla="*/ 49 w 101"/>
                  <a:gd name="T11" fmla="*/ 5025 h 81"/>
                  <a:gd name="T12" fmla="*/ 101 w 101"/>
                  <a:gd name="T13" fmla="*/ 4991 h 81"/>
                  <a:gd name="T14" fmla="*/ 98 w 101"/>
                  <a:gd name="T15" fmla="*/ 4971 h 81"/>
                  <a:gd name="T16" fmla="*/ 89 w 101"/>
                  <a:gd name="T17" fmla="*/ 4991 h 81"/>
                  <a:gd name="T18" fmla="*/ 87 w 101"/>
                  <a:gd name="T19" fmla="*/ 4979 h 81"/>
                  <a:gd name="T20" fmla="*/ 72 w 101"/>
                  <a:gd name="T21" fmla="*/ 4982 h 81"/>
                  <a:gd name="T22" fmla="*/ 63 w 101"/>
                  <a:gd name="T23" fmla="*/ 4999 h 81"/>
                  <a:gd name="T24" fmla="*/ 14 w 101"/>
                  <a:gd name="T25" fmla="*/ 5014 h 81"/>
                  <a:gd name="T26" fmla="*/ 32 w 101"/>
                  <a:gd name="T27" fmla="*/ 5020 h 81"/>
                  <a:gd name="T28" fmla="*/ 0 w 101"/>
                  <a:gd name="T29" fmla="*/ 5023 h 8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01" h="81">
                    <a:moveTo>
                      <a:pt x="0" y="52"/>
                    </a:moveTo>
                    <a:lnTo>
                      <a:pt x="29" y="60"/>
                    </a:lnTo>
                    <a:lnTo>
                      <a:pt x="43" y="80"/>
                    </a:lnTo>
                    <a:lnTo>
                      <a:pt x="37" y="69"/>
                    </a:lnTo>
                    <a:lnTo>
                      <a:pt x="61" y="60"/>
                    </a:lnTo>
                    <a:lnTo>
                      <a:pt x="49" y="54"/>
                    </a:lnTo>
                    <a:lnTo>
                      <a:pt x="101" y="20"/>
                    </a:lnTo>
                    <a:lnTo>
                      <a:pt x="98" y="0"/>
                    </a:lnTo>
                    <a:lnTo>
                      <a:pt x="89" y="20"/>
                    </a:lnTo>
                    <a:lnTo>
                      <a:pt x="87" y="8"/>
                    </a:lnTo>
                    <a:lnTo>
                      <a:pt x="72" y="11"/>
                    </a:lnTo>
                    <a:lnTo>
                      <a:pt x="63" y="28"/>
                    </a:lnTo>
                    <a:lnTo>
                      <a:pt x="14" y="43"/>
                    </a:lnTo>
                    <a:lnTo>
                      <a:pt x="32" y="49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5512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24" name="Group 220"/>
            <p:cNvGrpSpPr>
              <a:grpSpLocks/>
            </p:cNvGrpSpPr>
            <p:nvPr/>
          </p:nvGrpSpPr>
          <p:grpSpPr bwMode="auto">
            <a:xfrm>
              <a:off x="2151" y="5002"/>
              <a:ext cx="17" cy="14"/>
              <a:chOff x="2151" y="5002"/>
              <a:chExt cx="17" cy="14"/>
            </a:xfrm>
          </p:grpSpPr>
          <p:sp>
            <p:nvSpPr>
              <p:cNvPr id="61047" name="Freeform 221"/>
              <p:cNvSpPr>
                <a:spLocks/>
              </p:cNvSpPr>
              <p:nvPr/>
            </p:nvSpPr>
            <p:spPr bwMode="auto">
              <a:xfrm>
                <a:off x="2151" y="5002"/>
                <a:ext cx="17" cy="14"/>
              </a:xfrm>
              <a:custGeom>
                <a:avLst/>
                <a:gdLst>
                  <a:gd name="T0" fmla="*/ 17 w 17"/>
                  <a:gd name="T1" fmla="*/ 5002 h 14"/>
                  <a:gd name="T2" fmla="*/ 0 w 17"/>
                  <a:gd name="T3" fmla="*/ 5017 h 14"/>
                  <a:gd name="T4" fmla="*/ 14 w 17"/>
                  <a:gd name="T5" fmla="*/ 5011 h 14"/>
                  <a:gd name="T6" fmla="*/ 17 w 17"/>
                  <a:gd name="T7" fmla="*/ 5011 h 1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" h="14">
                    <a:moveTo>
                      <a:pt x="17" y="0"/>
                    </a:moveTo>
                    <a:lnTo>
                      <a:pt x="0" y="15"/>
                    </a:lnTo>
                    <a:lnTo>
                      <a:pt x="14" y="9"/>
                    </a:lnTo>
                    <a:lnTo>
                      <a:pt x="17" y="9"/>
                    </a:lnTo>
                  </a:path>
                </a:pathLst>
              </a:custGeom>
              <a:noFill/>
              <a:ln w="5512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25" name="Group 222"/>
            <p:cNvGrpSpPr>
              <a:grpSpLocks/>
            </p:cNvGrpSpPr>
            <p:nvPr/>
          </p:nvGrpSpPr>
          <p:grpSpPr bwMode="auto">
            <a:xfrm>
              <a:off x="2024" y="5037"/>
              <a:ext cx="29" cy="23"/>
              <a:chOff x="2024" y="5037"/>
              <a:chExt cx="29" cy="23"/>
            </a:xfrm>
          </p:grpSpPr>
          <p:sp>
            <p:nvSpPr>
              <p:cNvPr id="61046" name="Freeform 223"/>
              <p:cNvSpPr>
                <a:spLocks/>
              </p:cNvSpPr>
              <p:nvPr/>
            </p:nvSpPr>
            <p:spPr bwMode="auto">
              <a:xfrm>
                <a:off x="2024" y="5037"/>
                <a:ext cx="29" cy="23"/>
              </a:xfrm>
              <a:custGeom>
                <a:avLst/>
                <a:gdLst>
                  <a:gd name="T0" fmla="*/ 0 w 29"/>
                  <a:gd name="T1" fmla="*/ 5037 h 23"/>
                  <a:gd name="T2" fmla="*/ 5 w 29"/>
                  <a:gd name="T3" fmla="*/ 5060 h 23"/>
                  <a:gd name="T4" fmla="*/ 28 w 29"/>
                  <a:gd name="T5" fmla="*/ 5060 h 23"/>
                  <a:gd name="T6" fmla="*/ 0 w 29"/>
                  <a:gd name="T7" fmla="*/ 5037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23">
                    <a:moveTo>
                      <a:pt x="0" y="0"/>
                    </a:moveTo>
                    <a:lnTo>
                      <a:pt x="5" y="23"/>
                    </a:lnTo>
                    <a:lnTo>
                      <a:pt x="28" y="2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5512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26" name="Group 224"/>
            <p:cNvGrpSpPr>
              <a:grpSpLocks/>
            </p:cNvGrpSpPr>
            <p:nvPr/>
          </p:nvGrpSpPr>
          <p:grpSpPr bwMode="auto">
            <a:xfrm>
              <a:off x="2029" y="5066"/>
              <a:ext cx="12" cy="6"/>
              <a:chOff x="2029" y="5066"/>
              <a:chExt cx="12" cy="6"/>
            </a:xfrm>
          </p:grpSpPr>
          <p:sp>
            <p:nvSpPr>
              <p:cNvPr id="61045" name="Freeform 225"/>
              <p:cNvSpPr>
                <a:spLocks/>
              </p:cNvSpPr>
              <p:nvPr/>
            </p:nvSpPr>
            <p:spPr bwMode="auto">
              <a:xfrm>
                <a:off x="2029" y="5066"/>
                <a:ext cx="12" cy="6"/>
              </a:xfrm>
              <a:custGeom>
                <a:avLst/>
                <a:gdLst>
                  <a:gd name="T0" fmla="*/ 0 w 12"/>
                  <a:gd name="T1" fmla="*/ 5066 h 6"/>
                  <a:gd name="T2" fmla="*/ 12 w 12"/>
                  <a:gd name="T3" fmla="*/ 5072 h 6"/>
                  <a:gd name="T4" fmla="*/ 0 w 12"/>
                  <a:gd name="T5" fmla="*/ 5066 h 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5512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27" name="Group 226"/>
            <p:cNvGrpSpPr>
              <a:grpSpLocks/>
            </p:cNvGrpSpPr>
            <p:nvPr/>
          </p:nvGrpSpPr>
          <p:grpSpPr bwMode="auto">
            <a:xfrm>
              <a:off x="2018" y="5060"/>
              <a:ext cx="6" cy="9"/>
              <a:chOff x="2018" y="5060"/>
              <a:chExt cx="6" cy="9"/>
            </a:xfrm>
          </p:grpSpPr>
          <p:sp>
            <p:nvSpPr>
              <p:cNvPr id="61044" name="Freeform 227"/>
              <p:cNvSpPr>
                <a:spLocks/>
              </p:cNvSpPr>
              <p:nvPr/>
            </p:nvSpPr>
            <p:spPr bwMode="auto">
              <a:xfrm>
                <a:off x="2018" y="5060"/>
                <a:ext cx="6" cy="9"/>
              </a:xfrm>
              <a:custGeom>
                <a:avLst/>
                <a:gdLst>
                  <a:gd name="T0" fmla="*/ 0 w 6"/>
                  <a:gd name="T1" fmla="*/ 5069 h 9"/>
                  <a:gd name="T2" fmla="*/ 6 w 6"/>
                  <a:gd name="T3" fmla="*/ 5060 h 9"/>
                  <a:gd name="T4" fmla="*/ 0 w 6"/>
                  <a:gd name="T5" fmla="*/ 5069 h 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9">
                    <a:moveTo>
                      <a:pt x="0" y="9"/>
                    </a:moveTo>
                    <a:lnTo>
                      <a:pt x="6" y="0"/>
                    </a:lnTo>
                    <a:lnTo>
                      <a:pt x="0" y="9"/>
                    </a:lnTo>
                    <a:close/>
                  </a:path>
                </a:pathLst>
              </a:custGeom>
              <a:noFill/>
              <a:ln w="5512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28" name="Group 228"/>
            <p:cNvGrpSpPr>
              <a:grpSpLocks/>
            </p:cNvGrpSpPr>
            <p:nvPr/>
          </p:nvGrpSpPr>
          <p:grpSpPr bwMode="auto">
            <a:xfrm>
              <a:off x="2168" y="4999"/>
              <a:ext cx="3" cy="12"/>
              <a:chOff x="2168" y="4999"/>
              <a:chExt cx="3" cy="12"/>
            </a:xfrm>
          </p:grpSpPr>
          <p:sp>
            <p:nvSpPr>
              <p:cNvPr id="61043" name="Freeform 229"/>
              <p:cNvSpPr>
                <a:spLocks/>
              </p:cNvSpPr>
              <p:nvPr/>
            </p:nvSpPr>
            <p:spPr bwMode="auto">
              <a:xfrm>
                <a:off x="2168" y="4999"/>
                <a:ext cx="3" cy="12"/>
              </a:xfrm>
              <a:custGeom>
                <a:avLst/>
                <a:gdLst>
                  <a:gd name="T0" fmla="*/ 3 w 3"/>
                  <a:gd name="T1" fmla="*/ 4999 h 12"/>
                  <a:gd name="T2" fmla="*/ 0 w 3"/>
                  <a:gd name="T3" fmla="*/ 5002 h 12"/>
                  <a:gd name="T4" fmla="*/ 0 w 3"/>
                  <a:gd name="T5" fmla="*/ 5011 h 12"/>
                  <a:gd name="T6" fmla="*/ 3 w 3"/>
                  <a:gd name="T7" fmla="*/ 4999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lnTo>
                      <a:pt x="0" y="3"/>
                    </a:lnTo>
                    <a:lnTo>
                      <a:pt x="0" y="12"/>
                    </a:lnTo>
                    <a:lnTo>
                      <a:pt x="3" y="0"/>
                    </a:lnTo>
                  </a:path>
                </a:pathLst>
              </a:custGeom>
              <a:solidFill>
                <a:srgbClr val="C9CB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29" name="Group 230"/>
            <p:cNvGrpSpPr>
              <a:grpSpLocks/>
            </p:cNvGrpSpPr>
            <p:nvPr/>
          </p:nvGrpSpPr>
          <p:grpSpPr bwMode="auto">
            <a:xfrm>
              <a:off x="2168" y="4999"/>
              <a:ext cx="3" cy="12"/>
              <a:chOff x="2168" y="4999"/>
              <a:chExt cx="3" cy="12"/>
            </a:xfrm>
          </p:grpSpPr>
          <p:sp>
            <p:nvSpPr>
              <p:cNvPr id="61042" name="Freeform 231"/>
              <p:cNvSpPr>
                <a:spLocks/>
              </p:cNvSpPr>
              <p:nvPr/>
            </p:nvSpPr>
            <p:spPr bwMode="auto">
              <a:xfrm>
                <a:off x="2168" y="4999"/>
                <a:ext cx="3" cy="12"/>
              </a:xfrm>
              <a:custGeom>
                <a:avLst/>
                <a:gdLst>
                  <a:gd name="T0" fmla="*/ 0 w 3"/>
                  <a:gd name="T1" fmla="*/ 5011 h 12"/>
                  <a:gd name="T2" fmla="*/ 3 w 3"/>
                  <a:gd name="T3" fmla="*/ 4999 h 12"/>
                  <a:gd name="T4" fmla="*/ 0 w 3"/>
                  <a:gd name="T5" fmla="*/ 5002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" h="12">
                    <a:moveTo>
                      <a:pt x="0" y="12"/>
                    </a:moveTo>
                    <a:lnTo>
                      <a:pt x="3" y="0"/>
                    </a:lnTo>
                    <a:lnTo>
                      <a:pt x="0" y="3"/>
                    </a:lnTo>
                  </a:path>
                </a:pathLst>
              </a:custGeom>
              <a:noFill/>
              <a:ln w="5512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30" name="Group 232"/>
            <p:cNvGrpSpPr>
              <a:grpSpLocks/>
            </p:cNvGrpSpPr>
            <p:nvPr/>
          </p:nvGrpSpPr>
          <p:grpSpPr bwMode="auto">
            <a:xfrm>
              <a:off x="1755" y="5294"/>
              <a:ext cx="121" cy="153"/>
              <a:chOff x="1755" y="5294"/>
              <a:chExt cx="121" cy="153"/>
            </a:xfrm>
          </p:grpSpPr>
          <p:sp>
            <p:nvSpPr>
              <p:cNvPr id="61040" name="Freeform 233"/>
              <p:cNvSpPr>
                <a:spLocks/>
              </p:cNvSpPr>
              <p:nvPr/>
            </p:nvSpPr>
            <p:spPr bwMode="auto">
              <a:xfrm>
                <a:off x="1755" y="5294"/>
                <a:ext cx="121" cy="153"/>
              </a:xfrm>
              <a:custGeom>
                <a:avLst/>
                <a:gdLst>
                  <a:gd name="T0" fmla="*/ 43 w 121"/>
                  <a:gd name="T1" fmla="*/ 5323 h 153"/>
                  <a:gd name="T2" fmla="*/ 46 w 121"/>
                  <a:gd name="T3" fmla="*/ 5343 h 153"/>
                  <a:gd name="T4" fmla="*/ 60 w 121"/>
                  <a:gd name="T5" fmla="*/ 5349 h 153"/>
                  <a:gd name="T6" fmla="*/ 14 w 121"/>
                  <a:gd name="T7" fmla="*/ 5378 h 153"/>
                  <a:gd name="T8" fmla="*/ 23 w 121"/>
                  <a:gd name="T9" fmla="*/ 5401 h 153"/>
                  <a:gd name="T10" fmla="*/ 0 w 121"/>
                  <a:gd name="T11" fmla="*/ 5424 h 153"/>
                  <a:gd name="T12" fmla="*/ 5 w 121"/>
                  <a:gd name="T13" fmla="*/ 5447 h 153"/>
                  <a:gd name="T14" fmla="*/ 34 w 121"/>
                  <a:gd name="T15" fmla="*/ 5430 h 153"/>
                  <a:gd name="T16" fmla="*/ 23 w 121"/>
                  <a:gd name="T17" fmla="*/ 5421 h 153"/>
                  <a:gd name="T18" fmla="*/ 31 w 121"/>
                  <a:gd name="T19" fmla="*/ 5404 h 153"/>
                  <a:gd name="T20" fmla="*/ 52 w 121"/>
                  <a:gd name="T21" fmla="*/ 5404 h 153"/>
                  <a:gd name="T22" fmla="*/ 34 w 121"/>
                  <a:gd name="T23" fmla="*/ 5378 h 153"/>
                  <a:gd name="T24" fmla="*/ 63 w 121"/>
                  <a:gd name="T25" fmla="*/ 5364 h 153"/>
                  <a:gd name="T26" fmla="*/ 99 w 121"/>
                  <a:gd name="T27" fmla="*/ 5341 h 153"/>
                  <a:gd name="T28" fmla="*/ 66 w 121"/>
                  <a:gd name="T29" fmla="*/ 5341 h 153"/>
                  <a:gd name="T30" fmla="*/ 66 w 121"/>
                  <a:gd name="T31" fmla="*/ 5329 h 153"/>
                  <a:gd name="T32" fmla="*/ 43 w 121"/>
                  <a:gd name="T33" fmla="*/ 5323 h 1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1" h="153">
                    <a:moveTo>
                      <a:pt x="43" y="29"/>
                    </a:moveTo>
                    <a:lnTo>
                      <a:pt x="46" y="49"/>
                    </a:lnTo>
                    <a:lnTo>
                      <a:pt x="60" y="55"/>
                    </a:lnTo>
                    <a:lnTo>
                      <a:pt x="14" y="84"/>
                    </a:lnTo>
                    <a:lnTo>
                      <a:pt x="23" y="107"/>
                    </a:lnTo>
                    <a:lnTo>
                      <a:pt x="0" y="130"/>
                    </a:lnTo>
                    <a:lnTo>
                      <a:pt x="5" y="153"/>
                    </a:lnTo>
                    <a:lnTo>
                      <a:pt x="34" y="136"/>
                    </a:lnTo>
                    <a:lnTo>
                      <a:pt x="23" y="127"/>
                    </a:lnTo>
                    <a:lnTo>
                      <a:pt x="31" y="110"/>
                    </a:lnTo>
                    <a:lnTo>
                      <a:pt x="52" y="110"/>
                    </a:lnTo>
                    <a:lnTo>
                      <a:pt x="34" y="84"/>
                    </a:lnTo>
                    <a:lnTo>
                      <a:pt x="63" y="70"/>
                    </a:lnTo>
                    <a:lnTo>
                      <a:pt x="99" y="47"/>
                    </a:lnTo>
                    <a:lnTo>
                      <a:pt x="66" y="47"/>
                    </a:lnTo>
                    <a:lnTo>
                      <a:pt x="66" y="35"/>
                    </a:lnTo>
                    <a:lnTo>
                      <a:pt x="43" y="29"/>
                    </a:lnTo>
                  </a:path>
                </a:pathLst>
              </a:custGeom>
              <a:solidFill>
                <a:srgbClr val="C9CB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41" name="Freeform 234"/>
              <p:cNvSpPr>
                <a:spLocks/>
              </p:cNvSpPr>
              <p:nvPr/>
            </p:nvSpPr>
            <p:spPr bwMode="auto">
              <a:xfrm>
                <a:off x="1755" y="5294"/>
                <a:ext cx="121" cy="153"/>
              </a:xfrm>
              <a:custGeom>
                <a:avLst/>
                <a:gdLst>
                  <a:gd name="T0" fmla="*/ 110 w 121"/>
                  <a:gd name="T1" fmla="*/ 5294 h 153"/>
                  <a:gd name="T2" fmla="*/ 86 w 121"/>
                  <a:gd name="T3" fmla="*/ 5335 h 153"/>
                  <a:gd name="T4" fmla="*/ 66 w 121"/>
                  <a:gd name="T5" fmla="*/ 5341 h 153"/>
                  <a:gd name="T6" fmla="*/ 99 w 121"/>
                  <a:gd name="T7" fmla="*/ 5341 h 153"/>
                  <a:gd name="T8" fmla="*/ 112 w 121"/>
                  <a:gd name="T9" fmla="*/ 5332 h 153"/>
                  <a:gd name="T10" fmla="*/ 121 w 121"/>
                  <a:gd name="T11" fmla="*/ 5312 h 153"/>
                  <a:gd name="T12" fmla="*/ 110 w 121"/>
                  <a:gd name="T13" fmla="*/ 5294 h 15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1" h="153">
                    <a:moveTo>
                      <a:pt x="110" y="0"/>
                    </a:moveTo>
                    <a:lnTo>
                      <a:pt x="86" y="41"/>
                    </a:lnTo>
                    <a:lnTo>
                      <a:pt x="66" y="47"/>
                    </a:lnTo>
                    <a:lnTo>
                      <a:pt x="99" y="47"/>
                    </a:lnTo>
                    <a:lnTo>
                      <a:pt x="112" y="38"/>
                    </a:lnTo>
                    <a:lnTo>
                      <a:pt x="121" y="18"/>
                    </a:lnTo>
                    <a:lnTo>
                      <a:pt x="110" y="0"/>
                    </a:lnTo>
                  </a:path>
                </a:pathLst>
              </a:custGeom>
              <a:solidFill>
                <a:srgbClr val="C9CB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31" name="Group 235"/>
            <p:cNvGrpSpPr>
              <a:grpSpLocks/>
            </p:cNvGrpSpPr>
            <p:nvPr/>
          </p:nvGrpSpPr>
          <p:grpSpPr bwMode="auto">
            <a:xfrm>
              <a:off x="1775" y="5323"/>
              <a:ext cx="14" cy="2"/>
              <a:chOff x="1775" y="5323"/>
              <a:chExt cx="14" cy="2"/>
            </a:xfrm>
          </p:grpSpPr>
          <p:sp>
            <p:nvSpPr>
              <p:cNvPr id="61039" name="Freeform 236"/>
              <p:cNvSpPr>
                <a:spLocks/>
              </p:cNvSpPr>
              <p:nvPr/>
            </p:nvSpPr>
            <p:spPr bwMode="auto">
              <a:xfrm>
                <a:off x="1775" y="5323"/>
                <a:ext cx="14" cy="2"/>
              </a:xfrm>
              <a:custGeom>
                <a:avLst/>
                <a:gdLst>
                  <a:gd name="T0" fmla="*/ 0 w 14"/>
                  <a:gd name="T1" fmla="*/ 0 h 2"/>
                  <a:gd name="T2" fmla="*/ 14 w 14"/>
                  <a:gd name="T3" fmla="*/ 0 h 2"/>
                  <a:gd name="T4" fmla="*/ 0 w 14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" h="2">
                    <a:moveTo>
                      <a:pt x="0" y="0"/>
                    </a:moveTo>
                    <a:lnTo>
                      <a:pt x="1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9CB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32" name="Group 237"/>
            <p:cNvGrpSpPr>
              <a:grpSpLocks/>
            </p:cNvGrpSpPr>
            <p:nvPr/>
          </p:nvGrpSpPr>
          <p:grpSpPr bwMode="auto">
            <a:xfrm>
              <a:off x="1755" y="5294"/>
              <a:ext cx="121" cy="153"/>
              <a:chOff x="1755" y="5294"/>
              <a:chExt cx="121" cy="153"/>
            </a:xfrm>
          </p:grpSpPr>
          <p:sp>
            <p:nvSpPr>
              <p:cNvPr id="61038" name="Freeform 238"/>
              <p:cNvSpPr>
                <a:spLocks/>
              </p:cNvSpPr>
              <p:nvPr/>
            </p:nvSpPr>
            <p:spPr bwMode="auto">
              <a:xfrm>
                <a:off x="1755" y="5294"/>
                <a:ext cx="121" cy="153"/>
              </a:xfrm>
              <a:custGeom>
                <a:avLst/>
                <a:gdLst>
                  <a:gd name="T0" fmla="*/ 63 w 121"/>
                  <a:gd name="T1" fmla="*/ 5364 h 153"/>
                  <a:gd name="T2" fmla="*/ 112 w 121"/>
                  <a:gd name="T3" fmla="*/ 5332 h 153"/>
                  <a:gd name="T4" fmla="*/ 121 w 121"/>
                  <a:gd name="T5" fmla="*/ 5312 h 153"/>
                  <a:gd name="T6" fmla="*/ 110 w 121"/>
                  <a:gd name="T7" fmla="*/ 5294 h 153"/>
                  <a:gd name="T8" fmla="*/ 86 w 121"/>
                  <a:gd name="T9" fmla="*/ 5335 h 153"/>
                  <a:gd name="T10" fmla="*/ 66 w 121"/>
                  <a:gd name="T11" fmla="*/ 5341 h 153"/>
                  <a:gd name="T12" fmla="*/ 66 w 121"/>
                  <a:gd name="T13" fmla="*/ 5329 h 153"/>
                  <a:gd name="T14" fmla="*/ 43 w 121"/>
                  <a:gd name="T15" fmla="*/ 5323 h 153"/>
                  <a:gd name="T16" fmla="*/ 46 w 121"/>
                  <a:gd name="T17" fmla="*/ 5343 h 153"/>
                  <a:gd name="T18" fmla="*/ 60 w 121"/>
                  <a:gd name="T19" fmla="*/ 5349 h 153"/>
                  <a:gd name="T20" fmla="*/ 14 w 121"/>
                  <a:gd name="T21" fmla="*/ 5378 h 153"/>
                  <a:gd name="T22" fmla="*/ 23 w 121"/>
                  <a:gd name="T23" fmla="*/ 5401 h 153"/>
                  <a:gd name="T24" fmla="*/ 0 w 121"/>
                  <a:gd name="T25" fmla="*/ 5424 h 153"/>
                  <a:gd name="T26" fmla="*/ 5 w 121"/>
                  <a:gd name="T27" fmla="*/ 5447 h 153"/>
                  <a:gd name="T28" fmla="*/ 34 w 121"/>
                  <a:gd name="T29" fmla="*/ 5430 h 153"/>
                  <a:gd name="T30" fmla="*/ 23 w 121"/>
                  <a:gd name="T31" fmla="*/ 5421 h 153"/>
                  <a:gd name="T32" fmla="*/ 31 w 121"/>
                  <a:gd name="T33" fmla="*/ 5404 h 153"/>
                  <a:gd name="T34" fmla="*/ 52 w 121"/>
                  <a:gd name="T35" fmla="*/ 5404 h 153"/>
                  <a:gd name="T36" fmla="*/ 34 w 121"/>
                  <a:gd name="T37" fmla="*/ 5378 h 153"/>
                  <a:gd name="T38" fmla="*/ 63 w 121"/>
                  <a:gd name="T39" fmla="*/ 5364 h 15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21" h="153">
                    <a:moveTo>
                      <a:pt x="63" y="70"/>
                    </a:moveTo>
                    <a:lnTo>
                      <a:pt x="112" y="38"/>
                    </a:lnTo>
                    <a:lnTo>
                      <a:pt x="121" y="18"/>
                    </a:lnTo>
                    <a:lnTo>
                      <a:pt x="110" y="0"/>
                    </a:lnTo>
                    <a:lnTo>
                      <a:pt x="86" y="41"/>
                    </a:lnTo>
                    <a:lnTo>
                      <a:pt x="66" y="47"/>
                    </a:lnTo>
                    <a:lnTo>
                      <a:pt x="66" y="35"/>
                    </a:lnTo>
                    <a:lnTo>
                      <a:pt x="43" y="29"/>
                    </a:lnTo>
                    <a:lnTo>
                      <a:pt x="46" y="49"/>
                    </a:lnTo>
                    <a:lnTo>
                      <a:pt x="60" y="55"/>
                    </a:lnTo>
                    <a:lnTo>
                      <a:pt x="14" y="84"/>
                    </a:lnTo>
                    <a:lnTo>
                      <a:pt x="23" y="107"/>
                    </a:lnTo>
                    <a:lnTo>
                      <a:pt x="0" y="130"/>
                    </a:lnTo>
                    <a:lnTo>
                      <a:pt x="5" y="153"/>
                    </a:lnTo>
                    <a:lnTo>
                      <a:pt x="34" y="136"/>
                    </a:lnTo>
                    <a:lnTo>
                      <a:pt x="23" y="127"/>
                    </a:lnTo>
                    <a:lnTo>
                      <a:pt x="31" y="110"/>
                    </a:lnTo>
                    <a:lnTo>
                      <a:pt x="52" y="110"/>
                    </a:lnTo>
                    <a:lnTo>
                      <a:pt x="34" y="84"/>
                    </a:lnTo>
                    <a:lnTo>
                      <a:pt x="63" y="70"/>
                    </a:lnTo>
                    <a:close/>
                  </a:path>
                </a:pathLst>
              </a:custGeom>
              <a:noFill/>
              <a:ln w="5512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33" name="Group 239"/>
            <p:cNvGrpSpPr>
              <a:grpSpLocks/>
            </p:cNvGrpSpPr>
            <p:nvPr/>
          </p:nvGrpSpPr>
          <p:grpSpPr bwMode="auto">
            <a:xfrm>
              <a:off x="1804" y="5280"/>
              <a:ext cx="9" cy="6"/>
              <a:chOff x="1804" y="5280"/>
              <a:chExt cx="9" cy="6"/>
            </a:xfrm>
          </p:grpSpPr>
          <p:sp>
            <p:nvSpPr>
              <p:cNvPr id="61037" name="Freeform 240"/>
              <p:cNvSpPr>
                <a:spLocks/>
              </p:cNvSpPr>
              <p:nvPr/>
            </p:nvSpPr>
            <p:spPr bwMode="auto">
              <a:xfrm>
                <a:off x="1804" y="5280"/>
                <a:ext cx="9" cy="6"/>
              </a:xfrm>
              <a:custGeom>
                <a:avLst/>
                <a:gdLst>
                  <a:gd name="T0" fmla="*/ 0 w 9"/>
                  <a:gd name="T1" fmla="*/ 5280 h 6"/>
                  <a:gd name="T2" fmla="*/ 9 w 9"/>
                  <a:gd name="T3" fmla="*/ 5286 h 6"/>
                  <a:gd name="T4" fmla="*/ 0 w 9"/>
                  <a:gd name="T5" fmla="*/ 5280 h 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9" y="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5512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34" name="Group 241"/>
            <p:cNvGrpSpPr>
              <a:grpSpLocks/>
            </p:cNvGrpSpPr>
            <p:nvPr/>
          </p:nvGrpSpPr>
          <p:grpSpPr bwMode="auto">
            <a:xfrm>
              <a:off x="1706" y="5419"/>
              <a:ext cx="3" cy="9"/>
              <a:chOff x="1706" y="5419"/>
              <a:chExt cx="3" cy="9"/>
            </a:xfrm>
          </p:grpSpPr>
          <p:sp>
            <p:nvSpPr>
              <p:cNvPr id="61036" name="Freeform 242"/>
              <p:cNvSpPr>
                <a:spLocks/>
              </p:cNvSpPr>
              <p:nvPr/>
            </p:nvSpPr>
            <p:spPr bwMode="auto">
              <a:xfrm>
                <a:off x="1706" y="5419"/>
                <a:ext cx="3" cy="9"/>
              </a:xfrm>
              <a:custGeom>
                <a:avLst/>
                <a:gdLst>
                  <a:gd name="T0" fmla="*/ 0 w 3"/>
                  <a:gd name="T1" fmla="*/ 5427 h 9"/>
                  <a:gd name="T2" fmla="*/ 2 w 3"/>
                  <a:gd name="T3" fmla="*/ 5419 h 9"/>
                  <a:gd name="T4" fmla="*/ 0 w 3"/>
                  <a:gd name="T5" fmla="*/ 5427 h 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" h="9">
                    <a:moveTo>
                      <a:pt x="0" y="8"/>
                    </a:moveTo>
                    <a:lnTo>
                      <a:pt x="2" y="0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5512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35" name="Group 243"/>
            <p:cNvGrpSpPr>
              <a:grpSpLocks/>
            </p:cNvGrpSpPr>
            <p:nvPr/>
          </p:nvGrpSpPr>
          <p:grpSpPr bwMode="auto">
            <a:xfrm>
              <a:off x="1810" y="5257"/>
              <a:ext cx="9" cy="12"/>
              <a:chOff x="1810" y="5257"/>
              <a:chExt cx="9" cy="12"/>
            </a:xfrm>
          </p:grpSpPr>
          <p:sp>
            <p:nvSpPr>
              <p:cNvPr id="61035" name="Freeform 244"/>
              <p:cNvSpPr>
                <a:spLocks/>
              </p:cNvSpPr>
              <p:nvPr/>
            </p:nvSpPr>
            <p:spPr bwMode="auto">
              <a:xfrm>
                <a:off x="1810" y="5257"/>
                <a:ext cx="9" cy="12"/>
              </a:xfrm>
              <a:custGeom>
                <a:avLst/>
                <a:gdLst>
                  <a:gd name="T0" fmla="*/ 8 w 9"/>
                  <a:gd name="T1" fmla="*/ 5257 h 12"/>
                  <a:gd name="T2" fmla="*/ 0 w 9"/>
                  <a:gd name="T3" fmla="*/ 5268 h 12"/>
                  <a:gd name="T4" fmla="*/ 8 w 9"/>
                  <a:gd name="T5" fmla="*/ 5257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12">
                    <a:moveTo>
                      <a:pt x="8" y="0"/>
                    </a:moveTo>
                    <a:lnTo>
                      <a:pt x="0" y="11"/>
                    </a:lnTo>
                    <a:lnTo>
                      <a:pt x="8" y="0"/>
                    </a:lnTo>
                    <a:close/>
                  </a:path>
                </a:pathLst>
              </a:custGeom>
              <a:noFill/>
              <a:ln w="5512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36" name="Group 245"/>
            <p:cNvGrpSpPr>
              <a:grpSpLocks/>
            </p:cNvGrpSpPr>
            <p:nvPr/>
          </p:nvGrpSpPr>
          <p:grpSpPr bwMode="auto">
            <a:xfrm>
              <a:off x="1694" y="5416"/>
              <a:ext cx="9" cy="3"/>
              <a:chOff x="1694" y="5416"/>
              <a:chExt cx="9" cy="3"/>
            </a:xfrm>
          </p:grpSpPr>
          <p:sp>
            <p:nvSpPr>
              <p:cNvPr id="61034" name="Freeform 246"/>
              <p:cNvSpPr>
                <a:spLocks/>
              </p:cNvSpPr>
              <p:nvPr/>
            </p:nvSpPr>
            <p:spPr bwMode="auto">
              <a:xfrm>
                <a:off x="1694" y="5416"/>
                <a:ext cx="9" cy="3"/>
              </a:xfrm>
              <a:custGeom>
                <a:avLst/>
                <a:gdLst>
                  <a:gd name="T0" fmla="*/ 0 w 9"/>
                  <a:gd name="T1" fmla="*/ 5419 h 3"/>
                  <a:gd name="T2" fmla="*/ 9 w 9"/>
                  <a:gd name="T3" fmla="*/ 5416 h 3"/>
                  <a:gd name="T4" fmla="*/ 0 w 9"/>
                  <a:gd name="T5" fmla="*/ 5419 h 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lnTo>
                      <a:pt x="9" y="0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5512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37" name="Group 247"/>
            <p:cNvGrpSpPr>
              <a:grpSpLocks/>
            </p:cNvGrpSpPr>
            <p:nvPr/>
          </p:nvGrpSpPr>
          <p:grpSpPr bwMode="auto">
            <a:xfrm>
              <a:off x="1775" y="5323"/>
              <a:ext cx="14" cy="2"/>
              <a:chOff x="1775" y="5323"/>
              <a:chExt cx="14" cy="2"/>
            </a:xfrm>
          </p:grpSpPr>
          <p:sp>
            <p:nvSpPr>
              <p:cNvPr id="61033" name="Freeform 248"/>
              <p:cNvSpPr>
                <a:spLocks/>
              </p:cNvSpPr>
              <p:nvPr/>
            </p:nvSpPr>
            <p:spPr bwMode="auto">
              <a:xfrm>
                <a:off x="1775" y="5323"/>
                <a:ext cx="14" cy="2"/>
              </a:xfrm>
              <a:custGeom>
                <a:avLst/>
                <a:gdLst>
                  <a:gd name="T0" fmla="*/ 0 w 14"/>
                  <a:gd name="T1" fmla="*/ 0 h 2"/>
                  <a:gd name="T2" fmla="*/ 14 w 14"/>
                  <a:gd name="T3" fmla="*/ 0 h 2"/>
                  <a:gd name="T4" fmla="*/ 0 w 14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" h="2">
                    <a:moveTo>
                      <a:pt x="0" y="0"/>
                    </a:moveTo>
                    <a:lnTo>
                      <a:pt x="1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5512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38" name="Group 249"/>
            <p:cNvGrpSpPr>
              <a:grpSpLocks/>
            </p:cNvGrpSpPr>
            <p:nvPr/>
          </p:nvGrpSpPr>
          <p:grpSpPr bwMode="auto">
            <a:xfrm>
              <a:off x="1974" y="5095"/>
              <a:ext cx="23" cy="46"/>
              <a:chOff x="1974" y="5095"/>
              <a:chExt cx="23" cy="46"/>
            </a:xfrm>
          </p:grpSpPr>
          <p:sp>
            <p:nvSpPr>
              <p:cNvPr id="61032" name="Freeform 250"/>
              <p:cNvSpPr>
                <a:spLocks/>
              </p:cNvSpPr>
              <p:nvPr/>
            </p:nvSpPr>
            <p:spPr bwMode="auto">
              <a:xfrm>
                <a:off x="1974" y="5095"/>
                <a:ext cx="23" cy="46"/>
              </a:xfrm>
              <a:custGeom>
                <a:avLst/>
                <a:gdLst>
                  <a:gd name="T0" fmla="*/ 15 w 23"/>
                  <a:gd name="T1" fmla="*/ 5095 h 46"/>
                  <a:gd name="T2" fmla="*/ 0 w 23"/>
                  <a:gd name="T3" fmla="*/ 5095 h 46"/>
                  <a:gd name="T4" fmla="*/ 6 w 23"/>
                  <a:gd name="T5" fmla="*/ 5141 h 46"/>
                  <a:gd name="T6" fmla="*/ 24 w 23"/>
                  <a:gd name="T7" fmla="*/ 5130 h 46"/>
                  <a:gd name="T8" fmla="*/ 21 w 23"/>
                  <a:gd name="T9" fmla="*/ 5112 h 46"/>
                  <a:gd name="T10" fmla="*/ 18 w 23"/>
                  <a:gd name="T11" fmla="*/ 5112 h 46"/>
                  <a:gd name="T12" fmla="*/ 15 w 23"/>
                  <a:gd name="T13" fmla="*/ 5095 h 4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" h="46">
                    <a:moveTo>
                      <a:pt x="15" y="0"/>
                    </a:moveTo>
                    <a:lnTo>
                      <a:pt x="0" y="0"/>
                    </a:lnTo>
                    <a:lnTo>
                      <a:pt x="6" y="46"/>
                    </a:lnTo>
                    <a:lnTo>
                      <a:pt x="24" y="35"/>
                    </a:lnTo>
                    <a:lnTo>
                      <a:pt x="21" y="17"/>
                    </a:lnTo>
                    <a:lnTo>
                      <a:pt x="18" y="17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C9CB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39" name="Group 251"/>
            <p:cNvGrpSpPr>
              <a:grpSpLocks/>
            </p:cNvGrpSpPr>
            <p:nvPr/>
          </p:nvGrpSpPr>
          <p:grpSpPr bwMode="auto">
            <a:xfrm>
              <a:off x="1974" y="5095"/>
              <a:ext cx="23" cy="46"/>
              <a:chOff x="1974" y="5095"/>
              <a:chExt cx="23" cy="46"/>
            </a:xfrm>
          </p:grpSpPr>
          <p:sp>
            <p:nvSpPr>
              <p:cNvPr id="61031" name="Freeform 252"/>
              <p:cNvSpPr>
                <a:spLocks/>
              </p:cNvSpPr>
              <p:nvPr/>
            </p:nvSpPr>
            <p:spPr bwMode="auto">
              <a:xfrm>
                <a:off x="1974" y="5095"/>
                <a:ext cx="23" cy="46"/>
              </a:xfrm>
              <a:custGeom>
                <a:avLst/>
                <a:gdLst>
                  <a:gd name="T0" fmla="*/ 18 w 23"/>
                  <a:gd name="T1" fmla="*/ 5112 h 46"/>
                  <a:gd name="T2" fmla="*/ 15 w 23"/>
                  <a:gd name="T3" fmla="*/ 5095 h 46"/>
                  <a:gd name="T4" fmla="*/ 0 w 23"/>
                  <a:gd name="T5" fmla="*/ 5095 h 46"/>
                  <a:gd name="T6" fmla="*/ 6 w 23"/>
                  <a:gd name="T7" fmla="*/ 5141 h 46"/>
                  <a:gd name="T8" fmla="*/ 24 w 23"/>
                  <a:gd name="T9" fmla="*/ 5130 h 46"/>
                  <a:gd name="T10" fmla="*/ 21 w 23"/>
                  <a:gd name="T11" fmla="*/ 5112 h 46"/>
                  <a:gd name="T12" fmla="*/ 18 w 23"/>
                  <a:gd name="T13" fmla="*/ 5112 h 4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" h="46">
                    <a:moveTo>
                      <a:pt x="18" y="17"/>
                    </a:moveTo>
                    <a:lnTo>
                      <a:pt x="15" y="0"/>
                    </a:lnTo>
                    <a:lnTo>
                      <a:pt x="0" y="0"/>
                    </a:lnTo>
                    <a:lnTo>
                      <a:pt x="6" y="46"/>
                    </a:lnTo>
                    <a:lnTo>
                      <a:pt x="24" y="35"/>
                    </a:lnTo>
                    <a:lnTo>
                      <a:pt x="21" y="17"/>
                    </a:lnTo>
                    <a:lnTo>
                      <a:pt x="18" y="17"/>
                    </a:lnTo>
                    <a:close/>
                  </a:path>
                </a:pathLst>
              </a:custGeom>
              <a:noFill/>
              <a:ln w="5512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40" name="Group 253"/>
            <p:cNvGrpSpPr>
              <a:grpSpLocks/>
            </p:cNvGrpSpPr>
            <p:nvPr/>
          </p:nvGrpSpPr>
          <p:grpSpPr bwMode="auto">
            <a:xfrm>
              <a:off x="1911" y="5184"/>
              <a:ext cx="32" cy="20"/>
              <a:chOff x="1911" y="5184"/>
              <a:chExt cx="32" cy="20"/>
            </a:xfrm>
          </p:grpSpPr>
          <p:sp>
            <p:nvSpPr>
              <p:cNvPr id="61030" name="Freeform 254"/>
              <p:cNvSpPr>
                <a:spLocks/>
              </p:cNvSpPr>
              <p:nvPr/>
            </p:nvSpPr>
            <p:spPr bwMode="auto">
              <a:xfrm>
                <a:off x="1911" y="5184"/>
                <a:ext cx="32" cy="20"/>
              </a:xfrm>
              <a:custGeom>
                <a:avLst/>
                <a:gdLst>
                  <a:gd name="T0" fmla="*/ 32 w 32"/>
                  <a:gd name="T1" fmla="*/ 5184 h 20"/>
                  <a:gd name="T2" fmla="*/ 0 w 32"/>
                  <a:gd name="T3" fmla="*/ 5196 h 20"/>
                  <a:gd name="T4" fmla="*/ 8 w 32"/>
                  <a:gd name="T5" fmla="*/ 5205 h 20"/>
                  <a:gd name="T6" fmla="*/ 32 w 32"/>
                  <a:gd name="T7" fmla="*/ 5184 h 2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" h="20">
                    <a:moveTo>
                      <a:pt x="32" y="0"/>
                    </a:moveTo>
                    <a:lnTo>
                      <a:pt x="0" y="12"/>
                    </a:lnTo>
                    <a:lnTo>
                      <a:pt x="8" y="21"/>
                    </a:lnTo>
                    <a:lnTo>
                      <a:pt x="32" y="0"/>
                    </a:lnTo>
                  </a:path>
                </a:pathLst>
              </a:custGeom>
              <a:solidFill>
                <a:srgbClr val="C9CB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41" name="Group 255"/>
            <p:cNvGrpSpPr>
              <a:grpSpLocks/>
            </p:cNvGrpSpPr>
            <p:nvPr/>
          </p:nvGrpSpPr>
          <p:grpSpPr bwMode="auto">
            <a:xfrm>
              <a:off x="1911" y="5184"/>
              <a:ext cx="32" cy="20"/>
              <a:chOff x="1911" y="5184"/>
              <a:chExt cx="32" cy="20"/>
            </a:xfrm>
          </p:grpSpPr>
          <p:sp>
            <p:nvSpPr>
              <p:cNvPr id="61029" name="Freeform 256"/>
              <p:cNvSpPr>
                <a:spLocks/>
              </p:cNvSpPr>
              <p:nvPr/>
            </p:nvSpPr>
            <p:spPr bwMode="auto">
              <a:xfrm>
                <a:off x="1911" y="5184"/>
                <a:ext cx="32" cy="20"/>
              </a:xfrm>
              <a:custGeom>
                <a:avLst/>
                <a:gdLst>
                  <a:gd name="T0" fmla="*/ 0 w 32"/>
                  <a:gd name="T1" fmla="*/ 5196 h 20"/>
                  <a:gd name="T2" fmla="*/ 8 w 32"/>
                  <a:gd name="T3" fmla="*/ 5205 h 20"/>
                  <a:gd name="T4" fmla="*/ 32 w 32"/>
                  <a:gd name="T5" fmla="*/ 5184 h 20"/>
                  <a:gd name="T6" fmla="*/ 0 w 32"/>
                  <a:gd name="T7" fmla="*/ 5196 h 2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" h="20">
                    <a:moveTo>
                      <a:pt x="0" y="12"/>
                    </a:moveTo>
                    <a:lnTo>
                      <a:pt x="8" y="21"/>
                    </a:lnTo>
                    <a:lnTo>
                      <a:pt x="32" y="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5512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42" name="Group 257"/>
            <p:cNvGrpSpPr>
              <a:grpSpLocks/>
            </p:cNvGrpSpPr>
            <p:nvPr/>
          </p:nvGrpSpPr>
          <p:grpSpPr bwMode="auto">
            <a:xfrm>
              <a:off x="1596" y="5387"/>
              <a:ext cx="17" cy="17"/>
              <a:chOff x="1596" y="5387"/>
              <a:chExt cx="17" cy="17"/>
            </a:xfrm>
          </p:grpSpPr>
          <p:sp>
            <p:nvSpPr>
              <p:cNvPr id="61028" name="Freeform 258"/>
              <p:cNvSpPr>
                <a:spLocks/>
              </p:cNvSpPr>
              <p:nvPr/>
            </p:nvSpPr>
            <p:spPr bwMode="auto">
              <a:xfrm>
                <a:off x="1596" y="5387"/>
                <a:ext cx="17" cy="17"/>
              </a:xfrm>
              <a:custGeom>
                <a:avLst/>
                <a:gdLst>
                  <a:gd name="T0" fmla="*/ 11 w 17"/>
                  <a:gd name="T1" fmla="*/ 5387 h 17"/>
                  <a:gd name="T2" fmla="*/ 0 w 17"/>
                  <a:gd name="T3" fmla="*/ 5393 h 17"/>
                  <a:gd name="T4" fmla="*/ 17 w 17"/>
                  <a:gd name="T5" fmla="*/ 5404 h 17"/>
                  <a:gd name="T6" fmla="*/ 11 w 17"/>
                  <a:gd name="T7" fmla="*/ 5387 h 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" h="17">
                    <a:moveTo>
                      <a:pt x="11" y="0"/>
                    </a:moveTo>
                    <a:lnTo>
                      <a:pt x="0" y="6"/>
                    </a:lnTo>
                    <a:lnTo>
                      <a:pt x="17" y="17"/>
                    </a:lnTo>
                    <a:lnTo>
                      <a:pt x="11" y="0"/>
                    </a:lnTo>
                  </a:path>
                </a:pathLst>
              </a:custGeom>
              <a:solidFill>
                <a:srgbClr val="C9CB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43" name="Group 259"/>
            <p:cNvGrpSpPr>
              <a:grpSpLocks/>
            </p:cNvGrpSpPr>
            <p:nvPr/>
          </p:nvGrpSpPr>
          <p:grpSpPr bwMode="auto">
            <a:xfrm>
              <a:off x="1596" y="5387"/>
              <a:ext cx="17" cy="17"/>
              <a:chOff x="1596" y="5387"/>
              <a:chExt cx="17" cy="17"/>
            </a:xfrm>
          </p:grpSpPr>
          <p:sp>
            <p:nvSpPr>
              <p:cNvPr id="61027" name="Freeform 260"/>
              <p:cNvSpPr>
                <a:spLocks/>
              </p:cNvSpPr>
              <p:nvPr/>
            </p:nvSpPr>
            <p:spPr bwMode="auto">
              <a:xfrm>
                <a:off x="1596" y="5387"/>
                <a:ext cx="17" cy="17"/>
              </a:xfrm>
              <a:custGeom>
                <a:avLst/>
                <a:gdLst>
                  <a:gd name="T0" fmla="*/ 0 w 17"/>
                  <a:gd name="T1" fmla="*/ 5393 h 17"/>
                  <a:gd name="T2" fmla="*/ 17 w 17"/>
                  <a:gd name="T3" fmla="*/ 5404 h 17"/>
                  <a:gd name="T4" fmla="*/ 11 w 17"/>
                  <a:gd name="T5" fmla="*/ 5387 h 17"/>
                  <a:gd name="T6" fmla="*/ 0 w 17"/>
                  <a:gd name="T7" fmla="*/ 5393 h 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" h="17">
                    <a:moveTo>
                      <a:pt x="0" y="6"/>
                    </a:moveTo>
                    <a:lnTo>
                      <a:pt x="17" y="17"/>
                    </a:lnTo>
                    <a:lnTo>
                      <a:pt x="11" y="0"/>
                    </a:lnTo>
                    <a:lnTo>
                      <a:pt x="0" y="6"/>
                    </a:lnTo>
                    <a:close/>
                  </a:path>
                </a:pathLst>
              </a:custGeom>
              <a:noFill/>
              <a:ln w="5512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44" name="Group 261"/>
            <p:cNvGrpSpPr>
              <a:grpSpLocks/>
            </p:cNvGrpSpPr>
            <p:nvPr/>
          </p:nvGrpSpPr>
          <p:grpSpPr bwMode="auto">
            <a:xfrm>
              <a:off x="1619" y="5393"/>
              <a:ext cx="9" cy="6"/>
              <a:chOff x="1619" y="5393"/>
              <a:chExt cx="9" cy="6"/>
            </a:xfrm>
          </p:grpSpPr>
          <p:sp>
            <p:nvSpPr>
              <p:cNvPr id="61026" name="Freeform 262"/>
              <p:cNvSpPr>
                <a:spLocks/>
              </p:cNvSpPr>
              <p:nvPr/>
            </p:nvSpPr>
            <p:spPr bwMode="auto">
              <a:xfrm>
                <a:off x="1619" y="5393"/>
                <a:ext cx="9" cy="6"/>
              </a:xfrm>
              <a:custGeom>
                <a:avLst/>
                <a:gdLst>
                  <a:gd name="T0" fmla="*/ 0 w 9"/>
                  <a:gd name="T1" fmla="*/ 5398 h 6"/>
                  <a:gd name="T2" fmla="*/ 8 w 9"/>
                  <a:gd name="T3" fmla="*/ 5393 h 6"/>
                  <a:gd name="T4" fmla="*/ 0 w 9"/>
                  <a:gd name="T5" fmla="*/ 5398 h 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6">
                    <a:moveTo>
                      <a:pt x="0" y="5"/>
                    </a:moveTo>
                    <a:lnTo>
                      <a:pt x="8" y="0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5512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45" name="Group 263"/>
            <p:cNvGrpSpPr>
              <a:grpSpLocks/>
            </p:cNvGrpSpPr>
            <p:nvPr/>
          </p:nvGrpSpPr>
          <p:grpSpPr bwMode="auto">
            <a:xfrm>
              <a:off x="2113" y="4745"/>
              <a:ext cx="9" cy="14"/>
              <a:chOff x="2113" y="4745"/>
              <a:chExt cx="9" cy="14"/>
            </a:xfrm>
          </p:grpSpPr>
          <p:sp>
            <p:nvSpPr>
              <p:cNvPr id="61025" name="Freeform 264"/>
              <p:cNvSpPr>
                <a:spLocks/>
              </p:cNvSpPr>
              <p:nvPr/>
            </p:nvSpPr>
            <p:spPr bwMode="auto">
              <a:xfrm>
                <a:off x="2113" y="4745"/>
                <a:ext cx="9" cy="14"/>
              </a:xfrm>
              <a:custGeom>
                <a:avLst/>
                <a:gdLst>
                  <a:gd name="T0" fmla="*/ 9 w 9"/>
                  <a:gd name="T1" fmla="*/ 4745 h 14"/>
                  <a:gd name="T2" fmla="*/ 0 w 9"/>
                  <a:gd name="T3" fmla="*/ 4748 h 14"/>
                  <a:gd name="T4" fmla="*/ 3 w 9"/>
                  <a:gd name="T5" fmla="*/ 4759 h 14"/>
                  <a:gd name="T6" fmla="*/ 9 w 9"/>
                  <a:gd name="T7" fmla="*/ 4745 h 1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" h="14">
                    <a:moveTo>
                      <a:pt x="9" y="0"/>
                    </a:moveTo>
                    <a:lnTo>
                      <a:pt x="0" y="3"/>
                    </a:lnTo>
                    <a:lnTo>
                      <a:pt x="3" y="14"/>
                    </a:lnTo>
                    <a:lnTo>
                      <a:pt x="9" y="0"/>
                    </a:lnTo>
                  </a:path>
                </a:pathLst>
              </a:custGeom>
              <a:solidFill>
                <a:srgbClr val="C9CB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46" name="Group 265"/>
            <p:cNvGrpSpPr>
              <a:grpSpLocks/>
            </p:cNvGrpSpPr>
            <p:nvPr/>
          </p:nvGrpSpPr>
          <p:grpSpPr bwMode="auto">
            <a:xfrm>
              <a:off x="2113" y="4745"/>
              <a:ext cx="9" cy="14"/>
              <a:chOff x="2113" y="4745"/>
              <a:chExt cx="9" cy="14"/>
            </a:xfrm>
          </p:grpSpPr>
          <p:sp>
            <p:nvSpPr>
              <p:cNvPr id="61024" name="Freeform 266"/>
              <p:cNvSpPr>
                <a:spLocks/>
              </p:cNvSpPr>
              <p:nvPr/>
            </p:nvSpPr>
            <p:spPr bwMode="auto">
              <a:xfrm>
                <a:off x="2113" y="4745"/>
                <a:ext cx="9" cy="14"/>
              </a:xfrm>
              <a:custGeom>
                <a:avLst/>
                <a:gdLst>
                  <a:gd name="T0" fmla="*/ 0 w 9"/>
                  <a:gd name="T1" fmla="*/ 4748 h 14"/>
                  <a:gd name="T2" fmla="*/ 3 w 9"/>
                  <a:gd name="T3" fmla="*/ 4759 h 14"/>
                  <a:gd name="T4" fmla="*/ 9 w 9"/>
                  <a:gd name="T5" fmla="*/ 4745 h 14"/>
                  <a:gd name="T6" fmla="*/ 0 w 9"/>
                  <a:gd name="T7" fmla="*/ 4748 h 1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" h="14">
                    <a:moveTo>
                      <a:pt x="0" y="3"/>
                    </a:moveTo>
                    <a:lnTo>
                      <a:pt x="3" y="14"/>
                    </a:lnTo>
                    <a:lnTo>
                      <a:pt x="9" y="0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5512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47" name="Group 267"/>
            <p:cNvGrpSpPr>
              <a:grpSpLocks/>
            </p:cNvGrpSpPr>
            <p:nvPr/>
          </p:nvGrpSpPr>
          <p:grpSpPr bwMode="auto">
            <a:xfrm>
              <a:off x="1888" y="5260"/>
              <a:ext cx="12" cy="6"/>
              <a:chOff x="1888" y="5260"/>
              <a:chExt cx="12" cy="6"/>
            </a:xfrm>
          </p:grpSpPr>
          <p:sp>
            <p:nvSpPr>
              <p:cNvPr id="61023" name="Freeform 268"/>
              <p:cNvSpPr>
                <a:spLocks/>
              </p:cNvSpPr>
              <p:nvPr/>
            </p:nvSpPr>
            <p:spPr bwMode="auto">
              <a:xfrm>
                <a:off x="1888" y="5260"/>
                <a:ext cx="12" cy="6"/>
              </a:xfrm>
              <a:custGeom>
                <a:avLst/>
                <a:gdLst>
                  <a:gd name="T0" fmla="*/ 0 w 12"/>
                  <a:gd name="T1" fmla="*/ 5260 h 6"/>
                  <a:gd name="T2" fmla="*/ 11 w 12"/>
                  <a:gd name="T3" fmla="*/ 5265 h 6"/>
                  <a:gd name="T4" fmla="*/ 0 w 12"/>
                  <a:gd name="T5" fmla="*/ 5260 h 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lnTo>
                      <a:pt x="11" y="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5512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48" name="Group 269"/>
            <p:cNvGrpSpPr>
              <a:grpSpLocks/>
            </p:cNvGrpSpPr>
            <p:nvPr/>
          </p:nvGrpSpPr>
          <p:grpSpPr bwMode="auto">
            <a:xfrm>
              <a:off x="2379" y="5488"/>
              <a:ext cx="9" cy="9"/>
              <a:chOff x="2379" y="5488"/>
              <a:chExt cx="9" cy="9"/>
            </a:xfrm>
          </p:grpSpPr>
          <p:sp>
            <p:nvSpPr>
              <p:cNvPr id="61022" name="Freeform 270"/>
              <p:cNvSpPr>
                <a:spLocks/>
              </p:cNvSpPr>
              <p:nvPr/>
            </p:nvSpPr>
            <p:spPr bwMode="auto">
              <a:xfrm>
                <a:off x="2379" y="5488"/>
                <a:ext cx="9" cy="9"/>
              </a:xfrm>
              <a:custGeom>
                <a:avLst/>
                <a:gdLst>
                  <a:gd name="T0" fmla="*/ 0 w 9"/>
                  <a:gd name="T1" fmla="*/ 5497 h 9"/>
                  <a:gd name="T2" fmla="*/ 9 w 9"/>
                  <a:gd name="T3" fmla="*/ 5488 h 9"/>
                  <a:gd name="T4" fmla="*/ 0 w 9"/>
                  <a:gd name="T5" fmla="*/ 5497 h 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9">
                    <a:moveTo>
                      <a:pt x="0" y="9"/>
                    </a:moveTo>
                    <a:lnTo>
                      <a:pt x="9" y="0"/>
                    </a:lnTo>
                    <a:lnTo>
                      <a:pt x="0" y="9"/>
                    </a:lnTo>
                    <a:close/>
                  </a:path>
                </a:pathLst>
              </a:custGeom>
              <a:noFill/>
              <a:ln w="5512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49" name="Group 271"/>
            <p:cNvGrpSpPr>
              <a:grpSpLocks/>
            </p:cNvGrpSpPr>
            <p:nvPr/>
          </p:nvGrpSpPr>
          <p:grpSpPr bwMode="auto">
            <a:xfrm>
              <a:off x="4273" y="5326"/>
              <a:ext cx="12" cy="20"/>
              <a:chOff x="4273" y="5326"/>
              <a:chExt cx="12" cy="20"/>
            </a:xfrm>
          </p:grpSpPr>
          <p:sp>
            <p:nvSpPr>
              <p:cNvPr id="61021" name="Freeform 272"/>
              <p:cNvSpPr>
                <a:spLocks/>
              </p:cNvSpPr>
              <p:nvPr/>
            </p:nvSpPr>
            <p:spPr bwMode="auto">
              <a:xfrm>
                <a:off x="4273" y="5326"/>
                <a:ext cx="12" cy="20"/>
              </a:xfrm>
              <a:custGeom>
                <a:avLst/>
                <a:gdLst>
                  <a:gd name="T0" fmla="*/ 0 w 12"/>
                  <a:gd name="T1" fmla="*/ 5326 h 20"/>
                  <a:gd name="T2" fmla="*/ 11 w 12"/>
                  <a:gd name="T3" fmla="*/ 5346 h 20"/>
                  <a:gd name="T4" fmla="*/ 0 w 12"/>
                  <a:gd name="T5" fmla="*/ 5326 h 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" h="20">
                    <a:moveTo>
                      <a:pt x="0" y="0"/>
                    </a:moveTo>
                    <a:lnTo>
                      <a:pt x="11" y="2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5512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50" name="Group 273"/>
            <p:cNvGrpSpPr>
              <a:grpSpLocks/>
            </p:cNvGrpSpPr>
            <p:nvPr/>
          </p:nvGrpSpPr>
          <p:grpSpPr bwMode="auto">
            <a:xfrm>
              <a:off x="4284" y="5257"/>
              <a:ext cx="6" cy="6"/>
              <a:chOff x="4284" y="5257"/>
              <a:chExt cx="6" cy="6"/>
            </a:xfrm>
          </p:grpSpPr>
          <p:sp>
            <p:nvSpPr>
              <p:cNvPr id="61020" name="Freeform 274"/>
              <p:cNvSpPr>
                <a:spLocks/>
              </p:cNvSpPr>
              <p:nvPr/>
            </p:nvSpPr>
            <p:spPr bwMode="auto">
              <a:xfrm>
                <a:off x="4284" y="5257"/>
                <a:ext cx="6" cy="6"/>
              </a:xfrm>
              <a:custGeom>
                <a:avLst/>
                <a:gdLst>
                  <a:gd name="T0" fmla="*/ 0 w 6"/>
                  <a:gd name="T1" fmla="*/ 5257 h 6"/>
                  <a:gd name="T2" fmla="*/ 6 w 6"/>
                  <a:gd name="T3" fmla="*/ 5262 h 6"/>
                  <a:gd name="T4" fmla="*/ 0 w 6"/>
                  <a:gd name="T5" fmla="*/ 5257 h 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6" y="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5512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51" name="Group 275"/>
            <p:cNvGrpSpPr>
              <a:grpSpLocks/>
            </p:cNvGrpSpPr>
            <p:nvPr/>
          </p:nvGrpSpPr>
          <p:grpSpPr bwMode="auto">
            <a:xfrm>
              <a:off x="4128" y="5690"/>
              <a:ext cx="9" cy="12"/>
              <a:chOff x="4128" y="5690"/>
              <a:chExt cx="9" cy="12"/>
            </a:xfrm>
          </p:grpSpPr>
          <p:sp>
            <p:nvSpPr>
              <p:cNvPr id="61019" name="Freeform 276"/>
              <p:cNvSpPr>
                <a:spLocks/>
              </p:cNvSpPr>
              <p:nvPr/>
            </p:nvSpPr>
            <p:spPr bwMode="auto">
              <a:xfrm>
                <a:off x="4128" y="5690"/>
                <a:ext cx="9" cy="12"/>
              </a:xfrm>
              <a:custGeom>
                <a:avLst/>
                <a:gdLst>
                  <a:gd name="T0" fmla="*/ 0 w 9"/>
                  <a:gd name="T1" fmla="*/ 5702 h 12"/>
                  <a:gd name="T2" fmla="*/ 9 w 9"/>
                  <a:gd name="T3" fmla="*/ 5690 h 12"/>
                  <a:gd name="T4" fmla="*/ 0 w 9"/>
                  <a:gd name="T5" fmla="*/ 5702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12">
                    <a:moveTo>
                      <a:pt x="0" y="12"/>
                    </a:moveTo>
                    <a:lnTo>
                      <a:pt x="9" y="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5512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52" name="Group 277"/>
            <p:cNvGrpSpPr>
              <a:grpSpLocks/>
            </p:cNvGrpSpPr>
            <p:nvPr/>
          </p:nvGrpSpPr>
          <p:grpSpPr bwMode="auto">
            <a:xfrm>
              <a:off x="4880" y="7248"/>
              <a:ext cx="17" cy="2"/>
              <a:chOff x="4880" y="7248"/>
              <a:chExt cx="17" cy="2"/>
            </a:xfrm>
          </p:grpSpPr>
          <p:sp>
            <p:nvSpPr>
              <p:cNvPr id="61018" name="Freeform 278"/>
              <p:cNvSpPr>
                <a:spLocks/>
              </p:cNvSpPr>
              <p:nvPr/>
            </p:nvSpPr>
            <p:spPr bwMode="auto">
              <a:xfrm>
                <a:off x="4880" y="7248"/>
                <a:ext cx="17" cy="2"/>
              </a:xfrm>
              <a:custGeom>
                <a:avLst/>
                <a:gdLst>
                  <a:gd name="T0" fmla="*/ 0 w 17"/>
                  <a:gd name="T1" fmla="*/ 0 h 2"/>
                  <a:gd name="T2" fmla="*/ 17 w 17"/>
                  <a:gd name="T3" fmla="*/ 0 h 2"/>
                  <a:gd name="T4" fmla="*/ 0 w 17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" h="2">
                    <a:moveTo>
                      <a:pt x="0" y="0"/>
                    </a:moveTo>
                    <a:lnTo>
                      <a:pt x="1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9CB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53" name="Group 279"/>
            <p:cNvGrpSpPr>
              <a:grpSpLocks/>
            </p:cNvGrpSpPr>
            <p:nvPr/>
          </p:nvGrpSpPr>
          <p:grpSpPr bwMode="auto">
            <a:xfrm>
              <a:off x="4880" y="7248"/>
              <a:ext cx="17" cy="2"/>
              <a:chOff x="4880" y="7248"/>
              <a:chExt cx="17" cy="2"/>
            </a:xfrm>
          </p:grpSpPr>
          <p:sp>
            <p:nvSpPr>
              <p:cNvPr id="61017" name="Freeform 280"/>
              <p:cNvSpPr>
                <a:spLocks/>
              </p:cNvSpPr>
              <p:nvPr/>
            </p:nvSpPr>
            <p:spPr bwMode="auto">
              <a:xfrm>
                <a:off x="4880" y="7248"/>
                <a:ext cx="17" cy="2"/>
              </a:xfrm>
              <a:custGeom>
                <a:avLst/>
                <a:gdLst>
                  <a:gd name="T0" fmla="*/ 0 w 17"/>
                  <a:gd name="T1" fmla="*/ 0 h 2"/>
                  <a:gd name="T2" fmla="*/ 17 w 17"/>
                  <a:gd name="T3" fmla="*/ 0 h 2"/>
                  <a:gd name="T4" fmla="*/ 0 w 17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" h="2">
                    <a:moveTo>
                      <a:pt x="0" y="0"/>
                    </a:moveTo>
                    <a:lnTo>
                      <a:pt x="17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5512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54" name="Group 281"/>
            <p:cNvGrpSpPr>
              <a:grpSpLocks/>
            </p:cNvGrpSpPr>
            <p:nvPr/>
          </p:nvGrpSpPr>
          <p:grpSpPr bwMode="auto">
            <a:xfrm>
              <a:off x="4883" y="6812"/>
              <a:ext cx="12" cy="3"/>
              <a:chOff x="4883" y="6812"/>
              <a:chExt cx="12" cy="3"/>
            </a:xfrm>
          </p:grpSpPr>
          <p:sp>
            <p:nvSpPr>
              <p:cNvPr id="61016" name="Freeform 282"/>
              <p:cNvSpPr>
                <a:spLocks/>
              </p:cNvSpPr>
              <p:nvPr/>
            </p:nvSpPr>
            <p:spPr bwMode="auto">
              <a:xfrm>
                <a:off x="4883" y="6812"/>
                <a:ext cx="12" cy="3"/>
              </a:xfrm>
              <a:custGeom>
                <a:avLst/>
                <a:gdLst>
                  <a:gd name="T0" fmla="*/ 0 w 12"/>
                  <a:gd name="T1" fmla="*/ 6812 h 3"/>
                  <a:gd name="T2" fmla="*/ 11 w 12"/>
                  <a:gd name="T3" fmla="*/ 6815 h 3"/>
                  <a:gd name="T4" fmla="*/ 0 w 12"/>
                  <a:gd name="T5" fmla="*/ 6812 h 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" h="3">
                    <a:moveTo>
                      <a:pt x="0" y="0"/>
                    </a:moveTo>
                    <a:lnTo>
                      <a:pt x="11" y="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5512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55" name="Group 283"/>
            <p:cNvGrpSpPr>
              <a:grpSpLocks/>
            </p:cNvGrpSpPr>
            <p:nvPr/>
          </p:nvGrpSpPr>
          <p:grpSpPr bwMode="auto">
            <a:xfrm>
              <a:off x="4897" y="6922"/>
              <a:ext cx="14" cy="23"/>
              <a:chOff x="4897" y="6922"/>
              <a:chExt cx="14" cy="23"/>
            </a:xfrm>
          </p:grpSpPr>
          <p:sp>
            <p:nvSpPr>
              <p:cNvPr id="61014" name="Freeform 284"/>
              <p:cNvSpPr>
                <a:spLocks/>
              </p:cNvSpPr>
              <p:nvPr/>
            </p:nvSpPr>
            <p:spPr bwMode="auto">
              <a:xfrm>
                <a:off x="4897" y="6922"/>
                <a:ext cx="14" cy="23"/>
              </a:xfrm>
              <a:custGeom>
                <a:avLst/>
                <a:gdLst>
                  <a:gd name="T0" fmla="*/ 0 w 14"/>
                  <a:gd name="T1" fmla="*/ 6945 h 23"/>
                  <a:gd name="T2" fmla="*/ 14 w 14"/>
                  <a:gd name="T3" fmla="*/ 6922 h 23"/>
                  <a:gd name="T4" fmla="*/ 0 w 14"/>
                  <a:gd name="T5" fmla="*/ 6945 h 2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" h="23">
                    <a:moveTo>
                      <a:pt x="0" y="23"/>
                    </a:moveTo>
                    <a:lnTo>
                      <a:pt x="14" y="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5512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61015" name="Picture 28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5" y="1366"/>
                <a:ext cx="4388" cy="6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0656" name="Group 286"/>
            <p:cNvGrpSpPr>
              <a:grpSpLocks/>
            </p:cNvGrpSpPr>
            <p:nvPr/>
          </p:nvGrpSpPr>
          <p:grpSpPr bwMode="auto">
            <a:xfrm>
              <a:off x="5652" y="6031"/>
              <a:ext cx="2" cy="188"/>
              <a:chOff x="5652" y="6031"/>
              <a:chExt cx="2" cy="188"/>
            </a:xfrm>
          </p:grpSpPr>
          <p:sp>
            <p:nvSpPr>
              <p:cNvPr id="61013" name="Freeform 287"/>
              <p:cNvSpPr>
                <a:spLocks/>
              </p:cNvSpPr>
              <p:nvPr/>
            </p:nvSpPr>
            <p:spPr bwMode="auto">
              <a:xfrm>
                <a:off x="5652" y="6031"/>
                <a:ext cx="2" cy="188"/>
              </a:xfrm>
              <a:custGeom>
                <a:avLst/>
                <a:gdLst>
                  <a:gd name="T0" fmla="*/ 0 w 2"/>
                  <a:gd name="T1" fmla="*/ 6219 h 188"/>
                  <a:gd name="T2" fmla="*/ 0 w 2"/>
                  <a:gd name="T3" fmla="*/ 6031 h 18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188">
                    <a:moveTo>
                      <a:pt x="0" y="188"/>
                    </a:moveTo>
                    <a:lnTo>
                      <a:pt x="0" y="0"/>
                    </a:lnTo>
                  </a:path>
                </a:pathLst>
              </a:custGeom>
              <a:noFill/>
              <a:ln w="14681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57" name="Group 288"/>
            <p:cNvGrpSpPr>
              <a:grpSpLocks/>
            </p:cNvGrpSpPr>
            <p:nvPr/>
          </p:nvGrpSpPr>
          <p:grpSpPr bwMode="auto">
            <a:xfrm>
              <a:off x="5652" y="5653"/>
              <a:ext cx="2" cy="191"/>
              <a:chOff x="5652" y="5653"/>
              <a:chExt cx="2" cy="191"/>
            </a:xfrm>
          </p:grpSpPr>
          <p:sp>
            <p:nvSpPr>
              <p:cNvPr id="61012" name="Freeform 289"/>
              <p:cNvSpPr>
                <a:spLocks/>
              </p:cNvSpPr>
              <p:nvPr/>
            </p:nvSpPr>
            <p:spPr bwMode="auto">
              <a:xfrm>
                <a:off x="5652" y="5653"/>
                <a:ext cx="2" cy="191"/>
              </a:xfrm>
              <a:custGeom>
                <a:avLst/>
                <a:gdLst>
                  <a:gd name="T0" fmla="*/ 0 w 2"/>
                  <a:gd name="T1" fmla="*/ 5844 h 191"/>
                  <a:gd name="T2" fmla="*/ 0 w 2"/>
                  <a:gd name="T3" fmla="*/ 5653 h 19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191">
                    <a:moveTo>
                      <a:pt x="0" y="191"/>
                    </a:moveTo>
                    <a:lnTo>
                      <a:pt x="0" y="0"/>
                    </a:lnTo>
                  </a:path>
                </a:pathLst>
              </a:custGeom>
              <a:noFill/>
              <a:ln w="14681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58" name="Group 290"/>
            <p:cNvGrpSpPr>
              <a:grpSpLocks/>
            </p:cNvGrpSpPr>
            <p:nvPr/>
          </p:nvGrpSpPr>
          <p:grpSpPr bwMode="auto">
            <a:xfrm>
              <a:off x="5652" y="5268"/>
              <a:ext cx="2" cy="194"/>
              <a:chOff x="5652" y="5268"/>
              <a:chExt cx="2" cy="194"/>
            </a:xfrm>
          </p:grpSpPr>
          <p:sp>
            <p:nvSpPr>
              <p:cNvPr id="61011" name="Freeform 291"/>
              <p:cNvSpPr>
                <a:spLocks/>
              </p:cNvSpPr>
              <p:nvPr/>
            </p:nvSpPr>
            <p:spPr bwMode="auto">
              <a:xfrm>
                <a:off x="5652" y="5268"/>
                <a:ext cx="2" cy="194"/>
              </a:xfrm>
              <a:custGeom>
                <a:avLst/>
                <a:gdLst>
                  <a:gd name="T0" fmla="*/ 0 w 2"/>
                  <a:gd name="T1" fmla="*/ 5462 h 194"/>
                  <a:gd name="T2" fmla="*/ 0 w 2"/>
                  <a:gd name="T3" fmla="*/ 5268 h 19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194">
                    <a:moveTo>
                      <a:pt x="0" y="194"/>
                    </a:moveTo>
                    <a:lnTo>
                      <a:pt x="0" y="0"/>
                    </a:lnTo>
                  </a:path>
                </a:pathLst>
              </a:custGeom>
              <a:noFill/>
              <a:ln w="14681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59" name="Group 292"/>
            <p:cNvGrpSpPr>
              <a:grpSpLocks/>
            </p:cNvGrpSpPr>
            <p:nvPr/>
          </p:nvGrpSpPr>
          <p:grpSpPr bwMode="auto">
            <a:xfrm>
              <a:off x="5652" y="4878"/>
              <a:ext cx="2" cy="197"/>
              <a:chOff x="5652" y="4878"/>
              <a:chExt cx="2" cy="197"/>
            </a:xfrm>
          </p:grpSpPr>
          <p:sp>
            <p:nvSpPr>
              <p:cNvPr id="61010" name="Freeform 293"/>
              <p:cNvSpPr>
                <a:spLocks/>
              </p:cNvSpPr>
              <p:nvPr/>
            </p:nvSpPr>
            <p:spPr bwMode="auto">
              <a:xfrm>
                <a:off x="5652" y="4878"/>
                <a:ext cx="2" cy="197"/>
              </a:xfrm>
              <a:custGeom>
                <a:avLst/>
                <a:gdLst>
                  <a:gd name="T0" fmla="*/ 0 w 2"/>
                  <a:gd name="T1" fmla="*/ 5075 h 197"/>
                  <a:gd name="T2" fmla="*/ 0 w 2"/>
                  <a:gd name="T3" fmla="*/ 4878 h 19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197">
                    <a:moveTo>
                      <a:pt x="0" y="197"/>
                    </a:moveTo>
                    <a:lnTo>
                      <a:pt x="0" y="0"/>
                    </a:lnTo>
                  </a:path>
                </a:pathLst>
              </a:custGeom>
              <a:noFill/>
              <a:ln w="14681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60" name="Group 294"/>
            <p:cNvGrpSpPr>
              <a:grpSpLocks/>
            </p:cNvGrpSpPr>
            <p:nvPr/>
          </p:nvGrpSpPr>
          <p:grpSpPr bwMode="auto">
            <a:xfrm>
              <a:off x="1286" y="4479"/>
              <a:ext cx="2" cy="199"/>
              <a:chOff x="1286" y="4479"/>
              <a:chExt cx="2" cy="199"/>
            </a:xfrm>
          </p:grpSpPr>
          <p:sp>
            <p:nvSpPr>
              <p:cNvPr id="61009" name="Freeform 295"/>
              <p:cNvSpPr>
                <a:spLocks/>
              </p:cNvSpPr>
              <p:nvPr/>
            </p:nvSpPr>
            <p:spPr bwMode="auto">
              <a:xfrm>
                <a:off x="1286" y="4479"/>
                <a:ext cx="2" cy="199"/>
              </a:xfrm>
              <a:custGeom>
                <a:avLst/>
                <a:gdLst>
                  <a:gd name="T0" fmla="*/ 0 w 2"/>
                  <a:gd name="T1" fmla="*/ 4679 h 199"/>
                  <a:gd name="T2" fmla="*/ 0 w 2"/>
                  <a:gd name="T3" fmla="*/ 4479 h 19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199">
                    <a:moveTo>
                      <a:pt x="0" y="200"/>
                    </a:moveTo>
                    <a:lnTo>
                      <a:pt x="0" y="0"/>
                    </a:lnTo>
                  </a:path>
                </a:pathLst>
              </a:custGeom>
              <a:noFill/>
              <a:ln w="14681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61" name="Group 296"/>
            <p:cNvGrpSpPr>
              <a:grpSpLocks/>
            </p:cNvGrpSpPr>
            <p:nvPr/>
          </p:nvGrpSpPr>
          <p:grpSpPr bwMode="auto">
            <a:xfrm>
              <a:off x="5652" y="4479"/>
              <a:ext cx="2" cy="199"/>
              <a:chOff x="5652" y="4479"/>
              <a:chExt cx="2" cy="199"/>
            </a:xfrm>
          </p:grpSpPr>
          <p:sp>
            <p:nvSpPr>
              <p:cNvPr id="61008" name="Freeform 297"/>
              <p:cNvSpPr>
                <a:spLocks/>
              </p:cNvSpPr>
              <p:nvPr/>
            </p:nvSpPr>
            <p:spPr bwMode="auto">
              <a:xfrm>
                <a:off x="5652" y="4479"/>
                <a:ext cx="2" cy="199"/>
              </a:xfrm>
              <a:custGeom>
                <a:avLst/>
                <a:gdLst>
                  <a:gd name="T0" fmla="*/ 0 w 2"/>
                  <a:gd name="T1" fmla="*/ 4679 h 199"/>
                  <a:gd name="T2" fmla="*/ 0 w 2"/>
                  <a:gd name="T3" fmla="*/ 4479 h 19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199">
                    <a:moveTo>
                      <a:pt x="0" y="200"/>
                    </a:moveTo>
                    <a:lnTo>
                      <a:pt x="0" y="0"/>
                    </a:lnTo>
                  </a:path>
                </a:pathLst>
              </a:custGeom>
              <a:noFill/>
              <a:ln w="14681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62" name="Group 298"/>
            <p:cNvGrpSpPr>
              <a:grpSpLocks/>
            </p:cNvGrpSpPr>
            <p:nvPr/>
          </p:nvGrpSpPr>
          <p:grpSpPr bwMode="auto">
            <a:xfrm>
              <a:off x="1286" y="4071"/>
              <a:ext cx="2" cy="202"/>
              <a:chOff x="1286" y="4071"/>
              <a:chExt cx="2" cy="202"/>
            </a:xfrm>
          </p:grpSpPr>
          <p:sp>
            <p:nvSpPr>
              <p:cNvPr id="61007" name="Freeform 299"/>
              <p:cNvSpPr>
                <a:spLocks/>
              </p:cNvSpPr>
              <p:nvPr/>
            </p:nvSpPr>
            <p:spPr bwMode="auto">
              <a:xfrm>
                <a:off x="1286" y="4071"/>
                <a:ext cx="2" cy="202"/>
              </a:xfrm>
              <a:custGeom>
                <a:avLst/>
                <a:gdLst>
                  <a:gd name="T0" fmla="*/ 0 w 2"/>
                  <a:gd name="T1" fmla="*/ 4274 h 202"/>
                  <a:gd name="T2" fmla="*/ 0 w 2"/>
                  <a:gd name="T3" fmla="*/ 4071 h 20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202">
                    <a:moveTo>
                      <a:pt x="0" y="203"/>
                    </a:moveTo>
                    <a:lnTo>
                      <a:pt x="0" y="0"/>
                    </a:lnTo>
                  </a:path>
                </a:pathLst>
              </a:custGeom>
              <a:noFill/>
              <a:ln w="14681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63" name="Group 300"/>
            <p:cNvGrpSpPr>
              <a:grpSpLocks/>
            </p:cNvGrpSpPr>
            <p:nvPr/>
          </p:nvGrpSpPr>
          <p:grpSpPr bwMode="auto">
            <a:xfrm>
              <a:off x="5652" y="4071"/>
              <a:ext cx="2" cy="202"/>
              <a:chOff x="5652" y="4071"/>
              <a:chExt cx="2" cy="202"/>
            </a:xfrm>
          </p:grpSpPr>
          <p:sp>
            <p:nvSpPr>
              <p:cNvPr id="61006" name="Freeform 301"/>
              <p:cNvSpPr>
                <a:spLocks/>
              </p:cNvSpPr>
              <p:nvPr/>
            </p:nvSpPr>
            <p:spPr bwMode="auto">
              <a:xfrm>
                <a:off x="5652" y="4071"/>
                <a:ext cx="2" cy="202"/>
              </a:xfrm>
              <a:custGeom>
                <a:avLst/>
                <a:gdLst>
                  <a:gd name="T0" fmla="*/ 0 w 2"/>
                  <a:gd name="T1" fmla="*/ 4274 h 202"/>
                  <a:gd name="T2" fmla="*/ 0 w 2"/>
                  <a:gd name="T3" fmla="*/ 4071 h 20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202">
                    <a:moveTo>
                      <a:pt x="0" y="203"/>
                    </a:moveTo>
                    <a:lnTo>
                      <a:pt x="0" y="0"/>
                    </a:lnTo>
                  </a:path>
                </a:pathLst>
              </a:custGeom>
              <a:noFill/>
              <a:ln w="14681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64" name="Group 302"/>
            <p:cNvGrpSpPr>
              <a:grpSpLocks/>
            </p:cNvGrpSpPr>
            <p:nvPr/>
          </p:nvGrpSpPr>
          <p:grpSpPr bwMode="auto">
            <a:xfrm>
              <a:off x="1286" y="3652"/>
              <a:ext cx="2" cy="211"/>
              <a:chOff x="1286" y="3652"/>
              <a:chExt cx="2" cy="211"/>
            </a:xfrm>
          </p:grpSpPr>
          <p:sp>
            <p:nvSpPr>
              <p:cNvPr id="61005" name="Freeform 303"/>
              <p:cNvSpPr>
                <a:spLocks/>
              </p:cNvSpPr>
              <p:nvPr/>
            </p:nvSpPr>
            <p:spPr bwMode="auto">
              <a:xfrm>
                <a:off x="1286" y="3652"/>
                <a:ext cx="2" cy="211"/>
              </a:xfrm>
              <a:custGeom>
                <a:avLst/>
                <a:gdLst>
                  <a:gd name="T0" fmla="*/ 0 w 2"/>
                  <a:gd name="T1" fmla="*/ 3863 h 211"/>
                  <a:gd name="T2" fmla="*/ 0 w 2"/>
                  <a:gd name="T3" fmla="*/ 3652 h 21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211">
                    <a:moveTo>
                      <a:pt x="0" y="211"/>
                    </a:moveTo>
                    <a:lnTo>
                      <a:pt x="0" y="0"/>
                    </a:lnTo>
                  </a:path>
                </a:pathLst>
              </a:custGeom>
              <a:noFill/>
              <a:ln w="14681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65" name="Group 304"/>
            <p:cNvGrpSpPr>
              <a:grpSpLocks/>
            </p:cNvGrpSpPr>
            <p:nvPr/>
          </p:nvGrpSpPr>
          <p:grpSpPr bwMode="auto">
            <a:xfrm>
              <a:off x="5652" y="3652"/>
              <a:ext cx="2" cy="211"/>
              <a:chOff x="5652" y="3652"/>
              <a:chExt cx="2" cy="211"/>
            </a:xfrm>
          </p:grpSpPr>
          <p:sp>
            <p:nvSpPr>
              <p:cNvPr id="61004" name="Freeform 305"/>
              <p:cNvSpPr>
                <a:spLocks/>
              </p:cNvSpPr>
              <p:nvPr/>
            </p:nvSpPr>
            <p:spPr bwMode="auto">
              <a:xfrm>
                <a:off x="5652" y="3652"/>
                <a:ext cx="2" cy="211"/>
              </a:xfrm>
              <a:custGeom>
                <a:avLst/>
                <a:gdLst>
                  <a:gd name="T0" fmla="*/ 0 w 2"/>
                  <a:gd name="T1" fmla="*/ 3863 h 211"/>
                  <a:gd name="T2" fmla="*/ 0 w 2"/>
                  <a:gd name="T3" fmla="*/ 3652 h 21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211">
                    <a:moveTo>
                      <a:pt x="0" y="211"/>
                    </a:moveTo>
                    <a:lnTo>
                      <a:pt x="0" y="0"/>
                    </a:lnTo>
                  </a:path>
                </a:pathLst>
              </a:custGeom>
              <a:noFill/>
              <a:ln w="14681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66" name="Group 306"/>
            <p:cNvGrpSpPr>
              <a:grpSpLocks/>
            </p:cNvGrpSpPr>
            <p:nvPr/>
          </p:nvGrpSpPr>
          <p:grpSpPr bwMode="auto">
            <a:xfrm>
              <a:off x="1286" y="3224"/>
              <a:ext cx="2" cy="217"/>
              <a:chOff x="1286" y="3224"/>
              <a:chExt cx="2" cy="217"/>
            </a:xfrm>
          </p:grpSpPr>
          <p:sp>
            <p:nvSpPr>
              <p:cNvPr id="61003" name="Freeform 307"/>
              <p:cNvSpPr>
                <a:spLocks/>
              </p:cNvSpPr>
              <p:nvPr/>
            </p:nvSpPr>
            <p:spPr bwMode="auto">
              <a:xfrm>
                <a:off x="1286" y="3224"/>
                <a:ext cx="2" cy="217"/>
              </a:xfrm>
              <a:custGeom>
                <a:avLst/>
                <a:gdLst>
                  <a:gd name="T0" fmla="*/ 0 w 2"/>
                  <a:gd name="T1" fmla="*/ 3441 h 217"/>
                  <a:gd name="T2" fmla="*/ 0 w 2"/>
                  <a:gd name="T3" fmla="*/ 3224 h 21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217">
                    <a:moveTo>
                      <a:pt x="0" y="217"/>
                    </a:moveTo>
                    <a:lnTo>
                      <a:pt x="0" y="0"/>
                    </a:lnTo>
                  </a:path>
                </a:pathLst>
              </a:custGeom>
              <a:noFill/>
              <a:ln w="14681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67" name="Group 308"/>
            <p:cNvGrpSpPr>
              <a:grpSpLocks/>
            </p:cNvGrpSpPr>
            <p:nvPr/>
          </p:nvGrpSpPr>
          <p:grpSpPr bwMode="auto">
            <a:xfrm>
              <a:off x="5652" y="3224"/>
              <a:ext cx="2" cy="217"/>
              <a:chOff x="5652" y="3224"/>
              <a:chExt cx="2" cy="217"/>
            </a:xfrm>
          </p:grpSpPr>
          <p:sp>
            <p:nvSpPr>
              <p:cNvPr id="61002" name="Freeform 309"/>
              <p:cNvSpPr>
                <a:spLocks/>
              </p:cNvSpPr>
              <p:nvPr/>
            </p:nvSpPr>
            <p:spPr bwMode="auto">
              <a:xfrm>
                <a:off x="5652" y="3224"/>
                <a:ext cx="2" cy="217"/>
              </a:xfrm>
              <a:custGeom>
                <a:avLst/>
                <a:gdLst>
                  <a:gd name="T0" fmla="*/ 0 w 2"/>
                  <a:gd name="T1" fmla="*/ 3441 h 217"/>
                  <a:gd name="T2" fmla="*/ 0 w 2"/>
                  <a:gd name="T3" fmla="*/ 3224 h 21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217">
                    <a:moveTo>
                      <a:pt x="0" y="217"/>
                    </a:moveTo>
                    <a:lnTo>
                      <a:pt x="0" y="0"/>
                    </a:lnTo>
                  </a:path>
                </a:pathLst>
              </a:custGeom>
              <a:noFill/>
              <a:ln w="14681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68" name="Group 310"/>
            <p:cNvGrpSpPr>
              <a:grpSpLocks/>
            </p:cNvGrpSpPr>
            <p:nvPr/>
          </p:nvGrpSpPr>
          <p:grpSpPr bwMode="auto">
            <a:xfrm>
              <a:off x="1286" y="2785"/>
              <a:ext cx="2" cy="223"/>
              <a:chOff x="1286" y="2785"/>
              <a:chExt cx="2" cy="223"/>
            </a:xfrm>
          </p:grpSpPr>
          <p:sp>
            <p:nvSpPr>
              <p:cNvPr id="61001" name="Freeform 311"/>
              <p:cNvSpPr>
                <a:spLocks/>
              </p:cNvSpPr>
              <p:nvPr/>
            </p:nvSpPr>
            <p:spPr bwMode="auto">
              <a:xfrm>
                <a:off x="1286" y="2785"/>
                <a:ext cx="2" cy="223"/>
              </a:xfrm>
              <a:custGeom>
                <a:avLst/>
                <a:gdLst>
                  <a:gd name="T0" fmla="*/ 0 w 2"/>
                  <a:gd name="T1" fmla="*/ 3008 h 223"/>
                  <a:gd name="T2" fmla="*/ 0 w 2"/>
                  <a:gd name="T3" fmla="*/ 2785 h 22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223">
                    <a:moveTo>
                      <a:pt x="0" y="223"/>
                    </a:moveTo>
                    <a:lnTo>
                      <a:pt x="0" y="0"/>
                    </a:lnTo>
                  </a:path>
                </a:pathLst>
              </a:custGeom>
              <a:noFill/>
              <a:ln w="14681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69" name="Group 312"/>
            <p:cNvGrpSpPr>
              <a:grpSpLocks/>
            </p:cNvGrpSpPr>
            <p:nvPr/>
          </p:nvGrpSpPr>
          <p:grpSpPr bwMode="auto">
            <a:xfrm>
              <a:off x="5652" y="2785"/>
              <a:ext cx="2" cy="223"/>
              <a:chOff x="5652" y="2785"/>
              <a:chExt cx="2" cy="223"/>
            </a:xfrm>
          </p:grpSpPr>
          <p:sp>
            <p:nvSpPr>
              <p:cNvPr id="61000" name="Freeform 313"/>
              <p:cNvSpPr>
                <a:spLocks/>
              </p:cNvSpPr>
              <p:nvPr/>
            </p:nvSpPr>
            <p:spPr bwMode="auto">
              <a:xfrm>
                <a:off x="5652" y="2785"/>
                <a:ext cx="2" cy="223"/>
              </a:xfrm>
              <a:custGeom>
                <a:avLst/>
                <a:gdLst>
                  <a:gd name="T0" fmla="*/ 0 w 2"/>
                  <a:gd name="T1" fmla="*/ 3008 h 223"/>
                  <a:gd name="T2" fmla="*/ 0 w 2"/>
                  <a:gd name="T3" fmla="*/ 2785 h 22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223">
                    <a:moveTo>
                      <a:pt x="0" y="223"/>
                    </a:moveTo>
                    <a:lnTo>
                      <a:pt x="0" y="0"/>
                    </a:lnTo>
                  </a:path>
                </a:pathLst>
              </a:custGeom>
              <a:noFill/>
              <a:ln w="14681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70" name="Group 314"/>
            <p:cNvGrpSpPr>
              <a:grpSpLocks/>
            </p:cNvGrpSpPr>
            <p:nvPr/>
          </p:nvGrpSpPr>
          <p:grpSpPr bwMode="auto">
            <a:xfrm>
              <a:off x="1286" y="2334"/>
              <a:ext cx="2" cy="228"/>
              <a:chOff x="1286" y="2334"/>
              <a:chExt cx="2" cy="228"/>
            </a:xfrm>
          </p:grpSpPr>
          <p:sp>
            <p:nvSpPr>
              <p:cNvPr id="60999" name="Freeform 315"/>
              <p:cNvSpPr>
                <a:spLocks/>
              </p:cNvSpPr>
              <p:nvPr/>
            </p:nvSpPr>
            <p:spPr bwMode="auto">
              <a:xfrm>
                <a:off x="1286" y="2334"/>
                <a:ext cx="2" cy="228"/>
              </a:xfrm>
              <a:custGeom>
                <a:avLst/>
                <a:gdLst>
                  <a:gd name="T0" fmla="*/ 0 w 2"/>
                  <a:gd name="T1" fmla="*/ 2562 h 228"/>
                  <a:gd name="T2" fmla="*/ 0 w 2"/>
                  <a:gd name="T3" fmla="*/ 2334 h 22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228">
                    <a:moveTo>
                      <a:pt x="0" y="228"/>
                    </a:moveTo>
                    <a:lnTo>
                      <a:pt x="0" y="0"/>
                    </a:lnTo>
                  </a:path>
                </a:pathLst>
              </a:custGeom>
              <a:noFill/>
              <a:ln w="14681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71" name="Group 316"/>
            <p:cNvGrpSpPr>
              <a:grpSpLocks/>
            </p:cNvGrpSpPr>
            <p:nvPr/>
          </p:nvGrpSpPr>
          <p:grpSpPr bwMode="auto">
            <a:xfrm>
              <a:off x="5652" y="2334"/>
              <a:ext cx="2" cy="228"/>
              <a:chOff x="5652" y="2334"/>
              <a:chExt cx="2" cy="228"/>
            </a:xfrm>
          </p:grpSpPr>
          <p:sp>
            <p:nvSpPr>
              <p:cNvPr id="60998" name="Freeform 317"/>
              <p:cNvSpPr>
                <a:spLocks/>
              </p:cNvSpPr>
              <p:nvPr/>
            </p:nvSpPr>
            <p:spPr bwMode="auto">
              <a:xfrm>
                <a:off x="5652" y="2334"/>
                <a:ext cx="2" cy="228"/>
              </a:xfrm>
              <a:custGeom>
                <a:avLst/>
                <a:gdLst>
                  <a:gd name="T0" fmla="*/ 0 w 2"/>
                  <a:gd name="T1" fmla="*/ 2562 h 228"/>
                  <a:gd name="T2" fmla="*/ 0 w 2"/>
                  <a:gd name="T3" fmla="*/ 2334 h 22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228">
                    <a:moveTo>
                      <a:pt x="0" y="228"/>
                    </a:moveTo>
                    <a:lnTo>
                      <a:pt x="0" y="0"/>
                    </a:lnTo>
                  </a:path>
                </a:pathLst>
              </a:custGeom>
              <a:noFill/>
              <a:ln w="14681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72" name="Group 318"/>
            <p:cNvGrpSpPr>
              <a:grpSpLocks/>
            </p:cNvGrpSpPr>
            <p:nvPr/>
          </p:nvGrpSpPr>
          <p:grpSpPr bwMode="auto">
            <a:xfrm>
              <a:off x="1286" y="1869"/>
              <a:ext cx="2" cy="234"/>
              <a:chOff x="1286" y="1869"/>
              <a:chExt cx="2" cy="234"/>
            </a:xfrm>
          </p:grpSpPr>
          <p:sp>
            <p:nvSpPr>
              <p:cNvPr id="60997" name="Freeform 319"/>
              <p:cNvSpPr>
                <a:spLocks/>
              </p:cNvSpPr>
              <p:nvPr/>
            </p:nvSpPr>
            <p:spPr bwMode="auto">
              <a:xfrm>
                <a:off x="1286" y="1869"/>
                <a:ext cx="2" cy="234"/>
              </a:xfrm>
              <a:custGeom>
                <a:avLst/>
                <a:gdLst>
                  <a:gd name="T0" fmla="*/ 0 w 2"/>
                  <a:gd name="T1" fmla="*/ 2103 h 234"/>
                  <a:gd name="T2" fmla="*/ 0 w 2"/>
                  <a:gd name="T3" fmla="*/ 1869 h 23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234">
                    <a:moveTo>
                      <a:pt x="0" y="234"/>
                    </a:moveTo>
                    <a:lnTo>
                      <a:pt x="0" y="0"/>
                    </a:lnTo>
                  </a:path>
                </a:pathLst>
              </a:custGeom>
              <a:noFill/>
              <a:ln w="14681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73" name="Group 320"/>
            <p:cNvGrpSpPr>
              <a:grpSpLocks/>
            </p:cNvGrpSpPr>
            <p:nvPr/>
          </p:nvGrpSpPr>
          <p:grpSpPr bwMode="auto">
            <a:xfrm>
              <a:off x="1286" y="1386"/>
              <a:ext cx="2" cy="243"/>
              <a:chOff x="1286" y="1386"/>
              <a:chExt cx="2" cy="243"/>
            </a:xfrm>
          </p:grpSpPr>
          <p:sp>
            <p:nvSpPr>
              <p:cNvPr id="60996" name="Freeform 321"/>
              <p:cNvSpPr>
                <a:spLocks/>
              </p:cNvSpPr>
              <p:nvPr/>
            </p:nvSpPr>
            <p:spPr bwMode="auto">
              <a:xfrm>
                <a:off x="1286" y="1386"/>
                <a:ext cx="2" cy="243"/>
              </a:xfrm>
              <a:custGeom>
                <a:avLst/>
                <a:gdLst>
                  <a:gd name="T0" fmla="*/ 0 w 2"/>
                  <a:gd name="T1" fmla="*/ 1629 h 243"/>
                  <a:gd name="T2" fmla="*/ 0 w 2"/>
                  <a:gd name="T3" fmla="*/ 1386 h 24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243">
                    <a:moveTo>
                      <a:pt x="0" y="243"/>
                    </a:moveTo>
                    <a:lnTo>
                      <a:pt x="0" y="0"/>
                    </a:lnTo>
                  </a:path>
                </a:pathLst>
              </a:custGeom>
              <a:noFill/>
              <a:ln w="14681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74" name="Group 322"/>
            <p:cNvGrpSpPr>
              <a:grpSpLocks/>
            </p:cNvGrpSpPr>
            <p:nvPr/>
          </p:nvGrpSpPr>
          <p:grpSpPr bwMode="auto">
            <a:xfrm>
              <a:off x="1471" y="7506"/>
              <a:ext cx="173" cy="2"/>
              <a:chOff x="1471" y="7506"/>
              <a:chExt cx="173" cy="2"/>
            </a:xfrm>
          </p:grpSpPr>
          <p:sp>
            <p:nvSpPr>
              <p:cNvPr id="60995" name="Freeform 323"/>
              <p:cNvSpPr>
                <a:spLocks/>
              </p:cNvSpPr>
              <p:nvPr/>
            </p:nvSpPr>
            <p:spPr bwMode="auto">
              <a:xfrm>
                <a:off x="1471" y="7506"/>
                <a:ext cx="173" cy="2"/>
              </a:xfrm>
              <a:custGeom>
                <a:avLst/>
                <a:gdLst>
                  <a:gd name="T0" fmla="*/ 0 w 173"/>
                  <a:gd name="T1" fmla="*/ 0 h 2"/>
                  <a:gd name="T2" fmla="*/ 174 w 173"/>
                  <a:gd name="T3" fmla="*/ 0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73" h="2">
                    <a:moveTo>
                      <a:pt x="0" y="0"/>
                    </a:moveTo>
                    <a:lnTo>
                      <a:pt x="174" y="0"/>
                    </a:lnTo>
                  </a:path>
                </a:pathLst>
              </a:custGeom>
              <a:noFill/>
              <a:ln w="14681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75" name="Group 324"/>
            <p:cNvGrpSpPr>
              <a:grpSpLocks/>
            </p:cNvGrpSpPr>
            <p:nvPr/>
          </p:nvGrpSpPr>
          <p:grpSpPr bwMode="auto">
            <a:xfrm>
              <a:off x="1471" y="1377"/>
              <a:ext cx="173" cy="2"/>
              <a:chOff x="1471" y="1377"/>
              <a:chExt cx="173" cy="2"/>
            </a:xfrm>
          </p:grpSpPr>
          <p:sp>
            <p:nvSpPr>
              <p:cNvPr id="60994" name="Freeform 325"/>
              <p:cNvSpPr>
                <a:spLocks/>
              </p:cNvSpPr>
              <p:nvPr/>
            </p:nvSpPr>
            <p:spPr bwMode="auto">
              <a:xfrm>
                <a:off x="1471" y="1377"/>
                <a:ext cx="173" cy="2"/>
              </a:xfrm>
              <a:custGeom>
                <a:avLst/>
                <a:gdLst>
                  <a:gd name="T0" fmla="*/ 0 w 173"/>
                  <a:gd name="T1" fmla="*/ 0 h 2"/>
                  <a:gd name="T2" fmla="*/ 174 w 173"/>
                  <a:gd name="T3" fmla="*/ 0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73" h="2">
                    <a:moveTo>
                      <a:pt x="0" y="0"/>
                    </a:moveTo>
                    <a:lnTo>
                      <a:pt x="174" y="0"/>
                    </a:lnTo>
                  </a:path>
                </a:pathLst>
              </a:custGeom>
              <a:noFill/>
              <a:ln w="14681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76" name="Group 326"/>
            <p:cNvGrpSpPr>
              <a:grpSpLocks/>
            </p:cNvGrpSpPr>
            <p:nvPr/>
          </p:nvGrpSpPr>
          <p:grpSpPr bwMode="auto">
            <a:xfrm>
              <a:off x="1818" y="7506"/>
              <a:ext cx="173" cy="2"/>
              <a:chOff x="1818" y="7506"/>
              <a:chExt cx="173" cy="2"/>
            </a:xfrm>
          </p:grpSpPr>
          <p:sp>
            <p:nvSpPr>
              <p:cNvPr id="60993" name="Freeform 327"/>
              <p:cNvSpPr>
                <a:spLocks/>
              </p:cNvSpPr>
              <p:nvPr/>
            </p:nvSpPr>
            <p:spPr bwMode="auto">
              <a:xfrm>
                <a:off x="1818" y="7506"/>
                <a:ext cx="173" cy="2"/>
              </a:xfrm>
              <a:custGeom>
                <a:avLst/>
                <a:gdLst>
                  <a:gd name="T0" fmla="*/ 0 w 173"/>
                  <a:gd name="T1" fmla="*/ 0 h 2"/>
                  <a:gd name="T2" fmla="*/ 174 w 173"/>
                  <a:gd name="T3" fmla="*/ 0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73" h="2">
                    <a:moveTo>
                      <a:pt x="0" y="0"/>
                    </a:moveTo>
                    <a:lnTo>
                      <a:pt x="174" y="0"/>
                    </a:lnTo>
                  </a:path>
                </a:pathLst>
              </a:custGeom>
              <a:noFill/>
              <a:ln w="14681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77" name="Group 328"/>
            <p:cNvGrpSpPr>
              <a:grpSpLocks/>
            </p:cNvGrpSpPr>
            <p:nvPr/>
          </p:nvGrpSpPr>
          <p:grpSpPr bwMode="auto">
            <a:xfrm>
              <a:off x="1818" y="1377"/>
              <a:ext cx="173" cy="2"/>
              <a:chOff x="1818" y="1377"/>
              <a:chExt cx="173" cy="2"/>
            </a:xfrm>
          </p:grpSpPr>
          <p:sp>
            <p:nvSpPr>
              <p:cNvPr id="60992" name="Freeform 329"/>
              <p:cNvSpPr>
                <a:spLocks/>
              </p:cNvSpPr>
              <p:nvPr/>
            </p:nvSpPr>
            <p:spPr bwMode="auto">
              <a:xfrm>
                <a:off x="1818" y="1377"/>
                <a:ext cx="173" cy="2"/>
              </a:xfrm>
              <a:custGeom>
                <a:avLst/>
                <a:gdLst>
                  <a:gd name="T0" fmla="*/ 0 w 173"/>
                  <a:gd name="T1" fmla="*/ 0 h 2"/>
                  <a:gd name="T2" fmla="*/ 174 w 173"/>
                  <a:gd name="T3" fmla="*/ 0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73" h="2">
                    <a:moveTo>
                      <a:pt x="0" y="0"/>
                    </a:moveTo>
                    <a:lnTo>
                      <a:pt x="174" y="0"/>
                    </a:lnTo>
                  </a:path>
                </a:pathLst>
              </a:custGeom>
              <a:noFill/>
              <a:ln w="14681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78" name="Group 330"/>
            <p:cNvGrpSpPr>
              <a:grpSpLocks/>
            </p:cNvGrpSpPr>
            <p:nvPr/>
          </p:nvGrpSpPr>
          <p:grpSpPr bwMode="auto">
            <a:xfrm>
              <a:off x="2168" y="7506"/>
              <a:ext cx="173" cy="2"/>
              <a:chOff x="2168" y="7506"/>
              <a:chExt cx="173" cy="2"/>
            </a:xfrm>
          </p:grpSpPr>
          <p:sp>
            <p:nvSpPr>
              <p:cNvPr id="60991" name="Freeform 331"/>
              <p:cNvSpPr>
                <a:spLocks/>
              </p:cNvSpPr>
              <p:nvPr/>
            </p:nvSpPr>
            <p:spPr bwMode="auto">
              <a:xfrm>
                <a:off x="2168" y="7506"/>
                <a:ext cx="173" cy="2"/>
              </a:xfrm>
              <a:custGeom>
                <a:avLst/>
                <a:gdLst>
                  <a:gd name="T0" fmla="*/ 0 w 173"/>
                  <a:gd name="T1" fmla="*/ 0 h 2"/>
                  <a:gd name="T2" fmla="*/ 174 w 173"/>
                  <a:gd name="T3" fmla="*/ 0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73" h="2">
                    <a:moveTo>
                      <a:pt x="0" y="0"/>
                    </a:moveTo>
                    <a:lnTo>
                      <a:pt x="174" y="0"/>
                    </a:lnTo>
                  </a:path>
                </a:pathLst>
              </a:custGeom>
              <a:noFill/>
              <a:ln w="14681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79" name="Group 332"/>
            <p:cNvGrpSpPr>
              <a:grpSpLocks/>
            </p:cNvGrpSpPr>
            <p:nvPr/>
          </p:nvGrpSpPr>
          <p:grpSpPr bwMode="auto">
            <a:xfrm>
              <a:off x="2168" y="1377"/>
              <a:ext cx="173" cy="2"/>
              <a:chOff x="2168" y="1377"/>
              <a:chExt cx="173" cy="2"/>
            </a:xfrm>
          </p:grpSpPr>
          <p:sp>
            <p:nvSpPr>
              <p:cNvPr id="60990" name="Freeform 333"/>
              <p:cNvSpPr>
                <a:spLocks/>
              </p:cNvSpPr>
              <p:nvPr/>
            </p:nvSpPr>
            <p:spPr bwMode="auto">
              <a:xfrm>
                <a:off x="2168" y="1377"/>
                <a:ext cx="173" cy="2"/>
              </a:xfrm>
              <a:custGeom>
                <a:avLst/>
                <a:gdLst>
                  <a:gd name="T0" fmla="*/ 0 w 173"/>
                  <a:gd name="T1" fmla="*/ 0 h 2"/>
                  <a:gd name="T2" fmla="*/ 174 w 173"/>
                  <a:gd name="T3" fmla="*/ 0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73" h="2">
                    <a:moveTo>
                      <a:pt x="0" y="0"/>
                    </a:moveTo>
                    <a:lnTo>
                      <a:pt x="174" y="0"/>
                    </a:lnTo>
                  </a:path>
                </a:pathLst>
              </a:custGeom>
              <a:noFill/>
              <a:ln w="14681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80" name="Group 334"/>
            <p:cNvGrpSpPr>
              <a:grpSpLocks/>
            </p:cNvGrpSpPr>
            <p:nvPr/>
          </p:nvGrpSpPr>
          <p:grpSpPr bwMode="auto">
            <a:xfrm>
              <a:off x="2515" y="7506"/>
              <a:ext cx="173" cy="2"/>
              <a:chOff x="2515" y="7506"/>
              <a:chExt cx="173" cy="2"/>
            </a:xfrm>
          </p:grpSpPr>
          <p:sp>
            <p:nvSpPr>
              <p:cNvPr id="60989" name="Freeform 335"/>
              <p:cNvSpPr>
                <a:spLocks/>
              </p:cNvSpPr>
              <p:nvPr/>
            </p:nvSpPr>
            <p:spPr bwMode="auto">
              <a:xfrm>
                <a:off x="2515" y="7506"/>
                <a:ext cx="173" cy="2"/>
              </a:xfrm>
              <a:custGeom>
                <a:avLst/>
                <a:gdLst>
                  <a:gd name="T0" fmla="*/ 0 w 173"/>
                  <a:gd name="T1" fmla="*/ 0 h 2"/>
                  <a:gd name="T2" fmla="*/ 173 w 173"/>
                  <a:gd name="T3" fmla="*/ 0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73" h="2">
                    <a:moveTo>
                      <a:pt x="0" y="0"/>
                    </a:moveTo>
                    <a:lnTo>
                      <a:pt x="173" y="0"/>
                    </a:lnTo>
                  </a:path>
                </a:pathLst>
              </a:custGeom>
              <a:noFill/>
              <a:ln w="14681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81" name="Group 336"/>
            <p:cNvGrpSpPr>
              <a:grpSpLocks/>
            </p:cNvGrpSpPr>
            <p:nvPr/>
          </p:nvGrpSpPr>
          <p:grpSpPr bwMode="auto">
            <a:xfrm>
              <a:off x="2515" y="1377"/>
              <a:ext cx="173" cy="2"/>
              <a:chOff x="2515" y="1377"/>
              <a:chExt cx="173" cy="2"/>
            </a:xfrm>
          </p:grpSpPr>
          <p:sp>
            <p:nvSpPr>
              <p:cNvPr id="60988" name="Freeform 337"/>
              <p:cNvSpPr>
                <a:spLocks/>
              </p:cNvSpPr>
              <p:nvPr/>
            </p:nvSpPr>
            <p:spPr bwMode="auto">
              <a:xfrm>
                <a:off x="2515" y="1377"/>
                <a:ext cx="173" cy="2"/>
              </a:xfrm>
              <a:custGeom>
                <a:avLst/>
                <a:gdLst>
                  <a:gd name="T0" fmla="*/ 0 w 173"/>
                  <a:gd name="T1" fmla="*/ 0 h 2"/>
                  <a:gd name="T2" fmla="*/ 173 w 173"/>
                  <a:gd name="T3" fmla="*/ 0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73" h="2">
                    <a:moveTo>
                      <a:pt x="0" y="0"/>
                    </a:moveTo>
                    <a:lnTo>
                      <a:pt x="173" y="0"/>
                    </a:lnTo>
                  </a:path>
                </a:pathLst>
              </a:custGeom>
              <a:noFill/>
              <a:ln w="14681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82" name="Group 338"/>
            <p:cNvGrpSpPr>
              <a:grpSpLocks/>
            </p:cNvGrpSpPr>
            <p:nvPr/>
          </p:nvGrpSpPr>
          <p:grpSpPr bwMode="auto">
            <a:xfrm>
              <a:off x="2862" y="7506"/>
              <a:ext cx="173" cy="2"/>
              <a:chOff x="2862" y="7506"/>
              <a:chExt cx="173" cy="2"/>
            </a:xfrm>
          </p:grpSpPr>
          <p:sp>
            <p:nvSpPr>
              <p:cNvPr id="60987" name="Freeform 339"/>
              <p:cNvSpPr>
                <a:spLocks/>
              </p:cNvSpPr>
              <p:nvPr/>
            </p:nvSpPr>
            <p:spPr bwMode="auto">
              <a:xfrm>
                <a:off x="2862" y="7506"/>
                <a:ext cx="173" cy="2"/>
              </a:xfrm>
              <a:custGeom>
                <a:avLst/>
                <a:gdLst>
                  <a:gd name="T0" fmla="*/ 0 w 173"/>
                  <a:gd name="T1" fmla="*/ 0 h 2"/>
                  <a:gd name="T2" fmla="*/ 173 w 173"/>
                  <a:gd name="T3" fmla="*/ 0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73" h="2">
                    <a:moveTo>
                      <a:pt x="0" y="0"/>
                    </a:moveTo>
                    <a:lnTo>
                      <a:pt x="173" y="0"/>
                    </a:lnTo>
                  </a:path>
                </a:pathLst>
              </a:custGeom>
              <a:noFill/>
              <a:ln w="14681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83" name="Group 340"/>
            <p:cNvGrpSpPr>
              <a:grpSpLocks/>
            </p:cNvGrpSpPr>
            <p:nvPr/>
          </p:nvGrpSpPr>
          <p:grpSpPr bwMode="auto">
            <a:xfrm>
              <a:off x="2862" y="1377"/>
              <a:ext cx="173" cy="2"/>
              <a:chOff x="2862" y="1377"/>
              <a:chExt cx="173" cy="2"/>
            </a:xfrm>
          </p:grpSpPr>
          <p:sp>
            <p:nvSpPr>
              <p:cNvPr id="60986" name="Freeform 341"/>
              <p:cNvSpPr>
                <a:spLocks/>
              </p:cNvSpPr>
              <p:nvPr/>
            </p:nvSpPr>
            <p:spPr bwMode="auto">
              <a:xfrm>
                <a:off x="2862" y="1377"/>
                <a:ext cx="173" cy="2"/>
              </a:xfrm>
              <a:custGeom>
                <a:avLst/>
                <a:gdLst>
                  <a:gd name="T0" fmla="*/ 0 w 173"/>
                  <a:gd name="T1" fmla="*/ 0 h 2"/>
                  <a:gd name="T2" fmla="*/ 173 w 173"/>
                  <a:gd name="T3" fmla="*/ 0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73" h="2">
                    <a:moveTo>
                      <a:pt x="0" y="0"/>
                    </a:moveTo>
                    <a:lnTo>
                      <a:pt x="173" y="0"/>
                    </a:lnTo>
                  </a:path>
                </a:pathLst>
              </a:custGeom>
              <a:noFill/>
              <a:ln w="14681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84" name="Group 342"/>
            <p:cNvGrpSpPr>
              <a:grpSpLocks/>
            </p:cNvGrpSpPr>
            <p:nvPr/>
          </p:nvGrpSpPr>
          <p:grpSpPr bwMode="auto">
            <a:xfrm>
              <a:off x="3209" y="7506"/>
              <a:ext cx="173" cy="2"/>
              <a:chOff x="3209" y="7506"/>
              <a:chExt cx="173" cy="2"/>
            </a:xfrm>
          </p:grpSpPr>
          <p:sp>
            <p:nvSpPr>
              <p:cNvPr id="60985" name="Freeform 343"/>
              <p:cNvSpPr>
                <a:spLocks/>
              </p:cNvSpPr>
              <p:nvPr/>
            </p:nvSpPr>
            <p:spPr bwMode="auto">
              <a:xfrm>
                <a:off x="3209" y="7506"/>
                <a:ext cx="173" cy="2"/>
              </a:xfrm>
              <a:custGeom>
                <a:avLst/>
                <a:gdLst>
                  <a:gd name="T0" fmla="*/ 0 w 173"/>
                  <a:gd name="T1" fmla="*/ 0 h 2"/>
                  <a:gd name="T2" fmla="*/ 173 w 173"/>
                  <a:gd name="T3" fmla="*/ 0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73" h="2">
                    <a:moveTo>
                      <a:pt x="0" y="0"/>
                    </a:moveTo>
                    <a:lnTo>
                      <a:pt x="173" y="0"/>
                    </a:lnTo>
                  </a:path>
                </a:pathLst>
              </a:custGeom>
              <a:noFill/>
              <a:ln w="14681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85" name="Group 344"/>
            <p:cNvGrpSpPr>
              <a:grpSpLocks/>
            </p:cNvGrpSpPr>
            <p:nvPr/>
          </p:nvGrpSpPr>
          <p:grpSpPr bwMode="auto">
            <a:xfrm>
              <a:off x="3209" y="1377"/>
              <a:ext cx="173" cy="2"/>
              <a:chOff x="3209" y="1377"/>
              <a:chExt cx="173" cy="2"/>
            </a:xfrm>
          </p:grpSpPr>
          <p:sp>
            <p:nvSpPr>
              <p:cNvPr id="60984" name="Freeform 345"/>
              <p:cNvSpPr>
                <a:spLocks/>
              </p:cNvSpPr>
              <p:nvPr/>
            </p:nvSpPr>
            <p:spPr bwMode="auto">
              <a:xfrm>
                <a:off x="3209" y="1377"/>
                <a:ext cx="173" cy="2"/>
              </a:xfrm>
              <a:custGeom>
                <a:avLst/>
                <a:gdLst>
                  <a:gd name="T0" fmla="*/ 0 w 173"/>
                  <a:gd name="T1" fmla="*/ 0 h 2"/>
                  <a:gd name="T2" fmla="*/ 173 w 173"/>
                  <a:gd name="T3" fmla="*/ 0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73" h="2">
                    <a:moveTo>
                      <a:pt x="0" y="0"/>
                    </a:moveTo>
                    <a:lnTo>
                      <a:pt x="173" y="0"/>
                    </a:lnTo>
                  </a:path>
                </a:pathLst>
              </a:custGeom>
              <a:noFill/>
              <a:ln w="14681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86" name="Group 346"/>
            <p:cNvGrpSpPr>
              <a:grpSpLocks/>
            </p:cNvGrpSpPr>
            <p:nvPr/>
          </p:nvGrpSpPr>
          <p:grpSpPr bwMode="auto">
            <a:xfrm>
              <a:off x="3556" y="7506"/>
              <a:ext cx="173" cy="2"/>
              <a:chOff x="3556" y="7506"/>
              <a:chExt cx="173" cy="2"/>
            </a:xfrm>
          </p:grpSpPr>
          <p:sp>
            <p:nvSpPr>
              <p:cNvPr id="60983" name="Freeform 347"/>
              <p:cNvSpPr>
                <a:spLocks/>
              </p:cNvSpPr>
              <p:nvPr/>
            </p:nvSpPr>
            <p:spPr bwMode="auto">
              <a:xfrm>
                <a:off x="3556" y="7506"/>
                <a:ext cx="173" cy="2"/>
              </a:xfrm>
              <a:custGeom>
                <a:avLst/>
                <a:gdLst>
                  <a:gd name="T0" fmla="*/ 0 w 173"/>
                  <a:gd name="T1" fmla="*/ 0 h 2"/>
                  <a:gd name="T2" fmla="*/ 173 w 173"/>
                  <a:gd name="T3" fmla="*/ 0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73" h="2">
                    <a:moveTo>
                      <a:pt x="0" y="0"/>
                    </a:moveTo>
                    <a:lnTo>
                      <a:pt x="173" y="0"/>
                    </a:lnTo>
                  </a:path>
                </a:pathLst>
              </a:custGeom>
              <a:noFill/>
              <a:ln w="14681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87" name="Group 348"/>
            <p:cNvGrpSpPr>
              <a:grpSpLocks/>
            </p:cNvGrpSpPr>
            <p:nvPr/>
          </p:nvGrpSpPr>
          <p:grpSpPr bwMode="auto">
            <a:xfrm>
              <a:off x="3905" y="7506"/>
              <a:ext cx="173" cy="2"/>
              <a:chOff x="3905" y="7506"/>
              <a:chExt cx="173" cy="2"/>
            </a:xfrm>
          </p:grpSpPr>
          <p:sp>
            <p:nvSpPr>
              <p:cNvPr id="60982" name="Freeform 349"/>
              <p:cNvSpPr>
                <a:spLocks/>
              </p:cNvSpPr>
              <p:nvPr/>
            </p:nvSpPr>
            <p:spPr bwMode="auto">
              <a:xfrm>
                <a:off x="3905" y="7506"/>
                <a:ext cx="173" cy="2"/>
              </a:xfrm>
              <a:custGeom>
                <a:avLst/>
                <a:gdLst>
                  <a:gd name="T0" fmla="*/ 0 w 173"/>
                  <a:gd name="T1" fmla="*/ 0 h 2"/>
                  <a:gd name="T2" fmla="*/ 174 w 173"/>
                  <a:gd name="T3" fmla="*/ 0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73" h="2">
                    <a:moveTo>
                      <a:pt x="0" y="0"/>
                    </a:moveTo>
                    <a:lnTo>
                      <a:pt x="174" y="0"/>
                    </a:lnTo>
                  </a:path>
                </a:pathLst>
              </a:custGeom>
              <a:noFill/>
              <a:ln w="14681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88" name="Group 350"/>
            <p:cNvGrpSpPr>
              <a:grpSpLocks/>
            </p:cNvGrpSpPr>
            <p:nvPr/>
          </p:nvGrpSpPr>
          <p:grpSpPr bwMode="auto">
            <a:xfrm>
              <a:off x="4599" y="1377"/>
              <a:ext cx="173" cy="2"/>
              <a:chOff x="4599" y="1377"/>
              <a:chExt cx="173" cy="2"/>
            </a:xfrm>
          </p:grpSpPr>
          <p:sp>
            <p:nvSpPr>
              <p:cNvPr id="60981" name="Freeform 351"/>
              <p:cNvSpPr>
                <a:spLocks/>
              </p:cNvSpPr>
              <p:nvPr/>
            </p:nvSpPr>
            <p:spPr bwMode="auto">
              <a:xfrm>
                <a:off x="4599" y="1377"/>
                <a:ext cx="173" cy="2"/>
              </a:xfrm>
              <a:custGeom>
                <a:avLst/>
                <a:gdLst>
                  <a:gd name="T0" fmla="*/ 0 w 173"/>
                  <a:gd name="T1" fmla="*/ 0 h 2"/>
                  <a:gd name="T2" fmla="*/ 174 w 173"/>
                  <a:gd name="T3" fmla="*/ 0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73" h="2">
                    <a:moveTo>
                      <a:pt x="0" y="0"/>
                    </a:moveTo>
                    <a:lnTo>
                      <a:pt x="174" y="0"/>
                    </a:lnTo>
                  </a:path>
                </a:pathLst>
              </a:custGeom>
              <a:noFill/>
              <a:ln w="14681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89" name="Group 352"/>
            <p:cNvGrpSpPr>
              <a:grpSpLocks/>
            </p:cNvGrpSpPr>
            <p:nvPr/>
          </p:nvGrpSpPr>
          <p:grpSpPr bwMode="auto">
            <a:xfrm>
              <a:off x="4946" y="1377"/>
              <a:ext cx="173" cy="2"/>
              <a:chOff x="4946" y="1377"/>
              <a:chExt cx="173" cy="2"/>
            </a:xfrm>
          </p:grpSpPr>
          <p:sp>
            <p:nvSpPr>
              <p:cNvPr id="60980" name="Freeform 353"/>
              <p:cNvSpPr>
                <a:spLocks/>
              </p:cNvSpPr>
              <p:nvPr/>
            </p:nvSpPr>
            <p:spPr bwMode="auto">
              <a:xfrm>
                <a:off x="4946" y="1377"/>
                <a:ext cx="173" cy="2"/>
              </a:xfrm>
              <a:custGeom>
                <a:avLst/>
                <a:gdLst>
                  <a:gd name="T0" fmla="*/ 0 w 173"/>
                  <a:gd name="T1" fmla="*/ 0 h 2"/>
                  <a:gd name="T2" fmla="*/ 174 w 173"/>
                  <a:gd name="T3" fmla="*/ 0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73" h="2">
                    <a:moveTo>
                      <a:pt x="0" y="0"/>
                    </a:moveTo>
                    <a:lnTo>
                      <a:pt x="174" y="0"/>
                    </a:lnTo>
                  </a:path>
                </a:pathLst>
              </a:custGeom>
              <a:noFill/>
              <a:ln w="14681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90" name="Group 354"/>
            <p:cNvGrpSpPr>
              <a:grpSpLocks/>
            </p:cNvGrpSpPr>
            <p:nvPr/>
          </p:nvGrpSpPr>
          <p:grpSpPr bwMode="auto">
            <a:xfrm>
              <a:off x="5293" y="7506"/>
              <a:ext cx="173" cy="2"/>
              <a:chOff x="5293" y="7506"/>
              <a:chExt cx="173" cy="2"/>
            </a:xfrm>
          </p:grpSpPr>
          <p:sp>
            <p:nvSpPr>
              <p:cNvPr id="60979" name="Freeform 355"/>
              <p:cNvSpPr>
                <a:spLocks/>
              </p:cNvSpPr>
              <p:nvPr/>
            </p:nvSpPr>
            <p:spPr bwMode="auto">
              <a:xfrm>
                <a:off x="5293" y="7506"/>
                <a:ext cx="173" cy="2"/>
              </a:xfrm>
              <a:custGeom>
                <a:avLst/>
                <a:gdLst>
                  <a:gd name="T0" fmla="*/ 0 w 173"/>
                  <a:gd name="T1" fmla="*/ 0 h 2"/>
                  <a:gd name="T2" fmla="*/ 174 w 173"/>
                  <a:gd name="T3" fmla="*/ 0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73" h="2">
                    <a:moveTo>
                      <a:pt x="0" y="0"/>
                    </a:moveTo>
                    <a:lnTo>
                      <a:pt x="174" y="0"/>
                    </a:lnTo>
                  </a:path>
                </a:pathLst>
              </a:custGeom>
              <a:noFill/>
              <a:ln w="14681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91" name="Group 356"/>
            <p:cNvGrpSpPr>
              <a:grpSpLocks/>
            </p:cNvGrpSpPr>
            <p:nvPr/>
          </p:nvGrpSpPr>
          <p:grpSpPr bwMode="auto">
            <a:xfrm>
              <a:off x="5293" y="1377"/>
              <a:ext cx="173" cy="2"/>
              <a:chOff x="5293" y="1377"/>
              <a:chExt cx="173" cy="2"/>
            </a:xfrm>
          </p:grpSpPr>
          <p:sp>
            <p:nvSpPr>
              <p:cNvPr id="60978" name="Freeform 357"/>
              <p:cNvSpPr>
                <a:spLocks/>
              </p:cNvSpPr>
              <p:nvPr/>
            </p:nvSpPr>
            <p:spPr bwMode="auto">
              <a:xfrm>
                <a:off x="5293" y="1377"/>
                <a:ext cx="173" cy="2"/>
              </a:xfrm>
              <a:custGeom>
                <a:avLst/>
                <a:gdLst>
                  <a:gd name="T0" fmla="*/ 0 w 173"/>
                  <a:gd name="T1" fmla="*/ 0 h 2"/>
                  <a:gd name="T2" fmla="*/ 174 w 173"/>
                  <a:gd name="T3" fmla="*/ 0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73" h="2">
                    <a:moveTo>
                      <a:pt x="0" y="0"/>
                    </a:moveTo>
                    <a:lnTo>
                      <a:pt x="174" y="0"/>
                    </a:lnTo>
                  </a:path>
                </a:pathLst>
              </a:custGeom>
              <a:noFill/>
              <a:ln w="14681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92" name="Group 358"/>
            <p:cNvGrpSpPr>
              <a:grpSpLocks/>
            </p:cNvGrpSpPr>
            <p:nvPr/>
          </p:nvGrpSpPr>
          <p:grpSpPr bwMode="auto">
            <a:xfrm>
              <a:off x="1298" y="1386"/>
              <a:ext cx="4345" cy="6108"/>
              <a:chOff x="1298" y="1386"/>
              <a:chExt cx="4345" cy="6108"/>
            </a:xfrm>
          </p:grpSpPr>
          <p:sp>
            <p:nvSpPr>
              <p:cNvPr id="60977" name="Freeform 359"/>
              <p:cNvSpPr>
                <a:spLocks/>
              </p:cNvSpPr>
              <p:nvPr/>
            </p:nvSpPr>
            <p:spPr bwMode="auto">
              <a:xfrm>
                <a:off x="1298" y="1386"/>
                <a:ext cx="4345" cy="6108"/>
              </a:xfrm>
              <a:custGeom>
                <a:avLst/>
                <a:gdLst>
                  <a:gd name="T0" fmla="*/ 0 w 4345"/>
                  <a:gd name="T1" fmla="*/ 7494 h 6108"/>
                  <a:gd name="T2" fmla="*/ 4345 w 4345"/>
                  <a:gd name="T3" fmla="*/ 7494 h 6108"/>
                  <a:gd name="T4" fmla="*/ 4345 w 4345"/>
                  <a:gd name="T5" fmla="*/ 1386 h 6108"/>
                  <a:gd name="T6" fmla="*/ 0 w 4345"/>
                  <a:gd name="T7" fmla="*/ 1386 h 6108"/>
                  <a:gd name="T8" fmla="*/ 0 w 4345"/>
                  <a:gd name="T9" fmla="*/ 7494 h 6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45" h="6108">
                    <a:moveTo>
                      <a:pt x="0" y="6108"/>
                    </a:moveTo>
                    <a:lnTo>
                      <a:pt x="4345" y="6108"/>
                    </a:lnTo>
                    <a:lnTo>
                      <a:pt x="4345" y="0"/>
                    </a:lnTo>
                    <a:lnTo>
                      <a:pt x="0" y="0"/>
                    </a:lnTo>
                    <a:lnTo>
                      <a:pt x="0" y="6108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93" name="Group 360"/>
            <p:cNvGrpSpPr>
              <a:grpSpLocks/>
            </p:cNvGrpSpPr>
            <p:nvPr/>
          </p:nvGrpSpPr>
          <p:grpSpPr bwMode="auto">
            <a:xfrm>
              <a:off x="3556" y="3169"/>
              <a:ext cx="61" cy="53"/>
              <a:chOff x="3556" y="3169"/>
              <a:chExt cx="61" cy="53"/>
            </a:xfrm>
          </p:grpSpPr>
          <p:sp>
            <p:nvSpPr>
              <p:cNvPr id="60976" name="Freeform 361"/>
              <p:cNvSpPr>
                <a:spLocks/>
              </p:cNvSpPr>
              <p:nvPr/>
            </p:nvSpPr>
            <p:spPr bwMode="auto">
              <a:xfrm>
                <a:off x="3556" y="3169"/>
                <a:ext cx="61" cy="53"/>
              </a:xfrm>
              <a:custGeom>
                <a:avLst/>
                <a:gdLst>
                  <a:gd name="T0" fmla="*/ 0 w 61"/>
                  <a:gd name="T1" fmla="*/ 3222 h 53"/>
                  <a:gd name="T2" fmla="*/ 60 w 61"/>
                  <a:gd name="T3" fmla="*/ 3222 h 53"/>
                  <a:gd name="T4" fmla="*/ 30 w 61"/>
                  <a:gd name="T5" fmla="*/ 3169 h 53"/>
                  <a:gd name="T6" fmla="*/ 0 w 61"/>
                  <a:gd name="T7" fmla="*/ 3222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0" y="53"/>
                    </a:lnTo>
                    <a:lnTo>
                      <a:pt x="30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94" name="Group 362"/>
            <p:cNvGrpSpPr>
              <a:grpSpLocks/>
            </p:cNvGrpSpPr>
            <p:nvPr/>
          </p:nvGrpSpPr>
          <p:grpSpPr bwMode="auto">
            <a:xfrm>
              <a:off x="2686" y="3692"/>
              <a:ext cx="61" cy="53"/>
              <a:chOff x="2686" y="3692"/>
              <a:chExt cx="61" cy="53"/>
            </a:xfrm>
          </p:grpSpPr>
          <p:sp>
            <p:nvSpPr>
              <p:cNvPr id="60975" name="Freeform 363"/>
              <p:cNvSpPr>
                <a:spLocks/>
              </p:cNvSpPr>
              <p:nvPr/>
            </p:nvSpPr>
            <p:spPr bwMode="auto">
              <a:xfrm>
                <a:off x="2686" y="3692"/>
                <a:ext cx="61" cy="53"/>
              </a:xfrm>
              <a:custGeom>
                <a:avLst/>
                <a:gdLst>
                  <a:gd name="T0" fmla="*/ 0 w 61"/>
                  <a:gd name="T1" fmla="*/ 3745 h 53"/>
                  <a:gd name="T2" fmla="*/ 60 w 61"/>
                  <a:gd name="T3" fmla="*/ 3745 h 53"/>
                  <a:gd name="T4" fmla="*/ 30 w 61"/>
                  <a:gd name="T5" fmla="*/ 3692 h 53"/>
                  <a:gd name="T6" fmla="*/ 0 w 61"/>
                  <a:gd name="T7" fmla="*/ 3745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0" y="53"/>
                    </a:lnTo>
                    <a:lnTo>
                      <a:pt x="30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95" name="Group 364"/>
            <p:cNvGrpSpPr>
              <a:grpSpLocks/>
            </p:cNvGrpSpPr>
            <p:nvPr/>
          </p:nvGrpSpPr>
          <p:grpSpPr bwMode="auto">
            <a:xfrm>
              <a:off x="3238" y="3345"/>
              <a:ext cx="61" cy="53"/>
              <a:chOff x="3238" y="3345"/>
              <a:chExt cx="61" cy="53"/>
            </a:xfrm>
          </p:grpSpPr>
          <p:sp>
            <p:nvSpPr>
              <p:cNvPr id="60974" name="Freeform 365"/>
              <p:cNvSpPr>
                <a:spLocks/>
              </p:cNvSpPr>
              <p:nvPr/>
            </p:nvSpPr>
            <p:spPr bwMode="auto">
              <a:xfrm>
                <a:off x="3238" y="3345"/>
                <a:ext cx="61" cy="53"/>
              </a:xfrm>
              <a:custGeom>
                <a:avLst/>
                <a:gdLst>
                  <a:gd name="T0" fmla="*/ 0 w 61"/>
                  <a:gd name="T1" fmla="*/ 3398 h 53"/>
                  <a:gd name="T2" fmla="*/ 60 w 61"/>
                  <a:gd name="T3" fmla="*/ 3398 h 53"/>
                  <a:gd name="T4" fmla="*/ 30 w 61"/>
                  <a:gd name="T5" fmla="*/ 3345 h 53"/>
                  <a:gd name="T6" fmla="*/ 0 w 61"/>
                  <a:gd name="T7" fmla="*/ 3398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0" y="53"/>
                    </a:lnTo>
                    <a:lnTo>
                      <a:pt x="30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96" name="Group 366"/>
            <p:cNvGrpSpPr>
              <a:grpSpLocks/>
            </p:cNvGrpSpPr>
            <p:nvPr/>
          </p:nvGrpSpPr>
          <p:grpSpPr bwMode="auto">
            <a:xfrm>
              <a:off x="2977" y="3623"/>
              <a:ext cx="61" cy="53"/>
              <a:chOff x="2977" y="3623"/>
              <a:chExt cx="61" cy="53"/>
            </a:xfrm>
          </p:grpSpPr>
          <p:sp>
            <p:nvSpPr>
              <p:cNvPr id="60973" name="Freeform 367"/>
              <p:cNvSpPr>
                <a:spLocks/>
              </p:cNvSpPr>
              <p:nvPr/>
            </p:nvSpPr>
            <p:spPr bwMode="auto">
              <a:xfrm>
                <a:off x="2977" y="3623"/>
                <a:ext cx="61" cy="53"/>
              </a:xfrm>
              <a:custGeom>
                <a:avLst/>
                <a:gdLst>
                  <a:gd name="T0" fmla="*/ 0 w 61"/>
                  <a:gd name="T1" fmla="*/ 3675 h 53"/>
                  <a:gd name="T2" fmla="*/ 61 w 61"/>
                  <a:gd name="T3" fmla="*/ 3675 h 53"/>
                  <a:gd name="T4" fmla="*/ 31 w 61"/>
                  <a:gd name="T5" fmla="*/ 3623 h 53"/>
                  <a:gd name="T6" fmla="*/ 0 w 61"/>
                  <a:gd name="T7" fmla="*/ 3675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2"/>
                    </a:moveTo>
                    <a:lnTo>
                      <a:pt x="61" y="52"/>
                    </a:lnTo>
                    <a:lnTo>
                      <a:pt x="31" y="0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97" name="Group 368"/>
            <p:cNvGrpSpPr>
              <a:grpSpLocks/>
            </p:cNvGrpSpPr>
            <p:nvPr/>
          </p:nvGrpSpPr>
          <p:grpSpPr bwMode="auto">
            <a:xfrm>
              <a:off x="3449" y="3423"/>
              <a:ext cx="61" cy="53"/>
              <a:chOff x="3449" y="3423"/>
              <a:chExt cx="61" cy="53"/>
            </a:xfrm>
          </p:grpSpPr>
          <p:sp>
            <p:nvSpPr>
              <p:cNvPr id="60972" name="Freeform 369"/>
              <p:cNvSpPr>
                <a:spLocks/>
              </p:cNvSpPr>
              <p:nvPr/>
            </p:nvSpPr>
            <p:spPr bwMode="auto">
              <a:xfrm>
                <a:off x="3449" y="3423"/>
                <a:ext cx="61" cy="53"/>
              </a:xfrm>
              <a:custGeom>
                <a:avLst/>
                <a:gdLst>
                  <a:gd name="T0" fmla="*/ 0 w 61"/>
                  <a:gd name="T1" fmla="*/ 3476 h 53"/>
                  <a:gd name="T2" fmla="*/ 60 w 61"/>
                  <a:gd name="T3" fmla="*/ 3476 h 53"/>
                  <a:gd name="T4" fmla="*/ 30 w 61"/>
                  <a:gd name="T5" fmla="*/ 3423 h 53"/>
                  <a:gd name="T6" fmla="*/ 0 w 61"/>
                  <a:gd name="T7" fmla="*/ 3476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0" y="53"/>
                    </a:lnTo>
                    <a:lnTo>
                      <a:pt x="30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98" name="Group 370"/>
            <p:cNvGrpSpPr>
              <a:grpSpLocks/>
            </p:cNvGrpSpPr>
            <p:nvPr/>
          </p:nvGrpSpPr>
          <p:grpSpPr bwMode="auto">
            <a:xfrm>
              <a:off x="3226" y="3776"/>
              <a:ext cx="61" cy="53"/>
              <a:chOff x="3226" y="3776"/>
              <a:chExt cx="61" cy="53"/>
            </a:xfrm>
          </p:grpSpPr>
          <p:sp>
            <p:nvSpPr>
              <p:cNvPr id="60971" name="Freeform 371"/>
              <p:cNvSpPr>
                <a:spLocks/>
              </p:cNvSpPr>
              <p:nvPr/>
            </p:nvSpPr>
            <p:spPr bwMode="auto">
              <a:xfrm>
                <a:off x="3226" y="3776"/>
                <a:ext cx="61" cy="53"/>
              </a:xfrm>
              <a:custGeom>
                <a:avLst/>
                <a:gdLst>
                  <a:gd name="T0" fmla="*/ 0 w 61"/>
                  <a:gd name="T1" fmla="*/ 3829 h 53"/>
                  <a:gd name="T2" fmla="*/ 61 w 61"/>
                  <a:gd name="T3" fmla="*/ 3829 h 53"/>
                  <a:gd name="T4" fmla="*/ 30 w 61"/>
                  <a:gd name="T5" fmla="*/ 3776 h 53"/>
                  <a:gd name="T6" fmla="*/ 0 w 61"/>
                  <a:gd name="T7" fmla="*/ 3829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1" y="53"/>
                    </a:lnTo>
                    <a:lnTo>
                      <a:pt x="30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699" name="Group 372"/>
            <p:cNvGrpSpPr>
              <a:grpSpLocks/>
            </p:cNvGrpSpPr>
            <p:nvPr/>
          </p:nvGrpSpPr>
          <p:grpSpPr bwMode="auto">
            <a:xfrm>
              <a:off x="3885" y="2143"/>
              <a:ext cx="61" cy="53"/>
              <a:chOff x="3885" y="2143"/>
              <a:chExt cx="61" cy="53"/>
            </a:xfrm>
          </p:grpSpPr>
          <p:sp>
            <p:nvSpPr>
              <p:cNvPr id="60970" name="Freeform 373"/>
              <p:cNvSpPr>
                <a:spLocks/>
              </p:cNvSpPr>
              <p:nvPr/>
            </p:nvSpPr>
            <p:spPr bwMode="auto">
              <a:xfrm>
                <a:off x="3885" y="2143"/>
                <a:ext cx="61" cy="53"/>
              </a:xfrm>
              <a:custGeom>
                <a:avLst/>
                <a:gdLst>
                  <a:gd name="T0" fmla="*/ 0 w 61"/>
                  <a:gd name="T1" fmla="*/ 2195 h 53"/>
                  <a:gd name="T2" fmla="*/ 61 w 61"/>
                  <a:gd name="T3" fmla="*/ 2195 h 53"/>
                  <a:gd name="T4" fmla="*/ 31 w 61"/>
                  <a:gd name="T5" fmla="*/ 2143 h 53"/>
                  <a:gd name="T6" fmla="*/ 0 w 61"/>
                  <a:gd name="T7" fmla="*/ 2195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2"/>
                    </a:moveTo>
                    <a:lnTo>
                      <a:pt x="61" y="52"/>
                    </a:lnTo>
                    <a:lnTo>
                      <a:pt x="31" y="0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00" name="Group 374"/>
            <p:cNvGrpSpPr>
              <a:grpSpLocks/>
            </p:cNvGrpSpPr>
            <p:nvPr/>
          </p:nvGrpSpPr>
          <p:grpSpPr bwMode="auto">
            <a:xfrm>
              <a:off x="4368" y="1640"/>
              <a:ext cx="61" cy="53"/>
              <a:chOff x="4368" y="1640"/>
              <a:chExt cx="61" cy="53"/>
            </a:xfrm>
          </p:grpSpPr>
          <p:sp>
            <p:nvSpPr>
              <p:cNvPr id="60969" name="Freeform 375"/>
              <p:cNvSpPr>
                <a:spLocks/>
              </p:cNvSpPr>
              <p:nvPr/>
            </p:nvSpPr>
            <p:spPr bwMode="auto">
              <a:xfrm>
                <a:off x="4368" y="1640"/>
                <a:ext cx="61" cy="53"/>
              </a:xfrm>
              <a:custGeom>
                <a:avLst/>
                <a:gdLst>
                  <a:gd name="T0" fmla="*/ 0 w 61"/>
                  <a:gd name="T1" fmla="*/ 1692 h 53"/>
                  <a:gd name="T2" fmla="*/ 61 w 61"/>
                  <a:gd name="T3" fmla="*/ 1692 h 53"/>
                  <a:gd name="T4" fmla="*/ 30 w 61"/>
                  <a:gd name="T5" fmla="*/ 1640 h 53"/>
                  <a:gd name="T6" fmla="*/ 0 w 61"/>
                  <a:gd name="T7" fmla="*/ 1692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2"/>
                    </a:moveTo>
                    <a:lnTo>
                      <a:pt x="61" y="52"/>
                    </a:lnTo>
                    <a:lnTo>
                      <a:pt x="30" y="0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01" name="Group 376"/>
            <p:cNvGrpSpPr>
              <a:grpSpLocks/>
            </p:cNvGrpSpPr>
            <p:nvPr/>
          </p:nvGrpSpPr>
          <p:grpSpPr bwMode="auto">
            <a:xfrm>
              <a:off x="3712" y="3634"/>
              <a:ext cx="61" cy="53"/>
              <a:chOff x="3712" y="3634"/>
              <a:chExt cx="61" cy="53"/>
            </a:xfrm>
          </p:grpSpPr>
          <p:sp>
            <p:nvSpPr>
              <p:cNvPr id="60968" name="Freeform 377"/>
              <p:cNvSpPr>
                <a:spLocks/>
              </p:cNvSpPr>
              <p:nvPr/>
            </p:nvSpPr>
            <p:spPr bwMode="auto">
              <a:xfrm>
                <a:off x="3712" y="3634"/>
                <a:ext cx="61" cy="53"/>
              </a:xfrm>
              <a:custGeom>
                <a:avLst/>
                <a:gdLst>
                  <a:gd name="T0" fmla="*/ 0 w 61"/>
                  <a:gd name="T1" fmla="*/ 3687 h 53"/>
                  <a:gd name="T2" fmla="*/ 60 w 61"/>
                  <a:gd name="T3" fmla="*/ 3687 h 53"/>
                  <a:gd name="T4" fmla="*/ 30 w 61"/>
                  <a:gd name="T5" fmla="*/ 3634 h 53"/>
                  <a:gd name="T6" fmla="*/ 0 w 61"/>
                  <a:gd name="T7" fmla="*/ 3687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0" y="53"/>
                    </a:lnTo>
                    <a:lnTo>
                      <a:pt x="30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02" name="Group 378"/>
            <p:cNvGrpSpPr>
              <a:grpSpLocks/>
            </p:cNvGrpSpPr>
            <p:nvPr/>
          </p:nvGrpSpPr>
          <p:grpSpPr bwMode="auto">
            <a:xfrm>
              <a:off x="3313" y="3296"/>
              <a:ext cx="61" cy="53"/>
              <a:chOff x="3313" y="3296"/>
              <a:chExt cx="61" cy="53"/>
            </a:xfrm>
          </p:grpSpPr>
          <p:sp>
            <p:nvSpPr>
              <p:cNvPr id="60967" name="Freeform 379"/>
              <p:cNvSpPr>
                <a:spLocks/>
              </p:cNvSpPr>
              <p:nvPr/>
            </p:nvSpPr>
            <p:spPr bwMode="auto">
              <a:xfrm>
                <a:off x="3313" y="3296"/>
                <a:ext cx="61" cy="53"/>
              </a:xfrm>
              <a:custGeom>
                <a:avLst/>
                <a:gdLst>
                  <a:gd name="T0" fmla="*/ 0 w 61"/>
                  <a:gd name="T1" fmla="*/ 3349 h 53"/>
                  <a:gd name="T2" fmla="*/ 61 w 61"/>
                  <a:gd name="T3" fmla="*/ 3349 h 53"/>
                  <a:gd name="T4" fmla="*/ 30 w 61"/>
                  <a:gd name="T5" fmla="*/ 3296 h 53"/>
                  <a:gd name="T6" fmla="*/ 0 w 61"/>
                  <a:gd name="T7" fmla="*/ 3349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1" y="53"/>
                    </a:lnTo>
                    <a:lnTo>
                      <a:pt x="30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03" name="Group 380"/>
            <p:cNvGrpSpPr>
              <a:grpSpLocks/>
            </p:cNvGrpSpPr>
            <p:nvPr/>
          </p:nvGrpSpPr>
          <p:grpSpPr bwMode="auto">
            <a:xfrm>
              <a:off x="2084" y="4317"/>
              <a:ext cx="61" cy="53"/>
              <a:chOff x="2084" y="4317"/>
              <a:chExt cx="61" cy="53"/>
            </a:xfrm>
          </p:grpSpPr>
          <p:sp>
            <p:nvSpPr>
              <p:cNvPr id="60966" name="Freeform 381"/>
              <p:cNvSpPr>
                <a:spLocks/>
              </p:cNvSpPr>
              <p:nvPr/>
            </p:nvSpPr>
            <p:spPr bwMode="auto">
              <a:xfrm>
                <a:off x="2084" y="4317"/>
                <a:ext cx="61" cy="53"/>
              </a:xfrm>
              <a:custGeom>
                <a:avLst/>
                <a:gdLst>
                  <a:gd name="T0" fmla="*/ 0 w 61"/>
                  <a:gd name="T1" fmla="*/ 4369 h 53"/>
                  <a:gd name="T2" fmla="*/ 61 w 61"/>
                  <a:gd name="T3" fmla="*/ 4369 h 53"/>
                  <a:gd name="T4" fmla="*/ 31 w 61"/>
                  <a:gd name="T5" fmla="*/ 4317 h 53"/>
                  <a:gd name="T6" fmla="*/ 0 w 61"/>
                  <a:gd name="T7" fmla="*/ 4369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2"/>
                    </a:moveTo>
                    <a:lnTo>
                      <a:pt x="61" y="52"/>
                    </a:lnTo>
                    <a:lnTo>
                      <a:pt x="31" y="0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04" name="Group 382"/>
            <p:cNvGrpSpPr>
              <a:grpSpLocks/>
            </p:cNvGrpSpPr>
            <p:nvPr/>
          </p:nvGrpSpPr>
          <p:grpSpPr bwMode="auto">
            <a:xfrm>
              <a:off x="3108" y="3782"/>
              <a:ext cx="61" cy="53"/>
              <a:chOff x="3108" y="3782"/>
              <a:chExt cx="61" cy="53"/>
            </a:xfrm>
          </p:grpSpPr>
          <p:sp>
            <p:nvSpPr>
              <p:cNvPr id="60965" name="Freeform 383"/>
              <p:cNvSpPr>
                <a:spLocks/>
              </p:cNvSpPr>
              <p:nvPr/>
            </p:nvSpPr>
            <p:spPr bwMode="auto">
              <a:xfrm>
                <a:off x="3108" y="3782"/>
                <a:ext cx="61" cy="53"/>
              </a:xfrm>
              <a:custGeom>
                <a:avLst/>
                <a:gdLst>
                  <a:gd name="T0" fmla="*/ 0 w 61"/>
                  <a:gd name="T1" fmla="*/ 3834 h 53"/>
                  <a:gd name="T2" fmla="*/ 60 w 61"/>
                  <a:gd name="T3" fmla="*/ 3834 h 53"/>
                  <a:gd name="T4" fmla="*/ 30 w 61"/>
                  <a:gd name="T5" fmla="*/ 3782 h 53"/>
                  <a:gd name="T6" fmla="*/ 0 w 61"/>
                  <a:gd name="T7" fmla="*/ 3834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2"/>
                    </a:moveTo>
                    <a:lnTo>
                      <a:pt x="60" y="52"/>
                    </a:lnTo>
                    <a:lnTo>
                      <a:pt x="30" y="0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05" name="Group 384"/>
            <p:cNvGrpSpPr>
              <a:grpSpLocks/>
            </p:cNvGrpSpPr>
            <p:nvPr/>
          </p:nvGrpSpPr>
          <p:grpSpPr bwMode="auto">
            <a:xfrm>
              <a:off x="3131" y="3926"/>
              <a:ext cx="61" cy="53"/>
              <a:chOff x="3131" y="3926"/>
              <a:chExt cx="61" cy="53"/>
            </a:xfrm>
          </p:grpSpPr>
          <p:sp>
            <p:nvSpPr>
              <p:cNvPr id="60964" name="Freeform 385"/>
              <p:cNvSpPr>
                <a:spLocks/>
              </p:cNvSpPr>
              <p:nvPr/>
            </p:nvSpPr>
            <p:spPr bwMode="auto">
              <a:xfrm>
                <a:off x="3131" y="3926"/>
                <a:ext cx="61" cy="53"/>
              </a:xfrm>
              <a:custGeom>
                <a:avLst/>
                <a:gdLst>
                  <a:gd name="T0" fmla="*/ 0 w 61"/>
                  <a:gd name="T1" fmla="*/ 3979 h 53"/>
                  <a:gd name="T2" fmla="*/ 60 w 61"/>
                  <a:gd name="T3" fmla="*/ 3979 h 53"/>
                  <a:gd name="T4" fmla="*/ 30 w 61"/>
                  <a:gd name="T5" fmla="*/ 3926 h 53"/>
                  <a:gd name="T6" fmla="*/ 0 w 61"/>
                  <a:gd name="T7" fmla="*/ 3979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0" y="53"/>
                    </a:lnTo>
                    <a:lnTo>
                      <a:pt x="30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06" name="Group 386"/>
            <p:cNvGrpSpPr>
              <a:grpSpLocks/>
            </p:cNvGrpSpPr>
            <p:nvPr/>
          </p:nvGrpSpPr>
          <p:grpSpPr bwMode="auto">
            <a:xfrm>
              <a:off x="3723" y="3788"/>
              <a:ext cx="61" cy="53"/>
              <a:chOff x="3723" y="3788"/>
              <a:chExt cx="61" cy="53"/>
            </a:xfrm>
          </p:grpSpPr>
          <p:sp>
            <p:nvSpPr>
              <p:cNvPr id="60963" name="Freeform 387"/>
              <p:cNvSpPr>
                <a:spLocks/>
              </p:cNvSpPr>
              <p:nvPr/>
            </p:nvSpPr>
            <p:spPr bwMode="auto">
              <a:xfrm>
                <a:off x="3723" y="3788"/>
                <a:ext cx="61" cy="53"/>
              </a:xfrm>
              <a:custGeom>
                <a:avLst/>
                <a:gdLst>
                  <a:gd name="T0" fmla="*/ 0 w 61"/>
                  <a:gd name="T1" fmla="*/ 3840 h 53"/>
                  <a:gd name="T2" fmla="*/ 61 w 61"/>
                  <a:gd name="T3" fmla="*/ 3840 h 53"/>
                  <a:gd name="T4" fmla="*/ 31 w 61"/>
                  <a:gd name="T5" fmla="*/ 3788 h 53"/>
                  <a:gd name="T6" fmla="*/ 0 w 61"/>
                  <a:gd name="T7" fmla="*/ 3840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2"/>
                    </a:moveTo>
                    <a:lnTo>
                      <a:pt x="61" y="52"/>
                    </a:lnTo>
                    <a:lnTo>
                      <a:pt x="31" y="0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07" name="Group 388"/>
            <p:cNvGrpSpPr>
              <a:grpSpLocks/>
            </p:cNvGrpSpPr>
            <p:nvPr/>
          </p:nvGrpSpPr>
          <p:grpSpPr bwMode="auto">
            <a:xfrm>
              <a:off x="3564" y="3603"/>
              <a:ext cx="61" cy="53"/>
              <a:chOff x="3564" y="3603"/>
              <a:chExt cx="61" cy="53"/>
            </a:xfrm>
          </p:grpSpPr>
          <p:sp>
            <p:nvSpPr>
              <p:cNvPr id="60962" name="Freeform 389"/>
              <p:cNvSpPr>
                <a:spLocks/>
              </p:cNvSpPr>
              <p:nvPr/>
            </p:nvSpPr>
            <p:spPr bwMode="auto">
              <a:xfrm>
                <a:off x="3564" y="3603"/>
                <a:ext cx="61" cy="53"/>
              </a:xfrm>
              <a:custGeom>
                <a:avLst/>
                <a:gdLst>
                  <a:gd name="T0" fmla="*/ 0 w 61"/>
                  <a:gd name="T1" fmla="*/ 3655 h 53"/>
                  <a:gd name="T2" fmla="*/ 61 w 61"/>
                  <a:gd name="T3" fmla="*/ 3655 h 53"/>
                  <a:gd name="T4" fmla="*/ 31 w 61"/>
                  <a:gd name="T5" fmla="*/ 3603 h 53"/>
                  <a:gd name="T6" fmla="*/ 0 w 61"/>
                  <a:gd name="T7" fmla="*/ 3655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2"/>
                    </a:moveTo>
                    <a:lnTo>
                      <a:pt x="61" y="52"/>
                    </a:lnTo>
                    <a:lnTo>
                      <a:pt x="31" y="0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08" name="Group 390"/>
            <p:cNvGrpSpPr>
              <a:grpSpLocks/>
            </p:cNvGrpSpPr>
            <p:nvPr/>
          </p:nvGrpSpPr>
          <p:grpSpPr bwMode="auto">
            <a:xfrm>
              <a:off x="2946" y="3493"/>
              <a:ext cx="61" cy="53"/>
              <a:chOff x="2946" y="3493"/>
              <a:chExt cx="61" cy="53"/>
            </a:xfrm>
          </p:grpSpPr>
          <p:sp>
            <p:nvSpPr>
              <p:cNvPr id="60961" name="Freeform 391"/>
              <p:cNvSpPr>
                <a:spLocks/>
              </p:cNvSpPr>
              <p:nvPr/>
            </p:nvSpPr>
            <p:spPr bwMode="auto">
              <a:xfrm>
                <a:off x="2946" y="3493"/>
                <a:ext cx="61" cy="53"/>
              </a:xfrm>
              <a:custGeom>
                <a:avLst/>
                <a:gdLst>
                  <a:gd name="T0" fmla="*/ 0 w 61"/>
                  <a:gd name="T1" fmla="*/ 3545 h 53"/>
                  <a:gd name="T2" fmla="*/ 60 w 61"/>
                  <a:gd name="T3" fmla="*/ 3545 h 53"/>
                  <a:gd name="T4" fmla="*/ 30 w 61"/>
                  <a:gd name="T5" fmla="*/ 3493 h 53"/>
                  <a:gd name="T6" fmla="*/ 0 w 61"/>
                  <a:gd name="T7" fmla="*/ 3545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2"/>
                    </a:moveTo>
                    <a:lnTo>
                      <a:pt x="60" y="52"/>
                    </a:lnTo>
                    <a:lnTo>
                      <a:pt x="30" y="0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09" name="Group 392"/>
            <p:cNvGrpSpPr>
              <a:grpSpLocks/>
            </p:cNvGrpSpPr>
            <p:nvPr/>
          </p:nvGrpSpPr>
          <p:grpSpPr bwMode="auto">
            <a:xfrm>
              <a:off x="3744" y="3241"/>
              <a:ext cx="61" cy="53"/>
              <a:chOff x="3744" y="3241"/>
              <a:chExt cx="61" cy="53"/>
            </a:xfrm>
          </p:grpSpPr>
          <p:sp>
            <p:nvSpPr>
              <p:cNvPr id="60960" name="Freeform 393"/>
              <p:cNvSpPr>
                <a:spLocks/>
              </p:cNvSpPr>
              <p:nvPr/>
            </p:nvSpPr>
            <p:spPr bwMode="auto">
              <a:xfrm>
                <a:off x="3744" y="3241"/>
                <a:ext cx="61" cy="53"/>
              </a:xfrm>
              <a:custGeom>
                <a:avLst/>
                <a:gdLst>
                  <a:gd name="T0" fmla="*/ 0 w 61"/>
                  <a:gd name="T1" fmla="*/ 3294 h 53"/>
                  <a:gd name="T2" fmla="*/ 60 w 61"/>
                  <a:gd name="T3" fmla="*/ 3294 h 53"/>
                  <a:gd name="T4" fmla="*/ 30 w 61"/>
                  <a:gd name="T5" fmla="*/ 3241 h 53"/>
                  <a:gd name="T6" fmla="*/ 0 w 61"/>
                  <a:gd name="T7" fmla="*/ 3294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0" y="53"/>
                    </a:lnTo>
                    <a:lnTo>
                      <a:pt x="30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10" name="Group 394"/>
            <p:cNvGrpSpPr>
              <a:grpSpLocks/>
            </p:cNvGrpSpPr>
            <p:nvPr/>
          </p:nvGrpSpPr>
          <p:grpSpPr bwMode="auto">
            <a:xfrm>
              <a:off x="3929" y="3585"/>
              <a:ext cx="61" cy="53"/>
              <a:chOff x="3929" y="3585"/>
              <a:chExt cx="61" cy="53"/>
            </a:xfrm>
          </p:grpSpPr>
          <p:sp>
            <p:nvSpPr>
              <p:cNvPr id="60959" name="Freeform 395"/>
              <p:cNvSpPr>
                <a:spLocks/>
              </p:cNvSpPr>
              <p:nvPr/>
            </p:nvSpPr>
            <p:spPr bwMode="auto">
              <a:xfrm>
                <a:off x="3929" y="3585"/>
                <a:ext cx="61" cy="53"/>
              </a:xfrm>
              <a:custGeom>
                <a:avLst/>
                <a:gdLst>
                  <a:gd name="T0" fmla="*/ 0 w 61"/>
                  <a:gd name="T1" fmla="*/ 3638 h 53"/>
                  <a:gd name="T2" fmla="*/ 60 w 61"/>
                  <a:gd name="T3" fmla="*/ 3638 h 53"/>
                  <a:gd name="T4" fmla="*/ 30 w 61"/>
                  <a:gd name="T5" fmla="*/ 3585 h 53"/>
                  <a:gd name="T6" fmla="*/ 0 w 61"/>
                  <a:gd name="T7" fmla="*/ 3638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0" y="53"/>
                    </a:lnTo>
                    <a:lnTo>
                      <a:pt x="30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11" name="Group 396"/>
            <p:cNvGrpSpPr>
              <a:grpSpLocks/>
            </p:cNvGrpSpPr>
            <p:nvPr/>
          </p:nvGrpSpPr>
          <p:grpSpPr bwMode="auto">
            <a:xfrm>
              <a:off x="2668" y="3970"/>
              <a:ext cx="61" cy="53"/>
              <a:chOff x="2668" y="3970"/>
              <a:chExt cx="61" cy="53"/>
            </a:xfrm>
          </p:grpSpPr>
          <p:sp>
            <p:nvSpPr>
              <p:cNvPr id="60958" name="Freeform 397"/>
              <p:cNvSpPr>
                <a:spLocks/>
              </p:cNvSpPr>
              <p:nvPr/>
            </p:nvSpPr>
            <p:spPr bwMode="auto">
              <a:xfrm>
                <a:off x="2668" y="3970"/>
                <a:ext cx="61" cy="53"/>
              </a:xfrm>
              <a:custGeom>
                <a:avLst/>
                <a:gdLst>
                  <a:gd name="T0" fmla="*/ 0 w 61"/>
                  <a:gd name="T1" fmla="*/ 4022 h 53"/>
                  <a:gd name="T2" fmla="*/ 61 w 61"/>
                  <a:gd name="T3" fmla="*/ 4022 h 53"/>
                  <a:gd name="T4" fmla="*/ 31 w 61"/>
                  <a:gd name="T5" fmla="*/ 3970 h 53"/>
                  <a:gd name="T6" fmla="*/ 0 w 61"/>
                  <a:gd name="T7" fmla="*/ 4022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2"/>
                    </a:moveTo>
                    <a:lnTo>
                      <a:pt x="61" y="52"/>
                    </a:lnTo>
                    <a:lnTo>
                      <a:pt x="31" y="0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12" name="Group 398"/>
            <p:cNvGrpSpPr>
              <a:grpSpLocks/>
            </p:cNvGrpSpPr>
            <p:nvPr/>
          </p:nvGrpSpPr>
          <p:grpSpPr bwMode="auto">
            <a:xfrm>
              <a:off x="3637" y="3285"/>
              <a:ext cx="61" cy="53"/>
              <a:chOff x="3637" y="3285"/>
              <a:chExt cx="61" cy="53"/>
            </a:xfrm>
          </p:grpSpPr>
          <p:sp>
            <p:nvSpPr>
              <p:cNvPr id="60957" name="Freeform 399"/>
              <p:cNvSpPr>
                <a:spLocks/>
              </p:cNvSpPr>
              <p:nvPr/>
            </p:nvSpPr>
            <p:spPr bwMode="auto">
              <a:xfrm>
                <a:off x="3637" y="3285"/>
                <a:ext cx="61" cy="53"/>
              </a:xfrm>
              <a:custGeom>
                <a:avLst/>
                <a:gdLst>
                  <a:gd name="T0" fmla="*/ 0 w 61"/>
                  <a:gd name="T1" fmla="*/ 3337 h 53"/>
                  <a:gd name="T2" fmla="*/ 60 w 61"/>
                  <a:gd name="T3" fmla="*/ 3337 h 53"/>
                  <a:gd name="T4" fmla="*/ 30 w 61"/>
                  <a:gd name="T5" fmla="*/ 3285 h 53"/>
                  <a:gd name="T6" fmla="*/ 0 w 61"/>
                  <a:gd name="T7" fmla="*/ 3337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2"/>
                    </a:moveTo>
                    <a:lnTo>
                      <a:pt x="60" y="52"/>
                    </a:lnTo>
                    <a:lnTo>
                      <a:pt x="30" y="0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13" name="Group 400"/>
            <p:cNvGrpSpPr>
              <a:grpSpLocks/>
            </p:cNvGrpSpPr>
            <p:nvPr/>
          </p:nvGrpSpPr>
          <p:grpSpPr bwMode="auto">
            <a:xfrm>
              <a:off x="2576" y="3799"/>
              <a:ext cx="61" cy="53"/>
              <a:chOff x="2576" y="3799"/>
              <a:chExt cx="61" cy="53"/>
            </a:xfrm>
          </p:grpSpPr>
          <p:sp>
            <p:nvSpPr>
              <p:cNvPr id="60956" name="Freeform 401"/>
              <p:cNvSpPr>
                <a:spLocks/>
              </p:cNvSpPr>
              <p:nvPr/>
            </p:nvSpPr>
            <p:spPr bwMode="auto">
              <a:xfrm>
                <a:off x="2576" y="3799"/>
                <a:ext cx="61" cy="53"/>
              </a:xfrm>
              <a:custGeom>
                <a:avLst/>
                <a:gdLst>
                  <a:gd name="T0" fmla="*/ 0 w 61"/>
                  <a:gd name="T1" fmla="*/ 3852 h 53"/>
                  <a:gd name="T2" fmla="*/ 60 w 61"/>
                  <a:gd name="T3" fmla="*/ 3852 h 53"/>
                  <a:gd name="T4" fmla="*/ 30 w 61"/>
                  <a:gd name="T5" fmla="*/ 3799 h 53"/>
                  <a:gd name="T6" fmla="*/ 0 w 61"/>
                  <a:gd name="T7" fmla="*/ 3852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0" y="53"/>
                    </a:lnTo>
                    <a:lnTo>
                      <a:pt x="30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14" name="Group 402"/>
            <p:cNvGrpSpPr>
              <a:grpSpLocks/>
            </p:cNvGrpSpPr>
            <p:nvPr/>
          </p:nvGrpSpPr>
          <p:grpSpPr bwMode="auto">
            <a:xfrm>
              <a:off x="3414" y="3490"/>
              <a:ext cx="61" cy="53"/>
              <a:chOff x="3414" y="3490"/>
              <a:chExt cx="61" cy="53"/>
            </a:xfrm>
          </p:grpSpPr>
          <p:sp>
            <p:nvSpPr>
              <p:cNvPr id="60955" name="Freeform 403"/>
              <p:cNvSpPr>
                <a:spLocks/>
              </p:cNvSpPr>
              <p:nvPr/>
            </p:nvSpPr>
            <p:spPr bwMode="auto">
              <a:xfrm>
                <a:off x="3414" y="3490"/>
                <a:ext cx="61" cy="53"/>
              </a:xfrm>
              <a:custGeom>
                <a:avLst/>
                <a:gdLst>
                  <a:gd name="T0" fmla="*/ 0 w 61"/>
                  <a:gd name="T1" fmla="*/ 3542 h 53"/>
                  <a:gd name="T2" fmla="*/ 61 w 61"/>
                  <a:gd name="T3" fmla="*/ 3542 h 53"/>
                  <a:gd name="T4" fmla="*/ 30 w 61"/>
                  <a:gd name="T5" fmla="*/ 3490 h 53"/>
                  <a:gd name="T6" fmla="*/ 0 w 61"/>
                  <a:gd name="T7" fmla="*/ 3542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2"/>
                    </a:moveTo>
                    <a:lnTo>
                      <a:pt x="61" y="52"/>
                    </a:lnTo>
                    <a:lnTo>
                      <a:pt x="30" y="0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15" name="Group 404"/>
            <p:cNvGrpSpPr>
              <a:grpSpLocks/>
            </p:cNvGrpSpPr>
            <p:nvPr/>
          </p:nvGrpSpPr>
          <p:grpSpPr bwMode="auto">
            <a:xfrm>
              <a:off x="2122" y="4476"/>
              <a:ext cx="61" cy="53"/>
              <a:chOff x="2122" y="4476"/>
              <a:chExt cx="61" cy="53"/>
            </a:xfrm>
          </p:grpSpPr>
          <p:sp>
            <p:nvSpPr>
              <p:cNvPr id="60954" name="Freeform 405"/>
              <p:cNvSpPr>
                <a:spLocks/>
              </p:cNvSpPr>
              <p:nvPr/>
            </p:nvSpPr>
            <p:spPr bwMode="auto">
              <a:xfrm>
                <a:off x="2122" y="4476"/>
                <a:ext cx="61" cy="53"/>
              </a:xfrm>
              <a:custGeom>
                <a:avLst/>
                <a:gdLst>
                  <a:gd name="T0" fmla="*/ 0 w 61"/>
                  <a:gd name="T1" fmla="*/ 4528 h 53"/>
                  <a:gd name="T2" fmla="*/ 61 w 61"/>
                  <a:gd name="T3" fmla="*/ 4528 h 53"/>
                  <a:gd name="T4" fmla="*/ 30 w 61"/>
                  <a:gd name="T5" fmla="*/ 4476 h 53"/>
                  <a:gd name="T6" fmla="*/ 0 w 61"/>
                  <a:gd name="T7" fmla="*/ 4528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2"/>
                    </a:moveTo>
                    <a:lnTo>
                      <a:pt x="61" y="52"/>
                    </a:lnTo>
                    <a:lnTo>
                      <a:pt x="30" y="0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16" name="Group 406"/>
            <p:cNvGrpSpPr>
              <a:grpSpLocks/>
            </p:cNvGrpSpPr>
            <p:nvPr/>
          </p:nvGrpSpPr>
          <p:grpSpPr bwMode="auto">
            <a:xfrm>
              <a:off x="2365" y="4357"/>
              <a:ext cx="61" cy="53"/>
              <a:chOff x="2365" y="4357"/>
              <a:chExt cx="61" cy="53"/>
            </a:xfrm>
          </p:grpSpPr>
          <p:sp>
            <p:nvSpPr>
              <p:cNvPr id="60953" name="Freeform 407"/>
              <p:cNvSpPr>
                <a:spLocks/>
              </p:cNvSpPr>
              <p:nvPr/>
            </p:nvSpPr>
            <p:spPr bwMode="auto">
              <a:xfrm>
                <a:off x="2365" y="4357"/>
                <a:ext cx="61" cy="53"/>
              </a:xfrm>
              <a:custGeom>
                <a:avLst/>
                <a:gdLst>
                  <a:gd name="T0" fmla="*/ 0 w 61"/>
                  <a:gd name="T1" fmla="*/ 4410 h 53"/>
                  <a:gd name="T2" fmla="*/ 60 w 61"/>
                  <a:gd name="T3" fmla="*/ 4410 h 53"/>
                  <a:gd name="T4" fmla="*/ 30 w 61"/>
                  <a:gd name="T5" fmla="*/ 4357 h 53"/>
                  <a:gd name="T6" fmla="*/ 0 w 61"/>
                  <a:gd name="T7" fmla="*/ 4410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0" y="53"/>
                    </a:lnTo>
                    <a:lnTo>
                      <a:pt x="30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17" name="Group 408"/>
            <p:cNvGrpSpPr>
              <a:grpSpLocks/>
            </p:cNvGrpSpPr>
            <p:nvPr/>
          </p:nvGrpSpPr>
          <p:grpSpPr bwMode="auto">
            <a:xfrm>
              <a:off x="3073" y="3533"/>
              <a:ext cx="61" cy="53"/>
              <a:chOff x="3073" y="3533"/>
              <a:chExt cx="61" cy="53"/>
            </a:xfrm>
          </p:grpSpPr>
          <p:sp>
            <p:nvSpPr>
              <p:cNvPr id="60952" name="Freeform 409"/>
              <p:cNvSpPr>
                <a:spLocks/>
              </p:cNvSpPr>
              <p:nvPr/>
            </p:nvSpPr>
            <p:spPr bwMode="auto">
              <a:xfrm>
                <a:off x="3073" y="3533"/>
                <a:ext cx="61" cy="53"/>
              </a:xfrm>
              <a:custGeom>
                <a:avLst/>
                <a:gdLst>
                  <a:gd name="T0" fmla="*/ 0 w 61"/>
                  <a:gd name="T1" fmla="*/ 3586 h 53"/>
                  <a:gd name="T2" fmla="*/ 61 w 61"/>
                  <a:gd name="T3" fmla="*/ 3586 h 53"/>
                  <a:gd name="T4" fmla="*/ 30 w 61"/>
                  <a:gd name="T5" fmla="*/ 3533 h 53"/>
                  <a:gd name="T6" fmla="*/ 0 w 61"/>
                  <a:gd name="T7" fmla="*/ 3586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1" y="53"/>
                    </a:lnTo>
                    <a:lnTo>
                      <a:pt x="30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18" name="Group 410"/>
            <p:cNvGrpSpPr>
              <a:grpSpLocks/>
            </p:cNvGrpSpPr>
            <p:nvPr/>
          </p:nvGrpSpPr>
          <p:grpSpPr bwMode="auto">
            <a:xfrm>
              <a:off x="2466" y="3695"/>
              <a:ext cx="61" cy="53"/>
              <a:chOff x="2466" y="3695"/>
              <a:chExt cx="61" cy="53"/>
            </a:xfrm>
          </p:grpSpPr>
          <p:sp>
            <p:nvSpPr>
              <p:cNvPr id="60951" name="Freeform 411"/>
              <p:cNvSpPr>
                <a:spLocks/>
              </p:cNvSpPr>
              <p:nvPr/>
            </p:nvSpPr>
            <p:spPr bwMode="auto">
              <a:xfrm>
                <a:off x="2466" y="3695"/>
                <a:ext cx="61" cy="53"/>
              </a:xfrm>
              <a:custGeom>
                <a:avLst/>
                <a:gdLst>
                  <a:gd name="T0" fmla="*/ 0 w 61"/>
                  <a:gd name="T1" fmla="*/ 3748 h 53"/>
                  <a:gd name="T2" fmla="*/ 61 w 61"/>
                  <a:gd name="T3" fmla="*/ 3748 h 53"/>
                  <a:gd name="T4" fmla="*/ 30 w 61"/>
                  <a:gd name="T5" fmla="*/ 3695 h 53"/>
                  <a:gd name="T6" fmla="*/ 0 w 61"/>
                  <a:gd name="T7" fmla="*/ 3748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1" y="53"/>
                    </a:lnTo>
                    <a:lnTo>
                      <a:pt x="30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19" name="Group 412"/>
            <p:cNvGrpSpPr>
              <a:grpSpLocks/>
            </p:cNvGrpSpPr>
            <p:nvPr/>
          </p:nvGrpSpPr>
          <p:grpSpPr bwMode="auto">
            <a:xfrm>
              <a:off x="4325" y="1793"/>
              <a:ext cx="61" cy="53"/>
              <a:chOff x="4325" y="1793"/>
              <a:chExt cx="61" cy="53"/>
            </a:xfrm>
          </p:grpSpPr>
          <p:sp>
            <p:nvSpPr>
              <p:cNvPr id="60950" name="Freeform 413"/>
              <p:cNvSpPr>
                <a:spLocks/>
              </p:cNvSpPr>
              <p:nvPr/>
            </p:nvSpPr>
            <p:spPr bwMode="auto">
              <a:xfrm>
                <a:off x="4325" y="1793"/>
                <a:ext cx="61" cy="53"/>
              </a:xfrm>
              <a:custGeom>
                <a:avLst/>
                <a:gdLst>
                  <a:gd name="T0" fmla="*/ 0 w 61"/>
                  <a:gd name="T1" fmla="*/ 1846 h 53"/>
                  <a:gd name="T2" fmla="*/ 60 w 61"/>
                  <a:gd name="T3" fmla="*/ 1846 h 53"/>
                  <a:gd name="T4" fmla="*/ 30 w 61"/>
                  <a:gd name="T5" fmla="*/ 1793 h 53"/>
                  <a:gd name="T6" fmla="*/ 0 w 61"/>
                  <a:gd name="T7" fmla="*/ 1846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0" y="53"/>
                    </a:lnTo>
                    <a:lnTo>
                      <a:pt x="30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20" name="Group 414"/>
            <p:cNvGrpSpPr>
              <a:grpSpLocks/>
            </p:cNvGrpSpPr>
            <p:nvPr/>
          </p:nvGrpSpPr>
          <p:grpSpPr bwMode="auto">
            <a:xfrm>
              <a:off x="3177" y="3504"/>
              <a:ext cx="61" cy="53"/>
              <a:chOff x="3177" y="3504"/>
              <a:chExt cx="61" cy="53"/>
            </a:xfrm>
          </p:grpSpPr>
          <p:sp>
            <p:nvSpPr>
              <p:cNvPr id="60949" name="Freeform 415"/>
              <p:cNvSpPr>
                <a:spLocks/>
              </p:cNvSpPr>
              <p:nvPr/>
            </p:nvSpPr>
            <p:spPr bwMode="auto">
              <a:xfrm>
                <a:off x="3177" y="3504"/>
                <a:ext cx="61" cy="53"/>
              </a:xfrm>
              <a:custGeom>
                <a:avLst/>
                <a:gdLst>
                  <a:gd name="T0" fmla="*/ 0 w 61"/>
                  <a:gd name="T1" fmla="*/ 3557 h 53"/>
                  <a:gd name="T2" fmla="*/ 61 w 61"/>
                  <a:gd name="T3" fmla="*/ 3557 h 53"/>
                  <a:gd name="T4" fmla="*/ 30 w 61"/>
                  <a:gd name="T5" fmla="*/ 3504 h 53"/>
                  <a:gd name="T6" fmla="*/ 0 w 61"/>
                  <a:gd name="T7" fmla="*/ 3557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1" y="53"/>
                    </a:lnTo>
                    <a:lnTo>
                      <a:pt x="30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21" name="Group 416"/>
            <p:cNvGrpSpPr>
              <a:grpSpLocks/>
            </p:cNvGrpSpPr>
            <p:nvPr/>
          </p:nvGrpSpPr>
          <p:grpSpPr bwMode="auto">
            <a:xfrm>
              <a:off x="2925" y="3525"/>
              <a:ext cx="61" cy="53"/>
              <a:chOff x="2925" y="3525"/>
              <a:chExt cx="61" cy="53"/>
            </a:xfrm>
          </p:grpSpPr>
          <p:sp>
            <p:nvSpPr>
              <p:cNvPr id="60948" name="Freeform 417"/>
              <p:cNvSpPr>
                <a:spLocks/>
              </p:cNvSpPr>
              <p:nvPr/>
            </p:nvSpPr>
            <p:spPr bwMode="auto">
              <a:xfrm>
                <a:off x="2925" y="3525"/>
                <a:ext cx="61" cy="53"/>
              </a:xfrm>
              <a:custGeom>
                <a:avLst/>
                <a:gdLst>
                  <a:gd name="T0" fmla="*/ 0 w 61"/>
                  <a:gd name="T1" fmla="*/ 3577 h 53"/>
                  <a:gd name="T2" fmla="*/ 61 w 61"/>
                  <a:gd name="T3" fmla="*/ 3577 h 53"/>
                  <a:gd name="T4" fmla="*/ 31 w 61"/>
                  <a:gd name="T5" fmla="*/ 3525 h 53"/>
                  <a:gd name="T6" fmla="*/ 0 w 61"/>
                  <a:gd name="T7" fmla="*/ 3577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2"/>
                    </a:moveTo>
                    <a:lnTo>
                      <a:pt x="61" y="52"/>
                    </a:lnTo>
                    <a:lnTo>
                      <a:pt x="31" y="0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22" name="Group 418"/>
            <p:cNvGrpSpPr>
              <a:grpSpLocks/>
            </p:cNvGrpSpPr>
            <p:nvPr/>
          </p:nvGrpSpPr>
          <p:grpSpPr bwMode="auto">
            <a:xfrm>
              <a:off x="3015" y="3658"/>
              <a:ext cx="61" cy="53"/>
              <a:chOff x="3015" y="3658"/>
              <a:chExt cx="61" cy="53"/>
            </a:xfrm>
          </p:grpSpPr>
          <p:sp>
            <p:nvSpPr>
              <p:cNvPr id="60947" name="Freeform 419"/>
              <p:cNvSpPr>
                <a:spLocks/>
              </p:cNvSpPr>
              <p:nvPr/>
            </p:nvSpPr>
            <p:spPr bwMode="auto">
              <a:xfrm>
                <a:off x="3015" y="3658"/>
                <a:ext cx="61" cy="53"/>
              </a:xfrm>
              <a:custGeom>
                <a:avLst/>
                <a:gdLst>
                  <a:gd name="T0" fmla="*/ 0 w 61"/>
                  <a:gd name="T1" fmla="*/ 3710 h 53"/>
                  <a:gd name="T2" fmla="*/ 61 w 61"/>
                  <a:gd name="T3" fmla="*/ 3710 h 53"/>
                  <a:gd name="T4" fmla="*/ 30 w 61"/>
                  <a:gd name="T5" fmla="*/ 3658 h 53"/>
                  <a:gd name="T6" fmla="*/ 0 w 61"/>
                  <a:gd name="T7" fmla="*/ 3710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2"/>
                    </a:moveTo>
                    <a:lnTo>
                      <a:pt x="61" y="52"/>
                    </a:lnTo>
                    <a:lnTo>
                      <a:pt x="30" y="0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23" name="Group 420"/>
            <p:cNvGrpSpPr>
              <a:grpSpLocks/>
            </p:cNvGrpSpPr>
            <p:nvPr/>
          </p:nvGrpSpPr>
          <p:grpSpPr bwMode="auto">
            <a:xfrm>
              <a:off x="3067" y="3860"/>
              <a:ext cx="61" cy="53"/>
              <a:chOff x="3067" y="3860"/>
              <a:chExt cx="61" cy="53"/>
            </a:xfrm>
          </p:grpSpPr>
          <p:sp>
            <p:nvSpPr>
              <p:cNvPr id="60946" name="Freeform 421"/>
              <p:cNvSpPr>
                <a:spLocks/>
              </p:cNvSpPr>
              <p:nvPr/>
            </p:nvSpPr>
            <p:spPr bwMode="auto">
              <a:xfrm>
                <a:off x="3067" y="3860"/>
                <a:ext cx="61" cy="53"/>
              </a:xfrm>
              <a:custGeom>
                <a:avLst/>
                <a:gdLst>
                  <a:gd name="T0" fmla="*/ 0 w 61"/>
                  <a:gd name="T1" fmla="*/ 3912 h 53"/>
                  <a:gd name="T2" fmla="*/ 61 w 61"/>
                  <a:gd name="T3" fmla="*/ 3912 h 53"/>
                  <a:gd name="T4" fmla="*/ 30 w 61"/>
                  <a:gd name="T5" fmla="*/ 3860 h 53"/>
                  <a:gd name="T6" fmla="*/ 0 w 61"/>
                  <a:gd name="T7" fmla="*/ 3912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2"/>
                    </a:moveTo>
                    <a:lnTo>
                      <a:pt x="61" y="52"/>
                    </a:lnTo>
                    <a:lnTo>
                      <a:pt x="30" y="0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24" name="Group 422"/>
            <p:cNvGrpSpPr>
              <a:grpSpLocks/>
            </p:cNvGrpSpPr>
            <p:nvPr/>
          </p:nvGrpSpPr>
          <p:grpSpPr bwMode="auto">
            <a:xfrm>
              <a:off x="3015" y="3496"/>
              <a:ext cx="61" cy="53"/>
              <a:chOff x="3015" y="3496"/>
              <a:chExt cx="61" cy="53"/>
            </a:xfrm>
          </p:grpSpPr>
          <p:sp>
            <p:nvSpPr>
              <p:cNvPr id="60945" name="Freeform 423"/>
              <p:cNvSpPr>
                <a:spLocks/>
              </p:cNvSpPr>
              <p:nvPr/>
            </p:nvSpPr>
            <p:spPr bwMode="auto">
              <a:xfrm>
                <a:off x="3015" y="3496"/>
                <a:ext cx="61" cy="53"/>
              </a:xfrm>
              <a:custGeom>
                <a:avLst/>
                <a:gdLst>
                  <a:gd name="T0" fmla="*/ 0 w 61"/>
                  <a:gd name="T1" fmla="*/ 3548 h 53"/>
                  <a:gd name="T2" fmla="*/ 61 w 61"/>
                  <a:gd name="T3" fmla="*/ 3548 h 53"/>
                  <a:gd name="T4" fmla="*/ 30 w 61"/>
                  <a:gd name="T5" fmla="*/ 3496 h 53"/>
                  <a:gd name="T6" fmla="*/ 0 w 61"/>
                  <a:gd name="T7" fmla="*/ 3548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2"/>
                    </a:moveTo>
                    <a:lnTo>
                      <a:pt x="61" y="52"/>
                    </a:lnTo>
                    <a:lnTo>
                      <a:pt x="30" y="0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25" name="Group 424"/>
            <p:cNvGrpSpPr>
              <a:grpSpLocks/>
            </p:cNvGrpSpPr>
            <p:nvPr/>
          </p:nvGrpSpPr>
          <p:grpSpPr bwMode="auto">
            <a:xfrm>
              <a:off x="3304" y="3470"/>
              <a:ext cx="61" cy="53"/>
              <a:chOff x="3304" y="3470"/>
              <a:chExt cx="61" cy="53"/>
            </a:xfrm>
          </p:grpSpPr>
          <p:sp>
            <p:nvSpPr>
              <p:cNvPr id="60944" name="Freeform 425"/>
              <p:cNvSpPr>
                <a:spLocks/>
              </p:cNvSpPr>
              <p:nvPr/>
            </p:nvSpPr>
            <p:spPr bwMode="auto">
              <a:xfrm>
                <a:off x="3304" y="3470"/>
                <a:ext cx="61" cy="53"/>
              </a:xfrm>
              <a:custGeom>
                <a:avLst/>
                <a:gdLst>
                  <a:gd name="T0" fmla="*/ 0 w 61"/>
                  <a:gd name="T1" fmla="*/ 3522 h 53"/>
                  <a:gd name="T2" fmla="*/ 61 w 61"/>
                  <a:gd name="T3" fmla="*/ 3522 h 53"/>
                  <a:gd name="T4" fmla="*/ 31 w 61"/>
                  <a:gd name="T5" fmla="*/ 3470 h 53"/>
                  <a:gd name="T6" fmla="*/ 0 w 61"/>
                  <a:gd name="T7" fmla="*/ 3522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2"/>
                    </a:moveTo>
                    <a:lnTo>
                      <a:pt x="61" y="52"/>
                    </a:lnTo>
                    <a:lnTo>
                      <a:pt x="31" y="0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26" name="Group 426"/>
            <p:cNvGrpSpPr>
              <a:grpSpLocks/>
            </p:cNvGrpSpPr>
            <p:nvPr/>
          </p:nvGrpSpPr>
          <p:grpSpPr bwMode="auto">
            <a:xfrm>
              <a:off x="3674" y="3684"/>
              <a:ext cx="61" cy="53"/>
              <a:chOff x="3674" y="3684"/>
              <a:chExt cx="61" cy="53"/>
            </a:xfrm>
          </p:grpSpPr>
          <p:sp>
            <p:nvSpPr>
              <p:cNvPr id="60943" name="Freeform 427"/>
              <p:cNvSpPr>
                <a:spLocks/>
              </p:cNvSpPr>
              <p:nvPr/>
            </p:nvSpPr>
            <p:spPr bwMode="auto">
              <a:xfrm>
                <a:off x="3674" y="3684"/>
                <a:ext cx="61" cy="53"/>
              </a:xfrm>
              <a:custGeom>
                <a:avLst/>
                <a:gdLst>
                  <a:gd name="T0" fmla="*/ 0 w 61"/>
                  <a:gd name="T1" fmla="*/ 3736 h 53"/>
                  <a:gd name="T2" fmla="*/ 61 w 61"/>
                  <a:gd name="T3" fmla="*/ 3736 h 53"/>
                  <a:gd name="T4" fmla="*/ 31 w 61"/>
                  <a:gd name="T5" fmla="*/ 3684 h 53"/>
                  <a:gd name="T6" fmla="*/ 0 w 61"/>
                  <a:gd name="T7" fmla="*/ 3736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2"/>
                    </a:moveTo>
                    <a:lnTo>
                      <a:pt x="61" y="52"/>
                    </a:lnTo>
                    <a:lnTo>
                      <a:pt x="31" y="0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27" name="Group 428"/>
            <p:cNvGrpSpPr>
              <a:grpSpLocks/>
            </p:cNvGrpSpPr>
            <p:nvPr/>
          </p:nvGrpSpPr>
          <p:grpSpPr bwMode="auto">
            <a:xfrm>
              <a:off x="2810" y="3883"/>
              <a:ext cx="61" cy="53"/>
              <a:chOff x="2810" y="3883"/>
              <a:chExt cx="61" cy="53"/>
            </a:xfrm>
          </p:grpSpPr>
          <p:sp>
            <p:nvSpPr>
              <p:cNvPr id="60942" name="Freeform 429"/>
              <p:cNvSpPr>
                <a:spLocks/>
              </p:cNvSpPr>
              <p:nvPr/>
            </p:nvSpPr>
            <p:spPr bwMode="auto">
              <a:xfrm>
                <a:off x="2810" y="3883"/>
                <a:ext cx="61" cy="53"/>
              </a:xfrm>
              <a:custGeom>
                <a:avLst/>
                <a:gdLst>
                  <a:gd name="T0" fmla="*/ 0 w 61"/>
                  <a:gd name="T1" fmla="*/ 3936 h 53"/>
                  <a:gd name="T2" fmla="*/ 61 w 61"/>
                  <a:gd name="T3" fmla="*/ 3936 h 53"/>
                  <a:gd name="T4" fmla="*/ 30 w 61"/>
                  <a:gd name="T5" fmla="*/ 3883 h 53"/>
                  <a:gd name="T6" fmla="*/ 0 w 61"/>
                  <a:gd name="T7" fmla="*/ 3936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1" y="53"/>
                    </a:lnTo>
                    <a:lnTo>
                      <a:pt x="30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28" name="Group 430"/>
            <p:cNvGrpSpPr>
              <a:grpSpLocks/>
            </p:cNvGrpSpPr>
            <p:nvPr/>
          </p:nvGrpSpPr>
          <p:grpSpPr bwMode="auto">
            <a:xfrm>
              <a:off x="4458" y="1594"/>
              <a:ext cx="61" cy="53"/>
              <a:chOff x="4458" y="1594"/>
              <a:chExt cx="61" cy="53"/>
            </a:xfrm>
          </p:grpSpPr>
          <p:sp>
            <p:nvSpPr>
              <p:cNvPr id="60941" name="Freeform 431"/>
              <p:cNvSpPr>
                <a:spLocks/>
              </p:cNvSpPr>
              <p:nvPr/>
            </p:nvSpPr>
            <p:spPr bwMode="auto">
              <a:xfrm>
                <a:off x="4458" y="1594"/>
                <a:ext cx="61" cy="53"/>
              </a:xfrm>
              <a:custGeom>
                <a:avLst/>
                <a:gdLst>
                  <a:gd name="T0" fmla="*/ 0 w 61"/>
                  <a:gd name="T1" fmla="*/ 1646 h 53"/>
                  <a:gd name="T2" fmla="*/ 60 w 61"/>
                  <a:gd name="T3" fmla="*/ 1646 h 53"/>
                  <a:gd name="T4" fmla="*/ 30 w 61"/>
                  <a:gd name="T5" fmla="*/ 1594 h 53"/>
                  <a:gd name="T6" fmla="*/ 0 w 61"/>
                  <a:gd name="T7" fmla="*/ 1646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2"/>
                    </a:moveTo>
                    <a:lnTo>
                      <a:pt x="60" y="52"/>
                    </a:lnTo>
                    <a:lnTo>
                      <a:pt x="30" y="0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29" name="Group 432"/>
            <p:cNvGrpSpPr>
              <a:grpSpLocks/>
            </p:cNvGrpSpPr>
            <p:nvPr/>
          </p:nvGrpSpPr>
          <p:grpSpPr bwMode="auto">
            <a:xfrm>
              <a:off x="2506" y="3952"/>
              <a:ext cx="61" cy="53"/>
              <a:chOff x="2506" y="3952"/>
              <a:chExt cx="61" cy="53"/>
            </a:xfrm>
          </p:grpSpPr>
          <p:sp>
            <p:nvSpPr>
              <p:cNvPr id="60940" name="Freeform 433"/>
              <p:cNvSpPr>
                <a:spLocks/>
              </p:cNvSpPr>
              <p:nvPr/>
            </p:nvSpPr>
            <p:spPr bwMode="auto">
              <a:xfrm>
                <a:off x="2506" y="3952"/>
                <a:ext cx="61" cy="53"/>
              </a:xfrm>
              <a:custGeom>
                <a:avLst/>
                <a:gdLst>
                  <a:gd name="T0" fmla="*/ 0 w 61"/>
                  <a:gd name="T1" fmla="*/ 4005 h 53"/>
                  <a:gd name="T2" fmla="*/ 61 w 61"/>
                  <a:gd name="T3" fmla="*/ 4005 h 53"/>
                  <a:gd name="T4" fmla="*/ 31 w 61"/>
                  <a:gd name="T5" fmla="*/ 3952 h 53"/>
                  <a:gd name="T6" fmla="*/ 0 w 61"/>
                  <a:gd name="T7" fmla="*/ 4005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1" y="53"/>
                    </a:lnTo>
                    <a:lnTo>
                      <a:pt x="31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30" name="Group 434"/>
            <p:cNvGrpSpPr>
              <a:grpSpLocks/>
            </p:cNvGrpSpPr>
            <p:nvPr/>
          </p:nvGrpSpPr>
          <p:grpSpPr bwMode="auto">
            <a:xfrm>
              <a:off x="3561" y="3288"/>
              <a:ext cx="61" cy="53"/>
              <a:chOff x="3561" y="3288"/>
              <a:chExt cx="61" cy="53"/>
            </a:xfrm>
          </p:grpSpPr>
          <p:sp>
            <p:nvSpPr>
              <p:cNvPr id="60939" name="Freeform 435"/>
              <p:cNvSpPr>
                <a:spLocks/>
              </p:cNvSpPr>
              <p:nvPr/>
            </p:nvSpPr>
            <p:spPr bwMode="auto">
              <a:xfrm>
                <a:off x="3561" y="3288"/>
                <a:ext cx="61" cy="53"/>
              </a:xfrm>
              <a:custGeom>
                <a:avLst/>
                <a:gdLst>
                  <a:gd name="T0" fmla="*/ 0 w 61"/>
                  <a:gd name="T1" fmla="*/ 3340 h 53"/>
                  <a:gd name="T2" fmla="*/ 61 w 61"/>
                  <a:gd name="T3" fmla="*/ 3340 h 53"/>
                  <a:gd name="T4" fmla="*/ 31 w 61"/>
                  <a:gd name="T5" fmla="*/ 3288 h 53"/>
                  <a:gd name="T6" fmla="*/ 0 w 61"/>
                  <a:gd name="T7" fmla="*/ 3340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2"/>
                    </a:moveTo>
                    <a:lnTo>
                      <a:pt x="61" y="52"/>
                    </a:lnTo>
                    <a:lnTo>
                      <a:pt x="31" y="0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31" name="Group 436"/>
            <p:cNvGrpSpPr>
              <a:grpSpLocks/>
            </p:cNvGrpSpPr>
            <p:nvPr/>
          </p:nvGrpSpPr>
          <p:grpSpPr bwMode="auto">
            <a:xfrm>
              <a:off x="2856" y="3955"/>
              <a:ext cx="61" cy="53"/>
              <a:chOff x="2856" y="3955"/>
              <a:chExt cx="61" cy="53"/>
            </a:xfrm>
          </p:grpSpPr>
          <p:sp>
            <p:nvSpPr>
              <p:cNvPr id="60938" name="Freeform 437"/>
              <p:cNvSpPr>
                <a:spLocks/>
              </p:cNvSpPr>
              <p:nvPr/>
            </p:nvSpPr>
            <p:spPr bwMode="auto">
              <a:xfrm>
                <a:off x="2856" y="3955"/>
                <a:ext cx="61" cy="53"/>
              </a:xfrm>
              <a:custGeom>
                <a:avLst/>
                <a:gdLst>
                  <a:gd name="T0" fmla="*/ 0 w 61"/>
                  <a:gd name="T1" fmla="*/ 4008 h 53"/>
                  <a:gd name="T2" fmla="*/ 61 w 61"/>
                  <a:gd name="T3" fmla="*/ 4008 h 53"/>
                  <a:gd name="T4" fmla="*/ 30 w 61"/>
                  <a:gd name="T5" fmla="*/ 3955 h 53"/>
                  <a:gd name="T6" fmla="*/ 0 w 61"/>
                  <a:gd name="T7" fmla="*/ 4008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1" y="53"/>
                    </a:lnTo>
                    <a:lnTo>
                      <a:pt x="30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32" name="Group 438"/>
            <p:cNvGrpSpPr>
              <a:grpSpLocks/>
            </p:cNvGrpSpPr>
            <p:nvPr/>
          </p:nvGrpSpPr>
          <p:grpSpPr bwMode="auto">
            <a:xfrm>
              <a:off x="3790" y="3814"/>
              <a:ext cx="61" cy="53"/>
              <a:chOff x="3790" y="3814"/>
              <a:chExt cx="61" cy="53"/>
            </a:xfrm>
          </p:grpSpPr>
          <p:sp>
            <p:nvSpPr>
              <p:cNvPr id="60937" name="Freeform 439"/>
              <p:cNvSpPr>
                <a:spLocks/>
              </p:cNvSpPr>
              <p:nvPr/>
            </p:nvSpPr>
            <p:spPr bwMode="auto">
              <a:xfrm>
                <a:off x="3790" y="3814"/>
                <a:ext cx="61" cy="53"/>
              </a:xfrm>
              <a:custGeom>
                <a:avLst/>
                <a:gdLst>
                  <a:gd name="T0" fmla="*/ 0 w 61"/>
                  <a:gd name="T1" fmla="*/ 3866 h 53"/>
                  <a:gd name="T2" fmla="*/ 61 w 61"/>
                  <a:gd name="T3" fmla="*/ 3866 h 53"/>
                  <a:gd name="T4" fmla="*/ 30 w 61"/>
                  <a:gd name="T5" fmla="*/ 3814 h 53"/>
                  <a:gd name="T6" fmla="*/ 0 w 61"/>
                  <a:gd name="T7" fmla="*/ 3866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2"/>
                    </a:moveTo>
                    <a:lnTo>
                      <a:pt x="61" y="52"/>
                    </a:lnTo>
                    <a:lnTo>
                      <a:pt x="30" y="0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33" name="Group 440"/>
            <p:cNvGrpSpPr>
              <a:grpSpLocks/>
            </p:cNvGrpSpPr>
            <p:nvPr/>
          </p:nvGrpSpPr>
          <p:grpSpPr bwMode="auto">
            <a:xfrm>
              <a:off x="3579" y="3608"/>
              <a:ext cx="61" cy="53"/>
              <a:chOff x="3579" y="3608"/>
              <a:chExt cx="61" cy="53"/>
            </a:xfrm>
          </p:grpSpPr>
          <p:sp>
            <p:nvSpPr>
              <p:cNvPr id="60936" name="Freeform 441"/>
              <p:cNvSpPr>
                <a:spLocks/>
              </p:cNvSpPr>
              <p:nvPr/>
            </p:nvSpPr>
            <p:spPr bwMode="auto">
              <a:xfrm>
                <a:off x="3579" y="3608"/>
                <a:ext cx="61" cy="53"/>
              </a:xfrm>
              <a:custGeom>
                <a:avLst/>
                <a:gdLst>
                  <a:gd name="T0" fmla="*/ 0 w 61"/>
                  <a:gd name="T1" fmla="*/ 3661 h 53"/>
                  <a:gd name="T2" fmla="*/ 61 w 61"/>
                  <a:gd name="T3" fmla="*/ 3661 h 53"/>
                  <a:gd name="T4" fmla="*/ 30 w 61"/>
                  <a:gd name="T5" fmla="*/ 3608 h 53"/>
                  <a:gd name="T6" fmla="*/ 0 w 61"/>
                  <a:gd name="T7" fmla="*/ 3661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1" y="53"/>
                    </a:lnTo>
                    <a:lnTo>
                      <a:pt x="30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34" name="Group 442"/>
            <p:cNvGrpSpPr>
              <a:grpSpLocks/>
            </p:cNvGrpSpPr>
            <p:nvPr/>
          </p:nvGrpSpPr>
          <p:grpSpPr bwMode="auto">
            <a:xfrm>
              <a:off x="2567" y="3921"/>
              <a:ext cx="61" cy="53"/>
              <a:chOff x="2567" y="3921"/>
              <a:chExt cx="61" cy="53"/>
            </a:xfrm>
          </p:grpSpPr>
          <p:sp>
            <p:nvSpPr>
              <p:cNvPr id="60935" name="Freeform 443"/>
              <p:cNvSpPr>
                <a:spLocks/>
              </p:cNvSpPr>
              <p:nvPr/>
            </p:nvSpPr>
            <p:spPr bwMode="auto">
              <a:xfrm>
                <a:off x="2567" y="3921"/>
                <a:ext cx="61" cy="53"/>
              </a:xfrm>
              <a:custGeom>
                <a:avLst/>
                <a:gdLst>
                  <a:gd name="T0" fmla="*/ 0 w 61"/>
                  <a:gd name="T1" fmla="*/ 3973 h 53"/>
                  <a:gd name="T2" fmla="*/ 61 w 61"/>
                  <a:gd name="T3" fmla="*/ 3973 h 53"/>
                  <a:gd name="T4" fmla="*/ 30 w 61"/>
                  <a:gd name="T5" fmla="*/ 3921 h 53"/>
                  <a:gd name="T6" fmla="*/ 0 w 61"/>
                  <a:gd name="T7" fmla="*/ 3973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2"/>
                    </a:moveTo>
                    <a:lnTo>
                      <a:pt x="61" y="52"/>
                    </a:lnTo>
                    <a:lnTo>
                      <a:pt x="30" y="0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35" name="Group 444"/>
            <p:cNvGrpSpPr>
              <a:grpSpLocks/>
            </p:cNvGrpSpPr>
            <p:nvPr/>
          </p:nvGrpSpPr>
          <p:grpSpPr bwMode="auto">
            <a:xfrm>
              <a:off x="3908" y="3530"/>
              <a:ext cx="61" cy="53"/>
              <a:chOff x="3908" y="3530"/>
              <a:chExt cx="61" cy="53"/>
            </a:xfrm>
          </p:grpSpPr>
          <p:sp>
            <p:nvSpPr>
              <p:cNvPr id="60934" name="Freeform 445"/>
              <p:cNvSpPr>
                <a:spLocks/>
              </p:cNvSpPr>
              <p:nvPr/>
            </p:nvSpPr>
            <p:spPr bwMode="auto">
              <a:xfrm>
                <a:off x="3908" y="3530"/>
                <a:ext cx="61" cy="53"/>
              </a:xfrm>
              <a:custGeom>
                <a:avLst/>
                <a:gdLst>
                  <a:gd name="T0" fmla="*/ 0 w 61"/>
                  <a:gd name="T1" fmla="*/ 3583 h 53"/>
                  <a:gd name="T2" fmla="*/ 61 w 61"/>
                  <a:gd name="T3" fmla="*/ 3583 h 53"/>
                  <a:gd name="T4" fmla="*/ 31 w 61"/>
                  <a:gd name="T5" fmla="*/ 3530 h 53"/>
                  <a:gd name="T6" fmla="*/ 0 w 61"/>
                  <a:gd name="T7" fmla="*/ 3583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1" y="53"/>
                    </a:lnTo>
                    <a:lnTo>
                      <a:pt x="31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36" name="Group 446"/>
            <p:cNvGrpSpPr>
              <a:grpSpLocks/>
            </p:cNvGrpSpPr>
            <p:nvPr/>
          </p:nvGrpSpPr>
          <p:grpSpPr bwMode="auto">
            <a:xfrm>
              <a:off x="2209" y="4568"/>
              <a:ext cx="61" cy="53"/>
              <a:chOff x="2209" y="4568"/>
              <a:chExt cx="61" cy="53"/>
            </a:xfrm>
          </p:grpSpPr>
          <p:sp>
            <p:nvSpPr>
              <p:cNvPr id="60933" name="Freeform 447"/>
              <p:cNvSpPr>
                <a:spLocks/>
              </p:cNvSpPr>
              <p:nvPr/>
            </p:nvSpPr>
            <p:spPr bwMode="auto">
              <a:xfrm>
                <a:off x="2209" y="4568"/>
                <a:ext cx="61" cy="53"/>
              </a:xfrm>
              <a:custGeom>
                <a:avLst/>
                <a:gdLst>
                  <a:gd name="T0" fmla="*/ 0 w 61"/>
                  <a:gd name="T1" fmla="*/ 4621 h 53"/>
                  <a:gd name="T2" fmla="*/ 60 w 61"/>
                  <a:gd name="T3" fmla="*/ 4621 h 53"/>
                  <a:gd name="T4" fmla="*/ 30 w 61"/>
                  <a:gd name="T5" fmla="*/ 4568 h 53"/>
                  <a:gd name="T6" fmla="*/ 0 w 61"/>
                  <a:gd name="T7" fmla="*/ 4621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0" y="53"/>
                    </a:lnTo>
                    <a:lnTo>
                      <a:pt x="30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37" name="Group 448"/>
            <p:cNvGrpSpPr>
              <a:grpSpLocks/>
            </p:cNvGrpSpPr>
            <p:nvPr/>
          </p:nvGrpSpPr>
          <p:grpSpPr bwMode="auto">
            <a:xfrm>
              <a:off x="4056" y="1958"/>
              <a:ext cx="61" cy="53"/>
              <a:chOff x="4056" y="1958"/>
              <a:chExt cx="61" cy="53"/>
            </a:xfrm>
          </p:grpSpPr>
          <p:sp>
            <p:nvSpPr>
              <p:cNvPr id="60932" name="Freeform 449"/>
              <p:cNvSpPr>
                <a:spLocks/>
              </p:cNvSpPr>
              <p:nvPr/>
            </p:nvSpPr>
            <p:spPr bwMode="auto">
              <a:xfrm>
                <a:off x="4056" y="1958"/>
                <a:ext cx="61" cy="53"/>
              </a:xfrm>
              <a:custGeom>
                <a:avLst/>
                <a:gdLst>
                  <a:gd name="T0" fmla="*/ 0 w 61"/>
                  <a:gd name="T1" fmla="*/ 2010 h 53"/>
                  <a:gd name="T2" fmla="*/ 60 w 61"/>
                  <a:gd name="T3" fmla="*/ 2010 h 53"/>
                  <a:gd name="T4" fmla="*/ 30 w 61"/>
                  <a:gd name="T5" fmla="*/ 1958 h 53"/>
                  <a:gd name="T6" fmla="*/ 0 w 61"/>
                  <a:gd name="T7" fmla="*/ 2010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2"/>
                    </a:moveTo>
                    <a:lnTo>
                      <a:pt x="60" y="52"/>
                    </a:lnTo>
                    <a:lnTo>
                      <a:pt x="30" y="0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38" name="Group 450"/>
            <p:cNvGrpSpPr>
              <a:grpSpLocks/>
            </p:cNvGrpSpPr>
            <p:nvPr/>
          </p:nvGrpSpPr>
          <p:grpSpPr bwMode="auto">
            <a:xfrm>
              <a:off x="4637" y="1683"/>
              <a:ext cx="61" cy="53"/>
              <a:chOff x="4637" y="1683"/>
              <a:chExt cx="61" cy="53"/>
            </a:xfrm>
          </p:grpSpPr>
          <p:sp>
            <p:nvSpPr>
              <p:cNvPr id="60931" name="Freeform 451"/>
              <p:cNvSpPr>
                <a:spLocks/>
              </p:cNvSpPr>
              <p:nvPr/>
            </p:nvSpPr>
            <p:spPr bwMode="auto">
              <a:xfrm>
                <a:off x="4637" y="1683"/>
                <a:ext cx="61" cy="53"/>
              </a:xfrm>
              <a:custGeom>
                <a:avLst/>
                <a:gdLst>
                  <a:gd name="T0" fmla="*/ 0 w 61"/>
                  <a:gd name="T1" fmla="*/ 1736 h 53"/>
                  <a:gd name="T2" fmla="*/ 61 w 61"/>
                  <a:gd name="T3" fmla="*/ 1736 h 53"/>
                  <a:gd name="T4" fmla="*/ 30 w 61"/>
                  <a:gd name="T5" fmla="*/ 1683 h 53"/>
                  <a:gd name="T6" fmla="*/ 0 w 61"/>
                  <a:gd name="T7" fmla="*/ 1736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1" y="53"/>
                    </a:lnTo>
                    <a:lnTo>
                      <a:pt x="30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39" name="Group 452"/>
            <p:cNvGrpSpPr>
              <a:grpSpLocks/>
            </p:cNvGrpSpPr>
            <p:nvPr/>
          </p:nvGrpSpPr>
          <p:grpSpPr bwMode="auto">
            <a:xfrm>
              <a:off x="3749" y="3744"/>
              <a:ext cx="61" cy="53"/>
              <a:chOff x="3749" y="3744"/>
              <a:chExt cx="61" cy="53"/>
            </a:xfrm>
          </p:grpSpPr>
          <p:sp>
            <p:nvSpPr>
              <p:cNvPr id="60930" name="Freeform 453"/>
              <p:cNvSpPr>
                <a:spLocks/>
              </p:cNvSpPr>
              <p:nvPr/>
            </p:nvSpPr>
            <p:spPr bwMode="auto">
              <a:xfrm>
                <a:off x="3749" y="3744"/>
                <a:ext cx="61" cy="53"/>
              </a:xfrm>
              <a:custGeom>
                <a:avLst/>
                <a:gdLst>
                  <a:gd name="T0" fmla="*/ 0 w 61"/>
                  <a:gd name="T1" fmla="*/ 3797 h 53"/>
                  <a:gd name="T2" fmla="*/ 61 w 61"/>
                  <a:gd name="T3" fmla="*/ 3797 h 53"/>
                  <a:gd name="T4" fmla="*/ 31 w 61"/>
                  <a:gd name="T5" fmla="*/ 3744 h 53"/>
                  <a:gd name="T6" fmla="*/ 0 w 61"/>
                  <a:gd name="T7" fmla="*/ 3797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1" y="53"/>
                    </a:lnTo>
                    <a:lnTo>
                      <a:pt x="31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40" name="Group 454"/>
            <p:cNvGrpSpPr>
              <a:grpSpLocks/>
            </p:cNvGrpSpPr>
            <p:nvPr/>
          </p:nvGrpSpPr>
          <p:grpSpPr bwMode="auto">
            <a:xfrm>
              <a:off x="2628" y="3632"/>
              <a:ext cx="61" cy="53"/>
              <a:chOff x="2628" y="3632"/>
              <a:chExt cx="61" cy="53"/>
            </a:xfrm>
          </p:grpSpPr>
          <p:sp>
            <p:nvSpPr>
              <p:cNvPr id="60929" name="Freeform 455"/>
              <p:cNvSpPr>
                <a:spLocks/>
              </p:cNvSpPr>
              <p:nvPr/>
            </p:nvSpPr>
            <p:spPr bwMode="auto">
              <a:xfrm>
                <a:off x="2628" y="3632"/>
                <a:ext cx="61" cy="53"/>
              </a:xfrm>
              <a:custGeom>
                <a:avLst/>
                <a:gdLst>
                  <a:gd name="T0" fmla="*/ 0 w 61"/>
                  <a:gd name="T1" fmla="*/ 3684 h 53"/>
                  <a:gd name="T2" fmla="*/ 60 w 61"/>
                  <a:gd name="T3" fmla="*/ 3684 h 53"/>
                  <a:gd name="T4" fmla="*/ 30 w 61"/>
                  <a:gd name="T5" fmla="*/ 3632 h 53"/>
                  <a:gd name="T6" fmla="*/ 0 w 61"/>
                  <a:gd name="T7" fmla="*/ 3684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2"/>
                    </a:moveTo>
                    <a:lnTo>
                      <a:pt x="60" y="52"/>
                    </a:lnTo>
                    <a:lnTo>
                      <a:pt x="30" y="0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41" name="Group 456"/>
            <p:cNvGrpSpPr>
              <a:grpSpLocks/>
            </p:cNvGrpSpPr>
            <p:nvPr/>
          </p:nvGrpSpPr>
          <p:grpSpPr bwMode="auto">
            <a:xfrm>
              <a:off x="4695" y="1695"/>
              <a:ext cx="61" cy="53"/>
              <a:chOff x="4695" y="1695"/>
              <a:chExt cx="61" cy="53"/>
            </a:xfrm>
          </p:grpSpPr>
          <p:sp>
            <p:nvSpPr>
              <p:cNvPr id="60928" name="Freeform 457"/>
              <p:cNvSpPr>
                <a:spLocks/>
              </p:cNvSpPr>
              <p:nvPr/>
            </p:nvSpPr>
            <p:spPr bwMode="auto">
              <a:xfrm>
                <a:off x="4695" y="1695"/>
                <a:ext cx="61" cy="53"/>
              </a:xfrm>
              <a:custGeom>
                <a:avLst/>
                <a:gdLst>
                  <a:gd name="T0" fmla="*/ 0 w 61"/>
                  <a:gd name="T1" fmla="*/ 1747 h 53"/>
                  <a:gd name="T2" fmla="*/ 60 w 61"/>
                  <a:gd name="T3" fmla="*/ 1747 h 53"/>
                  <a:gd name="T4" fmla="*/ 30 w 61"/>
                  <a:gd name="T5" fmla="*/ 1695 h 53"/>
                  <a:gd name="T6" fmla="*/ 0 w 61"/>
                  <a:gd name="T7" fmla="*/ 1747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2"/>
                    </a:moveTo>
                    <a:lnTo>
                      <a:pt x="60" y="52"/>
                    </a:lnTo>
                    <a:lnTo>
                      <a:pt x="30" y="0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42" name="Group 458"/>
            <p:cNvGrpSpPr>
              <a:grpSpLocks/>
            </p:cNvGrpSpPr>
            <p:nvPr/>
          </p:nvGrpSpPr>
          <p:grpSpPr bwMode="auto">
            <a:xfrm>
              <a:off x="3408" y="3357"/>
              <a:ext cx="61" cy="53"/>
              <a:chOff x="3408" y="3357"/>
              <a:chExt cx="61" cy="53"/>
            </a:xfrm>
          </p:grpSpPr>
          <p:sp>
            <p:nvSpPr>
              <p:cNvPr id="60927" name="Freeform 459"/>
              <p:cNvSpPr>
                <a:spLocks/>
              </p:cNvSpPr>
              <p:nvPr/>
            </p:nvSpPr>
            <p:spPr bwMode="auto">
              <a:xfrm>
                <a:off x="3408" y="3357"/>
                <a:ext cx="61" cy="53"/>
              </a:xfrm>
              <a:custGeom>
                <a:avLst/>
                <a:gdLst>
                  <a:gd name="T0" fmla="*/ 0 w 61"/>
                  <a:gd name="T1" fmla="*/ 3409 h 53"/>
                  <a:gd name="T2" fmla="*/ 61 w 61"/>
                  <a:gd name="T3" fmla="*/ 3409 h 53"/>
                  <a:gd name="T4" fmla="*/ 31 w 61"/>
                  <a:gd name="T5" fmla="*/ 3357 h 53"/>
                  <a:gd name="T6" fmla="*/ 0 w 61"/>
                  <a:gd name="T7" fmla="*/ 3409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2"/>
                    </a:moveTo>
                    <a:lnTo>
                      <a:pt x="61" y="52"/>
                    </a:lnTo>
                    <a:lnTo>
                      <a:pt x="31" y="0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43" name="Group 460"/>
            <p:cNvGrpSpPr>
              <a:grpSpLocks/>
            </p:cNvGrpSpPr>
            <p:nvPr/>
          </p:nvGrpSpPr>
          <p:grpSpPr bwMode="auto">
            <a:xfrm>
              <a:off x="3397" y="3562"/>
              <a:ext cx="61" cy="53"/>
              <a:chOff x="3397" y="3562"/>
              <a:chExt cx="61" cy="53"/>
            </a:xfrm>
          </p:grpSpPr>
          <p:sp>
            <p:nvSpPr>
              <p:cNvPr id="60926" name="Freeform 461"/>
              <p:cNvSpPr>
                <a:spLocks/>
              </p:cNvSpPr>
              <p:nvPr/>
            </p:nvSpPr>
            <p:spPr bwMode="auto">
              <a:xfrm>
                <a:off x="3397" y="3562"/>
                <a:ext cx="61" cy="53"/>
              </a:xfrm>
              <a:custGeom>
                <a:avLst/>
                <a:gdLst>
                  <a:gd name="T0" fmla="*/ 0 w 61"/>
                  <a:gd name="T1" fmla="*/ 3615 h 53"/>
                  <a:gd name="T2" fmla="*/ 60 w 61"/>
                  <a:gd name="T3" fmla="*/ 3615 h 53"/>
                  <a:gd name="T4" fmla="*/ 30 w 61"/>
                  <a:gd name="T5" fmla="*/ 3562 h 53"/>
                  <a:gd name="T6" fmla="*/ 0 w 61"/>
                  <a:gd name="T7" fmla="*/ 3615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0" y="53"/>
                    </a:lnTo>
                    <a:lnTo>
                      <a:pt x="30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44" name="Group 462"/>
            <p:cNvGrpSpPr>
              <a:grpSpLocks/>
            </p:cNvGrpSpPr>
            <p:nvPr/>
          </p:nvGrpSpPr>
          <p:grpSpPr bwMode="auto">
            <a:xfrm>
              <a:off x="3715" y="3562"/>
              <a:ext cx="61" cy="53"/>
              <a:chOff x="3715" y="3562"/>
              <a:chExt cx="61" cy="53"/>
            </a:xfrm>
          </p:grpSpPr>
          <p:sp>
            <p:nvSpPr>
              <p:cNvPr id="60925" name="Freeform 463"/>
              <p:cNvSpPr>
                <a:spLocks/>
              </p:cNvSpPr>
              <p:nvPr/>
            </p:nvSpPr>
            <p:spPr bwMode="auto">
              <a:xfrm>
                <a:off x="3715" y="3562"/>
                <a:ext cx="61" cy="53"/>
              </a:xfrm>
              <a:custGeom>
                <a:avLst/>
                <a:gdLst>
                  <a:gd name="T0" fmla="*/ 0 w 61"/>
                  <a:gd name="T1" fmla="*/ 3615 h 53"/>
                  <a:gd name="T2" fmla="*/ 60 w 61"/>
                  <a:gd name="T3" fmla="*/ 3615 h 53"/>
                  <a:gd name="T4" fmla="*/ 30 w 61"/>
                  <a:gd name="T5" fmla="*/ 3562 h 53"/>
                  <a:gd name="T6" fmla="*/ 0 w 61"/>
                  <a:gd name="T7" fmla="*/ 3615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0" y="53"/>
                    </a:lnTo>
                    <a:lnTo>
                      <a:pt x="30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45" name="Group 464"/>
            <p:cNvGrpSpPr>
              <a:grpSpLocks/>
            </p:cNvGrpSpPr>
            <p:nvPr/>
          </p:nvGrpSpPr>
          <p:grpSpPr bwMode="auto">
            <a:xfrm>
              <a:off x="2388" y="3978"/>
              <a:ext cx="61" cy="53"/>
              <a:chOff x="2388" y="3978"/>
              <a:chExt cx="61" cy="53"/>
            </a:xfrm>
          </p:grpSpPr>
          <p:sp>
            <p:nvSpPr>
              <p:cNvPr id="60924" name="Freeform 465"/>
              <p:cNvSpPr>
                <a:spLocks/>
              </p:cNvSpPr>
              <p:nvPr/>
            </p:nvSpPr>
            <p:spPr bwMode="auto">
              <a:xfrm>
                <a:off x="2388" y="3978"/>
                <a:ext cx="61" cy="53"/>
              </a:xfrm>
              <a:custGeom>
                <a:avLst/>
                <a:gdLst>
                  <a:gd name="T0" fmla="*/ 0 w 61"/>
                  <a:gd name="T1" fmla="*/ 4031 h 53"/>
                  <a:gd name="T2" fmla="*/ 60 w 61"/>
                  <a:gd name="T3" fmla="*/ 4031 h 53"/>
                  <a:gd name="T4" fmla="*/ 30 w 61"/>
                  <a:gd name="T5" fmla="*/ 3978 h 53"/>
                  <a:gd name="T6" fmla="*/ 0 w 61"/>
                  <a:gd name="T7" fmla="*/ 4031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0" y="53"/>
                    </a:lnTo>
                    <a:lnTo>
                      <a:pt x="30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46" name="Group 466"/>
            <p:cNvGrpSpPr>
              <a:grpSpLocks/>
            </p:cNvGrpSpPr>
            <p:nvPr/>
          </p:nvGrpSpPr>
          <p:grpSpPr bwMode="auto">
            <a:xfrm>
              <a:off x="3778" y="2053"/>
              <a:ext cx="61" cy="53"/>
              <a:chOff x="3778" y="2053"/>
              <a:chExt cx="61" cy="53"/>
            </a:xfrm>
          </p:grpSpPr>
          <p:sp>
            <p:nvSpPr>
              <p:cNvPr id="60923" name="Freeform 467"/>
              <p:cNvSpPr>
                <a:spLocks/>
              </p:cNvSpPr>
              <p:nvPr/>
            </p:nvSpPr>
            <p:spPr bwMode="auto">
              <a:xfrm>
                <a:off x="3778" y="2053"/>
                <a:ext cx="61" cy="53"/>
              </a:xfrm>
              <a:custGeom>
                <a:avLst/>
                <a:gdLst>
                  <a:gd name="T0" fmla="*/ 0 w 61"/>
                  <a:gd name="T1" fmla="*/ 2106 h 53"/>
                  <a:gd name="T2" fmla="*/ 61 w 61"/>
                  <a:gd name="T3" fmla="*/ 2106 h 53"/>
                  <a:gd name="T4" fmla="*/ 31 w 61"/>
                  <a:gd name="T5" fmla="*/ 2053 h 53"/>
                  <a:gd name="T6" fmla="*/ 0 w 61"/>
                  <a:gd name="T7" fmla="*/ 2106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1" y="53"/>
                    </a:lnTo>
                    <a:lnTo>
                      <a:pt x="31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47" name="Group 468"/>
            <p:cNvGrpSpPr>
              <a:grpSpLocks/>
            </p:cNvGrpSpPr>
            <p:nvPr/>
          </p:nvGrpSpPr>
          <p:grpSpPr bwMode="auto">
            <a:xfrm>
              <a:off x="3564" y="3701"/>
              <a:ext cx="61" cy="53"/>
              <a:chOff x="3564" y="3701"/>
              <a:chExt cx="61" cy="53"/>
            </a:xfrm>
          </p:grpSpPr>
          <p:sp>
            <p:nvSpPr>
              <p:cNvPr id="60922" name="Freeform 469"/>
              <p:cNvSpPr>
                <a:spLocks/>
              </p:cNvSpPr>
              <p:nvPr/>
            </p:nvSpPr>
            <p:spPr bwMode="auto">
              <a:xfrm>
                <a:off x="3564" y="3701"/>
                <a:ext cx="61" cy="53"/>
              </a:xfrm>
              <a:custGeom>
                <a:avLst/>
                <a:gdLst>
                  <a:gd name="T0" fmla="*/ 0 w 61"/>
                  <a:gd name="T1" fmla="*/ 3754 h 53"/>
                  <a:gd name="T2" fmla="*/ 61 w 61"/>
                  <a:gd name="T3" fmla="*/ 3754 h 53"/>
                  <a:gd name="T4" fmla="*/ 31 w 61"/>
                  <a:gd name="T5" fmla="*/ 3701 h 53"/>
                  <a:gd name="T6" fmla="*/ 0 w 61"/>
                  <a:gd name="T7" fmla="*/ 3754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1" y="53"/>
                    </a:lnTo>
                    <a:lnTo>
                      <a:pt x="31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48" name="Group 470"/>
            <p:cNvGrpSpPr>
              <a:grpSpLocks/>
            </p:cNvGrpSpPr>
            <p:nvPr/>
          </p:nvGrpSpPr>
          <p:grpSpPr bwMode="auto">
            <a:xfrm>
              <a:off x="4541" y="1857"/>
              <a:ext cx="61" cy="53"/>
              <a:chOff x="4541" y="1857"/>
              <a:chExt cx="61" cy="53"/>
            </a:xfrm>
          </p:grpSpPr>
          <p:sp>
            <p:nvSpPr>
              <p:cNvPr id="60921" name="Freeform 471"/>
              <p:cNvSpPr>
                <a:spLocks/>
              </p:cNvSpPr>
              <p:nvPr/>
            </p:nvSpPr>
            <p:spPr bwMode="auto">
              <a:xfrm>
                <a:off x="4541" y="1857"/>
                <a:ext cx="61" cy="53"/>
              </a:xfrm>
              <a:custGeom>
                <a:avLst/>
                <a:gdLst>
                  <a:gd name="T0" fmla="*/ 0 w 61"/>
                  <a:gd name="T1" fmla="*/ 1909 h 53"/>
                  <a:gd name="T2" fmla="*/ 61 w 61"/>
                  <a:gd name="T3" fmla="*/ 1909 h 53"/>
                  <a:gd name="T4" fmla="*/ 31 w 61"/>
                  <a:gd name="T5" fmla="*/ 1857 h 53"/>
                  <a:gd name="T6" fmla="*/ 0 w 61"/>
                  <a:gd name="T7" fmla="*/ 1909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2"/>
                    </a:moveTo>
                    <a:lnTo>
                      <a:pt x="61" y="52"/>
                    </a:lnTo>
                    <a:lnTo>
                      <a:pt x="31" y="0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49" name="Group 472"/>
            <p:cNvGrpSpPr>
              <a:grpSpLocks/>
            </p:cNvGrpSpPr>
            <p:nvPr/>
          </p:nvGrpSpPr>
          <p:grpSpPr bwMode="auto">
            <a:xfrm>
              <a:off x="3538" y="3493"/>
              <a:ext cx="61" cy="53"/>
              <a:chOff x="3538" y="3493"/>
              <a:chExt cx="61" cy="53"/>
            </a:xfrm>
          </p:grpSpPr>
          <p:sp>
            <p:nvSpPr>
              <p:cNvPr id="60920" name="Freeform 473"/>
              <p:cNvSpPr>
                <a:spLocks/>
              </p:cNvSpPr>
              <p:nvPr/>
            </p:nvSpPr>
            <p:spPr bwMode="auto">
              <a:xfrm>
                <a:off x="3538" y="3493"/>
                <a:ext cx="61" cy="53"/>
              </a:xfrm>
              <a:custGeom>
                <a:avLst/>
                <a:gdLst>
                  <a:gd name="T0" fmla="*/ 0 w 61"/>
                  <a:gd name="T1" fmla="*/ 3545 h 53"/>
                  <a:gd name="T2" fmla="*/ 61 w 61"/>
                  <a:gd name="T3" fmla="*/ 3545 h 53"/>
                  <a:gd name="T4" fmla="*/ 31 w 61"/>
                  <a:gd name="T5" fmla="*/ 3493 h 53"/>
                  <a:gd name="T6" fmla="*/ 0 w 61"/>
                  <a:gd name="T7" fmla="*/ 3545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2"/>
                    </a:moveTo>
                    <a:lnTo>
                      <a:pt x="61" y="52"/>
                    </a:lnTo>
                    <a:lnTo>
                      <a:pt x="31" y="0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50" name="Group 474"/>
            <p:cNvGrpSpPr>
              <a:grpSpLocks/>
            </p:cNvGrpSpPr>
            <p:nvPr/>
          </p:nvGrpSpPr>
          <p:grpSpPr bwMode="auto">
            <a:xfrm>
              <a:off x="3535" y="3496"/>
              <a:ext cx="61" cy="53"/>
              <a:chOff x="3535" y="3496"/>
              <a:chExt cx="61" cy="53"/>
            </a:xfrm>
          </p:grpSpPr>
          <p:sp>
            <p:nvSpPr>
              <p:cNvPr id="60919" name="Freeform 475"/>
              <p:cNvSpPr>
                <a:spLocks/>
              </p:cNvSpPr>
              <p:nvPr/>
            </p:nvSpPr>
            <p:spPr bwMode="auto">
              <a:xfrm>
                <a:off x="3535" y="3496"/>
                <a:ext cx="61" cy="53"/>
              </a:xfrm>
              <a:custGeom>
                <a:avLst/>
                <a:gdLst>
                  <a:gd name="T0" fmla="*/ 0 w 61"/>
                  <a:gd name="T1" fmla="*/ 3548 h 53"/>
                  <a:gd name="T2" fmla="*/ 61 w 61"/>
                  <a:gd name="T3" fmla="*/ 3548 h 53"/>
                  <a:gd name="T4" fmla="*/ 31 w 61"/>
                  <a:gd name="T5" fmla="*/ 3496 h 53"/>
                  <a:gd name="T6" fmla="*/ 0 w 61"/>
                  <a:gd name="T7" fmla="*/ 3548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2"/>
                    </a:moveTo>
                    <a:lnTo>
                      <a:pt x="61" y="52"/>
                    </a:lnTo>
                    <a:lnTo>
                      <a:pt x="31" y="0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51" name="Group 476"/>
            <p:cNvGrpSpPr>
              <a:grpSpLocks/>
            </p:cNvGrpSpPr>
            <p:nvPr/>
          </p:nvGrpSpPr>
          <p:grpSpPr bwMode="auto">
            <a:xfrm>
              <a:off x="4764" y="1608"/>
              <a:ext cx="61" cy="53"/>
              <a:chOff x="4764" y="1608"/>
              <a:chExt cx="61" cy="53"/>
            </a:xfrm>
          </p:grpSpPr>
          <p:sp>
            <p:nvSpPr>
              <p:cNvPr id="60918" name="Freeform 477"/>
              <p:cNvSpPr>
                <a:spLocks/>
              </p:cNvSpPr>
              <p:nvPr/>
            </p:nvSpPr>
            <p:spPr bwMode="auto">
              <a:xfrm>
                <a:off x="4764" y="1608"/>
                <a:ext cx="61" cy="53"/>
              </a:xfrm>
              <a:custGeom>
                <a:avLst/>
                <a:gdLst>
                  <a:gd name="T0" fmla="*/ 0 w 61"/>
                  <a:gd name="T1" fmla="*/ 1661 h 53"/>
                  <a:gd name="T2" fmla="*/ 61 w 61"/>
                  <a:gd name="T3" fmla="*/ 1661 h 53"/>
                  <a:gd name="T4" fmla="*/ 30 w 61"/>
                  <a:gd name="T5" fmla="*/ 1608 h 53"/>
                  <a:gd name="T6" fmla="*/ 0 w 61"/>
                  <a:gd name="T7" fmla="*/ 1661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1" y="53"/>
                    </a:lnTo>
                    <a:lnTo>
                      <a:pt x="30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52" name="Group 478"/>
            <p:cNvGrpSpPr>
              <a:grpSpLocks/>
            </p:cNvGrpSpPr>
            <p:nvPr/>
          </p:nvGrpSpPr>
          <p:grpSpPr bwMode="auto">
            <a:xfrm>
              <a:off x="3683" y="3400"/>
              <a:ext cx="61" cy="53"/>
              <a:chOff x="3683" y="3400"/>
              <a:chExt cx="61" cy="53"/>
            </a:xfrm>
          </p:grpSpPr>
          <p:sp>
            <p:nvSpPr>
              <p:cNvPr id="60917" name="Freeform 479"/>
              <p:cNvSpPr>
                <a:spLocks/>
              </p:cNvSpPr>
              <p:nvPr/>
            </p:nvSpPr>
            <p:spPr bwMode="auto">
              <a:xfrm>
                <a:off x="3683" y="3400"/>
                <a:ext cx="61" cy="53"/>
              </a:xfrm>
              <a:custGeom>
                <a:avLst/>
                <a:gdLst>
                  <a:gd name="T0" fmla="*/ 0 w 61"/>
                  <a:gd name="T1" fmla="*/ 3453 h 53"/>
                  <a:gd name="T2" fmla="*/ 61 w 61"/>
                  <a:gd name="T3" fmla="*/ 3453 h 53"/>
                  <a:gd name="T4" fmla="*/ 30 w 61"/>
                  <a:gd name="T5" fmla="*/ 3400 h 53"/>
                  <a:gd name="T6" fmla="*/ 0 w 61"/>
                  <a:gd name="T7" fmla="*/ 3453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1" y="53"/>
                    </a:lnTo>
                    <a:lnTo>
                      <a:pt x="30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53" name="Group 480"/>
            <p:cNvGrpSpPr>
              <a:grpSpLocks/>
            </p:cNvGrpSpPr>
            <p:nvPr/>
          </p:nvGrpSpPr>
          <p:grpSpPr bwMode="auto">
            <a:xfrm>
              <a:off x="3573" y="2964"/>
              <a:ext cx="61" cy="53"/>
              <a:chOff x="3573" y="2964"/>
              <a:chExt cx="61" cy="53"/>
            </a:xfrm>
          </p:grpSpPr>
          <p:sp>
            <p:nvSpPr>
              <p:cNvPr id="60916" name="Freeform 481"/>
              <p:cNvSpPr>
                <a:spLocks/>
              </p:cNvSpPr>
              <p:nvPr/>
            </p:nvSpPr>
            <p:spPr bwMode="auto">
              <a:xfrm>
                <a:off x="3573" y="2964"/>
                <a:ext cx="61" cy="53"/>
              </a:xfrm>
              <a:custGeom>
                <a:avLst/>
                <a:gdLst>
                  <a:gd name="T0" fmla="*/ 0 w 61"/>
                  <a:gd name="T1" fmla="*/ 3016 h 53"/>
                  <a:gd name="T2" fmla="*/ 61 w 61"/>
                  <a:gd name="T3" fmla="*/ 3016 h 53"/>
                  <a:gd name="T4" fmla="*/ 30 w 61"/>
                  <a:gd name="T5" fmla="*/ 2964 h 53"/>
                  <a:gd name="T6" fmla="*/ 0 w 61"/>
                  <a:gd name="T7" fmla="*/ 3016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2"/>
                    </a:moveTo>
                    <a:lnTo>
                      <a:pt x="61" y="52"/>
                    </a:lnTo>
                    <a:lnTo>
                      <a:pt x="30" y="0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54" name="Group 482"/>
            <p:cNvGrpSpPr>
              <a:grpSpLocks/>
            </p:cNvGrpSpPr>
            <p:nvPr/>
          </p:nvGrpSpPr>
          <p:grpSpPr bwMode="auto">
            <a:xfrm>
              <a:off x="3559" y="3686"/>
              <a:ext cx="61" cy="53"/>
              <a:chOff x="3559" y="3686"/>
              <a:chExt cx="61" cy="53"/>
            </a:xfrm>
          </p:grpSpPr>
          <p:sp>
            <p:nvSpPr>
              <p:cNvPr id="60915" name="Freeform 483"/>
              <p:cNvSpPr>
                <a:spLocks/>
              </p:cNvSpPr>
              <p:nvPr/>
            </p:nvSpPr>
            <p:spPr bwMode="auto">
              <a:xfrm>
                <a:off x="3559" y="3686"/>
                <a:ext cx="61" cy="53"/>
              </a:xfrm>
              <a:custGeom>
                <a:avLst/>
                <a:gdLst>
                  <a:gd name="T0" fmla="*/ 0 w 61"/>
                  <a:gd name="T1" fmla="*/ 3739 h 53"/>
                  <a:gd name="T2" fmla="*/ 60 w 61"/>
                  <a:gd name="T3" fmla="*/ 3739 h 53"/>
                  <a:gd name="T4" fmla="*/ 30 w 61"/>
                  <a:gd name="T5" fmla="*/ 3686 h 53"/>
                  <a:gd name="T6" fmla="*/ 0 w 61"/>
                  <a:gd name="T7" fmla="*/ 3739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0" y="53"/>
                    </a:lnTo>
                    <a:lnTo>
                      <a:pt x="30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55" name="Group 484"/>
            <p:cNvGrpSpPr>
              <a:grpSpLocks/>
            </p:cNvGrpSpPr>
            <p:nvPr/>
          </p:nvGrpSpPr>
          <p:grpSpPr bwMode="auto">
            <a:xfrm>
              <a:off x="2677" y="3617"/>
              <a:ext cx="61" cy="53"/>
              <a:chOff x="2677" y="3617"/>
              <a:chExt cx="61" cy="53"/>
            </a:xfrm>
          </p:grpSpPr>
          <p:sp>
            <p:nvSpPr>
              <p:cNvPr id="60914" name="Freeform 485"/>
              <p:cNvSpPr>
                <a:spLocks/>
              </p:cNvSpPr>
              <p:nvPr/>
            </p:nvSpPr>
            <p:spPr bwMode="auto">
              <a:xfrm>
                <a:off x="2677" y="3617"/>
                <a:ext cx="61" cy="53"/>
              </a:xfrm>
              <a:custGeom>
                <a:avLst/>
                <a:gdLst>
                  <a:gd name="T0" fmla="*/ 0 w 61"/>
                  <a:gd name="T1" fmla="*/ 3670 h 53"/>
                  <a:gd name="T2" fmla="*/ 61 w 61"/>
                  <a:gd name="T3" fmla="*/ 3670 h 53"/>
                  <a:gd name="T4" fmla="*/ 30 w 61"/>
                  <a:gd name="T5" fmla="*/ 3617 h 53"/>
                  <a:gd name="T6" fmla="*/ 0 w 61"/>
                  <a:gd name="T7" fmla="*/ 3670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1" y="53"/>
                    </a:lnTo>
                    <a:lnTo>
                      <a:pt x="30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56" name="Group 486"/>
            <p:cNvGrpSpPr>
              <a:grpSpLocks/>
            </p:cNvGrpSpPr>
            <p:nvPr/>
          </p:nvGrpSpPr>
          <p:grpSpPr bwMode="auto">
            <a:xfrm>
              <a:off x="2819" y="3750"/>
              <a:ext cx="61" cy="53"/>
              <a:chOff x="2819" y="3750"/>
              <a:chExt cx="61" cy="53"/>
            </a:xfrm>
          </p:grpSpPr>
          <p:sp>
            <p:nvSpPr>
              <p:cNvPr id="60913" name="Freeform 487"/>
              <p:cNvSpPr>
                <a:spLocks/>
              </p:cNvSpPr>
              <p:nvPr/>
            </p:nvSpPr>
            <p:spPr bwMode="auto">
              <a:xfrm>
                <a:off x="2819" y="3750"/>
                <a:ext cx="61" cy="53"/>
              </a:xfrm>
              <a:custGeom>
                <a:avLst/>
                <a:gdLst>
                  <a:gd name="T0" fmla="*/ 0 w 61"/>
                  <a:gd name="T1" fmla="*/ 3803 h 53"/>
                  <a:gd name="T2" fmla="*/ 60 w 61"/>
                  <a:gd name="T3" fmla="*/ 3803 h 53"/>
                  <a:gd name="T4" fmla="*/ 30 w 61"/>
                  <a:gd name="T5" fmla="*/ 3750 h 53"/>
                  <a:gd name="T6" fmla="*/ 0 w 61"/>
                  <a:gd name="T7" fmla="*/ 3803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0" y="53"/>
                    </a:lnTo>
                    <a:lnTo>
                      <a:pt x="30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57" name="Group 488"/>
            <p:cNvGrpSpPr>
              <a:grpSpLocks/>
            </p:cNvGrpSpPr>
            <p:nvPr/>
          </p:nvGrpSpPr>
          <p:grpSpPr bwMode="auto">
            <a:xfrm>
              <a:off x="3544" y="3319"/>
              <a:ext cx="61" cy="53"/>
              <a:chOff x="3544" y="3319"/>
              <a:chExt cx="61" cy="53"/>
            </a:xfrm>
          </p:grpSpPr>
          <p:sp>
            <p:nvSpPr>
              <p:cNvPr id="60912" name="Freeform 489"/>
              <p:cNvSpPr>
                <a:spLocks/>
              </p:cNvSpPr>
              <p:nvPr/>
            </p:nvSpPr>
            <p:spPr bwMode="auto">
              <a:xfrm>
                <a:off x="3544" y="3319"/>
                <a:ext cx="61" cy="53"/>
              </a:xfrm>
              <a:custGeom>
                <a:avLst/>
                <a:gdLst>
                  <a:gd name="T0" fmla="*/ 0 w 61"/>
                  <a:gd name="T1" fmla="*/ 3372 h 53"/>
                  <a:gd name="T2" fmla="*/ 61 w 61"/>
                  <a:gd name="T3" fmla="*/ 3372 h 53"/>
                  <a:gd name="T4" fmla="*/ 30 w 61"/>
                  <a:gd name="T5" fmla="*/ 3319 h 53"/>
                  <a:gd name="T6" fmla="*/ 0 w 61"/>
                  <a:gd name="T7" fmla="*/ 3372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1" y="53"/>
                    </a:lnTo>
                    <a:lnTo>
                      <a:pt x="30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58" name="Group 490"/>
            <p:cNvGrpSpPr>
              <a:grpSpLocks/>
            </p:cNvGrpSpPr>
            <p:nvPr/>
          </p:nvGrpSpPr>
          <p:grpSpPr bwMode="auto">
            <a:xfrm>
              <a:off x="2281" y="4412"/>
              <a:ext cx="61" cy="53"/>
              <a:chOff x="2281" y="4412"/>
              <a:chExt cx="61" cy="53"/>
            </a:xfrm>
          </p:grpSpPr>
          <p:sp>
            <p:nvSpPr>
              <p:cNvPr id="60911" name="Freeform 491"/>
              <p:cNvSpPr>
                <a:spLocks/>
              </p:cNvSpPr>
              <p:nvPr/>
            </p:nvSpPr>
            <p:spPr bwMode="auto">
              <a:xfrm>
                <a:off x="2281" y="4412"/>
                <a:ext cx="61" cy="53"/>
              </a:xfrm>
              <a:custGeom>
                <a:avLst/>
                <a:gdLst>
                  <a:gd name="T0" fmla="*/ 0 w 61"/>
                  <a:gd name="T1" fmla="*/ 4465 h 53"/>
                  <a:gd name="T2" fmla="*/ 61 w 61"/>
                  <a:gd name="T3" fmla="*/ 4465 h 53"/>
                  <a:gd name="T4" fmla="*/ 30 w 61"/>
                  <a:gd name="T5" fmla="*/ 4412 h 53"/>
                  <a:gd name="T6" fmla="*/ 0 w 61"/>
                  <a:gd name="T7" fmla="*/ 4465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1" y="53"/>
                    </a:lnTo>
                    <a:lnTo>
                      <a:pt x="30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59" name="Group 492"/>
            <p:cNvGrpSpPr>
              <a:grpSpLocks/>
            </p:cNvGrpSpPr>
            <p:nvPr/>
          </p:nvGrpSpPr>
          <p:grpSpPr bwMode="auto">
            <a:xfrm>
              <a:off x="2197" y="4247"/>
              <a:ext cx="61" cy="53"/>
              <a:chOff x="2197" y="4247"/>
              <a:chExt cx="61" cy="53"/>
            </a:xfrm>
          </p:grpSpPr>
          <p:sp>
            <p:nvSpPr>
              <p:cNvPr id="60910" name="Freeform 493"/>
              <p:cNvSpPr>
                <a:spLocks/>
              </p:cNvSpPr>
              <p:nvPr/>
            </p:nvSpPr>
            <p:spPr bwMode="auto">
              <a:xfrm>
                <a:off x="2197" y="4247"/>
                <a:ext cx="61" cy="53"/>
              </a:xfrm>
              <a:custGeom>
                <a:avLst/>
                <a:gdLst>
                  <a:gd name="T0" fmla="*/ 0 w 61"/>
                  <a:gd name="T1" fmla="*/ 4300 h 53"/>
                  <a:gd name="T2" fmla="*/ 61 w 61"/>
                  <a:gd name="T3" fmla="*/ 4300 h 53"/>
                  <a:gd name="T4" fmla="*/ 30 w 61"/>
                  <a:gd name="T5" fmla="*/ 4247 h 53"/>
                  <a:gd name="T6" fmla="*/ 0 w 61"/>
                  <a:gd name="T7" fmla="*/ 4300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1" y="53"/>
                    </a:lnTo>
                    <a:lnTo>
                      <a:pt x="30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60" name="Group 494"/>
            <p:cNvGrpSpPr>
              <a:grpSpLocks/>
            </p:cNvGrpSpPr>
            <p:nvPr/>
          </p:nvGrpSpPr>
          <p:grpSpPr bwMode="auto">
            <a:xfrm>
              <a:off x="3622" y="3513"/>
              <a:ext cx="61" cy="53"/>
              <a:chOff x="3622" y="3513"/>
              <a:chExt cx="61" cy="53"/>
            </a:xfrm>
          </p:grpSpPr>
          <p:sp>
            <p:nvSpPr>
              <p:cNvPr id="60909" name="Freeform 495"/>
              <p:cNvSpPr>
                <a:spLocks/>
              </p:cNvSpPr>
              <p:nvPr/>
            </p:nvSpPr>
            <p:spPr bwMode="auto">
              <a:xfrm>
                <a:off x="3622" y="3513"/>
                <a:ext cx="61" cy="53"/>
              </a:xfrm>
              <a:custGeom>
                <a:avLst/>
                <a:gdLst>
                  <a:gd name="T0" fmla="*/ 0 w 61"/>
                  <a:gd name="T1" fmla="*/ 3566 h 53"/>
                  <a:gd name="T2" fmla="*/ 61 w 61"/>
                  <a:gd name="T3" fmla="*/ 3566 h 53"/>
                  <a:gd name="T4" fmla="*/ 31 w 61"/>
                  <a:gd name="T5" fmla="*/ 3513 h 53"/>
                  <a:gd name="T6" fmla="*/ 0 w 61"/>
                  <a:gd name="T7" fmla="*/ 3566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1" y="53"/>
                    </a:lnTo>
                    <a:lnTo>
                      <a:pt x="31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61" name="Group 496"/>
            <p:cNvGrpSpPr>
              <a:grpSpLocks/>
            </p:cNvGrpSpPr>
            <p:nvPr/>
          </p:nvGrpSpPr>
          <p:grpSpPr bwMode="auto">
            <a:xfrm>
              <a:off x="3680" y="3678"/>
              <a:ext cx="61" cy="53"/>
              <a:chOff x="3680" y="3678"/>
              <a:chExt cx="61" cy="53"/>
            </a:xfrm>
          </p:grpSpPr>
          <p:sp>
            <p:nvSpPr>
              <p:cNvPr id="60908" name="Freeform 497"/>
              <p:cNvSpPr>
                <a:spLocks/>
              </p:cNvSpPr>
              <p:nvPr/>
            </p:nvSpPr>
            <p:spPr bwMode="auto">
              <a:xfrm>
                <a:off x="3680" y="3678"/>
                <a:ext cx="61" cy="53"/>
              </a:xfrm>
              <a:custGeom>
                <a:avLst/>
                <a:gdLst>
                  <a:gd name="T0" fmla="*/ 0 w 61"/>
                  <a:gd name="T1" fmla="*/ 3730 h 53"/>
                  <a:gd name="T2" fmla="*/ 61 w 61"/>
                  <a:gd name="T3" fmla="*/ 3730 h 53"/>
                  <a:gd name="T4" fmla="*/ 30 w 61"/>
                  <a:gd name="T5" fmla="*/ 3678 h 53"/>
                  <a:gd name="T6" fmla="*/ 0 w 61"/>
                  <a:gd name="T7" fmla="*/ 3730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2"/>
                    </a:moveTo>
                    <a:lnTo>
                      <a:pt x="61" y="52"/>
                    </a:lnTo>
                    <a:lnTo>
                      <a:pt x="30" y="0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62" name="Group 498"/>
            <p:cNvGrpSpPr>
              <a:grpSpLocks/>
            </p:cNvGrpSpPr>
            <p:nvPr/>
          </p:nvGrpSpPr>
          <p:grpSpPr bwMode="auto">
            <a:xfrm>
              <a:off x="3859" y="3198"/>
              <a:ext cx="61" cy="53"/>
              <a:chOff x="3859" y="3198"/>
              <a:chExt cx="61" cy="53"/>
            </a:xfrm>
          </p:grpSpPr>
          <p:sp>
            <p:nvSpPr>
              <p:cNvPr id="60907" name="Freeform 499"/>
              <p:cNvSpPr>
                <a:spLocks/>
              </p:cNvSpPr>
              <p:nvPr/>
            </p:nvSpPr>
            <p:spPr bwMode="auto">
              <a:xfrm>
                <a:off x="3859" y="3198"/>
                <a:ext cx="61" cy="53"/>
              </a:xfrm>
              <a:custGeom>
                <a:avLst/>
                <a:gdLst>
                  <a:gd name="T0" fmla="*/ 0 w 61"/>
                  <a:gd name="T1" fmla="*/ 3250 h 53"/>
                  <a:gd name="T2" fmla="*/ 61 w 61"/>
                  <a:gd name="T3" fmla="*/ 3250 h 53"/>
                  <a:gd name="T4" fmla="*/ 31 w 61"/>
                  <a:gd name="T5" fmla="*/ 3198 h 53"/>
                  <a:gd name="T6" fmla="*/ 0 w 61"/>
                  <a:gd name="T7" fmla="*/ 3250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2"/>
                    </a:moveTo>
                    <a:lnTo>
                      <a:pt x="61" y="52"/>
                    </a:lnTo>
                    <a:lnTo>
                      <a:pt x="31" y="0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63" name="Group 500"/>
            <p:cNvGrpSpPr>
              <a:grpSpLocks/>
            </p:cNvGrpSpPr>
            <p:nvPr/>
          </p:nvGrpSpPr>
          <p:grpSpPr bwMode="auto">
            <a:xfrm>
              <a:off x="3882" y="1917"/>
              <a:ext cx="61" cy="53"/>
              <a:chOff x="3882" y="1917"/>
              <a:chExt cx="61" cy="53"/>
            </a:xfrm>
          </p:grpSpPr>
          <p:sp>
            <p:nvSpPr>
              <p:cNvPr id="60906" name="Freeform 501"/>
              <p:cNvSpPr>
                <a:spLocks/>
              </p:cNvSpPr>
              <p:nvPr/>
            </p:nvSpPr>
            <p:spPr bwMode="auto">
              <a:xfrm>
                <a:off x="3882" y="1917"/>
                <a:ext cx="61" cy="53"/>
              </a:xfrm>
              <a:custGeom>
                <a:avLst/>
                <a:gdLst>
                  <a:gd name="T0" fmla="*/ 0 w 61"/>
                  <a:gd name="T1" fmla="*/ 1970 h 53"/>
                  <a:gd name="T2" fmla="*/ 61 w 61"/>
                  <a:gd name="T3" fmla="*/ 1970 h 53"/>
                  <a:gd name="T4" fmla="*/ 31 w 61"/>
                  <a:gd name="T5" fmla="*/ 1917 h 53"/>
                  <a:gd name="T6" fmla="*/ 0 w 61"/>
                  <a:gd name="T7" fmla="*/ 1970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1" y="53"/>
                    </a:lnTo>
                    <a:lnTo>
                      <a:pt x="31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64" name="Group 502"/>
            <p:cNvGrpSpPr>
              <a:grpSpLocks/>
            </p:cNvGrpSpPr>
            <p:nvPr/>
          </p:nvGrpSpPr>
          <p:grpSpPr bwMode="auto">
            <a:xfrm>
              <a:off x="3946" y="2177"/>
              <a:ext cx="61" cy="53"/>
              <a:chOff x="3946" y="2177"/>
              <a:chExt cx="61" cy="53"/>
            </a:xfrm>
          </p:grpSpPr>
          <p:sp>
            <p:nvSpPr>
              <p:cNvPr id="60905" name="Freeform 503"/>
              <p:cNvSpPr>
                <a:spLocks/>
              </p:cNvSpPr>
              <p:nvPr/>
            </p:nvSpPr>
            <p:spPr bwMode="auto">
              <a:xfrm>
                <a:off x="3946" y="2177"/>
                <a:ext cx="61" cy="53"/>
              </a:xfrm>
              <a:custGeom>
                <a:avLst/>
                <a:gdLst>
                  <a:gd name="T0" fmla="*/ 0 w 61"/>
                  <a:gd name="T1" fmla="*/ 2230 h 53"/>
                  <a:gd name="T2" fmla="*/ 61 w 61"/>
                  <a:gd name="T3" fmla="*/ 2230 h 53"/>
                  <a:gd name="T4" fmla="*/ 30 w 61"/>
                  <a:gd name="T5" fmla="*/ 2177 h 53"/>
                  <a:gd name="T6" fmla="*/ 0 w 61"/>
                  <a:gd name="T7" fmla="*/ 2230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1" y="53"/>
                    </a:lnTo>
                    <a:lnTo>
                      <a:pt x="30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65" name="Group 504"/>
            <p:cNvGrpSpPr>
              <a:grpSpLocks/>
            </p:cNvGrpSpPr>
            <p:nvPr/>
          </p:nvGrpSpPr>
          <p:grpSpPr bwMode="auto">
            <a:xfrm>
              <a:off x="4195" y="1498"/>
              <a:ext cx="61" cy="53"/>
              <a:chOff x="4195" y="1498"/>
              <a:chExt cx="61" cy="53"/>
            </a:xfrm>
          </p:grpSpPr>
          <p:sp>
            <p:nvSpPr>
              <p:cNvPr id="60904" name="Freeform 505"/>
              <p:cNvSpPr>
                <a:spLocks/>
              </p:cNvSpPr>
              <p:nvPr/>
            </p:nvSpPr>
            <p:spPr bwMode="auto">
              <a:xfrm>
                <a:off x="4195" y="1498"/>
                <a:ext cx="61" cy="53"/>
              </a:xfrm>
              <a:custGeom>
                <a:avLst/>
                <a:gdLst>
                  <a:gd name="T0" fmla="*/ 0 w 61"/>
                  <a:gd name="T1" fmla="*/ 1551 h 53"/>
                  <a:gd name="T2" fmla="*/ 60 w 61"/>
                  <a:gd name="T3" fmla="*/ 1551 h 53"/>
                  <a:gd name="T4" fmla="*/ 30 w 61"/>
                  <a:gd name="T5" fmla="*/ 1498 h 53"/>
                  <a:gd name="T6" fmla="*/ 0 w 61"/>
                  <a:gd name="T7" fmla="*/ 1551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0" y="53"/>
                    </a:lnTo>
                    <a:lnTo>
                      <a:pt x="30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66" name="Group 506"/>
            <p:cNvGrpSpPr>
              <a:grpSpLocks/>
            </p:cNvGrpSpPr>
            <p:nvPr/>
          </p:nvGrpSpPr>
          <p:grpSpPr bwMode="auto">
            <a:xfrm>
              <a:off x="3755" y="3013"/>
              <a:ext cx="61" cy="53"/>
              <a:chOff x="3755" y="3013"/>
              <a:chExt cx="61" cy="53"/>
            </a:xfrm>
          </p:grpSpPr>
          <p:sp>
            <p:nvSpPr>
              <p:cNvPr id="60903" name="Freeform 507"/>
              <p:cNvSpPr>
                <a:spLocks/>
              </p:cNvSpPr>
              <p:nvPr/>
            </p:nvSpPr>
            <p:spPr bwMode="auto">
              <a:xfrm>
                <a:off x="3755" y="3013"/>
                <a:ext cx="61" cy="53"/>
              </a:xfrm>
              <a:custGeom>
                <a:avLst/>
                <a:gdLst>
                  <a:gd name="T0" fmla="*/ 0 w 61"/>
                  <a:gd name="T1" fmla="*/ 3065 h 53"/>
                  <a:gd name="T2" fmla="*/ 61 w 61"/>
                  <a:gd name="T3" fmla="*/ 3065 h 53"/>
                  <a:gd name="T4" fmla="*/ 30 w 61"/>
                  <a:gd name="T5" fmla="*/ 3013 h 53"/>
                  <a:gd name="T6" fmla="*/ 0 w 61"/>
                  <a:gd name="T7" fmla="*/ 3065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2"/>
                    </a:moveTo>
                    <a:lnTo>
                      <a:pt x="61" y="52"/>
                    </a:lnTo>
                    <a:lnTo>
                      <a:pt x="30" y="0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67" name="Group 508"/>
            <p:cNvGrpSpPr>
              <a:grpSpLocks/>
            </p:cNvGrpSpPr>
            <p:nvPr/>
          </p:nvGrpSpPr>
          <p:grpSpPr bwMode="auto">
            <a:xfrm>
              <a:off x="3417" y="3094"/>
              <a:ext cx="61" cy="53"/>
              <a:chOff x="3417" y="3094"/>
              <a:chExt cx="61" cy="53"/>
            </a:xfrm>
          </p:grpSpPr>
          <p:sp>
            <p:nvSpPr>
              <p:cNvPr id="60902" name="Freeform 509"/>
              <p:cNvSpPr>
                <a:spLocks/>
              </p:cNvSpPr>
              <p:nvPr/>
            </p:nvSpPr>
            <p:spPr bwMode="auto">
              <a:xfrm>
                <a:off x="3417" y="3094"/>
                <a:ext cx="61" cy="53"/>
              </a:xfrm>
              <a:custGeom>
                <a:avLst/>
                <a:gdLst>
                  <a:gd name="T0" fmla="*/ 0 w 61"/>
                  <a:gd name="T1" fmla="*/ 3146 h 53"/>
                  <a:gd name="T2" fmla="*/ 61 w 61"/>
                  <a:gd name="T3" fmla="*/ 3146 h 53"/>
                  <a:gd name="T4" fmla="*/ 30 w 61"/>
                  <a:gd name="T5" fmla="*/ 3094 h 53"/>
                  <a:gd name="T6" fmla="*/ 0 w 61"/>
                  <a:gd name="T7" fmla="*/ 3146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2"/>
                    </a:moveTo>
                    <a:lnTo>
                      <a:pt x="61" y="52"/>
                    </a:lnTo>
                    <a:lnTo>
                      <a:pt x="30" y="0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68" name="Group 510"/>
            <p:cNvGrpSpPr>
              <a:grpSpLocks/>
            </p:cNvGrpSpPr>
            <p:nvPr/>
          </p:nvGrpSpPr>
          <p:grpSpPr bwMode="auto">
            <a:xfrm>
              <a:off x="3235" y="3580"/>
              <a:ext cx="61" cy="53"/>
              <a:chOff x="3235" y="3580"/>
              <a:chExt cx="61" cy="53"/>
            </a:xfrm>
          </p:grpSpPr>
          <p:sp>
            <p:nvSpPr>
              <p:cNvPr id="60901" name="Freeform 511"/>
              <p:cNvSpPr>
                <a:spLocks/>
              </p:cNvSpPr>
              <p:nvPr/>
            </p:nvSpPr>
            <p:spPr bwMode="auto">
              <a:xfrm>
                <a:off x="3235" y="3580"/>
                <a:ext cx="61" cy="53"/>
              </a:xfrm>
              <a:custGeom>
                <a:avLst/>
                <a:gdLst>
                  <a:gd name="T0" fmla="*/ 0 w 61"/>
                  <a:gd name="T1" fmla="*/ 3632 h 53"/>
                  <a:gd name="T2" fmla="*/ 61 w 61"/>
                  <a:gd name="T3" fmla="*/ 3632 h 53"/>
                  <a:gd name="T4" fmla="*/ 30 w 61"/>
                  <a:gd name="T5" fmla="*/ 3580 h 53"/>
                  <a:gd name="T6" fmla="*/ 0 w 61"/>
                  <a:gd name="T7" fmla="*/ 3632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2"/>
                    </a:moveTo>
                    <a:lnTo>
                      <a:pt x="61" y="52"/>
                    </a:lnTo>
                    <a:lnTo>
                      <a:pt x="30" y="0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69" name="Group 512"/>
            <p:cNvGrpSpPr>
              <a:grpSpLocks/>
            </p:cNvGrpSpPr>
            <p:nvPr/>
          </p:nvGrpSpPr>
          <p:grpSpPr bwMode="auto">
            <a:xfrm>
              <a:off x="2665" y="3874"/>
              <a:ext cx="61" cy="53"/>
              <a:chOff x="2665" y="3874"/>
              <a:chExt cx="61" cy="53"/>
            </a:xfrm>
          </p:grpSpPr>
          <p:sp>
            <p:nvSpPr>
              <p:cNvPr id="60900" name="Freeform 513"/>
              <p:cNvSpPr>
                <a:spLocks/>
              </p:cNvSpPr>
              <p:nvPr/>
            </p:nvSpPr>
            <p:spPr bwMode="auto">
              <a:xfrm>
                <a:off x="2665" y="3874"/>
                <a:ext cx="61" cy="53"/>
              </a:xfrm>
              <a:custGeom>
                <a:avLst/>
                <a:gdLst>
                  <a:gd name="T0" fmla="*/ 0 w 61"/>
                  <a:gd name="T1" fmla="*/ 3927 h 53"/>
                  <a:gd name="T2" fmla="*/ 61 w 61"/>
                  <a:gd name="T3" fmla="*/ 3927 h 53"/>
                  <a:gd name="T4" fmla="*/ 31 w 61"/>
                  <a:gd name="T5" fmla="*/ 3874 h 53"/>
                  <a:gd name="T6" fmla="*/ 0 w 61"/>
                  <a:gd name="T7" fmla="*/ 3927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1" y="53"/>
                    </a:lnTo>
                    <a:lnTo>
                      <a:pt x="31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70" name="Group 514"/>
            <p:cNvGrpSpPr>
              <a:grpSpLocks/>
            </p:cNvGrpSpPr>
            <p:nvPr/>
          </p:nvGrpSpPr>
          <p:grpSpPr bwMode="auto">
            <a:xfrm>
              <a:off x="3856" y="3611"/>
              <a:ext cx="61" cy="53"/>
              <a:chOff x="3856" y="3611"/>
              <a:chExt cx="61" cy="53"/>
            </a:xfrm>
          </p:grpSpPr>
          <p:sp>
            <p:nvSpPr>
              <p:cNvPr id="60899" name="Freeform 515"/>
              <p:cNvSpPr>
                <a:spLocks/>
              </p:cNvSpPr>
              <p:nvPr/>
            </p:nvSpPr>
            <p:spPr bwMode="auto">
              <a:xfrm>
                <a:off x="3856" y="3611"/>
                <a:ext cx="61" cy="53"/>
              </a:xfrm>
              <a:custGeom>
                <a:avLst/>
                <a:gdLst>
                  <a:gd name="T0" fmla="*/ 0 w 61"/>
                  <a:gd name="T1" fmla="*/ 3664 h 53"/>
                  <a:gd name="T2" fmla="*/ 61 w 61"/>
                  <a:gd name="T3" fmla="*/ 3664 h 53"/>
                  <a:gd name="T4" fmla="*/ 31 w 61"/>
                  <a:gd name="T5" fmla="*/ 3611 h 53"/>
                  <a:gd name="T6" fmla="*/ 0 w 61"/>
                  <a:gd name="T7" fmla="*/ 3664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1" y="53"/>
                    </a:lnTo>
                    <a:lnTo>
                      <a:pt x="31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71" name="Group 516"/>
            <p:cNvGrpSpPr>
              <a:grpSpLocks/>
            </p:cNvGrpSpPr>
            <p:nvPr/>
          </p:nvGrpSpPr>
          <p:grpSpPr bwMode="auto">
            <a:xfrm>
              <a:off x="3411" y="3276"/>
              <a:ext cx="61" cy="53"/>
              <a:chOff x="3411" y="3276"/>
              <a:chExt cx="61" cy="53"/>
            </a:xfrm>
          </p:grpSpPr>
          <p:sp>
            <p:nvSpPr>
              <p:cNvPr id="60898" name="Freeform 517"/>
              <p:cNvSpPr>
                <a:spLocks/>
              </p:cNvSpPr>
              <p:nvPr/>
            </p:nvSpPr>
            <p:spPr bwMode="auto">
              <a:xfrm>
                <a:off x="3411" y="3276"/>
                <a:ext cx="61" cy="53"/>
              </a:xfrm>
              <a:custGeom>
                <a:avLst/>
                <a:gdLst>
                  <a:gd name="T0" fmla="*/ 0 w 61"/>
                  <a:gd name="T1" fmla="*/ 3329 h 53"/>
                  <a:gd name="T2" fmla="*/ 61 w 61"/>
                  <a:gd name="T3" fmla="*/ 3329 h 53"/>
                  <a:gd name="T4" fmla="*/ 30 w 61"/>
                  <a:gd name="T5" fmla="*/ 3276 h 53"/>
                  <a:gd name="T6" fmla="*/ 0 w 61"/>
                  <a:gd name="T7" fmla="*/ 3329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1" y="53"/>
                    </a:lnTo>
                    <a:lnTo>
                      <a:pt x="30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72" name="Group 518"/>
            <p:cNvGrpSpPr>
              <a:grpSpLocks/>
            </p:cNvGrpSpPr>
            <p:nvPr/>
          </p:nvGrpSpPr>
          <p:grpSpPr bwMode="auto">
            <a:xfrm>
              <a:off x="4252" y="5216"/>
              <a:ext cx="61" cy="53"/>
              <a:chOff x="4252" y="5216"/>
              <a:chExt cx="61" cy="53"/>
            </a:xfrm>
          </p:grpSpPr>
          <p:sp>
            <p:nvSpPr>
              <p:cNvPr id="60897" name="Freeform 519"/>
              <p:cNvSpPr>
                <a:spLocks/>
              </p:cNvSpPr>
              <p:nvPr/>
            </p:nvSpPr>
            <p:spPr bwMode="auto">
              <a:xfrm>
                <a:off x="4252" y="5216"/>
                <a:ext cx="61" cy="53"/>
              </a:xfrm>
              <a:custGeom>
                <a:avLst/>
                <a:gdLst>
                  <a:gd name="T0" fmla="*/ 0 w 61"/>
                  <a:gd name="T1" fmla="*/ 5268 h 53"/>
                  <a:gd name="T2" fmla="*/ 61 w 61"/>
                  <a:gd name="T3" fmla="*/ 5268 h 53"/>
                  <a:gd name="T4" fmla="*/ 31 w 61"/>
                  <a:gd name="T5" fmla="*/ 5216 h 53"/>
                  <a:gd name="T6" fmla="*/ 0 w 61"/>
                  <a:gd name="T7" fmla="*/ 5268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2"/>
                    </a:moveTo>
                    <a:lnTo>
                      <a:pt x="61" y="52"/>
                    </a:lnTo>
                    <a:lnTo>
                      <a:pt x="31" y="0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73" name="Group 520"/>
            <p:cNvGrpSpPr>
              <a:grpSpLocks/>
            </p:cNvGrpSpPr>
            <p:nvPr/>
          </p:nvGrpSpPr>
          <p:grpSpPr bwMode="auto">
            <a:xfrm>
              <a:off x="2272" y="4340"/>
              <a:ext cx="61" cy="53"/>
              <a:chOff x="2272" y="4340"/>
              <a:chExt cx="61" cy="53"/>
            </a:xfrm>
          </p:grpSpPr>
          <p:sp>
            <p:nvSpPr>
              <p:cNvPr id="60896" name="Freeform 521"/>
              <p:cNvSpPr>
                <a:spLocks/>
              </p:cNvSpPr>
              <p:nvPr/>
            </p:nvSpPr>
            <p:spPr bwMode="auto">
              <a:xfrm>
                <a:off x="2272" y="4340"/>
                <a:ext cx="61" cy="53"/>
              </a:xfrm>
              <a:custGeom>
                <a:avLst/>
                <a:gdLst>
                  <a:gd name="T0" fmla="*/ 0 w 61"/>
                  <a:gd name="T1" fmla="*/ 4392 h 53"/>
                  <a:gd name="T2" fmla="*/ 61 w 61"/>
                  <a:gd name="T3" fmla="*/ 4392 h 53"/>
                  <a:gd name="T4" fmla="*/ 30 w 61"/>
                  <a:gd name="T5" fmla="*/ 4340 h 53"/>
                  <a:gd name="T6" fmla="*/ 0 w 61"/>
                  <a:gd name="T7" fmla="*/ 4392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2"/>
                    </a:moveTo>
                    <a:lnTo>
                      <a:pt x="61" y="52"/>
                    </a:lnTo>
                    <a:lnTo>
                      <a:pt x="30" y="0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74" name="Group 522"/>
            <p:cNvGrpSpPr>
              <a:grpSpLocks/>
            </p:cNvGrpSpPr>
            <p:nvPr/>
          </p:nvGrpSpPr>
          <p:grpSpPr bwMode="auto">
            <a:xfrm>
              <a:off x="2350" y="4262"/>
              <a:ext cx="61" cy="53"/>
              <a:chOff x="2350" y="4262"/>
              <a:chExt cx="61" cy="53"/>
            </a:xfrm>
          </p:grpSpPr>
          <p:sp>
            <p:nvSpPr>
              <p:cNvPr id="60895" name="Freeform 523"/>
              <p:cNvSpPr>
                <a:spLocks/>
              </p:cNvSpPr>
              <p:nvPr/>
            </p:nvSpPr>
            <p:spPr bwMode="auto">
              <a:xfrm>
                <a:off x="2350" y="4262"/>
                <a:ext cx="61" cy="53"/>
              </a:xfrm>
              <a:custGeom>
                <a:avLst/>
                <a:gdLst>
                  <a:gd name="T0" fmla="*/ 0 w 61"/>
                  <a:gd name="T1" fmla="*/ 4314 h 53"/>
                  <a:gd name="T2" fmla="*/ 61 w 61"/>
                  <a:gd name="T3" fmla="*/ 4314 h 53"/>
                  <a:gd name="T4" fmla="*/ 31 w 61"/>
                  <a:gd name="T5" fmla="*/ 4262 h 53"/>
                  <a:gd name="T6" fmla="*/ 0 w 61"/>
                  <a:gd name="T7" fmla="*/ 4314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2"/>
                    </a:moveTo>
                    <a:lnTo>
                      <a:pt x="61" y="52"/>
                    </a:lnTo>
                    <a:lnTo>
                      <a:pt x="31" y="0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75" name="Group 524"/>
            <p:cNvGrpSpPr>
              <a:grpSpLocks/>
            </p:cNvGrpSpPr>
            <p:nvPr/>
          </p:nvGrpSpPr>
          <p:grpSpPr bwMode="auto">
            <a:xfrm>
              <a:off x="3550" y="3432"/>
              <a:ext cx="61" cy="53"/>
              <a:chOff x="3550" y="3432"/>
              <a:chExt cx="61" cy="53"/>
            </a:xfrm>
          </p:grpSpPr>
          <p:sp>
            <p:nvSpPr>
              <p:cNvPr id="60894" name="Freeform 525"/>
              <p:cNvSpPr>
                <a:spLocks/>
              </p:cNvSpPr>
              <p:nvPr/>
            </p:nvSpPr>
            <p:spPr bwMode="auto">
              <a:xfrm>
                <a:off x="3550" y="3432"/>
                <a:ext cx="61" cy="53"/>
              </a:xfrm>
              <a:custGeom>
                <a:avLst/>
                <a:gdLst>
                  <a:gd name="T0" fmla="*/ 0 w 61"/>
                  <a:gd name="T1" fmla="*/ 3485 h 53"/>
                  <a:gd name="T2" fmla="*/ 61 w 61"/>
                  <a:gd name="T3" fmla="*/ 3485 h 53"/>
                  <a:gd name="T4" fmla="*/ 30 w 61"/>
                  <a:gd name="T5" fmla="*/ 3432 h 53"/>
                  <a:gd name="T6" fmla="*/ 0 w 61"/>
                  <a:gd name="T7" fmla="*/ 3485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1" y="53"/>
                    </a:lnTo>
                    <a:lnTo>
                      <a:pt x="30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76" name="Group 526"/>
            <p:cNvGrpSpPr>
              <a:grpSpLocks/>
            </p:cNvGrpSpPr>
            <p:nvPr/>
          </p:nvGrpSpPr>
          <p:grpSpPr bwMode="auto">
            <a:xfrm>
              <a:off x="3434" y="3478"/>
              <a:ext cx="61" cy="53"/>
              <a:chOff x="3434" y="3478"/>
              <a:chExt cx="61" cy="53"/>
            </a:xfrm>
          </p:grpSpPr>
          <p:sp>
            <p:nvSpPr>
              <p:cNvPr id="60893" name="Freeform 527"/>
              <p:cNvSpPr>
                <a:spLocks/>
              </p:cNvSpPr>
              <p:nvPr/>
            </p:nvSpPr>
            <p:spPr bwMode="auto">
              <a:xfrm>
                <a:off x="3434" y="3478"/>
                <a:ext cx="61" cy="53"/>
              </a:xfrm>
              <a:custGeom>
                <a:avLst/>
                <a:gdLst>
                  <a:gd name="T0" fmla="*/ 0 w 61"/>
                  <a:gd name="T1" fmla="*/ 3531 h 53"/>
                  <a:gd name="T2" fmla="*/ 61 w 61"/>
                  <a:gd name="T3" fmla="*/ 3531 h 53"/>
                  <a:gd name="T4" fmla="*/ 31 w 61"/>
                  <a:gd name="T5" fmla="*/ 3478 h 53"/>
                  <a:gd name="T6" fmla="*/ 0 w 61"/>
                  <a:gd name="T7" fmla="*/ 3531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1" y="53"/>
                    </a:lnTo>
                    <a:lnTo>
                      <a:pt x="31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77" name="Group 528"/>
            <p:cNvGrpSpPr>
              <a:grpSpLocks/>
            </p:cNvGrpSpPr>
            <p:nvPr/>
          </p:nvGrpSpPr>
          <p:grpSpPr bwMode="auto">
            <a:xfrm>
              <a:off x="3434" y="3478"/>
              <a:ext cx="61" cy="53"/>
              <a:chOff x="3434" y="3478"/>
              <a:chExt cx="61" cy="53"/>
            </a:xfrm>
          </p:grpSpPr>
          <p:sp>
            <p:nvSpPr>
              <p:cNvPr id="60892" name="Freeform 529"/>
              <p:cNvSpPr>
                <a:spLocks/>
              </p:cNvSpPr>
              <p:nvPr/>
            </p:nvSpPr>
            <p:spPr bwMode="auto">
              <a:xfrm>
                <a:off x="3434" y="3478"/>
                <a:ext cx="61" cy="53"/>
              </a:xfrm>
              <a:custGeom>
                <a:avLst/>
                <a:gdLst>
                  <a:gd name="T0" fmla="*/ 0 w 61"/>
                  <a:gd name="T1" fmla="*/ 3531 h 53"/>
                  <a:gd name="T2" fmla="*/ 61 w 61"/>
                  <a:gd name="T3" fmla="*/ 3531 h 53"/>
                  <a:gd name="T4" fmla="*/ 31 w 61"/>
                  <a:gd name="T5" fmla="*/ 3478 h 53"/>
                  <a:gd name="T6" fmla="*/ 0 w 61"/>
                  <a:gd name="T7" fmla="*/ 3531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1" y="53"/>
                    </a:lnTo>
                    <a:lnTo>
                      <a:pt x="31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78" name="Group 530"/>
            <p:cNvGrpSpPr>
              <a:grpSpLocks/>
            </p:cNvGrpSpPr>
            <p:nvPr/>
          </p:nvGrpSpPr>
          <p:grpSpPr bwMode="auto">
            <a:xfrm>
              <a:off x="3446" y="3409"/>
              <a:ext cx="61" cy="53"/>
              <a:chOff x="3446" y="3409"/>
              <a:chExt cx="61" cy="53"/>
            </a:xfrm>
          </p:grpSpPr>
          <p:sp>
            <p:nvSpPr>
              <p:cNvPr id="60891" name="Freeform 531"/>
              <p:cNvSpPr>
                <a:spLocks/>
              </p:cNvSpPr>
              <p:nvPr/>
            </p:nvSpPr>
            <p:spPr bwMode="auto">
              <a:xfrm>
                <a:off x="3446" y="3409"/>
                <a:ext cx="61" cy="53"/>
              </a:xfrm>
              <a:custGeom>
                <a:avLst/>
                <a:gdLst>
                  <a:gd name="T0" fmla="*/ 0 w 61"/>
                  <a:gd name="T1" fmla="*/ 3462 h 53"/>
                  <a:gd name="T2" fmla="*/ 61 w 61"/>
                  <a:gd name="T3" fmla="*/ 3462 h 53"/>
                  <a:gd name="T4" fmla="*/ 30 w 61"/>
                  <a:gd name="T5" fmla="*/ 3409 h 53"/>
                  <a:gd name="T6" fmla="*/ 0 w 61"/>
                  <a:gd name="T7" fmla="*/ 3462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1" y="53"/>
                    </a:lnTo>
                    <a:lnTo>
                      <a:pt x="30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79" name="Group 532"/>
            <p:cNvGrpSpPr>
              <a:grpSpLocks/>
            </p:cNvGrpSpPr>
            <p:nvPr/>
          </p:nvGrpSpPr>
          <p:grpSpPr bwMode="auto">
            <a:xfrm>
              <a:off x="3454" y="3877"/>
              <a:ext cx="61" cy="53"/>
              <a:chOff x="3454" y="3877"/>
              <a:chExt cx="61" cy="53"/>
            </a:xfrm>
          </p:grpSpPr>
          <p:sp>
            <p:nvSpPr>
              <p:cNvPr id="60890" name="Freeform 533"/>
              <p:cNvSpPr>
                <a:spLocks/>
              </p:cNvSpPr>
              <p:nvPr/>
            </p:nvSpPr>
            <p:spPr bwMode="auto">
              <a:xfrm>
                <a:off x="3454" y="3877"/>
                <a:ext cx="61" cy="53"/>
              </a:xfrm>
              <a:custGeom>
                <a:avLst/>
                <a:gdLst>
                  <a:gd name="T0" fmla="*/ 0 w 61"/>
                  <a:gd name="T1" fmla="*/ 3930 h 53"/>
                  <a:gd name="T2" fmla="*/ 61 w 61"/>
                  <a:gd name="T3" fmla="*/ 3930 h 53"/>
                  <a:gd name="T4" fmla="*/ 31 w 61"/>
                  <a:gd name="T5" fmla="*/ 3877 h 53"/>
                  <a:gd name="T6" fmla="*/ 0 w 61"/>
                  <a:gd name="T7" fmla="*/ 3930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1" y="53"/>
                    </a:lnTo>
                    <a:lnTo>
                      <a:pt x="31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80" name="Group 534"/>
            <p:cNvGrpSpPr>
              <a:grpSpLocks/>
            </p:cNvGrpSpPr>
            <p:nvPr/>
          </p:nvGrpSpPr>
          <p:grpSpPr bwMode="auto">
            <a:xfrm>
              <a:off x="3483" y="3840"/>
              <a:ext cx="61" cy="53"/>
              <a:chOff x="3483" y="3840"/>
              <a:chExt cx="61" cy="53"/>
            </a:xfrm>
          </p:grpSpPr>
          <p:sp>
            <p:nvSpPr>
              <p:cNvPr id="60889" name="Freeform 535"/>
              <p:cNvSpPr>
                <a:spLocks/>
              </p:cNvSpPr>
              <p:nvPr/>
            </p:nvSpPr>
            <p:spPr bwMode="auto">
              <a:xfrm>
                <a:off x="3483" y="3840"/>
                <a:ext cx="61" cy="53"/>
              </a:xfrm>
              <a:custGeom>
                <a:avLst/>
                <a:gdLst>
                  <a:gd name="T0" fmla="*/ 0 w 61"/>
                  <a:gd name="T1" fmla="*/ 3892 h 53"/>
                  <a:gd name="T2" fmla="*/ 61 w 61"/>
                  <a:gd name="T3" fmla="*/ 3892 h 53"/>
                  <a:gd name="T4" fmla="*/ 31 w 61"/>
                  <a:gd name="T5" fmla="*/ 3840 h 53"/>
                  <a:gd name="T6" fmla="*/ 0 w 61"/>
                  <a:gd name="T7" fmla="*/ 3892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2"/>
                    </a:moveTo>
                    <a:lnTo>
                      <a:pt x="61" y="52"/>
                    </a:lnTo>
                    <a:lnTo>
                      <a:pt x="31" y="0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81" name="Group 536"/>
            <p:cNvGrpSpPr>
              <a:grpSpLocks/>
            </p:cNvGrpSpPr>
            <p:nvPr/>
          </p:nvGrpSpPr>
          <p:grpSpPr bwMode="auto">
            <a:xfrm>
              <a:off x="3521" y="3793"/>
              <a:ext cx="61" cy="53"/>
              <a:chOff x="3521" y="3793"/>
              <a:chExt cx="61" cy="53"/>
            </a:xfrm>
          </p:grpSpPr>
          <p:sp>
            <p:nvSpPr>
              <p:cNvPr id="60888" name="Freeform 537"/>
              <p:cNvSpPr>
                <a:spLocks/>
              </p:cNvSpPr>
              <p:nvPr/>
            </p:nvSpPr>
            <p:spPr bwMode="auto">
              <a:xfrm>
                <a:off x="3521" y="3793"/>
                <a:ext cx="61" cy="53"/>
              </a:xfrm>
              <a:custGeom>
                <a:avLst/>
                <a:gdLst>
                  <a:gd name="T0" fmla="*/ 0 w 61"/>
                  <a:gd name="T1" fmla="*/ 3846 h 53"/>
                  <a:gd name="T2" fmla="*/ 61 w 61"/>
                  <a:gd name="T3" fmla="*/ 3846 h 53"/>
                  <a:gd name="T4" fmla="*/ 30 w 61"/>
                  <a:gd name="T5" fmla="*/ 3793 h 53"/>
                  <a:gd name="T6" fmla="*/ 0 w 61"/>
                  <a:gd name="T7" fmla="*/ 3846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1" y="53"/>
                    </a:lnTo>
                    <a:lnTo>
                      <a:pt x="30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82" name="Group 538"/>
            <p:cNvGrpSpPr>
              <a:grpSpLocks/>
            </p:cNvGrpSpPr>
            <p:nvPr/>
          </p:nvGrpSpPr>
          <p:grpSpPr bwMode="auto">
            <a:xfrm>
              <a:off x="3504" y="3747"/>
              <a:ext cx="61" cy="53"/>
              <a:chOff x="3504" y="3747"/>
              <a:chExt cx="61" cy="53"/>
            </a:xfrm>
          </p:grpSpPr>
          <p:sp>
            <p:nvSpPr>
              <p:cNvPr id="60887" name="Freeform 539"/>
              <p:cNvSpPr>
                <a:spLocks/>
              </p:cNvSpPr>
              <p:nvPr/>
            </p:nvSpPr>
            <p:spPr bwMode="auto">
              <a:xfrm>
                <a:off x="3504" y="3747"/>
                <a:ext cx="61" cy="53"/>
              </a:xfrm>
              <a:custGeom>
                <a:avLst/>
                <a:gdLst>
                  <a:gd name="T0" fmla="*/ 0 w 61"/>
                  <a:gd name="T1" fmla="*/ 3800 h 53"/>
                  <a:gd name="T2" fmla="*/ 60 w 61"/>
                  <a:gd name="T3" fmla="*/ 3800 h 53"/>
                  <a:gd name="T4" fmla="*/ 30 w 61"/>
                  <a:gd name="T5" fmla="*/ 3747 h 53"/>
                  <a:gd name="T6" fmla="*/ 0 w 61"/>
                  <a:gd name="T7" fmla="*/ 3800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0" y="53"/>
                    </a:lnTo>
                    <a:lnTo>
                      <a:pt x="30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83" name="Group 540"/>
            <p:cNvGrpSpPr>
              <a:grpSpLocks/>
            </p:cNvGrpSpPr>
            <p:nvPr/>
          </p:nvGrpSpPr>
          <p:grpSpPr bwMode="auto">
            <a:xfrm>
              <a:off x="3833" y="3473"/>
              <a:ext cx="61" cy="53"/>
              <a:chOff x="3833" y="3473"/>
              <a:chExt cx="61" cy="53"/>
            </a:xfrm>
          </p:grpSpPr>
          <p:sp>
            <p:nvSpPr>
              <p:cNvPr id="60886" name="Freeform 541"/>
              <p:cNvSpPr>
                <a:spLocks/>
              </p:cNvSpPr>
              <p:nvPr/>
            </p:nvSpPr>
            <p:spPr bwMode="auto">
              <a:xfrm>
                <a:off x="3833" y="3473"/>
                <a:ext cx="61" cy="53"/>
              </a:xfrm>
              <a:custGeom>
                <a:avLst/>
                <a:gdLst>
                  <a:gd name="T0" fmla="*/ 0 w 61"/>
                  <a:gd name="T1" fmla="*/ 3525 h 53"/>
                  <a:gd name="T2" fmla="*/ 61 w 61"/>
                  <a:gd name="T3" fmla="*/ 3525 h 53"/>
                  <a:gd name="T4" fmla="*/ 31 w 61"/>
                  <a:gd name="T5" fmla="*/ 3473 h 53"/>
                  <a:gd name="T6" fmla="*/ 0 w 61"/>
                  <a:gd name="T7" fmla="*/ 3525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2"/>
                    </a:moveTo>
                    <a:lnTo>
                      <a:pt x="61" y="52"/>
                    </a:lnTo>
                    <a:lnTo>
                      <a:pt x="31" y="0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84" name="Group 542"/>
            <p:cNvGrpSpPr>
              <a:grpSpLocks/>
            </p:cNvGrpSpPr>
            <p:nvPr/>
          </p:nvGrpSpPr>
          <p:grpSpPr bwMode="auto">
            <a:xfrm>
              <a:off x="2622" y="4065"/>
              <a:ext cx="61" cy="53"/>
              <a:chOff x="2622" y="4065"/>
              <a:chExt cx="61" cy="53"/>
            </a:xfrm>
          </p:grpSpPr>
          <p:sp>
            <p:nvSpPr>
              <p:cNvPr id="60885" name="Freeform 543"/>
              <p:cNvSpPr>
                <a:spLocks/>
              </p:cNvSpPr>
              <p:nvPr/>
            </p:nvSpPr>
            <p:spPr bwMode="auto">
              <a:xfrm>
                <a:off x="2622" y="4065"/>
                <a:ext cx="61" cy="53"/>
              </a:xfrm>
              <a:custGeom>
                <a:avLst/>
                <a:gdLst>
                  <a:gd name="T0" fmla="*/ 0 w 61"/>
                  <a:gd name="T1" fmla="*/ 4118 h 53"/>
                  <a:gd name="T2" fmla="*/ 61 w 61"/>
                  <a:gd name="T3" fmla="*/ 4118 h 53"/>
                  <a:gd name="T4" fmla="*/ 30 w 61"/>
                  <a:gd name="T5" fmla="*/ 4065 h 53"/>
                  <a:gd name="T6" fmla="*/ 0 w 61"/>
                  <a:gd name="T7" fmla="*/ 4118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1" y="53"/>
                    </a:lnTo>
                    <a:lnTo>
                      <a:pt x="30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85" name="Group 544"/>
            <p:cNvGrpSpPr>
              <a:grpSpLocks/>
            </p:cNvGrpSpPr>
            <p:nvPr/>
          </p:nvGrpSpPr>
          <p:grpSpPr bwMode="auto">
            <a:xfrm>
              <a:off x="2558" y="3689"/>
              <a:ext cx="61" cy="53"/>
              <a:chOff x="2558" y="3689"/>
              <a:chExt cx="61" cy="53"/>
            </a:xfrm>
          </p:grpSpPr>
          <p:sp>
            <p:nvSpPr>
              <p:cNvPr id="60884" name="Freeform 545"/>
              <p:cNvSpPr>
                <a:spLocks/>
              </p:cNvSpPr>
              <p:nvPr/>
            </p:nvSpPr>
            <p:spPr bwMode="auto">
              <a:xfrm>
                <a:off x="2558" y="3689"/>
                <a:ext cx="61" cy="53"/>
              </a:xfrm>
              <a:custGeom>
                <a:avLst/>
                <a:gdLst>
                  <a:gd name="T0" fmla="*/ 0 w 61"/>
                  <a:gd name="T1" fmla="*/ 3742 h 53"/>
                  <a:gd name="T2" fmla="*/ 61 w 61"/>
                  <a:gd name="T3" fmla="*/ 3742 h 53"/>
                  <a:gd name="T4" fmla="*/ 31 w 61"/>
                  <a:gd name="T5" fmla="*/ 3689 h 53"/>
                  <a:gd name="T6" fmla="*/ 0 w 61"/>
                  <a:gd name="T7" fmla="*/ 3742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1" y="53"/>
                    </a:lnTo>
                    <a:lnTo>
                      <a:pt x="31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86" name="Group 546"/>
            <p:cNvGrpSpPr>
              <a:grpSpLocks/>
            </p:cNvGrpSpPr>
            <p:nvPr/>
          </p:nvGrpSpPr>
          <p:grpSpPr bwMode="auto">
            <a:xfrm>
              <a:off x="3258" y="3597"/>
              <a:ext cx="61" cy="53"/>
              <a:chOff x="3258" y="3597"/>
              <a:chExt cx="61" cy="53"/>
            </a:xfrm>
          </p:grpSpPr>
          <p:sp>
            <p:nvSpPr>
              <p:cNvPr id="60883" name="Freeform 547"/>
              <p:cNvSpPr>
                <a:spLocks/>
              </p:cNvSpPr>
              <p:nvPr/>
            </p:nvSpPr>
            <p:spPr bwMode="auto">
              <a:xfrm>
                <a:off x="3258" y="3597"/>
                <a:ext cx="61" cy="53"/>
              </a:xfrm>
              <a:custGeom>
                <a:avLst/>
                <a:gdLst>
                  <a:gd name="T0" fmla="*/ 0 w 61"/>
                  <a:gd name="T1" fmla="*/ 3649 h 53"/>
                  <a:gd name="T2" fmla="*/ 61 w 61"/>
                  <a:gd name="T3" fmla="*/ 3649 h 53"/>
                  <a:gd name="T4" fmla="*/ 30 w 61"/>
                  <a:gd name="T5" fmla="*/ 3597 h 53"/>
                  <a:gd name="T6" fmla="*/ 0 w 61"/>
                  <a:gd name="T7" fmla="*/ 3649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2"/>
                    </a:moveTo>
                    <a:lnTo>
                      <a:pt x="61" y="52"/>
                    </a:lnTo>
                    <a:lnTo>
                      <a:pt x="30" y="0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87" name="Group 548"/>
            <p:cNvGrpSpPr>
              <a:grpSpLocks/>
            </p:cNvGrpSpPr>
            <p:nvPr/>
          </p:nvGrpSpPr>
          <p:grpSpPr bwMode="auto">
            <a:xfrm>
              <a:off x="4336" y="2010"/>
              <a:ext cx="61" cy="53"/>
              <a:chOff x="4336" y="2010"/>
              <a:chExt cx="61" cy="53"/>
            </a:xfrm>
          </p:grpSpPr>
          <p:sp>
            <p:nvSpPr>
              <p:cNvPr id="60882" name="Freeform 549"/>
              <p:cNvSpPr>
                <a:spLocks/>
              </p:cNvSpPr>
              <p:nvPr/>
            </p:nvSpPr>
            <p:spPr bwMode="auto">
              <a:xfrm>
                <a:off x="4336" y="2010"/>
                <a:ext cx="61" cy="53"/>
              </a:xfrm>
              <a:custGeom>
                <a:avLst/>
                <a:gdLst>
                  <a:gd name="T0" fmla="*/ 0 w 61"/>
                  <a:gd name="T1" fmla="*/ 2062 h 53"/>
                  <a:gd name="T2" fmla="*/ 61 w 61"/>
                  <a:gd name="T3" fmla="*/ 2062 h 53"/>
                  <a:gd name="T4" fmla="*/ 31 w 61"/>
                  <a:gd name="T5" fmla="*/ 2010 h 53"/>
                  <a:gd name="T6" fmla="*/ 0 w 61"/>
                  <a:gd name="T7" fmla="*/ 2062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2"/>
                    </a:moveTo>
                    <a:lnTo>
                      <a:pt x="61" y="52"/>
                    </a:lnTo>
                    <a:lnTo>
                      <a:pt x="31" y="0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88" name="Group 550"/>
            <p:cNvGrpSpPr>
              <a:grpSpLocks/>
            </p:cNvGrpSpPr>
            <p:nvPr/>
          </p:nvGrpSpPr>
          <p:grpSpPr bwMode="auto">
            <a:xfrm>
              <a:off x="2593" y="3990"/>
              <a:ext cx="61" cy="53"/>
              <a:chOff x="2593" y="3990"/>
              <a:chExt cx="61" cy="53"/>
            </a:xfrm>
          </p:grpSpPr>
          <p:sp>
            <p:nvSpPr>
              <p:cNvPr id="60881" name="Freeform 551"/>
              <p:cNvSpPr>
                <a:spLocks/>
              </p:cNvSpPr>
              <p:nvPr/>
            </p:nvSpPr>
            <p:spPr bwMode="auto">
              <a:xfrm>
                <a:off x="2593" y="3990"/>
                <a:ext cx="61" cy="53"/>
              </a:xfrm>
              <a:custGeom>
                <a:avLst/>
                <a:gdLst>
                  <a:gd name="T0" fmla="*/ 0 w 61"/>
                  <a:gd name="T1" fmla="*/ 4043 h 53"/>
                  <a:gd name="T2" fmla="*/ 61 w 61"/>
                  <a:gd name="T3" fmla="*/ 4043 h 53"/>
                  <a:gd name="T4" fmla="*/ 30 w 61"/>
                  <a:gd name="T5" fmla="*/ 3990 h 53"/>
                  <a:gd name="T6" fmla="*/ 0 w 61"/>
                  <a:gd name="T7" fmla="*/ 4043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1" y="53"/>
                    </a:lnTo>
                    <a:lnTo>
                      <a:pt x="30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89" name="Group 552"/>
            <p:cNvGrpSpPr>
              <a:grpSpLocks/>
            </p:cNvGrpSpPr>
            <p:nvPr/>
          </p:nvGrpSpPr>
          <p:grpSpPr bwMode="auto">
            <a:xfrm>
              <a:off x="3076" y="3559"/>
              <a:ext cx="61" cy="53"/>
              <a:chOff x="3076" y="3559"/>
              <a:chExt cx="61" cy="53"/>
            </a:xfrm>
          </p:grpSpPr>
          <p:sp>
            <p:nvSpPr>
              <p:cNvPr id="60880" name="Freeform 553"/>
              <p:cNvSpPr>
                <a:spLocks/>
              </p:cNvSpPr>
              <p:nvPr/>
            </p:nvSpPr>
            <p:spPr bwMode="auto">
              <a:xfrm>
                <a:off x="3076" y="3559"/>
                <a:ext cx="61" cy="53"/>
              </a:xfrm>
              <a:custGeom>
                <a:avLst/>
                <a:gdLst>
                  <a:gd name="T0" fmla="*/ 0 w 61"/>
                  <a:gd name="T1" fmla="*/ 3612 h 53"/>
                  <a:gd name="T2" fmla="*/ 60 w 61"/>
                  <a:gd name="T3" fmla="*/ 3612 h 53"/>
                  <a:gd name="T4" fmla="*/ 30 w 61"/>
                  <a:gd name="T5" fmla="*/ 3559 h 53"/>
                  <a:gd name="T6" fmla="*/ 0 w 61"/>
                  <a:gd name="T7" fmla="*/ 3612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0" y="53"/>
                    </a:lnTo>
                    <a:lnTo>
                      <a:pt x="30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90" name="Group 554"/>
            <p:cNvGrpSpPr>
              <a:grpSpLocks/>
            </p:cNvGrpSpPr>
            <p:nvPr/>
          </p:nvGrpSpPr>
          <p:grpSpPr bwMode="auto">
            <a:xfrm>
              <a:off x="3917" y="2021"/>
              <a:ext cx="61" cy="53"/>
              <a:chOff x="3917" y="2021"/>
              <a:chExt cx="61" cy="53"/>
            </a:xfrm>
          </p:grpSpPr>
          <p:sp>
            <p:nvSpPr>
              <p:cNvPr id="60879" name="Freeform 555"/>
              <p:cNvSpPr>
                <a:spLocks/>
              </p:cNvSpPr>
              <p:nvPr/>
            </p:nvSpPr>
            <p:spPr bwMode="auto">
              <a:xfrm>
                <a:off x="3917" y="2021"/>
                <a:ext cx="61" cy="53"/>
              </a:xfrm>
              <a:custGeom>
                <a:avLst/>
                <a:gdLst>
                  <a:gd name="T0" fmla="*/ 0 w 61"/>
                  <a:gd name="T1" fmla="*/ 2074 h 53"/>
                  <a:gd name="T2" fmla="*/ 61 w 61"/>
                  <a:gd name="T3" fmla="*/ 2074 h 53"/>
                  <a:gd name="T4" fmla="*/ 30 w 61"/>
                  <a:gd name="T5" fmla="*/ 2021 h 53"/>
                  <a:gd name="T6" fmla="*/ 0 w 61"/>
                  <a:gd name="T7" fmla="*/ 2074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1" y="53"/>
                    </a:lnTo>
                    <a:lnTo>
                      <a:pt x="30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91" name="Group 556"/>
            <p:cNvGrpSpPr>
              <a:grpSpLocks/>
            </p:cNvGrpSpPr>
            <p:nvPr/>
          </p:nvGrpSpPr>
          <p:grpSpPr bwMode="auto">
            <a:xfrm>
              <a:off x="3024" y="3484"/>
              <a:ext cx="61" cy="53"/>
              <a:chOff x="3024" y="3484"/>
              <a:chExt cx="61" cy="53"/>
            </a:xfrm>
          </p:grpSpPr>
          <p:sp>
            <p:nvSpPr>
              <p:cNvPr id="60878" name="Freeform 557"/>
              <p:cNvSpPr>
                <a:spLocks/>
              </p:cNvSpPr>
              <p:nvPr/>
            </p:nvSpPr>
            <p:spPr bwMode="auto">
              <a:xfrm>
                <a:off x="3024" y="3484"/>
                <a:ext cx="61" cy="53"/>
              </a:xfrm>
              <a:custGeom>
                <a:avLst/>
                <a:gdLst>
                  <a:gd name="T0" fmla="*/ 0 w 61"/>
                  <a:gd name="T1" fmla="*/ 3537 h 53"/>
                  <a:gd name="T2" fmla="*/ 60 w 61"/>
                  <a:gd name="T3" fmla="*/ 3537 h 53"/>
                  <a:gd name="T4" fmla="*/ 30 w 61"/>
                  <a:gd name="T5" fmla="*/ 3484 h 53"/>
                  <a:gd name="T6" fmla="*/ 0 w 61"/>
                  <a:gd name="T7" fmla="*/ 3537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0" y="53"/>
                    </a:lnTo>
                    <a:lnTo>
                      <a:pt x="30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92" name="Group 558"/>
            <p:cNvGrpSpPr>
              <a:grpSpLocks/>
            </p:cNvGrpSpPr>
            <p:nvPr/>
          </p:nvGrpSpPr>
          <p:grpSpPr bwMode="auto">
            <a:xfrm>
              <a:off x="3504" y="3542"/>
              <a:ext cx="61" cy="53"/>
              <a:chOff x="3504" y="3542"/>
              <a:chExt cx="61" cy="53"/>
            </a:xfrm>
          </p:grpSpPr>
          <p:sp>
            <p:nvSpPr>
              <p:cNvPr id="60877" name="Freeform 559"/>
              <p:cNvSpPr>
                <a:spLocks/>
              </p:cNvSpPr>
              <p:nvPr/>
            </p:nvSpPr>
            <p:spPr bwMode="auto">
              <a:xfrm>
                <a:off x="3504" y="3542"/>
                <a:ext cx="61" cy="53"/>
              </a:xfrm>
              <a:custGeom>
                <a:avLst/>
                <a:gdLst>
                  <a:gd name="T0" fmla="*/ 0 w 61"/>
                  <a:gd name="T1" fmla="*/ 3595 h 53"/>
                  <a:gd name="T2" fmla="*/ 60 w 61"/>
                  <a:gd name="T3" fmla="*/ 3595 h 53"/>
                  <a:gd name="T4" fmla="*/ 30 w 61"/>
                  <a:gd name="T5" fmla="*/ 3542 h 53"/>
                  <a:gd name="T6" fmla="*/ 0 w 61"/>
                  <a:gd name="T7" fmla="*/ 3595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0" y="53"/>
                    </a:lnTo>
                    <a:lnTo>
                      <a:pt x="30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93" name="Group 560"/>
            <p:cNvGrpSpPr>
              <a:grpSpLocks/>
            </p:cNvGrpSpPr>
            <p:nvPr/>
          </p:nvGrpSpPr>
          <p:grpSpPr bwMode="auto">
            <a:xfrm>
              <a:off x="4122" y="1492"/>
              <a:ext cx="61" cy="53"/>
              <a:chOff x="4122" y="1492"/>
              <a:chExt cx="61" cy="53"/>
            </a:xfrm>
          </p:grpSpPr>
          <p:sp>
            <p:nvSpPr>
              <p:cNvPr id="60876" name="Freeform 561"/>
              <p:cNvSpPr>
                <a:spLocks/>
              </p:cNvSpPr>
              <p:nvPr/>
            </p:nvSpPr>
            <p:spPr bwMode="auto">
              <a:xfrm>
                <a:off x="4122" y="1492"/>
                <a:ext cx="61" cy="53"/>
              </a:xfrm>
              <a:custGeom>
                <a:avLst/>
                <a:gdLst>
                  <a:gd name="T0" fmla="*/ 0 w 61"/>
                  <a:gd name="T1" fmla="*/ 1545 h 53"/>
                  <a:gd name="T2" fmla="*/ 61 w 61"/>
                  <a:gd name="T3" fmla="*/ 1545 h 53"/>
                  <a:gd name="T4" fmla="*/ 31 w 61"/>
                  <a:gd name="T5" fmla="*/ 1492 h 53"/>
                  <a:gd name="T6" fmla="*/ 0 w 61"/>
                  <a:gd name="T7" fmla="*/ 1545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1" y="53"/>
                    </a:lnTo>
                    <a:lnTo>
                      <a:pt x="31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94" name="Group 562"/>
            <p:cNvGrpSpPr>
              <a:grpSpLocks/>
            </p:cNvGrpSpPr>
            <p:nvPr/>
          </p:nvGrpSpPr>
          <p:grpSpPr bwMode="auto">
            <a:xfrm>
              <a:off x="3452" y="3351"/>
              <a:ext cx="61" cy="53"/>
              <a:chOff x="3452" y="3351"/>
              <a:chExt cx="61" cy="53"/>
            </a:xfrm>
          </p:grpSpPr>
          <p:sp>
            <p:nvSpPr>
              <p:cNvPr id="60875" name="Freeform 563"/>
              <p:cNvSpPr>
                <a:spLocks/>
              </p:cNvSpPr>
              <p:nvPr/>
            </p:nvSpPr>
            <p:spPr bwMode="auto">
              <a:xfrm>
                <a:off x="3452" y="3351"/>
                <a:ext cx="61" cy="53"/>
              </a:xfrm>
              <a:custGeom>
                <a:avLst/>
                <a:gdLst>
                  <a:gd name="T0" fmla="*/ 0 w 61"/>
                  <a:gd name="T1" fmla="*/ 3404 h 53"/>
                  <a:gd name="T2" fmla="*/ 60 w 61"/>
                  <a:gd name="T3" fmla="*/ 3404 h 53"/>
                  <a:gd name="T4" fmla="*/ 30 w 61"/>
                  <a:gd name="T5" fmla="*/ 3351 h 53"/>
                  <a:gd name="T6" fmla="*/ 0 w 61"/>
                  <a:gd name="T7" fmla="*/ 3404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3"/>
                    </a:moveTo>
                    <a:lnTo>
                      <a:pt x="60" y="53"/>
                    </a:lnTo>
                    <a:lnTo>
                      <a:pt x="30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95" name="Group 564"/>
            <p:cNvGrpSpPr>
              <a:grpSpLocks/>
            </p:cNvGrpSpPr>
            <p:nvPr/>
          </p:nvGrpSpPr>
          <p:grpSpPr bwMode="auto">
            <a:xfrm>
              <a:off x="3816" y="3571"/>
              <a:ext cx="61" cy="53"/>
              <a:chOff x="3816" y="3571"/>
              <a:chExt cx="61" cy="53"/>
            </a:xfrm>
          </p:grpSpPr>
          <p:sp>
            <p:nvSpPr>
              <p:cNvPr id="60874" name="Freeform 565"/>
              <p:cNvSpPr>
                <a:spLocks/>
              </p:cNvSpPr>
              <p:nvPr/>
            </p:nvSpPr>
            <p:spPr bwMode="auto">
              <a:xfrm>
                <a:off x="3816" y="3571"/>
                <a:ext cx="61" cy="53"/>
              </a:xfrm>
              <a:custGeom>
                <a:avLst/>
                <a:gdLst>
                  <a:gd name="T0" fmla="*/ 0 w 61"/>
                  <a:gd name="T1" fmla="*/ 3623 h 53"/>
                  <a:gd name="T2" fmla="*/ 61 w 61"/>
                  <a:gd name="T3" fmla="*/ 3623 h 53"/>
                  <a:gd name="T4" fmla="*/ 30 w 61"/>
                  <a:gd name="T5" fmla="*/ 3571 h 53"/>
                  <a:gd name="T6" fmla="*/ 0 w 61"/>
                  <a:gd name="T7" fmla="*/ 3623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2"/>
                    </a:moveTo>
                    <a:lnTo>
                      <a:pt x="61" y="52"/>
                    </a:lnTo>
                    <a:lnTo>
                      <a:pt x="30" y="0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96" name="Group 566"/>
            <p:cNvGrpSpPr>
              <a:grpSpLocks/>
            </p:cNvGrpSpPr>
            <p:nvPr/>
          </p:nvGrpSpPr>
          <p:grpSpPr bwMode="auto">
            <a:xfrm>
              <a:off x="2263" y="4236"/>
              <a:ext cx="61" cy="53"/>
              <a:chOff x="2263" y="4236"/>
              <a:chExt cx="61" cy="53"/>
            </a:xfrm>
          </p:grpSpPr>
          <p:sp>
            <p:nvSpPr>
              <p:cNvPr id="60873" name="Freeform 567"/>
              <p:cNvSpPr>
                <a:spLocks/>
              </p:cNvSpPr>
              <p:nvPr/>
            </p:nvSpPr>
            <p:spPr bwMode="auto">
              <a:xfrm>
                <a:off x="2263" y="4236"/>
                <a:ext cx="61" cy="53"/>
              </a:xfrm>
              <a:custGeom>
                <a:avLst/>
                <a:gdLst>
                  <a:gd name="T0" fmla="*/ 0 w 61"/>
                  <a:gd name="T1" fmla="*/ 4288 h 53"/>
                  <a:gd name="T2" fmla="*/ 61 w 61"/>
                  <a:gd name="T3" fmla="*/ 4288 h 53"/>
                  <a:gd name="T4" fmla="*/ 31 w 61"/>
                  <a:gd name="T5" fmla="*/ 4236 h 53"/>
                  <a:gd name="T6" fmla="*/ 0 w 61"/>
                  <a:gd name="T7" fmla="*/ 4288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2"/>
                    </a:moveTo>
                    <a:lnTo>
                      <a:pt x="61" y="52"/>
                    </a:lnTo>
                    <a:lnTo>
                      <a:pt x="31" y="0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97" name="Group 568"/>
            <p:cNvGrpSpPr>
              <a:grpSpLocks/>
            </p:cNvGrpSpPr>
            <p:nvPr/>
          </p:nvGrpSpPr>
          <p:grpSpPr bwMode="auto">
            <a:xfrm>
              <a:off x="3908" y="3357"/>
              <a:ext cx="61" cy="53"/>
              <a:chOff x="3908" y="3357"/>
              <a:chExt cx="61" cy="53"/>
            </a:xfrm>
          </p:grpSpPr>
          <p:sp>
            <p:nvSpPr>
              <p:cNvPr id="60872" name="Freeform 569"/>
              <p:cNvSpPr>
                <a:spLocks/>
              </p:cNvSpPr>
              <p:nvPr/>
            </p:nvSpPr>
            <p:spPr bwMode="auto">
              <a:xfrm>
                <a:off x="3908" y="3357"/>
                <a:ext cx="61" cy="53"/>
              </a:xfrm>
              <a:custGeom>
                <a:avLst/>
                <a:gdLst>
                  <a:gd name="T0" fmla="*/ 0 w 61"/>
                  <a:gd name="T1" fmla="*/ 3409 h 53"/>
                  <a:gd name="T2" fmla="*/ 61 w 61"/>
                  <a:gd name="T3" fmla="*/ 3409 h 53"/>
                  <a:gd name="T4" fmla="*/ 31 w 61"/>
                  <a:gd name="T5" fmla="*/ 3357 h 53"/>
                  <a:gd name="T6" fmla="*/ 0 w 61"/>
                  <a:gd name="T7" fmla="*/ 3409 h 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53">
                    <a:moveTo>
                      <a:pt x="0" y="52"/>
                    </a:moveTo>
                    <a:lnTo>
                      <a:pt x="61" y="52"/>
                    </a:lnTo>
                    <a:lnTo>
                      <a:pt x="31" y="0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574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98" name="Group 570"/>
            <p:cNvGrpSpPr>
              <a:grpSpLocks/>
            </p:cNvGrpSpPr>
            <p:nvPr/>
          </p:nvGrpSpPr>
          <p:grpSpPr bwMode="auto">
            <a:xfrm>
              <a:off x="5088" y="4635"/>
              <a:ext cx="237" cy="1078"/>
              <a:chOff x="5088" y="4635"/>
              <a:chExt cx="237" cy="1078"/>
            </a:xfrm>
          </p:grpSpPr>
          <p:sp>
            <p:nvSpPr>
              <p:cNvPr id="60871" name="Freeform 571"/>
              <p:cNvSpPr>
                <a:spLocks/>
              </p:cNvSpPr>
              <p:nvPr/>
            </p:nvSpPr>
            <p:spPr bwMode="auto">
              <a:xfrm>
                <a:off x="5088" y="4635"/>
                <a:ext cx="237" cy="1078"/>
              </a:xfrm>
              <a:custGeom>
                <a:avLst/>
                <a:gdLst>
                  <a:gd name="T0" fmla="*/ 0 w 237"/>
                  <a:gd name="T1" fmla="*/ 4635 h 1078"/>
                  <a:gd name="T2" fmla="*/ 43 w 237"/>
                  <a:gd name="T3" fmla="*/ 4832 h 1078"/>
                  <a:gd name="T4" fmla="*/ 130 w 237"/>
                  <a:gd name="T5" fmla="*/ 5213 h 1078"/>
                  <a:gd name="T6" fmla="*/ 170 w 237"/>
                  <a:gd name="T7" fmla="*/ 5404 h 1078"/>
                  <a:gd name="T8" fmla="*/ 211 w 237"/>
                  <a:gd name="T9" fmla="*/ 5592 h 1078"/>
                  <a:gd name="T10" fmla="*/ 237 w 237"/>
                  <a:gd name="T11" fmla="*/ 5713 h 107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37" h="1078">
                    <a:moveTo>
                      <a:pt x="0" y="0"/>
                    </a:moveTo>
                    <a:lnTo>
                      <a:pt x="43" y="197"/>
                    </a:lnTo>
                    <a:lnTo>
                      <a:pt x="130" y="578"/>
                    </a:lnTo>
                    <a:lnTo>
                      <a:pt x="170" y="769"/>
                    </a:lnTo>
                    <a:lnTo>
                      <a:pt x="211" y="957"/>
                    </a:lnTo>
                    <a:lnTo>
                      <a:pt x="237" y="1078"/>
                    </a:lnTo>
                  </a:path>
                </a:pathLst>
              </a:custGeom>
              <a:noFill/>
              <a:ln w="7645">
                <a:solidFill>
                  <a:srgbClr val="4B4B4D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799" name="Group 572"/>
            <p:cNvGrpSpPr>
              <a:grpSpLocks/>
            </p:cNvGrpSpPr>
            <p:nvPr/>
          </p:nvGrpSpPr>
          <p:grpSpPr bwMode="auto">
            <a:xfrm>
              <a:off x="4807" y="6834"/>
              <a:ext cx="119" cy="182"/>
              <a:chOff x="4807" y="6834"/>
              <a:chExt cx="119" cy="182"/>
            </a:xfrm>
          </p:grpSpPr>
          <p:sp>
            <p:nvSpPr>
              <p:cNvPr id="60870" name="Freeform 573"/>
              <p:cNvSpPr>
                <a:spLocks/>
              </p:cNvSpPr>
              <p:nvPr/>
            </p:nvSpPr>
            <p:spPr bwMode="auto">
              <a:xfrm>
                <a:off x="4807" y="6834"/>
                <a:ext cx="119" cy="182"/>
              </a:xfrm>
              <a:custGeom>
                <a:avLst/>
                <a:gdLst>
                  <a:gd name="T0" fmla="*/ 67 w 119"/>
                  <a:gd name="T1" fmla="*/ 6834 h 182"/>
                  <a:gd name="T2" fmla="*/ 6 w 119"/>
                  <a:gd name="T3" fmla="*/ 6883 h 182"/>
                  <a:gd name="T4" fmla="*/ 0 w 119"/>
                  <a:gd name="T5" fmla="*/ 6906 h 182"/>
                  <a:gd name="T6" fmla="*/ 1 w 119"/>
                  <a:gd name="T7" fmla="*/ 6937 h 182"/>
                  <a:gd name="T8" fmla="*/ 26 w 119"/>
                  <a:gd name="T9" fmla="*/ 7000 h 182"/>
                  <a:gd name="T10" fmla="*/ 54 w 119"/>
                  <a:gd name="T11" fmla="*/ 7016 h 182"/>
                  <a:gd name="T12" fmla="*/ 73 w 119"/>
                  <a:gd name="T13" fmla="*/ 7012 h 182"/>
                  <a:gd name="T14" fmla="*/ 112 w 119"/>
                  <a:gd name="T15" fmla="*/ 6965 h 182"/>
                  <a:gd name="T16" fmla="*/ 119 w 119"/>
                  <a:gd name="T17" fmla="*/ 6925 h 182"/>
                  <a:gd name="T18" fmla="*/ 116 w 119"/>
                  <a:gd name="T19" fmla="*/ 6898 h 182"/>
                  <a:gd name="T20" fmla="*/ 109 w 119"/>
                  <a:gd name="T21" fmla="*/ 6875 h 182"/>
                  <a:gd name="T22" fmla="*/ 98 w 119"/>
                  <a:gd name="T23" fmla="*/ 6856 h 182"/>
                  <a:gd name="T24" fmla="*/ 83 w 119"/>
                  <a:gd name="T25" fmla="*/ 6842 h 182"/>
                  <a:gd name="T26" fmla="*/ 67 w 119"/>
                  <a:gd name="T27" fmla="*/ 6834 h 18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19" h="182">
                    <a:moveTo>
                      <a:pt x="67" y="0"/>
                    </a:moveTo>
                    <a:lnTo>
                      <a:pt x="6" y="49"/>
                    </a:lnTo>
                    <a:lnTo>
                      <a:pt x="0" y="72"/>
                    </a:lnTo>
                    <a:lnTo>
                      <a:pt x="1" y="103"/>
                    </a:lnTo>
                    <a:lnTo>
                      <a:pt x="26" y="166"/>
                    </a:lnTo>
                    <a:lnTo>
                      <a:pt x="54" y="182"/>
                    </a:lnTo>
                    <a:lnTo>
                      <a:pt x="73" y="178"/>
                    </a:lnTo>
                    <a:lnTo>
                      <a:pt x="112" y="131"/>
                    </a:lnTo>
                    <a:lnTo>
                      <a:pt x="119" y="91"/>
                    </a:lnTo>
                    <a:lnTo>
                      <a:pt x="116" y="64"/>
                    </a:lnTo>
                    <a:lnTo>
                      <a:pt x="109" y="41"/>
                    </a:lnTo>
                    <a:lnTo>
                      <a:pt x="98" y="22"/>
                    </a:lnTo>
                    <a:lnTo>
                      <a:pt x="83" y="8"/>
                    </a:lnTo>
                    <a:lnTo>
                      <a:pt x="67" y="0"/>
                    </a:lnTo>
                  </a:path>
                </a:pathLst>
              </a:custGeom>
              <a:solidFill>
                <a:srgbClr val="A0A2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800" name="Group 574"/>
            <p:cNvGrpSpPr>
              <a:grpSpLocks/>
            </p:cNvGrpSpPr>
            <p:nvPr/>
          </p:nvGrpSpPr>
          <p:grpSpPr bwMode="auto">
            <a:xfrm>
              <a:off x="4405" y="6916"/>
              <a:ext cx="120" cy="172"/>
              <a:chOff x="4405" y="6916"/>
              <a:chExt cx="120" cy="172"/>
            </a:xfrm>
          </p:grpSpPr>
          <p:sp>
            <p:nvSpPr>
              <p:cNvPr id="60868" name="Freeform 575"/>
              <p:cNvSpPr>
                <a:spLocks/>
              </p:cNvSpPr>
              <p:nvPr/>
            </p:nvSpPr>
            <p:spPr bwMode="auto">
              <a:xfrm>
                <a:off x="4405" y="6916"/>
                <a:ext cx="120" cy="172"/>
              </a:xfrm>
              <a:custGeom>
                <a:avLst/>
                <a:gdLst>
                  <a:gd name="T0" fmla="*/ 65 w 120"/>
                  <a:gd name="T1" fmla="*/ 6916 h 172"/>
                  <a:gd name="T2" fmla="*/ 5 w 120"/>
                  <a:gd name="T3" fmla="*/ 6966 h 172"/>
                  <a:gd name="T4" fmla="*/ 0 w 120"/>
                  <a:gd name="T5" fmla="*/ 6990 h 172"/>
                  <a:gd name="T6" fmla="*/ 2 w 120"/>
                  <a:gd name="T7" fmla="*/ 7019 h 172"/>
                  <a:gd name="T8" fmla="*/ 8 w 120"/>
                  <a:gd name="T9" fmla="*/ 7044 h 172"/>
                  <a:gd name="T10" fmla="*/ 18 w 120"/>
                  <a:gd name="T11" fmla="*/ 7064 h 172"/>
                  <a:gd name="T12" fmla="*/ 31 w 120"/>
                  <a:gd name="T13" fmla="*/ 7079 h 172"/>
                  <a:gd name="T14" fmla="*/ 46 w 120"/>
                  <a:gd name="T15" fmla="*/ 7087 h 172"/>
                  <a:gd name="T16" fmla="*/ 68 w 120"/>
                  <a:gd name="T17" fmla="*/ 7085 h 172"/>
                  <a:gd name="T18" fmla="*/ 112 w 120"/>
                  <a:gd name="T19" fmla="*/ 7043 h 172"/>
                  <a:gd name="T20" fmla="*/ 119 w 120"/>
                  <a:gd name="T21" fmla="*/ 7002 h 172"/>
                  <a:gd name="T22" fmla="*/ 116 w 120"/>
                  <a:gd name="T23" fmla="*/ 6976 h 172"/>
                  <a:gd name="T24" fmla="*/ 109 w 120"/>
                  <a:gd name="T25" fmla="*/ 6953 h 172"/>
                  <a:gd name="T26" fmla="*/ 97 w 120"/>
                  <a:gd name="T27" fmla="*/ 6935 h 172"/>
                  <a:gd name="T28" fmla="*/ 82 w 120"/>
                  <a:gd name="T29" fmla="*/ 6922 h 172"/>
                  <a:gd name="T30" fmla="*/ 65 w 120"/>
                  <a:gd name="T31" fmla="*/ 6916 h 17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20" h="172">
                    <a:moveTo>
                      <a:pt x="65" y="0"/>
                    </a:moveTo>
                    <a:lnTo>
                      <a:pt x="5" y="50"/>
                    </a:lnTo>
                    <a:lnTo>
                      <a:pt x="0" y="74"/>
                    </a:lnTo>
                    <a:lnTo>
                      <a:pt x="2" y="103"/>
                    </a:lnTo>
                    <a:lnTo>
                      <a:pt x="8" y="128"/>
                    </a:lnTo>
                    <a:lnTo>
                      <a:pt x="18" y="148"/>
                    </a:lnTo>
                    <a:lnTo>
                      <a:pt x="31" y="163"/>
                    </a:lnTo>
                    <a:lnTo>
                      <a:pt x="46" y="171"/>
                    </a:lnTo>
                    <a:lnTo>
                      <a:pt x="68" y="169"/>
                    </a:lnTo>
                    <a:lnTo>
                      <a:pt x="112" y="127"/>
                    </a:lnTo>
                    <a:lnTo>
                      <a:pt x="119" y="86"/>
                    </a:lnTo>
                    <a:lnTo>
                      <a:pt x="116" y="60"/>
                    </a:lnTo>
                    <a:lnTo>
                      <a:pt x="109" y="37"/>
                    </a:lnTo>
                    <a:lnTo>
                      <a:pt x="97" y="19"/>
                    </a:lnTo>
                    <a:lnTo>
                      <a:pt x="82" y="6"/>
                    </a:lnTo>
                    <a:lnTo>
                      <a:pt x="65" y="0"/>
                    </a:lnTo>
                  </a:path>
                </a:pathLst>
              </a:custGeom>
              <a:solidFill>
                <a:srgbClr val="A0A2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60869" name="Picture 57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6" y="5754"/>
                <a:ext cx="1932" cy="1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0801" name="Group 577"/>
            <p:cNvGrpSpPr>
              <a:grpSpLocks/>
            </p:cNvGrpSpPr>
            <p:nvPr/>
          </p:nvGrpSpPr>
          <p:grpSpPr bwMode="auto">
            <a:xfrm>
              <a:off x="2415" y="6601"/>
              <a:ext cx="165" cy="157"/>
              <a:chOff x="2415" y="6601"/>
              <a:chExt cx="165" cy="157"/>
            </a:xfrm>
          </p:grpSpPr>
          <p:sp>
            <p:nvSpPr>
              <p:cNvPr id="60867" name="Freeform 578"/>
              <p:cNvSpPr>
                <a:spLocks/>
              </p:cNvSpPr>
              <p:nvPr/>
            </p:nvSpPr>
            <p:spPr bwMode="auto">
              <a:xfrm>
                <a:off x="2415" y="6601"/>
                <a:ext cx="165" cy="157"/>
              </a:xfrm>
              <a:custGeom>
                <a:avLst/>
                <a:gdLst>
                  <a:gd name="T0" fmla="*/ 83 w 165"/>
                  <a:gd name="T1" fmla="*/ 6601 h 157"/>
                  <a:gd name="T2" fmla="*/ 102 w 165"/>
                  <a:gd name="T3" fmla="*/ 6661 h 157"/>
                  <a:gd name="T4" fmla="*/ 165 w 165"/>
                  <a:gd name="T5" fmla="*/ 6661 h 157"/>
                  <a:gd name="T6" fmla="*/ 114 w 165"/>
                  <a:gd name="T7" fmla="*/ 6698 h 157"/>
                  <a:gd name="T8" fmla="*/ 134 w 165"/>
                  <a:gd name="T9" fmla="*/ 6758 h 157"/>
                  <a:gd name="T10" fmla="*/ 83 w 165"/>
                  <a:gd name="T11" fmla="*/ 6721 h 157"/>
                  <a:gd name="T12" fmla="*/ 32 w 165"/>
                  <a:gd name="T13" fmla="*/ 6758 h 157"/>
                  <a:gd name="T14" fmla="*/ 51 w 165"/>
                  <a:gd name="T15" fmla="*/ 6698 h 157"/>
                  <a:gd name="T16" fmla="*/ 0 w 165"/>
                  <a:gd name="T17" fmla="*/ 6661 h 157"/>
                  <a:gd name="T18" fmla="*/ 63 w 165"/>
                  <a:gd name="T19" fmla="*/ 6661 h 157"/>
                  <a:gd name="T20" fmla="*/ 83 w 165"/>
                  <a:gd name="T21" fmla="*/ 6601 h 15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5" h="157">
                    <a:moveTo>
                      <a:pt x="83" y="0"/>
                    </a:moveTo>
                    <a:lnTo>
                      <a:pt x="102" y="60"/>
                    </a:lnTo>
                    <a:lnTo>
                      <a:pt x="165" y="60"/>
                    </a:lnTo>
                    <a:lnTo>
                      <a:pt x="114" y="97"/>
                    </a:lnTo>
                    <a:lnTo>
                      <a:pt x="134" y="157"/>
                    </a:lnTo>
                    <a:lnTo>
                      <a:pt x="83" y="120"/>
                    </a:lnTo>
                    <a:lnTo>
                      <a:pt x="32" y="157"/>
                    </a:lnTo>
                    <a:lnTo>
                      <a:pt x="51" y="97"/>
                    </a:lnTo>
                    <a:lnTo>
                      <a:pt x="0" y="60"/>
                    </a:lnTo>
                    <a:lnTo>
                      <a:pt x="63" y="60"/>
                    </a:lnTo>
                    <a:lnTo>
                      <a:pt x="83" y="0"/>
                    </a:lnTo>
                    <a:close/>
                  </a:path>
                </a:pathLst>
              </a:custGeom>
              <a:noFill/>
              <a:ln w="7645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802" name="Group 579"/>
            <p:cNvGrpSpPr>
              <a:grpSpLocks/>
            </p:cNvGrpSpPr>
            <p:nvPr/>
          </p:nvGrpSpPr>
          <p:grpSpPr bwMode="auto">
            <a:xfrm>
              <a:off x="1802" y="6604"/>
              <a:ext cx="165" cy="157"/>
              <a:chOff x="1802" y="6604"/>
              <a:chExt cx="165" cy="157"/>
            </a:xfrm>
          </p:grpSpPr>
          <p:sp>
            <p:nvSpPr>
              <p:cNvPr id="60866" name="Freeform 580"/>
              <p:cNvSpPr>
                <a:spLocks/>
              </p:cNvSpPr>
              <p:nvPr/>
            </p:nvSpPr>
            <p:spPr bwMode="auto">
              <a:xfrm>
                <a:off x="1802" y="6604"/>
                <a:ext cx="165" cy="157"/>
              </a:xfrm>
              <a:custGeom>
                <a:avLst/>
                <a:gdLst>
                  <a:gd name="T0" fmla="*/ 83 w 165"/>
                  <a:gd name="T1" fmla="*/ 6604 h 157"/>
                  <a:gd name="T2" fmla="*/ 102 w 165"/>
                  <a:gd name="T3" fmla="*/ 6664 h 157"/>
                  <a:gd name="T4" fmla="*/ 165 w 165"/>
                  <a:gd name="T5" fmla="*/ 6664 h 157"/>
                  <a:gd name="T6" fmla="*/ 114 w 165"/>
                  <a:gd name="T7" fmla="*/ 6701 h 157"/>
                  <a:gd name="T8" fmla="*/ 134 w 165"/>
                  <a:gd name="T9" fmla="*/ 6761 h 157"/>
                  <a:gd name="T10" fmla="*/ 83 w 165"/>
                  <a:gd name="T11" fmla="*/ 6724 h 157"/>
                  <a:gd name="T12" fmla="*/ 32 w 165"/>
                  <a:gd name="T13" fmla="*/ 6761 h 157"/>
                  <a:gd name="T14" fmla="*/ 51 w 165"/>
                  <a:gd name="T15" fmla="*/ 6701 h 157"/>
                  <a:gd name="T16" fmla="*/ 0 w 165"/>
                  <a:gd name="T17" fmla="*/ 6664 h 157"/>
                  <a:gd name="T18" fmla="*/ 63 w 165"/>
                  <a:gd name="T19" fmla="*/ 6664 h 157"/>
                  <a:gd name="T20" fmla="*/ 83 w 165"/>
                  <a:gd name="T21" fmla="*/ 6604 h 15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5" h="157">
                    <a:moveTo>
                      <a:pt x="83" y="0"/>
                    </a:moveTo>
                    <a:lnTo>
                      <a:pt x="102" y="60"/>
                    </a:lnTo>
                    <a:lnTo>
                      <a:pt x="165" y="60"/>
                    </a:lnTo>
                    <a:lnTo>
                      <a:pt x="114" y="97"/>
                    </a:lnTo>
                    <a:lnTo>
                      <a:pt x="134" y="157"/>
                    </a:lnTo>
                    <a:lnTo>
                      <a:pt x="83" y="120"/>
                    </a:lnTo>
                    <a:lnTo>
                      <a:pt x="32" y="157"/>
                    </a:lnTo>
                    <a:lnTo>
                      <a:pt x="51" y="97"/>
                    </a:lnTo>
                    <a:lnTo>
                      <a:pt x="0" y="60"/>
                    </a:lnTo>
                    <a:lnTo>
                      <a:pt x="63" y="60"/>
                    </a:lnTo>
                    <a:lnTo>
                      <a:pt x="83" y="0"/>
                    </a:lnTo>
                    <a:close/>
                  </a:path>
                </a:pathLst>
              </a:custGeom>
              <a:noFill/>
              <a:ln w="7645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803" name="Group 581"/>
            <p:cNvGrpSpPr>
              <a:grpSpLocks/>
            </p:cNvGrpSpPr>
            <p:nvPr/>
          </p:nvGrpSpPr>
          <p:grpSpPr bwMode="auto">
            <a:xfrm>
              <a:off x="1788" y="6783"/>
              <a:ext cx="165" cy="157"/>
              <a:chOff x="1788" y="6783"/>
              <a:chExt cx="165" cy="157"/>
            </a:xfrm>
          </p:grpSpPr>
          <p:sp>
            <p:nvSpPr>
              <p:cNvPr id="60865" name="Freeform 582"/>
              <p:cNvSpPr>
                <a:spLocks/>
              </p:cNvSpPr>
              <p:nvPr/>
            </p:nvSpPr>
            <p:spPr bwMode="auto">
              <a:xfrm>
                <a:off x="1788" y="6783"/>
                <a:ext cx="165" cy="157"/>
              </a:xfrm>
              <a:custGeom>
                <a:avLst/>
                <a:gdLst>
                  <a:gd name="T0" fmla="*/ 82 w 165"/>
                  <a:gd name="T1" fmla="*/ 6783 h 157"/>
                  <a:gd name="T2" fmla="*/ 102 w 165"/>
                  <a:gd name="T3" fmla="*/ 6843 h 157"/>
                  <a:gd name="T4" fmla="*/ 165 w 165"/>
                  <a:gd name="T5" fmla="*/ 6843 h 157"/>
                  <a:gd name="T6" fmla="*/ 114 w 165"/>
                  <a:gd name="T7" fmla="*/ 6880 h 157"/>
                  <a:gd name="T8" fmla="*/ 133 w 165"/>
                  <a:gd name="T9" fmla="*/ 6940 h 157"/>
                  <a:gd name="T10" fmla="*/ 82 w 165"/>
                  <a:gd name="T11" fmla="*/ 6903 h 157"/>
                  <a:gd name="T12" fmla="*/ 31 w 165"/>
                  <a:gd name="T13" fmla="*/ 6940 h 157"/>
                  <a:gd name="T14" fmla="*/ 51 w 165"/>
                  <a:gd name="T15" fmla="*/ 6880 h 157"/>
                  <a:gd name="T16" fmla="*/ 0 w 165"/>
                  <a:gd name="T17" fmla="*/ 6843 h 157"/>
                  <a:gd name="T18" fmla="*/ 63 w 165"/>
                  <a:gd name="T19" fmla="*/ 6843 h 157"/>
                  <a:gd name="T20" fmla="*/ 82 w 165"/>
                  <a:gd name="T21" fmla="*/ 6783 h 15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5" h="157">
                    <a:moveTo>
                      <a:pt x="82" y="0"/>
                    </a:moveTo>
                    <a:lnTo>
                      <a:pt x="102" y="60"/>
                    </a:lnTo>
                    <a:lnTo>
                      <a:pt x="165" y="60"/>
                    </a:lnTo>
                    <a:lnTo>
                      <a:pt x="114" y="97"/>
                    </a:lnTo>
                    <a:lnTo>
                      <a:pt x="133" y="157"/>
                    </a:lnTo>
                    <a:lnTo>
                      <a:pt x="82" y="120"/>
                    </a:lnTo>
                    <a:lnTo>
                      <a:pt x="31" y="157"/>
                    </a:lnTo>
                    <a:lnTo>
                      <a:pt x="51" y="97"/>
                    </a:lnTo>
                    <a:lnTo>
                      <a:pt x="0" y="60"/>
                    </a:lnTo>
                    <a:lnTo>
                      <a:pt x="63" y="60"/>
                    </a:lnTo>
                    <a:lnTo>
                      <a:pt x="82" y="0"/>
                    </a:lnTo>
                    <a:close/>
                  </a:path>
                </a:pathLst>
              </a:custGeom>
              <a:noFill/>
              <a:ln w="7645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804" name="Group 583"/>
            <p:cNvGrpSpPr>
              <a:grpSpLocks/>
            </p:cNvGrpSpPr>
            <p:nvPr/>
          </p:nvGrpSpPr>
          <p:grpSpPr bwMode="auto">
            <a:xfrm>
              <a:off x="1768" y="6711"/>
              <a:ext cx="165" cy="157"/>
              <a:chOff x="1768" y="6711"/>
              <a:chExt cx="165" cy="157"/>
            </a:xfrm>
          </p:grpSpPr>
          <p:sp>
            <p:nvSpPr>
              <p:cNvPr id="60864" name="Freeform 584"/>
              <p:cNvSpPr>
                <a:spLocks/>
              </p:cNvSpPr>
              <p:nvPr/>
            </p:nvSpPr>
            <p:spPr bwMode="auto">
              <a:xfrm>
                <a:off x="1768" y="6711"/>
                <a:ext cx="165" cy="157"/>
              </a:xfrm>
              <a:custGeom>
                <a:avLst/>
                <a:gdLst>
                  <a:gd name="T0" fmla="*/ 82 w 165"/>
                  <a:gd name="T1" fmla="*/ 6711 h 157"/>
                  <a:gd name="T2" fmla="*/ 102 w 165"/>
                  <a:gd name="T3" fmla="*/ 6771 h 157"/>
                  <a:gd name="T4" fmla="*/ 165 w 165"/>
                  <a:gd name="T5" fmla="*/ 6771 h 157"/>
                  <a:gd name="T6" fmla="*/ 114 w 165"/>
                  <a:gd name="T7" fmla="*/ 6808 h 157"/>
                  <a:gd name="T8" fmla="*/ 133 w 165"/>
                  <a:gd name="T9" fmla="*/ 6868 h 157"/>
                  <a:gd name="T10" fmla="*/ 82 w 165"/>
                  <a:gd name="T11" fmla="*/ 6831 h 157"/>
                  <a:gd name="T12" fmla="*/ 31 w 165"/>
                  <a:gd name="T13" fmla="*/ 6868 h 157"/>
                  <a:gd name="T14" fmla="*/ 51 w 165"/>
                  <a:gd name="T15" fmla="*/ 6808 h 157"/>
                  <a:gd name="T16" fmla="*/ 0 w 165"/>
                  <a:gd name="T17" fmla="*/ 6771 h 157"/>
                  <a:gd name="T18" fmla="*/ 63 w 165"/>
                  <a:gd name="T19" fmla="*/ 6771 h 157"/>
                  <a:gd name="T20" fmla="*/ 82 w 165"/>
                  <a:gd name="T21" fmla="*/ 6711 h 15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5" h="157">
                    <a:moveTo>
                      <a:pt x="82" y="0"/>
                    </a:moveTo>
                    <a:lnTo>
                      <a:pt x="102" y="60"/>
                    </a:lnTo>
                    <a:lnTo>
                      <a:pt x="165" y="60"/>
                    </a:lnTo>
                    <a:lnTo>
                      <a:pt x="114" y="97"/>
                    </a:lnTo>
                    <a:lnTo>
                      <a:pt x="133" y="157"/>
                    </a:lnTo>
                    <a:lnTo>
                      <a:pt x="82" y="120"/>
                    </a:lnTo>
                    <a:lnTo>
                      <a:pt x="31" y="157"/>
                    </a:lnTo>
                    <a:lnTo>
                      <a:pt x="51" y="97"/>
                    </a:lnTo>
                    <a:lnTo>
                      <a:pt x="0" y="60"/>
                    </a:lnTo>
                    <a:lnTo>
                      <a:pt x="63" y="60"/>
                    </a:lnTo>
                    <a:lnTo>
                      <a:pt x="82" y="0"/>
                    </a:lnTo>
                    <a:close/>
                  </a:path>
                </a:pathLst>
              </a:custGeom>
              <a:noFill/>
              <a:ln w="7645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805" name="Group 585"/>
            <p:cNvGrpSpPr>
              <a:grpSpLocks/>
            </p:cNvGrpSpPr>
            <p:nvPr/>
          </p:nvGrpSpPr>
          <p:grpSpPr bwMode="auto">
            <a:xfrm>
              <a:off x="1866" y="6670"/>
              <a:ext cx="165" cy="157"/>
              <a:chOff x="1866" y="6670"/>
              <a:chExt cx="165" cy="157"/>
            </a:xfrm>
          </p:grpSpPr>
          <p:sp>
            <p:nvSpPr>
              <p:cNvPr id="60863" name="Freeform 586"/>
              <p:cNvSpPr>
                <a:spLocks/>
              </p:cNvSpPr>
              <p:nvPr/>
            </p:nvSpPr>
            <p:spPr bwMode="auto">
              <a:xfrm>
                <a:off x="1866" y="6670"/>
                <a:ext cx="165" cy="157"/>
              </a:xfrm>
              <a:custGeom>
                <a:avLst/>
                <a:gdLst>
                  <a:gd name="T0" fmla="*/ 82 w 165"/>
                  <a:gd name="T1" fmla="*/ 6670 h 157"/>
                  <a:gd name="T2" fmla="*/ 102 w 165"/>
                  <a:gd name="T3" fmla="*/ 6730 h 157"/>
                  <a:gd name="T4" fmla="*/ 165 w 165"/>
                  <a:gd name="T5" fmla="*/ 6730 h 157"/>
                  <a:gd name="T6" fmla="*/ 114 w 165"/>
                  <a:gd name="T7" fmla="*/ 6767 h 157"/>
                  <a:gd name="T8" fmla="*/ 133 w 165"/>
                  <a:gd name="T9" fmla="*/ 6827 h 157"/>
                  <a:gd name="T10" fmla="*/ 82 w 165"/>
                  <a:gd name="T11" fmla="*/ 6790 h 157"/>
                  <a:gd name="T12" fmla="*/ 31 w 165"/>
                  <a:gd name="T13" fmla="*/ 6827 h 157"/>
                  <a:gd name="T14" fmla="*/ 51 w 165"/>
                  <a:gd name="T15" fmla="*/ 6767 h 157"/>
                  <a:gd name="T16" fmla="*/ 0 w 165"/>
                  <a:gd name="T17" fmla="*/ 6730 h 157"/>
                  <a:gd name="T18" fmla="*/ 63 w 165"/>
                  <a:gd name="T19" fmla="*/ 6730 h 157"/>
                  <a:gd name="T20" fmla="*/ 82 w 165"/>
                  <a:gd name="T21" fmla="*/ 6670 h 15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5" h="157">
                    <a:moveTo>
                      <a:pt x="82" y="0"/>
                    </a:moveTo>
                    <a:lnTo>
                      <a:pt x="102" y="60"/>
                    </a:lnTo>
                    <a:lnTo>
                      <a:pt x="165" y="60"/>
                    </a:lnTo>
                    <a:lnTo>
                      <a:pt x="114" y="97"/>
                    </a:lnTo>
                    <a:lnTo>
                      <a:pt x="133" y="157"/>
                    </a:lnTo>
                    <a:lnTo>
                      <a:pt x="82" y="120"/>
                    </a:lnTo>
                    <a:lnTo>
                      <a:pt x="31" y="157"/>
                    </a:lnTo>
                    <a:lnTo>
                      <a:pt x="51" y="97"/>
                    </a:lnTo>
                    <a:lnTo>
                      <a:pt x="0" y="60"/>
                    </a:lnTo>
                    <a:lnTo>
                      <a:pt x="63" y="60"/>
                    </a:lnTo>
                    <a:lnTo>
                      <a:pt x="82" y="0"/>
                    </a:lnTo>
                    <a:close/>
                  </a:path>
                </a:pathLst>
              </a:custGeom>
              <a:noFill/>
              <a:ln w="7645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806" name="Group 587"/>
            <p:cNvGrpSpPr>
              <a:grpSpLocks/>
            </p:cNvGrpSpPr>
            <p:nvPr/>
          </p:nvGrpSpPr>
          <p:grpSpPr bwMode="auto">
            <a:xfrm>
              <a:off x="1921" y="7061"/>
              <a:ext cx="165" cy="157"/>
              <a:chOff x="1921" y="7061"/>
              <a:chExt cx="165" cy="157"/>
            </a:xfrm>
          </p:grpSpPr>
          <p:sp>
            <p:nvSpPr>
              <p:cNvPr id="60862" name="Freeform 588"/>
              <p:cNvSpPr>
                <a:spLocks/>
              </p:cNvSpPr>
              <p:nvPr/>
            </p:nvSpPr>
            <p:spPr bwMode="auto">
              <a:xfrm>
                <a:off x="1921" y="7061"/>
                <a:ext cx="165" cy="157"/>
              </a:xfrm>
              <a:custGeom>
                <a:avLst/>
                <a:gdLst>
                  <a:gd name="T0" fmla="*/ 82 w 165"/>
                  <a:gd name="T1" fmla="*/ 7061 h 157"/>
                  <a:gd name="T2" fmla="*/ 102 w 165"/>
                  <a:gd name="T3" fmla="*/ 7120 h 157"/>
                  <a:gd name="T4" fmla="*/ 165 w 165"/>
                  <a:gd name="T5" fmla="*/ 7120 h 157"/>
                  <a:gd name="T6" fmla="*/ 114 w 165"/>
                  <a:gd name="T7" fmla="*/ 7158 h 157"/>
                  <a:gd name="T8" fmla="*/ 133 w 165"/>
                  <a:gd name="T9" fmla="*/ 7217 h 157"/>
                  <a:gd name="T10" fmla="*/ 82 w 165"/>
                  <a:gd name="T11" fmla="*/ 7180 h 157"/>
                  <a:gd name="T12" fmla="*/ 31 w 165"/>
                  <a:gd name="T13" fmla="*/ 7217 h 157"/>
                  <a:gd name="T14" fmla="*/ 51 w 165"/>
                  <a:gd name="T15" fmla="*/ 7158 h 157"/>
                  <a:gd name="T16" fmla="*/ 0 w 165"/>
                  <a:gd name="T17" fmla="*/ 7120 h 157"/>
                  <a:gd name="T18" fmla="*/ 63 w 165"/>
                  <a:gd name="T19" fmla="*/ 7120 h 157"/>
                  <a:gd name="T20" fmla="*/ 82 w 165"/>
                  <a:gd name="T21" fmla="*/ 7061 h 15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5" h="157">
                    <a:moveTo>
                      <a:pt x="82" y="0"/>
                    </a:moveTo>
                    <a:lnTo>
                      <a:pt x="102" y="59"/>
                    </a:lnTo>
                    <a:lnTo>
                      <a:pt x="165" y="59"/>
                    </a:lnTo>
                    <a:lnTo>
                      <a:pt x="114" y="97"/>
                    </a:lnTo>
                    <a:lnTo>
                      <a:pt x="133" y="156"/>
                    </a:lnTo>
                    <a:lnTo>
                      <a:pt x="82" y="119"/>
                    </a:lnTo>
                    <a:lnTo>
                      <a:pt x="31" y="156"/>
                    </a:lnTo>
                    <a:lnTo>
                      <a:pt x="51" y="97"/>
                    </a:lnTo>
                    <a:lnTo>
                      <a:pt x="0" y="59"/>
                    </a:lnTo>
                    <a:lnTo>
                      <a:pt x="63" y="59"/>
                    </a:lnTo>
                    <a:lnTo>
                      <a:pt x="82" y="0"/>
                    </a:lnTo>
                    <a:close/>
                  </a:path>
                </a:pathLst>
              </a:custGeom>
              <a:noFill/>
              <a:ln w="7645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807" name="Group 589"/>
            <p:cNvGrpSpPr>
              <a:grpSpLocks/>
            </p:cNvGrpSpPr>
            <p:nvPr/>
          </p:nvGrpSpPr>
          <p:grpSpPr bwMode="auto">
            <a:xfrm>
              <a:off x="1880" y="6887"/>
              <a:ext cx="165" cy="157"/>
              <a:chOff x="1880" y="6887"/>
              <a:chExt cx="165" cy="157"/>
            </a:xfrm>
          </p:grpSpPr>
          <p:sp>
            <p:nvSpPr>
              <p:cNvPr id="60861" name="Freeform 590"/>
              <p:cNvSpPr>
                <a:spLocks/>
              </p:cNvSpPr>
              <p:nvPr/>
            </p:nvSpPr>
            <p:spPr bwMode="auto">
              <a:xfrm>
                <a:off x="1880" y="6887"/>
                <a:ext cx="165" cy="157"/>
              </a:xfrm>
              <a:custGeom>
                <a:avLst/>
                <a:gdLst>
                  <a:gd name="T0" fmla="*/ 83 w 165"/>
                  <a:gd name="T1" fmla="*/ 6887 h 157"/>
                  <a:gd name="T2" fmla="*/ 102 w 165"/>
                  <a:gd name="T3" fmla="*/ 6947 h 157"/>
                  <a:gd name="T4" fmla="*/ 165 w 165"/>
                  <a:gd name="T5" fmla="*/ 6947 h 157"/>
                  <a:gd name="T6" fmla="*/ 114 w 165"/>
                  <a:gd name="T7" fmla="*/ 6984 h 157"/>
                  <a:gd name="T8" fmla="*/ 134 w 165"/>
                  <a:gd name="T9" fmla="*/ 7044 h 157"/>
                  <a:gd name="T10" fmla="*/ 83 w 165"/>
                  <a:gd name="T11" fmla="*/ 7007 h 157"/>
                  <a:gd name="T12" fmla="*/ 32 w 165"/>
                  <a:gd name="T13" fmla="*/ 7044 h 157"/>
                  <a:gd name="T14" fmla="*/ 51 w 165"/>
                  <a:gd name="T15" fmla="*/ 6984 h 157"/>
                  <a:gd name="T16" fmla="*/ 0 w 165"/>
                  <a:gd name="T17" fmla="*/ 6947 h 157"/>
                  <a:gd name="T18" fmla="*/ 63 w 165"/>
                  <a:gd name="T19" fmla="*/ 6947 h 157"/>
                  <a:gd name="T20" fmla="*/ 83 w 165"/>
                  <a:gd name="T21" fmla="*/ 6887 h 15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5" h="157">
                    <a:moveTo>
                      <a:pt x="83" y="0"/>
                    </a:moveTo>
                    <a:lnTo>
                      <a:pt x="102" y="60"/>
                    </a:lnTo>
                    <a:lnTo>
                      <a:pt x="165" y="60"/>
                    </a:lnTo>
                    <a:lnTo>
                      <a:pt x="114" y="97"/>
                    </a:lnTo>
                    <a:lnTo>
                      <a:pt x="134" y="157"/>
                    </a:lnTo>
                    <a:lnTo>
                      <a:pt x="83" y="120"/>
                    </a:lnTo>
                    <a:lnTo>
                      <a:pt x="32" y="157"/>
                    </a:lnTo>
                    <a:lnTo>
                      <a:pt x="51" y="97"/>
                    </a:lnTo>
                    <a:lnTo>
                      <a:pt x="0" y="60"/>
                    </a:lnTo>
                    <a:lnTo>
                      <a:pt x="63" y="60"/>
                    </a:lnTo>
                    <a:lnTo>
                      <a:pt x="83" y="0"/>
                    </a:lnTo>
                    <a:close/>
                  </a:path>
                </a:pathLst>
              </a:custGeom>
              <a:noFill/>
              <a:ln w="7645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808" name="Group 591"/>
            <p:cNvGrpSpPr>
              <a:grpSpLocks/>
            </p:cNvGrpSpPr>
            <p:nvPr/>
          </p:nvGrpSpPr>
          <p:grpSpPr bwMode="auto">
            <a:xfrm>
              <a:off x="4728" y="6715"/>
              <a:ext cx="117" cy="127"/>
              <a:chOff x="4728" y="6715"/>
              <a:chExt cx="117" cy="127"/>
            </a:xfrm>
          </p:grpSpPr>
          <p:sp>
            <p:nvSpPr>
              <p:cNvPr id="60860" name="Freeform 592"/>
              <p:cNvSpPr>
                <a:spLocks/>
              </p:cNvSpPr>
              <p:nvPr/>
            </p:nvSpPr>
            <p:spPr bwMode="auto">
              <a:xfrm>
                <a:off x="4728" y="6715"/>
                <a:ext cx="117" cy="127"/>
              </a:xfrm>
              <a:custGeom>
                <a:avLst/>
                <a:gdLst>
                  <a:gd name="T0" fmla="*/ 58 w 117"/>
                  <a:gd name="T1" fmla="*/ 6715 h 127"/>
                  <a:gd name="T2" fmla="*/ 72 w 117"/>
                  <a:gd name="T3" fmla="*/ 6764 h 127"/>
                  <a:gd name="T4" fmla="*/ 117 w 117"/>
                  <a:gd name="T5" fmla="*/ 6764 h 127"/>
                  <a:gd name="T6" fmla="*/ 81 w 117"/>
                  <a:gd name="T7" fmla="*/ 6794 h 127"/>
                  <a:gd name="T8" fmla="*/ 94 w 117"/>
                  <a:gd name="T9" fmla="*/ 6842 h 127"/>
                  <a:gd name="T10" fmla="*/ 58 w 117"/>
                  <a:gd name="T11" fmla="*/ 6812 h 127"/>
                  <a:gd name="T12" fmla="*/ 22 w 117"/>
                  <a:gd name="T13" fmla="*/ 6842 h 127"/>
                  <a:gd name="T14" fmla="*/ 36 w 117"/>
                  <a:gd name="T15" fmla="*/ 6794 h 127"/>
                  <a:gd name="T16" fmla="*/ 0 w 117"/>
                  <a:gd name="T17" fmla="*/ 6764 h 127"/>
                  <a:gd name="T18" fmla="*/ 44 w 117"/>
                  <a:gd name="T19" fmla="*/ 6764 h 127"/>
                  <a:gd name="T20" fmla="*/ 58 w 117"/>
                  <a:gd name="T21" fmla="*/ 6715 h 12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" h="127">
                    <a:moveTo>
                      <a:pt x="58" y="0"/>
                    </a:moveTo>
                    <a:lnTo>
                      <a:pt x="72" y="49"/>
                    </a:lnTo>
                    <a:lnTo>
                      <a:pt x="117" y="49"/>
                    </a:lnTo>
                    <a:lnTo>
                      <a:pt x="81" y="79"/>
                    </a:lnTo>
                    <a:lnTo>
                      <a:pt x="94" y="127"/>
                    </a:lnTo>
                    <a:lnTo>
                      <a:pt x="58" y="97"/>
                    </a:lnTo>
                    <a:lnTo>
                      <a:pt x="22" y="127"/>
                    </a:lnTo>
                    <a:lnTo>
                      <a:pt x="36" y="79"/>
                    </a:lnTo>
                    <a:lnTo>
                      <a:pt x="0" y="49"/>
                    </a:lnTo>
                    <a:lnTo>
                      <a:pt x="44" y="49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 w="7645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809" name="Group 593"/>
            <p:cNvGrpSpPr>
              <a:grpSpLocks/>
            </p:cNvGrpSpPr>
            <p:nvPr/>
          </p:nvGrpSpPr>
          <p:grpSpPr bwMode="auto">
            <a:xfrm>
              <a:off x="4588" y="5610"/>
              <a:ext cx="347" cy="289"/>
              <a:chOff x="4588" y="5610"/>
              <a:chExt cx="347" cy="289"/>
            </a:xfrm>
          </p:grpSpPr>
          <p:sp>
            <p:nvSpPr>
              <p:cNvPr id="60859" name="Freeform 594"/>
              <p:cNvSpPr>
                <a:spLocks/>
              </p:cNvSpPr>
              <p:nvPr/>
            </p:nvSpPr>
            <p:spPr bwMode="auto">
              <a:xfrm>
                <a:off x="4588" y="5610"/>
                <a:ext cx="347" cy="289"/>
              </a:xfrm>
              <a:custGeom>
                <a:avLst/>
                <a:gdLst>
                  <a:gd name="T0" fmla="*/ 0 w 347"/>
                  <a:gd name="T1" fmla="*/ 5610 h 289"/>
                  <a:gd name="T2" fmla="*/ 347 w 347"/>
                  <a:gd name="T3" fmla="*/ 5610 h 289"/>
                  <a:gd name="T4" fmla="*/ 347 w 347"/>
                  <a:gd name="T5" fmla="*/ 5899 h 289"/>
                  <a:gd name="T6" fmla="*/ 0 w 347"/>
                  <a:gd name="T7" fmla="*/ 5899 h 289"/>
                  <a:gd name="T8" fmla="*/ 0 w 347"/>
                  <a:gd name="T9" fmla="*/ 5610 h 2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7" h="289">
                    <a:moveTo>
                      <a:pt x="0" y="0"/>
                    </a:moveTo>
                    <a:lnTo>
                      <a:pt x="347" y="0"/>
                    </a:lnTo>
                    <a:lnTo>
                      <a:pt x="347" y="289"/>
                    </a:lnTo>
                    <a:lnTo>
                      <a:pt x="0" y="28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823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810" name="Group 595"/>
            <p:cNvGrpSpPr>
              <a:grpSpLocks/>
            </p:cNvGrpSpPr>
            <p:nvPr/>
          </p:nvGrpSpPr>
          <p:grpSpPr bwMode="auto">
            <a:xfrm>
              <a:off x="4587" y="5613"/>
              <a:ext cx="93" cy="71"/>
              <a:chOff x="4587" y="5613"/>
              <a:chExt cx="93" cy="71"/>
            </a:xfrm>
          </p:grpSpPr>
          <p:sp>
            <p:nvSpPr>
              <p:cNvPr id="60858" name="Freeform 596"/>
              <p:cNvSpPr>
                <a:spLocks/>
              </p:cNvSpPr>
              <p:nvPr/>
            </p:nvSpPr>
            <p:spPr bwMode="auto">
              <a:xfrm>
                <a:off x="4587" y="5613"/>
                <a:ext cx="93" cy="71"/>
              </a:xfrm>
              <a:custGeom>
                <a:avLst/>
                <a:gdLst>
                  <a:gd name="T0" fmla="*/ 93 w 93"/>
                  <a:gd name="T1" fmla="*/ 5613 h 71"/>
                  <a:gd name="T2" fmla="*/ 0 w 93"/>
                  <a:gd name="T3" fmla="*/ 5684 h 7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93" h="71">
                    <a:moveTo>
                      <a:pt x="93" y="0"/>
                    </a:moveTo>
                    <a:lnTo>
                      <a:pt x="0" y="71"/>
                    </a:lnTo>
                  </a:path>
                </a:pathLst>
              </a:custGeom>
              <a:noFill/>
              <a:ln w="3823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811" name="Group 597"/>
            <p:cNvGrpSpPr>
              <a:grpSpLocks/>
            </p:cNvGrpSpPr>
            <p:nvPr/>
          </p:nvGrpSpPr>
          <p:grpSpPr bwMode="auto">
            <a:xfrm>
              <a:off x="4587" y="5611"/>
              <a:ext cx="48" cy="37"/>
              <a:chOff x="4587" y="5611"/>
              <a:chExt cx="48" cy="37"/>
            </a:xfrm>
          </p:grpSpPr>
          <p:sp>
            <p:nvSpPr>
              <p:cNvPr id="60857" name="Freeform 598"/>
              <p:cNvSpPr>
                <a:spLocks/>
              </p:cNvSpPr>
              <p:nvPr/>
            </p:nvSpPr>
            <p:spPr bwMode="auto">
              <a:xfrm>
                <a:off x="4587" y="5611"/>
                <a:ext cx="48" cy="37"/>
              </a:xfrm>
              <a:custGeom>
                <a:avLst/>
                <a:gdLst>
                  <a:gd name="T0" fmla="*/ 48 w 48"/>
                  <a:gd name="T1" fmla="*/ 5611 h 37"/>
                  <a:gd name="T2" fmla="*/ 0 w 48"/>
                  <a:gd name="T3" fmla="*/ 5647 h 3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8" h="37">
                    <a:moveTo>
                      <a:pt x="48" y="0"/>
                    </a:moveTo>
                    <a:lnTo>
                      <a:pt x="0" y="36"/>
                    </a:lnTo>
                  </a:path>
                </a:pathLst>
              </a:custGeom>
              <a:noFill/>
              <a:ln w="3823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812" name="Group 599"/>
            <p:cNvGrpSpPr>
              <a:grpSpLocks/>
            </p:cNvGrpSpPr>
            <p:nvPr/>
          </p:nvGrpSpPr>
          <p:grpSpPr bwMode="auto">
            <a:xfrm>
              <a:off x="4588" y="5611"/>
              <a:ext cx="145" cy="111"/>
              <a:chOff x="4588" y="5611"/>
              <a:chExt cx="145" cy="111"/>
            </a:xfrm>
          </p:grpSpPr>
          <p:sp>
            <p:nvSpPr>
              <p:cNvPr id="60856" name="Freeform 600"/>
              <p:cNvSpPr>
                <a:spLocks/>
              </p:cNvSpPr>
              <p:nvPr/>
            </p:nvSpPr>
            <p:spPr bwMode="auto">
              <a:xfrm>
                <a:off x="4588" y="5611"/>
                <a:ext cx="145" cy="111"/>
              </a:xfrm>
              <a:custGeom>
                <a:avLst/>
                <a:gdLst>
                  <a:gd name="T0" fmla="*/ 145 w 145"/>
                  <a:gd name="T1" fmla="*/ 5611 h 111"/>
                  <a:gd name="T2" fmla="*/ 0 w 145"/>
                  <a:gd name="T3" fmla="*/ 5721 h 11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45" h="111">
                    <a:moveTo>
                      <a:pt x="145" y="0"/>
                    </a:moveTo>
                    <a:lnTo>
                      <a:pt x="0" y="110"/>
                    </a:lnTo>
                  </a:path>
                </a:pathLst>
              </a:custGeom>
              <a:noFill/>
              <a:ln w="3823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813" name="Group 601"/>
            <p:cNvGrpSpPr>
              <a:grpSpLocks/>
            </p:cNvGrpSpPr>
            <p:nvPr/>
          </p:nvGrpSpPr>
          <p:grpSpPr bwMode="auto">
            <a:xfrm>
              <a:off x="4590" y="5612"/>
              <a:ext cx="197" cy="150"/>
              <a:chOff x="4590" y="5612"/>
              <a:chExt cx="197" cy="150"/>
            </a:xfrm>
          </p:grpSpPr>
          <p:sp>
            <p:nvSpPr>
              <p:cNvPr id="60855" name="Freeform 602"/>
              <p:cNvSpPr>
                <a:spLocks/>
              </p:cNvSpPr>
              <p:nvPr/>
            </p:nvSpPr>
            <p:spPr bwMode="auto">
              <a:xfrm>
                <a:off x="4590" y="5612"/>
                <a:ext cx="197" cy="150"/>
              </a:xfrm>
              <a:custGeom>
                <a:avLst/>
                <a:gdLst>
                  <a:gd name="T0" fmla="*/ 197 w 197"/>
                  <a:gd name="T1" fmla="*/ 5612 h 150"/>
                  <a:gd name="T2" fmla="*/ 0 w 197"/>
                  <a:gd name="T3" fmla="*/ 5762 h 15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97" h="150">
                    <a:moveTo>
                      <a:pt x="197" y="0"/>
                    </a:moveTo>
                    <a:lnTo>
                      <a:pt x="0" y="150"/>
                    </a:lnTo>
                  </a:path>
                </a:pathLst>
              </a:custGeom>
              <a:noFill/>
              <a:ln w="3823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814" name="Group 603"/>
            <p:cNvGrpSpPr>
              <a:grpSpLocks/>
            </p:cNvGrpSpPr>
            <p:nvPr/>
          </p:nvGrpSpPr>
          <p:grpSpPr bwMode="auto">
            <a:xfrm>
              <a:off x="4589" y="5609"/>
              <a:ext cx="252" cy="192"/>
              <a:chOff x="4589" y="5609"/>
              <a:chExt cx="252" cy="192"/>
            </a:xfrm>
          </p:grpSpPr>
          <p:sp>
            <p:nvSpPr>
              <p:cNvPr id="60854" name="Freeform 604"/>
              <p:cNvSpPr>
                <a:spLocks/>
              </p:cNvSpPr>
              <p:nvPr/>
            </p:nvSpPr>
            <p:spPr bwMode="auto">
              <a:xfrm>
                <a:off x="4589" y="5609"/>
                <a:ext cx="252" cy="192"/>
              </a:xfrm>
              <a:custGeom>
                <a:avLst/>
                <a:gdLst>
                  <a:gd name="T0" fmla="*/ 252 w 252"/>
                  <a:gd name="T1" fmla="*/ 5609 h 192"/>
                  <a:gd name="T2" fmla="*/ 0 w 252"/>
                  <a:gd name="T3" fmla="*/ 5802 h 19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52" h="192">
                    <a:moveTo>
                      <a:pt x="252" y="0"/>
                    </a:moveTo>
                    <a:lnTo>
                      <a:pt x="0" y="193"/>
                    </a:lnTo>
                  </a:path>
                </a:pathLst>
              </a:custGeom>
              <a:noFill/>
              <a:ln w="3823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815" name="Group 605"/>
            <p:cNvGrpSpPr>
              <a:grpSpLocks/>
            </p:cNvGrpSpPr>
            <p:nvPr/>
          </p:nvGrpSpPr>
          <p:grpSpPr bwMode="auto">
            <a:xfrm>
              <a:off x="4589" y="5612"/>
              <a:ext cx="297" cy="227"/>
              <a:chOff x="4589" y="5612"/>
              <a:chExt cx="297" cy="227"/>
            </a:xfrm>
          </p:grpSpPr>
          <p:sp>
            <p:nvSpPr>
              <p:cNvPr id="60853" name="Freeform 606"/>
              <p:cNvSpPr>
                <a:spLocks/>
              </p:cNvSpPr>
              <p:nvPr/>
            </p:nvSpPr>
            <p:spPr bwMode="auto">
              <a:xfrm>
                <a:off x="4589" y="5612"/>
                <a:ext cx="297" cy="227"/>
              </a:xfrm>
              <a:custGeom>
                <a:avLst/>
                <a:gdLst>
                  <a:gd name="T0" fmla="*/ 297 w 297"/>
                  <a:gd name="T1" fmla="*/ 5612 h 227"/>
                  <a:gd name="T2" fmla="*/ 0 w 297"/>
                  <a:gd name="T3" fmla="*/ 5838 h 22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97" h="227">
                    <a:moveTo>
                      <a:pt x="297" y="0"/>
                    </a:moveTo>
                    <a:lnTo>
                      <a:pt x="0" y="226"/>
                    </a:lnTo>
                  </a:path>
                </a:pathLst>
              </a:custGeom>
              <a:noFill/>
              <a:ln w="3823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816" name="Group 607"/>
            <p:cNvGrpSpPr>
              <a:grpSpLocks/>
            </p:cNvGrpSpPr>
            <p:nvPr/>
          </p:nvGrpSpPr>
          <p:grpSpPr bwMode="auto">
            <a:xfrm>
              <a:off x="4589" y="5610"/>
              <a:ext cx="346" cy="264"/>
              <a:chOff x="4589" y="5610"/>
              <a:chExt cx="346" cy="264"/>
            </a:xfrm>
          </p:grpSpPr>
          <p:sp>
            <p:nvSpPr>
              <p:cNvPr id="60852" name="Freeform 608"/>
              <p:cNvSpPr>
                <a:spLocks/>
              </p:cNvSpPr>
              <p:nvPr/>
            </p:nvSpPr>
            <p:spPr bwMode="auto">
              <a:xfrm>
                <a:off x="4589" y="5610"/>
                <a:ext cx="346" cy="264"/>
              </a:xfrm>
              <a:custGeom>
                <a:avLst/>
                <a:gdLst>
                  <a:gd name="T0" fmla="*/ 346 w 346"/>
                  <a:gd name="T1" fmla="*/ 5610 h 264"/>
                  <a:gd name="T2" fmla="*/ 0 w 346"/>
                  <a:gd name="T3" fmla="*/ 5874 h 26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46" h="264">
                    <a:moveTo>
                      <a:pt x="346" y="0"/>
                    </a:moveTo>
                    <a:lnTo>
                      <a:pt x="0" y="264"/>
                    </a:lnTo>
                  </a:path>
                </a:pathLst>
              </a:custGeom>
              <a:noFill/>
              <a:ln w="3823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817" name="Group 609"/>
            <p:cNvGrpSpPr>
              <a:grpSpLocks/>
            </p:cNvGrpSpPr>
            <p:nvPr/>
          </p:nvGrpSpPr>
          <p:grpSpPr bwMode="auto">
            <a:xfrm>
              <a:off x="4607" y="5646"/>
              <a:ext cx="329" cy="251"/>
              <a:chOff x="4607" y="5646"/>
              <a:chExt cx="329" cy="251"/>
            </a:xfrm>
          </p:grpSpPr>
          <p:sp>
            <p:nvSpPr>
              <p:cNvPr id="60851" name="Freeform 610"/>
              <p:cNvSpPr>
                <a:spLocks/>
              </p:cNvSpPr>
              <p:nvPr/>
            </p:nvSpPr>
            <p:spPr bwMode="auto">
              <a:xfrm>
                <a:off x="4607" y="5646"/>
                <a:ext cx="329" cy="251"/>
              </a:xfrm>
              <a:custGeom>
                <a:avLst/>
                <a:gdLst>
                  <a:gd name="T0" fmla="*/ 329 w 329"/>
                  <a:gd name="T1" fmla="*/ 5646 h 251"/>
                  <a:gd name="T2" fmla="*/ 0 w 329"/>
                  <a:gd name="T3" fmla="*/ 5897 h 25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29" h="251">
                    <a:moveTo>
                      <a:pt x="329" y="0"/>
                    </a:moveTo>
                    <a:lnTo>
                      <a:pt x="0" y="251"/>
                    </a:lnTo>
                  </a:path>
                </a:pathLst>
              </a:custGeom>
              <a:noFill/>
              <a:ln w="3823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818" name="Group 611"/>
            <p:cNvGrpSpPr>
              <a:grpSpLocks/>
            </p:cNvGrpSpPr>
            <p:nvPr/>
          </p:nvGrpSpPr>
          <p:grpSpPr bwMode="auto">
            <a:xfrm>
              <a:off x="4662" y="5690"/>
              <a:ext cx="271" cy="207"/>
              <a:chOff x="4662" y="5690"/>
              <a:chExt cx="271" cy="207"/>
            </a:xfrm>
          </p:grpSpPr>
          <p:sp>
            <p:nvSpPr>
              <p:cNvPr id="60850" name="Freeform 612"/>
              <p:cNvSpPr>
                <a:spLocks/>
              </p:cNvSpPr>
              <p:nvPr/>
            </p:nvSpPr>
            <p:spPr bwMode="auto">
              <a:xfrm>
                <a:off x="4662" y="5690"/>
                <a:ext cx="271" cy="207"/>
              </a:xfrm>
              <a:custGeom>
                <a:avLst/>
                <a:gdLst>
                  <a:gd name="T0" fmla="*/ 271 w 271"/>
                  <a:gd name="T1" fmla="*/ 5690 h 207"/>
                  <a:gd name="T2" fmla="*/ 0 w 271"/>
                  <a:gd name="T3" fmla="*/ 5896 h 20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71" h="207">
                    <a:moveTo>
                      <a:pt x="271" y="0"/>
                    </a:moveTo>
                    <a:lnTo>
                      <a:pt x="0" y="206"/>
                    </a:lnTo>
                  </a:path>
                </a:pathLst>
              </a:custGeom>
              <a:noFill/>
              <a:ln w="3823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819" name="Group 613"/>
            <p:cNvGrpSpPr>
              <a:grpSpLocks/>
            </p:cNvGrpSpPr>
            <p:nvPr/>
          </p:nvGrpSpPr>
          <p:grpSpPr bwMode="auto">
            <a:xfrm>
              <a:off x="4710" y="5725"/>
              <a:ext cx="226" cy="172"/>
              <a:chOff x="4710" y="5725"/>
              <a:chExt cx="226" cy="172"/>
            </a:xfrm>
          </p:grpSpPr>
          <p:sp>
            <p:nvSpPr>
              <p:cNvPr id="60849" name="Freeform 614"/>
              <p:cNvSpPr>
                <a:spLocks/>
              </p:cNvSpPr>
              <p:nvPr/>
            </p:nvSpPr>
            <p:spPr bwMode="auto">
              <a:xfrm>
                <a:off x="4710" y="5725"/>
                <a:ext cx="226" cy="172"/>
              </a:xfrm>
              <a:custGeom>
                <a:avLst/>
                <a:gdLst>
                  <a:gd name="T0" fmla="*/ 226 w 226"/>
                  <a:gd name="T1" fmla="*/ 5725 h 172"/>
                  <a:gd name="T2" fmla="*/ 0 w 226"/>
                  <a:gd name="T3" fmla="*/ 5898 h 17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26" h="172">
                    <a:moveTo>
                      <a:pt x="226" y="0"/>
                    </a:moveTo>
                    <a:lnTo>
                      <a:pt x="0" y="173"/>
                    </a:lnTo>
                  </a:path>
                </a:pathLst>
              </a:custGeom>
              <a:noFill/>
              <a:ln w="3823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820" name="Group 615"/>
            <p:cNvGrpSpPr>
              <a:grpSpLocks/>
            </p:cNvGrpSpPr>
            <p:nvPr/>
          </p:nvGrpSpPr>
          <p:grpSpPr bwMode="auto">
            <a:xfrm>
              <a:off x="4766" y="5770"/>
              <a:ext cx="169" cy="129"/>
              <a:chOff x="4766" y="5770"/>
              <a:chExt cx="169" cy="129"/>
            </a:xfrm>
          </p:grpSpPr>
          <p:sp>
            <p:nvSpPr>
              <p:cNvPr id="60848" name="Freeform 616"/>
              <p:cNvSpPr>
                <a:spLocks/>
              </p:cNvSpPr>
              <p:nvPr/>
            </p:nvSpPr>
            <p:spPr bwMode="auto">
              <a:xfrm>
                <a:off x="4766" y="5770"/>
                <a:ext cx="169" cy="129"/>
              </a:xfrm>
              <a:custGeom>
                <a:avLst/>
                <a:gdLst>
                  <a:gd name="T0" fmla="*/ 169 w 169"/>
                  <a:gd name="T1" fmla="*/ 5770 h 129"/>
                  <a:gd name="T2" fmla="*/ 0 w 169"/>
                  <a:gd name="T3" fmla="*/ 5899 h 12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69" h="129">
                    <a:moveTo>
                      <a:pt x="169" y="0"/>
                    </a:moveTo>
                    <a:lnTo>
                      <a:pt x="0" y="129"/>
                    </a:lnTo>
                  </a:path>
                </a:pathLst>
              </a:custGeom>
              <a:noFill/>
              <a:ln w="3823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821" name="Group 617"/>
            <p:cNvGrpSpPr>
              <a:grpSpLocks/>
            </p:cNvGrpSpPr>
            <p:nvPr/>
          </p:nvGrpSpPr>
          <p:grpSpPr bwMode="auto">
            <a:xfrm>
              <a:off x="4811" y="5805"/>
              <a:ext cx="123" cy="94"/>
              <a:chOff x="4811" y="5805"/>
              <a:chExt cx="123" cy="94"/>
            </a:xfrm>
          </p:grpSpPr>
          <p:sp>
            <p:nvSpPr>
              <p:cNvPr id="60847" name="Freeform 618"/>
              <p:cNvSpPr>
                <a:spLocks/>
              </p:cNvSpPr>
              <p:nvPr/>
            </p:nvSpPr>
            <p:spPr bwMode="auto">
              <a:xfrm>
                <a:off x="4811" y="5805"/>
                <a:ext cx="123" cy="94"/>
              </a:xfrm>
              <a:custGeom>
                <a:avLst/>
                <a:gdLst>
                  <a:gd name="T0" fmla="*/ 124 w 123"/>
                  <a:gd name="T1" fmla="*/ 5805 h 94"/>
                  <a:gd name="T2" fmla="*/ 0 w 123"/>
                  <a:gd name="T3" fmla="*/ 5899 h 9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23" h="94">
                    <a:moveTo>
                      <a:pt x="124" y="0"/>
                    </a:moveTo>
                    <a:lnTo>
                      <a:pt x="0" y="94"/>
                    </a:lnTo>
                  </a:path>
                </a:pathLst>
              </a:custGeom>
              <a:noFill/>
              <a:ln w="3823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822" name="Group 619"/>
            <p:cNvGrpSpPr>
              <a:grpSpLocks/>
            </p:cNvGrpSpPr>
            <p:nvPr/>
          </p:nvGrpSpPr>
          <p:grpSpPr bwMode="auto">
            <a:xfrm>
              <a:off x="4856" y="5841"/>
              <a:ext cx="77" cy="59"/>
              <a:chOff x="4856" y="5841"/>
              <a:chExt cx="77" cy="59"/>
            </a:xfrm>
          </p:grpSpPr>
          <p:sp>
            <p:nvSpPr>
              <p:cNvPr id="60846" name="Freeform 620"/>
              <p:cNvSpPr>
                <a:spLocks/>
              </p:cNvSpPr>
              <p:nvPr/>
            </p:nvSpPr>
            <p:spPr bwMode="auto">
              <a:xfrm>
                <a:off x="4856" y="5841"/>
                <a:ext cx="77" cy="59"/>
              </a:xfrm>
              <a:custGeom>
                <a:avLst/>
                <a:gdLst>
                  <a:gd name="T0" fmla="*/ 77 w 77"/>
                  <a:gd name="T1" fmla="*/ 5841 h 59"/>
                  <a:gd name="T2" fmla="*/ 0 w 77"/>
                  <a:gd name="T3" fmla="*/ 5900 h 5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7" h="59">
                    <a:moveTo>
                      <a:pt x="77" y="0"/>
                    </a:moveTo>
                    <a:lnTo>
                      <a:pt x="0" y="59"/>
                    </a:lnTo>
                  </a:path>
                </a:pathLst>
              </a:custGeom>
              <a:noFill/>
              <a:ln w="3823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823" name="Group 621"/>
            <p:cNvGrpSpPr>
              <a:grpSpLocks/>
            </p:cNvGrpSpPr>
            <p:nvPr/>
          </p:nvGrpSpPr>
          <p:grpSpPr bwMode="auto">
            <a:xfrm>
              <a:off x="5004" y="4467"/>
              <a:ext cx="152" cy="147"/>
              <a:chOff x="5004" y="4467"/>
              <a:chExt cx="152" cy="147"/>
            </a:xfrm>
          </p:grpSpPr>
          <p:sp>
            <p:nvSpPr>
              <p:cNvPr id="60843" name="Freeform 622"/>
              <p:cNvSpPr>
                <a:spLocks/>
              </p:cNvSpPr>
              <p:nvPr/>
            </p:nvSpPr>
            <p:spPr bwMode="auto">
              <a:xfrm>
                <a:off x="5004" y="4467"/>
                <a:ext cx="152" cy="147"/>
              </a:xfrm>
              <a:custGeom>
                <a:avLst/>
                <a:gdLst>
                  <a:gd name="T0" fmla="*/ 78 w 152"/>
                  <a:gd name="T1" fmla="*/ 4467 h 147"/>
                  <a:gd name="T2" fmla="*/ 74 w 152"/>
                  <a:gd name="T3" fmla="*/ 4467 h 147"/>
                  <a:gd name="T4" fmla="*/ 23 w 152"/>
                  <a:gd name="T5" fmla="*/ 4587 h 147"/>
                  <a:gd name="T6" fmla="*/ 19 w 152"/>
                  <a:gd name="T7" fmla="*/ 4596 h 147"/>
                  <a:gd name="T8" fmla="*/ 15 w 152"/>
                  <a:gd name="T9" fmla="*/ 4603 h 147"/>
                  <a:gd name="T10" fmla="*/ 10 w 152"/>
                  <a:gd name="T11" fmla="*/ 4608 h 147"/>
                  <a:gd name="T12" fmla="*/ 6 w 152"/>
                  <a:gd name="T13" fmla="*/ 4609 h 147"/>
                  <a:gd name="T14" fmla="*/ 0 w 152"/>
                  <a:gd name="T15" fmla="*/ 4610 h 147"/>
                  <a:gd name="T16" fmla="*/ 0 w 152"/>
                  <a:gd name="T17" fmla="*/ 4614 h 147"/>
                  <a:gd name="T18" fmla="*/ 45 w 152"/>
                  <a:gd name="T19" fmla="*/ 4614 h 147"/>
                  <a:gd name="T20" fmla="*/ 45 w 152"/>
                  <a:gd name="T21" fmla="*/ 4610 h 147"/>
                  <a:gd name="T22" fmla="*/ 39 w 152"/>
                  <a:gd name="T23" fmla="*/ 4610 h 147"/>
                  <a:gd name="T24" fmla="*/ 34 w 152"/>
                  <a:gd name="T25" fmla="*/ 4609 h 147"/>
                  <a:gd name="T26" fmla="*/ 32 w 152"/>
                  <a:gd name="T27" fmla="*/ 4607 h 147"/>
                  <a:gd name="T28" fmla="*/ 30 w 152"/>
                  <a:gd name="T29" fmla="*/ 4605 h 147"/>
                  <a:gd name="T30" fmla="*/ 29 w 152"/>
                  <a:gd name="T31" fmla="*/ 4604 h 147"/>
                  <a:gd name="T32" fmla="*/ 29 w 152"/>
                  <a:gd name="T33" fmla="*/ 4598 h 147"/>
                  <a:gd name="T34" fmla="*/ 30 w 152"/>
                  <a:gd name="T35" fmla="*/ 4594 h 147"/>
                  <a:gd name="T36" fmla="*/ 42 w 152"/>
                  <a:gd name="T37" fmla="*/ 4566 h 147"/>
                  <a:gd name="T38" fmla="*/ 119 w 152"/>
                  <a:gd name="T39" fmla="*/ 4566 h 147"/>
                  <a:gd name="T40" fmla="*/ 116 w 152"/>
                  <a:gd name="T41" fmla="*/ 4558 h 147"/>
                  <a:gd name="T42" fmla="*/ 45 w 152"/>
                  <a:gd name="T43" fmla="*/ 4558 h 147"/>
                  <a:gd name="T44" fmla="*/ 70 w 152"/>
                  <a:gd name="T45" fmla="*/ 4500 h 147"/>
                  <a:gd name="T46" fmla="*/ 92 w 152"/>
                  <a:gd name="T47" fmla="*/ 4500 h 147"/>
                  <a:gd name="T48" fmla="*/ 78 w 152"/>
                  <a:gd name="T49" fmla="*/ 4467 h 14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52" h="147">
                    <a:moveTo>
                      <a:pt x="78" y="0"/>
                    </a:moveTo>
                    <a:lnTo>
                      <a:pt x="74" y="0"/>
                    </a:lnTo>
                    <a:lnTo>
                      <a:pt x="23" y="120"/>
                    </a:lnTo>
                    <a:lnTo>
                      <a:pt x="19" y="129"/>
                    </a:lnTo>
                    <a:lnTo>
                      <a:pt x="15" y="136"/>
                    </a:lnTo>
                    <a:lnTo>
                      <a:pt x="10" y="141"/>
                    </a:lnTo>
                    <a:lnTo>
                      <a:pt x="6" y="142"/>
                    </a:lnTo>
                    <a:lnTo>
                      <a:pt x="0" y="143"/>
                    </a:lnTo>
                    <a:lnTo>
                      <a:pt x="0" y="147"/>
                    </a:lnTo>
                    <a:lnTo>
                      <a:pt x="45" y="147"/>
                    </a:lnTo>
                    <a:lnTo>
                      <a:pt x="45" y="143"/>
                    </a:lnTo>
                    <a:lnTo>
                      <a:pt x="39" y="143"/>
                    </a:lnTo>
                    <a:lnTo>
                      <a:pt x="34" y="142"/>
                    </a:lnTo>
                    <a:lnTo>
                      <a:pt x="32" y="140"/>
                    </a:lnTo>
                    <a:lnTo>
                      <a:pt x="30" y="138"/>
                    </a:lnTo>
                    <a:lnTo>
                      <a:pt x="29" y="137"/>
                    </a:lnTo>
                    <a:lnTo>
                      <a:pt x="29" y="131"/>
                    </a:lnTo>
                    <a:lnTo>
                      <a:pt x="30" y="127"/>
                    </a:lnTo>
                    <a:lnTo>
                      <a:pt x="42" y="99"/>
                    </a:lnTo>
                    <a:lnTo>
                      <a:pt x="119" y="99"/>
                    </a:lnTo>
                    <a:lnTo>
                      <a:pt x="116" y="91"/>
                    </a:lnTo>
                    <a:lnTo>
                      <a:pt x="45" y="91"/>
                    </a:lnTo>
                    <a:lnTo>
                      <a:pt x="70" y="33"/>
                    </a:lnTo>
                    <a:lnTo>
                      <a:pt x="92" y="33"/>
                    </a:lnTo>
                    <a:lnTo>
                      <a:pt x="78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844" name="Freeform 623"/>
              <p:cNvSpPr>
                <a:spLocks/>
              </p:cNvSpPr>
              <p:nvPr/>
            </p:nvSpPr>
            <p:spPr bwMode="auto">
              <a:xfrm>
                <a:off x="5004" y="4467"/>
                <a:ext cx="152" cy="147"/>
              </a:xfrm>
              <a:custGeom>
                <a:avLst/>
                <a:gdLst>
                  <a:gd name="T0" fmla="*/ 119 w 152"/>
                  <a:gd name="T1" fmla="*/ 4566 h 147"/>
                  <a:gd name="T2" fmla="*/ 98 w 152"/>
                  <a:gd name="T3" fmla="*/ 4566 h 147"/>
                  <a:gd name="T4" fmla="*/ 109 w 152"/>
                  <a:gd name="T5" fmla="*/ 4593 h 147"/>
                  <a:gd name="T6" fmla="*/ 111 w 152"/>
                  <a:gd name="T7" fmla="*/ 4598 h 147"/>
                  <a:gd name="T8" fmla="*/ 111 w 152"/>
                  <a:gd name="T9" fmla="*/ 4604 h 147"/>
                  <a:gd name="T10" fmla="*/ 109 w 152"/>
                  <a:gd name="T11" fmla="*/ 4606 h 147"/>
                  <a:gd name="T12" fmla="*/ 107 w 152"/>
                  <a:gd name="T13" fmla="*/ 4607 h 147"/>
                  <a:gd name="T14" fmla="*/ 106 w 152"/>
                  <a:gd name="T15" fmla="*/ 4609 h 147"/>
                  <a:gd name="T16" fmla="*/ 102 w 152"/>
                  <a:gd name="T17" fmla="*/ 4610 h 147"/>
                  <a:gd name="T18" fmla="*/ 96 w 152"/>
                  <a:gd name="T19" fmla="*/ 4610 h 147"/>
                  <a:gd name="T20" fmla="*/ 96 w 152"/>
                  <a:gd name="T21" fmla="*/ 4614 h 147"/>
                  <a:gd name="T22" fmla="*/ 153 w 152"/>
                  <a:gd name="T23" fmla="*/ 4614 h 147"/>
                  <a:gd name="T24" fmla="*/ 153 w 152"/>
                  <a:gd name="T25" fmla="*/ 4610 h 147"/>
                  <a:gd name="T26" fmla="*/ 147 w 152"/>
                  <a:gd name="T27" fmla="*/ 4610 h 147"/>
                  <a:gd name="T28" fmla="*/ 142 w 152"/>
                  <a:gd name="T29" fmla="*/ 4608 h 147"/>
                  <a:gd name="T30" fmla="*/ 139 w 152"/>
                  <a:gd name="T31" fmla="*/ 4605 h 147"/>
                  <a:gd name="T32" fmla="*/ 135 w 152"/>
                  <a:gd name="T33" fmla="*/ 4603 h 147"/>
                  <a:gd name="T34" fmla="*/ 132 w 152"/>
                  <a:gd name="T35" fmla="*/ 4596 h 147"/>
                  <a:gd name="T36" fmla="*/ 128 w 152"/>
                  <a:gd name="T37" fmla="*/ 4587 h 147"/>
                  <a:gd name="T38" fmla="*/ 119 w 152"/>
                  <a:gd name="T39" fmla="*/ 4566 h 14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52" h="147">
                    <a:moveTo>
                      <a:pt x="119" y="99"/>
                    </a:moveTo>
                    <a:lnTo>
                      <a:pt x="98" y="99"/>
                    </a:lnTo>
                    <a:lnTo>
                      <a:pt x="109" y="126"/>
                    </a:lnTo>
                    <a:lnTo>
                      <a:pt x="111" y="131"/>
                    </a:lnTo>
                    <a:lnTo>
                      <a:pt x="111" y="137"/>
                    </a:lnTo>
                    <a:lnTo>
                      <a:pt x="109" y="139"/>
                    </a:lnTo>
                    <a:lnTo>
                      <a:pt x="107" y="140"/>
                    </a:lnTo>
                    <a:lnTo>
                      <a:pt x="106" y="142"/>
                    </a:lnTo>
                    <a:lnTo>
                      <a:pt x="102" y="143"/>
                    </a:lnTo>
                    <a:lnTo>
                      <a:pt x="96" y="143"/>
                    </a:lnTo>
                    <a:lnTo>
                      <a:pt x="96" y="147"/>
                    </a:lnTo>
                    <a:lnTo>
                      <a:pt x="153" y="147"/>
                    </a:lnTo>
                    <a:lnTo>
                      <a:pt x="153" y="143"/>
                    </a:lnTo>
                    <a:lnTo>
                      <a:pt x="147" y="143"/>
                    </a:lnTo>
                    <a:lnTo>
                      <a:pt x="142" y="141"/>
                    </a:lnTo>
                    <a:lnTo>
                      <a:pt x="139" y="138"/>
                    </a:lnTo>
                    <a:lnTo>
                      <a:pt x="135" y="136"/>
                    </a:lnTo>
                    <a:lnTo>
                      <a:pt x="132" y="129"/>
                    </a:lnTo>
                    <a:lnTo>
                      <a:pt x="128" y="120"/>
                    </a:lnTo>
                    <a:lnTo>
                      <a:pt x="119" y="99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845" name="Freeform 624"/>
              <p:cNvSpPr>
                <a:spLocks/>
              </p:cNvSpPr>
              <p:nvPr/>
            </p:nvSpPr>
            <p:spPr bwMode="auto">
              <a:xfrm>
                <a:off x="5004" y="4467"/>
                <a:ext cx="152" cy="147"/>
              </a:xfrm>
              <a:custGeom>
                <a:avLst/>
                <a:gdLst>
                  <a:gd name="T0" fmla="*/ 92 w 152"/>
                  <a:gd name="T1" fmla="*/ 4500 h 147"/>
                  <a:gd name="T2" fmla="*/ 70 w 152"/>
                  <a:gd name="T3" fmla="*/ 4500 h 147"/>
                  <a:gd name="T4" fmla="*/ 94 w 152"/>
                  <a:gd name="T5" fmla="*/ 4558 h 147"/>
                  <a:gd name="T6" fmla="*/ 116 w 152"/>
                  <a:gd name="T7" fmla="*/ 4558 h 147"/>
                  <a:gd name="T8" fmla="*/ 92 w 152"/>
                  <a:gd name="T9" fmla="*/ 4500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2" h="147">
                    <a:moveTo>
                      <a:pt x="92" y="33"/>
                    </a:moveTo>
                    <a:lnTo>
                      <a:pt x="70" y="33"/>
                    </a:lnTo>
                    <a:lnTo>
                      <a:pt x="94" y="91"/>
                    </a:lnTo>
                    <a:lnTo>
                      <a:pt x="116" y="91"/>
                    </a:lnTo>
                    <a:lnTo>
                      <a:pt x="92" y="33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824" name="Group 625"/>
            <p:cNvGrpSpPr>
              <a:grpSpLocks/>
            </p:cNvGrpSpPr>
            <p:nvPr/>
          </p:nvGrpSpPr>
          <p:grpSpPr bwMode="auto">
            <a:xfrm>
              <a:off x="5274" y="5729"/>
              <a:ext cx="129" cy="144"/>
              <a:chOff x="5274" y="5729"/>
              <a:chExt cx="129" cy="144"/>
            </a:xfrm>
          </p:grpSpPr>
          <p:sp>
            <p:nvSpPr>
              <p:cNvPr id="60840" name="Freeform 626"/>
              <p:cNvSpPr>
                <a:spLocks/>
              </p:cNvSpPr>
              <p:nvPr/>
            </p:nvSpPr>
            <p:spPr bwMode="auto">
              <a:xfrm>
                <a:off x="5274" y="5729"/>
                <a:ext cx="129" cy="144"/>
              </a:xfrm>
              <a:custGeom>
                <a:avLst/>
                <a:gdLst>
                  <a:gd name="T0" fmla="*/ 74 w 129"/>
                  <a:gd name="T1" fmla="*/ 5729 h 144"/>
                  <a:gd name="T2" fmla="*/ 0 w 129"/>
                  <a:gd name="T3" fmla="*/ 5729 h 144"/>
                  <a:gd name="T4" fmla="*/ 0 w 129"/>
                  <a:gd name="T5" fmla="*/ 5733 h 144"/>
                  <a:gd name="T6" fmla="*/ 11 w 129"/>
                  <a:gd name="T7" fmla="*/ 5733 h 144"/>
                  <a:gd name="T8" fmla="*/ 15 w 129"/>
                  <a:gd name="T9" fmla="*/ 5735 h 144"/>
                  <a:gd name="T10" fmla="*/ 18 w 129"/>
                  <a:gd name="T11" fmla="*/ 5738 h 144"/>
                  <a:gd name="T12" fmla="*/ 20 w 129"/>
                  <a:gd name="T13" fmla="*/ 5740 h 144"/>
                  <a:gd name="T14" fmla="*/ 21 w 129"/>
                  <a:gd name="T15" fmla="*/ 5745 h 144"/>
                  <a:gd name="T16" fmla="*/ 21 w 129"/>
                  <a:gd name="T17" fmla="*/ 5857 h 144"/>
                  <a:gd name="T18" fmla="*/ 20 w 129"/>
                  <a:gd name="T19" fmla="*/ 5861 h 144"/>
                  <a:gd name="T20" fmla="*/ 18 w 129"/>
                  <a:gd name="T21" fmla="*/ 5863 h 144"/>
                  <a:gd name="T22" fmla="*/ 16 w 129"/>
                  <a:gd name="T23" fmla="*/ 5867 h 144"/>
                  <a:gd name="T24" fmla="*/ 11 w 129"/>
                  <a:gd name="T25" fmla="*/ 5869 h 144"/>
                  <a:gd name="T26" fmla="*/ 0 w 129"/>
                  <a:gd name="T27" fmla="*/ 5869 h 144"/>
                  <a:gd name="T28" fmla="*/ 0 w 129"/>
                  <a:gd name="T29" fmla="*/ 5873 h 144"/>
                  <a:gd name="T30" fmla="*/ 84 w 129"/>
                  <a:gd name="T31" fmla="*/ 5873 h 144"/>
                  <a:gd name="T32" fmla="*/ 96 w 129"/>
                  <a:gd name="T33" fmla="*/ 5871 h 144"/>
                  <a:gd name="T34" fmla="*/ 112 w 129"/>
                  <a:gd name="T35" fmla="*/ 5865 h 144"/>
                  <a:gd name="T36" fmla="*/ 57 w 129"/>
                  <a:gd name="T37" fmla="*/ 5865 h 144"/>
                  <a:gd name="T38" fmla="*/ 49 w 129"/>
                  <a:gd name="T39" fmla="*/ 5864 h 144"/>
                  <a:gd name="T40" fmla="*/ 41 w 129"/>
                  <a:gd name="T41" fmla="*/ 5862 h 144"/>
                  <a:gd name="T42" fmla="*/ 41 w 129"/>
                  <a:gd name="T43" fmla="*/ 5803 h 144"/>
                  <a:gd name="T44" fmla="*/ 43 w 129"/>
                  <a:gd name="T45" fmla="*/ 5803 h 144"/>
                  <a:gd name="T46" fmla="*/ 45 w 129"/>
                  <a:gd name="T47" fmla="*/ 5803 h 144"/>
                  <a:gd name="T48" fmla="*/ 52 w 129"/>
                  <a:gd name="T49" fmla="*/ 5803 h 144"/>
                  <a:gd name="T50" fmla="*/ 109 w 129"/>
                  <a:gd name="T51" fmla="*/ 5803 h 144"/>
                  <a:gd name="T52" fmla="*/ 107 w 129"/>
                  <a:gd name="T53" fmla="*/ 5802 h 144"/>
                  <a:gd name="T54" fmla="*/ 97 w 129"/>
                  <a:gd name="T55" fmla="*/ 5799 h 144"/>
                  <a:gd name="T56" fmla="*/ 105 w 129"/>
                  <a:gd name="T57" fmla="*/ 5797 h 144"/>
                  <a:gd name="T58" fmla="*/ 108 w 129"/>
                  <a:gd name="T59" fmla="*/ 5795 h 144"/>
                  <a:gd name="T60" fmla="*/ 57 w 129"/>
                  <a:gd name="T61" fmla="*/ 5795 h 144"/>
                  <a:gd name="T62" fmla="*/ 47 w 129"/>
                  <a:gd name="T63" fmla="*/ 5794 h 144"/>
                  <a:gd name="T64" fmla="*/ 44 w 129"/>
                  <a:gd name="T65" fmla="*/ 5794 h 144"/>
                  <a:gd name="T66" fmla="*/ 41 w 129"/>
                  <a:gd name="T67" fmla="*/ 5793 h 144"/>
                  <a:gd name="T68" fmla="*/ 41 w 129"/>
                  <a:gd name="T69" fmla="*/ 5739 h 144"/>
                  <a:gd name="T70" fmla="*/ 47 w 129"/>
                  <a:gd name="T71" fmla="*/ 5737 h 144"/>
                  <a:gd name="T72" fmla="*/ 53 w 129"/>
                  <a:gd name="T73" fmla="*/ 5736 h 144"/>
                  <a:gd name="T74" fmla="*/ 104 w 129"/>
                  <a:gd name="T75" fmla="*/ 5736 h 144"/>
                  <a:gd name="T76" fmla="*/ 100 w 129"/>
                  <a:gd name="T77" fmla="*/ 5734 h 144"/>
                  <a:gd name="T78" fmla="*/ 90 w 129"/>
                  <a:gd name="T79" fmla="*/ 5732 h 144"/>
                  <a:gd name="T80" fmla="*/ 83 w 129"/>
                  <a:gd name="T81" fmla="*/ 5730 h 144"/>
                  <a:gd name="T82" fmla="*/ 74 w 129"/>
                  <a:gd name="T83" fmla="*/ 5729 h 14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29" h="144">
                    <a:moveTo>
                      <a:pt x="74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8" y="9"/>
                    </a:lnTo>
                    <a:lnTo>
                      <a:pt x="20" y="11"/>
                    </a:lnTo>
                    <a:lnTo>
                      <a:pt x="21" y="16"/>
                    </a:lnTo>
                    <a:lnTo>
                      <a:pt x="21" y="128"/>
                    </a:lnTo>
                    <a:lnTo>
                      <a:pt x="20" y="132"/>
                    </a:lnTo>
                    <a:lnTo>
                      <a:pt x="18" y="134"/>
                    </a:lnTo>
                    <a:lnTo>
                      <a:pt x="16" y="138"/>
                    </a:lnTo>
                    <a:lnTo>
                      <a:pt x="11" y="140"/>
                    </a:lnTo>
                    <a:lnTo>
                      <a:pt x="0" y="140"/>
                    </a:lnTo>
                    <a:lnTo>
                      <a:pt x="0" y="144"/>
                    </a:lnTo>
                    <a:lnTo>
                      <a:pt x="84" y="144"/>
                    </a:lnTo>
                    <a:lnTo>
                      <a:pt x="96" y="142"/>
                    </a:lnTo>
                    <a:lnTo>
                      <a:pt x="112" y="136"/>
                    </a:lnTo>
                    <a:lnTo>
                      <a:pt x="57" y="136"/>
                    </a:lnTo>
                    <a:lnTo>
                      <a:pt x="49" y="135"/>
                    </a:lnTo>
                    <a:lnTo>
                      <a:pt x="41" y="133"/>
                    </a:lnTo>
                    <a:lnTo>
                      <a:pt x="41" y="74"/>
                    </a:lnTo>
                    <a:lnTo>
                      <a:pt x="43" y="74"/>
                    </a:lnTo>
                    <a:lnTo>
                      <a:pt x="45" y="74"/>
                    </a:lnTo>
                    <a:lnTo>
                      <a:pt x="52" y="74"/>
                    </a:lnTo>
                    <a:lnTo>
                      <a:pt x="109" y="74"/>
                    </a:lnTo>
                    <a:lnTo>
                      <a:pt x="107" y="73"/>
                    </a:lnTo>
                    <a:lnTo>
                      <a:pt x="97" y="70"/>
                    </a:lnTo>
                    <a:lnTo>
                      <a:pt x="105" y="68"/>
                    </a:lnTo>
                    <a:lnTo>
                      <a:pt x="108" y="66"/>
                    </a:lnTo>
                    <a:lnTo>
                      <a:pt x="57" y="66"/>
                    </a:lnTo>
                    <a:lnTo>
                      <a:pt x="47" y="65"/>
                    </a:lnTo>
                    <a:lnTo>
                      <a:pt x="44" y="65"/>
                    </a:lnTo>
                    <a:lnTo>
                      <a:pt x="41" y="64"/>
                    </a:lnTo>
                    <a:lnTo>
                      <a:pt x="41" y="10"/>
                    </a:lnTo>
                    <a:lnTo>
                      <a:pt x="47" y="8"/>
                    </a:lnTo>
                    <a:lnTo>
                      <a:pt x="53" y="7"/>
                    </a:lnTo>
                    <a:lnTo>
                      <a:pt x="104" y="7"/>
                    </a:lnTo>
                    <a:lnTo>
                      <a:pt x="100" y="5"/>
                    </a:lnTo>
                    <a:lnTo>
                      <a:pt x="90" y="3"/>
                    </a:lnTo>
                    <a:lnTo>
                      <a:pt x="83" y="1"/>
                    </a:lnTo>
                    <a:lnTo>
                      <a:pt x="74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841" name="Freeform 627"/>
              <p:cNvSpPr>
                <a:spLocks/>
              </p:cNvSpPr>
              <p:nvPr/>
            </p:nvSpPr>
            <p:spPr bwMode="auto">
              <a:xfrm>
                <a:off x="5274" y="5729"/>
                <a:ext cx="129" cy="144"/>
              </a:xfrm>
              <a:custGeom>
                <a:avLst/>
                <a:gdLst>
                  <a:gd name="T0" fmla="*/ 109 w 129"/>
                  <a:gd name="T1" fmla="*/ 5803 h 144"/>
                  <a:gd name="T2" fmla="*/ 70 w 129"/>
                  <a:gd name="T3" fmla="*/ 5803 h 144"/>
                  <a:gd name="T4" fmla="*/ 78 w 129"/>
                  <a:gd name="T5" fmla="*/ 5804 h 144"/>
                  <a:gd name="T6" fmla="*/ 85 w 129"/>
                  <a:gd name="T7" fmla="*/ 5807 h 144"/>
                  <a:gd name="T8" fmla="*/ 92 w 129"/>
                  <a:gd name="T9" fmla="*/ 5810 h 144"/>
                  <a:gd name="T10" fmla="*/ 97 w 129"/>
                  <a:gd name="T11" fmla="*/ 5814 h 144"/>
                  <a:gd name="T12" fmla="*/ 100 w 129"/>
                  <a:gd name="T13" fmla="*/ 5819 h 144"/>
                  <a:gd name="T14" fmla="*/ 103 w 129"/>
                  <a:gd name="T15" fmla="*/ 5824 h 144"/>
                  <a:gd name="T16" fmla="*/ 105 w 129"/>
                  <a:gd name="T17" fmla="*/ 5830 h 144"/>
                  <a:gd name="T18" fmla="*/ 105 w 129"/>
                  <a:gd name="T19" fmla="*/ 5844 h 144"/>
                  <a:gd name="T20" fmla="*/ 101 w 129"/>
                  <a:gd name="T21" fmla="*/ 5851 h 144"/>
                  <a:gd name="T22" fmla="*/ 95 w 129"/>
                  <a:gd name="T23" fmla="*/ 5857 h 144"/>
                  <a:gd name="T24" fmla="*/ 88 w 129"/>
                  <a:gd name="T25" fmla="*/ 5862 h 144"/>
                  <a:gd name="T26" fmla="*/ 78 w 129"/>
                  <a:gd name="T27" fmla="*/ 5865 h 144"/>
                  <a:gd name="T28" fmla="*/ 112 w 129"/>
                  <a:gd name="T29" fmla="*/ 5865 h 144"/>
                  <a:gd name="T30" fmla="*/ 118 w 129"/>
                  <a:gd name="T31" fmla="*/ 5860 h 144"/>
                  <a:gd name="T32" fmla="*/ 127 w 129"/>
                  <a:gd name="T33" fmla="*/ 5847 h 144"/>
                  <a:gd name="T34" fmla="*/ 129 w 129"/>
                  <a:gd name="T35" fmla="*/ 5841 h 144"/>
                  <a:gd name="T36" fmla="*/ 129 w 129"/>
                  <a:gd name="T37" fmla="*/ 5824 h 144"/>
                  <a:gd name="T38" fmla="*/ 126 w 129"/>
                  <a:gd name="T39" fmla="*/ 5816 h 144"/>
                  <a:gd name="T40" fmla="*/ 119 w 129"/>
                  <a:gd name="T41" fmla="*/ 5810 h 144"/>
                  <a:gd name="T42" fmla="*/ 114 w 129"/>
                  <a:gd name="T43" fmla="*/ 5805 h 144"/>
                  <a:gd name="T44" fmla="*/ 109 w 129"/>
                  <a:gd name="T45" fmla="*/ 5803 h 14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29" h="144">
                    <a:moveTo>
                      <a:pt x="109" y="74"/>
                    </a:moveTo>
                    <a:lnTo>
                      <a:pt x="70" y="74"/>
                    </a:lnTo>
                    <a:lnTo>
                      <a:pt x="78" y="75"/>
                    </a:lnTo>
                    <a:lnTo>
                      <a:pt x="85" y="78"/>
                    </a:lnTo>
                    <a:lnTo>
                      <a:pt x="92" y="81"/>
                    </a:lnTo>
                    <a:lnTo>
                      <a:pt x="97" y="85"/>
                    </a:lnTo>
                    <a:lnTo>
                      <a:pt x="100" y="90"/>
                    </a:lnTo>
                    <a:lnTo>
                      <a:pt x="103" y="95"/>
                    </a:lnTo>
                    <a:lnTo>
                      <a:pt x="105" y="101"/>
                    </a:lnTo>
                    <a:lnTo>
                      <a:pt x="105" y="115"/>
                    </a:lnTo>
                    <a:lnTo>
                      <a:pt x="101" y="122"/>
                    </a:lnTo>
                    <a:lnTo>
                      <a:pt x="95" y="128"/>
                    </a:lnTo>
                    <a:lnTo>
                      <a:pt x="88" y="133"/>
                    </a:lnTo>
                    <a:lnTo>
                      <a:pt x="78" y="136"/>
                    </a:lnTo>
                    <a:lnTo>
                      <a:pt x="112" y="136"/>
                    </a:lnTo>
                    <a:lnTo>
                      <a:pt x="118" y="131"/>
                    </a:lnTo>
                    <a:lnTo>
                      <a:pt x="127" y="118"/>
                    </a:lnTo>
                    <a:lnTo>
                      <a:pt x="129" y="112"/>
                    </a:lnTo>
                    <a:lnTo>
                      <a:pt x="129" y="95"/>
                    </a:lnTo>
                    <a:lnTo>
                      <a:pt x="126" y="87"/>
                    </a:lnTo>
                    <a:lnTo>
                      <a:pt x="119" y="81"/>
                    </a:lnTo>
                    <a:lnTo>
                      <a:pt x="114" y="76"/>
                    </a:lnTo>
                    <a:lnTo>
                      <a:pt x="109" y="74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842" name="Freeform 628"/>
              <p:cNvSpPr>
                <a:spLocks/>
              </p:cNvSpPr>
              <p:nvPr/>
            </p:nvSpPr>
            <p:spPr bwMode="auto">
              <a:xfrm>
                <a:off x="5274" y="5729"/>
                <a:ext cx="129" cy="144"/>
              </a:xfrm>
              <a:custGeom>
                <a:avLst/>
                <a:gdLst>
                  <a:gd name="T0" fmla="*/ 104 w 129"/>
                  <a:gd name="T1" fmla="*/ 5736 h 144"/>
                  <a:gd name="T2" fmla="*/ 73 w 129"/>
                  <a:gd name="T3" fmla="*/ 5736 h 144"/>
                  <a:gd name="T4" fmla="*/ 83 w 129"/>
                  <a:gd name="T5" fmla="*/ 5739 h 144"/>
                  <a:gd name="T6" fmla="*/ 90 w 129"/>
                  <a:gd name="T7" fmla="*/ 5745 h 144"/>
                  <a:gd name="T8" fmla="*/ 97 w 129"/>
                  <a:gd name="T9" fmla="*/ 5751 h 144"/>
                  <a:gd name="T10" fmla="*/ 100 w 129"/>
                  <a:gd name="T11" fmla="*/ 5758 h 144"/>
                  <a:gd name="T12" fmla="*/ 100 w 129"/>
                  <a:gd name="T13" fmla="*/ 5772 h 144"/>
                  <a:gd name="T14" fmla="*/ 99 w 129"/>
                  <a:gd name="T15" fmla="*/ 5777 h 144"/>
                  <a:gd name="T16" fmla="*/ 96 w 129"/>
                  <a:gd name="T17" fmla="*/ 5782 h 144"/>
                  <a:gd name="T18" fmla="*/ 94 w 129"/>
                  <a:gd name="T19" fmla="*/ 5786 h 144"/>
                  <a:gd name="T20" fmla="*/ 89 w 129"/>
                  <a:gd name="T21" fmla="*/ 5789 h 144"/>
                  <a:gd name="T22" fmla="*/ 84 w 129"/>
                  <a:gd name="T23" fmla="*/ 5792 h 144"/>
                  <a:gd name="T24" fmla="*/ 79 w 129"/>
                  <a:gd name="T25" fmla="*/ 5794 h 144"/>
                  <a:gd name="T26" fmla="*/ 71 w 129"/>
                  <a:gd name="T27" fmla="*/ 5795 h 144"/>
                  <a:gd name="T28" fmla="*/ 108 w 129"/>
                  <a:gd name="T29" fmla="*/ 5795 h 144"/>
                  <a:gd name="T30" fmla="*/ 112 w 129"/>
                  <a:gd name="T31" fmla="*/ 5792 h 144"/>
                  <a:gd name="T32" fmla="*/ 120 w 129"/>
                  <a:gd name="T33" fmla="*/ 5781 h 144"/>
                  <a:gd name="T34" fmla="*/ 122 w 129"/>
                  <a:gd name="T35" fmla="*/ 5775 h 144"/>
                  <a:gd name="T36" fmla="*/ 122 w 129"/>
                  <a:gd name="T37" fmla="*/ 5759 h 144"/>
                  <a:gd name="T38" fmla="*/ 120 w 129"/>
                  <a:gd name="T39" fmla="*/ 5752 h 144"/>
                  <a:gd name="T40" fmla="*/ 114 w 129"/>
                  <a:gd name="T41" fmla="*/ 5745 h 144"/>
                  <a:gd name="T42" fmla="*/ 109 w 129"/>
                  <a:gd name="T43" fmla="*/ 5739 h 144"/>
                  <a:gd name="T44" fmla="*/ 104 w 129"/>
                  <a:gd name="T45" fmla="*/ 5736 h 14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29" h="144">
                    <a:moveTo>
                      <a:pt x="104" y="7"/>
                    </a:moveTo>
                    <a:lnTo>
                      <a:pt x="73" y="7"/>
                    </a:lnTo>
                    <a:lnTo>
                      <a:pt x="83" y="10"/>
                    </a:lnTo>
                    <a:lnTo>
                      <a:pt x="90" y="16"/>
                    </a:lnTo>
                    <a:lnTo>
                      <a:pt x="97" y="22"/>
                    </a:lnTo>
                    <a:lnTo>
                      <a:pt x="100" y="29"/>
                    </a:lnTo>
                    <a:lnTo>
                      <a:pt x="100" y="43"/>
                    </a:lnTo>
                    <a:lnTo>
                      <a:pt x="99" y="48"/>
                    </a:lnTo>
                    <a:lnTo>
                      <a:pt x="96" y="53"/>
                    </a:lnTo>
                    <a:lnTo>
                      <a:pt x="94" y="57"/>
                    </a:lnTo>
                    <a:lnTo>
                      <a:pt x="89" y="60"/>
                    </a:lnTo>
                    <a:lnTo>
                      <a:pt x="84" y="63"/>
                    </a:lnTo>
                    <a:lnTo>
                      <a:pt x="79" y="65"/>
                    </a:lnTo>
                    <a:lnTo>
                      <a:pt x="71" y="66"/>
                    </a:lnTo>
                    <a:lnTo>
                      <a:pt x="108" y="66"/>
                    </a:lnTo>
                    <a:lnTo>
                      <a:pt x="112" y="63"/>
                    </a:lnTo>
                    <a:lnTo>
                      <a:pt x="120" y="52"/>
                    </a:lnTo>
                    <a:lnTo>
                      <a:pt x="122" y="46"/>
                    </a:lnTo>
                    <a:lnTo>
                      <a:pt x="122" y="30"/>
                    </a:lnTo>
                    <a:lnTo>
                      <a:pt x="120" y="23"/>
                    </a:lnTo>
                    <a:lnTo>
                      <a:pt x="114" y="16"/>
                    </a:lnTo>
                    <a:lnTo>
                      <a:pt x="109" y="10"/>
                    </a:lnTo>
                    <a:lnTo>
                      <a:pt x="104" y="7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825" name="Group 629"/>
            <p:cNvGrpSpPr>
              <a:grpSpLocks/>
            </p:cNvGrpSpPr>
            <p:nvPr/>
          </p:nvGrpSpPr>
          <p:grpSpPr bwMode="auto">
            <a:xfrm>
              <a:off x="4835" y="7076"/>
              <a:ext cx="135" cy="128"/>
              <a:chOff x="4835" y="7076"/>
              <a:chExt cx="135" cy="128"/>
            </a:xfrm>
          </p:grpSpPr>
          <p:sp>
            <p:nvSpPr>
              <p:cNvPr id="60837" name="Freeform 630"/>
              <p:cNvSpPr>
                <a:spLocks/>
              </p:cNvSpPr>
              <p:nvPr/>
            </p:nvSpPr>
            <p:spPr bwMode="auto">
              <a:xfrm>
                <a:off x="4835" y="7076"/>
                <a:ext cx="135" cy="128"/>
              </a:xfrm>
              <a:custGeom>
                <a:avLst/>
                <a:gdLst>
                  <a:gd name="T0" fmla="*/ 62 w 135"/>
                  <a:gd name="T1" fmla="*/ 7076 h 128"/>
                  <a:gd name="T2" fmla="*/ 3 w 135"/>
                  <a:gd name="T3" fmla="*/ 7076 h 128"/>
                  <a:gd name="T4" fmla="*/ 3 w 135"/>
                  <a:gd name="T5" fmla="*/ 7079 h 128"/>
                  <a:gd name="T6" fmla="*/ 9 w 135"/>
                  <a:gd name="T7" fmla="*/ 7080 h 128"/>
                  <a:gd name="T8" fmla="*/ 14 w 135"/>
                  <a:gd name="T9" fmla="*/ 7081 h 128"/>
                  <a:gd name="T10" fmla="*/ 19 w 135"/>
                  <a:gd name="T11" fmla="*/ 7084 h 128"/>
                  <a:gd name="T12" fmla="*/ 24 w 135"/>
                  <a:gd name="T13" fmla="*/ 7088 h 128"/>
                  <a:gd name="T14" fmla="*/ 30 w 135"/>
                  <a:gd name="T15" fmla="*/ 7094 h 128"/>
                  <a:gd name="T16" fmla="*/ 61 w 135"/>
                  <a:gd name="T17" fmla="*/ 7141 h 128"/>
                  <a:gd name="T18" fmla="*/ 32 w 135"/>
                  <a:gd name="T19" fmla="*/ 7179 h 128"/>
                  <a:gd name="T20" fmla="*/ 0 w 135"/>
                  <a:gd name="T21" fmla="*/ 7200 h 128"/>
                  <a:gd name="T22" fmla="*/ 0 w 135"/>
                  <a:gd name="T23" fmla="*/ 7204 h 128"/>
                  <a:gd name="T24" fmla="*/ 45 w 135"/>
                  <a:gd name="T25" fmla="*/ 7204 h 128"/>
                  <a:gd name="T26" fmla="*/ 45 w 135"/>
                  <a:gd name="T27" fmla="*/ 7200 h 128"/>
                  <a:gd name="T28" fmla="*/ 41 w 135"/>
                  <a:gd name="T29" fmla="*/ 7200 h 128"/>
                  <a:gd name="T30" fmla="*/ 38 w 135"/>
                  <a:gd name="T31" fmla="*/ 7199 h 128"/>
                  <a:gd name="T32" fmla="*/ 34 w 135"/>
                  <a:gd name="T33" fmla="*/ 7197 h 128"/>
                  <a:gd name="T34" fmla="*/ 33 w 135"/>
                  <a:gd name="T35" fmla="*/ 7195 h 128"/>
                  <a:gd name="T36" fmla="*/ 34 w 135"/>
                  <a:gd name="T37" fmla="*/ 7190 h 128"/>
                  <a:gd name="T38" fmla="*/ 34 w 135"/>
                  <a:gd name="T39" fmla="*/ 7189 h 128"/>
                  <a:gd name="T40" fmla="*/ 35 w 135"/>
                  <a:gd name="T41" fmla="*/ 7188 h 128"/>
                  <a:gd name="T42" fmla="*/ 36 w 135"/>
                  <a:gd name="T43" fmla="*/ 7185 h 128"/>
                  <a:gd name="T44" fmla="*/ 66 w 135"/>
                  <a:gd name="T45" fmla="*/ 7148 h 128"/>
                  <a:gd name="T46" fmla="*/ 87 w 135"/>
                  <a:gd name="T47" fmla="*/ 7148 h 128"/>
                  <a:gd name="T48" fmla="*/ 77 w 135"/>
                  <a:gd name="T49" fmla="*/ 7133 h 128"/>
                  <a:gd name="T50" fmla="*/ 83 w 135"/>
                  <a:gd name="T51" fmla="*/ 7126 h 128"/>
                  <a:gd name="T52" fmla="*/ 73 w 135"/>
                  <a:gd name="T53" fmla="*/ 7126 h 128"/>
                  <a:gd name="T54" fmla="*/ 53 w 135"/>
                  <a:gd name="T55" fmla="*/ 7097 h 128"/>
                  <a:gd name="T56" fmla="*/ 50 w 135"/>
                  <a:gd name="T57" fmla="*/ 7093 h 128"/>
                  <a:gd name="T58" fmla="*/ 49 w 135"/>
                  <a:gd name="T59" fmla="*/ 7090 h 128"/>
                  <a:gd name="T60" fmla="*/ 49 w 135"/>
                  <a:gd name="T61" fmla="*/ 7085 h 128"/>
                  <a:gd name="T62" fmla="*/ 50 w 135"/>
                  <a:gd name="T63" fmla="*/ 7083 h 128"/>
                  <a:gd name="T64" fmla="*/ 52 w 135"/>
                  <a:gd name="T65" fmla="*/ 7082 h 128"/>
                  <a:gd name="T66" fmla="*/ 53 w 135"/>
                  <a:gd name="T67" fmla="*/ 7080 h 128"/>
                  <a:gd name="T68" fmla="*/ 57 w 135"/>
                  <a:gd name="T69" fmla="*/ 7080 h 128"/>
                  <a:gd name="T70" fmla="*/ 62 w 135"/>
                  <a:gd name="T71" fmla="*/ 7079 h 128"/>
                  <a:gd name="T72" fmla="*/ 62 w 135"/>
                  <a:gd name="T73" fmla="*/ 7076 h 12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35" h="128">
                    <a:moveTo>
                      <a:pt x="62" y="0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9" y="4"/>
                    </a:lnTo>
                    <a:lnTo>
                      <a:pt x="14" y="5"/>
                    </a:lnTo>
                    <a:lnTo>
                      <a:pt x="19" y="8"/>
                    </a:lnTo>
                    <a:lnTo>
                      <a:pt x="24" y="12"/>
                    </a:lnTo>
                    <a:lnTo>
                      <a:pt x="30" y="18"/>
                    </a:lnTo>
                    <a:lnTo>
                      <a:pt x="61" y="65"/>
                    </a:lnTo>
                    <a:lnTo>
                      <a:pt x="32" y="103"/>
                    </a:lnTo>
                    <a:lnTo>
                      <a:pt x="0" y="124"/>
                    </a:lnTo>
                    <a:lnTo>
                      <a:pt x="0" y="128"/>
                    </a:lnTo>
                    <a:lnTo>
                      <a:pt x="45" y="128"/>
                    </a:lnTo>
                    <a:lnTo>
                      <a:pt x="45" y="124"/>
                    </a:lnTo>
                    <a:lnTo>
                      <a:pt x="41" y="124"/>
                    </a:lnTo>
                    <a:lnTo>
                      <a:pt x="38" y="123"/>
                    </a:lnTo>
                    <a:lnTo>
                      <a:pt x="34" y="121"/>
                    </a:lnTo>
                    <a:lnTo>
                      <a:pt x="33" y="119"/>
                    </a:lnTo>
                    <a:lnTo>
                      <a:pt x="34" y="114"/>
                    </a:lnTo>
                    <a:lnTo>
                      <a:pt x="34" y="113"/>
                    </a:lnTo>
                    <a:lnTo>
                      <a:pt x="35" y="112"/>
                    </a:lnTo>
                    <a:lnTo>
                      <a:pt x="36" y="109"/>
                    </a:lnTo>
                    <a:lnTo>
                      <a:pt x="66" y="72"/>
                    </a:lnTo>
                    <a:lnTo>
                      <a:pt x="87" y="72"/>
                    </a:lnTo>
                    <a:lnTo>
                      <a:pt x="77" y="57"/>
                    </a:lnTo>
                    <a:lnTo>
                      <a:pt x="83" y="50"/>
                    </a:lnTo>
                    <a:lnTo>
                      <a:pt x="73" y="50"/>
                    </a:lnTo>
                    <a:lnTo>
                      <a:pt x="53" y="21"/>
                    </a:lnTo>
                    <a:lnTo>
                      <a:pt x="50" y="17"/>
                    </a:lnTo>
                    <a:lnTo>
                      <a:pt x="49" y="14"/>
                    </a:lnTo>
                    <a:lnTo>
                      <a:pt x="49" y="9"/>
                    </a:lnTo>
                    <a:lnTo>
                      <a:pt x="50" y="7"/>
                    </a:lnTo>
                    <a:lnTo>
                      <a:pt x="52" y="6"/>
                    </a:lnTo>
                    <a:lnTo>
                      <a:pt x="53" y="4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2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838" name="Freeform 631"/>
              <p:cNvSpPr>
                <a:spLocks/>
              </p:cNvSpPr>
              <p:nvPr/>
            </p:nvSpPr>
            <p:spPr bwMode="auto">
              <a:xfrm>
                <a:off x="4835" y="7076"/>
                <a:ext cx="135" cy="128"/>
              </a:xfrm>
              <a:custGeom>
                <a:avLst/>
                <a:gdLst>
                  <a:gd name="T0" fmla="*/ 87 w 135"/>
                  <a:gd name="T1" fmla="*/ 7148 h 128"/>
                  <a:gd name="T2" fmla="*/ 66 w 135"/>
                  <a:gd name="T3" fmla="*/ 7148 h 128"/>
                  <a:gd name="T4" fmla="*/ 87 w 135"/>
                  <a:gd name="T5" fmla="*/ 7180 h 128"/>
                  <a:gd name="T6" fmla="*/ 91 w 135"/>
                  <a:gd name="T7" fmla="*/ 7185 h 128"/>
                  <a:gd name="T8" fmla="*/ 92 w 135"/>
                  <a:gd name="T9" fmla="*/ 7188 h 128"/>
                  <a:gd name="T10" fmla="*/ 93 w 135"/>
                  <a:gd name="T11" fmla="*/ 7190 h 128"/>
                  <a:gd name="T12" fmla="*/ 93 w 135"/>
                  <a:gd name="T13" fmla="*/ 7195 h 128"/>
                  <a:gd name="T14" fmla="*/ 93 w 135"/>
                  <a:gd name="T15" fmla="*/ 7196 h 128"/>
                  <a:gd name="T16" fmla="*/ 92 w 135"/>
                  <a:gd name="T17" fmla="*/ 7197 h 128"/>
                  <a:gd name="T18" fmla="*/ 91 w 135"/>
                  <a:gd name="T19" fmla="*/ 7198 h 128"/>
                  <a:gd name="T20" fmla="*/ 90 w 135"/>
                  <a:gd name="T21" fmla="*/ 7199 h 128"/>
                  <a:gd name="T22" fmla="*/ 89 w 135"/>
                  <a:gd name="T23" fmla="*/ 7199 h 128"/>
                  <a:gd name="T24" fmla="*/ 87 w 135"/>
                  <a:gd name="T25" fmla="*/ 7200 h 128"/>
                  <a:gd name="T26" fmla="*/ 85 w 135"/>
                  <a:gd name="T27" fmla="*/ 7200 h 128"/>
                  <a:gd name="T28" fmla="*/ 81 w 135"/>
                  <a:gd name="T29" fmla="*/ 7200 h 128"/>
                  <a:gd name="T30" fmla="*/ 81 w 135"/>
                  <a:gd name="T31" fmla="*/ 7204 h 128"/>
                  <a:gd name="T32" fmla="*/ 136 w 135"/>
                  <a:gd name="T33" fmla="*/ 7204 h 128"/>
                  <a:gd name="T34" fmla="*/ 136 w 135"/>
                  <a:gd name="T35" fmla="*/ 7200 h 128"/>
                  <a:gd name="T36" fmla="*/ 130 w 135"/>
                  <a:gd name="T37" fmla="*/ 7200 h 128"/>
                  <a:gd name="T38" fmla="*/ 125 w 135"/>
                  <a:gd name="T39" fmla="*/ 7198 h 128"/>
                  <a:gd name="T40" fmla="*/ 122 w 135"/>
                  <a:gd name="T41" fmla="*/ 7195 h 128"/>
                  <a:gd name="T42" fmla="*/ 118 w 135"/>
                  <a:gd name="T43" fmla="*/ 7192 h 128"/>
                  <a:gd name="T44" fmla="*/ 112 w 135"/>
                  <a:gd name="T45" fmla="*/ 7185 h 128"/>
                  <a:gd name="T46" fmla="*/ 105 w 135"/>
                  <a:gd name="T47" fmla="*/ 7174 h 128"/>
                  <a:gd name="T48" fmla="*/ 87 w 135"/>
                  <a:gd name="T49" fmla="*/ 7148 h 12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35" h="128">
                    <a:moveTo>
                      <a:pt x="87" y="72"/>
                    </a:moveTo>
                    <a:lnTo>
                      <a:pt x="66" y="72"/>
                    </a:lnTo>
                    <a:lnTo>
                      <a:pt x="87" y="104"/>
                    </a:lnTo>
                    <a:lnTo>
                      <a:pt x="91" y="109"/>
                    </a:lnTo>
                    <a:lnTo>
                      <a:pt x="92" y="112"/>
                    </a:lnTo>
                    <a:lnTo>
                      <a:pt x="93" y="114"/>
                    </a:lnTo>
                    <a:lnTo>
                      <a:pt x="93" y="119"/>
                    </a:lnTo>
                    <a:lnTo>
                      <a:pt x="93" y="120"/>
                    </a:lnTo>
                    <a:lnTo>
                      <a:pt x="92" y="121"/>
                    </a:lnTo>
                    <a:lnTo>
                      <a:pt x="91" y="122"/>
                    </a:lnTo>
                    <a:lnTo>
                      <a:pt x="90" y="123"/>
                    </a:lnTo>
                    <a:lnTo>
                      <a:pt x="89" y="123"/>
                    </a:lnTo>
                    <a:lnTo>
                      <a:pt x="87" y="124"/>
                    </a:lnTo>
                    <a:lnTo>
                      <a:pt x="85" y="124"/>
                    </a:lnTo>
                    <a:lnTo>
                      <a:pt x="81" y="124"/>
                    </a:lnTo>
                    <a:lnTo>
                      <a:pt x="81" y="128"/>
                    </a:lnTo>
                    <a:lnTo>
                      <a:pt x="136" y="128"/>
                    </a:lnTo>
                    <a:lnTo>
                      <a:pt x="136" y="124"/>
                    </a:lnTo>
                    <a:lnTo>
                      <a:pt x="130" y="124"/>
                    </a:lnTo>
                    <a:lnTo>
                      <a:pt x="125" y="122"/>
                    </a:lnTo>
                    <a:lnTo>
                      <a:pt x="122" y="119"/>
                    </a:lnTo>
                    <a:lnTo>
                      <a:pt x="118" y="116"/>
                    </a:lnTo>
                    <a:lnTo>
                      <a:pt x="112" y="109"/>
                    </a:lnTo>
                    <a:lnTo>
                      <a:pt x="105" y="98"/>
                    </a:lnTo>
                    <a:lnTo>
                      <a:pt x="87" y="72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839" name="Freeform 632"/>
              <p:cNvSpPr>
                <a:spLocks/>
              </p:cNvSpPr>
              <p:nvPr/>
            </p:nvSpPr>
            <p:spPr bwMode="auto">
              <a:xfrm>
                <a:off x="4835" y="7076"/>
                <a:ext cx="135" cy="128"/>
              </a:xfrm>
              <a:custGeom>
                <a:avLst/>
                <a:gdLst>
                  <a:gd name="T0" fmla="*/ 133 w 135"/>
                  <a:gd name="T1" fmla="*/ 7076 h 128"/>
                  <a:gd name="T2" fmla="*/ 87 w 135"/>
                  <a:gd name="T3" fmla="*/ 7076 h 128"/>
                  <a:gd name="T4" fmla="*/ 87 w 135"/>
                  <a:gd name="T5" fmla="*/ 7079 h 128"/>
                  <a:gd name="T6" fmla="*/ 92 w 135"/>
                  <a:gd name="T7" fmla="*/ 7079 h 128"/>
                  <a:gd name="T8" fmla="*/ 95 w 135"/>
                  <a:gd name="T9" fmla="*/ 7080 h 128"/>
                  <a:gd name="T10" fmla="*/ 96 w 135"/>
                  <a:gd name="T11" fmla="*/ 7080 h 128"/>
                  <a:gd name="T12" fmla="*/ 98 w 135"/>
                  <a:gd name="T13" fmla="*/ 7081 h 128"/>
                  <a:gd name="T14" fmla="*/ 99 w 135"/>
                  <a:gd name="T15" fmla="*/ 7082 h 128"/>
                  <a:gd name="T16" fmla="*/ 100 w 135"/>
                  <a:gd name="T17" fmla="*/ 7083 h 128"/>
                  <a:gd name="T18" fmla="*/ 101 w 135"/>
                  <a:gd name="T19" fmla="*/ 7084 h 128"/>
                  <a:gd name="T20" fmla="*/ 101 w 135"/>
                  <a:gd name="T21" fmla="*/ 7085 h 128"/>
                  <a:gd name="T22" fmla="*/ 101 w 135"/>
                  <a:gd name="T23" fmla="*/ 7088 h 128"/>
                  <a:gd name="T24" fmla="*/ 101 w 135"/>
                  <a:gd name="T25" fmla="*/ 7089 h 128"/>
                  <a:gd name="T26" fmla="*/ 101 w 135"/>
                  <a:gd name="T27" fmla="*/ 7090 h 128"/>
                  <a:gd name="T28" fmla="*/ 100 w 135"/>
                  <a:gd name="T29" fmla="*/ 7090 h 128"/>
                  <a:gd name="T30" fmla="*/ 100 w 135"/>
                  <a:gd name="T31" fmla="*/ 7092 h 128"/>
                  <a:gd name="T32" fmla="*/ 98 w 135"/>
                  <a:gd name="T33" fmla="*/ 7094 h 128"/>
                  <a:gd name="T34" fmla="*/ 95 w 135"/>
                  <a:gd name="T35" fmla="*/ 7098 h 128"/>
                  <a:gd name="T36" fmla="*/ 73 w 135"/>
                  <a:gd name="T37" fmla="*/ 7126 h 128"/>
                  <a:gd name="T38" fmla="*/ 83 w 135"/>
                  <a:gd name="T39" fmla="*/ 7126 h 128"/>
                  <a:gd name="T40" fmla="*/ 103 w 135"/>
                  <a:gd name="T41" fmla="*/ 7101 h 128"/>
                  <a:gd name="T42" fmla="*/ 108 w 135"/>
                  <a:gd name="T43" fmla="*/ 7094 h 128"/>
                  <a:gd name="T44" fmla="*/ 112 w 135"/>
                  <a:gd name="T45" fmla="*/ 7090 h 128"/>
                  <a:gd name="T46" fmla="*/ 133 w 135"/>
                  <a:gd name="T47" fmla="*/ 7079 h 128"/>
                  <a:gd name="T48" fmla="*/ 133 w 135"/>
                  <a:gd name="T49" fmla="*/ 7076 h 12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35" h="128">
                    <a:moveTo>
                      <a:pt x="133" y="0"/>
                    </a:moveTo>
                    <a:lnTo>
                      <a:pt x="87" y="0"/>
                    </a:lnTo>
                    <a:lnTo>
                      <a:pt x="87" y="3"/>
                    </a:lnTo>
                    <a:lnTo>
                      <a:pt x="92" y="3"/>
                    </a:lnTo>
                    <a:lnTo>
                      <a:pt x="95" y="4"/>
                    </a:lnTo>
                    <a:lnTo>
                      <a:pt x="96" y="4"/>
                    </a:lnTo>
                    <a:lnTo>
                      <a:pt x="98" y="5"/>
                    </a:lnTo>
                    <a:lnTo>
                      <a:pt x="99" y="6"/>
                    </a:lnTo>
                    <a:lnTo>
                      <a:pt x="100" y="7"/>
                    </a:lnTo>
                    <a:lnTo>
                      <a:pt x="101" y="8"/>
                    </a:lnTo>
                    <a:lnTo>
                      <a:pt x="101" y="9"/>
                    </a:lnTo>
                    <a:lnTo>
                      <a:pt x="101" y="12"/>
                    </a:lnTo>
                    <a:lnTo>
                      <a:pt x="101" y="13"/>
                    </a:lnTo>
                    <a:lnTo>
                      <a:pt x="101" y="14"/>
                    </a:lnTo>
                    <a:lnTo>
                      <a:pt x="100" y="14"/>
                    </a:lnTo>
                    <a:lnTo>
                      <a:pt x="100" y="16"/>
                    </a:lnTo>
                    <a:lnTo>
                      <a:pt x="98" y="18"/>
                    </a:lnTo>
                    <a:lnTo>
                      <a:pt x="95" y="22"/>
                    </a:lnTo>
                    <a:lnTo>
                      <a:pt x="73" y="50"/>
                    </a:lnTo>
                    <a:lnTo>
                      <a:pt x="83" y="50"/>
                    </a:lnTo>
                    <a:lnTo>
                      <a:pt x="103" y="25"/>
                    </a:lnTo>
                    <a:lnTo>
                      <a:pt x="108" y="18"/>
                    </a:lnTo>
                    <a:lnTo>
                      <a:pt x="112" y="14"/>
                    </a:lnTo>
                    <a:lnTo>
                      <a:pt x="133" y="3"/>
                    </a:lnTo>
                    <a:lnTo>
                      <a:pt x="133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826" name="Group 633"/>
            <p:cNvGrpSpPr>
              <a:grpSpLocks/>
            </p:cNvGrpSpPr>
            <p:nvPr/>
          </p:nvGrpSpPr>
          <p:grpSpPr bwMode="auto">
            <a:xfrm>
              <a:off x="4995" y="7074"/>
              <a:ext cx="50" cy="130"/>
              <a:chOff x="4995" y="7074"/>
              <a:chExt cx="50" cy="130"/>
            </a:xfrm>
          </p:grpSpPr>
          <p:sp>
            <p:nvSpPr>
              <p:cNvPr id="60835" name="Freeform 634"/>
              <p:cNvSpPr>
                <a:spLocks/>
              </p:cNvSpPr>
              <p:nvPr/>
            </p:nvSpPr>
            <p:spPr bwMode="auto">
              <a:xfrm>
                <a:off x="4995" y="7074"/>
                <a:ext cx="50" cy="130"/>
              </a:xfrm>
              <a:custGeom>
                <a:avLst/>
                <a:gdLst>
                  <a:gd name="T0" fmla="*/ 35 w 50"/>
                  <a:gd name="T1" fmla="*/ 7089 h 130"/>
                  <a:gd name="T2" fmla="*/ 13 w 50"/>
                  <a:gd name="T3" fmla="*/ 7089 h 130"/>
                  <a:gd name="T4" fmla="*/ 15 w 50"/>
                  <a:gd name="T5" fmla="*/ 7089 h 130"/>
                  <a:gd name="T6" fmla="*/ 17 w 50"/>
                  <a:gd name="T7" fmla="*/ 7091 h 130"/>
                  <a:gd name="T8" fmla="*/ 18 w 50"/>
                  <a:gd name="T9" fmla="*/ 7092 h 130"/>
                  <a:gd name="T10" fmla="*/ 19 w 50"/>
                  <a:gd name="T11" fmla="*/ 7097 h 130"/>
                  <a:gd name="T12" fmla="*/ 19 w 50"/>
                  <a:gd name="T13" fmla="*/ 7103 h 130"/>
                  <a:gd name="T14" fmla="*/ 19 w 50"/>
                  <a:gd name="T15" fmla="*/ 7189 h 130"/>
                  <a:gd name="T16" fmla="*/ 3 w 50"/>
                  <a:gd name="T17" fmla="*/ 7200 h 130"/>
                  <a:gd name="T18" fmla="*/ 3 w 50"/>
                  <a:gd name="T19" fmla="*/ 7204 h 130"/>
                  <a:gd name="T20" fmla="*/ 51 w 50"/>
                  <a:gd name="T21" fmla="*/ 7204 h 130"/>
                  <a:gd name="T22" fmla="*/ 51 w 50"/>
                  <a:gd name="T23" fmla="*/ 7200 h 130"/>
                  <a:gd name="T24" fmla="*/ 45 w 50"/>
                  <a:gd name="T25" fmla="*/ 7200 h 130"/>
                  <a:gd name="T26" fmla="*/ 41 w 50"/>
                  <a:gd name="T27" fmla="*/ 7200 h 130"/>
                  <a:gd name="T28" fmla="*/ 37 w 50"/>
                  <a:gd name="T29" fmla="*/ 7198 h 130"/>
                  <a:gd name="T30" fmla="*/ 36 w 50"/>
                  <a:gd name="T31" fmla="*/ 7196 h 130"/>
                  <a:gd name="T32" fmla="*/ 35 w 50"/>
                  <a:gd name="T33" fmla="*/ 7193 h 130"/>
                  <a:gd name="T34" fmla="*/ 35 w 50"/>
                  <a:gd name="T35" fmla="*/ 7189 h 130"/>
                  <a:gd name="T36" fmla="*/ 35 w 50"/>
                  <a:gd name="T37" fmla="*/ 7089 h 13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50" h="130">
                    <a:moveTo>
                      <a:pt x="35" y="15"/>
                    </a:moveTo>
                    <a:lnTo>
                      <a:pt x="13" y="15"/>
                    </a:lnTo>
                    <a:lnTo>
                      <a:pt x="15" y="15"/>
                    </a:lnTo>
                    <a:lnTo>
                      <a:pt x="17" y="17"/>
                    </a:lnTo>
                    <a:lnTo>
                      <a:pt x="18" y="18"/>
                    </a:lnTo>
                    <a:lnTo>
                      <a:pt x="19" y="23"/>
                    </a:lnTo>
                    <a:lnTo>
                      <a:pt x="19" y="29"/>
                    </a:lnTo>
                    <a:lnTo>
                      <a:pt x="19" y="115"/>
                    </a:lnTo>
                    <a:lnTo>
                      <a:pt x="3" y="126"/>
                    </a:lnTo>
                    <a:lnTo>
                      <a:pt x="3" y="130"/>
                    </a:lnTo>
                    <a:lnTo>
                      <a:pt x="51" y="130"/>
                    </a:lnTo>
                    <a:lnTo>
                      <a:pt x="51" y="126"/>
                    </a:lnTo>
                    <a:lnTo>
                      <a:pt x="45" y="126"/>
                    </a:lnTo>
                    <a:lnTo>
                      <a:pt x="41" y="126"/>
                    </a:lnTo>
                    <a:lnTo>
                      <a:pt x="37" y="124"/>
                    </a:lnTo>
                    <a:lnTo>
                      <a:pt x="36" y="122"/>
                    </a:lnTo>
                    <a:lnTo>
                      <a:pt x="35" y="119"/>
                    </a:lnTo>
                    <a:lnTo>
                      <a:pt x="35" y="115"/>
                    </a:lnTo>
                    <a:lnTo>
                      <a:pt x="35" y="15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836" name="Freeform 635"/>
              <p:cNvSpPr>
                <a:spLocks/>
              </p:cNvSpPr>
              <p:nvPr/>
            </p:nvSpPr>
            <p:spPr bwMode="auto">
              <a:xfrm>
                <a:off x="4995" y="7074"/>
                <a:ext cx="50" cy="130"/>
              </a:xfrm>
              <a:custGeom>
                <a:avLst/>
                <a:gdLst>
                  <a:gd name="T0" fmla="*/ 35 w 50"/>
                  <a:gd name="T1" fmla="*/ 7074 h 130"/>
                  <a:gd name="T2" fmla="*/ 32 w 50"/>
                  <a:gd name="T3" fmla="*/ 7074 h 130"/>
                  <a:gd name="T4" fmla="*/ 0 w 50"/>
                  <a:gd name="T5" fmla="*/ 7089 h 130"/>
                  <a:gd name="T6" fmla="*/ 2 w 50"/>
                  <a:gd name="T7" fmla="*/ 7091 h 130"/>
                  <a:gd name="T8" fmla="*/ 6 w 50"/>
                  <a:gd name="T9" fmla="*/ 7090 h 130"/>
                  <a:gd name="T10" fmla="*/ 9 w 50"/>
                  <a:gd name="T11" fmla="*/ 7089 h 130"/>
                  <a:gd name="T12" fmla="*/ 35 w 50"/>
                  <a:gd name="T13" fmla="*/ 7089 h 130"/>
                  <a:gd name="T14" fmla="*/ 35 w 50"/>
                  <a:gd name="T15" fmla="*/ 7074 h 1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0" h="130">
                    <a:moveTo>
                      <a:pt x="35" y="0"/>
                    </a:moveTo>
                    <a:lnTo>
                      <a:pt x="32" y="0"/>
                    </a:lnTo>
                    <a:lnTo>
                      <a:pt x="0" y="15"/>
                    </a:lnTo>
                    <a:lnTo>
                      <a:pt x="2" y="17"/>
                    </a:lnTo>
                    <a:lnTo>
                      <a:pt x="6" y="16"/>
                    </a:lnTo>
                    <a:lnTo>
                      <a:pt x="9" y="15"/>
                    </a:lnTo>
                    <a:lnTo>
                      <a:pt x="35" y="15"/>
                    </a:lnTo>
                    <a:lnTo>
                      <a:pt x="35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827" name="Group 636"/>
            <p:cNvGrpSpPr>
              <a:grpSpLocks/>
            </p:cNvGrpSpPr>
            <p:nvPr/>
          </p:nvGrpSpPr>
          <p:grpSpPr bwMode="auto">
            <a:xfrm>
              <a:off x="4380" y="7145"/>
              <a:ext cx="136" cy="128"/>
              <a:chOff x="4380" y="7145"/>
              <a:chExt cx="136" cy="128"/>
            </a:xfrm>
          </p:grpSpPr>
          <p:sp>
            <p:nvSpPr>
              <p:cNvPr id="60832" name="Freeform 637"/>
              <p:cNvSpPr>
                <a:spLocks/>
              </p:cNvSpPr>
              <p:nvPr/>
            </p:nvSpPr>
            <p:spPr bwMode="auto">
              <a:xfrm>
                <a:off x="4380" y="7145"/>
                <a:ext cx="136" cy="128"/>
              </a:xfrm>
              <a:custGeom>
                <a:avLst/>
                <a:gdLst>
                  <a:gd name="T0" fmla="*/ 62 w 136"/>
                  <a:gd name="T1" fmla="*/ 7145 h 128"/>
                  <a:gd name="T2" fmla="*/ 3 w 136"/>
                  <a:gd name="T3" fmla="*/ 7145 h 128"/>
                  <a:gd name="T4" fmla="*/ 3 w 136"/>
                  <a:gd name="T5" fmla="*/ 7149 h 128"/>
                  <a:gd name="T6" fmla="*/ 9 w 136"/>
                  <a:gd name="T7" fmla="*/ 7149 h 128"/>
                  <a:gd name="T8" fmla="*/ 15 w 136"/>
                  <a:gd name="T9" fmla="*/ 7151 h 128"/>
                  <a:gd name="T10" fmla="*/ 61 w 136"/>
                  <a:gd name="T11" fmla="*/ 7210 h 128"/>
                  <a:gd name="T12" fmla="*/ 32 w 136"/>
                  <a:gd name="T13" fmla="*/ 7248 h 128"/>
                  <a:gd name="T14" fmla="*/ 0 w 136"/>
                  <a:gd name="T15" fmla="*/ 7270 h 128"/>
                  <a:gd name="T16" fmla="*/ 0 w 136"/>
                  <a:gd name="T17" fmla="*/ 7273 h 128"/>
                  <a:gd name="T18" fmla="*/ 46 w 136"/>
                  <a:gd name="T19" fmla="*/ 7273 h 128"/>
                  <a:gd name="T20" fmla="*/ 46 w 136"/>
                  <a:gd name="T21" fmla="*/ 7270 h 128"/>
                  <a:gd name="T22" fmla="*/ 41 w 136"/>
                  <a:gd name="T23" fmla="*/ 7269 h 128"/>
                  <a:gd name="T24" fmla="*/ 38 w 136"/>
                  <a:gd name="T25" fmla="*/ 7269 h 128"/>
                  <a:gd name="T26" fmla="*/ 36 w 136"/>
                  <a:gd name="T27" fmla="*/ 7267 h 128"/>
                  <a:gd name="T28" fmla="*/ 34 w 136"/>
                  <a:gd name="T29" fmla="*/ 7266 h 128"/>
                  <a:gd name="T30" fmla="*/ 34 w 136"/>
                  <a:gd name="T31" fmla="*/ 7265 h 128"/>
                  <a:gd name="T32" fmla="*/ 34 w 136"/>
                  <a:gd name="T33" fmla="*/ 7260 h 128"/>
                  <a:gd name="T34" fmla="*/ 34 w 136"/>
                  <a:gd name="T35" fmla="*/ 7258 h 128"/>
                  <a:gd name="T36" fmla="*/ 35 w 136"/>
                  <a:gd name="T37" fmla="*/ 7257 h 128"/>
                  <a:gd name="T38" fmla="*/ 37 w 136"/>
                  <a:gd name="T39" fmla="*/ 7255 h 128"/>
                  <a:gd name="T40" fmla="*/ 66 w 136"/>
                  <a:gd name="T41" fmla="*/ 7217 h 128"/>
                  <a:gd name="T42" fmla="*/ 88 w 136"/>
                  <a:gd name="T43" fmla="*/ 7217 h 128"/>
                  <a:gd name="T44" fmla="*/ 78 w 136"/>
                  <a:gd name="T45" fmla="*/ 7202 h 128"/>
                  <a:gd name="T46" fmla="*/ 83 w 136"/>
                  <a:gd name="T47" fmla="*/ 7196 h 128"/>
                  <a:gd name="T48" fmla="*/ 73 w 136"/>
                  <a:gd name="T49" fmla="*/ 7196 h 128"/>
                  <a:gd name="T50" fmla="*/ 54 w 136"/>
                  <a:gd name="T51" fmla="*/ 7166 h 128"/>
                  <a:gd name="T52" fmla="*/ 51 w 136"/>
                  <a:gd name="T53" fmla="*/ 7162 h 128"/>
                  <a:gd name="T54" fmla="*/ 49 w 136"/>
                  <a:gd name="T55" fmla="*/ 7159 h 128"/>
                  <a:gd name="T56" fmla="*/ 49 w 136"/>
                  <a:gd name="T57" fmla="*/ 7154 h 128"/>
                  <a:gd name="T58" fmla="*/ 50 w 136"/>
                  <a:gd name="T59" fmla="*/ 7153 h 128"/>
                  <a:gd name="T60" fmla="*/ 52 w 136"/>
                  <a:gd name="T61" fmla="*/ 7151 h 128"/>
                  <a:gd name="T62" fmla="*/ 54 w 136"/>
                  <a:gd name="T63" fmla="*/ 7150 h 128"/>
                  <a:gd name="T64" fmla="*/ 57 w 136"/>
                  <a:gd name="T65" fmla="*/ 7149 h 128"/>
                  <a:gd name="T66" fmla="*/ 62 w 136"/>
                  <a:gd name="T67" fmla="*/ 7149 h 128"/>
                  <a:gd name="T68" fmla="*/ 62 w 136"/>
                  <a:gd name="T69" fmla="*/ 7145 h 12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6" h="128">
                    <a:moveTo>
                      <a:pt x="62" y="0"/>
                    </a:moveTo>
                    <a:lnTo>
                      <a:pt x="3" y="0"/>
                    </a:lnTo>
                    <a:lnTo>
                      <a:pt x="3" y="4"/>
                    </a:lnTo>
                    <a:lnTo>
                      <a:pt x="9" y="4"/>
                    </a:lnTo>
                    <a:lnTo>
                      <a:pt x="15" y="6"/>
                    </a:lnTo>
                    <a:lnTo>
                      <a:pt x="61" y="65"/>
                    </a:lnTo>
                    <a:lnTo>
                      <a:pt x="32" y="103"/>
                    </a:lnTo>
                    <a:lnTo>
                      <a:pt x="0" y="125"/>
                    </a:lnTo>
                    <a:lnTo>
                      <a:pt x="0" y="128"/>
                    </a:lnTo>
                    <a:lnTo>
                      <a:pt x="46" y="128"/>
                    </a:lnTo>
                    <a:lnTo>
                      <a:pt x="46" y="125"/>
                    </a:lnTo>
                    <a:lnTo>
                      <a:pt x="41" y="124"/>
                    </a:lnTo>
                    <a:lnTo>
                      <a:pt x="38" y="124"/>
                    </a:lnTo>
                    <a:lnTo>
                      <a:pt x="36" y="122"/>
                    </a:lnTo>
                    <a:lnTo>
                      <a:pt x="34" y="121"/>
                    </a:lnTo>
                    <a:lnTo>
                      <a:pt x="34" y="120"/>
                    </a:lnTo>
                    <a:lnTo>
                      <a:pt x="34" y="115"/>
                    </a:lnTo>
                    <a:lnTo>
                      <a:pt x="34" y="113"/>
                    </a:lnTo>
                    <a:lnTo>
                      <a:pt x="35" y="112"/>
                    </a:lnTo>
                    <a:lnTo>
                      <a:pt x="37" y="110"/>
                    </a:lnTo>
                    <a:lnTo>
                      <a:pt x="66" y="72"/>
                    </a:lnTo>
                    <a:lnTo>
                      <a:pt x="88" y="72"/>
                    </a:lnTo>
                    <a:lnTo>
                      <a:pt x="78" y="57"/>
                    </a:lnTo>
                    <a:lnTo>
                      <a:pt x="83" y="51"/>
                    </a:lnTo>
                    <a:lnTo>
                      <a:pt x="73" y="51"/>
                    </a:lnTo>
                    <a:lnTo>
                      <a:pt x="54" y="21"/>
                    </a:lnTo>
                    <a:lnTo>
                      <a:pt x="51" y="17"/>
                    </a:lnTo>
                    <a:lnTo>
                      <a:pt x="49" y="14"/>
                    </a:lnTo>
                    <a:lnTo>
                      <a:pt x="49" y="9"/>
                    </a:lnTo>
                    <a:lnTo>
                      <a:pt x="50" y="8"/>
                    </a:lnTo>
                    <a:lnTo>
                      <a:pt x="52" y="6"/>
                    </a:lnTo>
                    <a:lnTo>
                      <a:pt x="54" y="5"/>
                    </a:lnTo>
                    <a:lnTo>
                      <a:pt x="57" y="4"/>
                    </a:lnTo>
                    <a:lnTo>
                      <a:pt x="62" y="4"/>
                    </a:lnTo>
                    <a:lnTo>
                      <a:pt x="62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833" name="Freeform 638"/>
              <p:cNvSpPr>
                <a:spLocks/>
              </p:cNvSpPr>
              <p:nvPr/>
            </p:nvSpPr>
            <p:spPr bwMode="auto">
              <a:xfrm>
                <a:off x="4380" y="7145"/>
                <a:ext cx="136" cy="128"/>
              </a:xfrm>
              <a:custGeom>
                <a:avLst/>
                <a:gdLst>
                  <a:gd name="T0" fmla="*/ 88 w 136"/>
                  <a:gd name="T1" fmla="*/ 7217 h 128"/>
                  <a:gd name="T2" fmla="*/ 66 w 136"/>
                  <a:gd name="T3" fmla="*/ 7217 h 128"/>
                  <a:gd name="T4" fmla="*/ 88 w 136"/>
                  <a:gd name="T5" fmla="*/ 7250 h 128"/>
                  <a:gd name="T6" fmla="*/ 91 w 136"/>
                  <a:gd name="T7" fmla="*/ 7254 h 128"/>
                  <a:gd name="T8" fmla="*/ 93 w 136"/>
                  <a:gd name="T9" fmla="*/ 7257 h 128"/>
                  <a:gd name="T10" fmla="*/ 93 w 136"/>
                  <a:gd name="T11" fmla="*/ 7258 h 128"/>
                  <a:gd name="T12" fmla="*/ 93 w 136"/>
                  <a:gd name="T13" fmla="*/ 7260 h 128"/>
                  <a:gd name="T14" fmla="*/ 94 w 136"/>
                  <a:gd name="T15" fmla="*/ 7264 h 128"/>
                  <a:gd name="T16" fmla="*/ 93 w 136"/>
                  <a:gd name="T17" fmla="*/ 7265 h 128"/>
                  <a:gd name="T18" fmla="*/ 85 w 136"/>
                  <a:gd name="T19" fmla="*/ 7270 h 128"/>
                  <a:gd name="T20" fmla="*/ 81 w 136"/>
                  <a:gd name="T21" fmla="*/ 7270 h 128"/>
                  <a:gd name="T22" fmla="*/ 81 w 136"/>
                  <a:gd name="T23" fmla="*/ 7273 h 128"/>
                  <a:gd name="T24" fmla="*/ 136 w 136"/>
                  <a:gd name="T25" fmla="*/ 7273 h 128"/>
                  <a:gd name="T26" fmla="*/ 136 w 136"/>
                  <a:gd name="T27" fmla="*/ 7270 h 128"/>
                  <a:gd name="T28" fmla="*/ 130 w 136"/>
                  <a:gd name="T29" fmla="*/ 7269 h 128"/>
                  <a:gd name="T30" fmla="*/ 126 w 136"/>
                  <a:gd name="T31" fmla="*/ 7268 h 128"/>
                  <a:gd name="T32" fmla="*/ 122 w 136"/>
                  <a:gd name="T33" fmla="*/ 7265 h 128"/>
                  <a:gd name="T34" fmla="*/ 118 w 136"/>
                  <a:gd name="T35" fmla="*/ 7262 h 128"/>
                  <a:gd name="T36" fmla="*/ 113 w 136"/>
                  <a:gd name="T37" fmla="*/ 7255 h 128"/>
                  <a:gd name="T38" fmla="*/ 105 w 136"/>
                  <a:gd name="T39" fmla="*/ 7243 h 128"/>
                  <a:gd name="T40" fmla="*/ 88 w 136"/>
                  <a:gd name="T41" fmla="*/ 7217 h 12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36" h="128">
                    <a:moveTo>
                      <a:pt x="88" y="72"/>
                    </a:moveTo>
                    <a:lnTo>
                      <a:pt x="66" y="72"/>
                    </a:lnTo>
                    <a:lnTo>
                      <a:pt x="88" y="105"/>
                    </a:lnTo>
                    <a:lnTo>
                      <a:pt x="91" y="109"/>
                    </a:lnTo>
                    <a:lnTo>
                      <a:pt x="93" y="112"/>
                    </a:lnTo>
                    <a:lnTo>
                      <a:pt x="93" y="113"/>
                    </a:lnTo>
                    <a:lnTo>
                      <a:pt x="93" y="115"/>
                    </a:lnTo>
                    <a:lnTo>
                      <a:pt x="94" y="119"/>
                    </a:lnTo>
                    <a:lnTo>
                      <a:pt x="93" y="120"/>
                    </a:lnTo>
                    <a:lnTo>
                      <a:pt x="85" y="125"/>
                    </a:lnTo>
                    <a:lnTo>
                      <a:pt x="81" y="125"/>
                    </a:lnTo>
                    <a:lnTo>
                      <a:pt x="81" y="128"/>
                    </a:lnTo>
                    <a:lnTo>
                      <a:pt x="136" y="128"/>
                    </a:lnTo>
                    <a:lnTo>
                      <a:pt x="136" y="125"/>
                    </a:lnTo>
                    <a:lnTo>
                      <a:pt x="130" y="124"/>
                    </a:lnTo>
                    <a:lnTo>
                      <a:pt x="126" y="123"/>
                    </a:lnTo>
                    <a:lnTo>
                      <a:pt x="122" y="120"/>
                    </a:lnTo>
                    <a:lnTo>
                      <a:pt x="118" y="117"/>
                    </a:lnTo>
                    <a:lnTo>
                      <a:pt x="113" y="110"/>
                    </a:lnTo>
                    <a:lnTo>
                      <a:pt x="105" y="98"/>
                    </a:lnTo>
                    <a:lnTo>
                      <a:pt x="88" y="72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834" name="Freeform 639"/>
              <p:cNvSpPr>
                <a:spLocks/>
              </p:cNvSpPr>
              <p:nvPr/>
            </p:nvSpPr>
            <p:spPr bwMode="auto">
              <a:xfrm>
                <a:off x="4380" y="7145"/>
                <a:ext cx="136" cy="128"/>
              </a:xfrm>
              <a:custGeom>
                <a:avLst/>
                <a:gdLst>
                  <a:gd name="T0" fmla="*/ 133 w 136"/>
                  <a:gd name="T1" fmla="*/ 7145 h 128"/>
                  <a:gd name="T2" fmla="*/ 88 w 136"/>
                  <a:gd name="T3" fmla="*/ 7145 h 128"/>
                  <a:gd name="T4" fmla="*/ 88 w 136"/>
                  <a:gd name="T5" fmla="*/ 7149 h 128"/>
                  <a:gd name="T6" fmla="*/ 92 w 136"/>
                  <a:gd name="T7" fmla="*/ 7149 h 128"/>
                  <a:gd name="T8" fmla="*/ 95 w 136"/>
                  <a:gd name="T9" fmla="*/ 7149 h 128"/>
                  <a:gd name="T10" fmla="*/ 97 w 136"/>
                  <a:gd name="T11" fmla="*/ 7150 h 128"/>
                  <a:gd name="T12" fmla="*/ 98 w 136"/>
                  <a:gd name="T13" fmla="*/ 7150 h 128"/>
                  <a:gd name="T14" fmla="*/ 99 w 136"/>
                  <a:gd name="T15" fmla="*/ 7151 h 128"/>
                  <a:gd name="T16" fmla="*/ 100 w 136"/>
                  <a:gd name="T17" fmla="*/ 7153 h 128"/>
                  <a:gd name="T18" fmla="*/ 101 w 136"/>
                  <a:gd name="T19" fmla="*/ 7153 h 128"/>
                  <a:gd name="T20" fmla="*/ 101 w 136"/>
                  <a:gd name="T21" fmla="*/ 7154 h 128"/>
                  <a:gd name="T22" fmla="*/ 101 w 136"/>
                  <a:gd name="T23" fmla="*/ 7157 h 128"/>
                  <a:gd name="T24" fmla="*/ 101 w 136"/>
                  <a:gd name="T25" fmla="*/ 7158 h 128"/>
                  <a:gd name="T26" fmla="*/ 101 w 136"/>
                  <a:gd name="T27" fmla="*/ 7159 h 128"/>
                  <a:gd name="T28" fmla="*/ 100 w 136"/>
                  <a:gd name="T29" fmla="*/ 7160 h 128"/>
                  <a:gd name="T30" fmla="*/ 100 w 136"/>
                  <a:gd name="T31" fmla="*/ 7161 h 128"/>
                  <a:gd name="T32" fmla="*/ 98 w 136"/>
                  <a:gd name="T33" fmla="*/ 7163 h 128"/>
                  <a:gd name="T34" fmla="*/ 73 w 136"/>
                  <a:gd name="T35" fmla="*/ 7196 h 128"/>
                  <a:gd name="T36" fmla="*/ 83 w 136"/>
                  <a:gd name="T37" fmla="*/ 7196 h 128"/>
                  <a:gd name="T38" fmla="*/ 103 w 136"/>
                  <a:gd name="T39" fmla="*/ 7170 h 128"/>
                  <a:gd name="T40" fmla="*/ 108 w 136"/>
                  <a:gd name="T41" fmla="*/ 7163 h 128"/>
                  <a:gd name="T42" fmla="*/ 112 w 136"/>
                  <a:gd name="T43" fmla="*/ 7159 h 128"/>
                  <a:gd name="T44" fmla="*/ 133 w 136"/>
                  <a:gd name="T45" fmla="*/ 7149 h 128"/>
                  <a:gd name="T46" fmla="*/ 133 w 136"/>
                  <a:gd name="T47" fmla="*/ 7145 h 12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36" h="128">
                    <a:moveTo>
                      <a:pt x="133" y="0"/>
                    </a:moveTo>
                    <a:lnTo>
                      <a:pt x="88" y="0"/>
                    </a:lnTo>
                    <a:lnTo>
                      <a:pt x="88" y="4"/>
                    </a:lnTo>
                    <a:lnTo>
                      <a:pt x="92" y="4"/>
                    </a:lnTo>
                    <a:lnTo>
                      <a:pt x="95" y="4"/>
                    </a:lnTo>
                    <a:lnTo>
                      <a:pt x="97" y="5"/>
                    </a:lnTo>
                    <a:lnTo>
                      <a:pt x="98" y="5"/>
                    </a:lnTo>
                    <a:lnTo>
                      <a:pt x="99" y="6"/>
                    </a:lnTo>
                    <a:lnTo>
                      <a:pt x="100" y="8"/>
                    </a:lnTo>
                    <a:lnTo>
                      <a:pt x="101" y="8"/>
                    </a:lnTo>
                    <a:lnTo>
                      <a:pt x="101" y="9"/>
                    </a:lnTo>
                    <a:lnTo>
                      <a:pt x="101" y="12"/>
                    </a:lnTo>
                    <a:lnTo>
                      <a:pt x="101" y="13"/>
                    </a:lnTo>
                    <a:lnTo>
                      <a:pt x="101" y="14"/>
                    </a:lnTo>
                    <a:lnTo>
                      <a:pt x="100" y="15"/>
                    </a:lnTo>
                    <a:lnTo>
                      <a:pt x="100" y="16"/>
                    </a:lnTo>
                    <a:lnTo>
                      <a:pt x="98" y="18"/>
                    </a:lnTo>
                    <a:lnTo>
                      <a:pt x="73" y="51"/>
                    </a:lnTo>
                    <a:lnTo>
                      <a:pt x="83" y="51"/>
                    </a:lnTo>
                    <a:lnTo>
                      <a:pt x="103" y="25"/>
                    </a:lnTo>
                    <a:lnTo>
                      <a:pt x="108" y="18"/>
                    </a:lnTo>
                    <a:lnTo>
                      <a:pt x="112" y="14"/>
                    </a:lnTo>
                    <a:lnTo>
                      <a:pt x="133" y="4"/>
                    </a:lnTo>
                    <a:lnTo>
                      <a:pt x="133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828" name="Group 640"/>
            <p:cNvGrpSpPr>
              <a:grpSpLocks/>
            </p:cNvGrpSpPr>
            <p:nvPr/>
          </p:nvGrpSpPr>
          <p:grpSpPr bwMode="auto">
            <a:xfrm>
              <a:off x="4522" y="7143"/>
              <a:ext cx="84" cy="130"/>
              <a:chOff x="4522" y="7143"/>
              <a:chExt cx="84" cy="130"/>
            </a:xfrm>
          </p:grpSpPr>
          <p:sp>
            <p:nvSpPr>
              <p:cNvPr id="60829" name="Freeform 641"/>
              <p:cNvSpPr>
                <a:spLocks/>
              </p:cNvSpPr>
              <p:nvPr/>
            </p:nvSpPr>
            <p:spPr bwMode="auto">
              <a:xfrm>
                <a:off x="4522" y="7143"/>
                <a:ext cx="84" cy="130"/>
              </a:xfrm>
              <a:custGeom>
                <a:avLst/>
                <a:gdLst>
                  <a:gd name="T0" fmla="*/ 71 w 84"/>
                  <a:gd name="T1" fmla="*/ 7157 h 130"/>
                  <a:gd name="T2" fmla="*/ 42 w 84"/>
                  <a:gd name="T3" fmla="*/ 7157 h 130"/>
                  <a:gd name="T4" fmla="*/ 48 w 84"/>
                  <a:gd name="T5" fmla="*/ 7160 h 130"/>
                  <a:gd name="T6" fmla="*/ 53 w 84"/>
                  <a:gd name="T7" fmla="*/ 7165 h 130"/>
                  <a:gd name="T8" fmla="*/ 58 w 84"/>
                  <a:gd name="T9" fmla="*/ 7170 h 130"/>
                  <a:gd name="T10" fmla="*/ 61 w 84"/>
                  <a:gd name="T11" fmla="*/ 7177 h 130"/>
                  <a:gd name="T12" fmla="*/ 61 w 84"/>
                  <a:gd name="T13" fmla="*/ 7196 h 130"/>
                  <a:gd name="T14" fmla="*/ 24 w 84"/>
                  <a:gd name="T15" fmla="*/ 7246 h 130"/>
                  <a:gd name="T16" fmla="*/ 8 w 84"/>
                  <a:gd name="T17" fmla="*/ 7262 h 130"/>
                  <a:gd name="T18" fmla="*/ 0 w 84"/>
                  <a:gd name="T19" fmla="*/ 7273 h 130"/>
                  <a:gd name="T20" fmla="*/ 76 w 84"/>
                  <a:gd name="T21" fmla="*/ 7273 h 130"/>
                  <a:gd name="T22" fmla="*/ 81 w 84"/>
                  <a:gd name="T23" fmla="*/ 7259 h 130"/>
                  <a:gd name="T24" fmla="*/ 21 w 84"/>
                  <a:gd name="T25" fmla="*/ 7259 h 130"/>
                  <a:gd name="T26" fmla="*/ 30 w 84"/>
                  <a:gd name="T27" fmla="*/ 7249 h 130"/>
                  <a:gd name="T28" fmla="*/ 71 w 84"/>
                  <a:gd name="T29" fmla="*/ 7198 h 130"/>
                  <a:gd name="T30" fmla="*/ 77 w 84"/>
                  <a:gd name="T31" fmla="*/ 7183 h 130"/>
                  <a:gd name="T32" fmla="*/ 77 w 84"/>
                  <a:gd name="T33" fmla="*/ 7167 h 130"/>
                  <a:gd name="T34" fmla="*/ 73 w 84"/>
                  <a:gd name="T35" fmla="*/ 7159 h 130"/>
                  <a:gd name="T36" fmla="*/ 71 w 84"/>
                  <a:gd name="T37" fmla="*/ 7157 h 13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4" h="130">
                    <a:moveTo>
                      <a:pt x="71" y="14"/>
                    </a:moveTo>
                    <a:lnTo>
                      <a:pt x="42" y="14"/>
                    </a:lnTo>
                    <a:lnTo>
                      <a:pt x="48" y="17"/>
                    </a:lnTo>
                    <a:lnTo>
                      <a:pt x="53" y="22"/>
                    </a:lnTo>
                    <a:lnTo>
                      <a:pt x="58" y="27"/>
                    </a:lnTo>
                    <a:lnTo>
                      <a:pt x="61" y="34"/>
                    </a:lnTo>
                    <a:lnTo>
                      <a:pt x="61" y="53"/>
                    </a:lnTo>
                    <a:lnTo>
                      <a:pt x="24" y="103"/>
                    </a:lnTo>
                    <a:lnTo>
                      <a:pt x="8" y="119"/>
                    </a:lnTo>
                    <a:lnTo>
                      <a:pt x="0" y="130"/>
                    </a:lnTo>
                    <a:lnTo>
                      <a:pt x="76" y="130"/>
                    </a:lnTo>
                    <a:lnTo>
                      <a:pt x="81" y="116"/>
                    </a:lnTo>
                    <a:lnTo>
                      <a:pt x="21" y="116"/>
                    </a:lnTo>
                    <a:lnTo>
                      <a:pt x="30" y="106"/>
                    </a:lnTo>
                    <a:lnTo>
                      <a:pt x="71" y="55"/>
                    </a:lnTo>
                    <a:lnTo>
                      <a:pt x="77" y="40"/>
                    </a:lnTo>
                    <a:lnTo>
                      <a:pt x="77" y="24"/>
                    </a:lnTo>
                    <a:lnTo>
                      <a:pt x="73" y="16"/>
                    </a:lnTo>
                    <a:lnTo>
                      <a:pt x="71" y="14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830" name="Freeform 642"/>
              <p:cNvSpPr>
                <a:spLocks/>
              </p:cNvSpPr>
              <p:nvPr/>
            </p:nvSpPr>
            <p:spPr bwMode="auto">
              <a:xfrm>
                <a:off x="4522" y="7143"/>
                <a:ext cx="84" cy="130"/>
              </a:xfrm>
              <a:custGeom>
                <a:avLst/>
                <a:gdLst>
                  <a:gd name="T0" fmla="*/ 85 w 84"/>
                  <a:gd name="T1" fmla="*/ 7248 h 130"/>
                  <a:gd name="T2" fmla="*/ 81 w 84"/>
                  <a:gd name="T3" fmla="*/ 7248 h 130"/>
                  <a:gd name="T4" fmla="*/ 79 w 84"/>
                  <a:gd name="T5" fmla="*/ 7251 h 130"/>
                  <a:gd name="T6" fmla="*/ 77 w 84"/>
                  <a:gd name="T7" fmla="*/ 7253 h 130"/>
                  <a:gd name="T8" fmla="*/ 75 w 84"/>
                  <a:gd name="T9" fmla="*/ 7255 h 130"/>
                  <a:gd name="T10" fmla="*/ 73 w 84"/>
                  <a:gd name="T11" fmla="*/ 7256 h 130"/>
                  <a:gd name="T12" fmla="*/ 71 w 84"/>
                  <a:gd name="T13" fmla="*/ 7257 h 130"/>
                  <a:gd name="T14" fmla="*/ 68 w 84"/>
                  <a:gd name="T15" fmla="*/ 7258 h 130"/>
                  <a:gd name="T16" fmla="*/ 65 w 84"/>
                  <a:gd name="T17" fmla="*/ 7258 h 130"/>
                  <a:gd name="T18" fmla="*/ 21 w 84"/>
                  <a:gd name="T19" fmla="*/ 7259 h 130"/>
                  <a:gd name="T20" fmla="*/ 81 w 84"/>
                  <a:gd name="T21" fmla="*/ 7259 h 130"/>
                  <a:gd name="T22" fmla="*/ 85 w 84"/>
                  <a:gd name="T23" fmla="*/ 7248 h 1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84" h="130">
                    <a:moveTo>
                      <a:pt x="85" y="105"/>
                    </a:moveTo>
                    <a:lnTo>
                      <a:pt x="81" y="105"/>
                    </a:lnTo>
                    <a:lnTo>
                      <a:pt x="79" y="108"/>
                    </a:lnTo>
                    <a:lnTo>
                      <a:pt x="77" y="110"/>
                    </a:lnTo>
                    <a:lnTo>
                      <a:pt x="75" y="112"/>
                    </a:lnTo>
                    <a:lnTo>
                      <a:pt x="73" y="113"/>
                    </a:lnTo>
                    <a:lnTo>
                      <a:pt x="71" y="114"/>
                    </a:lnTo>
                    <a:lnTo>
                      <a:pt x="68" y="115"/>
                    </a:lnTo>
                    <a:lnTo>
                      <a:pt x="65" y="115"/>
                    </a:lnTo>
                    <a:lnTo>
                      <a:pt x="21" y="116"/>
                    </a:lnTo>
                    <a:lnTo>
                      <a:pt x="81" y="116"/>
                    </a:lnTo>
                    <a:lnTo>
                      <a:pt x="85" y="105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831" name="Freeform 643"/>
              <p:cNvSpPr>
                <a:spLocks/>
              </p:cNvSpPr>
              <p:nvPr/>
            </p:nvSpPr>
            <p:spPr bwMode="auto">
              <a:xfrm>
                <a:off x="4522" y="7143"/>
                <a:ext cx="84" cy="130"/>
              </a:xfrm>
              <a:custGeom>
                <a:avLst/>
                <a:gdLst>
                  <a:gd name="T0" fmla="*/ 51 w 84"/>
                  <a:gd name="T1" fmla="*/ 7143 h 130"/>
                  <a:gd name="T2" fmla="*/ 31 w 84"/>
                  <a:gd name="T3" fmla="*/ 7143 h 130"/>
                  <a:gd name="T4" fmla="*/ 23 w 84"/>
                  <a:gd name="T5" fmla="*/ 7146 h 130"/>
                  <a:gd name="T6" fmla="*/ 10 w 84"/>
                  <a:gd name="T7" fmla="*/ 7158 h 130"/>
                  <a:gd name="T8" fmla="*/ 5 w 84"/>
                  <a:gd name="T9" fmla="*/ 7167 h 130"/>
                  <a:gd name="T10" fmla="*/ 4 w 84"/>
                  <a:gd name="T11" fmla="*/ 7179 h 130"/>
                  <a:gd name="T12" fmla="*/ 7 w 84"/>
                  <a:gd name="T13" fmla="*/ 7179 h 130"/>
                  <a:gd name="T14" fmla="*/ 10 w 84"/>
                  <a:gd name="T15" fmla="*/ 7172 h 130"/>
                  <a:gd name="T16" fmla="*/ 14 w 84"/>
                  <a:gd name="T17" fmla="*/ 7166 h 130"/>
                  <a:gd name="T18" fmla="*/ 18 w 84"/>
                  <a:gd name="T19" fmla="*/ 7163 h 130"/>
                  <a:gd name="T20" fmla="*/ 23 w 84"/>
                  <a:gd name="T21" fmla="*/ 7159 h 130"/>
                  <a:gd name="T22" fmla="*/ 29 w 84"/>
                  <a:gd name="T23" fmla="*/ 7157 h 130"/>
                  <a:gd name="T24" fmla="*/ 71 w 84"/>
                  <a:gd name="T25" fmla="*/ 7157 h 130"/>
                  <a:gd name="T26" fmla="*/ 66 w 84"/>
                  <a:gd name="T27" fmla="*/ 7153 h 130"/>
                  <a:gd name="T28" fmla="*/ 59 w 84"/>
                  <a:gd name="T29" fmla="*/ 7146 h 130"/>
                  <a:gd name="T30" fmla="*/ 51 w 84"/>
                  <a:gd name="T31" fmla="*/ 7143 h 13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84" h="130">
                    <a:moveTo>
                      <a:pt x="51" y="0"/>
                    </a:moveTo>
                    <a:lnTo>
                      <a:pt x="31" y="0"/>
                    </a:lnTo>
                    <a:lnTo>
                      <a:pt x="23" y="3"/>
                    </a:lnTo>
                    <a:lnTo>
                      <a:pt x="10" y="15"/>
                    </a:lnTo>
                    <a:lnTo>
                      <a:pt x="5" y="24"/>
                    </a:lnTo>
                    <a:lnTo>
                      <a:pt x="4" y="36"/>
                    </a:lnTo>
                    <a:lnTo>
                      <a:pt x="7" y="36"/>
                    </a:lnTo>
                    <a:lnTo>
                      <a:pt x="10" y="29"/>
                    </a:lnTo>
                    <a:lnTo>
                      <a:pt x="14" y="23"/>
                    </a:lnTo>
                    <a:lnTo>
                      <a:pt x="18" y="20"/>
                    </a:lnTo>
                    <a:lnTo>
                      <a:pt x="23" y="16"/>
                    </a:lnTo>
                    <a:lnTo>
                      <a:pt x="29" y="14"/>
                    </a:lnTo>
                    <a:lnTo>
                      <a:pt x="71" y="14"/>
                    </a:lnTo>
                    <a:lnTo>
                      <a:pt x="66" y="10"/>
                    </a:lnTo>
                    <a:lnTo>
                      <a:pt x="59" y="3"/>
                    </a:lnTo>
                    <a:lnTo>
                      <a:pt x="51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0420" name="Group 644"/>
          <p:cNvGrpSpPr>
            <a:grpSpLocks/>
          </p:cNvGrpSpPr>
          <p:nvPr/>
        </p:nvGrpSpPr>
        <p:grpSpPr bwMode="auto">
          <a:xfrm>
            <a:off x="4921250" y="4422775"/>
            <a:ext cx="2967038" cy="1712913"/>
            <a:chOff x="6036" y="7987"/>
            <a:chExt cx="4672" cy="2697"/>
          </a:xfrm>
        </p:grpSpPr>
        <p:pic>
          <p:nvPicPr>
            <p:cNvPr id="60477" name="Picture 64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7" y="8237"/>
              <a:ext cx="4633" cy="1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0478" name="Group 646"/>
            <p:cNvGrpSpPr>
              <a:grpSpLocks/>
            </p:cNvGrpSpPr>
            <p:nvPr/>
          </p:nvGrpSpPr>
          <p:grpSpPr bwMode="auto">
            <a:xfrm>
              <a:off x="6252" y="10619"/>
              <a:ext cx="2" cy="59"/>
              <a:chOff x="6252" y="10619"/>
              <a:chExt cx="2" cy="59"/>
            </a:xfrm>
          </p:grpSpPr>
          <p:sp>
            <p:nvSpPr>
              <p:cNvPr id="60540" name="Freeform 647"/>
              <p:cNvSpPr>
                <a:spLocks/>
              </p:cNvSpPr>
              <p:nvPr/>
            </p:nvSpPr>
            <p:spPr bwMode="auto">
              <a:xfrm>
                <a:off x="6252" y="10619"/>
                <a:ext cx="2" cy="59"/>
              </a:xfrm>
              <a:custGeom>
                <a:avLst/>
                <a:gdLst>
                  <a:gd name="T0" fmla="*/ 0 w 2"/>
                  <a:gd name="T1" fmla="*/ 10678 h 59"/>
                  <a:gd name="T2" fmla="*/ 0 w 2"/>
                  <a:gd name="T3" fmla="*/ 10619 h 5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59">
                    <a:moveTo>
                      <a:pt x="0" y="59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79" name="Group 648"/>
            <p:cNvGrpSpPr>
              <a:grpSpLocks/>
            </p:cNvGrpSpPr>
            <p:nvPr/>
          </p:nvGrpSpPr>
          <p:grpSpPr bwMode="auto">
            <a:xfrm>
              <a:off x="6473" y="10649"/>
              <a:ext cx="2" cy="30"/>
              <a:chOff x="6473" y="10649"/>
              <a:chExt cx="2" cy="30"/>
            </a:xfrm>
          </p:grpSpPr>
          <p:sp>
            <p:nvSpPr>
              <p:cNvPr id="60539" name="Freeform 649"/>
              <p:cNvSpPr>
                <a:spLocks/>
              </p:cNvSpPr>
              <p:nvPr/>
            </p:nvSpPr>
            <p:spPr bwMode="auto">
              <a:xfrm>
                <a:off x="6473" y="10649"/>
                <a:ext cx="2" cy="30"/>
              </a:xfrm>
              <a:custGeom>
                <a:avLst/>
                <a:gdLst>
                  <a:gd name="T0" fmla="*/ 0 w 2"/>
                  <a:gd name="T1" fmla="*/ 10678 h 30"/>
                  <a:gd name="T2" fmla="*/ 0 w 2"/>
                  <a:gd name="T3" fmla="*/ 10649 h 3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30">
                    <a:moveTo>
                      <a:pt x="0" y="29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80" name="Group 650"/>
            <p:cNvGrpSpPr>
              <a:grpSpLocks/>
            </p:cNvGrpSpPr>
            <p:nvPr/>
          </p:nvGrpSpPr>
          <p:grpSpPr bwMode="auto">
            <a:xfrm>
              <a:off x="6695" y="10619"/>
              <a:ext cx="2" cy="59"/>
              <a:chOff x="6695" y="10619"/>
              <a:chExt cx="2" cy="59"/>
            </a:xfrm>
          </p:grpSpPr>
          <p:sp>
            <p:nvSpPr>
              <p:cNvPr id="60538" name="Freeform 651"/>
              <p:cNvSpPr>
                <a:spLocks/>
              </p:cNvSpPr>
              <p:nvPr/>
            </p:nvSpPr>
            <p:spPr bwMode="auto">
              <a:xfrm>
                <a:off x="6695" y="10619"/>
                <a:ext cx="2" cy="59"/>
              </a:xfrm>
              <a:custGeom>
                <a:avLst/>
                <a:gdLst>
                  <a:gd name="T0" fmla="*/ 0 w 2"/>
                  <a:gd name="T1" fmla="*/ 10678 h 59"/>
                  <a:gd name="T2" fmla="*/ 0 w 2"/>
                  <a:gd name="T3" fmla="*/ 10619 h 5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59">
                    <a:moveTo>
                      <a:pt x="0" y="59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81" name="Group 652"/>
            <p:cNvGrpSpPr>
              <a:grpSpLocks/>
            </p:cNvGrpSpPr>
            <p:nvPr/>
          </p:nvGrpSpPr>
          <p:grpSpPr bwMode="auto">
            <a:xfrm>
              <a:off x="6917" y="10649"/>
              <a:ext cx="2" cy="30"/>
              <a:chOff x="6917" y="10649"/>
              <a:chExt cx="2" cy="30"/>
            </a:xfrm>
          </p:grpSpPr>
          <p:sp>
            <p:nvSpPr>
              <p:cNvPr id="60537" name="Freeform 653"/>
              <p:cNvSpPr>
                <a:spLocks/>
              </p:cNvSpPr>
              <p:nvPr/>
            </p:nvSpPr>
            <p:spPr bwMode="auto">
              <a:xfrm>
                <a:off x="6917" y="10649"/>
                <a:ext cx="2" cy="30"/>
              </a:xfrm>
              <a:custGeom>
                <a:avLst/>
                <a:gdLst>
                  <a:gd name="T0" fmla="*/ 0 w 2"/>
                  <a:gd name="T1" fmla="*/ 10678 h 30"/>
                  <a:gd name="T2" fmla="*/ 0 w 2"/>
                  <a:gd name="T3" fmla="*/ 10649 h 3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30">
                    <a:moveTo>
                      <a:pt x="0" y="29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82" name="Group 654"/>
            <p:cNvGrpSpPr>
              <a:grpSpLocks/>
            </p:cNvGrpSpPr>
            <p:nvPr/>
          </p:nvGrpSpPr>
          <p:grpSpPr bwMode="auto">
            <a:xfrm>
              <a:off x="7138" y="10619"/>
              <a:ext cx="2" cy="59"/>
              <a:chOff x="7138" y="10619"/>
              <a:chExt cx="2" cy="59"/>
            </a:xfrm>
          </p:grpSpPr>
          <p:sp>
            <p:nvSpPr>
              <p:cNvPr id="60536" name="Freeform 655"/>
              <p:cNvSpPr>
                <a:spLocks/>
              </p:cNvSpPr>
              <p:nvPr/>
            </p:nvSpPr>
            <p:spPr bwMode="auto">
              <a:xfrm>
                <a:off x="7138" y="10619"/>
                <a:ext cx="2" cy="59"/>
              </a:xfrm>
              <a:custGeom>
                <a:avLst/>
                <a:gdLst>
                  <a:gd name="T0" fmla="*/ 0 w 2"/>
                  <a:gd name="T1" fmla="*/ 10678 h 59"/>
                  <a:gd name="T2" fmla="*/ 0 w 2"/>
                  <a:gd name="T3" fmla="*/ 10619 h 5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59">
                    <a:moveTo>
                      <a:pt x="0" y="59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83" name="Group 656"/>
            <p:cNvGrpSpPr>
              <a:grpSpLocks/>
            </p:cNvGrpSpPr>
            <p:nvPr/>
          </p:nvGrpSpPr>
          <p:grpSpPr bwMode="auto">
            <a:xfrm>
              <a:off x="7360" y="10649"/>
              <a:ext cx="2" cy="30"/>
              <a:chOff x="7360" y="10649"/>
              <a:chExt cx="2" cy="30"/>
            </a:xfrm>
          </p:grpSpPr>
          <p:sp>
            <p:nvSpPr>
              <p:cNvPr id="60535" name="Freeform 657"/>
              <p:cNvSpPr>
                <a:spLocks/>
              </p:cNvSpPr>
              <p:nvPr/>
            </p:nvSpPr>
            <p:spPr bwMode="auto">
              <a:xfrm>
                <a:off x="7360" y="10649"/>
                <a:ext cx="2" cy="30"/>
              </a:xfrm>
              <a:custGeom>
                <a:avLst/>
                <a:gdLst>
                  <a:gd name="T0" fmla="*/ 0 w 2"/>
                  <a:gd name="T1" fmla="*/ 10678 h 30"/>
                  <a:gd name="T2" fmla="*/ 0 w 2"/>
                  <a:gd name="T3" fmla="*/ 10649 h 3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30">
                    <a:moveTo>
                      <a:pt x="0" y="29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84" name="Group 658"/>
            <p:cNvGrpSpPr>
              <a:grpSpLocks/>
            </p:cNvGrpSpPr>
            <p:nvPr/>
          </p:nvGrpSpPr>
          <p:grpSpPr bwMode="auto">
            <a:xfrm>
              <a:off x="7582" y="10619"/>
              <a:ext cx="2" cy="59"/>
              <a:chOff x="7582" y="10619"/>
              <a:chExt cx="2" cy="59"/>
            </a:xfrm>
          </p:grpSpPr>
          <p:sp>
            <p:nvSpPr>
              <p:cNvPr id="60534" name="Freeform 659"/>
              <p:cNvSpPr>
                <a:spLocks/>
              </p:cNvSpPr>
              <p:nvPr/>
            </p:nvSpPr>
            <p:spPr bwMode="auto">
              <a:xfrm>
                <a:off x="7582" y="10619"/>
                <a:ext cx="2" cy="59"/>
              </a:xfrm>
              <a:custGeom>
                <a:avLst/>
                <a:gdLst>
                  <a:gd name="T0" fmla="*/ 0 w 2"/>
                  <a:gd name="T1" fmla="*/ 10678 h 59"/>
                  <a:gd name="T2" fmla="*/ 0 w 2"/>
                  <a:gd name="T3" fmla="*/ 10619 h 5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59">
                    <a:moveTo>
                      <a:pt x="0" y="59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85" name="Group 660"/>
            <p:cNvGrpSpPr>
              <a:grpSpLocks/>
            </p:cNvGrpSpPr>
            <p:nvPr/>
          </p:nvGrpSpPr>
          <p:grpSpPr bwMode="auto">
            <a:xfrm>
              <a:off x="7803" y="10649"/>
              <a:ext cx="2" cy="30"/>
              <a:chOff x="7803" y="10649"/>
              <a:chExt cx="2" cy="30"/>
            </a:xfrm>
          </p:grpSpPr>
          <p:sp>
            <p:nvSpPr>
              <p:cNvPr id="60533" name="Freeform 661"/>
              <p:cNvSpPr>
                <a:spLocks/>
              </p:cNvSpPr>
              <p:nvPr/>
            </p:nvSpPr>
            <p:spPr bwMode="auto">
              <a:xfrm>
                <a:off x="7803" y="10649"/>
                <a:ext cx="2" cy="30"/>
              </a:xfrm>
              <a:custGeom>
                <a:avLst/>
                <a:gdLst>
                  <a:gd name="T0" fmla="*/ 0 w 2"/>
                  <a:gd name="T1" fmla="*/ 10678 h 30"/>
                  <a:gd name="T2" fmla="*/ 0 w 2"/>
                  <a:gd name="T3" fmla="*/ 10649 h 3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30">
                    <a:moveTo>
                      <a:pt x="0" y="29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86" name="Group 662"/>
            <p:cNvGrpSpPr>
              <a:grpSpLocks/>
            </p:cNvGrpSpPr>
            <p:nvPr/>
          </p:nvGrpSpPr>
          <p:grpSpPr bwMode="auto">
            <a:xfrm>
              <a:off x="8025" y="10619"/>
              <a:ext cx="2" cy="59"/>
              <a:chOff x="8025" y="10619"/>
              <a:chExt cx="2" cy="59"/>
            </a:xfrm>
          </p:grpSpPr>
          <p:sp>
            <p:nvSpPr>
              <p:cNvPr id="60532" name="Freeform 663"/>
              <p:cNvSpPr>
                <a:spLocks/>
              </p:cNvSpPr>
              <p:nvPr/>
            </p:nvSpPr>
            <p:spPr bwMode="auto">
              <a:xfrm>
                <a:off x="8025" y="10619"/>
                <a:ext cx="2" cy="59"/>
              </a:xfrm>
              <a:custGeom>
                <a:avLst/>
                <a:gdLst>
                  <a:gd name="T0" fmla="*/ 0 w 2"/>
                  <a:gd name="T1" fmla="*/ 10678 h 59"/>
                  <a:gd name="T2" fmla="*/ 0 w 2"/>
                  <a:gd name="T3" fmla="*/ 10619 h 5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59">
                    <a:moveTo>
                      <a:pt x="0" y="59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87" name="Group 664"/>
            <p:cNvGrpSpPr>
              <a:grpSpLocks/>
            </p:cNvGrpSpPr>
            <p:nvPr/>
          </p:nvGrpSpPr>
          <p:grpSpPr bwMode="auto">
            <a:xfrm>
              <a:off x="8247" y="10649"/>
              <a:ext cx="2" cy="30"/>
              <a:chOff x="8247" y="10649"/>
              <a:chExt cx="2" cy="30"/>
            </a:xfrm>
          </p:grpSpPr>
          <p:sp>
            <p:nvSpPr>
              <p:cNvPr id="60531" name="Freeform 665"/>
              <p:cNvSpPr>
                <a:spLocks/>
              </p:cNvSpPr>
              <p:nvPr/>
            </p:nvSpPr>
            <p:spPr bwMode="auto">
              <a:xfrm>
                <a:off x="8247" y="10649"/>
                <a:ext cx="2" cy="30"/>
              </a:xfrm>
              <a:custGeom>
                <a:avLst/>
                <a:gdLst>
                  <a:gd name="T0" fmla="*/ 0 w 2"/>
                  <a:gd name="T1" fmla="*/ 10678 h 30"/>
                  <a:gd name="T2" fmla="*/ 0 w 2"/>
                  <a:gd name="T3" fmla="*/ 10649 h 3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30">
                    <a:moveTo>
                      <a:pt x="0" y="29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88" name="Group 666"/>
            <p:cNvGrpSpPr>
              <a:grpSpLocks/>
            </p:cNvGrpSpPr>
            <p:nvPr/>
          </p:nvGrpSpPr>
          <p:grpSpPr bwMode="auto">
            <a:xfrm>
              <a:off x="8469" y="10619"/>
              <a:ext cx="2" cy="59"/>
              <a:chOff x="8469" y="10619"/>
              <a:chExt cx="2" cy="59"/>
            </a:xfrm>
          </p:grpSpPr>
          <p:sp>
            <p:nvSpPr>
              <p:cNvPr id="60530" name="Freeform 667"/>
              <p:cNvSpPr>
                <a:spLocks/>
              </p:cNvSpPr>
              <p:nvPr/>
            </p:nvSpPr>
            <p:spPr bwMode="auto">
              <a:xfrm>
                <a:off x="8469" y="10619"/>
                <a:ext cx="2" cy="59"/>
              </a:xfrm>
              <a:custGeom>
                <a:avLst/>
                <a:gdLst>
                  <a:gd name="T0" fmla="*/ 0 w 2"/>
                  <a:gd name="T1" fmla="*/ 10678 h 59"/>
                  <a:gd name="T2" fmla="*/ 0 w 2"/>
                  <a:gd name="T3" fmla="*/ 10619 h 5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59">
                    <a:moveTo>
                      <a:pt x="0" y="59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89" name="Group 668"/>
            <p:cNvGrpSpPr>
              <a:grpSpLocks/>
            </p:cNvGrpSpPr>
            <p:nvPr/>
          </p:nvGrpSpPr>
          <p:grpSpPr bwMode="auto">
            <a:xfrm>
              <a:off x="8710" y="10649"/>
              <a:ext cx="2" cy="30"/>
              <a:chOff x="8710" y="10649"/>
              <a:chExt cx="2" cy="30"/>
            </a:xfrm>
          </p:grpSpPr>
          <p:sp>
            <p:nvSpPr>
              <p:cNvPr id="60529" name="Freeform 669"/>
              <p:cNvSpPr>
                <a:spLocks/>
              </p:cNvSpPr>
              <p:nvPr/>
            </p:nvSpPr>
            <p:spPr bwMode="auto">
              <a:xfrm>
                <a:off x="8710" y="10649"/>
                <a:ext cx="2" cy="30"/>
              </a:xfrm>
              <a:custGeom>
                <a:avLst/>
                <a:gdLst>
                  <a:gd name="T0" fmla="*/ 0 w 2"/>
                  <a:gd name="T1" fmla="*/ 10678 h 30"/>
                  <a:gd name="T2" fmla="*/ 0 w 2"/>
                  <a:gd name="T3" fmla="*/ 10649 h 3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30">
                    <a:moveTo>
                      <a:pt x="0" y="29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90" name="Group 670"/>
            <p:cNvGrpSpPr>
              <a:grpSpLocks/>
            </p:cNvGrpSpPr>
            <p:nvPr/>
          </p:nvGrpSpPr>
          <p:grpSpPr bwMode="auto">
            <a:xfrm>
              <a:off x="8932" y="10619"/>
              <a:ext cx="2" cy="59"/>
              <a:chOff x="8932" y="10619"/>
              <a:chExt cx="2" cy="59"/>
            </a:xfrm>
          </p:grpSpPr>
          <p:sp>
            <p:nvSpPr>
              <p:cNvPr id="60528" name="Freeform 671"/>
              <p:cNvSpPr>
                <a:spLocks/>
              </p:cNvSpPr>
              <p:nvPr/>
            </p:nvSpPr>
            <p:spPr bwMode="auto">
              <a:xfrm>
                <a:off x="8932" y="10619"/>
                <a:ext cx="2" cy="59"/>
              </a:xfrm>
              <a:custGeom>
                <a:avLst/>
                <a:gdLst>
                  <a:gd name="T0" fmla="*/ 0 w 2"/>
                  <a:gd name="T1" fmla="*/ 10678 h 59"/>
                  <a:gd name="T2" fmla="*/ 0 w 2"/>
                  <a:gd name="T3" fmla="*/ 10619 h 5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59">
                    <a:moveTo>
                      <a:pt x="0" y="59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91" name="Group 672"/>
            <p:cNvGrpSpPr>
              <a:grpSpLocks/>
            </p:cNvGrpSpPr>
            <p:nvPr/>
          </p:nvGrpSpPr>
          <p:grpSpPr bwMode="auto">
            <a:xfrm>
              <a:off x="9154" y="10649"/>
              <a:ext cx="2" cy="30"/>
              <a:chOff x="9154" y="10649"/>
              <a:chExt cx="2" cy="30"/>
            </a:xfrm>
          </p:grpSpPr>
          <p:sp>
            <p:nvSpPr>
              <p:cNvPr id="60527" name="Freeform 673"/>
              <p:cNvSpPr>
                <a:spLocks/>
              </p:cNvSpPr>
              <p:nvPr/>
            </p:nvSpPr>
            <p:spPr bwMode="auto">
              <a:xfrm>
                <a:off x="9154" y="10649"/>
                <a:ext cx="2" cy="30"/>
              </a:xfrm>
              <a:custGeom>
                <a:avLst/>
                <a:gdLst>
                  <a:gd name="T0" fmla="*/ 0 w 2"/>
                  <a:gd name="T1" fmla="*/ 10678 h 30"/>
                  <a:gd name="T2" fmla="*/ 0 w 2"/>
                  <a:gd name="T3" fmla="*/ 10649 h 3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30">
                    <a:moveTo>
                      <a:pt x="0" y="29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92" name="Group 674"/>
            <p:cNvGrpSpPr>
              <a:grpSpLocks/>
            </p:cNvGrpSpPr>
            <p:nvPr/>
          </p:nvGrpSpPr>
          <p:grpSpPr bwMode="auto">
            <a:xfrm>
              <a:off x="9375" y="10619"/>
              <a:ext cx="2" cy="59"/>
              <a:chOff x="9375" y="10619"/>
              <a:chExt cx="2" cy="59"/>
            </a:xfrm>
          </p:grpSpPr>
          <p:sp>
            <p:nvSpPr>
              <p:cNvPr id="60526" name="Freeform 675"/>
              <p:cNvSpPr>
                <a:spLocks/>
              </p:cNvSpPr>
              <p:nvPr/>
            </p:nvSpPr>
            <p:spPr bwMode="auto">
              <a:xfrm>
                <a:off x="9375" y="10619"/>
                <a:ext cx="2" cy="59"/>
              </a:xfrm>
              <a:custGeom>
                <a:avLst/>
                <a:gdLst>
                  <a:gd name="T0" fmla="*/ 0 w 2"/>
                  <a:gd name="T1" fmla="*/ 10678 h 59"/>
                  <a:gd name="T2" fmla="*/ 0 w 2"/>
                  <a:gd name="T3" fmla="*/ 10619 h 5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59">
                    <a:moveTo>
                      <a:pt x="0" y="59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93" name="Group 676"/>
            <p:cNvGrpSpPr>
              <a:grpSpLocks/>
            </p:cNvGrpSpPr>
            <p:nvPr/>
          </p:nvGrpSpPr>
          <p:grpSpPr bwMode="auto">
            <a:xfrm>
              <a:off x="9597" y="10649"/>
              <a:ext cx="2" cy="30"/>
              <a:chOff x="9597" y="10649"/>
              <a:chExt cx="2" cy="30"/>
            </a:xfrm>
          </p:grpSpPr>
          <p:sp>
            <p:nvSpPr>
              <p:cNvPr id="60525" name="Freeform 677"/>
              <p:cNvSpPr>
                <a:spLocks/>
              </p:cNvSpPr>
              <p:nvPr/>
            </p:nvSpPr>
            <p:spPr bwMode="auto">
              <a:xfrm>
                <a:off x="9597" y="10649"/>
                <a:ext cx="2" cy="30"/>
              </a:xfrm>
              <a:custGeom>
                <a:avLst/>
                <a:gdLst>
                  <a:gd name="T0" fmla="*/ 0 w 2"/>
                  <a:gd name="T1" fmla="*/ 10678 h 30"/>
                  <a:gd name="T2" fmla="*/ 0 w 2"/>
                  <a:gd name="T3" fmla="*/ 10649 h 3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30">
                    <a:moveTo>
                      <a:pt x="0" y="29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94" name="Group 678"/>
            <p:cNvGrpSpPr>
              <a:grpSpLocks/>
            </p:cNvGrpSpPr>
            <p:nvPr/>
          </p:nvGrpSpPr>
          <p:grpSpPr bwMode="auto">
            <a:xfrm>
              <a:off x="9819" y="10619"/>
              <a:ext cx="2" cy="59"/>
              <a:chOff x="9819" y="10619"/>
              <a:chExt cx="2" cy="59"/>
            </a:xfrm>
          </p:grpSpPr>
          <p:sp>
            <p:nvSpPr>
              <p:cNvPr id="60524" name="Freeform 679"/>
              <p:cNvSpPr>
                <a:spLocks/>
              </p:cNvSpPr>
              <p:nvPr/>
            </p:nvSpPr>
            <p:spPr bwMode="auto">
              <a:xfrm>
                <a:off x="9819" y="10619"/>
                <a:ext cx="2" cy="59"/>
              </a:xfrm>
              <a:custGeom>
                <a:avLst/>
                <a:gdLst>
                  <a:gd name="T0" fmla="*/ 0 w 2"/>
                  <a:gd name="T1" fmla="*/ 10678 h 59"/>
                  <a:gd name="T2" fmla="*/ 0 w 2"/>
                  <a:gd name="T3" fmla="*/ 10619 h 5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59">
                    <a:moveTo>
                      <a:pt x="0" y="59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95" name="Group 680"/>
            <p:cNvGrpSpPr>
              <a:grpSpLocks/>
            </p:cNvGrpSpPr>
            <p:nvPr/>
          </p:nvGrpSpPr>
          <p:grpSpPr bwMode="auto">
            <a:xfrm>
              <a:off x="10040" y="10649"/>
              <a:ext cx="2" cy="30"/>
              <a:chOff x="10040" y="10649"/>
              <a:chExt cx="2" cy="30"/>
            </a:xfrm>
          </p:grpSpPr>
          <p:sp>
            <p:nvSpPr>
              <p:cNvPr id="60523" name="Freeform 681"/>
              <p:cNvSpPr>
                <a:spLocks/>
              </p:cNvSpPr>
              <p:nvPr/>
            </p:nvSpPr>
            <p:spPr bwMode="auto">
              <a:xfrm>
                <a:off x="10040" y="10649"/>
                <a:ext cx="2" cy="30"/>
              </a:xfrm>
              <a:custGeom>
                <a:avLst/>
                <a:gdLst>
                  <a:gd name="T0" fmla="*/ 0 w 2"/>
                  <a:gd name="T1" fmla="*/ 10678 h 30"/>
                  <a:gd name="T2" fmla="*/ 0 w 2"/>
                  <a:gd name="T3" fmla="*/ 10649 h 3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30">
                    <a:moveTo>
                      <a:pt x="0" y="29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96" name="Group 682"/>
            <p:cNvGrpSpPr>
              <a:grpSpLocks/>
            </p:cNvGrpSpPr>
            <p:nvPr/>
          </p:nvGrpSpPr>
          <p:grpSpPr bwMode="auto">
            <a:xfrm>
              <a:off x="10262" y="10619"/>
              <a:ext cx="2" cy="59"/>
              <a:chOff x="10262" y="10619"/>
              <a:chExt cx="2" cy="59"/>
            </a:xfrm>
          </p:grpSpPr>
          <p:sp>
            <p:nvSpPr>
              <p:cNvPr id="60522" name="Freeform 683"/>
              <p:cNvSpPr>
                <a:spLocks/>
              </p:cNvSpPr>
              <p:nvPr/>
            </p:nvSpPr>
            <p:spPr bwMode="auto">
              <a:xfrm>
                <a:off x="10262" y="10619"/>
                <a:ext cx="2" cy="59"/>
              </a:xfrm>
              <a:custGeom>
                <a:avLst/>
                <a:gdLst>
                  <a:gd name="T0" fmla="*/ 0 w 2"/>
                  <a:gd name="T1" fmla="*/ 10678 h 59"/>
                  <a:gd name="T2" fmla="*/ 0 w 2"/>
                  <a:gd name="T3" fmla="*/ 10619 h 5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59">
                    <a:moveTo>
                      <a:pt x="0" y="59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97" name="Group 684"/>
            <p:cNvGrpSpPr>
              <a:grpSpLocks/>
            </p:cNvGrpSpPr>
            <p:nvPr/>
          </p:nvGrpSpPr>
          <p:grpSpPr bwMode="auto">
            <a:xfrm>
              <a:off x="10484" y="10649"/>
              <a:ext cx="2" cy="30"/>
              <a:chOff x="10484" y="10649"/>
              <a:chExt cx="2" cy="30"/>
            </a:xfrm>
          </p:grpSpPr>
          <p:sp>
            <p:nvSpPr>
              <p:cNvPr id="60521" name="Freeform 685"/>
              <p:cNvSpPr>
                <a:spLocks/>
              </p:cNvSpPr>
              <p:nvPr/>
            </p:nvSpPr>
            <p:spPr bwMode="auto">
              <a:xfrm>
                <a:off x="10484" y="10649"/>
                <a:ext cx="2" cy="30"/>
              </a:xfrm>
              <a:custGeom>
                <a:avLst/>
                <a:gdLst>
                  <a:gd name="T0" fmla="*/ 0 w 2"/>
                  <a:gd name="T1" fmla="*/ 10678 h 30"/>
                  <a:gd name="T2" fmla="*/ 0 w 2"/>
                  <a:gd name="T3" fmla="*/ 10649 h 3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30">
                    <a:moveTo>
                      <a:pt x="0" y="29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98" name="Group 686"/>
            <p:cNvGrpSpPr>
              <a:grpSpLocks/>
            </p:cNvGrpSpPr>
            <p:nvPr/>
          </p:nvGrpSpPr>
          <p:grpSpPr bwMode="auto">
            <a:xfrm>
              <a:off x="10706" y="10619"/>
              <a:ext cx="2" cy="59"/>
              <a:chOff x="10706" y="10619"/>
              <a:chExt cx="2" cy="59"/>
            </a:xfrm>
          </p:grpSpPr>
          <p:sp>
            <p:nvSpPr>
              <p:cNvPr id="60520" name="Freeform 687"/>
              <p:cNvSpPr>
                <a:spLocks/>
              </p:cNvSpPr>
              <p:nvPr/>
            </p:nvSpPr>
            <p:spPr bwMode="auto">
              <a:xfrm>
                <a:off x="10706" y="10619"/>
                <a:ext cx="2" cy="59"/>
              </a:xfrm>
              <a:custGeom>
                <a:avLst/>
                <a:gdLst>
                  <a:gd name="T0" fmla="*/ 0 w 2"/>
                  <a:gd name="T1" fmla="*/ 10678 h 59"/>
                  <a:gd name="T2" fmla="*/ 0 w 2"/>
                  <a:gd name="T3" fmla="*/ 10619 h 5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59">
                    <a:moveTo>
                      <a:pt x="0" y="59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99" name="Group 688"/>
            <p:cNvGrpSpPr>
              <a:grpSpLocks/>
            </p:cNvGrpSpPr>
            <p:nvPr/>
          </p:nvGrpSpPr>
          <p:grpSpPr bwMode="auto">
            <a:xfrm>
              <a:off x="6049" y="8192"/>
              <a:ext cx="4656" cy="2485"/>
              <a:chOff x="6049" y="8192"/>
              <a:chExt cx="4656" cy="2485"/>
            </a:xfrm>
          </p:grpSpPr>
          <p:sp>
            <p:nvSpPr>
              <p:cNvPr id="60518" name="Freeform 689"/>
              <p:cNvSpPr>
                <a:spLocks/>
              </p:cNvSpPr>
              <p:nvPr/>
            </p:nvSpPr>
            <p:spPr bwMode="auto">
              <a:xfrm>
                <a:off x="6049" y="8192"/>
                <a:ext cx="4656" cy="2485"/>
              </a:xfrm>
              <a:custGeom>
                <a:avLst/>
                <a:gdLst>
                  <a:gd name="T0" fmla="*/ 0 w 4656"/>
                  <a:gd name="T1" fmla="*/ 8192 h 2485"/>
                  <a:gd name="T2" fmla="*/ 4656 w 4656"/>
                  <a:gd name="T3" fmla="*/ 8192 h 2485"/>
                  <a:gd name="T4" fmla="*/ 4656 w 4656"/>
                  <a:gd name="T5" fmla="*/ 10678 h 2485"/>
                  <a:gd name="T6" fmla="*/ 0 w 4656"/>
                  <a:gd name="T7" fmla="*/ 10678 h 2485"/>
                  <a:gd name="T8" fmla="*/ 0 w 4656"/>
                  <a:gd name="T9" fmla="*/ 8192 h 24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656" h="2485">
                    <a:moveTo>
                      <a:pt x="0" y="0"/>
                    </a:moveTo>
                    <a:lnTo>
                      <a:pt x="4656" y="0"/>
                    </a:lnTo>
                    <a:lnTo>
                      <a:pt x="4656" y="2486"/>
                    </a:lnTo>
                    <a:lnTo>
                      <a:pt x="0" y="248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60519" name="Picture 690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6" y="7987"/>
                <a:ext cx="4654" cy="26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0500" name="Group 691"/>
            <p:cNvGrpSpPr>
              <a:grpSpLocks/>
            </p:cNvGrpSpPr>
            <p:nvPr/>
          </p:nvGrpSpPr>
          <p:grpSpPr bwMode="auto">
            <a:xfrm>
              <a:off x="8663" y="8176"/>
              <a:ext cx="98" cy="2"/>
              <a:chOff x="8663" y="8176"/>
              <a:chExt cx="98" cy="2"/>
            </a:xfrm>
          </p:grpSpPr>
          <p:sp>
            <p:nvSpPr>
              <p:cNvPr id="60517" name="Freeform 692"/>
              <p:cNvSpPr>
                <a:spLocks/>
              </p:cNvSpPr>
              <p:nvPr/>
            </p:nvSpPr>
            <p:spPr bwMode="auto">
              <a:xfrm>
                <a:off x="8663" y="8176"/>
                <a:ext cx="98" cy="2"/>
              </a:xfrm>
              <a:custGeom>
                <a:avLst/>
                <a:gdLst>
                  <a:gd name="T0" fmla="*/ 0 w 98"/>
                  <a:gd name="T1" fmla="*/ 0 h 2"/>
                  <a:gd name="T2" fmla="*/ 98 w 98"/>
                  <a:gd name="T3" fmla="*/ 0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98" h="2">
                    <a:moveTo>
                      <a:pt x="0" y="0"/>
                    </a:moveTo>
                    <a:lnTo>
                      <a:pt x="98" y="0"/>
                    </a:lnTo>
                  </a:path>
                </a:pathLst>
              </a:custGeom>
              <a:noFill/>
              <a:ln w="6083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01" name="Group 693"/>
            <p:cNvGrpSpPr>
              <a:grpSpLocks/>
            </p:cNvGrpSpPr>
            <p:nvPr/>
          </p:nvGrpSpPr>
          <p:grpSpPr bwMode="auto">
            <a:xfrm>
              <a:off x="8766" y="8011"/>
              <a:ext cx="81" cy="130"/>
              <a:chOff x="8766" y="8011"/>
              <a:chExt cx="81" cy="130"/>
            </a:xfrm>
          </p:grpSpPr>
          <p:sp>
            <p:nvSpPr>
              <p:cNvPr id="60515" name="Freeform 694"/>
              <p:cNvSpPr>
                <a:spLocks/>
              </p:cNvSpPr>
              <p:nvPr/>
            </p:nvSpPr>
            <p:spPr bwMode="auto">
              <a:xfrm>
                <a:off x="8766" y="8011"/>
                <a:ext cx="81" cy="130"/>
              </a:xfrm>
              <a:custGeom>
                <a:avLst/>
                <a:gdLst>
                  <a:gd name="T0" fmla="*/ 51 w 81"/>
                  <a:gd name="T1" fmla="*/ 8011 h 130"/>
                  <a:gd name="T2" fmla="*/ 35 w 81"/>
                  <a:gd name="T3" fmla="*/ 8011 h 130"/>
                  <a:gd name="T4" fmla="*/ 29 w 81"/>
                  <a:gd name="T5" fmla="*/ 8013 h 130"/>
                  <a:gd name="T6" fmla="*/ 24 w 81"/>
                  <a:gd name="T7" fmla="*/ 8017 h 130"/>
                  <a:gd name="T8" fmla="*/ 17 w 81"/>
                  <a:gd name="T9" fmla="*/ 8022 h 130"/>
                  <a:gd name="T10" fmla="*/ 11 w 81"/>
                  <a:gd name="T11" fmla="*/ 8030 h 130"/>
                  <a:gd name="T12" fmla="*/ 7 w 81"/>
                  <a:gd name="T13" fmla="*/ 8040 h 130"/>
                  <a:gd name="T14" fmla="*/ 2 w 81"/>
                  <a:gd name="T15" fmla="*/ 8050 h 130"/>
                  <a:gd name="T16" fmla="*/ 0 w 81"/>
                  <a:gd name="T17" fmla="*/ 8063 h 130"/>
                  <a:gd name="T18" fmla="*/ 0 w 81"/>
                  <a:gd name="T19" fmla="*/ 8077 h 130"/>
                  <a:gd name="T20" fmla="*/ 28 w 81"/>
                  <a:gd name="T21" fmla="*/ 8141 h 130"/>
                  <a:gd name="T22" fmla="*/ 46 w 81"/>
                  <a:gd name="T23" fmla="*/ 8141 h 130"/>
                  <a:gd name="T24" fmla="*/ 52 w 81"/>
                  <a:gd name="T25" fmla="*/ 8139 h 130"/>
                  <a:gd name="T26" fmla="*/ 58 w 81"/>
                  <a:gd name="T27" fmla="*/ 8135 h 130"/>
                  <a:gd name="T28" fmla="*/ 34 w 81"/>
                  <a:gd name="T29" fmla="*/ 8135 h 130"/>
                  <a:gd name="T30" fmla="*/ 28 w 81"/>
                  <a:gd name="T31" fmla="*/ 8131 h 130"/>
                  <a:gd name="T32" fmla="*/ 25 w 81"/>
                  <a:gd name="T33" fmla="*/ 8121 h 130"/>
                  <a:gd name="T34" fmla="*/ 20 w 81"/>
                  <a:gd name="T35" fmla="*/ 8104 h 130"/>
                  <a:gd name="T36" fmla="*/ 18 w 81"/>
                  <a:gd name="T37" fmla="*/ 8082 h 130"/>
                  <a:gd name="T38" fmla="*/ 18 w 81"/>
                  <a:gd name="T39" fmla="*/ 8069 h 130"/>
                  <a:gd name="T40" fmla="*/ 19 w 81"/>
                  <a:gd name="T41" fmla="*/ 8058 h 130"/>
                  <a:gd name="T42" fmla="*/ 21 w 81"/>
                  <a:gd name="T43" fmla="*/ 8047 h 130"/>
                  <a:gd name="T44" fmla="*/ 22 w 81"/>
                  <a:gd name="T45" fmla="*/ 8036 h 130"/>
                  <a:gd name="T46" fmla="*/ 25 w 81"/>
                  <a:gd name="T47" fmla="*/ 8028 h 130"/>
                  <a:gd name="T48" fmla="*/ 30 w 81"/>
                  <a:gd name="T49" fmla="*/ 8023 h 130"/>
                  <a:gd name="T50" fmla="*/ 33 w 81"/>
                  <a:gd name="T51" fmla="*/ 8019 h 130"/>
                  <a:gd name="T52" fmla="*/ 37 w 81"/>
                  <a:gd name="T53" fmla="*/ 8017 h 130"/>
                  <a:gd name="T54" fmla="*/ 60 w 81"/>
                  <a:gd name="T55" fmla="*/ 8017 h 130"/>
                  <a:gd name="T56" fmla="*/ 59 w 81"/>
                  <a:gd name="T57" fmla="*/ 8016 h 130"/>
                  <a:gd name="T58" fmla="*/ 51 w 81"/>
                  <a:gd name="T59" fmla="*/ 8011 h 13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81" h="130">
                    <a:moveTo>
                      <a:pt x="51" y="0"/>
                    </a:moveTo>
                    <a:lnTo>
                      <a:pt x="35" y="0"/>
                    </a:lnTo>
                    <a:lnTo>
                      <a:pt x="29" y="2"/>
                    </a:lnTo>
                    <a:lnTo>
                      <a:pt x="24" y="6"/>
                    </a:lnTo>
                    <a:lnTo>
                      <a:pt x="17" y="11"/>
                    </a:lnTo>
                    <a:lnTo>
                      <a:pt x="11" y="19"/>
                    </a:lnTo>
                    <a:lnTo>
                      <a:pt x="7" y="29"/>
                    </a:lnTo>
                    <a:lnTo>
                      <a:pt x="2" y="39"/>
                    </a:lnTo>
                    <a:lnTo>
                      <a:pt x="0" y="52"/>
                    </a:lnTo>
                    <a:lnTo>
                      <a:pt x="0" y="66"/>
                    </a:lnTo>
                    <a:lnTo>
                      <a:pt x="28" y="130"/>
                    </a:lnTo>
                    <a:lnTo>
                      <a:pt x="46" y="130"/>
                    </a:lnTo>
                    <a:lnTo>
                      <a:pt x="52" y="128"/>
                    </a:lnTo>
                    <a:lnTo>
                      <a:pt x="58" y="124"/>
                    </a:lnTo>
                    <a:lnTo>
                      <a:pt x="34" y="124"/>
                    </a:lnTo>
                    <a:lnTo>
                      <a:pt x="28" y="120"/>
                    </a:lnTo>
                    <a:lnTo>
                      <a:pt x="25" y="110"/>
                    </a:lnTo>
                    <a:lnTo>
                      <a:pt x="20" y="93"/>
                    </a:lnTo>
                    <a:lnTo>
                      <a:pt x="18" y="71"/>
                    </a:lnTo>
                    <a:lnTo>
                      <a:pt x="18" y="58"/>
                    </a:lnTo>
                    <a:lnTo>
                      <a:pt x="19" y="47"/>
                    </a:lnTo>
                    <a:lnTo>
                      <a:pt x="21" y="36"/>
                    </a:lnTo>
                    <a:lnTo>
                      <a:pt x="22" y="25"/>
                    </a:lnTo>
                    <a:lnTo>
                      <a:pt x="25" y="17"/>
                    </a:lnTo>
                    <a:lnTo>
                      <a:pt x="30" y="12"/>
                    </a:lnTo>
                    <a:lnTo>
                      <a:pt x="33" y="8"/>
                    </a:lnTo>
                    <a:lnTo>
                      <a:pt x="37" y="6"/>
                    </a:lnTo>
                    <a:lnTo>
                      <a:pt x="60" y="6"/>
                    </a:lnTo>
                    <a:lnTo>
                      <a:pt x="59" y="5"/>
                    </a:lnTo>
                    <a:lnTo>
                      <a:pt x="51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16" name="Freeform 695"/>
              <p:cNvSpPr>
                <a:spLocks/>
              </p:cNvSpPr>
              <p:nvPr/>
            </p:nvSpPr>
            <p:spPr bwMode="auto">
              <a:xfrm>
                <a:off x="8766" y="8011"/>
                <a:ext cx="81" cy="130"/>
              </a:xfrm>
              <a:custGeom>
                <a:avLst/>
                <a:gdLst>
                  <a:gd name="T0" fmla="*/ 60 w 81"/>
                  <a:gd name="T1" fmla="*/ 8017 h 130"/>
                  <a:gd name="T2" fmla="*/ 45 w 81"/>
                  <a:gd name="T3" fmla="*/ 8017 h 130"/>
                  <a:gd name="T4" fmla="*/ 48 w 81"/>
                  <a:gd name="T5" fmla="*/ 8018 h 130"/>
                  <a:gd name="T6" fmla="*/ 54 w 81"/>
                  <a:gd name="T7" fmla="*/ 8023 h 130"/>
                  <a:gd name="T8" fmla="*/ 56 w 81"/>
                  <a:gd name="T9" fmla="*/ 8028 h 130"/>
                  <a:gd name="T10" fmla="*/ 59 w 81"/>
                  <a:gd name="T11" fmla="*/ 8036 h 130"/>
                  <a:gd name="T12" fmla="*/ 62 w 81"/>
                  <a:gd name="T13" fmla="*/ 8045 h 130"/>
                  <a:gd name="T14" fmla="*/ 63 w 81"/>
                  <a:gd name="T15" fmla="*/ 8057 h 130"/>
                  <a:gd name="T16" fmla="*/ 63 w 81"/>
                  <a:gd name="T17" fmla="*/ 8075 h 130"/>
                  <a:gd name="T18" fmla="*/ 51 w 81"/>
                  <a:gd name="T19" fmla="*/ 8131 h 130"/>
                  <a:gd name="T20" fmla="*/ 47 w 81"/>
                  <a:gd name="T21" fmla="*/ 8134 h 130"/>
                  <a:gd name="T22" fmla="*/ 44 w 81"/>
                  <a:gd name="T23" fmla="*/ 8135 h 130"/>
                  <a:gd name="T24" fmla="*/ 58 w 81"/>
                  <a:gd name="T25" fmla="*/ 8135 h 130"/>
                  <a:gd name="T26" fmla="*/ 81 w 81"/>
                  <a:gd name="T27" fmla="*/ 8090 h 130"/>
                  <a:gd name="T28" fmla="*/ 81 w 81"/>
                  <a:gd name="T29" fmla="*/ 8075 h 130"/>
                  <a:gd name="T30" fmla="*/ 79 w 81"/>
                  <a:gd name="T31" fmla="*/ 8053 h 130"/>
                  <a:gd name="T32" fmla="*/ 73 w 81"/>
                  <a:gd name="T33" fmla="*/ 8034 h 130"/>
                  <a:gd name="T34" fmla="*/ 60 w 81"/>
                  <a:gd name="T35" fmla="*/ 8017 h 13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1" h="130">
                    <a:moveTo>
                      <a:pt x="60" y="6"/>
                    </a:moveTo>
                    <a:lnTo>
                      <a:pt x="45" y="6"/>
                    </a:lnTo>
                    <a:lnTo>
                      <a:pt x="48" y="7"/>
                    </a:lnTo>
                    <a:lnTo>
                      <a:pt x="54" y="12"/>
                    </a:lnTo>
                    <a:lnTo>
                      <a:pt x="56" y="17"/>
                    </a:lnTo>
                    <a:lnTo>
                      <a:pt x="59" y="25"/>
                    </a:lnTo>
                    <a:lnTo>
                      <a:pt x="62" y="34"/>
                    </a:lnTo>
                    <a:lnTo>
                      <a:pt x="63" y="46"/>
                    </a:lnTo>
                    <a:lnTo>
                      <a:pt x="63" y="64"/>
                    </a:lnTo>
                    <a:lnTo>
                      <a:pt x="51" y="120"/>
                    </a:lnTo>
                    <a:lnTo>
                      <a:pt x="47" y="123"/>
                    </a:lnTo>
                    <a:lnTo>
                      <a:pt x="44" y="124"/>
                    </a:lnTo>
                    <a:lnTo>
                      <a:pt x="58" y="124"/>
                    </a:lnTo>
                    <a:lnTo>
                      <a:pt x="81" y="79"/>
                    </a:lnTo>
                    <a:lnTo>
                      <a:pt x="81" y="64"/>
                    </a:lnTo>
                    <a:lnTo>
                      <a:pt x="79" y="42"/>
                    </a:lnTo>
                    <a:lnTo>
                      <a:pt x="73" y="23"/>
                    </a:lnTo>
                    <a:lnTo>
                      <a:pt x="60" y="6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02" name="Group 696"/>
            <p:cNvGrpSpPr>
              <a:grpSpLocks/>
            </p:cNvGrpSpPr>
            <p:nvPr/>
          </p:nvGrpSpPr>
          <p:grpSpPr bwMode="auto">
            <a:xfrm>
              <a:off x="8861" y="8013"/>
              <a:ext cx="75" cy="128"/>
              <a:chOff x="8861" y="8013"/>
              <a:chExt cx="75" cy="128"/>
            </a:xfrm>
          </p:grpSpPr>
          <p:sp>
            <p:nvSpPr>
              <p:cNvPr id="60513" name="Freeform 697"/>
              <p:cNvSpPr>
                <a:spLocks/>
              </p:cNvSpPr>
              <p:nvPr/>
            </p:nvSpPr>
            <p:spPr bwMode="auto">
              <a:xfrm>
                <a:off x="8861" y="8013"/>
                <a:ext cx="75" cy="128"/>
              </a:xfrm>
              <a:custGeom>
                <a:avLst/>
                <a:gdLst>
                  <a:gd name="T0" fmla="*/ 76 w 75"/>
                  <a:gd name="T1" fmla="*/ 8029 h 128"/>
                  <a:gd name="T2" fmla="*/ 65 w 75"/>
                  <a:gd name="T3" fmla="*/ 8029 h 128"/>
                  <a:gd name="T4" fmla="*/ 27 w 75"/>
                  <a:gd name="T5" fmla="*/ 8142 h 128"/>
                  <a:gd name="T6" fmla="*/ 38 w 75"/>
                  <a:gd name="T7" fmla="*/ 8142 h 128"/>
                  <a:gd name="T8" fmla="*/ 76 w 75"/>
                  <a:gd name="T9" fmla="*/ 8029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5" h="128">
                    <a:moveTo>
                      <a:pt x="76" y="16"/>
                    </a:moveTo>
                    <a:lnTo>
                      <a:pt x="65" y="16"/>
                    </a:lnTo>
                    <a:lnTo>
                      <a:pt x="27" y="129"/>
                    </a:lnTo>
                    <a:lnTo>
                      <a:pt x="38" y="129"/>
                    </a:lnTo>
                    <a:lnTo>
                      <a:pt x="76" y="16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14" name="Freeform 698"/>
              <p:cNvSpPr>
                <a:spLocks/>
              </p:cNvSpPr>
              <p:nvPr/>
            </p:nvSpPr>
            <p:spPr bwMode="auto">
              <a:xfrm>
                <a:off x="8861" y="8013"/>
                <a:ext cx="75" cy="128"/>
              </a:xfrm>
              <a:custGeom>
                <a:avLst/>
                <a:gdLst>
                  <a:gd name="T0" fmla="*/ 79 w 75"/>
                  <a:gd name="T1" fmla="*/ 8013 h 128"/>
                  <a:gd name="T2" fmla="*/ 12 w 75"/>
                  <a:gd name="T3" fmla="*/ 8013 h 128"/>
                  <a:gd name="T4" fmla="*/ 0 w 75"/>
                  <a:gd name="T5" fmla="*/ 8043 h 128"/>
                  <a:gd name="T6" fmla="*/ 3 w 75"/>
                  <a:gd name="T7" fmla="*/ 8044 h 128"/>
                  <a:gd name="T8" fmla="*/ 6 w 75"/>
                  <a:gd name="T9" fmla="*/ 8038 h 128"/>
                  <a:gd name="T10" fmla="*/ 10 w 75"/>
                  <a:gd name="T11" fmla="*/ 8034 h 128"/>
                  <a:gd name="T12" fmla="*/ 15 w 75"/>
                  <a:gd name="T13" fmla="*/ 8031 h 128"/>
                  <a:gd name="T14" fmla="*/ 18 w 75"/>
                  <a:gd name="T15" fmla="*/ 8029 h 128"/>
                  <a:gd name="T16" fmla="*/ 23 w 75"/>
                  <a:gd name="T17" fmla="*/ 8029 h 128"/>
                  <a:gd name="T18" fmla="*/ 76 w 75"/>
                  <a:gd name="T19" fmla="*/ 8029 h 128"/>
                  <a:gd name="T20" fmla="*/ 79 w 75"/>
                  <a:gd name="T21" fmla="*/ 8017 h 128"/>
                  <a:gd name="T22" fmla="*/ 79 w 75"/>
                  <a:gd name="T23" fmla="*/ 8013 h 12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5" h="128">
                    <a:moveTo>
                      <a:pt x="79" y="0"/>
                    </a:moveTo>
                    <a:lnTo>
                      <a:pt x="12" y="0"/>
                    </a:lnTo>
                    <a:lnTo>
                      <a:pt x="0" y="30"/>
                    </a:lnTo>
                    <a:lnTo>
                      <a:pt x="3" y="31"/>
                    </a:lnTo>
                    <a:lnTo>
                      <a:pt x="6" y="25"/>
                    </a:lnTo>
                    <a:lnTo>
                      <a:pt x="10" y="21"/>
                    </a:lnTo>
                    <a:lnTo>
                      <a:pt x="15" y="18"/>
                    </a:lnTo>
                    <a:lnTo>
                      <a:pt x="18" y="16"/>
                    </a:lnTo>
                    <a:lnTo>
                      <a:pt x="23" y="16"/>
                    </a:lnTo>
                    <a:lnTo>
                      <a:pt x="76" y="16"/>
                    </a:lnTo>
                    <a:lnTo>
                      <a:pt x="79" y="4"/>
                    </a:lnTo>
                    <a:lnTo>
                      <a:pt x="79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03" name="Group 699"/>
            <p:cNvGrpSpPr>
              <a:grpSpLocks/>
            </p:cNvGrpSpPr>
            <p:nvPr/>
          </p:nvGrpSpPr>
          <p:grpSpPr bwMode="auto">
            <a:xfrm>
              <a:off x="8965" y="8052"/>
              <a:ext cx="21" cy="90"/>
              <a:chOff x="8965" y="8052"/>
              <a:chExt cx="21" cy="90"/>
            </a:xfrm>
          </p:grpSpPr>
          <p:sp>
            <p:nvSpPr>
              <p:cNvPr id="60511" name="Freeform 700"/>
              <p:cNvSpPr>
                <a:spLocks/>
              </p:cNvSpPr>
              <p:nvPr/>
            </p:nvSpPr>
            <p:spPr bwMode="auto">
              <a:xfrm>
                <a:off x="8965" y="8052"/>
                <a:ext cx="21" cy="90"/>
              </a:xfrm>
              <a:custGeom>
                <a:avLst/>
                <a:gdLst>
                  <a:gd name="T0" fmla="*/ 13 w 21"/>
                  <a:gd name="T1" fmla="*/ 8052 h 90"/>
                  <a:gd name="T2" fmla="*/ 8 w 21"/>
                  <a:gd name="T3" fmla="*/ 8052 h 90"/>
                  <a:gd name="T4" fmla="*/ 5 w 21"/>
                  <a:gd name="T5" fmla="*/ 8053 h 90"/>
                  <a:gd name="T6" fmla="*/ 3 w 21"/>
                  <a:gd name="T7" fmla="*/ 8055 h 90"/>
                  <a:gd name="T8" fmla="*/ 1 w 21"/>
                  <a:gd name="T9" fmla="*/ 8057 h 90"/>
                  <a:gd name="T10" fmla="*/ 0 w 21"/>
                  <a:gd name="T11" fmla="*/ 8059 h 90"/>
                  <a:gd name="T12" fmla="*/ 0 w 21"/>
                  <a:gd name="T13" fmla="*/ 8065 h 90"/>
                  <a:gd name="T14" fmla="*/ 1 w 21"/>
                  <a:gd name="T15" fmla="*/ 8067 h 90"/>
                  <a:gd name="T16" fmla="*/ 3 w 21"/>
                  <a:gd name="T17" fmla="*/ 8069 h 90"/>
                  <a:gd name="T18" fmla="*/ 5 w 21"/>
                  <a:gd name="T19" fmla="*/ 8071 h 90"/>
                  <a:gd name="T20" fmla="*/ 8 w 21"/>
                  <a:gd name="T21" fmla="*/ 8072 h 90"/>
                  <a:gd name="T22" fmla="*/ 13 w 21"/>
                  <a:gd name="T23" fmla="*/ 8072 h 90"/>
                  <a:gd name="T24" fmla="*/ 16 w 21"/>
                  <a:gd name="T25" fmla="*/ 8071 h 90"/>
                  <a:gd name="T26" fmla="*/ 18 w 21"/>
                  <a:gd name="T27" fmla="*/ 8069 h 90"/>
                  <a:gd name="T28" fmla="*/ 20 w 21"/>
                  <a:gd name="T29" fmla="*/ 8067 h 90"/>
                  <a:gd name="T30" fmla="*/ 21 w 21"/>
                  <a:gd name="T31" fmla="*/ 8065 h 90"/>
                  <a:gd name="T32" fmla="*/ 21 w 21"/>
                  <a:gd name="T33" fmla="*/ 8059 h 90"/>
                  <a:gd name="T34" fmla="*/ 20 w 21"/>
                  <a:gd name="T35" fmla="*/ 8057 h 90"/>
                  <a:gd name="T36" fmla="*/ 18 w 21"/>
                  <a:gd name="T37" fmla="*/ 8055 h 90"/>
                  <a:gd name="T38" fmla="*/ 16 w 21"/>
                  <a:gd name="T39" fmla="*/ 8053 h 90"/>
                  <a:gd name="T40" fmla="*/ 13 w 21"/>
                  <a:gd name="T41" fmla="*/ 8052 h 9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1" h="90">
                    <a:moveTo>
                      <a:pt x="13" y="0"/>
                    </a:moveTo>
                    <a:lnTo>
                      <a:pt x="8" y="0"/>
                    </a:lnTo>
                    <a:lnTo>
                      <a:pt x="5" y="1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1" y="15"/>
                    </a:lnTo>
                    <a:lnTo>
                      <a:pt x="3" y="17"/>
                    </a:lnTo>
                    <a:lnTo>
                      <a:pt x="5" y="19"/>
                    </a:lnTo>
                    <a:lnTo>
                      <a:pt x="8" y="20"/>
                    </a:lnTo>
                    <a:lnTo>
                      <a:pt x="13" y="20"/>
                    </a:lnTo>
                    <a:lnTo>
                      <a:pt x="16" y="19"/>
                    </a:lnTo>
                    <a:lnTo>
                      <a:pt x="18" y="17"/>
                    </a:lnTo>
                    <a:lnTo>
                      <a:pt x="20" y="15"/>
                    </a:lnTo>
                    <a:lnTo>
                      <a:pt x="21" y="13"/>
                    </a:lnTo>
                    <a:lnTo>
                      <a:pt x="21" y="7"/>
                    </a:lnTo>
                    <a:lnTo>
                      <a:pt x="20" y="5"/>
                    </a:lnTo>
                    <a:lnTo>
                      <a:pt x="18" y="3"/>
                    </a:lnTo>
                    <a:lnTo>
                      <a:pt x="16" y="1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12" name="Freeform 701"/>
              <p:cNvSpPr>
                <a:spLocks/>
              </p:cNvSpPr>
              <p:nvPr/>
            </p:nvSpPr>
            <p:spPr bwMode="auto">
              <a:xfrm>
                <a:off x="8965" y="8052"/>
                <a:ext cx="21" cy="90"/>
              </a:xfrm>
              <a:custGeom>
                <a:avLst/>
                <a:gdLst>
                  <a:gd name="T0" fmla="*/ 13 w 21"/>
                  <a:gd name="T1" fmla="*/ 8121 h 90"/>
                  <a:gd name="T2" fmla="*/ 8 w 21"/>
                  <a:gd name="T3" fmla="*/ 8121 h 90"/>
                  <a:gd name="T4" fmla="*/ 5 w 21"/>
                  <a:gd name="T5" fmla="*/ 8122 h 90"/>
                  <a:gd name="T6" fmla="*/ 3 w 21"/>
                  <a:gd name="T7" fmla="*/ 8124 h 90"/>
                  <a:gd name="T8" fmla="*/ 1 w 21"/>
                  <a:gd name="T9" fmla="*/ 8126 h 90"/>
                  <a:gd name="T10" fmla="*/ 0 w 21"/>
                  <a:gd name="T11" fmla="*/ 8128 h 90"/>
                  <a:gd name="T12" fmla="*/ 0 w 21"/>
                  <a:gd name="T13" fmla="*/ 8134 h 90"/>
                  <a:gd name="T14" fmla="*/ 1 w 21"/>
                  <a:gd name="T15" fmla="*/ 8137 h 90"/>
                  <a:gd name="T16" fmla="*/ 3 w 21"/>
                  <a:gd name="T17" fmla="*/ 8138 h 90"/>
                  <a:gd name="T18" fmla="*/ 5 w 21"/>
                  <a:gd name="T19" fmla="*/ 8141 h 90"/>
                  <a:gd name="T20" fmla="*/ 8 w 21"/>
                  <a:gd name="T21" fmla="*/ 8142 h 90"/>
                  <a:gd name="T22" fmla="*/ 13 w 21"/>
                  <a:gd name="T23" fmla="*/ 8142 h 90"/>
                  <a:gd name="T24" fmla="*/ 16 w 21"/>
                  <a:gd name="T25" fmla="*/ 8141 h 90"/>
                  <a:gd name="T26" fmla="*/ 18 w 21"/>
                  <a:gd name="T27" fmla="*/ 8138 h 90"/>
                  <a:gd name="T28" fmla="*/ 20 w 21"/>
                  <a:gd name="T29" fmla="*/ 8137 h 90"/>
                  <a:gd name="T30" fmla="*/ 21 w 21"/>
                  <a:gd name="T31" fmla="*/ 8134 h 90"/>
                  <a:gd name="T32" fmla="*/ 21 w 21"/>
                  <a:gd name="T33" fmla="*/ 8128 h 90"/>
                  <a:gd name="T34" fmla="*/ 20 w 21"/>
                  <a:gd name="T35" fmla="*/ 8126 h 90"/>
                  <a:gd name="T36" fmla="*/ 18 w 21"/>
                  <a:gd name="T37" fmla="*/ 8124 h 90"/>
                  <a:gd name="T38" fmla="*/ 16 w 21"/>
                  <a:gd name="T39" fmla="*/ 8122 h 90"/>
                  <a:gd name="T40" fmla="*/ 13 w 21"/>
                  <a:gd name="T41" fmla="*/ 8121 h 9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1" h="90">
                    <a:moveTo>
                      <a:pt x="13" y="69"/>
                    </a:moveTo>
                    <a:lnTo>
                      <a:pt x="8" y="69"/>
                    </a:lnTo>
                    <a:lnTo>
                      <a:pt x="5" y="70"/>
                    </a:lnTo>
                    <a:lnTo>
                      <a:pt x="3" y="72"/>
                    </a:lnTo>
                    <a:lnTo>
                      <a:pt x="1" y="74"/>
                    </a:lnTo>
                    <a:lnTo>
                      <a:pt x="0" y="76"/>
                    </a:lnTo>
                    <a:lnTo>
                      <a:pt x="0" y="82"/>
                    </a:lnTo>
                    <a:lnTo>
                      <a:pt x="1" y="85"/>
                    </a:lnTo>
                    <a:lnTo>
                      <a:pt x="3" y="86"/>
                    </a:lnTo>
                    <a:lnTo>
                      <a:pt x="5" y="89"/>
                    </a:lnTo>
                    <a:lnTo>
                      <a:pt x="8" y="90"/>
                    </a:lnTo>
                    <a:lnTo>
                      <a:pt x="13" y="90"/>
                    </a:lnTo>
                    <a:lnTo>
                      <a:pt x="16" y="89"/>
                    </a:lnTo>
                    <a:lnTo>
                      <a:pt x="18" y="86"/>
                    </a:lnTo>
                    <a:lnTo>
                      <a:pt x="20" y="85"/>
                    </a:lnTo>
                    <a:lnTo>
                      <a:pt x="21" y="82"/>
                    </a:lnTo>
                    <a:lnTo>
                      <a:pt x="21" y="76"/>
                    </a:lnTo>
                    <a:lnTo>
                      <a:pt x="20" y="74"/>
                    </a:lnTo>
                    <a:lnTo>
                      <a:pt x="18" y="72"/>
                    </a:lnTo>
                    <a:lnTo>
                      <a:pt x="16" y="70"/>
                    </a:lnTo>
                    <a:lnTo>
                      <a:pt x="13" y="69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04" name="Group 702"/>
            <p:cNvGrpSpPr>
              <a:grpSpLocks/>
            </p:cNvGrpSpPr>
            <p:nvPr/>
          </p:nvGrpSpPr>
          <p:grpSpPr bwMode="auto">
            <a:xfrm>
              <a:off x="9008" y="8011"/>
              <a:ext cx="81" cy="130"/>
              <a:chOff x="9008" y="8011"/>
              <a:chExt cx="81" cy="130"/>
            </a:xfrm>
          </p:grpSpPr>
          <p:sp>
            <p:nvSpPr>
              <p:cNvPr id="60509" name="Freeform 703"/>
              <p:cNvSpPr>
                <a:spLocks/>
              </p:cNvSpPr>
              <p:nvPr/>
            </p:nvSpPr>
            <p:spPr bwMode="auto">
              <a:xfrm>
                <a:off x="9008" y="8011"/>
                <a:ext cx="81" cy="130"/>
              </a:xfrm>
              <a:custGeom>
                <a:avLst/>
                <a:gdLst>
                  <a:gd name="T0" fmla="*/ 51 w 81"/>
                  <a:gd name="T1" fmla="*/ 8011 h 130"/>
                  <a:gd name="T2" fmla="*/ 35 w 81"/>
                  <a:gd name="T3" fmla="*/ 8011 h 130"/>
                  <a:gd name="T4" fmla="*/ 30 w 81"/>
                  <a:gd name="T5" fmla="*/ 8013 h 130"/>
                  <a:gd name="T6" fmla="*/ 24 w 81"/>
                  <a:gd name="T7" fmla="*/ 8017 h 130"/>
                  <a:gd name="T8" fmla="*/ 17 w 81"/>
                  <a:gd name="T9" fmla="*/ 8022 h 130"/>
                  <a:gd name="T10" fmla="*/ 11 w 81"/>
                  <a:gd name="T11" fmla="*/ 8030 h 130"/>
                  <a:gd name="T12" fmla="*/ 7 w 81"/>
                  <a:gd name="T13" fmla="*/ 8040 h 130"/>
                  <a:gd name="T14" fmla="*/ 3 w 81"/>
                  <a:gd name="T15" fmla="*/ 8050 h 130"/>
                  <a:gd name="T16" fmla="*/ 0 w 81"/>
                  <a:gd name="T17" fmla="*/ 8063 h 130"/>
                  <a:gd name="T18" fmla="*/ 0 w 81"/>
                  <a:gd name="T19" fmla="*/ 8077 h 130"/>
                  <a:gd name="T20" fmla="*/ 28 w 81"/>
                  <a:gd name="T21" fmla="*/ 8141 h 130"/>
                  <a:gd name="T22" fmla="*/ 46 w 81"/>
                  <a:gd name="T23" fmla="*/ 8141 h 130"/>
                  <a:gd name="T24" fmla="*/ 53 w 81"/>
                  <a:gd name="T25" fmla="*/ 8139 h 130"/>
                  <a:gd name="T26" fmla="*/ 58 w 81"/>
                  <a:gd name="T27" fmla="*/ 8135 h 130"/>
                  <a:gd name="T28" fmla="*/ 34 w 81"/>
                  <a:gd name="T29" fmla="*/ 8135 h 130"/>
                  <a:gd name="T30" fmla="*/ 28 w 81"/>
                  <a:gd name="T31" fmla="*/ 8131 h 130"/>
                  <a:gd name="T32" fmla="*/ 25 w 81"/>
                  <a:gd name="T33" fmla="*/ 8121 h 130"/>
                  <a:gd name="T34" fmla="*/ 20 w 81"/>
                  <a:gd name="T35" fmla="*/ 8104 h 130"/>
                  <a:gd name="T36" fmla="*/ 19 w 81"/>
                  <a:gd name="T37" fmla="*/ 8082 h 130"/>
                  <a:gd name="T38" fmla="*/ 19 w 81"/>
                  <a:gd name="T39" fmla="*/ 8069 h 130"/>
                  <a:gd name="T40" fmla="*/ 19 w 81"/>
                  <a:gd name="T41" fmla="*/ 8058 h 130"/>
                  <a:gd name="T42" fmla="*/ 21 w 81"/>
                  <a:gd name="T43" fmla="*/ 8047 h 130"/>
                  <a:gd name="T44" fmla="*/ 23 w 81"/>
                  <a:gd name="T45" fmla="*/ 8036 h 130"/>
                  <a:gd name="T46" fmla="*/ 26 w 81"/>
                  <a:gd name="T47" fmla="*/ 8028 h 130"/>
                  <a:gd name="T48" fmla="*/ 30 w 81"/>
                  <a:gd name="T49" fmla="*/ 8023 h 130"/>
                  <a:gd name="T50" fmla="*/ 33 w 81"/>
                  <a:gd name="T51" fmla="*/ 8019 h 130"/>
                  <a:gd name="T52" fmla="*/ 37 w 81"/>
                  <a:gd name="T53" fmla="*/ 8017 h 130"/>
                  <a:gd name="T54" fmla="*/ 60 w 81"/>
                  <a:gd name="T55" fmla="*/ 8017 h 130"/>
                  <a:gd name="T56" fmla="*/ 60 w 81"/>
                  <a:gd name="T57" fmla="*/ 8016 h 130"/>
                  <a:gd name="T58" fmla="*/ 51 w 81"/>
                  <a:gd name="T59" fmla="*/ 8011 h 13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81" h="130">
                    <a:moveTo>
                      <a:pt x="51" y="0"/>
                    </a:moveTo>
                    <a:lnTo>
                      <a:pt x="35" y="0"/>
                    </a:lnTo>
                    <a:lnTo>
                      <a:pt x="30" y="2"/>
                    </a:lnTo>
                    <a:lnTo>
                      <a:pt x="24" y="6"/>
                    </a:lnTo>
                    <a:lnTo>
                      <a:pt x="17" y="11"/>
                    </a:lnTo>
                    <a:lnTo>
                      <a:pt x="11" y="19"/>
                    </a:lnTo>
                    <a:lnTo>
                      <a:pt x="7" y="29"/>
                    </a:lnTo>
                    <a:lnTo>
                      <a:pt x="3" y="39"/>
                    </a:lnTo>
                    <a:lnTo>
                      <a:pt x="0" y="52"/>
                    </a:lnTo>
                    <a:lnTo>
                      <a:pt x="0" y="66"/>
                    </a:lnTo>
                    <a:lnTo>
                      <a:pt x="28" y="130"/>
                    </a:lnTo>
                    <a:lnTo>
                      <a:pt x="46" y="130"/>
                    </a:lnTo>
                    <a:lnTo>
                      <a:pt x="53" y="128"/>
                    </a:lnTo>
                    <a:lnTo>
                      <a:pt x="58" y="124"/>
                    </a:lnTo>
                    <a:lnTo>
                      <a:pt x="34" y="124"/>
                    </a:lnTo>
                    <a:lnTo>
                      <a:pt x="28" y="120"/>
                    </a:lnTo>
                    <a:lnTo>
                      <a:pt x="25" y="110"/>
                    </a:lnTo>
                    <a:lnTo>
                      <a:pt x="20" y="93"/>
                    </a:lnTo>
                    <a:lnTo>
                      <a:pt x="19" y="71"/>
                    </a:lnTo>
                    <a:lnTo>
                      <a:pt x="19" y="58"/>
                    </a:lnTo>
                    <a:lnTo>
                      <a:pt x="19" y="47"/>
                    </a:lnTo>
                    <a:lnTo>
                      <a:pt x="21" y="36"/>
                    </a:lnTo>
                    <a:lnTo>
                      <a:pt x="23" y="25"/>
                    </a:lnTo>
                    <a:lnTo>
                      <a:pt x="26" y="17"/>
                    </a:lnTo>
                    <a:lnTo>
                      <a:pt x="30" y="12"/>
                    </a:lnTo>
                    <a:lnTo>
                      <a:pt x="33" y="8"/>
                    </a:lnTo>
                    <a:lnTo>
                      <a:pt x="37" y="6"/>
                    </a:lnTo>
                    <a:lnTo>
                      <a:pt x="60" y="6"/>
                    </a:lnTo>
                    <a:lnTo>
                      <a:pt x="60" y="5"/>
                    </a:lnTo>
                    <a:lnTo>
                      <a:pt x="51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10" name="Freeform 704"/>
              <p:cNvSpPr>
                <a:spLocks/>
              </p:cNvSpPr>
              <p:nvPr/>
            </p:nvSpPr>
            <p:spPr bwMode="auto">
              <a:xfrm>
                <a:off x="9008" y="8011"/>
                <a:ext cx="81" cy="130"/>
              </a:xfrm>
              <a:custGeom>
                <a:avLst/>
                <a:gdLst>
                  <a:gd name="T0" fmla="*/ 60 w 81"/>
                  <a:gd name="T1" fmla="*/ 8017 h 130"/>
                  <a:gd name="T2" fmla="*/ 45 w 81"/>
                  <a:gd name="T3" fmla="*/ 8017 h 130"/>
                  <a:gd name="T4" fmla="*/ 48 w 81"/>
                  <a:gd name="T5" fmla="*/ 8018 h 130"/>
                  <a:gd name="T6" fmla="*/ 54 w 81"/>
                  <a:gd name="T7" fmla="*/ 8023 h 130"/>
                  <a:gd name="T8" fmla="*/ 57 w 81"/>
                  <a:gd name="T9" fmla="*/ 8028 h 130"/>
                  <a:gd name="T10" fmla="*/ 59 w 81"/>
                  <a:gd name="T11" fmla="*/ 8036 h 130"/>
                  <a:gd name="T12" fmla="*/ 62 w 81"/>
                  <a:gd name="T13" fmla="*/ 8045 h 130"/>
                  <a:gd name="T14" fmla="*/ 63 w 81"/>
                  <a:gd name="T15" fmla="*/ 8057 h 130"/>
                  <a:gd name="T16" fmla="*/ 63 w 81"/>
                  <a:gd name="T17" fmla="*/ 8075 h 130"/>
                  <a:gd name="T18" fmla="*/ 51 w 81"/>
                  <a:gd name="T19" fmla="*/ 8131 h 130"/>
                  <a:gd name="T20" fmla="*/ 47 w 81"/>
                  <a:gd name="T21" fmla="*/ 8134 h 130"/>
                  <a:gd name="T22" fmla="*/ 44 w 81"/>
                  <a:gd name="T23" fmla="*/ 8135 h 130"/>
                  <a:gd name="T24" fmla="*/ 58 w 81"/>
                  <a:gd name="T25" fmla="*/ 8135 h 130"/>
                  <a:gd name="T26" fmla="*/ 82 w 81"/>
                  <a:gd name="T27" fmla="*/ 8090 h 130"/>
                  <a:gd name="T28" fmla="*/ 82 w 81"/>
                  <a:gd name="T29" fmla="*/ 8075 h 130"/>
                  <a:gd name="T30" fmla="*/ 79 w 81"/>
                  <a:gd name="T31" fmla="*/ 8053 h 130"/>
                  <a:gd name="T32" fmla="*/ 73 w 81"/>
                  <a:gd name="T33" fmla="*/ 8034 h 130"/>
                  <a:gd name="T34" fmla="*/ 60 w 81"/>
                  <a:gd name="T35" fmla="*/ 8017 h 13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1" h="130">
                    <a:moveTo>
                      <a:pt x="60" y="6"/>
                    </a:moveTo>
                    <a:lnTo>
                      <a:pt x="45" y="6"/>
                    </a:lnTo>
                    <a:lnTo>
                      <a:pt x="48" y="7"/>
                    </a:lnTo>
                    <a:lnTo>
                      <a:pt x="54" y="12"/>
                    </a:lnTo>
                    <a:lnTo>
                      <a:pt x="57" y="17"/>
                    </a:lnTo>
                    <a:lnTo>
                      <a:pt x="59" y="25"/>
                    </a:lnTo>
                    <a:lnTo>
                      <a:pt x="62" y="34"/>
                    </a:lnTo>
                    <a:lnTo>
                      <a:pt x="63" y="46"/>
                    </a:lnTo>
                    <a:lnTo>
                      <a:pt x="63" y="64"/>
                    </a:lnTo>
                    <a:lnTo>
                      <a:pt x="51" y="120"/>
                    </a:lnTo>
                    <a:lnTo>
                      <a:pt x="47" y="123"/>
                    </a:lnTo>
                    <a:lnTo>
                      <a:pt x="44" y="124"/>
                    </a:lnTo>
                    <a:lnTo>
                      <a:pt x="58" y="124"/>
                    </a:lnTo>
                    <a:lnTo>
                      <a:pt x="82" y="79"/>
                    </a:lnTo>
                    <a:lnTo>
                      <a:pt x="82" y="64"/>
                    </a:lnTo>
                    <a:lnTo>
                      <a:pt x="79" y="42"/>
                    </a:lnTo>
                    <a:lnTo>
                      <a:pt x="73" y="23"/>
                    </a:lnTo>
                    <a:lnTo>
                      <a:pt x="60" y="6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505" name="Group 705"/>
            <p:cNvGrpSpPr>
              <a:grpSpLocks/>
            </p:cNvGrpSpPr>
            <p:nvPr/>
          </p:nvGrpSpPr>
          <p:grpSpPr bwMode="auto">
            <a:xfrm>
              <a:off x="9105" y="8011"/>
              <a:ext cx="79" cy="130"/>
              <a:chOff x="9105" y="8011"/>
              <a:chExt cx="79" cy="130"/>
            </a:xfrm>
          </p:grpSpPr>
          <p:sp>
            <p:nvSpPr>
              <p:cNvPr id="60506" name="Freeform 706"/>
              <p:cNvSpPr>
                <a:spLocks/>
              </p:cNvSpPr>
              <p:nvPr/>
            </p:nvSpPr>
            <p:spPr bwMode="auto">
              <a:xfrm>
                <a:off x="9105" y="8011"/>
                <a:ext cx="79" cy="130"/>
              </a:xfrm>
              <a:custGeom>
                <a:avLst/>
                <a:gdLst>
                  <a:gd name="T0" fmla="*/ 76 w 79"/>
                  <a:gd name="T1" fmla="*/ 8011 h 130"/>
                  <a:gd name="T2" fmla="*/ 64 w 79"/>
                  <a:gd name="T3" fmla="*/ 8011 h 130"/>
                  <a:gd name="T4" fmla="*/ 57 w 79"/>
                  <a:gd name="T5" fmla="*/ 8012 h 130"/>
                  <a:gd name="T6" fmla="*/ 6 w 79"/>
                  <a:gd name="T7" fmla="*/ 8058 h 130"/>
                  <a:gd name="T8" fmla="*/ 2 w 79"/>
                  <a:gd name="T9" fmla="*/ 8068 h 130"/>
                  <a:gd name="T10" fmla="*/ 0 w 79"/>
                  <a:gd name="T11" fmla="*/ 8077 h 130"/>
                  <a:gd name="T12" fmla="*/ 0 w 79"/>
                  <a:gd name="T13" fmla="*/ 8091 h 130"/>
                  <a:gd name="T14" fmla="*/ 3 w 79"/>
                  <a:gd name="T15" fmla="*/ 8111 h 130"/>
                  <a:gd name="T16" fmla="*/ 13 w 79"/>
                  <a:gd name="T17" fmla="*/ 8128 h 130"/>
                  <a:gd name="T18" fmla="*/ 23 w 79"/>
                  <a:gd name="T19" fmla="*/ 8138 h 130"/>
                  <a:gd name="T20" fmla="*/ 30 w 79"/>
                  <a:gd name="T21" fmla="*/ 8141 h 130"/>
                  <a:gd name="T22" fmla="*/ 51 w 79"/>
                  <a:gd name="T23" fmla="*/ 8141 h 130"/>
                  <a:gd name="T24" fmla="*/ 61 w 79"/>
                  <a:gd name="T25" fmla="*/ 8136 h 130"/>
                  <a:gd name="T26" fmla="*/ 37 w 79"/>
                  <a:gd name="T27" fmla="*/ 8136 h 130"/>
                  <a:gd name="T28" fmla="*/ 33 w 79"/>
                  <a:gd name="T29" fmla="*/ 8135 h 130"/>
                  <a:gd name="T30" fmla="*/ 30 w 79"/>
                  <a:gd name="T31" fmla="*/ 8132 h 130"/>
                  <a:gd name="T32" fmla="*/ 26 w 79"/>
                  <a:gd name="T33" fmla="*/ 8128 h 130"/>
                  <a:gd name="T34" fmla="*/ 23 w 79"/>
                  <a:gd name="T35" fmla="*/ 8122 h 130"/>
                  <a:gd name="T36" fmla="*/ 20 w 79"/>
                  <a:gd name="T37" fmla="*/ 8115 h 130"/>
                  <a:gd name="T38" fmla="*/ 18 w 79"/>
                  <a:gd name="T39" fmla="*/ 8108 h 130"/>
                  <a:gd name="T40" fmla="*/ 17 w 79"/>
                  <a:gd name="T41" fmla="*/ 8102 h 130"/>
                  <a:gd name="T42" fmla="*/ 17 w 79"/>
                  <a:gd name="T43" fmla="*/ 8090 h 130"/>
                  <a:gd name="T44" fmla="*/ 32 w 79"/>
                  <a:gd name="T45" fmla="*/ 8069 h 130"/>
                  <a:gd name="T46" fmla="*/ 20 w 79"/>
                  <a:gd name="T47" fmla="*/ 8069 h 130"/>
                  <a:gd name="T48" fmla="*/ 23 w 79"/>
                  <a:gd name="T49" fmla="*/ 8060 h 130"/>
                  <a:gd name="T50" fmla="*/ 25 w 79"/>
                  <a:gd name="T51" fmla="*/ 8053 h 130"/>
                  <a:gd name="T52" fmla="*/ 29 w 79"/>
                  <a:gd name="T53" fmla="*/ 8047 h 130"/>
                  <a:gd name="T54" fmla="*/ 32 w 79"/>
                  <a:gd name="T55" fmla="*/ 8041 h 130"/>
                  <a:gd name="T56" fmla="*/ 36 w 79"/>
                  <a:gd name="T57" fmla="*/ 8035 h 130"/>
                  <a:gd name="T58" fmla="*/ 41 w 79"/>
                  <a:gd name="T59" fmla="*/ 8030 h 130"/>
                  <a:gd name="T60" fmla="*/ 46 w 79"/>
                  <a:gd name="T61" fmla="*/ 8026 h 130"/>
                  <a:gd name="T62" fmla="*/ 51 w 79"/>
                  <a:gd name="T63" fmla="*/ 8022 h 130"/>
                  <a:gd name="T64" fmla="*/ 56 w 79"/>
                  <a:gd name="T65" fmla="*/ 8019 h 130"/>
                  <a:gd name="T66" fmla="*/ 62 w 79"/>
                  <a:gd name="T67" fmla="*/ 8017 h 130"/>
                  <a:gd name="T68" fmla="*/ 68 w 79"/>
                  <a:gd name="T69" fmla="*/ 8015 h 130"/>
                  <a:gd name="T70" fmla="*/ 76 w 79"/>
                  <a:gd name="T71" fmla="*/ 8015 h 130"/>
                  <a:gd name="T72" fmla="*/ 76 w 79"/>
                  <a:gd name="T73" fmla="*/ 8011 h 13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79" h="130">
                    <a:moveTo>
                      <a:pt x="76" y="0"/>
                    </a:moveTo>
                    <a:lnTo>
                      <a:pt x="64" y="0"/>
                    </a:lnTo>
                    <a:lnTo>
                      <a:pt x="57" y="1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6"/>
                    </a:lnTo>
                    <a:lnTo>
                      <a:pt x="0" y="80"/>
                    </a:lnTo>
                    <a:lnTo>
                      <a:pt x="3" y="100"/>
                    </a:lnTo>
                    <a:lnTo>
                      <a:pt x="13" y="117"/>
                    </a:lnTo>
                    <a:lnTo>
                      <a:pt x="23" y="127"/>
                    </a:lnTo>
                    <a:lnTo>
                      <a:pt x="30" y="130"/>
                    </a:lnTo>
                    <a:lnTo>
                      <a:pt x="51" y="130"/>
                    </a:lnTo>
                    <a:lnTo>
                      <a:pt x="61" y="125"/>
                    </a:lnTo>
                    <a:lnTo>
                      <a:pt x="37" y="125"/>
                    </a:lnTo>
                    <a:lnTo>
                      <a:pt x="33" y="124"/>
                    </a:lnTo>
                    <a:lnTo>
                      <a:pt x="30" y="121"/>
                    </a:lnTo>
                    <a:lnTo>
                      <a:pt x="26" y="117"/>
                    </a:lnTo>
                    <a:lnTo>
                      <a:pt x="23" y="111"/>
                    </a:lnTo>
                    <a:lnTo>
                      <a:pt x="20" y="104"/>
                    </a:lnTo>
                    <a:lnTo>
                      <a:pt x="18" y="97"/>
                    </a:lnTo>
                    <a:lnTo>
                      <a:pt x="17" y="91"/>
                    </a:lnTo>
                    <a:lnTo>
                      <a:pt x="17" y="79"/>
                    </a:lnTo>
                    <a:lnTo>
                      <a:pt x="32" y="58"/>
                    </a:lnTo>
                    <a:lnTo>
                      <a:pt x="20" y="58"/>
                    </a:lnTo>
                    <a:lnTo>
                      <a:pt x="23" y="49"/>
                    </a:lnTo>
                    <a:lnTo>
                      <a:pt x="25" y="42"/>
                    </a:lnTo>
                    <a:lnTo>
                      <a:pt x="29" y="36"/>
                    </a:lnTo>
                    <a:lnTo>
                      <a:pt x="32" y="30"/>
                    </a:lnTo>
                    <a:lnTo>
                      <a:pt x="36" y="24"/>
                    </a:lnTo>
                    <a:lnTo>
                      <a:pt x="41" y="19"/>
                    </a:lnTo>
                    <a:lnTo>
                      <a:pt x="46" y="15"/>
                    </a:lnTo>
                    <a:lnTo>
                      <a:pt x="51" y="11"/>
                    </a:lnTo>
                    <a:lnTo>
                      <a:pt x="56" y="8"/>
                    </a:lnTo>
                    <a:lnTo>
                      <a:pt x="62" y="6"/>
                    </a:lnTo>
                    <a:lnTo>
                      <a:pt x="68" y="4"/>
                    </a:lnTo>
                    <a:lnTo>
                      <a:pt x="76" y="4"/>
                    </a:lnTo>
                    <a:lnTo>
                      <a:pt x="76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07" name="Freeform 707"/>
              <p:cNvSpPr>
                <a:spLocks/>
              </p:cNvSpPr>
              <p:nvPr/>
            </p:nvSpPr>
            <p:spPr bwMode="auto">
              <a:xfrm>
                <a:off x="9105" y="8011"/>
                <a:ext cx="79" cy="130"/>
              </a:xfrm>
              <a:custGeom>
                <a:avLst/>
                <a:gdLst>
                  <a:gd name="T0" fmla="*/ 67 w 79"/>
                  <a:gd name="T1" fmla="*/ 8068 h 130"/>
                  <a:gd name="T2" fmla="*/ 46 w 79"/>
                  <a:gd name="T3" fmla="*/ 8068 h 130"/>
                  <a:gd name="T4" fmla="*/ 52 w 79"/>
                  <a:gd name="T5" fmla="*/ 8072 h 130"/>
                  <a:gd name="T6" fmla="*/ 56 w 79"/>
                  <a:gd name="T7" fmla="*/ 8079 h 130"/>
                  <a:gd name="T8" fmla="*/ 60 w 79"/>
                  <a:gd name="T9" fmla="*/ 8087 h 130"/>
                  <a:gd name="T10" fmla="*/ 62 w 79"/>
                  <a:gd name="T11" fmla="*/ 8096 h 130"/>
                  <a:gd name="T12" fmla="*/ 62 w 79"/>
                  <a:gd name="T13" fmla="*/ 8116 h 130"/>
                  <a:gd name="T14" fmla="*/ 60 w 79"/>
                  <a:gd name="T15" fmla="*/ 8123 h 130"/>
                  <a:gd name="T16" fmla="*/ 56 w 79"/>
                  <a:gd name="T17" fmla="*/ 8128 h 130"/>
                  <a:gd name="T18" fmla="*/ 52 w 79"/>
                  <a:gd name="T19" fmla="*/ 8134 h 130"/>
                  <a:gd name="T20" fmla="*/ 47 w 79"/>
                  <a:gd name="T21" fmla="*/ 8136 h 130"/>
                  <a:gd name="T22" fmla="*/ 61 w 79"/>
                  <a:gd name="T23" fmla="*/ 8136 h 130"/>
                  <a:gd name="T24" fmla="*/ 62 w 79"/>
                  <a:gd name="T25" fmla="*/ 8136 h 130"/>
                  <a:gd name="T26" fmla="*/ 69 w 79"/>
                  <a:gd name="T27" fmla="*/ 8125 h 130"/>
                  <a:gd name="T28" fmla="*/ 76 w 79"/>
                  <a:gd name="T29" fmla="*/ 8117 h 130"/>
                  <a:gd name="T30" fmla="*/ 79 w 79"/>
                  <a:gd name="T31" fmla="*/ 8107 h 130"/>
                  <a:gd name="T32" fmla="*/ 79 w 79"/>
                  <a:gd name="T33" fmla="*/ 8086 h 130"/>
                  <a:gd name="T34" fmla="*/ 76 w 79"/>
                  <a:gd name="T35" fmla="*/ 8077 h 130"/>
                  <a:gd name="T36" fmla="*/ 69 w 79"/>
                  <a:gd name="T37" fmla="*/ 8070 h 130"/>
                  <a:gd name="T38" fmla="*/ 67 w 79"/>
                  <a:gd name="T39" fmla="*/ 8068 h 13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79" h="130">
                    <a:moveTo>
                      <a:pt x="67" y="57"/>
                    </a:moveTo>
                    <a:lnTo>
                      <a:pt x="46" y="57"/>
                    </a:lnTo>
                    <a:lnTo>
                      <a:pt x="52" y="61"/>
                    </a:lnTo>
                    <a:lnTo>
                      <a:pt x="56" y="68"/>
                    </a:lnTo>
                    <a:lnTo>
                      <a:pt x="60" y="76"/>
                    </a:lnTo>
                    <a:lnTo>
                      <a:pt x="62" y="85"/>
                    </a:lnTo>
                    <a:lnTo>
                      <a:pt x="62" y="105"/>
                    </a:lnTo>
                    <a:lnTo>
                      <a:pt x="60" y="112"/>
                    </a:lnTo>
                    <a:lnTo>
                      <a:pt x="56" y="117"/>
                    </a:lnTo>
                    <a:lnTo>
                      <a:pt x="52" y="123"/>
                    </a:lnTo>
                    <a:lnTo>
                      <a:pt x="47" y="125"/>
                    </a:lnTo>
                    <a:lnTo>
                      <a:pt x="61" y="125"/>
                    </a:lnTo>
                    <a:lnTo>
                      <a:pt x="62" y="125"/>
                    </a:lnTo>
                    <a:lnTo>
                      <a:pt x="69" y="114"/>
                    </a:lnTo>
                    <a:lnTo>
                      <a:pt x="76" y="106"/>
                    </a:lnTo>
                    <a:lnTo>
                      <a:pt x="79" y="96"/>
                    </a:lnTo>
                    <a:lnTo>
                      <a:pt x="79" y="75"/>
                    </a:lnTo>
                    <a:lnTo>
                      <a:pt x="76" y="66"/>
                    </a:lnTo>
                    <a:lnTo>
                      <a:pt x="69" y="59"/>
                    </a:lnTo>
                    <a:lnTo>
                      <a:pt x="67" y="57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08" name="Freeform 708"/>
              <p:cNvSpPr>
                <a:spLocks/>
              </p:cNvSpPr>
              <p:nvPr/>
            </p:nvSpPr>
            <p:spPr bwMode="auto">
              <a:xfrm>
                <a:off x="9105" y="8011"/>
                <a:ext cx="79" cy="130"/>
              </a:xfrm>
              <a:custGeom>
                <a:avLst/>
                <a:gdLst>
                  <a:gd name="T0" fmla="*/ 56 w 79"/>
                  <a:gd name="T1" fmla="*/ 8060 h 130"/>
                  <a:gd name="T2" fmla="*/ 38 w 79"/>
                  <a:gd name="T3" fmla="*/ 8060 h 130"/>
                  <a:gd name="T4" fmla="*/ 29 w 79"/>
                  <a:gd name="T5" fmla="*/ 8063 h 130"/>
                  <a:gd name="T6" fmla="*/ 20 w 79"/>
                  <a:gd name="T7" fmla="*/ 8069 h 130"/>
                  <a:gd name="T8" fmla="*/ 32 w 79"/>
                  <a:gd name="T9" fmla="*/ 8069 h 130"/>
                  <a:gd name="T10" fmla="*/ 33 w 79"/>
                  <a:gd name="T11" fmla="*/ 8068 h 130"/>
                  <a:gd name="T12" fmla="*/ 36 w 79"/>
                  <a:gd name="T13" fmla="*/ 8068 h 130"/>
                  <a:gd name="T14" fmla="*/ 67 w 79"/>
                  <a:gd name="T15" fmla="*/ 8068 h 130"/>
                  <a:gd name="T16" fmla="*/ 63 w 79"/>
                  <a:gd name="T17" fmla="*/ 8063 h 130"/>
                  <a:gd name="T18" fmla="*/ 56 w 79"/>
                  <a:gd name="T19" fmla="*/ 8060 h 1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9" h="130">
                    <a:moveTo>
                      <a:pt x="56" y="49"/>
                    </a:moveTo>
                    <a:lnTo>
                      <a:pt x="38" y="49"/>
                    </a:lnTo>
                    <a:lnTo>
                      <a:pt x="29" y="52"/>
                    </a:lnTo>
                    <a:lnTo>
                      <a:pt x="20" y="58"/>
                    </a:lnTo>
                    <a:lnTo>
                      <a:pt x="32" y="58"/>
                    </a:lnTo>
                    <a:lnTo>
                      <a:pt x="33" y="57"/>
                    </a:lnTo>
                    <a:lnTo>
                      <a:pt x="36" y="57"/>
                    </a:lnTo>
                    <a:lnTo>
                      <a:pt x="67" y="57"/>
                    </a:lnTo>
                    <a:lnTo>
                      <a:pt x="63" y="52"/>
                    </a:lnTo>
                    <a:lnTo>
                      <a:pt x="56" y="49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0421" name="Group 709"/>
          <p:cNvGrpSpPr>
            <a:grpSpLocks/>
          </p:cNvGrpSpPr>
          <p:nvPr/>
        </p:nvGrpSpPr>
        <p:grpSpPr bwMode="auto">
          <a:xfrm>
            <a:off x="4914900" y="2314575"/>
            <a:ext cx="2962275" cy="1735138"/>
            <a:chOff x="6047" y="5043"/>
            <a:chExt cx="4665" cy="2731"/>
          </a:xfrm>
        </p:grpSpPr>
        <p:pic>
          <p:nvPicPr>
            <p:cNvPr id="60422" name="Picture 7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0" y="5282"/>
              <a:ext cx="4590" cy="2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0423" name="Group 711"/>
            <p:cNvGrpSpPr>
              <a:grpSpLocks/>
            </p:cNvGrpSpPr>
            <p:nvPr/>
          </p:nvGrpSpPr>
          <p:grpSpPr bwMode="auto">
            <a:xfrm>
              <a:off x="6493" y="7739"/>
              <a:ext cx="2" cy="30"/>
              <a:chOff x="6493" y="7739"/>
              <a:chExt cx="2" cy="30"/>
            </a:xfrm>
          </p:grpSpPr>
          <p:sp>
            <p:nvSpPr>
              <p:cNvPr id="60476" name="Freeform 712"/>
              <p:cNvSpPr>
                <a:spLocks/>
              </p:cNvSpPr>
              <p:nvPr/>
            </p:nvSpPr>
            <p:spPr bwMode="auto">
              <a:xfrm>
                <a:off x="6493" y="7739"/>
                <a:ext cx="2" cy="30"/>
              </a:xfrm>
              <a:custGeom>
                <a:avLst/>
                <a:gdLst>
                  <a:gd name="T0" fmla="*/ 0 w 2"/>
                  <a:gd name="T1" fmla="*/ 7768 h 30"/>
                  <a:gd name="T2" fmla="*/ 0 w 2"/>
                  <a:gd name="T3" fmla="*/ 7739 h 3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30">
                    <a:moveTo>
                      <a:pt x="0" y="29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24" name="Group 713"/>
            <p:cNvGrpSpPr>
              <a:grpSpLocks/>
            </p:cNvGrpSpPr>
            <p:nvPr/>
          </p:nvGrpSpPr>
          <p:grpSpPr bwMode="auto">
            <a:xfrm>
              <a:off x="6715" y="7709"/>
              <a:ext cx="2" cy="59"/>
              <a:chOff x="6715" y="7709"/>
              <a:chExt cx="2" cy="59"/>
            </a:xfrm>
          </p:grpSpPr>
          <p:sp>
            <p:nvSpPr>
              <p:cNvPr id="60475" name="Freeform 714"/>
              <p:cNvSpPr>
                <a:spLocks/>
              </p:cNvSpPr>
              <p:nvPr/>
            </p:nvSpPr>
            <p:spPr bwMode="auto">
              <a:xfrm>
                <a:off x="6715" y="7709"/>
                <a:ext cx="2" cy="59"/>
              </a:xfrm>
              <a:custGeom>
                <a:avLst/>
                <a:gdLst>
                  <a:gd name="T0" fmla="*/ 0 w 2"/>
                  <a:gd name="T1" fmla="*/ 7768 h 59"/>
                  <a:gd name="T2" fmla="*/ 0 w 2"/>
                  <a:gd name="T3" fmla="*/ 7709 h 5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59">
                    <a:moveTo>
                      <a:pt x="0" y="59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25" name="Group 715"/>
            <p:cNvGrpSpPr>
              <a:grpSpLocks/>
            </p:cNvGrpSpPr>
            <p:nvPr/>
          </p:nvGrpSpPr>
          <p:grpSpPr bwMode="auto">
            <a:xfrm>
              <a:off x="6937" y="7739"/>
              <a:ext cx="2" cy="30"/>
              <a:chOff x="6937" y="7739"/>
              <a:chExt cx="2" cy="30"/>
            </a:xfrm>
          </p:grpSpPr>
          <p:sp>
            <p:nvSpPr>
              <p:cNvPr id="60474" name="Freeform 716"/>
              <p:cNvSpPr>
                <a:spLocks/>
              </p:cNvSpPr>
              <p:nvPr/>
            </p:nvSpPr>
            <p:spPr bwMode="auto">
              <a:xfrm>
                <a:off x="6937" y="7739"/>
                <a:ext cx="2" cy="30"/>
              </a:xfrm>
              <a:custGeom>
                <a:avLst/>
                <a:gdLst>
                  <a:gd name="T0" fmla="*/ 0 w 2"/>
                  <a:gd name="T1" fmla="*/ 7768 h 30"/>
                  <a:gd name="T2" fmla="*/ 0 w 2"/>
                  <a:gd name="T3" fmla="*/ 7739 h 3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30">
                    <a:moveTo>
                      <a:pt x="0" y="29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26" name="Group 717"/>
            <p:cNvGrpSpPr>
              <a:grpSpLocks/>
            </p:cNvGrpSpPr>
            <p:nvPr/>
          </p:nvGrpSpPr>
          <p:grpSpPr bwMode="auto">
            <a:xfrm>
              <a:off x="7158" y="7709"/>
              <a:ext cx="2" cy="59"/>
              <a:chOff x="7158" y="7709"/>
              <a:chExt cx="2" cy="59"/>
            </a:xfrm>
          </p:grpSpPr>
          <p:sp>
            <p:nvSpPr>
              <p:cNvPr id="60473" name="Freeform 718"/>
              <p:cNvSpPr>
                <a:spLocks/>
              </p:cNvSpPr>
              <p:nvPr/>
            </p:nvSpPr>
            <p:spPr bwMode="auto">
              <a:xfrm>
                <a:off x="7158" y="7709"/>
                <a:ext cx="2" cy="59"/>
              </a:xfrm>
              <a:custGeom>
                <a:avLst/>
                <a:gdLst>
                  <a:gd name="T0" fmla="*/ 0 w 2"/>
                  <a:gd name="T1" fmla="*/ 7768 h 59"/>
                  <a:gd name="T2" fmla="*/ 0 w 2"/>
                  <a:gd name="T3" fmla="*/ 7709 h 5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59">
                    <a:moveTo>
                      <a:pt x="0" y="59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27" name="Group 719"/>
            <p:cNvGrpSpPr>
              <a:grpSpLocks/>
            </p:cNvGrpSpPr>
            <p:nvPr/>
          </p:nvGrpSpPr>
          <p:grpSpPr bwMode="auto">
            <a:xfrm>
              <a:off x="7380" y="7739"/>
              <a:ext cx="2" cy="30"/>
              <a:chOff x="7380" y="7739"/>
              <a:chExt cx="2" cy="30"/>
            </a:xfrm>
          </p:grpSpPr>
          <p:sp>
            <p:nvSpPr>
              <p:cNvPr id="60472" name="Freeform 720"/>
              <p:cNvSpPr>
                <a:spLocks/>
              </p:cNvSpPr>
              <p:nvPr/>
            </p:nvSpPr>
            <p:spPr bwMode="auto">
              <a:xfrm>
                <a:off x="7380" y="7739"/>
                <a:ext cx="2" cy="30"/>
              </a:xfrm>
              <a:custGeom>
                <a:avLst/>
                <a:gdLst>
                  <a:gd name="T0" fmla="*/ 0 w 2"/>
                  <a:gd name="T1" fmla="*/ 7768 h 30"/>
                  <a:gd name="T2" fmla="*/ 0 w 2"/>
                  <a:gd name="T3" fmla="*/ 7739 h 3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30">
                    <a:moveTo>
                      <a:pt x="0" y="29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28" name="Group 721"/>
            <p:cNvGrpSpPr>
              <a:grpSpLocks/>
            </p:cNvGrpSpPr>
            <p:nvPr/>
          </p:nvGrpSpPr>
          <p:grpSpPr bwMode="auto">
            <a:xfrm>
              <a:off x="7602" y="7709"/>
              <a:ext cx="2" cy="59"/>
              <a:chOff x="7602" y="7709"/>
              <a:chExt cx="2" cy="59"/>
            </a:xfrm>
          </p:grpSpPr>
          <p:sp>
            <p:nvSpPr>
              <p:cNvPr id="60471" name="Freeform 722"/>
              <p:cNvSpPr>
                <a:spLocks/>
              </p:cNvSpPr>
              <p:nvPr/>
            </p:nvSpPr>
            <p:spPr bwMode="auto">
              <a:xfrm>
                <a:off x="7602" y="7709"/>
                <a:ext cx="2" cy="59"/>
              </a:xfrm>
              <a:custGeom>
                <a:avLst/>
                <a:gdLst>
                  <a:gd name="T0" fmla="*/ 0 w 2"/>
                  <a:gd name="T1" fmla="*/ 7768 h 59"/>
                  <a:gd name="T2" fmla="*/ 0 w 2"/>
                  <a:gd name="T3" fmla="*/ 7709 h 5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59">
                    <a:moveTo>
                      <a:pt x="0" y="59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29" name="Group 723"/>
            <p:cNvGrpSpPr>
              <a:grpSpLocks/>
            </p:cNvGrpSpPr>
            <p:nvPr/>
          </p:nvGrpSpPr>
          <p:grpSpPr bwMode="auto">
            <a:xfrm>
              <a:off x="7823" y="7739"/>
              <a:ext cx="2" cy="30"/>
              <a:chOff x="7823" y="7739"/>
              <a:chExt cx="2" cy="30"/>
            </a:xfrm>
          </p:grpSpPr>
          <p:sp>
            <p:nvSpPr>
              <p:cNvPr id="60470" name="Freeform 724"/>
              <p:cNvSpPr>
                <a:spLocks/>
              </p:cNvSpPr>
              <p:nvPr/>
            </p:nvSpPr>
            <p:spPr bwMode="auto">
              <a:xfrm>
                <a:off x="7823" y="7739"/>
                <a:ext cx="2" cy="30"/>
              </a:xfrm>
              <a:custGeom>
                <a:avLst/>
                <a:gdLst>
                  <a:gd name="T0" fmla="*/ 0 w 2"/>
                  <a:gd name="T1" fmla="*/ 7768 h 30"/>
                  <a:gd name="T2" fmla="*/ 0 w 2"/>
                  <a:gd name="T3" fmla="*/ 7739 h 3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30">
                    <a:moveTo>
                      <a:pt x="0" y="29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30" name="Group 725"/>
            <p:cNvGrpSpPr>
              <a:grpSpLocks/>
            </p:cNvGrpSpPr>
            <p:nvPr/>
          </p:nvGrpSpPr>
          <p:grpSpPr bwMode="auto">
            <a:xfrm>
              <a:off x="8045" y="7709"/>
              <a:ext cx="2" cy="59"/>
              <a:chOff x="8045" y="7709"/>
              <a:chExt cx="2" cy="59"/>
            </a:xfrm>
          </p:grpSpPr>
          <p:sp>
            <p:nvSpPr>
              <p:cNvPr id="60469" name="Freeform 726"/>
              <p:cNvSpPr>
                <a:spLocks/>
              </p:cNvSpPr>
              <p:nvPr/>
            </p:nvSpPr>
            <p:spPr bwMode="auto">
              <a:xfrm>
                <a:off x="8045" y="7709"/>
                <a:ext cx="2" cy="59"/>
              </a:xfrm>
              <a:custGeom>
                <a:avLst/>
                <a:gdLst>
                  <a:gd name="T0" fmla="*/ 0 w 2"/>
                  <a:gd name="T1" fmla="*/ 7768 h 59"/>
                  <a:gd name="T2" fmla="*/ 0 w 2"/>
                  <a:gd name="T3" fmla="*/ 7709 h 5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59">
                    <a:moveTo>
                      <a:pt x="0" y="59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31" name="Group 727"/>
            <p:cNvGrpSpPr>
              <a:grpSpLocks/>
            </p:cNvGrpSpPr>
            <p:nvPr/>
          </p:nvGrpSpPr>
          <p:grpSpPr bwMode="auto">
            <a:xfrm>
              <a:off x="8267" y="7739"/>
              <a:ext cx="2" cy="30"/>
              <a:chOff x="8267" y="7739"/>
              <a:chExt cx="2" cy="30"/>
            </a:xfrm>
          </p:grpSpPr>
          <p:sp>
            <p:nvSpPr>
              <p:cNvPr id="60468" name="Freeform 728"/>
              <p:cNvSpPr>
                <a:spLocks/>
              </p:cNvSpPr>
              <p:nvPr/>
            </p:nvSpPr>
            <p:spPr bwMode="auto">
              <a:xfrm>
                <a:off x="8267" y="7739"/>
                <a:ext cx="2" cy="30"/>
              </a:xfrm>
              <a:custGeom>
                <a:avLst/>
                <a:gdLst>
                  <a:gd name="T0" fmla="*/ 0 w 2"/>
                  <a:gd name="T1" fmla="*/ 7768 h 30"/>
                  <a:gd name="T2" fmla="*/ 0 w 2"/>
                  <a:gd name="T3" fmla="*/ 7739 h 3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30">
                    <a:moveTo>
                      <a:pt x="0" y="29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32" name="Group 729"/>
            <p:cNvGrpSpPr>
              <a:grpSpLocks/>
            </p:cNvGrpSpPr>
            <p:nvPr/>
          </p:nvGrpSpPr>
          <p:grpSpPr bwMode="auto">
            <a:xfrm>
              <a:off x="8489" y="7709"/>
              <a:ext cx="2" cy="59"/>
              <a:chOff x="8489" y="7709"/>
              <a:chExt cx="2" cy="59"/>
            </a:xfrm>
          </p:grpSpPr>
          <p:sp>
            <p:nvSpPr>
              <p:cNvPr id="60467" name="Freeform 730"/>
              <p:cNvSpPr>
                <a:spLocks/>
              </p:cNvSpPr>
              <p:nvPr/>
            </p:nvSpPr>
            <p:spPr bwMode="auto">
              <a:xfrm>
                <a:off x="8489" y="7709"/>
                <a:ext cx="2" cy="59"/>
              </a:xfrm>
              <a:custGeom>
                <a:avLst/>
                <a:gdLst>
                  <a:gd name="T0" fmla="*/ 0 w 2"/>
                  <a:gd name="T1" fmla="*/ 7768 h 59"/>
                  <a:gd name="T2" fmla="*/ 0 w 2"/>
                  <a:gd name="T3" fmla="*/ 7709 h 5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59">
                    <a:moveTo>
                      <a:pt x="0" y="59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33" name="Group 731"/>
            <p:cNvGrpSpPr>
              <a:grpSpLocks/>
            </p:cNvGrpSpPr>
            <p:nvPr/>
          </p:nvGrpSpPr>
          <p:grpSpPr bwMode="auto">
            <a:xfrm>
              <a:off x="8710" y="7739"/>
              <a:ext cx="2" cy="30"/>
              <a:chOff x="8710" y="7739"/>
              <a:chExt cx="2" cy="30"/>
            </a:xfrm>
          </p:grpSpPr>
          <p:sp>
            <p:nvSpPr>
              <p:cNvPr id="60466" name="Freeform 732"/>
              <p:cNvSpPr>
                <a:spLocks/>
              </p:cNvSpPr>
              <p:nvPr/>
            </p:nvSpPr>
            <p:spPr bwMode="auto">
              <a:xfrm>
                <a:off x="8710" y="7739"/>
                <a:ext cx="2" cy="30"/>
              </a:xfrm>
              <a:custGeom>
                <a:avLst/>
                <a:gdLst>
                  <a:gd name="T0" fmla="*/ 0 w 2"/>
                  <a:gd name="T1" fmla="*/ 7768 h 30"/>
                  <a:gd name="T2" fmla="*/ 0 w 2"/>
                  <a:gd name="T3" fmla="*/ 7739 h 3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30">
                    <a:moveTo>
                      <a:pt x="0" y="29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34" name="Group 733"/>
            <p:cNvGrpSpPr>
              <a:grpSpLocks/>
            </p:cNvGrpSpPr>
            <p:nvPr/>
          </p:nvGrpSpPr>
          <p:grpSpPr bwMode="auto">
            <a:xfrm>
              <a:off x="8932" y="7709"/>
              <a:ext cx="2" cy="59"/>
              <a:chOff x="8932" y="7709"/>
              <a:chExt cx="2" cy="59"/>
            </a:xfrm>
          </p:grpSpPr>
          <p:sp>
            <p:nvSpPr>
              <p:cNvPr id="60465" name="Freeform 734"/>
              <p:cNvSpPr>
                <a:spLocks/>
              </p:cNvSpPr>
              <p:nvPr/>
            </p:nvSpPr>
            <p:spPr bwMode="auto">
              <a:xfrm>
                <a:off x="8932" y="7709"/>
                <a:ext cx="2" cy="59"/>
              </a:xfrm>
              <a:custGeom>
                <a:avLst/>
                <a:gdLst>
                  <a:gd name="T0" fmla="*/ 0 w 2"/>
                  <a:gd name="T1" fmla="*/ 7768 h 59"/>
                  <a:gd name="T2" fmla="*/ 0 w 2"/>
                  <a:gd name="T3" fmla="*/ 7709 h 5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59">
                    <a:moveTo>
                      <a:pt x="0" y="59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35" name="Group 735"/>
            <p:cNvGrpSpPr>
              <a:grpSpLocks/>
            </p:cNvGrpSpPr>
            <p:nvPr/>
          </p:nvGrpSpPr>
          <p:grpSpPr bwMode="auto">
            <a:xfrm>
              <a:off x="9154" y="7739"/>
              <a:ext cx="2" cy="30"/>
              <a:chOff x="9154" y="7739"/>
              <a:chExt cx="2" cy="30"/>
            </a:xfrm>
          </p:grpSpPr>
          <p:sp>
            <p:nvSpPr>
              <p:cNvPr id="60464" name="Freeform 736"/>
              <p:cNvSpPr>
                <a:spLocks/>
              </p:cNvSpPr>
              <p:nvPr/>
            </p:nvSpPr>
            <p:spPr bwMode="auto">
              <a:xfrm>
                <a:off x="9154" y="7739"/>
                <a:ext cx="2" cy="30"/>
              </a:xfrm>
              <a:custGeom>
                <a:avLst/>
                <a:gdLst>
                  <a:gd name="T0" fmla="*/ 0 w 2"/>
                  <a:gd name="T1" fmla="*/ 7768 h 30"/>
                  <a:gd name="T2" fmla="*/ 0 w 2"/>
                  <a:gd name="T3" fmla="*/ 7739 h 3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30">
                    <a:moveTo>
                      <a:pt x="0" y="29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36" name="Group 737"/>
            <p:cNvGrpSpPr>
              <a:grpSpLocks/>
            </p:cNvGrpSpPr>
            <p:nvPr/>
          </p:nvGrpSpPr>
          <p:grpSpPr bwMode="auto">
            <a:xfrm>
              <a:off x="9375" y="7709"/>
              <a:ext cx="2" cy="59"/>
              <a:chOff x="9375" y="7709"/>
              <a:chExt cx="2" cy="59"/>
            </a:xfrm>
          </p:grpSpPr>
          <p:sp>
            <p:nvSpPr>
              <p:cNvPr id="60463" name="Freeform 738"/>
              <p:cNvSpPr>
                <a:spLocks/>
              </p:cNvSpPr>
              <p:nvPr/>
            </p:nvSpPr>
            <p:spPr bwMode="auto">
              <a:xfrm>
                <a:off x="9375" y="7709"/>
                <a:ext cx="2" cy="59"/>
              </a:xfrm>
              <a:custGeom>
                <a:avLst/>
                <a:gdLst>
                  <a:gd name="T0" fmla="*/ 0 w 2"/>
                  <a:gd name="T1" fmla="*/ 7768 h 59"/>
                  <a:gd name="T2" fmla="*/ 0 w 2"/>
                  <a:gd name="T3" fmla="*/ 7709 h 5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59">
                    <a:moveTo>
                      <a:pt x="0" y="59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37" name="Group 739"/>
            <p:cNvGrpSpPr>
              <a:grpSpLocks/>
            </p:cNvGrpSpPr>
            <p:nvPr/>
          </p:nvGrpSpPr>
          <p:grpSpPr bwMode="auto">
            <a:xfrm>
              <a:off x="9597" y="7739"/>
              <a:ext cx="2" cy="30"/>
              <a:chOff x="9597" y="7739"/>
              <a:chExt cx="2" cy="30"/>
            </a:xfrm>
          </p:grpSpPr>
          <p:sp>
            <p:nvSpPr>
              <p:cNvPr id="60462" name="Freeform 740"/>
              <p:cNvSpPr>
                <a:spLocks/>
              </p:cNvSpPr>
              <p:nvPr/>
            </p:nvSpPr>
            <p:spPr bwMode="auto">
              <a:xfrm>
                <a:off x="9597" y="7739"/>
                <a:ext cx="2" cy="30"/>
              </a:xfrm>
              <a:custGeom>
                <a:avLst/>
                <a:gdLst>
                  <a:gd name="T0" fmla="*/ 0 w 2"/>
                  <a:gd name="T1" fmla="*/ 7768 h 30"/>
                  <a:gd name="T2" fmla="*/ 0 w 2"/>
                  <a:gd name="T3" fmla="*/ 7739 h 3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30">
                    <a:moveTo>
                      <a:pt x="0" y="29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38" name="Group 741"/>
            <p:cNvGrpSpPr>
              <a:grpSpLocks/>
            </p:cNvGrpSpPr>
            <p:nvPr/>
          </p:nvGrpSpPr>
          <p:grpSpPr bwMode="auto">
            <a:xfrm>
              <a:off x="9819" y="7709"/>
              <a:ext cx="2" cy="59"/>
              <a:chOff x="9819" y="7709"/>
              <a:chExt cx="2" cy="59"/>
            </a:xfrm>
          </p:grpSpPr>
          <p:sp>
            <p:nvSpPr>
              <p:cNvPr id="60461" name="Freeform 742"/>
              <p:cNvSpPr>
                <a:spLocks/>
              </p:cNvSpPr>
              <p:nvPr/>
            </p:nvSpPr>
            <p:spPr bwMode="auto">
              <a:xfrm>
                <a:off x="9819" y="7709"/>
                <a:ext cx="2" cy="59"/>
              </a:xfrm>
              <a:custGeom>
                <a:avLst/>
                <a:gdLst>
                  <a:gd name="T0" fmla="*/ 0 w 2"/>
                  <a:gd name="T1" fmla="*/ 7768 h 59"/>
                  <a:gd name="T2" fmla="*/ 0 w 2"/>
                  <a:gd name="T3" fmla="*/ 7709 h 5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59">
                    <a:moveTo>
                      <a:pt x="0" y="59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39" name="Group 743"/>
            <p:cNvGrpSpPr>
              <a:grpSpLocks/>
            </p:cNvGrpSpPr>
            <p:nvPr/>
          </p:nvGrpSpPr>
          <p:grpSpPr bwMode="auto">
            <a:xfrm>
              <a:off x="10041" y="7739"/>
              <a:ext cx="2" cy="30"/>
              <a:chOff x="10041" y="7739"/>
              <a:chExt cx="2" cy="30"/>
            </a:xfrm>
          </p:grpSpPr>
          <p:sp>
            <p:nvSpPr>
              <p:cNvPr id="60460" name="Freeform 744"/>
              <p:cNvSpPr>
                <a:spLocks/>
              </p:cNvSpPr>
              <p:nvPr/>
            </p:nvSpPr>
            <p:spPr bwMode="auto">
              <a:xfrm>
                <a:off x="10041" y="7739"/>
                <a:ext cx="2" cy="30"/>
              </a:xfrm>
              <a:custGeom>
                <a:avLst/>
                <a:gdLst>
                  <a:gd name="T0" fmla="*/ 0 w 2"/>
                  <a:gd name="T1" fmla="*/ 7768 h 30"/>
                  <a:gd name="T2" fmla="*/ 0 w 2"/>
                  <a:gd name="T3" fmla="*/ 7739 h 3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30">
                    <a:moveTo>
                      <a:pt x="0" y="29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40" name="Group 745"/>
            <p:cNvGrpSpPr>
              <a:grpSpLocks/>
            </p:cNvGrpSpPr>
            <p:nvPr/>
          </p:nvGrpSpPr>
          <p:grpSpPr bwMode="auto">
            <a:xfrm>
              <a:off x="10262" y="7709"/>
              <a:ext cx="2" cy="59"/>
              <a:chOff x="10262" y="7709"/>
              <a:chExt cx="2" cy="59"/>
            </a:xfrm>
          </p:grpSpPr>
          <p:sp>
            <p:nvSpPr>
              <p:cNvPr id="60459" name="Freeform 746"/>
              <p:cNvSpPr>
                <a:spLocks/>
              </p:cNvSpPr>
              <p:nvPr/>
            </p:nvSpPr>
            <p:spPr bwMode="auto">
              <a:xfrm>
                <a:off x="10262" y="7709"/>
                <a:ext cx="2" cy="59"/>
              </a:xfrm>
              <a:custGeom>
                <a:avLst/>
                <a:gdLst>
                  <a:gd name="T0" fmla="*/ 0 w 2"/>
                  <a:gd name="T1" fmla="*/ 7768 h 59"/>
                  <a:gd name="T2" fmla="*/ 0 w 2"/>
                  <a:gd name="T3" fmla="*/ 7709 h 5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59">
                    <a:moveTo>
                      <a:pt x="0" y="59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41" name="Group 747"/>
            <p:cNvGrpSpPr>
              <a:grpSpLocks/>
            </p:cNvGrpSpPr>
            <p:nvPr/>
          </p:nvGrpSpPr>
          <p:grpSpPr bwMode="auto">
            <a:xfrm>
              <a:off x="10484" y="7739"/>
              <a:ext cx="2" cy="30"/>
              <a:chOff x="10484" y="7739"/>
              <a:chExt cx="2" cy="30"/>
            </a:xfrm>
          </p:grpSpPr>
          <p:sp>
            <p:nvSpPr>
              <p:cNvPr id="60458" name="Freeform 748"/>
              <p:cNvSpPr>
                <a:spLocks/>
              </p:cNvSpPr>
              <p:nvPr/>
            </p:nvSpPr>
            <p:spPr bwMode="auto">
              <a:xfrm>
                <a:off x="10484" y="7739"/>
                <a:ext cx="2" cy="30"/>
              </a:xfrm>
              <a:custGeom>
                <a:avLst/>
                <a:gdLst>
                  <a:gd name="T0" fmla="*/ 0 w 2"/>
                  <a:gd name="T1" fmla="*/ 7768 h 30"/>
                  <a:gd name="T2" fmla="*/ 0 w 2"/>
                  <a:gd name="T3" fmla="*/ 7739 h 3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30">
                    <a:moveTo>
                      <a:pt x="0" y="29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42" name="Group 749"/>
            <p:cNvGrpSpPr>
              <a:grpSpLocks/>
            </p:cNvGrpSpPr>
            <p:nvPr/>
          </p:nvGrpSpPr>
          <p:grpSpPr bwMode="auto">
            <a:xfrm>
              <a:off x="10706" y="7709"/>
              <a:ext cx="2" cy="59"/>
              <a:chOff x="10706" y="7709"/>
              <a:chExt cx="2" cy="59"/>
            </a:xfrm>
          </p:grpSpPr>
          <p:sp>
            <p:nvSpPr>
              <p:cNvPr id="60457" name="Freeform 750"/>
              <p:cNvSpPr>
                <a:spLocks/>
              </p:cNvSpPr>
              <p:nvPr/>
            </p:nvSpPr>
            <p:spPr bwMode="auto">
              <a:xfrm>
                <a:off x="10706" y="7709"/>
                <a:ext cx="2" cy="59"/>
              </a:xfrm>
              <a:custGeom>
                <a:avLst/>
                <a:gdLst>
                  <a:gd name="T0" fmla="*/ 0 w 2"/>
                  <a:gd name="T1" fmla="*/ 7768 h 59"/>
                  <a:gd name="T2" fmla="*/ 0 w 2"/>
                  <a:gd name="T3" fmla="*/ 7709 h 5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59">
                    <a:moveTo>
                      <a:pt x="0" y="59"/>
                    </a:moveTo>
                    <a:lnTo>
                      <a:pt x="0" y="0"/>
                    </a:lnTo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43" name="Group 751"/>
            <p:cNvGrpSpPr>
              <a:grpSpLocks/>
            </p:cNvGrpSpPr>
            <p:nvPr/>
          </p:nvGrpSpPr>
          <p:grpSpPr bwMode="auto">
            <a:xfrm>
              <a:off x="6050" y="5046"/>
              <a:ext cx="53" cy="180"/>
              <a:chOff x="6050" y="5046"/>
              <a:chExt cx="53" cy="180"/>
            </a:xfrm>
          </p:grpSpPr>
          <p:sp>
            <p:nvSpPr>
              <p:cNvPr id="60456" name="Freeform 752"/>
              <p:cNvSpPr>
                <a:spLocks/>
              </p:cNvSpPr>
              <p:nvPr/>
            </p:nvSpPr>
            <p:spPr bwMode="auto">
              <a:xfrm>
                <a:off x="6050" y="5046"/>
                <a:ext cx="53" cy="180"/>
              </a:xfrm>
              <a:custGeom>
                <a:avLst/>
                <a:gdLst>
                  <a:gd name="T0" fmla="*/ 53 w 53"/>
                  <a:gd name="T1" fmla="*/ 5046 h 180"/>
                  <a:gd name="T2" fmla="*/ 10 w 53"/>
                  <a:gd name="T3" fmla="*/ 5093 h 180"/>
                  <a:gd name="T4" fmla="*/ 0 w 53"/>
                  <a:gd name="T5" fmla="*/ 5128 h 180"/>
                  <a:gd name="T6" fmla="*/ 1 w 53"/>
                  <a:gd name="T7" fmla="*/ 5151 h 180"/>
                  <a:gd name="T8" fmla="*/ 36 w 53"/>
                  <a:gd name="T9" fmla="*/ 5215 h 180"/>
                  <a:gd name="T10" fmla="*/ 53 w 53"/>
                  <a:gd name="T11" fmla="*/ 5226 h 180"/>
                  <a:gd name="T12" fmla="*/ 53 w 53"/>
                  <a:gd name="T13" fmla="*/ 5222 h 180"/>
                  <a:gd name="T14" fmla="*/ 47 w 53"/>
                  <a:gd name="T15" fmla="*/ 5218 h 180"/>
                  <a:gd name="T16" fmla="*/ 41 w 53"/>
                  <a:gd name="T17" fmla="*/ 5213 h 180"/>
                  <a:gd name="T18" fmla="*/ 38 w 53"/>
                  <a:gd name="T19" fmla="*/ 5208 h 180"/>
                  <a:gd name="T20" fmla="*/ 33 w 53"/>
                  <a:gd name="T21" fmla="*/ 5203 h 180"/>
                  <a:gd name="T22" fmla="*/ 30 w 53"/>
                  <a:gd name="T23" fmla="*/ 5198 h 180"/>
                  <a:gd name="T24" fmla="*/ 19 w 53"/>
                  <a:gd name="T25" fmla="*/ 5147 h 180"/>
                  <a:gd name="T26" fmla="*/ 19 w 53"/>
                  <a:gd name="T27" fmla="*/ 5121 h 180"/>
                  <a:gd name="T28" fmla="*/ 34 w 53"/>
                  <a:gd name="T29" fmla="*/ 5069 h 180"/>
                  <a:gd name="T30" fmla="*/ 39 w 53"/>
                  <a:gd name="T31" fmla="*/ 5061 h 180"/>
                  <a:gd name="T32" fmla="*/ 45 w 53"/>
                  <a:gd name="T33" fmla="*/ 5055 h 180"/>
                  <a:gd name="T34" fmla="*/ 53 w 53"/>
                  <a:gd name="T35" fmla="*/ 5051 h 180"/>
                  <a:gd name="T36" fmla="*/ 53 w 53"/>
                  <a:gd name="T37" fmla="*/ 5046 h 18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53" h="180">
                    <a:moveTo>
                      <a:pt x="53" y="0"/>
                    </a:moveTo>
                    <a:lnTo>
                      <a:pt x="10" y="47"/>
                    </a:lnTo>
                    <a:lnTo>
                      <a:pt x="0" y="82"/>
                    </a:lnTo>
                    <a:lnTo>
                      <a:pt x="1" y="105"/>
                    </a:lnTo>
                    <a:lnTo>
                      <a:pt x="36" y="169"/>
                    </a:lnTo>
                    <a:lnTo>
                      <a:pt x="53" y="180"/>
                    </a:lnTo>
                    <a:lnTo>
                      <a:pt x="53" y="176"/>
                    </a:lnTo>
                    <a:lnTo>
                      <a:pt x="47" y="172"/>
                    </a:lnTo>
                    <a:lnTo>
                      <a:pt x="41" y="167"/>
                    </a:lnTo>
                    <a:lnTo>
                      <a:pt x="38" y="162"/>
                    </a:lnTo>
                    <a:lnTo>
                      <a:pt x="33" y="157"/>
                    </a:lnTo>
                    <a:lnTo>
                      <a:pt x="30" y="152"/>
                    </a:lnTo>
                    <a:lnTo>
                      <a:pt x="19" y="101"/>
                    </a:lnTo>
                    <a:lnTo>
                      <a:pt x="19" y="75"/>
                    </a:lnTo>
                    <a:lnTo>
                      <a:pt x="34" y="23"/>
                    </a:lnTo>
                    <a:lnTo>
                      <a:pt x="39" y="15"/>
                    </a:lnTo>
                    <a:lnTo>
                      <a:pt x="45" y="9"/>
                    </a:lnTo>
                    <a:lnTo>
                      <a:pt x="53" y="5"/>
                    </a:lnTo>
                    <a:lnTo>
                      <a:pt x="53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44" name="Group 753"/>
            <p:cNvGrpSpPr>
              <a:grpSpLocks/>
            </p:cNvGrpSpPr>
            <p:nvPr/>
          </p:nvGrpSpPr>
          <p:grpSpPr bwMode="auto">
            <a:xfrm>
              <a:off x="6115" y="5093"/>
              <a:ext cx="81" cy="93"/>
              <a:chOff x="6115" y="5093"/>
              <a:chExt cx="81" cy="93"/>
            </a:xfrm>
          </p:grpSpPr>
          <p:sp>
            <p:nvSpPr>
              <p:cNvPr id="60451" name="Freeform 754"/>
              <p:cNvSpPr>
                <a:spLocks/>
              </p:cNvSpPr>
              <p:nvPr/>
            </p:nvSpPr>
            <p:spPr bwMode="auto">
              <a:xfrm>
                <a:off x="6115" y="5093"/>
                <a:ext cx="81" cy="93"/>
              </a:xfrm>
              <a:custGeom>
                <a:avLst/>
                <a:gdLst>
                  <a:gd name="T0" fmla="*/ 59 w 81"/>
                  <a:gd name="T1" fmla="*/ 5099 h 93"/>
                  <a:gd name="T2" fmla="*/ 38 w 81"/>
                  <a:gd name="T3" fmla="*/ 5099 h 93"/>
                  <a:gd name="T4" fmla="*/ 42 w 81"/>
                  <a:gd name="T5" fmla="*/ 5100 h 93"/>
                  <a:gd name="T6" fmla="*/ 45 w 81"/>
                  <a:gd name="T7" fmla="*/ 5104 h 93"/>
                  <a:gd name="T8" fmla="*/ 47 w 81"/>
                  <a:gd name="T9" fmla="*/ 5107 h 93"/>
                  <a:gd name="T10" fmla="*/ 49 w 81"/>
                  <a:gd name="T11" fmla="*/ 5113 h 93"/>
                  <a:gd name="T12" fmla="*/ 49 w 81"/>
                  <a:gd name="T13" fmla="*/ 5125 h 93"/>
                  <a:gd name="T14" fmla="*/ 34 w 81"/>
                  <a:gd name="T15" fmla="*/ 5131 h 93"/>
                  <a:gd name="T16" fmla="*/ 23 w 81"/>
                  <a:gd name="T17" fmla="*/ 5135 h 93"/>
                  <a:gd name="T18" fmla="*/ 16 w 81"/>
                  <a:gd name="T19" fmla="*/ 5139 h 93"/>
                  <a:gd name="T20" fmla="*/ 10 w 81"/>
                  <a:gd name="T21" fmla="*/ 5143 h 93"/>
                  <a:gd name="T22" fmla="*/ 5 w 81"/>
                  <a:gd name="T23" fmla="*/ 5147 h 93"/>
                  <a:gd name="T24" fmla="*/ 3 w 81"/>
                  <a:gd name="T25" fmla="*/ 5152 h 93"/>
                  <a:gd name="T26" fmla="*/ 1 w 81"/>
                  <a:gd name="T27" fmla="*/ 5155 h 93"/>
                  <a:gd name="T28" fmla="*/ 0 w 81"/>
                  <a:gd name="T29" fmla="*/ 5159 h 93"/>
                  <a:gd name="T30" fmla="*/ 0 w 81"/>
                  <a:gd name="T31" fmla="*/ 5170 h 93"/>
                  <a:gd name="T32" fmla="*/ 2 w 81"/>
                  <a:gd name="T33" fmla="*/ 5175 h 93"/>
                  <a:gd name="T34" fmla="*/ 10 w 81"/>
                  <a:gd name="T35" fmla="*/ 5183 h 93"/>
                  <a:gd name="T36" fmla="*/ 15 w 81"/>
                  <a:gd name="T37" fmla="*/ 5186 h 93"/>
                  <a:gd name="T38" fmla="*/ 25 w 81"/>
                  <a:gd name="T39" fmla="*/ 5186 h 93"/>
                  <a:gd name="T40" fmla="*/ 45 w 81"/>
                  <a:gd name="T41" fmla="*/ 5174 h 93"/>
                  <a:gd name="T42" fmla="*/ 26 w 81"/>
                  <a:gd name="T43" fmla="*/ 5174 h 93"/>
                  <a:gd name="T44" fmla="*/ 23 w 81"/>
                  <a:gd name="T45" fmla="*/ 5173 h 93"/>
                  <a:gd name="T46" fmla="*/ 19 w 81"/>
                  <a:gd name="T47" fmla="*/ 5169 h 93"/>
                  <a:gd name="T48" fmla="*/ 17 w 81"/>
                  <a:gd name="T49" fmla="*/ 5167 h 93"/>
                  <a:gd name="T50" fmla="*/ 16 w 81"/>
                  <a:gd name="T51" fmla="*/ 5163 h 93"/>
                  <a:gd name="T52" fmla="*/ 16 w 81"/>
                  <a:gd name="T53" fmla="*/ 5155 h 93"/>
                  <a:gd name="T54" fmla="*/ 49 w 81"/>
                  <a:gd name="T55" fmla="*/ 5131 h 93"/>
                  <a:gd name="T56" fmla="*/ 65 w 81"/>
                  <a:gd name="T57" fmla="*/ 5131 h 93"/>
                  <a:gd name="T58" fmla="*/ 65 w 81"/>
                  <a:gd name="T59" fmla="*/ 5113 h 93"/>
                  <a:gd name="T60" fmla="*/ 64 w 81"/>
                  <a:gd name="T61" fmla="*/ 5109 h 93"/>
                  <a:gd name="T62" fmla="*/ 61 w 81"/>
                  <a:gd name="T63" fmla="*/ 5102 h 93"/>
                  <a:gd name="T64" fmla="*/ 59 w 81"/>
                  <a:gd name="T65" fmla="*/ 5099 h 9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1" h="93">
                    <a:moveTo>
                      <a:pt x="59" y="6"/>
                    </a:moveTo>
                    <a:lnTo>
                      <a:pt x="38" y="6"/>
                    </a:lnTo>
                    <a:lnTo>
                      <a:pt x="42" y="7"/>
                    </a:lnTo>
                    <a:lnTo>
                      <a:pt x="45" y="11"/>
                    </a:lnTo>
                    <a:lnTo>
                      <a:pt x="47" y="14"/>
                    </a:lnTo>
                    <a:lnTo>
                      <a:pt x="49" y="20"/>
                    </a:lnTo>
                    <a:lnTo>
                      <a:pt x="49" y="32"/>
                    </a:lnTo>
                    <a:lnTo>
                      <a:pt x="34" y="38"/>
                    </a:lnTo>
                    <a:lnTo>
                      <a:pt x="23" y="42"/>
                    </a:lnTo>
                    <a:lnTo>
                      <a:pt x="16" y="46"/>
                    </a:lnTo>
                    <a:lnTo>
                      <a:pt x="10" y="50"/>
                    </a:lnTo>
                    <a:lnTo>
                      <a:pt x="5" y="54"/>
                    </a:lnTo>
                    <a:lnTo>
                      <a:pt x="3" y="59"/>
                    </a:lnTo>
                    <a:lnTo>
                      <a:pt x="1" y="62"/>
                    </a:lnTo>
                    <a:lnTo>
                      <a:pt x="0" y="66"/>
                    </a:lnTo>
                    <a:lnTo>
                      <a:pt x="0" y="77"/>
                    </a:lnTo>
                    <a:lnTo>
                      <a:pt x="2" y="82"/>
                    </a:lnTo>
                    <a:lnTo>
                      <a:pt x="10" y="90"/>
                    </a:lnTo>
                    <a:lnTo>
                      <a:pt x="15" y="93"/>
                    </a:lnTo>
                    <a:lnTo>
                      <a:pt x="25" y="93"/>
                    </a:lnTo>
                    <a:lnTo>
                      <a:pt x="45" y="81"/>
                    </a:lnTo>
                    <a:lnTo>
                      <a:pt x="26" y="81"/>
                    </a:lnTo>
                    <a:lnTo>
                      <a:pt x="23" y="80"/>
                    </a:lnTo>
                    <a:lnTo>
                      <a:pt x="19" y="76"/>
                    </a:lnTo>
                    <a:lnTo>
                      <a:pt x="17" y="74"/>
                    </a:lnTo>
                    <a:lnTo>
                      <a:pt x="16" y="70"/>
                    </a:lnTo>
                    <a:lnTo>
                      <a:pt x="16" y="62"/>
                    </a:lnTo>
                    <a:lnTo>
                      <a:pt x="49" y="38"/>
                    </a:lnTo>
                    <a:lnTo>
                      <a:pt x="65" y="38"/>
                    </a:lnTo>
                    <a:lnTo>
                      <a:pt x="65" y="20"/>
                    </a:lnTo>
                    <a:lnTo>
                      <a:pt x="64" y="16"/>
                    </a:lnTo>
                    <a:lnTo>
                      <a:pt x="61" y="9"/>
                    </a:lnTo>
                    <a:lnTo>
                      <a:pt x="59" y="6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52" name="Freeform 755"/>
              <p:cNvSpPr>
                <a:spLocks/>
              </p:cNvSpPr>
              <p:nvPr/>
            </p:nvSpPr>
            <p:spPr bwMode="auto">
              <a:xfrm>
                <a:off x="6115" y="5093"/>
                <a:ext cx="81" cy="93"/>
              </a:xfrm>
              <a:custGeom>
                <a:avLst/>
                <a:gdLst>
                  <a:gd name="T0" fmla="*/ 66 w 81"/>
                  <a:gd name="T1" fmla="*/ 5171 h 93"/>
                  <a:gd name="T2" fmla="*/ 49 w 81"/>
                  <a:gd name="T3" fmla="*/ 5171 h 93"/>
                  <a:gd name="T4" fmla="*/ 49 w 81"/>
                  <a:gd name="T5" fmla="*/ 5176 h 93"/>
                  <a:gd name="T6" fmla="*/ 50 w 81"/>
                  <a:gd name="T7" fmla="*/ 5180 h 93"/>
                  <a:gd name="T8" fmla="*/ 52 w 81"/>
                  <a:gd name="T9" fmla="*/ 5182 h 93"/>
                  <a:gd name="T10" fmla="*/ 54 w 81"/>
                  <a:gd name="T11" fmla="*/ 5184 h 93"/>
                  <a:gd name="T12" fmla="*/ 56 w 81"/>
                  <a:gd name="T13" fmla="*/ 5185 h 93"/>
                  <a:gd name="T14" fmla="*/ 66 w 81"/>
                  <a:gd name="T15" fmla="*/ 5185 h 93"/>
                  <a:gd name="T16" fmla="*/ 73 w 81"/>
                  <a:gd name="T17" fmla="*/ 5180 h 93"/>
                  <a:gd name="T18" fmla="*/ 78 w 81"/>
                  <a:gd name="T19" fmla="*/ 5173 h 93"/>
                  <a:gd name="T20" fmla="*/ 69 w 81"/>
                  <a:gd name="T21" fmla="*/ 5173 h 93"/>
                  <a:gd name="T22" fmla="*/ 68 w 81"/>
                  <a:gd name="T23" fmla="*/ 5173 h 93"/>
                  <a:gd name="T24" fmla="*/ 67 w 81"/>
                  <a:gd name="T25" fmla="*/ 5172 h 93"/>
                  <a:gd name="T26" fmla="*/ 66 w 81"/>
                  <a:gd name="T27" fmla="*/ 5172 h 93"/>
                  <a:gd name="T28" fmla="*/ 66 w 81"/>
                  <a:gd name="T29" fmla="*/ 5171 h 9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81" h="93">
                    <a:moveTo>
                      <a:pt x="66" y="78"/>
                    </a:moveTo>
                    <a:lnTo>
                      <a:pt x="49" y="78"/>
                    </a:lnTo>
                    <a:lnTo>
                      <a:pt x="49" y="83"/>
                    </a:lnTo>
                    <a:lnTo>
                      <a:pt x="50" y="87"/>
                    </a:lnTo>
                    <a:lnTo>
                      <a:pt x="52" y="89"/>
                    </a:lnTo>
                    <a:lnTo>
                      <a:pt x="54" y="91"/>
                    </a:lnTo>
                    <a:lnTo>
                      <a:pt x="56" y="92"/>
                    </a:lnTo>
                    <a:lnTo>
                      <a:pt x="66" y="92"/>
                    </a:lnTo>
                    <a:lnTo>
                      <a:pt x="73" y="87"/>
                    </a:lnTo>
                    <a:lnTo>
                      <a:pt x="78" y="80"/>
                    </a:lnTo>
                    <a:lnTo>
                      <a:pt x="69" y="80"/>
                    </a:lnTo>
                    <a:lnTo>
                      <a:pt x="68" y="80"/>
                    </a:lnTo>
                    <a:lnTo>
                      <a:pt x="67" y="79"/>
                    </a:lnTo>
                    <a:lnTo>
                      <a:pt x="66" y="79"/>
                    </a:lnTo>
                    <a:lnTo>
                      <a:pt x="66" y="78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53" name="Freeform 756"/>
              <p:cNvSpPr>
                <a:spLocks/>
              </p:cNvSpPr>
              <p:nvPr/>
            </p:nvSpPr>
            <p:spPr bwMode="auto">
              <a:xfrm>
                <a:off x="6115" y="5093"/>
                <a:ext cx="81" cy="93"/>
              </a:xfrm>
              <a:custGeom>
                <a:avLst/>
                <a:gdLst>
                  <a:gd name="T0" fmla="*/ 65 w 81"/>
                  <a:gd name="T1" fmla="*/ 5131 h 93"/>
                  <a:gd name="T2" fmla="*/ 49 w 81"/>
                  <a:gd name="T3" fmla="*/ 5131 h 93"/>
                  <a:gd name="T4" fmla="*/ 49 w 81"/>
                  <a:gd name="T5" fmla="*/ 5165 h 93"/>
                  <a:gd name="T6" fmla="*/ 41 w 81"/>
                  <a:gd name="T7" fmla="*/ 5171 h 93"/>
                  <a:gd name="T8" fmla="*/ 34 w 81"/>
                  <a:gd name="T9" fmla="*/ 5174 h 93"/>
                  <a:gd name="T10" fmla="*/ 45 w 81"/>
                  <a:gd name="T11" fmla="*/ 5174 h 93"/>
                  <a:gd name="T12" fmla="*/ 49 w 81"/>
                  <a:gd name="T13" fmla="*/ 5171 h 93"/>
                  <a:gd name="T14" fmla="*/ 66 w 81"/>
                  <a:gd name="T15" fmla="*/ 5171 h 93"/>
                  <a:gd name="T16" fmla="*/ 66 w 81"/>
                  <a:gd name="T17" fmla="*/ 5170 h 93"/>
                  <a:gd name="T18" fmla="*/ 65 w 81"/>
                  <a:gd name="T19" fmla="*/ 5168 h 93"/>
                  <a:gd name="T20" fmla="*/ 65 w 81"/>
                  <a:gd name="T21" fmla="*/ 5163 h 93"/>
                  <a:gd name="T22" fmla="*/ 65 w 81"/>
                  <a:gd name="T23" fmla="*/ 5131 h 9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81" h="93">
                    <a:moveTo>
                      <a:pt x="65" y="38"/>
                    </a:moveTo>
                    <a:lnTo>
                      <a:pt x="49" y="38"/>
                    </a:lnTo>
                    <a:lnTo>
                      <a:pt x="49" y="72"/>
                    </a:lnTo>
                    <a:lnTo>
                      <a:pt x="41" y="78"/>
                    </a:lnTo>
                    <a:lnTo>
                      <a:pt x="34" y="81"/>
                    </a:lnTo>
                    <a:lnTo>
                      <a:pt x="45" y="81"/>
                    </a:lnTo>
                    <a:lnTo>
                      <a:pt x="49" y="78"/>
                    </a:lnTo>
                    <a:lnTo>
                      <a:pt x="66" y="78"/>
                    </a:lnTo>
                    <a:lnTo>
                      <a:pt x="66" y="77"/>
                    </a:lnTo>
                    <a:lnTo>
                      <a:pt x="65" y="75"/>
                    </a:lnTo>
                    <a:lnTo>
                      <a:pt x="65" y="70"/>
                    </a:lnTo>
                    <a:lnTo>
                      <a:pt x="65" y="38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54" name="Freeform 757"/>
              <p:cNvSpPr>
                <a:spLocks/>
              </p:cNvSpPr>
              <p:nvPr/>
            </p:nvSpPr>
            <p:spPr bwMode="auto">
              <a:xfrm>
                <a:off x="6115" y="5093"/>
                <a:ext cx="81" cy="93"/>
              </a:xfrm>
              <a:custGeom>
                <a:avLst/>
                <a:gdLst>
                  <a:gd name="T0" fmla="*/ 80 w 81"/>
                  <a:gd name="T1" fmla="*/ 5165 h 93"/>
                  <a:gd name="T2" fmla="*/ 69 w 81"/>
                  <a:gd name="T3" fmla="*/ 5173 h 93"/>
                  <a:gd name="T4" fmla="*/ 78 w 81"/>
                  <a:gd name="T5" fmla="*/ 5173 h 93"/>
                  <a:gd name="T6" fmla="*/ 80 w 81"/>
                  <a:gd name="T7" fmla="*/ 5171 h 93"/>
                  <a:gd name="T8" fmla="*/ 80 w 81"/>
                  <a:gd name="T9" fmla="*/ 5165 h 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1" h="93">
                    <a:moveTo>
                      <a:pt x="80" y="72"/>
                    </a:moveTo>
                    <a:lnTo>
                      <a:pt x="69" y="80"/>
                    </a:lnTo>
                    <a:lnTo>
                      <a:pt x="78" y="80"/>
                    </a:lnTo>
                    <a:lnTo>
                      <a:pt x="80" y="78"/>
                    </a:lnTo>
                    <a:lnTo>
                      <a:pt x="80" y="72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55" name="Freeform 758"/>
              <p:cNvSpPr>
                <a:spLocks/>
              </p:cNvSpPr>
              <p:nvPr/>
            </p:nvSpPr>
            <p:spPr bwMode="auto">
              <a:xfrm>
                <a:off x="6115" y="5093"/>
                <a:ext cx="81" cy="93"/>
              </a:xfrm>
              <a:custGeom>
                <a:avLst/>
                <a:gdLst>
                  <a:gd name="T0" fmla="*/ 43 w 81"/>
                  <a:gd name="T1" fmla="*/ 5093 h 93"/>
                  <a:gd name="T2" fmla="*/ 25 w 81"/>
                  <a:gd name="T3" fmla="*/ 5093 h 93"/>
                  <a:gd name="T4" fmla="*/ 17 w 81"/>
                  <a:gd name="T5" fmla="*/ 5095 h 93"/>
                  <a:gd name="T6" fmla="*/ 11 w 81"/>
                  <a:gd name="T7" fmla="*/ 5100 h 93"/>
                  <a:gd name="T8" fmla="*/ 6 w 81"/>
                  <a:gd name="T9" fmla="*/ 5104 h 93"/>
                  <a:gd name="T10" fmla="*/ 3 w 81"/>
                  <a:gd name="T11" fmla="*/ 5109 h 93"/>
                  <a:gd name="T12" fmla="*/ 3 w 81"/>
                  <a:gd name="T13" fmla="*/ 5118 h 93"/>
                  <a:gd name="T14" fmla="*/ 4 w 81"/>
                  <a:gd name="T15" fmla="*/ 5120 h 93"/>
                  <a:gd name="T16" fmla="*/ 5 w 81"/>
                  <a:gd name="T17" fmla="*/ 5122 h 93"/>
                  <a:gd name="T18" fmla="*/ 7 w 81"/>
                  <a:gd name="T19" fmla="*/ 5124 h 93"/>
                  <a:gd name="T20" fmla="*/ 9 w 81"/>
                  <a:gd name="T21" fmla="*/ 5124 h 93"/>
                  <a:gd name="T22" fmla="*/ 14 w 81"/>
                  <a:gd name="T23" fmla="*/ 5124 h 93"/>
                  <a:gd name="T24" fmla="*/ 16 w 81"/>
                  <a:gd name="T25" fmla="*/ 5124 h 93"/>
                  <a:gd name="T26" fmla="*/ 17 w 81"/>
                  <a:gd name="T27" fmla="*/ 5122 h 93"/>
                  <a:gd name="T28" fmla="*/ 19 w 81"/>
                  <a:gd name="T29" fmla="*/ 5120 h 93"/>
                  <a:gd name="T30" fmla="*/ 19 w 81"/>
                  <a:gd name="T31" fmla="*/ 5118 h 93"/>
                  <a:gd name="T32" fmla="*/ 19 w 81"/>
                  <a:gd name="T33" fmla="*/ 5106 h 93"/>
                  <a:gd name="T34" fmla="*/ 20 w 81"/>
                  <a:gd name="T35" fmla="*/ 5104 h 93"/>
                  <a:gd name="T36" fmla="*/ 23 w 81"/>
                  <a:gd name="T37" fmla="*/ 5102 h 93"/>
                  <a:gd name="T38" fmla="*/ 25 w 81"/>
                  <a:gd name="T39" fmla="*/ 5100 h 93"/>
                  <a:gd name="T40" fmla="*/ 28 w 81"/>
                  <a:gd name="T41" fmla="*/ 5099 h 93"/>
                  <a:gd name="T42" fmla="*/ 59 w 81"/>
                  <a:gd name="T43" fmla="*/ 5099 h 93"/>
                  <a:gd name="T44" fmla="*/ 55 w 81"/>
                  <a:gd name="T45" fmla="*/ 5097 h 93"/>
                  <a:gd name="T46" fmla="*/ 50 w 81"/>
                  <a:gd name="T47" fmla="*/ 5094 h 93"/>
                  <a:gd name="T48" fmla="*/ 43 w 81"/>
                  <a:gd name="T49" fmla="*/ 5093 h 9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81" h="93">
                    <a:moveTo>
                      <a:pt x="43" y="0"/>
                    </a:moveTo>
                    <a:lnTo>
                      <a:pt x="25" y="0"/>
                    </a:lnTo>
                    <a:lnTo>
                      <a:pt x="17" y="2"/>
                    </a:lnTo>
                    <a:lnTo>
                      <a:pt x="11" y="7"/>
                    </a:lnTo>
                    <a:lnTo>
                      <a:pt x="6" y="11"/>
                    </a:lnTo>
                    <a:lnTo>
                      <a:pt x="3" y="16"/>
                    </a:lnTo>
                    <a:lnTo>
                      <a:pt x="3" y="25"/>
                    </a:lnTo>
                    <a:lnTo>
                      <a:pt x="4" y="27"/>
                    </a:lnTo>
                    <a:lnTo>
                      <a:pt x="5" y="29"/>
                    </a:lnTo>
                    <a:lnTo>
                      <a:pt x="7" y="31"/>
                    </a:lnTo>
                    <a:lnTo>
                      <a:pt x="9" y="31"/>
                    </a:lnTo>
                    <a:lnTo>
                      <a:pt x="14" y="31"/>
                    </a:lnTo>
                    <a:lnTo>
                      <a:pt x="16" y="31"/>
                    </a:lnTo>
                    <a:lnTo>
                      <a:pt x="17" y="29"/>
                    </a:lnTo>
                    <a:lnTo>
                      <a:pt x="19" y="27"/>
                    </a:lnTo>
                    <a:lnTo>
                      <a:pt x="19" y="25"/>
                    </a:lnTo>
                    <a:lnTo>
                      <a:pt x="19" y="13"/>
                    </a:lnTo>
                    <a:lnTo>
                      <a:pt x="20" y="11"/>
                    </a:lnTo>
                    <a:lnTo>
                      <a:pt x="23" y="9"/>
                    </a:lnTo>
                    <a:lnTo>
                      <a:pt x="25" y="7"/>
                    </a:lnTo>
                    <a:lnTo>
                      <a:pt x="28" y="6"/>
                    </a:lnTo>
                    <a:lnTo>
                      <a:pt x="59" y="6"/>
                    </a:lnTo>
                    <a:lnTo>
                      <a:pt x="55" y="4"/>
                    </a:lnTo>
                    <a:lnTo>
                      <a:pt x="50" y="1"/>
                    </a:lnTo>
                    <a:lnTo>
                      <a:pt x="43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45" name="Group 759"/>
            <p:cNvGrpSpPr>
              <a:grpSpLocks/>
            </p:cNvGrpSpPr>
            <p:nvPr/>
          </p:nvGrpSpPr>
          <p:grpSpPr bwMode="auto">
            <a:xfrm>
              <a:off x="6200" y="5046"/>
              <a:ext cx="53" cy="180"/>
              <a:chOff x="6200" y="5046"/>
              <a:chExt cx="53" cy="180"/>
            </a:xfrm>
          </p:grpSpPr>
          <p:sp>
            <p:nvSpPr>
              <p:cNvPr id="60450" name="Freeform 760"/>
              <p:cNvSpPr>
                <a:spLocks/>
              </p:cNvSpPr>
              <p:nvPr/>
            </p:nvSpPr>
            <p:spPr bwMode="auto">
              <a:xfrm>
                <a:off x="6200" y="5046"/>
                <a:ext cx="53" cy="180"/>
              </a:xfrm>
              <a:custGeom>
                <a:avLst/>
                <a:gdLst>
                  <a:gd name="T0" fmla="*/ 0 w 53"/>
                  <a:gd name="T1" fmla="*/ 5046 h 180"/>
                  <a:gd name="T2" fmla="*/ 0 w 53"/>
                  <a:gd name="T3" fmla="*/ 5051 h 180"/>
                  <a:gd name="T4" fmla="*/ 6 w 53"/>
                  <a:gd name="T5" fmla="*/ 5055 h 180"/>
                  <a:gd name="T6" fmla="*/ 12 w 53"/>
                  <a:gd name="T7" fmla="*/ 5060 h 180"/>
                  <a:gd name="T8" fmla="*/ 16 w 53"/>
                  <a:gd name="T9" fmla="*/ 5065 h 180"/>
                  <a:gd name="T10" fmla="*/ 20 w 53"/>
                  <a:gd name="T11" fmla="*/ 5070 h 180"/>
                  <a:gd name="T12" fmla="*/ 23 w 53"/>
                  <a:gd name="T13" fmla="*/ 5075 h 180"/>
                  <a:gd name="T14" fmla="*/ 28 w 53"/>
                  <a:gd name="T15" fmla="*/ 5086 h 180"/>
                  <a:gd name="T16" fmla="*/ 30 w 53"/>
                  <a:gd name="T17" fmla="*/ 5093 h 180"/>
                  <a:gd name="T18" fmla="*/ 32 w 53"/>
                  <a:gd name="T19" fmla="*/ 5101 h 180"/>
                  <a:gd name="T20" fmla="*/ 34 w 53"/>
                  <a:gd name="T21" fmla="*/ 5113 h 180"/>
                  <a:gd name="T22" fmla="*/ 35 w 53"/>
                  <a:gd name="T23" fmla="*/ 5125 h 180"/>
                  <a:gd name="T24" fmla="*/ 35 w 53"/>
                  <a:gd name="T25" fmla="*/ 5152 h 180"/>
                  <a:gd name="T26" fmla="*/ 34 w 53"/>
                  <a:gd name="T27" fmla="*/ 5164 h 180"/>
                  <a:gd name="T28" fmla="*/ 31 w 53"/>
                  <a:gd name="T29" fmla="*/ 5175 h 180"/>
                  <a:gd name="T30" fmla="*/ 29 w 53"/>
                  <a:gd name="T31" fmla="*/ 5187 h 180"/>
                  <a:gd name="T32" fmla="*/ 25 w 53"/>
                  <a:gd name="T33" fmla="*/ 5197 h 180"/>
                  <a:gd name="T34" fmla="*/ 14 w 53"/>
                  <a:gd name="T35" fmla="*/ 5212 h 180"/>
                  <a:gd name="T36" fmla="*/ 8 w 53"/>
                  <a:gd name="T37" fmla="*/ 5218 h 180"/>
                  <a:gd name="T38" fmla="*/ 0 w 53"/>
                  <a:gd name="T39" fmla="*/ 5222 h 180"/>
                  <a:gd name="T40" fmla="*/ 0 w 53"/>
                  <a:gd name="T41" fmla="*/ 5226 h 180"/>
                  <a:gd name="T42" fmla="*/ 43 w 53"/>
                  <a:gd name="T43" fmla="*/ 5180 h 180"/>
                  <a:gd name="T44" fmla="*/ 53 w 53"/>
                  <a:gd name="T45" fmla="*/ 5144 h 180"/>
                  <a:gd name="T46" fmla="*/ 52 w 53"/>
                  <a:gd name="T47" fmla="*/ 5121 h 180"/>
                  <a:gd name="T48" fmla="*/ 18 w 53"/>
                  <a:gd name="T49" fmla="*/ 5057 h 180"/>
                  <a:gd name="T50" fmla="*/ 10 w 53"/>
                  <a:gd name="T51" fmla="*/ 5051 h 180"/>
                  <a:gd name="T52" fmla="*/ 0 w 53"/>
                  <a:gd name="T53" fmla="*/ 5046 h 18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3" h="180">
                    <a:moveTo>
                      <a:pt x="0" y="0"/>
                    </a:moveTo>
                    <a:lnTo>
                      <a:pt x="0" y="5"/>
                    </a:lnTo>
                    <a:lnTo>
                      <a:pt x="6" y="9"/>
                    </a:lnTo>
                    <a:lnTo>
                      <a:pt x="12" y="14"/>
                    </a:lnTo>
                    <a:lnTo>
                      <a:pt x="16" y="19"/>
                    </a:lnTo>
                    <a:lnTo>
                      <a:pt x="20" y="24"/>
                    </a:lnTo>
                    <a:lnTo>
                      <a:pt x="23" y="29"/>
                    </a:lnTo>
                    <a:lnTo>
                      <a:pt x="28" y="40"/>
                    </a:lnTo>
                    <a:lnTo>
                      <a:pt x="30" y="47"/>
                    </a:lnTo>
                    <a:lnTo>
                      <a:pt x="32" y="55"/>
                    </a:lnTo>
                    <a:lnTo>
                      <a:pt x="34" y="67"/>
                    </a:lnTo>
                    <a:lnTo>
                      <a:pt x="35" y="79"/>
                    </a:lnTo>
                    <a:lnTo>
                      <a:pt x="35" y="106"/>
                    </a:lnTo>
                    <a:lnTo>
                      <a:pt x="34" y="118"/>
                    </a:lnTo>
                    <a:lnTo>
                      <a:pt x="31" y="129"/>
                    </a:lnTo>
                    <a:lnTo>
                      <a:pt x="29" y="141"/>
                    </a:lnTo>
                    <a:lnTo>
                      <a:pt x="25" y="151"/>
                    </a:lnTo>
                    <a:lnTo>
                      <a:pt x="14" y="166"/>
                    </a:lnTo>
                    <a:lnTo>
                      <a:pt x="8" y="172"/>
                    </a:lnTo>
                    <a:lnTo>
                      <a:pt x="0" y="176"/>
                    </a:lnTo>
                    <a:lnTo>
                      <a:pt x="0" y="180"/>
                    </a:lnTo>
                    <a:lnTo>
                      <a:pt x="43" y="134"/>
                    </a:lnTo>
                    <a:lnTo>
                      <a:pt x="53" y="98"/>
                    </a:lnTo>
                    <a:lnTo>
                      <a:pt x="52" y="75"/>
                    </a:lnTo>
                    <a:lnTo>
                      <a:pt x="18" y="11"/>
                    </a:lnTo>
                    <a:lnTo>
                      <a:pt x="10" y="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46" name="Group 761"/>
            <p:cNvGrpSpPr>
              <a:grpSpLocks/>
            </p:cNvGrpSpPr>
            <p:nvPr/>
          </p:nvGrpSpPr>
          <p:grpSpPr bwMode="auto">
            <a:xfrm>
              <a:off x="6050" y="5286"/>
              <a:ext cx="4656" cy="2485"/>
              <a:chOff x="6050" y="5286"/>
              <a:chExt cx="4656" cy="2485"/>
            </a:xfrm>
          </p:grpSpPr>
          <p:sp>
            <p:nvSpPr>
              <p:cNvPr id="60447" name="Freeform 762"/>
              <p:cNvSpPr>
                <a:spLocks/>
              </p:cNvSpPr>
              <p:nvPr/>
            </p:nvSpPr>
            <p:spPr bwMode="auto">
              <a:xfrm>
                <a:off x="6050" y="5286"/>
                <a:ext cx="4656" cy="2485"/>
              </a:xfrm>
              <a:custGeom>
                <a:avLst/>
                <a:gdLst>
                  <a:gd name="T0" fmla="*/ 0 w 4656"/>
                  <a:gd name="T1" fmla="*/ 5286 h 2485"/>
                  <a:gd name="T2" fmla="*/ 4656 w 4656"/>
                  <a:gd name="T3" fmla="*/ 5286 h 2485"/>
                  <a:gd name="T4" fmla="*/ 4656 w 4656"/>
                  <a:gd name="T5" fmla="*/ 7772 h 2485"/>
                  <a:gd name="T6" fmla="*/ 0 w 4656"/>
                  <a:gd name="T7" fmla="*/ 7772 h 2485"/>
                  <a:gd name="T8" fmla="*/ 0 w 4656"/>
                  <a:gd name="T9" fmla="*/ 5286 h 24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656" h="2485">
                    <a:moveTo>
                      <a:pt x="0" y="0"/>
                    </a:moveTo>
                    <a:lnTo>
                      <a:pt x="4656" y="0"/>
                    </a:lnTo>
                    <a:lnTo>
                      <a:pt x="4656" y="2486"/>
                    </a:lnTo>
                    <a:lnTo>
                      <a:pt x="0" y="248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810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60448" name="Picture 763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94" y="5056"/>
                <a:ext cx="1630" cy="27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449" name="Picture 764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22" y="6966"/>
                <a:ext cx="4590" cy="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611340"/>
          </a:xfrm>
        </p:spPr>
        <p:txBody>
          <a:bodyPr/>
          <a:lstStyle/>
          <a:p>
            <a:pPr>
              <a:defRPr/>
            </a:pPr>
            <a:r>
              <a:rPr lang="en-US" sz="2000" dirty="0" smtClean="0">
                <a:latin typeface="+mn-lt"/>
              </a:rPr>
              <a:t>Using amplitude, time, </a:t>
            </a:r>
            <a:r>
              <a:rPr lang="en-US" sz="2000" dirty="0" err="1" smtClean="0">
                <a:latin typeface="+mn-lt"/>
              </a:rPr>
              <a:t>waveshape</a:t>
            </a:r>
            <a:r>
              <a:rPr lang="en-US" sz="2000" dirty="0" smtClean="0">
                <a:latin typeface="+mn-lt"/>
              </a:rPr>
              <a:t> of x arrival find a dipping tabular 12 km thick body with little P wave contrast, 2-6% S wave decrease, 2-9% density increase. The tabular anomaly is about 1100 km deep and must have lateral dimensions ~ 100 km </a:t>
            </a:r>
            <a:br>
              <a:rPr lang="en-US" sz="2000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>Sharp boundaries seen beneath other subduction zones in shallow lower mantle</a:t>
            </a:r>
            <a:endParaRPr lang="en-US" sz="2000" dirty="0">
              <a:latin typeface="+mn-lt"/>
            </a:endParaRPr>
          </a:p>
        </p:txBody>
      </p:sp>
      <p:grpSp>
        <p:nvGrpSpPr>
          <p:cNvPr id="61443" name="Group 58"/>
          <p:cNvGrpSpPr>
            <a:grpSpLocks/>
          </p:cNvGrpSpPr>
          <p:nvPr/>
        </p:nvGrpSpPr>
        <p:grpSpPr bwMode="auto">
          <a:xfrm>
            <a:off x="762000" y="2514600"/>
            <a:ext cx="3505200" cy="3657600"/>
            <a:chOff x="1011" y="1858"/>
            <a:chExt cx="4768" cy="4683"/>
          </a:xfrm>
        </p:grpSpPr>
        <p:grpSp>
          <p:nvGrpSpPr>
            <p:cNvPr id="61445" name="Group 59"/>
            <p:cNvGrpSpPr>
              <a:grpSpLocks/>
            </p:cNvGrpSpPr>
            <p:nvPr/>
          </p:nvGrpSpPr>
          <p:grpSpPr bwMode="auto">
            <a:xfrm>
              <a:off x="4524" y="4937"/>
              <a:ext cx="2" cy="76"/>
              <a:chOff x="4524" y="4937"/>
              <a:chExt cx="2" cy="76"/>
            </a:xfrm>
          </p:grpSpPr>
          <p:sp>
            <p:nvSpPr>
              <p:cNvPr id="61467" name="Freeform 60"/>
              <p:cNvSpPr>
                <a:spLocks/>
              </p:cNvSpPr>
              <p:nvPr/>
            </p:nvSpPr>
            <p:spPr bwMode="auto">
              <a:xfrm>
                <a:off x="4524" y="4937"/>
                <a:ext cx="2" cy="76"/>
              </a:xfrm>
              <a:custGeom>
                <a:avLst/>
                <a:gdLst>
                  <a:gd name="T0" fmla="*/ 0 w 2"/>
                  <a:gd name="T1" fmla="*/ 4937 h 76"/>
                  <a:gd name="T2" fmla="*/ 0 w 2"/>
                  <a:gd name="T3" fmla="*/ 5013 h 7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76">
                    <a:moveTo>
                      <a:pt x="0" y="0"/>
                    </a:moveTo>
                    <a:lnTo>
                      <a:pt x="0" y="76"/>
                    </a:lnTo>
                  </a:path>
                </a:pathLst>
              </a:custGeom>
              <a:noFill/>
              <a:ln w="5931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446" name="Group 61"/>
            <p:cNvGrpSpPr>
              <a:grpSpLocks/>
            </p:cNvGrpSpPr>
            <p:nvPr/>
          </p:nvGrpSpPr>
          <p:grpSpPr bwMode="auto">
            <a:xfrm>
              <a:off x="4466" y="4784"/>
              <a:ext cx="117" cy="193"/>
              <a:chOff x="4466" y="4784"/>
              <a:chExt cx="117" cy="193"/>
            </a:xfrm>
          </p:grpSpPr>
          <p:sp>
            <p:nvSpPr>
              <p:cNvPr id="61466" name="Freeform 62"/>
              <p:cNvSpPr>
                <a:spLocks/>
              </p:cNvSpPr>
              <p:nvPr/>
            </p:nvSpPr>
            <p:spPr bwMode="auto">
              <a:xfrm>
                <a:off x="4466" y="4784"/>
                <a:ext cx="117" cy="193"/>
              </a:xfrm>
              <a:custGeom>
                <a:avLst/>
                <a:gdLst>
                  <a:gd name="T0" fmla="*/ 59 w 117"/>
                  <a:gd name="T1" fmla="*/ 4784 h 193"/>
                  <a:gd name="T2" fmla="*/ 42 w 117"/>
                  <a:gd name="T3" fmla="*/ 4857 h 193"/>
                  <a:gd name="T4" fmla="*/ 21 w 117"/>
                  <a:gd name="T5" fmla="*/ 4923 h 193"/>
                  <a:gd name="T6" fmla="*/ 0 w 117"/>
                  <a:gd name="T7" fmla="*/ 4976 h 193"/>
                  <a:gd name="T8" fmla="*/ 117 w 117"/>
                  <a:gd name="T9" fmla="*/ 4976 h 193"/>
                  <a:gd name="T10" fmla="*/ 90 w 117"/>
                  <a:gd name="T11" fmla="*/ 4906 h 193"/>
                  <a:gd name="T12" fmla="*/ 70 w 117"/>
                  <a:gd name="T13" fmla="*/ 4838 h 193"/>
                  <a:gd name="T14" fmla="*/ 62 w 117"/>
                  <a:gd name="T15" fmla="*/ 4799 h 193"/>
                  <a:gd name="T16" fmla="*/ 59 w 117"/>
                  <a:gd name="T17" fmla="*/ 4784 h 19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7" h="193">
                    <a:moveTo>
                      <a:pt x="59" y="0"/>
                    </a:moveTo>
                    <a:lnTo>
                      <a:pt x="42" y="73"/>
                    </a:lnTo>
                    <a:lnTo>
                      <a:pt x="21" y="139"/>
                    </a:lnTo>
                    <a:lnTo>
                      <a:pt x="0" y="192"/>
                    </a:lnTo>
                    <a:lnTo>
                      <a:pt x="117" y="192"/>
                    </a:lnTo>
                    <a:lnTo>
                      <a:pt x="90" y="122"/>
                    </a:lnTo>
                    <a:lnTo>
                      <a:pt x="70" y="54"/>
                    </a:lnTo>
                    <a:lnTo>
                      <a:pt x="62" y="15"/>
                    </a:lnTo>
                    <a:lnTo>
                      <a:pt x="59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447" name="Group 63"/>
            <p:cNvGrpSpPr>
              <a:grpSpLocks/>
            </p:cNvGrpSpPr>
            <p:nvPr/>
          </p:nvGrpSpPr>
          <p:grpSpPr bwMode="auto">
            <a:xfrm>
              <a:off x="4466" y="4784"/>
              <a:ext cx="117" cy="193"/>
              <a:chOff x="4466" y="4784"/>
              <a:chExt cx="117" cy="193"/>
            </a:xfrm>
          </p:grpSpPr>
          <p:sp>
            <p:nvSpPr>
              <p:cNvPr id="61465" name="Freeform 64"/>
              <p:cNvSpPr>
                <a:spLocks/>
              </p:cNvSpPr>
              <p:nvPr/>
            </p:nvSpPr>
            <p:spPr bwMode="auto">
              <a:xfrm>
                <a:off x="4466" y="4784"/>
                <a:ext cx="117" cy="193"/>
              </a:xfrm>
              <a:custGeom>
                <a:avLst/>
                <a:gdLst>
                  <a:gd name="T0" fmla="*/ 34 w 117"/>
                  <a:gd name="T1" fmla="*/ 4882 h 193"/>
                  <a:gd name="T2" fmla="*/ 14 w 117"/>
                  <a:gd name="T3" fmla="*/ 4941 h 193"/>
                  <a:gd name="T4" fmla="*/ 0 w 117"/>
                  <a:gd name="T5" fmla="*/ 4976 h 193"/>
                  <a:gd name="T6" fmla="*/ 117 w 117"/>
                  <a:gd name="T7" fmla="*/ 4976 h 193"/>
                  <a:gd name="T8" fmla="*/ 90 w 117"/>
                  <a:gd name="T9" fmla="*/ 4906 h 193"/>
                  <a:gd name="T10" fmla="*/ 70 w 117"/>
                  <a:gd name="T11" fmla="*/ 4838 h 193"/>
                  <a:gd name="T12" fmla="*/ 59 w 117"/>
                  <a:gd name="T13" fmla="*/ 4784 h 193"/>
                  <a:gd name="T14" fmla="*/ 56 w 117"/>
                  <a:gd name="T15" fmla="*/ 4797 h 193"/>
                  <a:gd name="T16" fmla="*/ 52 w 117"/>
                  <a:gd name="T17" fmla="*/ 4815 h 193"/>
                  <a:gd name="T18" fmla="*/ 48 w 117"/>
                  <a:gd name="T19" fmla="*/ 4834 h 193"/>
                  <a:gd name="T20" fmla="*/ 42 w 117"/>
                  <a:gd name="T21" fmla="*/ 4857 h 193"/>
                  <a:gd name="T22" fmla="*/ 35 w 117"/>
                  <a:gd name="T23" fmla="*/ 4880 h 193"/>
                  <a:gd name="T24" fmla="*/ 34 w 117"/>
                  <a:gd name="T25" fmla="*/ 4882 h 19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7" h="193">
                    <a:moveTo>
                      <a:pt x="34" y="98"/>
                    </a:moveTo>
                    <a:lnTo>
                      <a:pt x="14" y="157"/>
                    </a:lnTo>
                    <a:lnTo>
                      <a:pt x="0" y="192"/>
                    </a:lnTo>
                    <a:lnTo>
                      <a:pt x="117" y="192"/>
                    </a:lnTo>
                    <a:lnTo>
                      <a:pt x="90" y="122"/>
                    </a:lnTo>
                    <a:lnTo>
                      <a:pt x="70" y="54"/>
                    </a:lnTo>
                    <a:lnTo>
                      <a:pt x="59" y="0"/>
                    </a:lnTo>
                    <a:lnTo>
                      <a:pt x="56" y="13"/>
                    </a:lnTo>
                    <a:lnTo>
                      <a:pt x="52" y="31"/>
                    </a:lnTo>
                    <a:lnTo>
                      <a:pt x="48" y="50"/>
                    </a:lnTo>
                    <a:lnTo>
                      <a:pt x="42" y="73"/>
                    </a:lnTo>
                    <a:lnTo>
                      <a:pt x="35" y="96"/>
                    </a:lnTo>
                    <a:lnTo>
                      <a:pt x="34" y="98"/>
                    </a:lnTo>
                    <a:close/>
                  </a:path>
                </a:pathLst>
              </a:custGeom>
              <a:noFill/>
              <a:ln w="5931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448" name="Group 65"/>
            <p:cNvGrpSpPr>
              <a:grpSpLocks/>
            </p:cNvGrpSpPr>
            <p:nvPr/>
          </p:nvGrpSpPr>
          <p:grpSpPr bwMode="auto">
            <a:xfrm>
              <a:off x="1604" y="1888"/>
              <a:ext cx="1529" cy="2743"/>
              <a:chOff x="1604" y="1888"/>
              <a:chExt cx="1529" cy="2743"/>
            </a:xfrm>
          </p:grpSpPr>
          <p:sp>
            <p:nvSpPr>
              <p:cNvPr id="61464" name="Freeform 66"/>
              <p:cNvSpPr>
                <a:spLocks/>
              </p:cNvSpPr>
              <p:nvPr/>
            </p:nvSpPr>
            <p:spPr bwMode="auto">
              <a:xfrm>
                <a:off x="1604" y="1888"/>
                <a:ext cx="1529" cy="2743"/>
              </a:xfrm>
              <a:custGeom>
                <a:avLst/>
                <a:gdLst>
                  <a:gd name="T0" fmla="*/ 0 w 1529"/>
                  <a:gd name="T1" fmla="*/ 1888 h 2743"/>
                  <a:gd name="T2" fmla="*/ 1530 w 1529"/>
                  <a:gd name="T3" fmla="*/ 4631 h 274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529" h="2743">
                    <a:moveTo>
                      <a:pt x="0" y="0"/>
                    </a:moveTo>
                    <a:lnTo>
                      <a:pt x="1530" y="2743"/>
                    </a:lnTo>
                  </a:path>
                </a:pathLst>
              </a:custGeom>
              <a:noFill/>
              <a:ln w="23749">
                <a:solidFill>
                  <a:srgbClr val="4B4B4D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449" name="Group 67"/>
            <p:cNvGrpSpPr>
              <a:grpSpLocks/>
            </p:cNvGrpSpPr>
            <p:nvPr/>
          </p:nvGrpSpPr>
          <p:grpSpPr bwMode="auto">
            <a:xfrm>
              <a:off x="3010" y="4539"/>
              <a:ext cx="307" cy="427"/>
              <a:chOff x="3010" y="4539"/>
              <a:chExt cx="307" cy="427"/>
            </a:xfrm>
          </p:grpSpPr>
          <p:sp>
            <p:nvSpPr>
              <p:cNvPr id="61463" name="Freeform 68"/>
              <p:cNvSpPr>
                <a:spLocks/>
              </p:cNvSpPr>
              <p:nvPr/>
            </p:nvSpPr>
            <p:spPr bwMode="auto">
              <a:xfrm>
                <a:off x="3010" y="4539"/>
                <a:ext cx="307" cy="427"/>
              </a:xfrm>
              <a:custGeom>
                <a:avLst/>
                <a:gdLst>
                  <a:gd name="T0" fmla="*/ 199 w 307"/>
                  <a:gd name="T1" fmla="*/ 4539 h 427"/>
                  <a:gd name="T2" fmla="*/ 0 w 307"/>
                  <a:gd name="T3" fmla="*/ 4650 h 427"/>
                  <a:gd name="T4" fmla="*/ 307 w 307"/>
                  <a:gd name="T5" fmla="*/ 4966 h 427"/>
                  <a:gd name="T6" fmla="*/ 199 w 307"/>
                  <a:gd name="T7" fmla="*/ 4539 h 42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7" h="427">
                    <a:moveTo>
                      <a:pt x="199" y="0"/>
                    </a:moveTo>
                    <a:lnTo>
                      <a:pt x="0" y="111"/>
                    </a:lnTo>
                    <a:lnTo>
                      <a:pt x="307" y="427"/>
                    </a:lnTo>
                    <a:lnTo>
                      <a:pt x="199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450" name="Group 69"/>
            <p:cNvGrpSpPr>
              <a:grpSpLocks/>
            </p:cNvGrpSpPr>
            <p:nvPr/>
          </p:nvGrpSpPr>
          <p:grpSpPr bwMode="auto">
            <a:xfrm>
              <a:off x="1634" y="4612"/>
              <a:ext cx="3786" cy="708"/>
              <a:chOff x="1634" y="4612"/>
              <a:chExt cx="3786" cy="708"/>
            </a:xfrm>
          </p:grpSpPr>
          <p:sp>
            <p:nvSpPr>
              <p:cNvPr id="61462" name="Freeform 70"/>
              <p:cNvSpPr>
                <a:spLocks/>
              </p:cNvSpPr>
              <p:nvPr/>
            </p:nvSpPr>
            <p:spPr bwMode="auto">
              <a:xfrm>
                <a:off x="1634" y="4612"/>
                <a:ext cx="3786" cy="708"/>
              </a:xfrm>
              <a:custGeom>
                <a:avLst/>
                <a:gdLst>
                  <a:gd name="T0" fmla="*/ 0 w 3786"/>
                  <a:gd name="T1" fmla="*/ 5320 h 708"/>
                  <a:gd name="T2" fmla="*/ 3786 w 3786"/>
                  <a:gd name="T3" fmla="*/ 4612 h 70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786" h="708">
                    <a:moveTo>
                      <a:pt x="0" y="708"/>
                    </a:moveTo>
                    <a:lnTo>
                      <a:pt x="3786" y="0"/>
                    </a:lnTo>
                  </a:path>
                </a:pathLst>
              </a:custGeom>
              <a:noFill/>
              <a:ln w="23749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451" name="Group 71"/>
            <p:cNvGrpSpPr>
              <a:grpSpLocks/>
            </p:cNvGrpSpPr>
            <p:nvPr/>
          </p:nvGrpSpPr>
          <p:grpSpPr bwMode="auto">
            <a:xfrm>
              <a:off x="4524" y="5483"/>
              <a:ext cx="2" cy="94"/>
              <a:chOff x="4524" y="5483"/>
              <a:chExt cx="2" cy="94"/>
            </a:xfrm>
          </p:grpSpPr>
          <p:sp>
            <p:nvSpPr>
              <p:cNvPr id="61461" name="Freeform 72"/>
              <p:cNvSpPr>
                <a:spLocks/>
              </p:cNvSpPr>
              <p:nvPr/>
            </p:nvSpPr>
            <p:spPr bwMode="auto">
              <a:xfrm>
                <a:off x="4524" y="5483"/>
                <a:ext cx="2" cy="94"/>
              </a:xfrm>
              <a:custGeom>
                <a:avLst/>
                <a:gdLst>
                  <a:gd name="T0" fmla="*/ 0 w 2"/>
                  <a:gd name="T1" fmla="*/ 5483 h 94"/>
                  <a:gd name="T2" fmla="*/ 0 w 2"/>
                  <a:gd name="T3" fmla="*/ 5577 h 9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94">
                    <a:moveTo>
                      <a:pt x="0" y="0"/>
                    </a:moveTo>
                    <a:lnTo>
                      <a:pt x="0" y="94"/>
                    </a:lnTo>
                  </a:path>
                </a:pathLst>
              </a:custGeom>
              <a:noFill/>
              <a:ln w="5931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452" name="Group 73"/>
            <p:cNvGrpSpPr>
              <a:grpSpLocks/>
            </p:cNvGrpSpPr>
            <p:nvPr/>
          </p:nvGrpSpPr>
          <p:grpSpPr bwMode="auto">
            <a:xfrm>
              <a:off x="4465" y="5537"/>
              <a:ext cx="117" cy="193"/>
              <a:chOff x="4465" y="5537"/>
              <a:chExt cx="117" cy="193"/>
            </a:xfrm>
          </p:grpSpPr>
          <p:sp>
            <p:nvSpPr>
              <p:cNvPr id="61460" name="Freeform 74"/>
              <p:cNvSpPr>
                <a:spLocks/>
              </p:cNvSpPr>
              <p:nvPr/>
            </p:nvSpPr>
            <p:spPr bwMode="auto">
              <a:xfrm>
                <a:off x="4465" y="5537"/>
                <a:ext cx="117" cy="193"/>
              </a:xfrm>
              <a:custGeom>
                <a:avLst/>
                <a:gdLst>
                  <a:gd name="T0" fmla="*/ 0 w 117"/>
                  <a:gd name="T1" fmla="*/ 5537 h 193"/>
                  <a:gd name="T2" fmla="*/ 27 w 117"/>
                  <a:gd name="T3" fmla="*/ 5608 h 193"/>
                  <a:gd name="T4" fmla="*/ 47 w 117"/>
                  <a:gd name="T5" fmla="*/ 5676 h 193"/>
                  <a:gd name="T6" fmla="*/ 59 w 117"/>
                  <a:gd name="T7" fmla="*/ 5730 h 193"/>
                  <a:gd name="T8" fmla="*/ 61 w 117"/>
                  <a:gd name="T9" fmla="*/ 5716 h 193"/>
                  <a:gd name="T10" fmla="*/ 76 w 117"/>
                  <a:gd name="T11" fmla="*/ 5657 h 193"/>
                  <a:gd name="T12" fmla="*/ 97 w 117"/>
                  <a:gd name="T13" fmla="*/ 5591 h 193"/>
                  <a:gd name="T14" fmla="*/ 118 w 117"/>
                  <a:gd name="T15" fmla="*/ 5538 h 193"/>
                  <a:gd name="T16" fmla="*/ 0 w 117"/>
                  <a:gd name="T17" fmla="*/ 5537 h 19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7" h="193">
                    <a:moveTo>
                      <a:pt x="0" y="0"/>
                    </a:moveTo>
                    <a:lnTo>
                      <a:pt x="27" y="71"/>
                    </a:lnTo>
                    <a:lnTo>
                      <a:pt x="47" y="139"/>
                    </a:lnTo>
                    <a:lnTo>
                      <a:pt x="59" y="193"/>
                    </a:lnTo>
                    <a:lnTo>
                      <a:pt x="61" y="179"/>
                    </a:lnTo>
                    <a:lnTo>
                      <a:pt x="76" y="120"/>
                    </a:lnTo>
                    <a:lnTo>
                      <a:pt x="97" y="54"/>
                    </a:lnTo>
                    <a:lnTo>
                      <a:pt x="118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453" name="Group 75"/>
            <p:cNvGrpSpPr>
              <a:grpSpLocks/>
            </p:cNvGrpSpPr>
            <p:nvPr/>
          </p:nvGrpSpPr>
          <p:grpSpPr bwMode="auto">
            <a:xfrm>
              <a:off x="4465" y="5537"/>
              <a:ext cx="117" cy="193"/>
              <a:chOff x="4465" y="5537"/>
              <a:chExt cx="117" cy="193"/>
            </a:xfrm>
          </p:grpSpPr>
          <p:sp>
            <p:nvSpPr>
              <p:cNvPr id="61459" name="Freeform 76"/>
              <p:cNvSpPr>
                <a:spLocks/>
              </p:cNvSpPr>
              <p:nvPr/>
            </p:nvSpPr>
            <p:spPr bwMode="auto">
              <a:xfrm>
                <a:off x="4465" y="5537"/>
                <a:ext cx="117" cy="193"/>
              </a:xfrm>
              <a:custGeom>
                <a:avLst/>
                <a:gdLst>
                  <a:gd name="T0" fmla="*/ 83 w 117"/>
                  <a:gd name="T1" fmla="*/ 5632 h 193"/>
                  <a:gd name="T2" fmla="*/ 103 w 117"/>
                  <a:gd name="T3" fmla="*/ 5573 h 193"/>
                  <a:gd name="T4" fmla="*/ 118 w 117"/>
                  <a:gd name="T5" fmla="*/ 5538 h 193"/>
                  <a:gd name="T6" fmla="*/ 0 w 117"/>
                  <a:gd name="T7" fmla="*/ 5537 h 193"/>
                  <a:gd name="T8" fmla="*/ 27 w 117"/>
                  <a:gd name="T9" fmla="*/ 5608 h 193"/>
                  <a:gd name="T10" fmla="*/ 47 w 117"/>
                  <a:gd name="T11" fmla="*/ 5676 h 193"/>
                  <a:gd name="T12" fmla="*/ 59 w 117"/>
                  <a:gd name="T13" fmla="*/ 5730 h 193"/>
                  <a:gd name="T14" fmla="*/ 61 w 117"/>
                  <a:gd name="T15" fmla="*/ 5716 h 193"/>
                  <a:gd name="T16" fmla="*/ 65 w 117"/>
                  <a:gd name="T17" fmla="*/ 5699 h 193"/>
                  <a:gd name="T18" fmla="*/ 70 w 117"/>
                  <a:gd name="T19" fmla="*/ 5679 h 193"/>
                  <a:gd name="T20" fmla="*/ 76 w 117"/>
                  <a:gd name="T21" fmla="*/ 5657 h 193"/>
                  <a:gd name="T22" fmla="*/ 83 w 117"/>
                  <a:gd name="T23" fmla="*/ 5633 h 193"/>
                  <a:gd name="T24" fmla="*/ 83 w 117"/>
                  <a:gd name="T25" fmla="*/ 5632 h 19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7" h="193">
                    <a:moveTo>
                      <a:pt x="83" y="95"/>
                    </a:moveTo>
                    <a:lnTo>
                      <a:pt x="103" y="36"/>
                    </a:lnTo>
                    <a:lnTo>
                      <a:pt x="118" y="1"/>
                    </a:lnTo>
                    <a:lnTo>
                      <a:pt x="0" y="0"/>
                    </a:lnTo>
                    <a:lnTo>
                      <a:pt x="27" y="71"/>
                    </a:lnTo>
                    <a:lnTo>
                      <a:pt x="47" y="139"/>
                    </a:lnTo>
                    <a:lnTo>
                      <a:pt x="59" y="193"/>
                    </a:lnTo>
                    <a:lnTo>
                      <a:pt x="61" y="179"/>
                    </a:lnTo>
                    <a:lnTo>
                      <a:pt x="65" y="162"/>
                    </a:lnTo>
                    <a:lnTo>
                      <a:pt x="70" y="142"/>
                    </a:lnTo>
                    <a:lnTo>
                      <a:pt x="76" y="120"/>
                    </a:lnTo>
                    <a:lnTo>
                      <a:pt x="83" y="96"/>
                    </a:lnTo>
                    <a:lnTo>
                      <a:pt x="83" y="95"/>
                    </a:lnTo>
                    <a:close/>
                  </a:path>
                </a:pathLst>
              </a:custGeom>
              <a:noFill/>
              <a:ln w="5931">
                <a:solidFill>
                  <a:srgbClr val="4B4B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454" name="Group 77"/>
            <p:cNvGrpSpPr>
              <a:grpSpLocks/>
            </p:cNvGrpSpPr>
            <p:nvPr/>
          </p:nvGrpSpPr>
          <p:grpSpPr bwMode="auto">
            <a:xfrm>
              <a:off x="1649" y="5580"/>
              <a:ext cx="3786" cy="708"/>
              <a:chOff x="1649" y="5580"/>
              <a:chExt cx="3786" cy="708"/>
            </a:xfrm>
          </p:grpSpPr>
          <p:sp>
            <p:nvSpPr>
              <p:cNvPr id="61458" name="Freeform 78"/>
              <p:cNvSpPr>
                <a:spLocks/>
              </p:cNvSpPr>
              <p:nvPr/>
            </p:nvSpPr>
            <p:spPr bwMode="auto">
              <a:xfrm>
                <a:off x="1649" y="5580"/>
                <a:ext cx="3786" cy="708"/>
              </a:xfrm>
              <a:custGeom>
                <a:avLst/>
                <a:gdLst>
                  <a:gd name="T0" fmla="*/ 0 w 3786"/>
                  <a:gd name="T1" fmla="*/ 6288 h 708"/>
                  <a:gd name="T2" fmla="*/ 3785 w 3786"/>
                  <a:gd name="T3" fmla="*/ 5580 h 70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786" h="708">
                    <a:moveTo>
                      <a:pt x="0" y="708"/>
                    </a:moveTo>
                    <a:lnTo>
                      <a:pt x="3785" y="0"/>
                    </a:lnTo>
                  </a:path>
                </a:pathLst>
              </a:custGeom>
              <a:noFill/>
              <a:ln w="23749">
                <a:solidFill>
                  <a:srgbClr val="4B4B4D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455" name="Group 79"/>
            <p:cNvGrpSpPr>
              <a:grpSpLocks/>
            </p:cNvGrpSpPr>
            <p:nvPr/>
          </p:nvGrpSpPr>
          <p:grpSpPr bwMode="auto">
            <a:xfrm>
              <a:off x="3322" y="3086"/>
              <a:ext cx="2" cy="3448"/>
              <a:chOff x="3322" y="3086"/>
              <a:chExt cx="2" cy="3448"/>
            </a:xfrm>
          </p:grpSpPr>
          <p:sp>
            <p:nvSpPr>
              <p:cNvPr id="61456" name="Freeform 80"/>
              <p:cNvSpPr>
                <a:spLocks/>
              </p:cNvSpPr>
              <p:nvPr/>
            </p:nvSpPr>
            <p:spPr bwMode="auto">
              <a:xfrm>
                <a:off x="3322" y="3086"/>
                <a:ext cx="2" cy="3448"/>
              </a:xfrm>
              <a:custGeom>
                <a:avLst/>
                <a:gdLst>
                  <a:gd name="T0" fmla="*/ 0 w 2"/>
                  <a:gd name="T1" fmla="*/ 3086 h 3448"/>
                  <a:gd name="T2" fmla="*/ 0 w 2"/>
                  <a:gd name="T3" fmla="*/ 6534 h 344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3448">
                    <a:moveTo>
                      <a:pt x="0" y="0"/>
                    </a:moveTo>
                    <a:lnTo>
                      <a:pt x="0" y="3448"/>
                    </a:lnTo>
                  </a:path>
                </a:pathLst>
              </a:custGeom>
              <a:noFill/>
              <a:ln w="8903">
                <a:solidFill>
                  <a:srgbClr val="4B4B4D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61457" name="Picture 8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1" y="1858"/>
                <a:ext cx="4768" cy="4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aphicFrame>
        <p:nvGraphicFramePr>
          <p:cNvPr id="61444" name="Object 70847"/>
          <p:cNvGraphicFramePr>
            <a:graphicFrameLocks noChangeAspect="1"/>
          </p:cNvGraphicFramePr>
          <p:nvPr/>
        </p:nvGraphicFramePr>
        <p:xfrm>
          <a:off x="4057650" y="223838"/>
          <a:ext cx="5397500" cy="594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7" name="Document" r:id="rId4" imgW="5397510" imgH="5943079" progId="Word.Document.12">
                  <p:embed/>
                </p:oleObj>
              </mc:Choice>
              <mc:Fallback>
                <p:oleObj name="Document" r:id="rId4" imgW="5397510" imgH="5943079" progId="Word.Document.12">
                  <p:embed/>
                  <p:pic>
                    <p:nvPicPr>
                      <p:cNvPr id="0" name="Object 708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7650" y="223838"/>
                        <a:ext cx="5397500" cy="594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753350" cy="625475"/>
          </a:xfrm>
        </p:spPr>
        <p:txBody>
          <a:bodyPr/>
          <a:lstStyle/>
          <a:p>
            <a:pPr>
              <a:defRPr/>
            </a:pPr>
            <a:r>
              <a:rPr lang="en-US" sz="2000" dirty="0" smtClean="0">
                <a:latin typeface="+mn-lt"/>
              </a:rPr>
              <a:t>Upper mantle discontinuity depths found using SS precursors and Receiver Functions</a:t>
            </a:r>
            <a:endParaRPr lang="en-US" sz="2000" dirty="0">
              <a:latin typeface="+mn-lt"/>
            </a:endParaRPr>
          </a:p>
        </p:txBody>
      </p:sp>
      <p:pic>
        <p:nvPicPr>
          <p:cNvPr id="62467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1430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4724400"/>
            <a:ext cx="43434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TextBox 5"/>
          <p:cNvSpPr txBox="1">
            <a:spLocks noChangeArrowheads="1"/>
          </p:cNvSpPr>
          <p:nvPr/>
        </p:nvSpPr>
        <p:spPr bwMode="auto">
          <a:xfrm>
            <a:off x="677863" y="3822700"/>
            <a:ext cx="320833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/>
              <a:t>Shearer, 2013  - depth of 660 – from long period body waves, 20-30 sec</a:t>
            </a:r>
          </a:p>
        </p:txBody>
      </p:sp>
      <p:pic>
        <p:nvPicPr>
          <p:cNvPr id="62470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38200"/>
            <a:ext cx="3443288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0" t="62123"/>
          <a:stretch>
            <a:fillRect/>
          </a:stretch>
        </p:blipFill>
        <p:spPr bwMode="auto">
          <a:xfrm>
            <a:off x="5249863" y="4191000"/>
            <a:ext cx="29337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2" name="TextBox 8"/>
          <p:cNvSpPr txBox="1">
            <a:spLocks noChangeArrowheads="1"/>
          </p:cNvSpPr>
          <p:nvPr/>
        </p:nvSpPr>
        <p:spPr bwMode="auto">
          <a:xfrm>
            <a:off x="4800600" y="3606800"/>
            <a:ext cx="3841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/>
              <a:t>Liu et al. (2015) receiver functions show 690-700 km deep converter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2400"/>
            <a:ext cx="7600950" cy="609600"/>
          </a:xfrm>
        </p:spPr>
        <p:txBody>
          <a:bodyPr/>
          <a:lstStyle/>
          <a:p>
            <a:pPr>
              <a:defRPr/>
            </a:pPr>
            <a:r>
              <a:rPr lang="en-US" sz="2000" dirty="0" smtClean="0">
                <a:latin typeface="+mn-lt"/>
              </a:rPr>
              <a:t>D” region (bottom 300 km of mantle) complicated – Lay discontinuity – different for SH and SV</a:t>
            </a:r>
            <a:endParaRPr lang="en-US" sz="2000" dirty="0">
              <a:latin typeface="+mn-lt"/>
            </a:endParaRPr>
          </a:p>
        </p:txBody>
      </p:sp>
      <p:pic>
        <p:nvPicPr>
          <p:cNvPr id="6349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8" t="6017" r="9412" b="15533"/>
          <a:stretch>
            <a:fillRect/>
          </a:stretch>
        </p:blipFill>
        <p:spPr bwMode="auto">
          <a:xfrm>
            <a:off x="304800" y="914400"/>
            <a:ext cx="3983038" cy="530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Box 4"/>
          <p:cNvSpPr txBox="1">
            <a:spLocks noChangeArrowheads="1"/>
          </p:cNvSpPr>
          <p:nvPr/>
        </p:nvSpPr>
        <p:spPr bwMode="auto">
          <a:xfrm>
            <a:off x="762000" y="6324600"/>
            <a:ext cx="2322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Lay&amp;Helmberger, 1983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066800"/>
            <a:ext cx="3831601" cy="28523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91200" y="4648200"/>
            <a:ext cx="1918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Matzel et al., 1996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158875"/>
          </a:xfrm>
        </p:spPr>
        <p:txBody>
          <a:bodyPr/>
          <a:lstStyle/>
          <a:p>
            <a:pPr eaLnBrk="1" hangingPunct="1"/>
            <a:r>
              <a:rPr lang="en-US" altLang="en-US" sz="2000" dirty="0" smtClean="0">
                <a:latin typeface="+mn-lt"/>
              </a:rPr>
              <a:t>The pulses are seismic waves that have traveled up and down from the core to the surface – can easily get average speed of waves between core and surface from this seismogram</a:t>
            </a:r>
          </a:p>
        </p:txBody>
      </p:sp>
      <p:pic>
        <p:nvPicPr>
          <p:cNvPr id="7171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0" t="12279" r="15358" b="6346"/>
          <a:stretch>
            <a:fillRect/>
          </a:stretch>
        </p:blipFill>
        <p:spPr bwMode="auto">
          <a:xfrm>
            <a:off x="2590800" y="1524000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43000" y="4814887"/>
            <a:ext cx="7372350" cy="1679575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Travel time and distance gives us speed: v=X/T</a:t>
            </a:r>
          </a:p>
          <a:p>
            <a:pPr eaLnBrk="1" hangingPunct="1"/>
            <a:r>
              <a:rPr lang="en-US" altLang="en-US" dirty="0" smtClean="0"/>
              <a:t>Average speed of the seismic wave </a:t>
            </a:r>
            <a:r>
              <a:rPr lang="en-US" altLang="en-US" dirty="0" err="1" smtClean="0"/>
              <a:t>throughthe</a:t>
            </a:r>
            <a:r>
              <a:rPr lang="en-US" altLang="en-US" dirty="0" smtClean="0"/>
              <a:t> mantle and crust:</a:t>
            </a:r>
          </a:p>
          <a:p>
            <a:pPr eaLnBrk="1" hangingPunct="1"/>
            <a:r>
              <a:rPr lang="en-US" altLang="en-US" dirty="0" smtClean="0"/>
              <a:t>2x2891 / 930 = 6.21 km/sec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753350" cy="625475"/>
          </a:xfrm>
        </p:spPr>
        <p:txBody>
          <a:bodyPr/>
          <a:lstStyle/>
          <a:p>
            <a:pPr algn="ctr"/>
            <a:r>
              <a:rPr lang="en-US" sz="2000" dirty="0" smtClean="0">
                <a:latin typeface="+mn-lt"/>
              </a:rPr>
              <a:t>Many 1-D models proposed for D” region</a:t>
            </a:r>
            <a:endParaRPr lang="en-US" sz="2000" dirty="0">
              <a:latin typeface="+mn-lt"/>
            </a:endParaRPr>
          </a:p>
        </p:txBody>
      </p:sp>
      <p:pic>
        <p:nvPicPr>
          <p:cNvPr id="4" name="Picture 3" descr="REPRINTannurev-earth-040610-13335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90600"/>
            <a:ext cx="6153929" cy="530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68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753350" cy="854075"/>
          </a:xfrm>
        </p:spPr>
        <p:txBody>
          <a:bodyPr/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Detailed modeling of body waves sometimes shows much larger velocity contrasts than tomography models show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1" b="-1"/>
          <a:stretch/>
        </p:blipFill>
        <p:spPr>
          <a:xfrm>
            <a:off x="527052" y="2286000"/>
            <a:ext cx="3331633" cy="344501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24000" y="6276083"/>
            <a:ext cx="1337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Ni et al., 2002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5334000" y="4724400"/>
            <a:ext cx="259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3% S velocity reduction needed in green boxed area – from CMB to 1400 km depth – tomography shows about 1% anomaly in this region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8881"/>
          <a:stretch/>
        </p:blipFill>
        <p:spPr>
          <a:xfrm>
            <a:off x="4495800" y="2133600"/>
            <a:ext cx="4166642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37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9" t="29987" r="1111"/>
          <a:stretch/>
        </p:blipFill>
        <p:spPr>
          <a:xfrm>
            <a:off x="5942844" y="445532"/>
            <a:ext cx="2438400" cy="64020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78888" y="76200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9" t="29456" r="34268" b="833"/>
          <a:stretch/>
        </p:blipFill>
        <p:spPr>
          <a:xfrm>
            <a:off x="3810000" y="381000"/>
            <a:ext cx="2148832" cy="63759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30056" y="7620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79980" y="54864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Rays through tomography model of French et al., 2015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 r="93137"/>
          <a:stretch/>
        </p:blipFill>
        <p:spPr>
          <a:xfrm>
            <a:off x="3628159" y="445533"/>
            <a:ext cx="363682" cy="63566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0966" y="685799"/>
            <a:ext cx="3068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 with increasing distance the S wave is very slow but the P wave shows very little anomaly</a:t>
            </a:r>
            <a:endParaRPr lang="en-US" dirty="0"/>
          </a:p>
        </p:txBody>
      </p:sp>
      <p:pic>
        <p:nvPicPr>
          <p:cNvPr id="10" name="Picture 9" descr="ghostscript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4" t="44117" r="10475" b="15779"/>
          <a:stretch/>
        </p:blipFill>
        <p:spPr>
          <a:xfrm>
            <a:off x="152399" y="2819400"/>
            <a:ext cx="346363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80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701675"/>
          </a:xfrm>
        </p:spPr>
        <p:txBody>
          <a:bodyPr/>
          <a:lstStyle/>
          <a:p>
            <a:r>
              <a:rPr lang="en-US" sz="2000" dirty="0" smtClean="0">
                <a:latin typeface="+mn-lt"/>
              </a:rPr>
              <a:t>Base of the mantle sometimes see a layer with very low P velocity 5-50 km thick - ULVZ</a:t>
            </a:r>
            <a:endParaRPr lang="en-US" sz="2000" dirty="0">
              <a:latin typeface="+mn-lt"/>
            </a:endParaRPr>
          </a:p>
        </p:txBody>
      </p:sp>
      <p:pic>
        <p:nvPicPr>
          <p:cNvPr id="4" name="Picture 2" descr="MT,EG_jgr2004_fig05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89"/>
          <a:stretch/>
        </p:blipFill>
        <p:spPr bwMode="auto">
          <a:xfrm>
            <a:off x="4905330" y="3865778"/>
            <a:ext cx="3645313" cy="2990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408613" y="1066800"/>
            <a:ext cx="3106737" cy="28007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FF99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Large P and S wave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velocity reductions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Symbol" charset="0"/>
                <a:ea typeface="ＭＳ Ｐゴシック" charset="0"/>
                <a:cs typeface="ＭＳ Ｐゴシック" charset="0"/>
              </a:rPr>
              <a:t>     </a:t>
            </a:r>
            <a:r>
              <a:rPr lang="en-US" sz="1600" dirty="0" err="1">
                <a:solidFill>
                  <a:srgbClr val="000000"/>
                </a:solidFill>
                <a:latin typeface="Symbol" charset="0"/>
                <a:ea typeface="ＭＳ Ｐゴシック" charset="0"/>
                <a:cs typeface="ＭＳ Ｐゴシック" charset="0"/>
              </a:rPr>
              <a:t>d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1600" baseline="-250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: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up to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-10%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Symbol" charset="0"/>
                <a:ea typeface="ＭＳ Ｐゴシック" charset="0"/>
                <a:cs typeface="ＭＳ Ｐゴシック" charset="0"/>
              </a:rPr>
              <a:t>     </a:t>
            </a:r>
            <a:r>
              <a:rPr lang="en-US" sz="1600" dirty="0" err="1">
                <a:solidFill>
                  <a:srgbClr val="000000"/>
                </a:solidFill>
                <a:latin typeface="Symbol" charset="0"/>
                <a:ea typeface="ＭＳ Ｐゴシック" charset="0"/>
                <a:cs typeface="ＭＳ Ｐゴシック" charset="0"/>
              </a:rPr>
              <a:t>d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1600" baseline="-250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: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up to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-30%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Large density increase: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Symbol" charset="0"/>
              <a:buChar char=" "/>
              <a:defRPr/>
            </a:pPr>
            <a:r>
              <a:rPr lang="en-US" sz="1600" dirty="0" err="1">
                <a:solidFill>
                  <a:srgbClr val="000000"/>
                </a:solidFill>
                <a:latin typeface="Symbol" charset="0"/>
                <a:ea typeface="ＭＳ Ｐゴシック" charset="0"/>
                <a:cs typeface="ＭＳ Ｐゴシック" charset="0"/>
              </a:rPr>
              <a:t>dr</a:t>
            </a:r>
            <a:r>
              <a:rPr lang="en-US" sz="1600" baseline="-25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~  +10%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Symbol" charset="0"/>
              <a:buChar char=" "/>
              <a:defRPr/>
            </a:pPr>
            <a:endParaRPr lang="en-US" sz="16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Symbol" charset="0"/>
              <a:buChar char=" "/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Values consistent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Symbol" charset="0"/>
              <a:buChar char=" "/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with partial melt of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Symbol" charset="0"/>
              <a:buChar char=" "/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deepest mantle rock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6800" y="6019800"/>
            <a:ext cx="3325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Originally seen from </a:t>
            </a:r>
            <a:r>
              <a:rPr lang="en-US" sz="1600" dirty="0" err="1" smtClean="0"/>
              <a:t>SKpiffS</a:t>
            </a:r>
            <a:endParaRPr lang="en-US" sz="1600" dirty="0" smtClean="0"/>
          </a:p>
          <a:p>
            <a:r>
              <a:rPr lang="en-US" sz="1600" dirty="0" smtClean="0"/>
              <a:t>Garnero, 2014; McNamara et al. 2010</a:t>
            </a:r>
            <a:endParaRPr lang="en-US" sz="1600" dirty="0"/>
          </a:p>
        </p:txBody>
      </p:sp>
      <p:pic>
        <p:nvPicPr>
          <p:cNvPr id="7" name="Picture 5" descr="Figure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0550" y="1143000"/>
            <a:ext cx="4500738" cy="321376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03" y="4356762"/>
            <a:ext cx="3048000" cy="159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15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701675"/>
          </a:xfrm>
        </p:spPr>
        <p:txBody>
          <a:bodyPr/>
          <a:lstStyle/>
          <a:p>
            <a:r>
              <a:rPr lang="en-US" sz="2400" dirty="0" smtClean="0">
                <a:latin typeface="+mn-lt"/>
              </a:rPr>
              <a:t>Recent study shows maybe S and P drops are more similar</a:t>
            </a:r>
            <a:endParaRPr lang="en-US" sz="2400" dirty="0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68572" t="29139" r="5801" b="30242"/>
          <a:stretch/>
        </p:blipFill>
        <p:spPr>
          <a:xfrm>
            <a:off x="6114348" y="1751397"/>
            <a:ext cx="2819400" cy="3505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74726" y="5571862"/>
            <a:ext cx="5249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Brown et al., 2015, Both </a:t>
            </a:r>
            <a:r>
              <a:rPr lang="en-US" dirty="0" err="1" smtClean="0"/>
              <a:t>Vp</a:t>
            </a:r>
            <a:r>
              <a:rPr lang="en-US" dirty="0" smtClean="0"/>
              <a:t> and Vs drop by about 23%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8439" t="14310" r="42460" b="4216"/>
          <a:stretch/>
        </p:blipFill>
        <p:spPr>
          <a:xfrm>
            <a:off x="265252" y="1853006"/>
            <a:ext cx="2009474" cy="3301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37963" t="27525" r="17260" b="10948"/>
          <a:stretch/>
        </p:blipFill>
        <p:spPr>
          <a:xfrm>
            <a:off x="2374178" y="2055410"/>
            <a:ext cx="3751168" cy="309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97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365125"/>
            <a:ext cx="7677150" cy="1006475"/>
          </a:xfrm>
        </p:spPr>
        <p:txBody>
          <a:bodyPr/>
          <a:lstStyle/>
          <a:p>
            <a:pPr algn="ctr"/>
            <a:r>
              <a:rPr lang="en-US" sz="2400" dirty="0" smtClean="0">
                <a:latin typeface="+mn-lt"/>
              </a:rPr>
              <a:t>Parting Comments</a:t>
            </a:r>
            <a:endParaRPr lang="en-US" sz="24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Body wave modeling gives highest resolution information about interior of Earth.</a:t>
            </a:r>
          </a:p>
          <a:p>
            <a:r>
              <a:rPr lang="en-US" dirty="0" smtClean="0"/>
              <a:t>Many combinations of data types used in studies.</a:t>
            </a:r>
          </a:p>
          <a:p>
            <a:r>
              <a:rPr lang="en-US" dirty="0" smtClean="0"/>
              <a:t>Weakness is that studies are local.</a:t>
            </a:r>
          </a:p>
          <a:p>
            <a:r>
              <a:rPr lang="en-US" dirty="0" smtClean="0"/>
              <a:t>Most studies involve some approximation – care needs to be taken in evaluation.</a:t>
            </a:r>
          </a:p>
          <a:p>
            <a:r>
              <a:rPr lang="en-US" dirty="0" smtClean="0"/>
              <a:t>Seismic arrays are necessary for the highest resolution studies – with expansion further regions can be studied.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719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dirty="0" smtClean="0">
                <a:latin typeface="+mn-lt"/>
              </a:rPr>
              <a:t>Fourier Series – any time series can be represented by a sum of sin’s and cos’s</a:t>
            </a:r>
            <a:endParaRPr lang="en-US" altLang="en-US" dirty="0" smtClean="0">
              <a:latin typeface="+mn-lt"/>
            </a:endParaRPr>
          </a:p>
        </p:txBody>
      </p:sp>
      <p:pic>
        <p:nvPicPr>
          <p:cNvPr id="9219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2425" y="1825625"/>
            <a:ext cx="3359150" cy="4351338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ctrTitle"/>
          </p:nvPr>
        </p:nvSpPr>
        <p:spPr>
          <a:xfrm>
            <a:off x="958850" y="228600"/>
            <a:ext cx="5934936" cy="1677114"/>
          </a:xfrm>
        </p:spPr>
        <p:txBody>
          <a:bodyPr/>
          <a:lstStyle/>
          <a:p>
            <a:pPr eaLnBrk="1" hangingPunct="1"/>
            <a:r>
              <a:rPr lang="en-US" altLang="en-US" sz="2000" dirty="0" smtClean="0">
                <a:latin typeface="+mn-lt"/>
              </a:rPr>
              <a:t>A wave can be composed of cos and sin waves –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cos2</a:t>
            </a:r>
            <a:r>
              <a:rPr lang="el-G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kx-ft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dirty="0" smtClean="0">
                <a:latin typeface="+mn-lt"/>
              </a:rPr>
              <a:t>Resolution of properties of media wave travels through limited by wavelength (</a:t>
            </a:r>
            <a:r>
              <a:rPr lang="el-GR" altLang="en-US" sz="2000" dirty="0" smtClean="0">
                <a:latin typeface="+mn-lt"/>
              </a:rPr>
              <a:t>λ</a:t>
            </a:r>
            <a:r>
              <a:rPr lang="en-US" altLang="en-US" sz="2000" dirty="0" smtClean="0">
                <a:latin typeface="+mn-lt"/>
              </a:rPr>
              <a:t>/4) </a:t>
            </a:r>
            <a:br>
              <a:rPr lang="en-US" altLang="en-US" sz="2000" dirty="0" smtClean="0">
                <a:latin typeface="+mn-lt"/>
              </a:rPr>
            </a:br>
            <a:r>
              <a:rPr lang="en-US" altLang="en-US" sz="2000" dirty="0">
                <a:latin typeface="+mn-lt"/>
              </a:rPr>
              <a:t>C</a:t>
            </a:r>
            <a:r>
              <a:rPr lang="en-US" altLang="en-US" sz="2000" dirty="0" smtClean="0">
                <a:latin typeface="+mn-lt"/>
              </a:rPr>
              <a:t>an get average property in wavelength but no detail</a:t>
            </a:r>
            <a:br>
              <a:rPr lang="en-US" altLang="en-US" sz="2000" dirty="0" smtClean="0">
                <a:latin typeface="+mn-lt"/>
              </a:rPr>
            </a:br>
            <a:endParaRPr lang="en-US" altLang="en-US" sz="2000" dirty="0" smtClean="0">
              <a:latin typeface="+mn-lt"/>
            </a:endParaRPr>
          </a:p>
        </p:txBody>
      </p:sp>
      <p:sp>
        <p:nvSpPr>
          <p:cNvPr id="10243" name="Subtitle 7"/>
          <p:cNvSpPr>
            <a:spLocks noGrp="1"/>
          </p:cNvSpPr>
          <p:nvPr>
            <p:ph type="subTitle" idx="1"/>
          </p:nvPr>
        </p:nvSpPr>
        <p:spPr>
          <a:xfrm>
            <a:off x="1447800" y="6100049"/>
            <a:ext cx="4648200" cy="541337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Courtesy </a:t>
            </a:r>
            <a:r>
              <a:rPr lang="en-US" altLang="en-US" dirty="0" err="1" smtClean="0"/>
              <a:t>Ved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Lekic</a:t>
            </a:r>
            <a:endParaRPr lang="en-US" altLang="en-US" dirty="0" smtClean="0"/>
          </a:p>
        </p:txBody>
      </p:sp>
      <p:sp>
        <p:nvSpPr>
          <p:cNvPr id="10244" name="TextBox 4"/>
          <p:cNvSpPr txBox="1">
            <a:spLocks noChangeArrowheads="1"/>
          </p:cNvSpPr>
          <p:nvPr/>
        </p:nvSpPr>
        <p:spPr bwMode="auto">
          <a:xfrm rot="-5400000">
            <a:off x="-413544" y="3080544"/>
            <a:ext cx="1958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Amplitude</a:t>
            </a:r>
          </a:p>
        </p:txBody>
      </p:sp>
      <p:sp>
        <p:nvSpPr>
          <p:cNvPr id="10245" name="TextBox 5"/>
          <p:cNvSpPr txBox="1">
            <a:spLocks noChangeArrowheads="1"/>
          </p:cNvSpPr>
          <p:nvPr/>
        </p:nvSpPr>
        <p:spPr bwMode="auto">
          <a:xfrm>
            <a:off x="3048000" y="5491163"/>
            <a:ext cx="27019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Distance </a:t>
            </a:r>
          </a:p>
        </p:txBody>
      </p:sp>
      <p:sp>
        <p:nvSpPr>
          <p:cNvPr id="10246" name="TextBox 6"/>
          <p:cNvSpPr txBox="1">
            <a:spLocks noChangeArrowheads="1"/>
          </p:cNvSpPr>
          <p:nvPr/>
        </p:nvSpPr>
        <p:spPr bwMode="auto">
          <a:xfrm>
            <a:off x="7162800" y="2133600"/>
            <a:ext cx="1874838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cos2</a:t>
            </a:r>
            <a:r>
              <a:rPr lang="el-GR" altLang="en-US" dirty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kx-ft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altLang="en-US" dirty="0">
              <a:latin typeface="Arial" panose="020B0604020202020204" pitchFamily="34" charset="0"/>
            </a:endParaRPr>
          </a:p>
          <a:p>
            <a:pPr algn="ctr" eaLnBrk="1" hangingPunct="1"/>
            <a:r>
              <a:rPr lang="en-US" altLang="en-US" dirty="0" smtClean="0">
                <a:latin typeface="Arial" panose="020B0604020202020204" pitchFamily="34" charset="0"/>
              </a:rPr>
              <a:t>Period </a:t>
            </a:r>
            <a:r>
              <a:rPr lang="en-US" altLang="en-US" dirty="0">
                <a:latin typeface="Arial" panose="020B0604020202020204" pitchFamily="34" charset="0"/>
              </a:rPr>
              <a:t>= </a:t>
            </a:r>
          </a:p>
          <a:p>
            <a:pPr algn="ctr" eaLnBrk="1" hangingPunct="1"/>
            <a:r>
              <a:rPr lang="en-US" altLang="en-US" dirty="0">
                <a:latin typeface="Arial" panose="020B0604020202020204" pitchFamily="34" charset="0"/>
              </a:rPr>
              <a:t>Frequency </a:t>
            </a:r>
            <a:r>
              <a:rPr lang="en-US" altLang="en-US" baseline="30000" dirty="0">
                <a:latin typeface="Arial" panose="020B0604020202020204" pitchFamily="34" charset="0"/>
              </a:rPr>
              <a:t>-1</a:t>
            </a:r>
          </a:p>
          <a:p>
            <a:pPr algn="ctr" eaLnBrk="1" hangingPunct="1"/>
            <a:r>
              <a:rPr lang="en-US" altLang="en-US" dirty="0">
                <a:latin typeface="Arial" panose="020B0604020202020204" pitchFamily="34" charset="0"/>
              </a:rPr>
              <a:t>T = 1/f</a:t>
            </a:r>
          </a:p>
          <a:p>
            <a:pPr algn="ctr" eaLnBrk="1" hangingPunct="1"/>
            <a:endParaRPr lang="en-US" altLang="en-US" dirty="0">
              <a:latin typeface="Arial" panose="020B0604020202020204" pitchFamily="34" charset="0"/>
            </a:endParaRPr>
          </a:p>
          <a:p>
            <a:pPr algn="ctr" eaLnBrk="1" hangingPunct="1"/>
            <a:r>
              <a:rPr lang="en-US" altLang="en-US" dirty="0">
                <a:latin typeface="Arial" panose="020B0604020202020204" pitchFamily="34" charset="0"/>
              </a:rPr>
              <a:t>Wavelength = Wavenumber</a:t>
            </a:r>
            <a:r>
              <a:rPr lang="en-US" altLang="en-US" baseline="30000" dirty="0">
                <a:latin typeface="Arial" panose="020B0604020202020204" pitchFamily="34" charset="0"/>
              </a:rPr>
              <a:t>-1</a:t>
            </a:r>
          </a:p>
          <a:p>
            <a:pPr algn="ctr" eaLnBrk="1" hangingPunct="1"/>
            <a:r>
              <a:rPr lang="en-US" altLang="en-US" dirty="0">
                <a:latin typeface="Arial" panose="020B0604020202020204" pitchFamily="34" charset="0"/>
              </a:rPr>
              <a:t>λ= 1/k</a:t>
            </a:r>
          </a:p>
          <a:p>
            <a:pPr algn="ctr" eaLnBrk="1" hangingPunct="1"/>
            <a:endParaRPr lang="en-US" altLang="en-US" dirty="0">
              <a:latin typeface="Arial" panose="020B0604020202020204" pitchFamily="34" charset="0"/>
            </a:endParaRPr>
          </a:p>
          <a:p>
            <a:pPr algn="ctr" eaLnBrk="1" hangingPunct="1"/>
            <a:r>
              <a:rPr lang="en-US" altLang="en-US" dirty="0">
                <a:latin typeface="Arial" panose="020B0604020202020204" pitchFamily="34" charset="0"/>
              </a:rPr>
              <a:t>Speed (c):</a:t>
            </a:r>
          </a:p>
          <a:p>
            <a:pPr algn="ctr" eaLnBrk="1" hangingPunct="1"/>
            <a:r>
              <a:rPr lang="en-US" altLang="en-US" dirty="0">
                <a:latin typeface="Arial" panose="020B0604020202020204" pitchFamily="34" charset="0"/>
              </a:rPr>
              <a:t>c = </a:t>
            </a:r>
            <a:r>
              <a:rPr lang="en-US" altLang="en-US" dirty="0" err="1">
                <a:latin typeface="Arial" panose="020B0604020202020204" pitchFamily="34" charset="0"/>
              </a:rPr>
              <a:t>λf</a:t>
            </a:r>
            <a:r>
              <a:rPr lang="en-US" altLang="en-US" dirty="0">
                <a:latin typeface="Arial" panose="020B0604020202020204" pitchFamily="34" charset="0"/>
              </a:rPr>
              <a:t> = </a:t>
            </a:r>
            <a:r>
              <a:rPr lang="en-US" altLang="en-US" dirty="0" smtClean="0">
                <a:latin typeface="Arial" panose="020B0604020202020204" pitchFamily="34" charset="0"/>
              </a:rPr>
              <a:t>f/k =</a:t>
            </a:r>
            <a:r>
              <a:rPr lang="el-GR" altLang="en-US" dirty="0" smtClean="0">
                <a:latin typeface="Arial" panose="020B0604020202020204" pitchFamily="34" charset="0"/>
              </a:rPr>
              <a:t>λ</a:t>
            </a:r>
            <a:r>
              <a:rPr lang="en-US" altLang="en-US" dirty="0" smtClean="0">
                <a:latin typeface="Arial" panose="020B0604020202020204" pitchFamily="34" charset="0"/>
              </a:rPr>
              <a:t>/T</a:t>
            </a:r>
            <a:endParaRPr lang="en-US" altLang="en-US" dirty="0">
              <a:latin typeface="Arial" panose="020B0604020202020204" pitchFamily="34" charset="0"/>
            </a:endParaRPr>
          </a:p>
          <a:p>
            <a:pPr algn="ctr"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  <p:pic>
        <p:nvPicPr>
          <p:cNvPr id="8" name="Wave_Anim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2819400"/>
            <a:ext cx="5934936" cy="3129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563562"/>
          </a:xfrm>
        </p:spPr>
        <p:txBody>
          <a:bodyPr/>
          <a:lstStyle/>
          <a:p>
            <a:pPr eaLnBrk="1" hangingPunct="1"/>
            <a:r>
              <a:rPr lang="en-US" altLang="en-US" sz="2000" dirty="0" smtClean="0">
                <a:latin typeface="+mn-lt"/>
              </a:rPr>
              <a:t>Often in seismology data are filtered for a range of frequencies – places limits on resolution</a:t>
            </a:r>
          </a:p>
        </p:txBody>
      </p:sp>
      <p:pic>
        <p:nvPicPr>
          <p:cNvPr id="1126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43100" y="856456"/>
            <a:ext cx="4610100" cy="2051050"/>
          </a:xfrm>
        </p:spPr>
      </p:pic>
      <p:pic>
        <p:nvPicPr>
          <p:cNvPr id="1126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807097"/>
            <a:ext cx="457200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4786313"/>
            <a:ext cx="4572000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5400</TotalTime>
  <Words>3533</Words>
  <Application>Microsoft Macintosh PowerPoint</Application>
  <PresentationFormat>On-screen Show (4:3)</PresentationFormat>
  <Paragraphs>316</Paragraphs>
  <Slides>65</Slides>
  <Notes>1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65</vt:i4>
      </vt:variant>
    </vt:vector>
  </HeadingPairs>
  <TitlesOfParts>
    <vt:vector size="68" baseType="lpstr">
      <vt:lpstr>Office Theme</vt:lpstr>
      <vt:lpstr>Equation</vt:lpstr>
      <vt:lpstr>Document</vt:lpstr>
      <vt:lpstr>PowerPoint Presentation</vt:lpstr>
      <vt:lpstr>Outline</vt:lpstr>
      <vt:lpstr>Seismology</vt:lpstr>
      <vt:lpstr>Body Waves – travel in 3D through Earth – decay as 1/r, Surface Waves along the surface decay as 1/r1/2 </vt:lpstr>
      <vt:lpstr> Ground movement in EW direction recorded at La Paz, Bolivia produced by a deep South American Earthquake to the south </vt:lpstr>
      <vt:lpstr>The pulses are seismic waves that have traveled up and down from the core to the surface – can easily get average speed of waves between core and surface from this seismogram</vt:lpstr>
      <vt:lpstr>Fourier Series – any time series can be represented by a sum of sin’s and cos’s</vt:lpstr>
      <vt:lpstr>A wave can be composed of cos and sin waves – cos2π(kx-ft) Resolution of properties of media wave travels through limited by wavelength (λ/4)  Can get average property in wavelength but no detail </vt:lpstr>
      <vt:lpstr>Often in seismology data are filtered for a range of frequencies – places limits on resolution</vt:lpstr>
      <vt:lpstr>Seismology spans ~5 orders of magnitude in frequency, from waves that oscillate &gt;100 times in a second, to those that take &gt;1000 seconds to oscillate once </vt:lpstr>
      <vt:lpstr>Basic equations governing seismic waves  Same equations for body waves, surface waves, normal modes</vt:lpstr>
      <vt:lpstr>Seismic waves are propagating deformations – how do we describe deformation in a rock? – displacement vector u(x,y,z) gives movement of particle at (x,y,z) – spatial derivative of displacement gives change in shape (deformation) – time derivative gives velocity of particle at (x,y,x,t)</vt:lpstr>
      <vt:lpstr>Strain - eij</vt:lpstr>
      <vt:lpstr>1) Forces acting on an element in a continuum – body forces proportional to volume (ex. gravity)  and surface forces (contact forces) acting on the surface of element 2) Surface forces called stress – 6 independent components for a point element σij is force in i direction acting on face perpendicular to j direction – 𝜎ij=𝜎ji 3) Units are force/area - Pa 4) Stress causes deformation</vt:lpstr>
      <vt:lpstr>For small strains and short times most materials exhibit linear elastic behavior – stress linearly proportional to strain, instantaneous, reversible                                                 Constitutive Law</vt:lpstr>
      <vt:lpstr>Other elastic constants – not independent of λ and μ</vt:lpstr>
      <vt:lpstr>Seismic Waves</vt:lpstr>
      <vt:lpstr>PowerPoint Presentation</vt:lpstr>
      <vt:lpstr>PowerPoint Presentation</vt:lpstr>
      <vt:lpstr>PowerPoint Presentation</vt:lpstr>
      <vt:lpstr>PowerPoint Presentation</vt:lpstr>
      <vt:lpstr>Movie of how waves deform media and propagate – courtesy of Ved Lekic</vt:lpstr>
      <vt:lpstr>S waves have polarization – only know that motion is perpendicular to wave propagation direction – convention is to divide S waves into SH and SV components</vt:lpstr>
      <vt:lpstr>Seismology can only give elastic constants and density – usually just P and S speeds. What Controls P and S Speed?</vt:lpstr>
      <vt:lpstr>Caveat – anelastic behavior causes absorption of energy in P and S as waves propagate (intrinsic attenuation, internal friction) – something else to measure and complicate matters</vt:lpstr>
      <vt:lpstr>PowerPoint Presentation</vt:lpstr>
      <vt:lpstr>                     Earth attenuation structure</vt:lpstr>
      <vt:lpstr>Anelastic behavior requires that seismic velocities vary with frequency (dispersion)! Important for using mineral physics to interpret seismic velocities – (few % differences possible)</vt:lpstr>
      <vt:lpstr>PowerPoint Presentation</vt:lpstr>
      <vt:lpstr>What happens when the media is composed of layers of material with different properties – each layer can only have P and S waves – find some energy reflects some transmitted. When the layers are “flat” have the following:</vt:lpstr>
      <vt:lpstr>Complicated formulas for the amplitude of transmitted and reflected waves – simplest for SH – note depends on change in ρβ across boundary – called impedance</vt:lpstr>
      <vt:lpstr>Receiver Function technique makes use of P to S converted phase to map sharp boundaries – Moho, upper mantle discontinuities</vt:lpstr>
      <vt:lpstr>The angle at which the waves travel governed by Snell’s Law – consequence of continuity of wavefield across boundary</vt:lpstr>
      <vt:lpstr>Travel times recorded at surface can be easily predicted for flat layers – plot of time of arrival versus distance called “travel time curve”</vt:lpstr>
      <vt:lpstr>Refraction method – from first arrival travel times versus distance one can determine the thickness and velocities of layers of rock in the subsurface – uses slope of travel time curve and “intercept times”</vt:lpstr>
      <vt:lpstr>Caveat – if layers not flat or have different shape velocity bodies all the above rules fail – scattered waves in all directions, diffractions</vt:lpstr>
      <vt:lpstr>PowerPoint Presentation</vt:lpstr>
      <vt:lpstr>Ray Theory – approximate solution of displacement equation – accurate for high frequency waves i.e. accurate at frequencies where the media heterogeneity changes little over 1 wavelength – good for smoothly varying media</vt:lpstr>
      <vt:lpstr>For a medium with slowly increasing velocity with depth rays slowly bend and turn back up</vt:lpstr>
      <vt:lpstr>High gradients with depth result in multiple seismic waves arriving at the same distance (different times) – result in travel time curve with triplications</vt:lpstr>
      <vt:lpstr>Decrease in velocity with depth results in a shadow zone (distance range with no arrivals) and multiple arrivals at larger distances</vt:lpstr>
      <vt:lpstr>Note similarity between sharp boundary and high gradient travel time curves – both produce bowtie curves but gradient has no reflected waves at short distances</vt:lpstr>
      <vt:lpstr>ISC travel times as a function of distance give basic structure of Earth</vt:lpstr>
      <vt:lpstr>Simple mantle core model does not explain arrivals at shorter distances (~110-1300 distance) must have jump in velocity within the core – hence outer core – inner core</vt:lpstr>
      <vt:lpstr>From 100 to 300 distance, travel times show sharp breaks in slope and later arrivals (triplications) – imply jumps in velocity near 410 km and 660 km depth marking the “upper mantle” as opposed to the smoother “lower mantle”</vt:lpstr>
      <vt:lpstr>Earth 1D Structure</vt:lpstr>
      <vt:lpstr>Simple Earth model but seismic propagation still complicated</vt:lpstr>
      <vt:lpstr>One can imagine an infinite number of waves that can exist in Earth – given a velocity model one can raytrace a particular imagined wave and calculate when and where it will arrive at the surface for a given source – need nomenclature for these waves to communicate</vt:lpstr>
      <vt:lpstr>Travel time curve aids in identification of arrivals on seismograms – also allows one to know where to look for a particular kind of wave for a particular scientific goal  example – interested in outer most core? – use SKKS – distance 90 - 1100</vt:lpstr>
      <vt:lpstr>Many arrivals visible in a single seismogram – some are small and require special processing to see – note the transverse component only records SH waves</vt:lpstr>
      <vt:lpstr>PowerPoint Presentation</vt:lpstr>
      <vt:lpstr>Two basic approaches to investigate Earth with body waves – 1) reflection 2) transmission (refraction)</vt:lpstr>
      <vt:lpstr>PowerPoint Presentation</vt:lpstr>
      <vt:lpstr>Earthquake sources radiate P, SH, SV at different strengths in different directions – called radiation pattern. If interested in PcP in a certain direction – earthquake might not radiate P in that direction – no PcP visible in that case </vt:lpstr>
      <vt:lpstr>PowerPoint Presentation</vt:lpstr>
      <vt:lpstr>Niu et al. (2003) Very short period waves from a deep earthquake beneath Mariana’s recorded by large array in Japan. An arrival between the P and S not predicted by standard model</vt:lpstr>
      <vt:lpstr>Using amplitude, time, waveshape of x arrival find a dipping tabular 12 km thick body with little P wave contrast, 2-6% S wave decrease, 2-9% density increase. The tabular anomaly is about 1100 km deep and must have lateral dimensions ~ 100 km  Sharp boundaries seen beneath other subduction zones in shallow lower mantle</vt:lpstr>
      <vt:lpstr>Upper mantle discontinuity depths found using SS precursors and Receiver Functions</vt:lpstr>
      <vt:lpstr>D” region (bottom 300 km of mantle) complicated – Lay discontinuity – different for SH and SV</vt:lpstr>
      <vt:lpstr>Many 1-D models proposed for D” region</vt:lpstr>
      <vt:lpstr>Detailed modeling of body waves sometimes shows much larger velocity contrasts than tomography models show</vt:lpstr>
      <vt:lpstr>PowerPoint Presentation</vt:lpstr>
      <vt:lpstr>Base of the mantle sometimes see a layer with very low P velocity 5-50 km thick - ULVZ</vt:lpstr>
      <vt:lpstr>Recent study shows maybe S and P drops are more similar</vt:lpstr>
      <vt:lpstr>Parting Comments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Daniel Frost</cp:lastModifiedBy>
  <cp:revision>233</cp:revision>
  <cp:lastPrinted>2016-06-23T22:05:10Z</cp:lastPrinted>
  <dcterms:created xsi:type="dcterms:W3CDTF">1601-01-01T00:00:00Z</dcterms:created>
  <dcterms:modified xsi:type="dcterms:W3CDTF">2016-06-28T22:52:47Z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