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51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B57519-017E-9D43-B9A4-E4F7192A1083}" type="datetimeFigureOut">
              <a:rPr lang="en-US" smtClean="0"/>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223501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57519-017E-9D43-B9A4-E4F7192A1083}" type="datetimeFigureOut">
              <a:rPr lang="en-US" smtClean="0"/>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186546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57519-017E-9D43-B9A4-E4F7192A1083}" type="datetimeFigureOut">
              <a:rPr lang="en-US" smtClean="0"/>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40131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57519-017E-9D43-B9A4-E4F7192A1083}" type="datetimeFigureOut">
              <a:rPr lang="en-US" smtClean="0"/>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417581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57519-017E-9D43-B9A4-E4F7192A1083}" type="datetimeFigureOut">
              <a:rPr lang="en-US" smtClean="0"/>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232482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B57519-017E-9D43-B9A4-E4F7192A1083}" type="datetimeFigureOut">
              <a:rPr lang="en-US" smtClean="0"/>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179991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B57519-017E-9D43-B9A4-E4F7192A1083}" type="datetimeFigureOut">
              <a:rPr lang="en-US" smtClean="0"/>
              <a:t>7/19/12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156664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57519-017E-9D43-B9A4-E4F7192A1083}" type="datetimeFigureOut">
              <a:rPr lang="en-US" smtClean="0"/>
              <a:t>7/19/12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198853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7519-017E-9D43-B9A4-E4F7192A1083}" type="datetimeFigureOut">
              <a:rPr lang="en-US" smtClean="0"/>
              <a:t>7/19/12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289632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57519-017E-9D43-B9A4-E4F7192A1083}" type="datetimeFigureOut">
              <a:rPr lang="en-US" smtClean="0"/>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396864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57519-017E-9D43-B9A4-E4F7192A1083}" type="datetimeFigureOut">
              <a:rPr lang="en-US" smtClean="0"/>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86B5-B00F-F045-98E1-AA62A55F9BA1}" type="slidenum">
              <a:rPr lang="en-US" smtClean="0"/>
              <a:t>‹#›</a:t>
            </a:fld>
            <a:endParaRPr lang="en-US"/>
          </a:p>
        </p:txBody>
      </p:sp>
    </p:spTree>
    <p:extLst>
      <p:ext uri="{BB962C8B-B14F-4D97-AF65-F5344CB8AC3E}">
        <p14:creationId xmlns:p14="http://schemas.microsoft.com/office/powerpoint/2010/main" val="15775828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57519-017E-9D43-B9A4-E4F7192A1083}" type="datetimeFigureOut">
              <a:rPr lang="en-US" smtClean="0"/>
              <a:t>7/19/12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A86B5-B00F-F045-98E1-AA62A55F9BA1}" type="slidenum">
              <a:rPr lang="en-US" smtClean="0"/>
              <a:t>‹#›</a:t>
            </a:fld>
            <a:endParaRPr lang="en-US"/>
          </a:p>
        </p:txBody>
      </p:sp>
    </p:spTree>
    <p:extLst>
      <p:ext uri="{BB962C8B-B14F-4D97-AF65-F5344CB8AC3E}">
        <p14:creationId xmlns:p14="http://schemas.microsoft.com/office/powerpoint/2010/main" val="4294684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6814"/>
            <a:ext cx="7772400" cy="1470025"/>
          </a:xfrm>
        </p:spPr>
        <p:txBody>
          <a:bodyPr>
            <a:normAutofit fontScale="90000"/>
          </a:bodyPr>
          <a:lstStyle/>
          <a:p>
            <a:r>
              <a:rPr lang="en-US" dirty="0" smtClean="0"/>
              <a:t>The Embarrassing Details about Geochemical Mass Balance Models for Calculating Mantle Composition</a:t>
            </a:r>
            <a:endParaRPr lang="en-US" dirty="0"/>
          </a:p>
        </p:txBody>
      </p:sp>
      <p:sp>
        <p:nvSpPr>
          <p:cNvPr id="3" name="Subtitle 2"/>
          <p:cNvSpPr>
            <a:spLocks noGrp="1"/>
          </p:cNvSpPr>
          <p:nvPr>
            <p:ph type="subTitle" idx="1"/>
          </p:nvPr>
        </p:nvSpPr>
        <p:spPr>
          <a:xfrm>
            <a:off x="1371600" y="2570734"/>
            <a:ext cx="6400800" cy="1752600"/>
          </a:xfrm>
        </p:spPr>
        <p:txBody>
          <a:bodyPr>
            <a:normAutofit/>
          </a:bodyPr>
          <a:lstStyle/>
          <a:p>
            <a:r>
              <a:rPr lang="en-US" sz="1200" dirty="0" smtClean="0"/>
              <a:t>(they are trivially simple, but they do give some interesting results if you ask the right questions)</a:t>
            </a:r>
          </a:p>
          <a:p>
            <a:endParaRPr lang="en-US" sz="1200" dirty="0"/>
          </a:p>
          <a:p>
            <a:endParaRPr lang="en-US" sz="1200" dirty="0" smtClean="0"/>
          </a:p>
          <a:p>
            <a:endParaRPr lang="en-US" sz="1200" dirty="0"/>
          </a:p>
        </p:txBody>
      </p:sp>
    </p:spTree>
    <p:extLst>
      <p:ext uri="{BB962C8B-B14F-4D97-AF65-F5344CB8AC3E}">
        <p14:creationId xmlns:p14="http://schemas.microsoft.com/office/powerpoint/2010/main" val="32038980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572"/>
            <a:ext cx="8229600" cy="1143000"/>
          </a:xfrm>
        </p:spPr>
        <p:txBody>
          <a:bodyPr>
            <a:normAutofit fontScale="90000"/>
          </a:bodyPr>
          <a:lstStyle/>
          <a:p>
            <a:r>
              <a:rPr lang="en-US" dirty="0" smtClean="0"/>
              <a:t>The Physical Principal – </a:t>
            </a:r>
            <a:br>
              <a:rPr lang="en-US" dirty="0" smtClean="0"/>
            </a:br>
            <a:r>
              <a:rPr lang="en-US" dirty="0" smtClean="0"/>
              <a:t>Conservation of Mass</a:t>
            </a:r>
            <a:endParaRPr lang="en-US" dirty="0"/>
          </a:p>
        </p:txBody>
      </p:sp>
      <p:sp>
        <p:nvSpPr>
          <p:cNvPr id="4" name="Rectangle 3"/>
          <p:cNvSpPr/>
          <p:nvPr/>
        </p:nvSpPr>
        <p:spPr>
          <a:xfrm>
            <a:off x="249472" y="2222683"/>
            <a:ext cx="3243136" cy="2880417"/>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FF00"/>
                </a:solidFill>
              </a:rPr>
              <a:t>Bulk Silicate Earth </a:t>
            </a:r>
          </a:p>
          <a:p>
            <a:pPr algn="ctr"/>
            <a:r>
              <a:rPr lang="en-US" dirty="0" smtClean="0">
                <a:solidFill>
                  <a:srgbClr val="FFFF00"/>
                </a:solidFill>
              </a:rPr>
              <a:t>(the hypothetical homogeneous composition of the solid silicate Earth after core formation, but before any other differentiation process)</a:t>
            </a:r>
          </a:p>
          <a:p>
            <a:pPr algn="ctr"/>
            <a:endParaRPr lang="en-US" dirty="0">
              <a:solidFill>
                <a:srgbClr val="FFFF00"/>
              </a:solidFill>
            </a:endParaRPr>
          </a:p>
          <a:p>
            <a:pPr algn="ctr"/>
            <a:r>
              <a:rPr lang="en-US" dirty="0" smtClean="0">
                <a:solidFill>
                  <a:srgbClr val="FFFF00"/>
                </a:solidFill>
              </a:rPr>
              <a:t>[a] (</a:t>
            </a:r>
            <a:r>
              <a:rPr lang="en-US" dirty="0" smtClean="0">
                <a:solidFill>
                  <a:srgbClr val="FFFF00"/>
                </a:solidFill>
                <a:latin typeface="Symbol" charset="2"/>
                <a:cs typeface="Symbol" charset="2"/>
              </a:rPr>
              <a:t>m</a:t>
            </a:r>
            <a:r>
              <a:rPr lang="en-US" dirty="0" smtClean="0">
                <a:solidFill>
                  <a:srgbClr val="FFFF00"/>
                </a:solidFill>
              </a:rPr>
              <a:t>g/g)</a:t>
            </a:r>
          </a:p>
          <a:p>
            <a:pPr algn="ctr"/>
            <a:r>
              <a:rPr lang="en-US" dirty="0" err="1" smtClean="0">
                <a:solidFill>
                  <a:srgbClr val="FFFF00"/>
                </a:solidFill>
              </a:rPr>
              <a:t>Mass</a:t>
            </a:r>
            <a:r>
              <a:rPr lang="en-US" baseline="-25000" dirty="0" err="1" smtClean="0">
                <a:solidFill>
                  <a:srgbClr val="FFFF00"/>
                </a:solidFill>
              </a:rPr>
              <a:t>BSE</a:t>
            </a:r>
            <a:endParaRPr lang="en-US" baseline="-25000" dirty="0" smtClean="0">
              <a:solidFill>
                <a:srgbClr val="FFFF00"/>
              </a:solidFill>
            </a:endParaRPr>
          </a:p>
          <a:p>
            <a:pPr algn="ctr"/>
            <a:r>
              <a:rPr lang="en-US" dirty="0" smtClean="0">
                <a:solidFill>
                  <a:srgbClr val="FFFF00"/>
                </a:solidFill>
              </a:rPr>
              <a:t>Mass of “a” = </a:t>
            </a:r>
            <a:r>
              <a:rPr lang="en-US" dirty="0" err="1" smtClean="0">
                <a:solidFill>
                  <a:srgbClr val="FFFF00"/>
                </a:solidFill>
              </a:rPr>
              <a:t>Mass</a:t>
            </a:r>
            <a:r>
              <a:rPr lang="en-US" baseline="-25000" dirty="0" err="1" smtClean="0">
                <a:solidFill>
                  <a:srgbClr val="FFFF00"/>
                </a:solidFill>
              </a:rPr>
              <a:t>BSE</a:t>
            </a:r>
            <a:r>
              <a:rPr lang="en-US" dirty="0" smtClean="0">
                <a:solidFill>
                  <a:srgbClr val="FFFF00"/>
                </a:solidFill>
              </a:rPr>
              <a:t> x [a]</a:t>
            </a:r>
            <a:r>
              <a:rPr lang="en-US" baseline="-25000" dirty="0" smtClean="0">
                <a:solidFill>
                  <a:srgbClr val="FFFF00"/>
                </a:solidFill>
              </a:rPr>
              <a:t>BSE</a:t>
            </a:r>
          </a:p>
          <a:p>
            <a:pPr algn="ctr"/>
            <a:endParaRPr lang="en-US" baseline="-25000" dirty="0">
              <a:solidFill>
                <a:srgbClr val="FFFF00"/>
              </a:solidFill>
            </a:endParaRPr>
          </a:p>
        </p:txBody>
      </p:sp>
      <p:sp>
        <p:nvSpPr>
          <p:cNvPr id="5" name="Rectangle 4"/>
          <p:cNvSpPr/>
          <p:nvPr/>
        </p:nvSpPr>
        <p:spPr>
          <a:xfrm>
            <a:off x="5136855" y="1530928"/>
            <a:ext cx="2880268" cy="907219"/>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Melt or Crust</a:t>
            </a:r>
            <a:endParaRPr lang="en-US" dirty="0"/>
          </a:p>
        </p:txBody>
      </p:sp>
      <p:sp>
        <p:nvSpPr>
          <p:cNvPr id="6" name="Rectangle 5"/>
          <p:cNvSpPr/>
          <p:nvPr/>
        </p:nvSpPr>
        <p:spPr>
          <a:xfrm>
            <a:off x="5136855" y="2835056"/>
            <a:ext cx="2880268" cy="23814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Residue or Depleted Mantle</a:t>
            </a:r>
            <a:endParaRPr lang="en-US" dirty="0"/>
          </a:p>
        </p:txBody>
      </p:sp>
      <p:cxnSp>
        <p:nvCxnSpPr>
          <p:cNvPr id="8" name="Straight Arrow Connector 7"/>
          <p:cNvCxnSpPr>
            <a:stCxn id="4" idx="3"/>
            <a:endCxn id="5" idx="1"/>
          </p:cNvCxnSpPr>
          <p:nvPr/>
        </p:nvCxnSpPr>
        <p:spPr>
          <a:xfrm flipV="1">
            <a:off x="3492608" y="1984538"/>
            <a:ext cx="1644247" cy="167835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3"/>
          </p:cNvCxnSpPr>
          <p:nvPr/>
        </p:nvCxnSpPr>
        <p:spPr>
          <a:xfrm>
            <a:off x="3492608" y="3662892"/>
            <a:ext cx="1644247" cy="54433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348035" y="5443307"/>
            <a:ext cx="7153258" cy="369332"/>
          </a:xfrm>
          <a:prstGeom prst="rect">
            <a:avLst/>
          </a:prstGeom>
          <a:noFill/>
        </p:spPr>
        <p:txBody>
          <a:bodyPr wrap="none" rtlCol="0">
            <a:spAutoFit/>
          </a:bodyPr>
          <a:lstStyle/>
          <a:p>
            <a:r>
              <a:rPr lang="en-US" dirty="0" smtClean="0"/>
              <a:t>Mass of element  “a” = </a:t>
            </a:r>
            <a:r>
              <a:rPr lang="en-US" dirty="0" err="1" smtClean="0"/>
              <a:t>Mass</a:t>
            </a:r>
            <a:r>
              <a:rPr lang="en-US" baseline="-25000" dirty="0" err="1" smtClean="0"/>
              <a:t>DM</a:t>
            </a:r>
            <a:r>
              <a:rPr lang="en-US" dirty="0" smtClean="0"/>
              <a:t> x [a]</a:t>
            </a:r>
            <a:r>
              <a:rPr lang="en-US" baseline="-25000" dirty="0" smtClean="0"/>
              <a:t>DM</a:t>
            </a:r>
            <a:r>
              <a:rPr lang="en-US" dirty="0" smtClean="0"/>
              <a:t> + </a:t>
            </a:r>
            <a:r>
              <a:rPr lang="en-US" dirty="0" err="1" smtClean="0"/>
              <a:t>Mass</a:t>
            </a:r>
            <a:r>
              <a:rPr lang="en-US" baseline="-25000" dirty="0" err="1" smtClean="0"/>
              <a:t>C</a:t>
            </a:r>
            <a:r>
              <a:rPr lang="en-US" dirty="0" smtClean="0"/>
              <a:t> x [a]</a:t>
            </a:r>
            <a:r>
              <a:rPr lang="en-US" baseline="-25000" dirty="0" smtClean="0"/>
              <a:t>C</a:t>
            </a:r>
            <a:r>
              <a:rPr lang="en-US" dirty="0" smtClean="0"/>
              <a:t> + Mass</a:t>
            </a:r>
            <a:r>
              <a:rPr lang="en-US" baseline="-25000" dirty="0" smtClean="0"/>
              <a:t>(BSE-DM-C) </a:t>
            </a:r>
            <a:r>
              <a:rPr lang="en-US" dirty="0" smtClean="0"/>
              <a:t>x [a]</a:t>
            </a:r>
            <a:r>
              <a:rPr lang="en-US" baseline="-25000" dirty="0" smtClean="0"/>
              <a:t>BSE</a:t>
            </a:r>
            <a:endParaRPr lang="en-US" baseline="-25000" dirty="0"/>
          </a:p>
        </p:txBody>
      </p:sp>
    </p:spTree>
    <p:extLst>
      <p:ext uri="{BB962C8B-B14F-4D97-AF65-F5344CB8AC3E}">
        <p14:creationId xmlns:p14="http://schemas.microsoft.com/office/powerpoint/2010/main" val="38884928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98559"/>
          </a:xfrm>
        </p:spPr>
        <p:txBody>
          <a:bodyPr>
            <a:normAutofit/>
          </a:bodyPr>
          <a:lstStyle/>
          <a:p>
            <a:r>
              <a:rPr lang="en-US" sz="2400" dirty="0" smtClean="0"/>
              <a:t>The Physical Principal – Conservation of Mass</a:t>
            </a:r>
            <a:endParaRPr lang="en-US" sz="2400" dirty="0"/>
          </a:p>
        </p:txBody>
      </p:sp>
      <p:sp>
        <p:nvSpPr>
          <p:cNvPr id="4" name="Rectangle 3"/>
          <p:cNvSpPr/>
          <p:nvPr/>
        </p:nvSpPr>
        <p:spPr>
          <a:xfrm>
            <a:off x="249472" y="2222683"/>
            <a:ext cx="3243136" cy="2880417"/>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FF00"/>
                </a:solidFill>
              </a:rPr>
              <a:t>Bulk  Earth </a:t>
            </a:r>
          </a:p>
          <a:p>
            <a:pPr algn="ctr"/>
            <a:r>
              <a:rPr lang="en-US" dirty="0" smtClean="0">
                <a:solidFill>
                  <a:srgbClr val="FFFF00"/>
                </a:solidFill>
              </a:rPr>
              <a:t>(the hypothetical average homogeneous composition of the Earth)</a:t>
            </a:r>
          </a:p>
          <a:p>
            <a:pPr algn="ctr"/>
            <a:endParaRPr lang="en-US" dirty="0">
              <a:solidFill>
                <a:srgbClr val="FFFF00"/>
              </a:solidFill>
            </a:endParaRPr>
          </a:p>
          <a:p>
            <a:pPr algn="ctr"/>
            <a:r>
              <a:rPr lang="en-US" dirty="0" smtClean="0">
                <a:solidFill>
                  <a:srgbClr val="FFFF00"/>
                </a:solidFill>
              </a:rPr>
              <a:t>[a] (</a:t>
            </a:r>
            <a:r>
              <a:rPr lang="en-US" dirty="0" smtClean="0">
                <a:solidFill>
                  <a:srgbClr val="FFFF00"/>
                </a:solidFill>
                <a:latin typeface="Symbol" charset="2"/>
                <a:cs typeface="Symbol" charset="2"/>
              </a:rPr>
              <a:t>m</a:t>
            </a:r>
            <a:r>
              <a:rPr lang="en-US" dirty="0" smtClean="0">
                <a:solidFill>
                  <a:srgbClr val="FFFF00"/>
                </a:solidFill>
              </a:rPr>
              <a:t>g/g)</a:t>
            </a:r>
          </a:p>
          <a:p>
            <a:pPr algn="ctr"/>
            <a:r>
              <a:rPr lang="en-US" dirty="0" err="1" smtClean="0">
                <a:solidFill>
                  <a:srgbClr val="FFFF00"/>
                </a:solidFill>
              </a:rPr>
              <a:t>Mass</a:t>
            </a:r>
            <a:r>
              <a:rPr lang="en-US" baseline="-25000" dirty="0" err="1" smtClean="0">
                <a:solidFill>
                  <a:srgbClr val="FFFF00"/>
                </a:solidFill>
              </a:rPr>
              <a:t>BE</a:t>
            </a:r>
            <a:endParaRPr lang="en-US" baseline="-25000" dirty="0" smtClean="0">
              <a:solidFill>
                <a:srgbClr val="FFFF00"/>
              </a:solidFill>
            </a:endParaRPr>
          </a:p>
          <a:p>
            <a:pPr algn="ctr"/>
            <a:r>
              <a:rPr lang="en-US" dirty="0" smtClean="0">
                <a:solidFill>
                  <a:srgbClr val="FFFF00"/>
                </a:solidFill>
              </a:rPr>
              <a:t>Mass of “a” = </a:t>
            </a:r>
            <a:r>
              <a:rPr lang="en-US" dirty="0" err="1" smtClean="0">
                <a:solidFill>
                  <a:srgbClr val="FFFF00"/>
                </a:solidFill>
              </a:rPr>
              <a:t>Mass</a:t>
            </a:r>
            <a:r>
              <a:rPr lang="en-US" baseline="-25000" dirty="0" err="1" smtClean="0">
                <a:solidFill>
                  <a:srgbClr val="FFFF00"/>
                </a:solidFill>
              </a:rPr>
              <a:t>BE</a:t>
            </a:r>
            <a:r>
              <a:rPr lang="en-US" dirty="0" smtClean="0">
                <a:solidFill>
                  <a:srgbClr val="FFFF00"/>
                </a:solidFill>
              </a:rPr>
              <a:t> x [a]</a:t>
            </a:r>
            <a:r>
              <a:rPr lang="en-US" baseline="-25000" dirty="0" smtClean="0">
                <a:solidFill>
                  <a:srgbClr val="FFFF00"/>
                </a:solidFill>
              </a:rPr>
              <a:t>BE</a:t>
            </a:r>
          </a:p>
          <a:p>
            <a:pPr algn="ctr"/>
            <a:endParaRPr lang="en-US" baseline="-25000" dirty="0">
              <a:solidFill>
                <a:srgbClr val="FFFF00"/>
              </a:solidFill>
            </a:endParaRPr>
          </a:p>
        </p:txBody>
      </p:sp>
      <p:cxnSp>
        <p:nvCxnSpPr>
          <p:cNvPr id="8" name="Straight Arrow Connector 7"/>
          <p:cNvCxnSpPr>
            <a:stCxn id="4" idx="3"/>
          </p:cNvCxnSpPr>
          <p:nvPr/>
        </p:nvCxnSpPr>
        <p:spPr>
          <a:xfrm flipV="1">
            <a:off x="3492608" y="1984538"/>
            <a:ext cx="1644247" cy="167835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3"/>
          </p:cNvCxnSpPr>
          <p:nvPr/>
        </p:nvCxnSpPr>
        <p:spPr>
          <a:xfrm>
            <a:off x="3492608" y="3662892"/>
            <a:ext cx="1644247" cy="54433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49473" y="5498458"/>
            <a:ext cx="8894528" cy="646331"/>
          </a:xfrm>
          <a:prstGeom prst="rect">
            <a:avLst/>
          </a:prstGeom>
          <a:noFill/>
        </p:spPr>
        <p:txBody>
          <a:bodyPr wrap="square" rtlCol="0">
            <a:spAutoFit/>
          </a:bodyPr>
          <a:lstStyle/>
          <a:p>
            <a:r>
              <a:rPr lang="en-US" dirty="0" smtClean="0"/>
              <a:t>Mass of “a” = </a:t>
            </a:r>
            <a:r>
              <a:rPr lang="en-US" dirty="0" err="1" smtClean="0"/>
              <a:t>Mass</a:t>
            </a:r>
            <a:r>
              <a:rPr lang="en-US" baseline="-25000" dirty="0" err="1" smtClean="0"/>
              <a:t>A</a:t>
            </a:r>
            <a:r>
              <a:rPr lang="en-US" dirty="0" smtClean="0"/>
              <a:t> x [a]</a:t>
            </a:r>
            <a:r>
              <a:rPr lang="en-US" baseline="-25000" dirty="0" smtClean="0"/>
              <a:t>A</a:t>
            </a:r>
            <a:r>
              <a:rPr lang="en-US" dirty="0" smtClean="0"/>
              <a:t> + </a:t>
            </a:r>
            <a:r>
              <a:rPr lang="en-US" dirty="0" err="1" smtClean="0"/>
              <a:t>Mass</a:t>
            </a:r>
            <a:r>
              <a:rPr lang="en-US" baseline="-25000" dirty="0" err="1" smtClean="0"/>
              <a:t>CC</a:t>
            </a:r>
            <a:r>
              <a:rPr lang="en-US" dirty="0" smtClean="0"/>
              <a:t> x [a]</a:t>
            </a:r>
            <a:r>
              <a:rPr lang="en-US" baseline="-25000" dirty="0" smtClean="0"/>
              <a:t>CC</a:t>
            </a:r>
            <a:r>
              <a:rPr lang="en-US" dirty="0" smtClean="0"/>
              <a:t> + </a:t>
            </a:r>
            <a:r>
              <a:rPr lang="en-US" dirty="0" err="1" smtClean="0"/>
              <a:t>Mass</a:t>
            </a:r>
            <a:r>
              <a:rPr lang="en-US" baseline="-25000" dirty="0" err="1" smtClean="0"/>
              <a:t>OC</a:t>
            </a:r>
            <a:r>
              <a:rPr lang="en-US" dirty="0" smtClean="0"/>
              <a:t> x [a]</a:t>
            </a:r>
            <a:r>
              <a:rPr lang="en-US" baseline="-25000" dirty="0" smtClean="0"/>
              <a:t>OC</a:t>
            </a:r>
            <a:r>
              <a:rPr lang="en-US" dirty="0" smtClean="0"/>
              <a:t> + </a:t>
            </a:r>
            <a:r>
              <a:rPr lang="en-US" dirty="0" err="1" smtClean="0"/>
              <a:t>Mass</a:t>
            </a:r>
            <a:r>
              <a:rPr lang="en-US" baseline="-25000" dirty="0" err="1" smtClean="0"/>
              <a:t>DM</a:t>
            </a:r>
            <a:r>
              <a:rPr lang="en-US" dirty="0" smtClean="0"/>
              <a:t> x [a]</a:t>
            </a:r>
            <a:r>
              <a:rPr lang="en-US" baseline="-25000" dirty="0" smtClean="0"/>
              <a:t>DM</a:t>
            </a:r>
            <a:r>
              <a:rPr lang="en-US" dirty="0" smtClean="0"/>
              <a:t> + </a:t>
            </a:r>
            <a:r>
              <a:rPr lang="en-US" dirty="0" err="1" smtClean="0"/>
              <a:t>Mass</a:t>
            </a:r>
            <a:r>
              <a:rPr lang="en-US" baseline="-25000" dirty="0" err="1" smtClean="0"/>
              <a:t>Core</a:t>
            </a:r>
            <a:r>
              <a:rPr lang="en-US" dirty="0" smtClean="0"/>
              <a:t> x [a]</a:t>
            </a:r>
            <a:r>
              <a:rPr lang="en-US" baseline="-25000" dirty="0" smtClean="0"/>
              <a:t>Core</a:t>
            </a:r>
            <a:r>
              <a:rPr lang="en-US" dirty="0" smtClean="0"/>
              <a:t> + </a:t>
            </a:r>
            <a:r>
              <a:rPr lang="en-US" dirty="0" err="1" smtClean="0"/>
              <a:t>Mass</a:t>
            </a:r>
            <a:r>
              <a:rPr lang="en-US" baseline="-25000" dirty="0" err="1" smtClean="0"/>
              <a:t>BSE</a:t>
            </a:r>
            <a:r>
              <a:rPr lang="en-US" baseline="-25000" dirty="0" smtClean="0"/>
              <a:t> </a:t>
            </a:r>
            <a:r>
              <a:rPr lang="en-US" dirty="0" smtClean="0"/>
              <a:t>x [a]</a:t>
            </a:r>
            <a:r>
              <a:rPr lang="en-US" baseline="-25000" dirty="0" smtClean="0"/>
              <a:t>BSE</a:t>
            </a:r>
            <a:r>
              <a:rPr lang="en-US" dirty="0" smtClean="0"/>
              <a:t> + </a:t>
            </a:r>
            <a:r>
              <a:rPr lang="en-US" dirty="0" err="1" smtClean="0"/>
              <a:t>Mass</a:t>
            </a:r>
            <a:r>
              <a:rPr lang="en-US" baseline="-25000" dirty="0" err="1" smtClean="0"/>
              <a:t>Moon</a:t>
            </a:r>
            <a:r>
              <a:rPr lang="en-US" dirty="0" smtClean="0"/>
              <a:t> x [a]</a:t>
            </a:r>
            <a:r>
              <a:rPr lang="en-US" baseline="-25000" dirty="0" smtClean="0"/>
              <a:t>Moon</a:t>
            </a:r>
            <a:r>
              <a:rPr lang="en-US" dirty="0" smtClean="0"/>
              <a:t> + etc., etc. etc.</a:t>
            </a:r>
            <a:endParaRPr lang="en-US" baseline="-25000" dirty="0"/>
          </a:p>
        </p:txBody>
      </p:sp>
      <p:sp>
        <p:nvSpPr>
          <p:cNvPr id="3" name="Rectangle 2"/>
          <p:cNvSpPr/>
          <p:nvPr/>
        </p:nvSpPr>
        <p:spPr>
          <a:xfrm>
            <a:off x="5459350" y="1134019"/>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A (atmosphere)</a:t>
            </a:r>
            <a:endParaRPr lang="en-US" dirty="0"/>
          </a:p>
        </p:txBody>
      </p:sp>
      <p:sp>
        <p:nvSpPr>
          <p:cNvPr id="14" name="Rectangle 13"/>
          <p:cNvSpPr/>
          <p:nvPr/>
        </p:nvSpPr>
        <p:spPr>
          <a:xfrm>
            <a:off x="5459350" y="1765292"/>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CC (Cont. Crust)</a:t>
            </a:r>
            <a:endParaRPr lang="en-US" dirty="0"/>
          </a:p>
        </p:txBody>
      </p:sp>
      <p:sp>
        <p:nvSpPr>
          <p:cNvPr id="15" name="Rectangle 14"/>
          <p:cNvSpPr/>
          <p:nvPr/>
        </p:nvSpPr>
        <p:spPr>
          <a:xfrm>
            <a:off x="5459350" y="2396565"/>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OC (Oceanic Crust)</a:t>
            </a:r>
            <a:endParaRPr lang="en-US" dirty="0"/>
          </a:p>
        </p:txBody>
      </p:sp>
      <p:sp>
        <p:nvSpPr>
          <p:cNvPr id="16" name="Rectangle 15"/>
          <p:cNvSpPr/>
          <p:nvPr/>
        </p:nvSpPr>
        <p:spPr>
          <a:xfrm>
            <a:off x="5459350" y="3027838"/>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DM (Depleted Mantle)</a:t>
            </a:r>
            <a:endParaRPr lang="en-US" dirty="0"/>
          </a:p>
        </p:txBody>
      </p:sp>
      <p:sp>
        <p:nvSpPr>
          <p:cNvPr id="17" name="Rectangle 16"/>
          <p:cNvSpPr/>
          <p:nvPr/>
        </p:nvSpPr>
        <p:spPr>
          <a:xfrm>
            <a:off x="5459350" y="3659111"/>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BSE</a:t>
            </a:r>
            <a:endParaRPr lang="en-US" dirty="0"/>
          </a:p>
        </p:txBody>
      </p:sp>
      <p:sp>
        <p:nvSpPr>
          <p:cNvPr id="18" name="Rectangle 17"/>
          <p:cNvSpPr/>
          <p:nvPr/>
        </p:nvSpPr>
        <p:spPr>
          <a:xfrm>
            <a:off x="5459350" y="4290384"/>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Core</a:t>
            </a:r>
            <a:endParaRPr lang="en-US" dirty="0"/>
          </a:p>
        </p:txBody>
      </p:sp>
      <p:sp>
        <p:nvSpPr>
          <p:cNvPr id="19" name="Rectangle 18"/>
          <p:cNvSpPr/>
          <p:nvPr/>
        </p:nvSpPr>
        <p:spPr>
          <a:xfrm>
            <a:off x="5459350" y="4921655"/>
            <a:ext cx="2868928" cy="4309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Reservoir Moon</a:t>
            </a:r>
            <a:endParaRPr lang="en-US" dirty="0"/>
          </a:p>
        </p:txBody>
      </p:sp>
    </p:spTree>
    <p:extLst>
      <p:ext uri="{BB962C8B-B14F-4D97-AF65-F5344CB8AC3E}">
        <p14:creationId xmlns:p14="http://schemas.microsoft.com/office/powerpoint/2010/main" val="15853966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Necessary Inputs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Mass and composition of (n-1) reservoirs</a:t>
            </a:r>
          </a:p>
          <a:p>
            <a:endParaRPr lang="en-US" dirty="0"/>
          </a:p>
          <a:p>
            <a:r>
              <a:rPr lang="en-US" dirty="0" smtClean="0"/>
              <a:t>If interested only in composition, then all that matters is the mass balance, not the rates of exchange (unless you are interested in how a given reservoir changed in composition with time)</a:t>
            </a:r>
          </a:p>
          <a:p>
            <a:r>
              <a:rPr lang="en-US" dirty="0" smtClean="0"/>
              <a:t>If interested in the radiogenic isotope compositions (e.g. </a:t>
            </a:r>
            <a:r>
              <a:rPr lang="en-US" baseline="30000" dirty="0" smtClean="0"/>
              <a:t>87</a:t>
            </a:r>
            <a:r>
              <a:rPr lang="en-US" dirty="0" smtClean="0"/>
              <a:t>Sr/</a:t>
            </a:r>
            <a:r>
              <a:rPr lang="en-US" baseline="30000" dirty="0" smtClean="0"/>
              <a:t>86</a:t>
            </a:r>
            <a:r>
              <a:rPr lang="en-US" dirty="0" smtClean="0"/>
              <a:t>Sr), then how and when the various reservoirs formed is critical</a:t>
            </a:r>
            <a:endParaRPr lang="en-US" dirty="0"/>
          </a:p>
        </p:txBody>
      </p:sp>
    </p:spTree>
    <p:extLst>
      <p:ext uri="{BB962C8B-B14F-4D97-AF65-F5344CB8AC3E}">
        <p14:creationId xmlns:p14="http://schemas.microsoft.com/office/powerpoint/2010/main" val="4126326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971"/>
            <a:ext cx="8229600" cy="1143000"/>
          </a:xfrm>
        </p:spPr>
        <p:txBody>
          <a:bodyPr>
            <a:normAutofit/>
          </a:bodyPr>
          <a:lstStyle/>
          <a:p>
            <a:r>
              <a:rPr lang="en-US" sz="3200" dirty="0" smtClean="0"/>
              <a:t>Some Examples of The Questions You Can Ask</a:t>
            </a:r>
            <a:endParaRPr lang="en-US" sz="3200" dirty="0"/>
          </a:p>
        </p:txBody>
      </p:sp>
      <p:sp>
        <p:nvSpPr>
          <p:cNvPr id="3" name="Content Placeholder 2"/>
          <p:cNvSpPr>
            <a:spLocks noGrp="1"/>
          </p:cNvSpPr>
          <p:nvPr>
            <p:ph idx="1"/>
          </p:nvPr>
        </p:nvSpPr>
        <p:spPr>
          <a:xfrm>
            <a:off x="457200" y="837241"/>
            <a:ext cx="8229600" cy="4890079"/>
          </a:xfrm>
        </p:spPr>
        <p:txBody>
          <a:bodyPr>
            <a:noAutofit/>
          </a:bodyPr>
          <a:lstStyle/>
          <a:p>
            <a:r>
              <a:rPr lang="en-US" sz="1600" dirty="0" smtClean="0"/>
              <a:t>If the BSE differentiates into continental crust and depleted mantle, given the mass and composition of the continental crust, what portion of the mantle can be as depleted as the source of MORB?  How does this change with different estimates of the BSE composition?  Do you get the same answer when you use a highly incompatible element (e.g. Ba) and a moderately incompatible element (e.g. </a:t>
            </a:r>
            <a:r>
              <a:rPr lang="en-US" sz="1600" dirty="0" err="1" smtClean="0"/>
              <a:t>Sm</a:t>
            </a:r>
            <a:r>
              <a:rPr lang="en-US" sz="1600" dirty="0" smtClean="0"/>
              <a:t>)?</a:t>
            </a:r>
          </a:p>
          <a:p>
            <a:r>
              <a:rPr lang="en-US" sz="1600" dirty="0" smtClean="0"/>
              <a:t>If the continental crust has the average composition given in the program, could it be 5 times its current size at the same composition?  If not, why not?</a:t>
            </a:r>
          </a:p>
          <a:p>
            <a:r>
              <a:rPr lang="en-US" sz="1600" dirty="0" smtClean="0"/>
              <a:t>How much </a:t>
            </a:r>
            <a:r>
              <a:rPr lang="en-US" sz="1600" dirty="0" err="1" smtClean="0"/>
              <a:t>Nb</a:t>
            </a:r>
            <a:r>
              <a:rPr lang="en-US" sz="1600" dirty="0" smtClean="0"/>
              <a:t> must be in the core to explain the non-chondritic </a:t>
            </a:r>
            <a:r>
              <a:rPr lang="en-US" sz="1600" dirty="0" err="1" smtClean="0"/>
              <a:t>Nb</a:t>
            </a:r>
            <a:r>
              <a:rPr lang="en-US" sz="1600" dirty="0" smtClean="0"/>
              <a:t>/U ratio of the mantle?</a:t>
            </a:r>
          </a:p>
          <a:p>
            <a:r>
              <a:rPr lang="en-US" sz="1600" dirty="0" smtClean="0"/>
              <a:t>How does the composition of the EER vary as a function of its size?</a:t>
            </a:r>
          </a:p>
          <a:p>
            <a:r>
              <a:rPr lang="en-US" sz="1600" dirty="0" smtClean="0"/>
              <a:t>Can the Moon be the EER?  What would its composition be?  The mass of the Moon is approximately twice the mass of the continental crust.</a:t>
            </a:r>
          </a:p>
          <a:p>
            <a:r>
              <a:rPr lang="en-US" sz="1600" dirty="0" smtClean="0"/>
              <a:t>The mass of the atmosphere is 5 x 10</a:t>
            </a:r>
            <a:r>
              <a:rPr lang="en-US" sz="1600" baseline="30000" dirty="0" smtClean="0"/>
              <a:t>21</a:t>
            </a:r>
            <a:r>
              <a:rPr lang="en-US" sz="1600" dirty="0" smtClean="0"/>
              <a:t>g of which 0.93% is argon, and most of that argon is </a:t>
            </a:r>
            <a:r>
              <a:rPr lang="en-US" sz="1600" baseline="30000" dirty="0" smtClean="0"/>
              <a:t>40</a:t>
            </a:r>
            <a:r>
              <a:rPr lang="en-US" sz="1600" dirty="0" smtClean="0"/>
              <a:t>Ar produced by the decay of </a:t>
            </a:r>
            <a:r>
              <a:rPr lang="en-US" sz="1600" baseline="30000" dirty="0" smtClean="0"/>
              <a:t>40</a:t>
            </a:r>
            <a:r>
              <a:rPr lang="en-US" sz="1600" dirty="0" smtClean="0"/>
              <a:t>K over Earth history.  </a:t>
            </a:r>
            <a:r>
              <a:rPr lang="en-US" sz="1600" baseline="30000" dirty="0" smtClean="0"/>
              <a:t>40</a:t>
            </a:r>
            <a:r>
              <a:rPr lang="en-US" sz="1600" dirty="0" smtClean="0"/>
              <a:t>K decays to </a:t>
            </a:r>
            <a:r>
              <a:rPr lang="en-US" sz="1600" baseline="30000" dirty="0" smtClean="0"/>
              <a:t>40</a:t>
            </a:r>
            <a:r>
              <a:rPr lang="en-US" sz="1600" dirty="0" smtClean="0"/>
              <a:t>Ar and </a:t>
            </a:r>
            <a:r>
              <a:rPr lang="en-US" sz="1600" baseline="30000" dirty="0" smtClean="0"/>
              <a:t>40</a:t>
            </a:r>
            <a:r>
              <a:rPr lang="en-US" sz="1600" dirty="0" smtClean="0"/>
              <a:t>Ca with a decay constant of 5.54 x 10</a:t>
            </a:r>
            <a:r>
              <a:rPr lang="en-US" sz="1600" baseline="30000" dirty="0" smtClean="0"/>
              <a:t>-10 </a:t>
            </a:r>
            <a:r>
              <a:rPr lang="en-US" sz="1600" dirty="0" smtClean="0"/>
              <a:t>yr</a:t>
            </a:r>
            <a:r>
              <a:rPr lang="en-US" sz="1600" baseline="30000" dirty="0" smtClean="0"/>
              <a:t>-1</a:t>
            </a:r>
            <a:r>
              <a:rPr lang="en-US" sz="1600" dirty="0" smtClean="0"/>
              <a:t>, with 11 % of the decay going to </a:t>
            </a:r>
            <a:r>
              <a:rPr lang="en-US" sz="1600" baseline="30000" dirty="0" smtClean="0"/>
              <a:t>40</a:t>
            </a:r>
            <a:r>
              <a:rPr lang="en-US" sz="1600" dirty="0" smtClean="0"/>
              <a:t>Ar.  The BSE has 240 ppm of K, only 0.012% currently of which is </a:t>
            </a:r>
            <a:r>
              <a:rPr lang="en-US" sz="1600" baseline="30000" dirty="0" smtClean="0"/>
              <a:t>40</a:t>
            </a:r>
            <a:r>
              <a:rPr lang="en-US" sz="1600" dirty="0" smtClean="0"/>
              <a:t>K.  If all of the </a:t>
            </a:r>
            <a:r>
              <a:rPr lang="en-US" sz="1600" baseline="30000" dirty="0" smtClean="0"/>
              <a:t>40</a:t>
            </a:r>
            <a:r>
              <a:rPr lang="en-US" sz="1600" dirty="0" smtClean="0"/>
              <a:t>Ar in the atmosphere came from </a:t>
            </a:r>
            <a:r>
              <a:rPr lang="en-US" sz="1600" baseline="30000" dirty="0" smtClean="0"/>
              <a:t>40</a:t>
            </a:r>
            <a:r>
              <a:rPr lang="en-US" sz="1600" dirty="0" smtClean="0"/>
              <a:t>K decay, how much </a:t>
            </a:r>
            <a:r>
              <a:rPr lang="en-US" sz="1600" baseline="30000" dirty="0" smtClean="0"/>
              <a:t>40</a:t>
            </a:r>
            <a:r>
              <a:rPr lang="en-US" sz="1600" dirty="0" smtClean="0"/>
              <a:t>Ar remains in the mantle?  If all the radiogenic </a:t>
            </a:r>
            <a:r>
              <a:rPr lang="en-US" sz="1600" baseline="30000" dirty="0" smtClean="0"/>
              <a:t>40</a:t>
            </a:r>
            <a:r>
              <a:rPr lang="en-US" sz="1600" dirty="0" smtClean="0"/>
              <a:t>Ar is in the atmosphere, what is the K content of the BSE?</a:t>
            </a:r>
          </a:p>
        </p:txBody>
      </p:sp>
    </p:spTree>
    <p:extLst>
      <p:ext uri="{BB962C8B-B14F-4D97-AF65-F5344CB8AC3E}">
        <p14:creationId xmlns:p14="http://schemas.microsoft.com/office/powerpoint/2010/main" val="36289953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468</TotalTime>
  <Words>630</Words>
  <Application>Microsoft Macintosh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Embarrassing Details about Geochemical Mass Balance Models for Calculating Mantle Composition</vt:lpstr>
      <vt:lpstr>The Physical Principal –  Conservation of Mass</vt:lpstr>
      <vt:lpstr>The Physical Principal – Conservation of Mass</vt:lpstr>
      <vt:lpstr>The Necessary Inputs</vt:lpstr>
      <vt:lpstr>Some Examples of The Questions You Can Ask</vt:lpstr>
    </vt:vector>
  </TitlesOfParts>
  <Company>Carnegie Institution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Embarrassing Details about Geochemical Mass Balance Models for Calculating Mantle Composition</dc:title>
  <dc:creator>Richard Carlson</dc:creator>
  <cp:lastModifiedBy>Richard Carlson</cp:lastModifiedBy>
  <cp:revision>14</cp:revision>
  <dcterms:created xsi:type="dcterms:W3CDTF">2012-07-18T14:03:23Z</dcterms:created>
  <dcterms:modified xsi:type="dcterms:W3CDTF">2012-07-19T13:44:20Z</dcterms:modified>
</cp:coreProperties>
</file>