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47" r:id="rId2"/>
    <p:sldId id="337" r:id="rId3"/>
    <p:sldId id="260" r:id="rId4"/>
    <p:sldId id="269" r:id="rId5"/>
    <p:sldId id="270" r:id="rId6"/>
    <p:sldId id="271" r:id="rId7"/>
    <p:sldId id="272" r:id="rId8"/>
    <p:sldId id="273" r:id="rId9"/>
    <p:sldId id="274" r:id="rId10"/>
    <p:sldId id="275" r:id="rId11"/>
    <p:sldId id="276" r:id="rId12"/>
    <p:sldId id="277" r:id="rId13"/>
    <p:sldId id="278" r:id="rId14"/>
    <p:sldId id="279" r:id="rId15"/>
    <p:sldId id="285" r:id="rId16"/>
    <p:sldId id="286" r:id="rId17"/>
    <p:sldId id="336" r:id="rId18"/>
    <p:sldId id="288" r:id="rId19"/>
    <p:sldId id="289" r:id="rId20"/>
    <p:sldId id="290" r:id="rId21"/>
    <p:sldId id="291" r:id="rId22"/>
    <p:sldId id="292" r:id="rId23"/>
    <p:sldId id="293" r:id="rId24"/>
    <p:sldId id="294" r:id="rId25"/>
    <p:sldId id="295" r:id="rId26"/>
    <p:sldId id="296" r:id="rId27"/>
    <p:sldId id="297" r:id="rId28"/>
    <p:sldId id="313" r:id="rId29"/>
    <p:sldId id="314" r:id="rId30"/>
    <p:sldId id="298" r:id="rId31"/>
    <p:sldId id="299" r:id="rId32"/>
    <p:sldId id="339" r:id="rId33"/>
    <p:sldId id="340" r:id="rId34"/>
    <p:sldId id="344" r:id="rId35"/>
    <p:sldId id="342" r:id="rId36"/>
    <p:sldId id="343" r:id="rId37"/>
    <p:sldId id="303" r:id="rId38"/>
    <p:sldId id="304" r:id="rId39"/>
    <p:sldId id="335" r:id="rId40"/>
    <p:sldId id="348" r:id="rId41"/>
    <p:sldId id="349" r:id="rId42"/>
    <p:sldId id="350" r:id="rId43"/>
    <p:sldId id="351" r:id="rId44"/>
    <p:sldId id="352" r:id="rId45"/>
    <p:sldId id="353" r:id="rId46"/>
    <p:sldId id="354" r:id="rId47"/>
    <p:sldId id="355" r:id="rId48"/>
    <p:sldId id="356" r:id="rId49"/>
    <p:sldId id="357"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ECFF"/>
    <a:srgbClr val="99CCFF"/>
    <a:srgbClr val="9966FF"/>
    <a:srgbClr val="CCCCFF"/>
    <a:srgbClr val="FF66CC"/>
    <a:srgbClr val="6666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89" autoAdjust="0"/>
  </p:normalViewPr>
  <p:slideViewPr>
    <p:cSldViewPr>
      <p:cViewPr varScale="1">
        <p:scale>
          <a:sx n="59" d="100"/>
          <a:sy n="59" d="100"/>
        </p:scale>
        <p:origin x="-1578"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1CED087-90BD-4BEF-9E8E-709492422CE6}" type="datetimeFigureOut">
              <a:rPr lang="en-US"/>
              <a:pPr>
                <a:defRPr/>
              </a:pPr>
              <a:t>7/27/2012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7C1A1DB-7F3C-498C-BB0B-74C00A96DE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5DC4D1-D5E9-4DD9-8FDB-19B1AC57ECD2}" type="slidenum">
              <a:rPr lang="en-US" sz="1200"/>
              <a:pPr algn="r"/>
              <a:t>2</a:t>
            </a:fld>
            <a:endParaRPr lang="en-US" sz="1200"/>
          </a:p>
        </p:txBody>
      </p:sp>
      <p:sp>
        <p:nvSpPr>
          <p:cNvPr id="17410" name="Rectangle 2"/>
          <p:cNvSpPr>
            <a:spLocks noGrp="1" noRo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charset="0"/>
              </a:rPr>
              <a:t>We were originally scheduled to give a talk entitled When Did Plate Tectonics Start? but our enthusiasm for doing so was considerably diminished when Jeroen last week gave a talk entitled When Did Plate Tectonics Start?  Instead, given the enthusiasm of a large group to do a project on continental lithosphere evolution we thought we’d take a romp through the history of continental growth models and show the strengths and many weaknesses of these speculations. For my part, I think we need to unlearn a fair bit of what we think we know before we can make progress.  We’ll start by adding a possible connection between heat loss and plate tectonics that hasn’t been covered yet and go on to the interactive portion of the presentation where you the audience get to select models to review. As we wind that up, we’ll introduce a mystery guest to review his recent addition to the fray. Lastly we’ll talk about broadly shared assumptions regarding continental composition and challenges to their plausibility.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3B1E77-6460-42EB-A693-6C5FA13066E6}" type="slidenum">
              <a:rPr lang="en-US" smtClean="0">
                <a:latin typeface="Arial" charset="0"/>
                <a:cs typeface="Arial" charset="0"/>
              </a:rPr>
              <a:pPr fontAlgn="base">
                <a:spcBef>
                  <a:spcPct val="0"/>
                </a:spcBef>
                <a:spcAft>
                  <a:spcPct val="0"/>
                </a:spcAft>
              </a:pPr>
              <a:t>11</a:t>
            </a:fld>
            <a:endParaRPr lang="en-US" smtClean="0">
              <a:latin typeface="Arial" charset="0"/>
              <a:cs typeface="Arial" charset="0"/>
            </a:endParaRPr>
          </a:p>
        </p:txBody>
      </p:sp>
      <p:sp>
        <p:nvSpPr>
          <p:cNvPr id="35842" name="Rectangle 2"/>
          <p:cNvSpPr>
            <a:spLocks noGrp="1" noRo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7608F3-599F-413E-AAED-AB82B153EA31}" type="slidenum">
              <a:rPr lang="en-US" smtClean="0">
                <a:latin typeface="Arial" charset="0"/>
                <a:cs typeface="Arial" charset="0"/>
              </a:rPr>
              <a:pPr fontAlgn="base">
                <a:spcBef>
                  <a:spcPct val="0"/>
                </a:spcBef>
                <a:spcAft>
                  <a:spcPct val="0"/>
                </a:spcAft>
              </a:pPr>
              <a:t>12</a:t>
            </a:fld>
            <a:endParaRPr lang="en-US" smtClean="0">
              <a:latin typeface="Arial" charset="0"/>
              <a:cs typeface="Arial" charset="0"/>
            </a:endParaRPr>
          </a:p>
        </p:txBody>
      </p:sp>
      <p:sp>
        <p:nvSpPr>
          <p:cNvPr id="37890" name="Rectangle 2"/>
          <p:cNvSpPr>
            <a:spLocks noGrp="1" noRo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4E7598-1AAD-4EB9-B4AA-78F61E945A62}" type="slidenum">
              <a:rPr lang="en-US" smtClean="0">
                <a:latin typeface="Arial" charset="0"/>
                <a:cs typeface="Arial" charset="0"/>
              </a:rPr>
              <a:pPr fontAlgn="base">
                <a:spcBef>
                  <a:spcPct val="0"/>
                </a:spcBef>
                <a:spcAft>
                  <a:spcPct val="0"/>
                </a:spcAft>
              </a:pPr>
              <a:t>13</a:t>
            </a:fld>
            <a:endParaRPr lang="en-US" smtClean="0">
              <a:latin typeface="Arial" charset="0"/>
              <a:cs typeface="Arial" charset="0"/>
            </a:endParaRPr>
          </a:p>
        </p:txBody>
      </p:sp>
      <p:sp>
        <p:nvSpPr>
          <p:cNvPr id="39938" name="Rectangle 2"/>
          <p:cNvSpPr>
            <a:spLocks noGrp="1" noRo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C9003F-107C-4BAE-B5FD-0EDD5BB9FF3E}" type="slidenum">
              <a:rPr lang="en-US" smtClean="0">
                <a:latin typeface="Arial" charset="0"/>
                <a:cs typeface="Arial" charset="0"/>
              </a:rPr>
              <a:pPr fontAlgn="base">
                <a:spcBef>
                  <a:spcPct val="0"/>
                </a:spcBef>
                <a:spcAft>
                  <a:spcPct val="0"/>
                </a:spcAft>
              </a:pPr>
              <a:t>14</a:t>
            </a:fld>
            <a:endParaRPr lang="en-US" smtClean="0">
              <a:latin typeface="Arial" charset="0"/>
              <a:cs typeface="Arial" charset="0"/>
            </a:endParaRPr>
          </a:p>
        </p:txBody>
      </p:sp>
      <p:sp>
        <p:nvSpPr>
          <p:cNvPr id="41986" name="Rectangle 2"/>
          <p:cNvSpPr>
            <a:spLocks noGrp="1" noRo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C2D33C-F574-4FA1-9549-4F71DB47D083}" type="slidenum">
              <a:rPr lang="en-US" sz="1200"/>
              <a:pPr algn="r"/>
              <a:t>39</a:t>
            </a:fld>
            <a:endParaRPr lang="en-US" sz="1200"/>
          </a:p>
        </p:txBody>
      </p:sp>
      <p:sp>
        <p:nvSpPr>
          <p:cNvPr id="70658" name="Rectangle 2"/>
          <p:cNvSpPr>
            <a:spLocks noGrp="1" noRot="1" noChangeArrowheads="1" noTextEdit="1"/>
          </p:cNvSpPr>
          <p:nvPr>
            <p:ph type="sldImg"/>
          </p:nvPr>
        </p:nvSpPr>
        <p:spPr bwMode="auto">
          <a:xfrm>
            <a:off x="1144588" y="687388"/>
            <a:ext cx="4568825" cy="3425825"/>
          </a:xfrm>
          <a:noFill/>
          <a:ln>
            <a:solidFill>
              <a:srgbClr val="000000"/>
            </a:solidFill>
            <a:miter lim="800000"/>
            <a:headEnd/>
            <a:tailEnd/>
          </a:ln>
        </p:spPr>
      </p:sp>
      <p:sp>
        <p:nvSpPr>
          <p:cNvPr id="7065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US" smtClean="0"/>
              <a:t>Definitive evidence of subduction in the past is difficult to come by.  A variety of field – geological – relationships are distinctive of convergent margins, but many of these would be expected to be overprinted by later metamorphism of Archean and Hadean rocks.  Exceptions include geochemical signals in volcanic rocks indicative of melting of mantle peridotite fluxed with water from downgoing slabs, and direct evidence of crustal material transported down into the upper mantle at least to the depths of diamond formation.</a:t>
            </a:r>
          </a:p>
        </p:txBody>
      </p:sp>
      <p:sp>
        <p:nvSpPr>
          <p:cNvPr id="7270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B5454A1B-5C2A-467B-9CCF-F50F5B68DC9F}" type="slidenum">
              <a:rPr lang="en-US" sz="1200">
                <a:latin typeface="Calibri" pitchFamily="34" charset="0"/>
              </a:rPr>
              <a:pPr algn="r" defTabSz="457200"/>
              <a:t>40</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US" smtClean="0"/>
              <a:t>An example of the rough life of an old terrane.  Here, the white blocks are a.2.6 Ga pegmatite vein broken and  stretched out in the 4.4 Ga mafic rocks of the Nuvvuagittuq greenstone belt.  The right panel shows large scale folding of the mafic rocks, which have peak metamorphic temperatures of around 650C that developed at 2.6-2.7 Ga, 1.8 Ga after the volcanic rocks were erupted into an Hadean ocean.</a:t>
            </a:r>
          </a:p>
        </p:txBody>
      </p:sp>
      <p:sp>
        <p:nvSpPr>
          <p:cNvPr id="7475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E68E4E8D-5E30-4D37-83AD-4785161A669A}" type="slidenum">
              <a:rPr lang="en-US" sz="1200">
                <a:latin typeface="Calibri" pitchFamily="34" charset="0"/>
              </a:rPr>
              <a:pPr algn="r" defTabSz="457200"/>
              <a:t>41</a:t>
            </a:fld>
            <a:endParaRPr lang="en-U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US" smtClean="0"/>
              <a:t>Wet melting of either basalt or peridotite creates distinctive trace element patterns characterized by  large depletions in high-charge cations like Nb, and large excesses in fluid mobile elements such as Ba, Sr, and particularly Pb.  The extreme end member of such processes are boninites – a distinctive high Mg and high Si magma that shows an unusual pattern of depletion in the middle REE (e.g. Sm) compared to the heavy REE (e.g. Lu).  This commonly is interpreted as evidence that boninites are derived from a mantle source that was previously depleted by melting, but was melted again due to the addition of water contributed to the hot mantle wedge via subduction.</a:t>
            </a:r>
          </a:p>
        </p:txBody>
      </p:sp>
      <p:sp>
        <p:nvSpPr>
          <p:cNvPr id="7680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5A59FEF5-4B9C-4999-92C2-4E9229440145}" type="slidenum">
              <a:rPr lang="en-US" sz="1200">
                <a:latin typeface="Calibri" pitchFamily="34" charset="0"/>
              </a:rPr>
              <a:pPr algn="r" defTabSz="457200"/>
              <a:t>42</a:t>
            </a:fld>
            <a:endParaRPr lang="en-US"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US" smtClean="0"/>
              <a:t>The most common felsic rock type in Archean terranes belongs to the TTG family.  The composition of many TTGs match the composition of melts of subducted basaltic crust, a modern analog of which is high-silica adakites (HSA).  This type of wet basalt melting doesn’t require a subduction zone, but it is consistent with one.</a:t>
            </a:r>
          </a:p>
        </p:txBody>
      </p:sp>
      <p:sp>
        <p:nvSpPr>
          <p:cNvPr id="7885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1D13A486-E258-4CE5-9B78-C072651B1710}" type="slidenum">
              <a:rPr lang="en-US" sz="1200">
                <a:latin typeface="Calibri" pitchFamily="34" charset="0"/>
              </a:rPr>
              <a:pPr algn="r" defTabSz="457200"/>
              <a:t>43</a:t>
            </a:fld>
            <a:endParaRPr lang="en-US"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US" smtClean="0"/>
              <a:t>The 4.4 Ga Nuvvuagittuq greenstone belt consists of a variety of mafic composition rocks, now metamorphosed to amphibolite to granulite grade.  Compositional study suggests that before metamorphism, these rocks were basaltic volcanic rocks with trace element patterns that range from similar to dry tholeiitic basalts (high-Ti compositional type) to rocks consistent with wet parental melts including one group (Depleted low-Ti) that shows the mid to heavy REE depletion characteristic of boniinites.</a:t>
            </a:r>
          </a:p>
        </p:txBody>
      </p:sp>
      <p:sp>
        <p:nvSpPr>
          <p:cNvPr id="808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A549AD46-9BF4-433E-85BA-668487721D33}" type="slidenum">
              <a:rPr lang="en-US" sz="1200">
                <a:latin typeface="Calibri" pitchFamily="34" charset="0"/>
              </a:rPr>
              <a:pPr algn="r" defTabSz="457200"/>
              <a:t>44</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55A9FF-2140-46FF-8557-40EB68BB7DBB}" type="slidenum">
              <a:rPr lang="en-US" smtClean="0">
                <a:latin typeface="Arial" charset="0"/>
                <a:cs typeface="Arial" charset="0"/>
              </a:rPr>
              <a:pPr fontAlgn="base">
                <a:spcBef>
                  <a:spcPct val="0"/>
                </a:spcBef>
                <a:spcAft>
                  <a:spcPct val="0"/>
                </a:spcAft>
              </a:pPr>
              <a:t>3</a:t>
            </a:fld>
            <a:endParaRPr lang="en-US" smtClean="0">
              <a:latin typeface="Arial" charset="0"/>
              <a:cs typeface="Arial" charset="0"/>
            </a:endParaRPr>
          </a:p>
        </p:txBody>
      </p:sp>
      <p:sp>
        <p:nvSpPr>
          <p:cNvPr id="19458" name="Rectangle 2"/>
          <p:cNvSpPr>
            <a:spLocks noGrp="1" noRo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US" smtClean="0"/>
              <a:t>More direct evidence of subduction is the occurrence of crustal material in the deeper upper manlte, for example as inclusions in diamond.  Fe-Ni-Cu sulfides found as inclusions in diamond have sulfur showing non-mass dependent isotope fractionation that can only occur by UV irradiation of SO2 in the atmosphere.  Similarly, other sulfide diamond inclusions show radiogenic Os isotope compositions indicative of the subduction of basalt into the deep upper mantle.  Eclogite diamond inclusions first appear around 3.0 Ga, which has been interpreted as the start of subduction, but this may be a preservation issue.</a:t>
            </a:r>
          </a:p>
        </p:txBody>
      </p:sp>
      <p:sp>
        <p:nvSpPr>
          <p:cNvPr id="8294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853EFB7E-4298-4827-ABA1-1B18334ACDE5}" type="slidenum">
              <a:rPr lang="en-US" sz="1200">
                <a:latin typeface="Calibri" pitchFamily="34" charset="0"/>
              </a:rPr>
              <a:pPr algn="r" defTabSz="457200"/>
              <a:t>45</a:t>
            </a:fld>
            <a:endParaRPr lang="en-US"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457200"/>
            <a:fld id="{17F68C3F-41A9-4D54-A743-2E4FE597AEAD}" type="slidenum">
              <a:rPr lang="en-US" sz="1200">
                <a:latin typeface="Calibri" pitchFamily="34" charset="0"/>
              </a:rPr>
              <a:pPr algn="r" defTabSz="457200"/>
              <a:t>46</a:t>
            </a:fld>
            <a:endParaRPr lang="en-US" sz="1200">
              <a:latin typeface="Calibri" pitchFamily="34" charset="0"/>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US" smtClean="0"/>
              <a:t>Tomography and xenolith studies show circa 200 km thick sections of melt-depleted peridotite beneath Archean cratons.  These lithospheric mantles appear to have been formed in the Archean and have remained attached to the overlying crust since that time.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US" smtClean="0"/>
              <a:t>Re-Os ages of peridotite senoliths from the subdontinental mantle indicate that most of the cratonic lithospheres stabilized primarily between 2.5 and 2.9 Ga.  Is this an indication that the initiation of subduction contributed to lithosphere formation or instead that you could not preserve the evidence of crustal subduction into the mantle until you created the thick long-term stable lithosphere sections that preserve the evidence of subduction?  The younger age peak in the Slave Craton data comes from the deeper section of the lithosphere and reflects the two-layer lithosphere in this area that Barbara showed yesterday.</a:t>
            </a:r>
          </a:p>
        </p:txBody>
      </p:sp>
      <p:sp>
        <p:nvSpPr>
          <p:cNvPr id="8704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B0DDA0BD-BA96-4135-94C9-ECCBEE74C561}" type="slidenum">
              <a:rPr lang="en-US" sz="1200">
                <a:latin typeface="Calibri" pitchFamily="34" charset="0"/>
              </a:rPr>
              <a:pPr algn="r" defTabSz="457200"/>
              <a:t>47</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a:spcBef>
                <a:spcPct val="0"/>
              </a:spcBef>
            </a:pPr>
            <a:r>
              <a:rPr lang="en-US" smtClean="0"/>
              <a:t>One example of a pre 3 Ga subduction event – sulfide inclusions in diamonds from the Panda kimberlite in the Slave Province of northern Canada define a Re-Os isochron of 3.5 Ga age with an initial Os isotopic composition much higher than present in the mantle at the time.  Crust has high Re/Os, and hence will rapidly develop high 187Os/188Os, so a ready explanation here is that the diamond forming fluids were derived from fluid released from subducted crustal materials at 3.5 Ga.</a:t>
            </a:r>
          </a:p>
        </p:txBody>
      </p:sp>
      <p:sp>
        <p:nvSpPr>
          <p:cNvPr id="8909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A261D45E-E0F7-4186-8EF0-225E2A9A9CE9}" type="slidenum">
              <a:rPr lang="en-US" sz="1200">
                <a:latin typeface="Calibri" pitchFamily="34" charset="0"/>
              </a:rPr>
              <a:pPr algn="r" defTabSz="457200"/>
              <a:t>48</a:t>
            </a:fld>
            <a:endParaRPr lang="en-US"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A21530-A082-4F10-AA9D-2B0E9E1038A2}" type="slidenum">
              <a:rPr lang="en-US" sz="1200"/>
              <a:pPr algn="r"/>
              <a:t>49</a:t>
            </a:fld>
            <a:endParaRPr lang="en-US" sz="1200"/>
          </a:p>
        </p:txBody>
      </p:sp>
      <p:sp>
        <p:nvSpPr>
          <p:cNvPr id="92162" name="Rectangle 2"/>
          <p:cNvSpPr>
            <a:spLocks noGrp="1" noRot="1" noChangeArrowheads="1" noTextEdit="1"/>
          </p:cNvSpPr>
          <p:nvPr>
            <p:ph type="sldImg"/>
          </p:nvPr>
        </p:nvSpPr>
        <p:spPr bwMode="auto">
          <a:xfrm>
            <a:off x="1144588" y="687388"/>
            <a:ext cx="4568825" cy="3425825"/>
          </a:xfrm>
          <a:noFill/>
          <a:ln>
            <a:solidFill>
              <a:srgbClr val="000000"/>
            </a:solidFill>
            <a:miter lim="800000"/>
            <a:headEnd/>
            <a:tailEnd/>
          </a:ln>
        </p:spPr>
      </p:sp>
      <p:sp>
        <p:nvSpPr>
          <p:cNvPr id="92163"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BFF7DB-3452-4656-A037-AFA3D2C2EEE1}" type="slidenum">
              <a:rPr lang="en-US" smtClean="0">
                <a:latin typeface="Arial" charset="0"/>
                <a:cs typeface="Arial" charset="0"/>
              </a:rPr>
              <a:pPr fontAlgn="base">
                <a:spcBef>
                  <a:spcPct val="0"/>
                </a:spcBef>
                <a:spcAft>
                  <a:spcPct val="0"/>
                </a:spcAft>
              </a:pPr>
              <a:t>4</a:t>
            </a:fld>
            <a:endParaRPr lang="en-US" smtClean="0">
              <a:latin typeface="Arial" charset="0"/>
              <a:cs typeface="Arial" charset="0"/>
            </a:endParaRPr>
          </a:p>
        </p:txBody>
      </p:sp>
      <p:sp>
        <p:nvSpPr>
          <p:cNvPr id="21506" name="Rectangle 2"/>
          <p:cNvSpPr>
            <a:spLocks noGrp="1" noRo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6B82DD-D55F-4499-B44E-4CF0AE4BA480}" type="slidenum">
              <a:rPr lang="en-US" smtClean="0">
                <a:latin typeface="Arial" charset="0"/>
                <a:cs typeface="Arial" charset="0"/>
              </a:rPr>
              <a:pPr fontAlgn="base">
                <a:spcBef>
                  <a:spcPct val="0"/>
                </a:spcBef>
                <a:spcAft>
                  <a:spcPct val="0"/>
                </a:spcAft>
              </a:pPr>
              <a:t>5</a:t>
            </a:fld>
            <a:endParaRPr lang="en-US" smtClean="0">
              <a:latin typeface="Arial" charset="0"/>
              <a:cs typeface="Arial" charset="0"/>
            </a:endParaRPr>
          </a:p>
        </p:txBody>
      </p:sp>
      <p:sp>
        <p:nvSpPr>
          <p:cNvPr id="23554" name="Rectangle 2"/>
          <p:cNvSpPr>
            <a:spLocks noGrp="1" noRo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229147-F0AD-4CE7-9360-68657FFC7E93}" type="slidenum">
              <a:rPr lang="en-US" smtClean="0">
                <a:latin typeface="Arial" charset="0"/>
                <a:cs typeface="Arial" charset="0"/>
              </a:rPr>
              <a:pPr fontAlgn="base">
                <a:spcBef>
                  <a:spcPct val="0"/>
                </a:spcBef>
                <a:spcAft>
                  <a:spcPct val="0"/>
                </a:spcAft>
              </a:pPr>
              <a:t>6</a:t>
            </a:fld>
            <a:endParaRPr lang="en-US" smtClean="0">
              <a:latin typeface="Arial" charset="0"/>
              <a:cs typeface="Arial" charset="0"/>
            </a:endParaRPr>
          </a:p>
        </p:txBody>
      </p:sp>
      <p:sp>
        <p:nvSpPr>
          <p:cNvPr id="25602" name="Rectangle 2"/>
          <p:cNvSpPr>
            <a:spLocks noGrp="1" noRo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A3E072-2798-4453-8A2E-9DC7230D8BDE}" type="slidenum">
              <a:rPr lang="en-US" smtClean="0">
                <a:latin typeface="Arial" charset="0"/>
                <a:cs typeface="Arial" charset="0"/>
              </a:rPr>
              <a:pPr fontAlgn="base">
                <a:spcBef>
                  <a:spcPct val="0"/>
                </a:spcBef>
                <a:spcAft>
                  <a:spcPct val="0"/>
                </a:spcAft>
              </a:pPr>
              <a:t>7</a:t>
            </a:fld>
            <a:endParaRPr lang="en-US" smtClean="0">
              <a:latin typeface="Arial" charset="0"/>
              <a:cs typeface="Arial" charset="0"/>
            </a:endParaRPr>
          </a:p>
        </p:txBody>
      </p:sp>
      <p:sp>
        <p:nvSpPr>
          <p:cNvPr id="27650" name="Rectangle 2"/>
          <p:cNvSpPr>
            <a:spLocks noGrp="1" noRo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D9C653-5232-44C1-8F87-CEF11A525DF2}" type="slidenum">
              <a:rPr lang="en-US" smtClean="0">
                <a:latin typeface="Arial" charset="0"/>
                <a:cs typeface="Arial" charset="0"/>
              </a:rPr>
              <a:pPr fontAlgn="base">
                <a:spcBef>
                  <a:spcPct val="0"/>
                </a:spcBef>
                <a:spcAft>
                  <a:spcPct val="0"/>
                </a:spcAft>
              </a:pPr>
              <a:t>8</a:t>
            </a:fld>
            <a:endParaRPr lang="en-US" smtClean="0">
              <a:latin typeface="Arial" charset="0"/>
              <a:cs typeface="Arial" charset="0"/>
            </a:endParaRPr>
          </a:p>
        </p:txBody>
      </p:sp>
      <p:sp>
        <p:nvSpPr>
          <p:cNvPr id="29698" name="Rectangle 2"/>
          <p:cNvSpPr>
            <a:spLocks noGrp="1" noRo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9D063B-CB5B-4F7F-AEA7-92F46A3A9626}" type="slidenum">
              <a:rPr lang="en-US" smtClean="0">
                <a:latin typeface="Arial" charset="0"/>
                <a:cs typeface="Arial" charset="0"/>
              </a:rPr>
              <a:pPr fontAlgn="base">
                <a:spcBef>
                  <a:spcPct val="0"/>
                </a:spcBef>
                <a:spcAft>
                  <a:spcPct val="0"/>
                </a:spcAft>
              </a:pPr>
              <a:t>9</a:t>
            </a:fld>
            <a:endParaRPr lang="en-US" smtClean="0">
              <a:latin typeface="Arial" charset="0"/>
              <a:cs typeface="Arial" charset="0"/>
            </a:endParaRPr>
          </a:p>
        </p:txBody>
      </p:sp>
      <p:sp>
        <p:nvSpPr>
          <p:cNvPr id="31746" name="Rectangle 2"/>
          <p:cNvSpPr>
            <a:spLocks noGrp="1" noRo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05825B-73F5-4095-ABB4-8DB04C336251}" type="slidenum">
              <a:rPr lang="en-US" smtClean="0">
                <a:latin typeface="Arial" charset="0"/>
                <a:cs typeface="Arial" charset="0"/>
              </a:rPr>
              <a:pPr fontAlgn="base">
                <a:spcBef>
                  <a:spcPct val="0"/>
                </a:spcBef>
                <a:spcAft>
                  <a:spcPct val="0"/>
                </a:spcAft>
              </a:pPr>
              <a:t>10</a:t>
            </a:fld>
            <a:endParaRPr lang="en-US" smtClean="0">
              <a:latin typeface="Arial" charset="0"/>
              <a:cs typeface="Arial" charset="0"/>
            </a:endParaRPr>
          </a:p>
        </p:txBody>
      </p:sp>
      <p:sp>
        <p:nvSpPr>
          <p:cNvPr id="33794" name="Rectangle 2"/>
          <p:cNvSpPr>
            <a:spLocks noGrp="1" noRo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87D3570-D7EC-4A53-A8BD-F69A81819F31}" type="datetimeFigureOut">
              <a:rPr lang="en-US"/>
              <a:pPr>
                <a:defRPr/>
              </a:pPr>
              <a:t>7/27/2012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A74766-BC17-4CC7-A082-722017B7873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AA8776-911C-4F93-A081-6ADAE3A128B0}" type="datetimeFigureOut">
              <a:rPr lang="en-US"/>
              <a:pPr>
                <a:defRPr/>
              </a:pPr>
              <a:t>7/27/2012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D70A67-7E08-4F7C-A184-02168AE8D3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5D6151-591D-4A52-A7C3-BF4C590625E2}" type="datetimeFigureOut">
              <a:rPr lang="en-US"/>
              <a:pPr>
                <a:defRPr/>
              </a:pPr>
              <a:t>7/27/2012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639299-F4C0-4B15-B7A2-B5D7C643821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rtlCol="0">
            <a:normAutofit/>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0F9D3055-0E52-469F-B617-BA33700A51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8DD459-9846-426A-A56B-DDD77885048A}" type="datetimeFigureOut">
              <a:rPr lang="en-US"/>
              <a:pPr>
                <a:defRPr/>
              </a:pPr>
              <a:t>7/27/2012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CF2814-B454-4B0A-B82D-F220164CA3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F19CAD7-BC56-4603-877E-C24A44817DE8}" type="datetimeFigureOut">
              <a:rPr lang="en-US"/>
              <a:pPr>
                <a:defRPr/>
              </a:pPr>
              <a:t>7/27/2012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B2215A-7634-423B-B3BC-A0A5285CD5A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4BD722B-25E4-457A-8552-196FD0EDB5AA}" type="datetimeFigureOut">
              <a:rPr lang="en-US"/>
              <a:pPr>
                <a:defRPr/>
              </a:pPr>
              <a:t>7/27/2012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E9477C-9FDE-4279-ACD8-77A081D33E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5EF2C0-7145-4A89-8334-AF72C74616CB}" type="datetimeFigureOut">
              <a:rPr lang="en-US"/>
              <a:pPr>
                <a:defRPr/>
              </a:pPr>
              <a:t>7/27/2012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ADE225-C337-4795-85E6-373F8A10411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4FE287-829E-4038-B3A8-10DBE52C3116}" type="datetimeFigureOut">
              <a:rPr lang="en-US"/>
              <a:pPr>
                <a:defRPr/>
              </a:pPr>
              <a:t>7/27/2012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598BA3-74CC-4EB7-8159-7161E497FA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1CC6D04-EEAC-4D85-9C6C-88433B47064C}" type="datetimeFigureOut">
              <a:rPr lang="en-US"/>
              <a:pPr>
                <a:defRPr/>
              </a:pPr>
              <a:t>7/27/2012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0E3135-27C5-4E78-91D6-0EF53E1A543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539B75-4AB4-47D3-AA37-6CD388C6F4D0}" type="datetimeFigureOut">
              <a:rPr lang="en-US"/>
              <a:pPr>
                <a:defRPr/>
              </a:pPr>
              <a:t>7/27/2012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8582C3-94F6-412E-A175-3180C2737A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15CF0B-22E9-4159-8DA4-9337FF6EDE9E}" type="datetimeFigureOut">
              <a:rPr lang="en-US"/>
              <a:pPr>
                <a:defRPr/>
              </a:pPr>
              <a:t>7/27/2012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AC5D08-0264-45CB-AFDE-E15A2A22863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5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2420F2A-85DB-4F60-9842-4CF6F111FE44}" type="datetimeFigureOut">
              <a:rPr lang="en-US"/>
              <a:pPr>
                <a:defRPr/>
              </a:pPr>
              <a:t>7/27/2012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D059C9D-BA58-47B2-82BB-2E125802AB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19.xml"/><Relationship Id="rId3" Type="http://schemas.openxmlformats.org/officeDocument/2006/relationships/slide" Target="slide16.xml"/><Relationship Id="rId7" Type="http://schemas.openxmlformats.org/officeDocument/2006/relationships/slide" Target="slide24.xml"/><Relationship Id="rId12" Type="http://schemas.openxmlformats.org/officeDocument/2006/relationships/slide" Target="slide18.xml"/><Relationship Id="rId2" Type="http://schemas.openxmlformats.org/officeDocument/2006/relationships/image" Target="../media/image3.wmf"/><Relationship Id="rId1" Type="http://schemas.openxmlformats.org/officeDocument/2006/relationships/slideLayout" Target="../slideLayouts/slideLayout12.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slide" Target="slide22.xml"/><Relationship Id="rId15" Type="http://schemas.openxmlformats.org/officeDocument/2006/relationships/slide" Target="slide17.xml"/><Relationship Id="rId10" Type="http://schemas.openxmlformats.org/officeDocument/2006/relationships/slide" Target="slide27.xml"/><Relationship Id="rId4" Type="http://schemas.openxmlformats.org/officeDocument/2006/relationships/slide" Target="slide21.xml"/><Relationship Id="rId9" Type="http://schemas.openxmlformats.org/officeDocument/2006/relationships/slide" Target="slide26.xml"/><Relationship Id="rId14" Type="http://schemas.openxmlformats.org/officeDocument/2006/relationships/slide" Target="slide20.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w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0.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emf"/></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5800" y="152400"/>
            <a:ext cx="7772400" cy="1143000"/>
          </a:xfrm>
        </p:spPr>
        <p:txBody>
          <a:bodyPr/>
          <a:lstStyle/>
          <a:p>
            <a:pPr eaLnBrk="1" hangingPunct="1"/>
            <a:r>
              <a:rPr lang="en-US" sz="3600" smtClean="0"/>
              <a:t>Discontinuous transitions</a:t>
            </a:r>
          </a:p>
        </p:txBody>
      </p:sp>
      <p:sp>
        <p:nvSpPr>
          <p:cNvPr id="32770" name="Line 3"/>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32771" name="Line 4"/>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32772" name="Text Box 5"/>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32773" name="Text Box 6"/>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32774" name="Text Box 7"/>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32775" name="Freeform 8"/>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32776" name="Text Box 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32777" name="Text Box 10"/>
          <p:cNvSpPr txBox="1">
            <a:spLocks noChangeArrowheads="1"/>
          </p:cNvSpPr>
          <p:nvPr/>
        </p:nvSpPr>
        <p:spPr bwMode="auto">
          <a:xfrm>
            <a:off x="3733800" y="3581400"/>
            <a:ext cx="1812925" cy="822325"/>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plate tectonic</a:t>
            </a:r>
          </a:p>
          <a:p>
            <a:r>
              <a:rPr lang="en-US">
                <a:solidFill>
                  <a:schemeClr val="hlink"/>
                </a:solidFill>
                <a:latin typeface="Calibri" pitchFamily="34" charset="0"/>
              </a:rPr>
              <a:t>convection</a:t>
            </a:r>
          </a:p>
        </p:txBody>
      </p:sp>
      <p:sp>
        <p:nvSpPr>
          <p:cNvPr id="32778" name="Text Box 11"/>
          <p:cNvSpPr txBox="1">
            <a:spLocks noChangeArrowheads="1"/>
          </p:cNvSpPr>
          <p:nvPr/>
        </p:nvSpPr>
        <p:spPr bwMode="auto">
          <a:xfrm>
            <a:off x="4800600" y="1524000"/>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32779" name="Freeform 12"/>
          <p:cNvSpPr>
            <a:spLocks/>
          </p:cNvSpPr>
          <p:nvPr/>
        </p:nvSpPr>
        <p:spPr bwMode="auto">
          <a:xfrm>
            <a:off x="6781800" y="1333500"/>
            <a:ext cx="1295400" cy="1790700"/>
          </a:xfrm>
          <a:custGeom>
            <a:avLst/>
            <a:gdLst>
              <a:gd name="T0" fmla="*/ 0 w 816"/>
              <a:gd name="T1" fmla="*/ 2147483647 h 1128"/>
              <a:gd name="T2" fmla="*/ 2147483647 w 816"/>
              <a:gd name="T3" fmla="*/ 2147483647 h 1128"/>
              <a:gd name="T4" fmla="*/ 2147483647 w 816"/>
              <a:gd name="T5" fmla="*/ 2147483647 h 1128"/>
              <a:gd name="T6" fmla="*/ 2147483647 w 816"/>
              <a:gd name="T7" fmla="*/ 2147483647 h 1128"/>
              <a:gd name="T8" fmla="*/ 0 60000 65536"/>
              <a:gd name="T9" fmla="*/ 0 60000 65536"/>
              <a:gd name="T10" fmla="*/ 0 60000 65536"/>
              <a:gd name="T11" fmla="*/ 0 60000 65536"/>
              <a:gd name="T12" fmla="*/ 0 w 816"/>
              <a:gd name="T13" fmla="*/ 0 h 1128"/>
              <a:gd name="T14" fmla="*/ 816 w 816"/>
              <a:gd name="T15" fmla="*/ 1128 h 1128"/>
            </a:gdLst>
            <a:ahLst/>
            <a:cxnLst>
              <a:cxn ang="T8">
                <a:pos x="T0" y="T1"/>
              </a:cxn>
              <a:cxn ang="T9">
                <a:pos x="T2" y="T3"/>
              </a:cxn>
              <a:cxn ang="T10">
                <a:pos x="T4" y="T5"/>
              </a:cxn>
              <a:cxn ang="T11">
                <a:pos x="T6" y="T7"/>
              </a:cxn>
            </a:cxnLst>
            <a:rect l="T12" t="T13" r="T14" b="T15"/>
            <a:pathLst>
              <a:path w="816" h="1128">
                <a:moveTo>
                  <a:pt x="0" y="1128"/>
                </a:moveTo>
                <a:cubicBezTo>
                  <a:pt x="72" y="732"/>
                  <a:pt x="144" y="336"/>
                  <a:pt x="240" y="168"/>
                </a:cubicBezTo>
                <a:cubicBezTo>
                  <a:pt x="336" y="0"/>
                  <a:pt x="480" y="72"/>
                  <a:pt x="576" y="120"/>
                </a:cubicBezTo>
                <a:cubicBezTo>
                  <a:pt x="672" y="168"/>
                  <a:pt x="744" y="312"/>
                  <a:pt x="816" y="456"/>
                </a:cubicBezTo>
              </a:path>
            </a:pathLst>
          </a:custGeom>
          <a:noFill/>
          <a:ln w="28575">
            <a:solidFill>
              <a:srgbClr val="FF0000"/>
            </a:solidFill>
            <a:round/>
            <a:headEnd/>
            <a:tailEnd/>
          </a:ln>
        </p:spPr>
        <p:txBody>
          <a:bodyPr wrap="none" anchor="ctr"/>
          <a:lstStyle/>
          <a:p>
            <a:endParaRPr lang="en-US"/>
          </a:p>
        </p:txBody>
      </p:sp>
      <p:sp>
        <p:nvSpPr>
          <p:cNvPr id="32780" name="Freeform 13"/>
          <p:cNvSpPr>
            <a:spLocks/>
          </p:cNvSpPr>
          <p:nvPr/>
        </p:nvSpPr>
        <p:spPr bwMode="auto">
          <a:xfrm>
            <a:off x="5562600" y="3670300"/>
            <a:ext cx="2362200" cy="444500"/>
          </a:xfrm>
          <a:custGeom>
            <a:avLst/>
            <a:gdLst>
              <a:gd name="T0" fmla="*/ 0 w 1488"/>
              <a:gd name="T1" fmla="*/ 2147483647 h 280"/>
              <a:gd name="T2" fmla="*/ 2147483647 w 1488"/>
              <a:gd name="T3" fmla="*/ 2147483647 h 280"/>
              <a:gd name="T4" fmla="*/ 2147483647 w 1488"/>
              <a:gd name="T5" fmla="*/ 2147483647 h 280"/>
              <a:gd name="T6" fmla="*/ 0 60000 65536"/>
              <a:gd name="T7" fmla="*/ 0 60000 65536"/>
              <a:gd name="T8" fmla="*/ 0 60000 65536"/>
              <a:gd name="T9" fmla="*/ 0 w 1488"/>
              <a:gd name="T10" fmla="*/ 0 h 280"/>
              <a:gd name="T11" fmla="*/ 1488 w 1488"/>
              <a:gd name="T12" fmla="*/ 280 h 280"/>
            </a:gdLst>
            <a:ahLst/>
            <a:cxnLst>
              <a:cxn ang="T6">
                <a:pos x="T0" y="T1"/>
              </a:cxn>
              <a:cxn ang="T7">
                <a:pos x="T2" y="T3"/>
              </a:cxn>
              <a:cxn ang="T8">
                <a:pos x="T4" y="T5"/>
              </a:cxn>
            </a:cxnLst>
            <a:rect l="T9" t="T10" r="T11" b="T12"/>
            <a:pathLst>
              <a:path w="1488" h="280">
                <a:moveTo>
                  <a:pt x="0" y="280"/>
                </a:moveTo>
                <a:cubicBezTo>
                  <a:pt x="332" y="180"/>
                  <a:pt x="664" y="80"/>
                  <a:pt x="912" y="40"/>
                </a:cubicBezTo>
                <a:cubicBezTo>
                  <a:pt x="1160" y="0"/>
                  <a:pt x="1324" y="20"/>
                  <a:pt x="1488" y="40"/>
                </a:cubicBezTo>
              </a:path>
            </a:pathLst>
          </a:custGeom>
          <a:noFill/>
          <a:ln w="28575">
            <a:solidFill>
              <a:schemeClr val="hlink"/>
            </a:solidFill>
            <a:round/>
            <a:headEnd/>
            <a:tailEnd/>
          </a:ln>
        </p:spPr>
        <p:txBody>
          <a:bodyPr wrap="none" anchor="ctr"/>
          <a:lstStyle/>
          <a:p>
            <a:endParaRPr lang="en-US"/>
          </a:p>
        </p:txBody>
      </p:sp>
      <p:sp>
        <p:nvSpPr>
          <p:cNvPr id="32781" name="Freeform 14"/>
          <p:cNvSpPr>
            <a:spLocks/>
          </p:cNvSpPr>
          <p:nvPr/>
        </p:nvSpPr>
        <p:spPr bwMode="auto">
          <a:xfrm>
            <a:off x="4419600" y="4267200"/>
            <a:ext cx="3505200" cy="685800"/>
          </a:xfrm>
          <a:custGeom>
            <a:avLst/>
            <a:gdLst>
              <a:gd name="T0" fmla="*/ 0 w 2208"/>
              <a:gd name="T1" fmla="*/ 2147483647 h 432"/>
              <a:gd name="T2" fmla="*/ 2147483647 w 2208"/>
              <a:gd name="T3" fmla="*/ 2147483647 h 432"/>
              <a:gd name="T4" fmla="*/ 2147483647 w 2208"/>
              <a:gd name="T5" fmla="*/ 0 h 432"/>
              <a:gd name="T6" fmla="*/ 0 60000 65536"/>
              <a:gd name="T7" fmla="*/ 0 60000 65536"/>
              <a:gd name="T8" fmla="*/ 0 60000 65536"/>
              <a:gd name="T9" fmla="*/ 0 w 2208"/>
              <a:gd name="T10" fmla="*/ 0 h 432"/>
              <a:gd name="T11" fmla="*/ 2208 w 2208"/>
              <a:gd name="T12" fmla="*/ 432 h 432"/>
            </a:gdLst>
            <a:ahLst/>
            <a:cxnLst>
              <a:cxn ang="T6">
                <a:pos x="T0" y="T1"/>
              </a:cxn>
              <a:cxn ang="T7">
                <a:pos x="T2" y="T3"/>
              </a:cxn>
              <a:cxn ang="T8">
                <a:pos x="T4" y="T5"/>
              </a:cxn>
            </a:cxnLst>
            <a:rect l="T9" t="T10" r="T11" b="T12"/>
            <a:pathLst>
              <a:path w="2208" h="432">
                <a:moveTo>
                  <a:pt x="0" y="432"/>
                </a:moveTo>
                <a:cubicBezTo>
                  <a:pt x="224" y="300"/>
                  <a:pt x="448" y="168"/>
                  <a:pt x="816" y="96"/>
                </a:cubicBezTo>
                <a:cubicBezTo>
                  <a:pt x="1184" y="24"/>
                  <a:pt x="1696" y="12"/>
                  <a:pt x="2208" y="0"/>
                </a:cubicBezTo>
              </a:path>
            </a:pathLst>
          </a:custGeom>
          <a:noFill/>
          <a:ln w="28575">
            <a:solidFill>
              <a:schemeClr val="folHlink"/>
            </a:solidFill>
            <a:round/>
            <a:headEnd/>
            <a:tailEnd/>
          </a:ln>
        </p:spPr>
        <p:txBody>
          <a:bodyPr wrap="none" anchor="ctr"/>
          <a:lstStyle/>
          <a:p>
            <a:endParaRPr lang="en-US"/>
          </a:p>
        </p:txBody>
      </p:sp>
      <p:sp>
        <p:nvSpPr>
          <p:cNvPr id="32782" name="Text Box 15"/>
          <p:cNvSpPr txBox="1">
            <a:spLocks noChangeArrowheads="1"/>
          </p:cNvSpPr>
          <p:nvPr/>
        </p:nvSpPr>
        <p:spPr bwMode="auto">
          <a:xfrm>
            <a:off x="2743200" y="4419600"/>
            <a:ext cx="1620838" cy="822325"/>
          </a:xfrm>
          <a:prstGeom prst="rect">
            <a:avLst/>
          </a:prstGeom>
          <a:noFill/>
          <a:ln w="9525">
            <a:noFill/>
            <a:miter lim="800000"/>
            <a:headEnd/>
            <a:tailEnd/>
          </a:ln>
        </p:spPr>
        <p:txBody>
          <a:bodyPr wrap="none">
            <a:spAutoFit/>
          </a:bodyPr>
          <a:lstStyle/>
          <a:p>
            <a:r>
              <a:rPr lang="en-US">
                <a:solidFill>
                  <a:schemeClr val="folHlink"/>
                </a:solidFill>
                <a:latin typeface="Calibri" pitchFamily="34" charset="0"/>
              </a:rPr>
              <a:t>stagnant-lid</a:t>
            </a:r>
          </a:p>
          <a:p>
            <a:r>
              <a:rPr lang="en-US">
                <a:solidFill>
                  <a:schemeClr val="folHlink"/>
                </a:solidFill>
                <a:latin typeface="Calibri" pitchFamily="34" charset="0"/>
              </a:rPr>
              <a:t>convection</a:t>
            </a:r>
          </a:p>
        </p:txBody>
      </p:sp>
      <p:sp>
        <p:nvSpPr>
          <p:cNvPr id="32783" name="Line 16"/>
          <p:cNvSpPr>
            <a:spLocks noChangeShapeType="1"/>
          </p:cNvSpPr>
          <p:nvPr/>
        </p:nvSpPr>
        <p:spPr bwMode="auto">
          <a:xfrm>
            <a:off x="2819400" y="3429000"/>
            <a:ext cx="5638800" cy="0"/>
          </a:xfrm>
          <a:prstGeom prst="line">
            <a:avLst/>
          </a:prstGeom>
          <a:noFill/>
          <a:ln w="38100">
            <a:solidFill>
              <a:srgbClr val="FF8000"/>
            </a:solidFill>
            <a:round/>
            <a:headEnd/>
            <a:tailEnd/>
          </a:ln>
        </p:spPr>
        <p:txBody>
          <a:bodyPr wrap="none" anchor="ctr"/>
          <a:lstStyle/>
          <a:p>
            <a:endParaRPr lang="en-US"/>
          </a:p>
        </p:txBody>
      </p:sp>
      <p:sp>
        <p:nvSpPr>
          <p:cNvPr id="32784" name="Text Box 17"/>
          <p:cNvSpPr txBox="1">
            <a:spLocks noChangeArrowheads="1"/>
          </p:cNvSpPr>
          <p:nvPr/>
        </p:nvSpPr>
        <p:spPr bwMode="auto">
          <a:xfrm>
            <a:off x="2879725" y="2955925"/>
            <a:ext cx="2171700" cy="457200"/>
          </a:xfrm>
          <a:prstGeom prst="rect">
            <a:avLst/>
          </a:prstGeom>
          <a:noFill/>
          <a:ln w="9525">
            <a:noFill/>
            <a:miter lim="800000"/>
            <a:headEnd/>
            <a:tailEnd/>
          </a:ln>
        </p:spPr>
        <p:txBody>
          <a:bodyPr wrap="none">
            <a:spAutoFit/>
          </a:bodyPr>
          <a:lstStyle/>
          <a:p>
            <a:r>
              <a:rPr lang="en-US">
                <a:solidFill>
                  <a:srgbClr val="FF8000"/>
                </a:solidFill>
                <a:latin typeface="Calibri" pitchFamily="34" charset="0"/>
              </a:rPr>
              <a:t>Heat Production</a:t>
            </a:r>
          </a:p>
        </p:txBody>
      </p:sp>
      <p:sp>
        <p:nvSpPr>
          <p:cNvPr id="32785" name="AutoShape 18"/>
          <p:cNvSpPr>
            <a:spLocks noChangeArrowheads="1"/>
          </p:cNvSpPr>
          <p:nvPr/>
        </p:nvSpPr>
        <p:spPr bwMode="auto">
          <a:xfrm>
            <a:off x="6629400" y="36576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2786" name="Line 19"/>
          <p:cNvSpPr>
            <a:spLocks noChangeShapeType="1"/>
          </p:cNvSpPr>
          <p:nvPr/>
        </p:nvSpPr>
        <p:spPr bwMode="auto">
          <a:xfrm>
            <a:off x="6781800" y="3810000"/>
            <a:ext cx="0" cy="2057400"/>
          </a:xfrm>
          <a:prstGeom prst="line">
            <a:avLst/>
          </a:prstGeom>
          <a:noFill/>
          <a:ln w="38100">
            <a:solidFill>
              <a:schemeClr val="tx1"/>
            </a:solidFill>
            <a:prstDash val="dash"/>
            <a:round/>
            <a:headEnd/>
            <a:tailEnd/>
          </a:ln>
        </p:spPr>
        <p:txBody>
          <a:bodyPr wrap="none" anchor="ctr"/>
          <a:lstStyle/>
          <a:p>
            <a:endParaRPr lang="en-US"/>
          </a:p>
        </p:txBody>
      </p:sp>
      <p:sp>
        <p:nvSpPr>
          <p:cNvPr id="32787" name="AutoShape 20"/>
          <p:cNvSpPr>
            <a:spLocks noChangeArrowheads="1"/>
          </p:cNvSpPr>
          <p:nvPr/>
        </p:nvSpPr>
        <p:spPr bwMode="auto">
          <a:xfrm>
            <a:off x="6553200" y="3200400"/>
            <a:ext cx="457200" cy="457200"/>
          </a:xfrm>
          <a:prstGeom prst="upDownArrow">
            <a:avLst>
              <a:gd name="adj1" fmla="val 50000"/>
              <a:gd name="adj2" fmla="val 20000"/>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2788" name="Text Box 21"/>
          <p:cNvSpPr txBox="1">
            <a:spLocks noChangeArrowheads="1"/>
          </p:cNvSpPr>
          <p:nvPr/>
        </p:nvSpPr>
        <p:spPr bwMode="auto">
          <a:xfrm>
            <a:off x="7070725" y="2879725"/>
            <a:ext cx="1333500"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transition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5800" y="152400"/>
            <a:ext cx="7772400" cy="1143000"/>
          </a:xfrm>
        </p:spPr>
        <p:txBody>
          <a:bodyPr/>
          <a:lstStyle/>
          <a:p>
            <a:pPr eaLnBrk="1" hangingPunct="1"/>
            <a:r>
              <a:rPr lang="en-US" sz="3600" smtClean="0"/>
              <a:t>Discontinuous transitions</a:t>
            </a:r>
          </a:p>
        </p:txBody>
      </p:sp>
      <p:sp>
        <p:nvSpPr>
          <p:cNvPr id="34818" name="Line 3"/>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34819" name="Line 4"/>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34820" name="Text Box 5"/>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34821" name="Text Box 6"/>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34822" name="Text Box 7"/>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34823" name="Freeform 8"/>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34824" name="Text Box 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34825" name="Text Box 10"/>
          <p:cNvSpPr txBox="1">
            <a:spLocks noChangeArrowheads="1"/>
          </p:cNvSpPr>
          <p:nvPr/>
        </p:nvSpPr>
        <p:spPr bwMode="auto">
          <a:xfrm>
            <a:off x="3733800" y="3581400"/>
            <a:ext cx="1812925" cy="822325"/>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plate tectonic</a:t>
            </a:r>
          </a:p>
          <a:p>
            <a:r>
              <a:rPr lang="en-US">
                <a:solidFill>
                  <a:schemeClr val="hlink"/>
                </a:solidFill>
                <a:latin typeface="Calibri" pitchFamily="34" charset="0"/>
              </a:rPr>
              <a:t>convection</a:t>
            </a:r>
          </a:p>
        </p:txBody>
      </p:sp>
      <p:sp>
        <p:nvSpPr>
          <p:cNvPr id="34826" name="Text Box 11"/>
          <p:cNvSpPr txBox="1">
            <a:spLocks noChangeArrowheads="1"/>
          </p:cNvSpPr>
          <p:nvPr/>
        </p:nvSpPr>
        <p:spPr bwMode="auto">
          <a:xfrm>
            <a:off x="4800600" y="1524000"/>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34827" name="Freeform 12"/>
          <p:cNvSpPr>
            <a:spLocks/>
          </p:cNvSpPr>
          <p:nvPr/>
        </p:nvSpPr>
        <p:spPr bwMode="auto">
          <a:xfrm>
            <a:off x="6781800" y="1333500"/>
            <a:ext cx="1295400" cy="1790700"/>
          </a:xfrm>
          <a:custGeom>
            <a:avLst/>
            <a:gdLst>
              <a:gd name="T0" fmla="*/ 0 w 816"/>
              <a:gd name="T1" fmla="*/ 2147483647 h 1128"/>
              <a:gd name="T2" fmla="*/ 2147483647 w 816"/>
              <a:gd name="T3" fmla="*/ 2147483647 h 1128"/>
              <a:gd name="T4" fmla="*/ 2147483647 w 816"/>
              <a:gd name="T5" fmla="*/ 2147483647 h 1128"/>
              <a:gd name="T6" fmla="*/ 2147483647 w 816"/>
              <a:gd name="T7" fmla="*/ 2147483647 h 1128"/>
              <a:gd name="T8" fmla="*/ 0 60000 65536"/>
              <a:gd name="T9" fmla="*/ 0 60000 65536"/>
              <a:gd name="T10" fmla="*/ 0 60000 65536"/>
              <a:gd name="T11" fmla="*/ 0 60000 65536"/>
              <a:gd name="T12" fmla="*/ 0 w 816"/>
              <a:gd name="T13" fmla="*/ 0 h 1128"/>
              <a:gd name="T14" fmla="*/ 816 w 816"/>
              <a:gd name="T15" fmla="*/ 1128 h 1128"/>
            </a:gdLst>
            <a:ahLst/>
            <a:cxnLst>
              <a:cxn ang="T8">
                <a:pos x="T0" y="T1"/>
              </a:cxn>
              <a:cxn ang="T9">
                <a:pos x="T2" y="T3"/>
              </a:cxn>
              <a:cxn ang="T10">
                <a:pos x="T4" y="T5"/>
              </a:cxn>
              <a:cxn ang="T11">
                <a:pos x="T6" y="T7"/>
              </a:cxn>
            </a:cxnLst>
            <a:rect l="T12" t="T13" r="T14" b="T15"/>
            <a:pathLst>
              <a:path w="816" h="1128">
                <a:moveTo>
                  <a:pt x="0" y="1128"/>
                </a:moveTo>
                <a:cubicBezTo>
                  <a:pt x="72" y="732"/>
                  <a:pt x="144" y="336"/>
                  <a:pt x="240" y="168"/>
                </a:cubicBezTo>
                <a:cubicBezTo>
                  <a:pt x="336" y="0"/>
                  <a:pt x="480" y="72"/>
                  <a:pt x="576" y="120"/>
                </a:cubicBezTo>
                <a:cubicBezTo>
                  <a:pt x="672" y="168"/>
                  <a:pt x="744" y="312"/>
                  <a:pt x="816" y="456"/>
                </a:cubicBezTo>
              </a:path>
            </a:pathLst>
          </a:custGeom>
          <a:noFill/>
          <a:ln w="28575">
            <a:solidFill>
              <a:srgbClr val="FF0000"/>
            </a:solidFill>
            <a:round/>
            <a:headEnd/>
            <a:tailEnd/>
          </a:ln>
        </p:spPr>
        <p:txBody>
          <a:bodyPr wrap="none" anchor="ctr"/>
          <a:lstStyle/>
          <a:p>
            <a:endParaRPr lang="en-US"/>
          </a:p>
        </p:txBody>
      </p:sp>
      <p:sp>
        <p:nvSpPr>
          <p:cNvPr id="34828" name="Freeform 13"/>
          <p:cNvSpPr>
            <a:spLocks/>
          </p:cNvSpPr>
          <p:nvPr/>
        </p:nvSpPr>
        <p:spPr bwMode="auto">
          <a:xfrm>
            <a:off x="5562600" y="3670300"/>
            <a:ext cx="2362200" cy="444500"/>
          </a:xfrm>
          <a:custGeom>
            <a:avLst/>
            <a:gdLst>
              <a:gd name="T0" fmla="*/ 0 w 1488"/>
              <a:gd name="T1" fmla="*/ 2147483647 h 280"/>
              <a:gd name="T2" fmla="*/ 2147483647 w 1488"/>
              <a:gd name="T3" fmla="*/ 2147483647 h 280"/>
              <a:gd name="T4" fmla="*/ 2147483647 w 1488"/>
              <a:gd name="T5" fmla="*/ 2147483647 h 280"/>
              <a:gd name="T6" fmla="*/ 0 60000 65536"/>
              <a:gd name="T7" fmla="*/ 0 60000 65536"/>
              <a:gd name="T8" fmla="*/ 0 60000 65536"/>
              <a:gd name="T9" fmla="*/ 0 w 1488"/>
              <a:gd name="T10" fmla="*/ 0 h 280"/>
              <a:gd name="T11" fmla="*/ 1488 w 1488"/>
              <a:gd name="T12" fmla="*/ 280 h 280"/>
            </a:gdLst>
            <a:ahLst/>
            <a:cxnLst>
              <a:cxn ang="T6">
                <a:pos x="T0" y="T1"/>
              </a:cxn>
              <a:cxn ang="T7">
                <a:pos x="T2" y="T3"/>
              </a:cxn>
              <a:cxn ang="T8">
                <a:pos x="T4" y="T5"/>
              </a:cxn>
            </a:cxnLst>
            <a:rect l="T9" t="T10" r="T11" b="T12"/>
            <a:pathLst>
              <a:path w="1488" h="280">
                <a:moveTo>
                  <a:pt x="0" y="280"/>
                </a:moveTo>
                <a:cubicBezTo>
                  <a:pt x="332" y="180"/>
                  <a:pt x="664" y="80"/>
                  <a:pt x="912" y="40"/>
                </a:cubicBezTo>
                <a:cubicBezTo>
                  <a:pt x="1160" y="0"/>
                  <a:pt x="1324" y="20"/>
                  <a:pt x="1488" y="40"/>
                </a:cubicBezTo>
              </a:path>
            </a:pathLst>
          </a:custGeom>
          <a:noFill/>
          <a:ln w="28575">
            <a:solidFill>
              <a:schemeClr val="hlink"/>
            </a:solidFill>
            <a:round/>
            <a:headEnd/>
            <a:tailEnd/>
          </a:ln>
        </p:spPr>
        <p:txBody>
          <a:bodyPr wrap="none" anchor="ctr"/>
          <a:lstStyle/>
          <a:p>
            <a:endParaRPr lang="en-US"/>
          </a:p>
        </p:txBody>
      </p:sp>
      <p:sp>
        <p:nvSpPr>
          <p:cNvPr id="34829" name="Freeform 14"/>
          <p:cNvSpPr>
            <a:spLocks/>
          </p:cNvSpPr>
          <p:nvPr/>
        </p:nvSpPr>
        <p:spPr bwMode="auto">
          <a:xfrm>
            <a:off x="4419600" y="4267200"/>
            <a:ext cx="3505200" cy="685800"/>
          </a:xfrm>
          <a:custGeom>
            <a:avLst/>
            <a:gdLst>
              <a:gd name="T0" fmla="*/ 0 w 2208"/>
              <a:gd name="T1" fmla="*/ 2147483647 h 432"/>
              <a:gd name="T2" fmla="*/ 2147483647 w 2208"/>
              <a:gd name="T3" fmla="*/ 2147483647 h 432"/>
              <a:gd name="T4" fmla="*/ 2147483647 w 2208"/>
              <a:gd name="T5" fmla="*/ 0 h 432"/>
              <a:gd name="T6" fmla="*/ 0 60000 65536"/>
              <a:gd name="T7" fmla="*/ 0 60000 65536"/>
              <a:gd name="T8" fmla="*/ 0 60000 65536"/>
              <a:gd name="T9" fmla="*/ 0 w 2208"/>
              <a:gd name="T10" fmla="*/ 0 h 432"/>
              <a:gd name="T11" fmla="*/ 2208 w 2208"/>
              <a:gd name="T12" fmla="*/ 432 h 432"/>
            </a:gdLst>
            <a:ahLst/>
            <a:cxnLst>
              <a:cxn ang="T6">
                <a:pos x="T0" y="T1"/>
              </a:cxn>
              <a:cxn ang="T7">
                <a:pos x="T2" y="T3"/>
              </a:cxn>
              <a:cxn ang="T8">
                <a:pos x="T4" y="T5"/>
              </a:cxn>
            </a:cxnLst>
            <a:rect l="T9" t="T10" r="T11" b="T12"/>
            <a:pathLst>
              <a:path w="2208" h="432">
                <a:moveTo>
                  <a:pt x="0" y="432"/>
                </a:moveTo>
                <a:cubicBezTo>
                  <a:pt x="224" y="300"/>
                  <a:pt x="448" y="168"/>
                  <a:pt x="816" y="96"/>
                </a:cubicBezTo>
                <a:cubicBezTo>
                  <a:pt x="1184" y="24"/>
                  <a:pt x="1696" y="12"/>
                  <a:pt x="2208" y="0"/>
                </a:cubicBezTo>
              </a:path>
            </a:pathLst>
          </a:custGeom>
          <a:noFill/>
          <a:ln w="28575">
            <a:solidFill>
              <a:schemeClr val="folHlink"/>
            </a:solidFill>
            <a:round/>
            <a:headEnd/>
            <a:tailEnd/>
          </a:ln>
        </p:spPr>
        <p:txBody>
          <a:bodyPr wrap="none" anchor="ctr"/>
          <a:lstStyle/>
          <a:p>
            <a:endParaRPr lang="en-US"/>
          </a:p>
        </p:txBody>
      </p:sp>
      <p:sp>
        <p:nvSpPr>
          <p:cNvPr id="34830" name="Text Box 15"/>
          <p:cNvSpPr txBox="1">
            <a:spLocks noChangeArrowheads="1"/>
          </p:cNvSpPr>
          <p:nvPr/>
        </p:nvSpPr>
        <p:spPr bwMode="auto">
          <a:xfrm>
            <a:off x="2743200" y="4419600"/>
            <a:ext cx="1620838" cy="822325"/>
          </a:xfrm>
          <a:prstGeom prst="rect">
            <a:avLst/>
          </a:prstGeom>
          <a:noFill/>
          <a:ln w="9525">
            <a:noFill/>
            <a:miter lim="800000"/>
            <a:headEnd/>
            <a:tailEnd/>
          </a:ln>
        </p:spPr>
        <p:txBody>
          <a:bodyPr wrap="none">
            <a:spAutoFit/>
          </a:bodyPr>
          <a:lstStyle/>
          <a:p>
            <a:r>
              <a:rPr lang="en-US">
                <a:solidFill>
                  <a:schemeClr val="folHlink"/>
                </a:solidFill>
                <a:latin typeface="Calibri" pitchFamily="34" charset="0"/>
              </a:rPr>
              <a:t>stagnant-lid</a:t>
            </a:r>
          </a:p>
          <a:p>
            <a:r>
              <a:rPr lang="en-US">
                <a:solidFill>
                  <a:schemeClr val="folHlink"/>
                </a:solidFill>
                <a:latin typeface="Calibri" pitchFamily="34" charset="0"/>
              </a:rPr>
              <a:t>convection</a:t>
            </a:r>
          </a:p>
        </p:txBody>
      </p:sp>
      <p:sp>
        <p:nvSpPr>
          <p:cNvPr id="34831" name="Line 16"/>
          <p:cNvSpPr>
            <a:spLocks noChangeShapeType="1"/>
          </p:cNvSpPr>
          <p:nvPr/>
        </p:nvSpPr>
        <p:spPr bwMode="auto">
          <a:xfrm>
            <a:off x="2819400" y="3429000"/>
            <a:ext cx="5638800" cy="0"/>
          </a:xfrm>
          <a:prstGeom prst="line">
            <a:avLst/>
          </a:prstGeom>
          <a:noFill/>
          <a:ln w="38100">
            <a:solidFill>
              <a:srgbClr val="FF8000"/>
            </a:solidFill>
            <a:round/>
            <a:headEnd/>
            <a:tailEnd/>
          </a:ln>
        </p:spPr>
        <p:txBody>
          <a:bodyPr wrap="none" anchor="ctr"/>
          <a:lstStyle/>
          <a:p>
            <a:endParaRPr lang="en-US"/>
          </a:p>
        </p:txBody>
      </p:sp>
      <p:sp>
        <p:nvSpPr>
          <p:cNvPr id="34832" name="Text Box 17"/>
          <p:cNvSpPr txBox="1">
            <a:spLocks noChangeArrowheads="1"/>
          </p:cNvSpPr>
          <p:nvPr/>
        </p:nvSpPr>
        <p:spPr bwMode="auto">
          <a:xfrm>
            <a:off x="2879725" y="2955925"/>
            <a:ext cx="2171700" cy="457200"/>
          </a:xfrm>
          <a:prstGeom prst="rect">
            <a:avLst/>
          </a:prstGeom>
          <a:noFill/>
          <a:ln w="9525">
            <a:noFill/>
            <a:miter lim="800000"/>
            <a:headEnd/>
            <a:tailEnd/>
          </a:ln>
        </p:spPr>
        <p:txBody>
          <a:bodyPr wrap="none">
            <a:spAutoFit/>
          </a:bodyPr>
          <a:lstStyle/>
          <a:p>
            <a:r>
              <a:rPr lang="en-US">
                <a:solidFill>
                  <a:srgbClr val="FF8000"/>
                </a:solidFill>
                <a:latin typeface="Calibri" pitchFamily="34" charset="0"/>
              </a:rPr>
              <a:t>Heat Production</a:t>
            </a:r>
          </a:p>
        </p:txBody>
      </p:sp>
      <p:sp>
        <p:nvSpPr>
          <p:cNvPr id="34833" name="AutoShape 18"/>
          <p:cNvSpPr>
            <a:spLocks noChangeArrowheads="1"/>
          </p:cNvSpPr>
          <p:nvPr/>
        </p:nvSpPr>
        <p:spPr bwMode="auto">
          <a:xfrm>
            <a:off x="7239000" y="35814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4834" name="Line 19"/>
          <p:cNvSpPr>
            <a:spLocks noChangeShapeType="1"/>
          </p:cNvSpPr>
          <p:nvPr/>
        </p:nvSpPr>
        <p:spPr bwMode="auto">
          <a:xfrm>
            <a:off x="7391400" y="3733800"/>
            <a:ext cx="0" cy="2133600"/>
          </a:xfrm>
          <a:prstGeom prst="line">
            <a:avLst/>
          </a:prstGeom>
          <a:noFill/>
          <a:ln w="38100">
            <a:solidFill>
              <a:schemeClr val="tx1"/>
            </a:solidFill>
            <a:prstDash val="dash"/>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5800" y="152400"/>
            <a:ext cx="7772400" cy="1143000"/>
          </a:xfrm>
        </p:spPr>
        <p:txBody>
          <a:bodyPr/>
          <a:lstStyle/>
          <a:p>
            <a:pPr eaLnBrk="1" hangingPunct="1"/>
            <a:r>
              <a:rPr lang="en-US" sz="3600" smtClean="0"/>
              <a:t>Discontinuous transitions</a:t>
            </a:r>
          </a:p>
        </p:txBody>
      </p:sp>
      <p:sp>
        <p:nvSpPr>
          <p:cNvPr id="36866" name="Line 3"/>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36867" name="Line 4"/>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36868" name="Text Box 5"/>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36869" name="Text Box 6"/>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36870" name="Text Box 7"/>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36871" name="Freeform 8"/>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36872" name="Text Box 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36873" name="Text Box 10"/>
          <p:cNvSpPr txBox="1">
            <a:spLocks noChangeArrowheads="1"/>
          </p:cNvSpPr>
          <p:nvPr/>
        </p:nvSpPr>
        <p:spPr bwMode="auto">
          <a:xfrm>
            <a:off x="3733800" y="3581400"/>
            <a:ext cx="1812925" cy="822325"/>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plate tectonic</a:t>
            </a:r>
          </a:p>
          <a:p>
            <a:r>
              <a:rPr lang="en-US">
                <a:solidFill>
                  <a:schemeClr val="hlink"/>
                </a:solidFill>
                <a:latin typeface="Calibri" pitchFamily="34" charset="0"/>
              </a:rPr>
              <a:t>convection</a:t>
            </a:r>
          </a:p>
        </p:txBody>
      </p:sp>
      <p:sp>
        <p:nvSpPr>
          <p:cNvPr id="36874" name="Text Box 11"/>
          <p:cNvSpPr txBox="1">
            <a:spLocks noChangeArrowheads="1"/>
          </p:cNvSpPr>
          <p:nvPr/>
        </p:nvSpPr>
        <p:spPr bwMode="auto">
          <a:xfrm>
            <a:off x="4800600" y="1524000"/>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36875" name="Freeform 12"/>
          <p:cNvSpPr>
            <a:spLocks/>
          </p:cNvSpPr>
          <p:nvPr/>
        </p:nvSpPr>
        <p:spPr bwMode="auto">
          <a:xfrm>
            <a:off x="6781800" y="1333500"/>
            <a:ext cx="1295400" cy="1790700"/>
          </a:xfrm>
          <a:custGeom>
            <a:avLst/>
            <a:gdLst>
              <a:gd name="T0" fmla="*/ 0 w 816"/>
              <a:gd name="T1" fmla="*/ 2147483647 h 1128"/>
              <a:gd name="T2" fmla="*/ 2147483647 w 816"/>
              <a:gd name="T3" fmla="*/ 2147483647 h 1128"/>
              <a:gd name="T4" fmla="*/ 2147483647 w 816"/>
              <a:gd name="T5" fmla="*/ 2147483647 h 1128"/>
              <a:gd name="T6" fmla="*/ 2147483647 w 816"/>
              <a:gd name="T7" fmla="*/ 2147483647 h 1128"/>
              <a:gd name="T8" fmla="*/ 0 60000 65536"/>
              <a:gd name="T9" fmla="*/ 0 60000 65536"/>
              <a:gd name="T10" fmla="*/ 0 60000 65536"/>
              <a:gd name="T11" fmla="*/ 0 60000 65536"/>
              <a:gd name="T12" fmla="*/ 0 w 816"/>
              <a:gd name="T13" fmla="*/ 0 h 1128"/>
              <a:gd name="T14" fmla="*/ 816 w 816"/>
              <a:gd name="T15" fmla="*/ 1128 h 1128"/>
            </a:gdLst>
            <a:ahLst/>
            <a:cxnLst>
              <a:cxn ang="T8">
                <a:pos x="T0" y="T1"/>
              </a:cxn>
              <a:cxn ang="T9">
                <a:pos x="T2" y="T3"/>
              </a:cxn>
              <a:cxn ang="T10">
                <a:pos x="T4" y="T5"/>
              </a:cxn>
              <a:cxn ang="T11">
                <a:pos x="T6" y="T7"/>
              </a:cxn>
            </a:cxnLst>
            <a:rect l="T12" t="T13" r="T14" b="T15"/>
            <a:pathLst>
              <a:path w="816" h="1128">
                <a:moveTo>
                  <a:pt x="0" y="1128"/>
                </a:moveTo>
                <a:cubicBezTo>
                  <a:pt x="72" y="732"/>
                  <a:pt x="144" y="336"/>
                  <a:pt x="240" y="168"/>
                </a:cubicBezTo>
                <a:cubicBezTo>
                  <a:pt x="336" y="0"/>
                  <a:pt x="480" y="72"/>
                  <a:pt x="576" y="120"/>
                </a:cubicBezTo>
                <a:cubicBezTo>
                  <a:pt x="672" y="168"/>
                  <a:pt x="744" y="312"/>
                  <a:pt x="816" y="456"/>
                </a:cubicBezTo>
              </a:path>
            </a:pathLst>
          </a:custGeom>
          <a:noFill/>
          <a:ln w="28575">
            <a:solidFill>
              <a:srgbClr val="FF0000"/>
            </a:solidFill>
            <a:round/>
            <a:headEnd/>
            <a:tailEnd/>
          </a:ln>
        </p:spPr>
        <p:txBody>
          <a:bodyPr wrap="none" anchor="ctr"/>
          <a:lstStyle/>
          <a:p>
            <a:endParaRPr lang="en-US"/>
          </a:p>
        </p:txBody>
      </p:sp>
      <p:sp>
        <p:nvSpPr>
          <p:cNvPr id="36876" name="Freeform 13"/>
          <p:cNvSpPr>
            <a:spLocks/>
          </p:cNvSpPr>
          <p:nvPr/>
        </p:nvSpPr>
        <p:spPr bwMode="auto">
          <a:xfrm>
            <a:off x="5562600" y="3670300"/>
            <a:ext cx="2362200" cy="444500"/>
          </a:xfrm>
          <a:custGeom>
            <a:avLst/>
            <a:gdLst>
              <a:gd name="T0" fmla="*/ 0 w 1488"/>
              <a:gd name="T1" fmla="*/ 2147483647 h 280"/>
              <a:gd name="T2" fmla="*/ 2147483647 w 1488"/>
              <a:gd name="T3" fmla="*/ 2147483647 h 280"/>
              <a:gd name="T4" fmla="*/ 2147483647 w 1488"/>
              <a:gd name="T5" fmla="*/ 2147483647 h 280"/>
              <a:gd name="T6" fmla="*/ 0 60000 65536"/>
              <a:gd name="T7" fmla="*/ 0 60000 65536"/>
              <a:gd name="T8" fmla="*/ 0 60000 65536"/>
              <a:gd name="T9" fmla="*/ 0 w 1488"/>
              <a:gd name="T10" fmla="*/ 0 h 280"/>
              <a:gd name="T11" fmla="*/ 1488 w 1488"/>
              <a:gd name="T12" fmla="*/ 280 h 280"/>
            </a:gdLst>
            <a:ahLst/>
            <a:cxnLst>
              <a:cxn ang="T6">
                <a:pos x="T0" y="T1"/>
              </a:cxn>
              <a:cxn ang="T7">
                <a:pos x="T2" y="T3"/>
              </a:cxn>
              <a:cxn ang="T8">
                <a:pos x="T4" y="T5"/>
              </a:cxn>
            </a:cxnLst>
            <a:rect l="T9" t="T10" r="T11" b="T12"/>
            <a:pathLst>
              <a:path w="1488" h="280">
                <a:moveTo>
                  <a:pt x="0" y="280"/>
                </a:moveTo>
                <a:cubicBezTo>
                  <a:pt x="332" y="180"/>
                  <a:pt x="664" y="80"/>
                  <a:pt x="912" y="40"/>
                </a:cubicBezTo>
                <a:cubicBezTo>
                  <a:pt x="1160" y="0"/>
                  <a:pt x="1324" y="20"/>
                  <a:pt x="1488" y="40"/>
                </a:cubicBezTo>
              </a:path>
            </a:pathLst>
          </a:custGeom>
          <a:noFill/>
          <a:ln w="28575">
            <a:solidFill>
              <a:schemeClr val="hlink"/>
            </a:solidFill>
            <a:round/>
            <a:headEnd/>
            <a:tailEnd/>
          </a:ln>
        </p:spPr>
        <p:txBody>
          <a:bodyPr wrap="none" anchor="ctr"/>
          <a:lstStyle/>
          <a:p>
            <a:endParaRPr lang="en-US"/>
          </a:p>
        </p:txBody>
      </p:sp>
      <p:sp>
        <p:nvSpPr>
          <p:cNvPr id="36877" name="Freeform 14"/>
          <p:cNvSpPr>
            <a:spLocks/>
          </p:cNvSpPr>
          <p:nvPr/>
        </p:nvSpPr>
        <p:spPr bwMode="auto">
          <a:xfrm>
            <a:off x="4419600" y="4267200"/>
            <a:ext cx="3505200" cy="685800"/>
          </a:xfrm>
          <a:custGeom>
            <a:avLst/>
            <a:gdLst>
              <a:gd name="T0" fmla="*/ 0 w 2208"/>
              <a:gd name="T1" fmla="*/ 2147483647 h 432"/>
              <a:gd name="T2" fmla="*/ 2147483647 w 2208"/>
              <a:gd name="T3" fmla="*/ 2147483647 h 432"/>
              <a:gd name="T4" fmla="*/ 2147483647 w 2208"/>
              <a:gd name="T5" fmla="*/ 0 h 432"/>
              <a:gd name="T6" fmla="*/ 0 60000 65536"/>
              <a:gd name="T7" fmla="*/ 0 60000 65536"/>
              <a:gd name="T8" fmla="*/ 0 60000 65536"/>
              <a:gd name="T9" fmla="*/ 0 w 2208"/>
              <a:gd name="T10" fmla="*/ 0 h 432"/>
              <a:gd name="T11" fmla="*/ 2208 w 2208"/>
              <a:gd name="T12" fmla="*/ 432 h 432"/>
            </a:gdLst>
            <a:ahLst/>
            <a:cxnLst>
              <a:cxn ang="T6">
                <a:pos x="T0" y="T1"/>
              </a:cxn>
              <a:cxn ang="T7">
                <a:pos x="T2" y="T3"/>
              </a:cxn>
              <a:cxn ang="T8">
                <a:pos x="T4" y="T5"/>
              </a:cxn>
            </a:cxnLst>
            <a:rect l="T9" t="T10" r="T11" b="T12"/>
            <a:pathLst>
              <a:path w="2208" h="432">
                <a:moveTo>
                  <a:pt x="0" y="432"/>
                </a:moveTo>
                <a:cubicBezTo>
                  <a:pt x="224" y="300"/>
                  <a:pt x="448" y="168"/>
                  <a:pt x="816" y="96"/>
                </a:cubicBezTo>
                <a:cubicBezTo>
                  <a:pt x="1184" y="24"/>
                  <a:pt x="1696" y="12"/>
                  <a:pt x="2208" y="0"/>
                </a:cubicBezTo>
              </a:path>
            </a:pathLst>
          </a:custGeom>
          <a:noFill/>
          <a:ln w="28575">
            <a:solidFill>
              <a:schemeClr val="folHlink"/>
            </a:solidFill>
            <a:round/>
            <a:headEnd/>
            <a:tailEnd/>
          </a:ln>
        </p:spPr>
        <p:txBody>
          <a:bodyPr wrap="none" anchor="ctr"/>
          <a:lstStyle/>
          <a:p>
            <a:endParaRPr lang="en-US"/>
          </a:p>
        </p:txBody>
      </p:sp>
      <p:sp>
        <p:nvSpPr>
          <p:cNvPr id="36878" name="Text Box 15"/>
          <p:cNvSpPr txBox="1">
            <a:spLocks noChangeArrowheads="1"/>
          </p:cNvSpPr>
          <p:nvPr/>
        </p:nvSpPr>
        <p:spPr bwMode="auto">
          <a:xfrm>
            <a:off x="2743200" y="4419600"/>
            <a:ext cx="1620838" cy="822325"/>
          </a:xfrm>
          <a:prstGeom prst="rect">
            <a:avLst/>
          </a:prstGeom>
          <a:noFill/>
          <a:ln w="9525">
            <a:noFill/>
            <a:miter lim="800000"/>
            <a:headEnd/>
            <a:tailEnd/>
          </a:ln>
        </p:spPr>
        <p:txBody>
          <a:bodyPr wrap="none">
            <a:spAutoFit/>
          </a:bodyPr>
          <a:lstStyle/>
          <a:p>
            <a:r>
              <a:rPr lang="en-US">
                <a:solidFill>
                  <a:schemeClr val="folHlink"/>
                </a:solidFill>
                <a:latin typeface="Calibri" pitchFamily="34" charset="0"/>
              </a:rPr>
              <a:t>stagnant-lid</a:t>
            </a:r>
          </a:p>
          <a:p>
            <a:r>
              <a:rPr lang="en-US">
                <a:solidFill>
                  <a:schemeClr val="folHlink"/>
                </a:solidFill>
                <a:latin typeface="Calibri" pitchFamily="34" charset="0"/>
              </a:rPr>
              <a:t>convection</a:t>
            </a:r>
          </a:p>
        </p:txBody>
      </p:sp>
      <p:sp>
        <p:nvSpPr>
          <p:cNvPr id="36879" name="Line 16"/>
          <p:cNvSpPr>
            <a:spLocks noChangeShapeType="1"/>
          </p:cNvSpPr>
          <p:nvPr/>
        </p:nvSpPr>
        <p:spPr bwMode="auto">
          <a:xfrm>
            <a:off x="2819400" y="3429000"/>
            <a:ext cx="5638800" cy="0"/>
          </a:xfrm>
          <a:prstGeom prst="line">
            <a:avLst/>
          </a:prstGeom>
          <a:noFill/>
          <a:ln w="38100">
            <a:solidFill>
              <a:srgbClr val="FF8000"/>
            </a:solidFill>
            <a:round/>
            <a:headEnd/>
            <a:tailEnd/>
          </a:ln>
        </p:spPr>
        <p:txBody>
          <a:bodyPr wrap="none" anchor="ctr"/>
          <a:lstStyle/>
          <a:p>
            <a:endParaRPr lang="en-US"/>
          </a:p>
        </p:txBody>
      </p:sp>
      <p:sp>
        <p:nvSpPr>
          <p:cNvPr id="36880" name="Text Box 17"/>
          <p:cNvSpPr txBox="1">
            <a:spLocks noChangeArrowheads="1"/>
          </p:cNvSpPr>
          <p:nvPr/>
        </p:nvSpPr>
        <p:spPr bwMode="auto">
          <a:xfrm>
            <a:off x="2879725" y="2955925"/>
            <a:ext cx="2171700" cy="457200"/>
          </a:xfrm>
          <a:prstGeom prst="rect">
            <a:avLst/>
          </a:prstGeom>
          <a:noFill/>
          <a:ln w="9525">
            <a:noFill/>
            <a:miter lim="800000"/>
            <a:headEnd/>
            <a:tailEnd/>
          </a:ln>
        </p:spPr>
        <p:txBody>
          <a:bodyPr wrap="none">
            <a:spAutoFit/>
          </a:bodyPr>
          <a:lstStyle/>
          <a:p>
            <a:r>
              <a:rPr lang="en-US">
                <a:solidFill>
                  <a:srgbClr val="FF8000"/>
                </a:solidFill>
                <a:latin typeface="Calibri" pitchFamily="34" charset="0"/>
              </a:rPr>
              <a:t>Heat Production</a:t>
            </a:r>
          </a:p>
        </p:txBody>
      </p:sp>
      <p:sp>
        <p:nvSpPr>
          <p:cNvPr id="36881" name="AutoShape 18"/>
          <p:cNvSpPr>
            <a:spLocks noChangeArrowheads="1"/>
          </p:cNvSpPr>
          <p:nvPr/>
        </p:nvSpPr>
        <p:spPr bwMode="auto">
          <a:xfrm>
            <a:off x="7772400" y="35814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6882" name="Line 19"/>
          <p:cNvSpPr>
            <a:spLocks noChangeShapeType="1"/>
          </p:cNvSpPr>
          <p:nvPr/>
        </p:nvSpPr>
        <p:spPr bwMode="auto">
          <a:xfrm>
            <a:off x="7924800" y="3733800"/>
            <a:ext cx="0" cy="2133600"/>
          </a:xfrm>
          <a:prstGeom prst="line">
            <a:avLst/>
          </a:prstGeom>
          <a:noFill/>
          <a:ln w="38100">
            <a:solidFill>
              <a:schemeClr val="tx1"/>
            </a:solidFill>
            <a:prstDash val="dash"/>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5800" y="152400"/>
            <a:ext cx="7772400" cy="1143000"/>
          </a:xfrm>
        </p:spPr>
        <p:txBody>
          <a:bodyPr/>
          <a:lstStyle/>
          <a:p>
            <a:pPr eaLnBrk="1" hangingPunct="1"/>
            <a:r>
              <a:rPr lang="en-US" sz="3600" smtClean="0"/>
              <a:t>Discontinuous transitions</a:t>
            </a:r>
          </a:p>
        </p:txBody>
      </p:sp>
      <p:sp>
        <p:nvSpPr>
          <p:cNvPr id="38914" name="Line 3"/>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38915" name="Line 4"/>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38916" name="Text Box 5"/>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38917" name="Text Box 6"/>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38918" name="Text Box 7"/>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38919" name="Freeform 8"/>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38920" name="Text Box 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38921" name="Text Box 10"/>
          <p:cNvSpPr txBox="1">
            <a:spLocks noChangeArrowheads="1"/>
          </p:cNvSpPr>
          <p:nvPr/>
        </p:nvSpPr>
        <p:spPr bwMode="auto">
          <a:xfrm>
            <a:off x="3733800" y="3581400"/>
            <a:ext cx="1812925" cy="822325"/>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plate tectonic</a:t>
            </a:r>
          </a:p>
          <a:p>
            <a:r>
              <a:rPr lang="en-US">
                <a:solidFill>
                  <a:schemeClr val="hlink"/>
                </a:solidFill>
                <a:latin typeface="Calibri" pitchFamily="34" charset="0"/>
              </a:rPr>
              <a:t>convection</a:t>
            </a:r>
          </a:p>
        </p:txBody>
      </p:sp>
      <p:sp>
        <p:nvSpPr>
          <p:cNvPr id="38922" name="Text Box 11"/>
          <p:cNvSpPr txBox="1">
            <a:spLocks noChangeArrowheads="1"/>
          </p:cNvSpPr>
          <p:nvPr/>
        </p:nvSpPr>
        <p:spPr bwMode="auto">
          <a:xfrm>
            <a:off x="4800600" y="1524000"/>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38923" name="Freeform 12"/>
          <p:cNvSpPr>
            <a:spLocks/>
          </p:cNvSpPr>
          <p:nvPr/>
        </p:nvSpPr>
        <p:spPr bwMode="auto">
          <a:xfrm>
            <a:off x="6781800" y="1333500"/>
            <a:ext cx="1295400" cy="1790700"/>
          </a:xfrm>
          <a:custGeom>
            <a:avLst/>
            <a:gdLst>
              <a:gd name="T0" fmla="*/ 0 w 816"/>
              <a:gd name="T1" fmla="*/ 2147483647 h 1128"/>
              <a:gd name="T2" fmla="*/ 2147483647 w 816"/>
              <a:gd name="T3" fmla="*/ 2147483647 h 1128"/>
              <a:gd name="T4" fmla="*/ 2147483647 w 816"/>
              <a:gd name="T5" fmla="*/ 2147483647 h 1128"/>
              <a:gd name="T6" fmla="*/ 2147483647 w 816"/>
              <a:gd name="T7" fmla="*/ 2147483647 h 1128"/>
              <a:gd name="T8" fmla="*/ 0 60000 65536"/>
              <a:gd name="T9" fmla="*/ 0 60000 65536"/>
              <a:gd name="T10" fmla="*/ 0 60000 65536"/>
              <a:gd name="T11" fmla="*/ 0 60000 65536"/>
              <a:gd name="T12" fmla="*/ 0 w 816"/>
              <a:gd name="T13" fmla="*/ 0 h 1128"/>
              <a:gd name="T14" fmla="*/ 816 w 816"/>
              <a:gd name="T15" fmla="*/ 1128 h 1128"/>
            </a:gdLst>
            <a:ahLst/>
            <a:cxnLst>
              <a:cxn ang="T8">
                <a:pos x="T0" y="T1"/>
              </a:cxn>
              <a:cxn ang="T9">
                <a:pos x="T2" y="T3"/>
              </a:cxn>
              <a:cxn ang="T10">
                <a:pos x="T4" y="T5"/>
              </a:cxn>
              <a:cxn ang="T11">
                <a:pos x="T6" y="T7"/>
              </a:cxn>
            </a:cxnLst>
            <a:rect l="T12" t="T13" r="T14" b="T15"/>
            <a:pathLst>
              <a:path w="816" h="1128">
                <a:moveTo>
                  <a:pt x="0" y="1128"/>
                </a:moveTo>
                <a:cubicBezTo>
                  <a:pt x="72" y="732"/>
                  <a:pt x="144" y="336"/>
                  <a:pt x="240" y="168"/>
                </a:cubicBezTo>
                <a:cubicBezTo>
                  <a:pt x="336" y="0"/>
                  <a:pt x="480" y="72"/>
                  <a:pt x="576" y="120"/>
                </a:cubicBezTo>
                <a:cubicBezTo>
                  <a:pt x="672" y="168"/>
                  <a:pt x="744" y="312"/>
                  <a:pt x="816" y="456"/>
                </a:cubicBezTo>
              </a:path>
            </a:pathLst>
          </a:custGeom>
          <a:noFill/>
          <a:ln w="28575">
            <a:solidFill>
              <a:srgbClr val="FF0000"/>
            </a:solidFill>
            <a:round/>
            <a:headEnd/>
            <a:tailEnd/>
          </a:ln>
        </p:spPr>
        <p:txBody>
          <a:bodyPr wrap="none" anchor="ctr"/>
          <a:lstStyle/>
          <a:p>
            <a:endParaRPr lang="en-US"/>
          </a:p>
        </p:txBody>
      </p:sp>
      <p:sp>
        <p:nvSpPr>
          <p:cNvPr id="38924" name="Freeform 13"/>
          <p:cNvSpPr>
            <a:spLocks/>
          </p:cNvSpPr>
          <p:nvPr/>
        </p:nvSpPr>
        <p:spPr bwMode="auto">
          <a:xfrm>
            <a:off x="5562600" y="3670300"/>
            <a:ext cx="2362200" cy="444500"/>
          </a:xfrm>
          <a:custGeom>
            <a:avLst/>
            <a:gdLst>
              <a:gd name="T0" fmla="*/ 0 w 1488"/>
              <a:gd name="T1" fmla="*/ 2147483647 h 280"/>
              <a:gd name="T2" fmla="*/ 2147483647 w 1488"/>
              <a:gd name="T3" fmla="*/ 2147483647 h 280"/>
              <a:gd name="T4" fmla="*/ 2147483647 w 1488"/>
              <a:gd name="T5" fmla="*/ 2147483647 h 280"/>
              <a:gd name="T6" fmla="*/ 0 60000 65536"/>
              <a:gd name="T7" fmla="*/ 0 60000 65536"/>
              <a:gd name="T8" fmla="*/ 0 60000 65536"/>
              <a:gd name="T9" fmla="*/ 0 w 1488"/>
              <a:gd name="T10" fmla="*/ 0 h 280"/>
              <a:gd name="T11" fmla="*/ 1488 w 1488"/>
              <a:gd name="T12" fmla="*/ 280 h 280"/>
            </a:gdLst>
            <a:ahLst/>
            <a:cxnLst>
              <a:cxn ang="T6">
                <a:pos x="T0" y="T1"/>
              </a:cxn>
              <a:cxn ang="T7">
                <a:pos x="T2" y="T3"/>
              </a:cxn>
              <a:cxn ang="T8">
                <a:pos x="T4" y="T5"/>
              </a:cxn>
            </a:cxnLst>
            <a:rect l="T9" t="T10" r="T11" b="T12"/>
            <a:pathLst>
              <a:path w="1488" h="280">
                <a:moveTo>
                  <a:pt x="0" y="280"/>
                </a:moveTo>
                <a:cubicBezTo>
                  <a:pt x="332" y="180"/>
                  <a:pt x="664" y="80"/>
                  <a:pt x="912" y="40"/>
                </a:cubicBezTo>
                <a:cubicBezTo>
                  <a:pt x="1160" y="0"/>
                  <a:pt x="1324" y="20"/>
                  <a:pt x="1488" y="40"/>
                </a:cubicBezTo>
              </a:path>
            </a:pathLst>
          </a:custGeom>
          <a:noFill/>
          <a:ln w="28575">
            <a:solidFill>
              <a:schemeClr val="hlink"/>
            </a:solidFill>
            <a:round/>
            <a:headEnd/>
            <a:tailEnd/>
          </a:ln>
        </p:spPr>
        <p:txBody>
          <a:bodyPr wrap="none" anchor="ctr"/>
          <a:lstStyle/>
          <a:p>
            <a:endParaRPr lang="en-US"/>
          </a:p>
        </p:txBody>
      </p:sp>
      <p:sp>
        <p:nvSpPr>
          <p:cNvPr id="38925" name="Freeform 14"/>
          <p:cNvSpPr>
            <a:spLocks/>
          </p:cNvSpPr>
          <p:nvPr/>
        </p:nvSpPr>
        <p:spPr bwMode="auto">
          <a:xfrm>
            <a:off x="4419600" y="4267200"/>
            <a:ext cx="3505200" cy="685800"/>
          </a:xfrm>
          <a:custGeom>
            <a:avLst/>
            <a:gdLst>
              <a:gd name="T0" fmla="*/ 0 w 2208"/>
              <a:gd name="T1" fmla="*/ 2147483647 h 432"/>
              <a:gd name="T2" fmla="*/ 2147483647 w 2208"/>
              <a:gd name="T3" fmla="*/ 2147483647 h 432"/>
              <a:gd name="T4" fmla="*/ 2147483647 w 2208"/>
              <a:gd name="T5" fmla="*/ 0 h 432"/>
              <a:gd name="T6" fmla="*/ 0 60000 65536"/>
              <a:gd name="T7" fmla="*/ 0 60000 65536"/>
              <a:gd name="T8" fmla="*/ 0 60000 65536"/>
              <a:gd name="T9" fmla="*/ 0 w 2208"/>
              <a:gd name="T10" fmla="*/ 0 h 432"/>
              <a:gd name="T11" fmla="*/ 2208 w 2208"/>
              <a:gd name="T12" fmla="*/ 432 h 432"/>
            </a:gdLst>
            <a:ahLst/>
            <a:cxnLst>
              <a:cxn ang="T6">
                <a:pos x="T0" y="T1"/>
              </a:cxn>
              <a:cxn ang="T7">
                <a:pos x="T2" y="T3"/>
              </a:cxn>
              <a:cxn ang="T8">
                <a:pos x="T4" y="T5"/>
              </a:cxn>
            </a:cxnLst>
            <a:rect l="T9" t="T10" r="T11" b="T12"/>
            <a:pathLst>
              <a:path w="2208" h="432">
                <a:moveTo>
                  <a:pt x="0" y="432"/>
                </a:moveTo>
                <a:cubicBezTo>
                  <a:pt x="224" y="300"/>
                  <a:pt x="448" y="168"/>
                  <a:pt x="816" y="96"/>
                </a:cubicBezTo>
                <a:cubicBezTo>
                  <a:pt x="1184" y="24"/>
                  <a:pt x="1696" y="12"/>
                  <a:pt x="2208" y="0"/>
                </a:cubicBezTo>
              </a:path>
            </a:pathLst>
          </a:custGeom>
          <a:noFill/>
          <a:ln w="28575">
            <a:solidFill>
              <a:schemeClr val="folHlink"/>
            </a:solidFill>
            <a:round/>
            <a:headEnd/>
            <a:tailEnd/>
          </a:ln>
        </p:spPr>
        <p:txBody>
          <a:bodyPr wrap="none" anchor="ctr"/>
          <a:lstStyle/>
          <a:p>
            <a:endParaRPr lang="en-US"/>
          </a:p>
        </p:txBody>
      </p:sp>
      <p:sp>
        <p:nvSpPr>
          <p:cNvPr id="38926" name="Text Box 15"/>
          <p:cNvSpPr txBox="1">
            <a:spLocks noChangeArrowheads="1"/>
          </p:cNvSpPr>
          <p:nvPr/>
        </p:nvSpPr>
        <p:spPr bwMode="auto">
          <a:xfrm>
            <a:off x="2743200" y="4419600"/>
            <a:ext cx="1620838" cy="822325"/>
          </a:xfrm>
          <a:prstGeom prst="rect">
            <a:avLst/>
          </a:prstGeom>
          <a:noFill/>
          <a:ln w="9525">
            <a:noFill/>
            <a:miter lim="800000"/>
            <a:headEnd/>
            <a:tailEnd/>
          </a:ln>
        </p:spPr>
        <p:txBody>
          <a:bodyPr wrap="none">
            <a:spAutoFit/>
          </a:bodyPr>
          <a:lstStyle/>
          <a:p>
            <a:r>
              <a:rPr lang="en-US">
                <a:solidFill>
                  <a:schemeClr val="folHlink"/>
                </a:solidFill>
                <a:latin typeface="Calibri" pitchFamily="34" charset="0"/>
              </a:rPr>
              <a:t>stagnant-lid</a:t>
            </a:r>
          </a:p>
          <a:p>
            <a:r>
              <a:rPr lang="en-US">
                <a:solidFill>
                  <a:schemeClr val="folHlink"/>
                </a:solidFill>
                <a:latin typeface="Calibri" pitchFamily="34" charset="0"/>
              </a:rPr>
              <a:t>convection</a:t>
            </a:r>
          </a:p>
        </p:txBody>
      </p:sp>
      <p:sp>
        <p:nvSpPr>
          <p:cNvPr id="38927" name="Line 16"/>
          <p:cNvSpPr>
            <a:spLocks noChangeShapeType="1"/>
          </p:cNvSpPr>
          <p:nvPr/>
        </p:nvSpPr>
        <p:spPr bwMode="auto">
          <a:xfrm>
            <a:off x="2819400" y="3429000"/>
            <a:ext cx="5638800" cy="0"/>
          </a:xfrm>
          <a:prstGeom prst="line">
            <a:avLst/>
          </a:prstGeom>
          <a:noFill/>
          <a:ln w="38100">
            <a:solidFill>
              <a:srgbClr val="FF8000"/>
            </a:solidFill>
            <a:round/>
            <a:headEnd/>
            <a:tailEnd/>
          </a:ln>
        </p:spPr>
        <p:txBody>
          <a:bodyPr wrap="none" anchor="ctr"/>
          <a:lstStyle/>
          <a:p>
            <a:endParaRPr lang="en-US"/>
          </a:p>
        </p:txBody>
      </p:sp>
      <p:sp>
        <p:nvSpPr>
          <p:cNvPr id="38928" name="Text Box 17"/>
          <p:cNvSpPr txBox="1">
            <a:spLocks noChangeArrowheads="1"/>
          </p:cNvSpPr>
          <p:nvPr/>
        </p:nvSpPr>
        <p:spPr bwMode="auto">
          <a:xfrm>
            <a:off x="2879725" y="2955925"/>
            <a:ext cx="2171700" cy="457200"/>
          </a:xfrm>
          <a:prstGeom prst="rect">
            <a:avLst/>
          </a:prstGeom>
          <a:noFill/>
          <a:ln w="9525">
            <a:noFill/>
            <a:miter lim="800000"/>
            <a:headEnd/>
            <a:tailEnd/>
          </a:ln>
        </p:spPr>
        <p:txBody>
          <a:bodyPr wrap="none">
            <a:spAutoFit/>
          </a:bodyPr>
          <a:lstStyle/>
          <a:p>
            <a:r>
              <a:rPr lang="en-US">
                <a:solidFill>
                  <a:srgbClr val="FF8000"/>
                </a:solidFill>
                <a:latin typeface="Calibri" pitchFamily="34" charset="0"/>
              </a:rPr>
              <a:t>Heat Production</a:t>
            </a:r>
          </a:p>
        </p:txBody>
      </p:sp>
      <p:sp>
        <p:nvSpPr>
          <p:cNvPr id="38929" name="AutoShape 18"/>
          <p:cNvSpPr>
            <a:spLocks noChangeArrowheads="1"/>
          </p:cNvSpPr>
          <p:nvPr/>
        </p:nvSpPr>
        <p:spPr bwMode="auto">
          <a:xfrm>
            <a:off x="7772400" y="16002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8930" name="Line 19"/>
          <p:cNvSpPr>
            <a:spLocks noChangeShapeType="1"/>
          </p:cNvSpPr>
          <p:nvPr/>
        </p:nvSpPr>
        <p:spPr bwMode="auto">
          <a:xfrm>
            <a:off x="7924800" y="1752600"/>
            <a:ext cx="0" cy="4114800"/>
          </a:xfrm>
          <a:prstGeom prst="line">
            <a:avLst/>
          </a:prstGeom>
          <a:noFill/>
          <a:ln w="38100">
            <a:solidFill>
              <a:schemeClr val="tx1"/>
            </a:solidFill>
            <a:prstDash val="dash"/>
            <a:round/>
            <a:headEnd/>
            <a:tailEnd/>
          </a:ln>
        </p:spPr>
        <p:txBody>
          <a:bodyPr wrap="none" anchor="ctr"/>
          <a:lstStyle/>
          <a:p>
            <a:endParaRPr lang="en-US"/>
          </a:p>
        </p:txBody>
      </p:sp>
      <p:sp>
        <p:nvSpPr>
          <p:cNvPr id="38931" name="AutoShape 20"/>
          <p:cNvSpPr>
            <a:spLocks noChangeArrowheads="1"/>
          </p:cNvSpPr>
          <p:nvPr/>
        </p:nvSpPr>
        <p:spPr bwMode="auto">
          <a:xfrm>
            <a:off x="7620000" y="1828800"/>
            <a:ext cx="533400" cy="1905000"/>
          </a:xfrm>
          <a:prstGeom prst="upDownArrow">
            <a:avLst>
              <a:gd name="adj1" fmla="val 50000"/>
              <a:gd name="adj2" fmla="val 71429"/>
            </a:avLst>
          </a:prstGeom>
          <a:solidFill>
            <a:srgbClr val="FF0000"/>
          </a:solidFill>
          <a:ln w="9525">
            <a:solidFill>
              <a:schemeClr val="tx1"/>
            </a:solidFill>
            <a:miter lim="800000"/>
            <a:headEnd/>
            <a:tailEnd/>
          </a:ln>
        </p:spPr>
        <p:txBody>
          <a:bodyPr wrap="none" anchor="ctr"/>
          <a:lstStyle/>
          <a:p>
            <a:endParaRPr lang="en-US">
              <a:latin typeface="Calibri" pitchFamily="34" charset="0"/>
            </a:endParaRPr>
          </a:p>
        </p:txBody>
      </p:sp>
      <p:sp>
        <p:nvSpPr>
          <p:cNvPr id="38932" name="Text Box 21"/>
          <p:cNvSpPr txBox="1">
            <a:spLocks noChangeArrowheads="1"/>
          </p:cNvSpPr>
          <p:nvPr/>
        </p:nvSpPr>
        <p:spPr bwMode="auto">
          <a:xfrm>
            <a:off x="7886700" y="3810000"/>
            <a:ext cx="1333500"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transition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09600" y="228600"/>
            <a:ext cx="7924800" cy="1143000"/>
          </a:xfrm>
        </p:spPr>
        <p:txBody>
          <a:bodyPr/>
          <a:lstStyle/>
          <a:p>
            <a:pPr eaLnBrk="1" hangingPunct="1"/>
            <a:r>
              <a:rPr lang="en-US" sz="3600" smtClean="0"/>
              <a:t>Do such discontinuous transitions occur?</a:t>
            </a:r>
          </a:p>
        </p:txBody>
      </p:sp>
      <p:grpSp>
        <p:nvGrpSpPr>
          <p:cNvPr id="40962" name="Group 4"/>
          <p:cNvGrpSpPr>
            <a:grpSpLocks noChangeAspect="1"/>
          </p:cNvGrpSpPr>
          <p:nvPr/>
        </p:nvGrpSpPr>
        <p:grpSpPr bwMode="auto">
          <a:xfrm>
            <a:off x="3124200" y="2166938"/>
            <a:ext cx="5495925" cy="4081462"/>
            <a:chOff x="4032" y="2064"/>
            <a:chExt cx="2694" cy="2001"/>
          </a:xfrm>
        </p:grpSpPr>
        <p:pic>
          <p:nvPicPr>
            <p:cNvPr id="40964" name="Picture 5"/>
            <p:cNvPicPr>
              <a:picLocks noChangeAspect="1" noChangeArrowheads="1"/>
            </p:cNvPicPr>
            <p:nvPr/>
          </p:nvPicPr>
          <p:blipFill>
            <a:blip r:embed="rId3"/>
            <a:srcRect/>
            <a:stretch>
              <a:fillRect/>
            </a:stretch>
          </p:blipFill>
          <p:spPr bwMode="auto">
            <a:xfrm>
              <a:off x="4032" y="2064"/>
              <a:ext cx="2694" cy="2001"/>
            </a:xfrm>
            <a:prstGeom prst="rect">
              <a:avLst/>
            </a:prstGeom>
            <a:noFill/>
            <a:ln w="9525">
              <a:noFill/>
              <a:miter lim="800000"/>
              <a:headEnd/>
              <a:tailEnd/>
            </a:ln>
          </p:spPr>
        </p:pic>
        <p:sp>
          <p:nvSpPr>
            <p:cNvPr id="40965" name="Rectangle 6"/>
            <p:cNvSpPr>
              <a:spLocks noChangeAspect="1" noChangeArrowheads="1"/>
            </p:cNvSpPr>
            <p:nvPr/>
          </p:nvSpPr>
          <p:spPr bwMode="auto">
            <a:xfrm>
              <a:off x="4608" y="2110"/>
              <a:ext cx="485" cy="149"/>
            </a:xfrm>
            <a:prstGeom prst="rect">
              <a:avLst/>
            </a:prstGeom>
            <a:noFill/>
            <a:ln w="9525">
              <a:noFill/>
              <a:miter lim="800000"/>
              <a:headEnd/>
              <a:tailEnd/>
            </a:ln>
          </p:spPr>
          <p:txBody>
            <a:bodyPr wrap="none">
              <a:spAutoFit/>
            </a:bodyPr>
            <a:lstStyle/>
            <a:p>
              <a:r>
                <a:rPr lang="en-US" sz="1400" b="1">
                  <a:latin typeface="Times New Roman" pitchFamily="18" charset="0"/>
                  <a:cs typeface="Times New Roman" pitchFamily="18" charset="0"/>
                </a:rPr>
                <a:t>Sleep 2000</a:t>
              </a:r>
            </a:p>
          </p:txBody>
        </p:sp>
      </p:grpSp>
      <p:sp>
        <p:nvSpPr>
          <p:cNvPr id="41987" name="Rectangle 15"/>
          <p:cNvSpPr>
            <a:spLocks noGrp="1" noChangeArrowheads="1"/>
          </p:cNvSpPr>
          <p:nvPr>
            <p:ph type="body" idx="1"/>
          </p:nvPr>
        </p:nvSpPr>
        <p:spPr>
          <a:xfrm>
            <a:off x="381000" y="2971800"/>
            <a:ext cx="2667000" cy="838200"/>
          </a:xfrm>
        </p:spPr>
        <p:txBody>
          <a:bodyPr/>
          <a:lstStyle/>
          <a:p>
            <a:pPr eaLnBrk="1" hangingPunct="1">
              <a:spcBef>
                <a:spcPct val="0"/>
              </a:spcBef>
              <a:spcAft>
                <a:spcPct val="50000"/>
              </a:spcAft>
            </a:pPr>
            <a:r>
              <a:rPr lang="en-US" sz="2600" smtClean="0"/>
              <a:t>Uhh…maybe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0" y="76200"/>
            <a:ext cx="9144000" cy="914400"/>
          </a:xfrm>
        </p:spPr>
        <p:txBody>
          <a:bodyPr/>
          <a:lstStyle/>
          <a:p>
            <a:pPr eaLnBrk="1" hangingPunct="1"/>
            <a:r>
              <a:rPr lang="en-US" sz="3600" smtClean="0"/>
              <a:t>Continental Crust Growth Models</a:t>
            </a:r>
          </a:p>
        </p:txBody>
      </p:sp>
      <p:pic>
        <p:nvPicPr>
          <p:cNvPr id="43010" name="Picture 3"/>
          <p:cNvPicPr>
            <a:picLocks noChangeAspect="1" noChangeArrowheads="1"/>
          </p:cNvPicPr>
          <p:nvPr/>
        </p:nvPicPr>
        <p:blipFill>
          <a:blip r:embed="rId2"/>
          <a:srcRect/>
          <a:stretch>
            <a:fillRect/>
          </a:stretch>
        </p:blipFill>
        <p:spPr bwMode="auto">
          <a:xfrm>
            <a:off x="838200" y="1066800"/>
            <a:ext cx="7486650" cy="5461000"/>
          </a:xfrm>
          <a:prstGeom prst="rect">
            <a:avLst/>
          </a:prstGeom>
          <a:noFill/>
          <a:ln w="9525">
            <a:noFill/>
            <a:miter lim="800000"/>
            <a:headEnd/>
            <a:tailEnd/>
          </a:ln>
        </p:spPr>
      </p:pic>
      <p:sp>
        <p:nvSpPr>
          <p:cNvPr id="43011" name="Rectangle 4"/>
          <p:cNvSpPr>
            <a:spLocks noChangeArrowheads="1"/>
          </p:cNvSpPr>
          <p:nvPr/>
        </p:nvSpPr>
        <p:spPr bwMode="auto">
          <a:xfrm>
            <a:off x="6153150" y="6272213"/>
            <a:ext cx="1595438" cy="336550"/>
          </a:xfrm>
          <a:prstGeom prst="rect">
            <a:avLst/>
          </a:prstGeom>
          <a:noFill/>
          <a:ln w="9525">
            <a:noFill/>
            <a:miter lim="800000"/>
            <a:headEnd/>
            <a:tailEnd/>
          </a:ln>
        </p:spPr>
        <p:txBody>
          <a:bodyPr wrap="none">
            <a:spAutoFit/>
          </a:bodyPr>
          <a:lstStyle/>
          <a:p>
            <a:r>
              <a:rPr lang="en-AU" sz="1600">
                <a:latin typeface="Calibri" pitchFamily="34" charset="0"/>
              </a:rPr>
              <a:t>Harrison (2009)</a:t>
            </a:r>
            <a:endParaRPr lang="en-US" sz="1600">
              <a:latin typeface="Calibri" pitchFamily="34" charset="0"/>
            </a:endParaRPr>
          </a:p>
        </p:txBody>
      </p:sp>
      <p:sp>
        <p:nvSpPr>
          <p:cNvPr id="43012" name="Oval 5">
            <a:hlinkClick r:id="rId3" action="ppaction://hlinksldjump"/>
          </p:cNvPr>
          <p:cNvSpPr>
            <a:spLocks noChangeArrowheads="1"/>
          </p:cNvSpPr>
          <p:nvPr/>
        </p:nvSpPr>
        <p:spPr bwMode="auto">
          <a:xfrm>
            <a:off x="6918325" y="3371850"/>
            <a:ext cx="152400" cy="152400"/>
          </a:xfrm>
          <a:prstGeom prst="ellipse">
            <a:avLst/>
          </a:prstGeom>
          <a:solidFill>
            <a:srgbClr val="FF0066"/>
          </a:solidFill>
          <a:ln w="9525">
            <a:noFill/>
            <a:round/>
            <a:headEnd/>
            <a:tailEnd/>
          </a:ln>
        </p:spPr>
        <p:txBody>
          <a:bodyPr wrap="none" anchor="ctr"/>
          <a:lstStyle/>
          <a:p>
            <a:endParaRPr lang="en-US"/>
          </a:p>
        </p:txBody>
      </p:sp>
      <p:sp>
        <p:nvSpPr>
          <p:cNvPr id="43013" name="Oval 7">
            <a:hlinkClick r:id="rId4" action="ppaction://hlinksldjump"/>
          </p:cNvPr>
          <p:cNvSpPr>
            <a:spLocks noChangeArrowheads="1"/>
          </p:cNvSpPr>
          <p:nvPr/>
        </p:nvSpPr>
        <p:spPr bwMode="auto">
          <a:xfrm>
            <a:off x="7294563" y="4395788"/>
            <a:ext cx="152400" cy="152400"/>
          </a:xfrm>
          <a:prstGeom prst="ellipse">
            <a:avLst/>
          </a:prstGeom>
          <a:solidFill>
            <a:srgbClr val="669900"/>
          </a:solidFill>
          <a:ln w="9525">
            <a:noFill/>
            <a:round/>
            <a:headEnd/>
            <a:tailEnd/>
          </a:ln>
        </p:spPr>
        <p:txBody>
          <a:bodyPr wrap="none" anchor="ctr"/>
          <a:lstStyle/>
          <a:p>
            <a:endParaRPr lang="en-US"/>
          </a:p>
        </p:txBody>
      </p:sp>
      <p:sp>
        <p:nvSpPr>
          <p:cNvPr id="43014" name="Oval 8">
            <a:hlinkClick r:id="rId5" action="ppaction://hlinksldjump"/>
          </p:cNvPr>
          <p:cNvSpPr>
            <a:spLocks noChangeArrowheads="1"/>
          </p:cNvSpPr>
          <p:nvPr/>
        </p:nvSpPr>
        <p:spPr bwMode="auto">
          <a:xfrm>
            <a:off x="7848600" y="4587875"/>
            <a:ext cx="152400" cy="152400"/>
          </a:xfrm>
          <a:prstGeom prst="ellipse">
            <a:avLst/>
          </a:prstGeom>
          <a:solidFill>
            <a:srgbClr val="CCFF66"/>
          </a:solidFill>
          <a:ln w="9525">
            <a:noFill/>
            <a:round/>
            <a:headEnd/>
            <a:tailEnd/>
          </a:ln>
        </p:spPr>
        <p:txBody>
          <a:bodyPr wrap="none" anchor="ctr"/>
          <a:lstStyle/>
          <a:p>
            <a:endParaRPr lang="en-US"/>
          </a:p>
        </p:txBody>
      </p:sp>
      <p:sp>
        <p:nvSpPr>
          <p:cNvPr id="43015" name="Oval 9">
            <a:hlinkClick r:id="rId6" action="ppaction://hlinksldjump"/>
          </p:cNvPr>
          <p:cNvSpPr>
            <a:spLocks noChangeArrowheads="1"/>
          </p:cNvSpPr>
          <p:nvPr/>
        </p:nvSpPr>
        <p:spPr bwMode="auto">
          <a:xfrm>
            <a:off x="8077200" y="4800600"/>
            <a:ext cx="152400" cy="152400"/>
          </a:xfrm>
          <a:prstGeom prst="ellipse">
            <a:avLst/>
          </a:prstGeom>
          <a:solidFill>
            <a:srgbClr val="CCCCFF"/>
          </a:solidFill>
          <a:ln w="9525">
            <a:noFill/>
            <a:round/>
            <a:headEnd/>
            <a:tailEnd/>
          </a:ln>
        </p:spPr>
        <p:txBody>
          <a:bodyPr wrap="none" anchor="ctr"/>
          <a:lstStyle/>
          <a:p>
            <a:endParaRPr lang="en-US"/>
          </a:p>
        </p:txBody>
      </p:sp>
      <p:sp>
        <p:nvSpPr>
          <p:cNvPr id="43016" name="Oval 10">
            <a:hlinkClick r:id="rId7" action="ppaction://hlinksldjump"/>
          </p:cNvPr>
          <p:cNvSpPr>
            <a:spLocks noChangeArrowheads="1"/>
          </p:cNvSpPr>
          <p:nvPr/>
        </p:nvSpPr>
        <p:spPr bwMode="auto">
          <a:xfrm>
            <a:off x="7162800" y="5029200"/>
            <a:ext cx="152400" cy="152400"/>
          </a:xfrm>
          <a:prstGeom prst="ellipse">
            <a:avLst/>
          </a:prstGeom>
          <a:solidFill>
            <a:srgbClr val="CC66FF"/>
          </a:solidFill>
          <a:ln w="9525">
            <a:noFill/>
            <a:round/>
            <a:headEnd/>
            <a:tailEnd/>
          </a:ln>
        </p:spPr>
        <p:txBody>
          <a:bodyPr wrap="none" anchor="ctr"/>
          <a:lstStyle/>
          <a:p>
            <a:endParaRPr lang="en-US"/>
          </a:p>
        </p:txBody>
      </p:sp>
      <p:sp>
        <p:nvSpPr>
          <p:cNvPr id="43017" name="Oval 11">
            <a:hlinkClick r:id="rId8" action="ppaction://hlinksldjump"/>
          </p:cNvPr>
          <p:cNvSpPr>
            <a:spLocks noChangeArrowheads="1"/>
          </p:cNvSpPr>
          <p:nvPr/>
        </p:nvSpPr>
        <p:spPr bwMode="auto">
          <a:xfrm>
            <a:off x="8134350" y="5227638"/>
            <a:ext cx="152400" cy="152400"/>
          </a:xfrm>
          <a:prstGeom prst="ellipse">
            <a:avLst/>
          </a:prstGeom>
          <a:solidFill>
            <a:srgbClr val="6666FF"/>
          </a:solidFill>
          <a:ln w="9525">
            <a:noFill/>
            <a:round/>
            <a:headEnd/>
            <a:tailEnd/>
          </a:ln>
        </p:spPr>
        <p:txBody>
          <a:bodyPr wrap="none" anchor="ctr"/>
          <a:lstStyle/>
          <a:p>
            <a:endParaRPr lang="en-US"/>
          </a:p>
        </p:txBody>
      </p:sp>
      <p:sp>
        <p:nvSpPr>
          <p:cNvPr id="43018" name="Oval 12">
            <a:hlinkClick r:id="rId9" action="ppaction://hlinksldjump"/>
          </p:cNvPr>
          <p:cNvSpPr>
            <a:spLocks noChangeArrowheads="1"/>
          </p:cNvSpPr>
          <p:nvPr/>
        </p:nvSpPr>
        <p:spPr bwMode="auto">
          <a:xfrm>
            <a:off x="8229600" y="5410200"/>
            <a:ext cx="152400" cy="152400"/>
          </a:xfrm>
          <a:prstGeom prst="ellipse">
            <a:avLst/>
          </a:prstGeom>
          <a:solidFill>
            <a:srgbClr val="CCECFF"/>
          </a:solidFill>
          <a:ln w="9525">
            <a:noFill/>
            <a:round/>
            <a:headEnd/>
            <a:tailEnd/>
          </a:ln>
        </p:spPr>
        <p:txBody>
          <a:bodyPr wrap="none" anchor="ctr"/>
          <a:lstStyle/>
          <a:p>
            <a:endParaRPr lang="en-US"/>
          </a:p>
        </p:txBody>
      </p:sp>
      <p:sp>
        <p:nvSpPr>
          <p:cNvPr id="43019" name="Oval 13">
            <a:hlinkClick r:id="rId10" action="ppaction://hlinksldjump"/>
          </p:cNvPr>
          <p:cNvSpPr>
            <a:spLocks noChangeArrowheads="1"/>
          </p:cNvSpPr>
          <p:nvPr/>
        </p:nvSpPr>
        <p:spPr bwMode="auto">
          <a:xfrm>
            <a:off x="7848600" y="5638800"/>
            <a:ext cx="152400" cy="152400"/>
          </a:xfrm>
          <a:prstGeom prst="ellipse">
            <a:avLst/>
          </a:prstGeom>
          <a:solidFill>
            <a:srgbClr val="66CCFF"/>
          </a:solidFill>
          <a:ln w="9525">
            <a:noFill/>
            <a:round/>
            <a:headEnd/>
            <a:tailEnd/>
          </a:ln>
        </p:spPr>
        <p:txBody>
          <a:bodyPr wrap="none" anchor="ctr"/>
          <a:lstStyle/>
          <a:p>
            <a:endParaRPr lang="en-US"/>
          </a:p>
        </p:txBody>
      </p:sp>
      <p:sp>
        <p:nvSpPr>
          <p:cNvPr id="43020" name="Oval 14">
            <a:hlinkClick r:id="rId11" action="ppaction://hlinksldjump"/>
          </p:cNvPr>
          <p:cNvSpPr>
            <a:spLocks noChangeArrowheads="1"/>
          </p:cNvSpPr>
          <p:nvPr/>
        </p:nvSpPr>
        <p:spPr bwMode="auto">
          <a:xfrm>
            <a:off x="7832725" y="5849938"/>
            <a:ext cx="152400" cy="152400"/>
          </a:xfrm>
          <a:prstGeom prst="ellipse">
            <a:avLst/>
          </a:prstGeom>
          <a:solidFill>
            <a:srgbClr val="0066FF"/>
          </a:solidFill>
          <a:ln w="9525">
            <a:noFill/>
            <a:round/>
            <a:headEnd/>
            <a:tailEnd/>
          </a:ln>
        </p:spPr>
        <p:txBody>
          <a:bodyPr wrap="none" anchor="ctr"/>
          <a:lstStyle/>
          <a:p>
            <a:endParaRPr lang="en-US"/>
          </a:p>
        </p:txBody>
      </p:sp>
      <p:sp>
        <p:nvSpPr>
          <p:cNvPr id="43021" name="Oval 15">
            <a:hlinkClick r:id="rId12" action="ppaction://hlinksldjump"/>
          </p:cNvPr>
          <p:cNvSpPr>
            <a:spLocks noChangeArrowheads="1"/>
          </p:cNvSpPr>
          <p:nvPr/>
        </p:nvSpPr>
        <p:spPr bwMode="auto">
          <a:xfrm>
            <a:off x="7162800" y="3581400"/>
            <a:ext cx="152400" cy="152400"/>
          </a:xfrm>
          <a:prstGeom prst="ellipse">
            <a:avLst/>
          </a:prstGeom>
          <a:solidFill>
            <a:srgbClr val="FFCC66"/>
          </a:solidFill>
          <a:ln w="9525">
            <a:noFill/>
            <a:round/>
            <a:headEnd/>
            <a:tailEnd/>
          </a:ln>
        </p:spPr>
        <p:txBody>
          <a:bodyPr wrap="none" anchor="ctr"/>
          <a:lstStyle/>
          <a:p>
            <a:endParaRPr lang="en-US"/>
          </a:p>
        </p:txBody>
      </p:sp>
      <p:sp>
        <p:nvSpPr>
          <p:cNvPr id="43022" name="Oval 16">
            <a:hlinkClick r:id="rId13" action="ppaction://hlinksldjump"/>
          </p:cNvPr>
          <p:cNvSpPr>
            <a:spLocks noChangeArrowheads="1"/>
          </p:cNvSpPr>
          <p:nvPr/>
        </p:nvSpPr>
        <p:spPr bwMode="auto">
          <a:xfrm>
            <a:off x="8134350" y="4003675"/>
            <a:ext cx="152400" cy="152400"/>
          </a:xfrm>
          <a:prstGeom prst="ellipse">
            <a:avLst/>
          </a:prstGeom>
          <a:solidFill>
            <a:srgbClr val="FF66CC"/>
          </a:solidFill>
          <a:ln w="9525">
            <a:noFill/>
            <a:round/>
            <a:headEnd/>
            <a:tailEnd/>
          </a:ln>
        </p:spPr>
        <p:txBody>
          <a:bodyPr wrap="none" anchor="ctr"/>
          <a:lstStyle/>
          <a:p>
            <a:endParaRPr lang="en-US"/>
          </a:p>
        </p:txBody>
      </p:sp>
      <p:sp>
        <p:nvSpPr>
          <p:cNvPr id="43023" name="Oval 17">
            <a:hlinkClick r:id="rId14" action="ppaction://hlinksldjump"/>
          </p:cNvPr>
          <p:cNvSpPr>
            <a:spLocks noChangeArrowheads="1"/>
          </p:cNvSpPr>
          <p:nvPr/>
        </p:nvSpPr>
        <p:spPr bwMode="auto">
          <a:xfrm>
            <a:off x="7086600" y="4191000"/>
            <a:ext cx="152400" cy="152400"/>
          </a:xfrm>
          <a:prstGeom prst="ellipse">
            <a:avLst/>
          </a:prstGeom>
          <a:solidFill>
            <a:srgbClr val="33CC33"/>
          </a:solidFill>
          <a:ln w="9525">
            <a:noFill/>
            <a:round/>
            <a:headEnd/>
            <a:tailEnd/>
          </a:ln>
        </p:spPr>
        <p:txBody>
          <a:bodyPr wrap="none" anchor="ctr"/>
          <a:lstStyle/>
          <a:p>
            <a:endParaRPr lang="en-US"/>
          </a:p>
        </p:txBody>
      </p:sp>
      <p:sp>
        <p:nvSpPr>
          <p:cNvPr id="43024" name="Oval 18">
            <a:hlinkClick r:id="rId15" action="ppaction://hlinksldjump"/>
          </p:cNvPr>
          <p:cNvSpPr>
            <a:spLocks noChangeArrowheads="1"/>
          </p:cNvSpPr>
          <p:nvPr/>
        </p:nvSpPr>
        <p:spPr bwMode="auto">
          <a:xfrm>
            <a:off x="7391400" y="3802063"/>
            <a:ext cx="152400" cy="152400"/>
          </a:xfrm>
          <a:prstGeom prst="ellipse">
            <a:avLst/>
          </a:prstGeom>
          <a:solidFill>
            <a:srgbClr val="FFFF99"/>
          </a:solidFill>
          <a:ln w="9525">
            <a:solidFill>
              <a:srgbClr val="FFFF99"/>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685800" y="76200"/>
            <a:ext cx="7772400" cy="1143000"/>
          </a:xfrm>
        </p:spPr>
        <p:txBody>
          <a:bodyPr/>
          <a:lstStyle/>
          <a:p>
            <a:pPr eaLnBrk="1" hangingPunct="1"/>
            <a:r>
              <a:rPr lang="en-US" sz="3600" smtClean="0"/>
              <a:t>Fyfe (1978): Early Continents with Greater Continental Mass at ~2.5 Ga</a:t>
            </a:r>
          </a:p>
        </p:txBody>
      </p:sp>
      <p:sp>
        <p:nvSpPr>
          <p:cNvPr id="44034" name="Rectangle 3"/>
          <p:cNvSpPr>
            <a:spLocks noGrp="1" noChangeArrowheads="1"/>
          </p:cNvSpPr>
          <p:nvPr>
            <p:ph type="body" sz="half" idx="1"/>
          </p:nvPr>
        </p:nvSpPr>
        <p:spPr>
          <a:xfrm>
            <a:off x="304800" y="1828800"/>
            <a:ext cx="4267200" cy="4114800"/>
          </a:xfrm>
        </p:spPr>
        <p:txBody>
          <a:bodyPr/>
          <a:lstStyle/>
          <a:p>
            <a:pPr eaLnBrk="1" hangingPunct="1">
              <a:spcBef>
                <a:spcPct val="0"/>
              </a:spcBef>
              <a:spcAft>
                <a:spcPct val="40000"/>
              </a:spcAft>
            </a:pPr>
            <a:r>
              <a:rPr lang="en-US" sz="2000" smtClean="0"/>
              <a:t>Lots of early continental crust</a:t>
            </a:r>
          </a:p>
          <a:p>
            <a:pPr eaLnBrk="1" hangingPunct="1">
              <a:spcBef>
                <a:spcPct val="0"/>
              </a:spcBef>
              <a:spcAft>
                <a:spcPct val="40000"/>
              </a:spcAft>
            </a:pPr>
            <a:r>
              <a:rPr lang="en-US" sz="2000" smtClean="0"/>
              <a:t>Unique model: present crustal volume not peak value</a:t>
            </a:r>
          </a:p>
          <a:p>
            <a:pPr eaLnBrk="1" hangingPunct="1">
              <a:spcBef>
                <a:spcPct val="0"/>
              </a:spcBef>
              <a:spcAft>
                <a:spcPct val="40000"/>
              </a:spcAft>
            </a:pPr>
            <a:r>
              <a:rPr lang="en-US" sz="2000" smtClean="0"/>
              <a:t>Major role for ancient hotspot addition to continental crust + plate boundary interactions</a:t>
            </a:r>
          </a:p>
          <a:p>
            <a:pPr eaLnBrk="1" hangingPunct="1">
              <a:lnSpc>
                <a:spcPct val="90000"/>
              </a:lnSpc>
            </a:pPr>
            <a:r>
              <a:rPr lang="en-US" sz="2000" smtClean="0"/>
              <a:t>Evidence:</a:t>
            </a:r>
          </a:p>
          <a:p>
            <a:pPr lvl="1" eaLnBrk="1" hangingPunct="1">
              <a:lnSpc>
                <a:spcPct val="90000"/>
              </a:lnSpc>
            </a:pPr>
            <a:r>
              <a:rPr lang="en-US" sz="2000" smtClean="0"/>
              <a:t>Subduction mass balance indicates shrinking</a:t>
            </a:r>
          </a:p>
          <a:p>
            <a:pPr lvl="1" eaLnBrk="1" hangingPunct="1">
              <a:lnSpc>
                <a:spcPct val="90000"/>
              </a:lnSpc>
            </a:pPr>
            <a:r>
              <a:rPr lang="en-US" sz="2000" smtClean="0"/>
              <a:t>Higher freeboard in the past may indicate more continent</a:t>
            </a:r>
          </a:p>
        </p:txBody>
      </p:sp>
      <p:pic>
        <p:nvPicPr>
          <p:cNvPr id="44035" name="Picture 4"/>
          <p:cNvPicPr>
            <a:picLocks noChangeAspect="1" noChangeArrowheads="1"/>
          </p:cNvPicPr>
          <p:nvPr/>
        </p:nvPicPr>
        <p:blipFill>
          <a:blip r:embed="rId2"/>
          <a:srcRect/>
          <a:stretch>
            <a:fillRect/>
          </a:stretch>
        </p:blipFill>
        <p:spPr bwMode="auto">
          <a:xfrm>
            <a:off x="4656138" y="2362200"/>
            <a:ext cx="4487862" cy="327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0" y="76200"/>
            <a:ext cx="9144000" cy="1143000"/>
          </a:xfrm>
        </p:spPr>
        <p:txBody>
          <a:bodyPr/>
          <a:lstStyle/>
          <a:p>
            <a:pPr eaLnBrk="1" hangingPunct="1"/>
            <a:r>
              <a:rPr lang="en-US" sz="3600" smtClean="0"/>
              <a:t>Armstrong (1981): Steady State Recycling </a:t>
            </a:r>
          </a:p>
        </p:txBody>
      </p:sp>
      <p:sp>
        <p:nvSpPr>
          <p:cNvPr id="45058" name="Rectangle 3"/>
          <p:cNvSpPr>
            <a:spLocks noChangeArrowheads="1"/>
          </p:cNvSpPr>
          <p:nvPr/>
        </p:nvSpPr>
        <p:spPr bwMode="auto">
          <a:xfrm>
            <a:off x="3733800" y="6248400"/>
            <a:ext cx="2057400" cy="381000"/>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
        <p:nvSpPr>
          <p:cNvPr id="45059" name="Rectangle 4"/>
          <p:cNvSpPr>
            <a:spLocks noChangeArrowheads="1"/>
          </p:cNvSpPr>
          <p:nvPr/>
        </p:nvSpPr>
        <p:spPr bwMode="auto">
          <a:xfrm>
            <a:off x="228600" y="1711325"/>
            <a:ext cx="4267200" cy="4156075"/>
          </a:xfrm>
          <a:prstGeom prst="rect">
            <a:avLst/>
          </a:prstGeom>
          <a:noFill/>
          <a:ln w="9525">
            <a:noFill/>
            <a:miter lim="800000"/>
            <a:headEnd/>
            <a:tailEnd/>
          </a:ln>
        </p:spPr>
        <p:txBody>
          <a:bodyPr>
            <a:spAutoFit/>
          </a:bodyPr>
          <a:lstStyle/>
          <a:p>
            <a:pPr>
              <a:spcAft>
                <a:spcPct val="40000"/>
              </a:spcAft>
              <a:buFontTx/>
              <a:buChar char="•"/>
            </a:pPr>
            <a:r>
              <a:rPr lang="en-US">
                <a:latin typeface="Calibri" pitchFamily="34" charset="0"/>
                <a:cs typeface="Calibri" pitchFamily="34" charset="0"/>
              </a:rPr>
              <a:t> All terrestrial bodies differentiated at 4.5 Ga into constant mass core, depleted mantle, enriched crust &amp; fluid reservoirs</a:t>
            </a:r>
          </a:p>
          <a:p>
            <a:pPr>
              <a:spcAft>
                <a:spcPct val="40000"/>
              </a:spcAft>
              <a:buFontTx/>
              <a:buChar char="•"/>
            </a:pPr>
            <a:r>
              <a:rPr lang="en-US">
                <a:latin typeface="Calibri" pitchFamily="34" charset="0"/>
                <a:cs typeface="Calibri" pitchFamily="34" charset="0"/>
              </a:rPr>
              <a:t> Steady state crustal mass achieved by early Archean.</a:t>
            </a:r>
          </a:p>
          <a:p>
            <a:pPr>
              <a:buFontTx/>
              <a:buChar char="•"/>
            </a:pPr>
            <a:r>
              <a:rPr lang="en-US">
                <a:latin typeface="Calibri" pitchFamily="34" charset="0"/>
                <a:cs typeface="Calibri" pitchFamily="34" charset="0"/>
              </a:rPr>
              <a:t> Evidence:</a:t>
            </a:r>
          </a:p>
          <a:p>
            <a:r>
              <a:rPr lang="en-US">
                <a:latin typeface="Calibri" pitchFamily="34" charset="0"/>
                <a:cs typeface="Calibri" pitchFamily="34" charset="0"/>
              </a:rPr>
              <a:t>  - Uniform thickness of CC with age </a:t>
            </a:r>
          </a:p>
          <a:p>
            <a:r>
              <a:rPr lang="en-US">
                <a:latin typeface="Calibri" pitchFamily="34" charset="0"/>
                <a:cs typeface="Calibri" pitchFamily="34" charset="0"/>
              </a:rPr>
              <a:t>  - Constancy of freeboard</a:t>
            </a:r>
          </a:p>
          <a:p>
            <a:r>
              <a:rPr lang="en-US">
                <a:latin typeface="Calibri" pitchFamily="34" charset="0"/>
                <a:cs typeface="Calibri" pitchFamily="34" charset="0"/>
              </a:rPr>
              <a:t>  - Arc magmatism &amp; sediment</a:t>
            </a:r>
          </a:p>
          <a:p>
            <a:r>
              <a:rPr lang="en-US">
                <a:latin typeface="Calibri" pitchFamily="34" charset="0"/>
                <a:cs typeface="Calibri" pitchFamily="34" charset="0"/>
              </a:rPr>
              <a:t>    subduction currently about equal</a:t>
            </a:r>
          </a:p>
          <a:p>
            <a:r>
              <a:rPr lang="en-US">
                <a:latin typeface="Calibri" pitchFamily="34" charset="0"/>
                <a:cs typeface="Calibri" pitchFamily="34" charset="0"/>
              </a:rPr>
              <a:t>  - Mantle Sr &amp; Nd isotopes consistent</a:t>
            </a:r>
          </a:p>
          <a:p>
            <a:r>
              <a:rPr lang="en-US">
                <a:latin typeface="Calibri" pitchFamily="34" charset="0"/>
                <a:cs typeface="Calibri" pitchFamily="34" charset="0"/>
              </a:rPr>
              <a:t>    w/ recycling constant continent mass</a:t>
            </a:r>
          </a:p>
          <a:p>
            <a:r>
              <a:rPr lang="en-US">
                <a:latin typeface="Calibri" pitchFamily="34" charset="0"/>
                <a:cs typeface="Calibri" pitchFamily="34" charset="0"/>
              </a:rPr>
              <a:t>  - Recycling model fit growth estimate</a:t>
            </a:r>
          </a:p>
          <a:p>
            <a:r>
              <a:rPr lang="en-US">
                <a:latin typeface="Calibri" pitchFamily="34" charset="0"/>
                <a:cs typeface="Calibri" pitchFamily="34" charset="0"/>
              </a:rPr>
              <a:t>   of Hurley &amp; Rand (1969) </a:t>
            </a:r>
          </a:p>
        </p:txBody>
      </p:sp>
      <p:pic>
        <p:nvPicPr>
          <p:cNvPr id="45060" name="Picture 5"/>
          <p:cNvPicPr>
            <a:picLocks noChangeAspect="1" noChangeArrowheads="1"/>
          </p:cNvPicPr>
          <p:nvPr/>
        </p:nvPicPr>
        <p:blipFill>
          <a:blip r:embed="rId2"/>
          <a:srcRect/>
          <a:stretch>
            <a:fillRect/>
          </a:stretch>
        </p:blipFill>
        <p:spPr bwMode="auto">
          <a:xfrm>
            <a:off x="4427538" y="1981200"/>
            <a:ext cx="4487862" cy="3273425"/>
          </a:xfrm>
          <a:prstGeom prst="rect">
            <a:avLst/>
          </a:prstGeom>
          <a:noFill/>
          <a:ln w="9525">
            <a:noFill/>
            <a:miter lim="800000"/>
            <a:headEnd/>
            <a:tailEnd/>
          </a:ln>
        </p:spPr>
      </p:pic>
      <p:pic>
        <p:nvPicPr>
          <p:cNvPr id="44038" name="Picture 6"/>
          <p:cNvPicPr>
            <a:picLocks noChangeAspect="1" noChangeArrowheads="1"/>
          </p:cNvPicPr>
          <p:nvPr/>
        </p:nvPicPr>
        <p:blipFill>
          <a:blip r:embed="rId3"/>
          <a:srcRect/>
          <a:stretch>
            <a:fillRect/>
          </a:stretch>
        </p:blipFill>
        <p:spPr bwMode="auto">
          <a:xfrm>
            <a:off x="838200" y="1600200"/>
            <a:ext cx="7961313" cy="3935413"/>
          </a:xfrm>
          <a:prstGeom prst="rect">
            <a:avLst/>
          </a:prstGeom>
          <a:noFill/>
          <a:ln w="9525">
            <a:solidFill>
              <a:schemeClr val="tx1"/>
            </a:solidFill>
            <a:miter lim="800000"/>
            <a:headEnd/>
            <a:tailEnd/>
          </a:ln>
        </p:spPr>
      </p:pic>
      <p:pic>
        <p:nvPicPr>
          <p:cNvPr id="44039" name="Picture 7"/>
          <p:cNvPicPr>
            <a:picLocks noChangeAspect="1" noChangeArrowheads="1"/>
          </p:cNvPicPr>
          <p:nvPr/>
        </p:nvPicPr>
        <p:blipFill>
          <a:blip r:embed="rId4"/>
          <a:srcRect/>
          <a:stretch>
            <a:fillRect/>
          </a:stretch>
        </p:blipFill>
        <p:spPr bwMode="auto">
          <a:xfrm>
            <a:off x="3348038" y="1676400"/>
            <a:ext cx="5795962" cy="3478213"/>
          </a:xfrm>
          <a:prstGeom prst="rect">
            <a:avLst/>
          </a:prstGeom>
          <a:noFill/>
          <a:ln w="9525">
            <a:noFill/>
            <a:miter lim="800000"/>
            <a:headEnd/>
            <a:tailEnd/>
          </a:ln>
        </p:spPr>
      </p:pic>
      <p:pic>
        <p:nvPicPr>
          <p:cNvPr id="50184" name="Picture 8"/>
          <p:cNvPicPr>
            <a:picLocks noChangeAspect="1" noChangeArrowheads="1"/>
          </p:cNvPicPr>
          <p:nvPr/>
        </p:nvPicPr>
        <p:blipFill>
          <a:blip r:embed="rId5"/>
          <a:srcRect/>
          <a:stretch>
            <a:fillRect/>
          </a:stretch>
        </p:blipFill>
        <p:spPr bwMode="auto">
          <a:xfrm>
            <a:off x="4343400" y="1600200"/>
            <a:ext cx="4497388" cy="3962400"/>
          </a:xfrm>
          <a:prstGeom prst="rect">
            <a:avLst/>
          </a:prstGeom>
          <a:noFill/>
          <a:ln w="9525">
            <a:noFill/>
            <a:miter lim="800000"/>
            <a:headEnd/>
            <a:tailEnd/>
          </a:ln>
        </p:spPr>
      </p:pic>
      <p:pic>
        <p:nvPicPr>
          <p:cNvPr id="99338" name="Picture 10" descr="http://www.mantleplumes.org/images3/SubductionErosionFig1_500.jpg"/>
          <p:cNvPicPr>
            <a:picLocks noChangeAspect="1" noChangeArrowheads="1"/>
          </p:cNvPicPr>
          <p:nvPr/>
        </p:nvPicPr>
        <p:blipFill>
          <a:blip r:embed="rId6"/>
          <a:srcRect/>
          <a:stretch>
            <a:fillRect/>
          </a:stretch>
        </p:blipFill>
        <p:spPr bwMode="auto">
          <a:xfrm>
            <a:off x="4343400" y="1676400"/>
            <a:ext cx="4762500" cy="3790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403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993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9933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501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018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4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0" y="76200"/>
            <a:ext cx="9144000" cy="1143000"/>
          </a:xfrm>
        </p:spPr>
        <p:txBody>
          <a:bodyPr/>
          <a:lstStyle/>
          <a:p>
            <a:pPr eaLnBrk="1" hangingPunct="1"/>
            <a:r>
              <a:rPr lang="en-US" sz="3600" smtClean="0"/>
              <a:t>Warren (1989): Present Volume by ~4 Ga</a:t>
            </a:r>
          </a:p>
        </p:txBody>
      </p:sp>
      <p:sp>
        <p:nvSpPr>
          <p:cNvPr id="46082" name="Rectangle 3"/>
          <p:cNvSpPr>
            <a:spLocks noGrp="1" noChangeArrowheads="1"/>
          </p:cNvSpPr>
          <p:nvPr>
            <p:ph type="body" sz="half" idx="1"/>
          </p:nvPr>
        </p:nvSpPr>
        <p:spPr>
          <a:xfrm>
            <a:off x="685800" y="2209800"/>
            <a:ext cx="3810000" cy="3276600"/>
          </a:xfrm>
        </p:spPr>
        <p:txBody>
          <a:bodyPr/>
          <a:lstStyle/>
          <a:p>
            <a:pPr eaLnBrk="1" hangingPunct="1">
              <a:spcBef>
                <a:spcPct val="0"/>
              </a:spcBef>
              <a:spcAft>
                <a:spcPct val="40000"/>
              </a:spcAft>
            </a:pPr>
            <a:r>
              <a:rPr lang="en-US" sz="1800" smtClean="0"/>
              <a:t>Similar to Armstrong (1981) but with near steady state achieved even earlier.</a:t>
            </a:r>
          </a:p>
          <a:p>
            <a:pPr eaLnBrk="1" hangingPunct="1">
              <a:spcBef>
                <a:spcPct val="0"/>
              </a:spcBef>
              <a:spcAft>
                <a:spcPct val="40000"/>
              </a:spcAft>
            </a:pPr>
            <a:r>
              <a:rPr lang="en-US" sz="1800" smtClean="0"/>
              <a:t>Based on an analogy to the growth history of the lunar crust.</a:t>
            </a:r>
          </a:p>
          <a:p>
            <a:pPr eaLnBrk="1" hangingPunct="1">
              <a:spcBef>
                <a:spcPct val="0"/>
              </a:spcBef>
              <a:spcAft>
                <a:spcPct val="40000"/>
              </a:spcAft>
            </a:pPr>
            <a:r>
              <a:rPr lang="en-US" sz="1800" smtClean="0"/>
              <a:t>The initial continental crust is anorthositic to tonalitic but comparable buoyancy to present day</a:t>
            </a:r>
          </a:p>
        </p:txBody>
      </p:sp>
      <p:pic>
        <p:nvPicPr>
          <p:cNvPr id="46083" name="Picture 4"/>
          <p:cNvPicPr>
            <a:picLocks noChangeAspect="1" noChangeArrowheads="1"/>
          </p:cNvPicPr>
          <p:nvPr/>
        </p:nvPicPr>
        <p:blipFill>
          <a:blip r:embed="rId2"/>
          <a:srcRect/>
          <a:stretch>
            <a:fillRect/>
          </a:stretch>
        </p:blipFill>
        <p:spPr bwMode="auto">
          <a:xfrm>
            <a:off x="4656138" y="2362200"/>
            <a:ext cx="4487862" cy="3273425"/>
          </a:xfrm>
          <a:prstGeom prst="rect">
            <a:avLst/>
          </a:prstGeom>
          <a:noFill/>
          <a:ln w="9525">
            <a:noFill/>
            <a:miter lim="800000"/>
            <a:headEnd/>
            <a:tailEnd/>
          </a:ln>
        </p:spPr>
      </p:pic>
      <p:pic>
        <p:nvPicPr>
          <p:cNvPr id="45061" name="Picture 5"/>
          <p:cNvPicPr>
            <a:picLocks noChangeAspect="1" noChangeArrowheads="1"/>
          </p:cNvPicPr>
          <p:nvPr/>
        </p:nvPicPr>
        <p:blipFill>
          <a:blip r:embed="rId3"/>
          <a:srcRect/>
          <a:stretch>
            <a:fillRect/>
          </a:stretch>
        </p:blipFill>
        <p:spPr bwMode="auto">
          <a:xfrm>
            <a:off x="1752600" y="1219200"/>
            <a:ext cx="6578600" cy="4967288"/>
          </a:xfrm>
          <a:prstGeom prst="rect">
            <a:avLst/>
          </a:prstGeom>
          <a:noFill/>
          <a:ln w="9525">
            <a:solidFill>
              <a:schemeClr val="tx1"/>
            </a:solidFill>
            <a:miter lim="800000"/>
            <a:headEnd/>
            <a:tailEnd/>
          </a:ln>
        </p:spPr>
      </p:pic>
      <p:sp>
        <p:nvSpPr>
          <p:cNvPr id="46085" name="Rectangle 6"/>
          <p:cNvSpPr>
            <a:spLocks noChangeArrowheads="1"/>
          </p:cNvSpPr>
          <p:nvPr/>
        </p:nvSpPr>
        <p:spPr bwMode="auto">
          <a:xfrm>
            <a:off x="228600" y="6248400"/>
            <a:ext cx="609600" cy="381000"/>
          </a:xfrm>
          <a:prstGeom prst="rect">
            <a:avLst/>
          </a:prstGeom>
          <a:solidFill>
            <a:schemeClr val="bg1"/>
          </a:solidFill>
          <a:ln w="9525">
            <a:noFill/>
            <a:miter lim="800000"/>
            <a:headEnd/>
            <a:tailEnd/>
          </a:ln>
        </p:spPr>
        <p:txBody>
          <a:bodyPr wrap="none" anchor="ctr"/>
          <a:lstStyle/>
          <a:p>
            <a:endParaRPr lang="en-US">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0" y="76200"/>
            <a:ext cx="9144000" cy="1143000"/>
          </a:xfrm>
        </p:spPr>
        <p:txBody>
          <a:bodyPr/>
          <a:lstStyle/>
          <a:p>
            <a:pPr eaLnBrk="1" hangingPunct="1"/>
            <a:r>
              <a:rPr lang="en-US" sz="3600" smtClean="0"/>
              <a:t>Reymer &amp; Schubert (1984): Early Continents Followed by Slow Growth</a:t>
            </a:r>
          </a:p>
        </p:txBody>
      </p:sp>
      <p:sp>
        <p:nvSpPr>
          <p:cNvPr id="47106" name="Rectangle 3"/>
          <p:cNvSpPr>
            <a:spLocks noGrp="1" noChangeArrowheads="1"/>
          </p:cNvSpPr>
          <p:nvPr>
            <p:ph type="body" sz="half" idx="1"/>
          </p:nvPr>
        </p:nvSpPr>
        <p:spPr>
          <a:xfrm>
            <a:off x="533400" y="1828800"/>
            <a:ext cx="4038600" cy="3733800"/>
          </a:xfrm>
        </p:spPr>
        <p:txBody>
          <a:bodyPr/>
          <a:lstStyle/>
          <a:p>
            <a:pPr eaLnBrk="1" hangingPunct="1">
              <a:lnSpc>
                <a:spcPct val="80000"/>
              </a:lnSpc>
              <a:spcBef>
                <a:spcPct val="0"/>
              </a:spcBef>
              <a:spcAft>
                <a:spcPct val="40000"/>
              </a:spcAft>
            </a:pPr>
            <a:r>
              <a:rPr lang="en-US" sz="1800" smtClean="0"/>
              <a:t>Based on Phanerozoic island arc growth rates (note: all arc material assumed primary)</a:t>
            </a:r>
          </a:p>
          <a:p>
            <a:pPr eaLnBrk="1" hangingPunct="1">
              <a:lnSpc>
                <a:spcPct val="80000"/>
              </a:lnSpc>
              <a:spcBef>
                <a:spcPct val="0"/>
              </a:spcBef>
              <a:spcAft>
                <a:spcPct val="40000"/>
              </a:spcAft>
            </a:pPr>
            <a:r>
              <a:rPr lang="en-US" sz="1800" smtClean="0"/>
              <a:t>Includes Archean growth rates 3-4 times the present rate</a:t>
            </a:r>
          </a:p>
          <a:p>
            <a:pPr eaLnBrk="1" hangingPunct="1">
              <a:lnSpc>
                <a:spcPct val="80000"/>
              </a:lnSpc>
              <a:spcBef>
                <a:spcPct val="0"/>
              </a:spcBef>
              <a:spcAft>
                <a:spcPct val="40000"/>
              </a:spcAft>
            </a:pPr>
            <a:r>
              <a:rPr lang="en-US" sz="1800" smtClean="0"/>
              <a:t>Also considered: hot spot contributions to the crust.</a:t>
            </a:r>
          </a:p>
          <a:p>
            <a:pPr eaLnBrk="1" hangingPunct="1">
              <a:lnSpc>
                <a:spcPct val="90000"/>
              </a:lnSpc>
            </a:pPr>
            <a:r>
              <a:rPr lang="en-US" sz="1800" smtClean="0"/>
              <a:t>Evidence: </a:t>
            </a:r>
          </a:p>
          <a:p>
            <a:pPr lvl="1" eaLnBrk="1" hangingPunct="1">
              <a:lnSpc>
                <a:spcPct val="90000"/>
              </a:lnSpc>
            </a:pPr>
            <a:r>
              <a:rPr lang="en-US" sz="1800" smtClean="0"/>
              <a:t>island arc mass balance (&amp; scaling by heat production)</a:t>
            </a:r>
          </a:p>
          <a:p>
            <a:pPr lvl="1" eaLnBrk="1" hangingPunct="1">
              <a:lnSpc>
                <a:spcPct val="90000"/>
              </a:lnSpc>
            </a:pPr>
            <a:r>
              <a:rPr lang="en-US" sz="1800" smtClean="0"/>
              <a:t>Constant freeboard actually requires growth due to deepening ocean basins w/ time</a:t>
            </a:r>
          </a:p>
        </p:txBody>
      </p:sp>
      <p:pic>
        <p:nvPicPr>
          <p:cNvPr id="47107" name="Picture 4"/>
          <p:cNvPicPr>
            <a:picLocks noChangeAspect="1" noChangeArrowheads="1"/>
          </p:cNvPicPr>
          <p:nvPr/>
        </p:nvPicPr>
        <p:blipFill>
          <a:blip r:embed="rId2"/>
          <a:srcRect/>
          <a:stretch>
            <a:fillRect/>
          </a:stretch>
        </p:blipFill>
        <p:spPr bwMode="auto">
          <a:xfrm>
            <a:off x="4656138" y="2133600"/>
            <a:ext cx="4487862" cy="3273425"/>
          </a:xfrm>
          <a:prstGeom prst="rect">
            <a:avLst/>
          </a:prstGeom>
          <a:noFill/>
          <a:ln w="9525">
            <a:noFill/>
            <a:miter lim="800000"/>
            <a:headEnd/>
            <a:tailEnd/>
          </a:ln>
        </p:spPr>
      </p:pic>
      <p:sp>
        <p:nvSpPr>
          <p:cNvPr id="47108" name="Rectangle 5"/>
          <p:cNvSpPr>
            <a:spLocks noChangeArrowheads="1"/>
          </p:cNvSpPr>
          <p:nvPr/>
        </p:nvSpPr>
        <p:spPr bwMode="auto">
          <a:xfrm>
            <a:off x="381000" y="6096000"/>
            <a:ext cx="381000" cy="381000"/>
          </a:xfrm>
          <a:prstGeom prst="rect">
            <a:avLst/>
          </a:prstGeom>
          <a:noFill/>
          <a:ln w="9525">
            <a:noFill/>
            <a:miter lim="800000"/>
            <a:headEnd/>
            <a:tailEnd/>
          </a:ln>
        </p:spPr>
        <p:txBody>
          <a:bodyPr wrap="none" anchor="ctr"/>
          <a:lstStyle/>
          <a:p>
            <a:endParaRPr lang="en-US">
              <a:latin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304800" y="228600"/>
            <a:ext cx="8458200" cy="1143000"/>
          </a:xfrm>
        </p:spPr>
        <p:txBody>
          <a:bodyPr/>
          <a:lstStyle/>
          <a:p>
            <a:pPr eaLnBrk="1" hangingPunct="1"/>
            <a:r>
              <a:rPr lang="en-US" sz="3600" smtClean="0">
                <a:cs typeface="Calibri" pitchFamily="34" charset="0"/>
              </a:rPr>
              <a:t>Speculations on the Origin and Evolution of Continental Crust</a:t>
            </a:r>
          </a:p>
        </p:txBody>
      </p:sp>
      <p:sp>
        <p:nvSpPr>
          <p:cNvPr id="16386" name="Rectangle 7"/>
          <p:cNvSpPr>
            <a:spLocks noChangeArrowheads="1"/>
          </p:cNvSpPr>
          <p:nvPr/>
        </p:nvSpPr>
        <p:spPr bwMode="auto">
          <a:xfrm>
            <a:off x="228600" y="1676400"/>
            <a:ext cx="8839200" cy="4740275"/>
          </a:xfrm>
          <a:prstGeom prst="rect">
            <a:avLst/>
          </a:prstGeom>
          <a:noFill/>
          <a:ln w="9525">
            <a:noFill/>
            <a:miter lim="800000"/>
            <a:headEnd/>
            <a:tailEnd/>
          </a:ln>
        </p:spPr>
        <p:txBody>
          <a:bodyPr lIns="92075" tIns="46038" rIns="92075" bIns="46038">
            <a:spAutoFit/>
          </a:bodyPr>
          <a:lstStyle/>
          <a:p>
            <a:pPr eaLnBrk="0" hangingPunct="0">
              <a:buFontTx/>
              <a:buChar char="•"/>
            </a:pPr>
            <a:r>
              <a:rPr lang="en-US" sz="2000"/>
              <a:t> Earth’s thermal evolution poorly understood</a:t>
            </a:r>
          </a:p>
          <a:p>
            <a:pPr eaLnBrk="0" hangingPunct="0"/>
            <a:r>
              <a:rPr lang="en-US"/>
              <a:t>   - parameterized models yield contrasting predictions w.r.t. onset of plate tectonics</a:t>
            </a:r>
          </a:p>
          <a:p>
            <a:pPr eaLnBrk="0" hangingPunct="0">
              <a:spcAft>
                <a:spcPct val="80000"/>
              </a:spcAft>
            </a:pPr>
            <a:r>
              <a:rPr lang="en-US"/>
              <a:t>   - possibility of discontinuous transitions</a:t>
            </a:r>
          </a:p>
          <a:p>
            <a:pPr eaLnBrk="0" hangingPunct="0">
              <a:buFontTx/>
              <a:buChar char="•"/>
            </a:pPr>
            <a:r>
              <a:rPr lang="en-US" sz="2000"/>
              <a:t> Models of continental growth are widely disparate due to:</a:t>
            </a:r>
          </a:p>
          <a:p>
            <a:pPr eaLnBrk="0" hangingPunct="0"/>
            <a:r>
              <a:rPr lang="en-US"/>
              <a:t>   - Differing views of continental age distribution as growth or preservation record</a:t>
            </a:r>
          </a:p>
          <a:p>
            <a:pPr eaLnBrk="0" hangingPunct="0"/>
            <a:r>
              <a:rPr lang="en-US"/>
              <a:t>   - Differing views of origin and evolution of plate tectonics</a:t>
            </a:r>
          </a:p>
          <a:p>
            <a:pPr eaLnBrk="0" hangingPunct="0"/>
            <a:r>
              <a:rPr lang="en-US"/>
              <a:t>   - Changing estimates of relative arc magmatism vs. subduction erosion rates</a:t>
            </a:r>
          </a:p>
          <a:p>
            <a:pPr eaLnBrk="0" hangingPunct="0"/>
            <a:r>
              <a:rPr lang="en-US"/>
              <a:t>   - Differing lessons taken from other terrestrial planets</a:t>
            </a:r>
          </a:p>
          <a:p>
            <a:pPr eaLnBrk="0" hangingPunct="0"/>
            <a:r>
              <a:rPr lang="en-US"/>
              <a:t>   - Differing views on importance of ‘freeboard’</a:t>
            </a:r>
          </a:p>
          <a:p>
            <a:pPr eaLnBrk="0" hangingPunct="0"/>
            <a:r>
              <a:rPr lang="en-US"/>
              <a:t>   - Differing emphasis &amp; views of trace elements &amp; isotopes</a:t>
            </a:r>
          </a:p>
          <a:p>
            <a:pPr eaLnBrk="0" hangingPunct="0"/>
            <a:r>
              <a:rPr lang="en-US"/>
              <a:t>   - Continental composition reflects growth model and v.v.</a:t>
            </a:r>
          </a:p>
          <a:p>
            <a:pPr eaLnBrk="0" hangingPunct="0">
              <a:spcAft>
                <a:spcPct val="80000"/>
              </a:spcAft>
            </a:pPr>
            <a:r>
              <a:rPr lang="en-US"/>
              <a:t>   - Untested assumptions regarding crustal composition</a:t>
            </a:r>
            <a:endParaRPr lang="en-US" sz="1400"/>
          </a:p>
          <a:p>
            <a:pPr eaLnBrk="0" hangingPunct="0">
              <a:buFontTx/>
              <a:buChar char="•"/>
            </a:pPr>
            <a:r>
              <a:rPr lang="en-US"/>
              <a:t> </a:t>
            </a:r>
            <a:r>
              <a:rPr lang="en-US" sz="2000"/>
              <a:t>Composition of the continental crust</a:t>
            </a:r>
          </a:p>
          <a:p>
            <a:pPr eaLnBrk="0" hangingPunct="0"/>
            <a:r>
              <a:rPr lang="en-US"/>
              <a:t>   - Diverse compositional estimates, particularly regarding nature of the lower crust</a:t>
            </a:r>
          </a:p>
          <a:p>
            <a:pPr eaLnBrk="0" hangingPunct="0"/>
            <a:r>
              <a:rPr lang="en-US"/>
              <a:t>   - Disagreements about the composition of arcs</a:t>
            </a:r>
          </a:p>
        </p:txBody>
      </p:sp>
      <p:grpSp>
        <p:nvGrpSpPr>
          <p:cNvPr id="15367" name="Group 7"/>
          <p:cNvGrpSpPr>
            <a:grpSpLocks/>
          </p:cNvGrpSpPr>
          <p:nvPr/>
        </p:nvGrpSpPr>
        <p:grpSpPr bwMode="auto">
          <a:xfrm>
            <a:off x="3657600" y="2894013"/>
            <a:ext cx="2200275" cy="1830387"/>
            <a:chOff x="2646" y="1715"/>
            <a:chExt cx="1386" cy="1153"/>
          </a:xfrm>
        </p:grpSpPr>
        <p:pic>
          <p:nvPicPr>
            <p:cNvPr id="16388" name="Picture 5" descr="http://www.geol.ucsb.edu/library/images/faculty/BradHacker-231x174.jpg"/>
            <p:cNvPicPr>
              <a:picLocks noChangeAspect="1" noChangeArrowheads="1"/>
            </p:cNvPicPr>
            <p:nvPr/>
          </p:nvPicPr>
          <p:blipFill>
            <a:blip r:embed="rId3"/>
            <a:srcRect/>
            <a:stretch>
              <a:fillRect/>
            </a:stretch>
          </p:blipFill>
          <p:spPr bwMode="auto">
            <a:xfrm>
              <a:off x="2646" y="1824"/>
              <a:ext cx="1386" cy="1044"/>
            </a:xfrm>
            <a:prstGeom prst="rect">
              <a:avLst/>
            </a:prstGeom>
            <a:noFill/>
            <a:ln w="9525">
              <a:noFill/>
              <a:miter lim="800000"/>
              <a:headEnd/>
              <a:tailEnd/>
            </a:ln>
          </p:spPr>
        </p:pic>
        <p:sp>
          <p:nvSpPr>
            <p:cNvPr id="16389" name="Rectangle 6"/>
            <p:cNvSpPr>
              <a:spLocks noChangeArrowheads="1"/>
            </p:cNvSpPr>
            <p:nvPr/>
          </p:nvSpPr>
          <p:spPr bwMode="auto">
            <a:xfrm>
              <a:off x="2976" y="1715"/>
              <a:ext cx="654" cy="1114"/>
            </a:xfrm>
            <a:prstGeom prst="rect">
              <a:avLst/>
            </a:prstGeom>
            <a:noFill/>
            <a:ln w="9525">
              <a:noFill/>
              <a:miter lim="800000"/>
              <a:headEnd/>
              <a:tailEnd/>
            </a:ln>
          </p:spPr>
          <p:txBody>
            <a:bodyPr wrap="none">
              <a:spAutoFit/>
            </a:bodyPr>
            <a:lstStyle/>
            <a:p>
              <a:r>
                <a:rPr lang="en-US" sz="11000" b="1">
                  <a:solidFill>
                    <a:schemeClr val="bg1"/>
                  </a:solidFill>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2000"/>
                                        <p:tgtEl>
                                          <p:spTgt spid="15367"/>
                                        </p:tgtEl>
                                      </p:cBhvr>
                                    </p:animEffect>
                                    <p:anim calcmode="lin" valueType="num">
                                      <p:cBhvr>
                                        <p:cTn id="8" dur="2000" fill="hold"/>
                                        <p:tgtEl>
                                          <p:spTgt spid="15367"/>
                                        </p:tgtEl>
                                        <p:attrNameLst>
                                          <p:attrName>style.rotation</p:attrName>
                                        </p:attrNameLst>
                                      </p:cBhvr>
                                      <p:tavLst>
                                        <p:tav tm="0">
                                          <p:val>
                                            <p:fltVal val="720"/>
                                          </p:val>
                                        </p:tav>
                                        <p:tav tm="100000">
                                          <p:val>
                                            <p:fltVal val="0"/>
                                          </p:val>
                                        </p:tav>
                                      </p:tavLst>
                                    </p:anim>
                                    <p:anim calcmode="lin" valueType="num">
                                      <p:cBhvr>
                                        <p:cTn id="9" dur="2000" fill="hold"/>
                                        <p:tgtEl>
                                          <p:spTgt spid="15367"/>
                                        </p:tgtEl>
                                        <p:attrNameLst>
                                          <p:attrName>ppt_h</p:attrName>
                                        </p:attrNameLst>
                                      </p:cBhvr>
                                      <p:tavLst>
                                        <p:tav tm="0">
                                          <p:val>
                                            <p:fltVal val="0"/>
                                          </p:val>
                                        </p:tav>
                                        <p:tav tm="100000">
                                          <p:val>
                                            <p:strVal val="#ppt_h"/>
                                          </p:val>
                                        </p:tav>
                                      </p:tavLst>
                                    </p:anim>
                                    <p:anim calcmode="lin" valueType="num">
                                      <p:cBhvr>
                                        <p:cTn id="10" dur="2000" fill="hold"/>
                                        <p:tgtEl>
                                          <p:spTgt spid="1536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228600" y="76200"/>
            <a:ext cx="8686800" cy="1143000"/>
          </a:xfrm>
        </p:spPr>
        <p:txBody>
          <a:bodyPr/>
          <a:lstStyle/>
          <a:p>
            <a:pPr eaLnBrk="1" hangingPunct="1"/>
            <a:r>
              <a:rPr lang="en-US" sz="3600" smtClean="0"/>
              <a:t>Brown (1979): Minor Hadean Continental Crust Followed by Slow Growth</a:t>
            </a:r>
          </a:p>
        </p:txBody>
      </p:sp>
      <p:sp>
        <p:nvSpPr>
          <p:cNvPr id="48130" name="Rectangle 3"/>
          <p:cNvSpPr>
            <a:spLocks noGrp="1" noChangeArrowheads="1"/>
          </p:cNvSpPr>
          <p:nvPr>
            <p:ph type="body" sz="half" idx="1"/>
          </p:nvPr>
        </p:nvSpPr>
        <p:spPr>
          <a:xfrm>
            <a:off x="533400" y="2133600"/>
            <a:ext cx="3810000" cy="3657600"/>
          </a:xfrm>
        </p:spPr>
        <p:txBody>
          <a:bodyPr/>
          <a:lstStyle/>
          <a:p>
            <a:pPr eaLnBrk="1" hangingPunct="1">
              <a:lnSpc>
                <a:spcPct val="90000"/>
              </a:lnSpc>
            </a:pPr>
            <a:r>
              <a:rPr lang="en-US" sz="1800" smtClean="0"/>
              <a:t>Minor early continental crust with slow growth since Early Archean</a:t>
            </a:r>
          </a:p>
          <a:p>
            <a:pPr eaLnBrk="1" hangingPunct="1">
              <a:lnSpc>
                <a:spcPct val="90000"/>
              </a:lnSpc>
            </a:pPr>
            <a:r>
              <a:rPr lang="en-US" sz="1800" smtClean="0"/>
              <a:t>The evidence:</a:t>
            </a:r>
          </a:p>
          <a:p>
            <a:pPr lvl="1" eaLnBrk="1" hangingPunct="1">
              <a:lnSpc>
                <a:spcPct val="90000"/>
              </a:lnSpc>
            </a:pPr>
            <a:r>
              <a:rPr lang="en-US" sz="1800" smtClean="0"/>
              <a:t>Brown disputes significant sediment subduction</a:t>
            </a:r>
          </a:p>
          <a:p>
            <a:pPr lvl="1" eaLnBrk="1" hangingPunct="1">
              <a:lnSpc>
                <a:spcPct val="90000"/>
              </a:lnSpc>
            </a:pPr>
            <a:r>
              <a:rPr lang="en-US" sz="1800" smtClean="0"/>
              <a:t>Modern accretion rates fit a growth model if corrected for higher heat flows with age</a:t>
            </a:r>
          </a:p>
          <a:p>
            <a:pPr lvl="1" eaLnBrk="1" hangingPunct="1">
              <a:lnSpc>
                <a:spcPct val="90000"/>
              </a:lnSpc>
            </a:pPr>
            <a:r>
              <a:rPr lang="en-US" sz="1800" smtClean="0"/>
              <a:t>Granites predominately reflect mantle addition, so </a:t>
            </a:r>
            <a:r>
              <a:rPr lang="en-US" sz="1800" smtClean="0">
                <a:sym typeface="Wingdings" pitchFamily="2" charset="2"/>
              </a:rPr>
              <a:t> higher crustal addition rates</a:t>
            </a:r>
            <a:endParaRPr lang="en-US" sz="1800" smtClean="0"/>
          </a:p>
        </p:txBody>
      </p:sp>
      <p:pic>
        <p:nvPicPr>
          <p:cNvPr id="48131" name="Picture 4"/>
          <p:cNvPicPr>
            <a:picLocks noChangeAspect="1" noChangeArrowheads="1"/>
          </p:cNvPicPr>
          <p:nvPr/>
        </p:nvPicPr>
        <p:blipFill>
          <a:blip r:embed="rId2"/>
          <a:srcRect/>
          <a:stretch>
            <a:fillRect/>
          </a:stretch>
        </p:blipFill>
        <p:spPr bwMode="auto">
          <a:xfrm>
            <a:off x="4656138" y="2362200"/>
            <a:ext cx="4487862" cy="327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2"/>
          <p:cNvSpPr>
            <a:spLocks noGrp="1" noChangeArrowheads="1"/>
          </p:cNvSpPr>
          <p:nvPr>
            <p:ph type="body" sz="half" idx="1"/>
          </p:nvPr>
        </p:nvSpPr>
        <p:spPr>
          <a:xfrm>
            <a:off x="457200" y="2057400"/>
            <a:ext cx="3810000" cy="3733800"/>
          </a:xfrm>
        </p:spPr>
        <p:txBody>
          <a:bodyPr/>
          <a:lstStyle/>
          <a:p>
            <a:pPr eaLnBrk="1" hangingPunct="1"/>
            <a:r>
              <a:rPr lang="en-US" sz="1800" smtClean="0"/>
              <a:t>Similar to Brown’s model in the rates and timing of growth.</a:t>
            </a:r>
          </a:p>
          <a:p>
            <a:pPr eaLnBrk="1" hangingPunct="1"/>
            <a:r>
              <a:rPr lang="en-US" sz="1800" smtClean="0"/>
              <a:t>But even less crust in the early Hadean</a:t>
            </a:r>
          </a:p>
          <a:p>
            <a:pPr eaLnBrk="1" hangingPunct="1"/>
            <a:r>
              <a:rPr lang="en-US" sz="1800" smtClean="0"/>
              <a:t>Evidence</a:t>
            </a:r>
          </a:p>
          <a:p>
            <a:pPr eaLnBrk="1" hangingPunct="1">
              <a:buFontTx/>
              <a:buNone/>
            </a:pPr>
            <a:r>
              <a:rPr lang="en-US" sz="1800" smtClean="0"/>
              <a:t>     - Nb-U-Th systematics in mantle derived from 2.7-3.5 Ga volcanics</a:t>
            </a:r>
          </a:p>
        </p:txBody>
      </p:sp>
      <p:pic>
        <p:nvPicPr>
          <p:cNvPr id="49154" name="Picture 3"/>
          <p:cNvPicPr>
            <a:picLocks noChangeAspect="1" noChangeArrowheads="1"/>
          </p:cNvPicPr>
          <p:nvPr/>
        </p:nvPicPr>
        <p:blipFill>
          <a:blip r:embed="rId2"/>
          <a:srcRect/>
          <a:stretch>
            <a:fillRect/>
          </a:stretch>
        </p:blipFill>
        <p:spPr bwMode="auto">
          <a:xfrm>
            <a:off x="4656138" y="2362200"/>
            <a:ext cx="4487862" cy="3273425"/>
          </a:xfrm>
          <a:prstGeom prst="rect">
            <a:avLst/>
          </a:prstGeom>
          <a:noFill/>
          <a:ln w="9525">
            <a:noFill/>
            <a:miter lim="800000"/>
            <a:headEnd/>
            <a:tailEnd/>
          </a:ln>
        </p:spPr>
      </p:pic>
      <p:pic>
        <p:nvPicPr>
          <p:cNvPr id="48132" name="Picture 4"/>
          <p:cNvPicPr>
            <a:picLocks noChangeAspect="1" noChangeArrowheads="1"/>
          </p:cNvPicPr>
          <p:nvPr/>
        </p:nvPicPr>
        <p:blipFill>
          <a:blip r:embed="rId3"/>
          <a:srcRect/>
          <a:stretch>
            <a:fillRect/>
          </a:stretch>
        </p:blipFill>
        <p:spPr bwMode="auto">
          <a:xfrm>
            <a:off x="2133600" y="1600200"/>
            <a:ext cx="5462588" cy="4383088"/>
          </a:xfrm>
          <a:prstGeom prst="rect">
            <a:avLst/>
          </a:prstGeom>
          <a:noFill/>
          <a:ln w="9525">
            <a:solidFill>
              <a:schemeClr val="tx1"/>
            </a:solidFill>
            <a:miter lim="800000"/>
            <a:headEnd/>
            <a:tailEnd/>
          </a:ln>
        </p:spPr>
      </p:pic>
      <p:sp>
        <p:nvSpPr>
          <p:cNvPr id="49156" name="Oval 5"/>
          <p:cNvSpPr>
            <a:spLocks noChangeArrowheads="1"/>
          </p:cNvSpPr>
          <p:nvPr/>
        </p:nvSpPr>
        <p:spPr bwMode="auto">
          <a:xfrm>
            <a:off x="914400" y="5943600"/>
            <a:ext cx="914400" cy="457200"/>
          </a:xfrm>
          <a:prstGeom prst="ellipse">
            <a:avLst/>
          </a:prstGeom>
          <a:noFill/>
          <a:ln w="9525">
            <a:noFill/>
            <a:round/>
            <a:headEnd/>
            <a:tailEnd/>
          </a:ln>
        </p:spPr>
        <p:txBody>
          <a:bodyPr wrap="none" anchor="ctr"/>
          <a:lstStyle/>
          <a:p>
            <a:endParaRPr lang="en-US">
              <a:latin typeface="Calibri" pitchFamily="34" charset="0"/>
            </a:endParaRPr>
          </a:p>
        </p:txBody>
      </p:sp>
      <p:sp>
        <p:nvSpPr>
          <p:cNvPr id="49157" name="Rectangle 6"/>
          <p:cNvSpPr>
            <a:spLocks noGrp="1" noChangeArrowheads="1"/>
          </p:cNvSpPr>
          <p:nvPr>
            <p:ph type="title"/>
          </p:nvPr>
        </p:nvSpPr>
        <p:spPr>
          <a:xfrm>
            <a:off x="457200" y="76200"/>
            <a:ext cx="8229600" cy="1143000"/>
          </a:xfrm>
        </p:spPr>
        <p:txBody>
          <a:bodyPr/>
          <a:lstStyle/>
          <a:p>
            <a:pPr eaLnBrk="1" hangingPunct="1"/>
            <a:r>
              <a:rPr lang="en-US" sz="3600" smtClean="0"/>
              <a:t>Campbell (2003): Minor Hadean Continental Crust with Slow Growth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z="3600" smtClean="0"/>
              <a:t>O’Nions et al. (1979): Slow Continental Growth Since ~2.5 Ga</a:t>
            </a:r>
          </a:p>
        </p:txBody>
      </p:sp>
      <p:sp>
        <p:nvSpPr>
          <p:cNvPr id="50178" name="Rectangle 3"/>
          <p:cNvSpPr>
            <a:spLocks noGrp="1" noChangeArrowheads="1"/>
          </p:cNvSpPr>
          <p:nvPr>
            <p:ph type="body" idx="1"/>
          </p:nvPr>
        </p:nvSpPr>
        <p:spPr>
          <a:xfrm>
            <a:off x="304800" y="2362200"/>
            <a:ext cx="4343400" cy="3124200"/>
          </a:xfrm>
        </p:spPr>
        <p:txBody>
          <a:bodyPr/>
          <a:lstStyle/>
          <a:p>
            <a:pPr eaLnBrk="1" hangingPunct="1">
              <a:spcBef>
                <a:spcPct val="0"/>
              </a:spcBef>
              <a:spcAft>
                <a:spcPct val="40000"/>
              </a:spcAft>
            </a:pPr>
            <a:r>
              <a:rPr lang="en-US" sz="1800" smtClean="0"/>
              <a:t>Two-reservoir box model w/ time-dependent coefficients for transport between the reservoirs</a:t>
            </a:r>
            <a:endParaRPr lang="en-US" sz="2000" smtClean="0"/>
          </a:p>
          <a:p>
            <a:pPr eaLnBrk="1" hangingPunct="1">
              <a:spcBef>
                <a:spcPct val="0"/>
              </a:spcBef>
              <a:spcAft>
                <a:spcPct val="40000"/>
              </a:spcAft>
            </a:pPr>
            <a:r>
              <a:rPr lang="en-US" sz="1800" smtClean="0"/>
              <a:t>Generation of continents involved &gt; half of mantle</a:t>
            </a:r>
          </a:p>
          <a:p>
            <a:pPr eaLnBrk="1" hangingPunct="1">
              <a:spcBef>
                <a:spcPct val="0"/>
              </a:spcBef>
              <a:spcAft>
                <a:spcPct val="40000"/>
              </a:spcAft>
            </a:pPr>
            <a:r>
              <a:rPr lang="en-US" sz="1800" smtClean="0"/>
              <a:t>Maximum rate of continental growth between 3.5-2.5 Ga (present day rate only 20% of max)</a:t>
            </a:r>
          </a:p>
        </p:txBody>
      </p:sp>
      <p:pic>
        <p:nvPicPr>
          <p:cNvPr id="50179" name="Picture 4"/>
          <p:cNvPicPr>
            <a:picLocks noChangeAspect="1" noChangeArrowheads="1"/>
          </p:cNvPicPr>
          <p:nvPr/>
        </p:nvPicPr>
        <p:blipFill>
          <a:blip r:embed="rId2"/>
          <a:srcRect/>
          <a:stretch>
            <a:fillRect/>
          </a:stretch>
        </p:blipFill>
        <p:spPr bwMode="auto">
          <a:xfrm>
            <a:off x="4656138" y="2362200"/>
            <a:ext cx="4487862" cy="327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152400"/>
            <a:ext cx="8229600" cy="1143000"/>
          </a:xfrm>
        </p:spPr>
        <p:txBody>
          <a:bodyPr/>
          <a:lstStyle/>
          <a:p>
            <a:pPr eaLnBrk="1" hangingPunct="1"/>
            <a:r>
              <a:rPr lang="en-US" sz="3600" smtClean="0"/>
              <a:t>Dewey &amp; Windley (1981): Slow Continental Growth Since ~2.5 Ga</a:t>
            </a:r>
          </a:p>
        </p:txBody>
      </p:sp>
      <p:sp>
        <p:nvSpPr>
          <p:cNvPr id="51202" name="Rectangle 3"/>
          <p:cNvSpPr>
            <a:spLocks noGrp="1" noChangeArrowheads="1"/>
          </p:cNvSpPr>
          <p:nvPr>
            <p:ph type="body" idx="1"/>
          </p:nvPr>
        </p:nvSpPr>
        <p:spPr>
          <a:xfrm>
            <a:off x="304800" y="1371600"/>
            <a:ext cx="4419600" cy="5486400"/>
          </a:xfrm>
        </p:spPr>
        <p:txBody>
          <a:bodyPr/>
          <a:lstStyle/>
          <a:p>
            <a:pPr eaLnBrk="1" hangingPunct="1"/>
            <a:r>
              <a:rPr lang="en-US" sz="1800" smtClean="0"/>
              <a:t>Emphasis on decline in heat production from smaller, thinner, faster moving plates to slower, thicker, slower moving plates 1/6</a:t>
            </a:r>
            <a:r>
              <a:rPr lang="en-US" sz="1800" baseline="30000" smtClean="0"/>
              <a:t>th</a:t>
            </a:r>
            <a:r>
              <a:rPr lang="en-US" sz="1800" smtClean="0"/>
              <a:t> the Archean rate:</a:t>
            </a:r>
          </a:p>
          <a:p>
            <a:pPr lvl="1" eaLnBrk="1" hangingPunct="1">
              <a:spcBef>
                <a:spcPct val="0"/>
              </a:spcBef>
              <a:spcAft>
                <a:spcPct val="40000"/>
              </a:spcAft>
            </a:pPr>
            <a:r>
              <a:rPr lang="en-US" sz="1800" smtClean="0"/>
              <a:t>85% of CC by 2.5 Ga</a:t>
            </a:r>
          </a:p>
          <a:p>
            <a:pPr eaLnBrk="1" hangingPunct="1">
              <a:spcBef>
                <a:spcPct val="0"/>
              </a:spcBef>
            </a:pPr>
            <a:r>
              <a:rPr lang="en-US" sz="1800" smtClean="0"/>
              <a:t>Based on early Proterozoic indicators that plate interacting w/ a lithosphere of similar size to present:</a:t>
            </a:r>
          </a:p>
          <a:p>
            <a:pPr lvl="1" eaLnBrk="1" hangingPunct="1">
              <a:spcBef>
                <a:spcPct val="0"/>
              </a:spcBef>
            </a:pPr>
            <a:r>
              <a:rPr lang="en-US" sz="1800" smtClean="0"/>
              <a:t>Large continental areas show high degree of structural cohesion</a:t>
            </a:r>
          </a:p>
          <a:p>
            <a:pPr lvl="1" eaLnBrk="1" hangingPunct="1">
              <a:spcBef>
                <a:spcPct val="0"/>
              </a:spcBef>
              <a:spcAft>
                <a:spcPct val="40000"/>
              </a:spcAft>
            </a:pPr>
            <a:r>
              <a:rPr lang="en-US" sz="1800" smtClean="0"/>
              <a:t>Widespread basement reactivation adjacent to linear thrust belts (i.e., like present)</a:t>
            </a:r>
          </a:p>
          <a:p>
            <a:pPr eaLnBrk="1" hangingPunct="1"/>
            <a:r>
              <a:rPr lang="en-US" sz="1800" smtClean="0"/>
              <a:t>Also: lots of high-K minimum-melting granites over calc-alkaline rocks at 2500-700 Ma implies dominance of crustal differentiation over growth</a:t>
            </a:r>
          </a:p>
        </p:txBody>
      </p:sp>
      <p:pic>
        <p:nvPicPr>
          <p:cNvPr id="51203" name="Picture 4"/>
          <p:cNvPicPr>
            <a:picLocks noChangeAspect="1" noChangeArrowheads="1"/>
          </p:cNvPicPr>
          <p:nvPr/>
        </p:nvPicPr>
        <p:blipFill>
          <a:blip r:embed="rId2"/>
          <a:srcRect/>
          <a:stretch>
            <a:fillRect/>
          </a:stretch>
        </p:blipFill>
        <p:spPr bwMode="auto">
          <a:xfrm>
            <a:off x="4656138" y="2362200"/>
            <a:ext cx="4487862" cy="327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z="3600" smtClean="0"/>
              <a:t>Allègre (1982): Slow Continental Growth Since ~2.5 Ga</a:t>
            </a:r>
          </a:p>
        </p:txBody>
      </p:sp>
      <p:sp>
        <p:nvSpPr>
          <p:cNvPr id="52226" name="Rectangle 3"/>
          <p:cNvSpPr>
            <a:spLocks noGrp="1" noChangeArrowheads="1"/>
          </p:cNvSpPr>
          <p:nvPr>
            <p:ph type="body" idx="1"/>
          </p:nvPr>
        </p:nvSpPr>
        <p:spPr>
          <a:xfrm>
            <a:off x="304800" y="1981200"/>
            <a:ext cx="4343400" cy="3657600"/>
          </a:xfrm>
        </p:spPr>
        <p:txBody>
          <a:bodyPr/>
          <a:lstStyle/>
          <a:p>
            <a:pPr eaLnBrk="1" hangingPunct="1">
              <a:lnSpc>
                <a:spcPct val="80000"/>
              </a:lnSpc>
              <a:spcBef>
                <a:spcPct val="0"/>
              </a:spcBef>
              <a:spcAft>
                <a:spcPct val="40000"/>
              </a:spcAft>
            </a:pPr>
            <a:r>
              <a:rPr lang="en-US" sz="2000" smtClean="0"/>
              <a:t>Box modeling of Nd-Sr correlation interpreted due to rapid growth of continental crust at ~2.5 Ga</a:t>
            </a:r>
          </a:p>
          <a:p>
            <a:pPr eaLnBrk="1" hangingPunct="1">
              <a:lnSpc>
                <a:spcPct val="80000"/>
              </a:lnSpc>
              <a:spcBef>
                <a:spcPct val="0"/>
              </a:spcBef>
              <a:spcAft>
                <a:spcPct val="40000"/>
              </a:spcAft>
            </a:pPr>
            <a:r>
              <a:rPr lang="en-US" sz="2000" smtClean="0"/>
              <a:t>Sr-Nd isotope systematics viewed as evidence of ‘continental pumping’</a:t>
            </a:r>
          </a:p>
          <a:p>
            <a:pPr eaLnBrk="1" hangingPunct="1">
              <a:lnSpc>
                <a:spcPct val="80000"/>
              </a:lnSpc>
              <a:spcBef>
                <a:spcPct val="0"/>
              </a:spcBef>
              <a:spcAft>
                <a:spcPct val="40000"/>
              </a:spcAft>
            </a:pPr>
            <a:r>
              <a:rPr lang="en-US" sz="2000" smtClean="0"/>
              <a:t>Mean age of continents of 2.5 Ga continents were formed throughout geological time and not suddenly</a:t>
            </a:r>
          </a:p>
          <a:p>
            <a:pPr eaLnBrk="1" hangingPunct="1">
              <a:lnSpc>
                <a:spcPct val="80000"/>
              </a:lnSpc>
              <a:spcBef>
                <a:spcPct val="0"/>
              </a:spcBef>
              <a:spcAft>
                <a:spcPct val="40000"/>
              </a:spcAft>
            </a:pPr>
            <a:r>
              <a:rPr lang="en-US" sz="2000" smtClean="0"/>
              <a:t>Assumes knowledge of mantle volume depleted by crust formation and composition of undepleted mantle</a:t>
            </a:r>
          </a:p>
        </p:txBody>
      </p:sp>
      <p:pic>
        <p:nvPicPr>
          <p:cNvPr id="52227" name="Picture 4"/>
          <p:cNvPicPr>
            <a:picLocks noChangeAspect="1" noChangeArrowheads="1"/>
          </p:cNvPicPr>
          <p:nvPr/>
        </p:nvPicPr>
        <p:blipFill>
          <a:blip r:embed="rId2"/>
          <a:srcRect/>
          <a:stretch>
            <a:fillRect/>
          </a:stretch>
        </p:blipFill>
        <p:spPr bwMode="auto">
          <a:xfrm>
            <a:off x="4656138" y="2209800"/>
            <a:ext cx="4487862" cy="3273425"/>
          </a:xfrm>
          <a:prstGeom prst="rect">
            <a:avLst/>
          </a:prstGeom>
          <a:noFill/>
          <a:ln w="9525">
            <a:noFill/>
            <a:miter lim="800000"/>
            <a:headEnd/>
            <a:tailEnd/>
          </a:ln>
        </p:spPr>
      </p:pic>
      <p:pic>
        <p:nvPicPr>
          <p:cNvPr id="51205" name="Picture 5" descr="Allegre's Continental Growth Curve"/>
          <p:cNvPicPr>
            <a:picLocks noChangeAspect="1" noChangeArrowheads="1"/>
          </p:cNvPicPr>
          <p:nvPr/>
        </p:nvPicPr>
        <p:blipFill>
          <a:blip r:embed="rId3"/>
          <a:srcRect/>
          <a:stretch>
            <a:fillRect/>
          </a:stretch>
        </p:blipFill>
        <p:spPr bwMode="auto">
          <a:xfrm>
            <a:off x="4648200" y="2057400"/>
            <a:ext cx="4025900" cy="3683000"/>
          </a:xfrm>
          <a:prstGeom prst="rect">
            <a:avLst/>
          </a:prstGeom>
          <a:noFill/>
          <a:ln w="9525">
            <a:noFill/>
            <a:miter lim="800000"/>
            <a:headEnd/>
            <a:tailEnd/>
          </a:ln>
        </p:spPr>
      </p:pic>
      <p:pic>
        <p:nvPicPr>
          <p:cNvPr id="52229" name="Picture 6" descr="Comparative Histogram"/>
          <p:cNvPicPr>
            <a:picLocks noChangeAspect="1" noChangeArrowheads="1"/>
          </p:cNvPicPr>
          <p:nvPr/>
        </p:nvPicPr>
        <p:blipFill>
          <a:blip r:embed="rId4"/>
          <a:srcRect/>
          <a:stretch>
            <a:fillRect/>
          </a:stretch>
        </p:blipFill>
        <p:spPr bwMode="auto">
          <a:xfrm>
            <a:off x="9525000" y="1600200"/>
            <a:ext cx="4025900" cy="304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57200" y="152400"/>
            <a:ext cx="8229600" cy="1143000"/>
          </a:xfrm>
        </p:spPr>
        <p:txBody>
          <a:bodyPr/>
          <a:lstStyle/>
          <a:p>
            <a:pPr eaLnBrk="1" hangingPunct="1"/>
            <a:r>
              <a:rPr lang="en-US" sz="3600" smtClean="0"/>
              <a:t>McLennan &amp; Taylor (1982): Slow Continental Growth Since ~2.5 Ga</a:t>
            </a:r>
          </a:p>
        </p:txBody>
      </p:sp>
      <p:sp>
        <p:nvSpPr>
          <p:cNvPr id="53250" name="Rectangle 3"/>
          <p:cNvSpPr>
            <a:spLocks noGrp="1" noChangeArrowheads="1"/>
          </p:cNvSpPr>
          <p:nvPr>
            <p:ph type="body" idx="1"/>
          </p:nvPr>
        </p:nvSpPr>
        <p:spPr>
          <a:xfrm>
            <a:off x="76200" y="1981200"/>
            <a:ext cx="4724400" cy="3840163"/>
          </a:xfrm>
        </p:spPr>
        <p:txBody>
          <a:bodyPr/>
          <a:lstStyle/>
          <a:p>
            <a:pPr eaLnBrk="1" hangingPunct="1">
              <a:spcBef>
                <a:spcPct val="0"/>
              </a:spcBef>
              <a:spcAft>
                <a:spcPct val="40000"/>
              </a:spcAft>
            </a:pPr>
            <a:r>
              <a:rPr lang="en-US" sz="1800" smtClean="0"/>
              <a:t>No significant change in REE and Th abundances in post-Archean shales</a:t>
            </a:r>
          </a:p>
          <a:p>
            <a:pPr eaLnBrk="1" hangingPunct="1">
              <a:spcBef>
                <a:spcPct val="0"/>
              </a:spcBef>
              <a:spcAft>
                <a:spcPct val="40000"/>
              </a:spcAft>
            </a:pPr>
            <a:r>
              <a:rPr lang="en-US" sz="1800" smtClean="0"/>
              <a:t>Modeling of REE and Th abundances suggest minimum ratio of post-Archean to Archean upper CC required to eliminate Archean upper crustal signature is ~4:1</a:t>
            </a:r>
          </a:p>
          <a:p>
            <a:pPr eaLnBrk="1" hangingPunct="1">
              <a:spcBef>
                <a:spcPct val="0"/>
              </a:spcBef>
              <a:spcAft>
                <a:spcPct val="40000"/>
              </a:spcAft>
            </a:pPr>
            <a:r>
              <a:rPr lang="en-US" sz="1800" smtClean="0"/>
              <a:t>They propose 65-75% of CC formed during 3.2-2.5 Ga and 70-85% formed by 2.5 Ga – consistent w/ continental freeboard over past 2.5 Ga</a:t>
            </a:r>
            <a:endParaRPr lang="en-US" sz="2000" smtClean="0"/>
          </a:p>
        </p:txBody>
      </p:sp>
      <p:pic>
        <p:nvPicPr>
          <p:cNvPr id="53251" name="Picture 4"/>
          <p:cNvPicPr>
            <a:picLocks noChangeAspect="1" noChangeArrowheads="1"/>
          </p:cNvPicPr>
          <p:nvPr/>
        </p:nvPicPr>
        <p:blipFill>
          <a:blip r:embed="rId2"/>
          <a:srcRect/>
          <a:stretch>
            <a:fillRect/>
          </a:stretch>
        </p:blipFill>
        <p:spPr bwMode="auto">
          <a:xfrm>
            <a:off x="4656138" y="2209800"/>
            <a:ext cx="4487862" cy="3273425"/>
          </a:xfrm>
          <a:prstGeom prst="rect">
            <a:avLst/>
          </a:prstGeom>
          <a:noFill/>
          <a:ln w="9525">
            <a:noFill/>
            <a:miter lim="800000"/>
            <a:headEnd/>
            <a:tailEnd/>
          </a:ln>
        </p:spPr>
      </p:pic>
      <p:pic>
        <p:nvPicPr>
          <p:cNvPr id="52229" name="Picture 5" descr="REE and Th Abundances"/>
          <p:cNvPicPr>
            <a:picLocks noChangeAspect="1" noChangeArrowheads="1"/>
          </p:cNvPicPr>
          <p:nvPr/>
        </p:nvPicPr>
        <p:blipFill>
          <a:blip r:embed="rId3"/>
          <a:srcRect/>
          <a:stretch>
            <a:fillRect/>
          </a:stretch>
        </p:blipFill>
        <p:spPr bwMode="auto">
          <a:xfrm>
            <a:off x="5180013" y="1600200"/>
            <a:ext cx="3201987" cy="45259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152400"/>
            <a:ext cx="8229600" cy="1143000"/>
          </a:xfrm>
        </p:spPr>
        <p:txBody>
          <a:bodyPr/>
          <a:lstStyle/>
          <a:p>
            <a:pPr eaLnBrk="1" hangingPunct="1"/>
            <a:r>
              <a:rPr lang="en-US" sz="3600" smtClean="0"/>
              <a:t>Collerson &amp; Kamber (1999): Slow Continental Growth Since ~2.5 Ga</a:t>
            </a:r>
          </a:p>
        </p:txBody>
      </p:sp>
      <p:sp>
        <p:nvSpPr>
          <p:cNvPr id="54274" name="Rectangle 3"/>
          <p:cNvSpPr>
            <a:spLocks noGrp="1" noChangeArrowheads="1"/>
          </p:cNvSpPr>
          <p:nvPr>
            <p:ph type="body" idx="1"/>
          </p:nvPr>
        </p:nvSpPr>
        <p:spPr>
          <a:xfrm>
            <a:off x="152400" y="1447800"/>
            <a:ext cx="4572000" cy="4525963"/>
          </a:xfrm>
        </p:spPr>
        <p:txBody>
          <a:bodyPr/>
          <a:lstStyle/>
          <a:p>
            <a:pPr eaLnBrk="1" hangingPunct="1"/>
            <a:r>
              <a:rPr lang="en-US" sz="1800" smtClean="0"/>
              <a:t>Th, U, and Nb are strongly incompatible elements during the melting of mantle </a:t>
            </a:r>
          </a:p>
          <a:p>
            <a:pPr eaLnBrk="1" hangingPunct="1"/>
            <a:r>
              <a:rPr lang="en-US" sz="1800" smtClean="0"/>
              <a:t>Differences in CC, undifferentiated mantle, and depleted mantle:</a:t>
            </a:r>
          </a:p>
          <a:p>
            <a:pPr lvl="1" eaLnBrk="1" hangingPunct="1"/>
            <a:r>
              <a:rPr lang="en-US" sz="1800" smtClean="0"/>
              <a:t>A deficit of Nb in relation to Th &amp; U</a:t>
            </a:r>
          </a:p>
          <a:p>
            <a:pPr eaLnBrk="1" hangingPunct="1"/>
            <a:r>
              <a:rPr lang="en-US" sz="1800" smtClean="0"/>
              <a:t>Thus differences in U &amp; Th vs U can be used to infer crustal mass through time</a:t>
            </a:r>
          </a:p>
          <a:p>
            <a:pPr eaLnBrk="1" hangingPunct="1"/>
            <a:r>
              <a:rPr lang="en-US" sz="1800" smtClean="0"/>
              <a:t>Recycling of CC is most likely reason for decoupling U and Th due to soluble U in oxygenating atmosphere</a:t>
            </a:r>
          </a:p>
          <a:p>
            <a:pPr eaLnBrk="1" hangingPunct="1"/>
            <a:r>
              <a:rPr lang="en-US" sz="1800" smtClean="0"/>
              <a:t>Strong net growth recorded between 3.0-2.0 Ga, slowed down after 2.0 Ga due to increased erosion, and renewed increase of growth from ~250 Ma to present day shows faster growth during times of continental dispersal</a:t>
            </a:r>
          </a:p>
        </p:txBody>
      </p:sp>
      <p:pic>
        <p:nvPicPr>
          <p:cNvPr id="59395" name="Picture 4"/>
          <p:cNvPicPr>
            <a:picLocks noChangeAspect="1" noChangeArrowheads="1"/>
          </p:cNvPicPr>
          <p:nvPr/>
        </p:nvPicPr>
        <p:blipFill>
          <a:blip r:embed="rId2"/>
          <a:srcRect/>
          <a:stretch>
            <a:fillRect/>
          </a:stretch>
        </p:blipFill>
        <p:spPr bwMode="auto">
          <a:xfrm>
            <a:off x="4656138" y="2209800"/>
            <a:ext cx="4487862" cy="3273425"/>
          </a:xfrm>
          <a:prstGeom prst="rect">
            <a:avLst/>
          </a:prstGeom>
          <a:noFill/>
          <a:ln w="9525">
            <a:noFill/>
            <a:miter lim="800000"/>
            <a:headEnd/>
            <a:tailEnd/>
          </a:ln>
        </p:spPr>
      </p:pic>
      <p:pic>
        <p:nvPicPr>
          <p:cNvPr id="53253" name="Picture 5" descr="Crust Volume vs Age"/>
          <p:cNvPicPr>
            <a:picLocks noChangeAspect="1" noChangeArrowheads="1"/>
          </p:cNvPicPr>
          <p:nvPr/>
        </p:nvPicPr>
        <p:blipFill>
          <a:blip r:embed="rId3"/>
          <a:srcRect/>
          <a:stretch>
            <a:fillRect/>
          </a:stretch>
        </p:blipFill>
        <p:spPr bwMode="auto">
          <a:xfrm>
            <a:off x="5257800" y="1981200"/>
            <a:ext cx="3408363" cy="411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939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3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76200"/>
            <a:ext cx="8229600" cy="1143000"/>
          </a:xfrm>
        </p:spPr>
        <p:txBody>
          <a:bodyPr/>
          <a:lstStyle/>
          <a:p>
            <a:pPr eaLnBrk="1" hangingPunct="1"/>
            <a:r>
              <a:rPr lang="en-US" sz="3600" smtClean="0"/>
              <a:t>Veizer &amp; Jansen (1979): Slow Continental Growth Since ~2.5 Ga</a:t>
            </a:r>
          </a:p>
        </p:txBody>
      </p:sp>
      <p:sp>
        <p:nvSpPr>
          <p:cNvPr id="55298" name="Rectangle 3"/>
          <p:cNvSpPr>
            <a:spLocks noGrp="1" noChangeArrowheads="1"/>
          </p:cNvSpPr>
          <p:nvPr>
            <p:ph type="body" idx="1"/>
          </p:nvPr>
        </p:nvSpPr>
        <p:spPr>
          <a:xfrm>
            <a:off x="228600" y="1219200"/>
            <a:ext cx="4419600" cy="5410200"/>
          </a:xfrm>
        </p:spPr>
        <p:txBody>
          <a:bodyPr/>
          <a:lstStyle/>
          <a:p>
            <a:pPr eaLnBrk="1" hangingPunct="1">
              <a:spcBef>
                <a:spcPct val="0"/>
              </a:spcBef>
              <a:spcAft>
                <a:spcPct val="35000"/>
              </a:spcAft>
            </a:pPr>
            <a:r>
              <a:rPr lang="en-US" sz="1800" smtClean="0"/>
              <a:t>Basement and sedimentary recycling</a:t>
            </a:r>
            <a:endParaRPr lang="en-US" sz="1800" u="sng" smtClean="0"/>
          </a:p>
          <a:p>
            <a:pPr eaLnBrk="1" hangingPunct="1">
              <a:spcBef>
                <a:spcPct val="0"/>
              </a:spcBef>
            </a:pPr>
            <a:r>
              <a:rPr lang="en-US" sz="1800" smtClean="0"/>
              <a:t>Measured cumulative age distribution:</a:t>
            </a:r>
          </a:p>
          <a:p>
            <a:pPr lvl="1" eaLnBrk="1" hangingPunct="1">
              <a:spcBef>
                <a:spcPct val="0"/>
              </a:spcBef>
            </a:pPr>
            <a:r>
              <a:rPr lang="en-US" sz="1800" smtClean="0"/>
              <a:t>continental age provinces</a:t>
            </a:r>
          </a:p>
          <a:p>
            <a:pPr lvl="1" eaLnBrk="1" hangingPunct="1">
              <a:spcBef>
                <a:spcPct val="0"/>
              </a:spcBef>
            </a:pPr>
            <a:r>
              <a:rPr lang="en-US" sz="1800" smtClean="0"/>
              <a:t>areas and thicknesses of seds</a:t>
            </a:r>
          </a:p>
          <a:p>
            <a:pPr lvl="1" eaLnBrk="1" hangingPunct="1">
              <a:spcBef>
                <a:spcPct val="0"/>
              </a:spcBef>
              <a:spcAft>
                <a:spcPct val="35000"/>
              </a:spcAft>
            </a:pPr>
            <a:r>
              <a:rPr lang="en-US" sz="1800" smtClean="0"/>
              <a:t>mineral reserves</a:t>
            </a:r>
          </a:p>
          <a:p>
            <a:pPr eaLnBrk="1" hangingPunct="1">
              <a:spcBef>
                <a:spcPct val="0"/>
              </a:spcBef>
              <a:spcAft>
                <a:spcPct val="35000"/>
              </a:spcAft>
            </a:pPr>
            <a:r>
              <a:rPr lang="en-US" sz="1800" smtClean="0"/>
              <a:t>Distributions follow an exponentially increasing function due to recycling</a:t>
            </a:r>
          </a:p>
          <a:p>
            <a:pPr eaLnBrk="1" hangingPunct="1">
              <a:spcBef>
                <a:spcPct val="0"/>
              </a:spcBef>
              <a:spcAft>
                <a:spcPct val="35000"/>
              </a:spcAft>
            </a:pPr>
            <a:r>
              <a:rPr lang="en-US" sz="1800" smtClean="0"/>
              <a:t>Simulation favors continual CC growth through time w/ slow growth in early Archean &amp; fast at 3.0-2.0 Ga</a:t>
            </a:r>
          </a:p>
          <a:p>
            <a:pPr eaLnBrk="1" hangingPunct="1">
              <a:spcBef>
                <a:spcPct val="0"/>
              </a:spcBef>
              <a:spcAft>
                <a:spcPct val="35000"/>
              </a:spcAft>
            </a:pPr>
            <a:r>
              <a:rPr lang="en-US" sz="1800" smtClean="0"/>
              <a:t>Sediment chemical &amp; isotopic trends support a mafic </a:t>
            </a:r>
            <a:r>
              <a:rPr lang="en-US" sz="1800" smtClean="0">
                <a:sym typeface="Wingdings" pitchFamily="2" charset="2"/>
              </a:rPr>
              <a:t> felsic transition in the CC at ca. 2.5 Ga</a:t>
            </a:r>
          </a:p>
          <a:p>
            <a:pPr eaLnBrk="1" hangingPunct="1">
              <a:spcBef>
                <a:spcPct val="0"/>
              </a:spcBef>
              <a:spcAft>
                <a:spcPct val="35000"/>
              </a:spcAft>
            </a:pPr>
            <a:r>
              <a:rPr lang="en-US" sz="1800" smtClean="0">
                <a:sym typeface="Wingdings" pitchFamily="2" charset="2"/>
              </a:rPr>
              <a:t>Sm/Nd suggests sedimentary cycle is ~65% cannibalistic system, thus present day sedimentary mass is more mafic than upper CC"</a:t>
            </a:r>
          </a:p>
          <a:p>
            <a:pPr eaLnBrk="1" hangingPunct="1">
              <a:spcBef>
                <a:spcPct val="0"/>
              </a:spcBef>
              <a:spcAft>
                <a:spcPct val="35000"/>
              </a:spcAft>
            </a:pPr>
            <a:endParaRPr lang="en-US" sz="1800" smtClean="0"/>
          </a:p>
        </p:txBody>
      </p:sp>
      <p:pic>
        <p:nvPicPr>
          <p:cNvPr id="55299" name="Picture 4"/>
          <p:cNvPicPr>
            <a:picLocks noChangeAspect="1" noChangeArrowheads="1"/>
          </p:cNvPicPr>
          <p:nvPr/>
        </p:nvPicPr>
        <p:blipFill>
          <a:blip r:embed="rId2"/>
          <a:srcRect/>
          <a:stretch>
            <a:fillRect/>
          </a:stretch>
        </p:blipFill>
        <p:spPr bwMode="auto">
          <a:xfrm>
            <a:off x="4656138" y="2362200"/>
            <a:ext cx="4487862" cy="3273425"/>
          </a:xfrm>
          <a:prstGeom prst="rect">
            <a:avLst/>
          </a:prstGeom>
          <a:noFill/>
          <a:ln w="9525">
            <a:noFill/>
            <a:miter lim="800000"/>
            <a:headEnd/>
            <a:tailEnd/>
          </a:ln>
        </p:spPr>
      </p:pic>
      <p:pic>
        <p:nvPicPr>
          <p:cNvPr id="54277" name="Picture 5" descr="Ore (tonnage)"/>
          <p:cNvPicPr>
            <a:picLocks noChangeAspect="1" noChangeArrowheads="1"/>
          </p:cNvPicPr>
          <p:nvPr/>
        </p:nvPicPr>
        <p:blipFill>
          <a:blip r:embed="rId3"/>
          <a:srcRect/>
          <a:stretch>
            <a:fillRect/>
          </a:stretch>
        </p:blipFill>
        <p:spPr bwMode="auto">
          <a:xfrm>
            <a:off x="2057400" y="2201863"/>
            <a:ext cx="5943600" cy="29797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457200" y="152400"/>
            <a:ext cx="8229600" cy="1143000"/>
          </a:xfrm>
        </p:spPr>
        <p:txBody>
          <a:bodyPr/>
          <a:lstStyle/>
          <a:p>
            <a:pPr eaLnBrk="1" hangingPunct="1"/>
            <a:r>
              <a:rPr lang="en-US" sz="3600" smtClean="0"/>
              <a:t>Hurley &amp; Rand (1969): Linear Growth of Continents Since ~3.8 Ga</a:t>
            </a:r>
          </a:p>
        </p:txBody>
      </p:sp>
      <p:sp>
        <p:nvSpPr>
          <p:cNvPr id="56322" name="Rectangle 3"/>
          <p:cNvSpPr>
            <a:spLocks noGrp="1" noChangeArrowheads="1"/>
          </p:cNvSpPr>
          <p:nvPr>
            <p:ph type="body" idx="4294967295"/>
          </p:nvPr>
        </p:nvSpPr>
        <p:spPr>
          <a:xfrm>
            <a:off x="457200" y="1600200"/>
            <a:ext cx="3886200" cy="4525963"/>
          </a:xfrm>
        </p:spPr>
        <p:txBody>
          <a:bodyPr/>
          <a:lstStyle/>
          <a:p>
            <a:pPr eaLnBrk="1" hangingPunct="1">
              <a:lnSpc>
                <a:spcPct val="90000"/>
              </a:lnSpc>
            </a:pPr>
            <a:r>
              <a:rPr lang="en-US" sz="1800" smtClean="0"/>
              <a:t>K-Ar ages of continental crust:</a:t>
            </a:r>
          </a:p>
          <a:p>
            <a:pPr lvl="1" eaLnBrk="1" hangingPunct="1">
              <a:lnSpc>
                <a:spcPct val="90000"/>
              </a:lnSpc>
            </a:pPr>
            <a:r>
              <a:rPr lang="en-US" sz="1800" smtClean="0"/>
              <a:t>All available age data representing ~2/3 of continental area</a:t>
            </a:r>
          </a:p>
          <a:p>
            <a:pPr lvl="1" eaLnBrk="1" hangingPunct="1">
              <a:lnSpc>
                <a:spcPct val="90000"/>
              </a:lnSpc>
            </a:pPr>
            <a:r>
              <a:rPr lang="en-US" sz="1800" smtClean="0"/>
              <a:t>Age patterns represent mix of primary ages and thermal overprint</a:t>
            </a:r>
          </a:p>
          <a:p>
            <a:pPr lvl="1" eaLnBrk="1" hangingPunct="1">
              <a:lnSpc>
                <a:spcPct val="90000"/>
              </a:lnSpc>
            </a:pPr>
            <a:r>
              <a:rPr lang="en-US" sz="1800" smtClean="0"/>
              <a:t>Growth of continents largely peripheral and concentric about Laurasia &amp; Gondwana in pre-drift positions</a:t>
            </a:r>
          </a:p>
          <a:p>
            <a:pPr eaLnBrk="1" hangingPunct="1">
              <a:lnSpc>
                <a:spcPct val="90000"/>
              </a:lnSpc>
            </a:pPr>
            <a:r>
              <a:rPr lang="en-US" sz="1800" smtClean="0"/>
              <a:t>Histogram of areal extent of crust shows accelerating generation starting at 3.8 Ga</a:t>
            </a:r>
          </a:p>
          <a:p>
            <a:pPr eaLnBrk="1" hangingPunct="1">
              <a:lnSpc>
                <a:spcPct val="90000"/>
              </a:lnSpc>
            </a:pPr>
            <a:r>
              <a:rPr lang="en-US" sz="1800" smtClean="0"/>
              <a:t>Problem: K-Ar ages unlikely to record continental growth</a:t>
            </a:r>
          </a:p>
        </p:txBody>
      </p:sp>
      <p:pic>
        <p:nvPicPr>
          <p:cNvPr id="56323" name="Picture 4"/>
          <p:cNvPicPr>
            <a:picLocks noChangeAspect="1" noChangeArrowheads="1"/>
          </p:cNvPicPr>
          <p:nvPr/>
        </p:nvPicPr>
        <p:blipFill>
          <a:blip r:embed="rId2"/>
          <a:srcRect/>
          <a:stretch>
            <a:fillRect/>
          </a:stretch>
        </p:blipFill>
        <p:spPr bwMode="auto">
          <a:xfrm>
            <a:off x="4656138" y="2362200"/>
            <a:ext cx="4487862" cy="3273425"/>
          </a:xfrm>
          <a:prstGeom prst="rect">
            <a:avLst/>
          </a:prstGeom>
          <a:noFill/>
          <a:ln w="9525">
            <a:noFill/>
            <a:miter lim="800000"/>
            <a:headEnd/>
            <a:tailEnd/>
          </a:ln>
        </p:spPr>
      </p:pic>
      <p:pic>
        <p:nvPicPr>
          <p:cNvPr id="55301" name="Picture 5" descr="Hurley and Rand's Average Total Crustal Age"/>
          <p:cNvPicPr>
            <a:picLocks noChangeAspect="1" noChangeArrowheads="1"/>
          </p:cNvPicPr>
          <p:nvPr/>
        </p:nvPicPr>
        <p:blipFill>
          <a:blip r:embed="rId3"/>
          <a:srcRect/>
          <a:stretch>
            <a:fillRect/>
          </a:stretch>
        </p:blipFill>
        <p:spPr bwMode="auto">
          <a:xfrm>
            <a:off x="1828800" y="1981200"/>
            <a:ext cx="5181600" cy="292576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3" name="Rectangle 2"/>
          <p:cNvSpPr>
            <a:spLocks noChangeArrowheads="1"/>
          </p:cNvSpPr>
          <p:nvPr/>
        </p:nvSpPr>
        <p:spPr bwMode="auto">
          <a:xfrm>
            <a:off x="381000" y="1812925"/>
            <a:ext cx="3886200" cy="4359275"/>
          </a:xfrm>
          <a:prstGeom prst="rect">
            <a:avLst/>
          </a:prstGeom>
          <a:noFill/>
          <a:ln w="9525">
            <a:noFill/>
            <a:miter lim="800000"/>
            <a:headEnd/>
            <a:tailEnd/>
          </a:ln>
        </p:spPr>
        <p:txBody>
          <a:bodyPr>
            <a:spAutoFit/>
          </a:bodyPr>
          <a:lstStyle/>
          <a:p>
            <a:r>
              <a:rPr lang="en-US" sz="2000"/>
              <a:t>During subduction, mafic rocks become eclogite &amp; sink whereas SiO</a:t>
            </a:r>
            <a:r>
              <a:rPr lang="en-US" sz="2000" baseline="-25000"/>
              <a:t>2</a:t>
            </a:r>
            <a:r>
              <a:rPr lang="en-US" sz="2000"/>
              <a:t>-rich rocks are transformed into less dense felsic gneisses</a:t>
            </a:r>
          </a:p>
          <a:p>
            <a:r>
              <a:rPr lang="en-US" sz="2000"/>
              <a:t> </a:t>
            </a:r>
          </a:p>
          <a:p>
            <a:r>
              <a:rPr lang="en-US" sz="2000"/>
              <a:t>These felsic rocks may rise buoyantly, undergo decompression melting &amp; relaminate at base of the crust</a:t>
            </a:r>
          </a:p>
          <a:p>
            <a:endParaRPr lang="en-US" sz="2000"/>
          </a:p>
          <a:p>
            <a:r>
              <a:rPr lang="en-US" sz="2000"/>
              <a:t>Thus the lower crust need not be mafic &amp; the bulk continental crust may be more SiO</a:t>
            </a:r>
            <a:r>
              <a:rPr lang="en-US" sz="2000" baseline="-25000"/>
              <a:t>2</a:t>
            </a:r>
            <a:r>
              <a:rPr lang="en-US" sz="2000"/>
              <a:t> enriched than typically thought</a:t>
            </a:r>
          </a:p>
        </p:txBody>
      </p:sp>
      <p:pic>
        <p:nvPicPr>
          <p:cNvPr id="110595" name="Picture 3"/>
          <p:cNvPicPr>
            <a:picLocks noChangeAspect="1" noChangeArrowheads="1"/>
          </p:cNvPicPr>
          <p:nvPr/>
        </p:nvPicPr>
        <p:blipFill>
          <a:blip r:embed="rId3"/>
          <a:srcRect/>
          <a:stretch>
            <a:fillRect/>
          </a:stretch>
        </p:blipFill>
        <p:spPr bwMode="auto">
          <a:xfrm>
            <a:off x="4191000" y="1828800"/>
            <a:ext cx="5029200" cy="4748213"/>
          </a:xfrm>
          <a:prstGeom prst="rect">
            <a:avLst/>
          </a:prstGeom>
          <a:noFill/>
          <a:ln w="9525">
            <a:noFill/>
            <a:miter lim="800000"/>
            <a:headEnd/>
            <a:tailEnd/>
          </a:ln>
        </p:spPr>
      </p:pic>
      <p:pic>
        <p:nvPicPr>
          <p:cNvPr id="110597" name="Picture 5"/>
          <p:cNvPicPr>
            <a:picLocks noChangeAspect="1" noChangeArrowheads="1"/>
          </p:cNvPicPr>
          <p:nvPr/>
        </p:nvPicPr>
        <p:blipFill>
          <a:blip r:embed="rId4"/>
          <a:srcRect/>
          <a:stretch>
            <a:fillRect/>
          </a:stretch>
        </p:blipFill>
        <p:spPr bwMode="auto">
          <a:xfrm>
            <a:off x="4724400" y="2286000"/>
            <a:ext cx="3746500" cy="3925888"/>
          </a:xfrm>
          <a:prstGeom prst="rect">
            <a:avLst/>
          </a:prstGeom>
          <a:noFill/>
          <a:ln w="9525">
            <a:noFill/>
            <a:miter lim="800000"/>
            <a:headEnd/>
            <a:tailEnd/>
          </a:ln>
        </p:spPr>
      </p:pic>
      <p:sp>
        <p:nvSpPr>
          <p:cNvPr id="57356" name="Rectangle 2"/>
          <p:cNvSpPr>
            <a:spLocks noChangeArrowheads="1"/>
          </p:cNvSpPr>
          <p:nvPr/>
        </p:nvSpPr>
        <p:spPr bwMode="auto">
          <a:xfrm>
            <a:off x="76200" y="0"/>
            <a:ext cx="8915400" cy="1143000"/>
          </a:xfrm>
          <a:prstGeom prst="rect">
            <a:avLst/>
          </a:prstGeom>
          <a:noFill/>
          <a:ln w="9525">
            <a:noFill/>
            <a:miter lim="800000"/>
            <a:headEnd/>
            <a:tailEnd/>
          </a:ln>
        </p:spPr>
        <p:txBody>
          <a:bodyPr anchor="ctr"/>
          <a:lstStyle/>
          <a:p>
            <a:pPr algn="ctr"/>
            <a:r>
              <a:rPr lang="en-US" sz="3600">
                <a:latin typeface="Calibri" pitchFamily="34" charset="0"/>
              </a:rPr>
              <a:t>Hacker et al. (2011): Continental Relamination</a:t>
            </a:r>
          </a:p>
        </p:txBody>
      </p:sp>
      <p:sp>
        <p:nvSpPr>
          <p:cNvPr id="57357" name="AutoShape 7" descr="http://erda.sdsc.edu/bgfiles/aafi/aafi0002766tab17.jpg"/>
          <p:cNvSpPr>
            <a:spLocks noChangeAspect="1" noChangeArrowheads="1"/>
          </p:cNvSpPr>
          <p:nvPr/>
        </p:nvSpPr>
        <p:spPr bwMode="auto">
          <a:xfrm>
            <a:off x="-152400" y="404813"/>
            <a:ext cx="9448800" cy="6048375"/>
          </a:xfrm>
          <a:prstGeom prst="rect">
            <a:avLst/>
          </a:prstGeom>
          <a:noFill/>
          <a:ln w="9525">
            <a:noFill/>
            <a:miter lim="800000"/>
            <a:headEnd/>
            <a:tailEnd/>
          </a:ln>
        </p:spPr>
        <p:txBody>
          <a:bodyPr/>
          <a:lstStyle/>
          <a:p>
            <a:endParaRPr lang="en-US"/>
          </a:p>
        </p:txBody>
      </p:sp>
      <p:graphicFrame>
        <p:nvGraphicFramePr>
          <p:cNvPr id="57352" name="Object 8"/>
          <p:cNvGraphicFramePr>
            <a:graphicFrameLocks noChangeAspect="1"/>
          </p:cNvGraphicFramePr>
          <p:nvPr/>
        </p:nvGraphicFramePr>
        <p:xfrm>
          <a:off x="9601200" y="762000"/>
          <a:ext cx="7924800" cy="5072063"/>
        </p:xfrm>
        <a:graphic>
          <a:graphicData uri="http://schemas.openxmlformats.org/presentationml/2006/ole">
            <p:oleObj spid="_x0000_s57352" name="Drawing" r:id="rId5" imgW="12782510" imgH="8181957" progId="Canvas.Drawing.X">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0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85800" y="152400"/>
            <a:ext cx="7772400" cy="1143000"/>
          </a:xfrm>
        </p:spPr>
        <p:txBody>
          <a:bodyPr/>
          <a:lstStyle/>
          <a:p>
            <a:pPr eaLnBrk="1" hangingPunct="1"/>
            <a:r>
              <a:rPr lang="en-US" sz="3600" smtClean="0"/>
              <a:t>Heat Sources &amp; Sinks</a:t>
            </a:r>
          </a:p>
        </p:txBody>
      </p:sp>
      <p:sp>
        <p:nvSpPr>
          <p:cNvPr id="18434" name="Line 4"/>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18435" name="Line 5"/>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18436" name="Text Box 6"/>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18437" name="Text Box 7"/>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18438" name="Text Box 16"/>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18439" name="Freeform 20"/>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18440" name="Freeform 23"/>
          <p:cNvSpPr>
            <a:spLocks/>
          </p:cNvSpPr>
          <p:nvPr/>
        </p:nvSpPr>
        <p:spPr bwMode="auto">
          <a:xfrm>
            <a:off x="4267200" y="1447800"/>
            <a:ext cx="3733800" cy="4343400"/>
          </a:xfrm>
          <a:custGeom>
            <a:avLst/>
            <a:gdLst>
              <a:gd name="T0" fmla="*/ 0 w 2352"/>
              <a:gd name="T1" fmla="*/ 2147483647 h 2736"/>
              <a:gd name="T2" fmla="*/ 2147483647 w 2352"/>
              <a:gd name="T3" fmla="*/ 2147483647 h 2736"/>
              <a:gd name="T4" fmla="*/ 2147483647 w 2352"/>
              <a:gd name="T5" fmla="*/ 2147483647 h 2736"/>
              <a:gd name="T6" fmla="*/ 2147483647 w 2352"/>
              <a:gd name="T7" fmla="*/ 0 h 2736"/>
              <a:gd name="T8" fmla="*/ 0 60000 65536"/>
              <a:gd name="T9" fmla="*/ 0 60000 65536"/>
              <a:gd name="T10" fmla="*/ 0 60000 65536"/>
              <a:gd name="T11" fmla="*/ 0 60000 65536"/>
              <a:gd name="T12" fmla="*/ 0 w 2352"/>
              <a:gd name="T13" fmla="*/ 0 h 2736"/>
              <a:gd name="T14" fmla="*/ 2352 w 2352"/>
              <a:gd name="T15" fmla="*/ 2736 h 2736"/>
            </a:gdLst>
            <a:ahLst/>
            <a:cxnLst>
              <a:cxn ang="T8">
                <a:pos x="T0" y="T1"/>
              </a:cxn>
              <a:cxn ang="T9">
                <a:pos x="T2" y="T3"/>
              </a:cxn>
              <a:cxn ang="T10">
                <a:pos x="T4" y="T5"/>
              </a:cxn>
              <a:cxn ang="T11">
                <a:pos x="T6" y="T7"/>
              </a:cxn>
            </a:cxnLst>
            <a:rect l="T12" t="T13" r="T14" b="T15"/>
            <a:pathLst>
              <a:path w="2352" h="2736">
                <a:moveTo>
                  <a:pt x="0" y="2736"/>
                </a:moveTo>
                <a:cubicBezTo>
                  <a:pt x="180" y="2408"/>
                  <a:pt x="360" y="2080"/>
                  <a:pt x="672" y="1824"/>
                </a:cubicBezTo>
                <a:cubicBezTo>
                  <a:pt x="984" y="1568"/>
                  <a:pt x="1592" y="1504"/>
                  <a:pt x="1872" y="1200"/>
                </a:cubicBezTo>
                <a:cubicBezTo>
                  <a:pt x="2152" y="896"/>
                  <a:pt x="2252" y="448"/>
                  <a:pt x="2352" y="0"/>
                </a:cubicBezTo>
              </a:path>
            </a:pathLst>
          </a:custGeom>
          <a:noFill/>
          <a:ln w="25400">
            <a:solidFill>
              <a:schemeClr val="hlink"/>
            </a:solidFill>
            <a:round/>
            <a:headEnd/>
            <a:tailEnd/>
          </a:ln>
        </p:spPr>
        <p:txBody>
          <a:bodyPr wrap="none" anchor="ctr"/>
          <a:lstStyle/>
          <a:p>
            <a:endParaRPr lang="en-US"/>
          </a:p>
        </p:txBody>
      </p:sp>
      <p:sp>
        <p:nvSpPr>
          <p:cNvPr id="18441" name="Freeform 24"/>
          <p:cNvSpPr>
            <a:spLocks/>
          </p:cNvSpPr>
          <p:nvPr/>
        </p:nvSpPr>
        <p:spPr bwMode="auto">
          <a:xfrm>
            <a:off x="6705600" y="1079500"/>
            <a:ext cx="1295400" cy="4711700"/>
          </a:xfrm>
          <a:custGeom>
            <a:avLst/>
            <a:gdLst>
              <a:gd name="T0" fmla="*/ 0 w 816"/>
              <a:gd name="T1" fmla="*/ 2147483647 h 2968"/>
              <a:gd name="T2" fmla="*/ 2147483647 w 816"/>
              <a:gd name="T3" fmla="*/ 2147483647 h 2968"/>
              <a:gd name="T4" fmla="*/ 2147483647 w 816"/>
              <a:gd name="T5" fmla="*/ 2147483647 h 2968"/>
              <a:gd name="T6" fmla="*/ 0 60000 65536"/>
              <a:gd name="T7" fmla="*/ 0 60000 65536"/>
              <a:gd name="T8" fmla="*/ 0 60000 65536"/>
              <a:gd name="T9" fmla="*/ 0 w 816"/>
              <a:gd name="T10" fmla="*/ 0 h 2968"/>
              <a:gd name="T11" fmla="*/ 816 w 816"/>
              <a:gd name="T12" fmla="*/ 2968 h 2968"/>
            </a:gdLst>
            <a:ahLst/>
            <a:cxnLst>
              <a:cxn ang="T6">
                <a:pos x="T0" y="T1"/>
              </a:cxn>
              <a:cxn ang="T7">
                <a:pos x="T2" y="T3"/>
              </a:cxn>
              <a:cxn ang="T8">
                <a:pos x="T4" y="T5"/>
              </a:cxn>
            </a:cxnLst>
            <a:rect l="T9" t="T10" r="T11" b="T12"/>
            <a:pathLst>
              <a:path w="816" h="2968">
                <a:moveTo>
                  <a:pt x="0" y="2968"/>
                </a:moveTo>
                <a:cubicBezTo>
                  <a:pt x="76" y="1812"/>
                  <a:pt x="152" y="656"/>
                  <a:pt x="288" y="328"/>
                </a:cubicBezTo>
                <a:cubicBezTo>
                  <a:pt x="424" y="0"/>
                  <a:pt x="620" y="500"/>
                  <a:pt x="816" y="1000"/>
                </a:cubicBezTo>
              </a:path>
            </a:pathLst>
          </a:custGeom>
          <a:noFill/>
          <a:ln w="25400">
            <a:solidFill>
              <a:srgbClr val="FF0000"/>
            </a:solidFill>
            <a:round/>
            <a:headEnd/>
            <a:tailEnd/>
          </a:ln>
        </p:spPr>
        <p:txBody>
          <a:bodyPr wrap="none" anchor="ctr"/>
          <a:lstStyle/>
          <a:p>
            <a:endParaRPr lang="en-US"/>
          </a:p>
        </p:txBody>
      </p:sp>
      <p:sp>
        <p:nvSpPr>
          <p:cNvPr id="18442" name="Freeform 27"/>
          <p:cNvSpPr>
            <a:spLocks/>
          </p:cNvSpPr>
          <p:nvPr/>
        </p:nvSpPr>
        <p:spPr bwMode="auto">
          <a:xfrm>
            <a:off x="1752600" y="1143000"/>
            <a:ext cx="6248400" cy="4495800"/>
          </a:xfrm>
          <a:custGeom>
            <a:avLst/>
            <a:gdLst>
              <a:gd name="T0" fmla="*/ 0 w 3936"/>
              <a:gd name="T1" fmla="*/ 2147483647 h 2832"/>
              <a:gd name="T2" fmla="*/ 2147483647 w 3936"/>
              <a:gd name="T3" fmla="*/ 2147483647 h 2832"/>
              <a:gd name="T4" fmla="*/ 2147483647 w 3936"/>
              <a:gd name="T5" fmla="*/ 2147483647 h 2832"/>
              <a:gd name="T6" fmla="*/ 2147483647 w 3936"/>
              <a:gd name="T7" fmla="*/ 2147483647 h 2832"/>
              <a:gd name="T8" fmla="*/ 2147483647 w 3936"/>
              <a:gd name="T9" fmla="*/ 2147483647 h 2832"/>
              <a:gd name="T10" fmla="*/ 2147483647 w 3936"/>
              <a:gd name="T11" fmla="*/ 2147483647 h 2832"/>
              <a:gd name="T12" fmla="*/ 2147483647 w 3936"/>
              <a:gd name="T13" fmla="*/ 0 h 2832"/>
              <a:gd name="T14" fmla="*/ 0 60000 65536"/>
              <a:gd name="T15" fmla="*/ 0 60000 65536"/>
              <a:gd name="T16" fmla="*/ 0 60000 65536"/>
              <a:gd name="T17" fmla="*/ 0 60000 65536"/>
              <a:gd name="T18" fmla="*/ 0 60000 65536"/>
              <a:gd name="T19" fmla="*/ 0 60000 65536"/>
              <a:gd name="T20" fmla="*/ 0 60000 65536"/>
              <a:gd name="T21" fmla="*/ 0 w 3936"/>
              <a:gd name="T22" fmla="*/ 0 h 2832"/>
              <a:gd name="T23" fmla="*/ 3936 w 3936"/>
              <a:gd name="T24" fmla="*/ 2832 h 28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6" h="2832">
                <a:moveTo>
                  <a:pt x="0" y="2832"/>
                </a:moveTo>
                <a:cubicBezTo>
                  <a:pt x="384" y="2768"/>
                  <a:pt x="768" y="2704"/>
                  <a:pt x="1152" y="2544"/>
                </a:cubicBezTo>
                <a:cubicBezTo>
                  <a:pt x="1536" y="2384"/>
                  <a:pt x="2000" y="2040"/>
                  <a:pt x="2304" y="1872"/>
                </a:cubicBezTo>
                <a:cubicBezTo>
                  <a:pt x="2608" y="1704"/>
                  <a:pt x="2800" y="1808"/>
                  <a:pt x="2976" y="1536"/>
                </a:cubicBezTo>
                <a:cubicBezTo>
                  <a:pt x="3152" y="1264"/>
                  <a:pt x="3232" y="472"/>
                  <a:pt x="3360" y="240"/>
                </a:cubicBezTo>
                <a:cubicBezTo>
                  <a:pt x="3488" y="8"/>
                  <a:pt x="3648" y="184"/>
                  <a:pt x="3744" y="144"/>
                </a:cubicBezTo>
                <a:cubicBezTo>
                  <a:pt x="3840" y="104"/>
                  <a:pt x="3888" y="52"/>
                  <a:pt x="3936" y="0"/>
                </a:cubicBezTo>
              </a:path>
            </a:pathLst>
          </a:custGeom>
          <a:noFill/>
          <a:ln w="38100">
            <a:solidFill>
              <a:srgbClr val="00FF00"/>
            </a:solidFill>
            <a:round/>
            <a:headEnd/>
            <a:tailEnd/>
          </a:ln>
        </p:spPr>
        <p:txBody>
          <a:bodyPr wrap="none" anchor="ctr"/>
          <a:lstStyle/>
          <a:p>
            <a:endParaRPr lang="en-US"/>
          </a:p>
        </p:txBody>
      </p:sp>
      <p:sp>
        <p:nvSpPr>
          <p:cNvPr id="18443" name="Text Box 28"/>
          <p:cNvSpPr txBox="1">
            <a:spLocks noChangeArrowheads="1"/>
          </p:cNvSpPr>
          <p:nvPr/>
        </p:nvSpPr>
        <p:spPr bwMode="auto">
          <a:xfrm>
            <a:off x="2438400" y="3886200"/>
            <a:ext cx="2628900" cy="457200"/>
          </a:xfrm>
          <a:prstGeom prst="rect">
            <a:avLst/>
          </a:prstGeom>
          <a:noFill/>
          <a:ln w="9525">
            <a:noFill/>
            <a:miter lim="800000"/>
            <a:headEnd/>
            <a:tailEnd/>
          </a:ln>
        </p:spPr>
        <p:txBody>
          <a:bodyPr wrap="none">
            <a:spAutoFit/>
          </a:bodyPr>
          <a:lstStyle/>
          <a:p>
            <a:r>
              <a:rPr lang="en-US">
                <a:solidFill>
                  <a:srgbClr val="00FF00"/>
                </a:solidFill>
                <a:latin typeface="Calibri" pitchFamily="34" charset="0"/>
              </a:rPr>
              <a:t>Total Heat Loss (</a:t>
            </a:r>
            <a:r>
              <a:rPr lang="en-US" i="1">
                <a:solidFill>
                  <a:srgbClr val="00FF00"/>
                </a:solidFill>
                <a:latin typeface="Calibri" pitchFamily="34" charset="0"/>
              </a:rPr>
              <a:t>Q</a:t>
            </a:r>
            <a:r>
              <a:rPr lang="en-US">
                <a:solidFill>
                  <a:srgbClr val="00FF00"/>
                </a:solidFill>
                <a:latin typeface="Calibri" pitchFamily="34" charset="0"/>
              </a:rPr>
              <a:t>)</a:t>
            </a:r>
          </a:p>
        </p:txBody>
      </p:sp>
      <p:sp>
        <p:nvSpPr>
          <p:cNvPr id="18444" name="Text Box 2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18445" name="Text Box 30"/>
          <p:cNvSpPr txBox="1">
            <a:spLocks noChangeArrowheads="1"/>
          </p:cNvSpPr>
          <p:nvPr/>
        </p:nvSpPr>
        <p:spPr bwMode="auto">
          <a:xfrm>
            <a:off x="5089525" y="4403725"/>
            <a:ext cx="1519238" cy="457200"/>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convection</a:t>
            </a:r>
          </a:p>
        </p:txBody>
      </p:sp>
      <p:sp>
        <p:nvSpPr>
          <p:cNvPr id="18446" name="Text Box 31"/>
          <p:cNvSpPr txBox="1">
            <a:spLocks noChangeArrowheads="1"/>
          </p:cNvSpPr>
          <p:nvPr/>
        </p:nvSpPr>
        <p:spPr bwMode="auto">
          <a:xfrm>
            <a:off x="6899275" y="3717925"/>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18447" name="Rectangle 16"/>
          <p:cNvSpPr>
            <a:spLocks noChangeArrowheads="1"/>
          </p:cNvSpPr>
          <p:nvPr/>
        </p:nvSpPr>
        <p:spPr bwMode="auto">
          <a:xfrm>
            <a:off x="990600" y="1219200"/>
            <a:ext cx="4386263" cy="339725"/>
          </a:xfrm>
          <a:prstGeom prst="rect">
            <a:avLst/>
          </a:prstGeom>
          <a:noFill/>
          <a:ln w="9525">
            <a:noFill/>
            <a:miter lim="800000"/>
            <a:headEnd/>
            <a:tailEnd/>
          </a:ln>
        </p:spPr>
        <p:txBody>
          <a:bodyPr wrap="none">
            <a:spAutoFit/>
          </a:bodyPr>
          <a:lstStyle/>
          <a:p>
            <a:pPr>
              <a:lnSpc>
                <a:spcPct val="90000"/>
              </a:lnSpc>
              <a:spcBef>
                <a:spcPct val="20000"/>
              </a:spcBef>
              <a:buFont typeface="Arial" charset="0"/>
              <a:buNone/>
            </a:pPr>
            <a:r>
              <a:rPr lang="en-US" i="1"/>
              <a:t>dT</a:t>
            </a:r>
            <a:r>
              <a:rPr lang="en-US"/>
              <a:t>/</a:t>
            </a:r>
            <a:r>
              <a:rPr lang="en-US" i="1"/>
              <a:t>dt</a:t>
            </a:r>
            <a:r>
              <a:rPr lang="en-US"/>
              <a:t> </a:t>
            </a:r>
            <a:r>
              <a:rPr lang="en-US">
                <a:sym typeface="Symbol" pitchFamily="18" charset="2"/>
              </a:rPr>
              <a:t></a:t>
            </a:r>
            <a:r>
              <a:rPr lang="en-US"/>
              <a:t> Heat Sources (</a:t>
            </a:r>
            <a:r>
              <a:rPr lang="en-US" i="1"/>
              <a:t>H</a:t>
            </a:r>
            <a:r>
              <a:rPr lang="en-US"/>
              <a:t>) - Heat Loss (</a:t>
            </a:r>
            <a:r>
              <a:rPr lang="en-US" i="1"/>
              <a:t>Q</a:t>
            </a:r>
            <a:r>
              <a:rPr lang="en-US"/>
              <a:t>)</a:t>
            </a:r>
          </a:p>
        </p:txBody>
      </p:sp>
      <p:grpSp>
        <p:nvGrpSpPr>
          <p:cNvPr id="17427" name="Group 19"/>
          <p:cNvGrpSpPr>
            <a:grpSpLocks/>
          </p:cNvGrpSpPr>
          <p:nvPr/>
        </p:nvGrpSpPr>
        <p:grpSpPr bwMode="auto">
          <a:xfrm>
            <a:off x="1676400" y="2743200"/>
            <a:ext cx="6172200" cy="457200"/>
            <a:chOff x="1056" y="1728"/>
            <a:chExt cx="3888" cy="288"/>
          </a:xfrm>
        </p:grpSpPr>
        <p:sp>
          <p:nvSpPr>
            <p:cNvPr id="18449" name="Text Box 28"/>
            <p:cNvSpPr txBox="1">
              <a:spLocks noChangeArrowheads="1"/>
            </p:cNvSpPr>
            <p:nvPr/>
          </p:nvSpPr>
          <p:spPr bwMode="auto">
            <a:xfrm>
              <a:off x="1632" y="1728"/>
              <a:ext cx="1074" cy="231"/>
            </a:xfrm>
            <a:prstGeom prst="rect">
              <a:avLst/>
            </a:prstGeom>
            <a:noFill/>
            <a:ln w="9525">
              <a:noFill/>
              <a:miter lim="800000"/>
              <a:headEnd/>
              <a:tailEnd/>
            </a:ln>
          </p:spPr>
          <p:txBody>
            <a:bodyPr wrap="none">
              <a:spAutoFit/>
            </a:bodyPr>
            <a:lstStyle/>
            <a:p>
              <a:r>
                <a:rPr lang="en-US">
                  <a:solidFill>
                    <a:srgbClr val="FF9900"/>
                  </a:solidFill>
                  <a:latin typeface="Calibri" pitchFamily="34" charset="0"/>
                </a:rPr>
                <a:t>Heat Production</a:t>
              </a:r>
            </a:p>
          </p:txBody>
        </p:sp>
        <p:sp>
          <p:nvSpPr>
            <p:cNvPr id="18450" name="Line 18"/>
            <p:cNvSpPr>
              <a:spLocks noChangeShapeType="1"/>
            </p:cNvSpPr>
            <p:nvPr/>
          </p:nvSpPr>
          <p:spPr bwMode="auto">
            <a:xfrm>
              <a:off x="1056" y="2016"/>
              <a:ext cx="3888" cy="0"/>
            </a:xfrm>
            <a:prstGeom prst="line">
              <a:avLst/>
            </a:prstGeom>
            <a:noFill/>
            <a:ln w="28575">
              <a:solidFill>
                <a:srgbClr val="FF9900"/>
              </a:solidFill>
              <a:round/>
              <a:headEnd/>
              <a:tailEn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295  E" pathEditMode="relative" ptsTypes="">
                                      <p:cBhvr>
                                        <p:cTn id="6" dur="2000" fill="hold"/>
                                        <p:tgtEl>
                                          <p:spTgt spid="1742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0" y="304800"/>
            <a:ext cx="8915400" cy="641350"/>
          </a:xfrm>
          <a:prstGeom prst="rect">
            <a:avLst/>
          </a:prstGeom>
          <a:noFill/>
          <a:ln w="9525">
            <a:noFill/>
            <a:miter lim="800000"/>
            <a:headEnd/>
            <a:tailEnd/>
          </a:ln>
        </p:spPr>
        <p:txBody>
          <a:bodyPr>
            <a:spAutoFit/>
          </a:bodyPr>
          <a:lstStyle/>
          <a:p>
            <a:pPr algn="ctr"/>
            <a:r>
              <a:rPr lang="en-AU" sz="3600">
                <a:latin typeface="Calibri" pitchFamily="34" charset="0"/>
              </a:rPr>
              <a:t>Preservation vs. Growth: Age Provinces </a:t>
            </a:r>
          </a:p>
        </p:txBody>
      </p:sp>
      <p:pic>
        <p:nvPicPr>
          <p:cNvPr id="58370" name="Picture 3"/>
          <p:cNvPicPr>
            <a:picLocks noChangeAspect="1" noChangeArrowheads="1"/>
          </p:cNvPicPr>
          <p:nvPr/>
        </p:nvPicPr>
        <p:blipFill>
          <a:blip r:embed="rId2"/>
          <a:srcRect/>
          <a:stretch>
            <a:fillRect/>
          </a:stretch>
        </p:blipFill>
        <p:spPr bwMode="auto">
          <a:xfrm>
            <a:off x="838200" y="1143000"/>
            <a:ext cx="5253038" cy="4375150"/>
          </a:xfrm>
          <a:prstGeom prst="rect">
            <a:avLst/>
          </a:prstGeom>
          <a:noFill/>
          <a:ln w="9525">
            <a:noFill/>
            <a:miter lim="800000"/>
            <a:headEnd/>
            <a:tailEnd/>
          </a:ln>
        </p:spPr>
      </p:pic>
      <p:sp>
        <p:nvSpPr>
          <p:cNvPr id="58371" name="Rectangle 4"/>
          <p:cNvSpPr>
            <a:spLocks noChangeArrowheads="1"/>
          </p:cNvSpPr>
          <p:nvPr/>
        </p:nvSpPr>
        <p:spPr bwMode="auto">
          <a:xfrm>
            <a:off x="4789488" y="5257800"/>
            <a:ext cx="2525712" cy="336550"/>
          </a:xfrm>
          <a:prstGeom prst="rect">
            <a:avLst/>
          </a:prstGeom>
          <a:noFill/>
          <a:ln w="9525">
            <a:noFill/>
            <a:miter lim="800000"/>
            <a:headEnd/>
            <a:tailEnd/>
          </a:ln>
        </p:spPr>
        <p:txBody>
          <a:bodyPr wrap="none">
            <a:spAutoFit/>
          </a:bodyPr>
          <a:lstStyle/>
          <a:p>
            <a:r>
              <a:rPr lang="en-AU" sz="1600">
                <a:latin typeface="Calibri" pitchFamily="34" charset="0"/>
              </a:rPr>
              <a:t>Bennett &amp; McCulloch (1994)</a:t>
            </a:r>
            <a:endParaRPr lang="en-US" sz="1600">
              <a:latin typeface="Calibri" pitchFamily="34" charset="0"/>
            </a:endParaRPr>
          </a:p>
        </p:txBody>
      </p:sp>
      <p:sp>
        <p:nvSpPr>
          <p:cNvPr id="58372" name="Rectangle 5"/>
          <p:cNvSpPr>
            <a:spLocks noChangeArrowheads="1"/>
          </p:cNvSpPr>
          <p:nvPr/>
        </p:nvSpPr>
        <p:spPr bwMode="auto">
          <a:xfrm>
            <a:off x="6477000" y="2133600"/>
            <a:ext cx="2133600" cy="1616075"/>
          </a:xfrm>
          <a:prstGeom prst="rect">
            <a:avLst/>
          </a:prstGeom>
          <a:noFill/>
          <a:ln w="9525">
            <a:noFill/>
            <a:miter lim="800000"/>
            <a:headEnd/>
            <a:tailEnd/>
          </a:ln>
        </p:spPr>
        <p:txBody>
          <a:bodyPr>
            <a:spAutoFit/>
          </a:bodyPr>
          <a:lstStyle/>
          <a:p>
            <a:r>
              <a:rPr lang="en-AU" sz="2000">
                <a:latin typeface="Calibri" pitchFamily="34" charset="0"/>
              </a:rPr>
              <a:t>Sm-Nd model ages of basement rocks from Australia, North America and Scandinavia</a:t>
            </a:r>
            <a:endParaRPr lang="en-US" sz="2000">
              <a:latin typeface="Calibri" pitchFamily="34" charset="0"/>
            </a:endParaRPr>
          </a:p>
        </p:txBody>
      </p:sp>
      <p:sp>
        <p:nvSpPr>
          <p:cNvPr id="58373" name="Rectangle 5"/>
          <p:cNvSpPr>
            <a:spLocks noChangeArrowheads="1"/>
          </p:cNvSpPr>
          <p:nvPr/>
        </p:nvSpPr>
        <p:spPr bwMode="auto">
          <a:xfrm>
            <a:off x="609600" y="5715000"/>
            <a:ext cx="7848600" cy="1006475"/>
          </a:xfrm>
          <a:prstGeom prst="rect">
            <a:avLst/>
          </a:prstGeom>
          <a:noFill/>
          <a:ln w="9525">
            <a:noFill/>
            <a:miter lim="800000"/>
            <a:headEnd/>
            <a:tailEnd/>
          </a:ln>
        </p:spPr>
        <p:txBody>
          <a:bodyPr>
            <a:spAutoFit/>
          </a:bodyPr>
          <a:lstStyle/>
          <a:p>
            <a:r>
              <a:rPr lang="en-AU" sz="2000">
                <a:latin typeface="Calibri" pitchFamily="34" charset="0"/>
              </a:rPr>
              <a:t>If this is growth record, why does heat production vary systematically with age province?</a:t>
            </a:r>
          </a:p>
          <a:p>
            <a:r>
              <a:rPr lang="en-AU" sz="2000">
                <a:latin typeface="Calibri" pitchFamily="34" charset="0"/>
              </a:rPr>
              <a:t>Are we confident that our sampling distribution is adequate?</a:t>
            </a:r>
            <a:endParaRPr lang="en-US" sz="2000">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noChangeArrowheads="1"/>
          </p:cNvPicPr>
          <p:nvPr/>
        </p:nvPicPr>
        <p:blipFill>
          <a:blip r:embed="rId2"/>
          <a:srcRect/>
          <a:stretch>
            <a:fillRect/>
          </a:stretch>
        </p:blipFill>
        <p:spPr bwMode="auto">
          <a:xfrm>
            <a:off x="1219200" y="914400"/>
            <a:ext cx="6897688" cy="4319588"/>
          </a:xfrm>
          <a:prstGeom prst="rect">
            <a:avLst/>
          </a:prstGeom>
          <a:noFill/>
          <a:ln w="9525">
            <a:noFill/>
            <a:miter lim="800000"/>
            <a:headEnd/>
            <a:tailEnd/>
          </a:ln>
        </p:spPr>
      </p:pic>
      <p:pic>
        <p:nvPicPr>
          <p:cNvPr id="78852" name="Picture 4"/>
          <p:cNvPicPr>
            <a:picLocks noChangeAspect="1" noChangeArrowheads="1"/>
          </p:cNvPicPr>
          <p:nvPr/>
        </p:nvPicPr>
        <p:blipFill>
          <a:blip r:embed="rId3"/>
          <a:srcRect/>
          <a:stretch>
            <a:fillRect/>
          </a:stretch>
        </p:blipFill>
        <p:spPr bwMode="auto">
          <a:xfrm>
            <a:off x="1371600" y="685800"/>
            <a:ext cx="6618288" cy="4635500"/>
          </a:xfrm>
          <a:prstGeom prst="rect">
            <a:avLst/>
          </a:prstGeom>
          <a:noFill/>
          <a:ln w="9525">
            <a:noFill/>
            <a:miter lim="800000"/>
            <a:headEnd/>
            <a:tailEnd/>
          </a:ln>
        </p:spPr>
      </p:pic>
      <p:sp>
        <p:nvSpPr>
          <p:cNvPr id="59395" name="Rectangle 5"/>
          <p:cNvSpPr>
            <a:spLocks noChangeArrowheads="1"/>
          </p:cNvSpPr>
          <p:nvPr/>
        </p:nvSpPr>
        <p:spPr bwMode="auto">
          <a:xfrm>
            <a:off x="6019800" y="6369050"/>
            <a:ext cx="2193925" cy="336550"/>
          </a:xfrm>
          <a:prstGeom prst="rect">
            <a:avLst/>
          </a:prstGeom>
          <a:noFill/>
          <a:ln w="9525">
            <a:noFill/>
            <a:miter lim="800000"/>
            <a:headEnd/>
            <a:tailEnd/>
          </a:ln>
        </p:spPr>
        <p:txBody>
          <a:bodyPr wrap="none">
            <a:spAutoFit/>
          </a:bodyPr>
          <a:lstStyle/>
          <a:p>
            <a:r>
              <a:rPr lang="en-AU" sz="1600">
                <a:latin typeface="Calibri" pitchFamily="34" charset="0"/>
              </a:rPr>
              <a:t>Condie &amp; Aster (2010)</a:t>
            </a:r>
            <a:endParaRPr lang="en-US" sz="1600">
              <a:latin typeface="Calibri" pitchFamily="34" charset="0"/>
            </a:endParaRPr>
          </a:p>
        </p:txBody>
      </p:sp>
      <p:sp>
        <p:nvSpPr>
          <p:cNvPr id="59396" name="Rectangle 6"/>
          <p:cNvSpPr>
            <a:spLocks noChangeArrowheads="1"/>
          </p:cNvSpPr>
          <p:nvPr/>
        </p:nvSpPr>
        <p:spPr bwMode="auto">
          <a:xfrm>
            <a:off x="381000" y="5286375"/>
            <a:ext cx="8610600" cy="915988"/>
          </a:xfrm>
          <a:prstGeom prst="rect">
            <a:avLst/>
          </a:prstGeom>
          <a:noFill/>
          <a:ln w="9525">
            <a:noFill/>
            <a:miter lim="800000"/>
            <a:headEnd/>
            <a:tailEnd/>
          </a:ln>
        </p:spPr>
        <p:txBody>
          <a:bodyPr>
            <a:spAutoFit/>
          </a:bodyPr>
          <a:lstStyle/>
          <a:p>
            <a:pPr>
              <a:buFontTx/>
              <a:buChar char="-"/>
            </a:pPr>
            <a:r>
              <a:rPr lang="en-US">
                <a:latin typeface="Calibri" pitchFamily="34" charset="0"/>
              </a:rPr>
              <a:t> 8 peaks on </a:t>
            </a:r>
            <a:r>
              <a:rPr lang="en-US">
                <a:latin typeface="Calibri" pitchFamily="34" charset="0"/>
                <a:sym typeface="Symbol" pitchFamily="18" charset="2"/>
              </a:rPr>
              <a:t>5 </a:t>
            </a:r>
            <a:r>
              <a:rPr lang="en-US">
                <a:latin typeface="Calibri" pitchFamily="34" charset="0"/>
              </a:rPr>
              <a:t>more cratons @ 0.75, 0.85, 1.76, 1.87, 2.1, 2.65, 2.7 &amp; 2.93 Ga</a:t>
            </a:r>
          </a:p>
          <a:p>
            <a:r>
              <a:rPr lang="en-US">
                <a:latin typeface="Calibri" pitchFamily="34" charset="0"/>
              </a:rPr>
              <a:t>reflect subduction system episodicity but not on continental/supercontinental scale</a:t>
            </a:r>
          </a:p>
          <a:p>
            <a:r>
              <a:rPr lang="en-US">
                <a:latin typeface="Calibri" pitchFamily="34" charset="0"/>
              </a:rPr>
              <a:t>- 5 major peaks at 2.7, 1.87, 1.0, 0.6 &amp; 0.3 Ga closely tied to supercontinents</a:t>
            </a:r>
          </a:p>
        </p:txBody>
      </p:sp>
      <p:sp>
        <p:nvSpPr>
          <p:cNvPr id="59397" name="Rectangle 2"/>
          <p:cNvSpPr>
            <a:spLocks noChangeArrowheads="1"/>
          </p:cNvSpPr>
          <p:nvPr/>
        </p:nvSpPr>
        <p:spPr bwMode="auto">
          <a:xfrm>
            <a:off x="0" y="304800"/>
            <a:ext cx="8915400" cy="641350"/>
          </a:xfrm>
          <a:prstGeom prst="rect">
            <a:avLst/>
          </a:prstGeom>
          <a:noFill/>
          <a:ln w="9525">
            <a:noFill/>
            <a:miter lim="800000"/>
            <a:headEnd/>
            <a:tailEnd/>
          </a:ln>
        </p:spPr>
        <p:txBody>
          <a:bodyPr>
            <a:spAutoFit/>
          </a:bodyPr>
          <a:lstStyle/>
          <a:p>
            <a:pPr algn="ctr"/>
            <a:r>
              <a:rPr lang="en-AU" sz="3600">
                <a:latin typeface="Calibri" pitchFamily="34" charset="0"/>
              </a:rPr>
              <a:t>Preservation vs. Growth: Detrital Zircon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p:nvPr>
        </p:nvSpPr>
        <p:spPr>
          <a:xfrm>
            <a:off x="228600" y="228600"/>
            <a:ext cx="8686800" cy="609600"/>
          </a:xfrm>
        </p:spPr>
        <p:txBody>
          <a:bodyPr/>
          <a:lstStyle/>
          <a:p>
            <a:pPr>
              <a:defRPr/>
            </a:pPr>
            <a:r>
              <a:rPr lang="en-US" sz="3600" smtClean="0"/>
              <a:t>Does Continental Crust Form in Arcs?</a:t>
            </a:r>
            <a:endParaRPr lang="en-US" sz="3600" smtClean="0">
              <a:effectLst>
                <a:outerShdw blurRad="38100" dist="38100" dir="2700000" algn="tl">
                  <a:srgbClr val="C0C0C0"/>
                </a:outerShdw>
              </a:effectLst>
            </a:endParaRPr>
          </a:p>
        </p:txBody>
      </p:sp>
      <p:sp>
        <p:nvSpPr>
          <p:cNvPr id="60418" name="Rectangle 3"/>
          <p:cNvSpPr>
            <a:spLocks noChangeArrowheads="1"/>
          </p:cNvSpPr>
          <p:nvPr/>
        </p:nvSpPr>
        <p:spPr bwMode="auto">
          <a:xfrm>
            <a:off x="1765300" y="5910263"/>
            <a:ext cx="147638" cy="320675"/>
          </a:xfrm>
          <a:prstGeom prst="rect">
            <a:avLst/>
          </a:prstGeom>
          <a:noFill/>
          <a:ln w="9525">
            <a:noFill/>
            <a:miter lim="800000"/>
            <a:headEnd/>
            <a:tailEnd/>
          </a:ln>
        </p:spPr>
        <p:txBody>
          <a:bodyPr wrap="none" lIns="0" tIns="0" rIns="0" bIns="0">
            <a:spAutoFit/>
          </a:bodyPr>
          <a:lstStyle/>
          <a:p>
            <a:pPr eaLnBrk="0" hangingPunct="0"/>
            <a:r>
              <a:rPr lang="en-US" sz="2100"/>
              <a:t>0</a:t>
            </a:r>
            <a:endParaRPr lang="en-US" sz="2400"/>
          </a:p>
        </p:txBody>
      </p:sp>
      <p:sp>
        <p:nvSpPr>
          <p:cNvPr id="60419" name="Rectangle 4"/>
          <p:cNvSpPr>
            <a:spLocks noChangeArrowheads="1"/>
          </p:cNvSpPr>
          <p:nvPr/>
        </p:nvSpPr>
        <p:spPr bwMode="auto">
          <a:xfrm>
            <a:off x="3003550" y="5910263"/>
            <a:ext cx="147638" cy="320675"/>
          </a:xfrm>
          <a:prstGeom prst="rect">
            <a:avLst/>
          </a:prstGeom>
          <a:noFill/>
          <a:ln w="9525">
            <a:noFill/>
            <a:miter lim="800000"/>
            <a:headEnd/>
            <a:tailEnd/>
          </a:ln>
        </p:spPr>
        <p:txBody>
          <a:bodyPr wrap="none" lIns="0" tIns="0" rIns="0" bIns="0">
            <a:spAutoFit/>
          </a:bodyPr>
          <a:lstStyle/>
          <a:p>
            <a:pPr eaLnBrk="0" hangingPunct="0"/>
            <a:r>
              <a:rPr lang="en-US" sz="2100"/>
              <a:t>5</a:t>
            </a:r>
            <a:endParaRPr lang="en-US" sz="2400"/>
          </a:p>
        </p:txBody>
      </p:sp>
      <p:sp>
        <p:nvSpPr>
          <p:cNvPr id="60420" name="Rectangle 5"/>
          <p:cNvSpPr>
            <a:spLocks noChangeArrowheads="1"/>
          </p:cNvSpPr>
          <p:nvPr/>
        </p:nvSpPr>
        <p:spPr bwMode="auto">
          <a:xfrm>
            <a:off x="4160838" y="5910263"/>
            <a:ext cx="295275" cy="320675"/>
          </a:xfrm>
          <a:prstGeom prst="rect">
            <a:avLst/>
          </a:prstGeom>
          <a:noFill/>
          <a:ln w="9525">
            <a:noFill/>
            <a:miter lim="800000"/>
            <a:headEnd/>
            <a:tailEnd/>
          </a:ln>
        </p:spPr>
        <p:txBody>
          <a:bodyPr wrap="none" lIns="0" tIns="0" rIns="0" bIns="0">
            <a:spAutoFit/>
          </a:bodyPr>
          <a:lstStyle/>
          <a:p>
            <a:pPr eaLnBrk="0" hangingPunct="0"/>
            <a:r>
              <a:rPr lang="en-US" sz="2100"/>
              <a:t>10</a:t>
            </a:r>
            <a:endParaRPr lang="en-US" sz="2400"/>
          </a:p>
        </p:txBody>
      </p:sp>
      <p:sp>
        <p:nvSpPr>
          <p:cNvPr id="60421" name="Rectangle 6"/>
          <p:cNvSpPr>
            <a:spLocks noChangeArrowheads="1"/>
          </p:cNvSpPr>
          <p:nvPr/>
        </p:nvSpPr>
        <p:spPr bwMode="auto">
          <a:xfrm>
            <a:off x="5399088" y="5910263"/>
            <a:ext cx="295275" cy="320675"/>
          </a:xfrm>
          <a:prstGeom prst="rect">
            <a:avLst/>
          </a:prstGeom>
          <a:noFill/>
          <a:ln w="9525">
            <a:noFill/>
            <a:miter lim="800000"/>
            <a:headEnd/>
            <a:tailEnd/>
          </a:ln>
        </p:spPr>
        <p:txBody>
          <a:bodyPr wrap="none" lIns="0" tIns="0" rIns="0" bIns="0">
            <a:spAutoFit/>
          </a:bodyPr>
          <a:lstStyle/>
          <a:p>
            <a:pPr eaLnBrk="0" hangingPunct="0"/>
            <a:r>
              <a:rPr lang="en-US" sz="2100"/>
              <a:t>15</a:t>
            </a:r>
            <a:endParaRPr lang="en-US" sz="2400"/>
          </a:p>
        </p:txBody>
      </p:sp>
      <p:sp>
        <p:nvSpPr>
          <p:cNvPr id="60422" name="Rectangle 7"/>
          <p:cNvSpPr>
            <a:spLocks noChangeArrowheads="1"/>
          </p:cNvSpPr>
          <p:nvPr/>
        </p:nvSpPr>
        <p:spPr bwMode="auto">
          <a:xfrm>
            <a:off x="6621463" y="5910263"/>
            <a:ext cx="295275" cy="320675"/>
          </a:xfrm>
          <a:prstGeom prst="rect">
            <a:avLst/>
          </a:prstGeom>
          <a:noFill/>
          <a:ln w="9525">
            <a:noFill/>
            <a:miter lim="800000"/>
            <a:headEnd/>
            <a:tailEnd/>
          </a:ln>
        </p:spPr>
        <p:txBody>
          <a:bodyPr wrap="none" lIns="0" tIns="0" rIns="0" bIns="0">
            <a:spAutoFit/>
          </a:bodyPr>
          <a:lstStyle/>
          <a:p>
            <a:pPr eaLnBrk="0" hangingPunct="0"/>
            <a:r>
              <a:rPr lang="en-US" sz="2100"/>
              <a:t>20</a:t>
            </a:r>
            <a:endParaRPr lang="en-US" sz="2400"/>
          </a:p>
        </p:txBody>
      </p:sp>
      <p:sp>
        <p:nvSpPr>
          <p:cNvPr id="60423" name="Rectangle 8"/>
          <p:cNvSpPr>
            <a:spLocks noChangeArrowheads="1"/>
          </p:cNvSpPr>
          <p:nvPr/>
        </p:nvSpPr>
        <p:spPr bwMode="auto">
          <a:xfrm>
            <a:off x="4498975" y="6096000"/>
            <a:ext cx="963613" cy="533400"/>
          </a:xfrm>
          <a:prstGeom prst="rect">
            <a:avLst/>
          </a:prstGeom>
          <a:noFill/>
          <a:ln w="9525">
            <a:noFill/>
            <a:miter lim="800000"/>
            <a:headEnd/>
            <a:tailEnd/>
          </a:ln>
        </p:spPr>
        <p:txBody>
          <a:bodyPr wrap="none" lIns="0" tIns="0" rIns="0" bIns="0">
            <a:spAutoFit/>
          </a:bodyPr>
          <a:lstStyle/>
          <a:p>
            <a:pPr eaLnBrk="0" hangingPunct="0"/>
            <a:r>
              <a:rPr lang="en-US" sz="3500"/>
              <a:t>MgO</a:t>
            </a:r>
            <a:endParaRPr lang="en-US" sz="2400"/>
          </a:p>
        </p:txBody>
      </p:sp>
      <p:pic>
        <p:nvPicPr>
          <p:cNvPr id="60424" name="Picture 9"/>
          <p:cNvPicPr>
            <a:picLocks noChangeAspect="1" noChangeArrowheads="1"/>
          </p:cNvPicPr>
          <p:nvPr/>
        </p:nvPicPr>
        <p:blipFill>
          <a:blip r:embed="rId2"/>
          <a:srcRect l="15044" t="490" r="885" b="13672"/>
          <a:stretch>
            <a:fillRect/>
          </a:stretch>
        </p:blipFill>
        <p:spPr bwMode="auto">
          <a:xfrm>
            <a:off x="1752600" y="1797050"/>
            <a:ext cx="6283325" cy="4100513"/>
          </a:xfrm>
          <a:prstGeom prst="rect">
            <a:avLst/>
          </a:prstGeom>
          <a:noFill/>
          <a:ln w="9525">
            <a:noFill/>
            <a:miter lim="800000"/>
            <a:headEnd/>
            <a:tailEnd/>
          </a:ln>
        </p:spPr>
      </p:pic>
      <p:sp>
        <p:nvSpPr>
          <p:cNvPr id="111626" name="Rectangle 10"/>
          <p:cNvSpPr>
            <a:spLocks noChangeArrowheads="1"/>
          </p:cNvSpPr>
          <p:nvPr/>
        </p:nvSpPr>
        <p:spPr bwMode="auto">
          <a:xfrm>
            <a:off x="1514475" y="4376738"/>
            <a:ext cx="147638" cy="320675"/>
          </a:xfrm>
          <a:prstGeom prst="rect">
            <a:avLst/>
          </a:prstGeom>
          <a:noFill/>
          <a:ln w="9525">
            <a:noFill/>
            <a:miter lim="800000"/>
            <a:headEnd/>
            <a:tailEnd/>
          </a:ln>
        </p:spPr>
        <p:txBody>
          <a:bodyPr wrap="none" lIns="0" tIns="0" rIns="0" bIns="0">
            <a:spAutoFit/>
          </a:bodyPr>
          <a:lstStyle/>
          <a:p>
            <a:pPr eaLnBrk="0" hangingPunct="0">
              <a:defRPr/>
            </a:pPr>
            <a:r>
              <a:rPr lang="en-US" sz="2100">
                <a:effectLst>
                  <a:outerShdw blurRad="38100" dist="38100" dir="2700000" algn="tl">
                    <a:srgbClr val="C0C0C0"/>
                  </a:outerShdw>
                </a:effectLst>
              </a:rPr>
              <a:t>5</a:t>
            </a:r>
            <a:endParaRPr lang="en-US" sz="2400">
              <a:effectLst>
                <a:outerShdw blurRad="38100" dist="38100" dir="2700000" algn="tl">
                  <a:srgbClr val="C0C0C0"/>
                </a:outerShdw>
              </a:effectLst>
            </a:endParaRPr>
          </a:p>
        </p:txBody>
      </p:sp>
      <p:sp>
        <p:nvSpPr>
          <p:cNvPr id="111627" name="Rectangle 11"/>
          <p:cNvSpPr>
            <a:spLocks noChangeArrowheads="1"/>
          </p:cNvSpPr>
          <p:nvPr/>
        </p:nvSpPr>
        <p:spPr bwMode="auto">
          <a:xfrm>
            <a:off x="1447800" y="3119438"/>
            <a:ext cx="295275" cy="320675"/>
          </a:xfrm>
          <a:prstGeom prst="rect">
            <a:avLst/>
          </a:prstGeom>
          <a:noFill/>
          <a:ln w="9525">
            <a:noFill/>
            <a:miter lim="800000"/>
            <a:headEnd/>
            <a:tailEnd/>
          </a:ln>
        </p:spPr>
        <p:txBody>
          <a:bodyPr wrap="none" lIns="0" tIns="0" rIns="0" bIns="0">
            <a:spAutoFit/>
          </a:bodyPr>
          <a:lstStyle/>
          <a:p>
            <a:pPr eaLnBrk="0" hangingPunct="0">
              <a:defRPr/>
            </a:pPr>
            <a:r>
              <a:rPr lang="en-US" sz="2100">
                <a:effectLst>
                  <a:outerShdw blurRad="38100" dist="38100" dir="2700000" algn="tl">
                    <a:srgbClr val="C0C0C0"/>
                  </a:outerShdw>
                </a:effectLst>
              </a:rPr>
              <a:t>10</a:t>
            </a:r>
            <a:endParaRPr lang="en-US" sz="2400">
              <a:effectLst>
                <a:outerShdw blurRad="38100" dist="38100" dir="2700000" algn="tl">
                  <a:srgbClr val="C0C0C0"/>
                </a:outerShdw>
              </a:effectLst>
            </a:endParaRPr>
          </a:p>
        </p:txBody>
      </p:sp>
      <p:sp>
        <p:nvSpPr>
          <p:cNvPr id="111628" name="Rectangle 12"/>
          <p:cNvSpPr>
            <a:spLocks noChangeArrowheads="1"/>
          </p:cNvSpPr>
          <p:nvPr/>
        </p:nvSpPr>
        <p:spPr bwMode="auto">
          <a:xfrm>
            <a:off x="1447800" y="1797050"/>
            <a:ext cx="295275" cy="320675"/>
          </a:xfrm>
          <a:prstGeom prst="rect">
            <a:avLst/>
          </a:prstGeom>
          <a:noFill/>
          <a:ln w="9525">
            <a:noFill/>
            <a:miter lim="800000"/>
            <a:headEnd/>
            <a:tailEnd/>
          </a:ln>
        </p:spPr>
        <p:txBody>
          <a:bodyPr wrap="none" lIns="0" tIns="0" rIns="0" bIns="0">
            <a:spAutoFit/>
          </a:bodyPr>
          <a:lstStyle/>
          <a:p>
            <a:pPr eaLnBrk="0" hangingPunct="0">
              <a:defRPr/>
            </a:pPr>
            <a:r>
              <a:rPr lang="en-US" sz="2100">
                <a:effectLst>
                  <a:outerShdw blurRad="38100" dist="38100" dir="2700000" algn="tl">
                    <a:srgbClr val="C0C0C0"/>
                  </a:outerShdw>
                </a:effectLst>
              </a:rPr>
              <a:t>15</a:t>
            </a:r>
            <a:endParaRPr lang="en-US" sz="2400">
              <a:effectLst>
                <a:outerShdw blurRad="38100" dist="38100" dir="2700000" algn="tl">
                  <a:srgbClr val="C0C0C0"/>
                </a:outerShdw>
              </a:effectLst>
            </a:endParaRPr>
          </a:p>
        </p:txBody>
      </p:sp>
      <p:sp>
        <p:nvSpPr>
          <p:cNvPr id="111629" name="Rectangle 13"/>
          <p:cNvSpPr>
            <a:spLocks noChangeArrowheads="1"/>
          </p:cNvSpPr>
          <p:nvPr/>
        </p:nvSpPr>
        <p:spPr bwMode="auto">
          <a:xfrm rot="-5400000">
            <a:off x="571500" y="3467100"/>
            <a:ext cx="914400" cy="533400"/>
          </a:xfrm>
          <a:prstGeom prst="rect">
            <a:avLst/>
          </a:prstGeom>
          <a:noFill/>
          <a:ln w="9525">
            <a:noFill/>
            <a:miter lim="800000"/>
            <a:headEnd/>
            <a:tailEnd/>
          </a:ln>
        </p:spPr>
        <p:txBody>
          <a:bodyPr wrap="none" lIns="0" tIns="0" rIns="0" bIns="0">
            <a:spAutoFit/>
          </a:bodyPr>
          <a:lstStyle/>
          <a:p>
            <a:pPr eaLnBrk="0" hangingPunct="0">
              <a:defRPr/>
            </a:pPr>
            <a:r>
              <a:rPr lang="en-US" sz="3500">
                <a:effectLst>
                  <a:outerShdw blurRad="38100" dist="38100" dir="2700000" algn="tl">
                    <a:srgbClr val="C0C0C0"/>
                  </a:outerShdw>
                </a:effectLst>
              </a:rPr>
              <a:t>CaO</a:t>
            </a:r>
            <a:endParaRPr lang="en-US" sz="2400">
              <a:effectLst>
                <a:outerShdw blurRad="38100" dist="38100" dir="2700000" algn="tl">
                  <a:srgbClr val="C0C0C0"/>
                </a:outerShdw>
              </a:effectLst>
            </a:endParaRPr>
          </a:p>
        </p:txBody>
      </p:sp>
      <p:sp>
        <p:nvSpPr>
          <p:cNvPr id="60429" name="Rectangle 14"/>
          <p:cNvSpPr>
            <a:spLocks noChangeArrowheads="1"/>
          </p:cNvSpPr>
          <p:nvPr/>
        </p:nvSpPr>
        <p:spPr bwMode="auto">
          <a:xfrm>
            <a:off x="1066800" y="1143000"/>
            <a:ext cx="7239000" cy="396875"/>
          </a:xfrm>
          <a:prstGeom prst="rect">
            <a:avLst/>
          </a:prstGeom>
          <a:noFill/>
          <a:ln w="9525">
            <a:noFill/>
            <a:miter lim="800000"/>
            <a:headEnd/>
            <a:tailEnd/>
          </a:ln>
        </p:spPr>
        <p:txBody>
          <a:bodyPr>
            <a:spAutoFit/>
          </a:bodyPr>
          <a:lstStyle/>
          <a:p>
            <a:r>
              <a:rPr lang="en-US" sz="2000"/>
              <a:t>Widespread view that composition of arcs ≠ continental crust</a:t>
            </a:r>
          </a:p>
        </p:txBody>
      </p:sp>
      <p:sp>
        <p:nvSpPr>
          <p:cNvPr id="60430" name="Rectangle 15"/>
          <p:cNvSpPr>
            <a:spLocks noChangeArrowheads="1"/>
          </p:cNvSpPr>
          <p:nvPr/>
        </p:nvSpPr>
        <p:spPr bwMode="auto">
          <a:xfrm>
            <a:off x="536575" y="6400800"/>
            <a:ext cx="2282825" cy="336550"/>
          </a:xfrm>
          <a:prstGeom prst="rect">
            <a:avLst/>
          </a:prstGeom>
          <a:noFill/>
          <a:ln w="9525">
            <a:noFill/>
            <a:miter lim="800000"/>
            <a:headEnd/>
            <a:tailEnd/>
          </a:ln>
        </p:spPr>
        <p:txBody>
          <a:bodyPr wrap="none">
            <a:spAutoFit/>
          </a:bodyPr>
          <a:lstStyle/>
          <a:p>
            <a:r>
              <a:rPr lang="en-US" sz="1600"/>
              <a:t>Courtesy Jon Davidson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p:cNvSpPr>
          <p:nvPr>
            <p:ph type="title"/>
          </p:nvPr>
        </p:nvSpPr>
        <p:spPr>
          <a:xfrm>
            <a:off x="685800" y="533400"/>
            <a:ext cx="7924800" cy="914400"/>
          </a:xfrm>
        </p:spPr>
        <p:txBody>
          <a:bodyPr/>
          <a:lstStyle/>
          <a:p>
            <a:pPr algn="l"/>
            <a:r>
              <a:rPr lang="en-US" sz="3600" smtClean="0">
                <a:sym typeface="Symbol" pitchFamily="18" charset="2"/>
              </a:rPr>
              <a:t>Primary arc magma ≠ continental crust</a:t>
            </a:r>
            <a:br>
              <a:rPr lang="en-US" sz="3600" smtClean="0">
                <a:sym typeface="Symbol" pitchFamily="18" charset="2"/>
              </a:rPr>
            </a:br>
            <a:r>
              <a:rPr lang="en-US" sz="3600" smtClean="0">
                <a:sym typeface="Symbol" pitchFamily="18" charset="2"/>
              </a:rPr>
              <a:t> </a:t>
            </a:r>
            <a:r>
              <a:rPr lang="en-US" sz="2400" smtClean="0">
                <a:latin typeface="Arial" charset="0"/>
                <a:cs typeface="Arial" charset="0"/>
                <a:sym typeface="Symbol" pitchFamily="18" charset="2"/>
              </a:rPr>
              <a:t>Explanations</a:t>
            </a:r>
            <a:r>
              <a:rPr lang="en-US" sz="2400" u="sng" smtClean="0">
                <a:latin typeface="Arial" charset="0"/>
                <a:cs typeface="Arial" charset="0"/>
                <a:sym typeface="Symbol" pitchFamily="18" charset="2"/>
              </a:rPr>
              <a:t>:</a:t>
            </a:r>
            <a:endParaRPr lang="en-US" sz="4000" u="sng" smtClean="0">
              <a:latin typeface="Arial" charset="0"/>
              <a:cs typeface="Arial" charset="0"/>
              <a:sym typeface="Symbol" pitchFamily="18" charset="2"/>
            </a:endParaRPr>
          </a:p>
        </p:txBody>
      </p:sp>
      <p:sp>
        <p:nvSpPr>
          <p:cNvPr id="61442" name="Rectangle 3"/>
          <p:cNvSpPr>
            <a:spLocks noGrp="1"/>
          </p:cNvSpPr>
          <p:nvPr>
            <p:ph type="body" idx="1"/>
          </p:nvPr>
        </p:nvSpPr>
        <p:spPr>
          <a:xfrm>
            <a:off x="685800" y="1993900"/>
            <a:ext cx="8077200" cy="4178300"/>
          </a:xfrm>
        </p:spPr>
        <p:txBody>
          <a:bodyPr/>
          <a:lstStyle/>
          <a:p>
            <a:pPr>
              <a:lnSpc>
                <a:spcPct val="94000"/>
              </a:lnSpc>
              <a:spcBef>
                <a:spcPct val="0"/>
              </a:spcBef>
              <a:spcAft>
                <a:spcPct val="20000"/>
              </a:spcAft>
            </a:pPr>
            <a:r>
              <a:rPr lang="en-US" sz="2600" smtClean="0">
                <a:latin typeface="Arial" charset="0"/>
                <a:cs typeface="Arial" charset="0"/>
                <a:sym typeface="Zapf Dingbats"/>
              </a:rPr>
              <a:t>We’ve misestimated the composition of the continental crust </a:t>
            </a:r>
          </a:p>
          <a:p>
            <a:pPr>
              <a:lnSpc>
                <a:spcPct val="94000"/>
              </a:lnSpc>
              <a:spcBef>
                <a:spcPct val="0"/>
              </a:spcBef>
              <a:spcAft>
                <a:spcPct val="20000"/>
              </a:spcAft>
            </a:pPr>
            <a:r>
              <a:rPr lang="en-US" sz="2600" smtClean="0">
                <a:latin typeface="Arial" charset="0"/>
                <a:cs typeface="Arial" charset="0"/>
                <a:sym typeface="Zapf Dingbats"/>
              </a:rPr>
              <a:t>We’ve misestimated bulk arc composition</a:t>
            </a:r>
          </a:p>
          <a:p>
            <a:pPr>
              <a:lnSpc>
                <a:spcPct val="94000"/>
              </a:lnSpc>
              <a:spcBef>
                <a:spcPct val="0"/>
              </a:spcBef>
              <a:spcAft>
                <a:spcPct val="20000"/>
              </a:spcAft>
            </a:pPr>
            <a:r>
              <a:rPr lang="en-US" sz="2600" smtClean="0">
                <a:latin typeface="Arial" charset="0"/>
                <a:cs typeface="Arial" charset="0"/>
                <a:sym typeface="Zapf Dingbats"/>
              </a:rPr>
              <a:t>Primary arc magmas are not high MgO (could be slab melts?)</a:t>
            </a:r>
          </a:p>
          <a:p>
            <a:pPr>
              <a:lnSpc>
                <a:spcPct val="94000"/>
              </a:lnSpc>
              <a:spcBef>
                <a:spcPct val="0"/>
              </a:spcBef>
              <a:spcAft>
                <a:spcPct val="20000"/>
              </a:spcAft>
            </a:pPr>
            <a:r>
              <a:rPr lang="en-US" sz="2600" smtClean="0">
                <a:latin typeface="Arial" charset="0"/>
                <a:cs typeface="Arial" charset="0"/>
                <a:sym typeface="Zapf Dingbats"/>
              </a:rPr>
              <a:t>Crust formed in the past by a different mechanism</a:t>
            </a:r>
          </a:p>
          <a:p>
            <a:pPr>
              <a:lnSpc>
                <a:spcPct val="94000"/>
              </a:lnSpc>
              <a:spcBef>
                <a:spcPct val="0"/>
              </a:spcBef>
              <a:spcAft>
                <a:spcPct val="20000"/>
              </a:spcAft>
            </a:pPr>
            <a:r>
              <a:rPr lang="en-US" sz="2600" smtClean="0">
                <a:latin typeface="Arial" charset="0"/>
                <a:cs typeface="Arial" charset="0"/>
                <a:sym typeface="Zapf Dingbats"/>
              </a:rPr>
              <a:t>There is a complementary crust-mantle return flux of cumulates/residues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p:cNvSpPr>
          <p:nvPr/>
        </p:nvSpPr>
        <p:spPr bwMode="auto">
          <a:xfrm>
            <a:off x="152400" y="228600"/>
            <a:ext cx="5410200" cy="1828800"/>
          </a:xfrm>
          <a:prstGeom prst="rect">
            <a:avLst/>
          </a:prstGeom>
          <a:noFill/>
          <a:ln w="9525">
            <a:noFill/>
            <a:miter lim="800000"/>
            <a:headEnd/>
            <a:tailEnd/>
          </a:ln>
        </p:spPr>
        <p:txBody>
          <a:bodyPr anchor="ctr"/>
          <a:lstStyle/>
          <a:p>
            <a:pPr eaLnBrk="0" hangingPunct="0">
              <a:lnSpc>
                <a:spcPct val="80000"/>
              </a:lnSpc>
            </a:pPr>
            <a:r>
              <a:rPr lang="en-US" sz="3600">
                <a:latin typeface="Calibri" pitchFamily="34" charset="0"/>
              </a:rPr>
              <a:t>Delamination of mafic cumulate </a:t>
            </a:r>
            <a:br>
              <a:rPr lang="en-US" sz="3600">
                <a:latin typeface="Calibri" pitchFamily="34" charset="0"/>
              </a:rPr>
            </a:br>
            <a:endParaRPr lang="en-US" sz="3600">
              <a:latin typeface="Calibri" pitchFamily="34" charset="0"/>
            </a:endParaRPr>
          </a:p>
        </p:txBody>
      </p:sp>
      <p:grpSp>
        <p:nvGrpSpPr>
          <p:cNvPr id="62466" name="Group 12"/>
          <p:cNvGrpSpPr>
            <a:grpSpLocks/>
          </p:cNvGrpSpPr>
          <p:nvPr/>
        </p:nvGrpSpPr>
        <p:grpSpPr bwMode="auto">
          <a:xfrm>
            <a:off x="4495800" y="304800"/>
            <a:ext cx="4648200" cy="2819400"/>
            <a:chOff x="2832" y="192"/>
            <a:chExt cx="2928" cy="1776"/>
          </a:xfrm>
        </p:grpSpPr>
        <p:sp>
          <p:nvSpPr>
            <p:cNvPr id="62563" name="Rectangle 13"/>
            <p:cNvSpPr>
              <a:spLocks noChangeArrowheads="1"/>
            </p:cNvSpPr>
            <p:nvPr/>
          </p:nvSpPr>
          <p:spPr bwMode="auto">
            <a:xfrm>
              <a:off x="3960" y="1096"/>
              <a:ext cx="768" cy="696"/>
            </a:xfrm>
            <a:prstGeom prst="rect">
              <a:avLst/>
            </a:prstGeom>
            <a:blipFill dpi="0" rotWithShape="0">
              <a:blip r:embed="rId2"/>
              <a:srcRect/>
              <a:tile tx="0" ty="0" sx="100000" sy="100000" flip="none" algn="tl"/>
            </a:blipFill>
            <a:ln w="9525">
              <a:noFill/>
              <a:miter lim="800000"/>
              <a:headEnd/>
              <a:tailEnd/>
            </a:ln>
          </p:spPr>
          <p:txBody>
            <a:bodyPr/>
            <a:lstStyle/>
            <a:p>
              <a:endParaRPr lang="en-US"/>
            </a:p>
          </p:txBody>
        </p:sp>
        <p:sp>
          <p:nvSpPr>
            <p:cNvPr id="62564" name="Rectangle 14"/>
            <p:cNvSpPr>
              <a:spLocks noChangeArrowheads="1"/>
            </p:cNvSpPr>
            <p:nvPr/>
          </p:nvSpPr>
          <p:spPr bwMode="auto">
            <a:xfrm>
              <a:off x="3960" y="1096"/>
              <a:ext cx="776" cy="704"/>
            </a:xfrm>
            <a:prstGeom prst="rect">
              <a:avLst/>
            </a:prstGeom>
            <a:noFill/>
            <a:ln w="12700">
              <a:solidFill>
                <a:srgbClr val="000000"/>
              </a:solidFill>
              <a:miter lim="800000"/>
              <a:headEnd/>
              <a:tailEnd/>
            </a:ln>
          </p:spPr>
          <p:txBody>
            <a:bodyPr/>
            <a:lstStyle/>
            <a:p>
              <a:endParaRPr lang="en-US"/>
            </a:p>
          </p:txBody>
        </p:sp>
        <p:sp>
          <p:nvSpPr>
            <p:cNvPr id="62565" name="Rectangle 15"/>
            <p:cNvSpPr>
              <a:spLocks noChangeArrowheads="1"/>
            </p:cNvSpPr>
            <p:nvPr/>
          </p:nvSpPr>
          <p:spPr bwMode="auto">
            <a:xfrm>
              <a:off x="3952" y="736"/>
              <a:ext cx="768" cy="368"/>
            </a:xfrm>
            <a:prstGeom prst="rect">
              <a:avLst/>
            </a:prstGeom>
            <a:blipFill dpi="0" rotWithShape="0">
              <a:blip r:embed="rId3"/>
              <a:srcRect/>
              <a:tile tx="0" ty="0" sx="100000" sy="100000" flip="none" algn="tl"/>
            </a:blipFill>
            <a:ln w="9525">
              <a:noFill/>
              <a:miter lim="800000"/>
              <a:headEnd/>
              <a:tailEnd/>
            </a:ln>
          </p:spPr>
          <p:txBody>
            <a:bodyPr/>
            <a:lstStyle/>
            <a:p>
              <a:endParaRPr lang="en-US"/>
            </a:p>
          </p:txBody>
        </p:sp>
        <p:sp>
          <p:nvSpPr>
            <p:cNvPr id="62566" name="Rectangle 16"/>
            <p:cNvSpPr>
              <a:spLocks noChangeArrowheads="1"/>
            </p:cNvSpPr>
            <p:nvPr/>
          </p:nvSpPr>
          <p:spPr bwMode="auto">
            <a:xfrm>
              <a:off x="3952" y="736"/>
              <a:ext cx="776" cy="376"/>
            </a:xfrm>
            <a:prstGeom prst="rect">
              <a:avLst/>
            </a:prstGeom>
            <a:noFill/>
            <a:ln w="12700">
              <a:solidFill>
                <a:srgbClr val="000000"/>
              </a:solidFill>
              <a:miter lim="800000"/>
              <a:headEnd/>
              <a:tailEnd/>
            </a:ln>
          </p:spPr>
          <p:txBody>
            <a:bodyPr/>
            <a:lstStyle/>
            <a:p>
              <a:endParaRPr lang="en-US"/>
            </a:p>
          </p:txBody>
        </p:sp>
        <p:sp>
          <p:nvSpPr>
            <p:cNvPr id="62567" name="Freeform 17"/>
            <p:cNvSpPr>
              <a:spLocks/>
            </p:cNvSpPr>
            <p:nvPr/>
          </p:nvSpPr>
          <p:spPr bwMode="auto">
            <a:xfrm>
              <a:off x="3960" y="1096"/>
              <a:ext cx="776" cy="648"/>
            </a:xfrm>
            <a:custGeom>
              <a:avLst/>
              <a:gdLst>
                <a:gd name="T0" fmla="*/ 0 w 776"/>
                <a:gd name="T1" fmla="*/ 0 h 648"/>
                <a:gd name="T2" fmla="*/ 64 w 776"/>
                <a:gd name="T3" fmla="*/ 272 h 648"/>
                <a:gd name="T4" fmla="*/ 104 w 776"/>
                <a:gd name="T5" fmla="*/ 400 h 648"/>
                <a:gd name="T6" fmla="*/ 128 w 776"/>
                <a:gd name="T7" fmla="*/ 440 h 648"/>
                <a:gd name="T8" fmla="*/ 152 w 776"/>
                <a:gd name="T9" fmla="*/ 456 h 648"/>
                <a:gd name="T10" fmla="*/ 216 w 776"/>
                <a:gd name="T11" fmla="*/ 432 h 648"/>
                <a:gd name="T12" fmla="*/ 256 w 776"/>
                <a:gd name="T13" fmla="*/ 376 h 648"/>
                <a:gd name="T14" fmla="*/ 344 w 776"/>
                <a:gd name="T15" fmla="*/ 208 h 648"/>
                <a:gd name="T16" fmla="*/ 368 w 776"/>
                <a:gd name="T17" fmla="*/ 296 h 648"/>
                <a:gd name="T18" fmla="*/ 352 w 776"/>
                <a:gd name="T19" fmla="*/ 400 h 648"/>
                <a:gd name="T20" fmla="*/ 336 w 776"/>
                <a:gd name="T21" fmla="*/ 496 h 648"/>
                <a:gd name="T22" fmla="*/ 344 w 776"/>
                <a:gd name="T23" fmla="*/ 560 h 648"/>
                <a:gd name="T24" fmla="*/ 360 w 776"/>
                <a:gd name="T25" fmla="*/ 608 h 648"/>
                <a:gd name="T26" fmla="*/ 392 w 776"/>
                <a:gd name="T27" fmla="*/ 640 h 648"/>
                <a:gd name="T28" fmla="*/ 432 w 776"/>
                <a:gd name="T29" fmla="*/ 648 h 648"/>
                <a:gd name="T30" fmla="*/ 448 w 776"/>
                <a:gd name="T31" fmla="*/ 640 h 648"/>
                <a:gd name="T32" fmla="*/ 464 w 776"/>
                <a:gd name="T33" fmla="*/ 616 h 648"/>
                <a:gd name="T34" fmla="*/ 472 w 776"/>
                <a:gd name="T35" fmla="*/ 544 h 648"/>
                <a:gd name="T36" fmla="*/ 464 w 776"/>
                <a:gd name="T37" fmla="*/ 488 h 648"/>
                <a:gd name="T38" fmla="*/ 448 w 776"/>
                <a:gd name="T39" fmla="*/ 432 h 648"/>
                <a:gd name="T40" fmla="*/ 432 w 776"/>
                <a:gd name="T41" fmla="*/ 384 h 648"/>
                <a:gd name="T42" fmla="*/ 416 w 776"/>
                <a:gd name="T43" fmla="*/ 320 h 648"/>
                <a:gd name="T44" fmla="*/ 432 w 776"/>
                <a:gd name="T45" fmla="*/ 224 h 648"/>
                <a:gd name="T46" fmla="*/ 448 w 776"/>
                <a:gd name="T47" fmla="*/ 192 h 648"/>
                <a:gd name="T48" fmla="*/ 472 w 776"/>
                <a:gd name="T49" fmla="*/ 184 h 648"/>
                <a:gd name="T50" fmla="*/ 512 w 776"/>
                <a:gd name="T51" fmla="*/ 208 h 648"/>
                <a:gd name="T52" fmla="*/ 536 w 776"/>
                <a:gd name="T53" fmla="*/ 256 h 648"/>
                <a:gd name="T54" fmla="*/ 560 w 776"/>
                <a:gd name="T55" fmla="*/ 304 h 648"/>
                <a:gd name="T56" fmla="*/ 592 w 776"/>
                <a:gd name="T57" fmla="*/ 328 h 648"/>
                <a:gd name="T58" fmla="*/ 640 w 776"/>
                <a:gd name="T59" fmla="*/ 320 h 648"/>
                <a:gd name="T60" fmla="*/ 672 w 776"/>
                <a:gd name="T61" fmla="*/ 312 h 648"/>
                <a:gd name="T62" fmla="*/ 696 w 776"/>
                <a:gd name="T63" fmla="*/ 272 h 648"/>
                <a:gd name="T64" fmla="*/ 704 w 776"/>
                <a:gd name="T65" fmla="*/ 208 h 648"/>
                <a:gd name="T66" fmla="*/ 736 w 776"/>
                <a:gd name="T67" fmla="*/ 104 h 648"/>
                <a:gd name="T68" fmla="*/ 776 w 776"/>
                <a:gd name="T69" fmla="*/ 0 h 648"/>
                <a:gd name="T70" fmla="*/ 0 w 776"/>
                <a:gd name="T71" fmla="*/ 0 h 6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76"/>
                <a:gd name="T109" fmla="*/ 0 h 648"/>
                <a:gd name="T110" fmla="*/ 776 w 776"/>
                <a:gd name="T111" fmla="*/ 648 h 6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76" h="648">
                  <a:moveTo>
                    <a:pt x="0" y="0"/>
                  </a:moveTo>
                  <a:lnTo>
                    <a:pt x="64" y="272"/>
                  </a:lnTo>
                  <a:lnTo>
                    <a:pt x="104" y="400"/>
                  </a:lnTo>
                  <a:lnTo>
                    <a:pt x="128" y="440"/>
                  </a:lnTo>
                  <a:lnTo>
                    <a:pt x="152" y="456"/>
                  </a:lnTo>
                  <a:lnTo>
                    <a:pt x="216" y="432"/>
                  </a:lnTo>
                  <a:lnTo>
                    <a:pt x="256" y="376"/>
                  </a:lnTo>
                  <a:lnTo>
                    <a:pt x="344" y="208"/>
                  </a:lnTo>
                  <a:lnTo>
                    <a:pt x="368" y="296"/>
                  </a:lnTo>
                  <a:lnTo>
                    <a:pt x="352" y="400"/>
                  </a:lnTo>
                  <a:lnTo>
                    <a:pt x="336" y="496"/>
                  </a:lnTo>
                  <a:lnTo>
                    <a:pt x="344" y="560"/>
                  </a:lnTo>
                  <a:lnTo>
                    <a:pt x="360" y="608"/>
                  </a:lnTo>
                  <a:lnTo>
                    <a:pt x="392" y="640"/>
                  </a:lnTo>
                  <a:lnTo>
                    <a:pt x="432" y="648"/>
                  </a:lnTo>
                  <a:lnTo>
                    <a:pt x="448" y="640"/>
                  </a:lnTo>
                  <a:lnTo>
                    <a:pt x="464" y="616"/>
                  </a:lnTo>
                  <a:lnTo>
                    <a:pt x="472" y="544"/>
                  </a:lnTo>
                  <a:lnTo>
                    <a:pt x="464" y="488"/>
                  </a:lnTo>
                  <a:lnTo>
                    <a:pt x="448" y="432"/>
                  </a:lnTo>
                  <a:lnTo>
                    <a:pt x="432" y="384"/>
                  </a:lnTo>
                  <a:lnTo>
                    <a:pt x="416" y="320"/>
                  </a:lnTo>
                  <a:lnTo>
                    <a:pt x="432" y="224"/>
                  </a:lnTo>
                  <a:lnTo>
                    <a:pt x="448" y="192"/>
                  </a:lnTo>
                  <a:lnTo>
                    <a:pt x="472" y="184"/>
                  </a:lnTo>
                  <a:lnTo>
                    <a:pt x="512" y="208"/>
                  </a:lnTo>
                  <a:lnTo>
                    <a:pt x="536" y="256"/>
                  </a:lnTo>
                  <a:lnTo>
                    <a:pt x="560" y="304"/>
                  </a:lnTo>
                  <a:lnTo>
                    <a:pt x="592" y="328"/>
                  </a:lnTo>
                  <a:lnTo>
                    <a:pt x="640" y="320"/>
                  </a:lnTo>
                  <a:lnTo>
                    <a:pt x="672" y="312"/>
                  </a:lnTo>
                  <a:lnTo>
                    <a:pt x="696" y="272"/>
                  </a:lnTo>
                  <a:lnTo>
                    <a:pt x="704" y="208"/>
                  </a:lnTo>
                  <a:lnTo>
                    <a:pt x="736" y="104"/>
                  </a:lnTo>
                  <a:lnTo>
                    <a:pt x="776" y="0"/>
                  </a:lnTo>
                  <a:lnTo>
                    <a:pt x="0" y="0"/>
                  </a:lnTo>
                  <a:close/>
                </a:path>
              </a:pathLst>
            </a:custGeom>
            <a:blipFill dpi="0" rotWithShape="0">
              <a:blip r:embed="rId4"/>
              <a:srcRect/>
              <a:tile tx="0" ty="0" sx="100000" sy="100000" flip="none" algn="tl"/>
            </a:blipFill>
            <a:ln w="12700">
              <a:solidFill>
                <a:srgbClr val="000000"/>
              </a:solidFill>
              <a:prstDash val="solid"/>
              <a:round/>
              <a:headEnd/>
              <a:tailEnd/>
            </a:ln>
          </p:spPr>
          <p:txBody>
            <a:bodyPr/>
            <a:lstStyle/>
            <a:p>
              <a:endParaRPr lang="en-US"/>
            </a:p>
          </p:txBody>
        </p:sp>
        <p:sp>
          <p:nvSpPr>
            <p:cNvPr id="62568" name="Rectangle 18"/>
            <p:cNvSpPr>
              <a:spLocks noChangeArrowheads="1"/>
            </p:cNvSpPr>
            <p:nvPr/>
          </p:nvSpPr>
          <p:spPr bwMode="auto">
            <a:xfrm>
              <a:off x="3504" y="192"/>
              <a:ext cx="2256" cy="462"/>
            </a:xfrm>
            <a:prstGeom prst="rect">
              <a:avLst/>
            </a:prstGeom>
            <a:noFill/>
            <a:ln w="9525">
              <a:noFill/>
              <a:miter lim="800000"/>
              <a:headEnd/>
              <a:tailEnd/>
            </a:ln>
          </p:spPr>
          <p:txBody>
            <a:bodyPr lIns="0" tIns="0" rIns="0" bIns="0">
              <a:spAutoFit/>
            </a:bodyPr>
            <a:lstStyle/>
            <a:p>
              <a:pPr eaLnBrk="0" hangingPunct="0"/>
              <a:r>
                <a:rPr lang="en-US" sz="1600"/>
                <a:t>removal of ultramafic cumulate by delamination through density instability following orogenesis</a:t>
              </a:r>
            </a:p>
          </p:txBody>
        </p:sp>
        <p:sp>
          <p:nvSpPr>
            <p:cNvPr id="62569" name="Freeform 19"/>
            <p:cNvSpPr>
              <a:spLocks/>
            </p:cNvSpPr>
            <p:nvPr/>
          </p:nvSpPr>
          <p:spPr bwMode="auto">
            <a:xfrm>
              <a:off x="4752" y="912"/>
              <a:ext cx="192" cy="264"/>
            </a:xfrm>
            <a:custGeom>
              <a:avLst/>
              <a:gdLst>
                <a:gd name="T0" fmla="*/ 192 w 192"/>
                <a:gd name="T1" fmla="*/ 64 h 264"/>
                <a:gd name="T2" fmla="*/ 80 w 192"/>
                <a:gd name="T3" fmla="*/ 64 h 264"/>
                <a:gd name="T4" fmla="*/ 80 w 192"/>
                <a:gd name="T5" fmla="*/ 0 h 264"/>
                <a:gd name="T6" fmla="*/ 0 w 192"/>
                <a:gd name="T7" fmla="*/ 136 h 264"/>
                <a:gd name="T8" fmla="*/ 80 w 192"/>
                <a:gd name="T9" fmla="*/ 264 h 264"/>
                <a:gd name="T10" fmla="*/ 80 w 192"/>
                <a:gd name="T11" fmla="*/ 200 h 264"/>
                <a:gd name="T12" fmla="*/ 192 w 192"/>
                <a:gd name="T13" fmla="*/ 200 h 264"/>
                <a:gd name="T14" fmla="*/ 192 w 192"/>
                <a:gd name="T15" fmla="*/ 64 h 264"/>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264"/>
                <a:gd name="T26" fmla="*/ 192 w 192"/>
                <a:gd name="T27" fmla="*/ 264 h 2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264">
                  <a:moveTo>
                    <a:pt x="192" y="64"/>
                  </a:moveTo>
                  <a:lnTo>
                    <a:pt x="80" y="64"/>
                  </a:lnTo>
                  <a:lnTo>
                    <a:pt x="80" y="0"/>
                  </a:lnTo>
                  <a:lnTo>
                    <a:pt x="0" y="136"/>
                  </a:lnTo>
                  <a:lnTo>
                    <a:pt x="80" y="264"/>
                  </a:lnTo>
                  <a:lnTo>
                    <a:pt x="80" y="200"/>
                  </a:lnTo>
                  <a:lnTo>
                    <a:pt x="192" y="200"/>
                  </a:lnTo>
                  <a:lnTo>
                    <a:pt x="192" y="64"/>
                  </a:lnTo>
                  <a:close/>
                </a:path>
              </a:pathLst>
            </a:custGeom>
            <a:solidFill>
              <a:srgbClr val="716F6E"/>
            </a:solidFill>
            <a:ln w="12700">
              <a:solidFill>
                <a:srgbClr val="000000"/>
              </a:solidFill>
              <a:prstDash val="solid"/>
              <a:round/>
              <a:headEnd/>
              <a:tailEnd/>
            </a:ln>
          </p:spPr>
          <p:txBody>
            <a:bodyPr/>
            <a:lstStyle/>
            <a:p>
              <a:endParaRPr lang="en-US"/>
            </a:p>
          </p:txBody>
        </p:sp>
        <p:sp>
          <p:nvSpPr>
            <p:cNvPr id="62570" name="Freeform 20"/>
            <p:cNvSpPr>
              <a:spLocks/>
            </p:cNvSpPr>
            <p:nvPr/>
          </p:nvSpPr>
          <p:spPr bwMode="auto">
            <a:xfrm>
              <a:off x="3760" y="904"/>
              <a:ext cx="200" cy="264"/>
            </a:xfrm>
            <a:custGeom>
              <a:avLst/>
              <a:gdLst>
                <a:gd name="T0" fmla="*/ 0 w 200"/>
                <a:gd name="T1" fmla="*/ 64 h 264"/>
                <a:gd name="T2" fmla="*/ 120 w 200"/>
                <a:gd name="T3" fmla="*/ 64 h 264"/>
                <a:gd name="T4" fmla="*/ 120 w 200"/>
                <a:gd name="T5" fmla="*/ 0 h 264"/>
                <a:gd name="T6" fmla="*/ 200 w 200"/>
                <a:gd name="T7" fmla="*/ 136 h 264"/>
                <a:gd name="T8" fmla="*/ 112 w 200"/>
                <a:gd name="T9" fmla="*/ 264 h 264"/>
                <a:gd name="T10" fmla="*/ 112 w 200"/>
                <a:gd name="T11" fmla="*/ 200 h 264"/>
                <a:gd name="T12" fmla="*/ 0 w 200"/>
                <a:gd name="T13" fmla="*/ 200 h 264"/>
                <a:gd name="T14" fmla="*/ 0 w 200"/>
                <a:gd name="T15" fmla="*/ 64 h 264"/>
                <a:gd name="T16" fmla="*/ 0 60000 65536"/>
                <a:gd name="T17" fmla="*/ 0 60000 65536"/>
                <a:gd name="T18" fmla="*/ 0 60000 65536"/>
                <a:gd name="T19" fmla="*/ 0 60000 65536"/>
                <a:gd name="T20" fmla="*/ 0 60000 65536"/>
                <a:gd name="T21" fmla="*/ 0 60000 65536"/>
                <a:gd name="T22" fmla="*/ 0 60000 65536"/>
                <a:gd name="T23" fmla="*/ 0 60000 65536"/>
                <a:gd name="T24" fmla="*/ 0 w 200"/>
                <a:gd name="T25" fmla="*/ 0 h 264"/>
                <a:gd name="T26" fmla="*/ 200 w 200"/>
                <a:gd name="T27" fmla="*/ 264 h 2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0" h="264">
                  <a:moveTo>
                    <a:pt x="0" y="64"/>
                  </a:moveTo>
                  <a:lnTo>
                    <a:pt x="120" y="64"/>
                  </a:lnTo>
                  <a:lnTo>
                    <a:pt x="120" y="0"/>
                  </a:lnTo>
                  <a:lnTo>
                    <a:pt x="200" y="136"/>
                  </a:lnTo>
                  <a:lnTo>
                    <a:pt x="112" y="264"/>
                  </a:lnTo>
                  <a:lnTo>
                    <a:pt x="112" y="200"/>
                  </a:lnTo>
                  <a:lnTo>
                    <a:pt x="0" y="200"/>
                  </a:lnTo>
                  <a:lnTo>
                    <a:pt x="0" y="64"/>
                  </a:lnTo>
                  <a:close/>
                </a:path>
              </a:pathLst>
            </a:custGeom>
            <a:solidFill>
              <a:srgbClr val="716F6E"/>
            </a:solidFill>
            <a:ln w="12700">
              <a:solidFill>
                <a:srgbClr val="000000"/>
              </a:solidFill>
              <a:prstDash val="solid"/>
              <a:round/>
              <a:headEnd/>
              <a:tailEnd/>
            </a:ln>
          </p:spPr>
          <p:txBody>
            <a:bodyPr/>
            <a:lstStyle/>
            <a:p>
              <a:endParaRPr lang="en-US"/>
            </a:p>
          </p:txBody>
        </p:sp>
        <p:sp>
          <p:nvSpPr>
            <p:cNvPr id="62571" name="Rectangle 21"/>
            <p:cNvSpPr>
              <a:spLocks noChangeArrowheads="1"/>
            </p:cNvSpPr>
            <p:nvPr/>
          </p:nvSpPr>
          <p:spPr bwMode="auto">
            <a:xfrm>
              <a:off x="5176" y="1008"/>
              <a:ext cx="376" cy="952"/>
            </a:xfrm>
            <a:prstGeom prst="rect">
              <a:avLst/>
            </a:prstGeom>
            <a:blipFill dpi="0" rotWithShape="0">
              <a:blip r:embed="rId2"/>
              <a:srcRect/>
              <a:tile tx="0" ty="0" sx="100000" sy="100000" flip="none" algn="tl"/>
            </a:blipFill>
            <a:ln w="9525">
              <a:noFill/>
              <a:miter lim="800000"/>
              <a:headEnd/>
              <a:tailEnd/>
            </a:ln>
          </p:spPr>
          <p:txBody>
            <a:bodyPr/>
            <a:lstStyle/>
            <a:p>
              <a:endParaRPr lang="en-US"/>
            </a:p>
          </p:txBody>
        </p:sp>
        <p:sp>
          <p:nvSpPr>
            <p:cNvPr id="62572" name="Rectangle 22"/>
            <p:cNvSpPr>
              <a:spLocks noChangeArrowheads="1"/>
            </p:cNvSpPr>
            <p:nvPr/>
          </p:nvSpPr>
          <p:spPr bwMode="auto">
            <a:xfrm>
              <a:off x="5176" y="1008"/>
              <a:ext cx="384" cy="960"/>
            </a:xfrm>
            <a:prstGeom prst="rect">
              <a:avLst/>
            </a:prstGeom>
            <a:noFill/>
            <a:ln w="12700">
              <a:solidFill>
                <a:srgbClr val="000000"/>
              </a:solidFill>
              <a:miter lim="800000"/>
              <a:headEnd/>
              <a:tailEnd/>
            </a:ln>
          </p:spPr>
          <p:txBody>
            <a:bodyPr/>
            <a:lstStyle/>
            <a:p>
              <a:endParaRPr lang="en-US"/>
            </a:p>
          </p:txBody>
        </p:sp>
        <p:sp>
          <p:nvSpPr>
            <p:cNvPr id="62573" name="Rectangle 23"/>
            <p:cNvSpPr>
              <a:spLocks noChangeArrowheads="1"/>
            </p:cNvSpPr>
            <p:nvPr/>
          </p:nvSpPr>
          <p:spPr bwMode="auto">
            <a:xfrm>
              <a:off x="5176" y="536"/>
              <a:ext cx="384" cy="480"/>
            </a:xfrm>
            <a:prstGeom prst="rect">
              <a:avLst/>
            </a:prstGeom>
            <a:blipFill dpi="0" rotWithShape="0">
              <a:blip r:embed="rId3"/>
              <a:srcRect/>
              <a:tile tx="0" ty="0" sx="100000" sy="100000" flip="none" algn="tl"/>
            </a:blipFill>
            <a:ln w="9525">
              <a:noFill/>
              <a:miter lim="800000"/>
              <a:headEnd/>
              <a:tailEnd/>
            </a:ln>
          </p:spPr>
          <p:txBody>
            <a:bodyPr/>
            <a:lstStyle/>
            <a:p>
              <a:endParaRPr lang="en-US"/>
            </a:p>
          </p:txBody>
        </p:sp>
        <p:sp>
          <p:nvSpPr>
            <p:cNvPr id="62574" name="Rectangle 24"/>
            <p:cNvSpPr>
              <a:spLocks noChangeArrowheads="1"/>
            </p:cNvSpPr>
            <p:nvPr/>
          </p:nvSpPr>
          <p:spPr bwMode="auto">
            <a:xfrm>
              <a:off x="5176" y="536"/>
              <a:ext cx="392" cy="488"/>
            </a:xfrm>
            <a:prstGeom prst="rect">
              <a:avLst/>
            </a:prstGeom>
            <a:noFill/>
            <a:ln w="12700">
              <a:solidFill>
                <a:srgbClr val="000000"/>
              </a:solidFill>
              <a:miter lim="800000"/>
              <a:headEnd/>
              <a:tailEnd/>
            </a:ln>
          </p:spPr>
          <p:txBody>
            <a:bodyPr/>
            <a:lstStyle/>
            <a:p>
              <a:endParaRPr lang="en-US"/>
            </a:p>
          </p:txBody>
        </p:sp>
        <p:sp>
          <p:nvSpPr>
            <p:cNvPr id="62575" name="Freeform 25"/>
            <p:cNvSpPr>
              <a:spLocks/>
            </p:cNvSpPr>
            <p:nvPr/>
          </p:nvSpPr>
          <p:spPr bwMode="auto">
            <a:xfrm>
              <a:off x="5216" y="1016"/>
              <a:ext cx="168" cy="96"/>
            </a:xfrm>
            <a:custGeom>
              <a:avLst/>
              <a:gdLst>
                <a:gd name="T0" fmla="*/ 0 w 168"/>
                <a:gd name="T1" fmla="*/ 0 h 96"/>
                <a:gd name="T2" fmla="*/ 168 w 168"/>
                <a:gd name="T3" fmla="*/ 0 h 96"/>
                <a:gd name="T4" fmla="*/ 128 w 168"/>
                <a:gd name="T5" fmla="*/ 32 h 96"/>
                <a:gd name="T6" fmla="*/ 120 w 168"/>
                <a:gd name="T7" fmla="*/ 72 h 96"/>
                <a:gd name="T8" fmla="*/ 96 w 168"/>
                <a:gd name="T9" fmla="*/ 96 h 96"/>
                <a:gd name="T10" fmla="*/ 64 w 168"/>
                <a:gd name="T11" fmla="*/ 96 h 96"/>
                <a:gd name="T12" fmla="*/ 32 w 168"/>
                <a:gd name="T13" fmla="*/ 64 h 96"/>
                <a:gd name="T14" fmla="*/ 0 w 168"/>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96"/>
                <a:gd name="T26" fmla="*/ 168 w 168"/>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96">
                  <a:moveTo>
                    <a:pt x="0" y="0"/>
                  </a:moveTo>
                  <a:lnTo>
                    <a:pt x="168" y="0"/>
                  </a:lnTo>
                  <a:lnTo>
                    <a:pt x="128" y="32"/>
                  </a:lnTo>
                  <a:lnTo>
                    <a:pt x="120" y="72"/>
                  </a:lnTo>
                  <a:lnTo>
                    <a:pt x="96" y="96"/>
                  </a:lnTo>
                  <a:lnTo>
                    <a:pt x="64" y="96"/>
                  </a:lnTo>
                  <a:lnTo>
                    <a:pt x="32" y="64"/>
                  </a:lnTo>
                  <a:lnTo>
                    <a:pt x="0" y="0"/>
                  </a:lnTo>
                  <a:close/>
                </a:path>
              </a:pathLst>
            </a:custGeom>
            <a:blipFill dpi="0" rotWithShape="0">
              <a:blip r:embed="rId4"/>
              <a:srcRect/>
              <a:tile tx="0" ty="0" sx="100000" sy="100000" flip="none" algn="tl"/>
            </a:blipFill>
            <a:ln w="12700">
              <a:solidFill>
                <a:srgbClr val="000000"/>
              </a:solidFill>
              <a:prstDash val="solid"/>
              <a:round/>
              <a:headEnd/>
              <a:tailEnd/>
            </a:ln>
          </p:spPr>
          <p:txBody>
            <a:bodyPr/>
            <a:lstStyle/>
            <a:p>
              <a:endParaRPr lang="en-US"/>
            </a:p>
          </p:txBody>
        </p:sp>
        <p:sp>
          <p:nvSpPr>
            <p:cNvPr id="62576" name="Freeform 26"/>
            <p:cNvSpPr>
              <a:spLocks/>
            </p:cNvSpPr>
            <p:nvPr/>
          </p:nvSpPr>
          <p:spPr bwMode="auto">
            <a:xfrm>
              <a:off x="5456" y="1528"/>
              <a:ext cx="80" cy="128"/>
            </a:xfrm>
            <a:custGeom>
              <a:avLst/>
              <a:gdLst>
                <a:gd name="T0" fmla="*/ 24 w 80"/>
                <a:gd name="T1" fmla="*/ 0 h 128"/>
                <a:gd name="T2" fmla="*/ 0 w 80"/>
                <a:gd name="T3" fmla="*/ 40 h 128"/>
                <a:gd name="T4" fmla="*/ 0 w 80"/>
                <a:gd name="T5" fmla="*/ 120 h 128"/>
                <a:gd name="T6" fmla="*/ 72 w 80"/>
                <a:gd name="T7" fmla="*/ 128 h 128"/>
                <a:gd name="T8" fmla="*/ 80 w 80"/>
                <a:gd name="T9" fmla="*/ 80 h 128"/>
                <a:gd name="T10" fmla="*/ 64 w 80"/>
                <a:gd name="T11" fmla="*/ 40 h 128"/>
                <a:gd name="T12" fmla="*/ 48 w 80"/>
                <a:gd name="T13" fmla="*/ 0 h 128"/>
                <a:gd name="T14" fmla="*/ 24 w 80"/>
                <a:gd name="T15" fmla="*/ 0 h 128"/>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28"/>
                <a:gd name="T26" fmla="*/ 80 w 80"/>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28">
                  <a:moveTo>
                    <a:pt x="24" y="0"/>
                  </a:moveTo>
                  <a:lnTo>
                    <a:pt x="0" y="40"/>
                  </a:lnTo>
                  <a:lnTo>
                    <a:pt x="0" y="120"/>
                  </a:lnTo>
                  <a:lnTo>
                    <a:pt x="72" y="128"/>
                  </a:lnTo>
                  <a:lnTo>
                    <a:pt x="80" y="80"/>
                  </a:lnTo>
                  <a:lnTo>
                    <a:pt x="64" y="40"/>
                  </a:lnTo>
                  <a:lnTo>
                    <a:pt x="48" y="0"/>
                  </a:lnTo>
                  <a:lnTo>
                    <a:pt x="24" y="0"/>
                  </a:lnTo>
                  <a:close/>
                </a:path>
              </a:pathLst>
            </a:custGeom>
            <a:blipFill dpi="0" rotWithShape="0">
              <a:blip r:embed="rId4"/>
              <a:srcRect/>
              <a:tile tx="0" ty="0" sx="100000" sy="100000" flip="none" algn="tl"/>
            </a:blipFill>
            <a:ln w="12700">
              <a:solidFill>
                <a:srgbClr val="000000"/>
              </a:solidFill>
              <a:prstDash val="solid"/>
              <a:round/>
              <a:headEnd/>
              <a:tailEnd/>
            </a:ln>
          </p:spPr>
          <p:txBody>
            <a:bodyPr/>
            <a:lstStyle/>
            <a:p>
              <a:endParaRPr lang="en-US"/>
            </a:p>
          </p:txBody>
        </p:sp>
        <p:sp>
          <p:nvSpPr>
            <p:cNvPr id="62577" name="Freeform 27"/>
            <p:cNvSpPr>
              <a:spLocks/>
            </p:cNvSpPr>
            <p:nvPr/>
          </p:nvSpPr>
          <p:spPr bwMode="auto">
            <a:xfrm>
              <a:off x="5208" y="1512"/>
              <a:ext cx="96" cy="272"/>
            </a:xfrm>
            <a:custGeom>
              <a:avLst/>
              <a:gdLst>
                <a:gd name="T0" fmla="*/ 0 w 96"/>
                <a:gd name="T1" fmla="*/ 192 h 272"/>
                <a:gd name="T2" fmla="*/ 24 w 96"/>
                <a:gd name="T3" fmla="*/ 240 h 272"/>
                <a:gd name="T4" fmla="*/ 64 w 96"/>
                <a:gd name="T5" fmla="*/ 272 h 272"/>
                <a:gd name="T6" fmla="*/ 88 w 96"/>
                <a:gd name="T7" fmla="*/ 232 h 272"/>
                <a:gd name="T8" fmla="*/ 96 w 96"/>
                <a:gd name="T9" fmla="*/ 184 h 272"/>
                <a:gd name="T10" fmla="*/ 88 w 96"/>
                <a:gd name="T11" fmla="*/ 128 h 272"/>
                <a:gd name="T12" fmla="*/ 64 w 96"/>
                <a:gd name="T13" fmla="*/ 88 h 272"/>
                <a:gd name="T14" fmla="*/ 16 w 96"/>
                <a:gd name="T15" fmla="*/ 0 h 272"/>
                <a:gd name="T16" fmla="*/ 8 w 96"/>
                <a:gd name="T17" fmla="*/ 96 h 272"/>
                <a:gd name="T18" fmla="*/ 0 w 96"/>
                <a:gd name="T19" fmla="*/ 192 h 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272"/>
                <a:gd name="T32" fmla="*/ 96 w 96"/>
                <a:gd name="T33" fmla="*/ 272 h 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272">
                  <a:moveTo>
                    <a:pt x="0" y="192"/>
                  </a:moveTo>
                  <a:lnTo>
                    <a:pt x="24" y="240"/>
                  </a:lnTo>
                  <a:lnTo>
                    <a:pt x="64" y="272"/>
                  </a:lnTo>
                  <a:lnTo>
                    <a:pt x="88" y="232"/>
                  </a:lnTo>
                  <a:lnTo>
                    <a:pt x="96" y="184"/>
                  </a:lnTo>
                  <a:lnTo>
                    <a:pt x="88" y="128"/>
                  </a:lnTo>
                  <a:lnTo>
                    <a:pt x="64" y="88"/>
                  </a:lnTo>
                  <a:lnTo>
                    <a:pt x="16" y="0"/>
                  </a:lnTo>
                  <a:lnTo>
                    <a:pt x="8" y="96"/>
                  </a:lnTo>
                  <a:lnTo>
                    <a:pt x="0" y="192"/>
                  </a:lnTo>
                  <a:close/>
                </a:path>
              </a:pathLst>
            </a:custGeom>
            <a:blipFill dpi="0" rotWithShape="0">
              <a:blip r:embed="rId4"/>
              <a:srcRect/>
              <a:tile tx="0" ty="0" sx="100000" sy="100000" flip="none" algn="tl"/>
            </a:blipFill>
            <a:ln w="12700">
              <a:solidFill>
                <a:srgbClr val="000000"/>
              </a:solidFill>
              <a:prstDash val="solid"/>
              <a:round/>
              <a:headEnd/>
              <a:tailEnd/>
            </a:ln>
          </p:spPr>
          <p:txBody>
            <a:bodyPr/>
            <a:lstStyle/>
            <a:p>
              <a:endParaRPr lang="en-US"/>
            </a:p>
          </p:txBody>
        </p:sp>
        <p:sp>
          <p:nvSpPr>
            <p:cNvPr id="62578" name="Freeform 28"/>
            <p:cNvSpPr>
              <a:spLocks/>
            </p:cNvSpPr>
            <p:nvPr/>
          </p:nvSpPr>
          <p:spPr bwMode="auto">
            <a:xfrm>
              <a:off x="5360" y="1128"/>
              <a:ext cx="152" cy="176"/>
            </a:xfrm>
            <a:custGeom>
              <a:avLst/>
              <a:gdLst>
                <a:gd name="T0" fmla="*/ 0 w 152"/>
                <a:gd name="T1" fmla="*/ 72 h 176"/>
                <a:gd name="T2" fmla="*/ 16 w 152"/>
                <a:gd name="T3" fmla="*/ 120 h 176"/>
                <a:gd name="T4" fmla="*/ 40 w 152"/>
                <a:gd name="T5" fmla="*/ 152 h 176"/>
                <a:gd name="T6" fmla="*/ 112 w 152"/>
                <a:gd name="T7" fmla="*/ 176 h 176"/>
                <a:gd name="T8" fmla="*/ 128 w 152"/>
                <a:gd name="T9" fmla="*/ 168 h 176"/>
                <a:gd name="T10" fmla="*/ 144 w 152"/>
                <a:gd name="T11" fmla="*/ 136 h 176"/>
                <a:gd name="T12" fmla="*/ 152 w 152"/>
                <a:gd name="T13" fmla="*/ 72 h 176"/>
                <a:gd name="T14" fmla="*/ 144 w 152"/>
                <a:gd name="T15" fmla="*/ 40 h 176"/>
                <a:gd name="T16" fmla="*/ 128 w 152"/>
                <a:gd name="T17" fmla="*/ 16 h 176"/>
                <a:gd name="T18" fmla="*/ 72 w 152"/>
                <a:gd name="T19" fmla="*/ 0 h 176"/>
                <a:gd name="T20" fmla="*/ 24 w 152"/>
                <a:gd name="T21" fmla="*/ 16 h 176"/>
                <a:gd name="T22" fmla="*/ 8 w 152"/>
                <a:gd name="T23" fmla="*/ 40 h 176"/>
                <a:gd name="T24" fmla="*/ 0 w 152"/>
                <a:gd name="T25" fmla="*/ 72 h 1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76"/>
                <a:gd name="T41" fmla="*/ 152 w 152"/>
                <a:gd name="T42" fmla="*/ 176 h 1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76">
                  <a:moveTo>
                    <a:pt x="0" y="72"/>
                  </a:moveTo>
                  <a:lnTo>
                    <a:pt x="16" y="120"/>
                  </a:lnTo>
                  <a:lnTo>
                    <a:pt x="40" y="152"/>
                  </a:lnTo>
                  <a:lnTo>
                    <a:pt x="112" y="176"/>
                  </a:lnTo>
                  <a:lnTo>
                    <a:pt x="128" y="168"/>
                  </a:lnTo>
                  <a:lnTo>
                    <a:pt x="144" y="136"/>
                  </a:lnTo>
                  <a:lnTo>
                    <a:pt x="152" y="72"/>
                  </a:lnTo>
                  <a:lnTo>
                    <a:pt x="144" y="40"/>
                  </a:lnTo>
                  <a:lnTo>
                    <a:pt x="128" y="16"/>
                  </a:lnTo>
                  <a:lnTo>
                    <a:pt x="72" y="0"/>
                  </a:lnTo>
                  <a:lnTo>
                    <a:pt x="24" y="16"/>
                  </a:lnTo>
                  <a:lnTo>
                    <a:pt x="8" y="40"/>
                  </a:lnTo>
                  <a:lnTo>
                    <a:pt x="0" y="72"/>
                  </a:lnTo>
                  <a:close/>
                </a:path>
              </a:pathLst>
            </a:custGeom>
            <a:blipFill dpi="0" rotWithShape="0">
              <a:blip r:embed="rId4"/>
              <a:srcRect/>
              <a:tile tx="0" ty="0" sx="100000" sy="100000" flip="none" algn="tl"/>
            </a:blipFill>
            <a:ln w="12700">
              <a:solidFill>
                <a:srgbClr val="000000"/>
              </a:solidFill>
              <a:prstDash val="solid"/>
              <a:round/>
              <a:headEnd/>
              <a:tailEnd/>
            </a:ln>
          </p:spPr>
          <p:txBody>
            <a:bodyPr/>
            <a:lstStyle/>
            <a:p>
              <a:endParaRPr lang="en-US"/>
            </a:p>
          </p:txBody>
        </p:sp>
        <p:sp>
          <p:nvSpPr>
            <p:cNvPr id="62579" name="Freeform 29"/>
            <p:cNvSpPr>
              <a:spLocks/>
            </p:cNvSpPr>
            <p:nvPr/>
          </p:nvSpPr>
          <p:spPr bwMode="auto">
            <a:xfrm>
              <a:off x="5248" y="1424"/>
              <a:ext cx="96" cy="64"/>
            </a:xfrm>
            <a:custGeom>
              <a:avLst/>
              <a:gdLst>
                <a:gd name="T0" fmla="*/ 0 w 96"/>
                <a:gd name="T1" fmla="*/ 32 h 64"/>
                <a:gd name="T2" fmla="*/ 24 w 96"/>
                <a:gd name="T3" fmla="*/ 64 h 64"/>
                <a:gd name="T4" fmla="*/ 96 w 96"/>
                <a:gd name="T5" fmla="*/ 64 h 64"/>
                <a:gd name="T6" fmla="*/ 96 w 96"/>
                <a:gd name="T7" fmla="*/ 0 h 64"/>
                <a:gd name="T8" fmla="*/ 48 w 96"/>
                <a:gd name="T9" fmla="*/ 8 h 64"/>
                <a:gd name="T10" fmla="*/ 0 w 96"/>
                <a:gd name="T11" fmla="*/ 32 h 64"/>
                <a:gd name="T12" fmla="*/ 0 60000 65536"/>
                <a:gd name="T13" fmla="*/ 0 60000 65536"/>
                <a:gd name="T14" fmla="*/ 0 60000 65536"/>
                <a:gd name="T15" fmla="*/ 0 60000 65536"/>
                <a:gd name="T16" fmla="*/ 0 60000 65536"/>
                <a:gd name="T17" fmla="*/ 0 60000 65536"/>
                <a:gd name="T18" fmla="*/ 0 w 96"/>
                <a:gd name="T19" fmla="*/ 0 h 64"/>
                <a:gd name="T20" fmla="*/ 96 w 96"/>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96" h="64">
                  <a:moveTo>
                    <a:pt x="0" y="32"/>
                  </a:moveTo>
                  <a:lnTo>
                    <a:pt x="24" y="64"/>
                  </a:lnTo>
                  <a:lnTo>
                    <a:pt x="96" y="64"/>
                  </a:lnTo>
                  <a:lnTo>
                    <a:pt x="96" y="0"/>
                  </a:lnTo>
                  <a:lnTo>
                    <a:pt x="48" y="8"/>
                  </a:lnTo>
                  <a:lnTo>
                    <a:pt x="0" y="32"/>
                  </a:lnTo>
                  <a:close/>
                </a:path>
              </a:pathLst>
            </a:custGeom>
            <a:blipFill dpi="0" rotWithShape="0">
              <a:blip r:embed="rId4"/>
              <a:srcRect/>
              <a:tile tx="0" ty="0" sx="100000" sy="100000" flip="none" algn="tl"/>
            </a:blipFill>
            <a:ln w="12700">
              <a:solidFill>
                <a:srgbClr val="000000"/>
              </a:solidFill>
              <a:prstDash val="solid"/>
              <a:round/>
              <a:headEnd/>
              <a:tailEnd/>
            </a:ln>
          </p:spPr>
          <p:txBody>
            <a:bodyPr/>
            <a:lstStyle/>
            <a:p>
              <a:endParaRPr lang="en-US"/>
            </a:p>
          </p:txBody>
        </p:sp>
        <p:sp>
          <p:nvSpPr>
            <p:cNvPr id="62580" name="Freeform 30"/>
            <p:cNvSpPr>
              <a:spLocks/>
            </p:cNvSpPr>
            <p:nvPr/>
          </p:nvSpPr>
          <p:spPr bwMode="auto">
            <a:xfrm>
              <a:off x="5384" y="1736"/>
              <a:ext cx="104" cy="192"/>
            </a:xfrm>
            <a:custGeom>
              <a:avLst/>
              <a:gdLst>
                <a:gd name="T0" fmla="*/ 0 w 104"/>
                <a:gd name="T1" fmla="*/ 160 h 192"/>
                <a:gd name="T2" fmla="*/ 32 w 104"/>
                <a:gd name="T3" fmla="*/ 184 h 192"/>
                <a:gd name="T4" fmla="*/ 56 w 104"/>
                <a:gd name="T5" fmla="*/ 192 h 192"/>
                <a:gd name="T6" fmla="*/ 72 w 104"/>
                <a:gd name="T7" fmla="*/ 184 h 192"/>
                <a:gd name="T8" fmla="*/ 88 w 104"/>
                <a:gd name="T9" fmla="*/ 160 h 192"/>
                <a:gd name="T10" fmla="*/ 104 w 104"/>
                <a:gd name="T11" fmla="*/ 96 h 192"/>
                <a:gd name="T12" fmla="*/ 96 w 104"/>
                <a:gd name="T13" fmla="*/ 56 h 192"/>
                <a:gd name="T14" fmla="*/ 72 w 104"/>
                <a:gd name="T15" fmla="*/ 16 h 192"/>
                <a:gd name="T16" fmla="*/ 48 w 104"/>
                <a:gd name="T17" fmla="*/ 0 h 192"/>
                <a:gd name="T18" fmla="*/ 24 w 104"/>
                <a:gd name="T19" fmla="*/ 0 h 192"/>
                <a:gd name="T20" fmla="*/ 8 w 104"/>
                <a:gd name="T21" fmla="*/ 32 h 192"/>
                <a:gd name="T22" fmla="*/ 8 w 104"/>
                <a:gd name="T23" fmla="*/ 72 h 192"/>
                <a:gd name="T24" fmla="*/ 0 w 104"/>
                <a:gd name="T25" fmla="*/ 160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92"/>
                <a:gd name="T41" fmla="*/ 104 w 104"/>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92">
                  <a:moveTo>
                    <a:pt x="0" y="160"/>
                  </a:moveTo>
                  <a:lnTo>
                    <a:pt x="32" y="184"/>
                  </a:lnTo>
                  <a:lnTo>
                    <a:pt x="56" y="192"/>
                  </a:lnTo>
                  <a:lnTo>
                    <a:pt x="72" y="184"/>
                  </a:lnTo>
                  <a:lnTo>
                    <a:pt x="88" y="160"/>
                  </a:lnTo>
                  <a:lnTo>
                    <a:pt x="104" y="96"/>
                  </a:lnTo>
                  <a:lnTo>
                    <a:pt x="96" y="56"/>
                  </a:lnTo>
                  <a:lnTo>
                    <a:pt x="72" y="16"/>
                  </a:lnTo>
                  <a:lnTo>
                    <a:pt x="48" y="0"/>
                  </a:lnTo>
                  <a:lnTo>
                    <a:pt x="24" y="0"/>
                  </a:lnTo>
                  <a:lnTo>
                    <a:pt x="8" y="32"/>
                  </a:lnTo>
                  <a:lnTo>
                    <a:pt x="8" y="72"/>
                  </a:lnTo>
                  <a:lnTo>
                    <a:pt x="0" y="160"/>
                  </a:lnTo>
                  <a:close/>
                </a:path>
              </a:pathLst>
            </a:custGeom>
            <a:blipFill dpi="0" rotWithShape="0">
              <a:blip r:embed="rId4"/>
              <a:srcRect/>
              <a:tile tx="0" ty="0" sx="100000" sy="100000" flip="none" algn="tl"/>
            </a:blipFill>
            <a:ln w="12700">
              <a:solidFill>
                <a:srgbClr val="000000"/>
              </a:solidFill>
              <a:prstDash val="solid"/>
              <a:round/>
              <a:headEnd/>
              <a:tailEnd/>
            </a:ln>
          </p:spPr>
          <p:txBody>
            <a:bodyPr/>
            <a:lstStyle/>
            <a:p>
              <a:endParaRPr lang="en-US"/>
            </a:p>
          </p:txBody>
        </p:sp>
        <p:sp>
          <p:nvSpPr>
            <p:cNvPr id="62581" name="Line 31"/>
            <p:cNvSpPr>
              <a:spLocks noChangeShapeType="1"/>
            </p:cNvSpPr>
            <p:nvPr/>
          </p:nvSpPr>
          <p:spPr bwMode="auto">
            <a:xfrm flipV="1">
              <a:off x="2832" y="1344"/>
              <a:ext cx="864" cy="528"/>
            </a:xfrm>
            <a:prstGeom prst="line">
              <a:avLst/>
            </a:prstGeom>
            <a:noFill/>
            <a:ln w="38100">
              <a:solidFill>
                <a:srgbClr val="FF0066"/>
              </a:solidFill>
              <a:round/>
              <a:headEnd/>
              <a:tailEnd type="triangle" w="med" len="med"/>
            </a:ln>
          </p:spPr>
          <p:txBody>
            <a:bodyPr wrap="none" anchor="ctr"/>
            <a:lstStyle/>
            <a:p>
              <a:endParaRPr lang="en-US"/>
            </a:p>
          </p:txBody>
        </p:sp>
      </p:grpSp>
      <p:sp>
        <p:nvSpPr>
          <p:cNvPr id="62467" name="Rectangle 36"/>
          <p:cNvSpPr>
            <a:spLocks noChangeArrowheads="1"/>
          </p:cNvSpPr>
          <p:nvPr/>
        </p:nvSpPr>
        <p:spPr bwMode="auto">
          <a:xfrm>
            <a:off x="2092325" y="2990850"/>
            <a:ext cx="1655763" cy="936625"/>
          </a:xfrm>
          <a:prstGeom prst="rect">
            <a:avLst/>
          </a:prstGeom>
          <a:blipFill dpi="0" rotWithShape="0">
            <a:blip r:embed="rId2"/>
            <a:srcRect/>
            <a:tile tx="0" ty="0" sx="100000" sy="100000" flip="none" algn="tl"/>
          </a:blipFill>
          <a:ln w="9525">
            <a:noFill/>
            <a:miter lim="800000"/>
            <a:headEnd/>
            <a:tailEnd/>
          </a:ln>
        </p:spPr>
        <p:txBody>
          <a:bodyPr/>
          <a:lstStyle/>
          <a:p>
            <a:endParaRPr lang="en-US"/>
          </a:p>
        </p:txBody>
      </p:sp>
      <p:sp>
        <p:nvSpPr>
          <p:cNvPr id="62468" name="Rectangle 37"/>
          <p:cNvSpPr>
            <a:spLocks noChangeArrowheads="1"/>
          </p:cNvSpPr>
          <p:nvPr/>
        </p:nvSpPr>
        <p:spPr bwMode="auto">
          <a:xfrm>
            <a:off x="2092325" y="2990850"/>
            <a:ext cx="1666875" cy="947738"/>
          </a:xfrm>
          <a:prstGeom prst="rect">
            <a:avLst/>
          </a:prstGeom>
          <a:noFill/>
          <a:ln w="11113">
            <a:solidFill>
              <a:srgbClr val="000000"/>
            </a:solidFill>
            <a:miter lim="800000"/>
            <a:headEnd/>
            <a:tailEnd/>
          </a:ln>
        </p:spPr>
        <p:txBody>
          <a:bodyPr/>
          <a:lstStyle/>
          <a:p>
            <a:endParaRPr lang="en-US"/>
          </a:p>
        </p:txBody>
      </p:sp>
      <p:sp>
        <p:nvSpPr>
          <p:cNvPr id="62469" name="Rectangle 38"/>
          <p:cNvSpPr>
            <a:spLocks noChangeArrowheads="1"/>
          </p:cNvSpPr>
          <p:nvPr/>
        </p:nvSpPr>
        <p:spPr bwMode="auto">
          <a:xfrm>
            <a:off x="2081213" y="1833563"/>
            <a:ext cx="1666875" cy="706437"/>
          </a:xfrm>
          <a:prstGeom prst="rect">
            <a:avLst/>
          </a:prstGeom>
          <a:blipFill dpi="0" rotWithShape="0">
            <a:blip r:embed="rId3"/>
            <a:srcRect/>
            <a:tile tx="0" ty="0" sx="100000" sy="100000" flip="none" algn="tl"/>
          </a:blipFill>
          <a:ln w="9525">
            <a:noFill/>
            <a:miter lim="800000"/>
            <a:headEnd/>
            <a:tailEnd/>
          </a:ln>
        </p:spPr>
        <p:txBody>
          <a:bodyPr/>
          <a:lstStyle/>
          <a:p>
            <a:endParaRPr lang="en-US"/>
          </a:p>
        </p:txBody>
      </p:sp>
      <p:sp>
        <p:nvSpPr>
          <p:cNvPr id="62470" name="Rectangle 39"/>
          <p:cNvSpPr>
            <a:spLocks noChangeArrowheads="1"/>
          </p:cNvSpPr>
          <p:nvPr/>
        </p:nvSpPr>
        <p:spPr bwMode="auto">
          <a:xfrm>
            <a:off x="2081213" y="1833563"/>
            <a:ext cx="1677987" cy="717550"/>
          </a:xfrm>
          <a:prstGeom prst="rect">
            <a:avLst/>
          </a:prstGeom>
          <a:noFill/>
          <a:ln w="11113">
            <a:solidFill>
              <a:srgbClr val="000000"/>
            </a:solidFill>
            <a:miter lim="800000"/>
            <a:headEnd/>
            <a:tailEnd/>
          </a:ln>
        </p:spPr>
        <p:txBody>
          <a:bodyPr/>
          <a:lstStyle/>
          <a:p>
            <a:endParaRPr lang="en-US"/>
          </a:p>
        </p:txBody>
      </p:sp>
      <p:sp>
        <p:nvSpPr>
          <p:cNvPr id="62471" name="Rectangle 40"/>
          <p:cNvSpPr>
            <a:spLocks noChangeArrowheads="1"/>
          </p:cNvSpPr>
          <p:nvPr/>
        </p:nvSpPr>
        <p:spPr bwMode="auto">
          <a:xfrm>
            <a:off x="2081213" y="2505075"/>
            <a:ext cx="1666875" cy="554038"/>
          </a:xfrm>
          <a:prstGeom prst="rect">
            <a:avLst/>
          </a:prstGeom>
          <a:blipFill dpi="0" rotWithShape="0">
            <a:blip r:embed="rId4"/>
            <a:srcRect/>
            <a:tile tx="0" ty="0" sx="100000" sy="100000" flip="none" algn="tl"/>
          </a:blipFill>
          <a:ln w="9525">
            <a:noFill/>
            <a:miter lim="800000"/>
            <a:headEnd/>
            <a:tailEnd/>
          </a:ln>
        </p:spPr>
        <p:txBody>
          <a:bodyPr/>
          <a:lstStyle/>
          <a:p>
            <a:endParaRPr lang="en-US"/>
          </a:p>
        </p:txBody>
      </p:sp>
      <p:sp>
        <p:nvSpPr>
          <p:cNvPr id="62472" name="Rectangle 41"/>
          <p:cNvSpPr>
            <a:spLocks noChangeArrowheads="1"/>
          </p:cNvSpPr>
          <p:nvPr/>
        </p:nvSpPr>
        <p:spPr bwMode="auto">
          <a:xfrm>
            <a:off x="2081213" y="2505075"/>
            <a:ext cx="1677987" cy="566738"/>
          </a:xfrm>
          <a:prstGeom prst="rect">
            <a:avLst/>
          </a:prstGeom>
          <a:noFill/>
          <a:ln w="11113">
            <a:solidFill>
              <a:srgbClr val="000000"/>
            </a:solidFill>
            <a:miter lim="800000"/>
            <a:headEnd/>
            <a:tailEnd/>
          </a:ln>
        </p:spPr>
        <p:txBody>
          <a:bodyPr/>
          <a:lstStyle/>
          <a:p>
            <a:endParaRPr lang="en-US"/>
          </a:p>
        </p:txBody>
      </p:sp>
      <p:sp>
        <p:nvSpPr>
          <p:cNvPr id="62473" name="Rectangle 42"/>
          <p:cNvSpPr>
            <a:spLocks noChangeArrowheads="1"/>
          </p:cNvSpPr>
          <p:nvPr/>
        </p:nvSpPr>
        <p:spPr bwMode="auto">
          <a:xfrm>
            <a:off x="2822575" y="2540000"/>
            <a:ext cx="138113" cy="1908175"/>
          </a:xfrm>
          <a:prstGeom prst="rect">
            <a:avLst/>
          </a:prstGeom>
          <a:solidFill>
            <a:srgbClr val="000000"/>
          </a:solidFill>
          <a:ln w="9525">
            <a:noFill/>
            <a:miter lim="800000"/>
            <a:headEnd/>
            <a:tailEnd/>
          </a:ln>
        </p:spPr>
        <p:txBody>
          <a:bodyPr/>
          <a:lstStyle/>
          <a:p>
            <a:endParaRPr lang="en-US"/>
          </a:p>
        </p:txBody>
      </p:sp>
      <p:sp>
        <p:nvSpPr>
          <p:cNvPr id="62474" name="Oval 43"/>
          <p:cNvSpPr>
            <a:spLocks noChangeArrowheads="1"/>
          </p:cNvSpPr>
          <p:nvPr/>
        </p:nvSpPr>
        <p:spPr bwMode="auto">
          <a:xfrm>
            <a:off x="2520950" y="2411413"/>
            <a:ext cx="787400" cy="277812"/>
          </a:xfrm>
          <a:prstGeom prst="ellipse">
            <a:avLst/>
          </a:prstGeom>
          <a:solidFill>
            <a:srgbClr val="000000"/>
          </a:solidFill>
          <a:ln w="11113">
            <a:solidFill>
              <a:srgbClr val="000000"/>
            </a:solidFill>
            <a:round/>
            <a:headEnd/>
            <a:tailEnd/>
          </a:ln>
        </p:spPr>
        <p:txBody>
          <a:bodyPr/>
          <a:lstStyle/>
          <a:p>
            <a:endParaRPr lang="en-US"/>
          </a:p>
        </p:txBody>
      </p:sp>
      <p:sp>
        <p:nvSpPr>
          <p:cNvPr id="62475" name="Freeform 44"/>
          <p:cNvSpPr>
            <a:spLocks/>
          </p:cNvSpPr>
          <p:nvPr/>
        </p:nvSpPr>
        <p:spPr bwMode="auto">
          <a:xfrm>
            <a:off x="2555875" y="2146300"/>
            <a:ext cx="57150" cy="369888"/>
          </a:xfrm>
          <a:custGeom>
            <a:avLst/>
            <a:gdLst>
              <a:gd name="T0" fmla="*/ 2147483647 w 36"/>
              <a:gd name="T1" fmla="*/ 2147483647 h 233"/>
              <a:gd name="T2" fmla="*/ 2147483647 w 36"/>
              <a:gd name="T3" fmla="*/ 2147483647 h 233"/>
              <a:gd name="T4" fmla="*/ 2147483647 w 36"/>
              <a:gd name="T5" fmla="*/ 0 h 233"/>
              <a:gd name="T6" fmla="*/ 0 w 36"/>
              <a:gd name="T7" fmla="*/ 0 h 233"/>
              <a:gd name="T8" fmla="*/ 2147483647 w 36"/>
              <a:gd name="T9" fmla="*/ 2147483647 h 233"/>
              <a:gd name="T10" fmla="*/ 0 60000 65536"/>
              <a:gd name="T11" fmla="*/ 0 60000 65536"/>
              <a:gd name="T12" fmla="*/ 0 60000 65536"/>
              <a:gd name="T13" fmla="*/ 0 60000 65536"/>
              <a:gd name="T14" fmla="*/ 0 60000 65536"/>
              <a:gd name="T15" fmla="*/ 0 w 36"/>
              <a:gd name="T16" fmla="*/ 0 h 233"/>
              <a:gd name="T17" fmla="*/ 36 w 36"/>
              <a:gd name="T18" fmla="*/ 233 h 233"/>
            </a:gdLst>
            <a:ahLst/>
            <a:cxnLst>
              <a:cxn ang="T10">
                <a:pos x="T0" y="T1"/>
              </a:cxn>
              <a:cxn ang="T11">
                <a:pos x="T2" y="T3"/>
              </a:cxn>
              <a:cxn ang="T12">
                <a:pos x="T4" y="T5"/>
              </a:cxn>
              <a:cxn ang="T13">
                <a:pos x="T6" y="T7"/>
              </a:cxn>
              <a:cxn ang="T14">
                <a:pos x="T8" y="T9"/>
              </a:cxn>
            </a:cxnLst>
            <a:rect l="T15" t="T16" r="T17" b="T18"/>
            <a:pathLst>
              <a:path w="36" h="233">
                <a:moveTo>
                  <a:pt x="7" y="233"/>
                </a:moveTo>
                <a:lnTo>
                  <a:pt x="36" y="233"/>
                </a:lnTo>
                <a:lnTo>
                  <a:pt x="29" y="0"/>
                </a:lnTo>
                <a:lnTo>
                  <a:pt x="0" y="0"/>
                </a:lnTo>
                <a:lnTo>
                  <a:pt x="7" y="233"/>
                </a:lnTo>
                <a:close/>
              </a:path>
            </a:pathLst>
          </a:custGeom>
          <a:solidFill>
            <a:srgbClr val="000000"/>
          </a:solidFill>
          <a:ln w="9525">
            <a:noFill/>
            <a:round/>
            <a:headEnd/>
            <a:tailEnd/>
          </a:ln>
        </p:spPr>
        <p:txBody>
          <a:bodyPr/>
          <a:lstStyle/>
          <a:p>
            <a:endParaRPr lang="en-US"/>
          </a:p>
        </p:txBody>
      </p:sp>
      <p:sp>
        <p:nvSpPr>
          <p:cNvPr id="62476" name="Freeform 45"/>
          <p:cNvSpPr>
            <a:spLocks/>
          </p:cNvSpPr>
          <p:nvPr/>
        </p:nvSpPr>
        <p:spPr bwMode="auto">
          <a:xfrm>
            <a:off x="2498725" y="1949450"/>
            <a:ext cx="161925" cy="207963"/>
          </a:xfrm>
          <a:custGeom>
            <a:avLst/>
            <a:gdLst>
              <a:gd name="T0" fmla="*/ 2147483647 w 102"/>
              <a:gd name="T1" fmla="*/ 2147483647 h 131"/>
              <a:gd name="T2" fmla="*/ 0 w 102"/>
              <a:gd name="T3" fmla="*/ 2147483647 h 131"/>
              <a:gd name="T4" fmla="*/ 2147483647 w 102"/>
              <a:gd name="T5" fmla="*/ 0 h 131"/>
              <a:gd name="T6" fmla="*/ 2147483647 w 102"/>
              <a:gd name="T7" fmla="*/ 2147483647 h 131"/>
              <a:gd name="T8" fmla="*/ 2147483647 w 102"/>
              <a:gd name="T9" fmla="*/ 2147483647 h 131"/>
              <a:gd name="T10" fmla="*/ 0 60000 65536"/>
              <a:gd name="T11" fmla="*/ 0 60000 65536"/>
              <a:gd name="T12" fmla="*/ 0 60000 65536"/>
              <a:gd name="T13" fmla="*/ 0 60000 65536"/>
              <a:gd name="T14" fmla="*/ 0 60000 65536"/>
              <a:gd name="T15" fmla="*/ 0 w 102"/>
              <a:gd name="T16" fmla="*/ 0 h 131"/>
              <a:gd name="T17" fmla="*/ 102 w 102"/>
              <a:gd name="T18" fmla="*/ 131 h 131"/>
            </a:gdLst>
            <a:ahLst/>
            <a:cxnLst>
              <a:cxn ang="T10">
                <a:pos x="T0" y="T1"/>
              </a:cxn>
              <a:cxn ang="T11">
                <a:pos x="T2" y="T3"/>
              </a:cxn>
              <a:cxn ang="T12">
                <a:pos x="T4" y="T5"/>
              </a:cxn>
              <a:cxn ang="T13">
                <a:pos x="T6" y="T7"/>
              </a:cxn>
              <a:cxn ang="T14">
                <a:pos x="T8" y="T9"/>
              </a:cxn>
            </a:cxnLst>
            <a:rect l="T15" t="T16" r="T17" b="T18"/>
            <a:pathLst>
              <a:path w="102" h="131">
                <a:moveTo>
                  <a:pt x="51" y="131"/>
                </a:moveTo>
                <a:lnTo>
                  <a:pt x="0" y="131"/>
                </a:lnTo>
                <a:lnTo>
                  <a:pt x="51" y="0"/>
                </a:lnTo>
                <a:lnTo>
                  <a:pt x="102" y="131"/>
                </a:lnTo>
                <a:lnTo>
                  <a:pt x="51" y="131"/>
                </a:lnTo>
                <a:close/>
              </a:path>
            </a:pathLst>
          </a:custGeom>
          <a:solidFill>
            <a:srgbClr val="000000"/>
          </a:solidFill>
          <a:ln w="9525">
            <a:noFill/>
            <a:round/>
            <a:headEnd/>
            <a:tailEnd/>
          </a:ln>
        </p:spPr>
        <p:txBody>
          <a:bodyPr/>
          <a:lstStyle/>
          <a:p>
            <a:endParaRPr lang="en-US"/>
          </a:p>
        </p:txBody>
      </p:sp>
      <p:sp>
        <p:nvSpPr>
          <p:cNvPr id="62477" name="Freeform 46"/>
          <p:cNvSpPr>
            <a:spLocks/>
          </p:cNvSpPr>
          <p:nvPr/>
        </p:nvSpPr>
        <p:spPr bwMode="auto">
          <a:xfrm>
            <a:off x="3111500" y="2527300"/>
            <a:ext cx="57150" cy="277813"/>
          </a:xfrm>
          <a:custGeom>
            <a:avLst/>
            <a:gdLst>
              <a:gd name="T0" fmla="*/ 2147483647 w 36"/>
              <a:gd name="T1" fmla="*/ 0 h 175"/>
              <a:gd name="T2" fmla="*/ 2147483647 w 36"/>
              <a:gd name="T3" fmla="*/ 0 h 175"/>
              <a:gd name="T4" fmla="*/ 0 w 36"/>
              <a:gd name="T5" fmla="*/ 2147483647 h 175"/>
              <a:gd name="T6" fmla="*/ 2147483647 w 36"/>
              <a:gd name="T7" fmla="*/ 2147483647 h 175"/>
              <a:gd name="T8" fmla="*/ 2147483647 w 36"/>
              <a:gd name="T9" fmla="*/ 0 h 175"/>
              <a:gd name="T10" fmla="*/ 0 60000 65536"/>
              <a:gd name="T11" fmla="*/ 0 60000 65536"/>
              <a:gd name="T12" fmla="*/ 0 60000 65536"/>
              <a:gd name="T13" fmla="*/ 0 60000 65536"/>
              <a:gd name="T14" fmla="*/ 0 60000 65536"/>
              <a:gd name="T15" fmla="*/ 0 w 36"/>
              <a:gd name="T16" fmla="*/ 0 h 175"/>
              <a:gd name="T17" fmla="*/ 36 w 36"/>
              <a:gd name="T18" fmla="*/ 175 h 175"/>
            </a:gdLst>
            <a:ahLst/>
            <a:cxnLst>
              <a:cxn ang="T10">
                <a:pos x="T0" y="T1"/>
              </a:cxn>
              <a:cxn ang="T11">
                <a:pos x="T2" y="T3"/>
              </a:cxn>
              <a:cxn ang="T12">
                <a:pos x="T4" y="T5"/>
              </a:cxn>
              <a:cxn ang="T13">
                <a:pos x="T6" y="T7"/>
              </a:cxn>
              <a:cxn ang="T14">
                <a:pos x="T8" y="T9"/>
              </a:cxn>
            </a:cxnLst>
            <a:rect l="T15" t="T16" r="T17" b="T18"/>
            <a:pathLst>
              <a:path w="36" h="175">
                <a:moveTo>
                  <a:pt x="36" y="0"/>
                </a:moveTo>
                <a:lnTo>
                  <a:pt x="7" y="0"/>
                </a:lnTo>
                <a:lnTo>
                  <a:pt x="0" y="175"/>
                </a:lnTo>
                <a:lnTo>
                  <a:pt x="29" y="175"/>
                </a:lnTo>
                <a:lnTo>
                  <a:pt x="36" y="0"/>
                </a:lnTo>
                <a:close/>
              </a:path>
            </a:pathLst>
          </a:custGeom>
          <a:solidFill>
            <a:srgbClr val="000000"/>
          </a:solidFill>
          <a:ln w="9525">
            <a:noFill/>
            <a:round/>
            <a:headEnd/>
            <a:tailEnd/>
          </a:ln>
        </p:spPr>
        <p:txBody>
          <a:bodyPr/>
          <a:lstStyle/>
          <a:p>
            <a:endParaRPr lang="en-US"/>
          </a:p>
        </p:txBody>
      </p:sp>
      <p:sp>
        <p:nvSpPr>
          <p:cNvPr id="62478" name="Freeform 47"/>
          <p:cNvSpPr>
            <a:spLocks/>
          </p:cNvSpPr>
          <p:nvPr/>
        </p:nvSpPr>
        <p:spPr bwMode="auto">
          <a:xfrm>
            <a:off x="3052763" y="2782888"/>
            <a:ext cx="161925" cy="207962"/>
          </a:xfrm>
          <a:custGeom>
            <a:avLst/>
            <a:gdLst>
              <a:gd name="T0" fmla="*/ 2147483647 w 102"/>
              <a:gd name="T1" fmla="*/ 0 h 131"/>
              <a:gd name="T2" fmla="*/ 2147483647 w 102"/>
              <a:gd name="T3" fmla="*/ 0 h 131"/>
              <a:gd name="T4" fmla="*/ 2147483647 w 102"/>
              <a:gd name="T5" fmla="*/ 2147483647 h 131"/>
              <a:gd name="T6" fmla="*/ 0 w 102"/>
              <a:gd name="T7" fmla="*/ 0 h 131"/>
              <a:gd name="T8" fmla="*/ 2147483647 w 102"/>
              <a:gd name="T9" fmla="*/ 0 h 131"/>
              <a:gd name="T10" fmla="*/ 0 60000 65536"/>
              <a:gd name="T11" fmla="*/ 0 60000 65536"/>
              <a:gd name="T12" fmla="*/ 0 60000 65536"/>
              <a:gd name="T13" fmla="*/ 0 60000 65536"/>
              <a:gd name="T14" fmla="*/ 0 60000 65536"/>
              <a:gd name="T15" fmla="*/ 0 w 102"/>
              <a:gd name="T16" fmla="*/ 0 h 131"/>
              <a:gd name="T17" fmla="*/ 102 w 102"/>
              <a:gd name="T18" fmla="*/ 131 h 131"/>
            </a:gdLst>
            <a:ahLst/>
            <a:cxnLst>
              <a:cxn ang="T10">
                <a:pos x="T0" y="T1"/>
              </a:cxn>
              <a:cxn ang="T11">
                <a:pos x="T2" y="T3"/>
              </a:cxn>
              <a:cxn ang="T12">
                <a:pos x="T4" y="T5"/>
              </a:cxn>
              <a:cxn ang="T13">
                <a:pos x="T6" y="T7"/>
              </a:cxn>
              <a:cxn ang="T14">
                <a:pos x="T8" y="T9"/>
              </a:cxn>
            </a:cxnLst>
            <a:rect l="T15" t="T16" r="T17" b="T18"/>
            <a:pathLst>
              <a:path w="102" h="131">
                <a:moveTo>
                  <a:pt x="51" y="0"/>
                </a:moveTo>
                <a:lnTo>
                  <a:pt x="102" y="0"/>
                </a:lnTo>
                <a:lnTo>
                  <a:pt x="51" y="131"/>
                </a:lnTo>
                <a:lnTo>
                  <a:pt x="0" y="0"/>
                </a:lnTo>
                <a:lnTo>
                  <a:pt x="51" y="0"/>
                </a:lnTo>
                <a:close/>
              </a:path>
            </a:pathLst>
          </a:custGeom>
          <a:solidFill>
            <a:srgbClr val="000000"/>
          </a:solidFill>
          <a:ln w="9525">
            <a:noFill/>
            <a:round/>
            <a:headEnd/>
            <a:tailEnd/>
          </a:ln>
        </p:spPr>
        <p:txBody>
          <a:bodyPr/>
          <a:lstStyle/>
          <a:p>
            <a:endParaRPr lang="en-US"/>
          </a:p>
        </p:txBody>
      </p:sp>
      <p:sp>
        <p:nvSpPr>
          <p:cNvPr id="62479" name="Rectangle 48"/>
          <p:cNvSpPr>
            <a:spLocks noChangeArrowheads="1"/>
          </p:cNvSpPr>
          <p:nvPr/>
        </p:nvSpPr>
        <p:spPr bwMode="auto">
          <a:xfrm>
            <a:off x="2682875" y="1949450"/>
            <a:ext cx="1030288" cy="219075"/>
          </a:xfrm>
          <a:prstGeom prst="rect">
            <a:avLst/>
          </a:prstGeom>
          <a:solidFill>
            <a:srgbClr val="FFFFFF"/>
          </a:solidFill>
          <a:ln w="9525">
            <a:noFill/>
            <a:miter lim="800000"/>
            <a:headEnd/>
            <a:tailEnd/>
          </a:ln>
        </p:spPr>
        <p:txBody>
          <a:bodyPr/>
          <a:lstStyle/>
          <a:p>
            <a:endParaRPr lang="en-US"/>
          </a:p>
        </p:txBody>
      </p:sp>
      <p:sp>
        <p:nvSpPr>
          <p:cNvPr id="62480" name="Rectangle 49"/>
          <p:cNvSpPr>
            <a:spLocks noChangeArrowheads="1"/>
          </p:cNvSpPr>
          <p:nvPr/>
        </p:nvSpPr>
        <p:spPr bwMode="auto">
          <a:xfrm>
            <a:off x="2687638" y="1949450"/>
            <a:ext cx="214312" cy="244475"/>
          </a:xfrm>
          <a:prstGeom prst="rect">
            <a:avLst/>
          </a:prstGeom>
          <a:noFill/>
          <a:ln w="9525">
            <a:noFill/>
            <a:miter lim="800000"/>
            <a:headEnd/>
            <a:tailEnd/>
          </a:ln>
        </p:spPr>
        <p:txBody>
          <a:bodyPr wrap="none" lIns="0" tIns="0" rIns="0" bIns="0">
            <a:spAutoFit/>
          </a:bodyPr>
          <a:lstStyle/>
          <a:p>
            <a:pPr eaLnBrk="0" hangingPunct="0"/>
            <a:r>
              <a:rPr lang="en-US" sz="1600"/>
              <a:t>dif</a:t>
            </a:r>
            <a:endParaRPr lang="en-US" sz="2400">
              <a:latin typeface="Times" pitchFamily="18" charset="0"/>
            </a:endParaRPr>
          </a:p>
        </p:txBody>
      </p:sp>
      <p:sp>
        <p:nvSpPr>
          <p:cNvPr id="62481" name="Rectangle 50"/>
          <p:cNvSpPr>
            <a:spLocks noChangeArrowheads="1"/>
          </p:cNvSpPr>
          <p:nvPr/>
        </p:nvSpPr>
        <p:spPr bwMode="auto">
          <a:xfrm>
            <a:off x="2895600" y="1949450"/>
            <a:ext cx="847725" cy="244475"/>
          </a:xfrm>
          <a:prstGeom prst="rect">
            <a:avLst/>
          </a:prstGeom>
          <a:noFill/>
          <a:ln w="9525">
            <a:noFill/>
            <a:miter lim="800000"/>
            <a:headEnd/>
            <a:tailEnd/>
          </a:ln>
        </p:spPr>
        <p:txBody>
          <a:bodyPr wrap="none" lIns="0" tIns="0" rIns="0" bIns="0">
            <a:spAutoFit/>
          </a:bodyPr>
          <a:lstStyle/>
          <a:p>
            <a:pPr eaLnBrk="0" hangingPunct="0"/>
            <a:r>
              <a:rPr lang="en-US" sz="1600"/>
              <a:t>ferentiate</a:t>
            </a:r>
            <a:endParaRPr lang="en-US" sz="2400">
              <a:latin typeface="Times" pitchFamily="18" charset="0"/>
            </a:endParaRPr>
          </a:p>
        </p:txBody>
      </p:sp>
      <p:sp>
        <p:nvSpPr>
          <p:cNvPr id="62482" name="Rectangle 51"/>
          <p:cNvSpPr>
            <a:spLocks noChangeArrowheads="1"/>
          </p:cNvSpPr>
          <p:nvPr/>
        </p:nvSpPr>
        <p:spPr bwMode="auto">
          <a:xfrm>
            <a:off x="3030538" y="2978150"/>
            <a:ext cx="774700" cy="220663"/>
          </a:xfrm>
          <a:prstGeom prst="rect">
            <a:avLst/>
          </a:prstGeom>
          <a:solidFill>
            <a:srgbClr val="FFFFFF"/>
          </a:solidFill>
          <a:ln w="9525">
            <a:noFill/>
            <a:miter lim="800000"/>
            <a:headEnd/>
            <a:tailEnd/>
          </a:ln>
        </p:spPr>
        <p:txBody>
          <a:bodyPr/>
          <a:lstStyle/>
          <a:p>
            <a:endParaRPr lang="en-US"/>
          </a:p>
        </p:txBody>
      </p:sp>
      <p:sp>
        <p:nvSpPr>
          <p:cNvPr id="62483" name="Rectangle 52"/>
          <p:cNvSpPr>
            <a:spLocks noChangeArrowheads="1"/>
          </p:cNvSpPr>
          <p:nvPr/>
        </p:nvSpPr>
        <p:spPr bwMode="auto">
          <a:xfrm>
            <a:off x="3046413" y="2968625"/>
            <a:ext cx="719137" cy="212725"/>
          </a:xfrm>
          <a:prstGeom prst="rect">
            <a:avLst/>
          </a:prstGeom>
          <a:noFill/>
          <a:ln w="9525">
            <a:noFill/>
            <a:miter lim="800000"/>
            <a:headEnd/>
            <a:tailEnd/>
          </a:ln>
        </p:spPr>
        <p:txBody>
          <a:bodyPr wrap="none" lIns="0" tIns="0" rIns="0" bIns="0">
            <a:spAutoFit/>
          </a:bodyPr>
          <a:lstStyle/>
          <a:p>
            <a:pPr eaLnBrk="0" hangingPunct="0"/>
            <a:r>
              <a:rPr lang="en-US" sz="1400"/>
              <a:t>cumulate</a:t>
            </a:r>
            <a:endParaRPr lang="en-US" sz="1400">
              <a:latin typeface="Times" pitchFamily="18" charset="0"/>
            </a:endParaRPr>
          </a:p>
        </p:txBody>
      </p:sp>
      <p:sp>
        <p:nvSpPr>
          <p:cNvPr id="62484" name="Rectangle 53"/>
          <p:cNvSpPr>
            <a:spLocks noChangeArrowheads="1"/>
          </p:cNvSpPr>
          <p:nvPr/>
        </p:nvSpPr>
        <p:spPr bwMode="auto">
          <a:xfrm>
            <a:off x="1905000" y="4435475"/>
            <a:ext cx="3271838" cy="517525"/>
          </a:xfrm>
          <a:prstGeom prst="rect">
            <a:avLst/>
          </a:prstGeom>
          <a:noFill/>
          <a:ln w="9525">
            <a:noFill/>
            <a:miter lim="800000"/>
            <a:headEnd/>
            <a:tailEnd/>
          </a:ln>
        </p:spPr>
        <p:txBody>
          <a:bodyPr wrap="none" lIns="0" tIns="0" rIns="0" bIns="0">
            <a:spAutoFit/>
          </a:bodyPr>
          <a:lstStyle/>
          <a:p>
            <a:pPr eaLnBrk="0" hangingPunct="0"/>
            <a:r>
              <a:rPr lang="en-US" sz="1700"/>
              <a:t>magma input from sub lithosphere</a:t>
            </a:r>
          </a:p>
          <a:p>
            <a:pPr eaLnBrk="0" hangingPunct="0"/>
            <a:r>
              <a:rPr lang="en-US" sz="1700"/>
              <a:t>= primitive arc magma </a:t>
            </a:r>
          </a:p>
        </p:txBody>
      </p:sp>
      <p:sp>
        <p:nvSpPr>
          <p:cNvPr id="62485" name="Rectangle 54"/>
          <p:cNvSpPr>
            <a:spLocks noChangeArrowheads="1"/>
          </p:cNvSpPr>
          <p:nvPr/>
        </p:nvSpPr>
        <p:spPr bwMode="auto">
          <a:xfrm>
            <a:off x="685800" y="2209800"/>
            <a:ext cx="1296988" cy="258763"/>
          </a:xfrm>
          <a:prstGeom prst="rect">
            <a:avLst/>
          </a:prstGeom>
          <a:noFill/>
          <a:ln w="9525">
            <a:noFill/>
            <a:miter lim="800000"/>
            <a:headEnd/>
            <a:tailEnd/>
          </a:ln>
        </p:spPr>
        <p:txBody>
          <a:bodyPr wrap="none" lIns="0" tIns="0" rIns="0" bIns="0">
            <a:spAutoFit/>
          </a:bodyPr>
          <a:lstStyle/>
          <a:p>
            <a:pPr eaLnBrk="0" hangingPunct="0"/>
            <a:r>
              <a:rPr lang="en-US" sz="1700"/>
              <a:t>seismological</a:t>
            </a:r>
            <a:endParaRPr lang="en-US" sz="2400">
              <a:latin typeface="Times" pitchFamily="18" charset="0"/>
            </a:endParaRPr>
          </a:p>
        </p:txBody>
      </p:sp>
      <p:sp>
        <p:nvSpPr>
          <p:cNvPr id="62486" name="Rectangle 55"/>
          <p:cNvSpPr>
            <a:spLocks noChangeArrowheads="1"/>
          </p:cNvSpPr>
          <p:nvPr/>
        </p:nvSpPr>
        <p:spPr bwMode="auto">
          <a:xfrm>
            <a:off x="1066800" y="2438400"/>
            <a:ext cx="541338" cy="258763"/>
          </a:xfrm>
          <a:prstGeom prst="rect">
            <a:avLst/>
          </a:prstGeom>
          <a:noFill/>
          <a:ln w="9525">
            <a:noFill/>
            <a:miter lim="800000"/>
            <a:headEnd/>
            <a:tailEnd/>
          </a:ln>
        </p:spPr>
        <p:txBody>
          <a:bodyPr wrap="none" lIns="0" tIns="0" rIns="0" bIns="0">
            <a:spAutoFit/>
          </a:bodyPr>
          <a:lstStyle/>
          <a:p>
            <a:pPr eaLnBrk="0" hangingPunct="0"/>
            <a:r>
              <a:rPr lang="en-US" sz="1700"/>
              <a:t>Moho</a:t>
            </a:r>
            <a:endParaRPr lang="en-US" sz="2400">
              <a:latin typeface="Times" pitchFamily="18" charset="0"/>
            </a:endParaRPr>
          </a:p>
        </p:txBody>
      </p:sp>
      <p:sp>
        <p:nvSpPr>
          <p:cNvPr id="62487" name="Rectangle 56"/>
          <p:cNvSpPr>
            <a:spLocks noChangeArrowheads="1"/>
          </p:cNvSpPr>
          <p:nvPr/>
        </p:nvSpPr>
        <p:spPr bwMode="auto">
          <a:xfrm>
            <a:off x="987425" y="2852738"/>
            <a:ext cx="698500" cy="258762"/>
          </a:xfrm>
          <a:prstGeom prst="rect">
            <a:avLst/>
          </a:prstGeom>
          <a:noFill/>
          <a:ln w="9525">
            <a:noFill/>
            <a:miter lim="800000"/>
            <a:headEnd/>
            <a:tailEnd/>
          </a:ln>
        </p:spPr>
        <p:txBody>
          <a:bodyPr wrap="none" lIns="0" tIns="0" rIns="0" bIns="0">
            <a:spAutoFit/>
          </a:bodyPr>
          <a:lstStyle/>
          <a:p>
            <a:pPr eaLnBrk="0" hangingPunct="0"/>
            <a:r>
              <a:rPr lang="en-US" sz="1700"/>
              <a:t>genetic</a:t>
            </a:r>
            <a:endParaRPr lang="en-US" sz="2400">
              <a:latin typeface="Times" pitchFamily="18" charset="0"/>
            </a:endParaRPr>
          </a:p>
        </p:txBody>
      </p:sp>
      <p:sp>
        <p:nvSpPr>
          <p:cNvPr id="62488" name="Rectangle 57"/>
          <p:cNvSpPr>
            <a:spLocks noChangeArrowheads="1"/>
          </p:cNvSpPr>
          <p:nvPr/>
        </p:nvSpPr>
        <p:spPr bwMode="auto">
          <a:xfrm>
            <a:off x="1068388" y="3060700"/>
            <a:ext cx="541337" cy="258763"/>
          </a:xfrm>
          <a:prstGeom prst="rect">
            <a:avLst/>
          </a:prstGeom>
          <a:noFill/>
          <a:ln w="9525">
            <a:noFill/>
            <a:miter lim="800000"/>
            <a:headEnd/>
            <a:tailEnd/>
          </a:ln>
        </p:spPr>
        <p:txBody>
          <a:bodyPr wrap="none" lIns="0" tIns="0" rIns="0" bIns="0">
            <a:spAutoFit/>
          </a:bodyPr>
          <a:lstStyle/>
          <a:p>
            <a:pPr eaLnBrk="0" hangingPunct="0"/>
            <a:r>
              <a:rPr lang="en-US" sz="1700"/>
              <a:t>Moho</a:t>
            </a:r>
            <a:endParaRPr lang="en-US" sz="2400">
              <a:latin typeface="Times" pitchFamily="18" charset="0"/>
            </a:endParaRPr>
          </a:p>
        </p:txBody>
      </p:sp>
      <p:sp>
        <p:nvSpPr>
          <p:cNvPr id="62489" name="Line 58"/>
          <p:cNvSpPr>
            <a:spLocks noChangeShapeType="1"/>
          </p:cNvSpPr>
          <p:nvPr/>
        </p:nvSpPr>
        <p:spPr bwMode="auto">
          <a:xfrm>
            <a:off x="1676400" y="2514600"/>
            <a:ext cx="323850" cy="3175"/>
          </a:xfrm>
          <a:prstGeom prst="line">
            <a:avLst/>
          </a:prstGeom>
          <a:noFill/>
          <a:ln w="11113">
            <a:solidFill>
              <a:schemeClr val="bg1"/>
            </a:solidFill>
            <a:round/>
            <a:headEnd/>
            <a:tailEnd type="triangle" w="med" len="med"/>
          </a:ln>
        </p:spPr>
        <p:txBody>
          <a:bodyPr/>
          <a:lstStyle/>
          <a:p>
            <a:endParaRPr lang="en-US"/>
          </a:p>
        </p:txBody>
      </p:sp>
      <p:sp>
        <p:nvSpPr>
          <p:cNvPr id="62490" name="Line 59"/>
          <p:cNvSpPr>
            <a:spLocks noChangeShapeType="1"/>
          </p:cNvSpPr>
          <p:nvPr/>
        </p:nvSpPr>
        <p:spPr bwMode="auto">
          <a:xfrm>
            <a:off x="1736725" y="3084513"/>
            <a:ext cx="301625" cy="1587"/>
          </a:xfrm>
          <a:prstGeom prst="line">
            <a:avLst/>
          </a:prstGeom>
          <a:noFill/>
          <a:ln w="11113">
            <a:solidFill>
              <a:schemeClr val="bg1"/>
            </a:solidFill>
            <a:round/>
            <a:headEnd/>
            <a:tailEnd type="triangle" w="med" len="med"/>
          </a:ln>
        </p:spPr>
        <p:txBody>
          <a:bodyPr/>
          <a:lstStyle/>
          <a:p>
            <a:endParaRPr lang="en-US"/>
          </a:p>
        </p:txBody>
      </p:sp>
      <p:sp>
        <p:nvSpPr>
          <p:cNvPr id="62491" name="Line 60"/>
          <p:cNvSpPr>
            <a:spLocks noChangeShapeType="1"/>
          </p:cNvSpPr>
          <p:nvPr/>
        </p:nvSpPr>
        <p:spPr bwMode="auto">
          <a:xfrm>
            <a:off x="685800" y="1828800"/>
            <a:ext cx="1588" cy="2001838"/>
          </a:xfrm>
          <a:prstGeom prst="line">
            <a:avLst/>
          </a:prstGeom>
          <a:noFill/>
          <a:ln w="11113">
            <a:solidFill>
              <a:schemeClr val="bg1"/>
            </a:solidFill>
            <a:round/>
            <a:headEnd type="triangle" w="med" len="med"/>
            <a:tailEnd type="triangle" w="med" len="med"/>
          </a:ln>
        </p:spPr>
        <p:txBody>
          <a:bodyPr/>
          <a:lstStyle/>
          <a:p>
            <a:endParaRPr lang="en-US"/>
          </a:p>
        </p:txBody>
      </p:sp>
      <p:sp>
        <p:nvSpPr>
          <p:cNvPr id="62492" name="Text Box 61"/>
          <p:cNvSpPr txBox="1">
            <a:spLocks noChangeArrowheads="1"/>
          </p:cNvSpPr>
          <p:nvPr/>
        </p:nvSpPr>
        <p:spPr bwMode="auto">
          <a:xfrm rot="-5328114">
            <a:off x="-123824" y="2638425"/>
            <a:ext cx="1243012" cy="350837"/>
          </a:xfrm>
          <a:prstGeom prst="rect">
            <a:avLst/>
          </a:prstGeom>
          <a:noFill/>
          <a:ln w="9525">
            <a:noFill/>
            <a:miter lim="800000"/>
            <a:headEnd/>
            <a:tailEnd/>
          </a:ln>
        </p:spPr>
        <p:txBody>
          <a:bodyPr wrap="none">
            <a:spAutoFit/>
          </a:bodyPr>
          <a:lstStyle/>
          <a:p>
            <a:pPr eaLnBrk="0" hangingPunct="0"/>
            <a:r>
              <a:rPr lang="en-US" sz="1700"/>
              <a:t>lithosphere</a:t>
            </a:r>
          </a:p>
        </p:txBody>
      </p:sp>
      <p:sp>
        <p:nvSpPr>
          <p:cNvPr id="62493" name="Line 63"/>
          <p:cNvSpPr>
            <a:spLocks noChangeShapeType="1"/>
          </p:cNvSpPr>
          <p:nvPr/>
        </p:nvSpPr>
        <p:spPr bwMode="auto">
          <a:xfrm>
            <a:off x="6245225" y="4783138"/>
            <a:ext cx="1712913" cy="1587"/>
          </a:xfrm>
          <a:prstGeom prst="line">
            <a:avLst/>
          </a:prstGeom>
          <a:noFill/>
          <a:ln w="36513">
            <a:solidFill>
              <a:srgbClr val="269400"/>
            </a:solidFill>
            <a:round/>
            <a:headEnd/>
            <a:tailEnd/>
          </a:ln>
        </p:spPr>
        <p:txBody>
          <a:bodyPr/>
          <a:lstStyle/>
          <a:p>
            <a:endParaRPr lang="en-US"/>
          </a:p>
        </p:txBody>
      </p:sp>
      <p:sp>
        <p:nvSpPr>
          <p:cNvPr id="62494" name="Line 64"/>
          <p:cNvSpPr>
            <a:spLocks noChangeShapeType="1"/>
          </p:cNvSpPr>
          <p:nvPr/>
        </p:nvSpPr>
        <p:spPr bwMode="auto">
          <a:xfrm>
            <a:off x="6245225" y="4806950"/>
            <a:ext cx="1712913" cy="1588"/>
          </a:xfrm>
          <a:prstGeom prst="line">
            <a:avLst/>
          </a:prstGeom>
          <a:noFill/>
          <a:ln w="36513">
            <a:solidFill>
              <a:srgbClr val="2B9605"/>
            </a:solidFill>
            <a:round/>
            <a:headEnd/>
            <a:tailEnd/>
          </a:ln>
        </p:spPr>
        <p:txBody>
          <a:bodyPr/>
          <a:lstStyle/>
          <a:p>
            <a:endParaRPr lang="en-US"/>
          </a:p>
        </p:txBody>
      </p:sp>
      <p:sp>
        <p:nvSpPr>
          <p:cNvPr id="62495" name="Line 65"/>
          <p:cNvSpPr>
            <a:spLocks noChangeShapeType="1"/>
          </p:cNvSpPr>
          <p:nvPr/>
        </p:nvSpPr>
        <p:spPr bwMode="auto">
          <a:xfrm>
            <a:off x="6245225" y="4830763"/>
            <a:ext cx="1712913" cy="1587"/>
          </a:xfrm>
          <a:prstGeom prst="line">
            <a:avLst/>
          </a:prstGeom>
          <a:noFill/>
          <a:ln w="36513">
            <a:solidFill>
              <a:srgbClr val="2F990B"/>
            </a:solidFill>
            <a:round/>
            <a:headEnd/>
            <a:tailEnd/>
          </a:ln>
        </p:spPr>
        <p:txBody>
          <a:bodyPr/>
          <a:lstStyle/>
          <a:p>
            <a:endParaRPr lang="en-US"/>
          </a:p>
        </p:txBody>
      </p:sp>
      <p:sp>
        <p:nvSpPr>
          <p:cNvPr id="62496" name="Line 66"/>
          <p:cNvSpPr>
            <a:spLocks noChangeShapeType="1"/>
          </p:cNvSpPr>
          <p:nvPr/>
        </p:nvSpPr>
        <p:spPr bwMode="auto">
          <a:xfrm>
            <a:off x="6245225" y="4856163"/>
            <a:ext cx="1712913" cy="1587"/>
          </a:xfrm>
          <a:prstGeom prst="line">
            <a:avLst/>
          </a:prstGeom>
          <a:noFill/>
          <a:ln w="36513">
            <a:solidFill>
              <a:srgbClr val="349B10"/>
            </a:solidFill>
            <a:round/>
            <a:headEnd/>
            <a:tailEnd/>
          </a:ln>
        </p:spPr>
        <p:txBody>
          <a:bodyPr/>
          <a:lstStyle/>
          <a:p>
            <a:endParaRPr lang="en-US"/>
          </a:p>
        </p:txBody>
      </p:sp>
      <p:sp>
        <p:nvSpPr>
          <p:cNvPr id="62497" name="Line 67"/>
          <p:cNvSpPr>
            <a:spLocks noChangeShapeType="1"/>
          </p:cNvSpPr>
          <p:nvPr/>
        </p:nvSpPr>
        <p:spPr bwMode="auto">
          <a:xfrm>
            <a:off x="6245225" y="4879975"/>
            <a:ext cx="1712913" cy="1588"/>
          </a:xfrm>
          <a:prstGeom prst="line">
            <a:avLst/>
          </a:prstGeom>
          <a:noFill/>
          <a:ln w="36513">
            <a:solidFill>
              <a:srgbClr val="399D16"/>
            </a:solidFill>
            <a:round/>
            <a:headEnd/>
            <a:tailEnd/>
          </a:ln>
        </p:spPr>
        <p:txBody>
          <a:bodyPr/>
          <a:lstStyle/>
          <a:p>
            <a:endParaRPr lang="en-US"/>
          </a:p>
        </p:txBody>
      </p:sp>
      <p:sp>
        <p:nvSpPr>
          <p:cNvPr id="62498" name="Line 68"/>
          <p:cNvSpPr>
            <a:spLocks noChangeShapeType="1"/>
          </p:cNvSpPr>
          <p:nvPr/>
        </p:nvSpPr>
        <p:spPr bwMode="auto">
          <a:xfrm>
            <a:off x="6245225" y="4903788"/>
            <a:ext cx="1712913" cy="1587"/>
          </a:xfrm>
          <a:prstGeom prst="line">
            <a:avLst/>
          </a:prstGeom>
          <a:noFill/>
          <a:ln w="36513">
            <a:solidFill>
              <a:srgbClr val="3EA01B"/>
            </a:solidFill>
            <a:round/>
            <a:headEnd/>
            <a:tailEnd/>
          </a:ln>
        </p:spPr>
        <p:txBody>
          <a:bodyPr/>
          <a:lstStyle/>
          <a:p>
            <a:endParaRPr lang="en-US"/>
          </a:p>
        </p:txBody>
      </p:sp>
      <p:sp>
        <p:nvSpPr>
          <p:cNvPr id="62499" name="Line 69"/>
          <p:cNvSpPr>
            <a:spLocks noChangeShapeType="1"/>
          </p:cNvSpPr>
          <p:nvPr/>
        </p:nvSpPr>
        <p:spPr bwMode="auto">
          <a:xfrm>
            <a:off x="6245225" y="4929188"/>
            <a:ext cx="1712913" cy="1587"/>
          </a:xfrm>
          <a:prstGeom prst="line">
            <a:avLst/>
          </a:prstGeom>
          <a:noFill/>
          <a:ln w="36513">
            <a:solidFill>
              <a:srgbClr val="42A221"/>
            </a:solidFill>
            <a:round/>
            <a:headEnd/>
            <a:tailEnd/>
          </a:ln>
        </p:spPr>
        <p:txBody>
          <a:bodyPr/>
          <a:lstStyle/>
          <a:p>
            <a:endParaRPr lang="en-US"/>
          </a:p>
        </p:txBody>
      </p:sp>
      <p:sp>
        <p:nvSpPr>
          <p:cNvPr id="62500" name="Line 70"/>
          <p:cNvSpPr>
            <a:spLocks noChangeShapeType="1"/>
          </p:cNvSpPr>
          <p:nvPr/>
        </p:nvSpPr>
        <p:spPr bwMode="auto">
          <a:xfrm>
            <a:off x="6245225" y="4953000"/>
            <a:ext cx="1712913" cy="1588"/>
          </a:xfrm>
          <a:prstGeom prst="line">
            <a:avLst/>
          </a:prstGeom>
          <a:noFill/>
          <a:ln w="36513">
            <a:solidFill>
              <a:srgbClr val="47A426"/>
            </a:solidFill>
            <a:round/>
            <a:headEnd/>
            <a:tailEnd/>
          </a:ln>
        </p:spPr>
        <p:txBody>
          <a:bodyPr/>
          <a:lstStyle/>
          <a:p>
            <a:endParaRPr lang="en-US"/>
          </a:p>
        </p:txBody>
      </p:sp>
      <p:sp>
        <p:nvSpPr>
          <p:cNvPr id="62501" name="Line 71"/>
          <p:cNvSpPr>
            <a:spLocks noChangeShapeType="1"/>
          </p:cNvSpPr>
          <p:nvPr/>
        </p:nvSpPr>
        <p:spPr bwMode="auto">
          <a:xfrm>
            <a:off x="6245225" y="4976813"/>
            <a:ext cx="1712913" cy="1587"/>
          </a:xfrm>
          <a:prstGeom prst="line">
            <a:avLst/>
          </a:prstGeom>
          <a:noFill/>
          <a:ln w="36513">
            <a:solidFill>
              <a:srgbClr val="4CA72C"/>
            </a:solidFill>
            <a:round/>
            <a:headEnd/>
            <a:tailEnd/>
          </a:ln>
        </p:spPr>
        <p:txBody>
          <a:bodyPr/>
          <a:lstStyle/>
          <a:p>
            <a:endParaRPr lang="en-US"/>
          </a:p>
        </p:txBody>
      </p:sp>
      <p:sp>
        <p:nvSpPr>
          <p:cNvPr id="62502" name="Line 72"/>
          <p:cNvSpPr>
            <a:spLocks noChangeShapeType="1"/>
          </p:cNvSpPr>
          <p:nvPr/>
        </p:nvSpPr>
        <p:spPr bwMode="auto">
          <a:xfrm>
            <a:off x="6245225" y="5000625"/>
            <a:ext cx="1712913" cy="1588"/>
          </a:xfrm>
          <a:prstGeom prst="line">
            <a:avLst/>
          </a:prstGeom>
          <a:noFill/>
          <a:ln w="36513">
            <a:solidFill>
              <a:srgbClr val="50A932"/>
            </a:solidFill>
            <a:round/>
            <a:headEnd/>
            <a:tailEnd/>
          </a:ln>
        </p:spPr>
        <p:txBody>
          <a:bodyPr/>
          <a:lstStyle/>
          <a:p>
            <a:endParaRPr lang="en-US"/>
          </a:p>
        </p:txBody>
      </p:sp>
      <p:sp>
        <p:nvSpPr>
          <p:cNvPr id="62503" name="Line 73"/>
          <p:cNvSpPr>
            <a:spLocks noChangeShapeType="1"/>
          </p:cNvSpPr>
          <p:nvPr/>
        </p:nvSpPr>
        <p:spPr bwMode="auto">
          <a:xfrm>
            <a:off x="6245225" y="5026025"/>
            <a:ext cx="1712913" cy="1588"/>
          </a:xfrm>
          <a:prstGeom prst="line">
            <a:avLst/>
          </a:prstGeom>
          <a:noFill/>
          <a:ln w="36513">
            <a:solidFill>
              <a:srgbClr val="55AB37"/>
            </a:solidFill>
            <a:round/>
            <a:headEnd/>
            <a:tailEnd/>
          </a:ln>
        </p:spPr>
        <p:txBody>
          <a:bodyPr/>
          <a:lstStyle/>
          <a:p>
            <a:endParaRPr lang="en-US"/>
          </a:p>
        </p:txBody>
      </p:sp>
      <p:sp>
        <p:nvSpPr>
          <p:cNvPr id="62504" name="Line 74"/>
          <p:cNvSpPr>
            <a:spLocks noChangeShapeType="1"/>
          </p:cNvSpPr>
          <p:nvPr/>
        </p:nvSpPr>
        <p:spPr bwMode="auto">
          <a:xfrm>
            <a:off x="6245225" y="5049838"/>
            <a:ext cx="1712913" cy="1587"/>
          </a:xfrm>
          <a:prstGeom prst="line">
            <a:avLst/>
          </a:prstGeom>
          <a:noFill/>
          <a:ln w="36513">
            <a:solidFill>
              <a:srgbClr val="5AAE3D"/>
            </a:solidFill>
            <a:round/>
            <a:headEnd/>
            <a:tailEnd/>
          </a:ln>
        </p:spPr>
        <p:txBody>
          <a:bodyPr/>
          <a:lstStyle/>
          <a:p>
            <a:endParaRPr lang="en-US"/>
          </a:p>
        </p:txBody>
      </p:sp>
      <p:sp>
        <p:nvSpPr>
          <p:cNvPr id="62505" name="Line 75"/>
          <p:cNvSpPr>
            <a:spLocks noChangeShapeType="1"/>
          </p:cNvSpPr>
          <p:nvPr/>
        </p:nvSpPr>
        <p:spPr bwMode="auto">
          <a:xfrm>
            <a:off x="6245225" y="5073650"/>
            <a:ext cx="1712913" cy="1588"/>
          </a:xfrm>
          <a:prstGeom prst="line">
            <a:avLst/>
          </a:prstGeom>
          <a:noFill/>
          <a:ln w="36513">
            <a:solidFill>
              <a:srgbClr val="5FB042"/>
            </a:solidFill>
            <a:round/>
            <a:headEnd/>
            <a:tailEnd/>
          </a:ln>
        </p:spPr>
        <p:txBody>
          <a:bodyPr/>
          <a:lstStyle/>
          <a:p>
            <a:endParaRPr lang="en-US"/>
          </a:p>
        </p:txBody>
      </p:sp>
      <p:sp>
        <p:nvSpPr>
          <p:cNvPr id="62506" name="Line 76"/>
          <p:cNvSpPr>
            <a:spLocks noChangeShapeType="1"/>
          </p:cNvSpPr>
          <p:nvPr/>
        </p:nvSpPr>
        <p:spPr bwMode="auto">
          <a:xfrm>
            <a:off x="6245225" y="5099050"/>
            <a:ext cx="1712913" cy="1588"/>
          </a:xfrm>
          <a:prstGeom prst="line">
            <a:avLst/>
          </a:prstGeom>
          <a:noFill/>
          <a:ln w="36513">
            <a:solidFill>
              <a:srgbClr val="63B248"/>
            </a:solidFill>
            <a:round/>
            <a:headEnd/>
            <a:tailEnd/>
          </a:ln>
        </p:spPr>
        <p:txBody>
          <a:bodyPr/>
          <a:lstStyle/>
          <a:p>
            <a:endParaRPr lang="en-US"/>
          </a:p>
        </p:txBody>
      </p:sp>
      <p:sp>
        <p:nvSpPr>
          <p:cNvPr id="62507" name="Line 77"/>
          <p:cNvSpPr>
            <a:spLocks noChangeShapeType="1"/>
          </p:cNvSpPr>
          <p:nvPr/>
        </p:nvSpPr>
        <p:spPr bwMode="auto">
          <a:xfrm>
            <a:off x="6245225" y="5122863"/>
            <a:ext cx="1712913" cy="1587"/>
          </a:xfrm>
          <a:prstGeom prst="line">
            <a:avLst/>
          </a:prstGeom>
          <a:noFill/>
          <a:ln w="36513">
            <a:solidFill>
              <a:srgbClr val="68B54D"/>
            </a:solidFill>
            <a:round/>
            <a:headEnd/>
            <a:tailEnd/>
          </a:ln>
        </p:spPr>
        <p:txBody>
          <a:bodyPr/>
          <a:lstStyle/>
          <a:p>
            <a:endParaRPr lang="en-US"/>
          </a:p>
        </p:txBody>
      </p:sp>
      <p:sp>
        <p:nvSpPr>
          <p:cNvPr id="62508" name="Line 78"/>
          <p:cNvSpPr>
            <a:spLocks noChangeShapeType="1"/>
          </p:cNvSpPr>
          <p:nvPr/>
        </p:nvSpPr>
        <p:spPr bwMode="auto">
          <a:xfrm>
            <a:off x="6245225" y="5146675"/>
            <a:ext cx="1712913" cy="1588"/>
          </a:xfrm>
          <a:prstGeom prst="line">
            <a:avLst/>
          </a:prstGeom>
          <a:noFill/>
          <a:ln w="36513">
            <a:solidFill>
              <a:srgbClr val="6DB753"/>
            </a:solidFill>
            <a:round/>
            <a:headEnd/>
            <a:tailEnd/>
          </a:ln>
        </p:spPr>
        <p:txBody>
          <a:bodyPr/>
          <a:lstStyle/>
          <a:p>
            <a:endParaRPr lang="en-US"/>
          </a:p>
        </p:txBody>
      </p:sp>
      <p:sp>
        <p:nvSpPr>
          <p:cNvPr id="62509" name="Line 79"/>
          <p:cNvSpPr>
            <a:spLocks noChangeShapeType="1"/>
          </p:cNvSpPr>
          <p:nvPr/>
        </p:nvSpPr>
        <p:spPr bwMode="auto">
          <a:xfrm>
            <a:off x="6245225" y="5172075"/>
            <a:ext cx="1712913" cy="1588"/>
          </a:xfrm>
          <a:prstGeom prst="line">
            <a:avLst/>
          </a:prstGeom>
          <a:noFill/>
          <a:ln w="36513">
            <a:solidFill>
              <a:srgbClr val="72B959"/>
            </a:solidFill>
            <a:round/>
            <a:headEnd/>
            <a:tailEnd/>
          </a:ln>
        </p:spPr>
        <p:txBody>
          <a:bodyPr/>
          <a:lstStyle/>
          <a:p>
            <a:endParaRPr lang="en-US"/>
          </a:p>
        </p:txBody>
      </p:sp>
      <p:sp>
        <p:nvSpPr>
          <p:cNvPr id="62510" name="Line 80"/>
          <p:cNvSpPr>
            <a:spLocks noChangeShapeType="1"/>
          </p:cNvSpPr>
          <p:nvPr/>
        </p:nvSpPr>
        <p:spPr bwMode="auto">
          <a:xfrm>
            <a:off x="6245225" y="5195888"/>
            <a:ext cx="1712913" cy="1587"/>
          </a:xfrm>
          <a:prstGeom prst="line">
            <a:avLst/>
          </a:prstGeom>
          <a:noFill/>
          <a:ln w="36513">
            <a:solidFill>
              <a:srgbClr val="76BC5E"/>
            </a:solidFill>
            <a:round/>
            <a:headEnd/>
            <a:tailEnd/>
          </a:ln>
        </p:spPr>
        <p:txBody>
          <a:bodyPr/>
          <a:lstStyle/>
          <a:p>
            <a:endParaRPr lang="en-US"/>
          </a:p>
        </p:txBody>
      </p:sp>
      <p:sp>
        <p:nvSpPr>
          <p:cNvPr id="62511" name="Line 81"/>
          <p:cNvSpPr>
            <a:spLocks noChangeShapeType="1"/>
          </p:cNvSpPr>
          <p:nvPr/>
        </p:nvSpPr>
        <p:spPr bwMode="auto">
          <a:xfrm>
            <a:off x="6245225" y="5219700"/>
            <a:ext cx="1712913" cy="1588"/>
          </a:xfrm>
          <a:prstGeom prst="line">
            <a:avLst/>
          </a:prstGeom>
          <a:noFill/>
          <a:ln w="36513">
            <a:solidFill>
              <a:srgbClr val="7BBE64"/>
            </a:solidFill>
            <a:round/>
            <a:headEnd/>
            <a:tailEnd/>
          </a:ln>
        </p:spPr>
        <p:txBody>
          <a:bodyPr/>
          <a:lstStyle/>
          <a:p>
            <a:endParaRPr lang="en-US"/>
          </a:p>
        </p:txBody>
      </p:sp>
      <p:sp>
        <p:nvSpPr>
          <p:cNvPr id="62512" name="Line 82"/>
          <p:cNvSpPr>
            <a:spLocks noChangeShapeType="1"/>
          </p:cNvSpPr>
          <p:nvPr/>
        </p:nvSpPr>
        <p:spPr bwMode="auto">
          <a:xfrm>
            <a:off x="6245225" y="5243513"/>
            <a:ext cx="1712913" cy="1587"/>
          </a:xfrm>
          <a:prstGeom prst="line">
            <a:avLst/>
          </a:prstGeom>
          <a:noFill/>
          <a:ln w="36513">
            <a:solidFill>
              <a:srgbClr val="80C069"/>
            </a:solidFill>
            <a:round/>
            <a:headEnd/>
            <a:tailEnd/>
          </a:ln>
        </p:spPr>
        <p:txBody>
          <a:bodyPr/>
          <a:lstStyle/>
          <a:p>
            <a:endParaRPr lang="en-US"/>
          </a:p>
        </p:txBody>
      </p:sp>
      <p:sp>
        <p:nvSpPr>
          <p:cNvPr id="62513" name="Line 83"/>
          <p:cNvSpPr>
            <a:spLocks noChangeShapeType="1"/>
          </p:cNvSpPr>
          <p:nvPr/>
        </p:nvSpPr>
        <p:spPr bwMode="auto">
          <a:xfrm>
            <a:off x="6245225" y="5268913"/>
            <a:ext cx="1712913" cy="1587"/>
          </a:xfrm>
          <a:prstGeom prst="line">
            <a:avLst/>
          </a:prstGeom>
          <a:noFill/>
          <a:ln w="36513">
            <a:solidFill>
              <a:srgbClr val="85C36F"/>
            </a:solidFill>
            <a:round/>
            <a:headEnd/>
            <a:tailEnd/>
          </a:ln>
        </p:spPr>
        <p:txBody>
          <a:bodyPr/>
          <a:lstStyle/>
          <a:p>
            <a:endParaRPr lang="en-US"/>
          </a:p>
        </p:txBody>
      </p:sp>
      <p:sp>
        <p:nvSpPr>
          <p:cNvPr id="62514" name="Line 84"/>
          <p:cNvSpPr>
            <a:spLocks noChangeShapeType="1"/>
          </p:cNvSpPr>
          <p:nvPr/>
        </p:nvSpPr>
        <p:spPr bwMode="auto">
          <a:xfrm>
            <a:off x="6245225" y="5292725"/>
            <a:ext cx="1712913" cy="1588"/>
          </a:xfrm>
          <a:prstGeom prst="line">
            <a:avLst/>
          </a:prstGeom>
          <a:noFill/>
          <a:ln w="36513">
            <a:solidFill>
              <a:srgbClr val="89C574"/>
            </a:solidFill>
            <a:round/>
            <a:headEnd/>
            <a:tailEnd/>
          </a:ln>
        </p:spPr>
        <p:txBody>
          <a:bodyPr/>
          <a:lstStyle/>
          <a:p>
            <a:endParaRPr lang="en-US"/>
          </a:p>
        </p:txBody>
      </p:sp>
      <p:sp>
        <p:nvSpPr>
          <p:cNvPr id="62515" name="Line 85"/>
          <p:cNvSpPr>
            <a:spLocks noChangeShapeType="1"/>
          </p:cNvSpPr>
          <p:nvPr/>
        </p:nvSpPr>
        <p:spPr bwMode="auto">
          <a:xfrm>
            <a:off x="6245225" y="5316538"/>
            <a:ext cx="1712913" cy="1587"/>
          </a:xfrm>
          <a:prstGeom prst="line">
            <a:avLst/>
          </a:prstGeom>
          <a:noFill/>
          <a:ln w="36513">
            <a:solidFill>
              <a:srgbClr val="8EC77A"/>
            </a:solidFill>
            <a:round/>
            <a:headEnd/>
            <a:tailEnd/>
          </a:ln>
        </p:spPr>
        <p:txBody>
          <a:bodyPr/>
          <a:lstStyle/>
          <a:p>
            <a:endParaRPr lang="en-US"/>
          </a:p>
        </p:txBody>
      </p:sp>
      <p:sp>
        <p:nvSpPr>
          <p:cNvPr id="62516" name="Line 86"/>
          <p:cNvSpPr>
            <a:spLocks noChangeShapeType="1"/>
          </p:cNvSpPr>
          <p:nvPr/>
        </p:nvSpPr>
        <p:spPr bwMode="auto">
          <a:xfrm>
            <a:off x="6245225" y="5341938"/>
            <a:ext cx="1712913" cy="1587"/>
          </a:xfrm>
          <a:prstGeom prst="line">
            <a:avLst/>
          </a:prstGeom>
          <a:noFill/>
          <a:ln w="36513">
            <a:solidFill>
              <a:srgbClr val="93CA80"/>
            </a:solidFill>
            <a:round/>
            <a:headEnd/>
            <a:tailEnd/>
          </a:ln>
        </p:spPr>
        <p:txBody>
          <a:bodyPr/>
          <a:lstStyle/>
          <a:p>
            <a:endParaRPr lang="en-US"/>
          </a:p>
        </p:txBody>
      </p:sp>
      <p:sp>
        <p:nvSpPr>
          <p:cNvPr id="62517" name="Line 87"/>
          <p:cNvSpPr>
            <a:spLocks noChangeShapeType="1"/>
          </p:cNvSpPr>
          <p:nvPr/>
        </p:nvSpPr>
        <p:spPr bwMode="auto">
          <a:xfrm>
            <a:off x="6245225" y="5353050"/>
            <a:ext cx="1712913" cy="1588"/>
          </a:xfrm>
          <a:prstGeom prst="line">
            <a:avLst/>
          </a:prstGeom>
          <a:noFill/>
          <a:ln w="36513">
            <a:solidFill>
              <a:srgbClr val="97CC85"/>
            </a:solidFill>
            <a:round/>
            <a:headEnd/>
            <a:tailEnd/>
          </a:ln>
        </p:spPr>
        <p:txBody>
          <a:bodyPr/>
          <a:lstStyle/>
          <a:p>
            <a:endParaRPr lang="en-US"/>
          </a:p>
        </p:txBody>
      </p:sp>
      <p:sp>
        <p:nvSpPr>
          <p:cNvPr id="62518" name="Line 88"/>
          <p:cNvSpPr>
            <a:spLocks noChangeShapeType="1"/>
          </p:cNvSpPr>
          <p:nvPr/>
        </p:nvSpPr>
        <p:spPr bwMode="auto">
          <a:xfrm>
            <a:off x="6245225" y="5378450"/>
            <a:ext cx="1712913" cy="1588"/>
          </a:xfrm>
          <a:prstGeom prst="line">
            <a:avLst/>
          </a:prstGeom>
          <a:noFill/>
          <a:ln w="36513">
            <a:solidFill>
              <a:srgbClr val="9CCE8B"/>
            </a:solidFill>
            <a:round/>
            <a:headEnd/>
            <a:tailEnd/>
          </a:ln>
        </p:spPr>
        <p:txBody>
          <a:bodyPr/>
          <a:lstStyle/>
          <a:p>
            <a:endParaRPr lang="en-US"/>
          </a:p>
        </p:txBody>
      </p:sp>
      <p:sp>
        <p:nvSpPr>
          <p:cNvPr id="62519" name="Line 89"/>
          <p:cNvSpPr>
            <a:spLocks noChangeShapeType="1"/>
          </p:cNvSpPr>
          <p:nvPr/>
        </p:nvSpPr>
        <p:spPr bwMode="auto">
          <a:xfrm>
            <a:off x="6245225" y="5402263"/>
            <a:ext cx="1712913" cy="1587"/>
          </a:xfrm>
          <a:prstGeom prst="line">
            <a:avLst/>
          </a:prstGeom>
          <a:noFill/>
          <a:ln w="36513">
            <a:solidFill>
              <a:srgbClr val="A1D190"/>
            </a:solidFill>
            <a:round/>
            <a:headEnd/>
            <a:tailEnd/>
          </a:ln>
        </p:spPr>
        <p:txBody>
          <a:bodyPr/>
          <a:lstStyle/>
          <a:p>
            <a:endParaRPr lang="en-US"/>
          </a:p>
        </p:txBody>
      </p:sp>
      <p:sp>
        <p:nvSpPr>
          <p:cNvPr id="62520" name="Line 90"/>
          <p:cNvSpPr>
            <a:spLocks noChangeShapeType="1"/>
          </p:cNvSpPr>
          <p:nvPr/>
        </p:nvSpPr>
        <p:spPr bwMode="auto">
          <a:xfrm>
            <a:off x="6245225" y="5426075"/>
            <a:ext cx="1712913" cy="1588"/>
          </a:xfrm>
          <a:prstGeom prst="line">
            <a:avLst/>
          </a:prstGeom>
          <a:noFill/>
          <a:ln w="36513">
            <a:solidFill>
              <a:srgbClr val="A6D396"/>
            </a:solidFill>
            <a:round/>
            <a:headEnd/>
            <a:tailEnd/>
          </a:ln>
        </p:spPr>
        <p:txBody>
          <a:bodyPr/>
          <a:lstStyle/>
          <a:p>
            <a:endParaRPr lang="en-US"/>
          </a:p>
        </p:txBody>
      </p:sp>
      <p:sp>
        <p:nvSpPr>
          <p:cNvPr id="62521" name="Line 91"/>
          <p:cNvSpPr>
            <a:spLocks noChangeShapeType="1"/>
          </p:cNvSpPr>
          <p:nvPr/>
        </p:nvSpPr>
        <p:spPr bwMode="auto">
          <a:xfrm>
            <a:off x="6245225" y="5451475"/>
            <a:ext cx="1712913" cy="1588"/>
          </a:xfrm>
          <a:prstGeom prst="line">
            <a:avLst/>
          </a:prstGeom>
          <a:noFill/>
          <a:ln w="36513">
            <a:solidFill>
              <a:srgbClr val="AAD59B"/>
            </a:solidFill>
            <a:round/>
            <a:headEnd/>
            <a:tailEnd/>
          </a:ln>
        </p:spPr>
        <p:txBody>
          <a:bodyPr/>
          <a:lstStyle/>
          <a:p>
            <a:endParaRPr lang="en-US"/>
          </a:p>
        </p:txBody>
      </p:sp>
      <p:sp>
        <p:nvSpPr>
          <p:cNvPr id="62522" name="Line 92"/>
          <p:cNvSpPr>
            <a:spLocks noChangeShapeType="1"/>
          </p:cNvSpPr>
          <p:nvPr/>
        </p:nvSpPr>
        <p:spPr bwMode="auto">
          <a:xfrm>
            <a:off x="6245225" y="5475288"/>
            <a:ext cx="1712913" cy="1587"/>
          </a:xfrm>
          <a:prstGeom prst="line">
            <a:avLst/>
          </a:prstGeom>
          <a:noFill/>
          <a:ln w="36513">
            <a:solidFill>
              <a:srgbClr val="AFD8A1"/>
            </a:solidFill>
            <a:round/>
            <a:headEnd/>
            <a:tailEnd/>
          </a:ln>
        </p:spPr>
        <p:txBody>
          <a:bodyPr/>
          <a:lstStyle/>
          <a:p>
            <a:endParaRPr lang="en-US"/>
          </a:p>
        </p:txBody>
      </p:sp>
      <p:sp>
        <p:nvSpPr>
          <p:cNvPr id="62523" name="Line 93"/>
          <p:cNvSpPr>
            <a:spLocks noChangeShapeType="1"/>
          </p:cNvSpPr>
          <p:nvPr/>
        </p:nvSpPr>
        <p:spPr bwMode="auto">
          <a:xfrm>
            <a:off x="6245225" y="5499100"/>
            <a:ext cx="1712913" cy="1588"/>
          </a:xfrm>
          <a:prstGeom prst="line">
            <a:avLst/>
          </a:prstGeom>
          <a:noFill/>
          <a:ln w="36513">
            <a:solidFill>
              <a:srgbClr val="B4DAA6"/>
            </a:solidFill>
            <a:round/>
            <a:headEnd/>
            <a:tailEnd/>
          </a:ln>
        </p:spPr>
        <p:txBody>
          <a:bodyPr/>
          <a:lstStyle/>
          <a:p>
            <a:endParaRPr lang="en-US"/>
          </a:p>
        </p:txBody>
      </p:sp>
      <p:sp>
        <p:nvSpPr>
          <p:cNvPr id="62524" name="Line 94"/>
          <p:cNvSpPr>
            <a:spLocks noChangeShapeType="1"/>
          </p:cNvSpPr>
          <p:nvPr/>
        </p:nvSpPr>
        <p:spPr bwMode="auto">
          <a:xfrm>
            <a:off x="6245225" y="5522913"/>
            <a:ext cx="1712913" cy="1587"/>
          </a:xfrm>
          <a:prstGeom prst="line">
            <a:avLst/>
          </a:prstGeom>
          <a:noFill/>
          <a:ln w="36513">
            <a:solidFill>
              <a:srgbClr val="B9DCAC"/>
            </a:solidFill>
            <a:round/>
            <a:headEnd/>
            <a:tailEnd/>
          </a:ln>
        </p:spPr>
        <p:txBody>
          <a:bodyPr/>
          <a:lstStyle/>
          <a:p>
            <a:endParaRPr lang="en-US"/>
          </a:p>
        </p:txBody>
      </p:sp>
      <p:sp>
        <p:nvSpPr>
          <p:cNvPr id="62525" name="Line 95"/>
          <p:cNvSpPr>
            <a:spLocks noChangeShapeType="1"/>
          </p:cNvSpPr>
          <p:nvPr/>
        </p:nvSpPr>
        <p:spPr bwMode="auto">
          <a:xfrm>
            <a:off x="6245225" y="5548313"/>
            <a:ext cx="1712913" cy="1587"/>
          </a:xfrm>
          <a:prstGeom prst="line">
            <a:avLst/>
          </a:prstGeom>
          <a:noFill/>
          <a:ln w="36513">
            <a:solidFill>
              <a:srgbClr val="BDDFB2"/>
            </a:solidFill>
            <a:round/>
            <a:headEnd/>
            <a:tailEnd/>
          </a:ln>
        </p:spPr>
        <p:txBody>
          <a:bodyPr/>
          <a:lstStyle/>
          <a:p>
            <a:endParaRPr lang="en-US"/>
          </a:p>
        </p:txBody>
      </p:sp>
      <p:sp>
        <p:nvSpPr>
          <p:cNvPr id="62526" name="Line 96"/>
          <p:cNvSpPr>
            <a:spLocks noChangeShapeType="1"/>
          </p:cNvSpPr>
          <p:nvPr/>
        </p:nvSpPr>
        <p:spPr bwMode="auto">
          <a:xfrm>
            <a:off x="6245225" y="5572125"/>
            <a:ext cx="1712913" cy="1588"/>
          </a:xfrm>
          <a:prstGeom prst="line">
            <a:avLst/>
          </a:prstGeom>
          <a:noFill/>
          <a:ln w="36513">
            <a:solidFill>
              <a:srgbClr val="C2E1B7"/>
            </a:solidFill>
            <a:round/>
            <a:headEnd/>
            <a:tailEnd/>
          </a:ln>
        </p:spPr>
        <p:txBody>
          <a:bodyPr/>
          <a:lstStyle/>
          <a:p>
            <a:endParaRPr lang="en-US"/>
          </a:p>
        </p:txBody>
      </p:sp>
      <p:sp>
        <p:nvSpPr>
          <p:cNvPr id="62527" name="Line 97"/>
          <p:cNvSpPr>
            <a:spLocks noChangeShapeType="1"/>
          </p:cNvSpPr>
          <p:nvPr/>
        </p:nvSpPr>
        <p:spPr bwMode="auto">
          <a:xfrm>
            <a:off x="6245225" y="5595938"/>
            <a:ext cx="1712913" cy="1587"/>
          </a:xfrm>
          <a:prstGeom prst="line">
            <a:avLst/>
          </a:prstGeom>
          <a:noFill/>
          <a:ln w="36513">
            <a:solidFill>
              <a:srgbClr val="C7E3BD"/>
            </a:solidFill>
            <a:round/>
            <a:headEnd/>
            <a:tailEnd/>
          </a:ln>
        </p:spPr>
        <p:txBody>
          <a:bodyPr/>
          <a:lstStyle/>
          <a:p>
            <a:endParaRPr lang="en-US"/>
          </a:p>
        </p:txBody>
      </p:sp>
      <p:sp>
        <p:nvSpPr>
          <p:cNvPr id="62528" name="Line 98"/>
          <p:cNvSpPr>
            <a:spLocks noChangeShapeType="1"/>
          </p:cNvSpPr>
          <p:nvPr/>
        </p:nvSpPr>
        <p:spPr bwMode="auto">
          <a:xfrm>
            <a:off x="6245225" y="5621338"/>
            <a:ext cx="1712913" cy="1587"/>
          </a:xfrm>
          <a:prstGeom prst="line">
            <a:avLst/>
          </a:prstGeom>
          <a:noFill/>
          <a:ln w="36513">
            <a:solidFill>
              <a:srgbClr val="CBE6C2"/>
            </a:solidFill>
            <a:round/>
            <a:headEnd/>
            <a:tailEnd/>
          </a:ln>
        </p:spPr>
        <p:txBody>
          <a:bodyPr/>
          <a:lstStyle/>
          <a:p>
            <a:endParaRPr lang="en-US"/>
          </a:p>
        </p:txBody>
      </p:sp>
      <p:sp>
        <p:nvSpPr>
          <p:cNvPr id="62529" name="Line 99"/>
          <p:cNvSpPr>
            <a:spLocks noChangeShapeType="1"/>
          </p:cNvSpPr>
          <p:nvPr/>
        </p:nvSpPr>
        <p:spPr bwMode="auto">
          <a:xfrm>
            <a:off x="6245225" y="5645150"/>
            <a:ext cx="1712913" cy="1588"/>
          </a:xfrm>
          <a:prstGeom prst="line">
            <a:avLst/>
          </a:prstGeom>
          <a:noFill/>
          <a:ln w="36513">
            <a:solidFill>
              <a:srgbClr val="D0E8C8"/>
            </a:solidFill>
            <a:round/>
            <a:headEnd/>
            <a:tailEnd/>
          </a:ln>
        </p:spPr>
        <p:txBody>
          <a:bodyPr/>
          <a:lstStyle/>
          <a:p>
            <a:endParaRPr lang="en-US"/>
          </a:p>
        </p:txBody>
      </p:sp>
      <p:sp>
        <p:nvSpPr>
          <p:cNvPr id="62530" name="Line 100"/>
          <p:cNvSpPr>
            <a:spLocks noChangeShapeType="1"/>
          </p:cNvSpPr>
          <p:nvPr/>
        </p:nvSpPr>
        <p:spPr bwMode="auto">
          <a:xfrm>
            <a:off x="6245225" y="5668963"/>
            <a:ext cx="1712913" cy="1587"/>
          </a:xfrm>
          <a:prstGeom prst="line">
            <a:avLst/>
          </a:prstGeom>
          <a:noFill/>
          <a:ln w="36513">
            <a:solidFill>
              <a:srgbClr val="D5EACD"/>
            </a:solidFill>
            <a:round/>
            <a:headEnd/>
            <a:tailEnd/>
          </a:ln>
        </p:spPr>
        <p:txBody>
          <a:bodyPr/>
          <a:lstStyle/>
          <a:p>
            <a:endParaRPr lang="en-US"/>
          </a:p>
        </p:txBody>
      </p:sp>
      <p:sp>
        <p:nvSpPr>
          <p:cNvPr id="62531" name="Line 101"/>
          <p:cNvSpPr>
            <a:spLocks noChangeShapeType="1"/>
          </p:cNvSpPr>
          <p:nvPr/>
        </p:nvSpPr>
        <p:spPr bwMode="auto">
          <a:xfrm>
            <a:off x="6245225" y="5694363"/>
            <a:ext cx="1712913" cy="1587"/>
          </a:xfrm>
          <a:prstGeom prst="line">
            <a:avLst/>
          </a:prstGeom>
          <a:noFill/>
          <a:ln w="36513">
            <a:solidFill>
              <a:srgbClr val="DAEDD3"/>
            </a:solidFill>
            <a:round/>
            <a:headEnd/>
            <a:tailEnd/>
          </a:ln>
        </p:spPr>
        <p:txBody>
          <a:bodyPr/>
          <a:lstStyle/>
          <a:p>
            <a:endParaRPr lang="en-US"/>
          </a:p>
        </p:txBody>
      </p:sp>
      <p:sp>
        <p:nvSpPr>
          <p:cNvPr id="62532" name="Line 102"/>
          <p:cNvSpPr>
            <a:spLocks noChangeShapeType="1"/>
          </p:cNvSpPr>
          <p:nvPr/>
        </p:nvSpPr>
        <p:spPr bwMode="auto">
          <a:xfrm>
            <a:off x="6245225" y="5718175"/>
            <a:ext cx="1712913" cy="1588"/>
          </a:xfrm>
          <a:prstGeom prst="line">
            <a:avLst/>
          </a:prstGeom>
          <a:noFill/>
          <a:ln w="36513">
            <a:solidFill>
              <a:srgbClr val="DEEFD9"/>
            </a:solidFill>
            <a:round/>
            <a:headEnd/>
            <a:tailEnd/>
          </a:ln>
        </p:spPr>
        <p:txBody>
          <a:bodyPr/>
          <a:lstStyle/>
          <a:p>
            <a:endParaRPr lang="en-US"/>
          </a:p>
        </p:txBody>
      </p:sp>
      <p:sp>
        <p:nvSpPr>
          <p:cNvPr id="62533" name="Line 103"/>
          <p:cNvSpPr>
            <a:spLocks noChangeShapeType="1"/>
          </p:cNvSpPr>
          <p:nvPr/>
        </p:nvSpPr>
        <p:spPr bwMode="auto">
          <a:xfrm>
            <a:off x="6245225" y="5741988"/>
            <a:ext cx="1712913" cy="1587"/>
          </a:xfrm>
          <a:prstGeom prst="line">
            <a:avLst/>
          </a:prstGeom>
          <a:noFill/>
          <a:ln w="36513">
            <a:solidFill>
              <a:srgbClr val="E3F1DE"/>
            </a:solidFill>
            <a:round/>
            <a:headEnd/>
            <a:tailEnd/>
          </a:ln>
        </p:spPr>
        <p:txBody>
          <a:bodyPr/>
          <a:lstStyle/>
          <a:p>
            <a:endParaRPr lang="en-US"/>
          </a:p>
        </p:txBody>
      </p:sp>
      <p:sp>
        <p:nvSpPr>
          <p:cNvPr id="62534" name="Line 104"/>
          <p:cNvSpPr>
            <a:spLocks noChangeShapeType="1"/>
          </p:cNvSpPr>
          <p:nvPr/>
        </p:nvSpPr>
        <p:spPr bwMode="auto">
          <a:xfrm>
            <a:off x="6245225" y="5765800"/>
            <a:ext cx="1712913" cy="1588"/>
          </a:xfrm>
          <a:prstGeom prst="line">
            <a:avLst/>
          </a:prstGeom>
          <a:noFill/>
          <a:ln w="36513">
            <a:solidFill>
              <a:srgbClr val="E8F4E4"/>
            </a:solidFill>
            <a:round/>
            <a:headEnd/>
            <a:tailEnd/>
          </a:ln>
        </p:spPr>
        <p:txBody>
          <a:bodyPr/>
          <a:lstStyle/>
          <a:p>
            <a:endParaRPr lang="en-US"/>
          </a:p>
        </p:txBody>
      </p:sp>
      <p:sp>
        <p:nvSpPr>
          <p:cNvPr id="62535" name="Line 105"/>
          <p:cNvSpPr>
            <a:spLocks noChangeShapeType="1"/>
          </p:cNvSpPr>
          <p:nvPr/>
        </p:nvSpPr>
        <p:spPr bwMode="auto">
          <a:xfrm>
            <a:off x="6245225" y="5791200"/>
            <a:ext cx="1712913" cy="1588"/>
          </a:xfrm>
          <a:prstGeom prst="line">
            <a:avLst/>
          </a:prstGeom>
          <a:noFill/>
          <a:ln w="36513">
            <a:solidFill>
              <a:srgbClr val="EDF6E9"/>
            </a:solidFill>
            <a:round/>
            <a:headEnd/>
            <a:tailEnd/>
          </a:ln>
        </p:spPr>
        <p:txBody>
          <a:bodyPr/>
          <a:lstStyle/>
          <a:p>
            <a:endParaRPr lang="en-US"/>
          </a:p>
        </p:txBody>
      </p:sp>
      <p:sp>
        <p:nvSpPr>
          <p:cNvPr id="62536" name="Line 106"/>
          <p:cNvSpPr>
            <a:spLocks noChangeShapeType="1"/>
          </p:cNvSpPr>
          <p:nvPr/>
        </p:nvSpPr>
        <p:spPr bwMode="auto">
          <a:xfrm>
            <a:off x="6245225" y="5815013"/>
            <a:ext cx="1712913" cy="1587"/>
          </a:xfrm>
          <a:prstGeom prst="line">
            <a:avLst/>
          </a:prstGeom>
          <a:noFill/>
          <a:ln w="36513">
            <a:solidFill>
              <a:srgbClr val="F1F8EF"/>
            </a:solidFill>
            <a:round/>
            <a:headEnd/>
            <a:tailEnd/>
          </a:ln>
        </p:spPr>
        <p:txBody>
          <a:bodyPr/>
          <a:lstStyle/>
          <a:p>
            <a:endParaRPr lang="en-US"/>
          </a:p>
        </p:txBody>
      </p:sp>
      <p:sp>
        <p:nvSpPr>
          <p:cNvPr id="62537" name="Line 107"/>
          <p:cNvSpPr>
            <a:spLocks noChangeShapeType="1"/>
          </p:cNvSpPr>
          <p:nvPr/>
        </p:nvSpPr>
        <p:spPr bwMode="auto">
          <a:xfrm>
            <a:off x="6245225" y="5838825"/>
            <a:ext cx="1712913" cy="1588"/>
          </a:xfrm>
          <a:prstGeom prst="line">
            <a:avLst/>
          </a:prstGeom>
          <a:noFill/>
          <a:ln w="36513">
            <a:solidFill>
              <a:srgbClr val="F6FBF4"/>
            </a:solidFill>
            <a:round/>
            <a:headEnd/>
            <a:tailEnd/>
          </a:ln>
        </p:spPr>
        <p:txBody>
          <a:bodyPr/>
          <a:lstStyle/>
          <a:p>
            <a:endParaRPr lang="en-US"/>
          </a:p>
        </p:txBody>
      </p:sp>
      <p:sp>
        <p:nvSpPr>
          <p:cNvPr id="62538" name="Line 108"/>
          <p:cNvSpPr>
            <a:spLocks noChangeShapeType="1"/>
          </p:cNvSpPr>
          <p:nvPr/>
        </p:nvSpPr>
        <p:spPr bwMode="auto">
          <a:xfrm>
            <a:off x="6245225" y="5864225"/>
            <a:ext cx="1712913" cy="1588"/>
          </a:xfrm>
          <a:prstGeom prst="line">
            <a:avLst/>
          </a:prstGeom>
          <a:noFill/>
          <a:ln w="36513">
            <a:solidFill>
              <a:srgbClr val="FBFDFA"/>
            </a:solidFill>
            <a:round/>
            <a:headEnd/>
            <a:tailEnd/>
          </a:ln>
        </p:spPr>
        <p:txBody>
          <a:bodyPr/>
          <a:lstStyle/>
          <a:p>
            <a:endParaRPr lang="en-US"/>
          </a:p>
        </p:txBody>
      </p:sp>
      <p:sp>
        <p:nvSpPr>
          <p:cNvPr id="62539" name="Line 109"/>
          <p:cNvSpPr>
            <a:spLocks noChangeShapeType="1"/>
          </p:cNvSpPr>
          <p:nvPr/>
        </p:nvSpPr>
        <p:spPr bwMode="auto">
          <a:xfrm>
            <a:off x="6245225" y="5888038"/>
            <a:ext cx="1712913" cy="1587"/>
          </a:xfrm>
          <a:prstGeom prst="line">
            <a:avLst/>
          </a:prstGeom>
          <a:noFill/>
          <a:ln w="36513">
            <a:solidFill>
              <a:srgbClr val="FFFFFF"/>
            </a:solidFill>
            <a:round/>
            <a:headEnd/>
            <a:tailEnd/>
          </a:ln>
        </p:spPr>
        <p:txBody>
          <a:bodyPr/>
          <a:lstStyle/>
          <a:p>
            <a:endParaRPr lang="en-US"/>
          </a:p>
        </p:txBody>
      </p:sp>
      <p:sp>
        <p:nvSpPr>
          <p:cNvPr id="62540" name="Rectangle 110"/>
          <p:cNvSpPr>
            <a:spLocks noChangeArrowheads="1"/>
          </p:cNvSpPr>
          <p:nvPr/>
        </p:nvSpPr>
        <p:spPr bwMode="auto">
          <a:xfrm>
            <a:off x="6245225" y="4783138"/>
            <a:ext cx="1725613" cy="1141412"/>
          </a:xfrm>
          <a:prstGeom prst="rect">
            <a:avLst/>
          </a:prstGeom>
          <a:noFill/>
          <a:ln w="12700">
            <a:solidFill>
              <a:srgbClr val="000000"/>
            </a:solidFill>
            <a:miter lim="800000"/>
            <a:headEnd/>
            <a:tailEnd/>
          </a:ln>
        </p:spPr>
        <p:txBody>
          <a:bodyPr/>
          <a:lstStyle/>
          <a:p>
            <a:endParaRPr lang="en-US"/>
          </a:p>
        </p:txBody>
      </p:sp>
      <p:sp>
        <p:nvSpPr>
          <p:cNvPr id="62541" name="Rectangle 111"/>
          <p:cNvSpPr>
            <a:spLocks noChangeArrowheads="1"/>
          </p:cNvSpPr>
          <p:nvPr/>
        </p:nvSpPr>
        <p:spPr bwMode="auto">
          <a:xfrm>
            <a:off x="6245225" y="4198938"/>
            <a:ext cx="1725613" cy="584200"/>
          </a:xfrm>
          <a:prstGeom prst="rect">
            <a:avLst/>
          </a:prstGeom>
          <a:blipFill dpi="0" rotWithShape="0">
            <a:blip r:embed="rId3"/>
            <a:srcRect/>
            <a:tile tx="0" ty="0" sx="100000" sy="100000" flip="none" algn="tl"/>
          </a:blipFill>
          <a:ln w="9525">
            <a:noFill/>
            <a:miter lim="800000"/>
            <a:headEnd/>
            <a:tailEnd/>
          </a:ln>
        </p:spPr>
        <p:txBody>
          <a:bodyPr/>
          <a:lstStyle/>
          <a:p>
            <a:endParaRPr lang="en-US"/>
          </a:p>
        </p:txBody>
      </p:sp>
      <p:sp>
        <p:nvSpPr>
          <p:cNvPr id="62542" name="Rectangle 112"/>
          <p:cNvSpPr>
            <a:spLocks noChangeArrowheads="1"/>
          </p:cNvSpPr>
          <p:nvPr/>
        </p:nvSpPr>
        <p:spPr bwMode="auto">
          <a:xfrm>
            <a:off x="6245225" y="4198938"/>
            <a:ext cx="1736725" cy="595312"/>
          </a:xfrm>
          <a:prstGeom prst="rect">
            <a:avLst/>
          </a:prstGeom>
          <a:noFill/>
          <a:ln w="12700">
            <a:solidFill>
              <a:srgbClr val="000000"/>
            </a:solidFill>
            <a:miter lim="800000"/>
            <a:headEnd/>
            <a:tailEnd/>
          </a:ln>
        </p:spPr>
        <p:txBody>
          <a:bodyPr/>
          <a:lstStyle/>
          <a:p>
            <a:endParaRPr lang="en-US"/>
          </a:p>
        </p:txBody>
      </p:sp>
      <p:sp>
        <p:nvSpPr>
          <p:cNvPr id="62543" name="Freeform 113"/>
          <p:cNvSpPr>
            <a:spLocks/>
          </p:cNvSpPr>
          <p:nvPr/>
        </p:nvSpPr>
        <p:spPr bwMode="auto">
          <a:xfrm>
            <a:off x="6634163" y="5000625"/>
            <a:ext cx="133350" cy="158750"/>
          </a:xfrm>
          <a:custGeom>
            <a:avLst/>
            <a:gdLst>
              <a:gd name="T0" fmla="*/ 0 w 84"/>
              <a:gd name="T1" fmla="*/ 2147483647 h 100"/>
              <a:gd name="T2" fmla="*/ 2147483647 w 84"/>
              <a:gd name="T3" fmla="*/ 0 h 100"/>
              <a:gd name="T4" fmla="*/ 2147483647 w 84"/>
              <a:gd name="T5" fmla="*/ 2147483647 h 100"/>
              <a:gd name="T6" fmla="*/ 2147483647 w 84"/>
              <a:gd name="T7" fmla="*/ 2147483647 h 100"/>
              <a:gd name="T8" fmla="*/ 0 w 84"/>
              <a:gd name="T9" fmla="*/ 2147483647 h 100"/>
              <a:gd name="T10" fmla="*/ 0 60000 65536"/>
              <a:gd name="T11" fmla="*/ 0 60000 65536"/>
              <a:gd name="T12" fmla="*/ 0 60000 65536"/>
              <a:gd name="T13" fmla="*/ 0 60000 65536"/>
              <a:gd name="T14" fmla="*/ 0 60000 65536"/>
              <a:gd name="T15" fmla="*/ 0 w 84"/>
              <a:gd name="T16" fmla="*/ 0 h 100"/>
              <a:gd name="T17" fmla="*/ 84 w 84"/>
              <a:gd name="T18" fmla="*/ 100 h 100"/>
            </a:gdLst>
            <a:ahLst/>
            <a:cxnLst>
              <a:cxn ang="T10">
                <a:pos x="T0" y="T1"/>
              </a:cxn>
              <a:cxn ang="T11">
                <a:pos x="T2" y="T3"/>
              </a:cxn>
              <a:cxn ang="T12">
                <a:pos x="T4" y="T5"/>
              </a:cxn>
              <a:cxn ang="T13">
                <a:pos x="T6" y="T7"/>
              </a:cxn>
              <a:cxn ang="T14">
                <a:pos x="T8" y="T9"/>
              </a:cxn>
            </a:cxnLst>
            <a:rect l="T15" t="T16" r="T17" b="T18"/>
            <a:pathLst>
              <a:path w="84" h="100">
                <a:moveTo>
                  <a:pt x="0" y="69"/>
                </a:moveTo>
                <a:lnTo>
                  <a:pt x="38" y="0"/>
                </a:lnTo>
                <a:lnTo>
                  <a:pt x="84" y="31"/>
                </a:lnTo>
                <a:lnTo>
                  <a:pt x="46" y="100"/>
                </a:lnTo>
                <a:lnTo>
                  <a:pt x="0" y="69"/>
                </a:lnTo>
                <a:close/>
              </a:path>
            </a:pathLst>
          </a:custGeom>
          <a:solidFill>
            <a:srgbClr val="000000"/>
          </a:solidFill>
          <a:ln w="9525">
            <a:noFill/>
            <a:round/>
            <a:headEnd/>
            <a:tailEnd/>
          </a:ln>
        </p:spPr>
        <p:txBody>
          <a:bodyPr/>
          <a:lstStyle/>
          <a:p>
            <a:endParaRPr lang="en-US"/>
          </a:p>
        </p:txBody>
      </p:sp>
      <p:sp>
        <p:nvSpPr>
          <p:cNvPr id="62544" name="Freeform 114"/>
          <p:cNvSpPr>
            <a:spLocks/>
          </p:cNvSpPr>
          <p:nvPr/>
        </p:nvSpPr>
        <p:spPr bwMode="auto">
          <a:xfrm>
            <a:off x="6694488" y="4903788"/>
            <a:ext cx="146050" cy="146050"/>
          </a:xfrm>
          <a:custGeom>
            <a:avLst/>
            <a:gdLst>
              <a:gd name="T0" fmla="*/ 0 w 92"/>
              <a:gd name="T1" fmla="*/ 2147483647 h 92"/>
              <a:gd name="T2" fmla="*/ 2147483647 w 92"/>
              <a:gd name="T3" fmla="*/ 0 h 92"/>
              <a:gd name="T4" fmla="*/ 2147483647 w 92"/>
              <a:gd name="T5" fmla="*/ 2147483647 h 92"/>
              <a:gd name="T6" fmla="*/ 2147483647 w 92"/>
              <a:gd name="T7" fmla="*/ 2147483647 h 92"/>
              <a:gd name="T8" fmla="*/ 0 w 92"/>
              <a:gd name="T9" fmla="*/ 2147483647 h 92"/>
              <a:gd name="T10" fmla="*/ 0 60000 65536"/>
              <a:gd name="T11" fmla="*/ 0 60000 65536"/>
              <a:gd name="T12" fmla="*/ 0 60000 65536"/>
              <a:gd name="T13" fmla="*/ 0 60000 65536"/>
              <a:gd name="T14" fmla="*/ 0 60000 65536"/>
              <a:gd name="T15" fmla="*/ 0 w 92"/>
              <a:gd name="T16" fmla="*/ 0 h 92"/>
              <a:gd name="T17" fmla="*/ 92 w 92"/>
              <a:gd name="T18" fmla="*/ 92 h 92"/>
            </a:gdLst>
            <a:ahLst/>
            <a:cxnLst>
              <a:cxn ang="T10">
                <a:pos x="T0" y="T1"/>
              </a:cxn>
              <a:cxn ang="T11">
                <a:pos x="T2" y="T3"/>
              </a:cxn>
              <a:cxn ang="T12">
                <a:pos x="T4" y="T5"/>
              </a:cxn>
              <a:cxn ang="T13">
                <a:pos x="T6" y="T7"/>
              </a:cxn>
              <a:cxn ang="T14">
                <a:pos x="T8" y="T9"/>
              </a:cxn>
            </a:cxnLst>
            <a:rect l="T15" t="T16" r="T17" b="T18"/>
            <a:pathLst>
              <a:path w="92" h="92">
                <a:moveTo>
                  <a:pt x="0" y="61"/>
                </a:moveTo>
                <a:lnTo>
                  <a:pt x="62" y="0"/>
                </a:lnTo>
                <a:lnTo>
                  <a:pt x="92" y="46"/>
                </a:lnTo>
                <a:lnTo>
                  <a:pt x="46" y="92"/>
                </a:lnTo>
                <a:lnTo>
                  <a:pt x="0" y="61"/>
                </a:lnTo>
                <a:close/>
              </a:path>
            </a:pathLst>
          </a:custGeom>
          <a:solidFill>
            <a:srgbClr val="000000"/>
          </a:solidFill>
          <a:ln w="9525">
            <a:noFill/>
            <a:round/>
            <a:headEnd/>
            <a:tailEnd/>
          </a:ln>
        </p:spPr>
        <p:txBody>
          <a:bodyPr/>
          <a:lstStyle/>
          <a:p>
            <a:endParaRPr lang="en-US"/>
          </a:p>
        </p:txBody>
      </p:sp>
      <p:sp>
        <p:nvSpPr>
          <p:cNvPr id="62545" name="Freeform 115"/>
          <p:cNvSpPr>
            <a:spLocks/>
          </p:cNvSpPr>
          <p:nvPr/>
        </p:nvSpPr>
        <p:spPr bwMode="auto">
          <a:xfrm>
            <a:off x="6792913" y="4856163"/>
            <a:ext cx="169862" cy="120650"/>
          </a:xfrm>
          <a:custGeom>
            <a:avLst/>
            <a:gdLst>
              <a:gd name="T0" fmla="*/ 0 w 107"/>
              <a:gd name="T1" fmla="*/ 2147483647 h 76"/>
              <a:gd name="T2" fmla="*/ 2147483647 w 107"/>
              <a:gd name="T3" fmla="*/ 0 h 76"/>
              <a:gd name="T4" fmla="*/ 2147483647 w 107"/>
              <a:gd name="T5" fmla="*/ 2147483647 h 76"/>
              <a:gd name="T6" fmla="*/ 2147483647 w 107"/>
              <a:gd name="T7" fmla="*/ 2147483647 h 76"/>
              <a:gd name="T8" fmla="*/ 0 w 107"/>
              <a:gd name="T9" fmla="*/ 2147483647 h 76"/>
              <a:gd name="T10" fmla="*/ 0 60000 65536"/>
              <a:gd name="T11" fmla="*/ 0 60000 65536"/>
              <a:gd name="T12" fmla="*/ 0 60000 65536"/>
              <a:gd name="T13" fmla="*/ 0 60000 65536"/>
              <a:gd name="T14" fmla="*/ 0 60000 65536"/>
              <a:gd name="T15" fmla="*/ 0 w 107"/>
              <a:gd name="T16" fmla="*/ 0 h 76"/>
              <a:gd name="T17" fmla="*/ 107 w 107"/>
              <a:gd name="T18" fmla="*/ 76 h 76"/>
            </a:gdLst>
            <a:ahLst/>
            <a:cxnLst>
              <a:cxn ang="T10">
                <a:pos x="T0" y="T1"/>
              </a:cxn>
              <a:cxn ang="T11">
                <a:pos x="T2" y="T3"/>
              </a:cxn>
              <a:cxn ang="T12">
                <a:pos x="T4" y="T5"/>
              </a:cxn>
              <a:cxn ang="T13">
                <a:pos x="T6" y="T7"/>
              </a:cxn>
              <a:cxn ang="T14">
                <a:pos x="T8" y="T9"/>
              </a:cxn>
            </a:cxnLst>
            <a:rect l="T15" t="T16" r="T17" b="T18"/>
            <a:pathLst>
              <a:path w="107" h="76">
                <a:moveTo>
                  <a:pt x="0" y="30"/>
                </a:moveTo>
                <a:lnTo>
                  <a:pt x="99" y="0"/>
                </a:lnTo>
                <a:lnTo>
                  <a:pt x="107" y="53"/>
                </a:lnTo>
                <a:lnTo>
                  <a:pt x="30" y="76"/>
                </a:lnTo>
                <a:lnTo>
                  <a:pt x="0" y="30"/>
                </a:lnTo>
                <a:close/>
              </a:path>
            </a:pathLst>
          </a:custGeom>
          <a:solidFill>
            <a:srgbClr val="000000"/>
          </a:solidFill>
          <a:ln w="9525">
            <a:noFill/>
            <a:round/>
            <a:headEnd/>
            <a:tailEnd/>
          </a:ln>
        </p:spPr>
        <p:txBody>
          <a:bodyPr/>
          <a:lstStyle/>
          <a:p>
            <a:endParaRPr lang="en-US"/>
          </a:p>
        </p:txBody>
      </p:sp>
      <p:sp>
        <p:nvSpPr>
          <p:cNvPr id="62546" name="Freeform 116"/>
          <p:cNvSpPr>
            <a:spLocks/>
          </p:cNvSpPr>
          <p:nvPr/>
        </p:nvSpPr>
        <p:spPr bwMode="auto">
          <a:xfrm>
            <a:off x="6950075" y="4830763"/>
            <a:ext cx="182563" cy="109537"/>
          </a:xfrm>
          <a:custGeom>
            <a:avLst/>
            <a:gdLst>
              <a:gd name="T0" fmla="*/ 0 w 115"/>
              <a:gd name="T1" fmla="*/ 2147483647 h 69"/>
              <a:gd name="T2" fmla="*/ 2147483647 w 115"/>
              <a:gd name="T3" fmla="*/ 0 h 69"/>
              <a:gd name="T4" fmla="*/ 2147483647 w 115"/>
              <a:gd name="T5" fmla="*/ 2147483647 h 69"/>
              <a:gd name="T6" fmla="*/ 2147483647 w 115"/>
              <a:gd name="T7" fmla="*/ 2147483647 h 69"/>
              <a:gd name="T8" fmla="*/ 0 w 115"/>
              <a:gd name="T9" fmla="*/ 2147483647 h 69"/>
              <a:gd name="T10" fmla="*/ 0 60000 65536"/>
              <a:gd name="T11" fmla="*/ 0 60000 65536"/>
              <a:gd name="T12" fmla="*/ 0 60000 65536"/>
              <a:gd name="T13" fmla="*/ 0 60000 65536"/>
              <a:gd name="T14" fmla="*/ 0 60000 65536"/>
              <a:gd name="T15" fmla="*/ 0 w 115"/>
              <a:gd name="T16" fmla="*/ 0 h 69"/>
              <a:gd name="T17" fmla="*/ 115 w 115"/>
              <a:gd name="T18" fmla="*/ 69 h 69"/>
            </a:gdLst>
            <a:ahLst/>
            <a:cxnLst>
              <a:cxn ang="T10">
                <a:pos x="T0" y="T1"/>
              </a:cxn>
              <a:cxn ang="T11">
                <a:pos x="T2" y="T3"/>
              </a:cxn>
              <a:cxn ang="T12">
                <a:pos x="T4" y="T5"/>
              </a:cxn>
              <a:cxn ang="T13">
                <a:pos x="T6" y="T7"/>
              </a:cxn>
              <a:cxn ang="T14">
                <a:pos x="T8" y="T9"/>
              </a:cxn>
            </a:cxnLst>
            <a:rect l="T15" t="T16" r="T17" b="T18"/>
            <a:pathLst>
              <a:path w="115" h="69">
                <a:moveTo>
                  <a:pt x="0" y="16"/>
                </a:moveTo>
                <a:lnTo>
                  <a:pt x="107" y="0"/>
                </a:lnTo>
                <a:lnTo>
                  <a:pt x="115" y="54"/>
                </a:lnTo>
                <a:lnTo>
                  <a:pt x="8" y="69"/>
                </a:lnTo>
                <a:lnTo>
                  <a:pt x="0" y="16"/>
                </a:lnTo>
                <a:close/>
              </a:path>
            </a:pathLst>
          </a:custGeom>
          <a:solidFill>
            <a:srgbClr val="000000"/>
          </a:solidFill>
          <a:ln w="9525">
            <a:noFill/>
            <a:round/>
            <a:headEnd/>
            <a:tailEnd/>
          </a:ln>
        </p:spPr>
        <p:txBody>
          <a:bodyPr/>
          <a:lstStyle/>
          <a:p>
            <a:endParaRPr lang="en-US"/>
          </a:p>
        </p:txBody>
      </p:sp>
      <p:sp>
        <p:nvSpPr>
          <p:cNvPr id="62547" name="Freeform 117"/>
          <p:cNvSpPr>
            <a:spLocks/>
          </p:cNvSpPr>
          <p:nvPr/>
        </p:nvSpPr>
        <p:spPr bwMode="auto">
          <a:xfrm>
            <a:off x="7107238" y="4830763"/>
            <a:ext cx="231775" cy="122237"/>
          </a:xfrm>
          <a:custGeom>
            <a:avLst/>
            <a:gdLst>
              <a:gd name="T0" fmla="*/ 2147483647 w 146"/>
              <a:gd name="T1" fmla="*/ 0 h 77"/>
              <a:gd name="T2" fmla="*/ 2147483647 w 146"/>
              <a:gd name="T3" fmla="*/ 2147483647 h 77"/>
              <a:gd name="T4" fmla="*/ 2147483647 w 146"/>
              <a:gd name="T5" fmla="*/ 2147483647 h 77"/>
              <a:gd name="T6" fmla="*/ 0 w 146"/>
              <a:gd name="T7" fmla="*/ 2147483647 h 77"/>
              <a:gd name="T8" fmla="*/ 2147483647 w 146"/>
              <a:gd name="T9" fmla="*/ 0 h 77"/>
              <a:gd name="T10" fmla="*/ 0 60000 65536"/>
              <a:gd name="T11" fmla="*/ 0 60000 65536"/>
              <a:gd name="T12" fmla="*/ 0 60000 65536"/>
              <a:gd name="T13" fmla="*/ 0 60000 65536"/>
              <a:gd name="T14" fmla="*/ 0 60000 65536"/>
              <a:gd name="T15" fmla="*/ 0 w 146"/>
              <a:gd name="T16" fmla="*/ 0 h 77"/>
              <a:gd name="T17" fmla="*/ 146 w 146"/>
              <a:gd name="T18" fmla="*/ 77 h 77"/>
            </a:gdLst>
            <a:ahLst/>
            <a:cxnLst>
              <a:cxn ang="T10">
                <a:pos x="T0" y="T1"/>
              </a:cxn>
              <a:cxn ang="T11">
                <a:pos x="T2" y="T3"/>
              </a:cxn>
              <a:cxn ang="T12">
                <a:pos x="T4" y="T5"/>
              </a:cxn>
              <a:cxn ang="T13">
                <a:pos x="T6" y="T7"/>
              </a:cxn>
              <a:cxn ang="T14">
                <a:pos x="T8" y="T9"/>
              </a:cxn>
            </a:cxnLst>
            <a:rect l="T15" t="T16" r="T17" b="T18"/>
            <a:pathLst>
              <a:path w="146" h="77">
                <a:moveTo>
                  <a:pt x="8" y="0"/>
                </a:moveTo>
                <a:lnTo>
                  <a:pt x="146" y="23"/>
                </a:lnTo>
                <a:lnTo>
                  <a:pt x="138" y="77"/>
                </a:lnTo>
                <a:lnTo>
                  <a:pt x="0" y="54"/>
                </a:lnTo>
                <a:lnTo>
                  <a:pt x="8" y="0"/>
                </a:lnTo>
                <a:close/>
              </a:path>
            </a:pathLst>
          </a:custGeom>
          <a:solidFill>
            <a:srgbClr val="000000"/>
          </a:solidFill>
          <a:ln w="9525">
            <a:noFill/>
            <a:round/>
            <a:headEnd/>
            <a:tailEnd/>
          </a:ln>
        </p:spPr>
        <p:txBody>
          <a:bodyPr/>
          <a:lstStyle/>
          <a:p>
            <a:endParaRPr lang="en-US"/>
          </a:p>
        </p:txBody>
      </p:sp>
      <p:sp>
        <p:nvSpPr>
          <p:cNvPr id="62548" name="Freeform 118"/>
          <p:cNvSpPr>
            <a:spLocks/>
          </p:cNvSpPr>
          <p:nvPr/>
        </p:nvSpPr>
        <p:spPr bwMode="auto">
          <a:xfrm>
            <a:off x="7326313" y="4867275"/>
            <a:ext cx="266700" cy="182563"/>
          </a:xfrm>
          <a:custGeom>
            <a:avLst/>
            <a:gdLst>
              <a:gd name="T0" fmla="*/ 2147483647 w 168"/>
              <a:gd name="T1" fmla="*/ 0 h 115"/>
              <a:gd name="T2" fmla="*/ 2147483647 w 168"/>
              <a:gd name="T3" fmla="*/ 2147483647 h 115"/>
              <a:gd name="T4" fmla="*/ 2147483647 w 168"/>
              <a:gd name="T5" fmla="*/ 2147483647 h 115"/>
              <a:gd name="T6" fmla="*/ 0 w 168"/>
              <a:gd name="T7" fmla="*/ 2147483647 h 115"/>
              <a:gd name="T8" fmla="*/ 2147483647 w 168"/>
              <a:gd name="T9" fmla="*/ 0 h 115"/>
              <a:gd name="T10" fmla="*/ 0 60000 65536"/>
              <a:gd name="T11" fmla="*/ 0 60000 65536"/>
              <a:gd name="T12" fmla="*/ 0 60000 65536"/>
              <a:gd name="T13" fmla="*/ 0 60000 65536"/>
              <a:gd name="T14" fmla="*/ 0 60000 65536"/>
              <a:gd name="T15" fmla="*/ 0 w 168"/>
              <a:gd name="T16" fmla="*/ 0 h 115"/>
              <a:gd name="T17" fmla="*/ 168 w 168"/>
              <a:gd name="T18" fmla="*/ 115 h 115"/>
            </a:gdLst>
            <a:ahLst/>
            <a:cxnLst>
              <a:cxn ang="T10">
                <a:pos x="T0" y="T1"/>
              </a:cxn>
              <a:cxn ang="T11">
                <a:pos x="T2" y="T3"/>
              </a:cxn>
              <a:cxn ang="T12">
                <a:pos x="T4" y="T5"/>
              </a:cxn>
              <a:cxn ang="T13">
                <a:pos x="T6" y="T7"/>
              </a:cxn>
              <a:cxn ang="T14">
                <a:pos x="T8" y="T9"/>
              </a:cxn>
            </a:cxnLst>
            <a:rect l="T15" t="T16" r="T17" b="T18"/>
            <a:pathLst>
              <a:path w="168" h="115">
                <a:moveTo>
                  <a:pt x="8" y="0"/>
                </a:moveTo>
                <a:lnTo>
                  <a:pt x="168" y="69"/>
                </a:lnTo>
                <a:lnTo>
                  <a:pt x="138" y="115"/>
                </a:lnTo>
                <a:lnTo>
                  <a:pt x="0" y="54"/>
                </a:lnTo>
                <a:lnTo>
                  <a:pt x="8" y="0"/>
                </a:lnTo>
                <a:close/>
              </a:path>
            </a:pathLst>
          </a:custGeom>
          <a:solidFill>
            <a:srgbClr val="000000"/>
          </a:solidFill>
          <a:ln w="9525">
            <a:noFill/>
            <a:round/>
            <a:headEnd/>
            <a:tailEnd/>
          </a:ln>
        </p:spPr>
        <p:txBody>
          <a:bodyPr/>
          <a:lstStyle/>
          <a:p>
            <a:endParaRPr lang="en-US"/>
          </a:p>
        </p:txBody>
      </p:sp>
      <p:sp>
        <p:nvSpPr>
          <p:cNvPr id="62549" name="Freeform 119"/>
          <p:cNvSpPr>
            <a:spLocks/>
          </p:cNvSpPr>
          <p:nvPr/>
        </p:nvSpPr>
        <p:spPr bwMode="auto">
          <a:xfrm>
            <a:off x="7545388" y="4976813"/>
            <a:ext cx="146050" cy="133350"/>
          </a:xfrm>
          <a:custGeom>
            <a:avLst/>
            <a:gdLst>
              <a:gd name="T0" fmla="*/ 2147483647 w 92"/>
              <a:gd name="T1" fmla="*/ 0 h 84"/>
              <a:gd name="T2" fmla="*/ 2147483647 w 92"/>
              <a:gd name="T3" fmla="*/ 2147483647 h 84"/>
              <a:gd name="T4" fmla="*/ 2147483647 w 92"/>
              <a:gd name="T5" fmla="*/ 2147483647 h 84"/>
              <a:gd name="T6" fmla="*/ 0 w 92"/>
              <a:gd name="T7" fmla="*/ 2147483647 h 84"/>
              <a:gd name="T8" fmla="*/ 2147483647 w 92"/>
              <a:gd name="T9" fmla="*/ 0 h 84"/>
              <a:gd name="T10" fmla="*/ 0 60000 65536"/>
              <a:gd name="T11" fmla="*/ 0 60000 65536"/>
              <a:gd name="T12" fmla="*/ 0 60000 65536"/>
              <a:gd name="T13" fmla="*/ 0 60000 65536"/>
              <a:gd name="T14" fmla="*/ 0 60000 65536"/>
              <a:gd name="T15" fmla="*/ 0 w 92"/>
              <a:gd name="T16" fmla="*/ 0 h 84"/>
              <a:gd name="T17" fmla="*/ 92 w 92"/>
              <a:gd name="T18" fmla="*/ 84 h 84"/>
            </a:gdLst>
            <a:ahLst/>
            <a:cxnLst>
              <a:cxn ang="T10">
                <a:pos x="T0" y="T1"/>
              </a:cxn>
              <a:cxn ang="T11">
                <a:pos x="T2" y="T3"/>
              </a:cxn>
              <a:cxn ang="T12">
                <a:pos x="T4" y="T5"/>
              </a:cxn>
              <a:cxn ang="T13">
                <a:pos x="T6" y="T7"/>
              </a:cxn>
              <a:cxn ang="T14">
                <a:pos x="T8" y="T9"/>
              </a:cxn>
            </a:cxnLst>
            <a:rect l="T15" t="T16" r="T17" b="T18"/>
            <a:pathLst>
              <a:path w="92" h="84">
                <a:moveTo>
                  <a:pt x="30" y="0"/>
                </a:moveTo>
                <a:lnTo>
                  <a:pt x="92" y="46"/>
                </a:lnTo>
                <a:lnTo>
                  <a:pt x="53" y="84"/>
                </a:lnTo>
                <a:lnTo>
                  <a:pt x="0" y="46"/>
                </a:lnTo>
                <a:lnTo>
                  <a:pt x="30" y="0"/>
                </a:lnTo>
                <a:close/>
              </a:path>
            </a:pathLst>
          </a:custGeom>
          <a:solidFill>
            <a:srgbClr val="000000"/>
          </a:solidFill>
          <a:ln w="9525">
            <a:noFill/>
            <a:round/>
            <a:headEnd/>
            <a:tailEnd/>
          </a:ln>
        </p:spPr>
        <p:txBody>
          <a:bodyPr/>
          <a:lstStyle/>
          <a:p>
            <a:endParaRPr lang="en-US"/>
          </a:p>
        </p:txBody>
      </p:sp>
      <p:sp>
        <p:nvSpPr>
          <p:cNvPr id="62550" name="Freeform 120"/>
          <p:cNvSpPr>
            <a:spLocks/>
          </p:cNvSpPr>
          <p:nvPr/>
        </p:nvSpPr>
        <p:spPr bwMode="auto">
          <a:xfrm>
            <a:off x="7629525" y="5049838"/>
            <a:ext cx="146050" cy="133350"/>
          </a:xfrm>
          <a:custGeom>
            <a:avLst/>
            <a:gdLst>
              <a:gd name="T0" fmla="*/ 2147483647 w 92"/>
              <a:gd name="T1" fmla="*/ 0 h 84"/>
              <a:gd name="T2" fmla="*/ 2147483647 w 92"/>
              <a:gd name="T3" fmla="*/ 2147483647 h 84"/>
              <a:gd name="T4" fmla="*/ 2147483647 w 92"/>
              <a:gd name="T5" fmla="*/ 2147483647 h 84"/>
              <a:gd name="T6" fmla="*/ 0 w 92"/>
              <a:gd name="T7" fmla="*/ 2147483647 h 84"/>
              <a:gd name="T8" fmla="*/ 2147483647 w 92"/>
              <a:gd name="T9" fmla="*/ 0 h 84"/>
              <a:gd name="T10" fmla="*/ 0 60000 65536"/>
              <a:gd name="T11" fmla="*/ 0 60000 65536"/>
              <a:gd name="T12" fmla="*/ 0 60000 65536"/>
              <a:gd name="T13" fmla="*/ 0 60000 65536"/>
              <a:gd name="T14" fmla="*/ 0 60000 65536"/>
              <a:gd name="T15" fmla="*/ 0 w 92"/>
              <a:gd name="T16" fmla="*/ 0 h 84"/>
              <a:gd name="T17" fmla="*/ 92 w 92"/>
              <a:gd name="T18" fmla="*/ 84 h 84"/>
            </a:gdLst>
            <a:ahLst/>
            <a:cxnLst>
              <a:cxn ang="T10">
                <a:pos x="T0" y="T1"/>
              </a:cxn>
              <a:cxn ang="T11">
                <a:pos x="T2" y="T3"/>
              </a:cxn>
              <a:cxn ang="T12">
                <a:pos x="T4" y="T5"/>
              </a:cxn>
              <a:cxn ang="T13">
                <a:pos x="T6" y="T7"/>
              </a:cxn>
              <a:cxn ang="T14">
                <a:pos x="T8" y="T9"/>
              </a:cxn>
            </a:cxnLst>
            <a:rect l="T15" t="T16" r="T17" b="T18"/>
            <a:pathLst>
              <a:path w="92" h="84">
                <a:moveTo>
                  <a:pt x="39" y="0"/>
                </a:moveTo>
                <a:lnTo>
                  <a:pt x="92" y="46"/>
                </a:lnTo>
                <a:lnTo>
                  <a:pt x="54" y="84"/>
                </a:lnTo>
                <a:lnTo>
                  <a:pt x="0" y="38"/>
                </a:lnTo>
                <a:lnTo>
                  <a:pt x="39" y="0"/>
                </a:lnTo>
                <a:close/>
              </a:path>
            </a:pathLst>
          </a:custGeom>
          <a:solidFill>
            <a:srgbClr val="000000"/>
          </a:solidFill>
          <a:ln w="9525">
            <a:noFill/>
            <a:round/>
            <a:headEnd/>
            <a:tailEnd/>
          </a:ln>
        </p:spPr>
        <p:txBody>
          <a:bodyPr/>
          <a:lstStyle/>
          <a:p>
            <a:endParaRPr lang="en-US"/>
          </a:p>
        </p:txBody>
      </p:sp>
      <p:sp>
        <p:nvSpPr>
          <p:cNvPr id="62551" name="Freeform 121"/>
          <p:cNvSpPr>
            <a:spLocks/>
          </p:cNvSpPr>
          <p:nvPr/>
        </p:nvSpPr>
        <p:spPr bwMode="auto">
          <a:xfrm>
            <a:off x="7715250" y="5122863"/>
            <a:ext cx="120650" cy="120650"/>
          </a:xfrm>
          <a:custGeom>
            <a:avLst/>
            <a:gdLst>
              <a:gd name="T0" fmla="*/ 2147483647 w 76"/>
              <a:gd name="T1" fmla="*/ 0 h 76"/>
              <a:gd name="T2" fmla="*/ 2147483647 w 76"/>
              <a:gd name="T3" fmla="*/ 2147483647 h 76"/>
              <a:gd name="T4" fmla="*/ 2147483647 w 76"/>
              <a:gd name="T5" fmla="*/ 2147483647 h 76"/>
              <a:gd name="T6" fmla="*/ 0 w 76"/>
              <a:gd name="T7" fmla="*/ 2147483647 h 76"/>
              <a:gd name="T8" fmla="*/ 2147483647 w 76"/>
              <a:gd name="T9" fmla="*/ 0 h 76"/>
              <a:gd name="T10" fmla="*/ 0 60000 65536"/>
              <a:gd name="T11" fmla="*/ 0 60000 65536"/>
              <a:gd name="T12" fmla="*/ 0 60000 65536"/>
              <a:gd name="T13" fmla="*/ 0 60000 65536"/>
              <a:gd name="T14" fmla="*/ 0 60000 65536"/>
              <a:gd name="T15" fmla="*/ 0 w 76"/>
              <a:gd name="T16" fmla="*/ 0 h 76"/>
              <a:gd name="T17" fmla="*/ 76 w 76"/>
              <a:gd name="T18" fmla="*/ 76 h 76"/>
            </a:gdLst>
            <a:ahLst/>
            <a:cxnLst>
              <a:cxn ang="T10">
                <a:pos x="T0" y="T1"/>
              </a:cxn>
              <a:cxn ang="T11">
                <a:pos x="T2" y="T3"/>
              </a:cxn>
              <a:cxn ang="T12">
                <a:pos x="T4" y="T5"/>
              </a:cxn>
              <a:cxn ang="T13">
                <a:pos x="T6" y="T7"/>
              </a:cxn>
              <a:cxn ang="T14">
                <a:pos x="T8" y="T9"/>
              </a:cxn>
            </a:cxnLst>
            <a:rect l="T15" t="T16" r="T17" b="T18"/>
            <a:pathLst>
              <a:path w="76" h="76">
                <a:moveTo>
                  <a:pt x="38" y="0"/>
                </a:moveTo>
                <a:lnTo>
                  <a:pt x="76" y="46"/>
                </a:lnTo>
                <a:lnTo>
                  <a:pt x="31" y="76"/>
                </a:lnTo>
                <a:lnTo>
                  <a:pt x="0" y="38"/>
                </a:lnTo>
                <a:lnTo>
                  <a:pt x="38" y="0"/>
                </a:lnTo>
                <a:close/>
              </a:path>
            </a:pathLst>
          </a:custGeom>
          <a:solidFill>
            <a:srgbClr val="000000"/>
          </a:solidFill>
          <a:ln w="9525">
            <a:noFill/>
            <a:round/>
            <a:headEnd/>
            <a:tailEnd/>
          </a:ln>
        </p:spPr>
        <p:txBody>
          <a:bodyPr/>
          <a:lstStyle/>
          <a:p>
            <a:endParaRPr lang="en-US"/>
          </a:p>
        </p:txBody>
      </p:sp>
      <p:sp>
        <p:nvSpPr>
          <p:cNvPr id="62552" name="Freeform 122"/>
          <p:cNvSpPr>
            <a:spLocks/>
          </p:cNvSpPr>
          <p:nvPr/>
        </p:nvSpPr>
        <p:spPr bwMode="auto">
          <a:xfrm>
            <a:off x="7764463" y="5195888"/>
            <a:ext cx="96837" cy="120650"/>
          </a:xfrm>
          <a:custGeom>
            <a:avLst/>
            <a:gdLst>
              <a:gd name="T0" fmla="*/ 2147483647 w 61"/>
              <a:gd name="T1" fmla="*/ 0 h 76"/>
              <a:gd name="T2" fmla="*/ 2147483647 w 61"/>
              <a:gd name="T3" fmla="*/ 2147483647 h 76"/>
              <a:gd name="T4" fmla="*/ 2147483647 w 61"/>
              <a:gd name="T5" fmla="*/ 2147483647 h 76"/>
              <a:gd name="T6" fmla="*/ 0 w 61"/>
              <a:gd name="T7" fmla="*/ 2147483647 h 76"/>
              <a:gd name="T8" fmla="*/ 2147483647 w 61"/>
              <a:gd name="T9" fmla="*/ 0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45" y="0"/>
                </a:moveTo>
                <a:lnTo>
                  <a:pt x="61" y="69"/>
                </a:lnTo>
                <a:lnTo>
                  <a:pt x="7" y="76"/>
                </a:lnTo>
                <a:lnTo>
                  <a:pt x="0" y="30"/>
                </a:lnTo>
                <a:lnTo>
                  <a:pt x="45" y="0"/>
                </a:lnTo>
                <a:close/>
              </a:path>
            </a:pathLst>
          </a:custGeom>
          <a:solidFill>
            <a:srgbClr val="000000"/>
          </a:solidFill>
          <a:ln w="9525">
            <a:noFill/>
            <a:round/>
            <a:headEnd/>
            <a:tailEnd/>
          </a:ln>
        </p:spPr>
        <p:txBody>
          <a:bodyPr/>
          <a:lstStyle/>
          <a:p>
            <a:endParaRPr lang="en-US"/>
          </a:p>
        </p:txBody>
      </p:sp>
      <p:sp>
        <p:nvSpPr>
          <p:cNvPr id="62553" name="Freeform 123"/>
          <p:cNvSpPr>
            <a:spLocks/>
          </p:cNvSpPr>
          <p:nvPr/>
        </p:nvSpPr>
        <p:spPr bwMode="auto">
          <a:xfrm>
            <a:off x="7107238" y="4830763"/>
            <a:ext cx="25400" cy="85725"/>
          </a:xfrm>
          <a:custGeom>
            <a:avLst/>
            <a:gdLst>
              <a:gd name="T0" fmla="*/ 2147483647 w 16"/>
              <a:gd name="T1" fmla="*/ 0 h 54"/>
              <a:gd name="T2" fmla="*/ 2147483647 w 16"/>
              <a:gd name="T3" fmla="*/ 0 h 54"/>
              <a:gd name="T4" fmla="*/ 2147483647 w 16"/>
              <a:gd name="T5" fmla="*/ 2147483647 h 54"/>
              <a:gd name="T6" fmla="*/ 0 w 16"/>
              <a:gd name="T7" fmla="*/ 2147483647 h 54"/>
              <a:gd name="T8" fmla="*/ 2147483647 w 16"/>
              <a:gd name="T9" fmla="*/ 0 h 54"/>
              <a:gd name="T10" fmla="*/ 0 60000 65536"/>
              <a:gd name="T11" fmla="*/ 0 60000 65536"/>
              <a:gd name="T12" fmla="*/ 0 60000 65536"/>
              <a:gd name="T13" fmla="*/ 0 60000 65536"/>
              <a:gd name="T14" fmla="*/ 0 60000 65536"/>
              <a:gd name="T15" fmla="*/ 0 w 16"/>
              <a:gd name="T16" fmla="*/ 0 h 54"/>
              <a:gd name="T17" fmla="*/ 16 w 16"/>
              <a:gd name="T18" fmla="*/ 54 h 54"/>
            </a:gdLst>
            <a:ahLst/>
            <a:cxnLst>
              <a:cxn ang="T10">
                <a:pos x="T0" y="T1"/>
              </a:cxn>
              <a:cxn ang="T11">
                <a:pos x="T2" y="T3"/>
              </a:cxn>
              <a:cxn ang="T12">
                <a:pos x="T4" y="T5"/>
              </a:cxn>
              <a:cxn ang="T13">
                <a:pos x="T6" y="T7"/>
              </a:cxn>
              <a:cxn ang="T14">
                <a:pos x="T8" y="T9"/>
              </a:cxn>
            </a:cxnLst>
            <a:rect l="T15" t="T16" r="T17" b="T18"/>
            <a:pathLst>
              <a:path w="16" h="54">
                <a:moveTo>
                  <a:pt x="8" y="0"/>
                </a:moveTo>
                <a:lnTo>
                  <a:pt x="8" y="0"/>
                </a:lnTo>
                <a:lnTo>
                  <a:pt x="16" y="54"/>
                </a:lnTo>
                <a:lnTo>
                  <a:pt x="0" y="54"/>
                </a:lnTo>
                <a:lnTo>
                  <a:pt x="8" y="0"/>
                </a:lnTo>
                <a:close/>
              </a:path>
            </a:pathLst>
          </a:custGeom>
          <a:solidFill>
            <a:srgbClr val="000000"/>
          </a:solidFill>
          <a:ln w="9525">
            <a:noFill/>
            <a:round/>
            <a:headEnd/>
            <a:tailEnd/>
          </a:ln>
        </p:spPr>
        <p:txBody>
          <a:bodyPr/>
          <a:lstStyle/>
          <a:p>
            <a:endParaRPr lang="en-US"/>
          </a:p>
        </p:txBody>
      </p:sp>
      <p:sp>
        <p:nvSpPr>
          <p:cNvPr id="62554" name="Freeform 124"/>
          <p:cNvSpPr>
            <a:spLocks/>
          </p:cNvSpPr>
          <p:nvPr/>
        </p:nvSpPr>
        <p:spPr bwMode="auto">
          <a:xfrm>
            <a:off x="6550025" y="5073650"/>
            <a:ext cx="266700" cy="377825"/>
          </a:xfrm>
          <a:custGeom>
            <a:avLst/>
            <a:gdLst>
              <a:gd name="T0" fmla="*/ 2147483647 w 168"/>
              <a:gd name="T1" fmla="*/ 2147483647 h 238"/>
              <a:gd name="T2" fmla="*/ 2147483647 w 168"/>
              <a:gd name="T3" fmla="*/ 2147483647 h 238"/>
              <a:gd name="T4" fmla="*/ 2147483647 w 168"/>
              <a:gd name="T5" fmla="*/ 2147483647 h 238"/>
              <a:gd name="T6" fmla="*/ 0 w 168"/>
              <a:gd name="T7" fmla="*/ 0 h 238"/>
              <a:gd name="T8" fmla="*/ 2147483647 w 168"/>
              <a:gd name="T9" fmla="*/ 2147483647 h 238"/>
              <a:gd name="T10" fmla="*/ 0 60000 65536"/>
              <a:gd name="T11" fmla="*/ 0 60000 65536"/>
              <a:gd name="T12" fmla="*/ 0 60000 65536"/>
              <a:gd name="T13" fmla="*/ 0 60000 65536"/>
              <a:gd name="T14" fmla="*/ 0 60000 65536"/>
              <a:gd name="T15" fmla="*/ 0 w 168"/>
              <a:gd name="T16" fmla="*/ 0 h 238"/>
              <a:gd name="T17" fmla="*/ 168 w 168"/>
              <a:gd name="T18" fmla="*/ 238 h 238"/>
            </a:gdLst>
            <a:ahLst/>
            <a:cxnLst>
              <a:cxn ang="T10">
                <a:pos x="T0" y="T1"/>
              </a:cxn>
              <a:cxn ang="T11">
                <a:pos x="T2" y="T3"/>
              </a:cxn>
              <a:cxn ang="T12">
                <a:pos x="T4" y="T5"/>
              </a:cxn>
              <a:cxn ang="T13">
                <a:pos x="T6" y="T7"/>
              </a:cxn>
              <a:cxn ang="T14">
                <a:pos x="T8" y="T9"/>
              </a:cxn>
            </a:cxnLst>
            <a:rect l="T15" t="T16" r="T17" b="T18"/>
            <a:pathLst>
              <a:path w="168" h="238">
                <a:moveTo>
                  <a:pt x="84" y="23"/>
                </a:moveTo>
                <a:lnTo>
                  <a:pt x="168" y="54"/>
                </a:lnTo>
                <a:lnTo>
                  <a:pt x="23" y="238"/>
                </a:lnTo>
                <a:lnTo>
                  <a:pt x="0" y="0"/>
                </a:lnTo>
                <a:lnTo>
                  <a:pt x="84" y="23"/>
                </a:lnTo>
                <a:close/>
              </a:path>
            </a:pathLst>
          </a:custGeom>
          <a:solidFill>
            <a:srgbClr val="000000"/>
          </a:solidFill>
          <a:ln w="9525">
            <a:noFill/>
            <a:round/>
            <a:headEnd/>
            <a:tailEnd/>
          </a:ln>
        </p:spPr>
        <p:txBody>
          <a:bodyPr/>
          <a:lstStyle/>
          <a:p>
            <a:endParaRPr lang="en-US"/>
          </a:p>
        </p:txBody>
      </p:sp>
      <p:sp>
        <p:nvSpPr>
          <p:cNvPr id="62555" name="Freeform 125"/>
          <p:cNvSpPr>
            <a:spLocks/>
          </p:cNvSpPr>
          <p:nvPr/>
        </p:nvSpPr>
        <p:spPr bwMode="auto">
          <a:xfrm>
            <a:off x="6245225" y="5475288"/>
            <a:ext cx="777875" cy="911225"/>
          </a:xfrm>
          <a:custGeom>
            <a:avLst/>
            <a:gdLst>
              <a:gd name="T0" fmla="*/ 0 w 490"/>
              <a:gd name="T1" fmla="*/ 0 h 574"/>
              <a:gd name="T2" fmla="*/ 2147483647 w 490"/>
              <a:gd name="T3" fmla="*/ 2147483647 h 574"/>
              <a:gd name="T4" fmla="*/ 2147483647 w 490"/>
              <a:gd name="T5" fmla="*/ 2147483647 h 574"/>
              <a:gd name="T6" fmla="*/ 2147483647 w 490"/>
              <a:gd name="T7" fmla="*/ 2147483647 h 574"/>
              <a:gd name="T8" fmla="*/ 2147483647 w 490"/>
              <a:gd name="T9" fmla="*/ 2147483647 h 574"/>
              <a:gd name="T10" fmla="*/ 2147483647 w 490"/>
              <a:gd name="T11" fmla="*/ 2147483647 h 574"/>
              <a:gd name="T12" fmla="*/ 2147483647 w 490"/>
              <a:gd name="T13" fmla="*/ 2147483647 h 574"/>
              <a:gd name="T14" fmla="*/ 2147483647 w 490"/>
              <a:gd name="T15" fmla="*/ 2147483647 h 574"/>
              <a:gd name="T16" fmla="*/ 2147483647 w 490"/>
              <a:gd name="T17" fmla="*/ 2147483647 h 574"/>
              <a:gd name="T18" fmla="*/ 2147483647 w 490"/>
              <a:gd name="T19" fmla="*/ 2147483647 h 574"/>
              <a:gd name="T20" fmla="*/ 2147483647 w 490"/>
              <a:gd name="T21" fmla="*/ 2147483647 h 574"/>
              <a:gd name="T22" fmla="*/ 2147483647 w 490"/>
              <a:gd name="T23" fmla="*/ 2147483647 h 574"/>
              <a:gd name="T24" fmla="*/ 2147483647 w 490"/>
              <a:gd name="T25" fmla="*/ 2147483647 h 574"/>
              <a:gd name="T26" fmla="*/ 2147483647 w 490"/>
              <a:gd name="T27" fmla="*/ 2147483647 h 574"/>
              <a:gd name="T28" fmla="*/ 2147483647 w 490"/>
              <a:gd name="T29" fmla="*/ 2147483647 h 574"/>
              <a:gd name="T30" fmla="*/ 0 w 490"/>
              <a:gd name="T31" fmla="*/ 2147483647 h 574"/>
              <a:gd name="T32" fmla="*/ 0 w 490"/>
              <a:gd name="T33" fmla="*/ 0 h 5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0"/>
              <a:gd name="T52" fmla="*/ 0 h 574"/>
              <a:gd name="T53" fmla="*/ 490 w 490"/>
              <a:gd name="T54" fmla="*/ 574 h 5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0" h="574">
                <a:moveTo>
                  <a:pt x="0" y="0"/>
                </a:moveTo>
                <a:lnTo>
                  <a:pt x="490" y="321"/>
                </a:lnTo>
                <a:lnTo>
                  <a:pt x="467" y="337"/>
                </a:lnTo>
                <a:lnTo>
                  <a:pt x="467" y="359"/>
                </a:lnTo>
                <a:lnTo>
                  <a:pt x="444" y="367"/>
                </a:lnTo>
                <a:lnTo>
                  <a:pt x="444" y="390"/>
                </a:lnTo>
                <a:lnTo>
                  <a:pt x="421" y="413"/>
                </a:lnTo>
                <a:lnTo>
                  <a:pt x="413" y="436"/>
                </a:lnTo>
                <a:lnTo>
                  <a:pt x="390" y="444"/>
                </a:lnTo>
                <a:lnTo>
                  <a:pt x="390" y="474"/>
                </a:lnTo>
                <a:lnTo>
                  <a:pt x="360" y="482"/>
                </a:lnTo>
                <a:lnTo>
                  <a:pt x="368" y="512"/>
                </a:lnTo>
                <a:lnTo>
                  <a:pt x="352" y="528"/>
                </a:lnTo>
                <a:lnTo>
                  <a:pt x="314" y="535"/>
                </a:lnTo>
                <a:lnTo>
                  <a:pt x="322" y="574"/>
                </a:lnTo>
                <a:lnTo>
                  <a:pt x="0" y="382"/>
                </a:lnTo>
                <a:lnTo>
                  <a:pt x="0" y="0"/>
                </a:lnTo>
                <a:close/>
              </a:path>
            </a:pathLst>
          </a:custGeom>
          <a:solidFill>
            <a:srgbClr val="76B7E0"/>
          </a:solidFill>
          <a:ln w="12700">
            <a:solidFill>
              <a:srgbClr val="000000"/>
            </a:solidFill>
            <a:prstDash val="solid"/>
            <a:round/>
            <a:headEnd/>
            <a:tailEnd/>
          </a:ln>
        </p:spPr>
        <p:txBody>
          <a:bodyPr/>
          <a:lstStyle/>
          <a:p>
            <a:endParaRPr lang="en-US"/>
          </a:p>
        </p:txBody>
      </p:sp>
      <p:sp>
        <p:nvSpPr>
          <p:cNvPr id="62556" name="Line 126"/>
          <p:cNvSpPr>
            <a:spLocks noChangeShapeType="1"/>
          </p:cNvSpPr>
          <p:nvPr/>
        </p:nvSpPr>
        <p:spPr bwMode="auto">
          <a:xfrm>
            <a:off x="6610350" y="6070600"/>
            <a:ext cx="352425" cy="217488"/>
          </a:xfrm>
          <a:prstGeom prst="line">
            <a:avLst/>
          </a:prstGeom>
          <a:noFill/>
          <a:ln w="12700">
            <a:solidFill>
              <a:srgbClr val="000000"/>
            </a:solidFill>
            <a:round/>
            <a:headEnd/>
            <a:tailEnd/>
          </a:ln>
        </p:spPr>
        <p:txBody>
          <a:bodyPr/>
          <a:lstStyle/>
          <a:p>
            <a:endParaRPr lang="en-US"/>
          </a:p>
        </p:txBody>
      </p:sp>
      <p:sp>
        <p:nvSpPr>
          <p:cNvPr id="62557" name="Freeform 127"/>
          <p:cNvSpPr>
            <a:spLocks/>
          </p:cNvSpPr>
          <p:nvPr/>
        </p:nvSpPr>
        <p:spPr bwMode="auto">
          <a:xfrm>
            <a:off x="6950075" y="6264275"/>
            <a:ext cx="73025" cy="60325"/>
          </a:xfrm>
          <a:custGeom>
            <a:avLst/>
            <a:gdLst>
              <a:gd name="T0" fmla="*/ 2147483647 w 46"/>
              <a:gd name="T1" fmla="*/ 2147483647 h 38"/>
              <a:gd name="T2" fmla="*/ 2147483647 w 46"/>
              <a:gd name="T3" fmla="*/ 0 h 38"/>
              <a:gd name="T4" fmla="*/ 2147483647 w 46"/>
              <a:gd name="T5" fmla="*/ 2147483647 h 38"/>
              <a:gd name="T6" fmla="*/ 0 w 46"/>
              <a:gd name="T7" fmla="*/ 2147483647 h 38"/>
              <a:gd name="T8" fmla="*/ 2147483647 w 46"/>
              <a:gd name="T9" fmla="*/ 2147483647 h 38"/>
              <a:gd name="T10" fmla="*/ 0 60000 65536"/>
              <a:gd name="T11" fmla="*/ 0 60000 65536"/>
              <a:gd name="T12" fmla="*/ 0 60000 65536"/>
              <a:gd name="T13" fmla="*/ 0 60000 65536"/>
              <a:gd name="T14" fmla="*/ 0 60000 65536"/>
              <a:gd name="T15" fmla="*/ 0 w 46"/>
              <a:gd name="T16" fmla="*/ 0 h 38"/>
              <a:gd name="T17" fmla="*/ 46 w 46"/>
              <a:gd name="T18" fmla="*/ 38 h 38"/>
            </a:gdLst>
            <a:ahLst/>
            <a:cxnLst>
              <a:cxn ang="T10">
                <a:pos x="T0" y="T1"/>
              </a:cxn>
              <a:cxn ang="T11">
                <a:pos x="T2" y="T3"/>
              </a:cxn>
              <a:cxn ang="T12">
                <a:pos x="T4" y="T5"/>
              </a:cxn>
              <a:cxn ang="T13">
                <a:pos x="T6" y="T7"/>
              </a:cxn>
              <a:cxn ang="T14">
                <a:pos x="T8" y="T9"/>
              </a:cxn>
            </a:cxnLst>
            <a:rect l="T15" t="T16" r="T17" b="T18"/>
            <a:pathLst>
              <a:path w="46" h="38">
                <a:moveTo>
                  <a:pt x="8" y="15"/>
                </a:moveTo>
                <a:lnTo>
                  <a:pt x="15" y="0"/>
                </a:lnTo>
                <a:lnTo>
                  <a:pt x="46" y="38"/>
                </a:lnTo>
                <a:lnTo>
                  <a:pt x="0" y="31"/>
                </a:lnTo>
                <a:lnTo>
                  <a:pt x="8" y="15"/>
                </a:lnTo>
                <a:close/>
              </a:path>
            </a:pathLst>
          </a:custGeom>
          <a:solidFill>
            <a:srgbClr val="000000"/>
          </a:solidFill>
          <a:ln w="9525">
            <a:noFill/>
            <a:round/>
            <a:headEnd/>
            <a:tailEnd/>
          </a:ln>
        </p:spPr>
        <p:txBody>
          <a:bodyPr/>
          <a:lstStyle/>
          <a:p>
            <a:endParaRPr lang="en-US"/>
          </a:p>
        </p:txBody>
      </p:sp>
      <p:sp>
        <p:nvSpPr>
          <p:cNvPr id="62558" name="Line 128"/>
          <p:cNvSpPr>
            <a:spLocks noChangeShapeType="1"/>
          </p:cNvSpPr>
          <p:nvPr/>
        </p:nvSpPr>
        <p:spPr bwMode="auto">
          <a:xfrm>
            <a:off x="6950075" y="6057900"/>
            <a:ext cx="1588" cy="1588"/>
          </a:xfrm>
          <a:prstGeom prst="line">
            <a:avLst/>
          </a:prstGeom>
          <a:noFill/>
          <a:ln w="12700">
            <a:solidFill>
              <a:srgbClr val="000000"/>
            </a:solidFill>
            <a:round/>
            <a:headEnd/>
            <a:tailEnd/>
          </a:ln>
        </p:spPr>
        <p:txBody>
          <a:bodyPr/>
          <a:lstStyle/>
          <a:p>
            <a:endParaRPr lang="en-US"/>
          </a:p>
        </p:txBody>
      </p:sp>
      <p:sp>
        <p:nvSpPr>
          <p:cNvPr id="62559" name="Freeform 129"/>
          <p:cNvSpPr>
            <a:spLocks/>
          </p:cNvSpPr>
          <p:nvPr/>
        </p:nvSpPr>
        <p:spPr bwMode="auto">
          <a:xfrm>
            <a:off x="6864350" y="6045200"/>
            <a:ext cx="122238" cy="134938"/>
          </a:xfrm>
          <a:custGeom>
            <a:avLst/>
            <a:gdLst>
              <a:gd name="T0" fmla="*/ 2147483647 w 77"/>
              <a:gd name="T1" fmla="*/ 0 h 85"/>
              <a:gd name="T2" fmla="*/ 2147483647 w 77"/>
              <a:gd name="T3" fmla="*/ 2147483647 h 85"/>
              <a:gd name="T4" fmla="*/ 2147483647 w 77"/>
              <a:gd name="T5" fmla="*/ 2147483647 h 85"/>
              <a:gd name="T6" fmla="*/ 2147483647 w 77"/>
              <a:gd name="T7" fmla="*/ 2147483647 h 85"/>
              <a:gd name="T8" fmla="*/ 2147483647 w 77"/>
              <a:gd name="T9" fmla="*/ 2147483647 h 85"/>
              <a:gd name="T10" fmla="*/ 0 w 77"/>
              <a:gd name="T11" fmla="*/ 2147483647 h 85"/>
              <a:gd name="T12" fmla="*/ 0 60000 65536"/>
              <a:gd name="T13" fmla="*/ 0 60000 65536"/>
              <a:gd name="T14" fmla="*/ 0 60000 65536"/>
              <a:gd name="T15" fmla="*/ 0 60000 65536"/>
              <a:gd name="T16" fmla="*/ 0 60000 65536"/>
              <a:gd name="T17" fmla="*/ 0 60000 65536"/>
              <a:gd name="T18" fmla="*/ 0 w 77"/>
              <a:gd name="T19" fmla="*/ 0 h 85"/>
              <a:gd name="T20" fmla="*/ 77 w 77"/>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77" h="85">
                <a:moveTo>
                  <a:pt x="77" y="0"/>
                </a:moveTo>
                <a:lnTo>
                  <a:pt x="54" y="8"/>
                </a:lnTo>
                <a:lnTo>
                  <a:pt x="54" y="31"/>
                </a:lnTo>
                <a:lnTo>
                  <a:pt x="23" y="54"/>
                </a:lnTo>
                <a:lnTo>
                  <a:pt x="23" y="77"/>
                </a:lnTo>
                <a:lnTo>
                  <a:pt x="0" y="85"/>
                </a:lnTo>
              </a:path>
            </a:pathLst>
          </a:custGeom>
          <a:noFill/>
          <a:ln w="12700">
            <a:solidFill>
              <a:srgbClr val="FFFFFF"/>
            </a:solidFill>
            <a:prstDash val="solid"/>
            <a:round/>
            <a:headEnd/>
            <a:tailEnd/>
          </a:ln>
        </p:spPr>
        <p:txBody>
          <a:bodyPr/>
          <a:lstStyle/>
          <a:p>
            <a:endParaRPr lang="en-US"/>
          </a:p>
        </p:txBody>
      </p:sp>
      <p:sp>
        <p:nvSpPr>
          <p:cNvPr id="62560" name="Line 131"/>
          <p:cNvSpPr>
            <a:spLocks noChangeShapeType="1"/>
          </p:cNvSpPr>
          <p:nvPr/>
        </p:nvSpPr>
        <p:spPr bwMode="auto">
          <a:xfrm>
            <a:off x="4495800" y="3276600"/>
            <a:ext cx="1239838" cy="801688"/>
          </a:xfrm>
          <a:prstGeom prst="line">
            <a:avLst/>
          </a:prstGeom>
          <a:noFill/>
          <a:ln w="31750">
            <a:solidFill>
              <a:srgbClr val="FF0066"/>
            </a:solidFill>
            <a:round/>
            <a:headEnd/>
            <a:tailEnd type="triangle" w="med" len="med"/>
          </a:ln>
        </p:spPr>
        <p:txBody>
          <a:bodyPr wrap="none" anchor="ctr"/>
          <a:lstStyle/>
          <a:p>
            <a:endParaRPr lang="en-US"/>
          </a:p>
        </p:txBody>
      </p:sp>
      <p:sp>
        <p:nvSpPr>
          <p:cNvPr id="62561" name="Rectangle 132"/>
          <p:cNvSpPr>
            <a:spLocks noChangeArrowheads="1"/>
          </p:cNvSpPr>
          <p:nvPr/>
        </p:nvSpPr>
        <p:spPr bwMode="auto">
          <a:xfrm>
            <a:off x="5791200" y="3124200"/>
            <a:ext cx="2667000" cy="1069975"/>
          </a:xfrm>
          <a:prstGeom prst="rect">
            <a:avLst/>
          </a:prstGeom>
          <a:noFill/>
          <a:ln w="9525">
            <a:noFill/>
            <a:miter lim="800000"/>
            <a:headEnd/>
            <a:tailEnd/>
          </a:ln>
        </p:spPr>
        <p:txBody>
          <a:bodyPr>
            <a:spAutoFit/>
          </a:bodyPr>
          <a:lstStyle/>
          <a:p>
            <a:pPr eaLnBrk="0" hangingPunct="0"/>
            <a:r>
              <a:rPr lang="en-US" sz="1600"/>
              <a:t>removal of ultramafic cumulate through thermal erosion associated with wedge convection</a:t>
            </a:r>
          </a:p>
        </p:txBody>
      </p:sp>
      <p:sp>
        <p:nvSpPr>
          <p:cNvPr id="62562" name="Rectangle 15"/>
          <p:cNvSpPr>
            <a:spLocks noChangeArrowheads="1"/>
          </p:cNvSpPr>
          <p:nvPr/>
        </p:nvSpPr>
        <p:spPr bwMode="auto">
          <a:xfrm>
            <a:off x="536575" y="6400800"/>
            <a:ext cx="2282825" cy="336550"/>
          </a:xfrm>
          <a:prstGeom prst="rect">
            <a:avLst/>
          </a:prstGeom>
          <a:noFill/>
          <a:ln w="9525">
            <a:noFill/>
            <a:miter lim="800000"/>
            <a:headEnd/>
            <a:tailEnd/>
          </a:ln>
        </p:spPr>
        <p:txBody>
          <a:bodyPr wrap="none">
            <a:spAutoFit/>
          </a:bodyPr>
          <a:lstStyle/>
          <a:p>
            <a:r>
              <a:rPr lang="en-US" sz="1600"/>
              <a:t>Courtesy Jon Davidson</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152400" y="333375"/>
            <a:ext cx="4114800" cy="885825"/>
          </a:xfrm>
          <a:prstGeom prst="rect">
            <a:avLst/>
          </a:prstGeom>
          <a:noFill/>
          <a:ln w="9525">
            <a:noFill/>
            <a:miter lim="800000"/>
            <a:headEnd/>
            <a:tailEnd/>
          </a:ln>
        </p:spPr>
        <p:txBody>
          <a:bodyPr>
            <a:spAutoFit/>
          </a:bodyPr>
          <a:lstStyle/>
          <a:p>
            <a:r>
              <a:rPr lang="en-US" sz="2600">
                <a:latin typeface="Calibri" pitchFamily="34" charset="0"/>
              </a:rPr>
              <a:t>Longstanding assumptions of regarding </a:t>
            </a:r>
            <a:r>
              <a:rPr lang="en-AU" sz="2600">
                <a:latin typeface="Calibri" pitchFamily="34" charset="0"/>
              </a:rPr>
              <a:t>continental crust</a:t>
            </a:r>
          </a:p>
        </p:txBody>
      </p:sp>
      <p:sp>
        <p:nvSpPr>
          <p:cNvPr id="63490" name="Rectangle 3"/>
          <p:cNvSpPr>
            <a:spLocks noChangeArrowheads="1"/>
          </p:cNvSpPr>
          <p:nvPr/>
        </p:nvSpPr>
        <p:spPr bwMode="auto">
          <a:xfrm>
            <a:off x="228600" y="1714500"/>
            <a:ext cx="8915400" cy="4838700"/>
          </a:xfrm>
          <a:prstGeom prst="rect">
            <a:avLst/>
          </a:prstGeom>
          <a:noFill/>
          <a:ln w="9525">
            <a:noFill/>
            <a:miter lim="800000"/>
            <a:headEnd/>
            <a:tailEnd/>
          </a:ln>
        </p:spPr>
        <p:txBody>
          <a:bodyPr>
            <a:spAutoFit/>
          </a:bodyPr>
          <a:lstStyle/>
          <a:p>
            <a:r>
              <a:rPr lang="en-US" sz="2200">
                <a:latin typeface="Calibri" pitchFamily="34" charset="0"/>
              </a:rPr>
              <a:t>1) </a:t>
            </a:r>
            <a:r>
              <a:rPr lang="en-US" sz="2200" i="1">
                <a:latin typeface="Calibri" pitchFamily="34" charset="0"/>
              </a:rPr>
              <a:t>The crust is vertically stratified                                                                       from mafic to felsic</a:t>
            </a:r>
          </a:p>
          <a:p>
            <a:r>
              <a:rPr lang="en-US" sz="2400">
                <a:latin typeface="Calibri" pitchFamily="34" charset="0"/>
              </a:rPr>
              <a:t> </a:t>
            </a:r>
            <a:r>
              <a:rPr lang="en-US" sz="1900">
                <a:latin typeface="Calibri" pitchFamily="34" charset="0"/>
              </a:rPr>
              <a:t>“</a:t>
            </a:r>
            <a:r>
              <a:rPr lang="en-AU" sz="1900">
                <a:latin typeface="Calibri" pitchFamily="34" charset="0"/>
              </a:rPr>
              <a:t>(metapelites) have velocities that overlap the complete velocity range displayed by meta-igneous lithologies</a:t>
            </a:r>
            <a:r>
              <a:rPr lang="en-US" sz="1900">
                <a:latin typeface="Calibri" pitchFamily="34" charset="0"/>
              </a:rPr>
              <a:t>” (Rudnick and Fountain, 1995)</a:t>
            </a:r>
          </a:p>
          <a:p>
            <a:endParaRPr lang="en-US" sz="1400">
              <a:latin typeface="Calibri" pitchFamily="34" charset="0"/>
            </a:endParaRPr>
          </a:p>
          <a:p>
            <a:r>
              <a:rPr lang="en-US" sz="2200">
                <a:latin typeface="Calibri" pitchFamily="34" charset="0"/>
              </a:rPr>
              <a:t>2) </a:t>
            </a:r>
            <a:r>
              <a:rPr lang="en-AU" sz="2200" i="1">
                <a:latin typeface="Calibri" pitchFamily="34" charset="0"/>
              </a:rPr>
              <a:t>U, Th, K are redistributed upward to create a thin radioactive layer</a:t>
            </a:r>
          </a:p>
          <a:p>
            <a:pPr>
              <a:buFontTx/>
              <a:buChar char="-"/>
            </a:pPr>
            <a:r>
              <a:rPr lang="en-AU" sz="2000">
                <a:latin typeface="Calibri" pitchFamily="34" charset="0"/>
              </a:rPr>
              <a:t> </a:t>
            </a:r>
            <a:r>
              <a:rPr lang="en-AU" sz="1900">
                <a:latin typeface="Calibri" pitchFamily="34" charset="0"/>
              </a:rPr>
              <a:t>geophysical basis of observation non-unique</a:t>
            </a:r>
          </a:p>
          <a:p>
            <a:pPr>
              <a:buFontTx/>
              <a:buChar char="-"/>
            </a:pPr>
            <a:r>
              <a:rPr lang="en-AU" sz="1900">
                <a:latin typeface="Calibri" pitchFamily="34" charset="0"/>
              </a:rPr>
              <a:t> proposed mechanisms for upward transport </a:t>
            </a:r>
            <a:r>
              <a:rPr lang="en-US" sz="1900">
                <a:latin typeface="Calibri" pitchFamily="34" charset="0"/>
              </a:rPr>
              <a:t>in the crust </a:t>
            </a:r>
            <a:r>
              <a:rPr lang="en-AU" sz="1900">
                <a:latin typeface="Calibri" pitchFamily="34" charset="0"/>
              </a:rPr>
              <a:t>not viable (e.g.</a:t>
            </a:r>
            <a:r>
              <a:rPr lang="en-US" sz="1900">
                <a:latin typeface="Calibri" pitchFamily="34" charset="0"/>
              </a:rPr>
              <a:t>, </a:t>
            </a:r>
            <a:r>
              <a:rPr lang="en-AU" sz="1900">
                <a:latin typeface="Calibri" pitchFamily="34" charset="0"/>
              </a:rPr>
              <a:t>anatexis </a:t>
            </a:r>
            <a:r>
              <a:rPr lang="en-AU" sz="1900" i="1">
                <a:latin typeface="Calibri" pitchFamily="34" charset="0"/>
              </a:rPr>
              <a:t>enriches</a:t>
            </a:r>
            <a:r>
              <a:rPr lang="en-AU" sz="1900">
                <a:latin typeface="Calibri" pitchFamily="34" charset="0"/>
              </a:rPr>
              <a:t> lower crust in U </a:t>
            </a:r>
            <a:r>
              <a:rPr lang="en-US" sz="1900">
                <a:latin typeface="Calibri" pitchFamily="34" charset="0"/>
              </a:rPr>
              <a:t>and</a:t>
            </a:r>
            <a:r>
              <a:rPr lang="en-AU" sz="1900">
                <a:latin typeface="Calibri" pitchFamily="34" charset="0"/>
              </a:rPr>
              <a:t> Th</a:t>
            </a:r>
            <a:r>
              <a:rPr lang="en-US" sz="1900">
                <a:latin typeface="Calibri" pitchFamily="34" charset="0"/>
              </a:rPr>
              <a:t>; high a</a:t>
            </a:r>
            <a:r>
              <a:rPr lang="en-US" sz="1900" baseline="-20000">
                <a:latin typeface="Calibri" pitchFamily="34" charset="0"/>
              </a:rPr>
              <a:t>CO</a:t>
            </a:r>
            <a:r>
              <a:rPr lang="en-US" sz="1900" baseline="-30000">
                <a:latin typeface="Calibri" pitchFamily="34" charset="0"/>
              </a:rPr>
              <a:t>2</a:t>
            </a:r>
            <a:r>
              <a:rPr lang="en-AU" sz="1900">
                <a:latin typeface="Calibri" pitchFamily="34" charset="0"/>
              </a:rPr>
              <a:t>)</a:t>
            </a:r>
            <a:r>
              <a:rPr lang="en-US" sz="1900">
                <a:latin typeface="Calibri" pitchFamily="34" charset="0"/>
              </a:rPr>
              <a:t> or untested (e.g., brines)</a:t>
            </a:r>
            <a:endParaRPr lang="en-AU" sz="1900">
              <a:latin typeface="Calibri" pitchFamily="34" charset="0"/>
            </a:endParaRPr>
          </a:p>
          <a:p>
            <a:pPr>
              <a:buFontTx/>
              <a:buChar char="-"/>
            </a:pPr>
            <a:r>
              <a:rPr lang="en-AU" sz="1900">
                <a:latin typeface="Calibri" pitchFamily="34" charset="0"/>
              </a:rPr>
              <a:t> </a:t>
            </a:r>
            <a:r>
              <a:rPr lang="en-US" sz="1900">
                <a:latin typeface="Calibri" pitchFamily="34" charset="0"/>
              </a:rPr>
              <a:t>granulites not clearly</a:t>
            </a:r>
            <a:r>
              <a:rPr lang="en-AU" sz="1900">
                <a:latin typeface="Calibri" pitchFamily="34" charset="0"/>
              </a:rPr>
              <a:t> depleted in U,</a:t>
            </a:r>
            <a:r>
              <a:rPr lang="en-US" sz="1900">
                <a:latin typeface="Calibri" pitchFamily="34" charset="0"/>
              </a:rPr>
              <a:t> </a:t>
            </a:r>
            <a:r>
              <a:rPr lang="en-AU" sz="1900">
                <a:latin typeface="Calibri" pitchFamily="34" charset="0"/>
              </a:rPr>
              <a:t>Th &amp; K</a:t>
            </a:r>
            <a:endParaRPr lang="en-US" sz="1900">
              <a:latin typeface="Calibri" pitchFamily="34" charset="0"/>
            </a:endParaRPr>
          </a:p>
          <a:p>
            <a:pPr>
              <a:buFontTx/>
              <a:buChar char="-"/>
            </a:pPr>
            <a:r>
              <a:rPr lang="en-US" sz="1900">
                <a:latin typeface="Calibri" pitchFamily="34" charset="0"/>
              </a:rPr>
              <a:t> estimates of heat generation of lower crust differ by factor of two</a:t>
            </a:r>
          </a:p>
          <a:p>
            <a:endParaRPr lang="en-US" sz="1400">
              <a:latin typeface="Calibri" pitchFamily="34" charset="0"/>
            </a:endParaRPr>
          </a:p>
          <a:p>
            <a:r>
              <a:rPr lang="en-US" sz="2200">
                <a:latin typeface="Calibri" pitchFamily="34" charset="0"/>
              </a:rPr>
              <a:t>3) </a:t>
            </a:r>
            <a:r>
              <a:rPr lang="en-US" sz="2200" i="1">
                <a:latin typeface="Calibri" pitchFamily="34" charset="0"/>
              </a:rPr>
              <a:t>Orogenesis is a bit player in establishing crustal architecture</a:t>
            </a:r>
          </a:p>
          <a:p>
            <a:r>
              <a:rPr lang="en-US" sz="1900">
                <a:latin typeface="Calibri" pitchFamily="34" charset="0"/>
              </a:rPr>
              <a:t>“(Orogenic P-T paths) </a:t>
            </a:r>
            <a:r>
              <a:rPr lang="en-AU" sz="1900">
                <a:latin typeface="Calibri" pitchFamily="34" charset="0"/>
              </a:rPr>
              <a:t>are probably not representative of the deep crust but are merely upper crustal rocks that have been through an orogenic cycle</a:t>
            </a:r>
            <a:r>
              <a:rPr lang="en-US" sz="1900">
                <a:latin typeface="Calibri" pitchFamily="34" charset="0"/>
              </a:rPr>
              <a:t>” (Rudnick and Fountain, 1995)</a:t>
            </a:r>
            <a:endParaRPr lang="en-AU" sz="1900">
              <a:latin typeface="Calibri" pitchFamily="34" charset="0"/>
            </a:endParaRPr>
          </a:p>
        </p:txBody>
      </p:sp>
      <p:pic>
        <p:nvPicPr>
          <p:cNvPr id="63491" name="Picture 4"/>
          <p:cNvPicPr>
            <a:picLocks noChangeAspect="1" noChangeArrowheads="1"/>
          </p:cNvPicPr>
          <p:nvPr/>
        </p:nvPicPr>
        <p:blipFill>
          <a:blip r:embed="rId2"/>
          <a:srcRect l="9665"/>
          <a:stretch>
            <a:fillRect/>
          </a:stretch>
        </p:blipFill>
        <p:spPr bwMode="auto">
          <a:xfrm>
            <a:off x="4495800" y="0"/>
            <a:ext cx="4648200" cy="2478088"/>
          </a:xfrm>
          <a:prstGeom prst="rect">
            <a:avLst/>
          </a:prstGeom>
          <a:noFill/>
          <a:ln w="9525">
            <a:noFill/>
            <a:miter lim="800000"/>
            <a:headEnd/>
            <a:tailEnd/>
          </a:ln>
        </p:spPr>
      </p:pic>
      <p:sp>
        <p:nvSpPr>
          <p:cNvPr id="63492" name="Text Box 5"/>
          <p:cNvSpPr txBox="1">
            <a:spLocks noChangeArrowheads="1"/>
          </p:cNvSpPr>
          <p:nvPr/>
        </p:nvSpPr>
        <p:spPr bwMode="auto">
          <a:xfrm>
            <a:off x="7172325" y="2190750"/>
            <a:ext cx="1971675" cy="244475"/>
          </a:xfrm>
          <a:prstGeom prst="rect">
            <a:avLst/>
          </a:prstGeom>
          <a:noFill/>
          <a:ln w="9525">
            <a:noFill/>
            <a:miter lim="800000"/>
            <a:headEnd/>
            <a:tailEnd/>
          </a:ln>
        </p:spPr>
        <p:txBody>
          <a:bodyPr wrap="none">
            <a:spAutoFit/>
          </a:bodyPr>
          <a:lstStyle/>
          <a:p>
            <a:pPr algn="r" eaLnBrk="0" hangingPunct="0"/>
            <a:r>
              <a:rPr lang="en-US" altLang="en-US" sz="1000" i="1">
                <a:latin typeface="Calibri" pitchFamily="34" charset="0"/>
              </a:rPr>
              <a:t>Ingebritsen and Manning</a:t>
            </a:r>
            <a:r>
              <a:rPr lang="en-US" altLang="en-US" sz="1000">
                <a:latin typeface="Calibri" pitchFamily="34" charset="0"/>
              </a:rPr>
              <a:t> (2002)</a:t>
            </a:r>
          </a:p>
        </p:txBody>
      </p:sp>
      <p:pic>
        <p:nvPicPr>
          <p:cNvPr id="61447" name="Picture 4"/>
          <p:cNvPicPr>
            <a:picLocks noChangeAspect="1" noChangeArrowheads="1"/>
          </p:cNvPicPr>
          <p:nvPr/>
        </p:nvPicPr>
        <p:blipFill>
          <a:blip r:embed="rId3"/>
          <a:srcRect/>
          <a:stretch>
            <a:fillRect/>
          </a:stretch>
        </p:blipFill>
        <p:spPr bwMode="auto">
          <a:xfrm>
            <a:off x="4419600" y="762000"/>
            <a:ext cx="4097338" cy="58054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4"/>
          <p:cNvPicPr>
            <a:picLocks noChangeAspect="1" noChangeArrowheads="1"/>
          </p:cNvPicPr>
          <p:nvPr/>
        </p:nvPicPr>
        <p:blipFill>
          <a:blip r:embed="rId2"/>
          <a:srcRect/>
          <a:stretch>
            <a:fillRect/>
          </a:stretch>
        </p:blipFill>
        <p:spPr bwMode="auto">
          <a:xfrm>
            <a:off x="1828800" y="1447800"/>
            <a:ext cx="5703888" cy="4889500"/>
          </a:xfrm>
          <a:prstGeom prst="rect">
            <a:avLst/>
          </a:prstGeom>
          <a:noFill/>
          <a:ln w="9525">
            <a:noFill/>
            <a:miter lim="800000"/>
            <a:headEnd/>
            <a:tailEnd/>
          </a:ln>
        </p:spPr>
      </p:pic>
      <p:sp>
        <p:nvSpPr>
          <p:cNvPr id="64514" name="Rectangle 5"/>
          <p:cNvSpPr>
            <a:spLocks noChangeArrowheads="1"/>
          </p:cNvSpPr>
          <p:nvPr/>
        </p:nvSpPr>
        <p:spPr bwMode="auto">
          <a:xfrm>
            <a:off x="381000" y="258763"/>
            <a:ext cx="8610600" cy="885825"/>
          </a:xfrm>
          <a:prstGeom prst="rect">
            <a:avLst/>
          </a:prstGeom>
          <a:noFill/>
          <a:ln w="9525">
            <a:noFill/>
            <a:miter lim="800000"/>
            <a:headEnd/>
            <a:tailEnd/>
          </a:ln>
        </p:spPr>
        <p:txBody>
          <a:bodyPr>
            <a:spAutoFit/>
          </a:bodyPr>
          <a:lstStyle/>
          <a:p>
            <a:r>
              <a:rPr lang="en-AU" sz="2600">
                <a:latin typeface="Calibri" pitchFamily="34" charset="0"/>
              </a:rPr>
              <a:t>K, U and Th in granulites typical of ‘average continental crust’ (Rudnick et al., 1985)</a:t>
            </a:r>
            <a:endParaRPr lang="en-AU" sz="600">
              <a:latin typeface="Calibri"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152400" y="3732213"/>
            <a:ext cx="8915400" cy="2592387"/>
          </a:xfrm>
          <a:prstGeom prst="rect">
            <a:avLst/>
          </a:prstGeom>
          <a:noFill/>
          <a:ln w="9525">
            <a:noFill/>
            <a:miter lim="800000"/>
            <a:headEnd/>
            <a:tailEnd/>
          </a:ln>
        </p:spPr>
        <p:txBody>
          <a:bodyPr>
            <a:spAutoFit/>
          </a:bodyPr>
          <a:lstStyle/>
          <a:p>
            <a:pPr>
              <a:spcAft>
                <a:spcPct val="40000"/>
              </a:spcAft>
            </a:pPr>
            <a:r>
              <a:rPr lang="en-US" sz="2000"/>
              <a:t>- </a:t>
            </a:r>
            <a:r>
              <a:rPr lang="en-AU" sz="2000"/>
              <a:t>Is this circular (e.g., assumes distribution of radioactiv</a:t>
            </a:r>
            <a:r>
              <a:rPr lang="en-US" sz="2000"/>
              <a:t>ity)</a:t>
            </a:r>
            <a:r>
              <a:rPr lang="en-AU" sz="2000"/>
              <a:t>?</a:t>
            </a:r>
            <a:endParaRPr lang="en-US" sz="2000"/>
          </a:p>
          <a:p>
            <a:pPr>
              <a:spcAft>
                <a:spcPct val="40000"/>
              </a:spcAft>
              <a:buFontTx/>
              <a:buChar char="-"/>
            </a:pPr>
            <a:r>
              <a:rPr lang="en-US" sz="2000"/>
              <a:t> Is there a process whereby a homogenized crust returns rapidly to a stratified state?</a:t>
            </a:r>
          </a:p>
          <a:p>
            <a:pPr>
              <a:spcAft>
                <a:spcPct val="40000"/>
              </a:spcAft>
              <a:buFontTx/>
              <a:buChar char="-"/>
            </a:pPr>
            <a:r>
              <a:rPr lang="en-AU" sz="2000"/>
              <a:t> Are models sufficiently well</a:t>
            </a:r>
            <a:r>
              <a:rPr lang="en-US" sz="2000"/>
              <a:t>-</a:t>
            </a:r>
            <a:r>
              <a:rPr lang="en-AU" sz="2000"/>
              <a:t>constrained</a:t>
            </a:r>
            <a:r>
              <a:rPr lang="en-US" sz="2000"/>
              <a:t>; </a:t>
            </a:r>
            <a:r>
              <a:rPr lang="en-AU" sz="2000"/>
              <a:t>i.e., </a:t>
            </a:r>
            <a:r>
              <a:rPr lang="en-US" sz="2000"/>
              <a:t>do free </a:t>
            </a:r>
            <a:r>
              <a:rPr lang="en-AU" sz="2000"/>
              <a:t>parameters</a:t>
            </a:r>
            <a:r>
              <a:rPr lang="en-US" sz="2000"/>
              <a:t> overwhelm constraints?</a:t>
            </a:r>
          </a:p>
          <a:p>
            <a:pPr>
              <a:spcAft>
                <a:spcPct val="40000"/>
              </a:spcAft>
            </a:pPr>
            <a:r>
              <a:rPr lang="en-US" sz="2000"/>
              <a:t>- Seismic cross sections &amp; active orogens appear inconsistent with assumption that surface rocks characterize the crustal column</a:t>
            </a:r>
            <a:endParaRPr lang="en-AU" sz="2000"/>
          </a:p>
        </p:txBody>
      </p:sp>
      <p:sp>
        <p:nvSpPr>
          <p:cNvPr id="1028" name="Rectangle 3"/>
          <p:cNvSpPr>
            <a:spLocks noChangeArrowheads="1"/>
          </p:cNvSpPr>
          <p:nvPr/>
        </p:nvSpPr>
        <p:spPr bwMode="auto">
          <a:xfrm>
            <a:off x="4495800" y="0"/>
            <a:ext cx="4495800" cy="2514600"/>
          </a:xfrm>
          <a:prstGeom prst="rect">
            <a:avLst/>
          </a:prstGeom>
          <a:solidFill>
            <a:srgbClr val="FFFFFF"/>
          </a:solidFill>
          <a:ln w="9525">
            <a:solidFill>
              <a:schemeClr val="tx1"/>
            </a:solidFill>
            <a:miter lim="800000"/>
            <a:headEnd/>
            <a:tailEnd/>
          </a:ln>
        </p:spPr>
        <p:txBody>
          <a:bodyPr wrap="none" anchor="ctr"/>
          <a:lstStyle/>
          <a:p>
            <a:endParaRPr lang="en-US">
              <a:latin typeface="Calibri" pitchFamily="34" charset="0"/>
            </a:endParaRPr>
          </a:p>
        </p:txBody>
      </p:sp>
      <p:graphicFrame>
        <p:nvGraphicFramePr>
          <p:cNvPr id="1026" name="Object 2"/>
          <p:cNvGraphicFramePr>
            <a:graphicFrameLocks noChangeAspect="1"/>
          </p:cNvGraphicFramePr>
          <p:nvPr/>
        </p:nvGraphicFramePr>
        <p:xfrm>
          <a:off x="3962400" y="-1216025"/>
          <a:ext cx="5486400" cy="4111625"/>
        </p:xfrm>
        <a:graphic>
          <a:graphicData uri="http://schemas.openxmlformats.org/presentationml/2006/ole">
            <p:oleObj spid="_x0000_s1026" name="Photo Editor Photo" r:id="rId3" imgW="6849431" imgH="5133333" progId="">
              <p:embed/>
            </p:oleObj>
          </a:graphicData>
        </a:graphic>
      </p:graphicFrame>
      <p:sp>
        <p:nvSpPr>
          <p:cNvPr id="1029" name="Rectangle 5"/>
          <p:cNvSpPr>
            <a:spLocks noChangeArrowheads="1"/>
          </p:cNvSpPr>
          <p:nvPr/>
        </p:nvSpPr>
        <p:spPr bwMode="auto">
          <a:xfrm>
            <a:off x="152400" y="2270125"/>
            <a:ext cx="5257800" cy="1311275"/>
          </a:xfrm>
          <a:prstGeom prst="rect">
            <a:avLst/>
          </a:prstGeom>
          <a:noFill/>
          <a:ln w="9525">
            <a:noFill/>
            <a:miter lim="800000"/>
            <a:headEnd/>
            <a:tailEnd/>
          </a:ln>
        </p:spPr>
        <p:txBody>
          <a:bodyPr>
            <a:spAutoFit/>
          </a:bodyPr>
          <a:lstStyle/>
          <a:p>
            <a:r>
              <a:rPr lang="en-US" sz="2000"/>
              <a:t>Continental crust is portion of Earth    furthest from thermodynamic equilibrium</a:t>
            </a:r>
          </a:p>
          <a:p>
            <a:endParaRPr lang="en-US" sz="2000"/>
          </a:p>
          <a:p>
            <a:r>
              <a:rPr lang="en-US" sz="2000"/>
              <a:t>&gt;90% processed through </a:t>
            </a:r>
            <a:r>
              <a:rPr lang="en-US" sz="2000">
                <a:sym typeface="Symbol" pitchFamily="18" charset="2"/>
              </a:rPr>
              <a:t></a:t>
            </a:r>
            <a:r>
              <a:rPr lang="en-US" sz="2000"/>
              <a:t>1 orogenic cycle</a:t>
            </a:r>
          </a:p>
        </p:txBody>
      </p:sp>
      <p:pic>
        <p:nvPicPr>
          <p:cNvPr id="5126" name="Picture 6"/>
          <p:cNvPicPr>
            <a:picLocks noChangeAspect="1" noChangeArrowheads="1"/>
          </p:cNvPicPr>
          <p:nvPr/>
        </p:nvPicPr>
        <p:blipFill>
          <a:blip r:embed="rId4"/>
          <a:srcRect/>
          <a:stretch>
            <a:fillRect/>
          </a:stretch>
        </p:blipFill>
        <p:spPr bwMode="auto">
          <a:xfrm>
            <a:off x="5257800" y="533400"/>
            <a:ext cx="2865438" cy="5410200"/>
          </a:xfrm>
          <a:prstGeom prst="rect">
            <a:avLst/>
          </a:prstGeom>
          <a:noFill/>
          <a:ln w="9525">
            <a:noFill/>
            <a:miter lim="800000"/>
            <a:headEnd/>
            <a:tailEnd/>
          </a:ln>
        </p:spPr>
      </p:pic>
      <p:sp>
        <p:nvSpPr>
          <p:cNvPr id="1031" name="Rectangle 8"/>
          <p:cNvSpPr>
            <a:spLocks noChangeArrowheads="1"/>
          </p:cNvSpPr>
          <p:nvPr/>
        </p:nvSpPr>
        <p:spPr bwMode="auto">
          <a:xfrm>
            <a:off x="381000" y="76200"/>
            <a:ext cx="3886200" cy="2041525"/>
          </a:xfrm>
          <a:prstGeom prst="rect">
            <a:avLst/>
          </a:prstGeom>
          <a:noFill/>
          <a:ln w="9525">
            <a:noFill/>
            <a:miter lim="800000"/>
            <a:headEnd/>
            <a:tailEnd/>
          </a:ln>
        </p:spPr>
        <p:txBody>
          <a:bodyPr>
            <a:spAutoFit/>
          </a:bodyPr>
          <a:lstStyle/>
          <a:p>
            <a:r>
              <a:rPr lang="en-US" sz="3200">
                <a:latin typeface="Calibri" pitchFamily="34" charset="0"/>
                <a:cs typeface="Calibri" pitchFamily="34" charset="0"/>
              </a:rPr>
              <a:t>Can</a:t>
            </a:r>
            <a:r>
              <a:rPr lang="en-AU" sz="3200">
                <a:latin typeface="Calibri" pitchFamily="34" charset="0"/>
                <a:cs typeface="Calibri" pitchFamily="34" charset="0"/>
              </a:rPr>
              <a:t> </a:t>
            </a:r>
            <a:r>
              <a:rPr lang="en-US" sz="3200">
                <a:latin typeface="Calibri" pitchFamily="34" charset="0"/>
                <a:cs typeface="Calibri" pitchFamily="34" charset="0"/>
              </a:rPr>
              <a:t>tectonic </a:t>
            </a:r>
            <a:r>
              <a:rPr lang="en-AU" sz="3200">
                <a:latin typeface="Calibri" pitchFamily="34" charset="0"/>
                <a:cs typeface="Calibri" pitchFamily="34" charset="0"/>
              </a:rPr>
              <a:t>models </a:t>
            </a:r>
            <a:r>
              <a:rPr lang="en-US" sz="3200">
                <a:latin typeface="Calibri" pitchFamily="34" charset="0"/>
                <a:cs typeface="Calibri" pitchFamily="34" charset="0"/>
              </a:rPr>
              <a:t>tell us about crustal structure &amp; </a:t>
            </a:r>
            <a:r>
              <a:rPr lang="en-AU" sz="3200">
                <a:latin typeface="Calibri" pitchFamily="34" charset="0"/>
                <a:cs typeface="Calibri" pitchFamily="34" charset="0"/>
              </a:rPr>
              <a:t>mass transfer?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ChangeArrowheads="1"/>
          </p:cNvSpPr>
          <p:nvPr/>
        </p:nvSpPr>
        <p:spPr bwMode="auto">
          <a:xfrm>
            <a:off x="76200" y="242888"/>
            <a:ext cx="8991600" cy="457200"/>
          </a:xfrm>
          <a:prstGeom prst="rect">
            <a:avLst/>
          </a:prstGeom>
          <a:noFill/>
          <a:ln w="9525">
            <a:noFill/>
            <a:miter lim="800000"/>
            <a:headEnd/>
            <a:tailEnd/>
          </a:ln>
        </p:spPr>
        <p:txBody>
          <a:bodyPr>
            <a:spAutoFit/>
          </a:bodyPr>
          <a:lstStyle/>
          <a:p>
            <a:pPr algn="ctr"/>
            <a:r>
              <a:rPr lang="en-US" sz="2400">
                <a:latin typeface="Calibri" pitchFamily="34" charset="0"/>
              </a:rPr>
              <a:t>Numerous tectonic models; most emphasize horizontal transport</a:t>
            </a:r>
            <a:endParaRPr lang="en-AU" sz="2400">
              <a:latin typeface="Calibri" pitchFamily="34" charset="0"/>
            </a:endParaRPr>
          </a:p>
        </p:txBody>
      </p:sp>
      <p:graphicFrame>
        <p:nvGraphicFramePr>
          <p:cNvPr id="2050" name="Object 2"/>
          <p:cNvGraphicFramePr>
            <a:graphicFrameLocks noChangeAspect="1"/>
          </p:cNvGraphicFramePr>
          <p:nvPr/>
        </p:nvGraphicFramePr>
        <p:xfrm>
          <a:off x="101600" y="914400"/>
          <a:ext cx="4546600" cy="5943600"/>
        </p:xfrm>
        <a:graphic>
          <a:graphicData uri="http://schemas.openxmlformats.org/presentationml/2006/ole">
            <p:oleObj spid="_x0000_s2050" name="Drawing" r:id="rId3" imgW="7468920" imgH="9767880" progId="">
              <p:embed/>
            </p:oleObj>
          </a:graphicData>
        </a:graphic>
      </p:graphicFrame>
      <p:graphicFrame>
        <p:nvGraphicFramePr>
          <p:cNvPr id="2051" name="Object 3"/>
          <p:cNvGraphicFramePr>
            <a:graphicFrameLocks noChangeAspect="1"/>
          </p:cNvGraphicFramePr>
          <p:nvPr/>
        </p:nvGraphicFramePr>
        <p:xfrm>
          <a:off x="4495800" y="914400"/>
          <a:ext cx="4546600" cy="5943600"/>
        </p:xfrm>
        <a:graphic>
          <a:graphicData uri="http://schemas.openxmlformats.org/presentationml/2006/ole">
            <p:oleObj spid="_x0000_s2051" name="Drawing" r:id="rId4" imgW="7468920" imgH="9767880" progId="">
              <p:embed/>
            </p:oleObj>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ChangeArrowheads="1"/>
          </p:cNvSpPr>
          <p:nvPr/>
        </p:nvSpPr>
        <p:spPr bwMode="auto">
          <a:xfrm>
            <a:off x="228600" y="304800"/>
            <a:ext cx="8839200" cy="6254750"/>
          </a:xfrm>
          <a:prstGeom prst="rect">
            <a:avLst/>
          </a:prstGeom>
          <a:noFill/>
          <a:ln w="9525">
            <a:noFill/>
            <a:miter lim="800000"/>
            <a:headEnd/>
            <a:tailEnd/>
          </a:ln>
        </p:spPr>
        <p:txBody>
          <a:bodyPr lIns="92075" tIns="46038" rIns="92075" bIns="46038">
            <a:spAutoFit/>
          </a:bodyPr>
          <a:lstStyle/>
          <a:p>
            <a:pPr eaLnBrk="0" hangingPunct="0">
              <a:spcAft>
                <a:spcPct val="100000"/>
              </a:spcAft>
            </a:pPr>
            <a:r>
              <a:rPr lang="en-US" sz="3600">
                <a:latin typeface="Calibri" pitchFamily="34" charset="0"/>
                <a:cs typeface="Calibri" pitchFamily="34" charset="0"/>
              </a:rPr>
              <a:t>Why such disparate continental growth rates?</a:t>
            </a:r>
          </a:p>
          <a:p>
            <a:pPr eaLnBrk="0" hangingPunct="0">
              <a:spcAft>
                <a:spcPct val="80000"/>
              </a:spcAft>
              <a:buFontTx/>
              <a:buChar char="•"/>
            </a:pPr>
            <a:r>
              <a:rPr lang="en-US">
                <a:latin typeface="Calibri" pitchFamily="34" charset="0"/>
              </a:rPr>
              <a:t> </a:t>
            </a:r>
            <a:r>
              <a:rPr lang="en-US" sz="2000">
                <a:latin typeface="Calibri" pitchFamily="34" charset="0"/>
              </a:rPr>
              <a:t>Differing views </a:t>
            </a:r>
            <a:r>
              <a:rPr lang="en-US" sz="2000">
                <a:latin typeface="Calibri" pitchFamily="34" charset="0"/>
                <a:cs typeface="Calibri" pitchFamily="34" charset="0"/>
              </a:rPr>
              <a:t>whether present continental age distribution is a growth or preservation record?</a:t>
            </a:r>
          </a:p>
          <a:p>
            <a:pPr eaLnBrk="0" hangingPunct="0">
              <a:spcAft>
                <a:spcPct val="80000"/>
              </a:spcAft>
              <a:buFontTx/>
              <a:buChar char="•"/>
            </a:pPr>
            <a:r>
              <a:rPr lang="en-US" sz="2000">
                <a:latin typeface="Calibri" pitchFamily="34" charset="0"/>
                <a:cs typeface="Calibri" pitchFamily="34" charset="0"/>
              </a:rPr>
              <a:t> Differing views of origin and evolution of plate tectonics</a:t>
            </a:r>
          </a:p>
          <a:p>
            <a:pPr eaLnBrk="0" hangingPunct="0">
              <a:spcAft>
                <a:spcPct val="80000"/>
              </a:spcAft>
              <a:buFontTx/>
              <a:buChar char="•"/>
            </a:pPr>
            <a:r>
              <a:rPr lang="en-US" sz="2000">
                <a:latin typeface="Calibri" pitchFamily="34" charset="0"/>
                <a:cs typeface="Calibri" pitchFamily="34" charset="0"/>
              </a:rPr>
              <a:t> Changing estimates of relative rates of arc magmatism and subduction erosion  (0.1-1 km</a:t>
            </a:r>
            <a:r>
              <a:rPr lang="en-US" sz="2000" baseline="30000">
                <a:latin typeface="Calibri" pitchFamily="34" charset="0"/>
                <a:cs typeface="Calibri" pitchFamily="34" charset="0"/>
              </a:rPr>
              <a:t>3</a:t>
            </a:r>
            <a:r>
              <a:rPr lang="en-US" sz="2000">
                <a:latin typeface="Calibri" pitchFamily="34" charset="0"/>
                <a:cs typeface="Calibri" pitchFamily="34" charset="0"/>
              </a:rPr>
              <a:t>/yr in 80s; currently</a:t>
            </a:r>
            <a:r>
              <a:rPr lang="en-US" sz="2000">
                <a:latin typeface="Calibri" pitchFamily="34" charset="0"/>
              </a:rPr>
              <a:t> ~3-5 km</a:t>
            </a:r>
            <a:r>
              <a:rPr lang="en-US" sz="2000" baseline="30000">
                <a:latin typeface="Calibri" pitchFamily="34" charset="0"/>
              </a:rPr>
              <a:t>3</a:t>
            </a:r>
            <a:r>
              <a:rPr lang="en-US" sz="2000">
                <a:latin typeface="Calibri" pitchFamily="34" charset="0"/>
              </a:rPr>
              <a:t>/yr for both)</a:t>
            </a:r>
          </a:p>
          <a:p>
            <a:pPr eaLnBrk="0" hangingPunct="0">
              <a:spcAft>
                <a:spcPct val="80000"/>
              </a:spcAft>
              <a:buFontTx/>
              <a:buChar char="•"/>
            </a:pPr>
            <a:r>
              <a:rPr lang="en-US" sz="2000">
                <a:latin typeface="Calibri" pitchFamily="34" charset="0"/>
              </a:rPr>
              <a:t> Differing views on lessons from other terrestrial planets</a:t>
            </a:r>
          </a:p>
          <a:p>
            <a:pPr eaLnBrk="0" hangingPunct="0">
              <a:spcAft>
                <a:spcPct val="80000"/>
              </a:spcAft>
              <a:buFontTx/>
              <a:buChar char="•"/>
            </a:pPr>
            <a:r>
              <a:rPr lang="en-US" sz="2000">
                <a:latin typeface="Calibri" pitchFamily="34" charset="0"/>
              </a:rPr>
              <a:t> Differing views on importance of freeboard arguments</a:t>
            </a:r>
          </a:p>
          <a:p>
            <a:pPr eaLnBrk="0" hangingPunct="0">
              <a:spcAft>
                <a:spcPct val="80000"/>
              </a:spcAft>
              <a:buFontTx/>
              <a:buChar char="•"/>
            </a:pPr>
            <a:r>
              <a:rPr lang="en-US" sz="2000">
                <a:latin typeface="Calibri" pitchFamily="34" charset="0"/>
              </a:rPr>
              <a:t> Differing emphasis &amp; views of trace elements &amp; isotopes</a:t>
            </a:r>
          </a:p>
          <a:p>
            <a:pPr eaLnBrk="0" hangingPunct="0">
              <a:spcAft>
                <a:spcPct val="80000"/>
              </a:spcAft>
              <a:buFontTx/>
              <a:buChar char="•"/>
            </a:pPr>
            <a:r>
              <a:rPr lang="en-US" sz="2000">
                <a:latin typeface="Calibri" pitchFamily="34" charset="0"/>
              </a:rPr>
              <a:t> Knowledge of the composition of the lower continental crust is poor</a:t>
            </a:r>
          </a:p>
          <a:p>
            <a:pPr eaLnBrk="0" hangingPunct="0">
              <a:spcAft>
                <a:spcPct val="80000"/>
              </a:spcAft>
              <a:buFontTx/>
              <a:buChar char="•"/>
            </a:pPr>
            <a:r>
              <a:rPr lang="en-US" sz="2000">
                <a:latin typeface="Calibri" pitchFamily="34" charset="0"/>
              </a:rPr>
              <a:t> Estimates of the composition of the continental crusts reflects how the estimator think it forms and grows and v.v.</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85800" y="152400"/>
            <a:ext cx="7772400" cy="1143000"/>
          </a:xfrm>
        </p:spPr>
        <p:txBody>
          <a:bodyPr/>
          <a:lstStyle/>
          <a:p>
            <a:pPr eaLnBrk="1" hangingPunct="1"/>
            <a:r>
              <a:rPr lang="en-US" sz="3600" smtClean="0"/>
              <a:t>Discontinuous transitions</a:t>
            </a:r>
          </a:p>
        </p:txBody>
      </p:sp>
      <p:sp>
        <p:nvSpPr>
          <p:cNvPr id="20482" name="Line 3"/>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20483" name="Line 4"/>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20484" name="Text Box 5"/>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20485" name="Text Box 6"/>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20486" name="Text Box 7"/>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20487" name="Freeform 8"/>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20488" name="Text Box 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20489" name="Text Box 10"/>
          <p:cNvSpPr txBox="1">
            <a:spLocks noChangeArrowheads="1"/>
          </p:cNvSpPr>
          <p:nvPr/>
        </p:nvSpPr>
        <p:spPr bwMode="auto">
          <a:xfrm>
            <a:off x="3733800" y="3581400"/>
            <a:ext cx="1812925" cy="822325"/>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plate tectonic</a:t>
            </a:r>
          </a:p>
          <a:p>
            <a:r>
              <a:rPr lang="en-US">
                <a:solidFill>
                  <a:schemeClr val="hlink"/>
                </a:solidFill>
                <a:latin typeface="Calibri" pitchFamily="34" charset="0"/>
              </a:rPr>
              <a:t>convection</a:t>
            </a:r>
          </a:p>
        </p:txBody>
      </p:sp>
      <p:sp>
        <p:nvSpPr>
          <p:cNvPr id="20490" name="Text Box 11"/>
          <p:cNvSpPr txBox="1">
            <a:spLocks noChangeArrowheads="1"/>
          </p:cNvSpPr>
          <p:nvPr/>
        </p:nvSpPr>
        <p:spPr bwMode="auto">
          <a:xfrm>
            <a:off x="4800600" y="1524000"/>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20491" name="Freeform 12"/>
          <p:cNvSpPr>
            <a:spLocks/>
          </p:cNvSpPr>
          <p:nvPr/>
        </p:nvSpPr>
        <p:spPr bwMode="auto">
          <a:xfrm>
            <a:off x="6781800" y="1333500"/>
            <a:ext cx="1295400" cy="1790700"/>
          </a:xfrm>
          <a:custGeom>
            <a:avLst/>
            <a:gdLst>
              <a:gd name="T0" fmla="*/ 0 w 816"/>
              <a:gd name="T1" fmla="*/ 2147483647 h 1128"/>
              <a:gd name="T2" fmla="*/ 2147483647 w 816"/>
              <a:gd name="T3" fmla="*/ 2147483647 h 1128"/>
              <a:gd name="T4" fmla="*/ 2147483647 w 816"/>
              <a:gd name="T5" fmla="*/ 2147483647 h 1128"/>
              <a:gd name="T6" fmla="*/ 2147483647 w 816"/>
              <a:gd name="T7" fmla="*/ 2147483647 h 1128"/>
              <a:gd name="T8" fmla="*/ 0 60000 65536"/>
              <a:gd name="T9" fmla="*/ 0 60000 65536"/>
              <a:gd name="T10" fmla="*/ 0 60000 65536"/>
              <a:gd name="T11" fmla="*/ 0 60000 65536"/>
              <a:gd name="T12" fmla="*/ 0 w 816"/>
              <a:gd name="T13" fmla="*/ 0 h 1128"/>
              <a:gd name="T14" fmla="*/ 816 w 816"/>
              <a:gd name="T15" fmla="*/ 1128 h 1128"/>
            </a:gdLst>
            <a:ahLst/>
            <a:cxnLst>
              <a:cxn ang="T8">
                <a:pos x="T0" y="T1"/>
              </a:cxn>
              <a:cxn ang="T9">
                <a:pos x="T2" y="T3"/>
              </a:cxn>
              <a:cxn ang="T10">
                <a:pos x="T4" y="T5"/>
              </a:cxn>
              <a:cxn ang="T11">
                <a:pos x="T6" y="T7"/>
              </a:cxn>
            </a:cxnLst>
            <a:rect l="T12" t="T13" r="T14" b="T15"/>
            <a:pathLst>
              <a:path w="816" h="1128">
                <a:moveTo>
                  <a:pt x="0" y="1128"/>
                </a:moveTo>
                <a:cubicBezTo>
                  <a:pt x="72" y="732"/>
                  <a:pt x="144" y="336"/>
                  <a:pt x="240" y="168"/>
                </a:cubicBezTo>
                <a:cubicBezTo>
                  <a:pt x="336" y="0"/>
                  <a:pt x="480" y="72"/>
                  <a:pt x="576" y="120"/>
                </a:cubicBezTo>
                <a:cubicBezTo>
                  <a:pt x="672" y="168"/>
                  <a:pt x="744" y="312"/>
                  <a:pt x="816" y="456"/>
                </a:cubicBezTo>
              </a:path>
            </a:pathLst>
          </a:custGeom>
          <a:noFill/>
          <a:ln w="28575">
            <a:solidFill>
              <a:srgbClr val="FF0000"/>
            </a:solidFill>
            <a:round/>
            <a:headEnd/>
            <a:tailEnd/>
          </a:ln>
        </p:spPr>
        <p:txBody>
          <a:bodyPr wrap="none" anchor="ctr"/>
          <a:lstStyle/>
          <a:p>
            <a:endParaRPr lang="en-US"/>
          </a:p>
        </p:txBody>
      </p:sp>
      <p:sp>
        <p:nvSpPr>
          <p:cNvPr id="20492" name="Freeform 13"/>
          <p:cNvSpPr>
            <a:spLocks/>
          </p:cNvSpPr>
          <p:nvPr/>
        </p:nvSpPr>
        <p:spPr bwMode="auto">
          <a:xfrm>
            <a:off x="5562600" y="3670300"/>
            <a:ext cx="2362200" cy="444500"/>
          </a:xfrm>
          <a:custGeom>
            <a:avLst/>
            <a:gdLst>
              <a:gd name="T0" fmla="*/ 0 w 1488"/>
              <a:gd name="T1" fmla="*/ 2147483647 h 280"/>
              <a:gd name="T2" fmla="*/ 2147483647 w 1488"/>
              <a:gd name="T3" fmla="*/ 2147483647 h 280"/>
              <a:gd name="T4" fmla="*/ 2147483647 w 1488"/>
              <a:gd name="T5" fmla="*/ 2147483647 h 280"/>
              <a:gd name="T6" fmla="*/ 0 60000 65536"/>
              <a:gd name="T7" fmla="*/ 0 60000 65536"/>
              <a:gd name="T8" fmla="*/ 0 60000 65536"/>
              <a:gd name="T9" fmla="*/ 0 w 1488"/>
              <a:gd name="T10" fmla="*/ 0 h 280"/>
              <a:gd name="T11" fmla="*/ 1488 w 1488"/>
              <a:gd name="T12" fmla="*/ 280 h 280"/>
            </a:gdLst>
            <a:ahLst/>
            <a:cxnLst>
              <a:cxn ang="T6">
                <a:pos x="T0" y="T1"/>
              </a:cxn>
              <a:cxn ang="T7">
                <a:pos x="T2" y="T3"/>
              </a:cxn>
              <a:cxn ang="T8">
                <a:pos x="T4" y="T5"/>
              </a:cxn>
            </a:cxnLst>
            <a:rect l="T9" t="T10" r="T11" b="T12"/>
            <a:pathLst>
              <a:path w="1488" h="280">
                <a:moveTo>
                  <a:pt x="0" y="280"/>
                </a:moveTo>
                <a:cubicBezTo>
                  <a:pt x="332" y="180"/>
                  <a:pt x="664" y="80"/>
                  <a:pt x="912" y="40"/>
                </a:cubicBezTo>
                <a:cubicBezTo>
                  <a:pt x="1160" y="0"/>
                  <a:pt x="1324" y="20"/>
                  <a:pt x="1488" y="40"/>
                </a:cubicBezTo>
              </a:path>
            </a:pathLst>
          </a:custGeom>
          <a:noFill/>
          <a:ln w="28575">
            <a:solidFill>
              <a:schemeClr val="hlink"/>
            </a:solidFill>
            <a:round/>
            <a:headEnd/>
            <a:tailEnd/>
          </a:ln>
        </p:spPr>
        <p:txBody>
          <a:bodyPr wrap="none" anchor="ctr"/>
          <a:lstStyle/>
          <a:p>
            <a:endParaRPr lang="en-US"/>
          </a:p>
        </p:txBody>
      </p:sp>
      <p:sp>
        <p:nvSpPr>
          <p:cNvPr id="20493" name="Freeform 14"/>
          <p:cNvSpPr>
            <a:spLocks/>
          </p:cNvSpPr>
          <p:nvPr/>
        </p:nvSpPr>
        <p:spPr bwMode="auto">
          <a:xfrm>
            <a:off x="4419600" y="4267200"/>
            <a:ext cx="3505200" cy="685800"/>
          </a:xfrm>
          <a:custGeom>
            <a:avLst/>
            <a:gdLst>
              <a:gd name="T0" fmla="*/ 0 w 2208"/>
              <a:gd name="T1" fmla="*/ 2147483647 h 432"/>
              <a:gd name="T2" fmla="*/ 2147483647 w 2208"/>
              <a:gd name="T3" fmla="*/ 2147483647 h 432"/>
              <a:gd name="T4" fmla="*/ 2147483647 w 2208"/>
              <a:gd name="T5" fmla="*/ 0 h 432"/>
              <a:gd name="T6" fmla="*/ 0 60000 65536"/>
              <a:gd name="T7" fmla="*/ 0 60000 65536"/>
              <a:gd name="T8" fmla="*/ 0 60000 65536"/>
              <a:gd name="T9" fmla="*/ 0 w 2208"/>
              <a:gd name="T10" fmla="*/ 0 h 432"/>
              <a:gd name="T11" fmla="*/ 2208 w 2208"/>
              <a:gd name="T12" fmla="*/ 432 h 432"/>
            </a:gdLst>
            <a:ahLst/>
            <a:cxnLst>
              <a:cxn ang="T6">
                <a:pos x="T0" y="T1"/>
              </a:cxn>
              <a:cxn ang="T7">
                <a:pos x="T2" y="T3"/>
              </a:cxn>
              <a:cxn ang="T8">
                <a:pos x="T4" y="T5"/>
              </a:cxn>
            </a:cxnLst>
            <a:rect l="T9" t="T10" r="T11" b="T12"/>
            <a:pathLst>
              <a:path w="2208" h="432">
                <a:moveTo>
                  <a:pt x="0" y="432"/>
                </a:moveTo>
                <a:cubicBezTo>
                  <a:pt x="224" y="300"/>
                  <a:pt x="448" y="168"/>
                  <a:pt x="816" y="96"/>
                </a:cubicBezTo>
                <a:cubicBezTo>
                  <a:pt x="1184" y="24"/>
                  <a:pt x="1696" y="12"/>
                  <a:pt x="2208" y="0"/>
                </a:cubicBezTo>
              </a:path>
            </a:pathLst>
          </a:custGeom>
          <a:noFill/>
          <a:ln w="28575">
            <a:solidFill>
              <a:schemeClr val="folHlink"/>
            </a:solidFill>
            <a:round/>
            <a:headEnd/>
            <a:tailEnd/>
          </a:ln>
        </p:spPr>
        <p:txBody>
          <a:bodyPr wrap="none" anchor="ctr"/>
          <a:lstStyle/>
          <a:p>
            <a:endParaRPr lang="en-US"/>
          </a:p>
        </p:txBody>
      </p:sp>
      <p:sp>
        <p:nvSpPr>
          <p:cNvPr id="20494" name="Text Box 15"/>
          <p:cNvSpPr txBox="1">
            <a:spLocks noChangeArrowheads="1"/>
          </p:cNvSpPr>
          <p:nvPr/>
        </p:nvSpPr>
        <p:spPr bwMode="auto">
          <a:xfrm>
            <a:off x="2743200" y="4419600"/>
            <a:ext cx="1620838" cy="822325"/>
          </a:xfrm>
          <a:prstGeom prst="rect">
            <a:avLst/>
          </a:prstGeom>
          <a:noFill/>
          <a:ln w="9525">
            <a:noFill/>
            <a:miter lim="800000"/>
            <a:headEnd/>
            <a:tailEnd/>
          </a:ln>
        </p:spPr>
        <p:txBody>
          <a:bodyPr wrap="none">
            <a:spAutoFit/>
          </a:bodyPr>
          <a:lstStyle/>
          <a:p>
            <a:r>
              <a:rPr lang="en-US">
                <a:solidFill>
                  <a:schemeClr val="folHlink"/>
                </a:solidFill>
                <a:latin typeface="Calibri" pitchFamily="34" charset="0"/>
              </a:rPr>
              <a:t>stagnant-lid</a:t>
            </a:r>
          </a:p>
          <a:p>
            <a:r>
              <a:rPr lang="en-US">
                <a:solidFill>
                  <a:schemeClr val="folHlink"/>
                </a:solidFill>
                <a:latin typeface="Calibri" pitchFamily="34" charset="0"/>
              </a:rPr>
              <a:t>convection</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3"/>
          <p:cNvPicPr>
            <a:picLocks noChangeAspect="1"/>
          </p:cNvPicPr>
          <p:nvPr/>
        </p:nvPicPr>
        <p:blipFill>
          <a:blip r:embed="rId3"/>
          <a:srcRect/>
          <a:stretch>
            <a:fillRect/>
          </a:stretch>
        </p:blipFill>
        <p:spPr bwMode="auto">
          <a:xfrm>
            <a:off x="0" y="892175"/>
            <a:ext cx="5008563" cy="3354388"/>
          </a:xfrm>
          <a:prstGeom prst="rect">
            <a:avLst/>
          </a:prstGeom>
          <a:noFill/>
          <a:ln w="9525">
            <a:noFill/>
            <a:miter lim="800000"/>
            <a:headEnd/>
            <a:tailEnd/>
          </a:ln>
        </p:spPr>
      </p:pic>
      <p:sp>
        <p:nvSpPr>
          <p:cNvPr id="71682" name="Title 1"/>
          <p:cNvSpPr>
            <a:spLocks noGrp="1"/>
          </p:cNvSpPr>
          <p:nvPr>
            <p:ph type="ctrTitle" idx="4294967295"/>
          </p:nvPr>
        </p:nvSpPr>
        <p:spPr>
          <a:xfrm>
            <a:off x="685800" y="-368300"/>
            <a:ext cx="7772400" cy="1470025"/>
          </a:xfrm>
        </p:spPr>
        <p:txBody>
          <a:bodyPr/>
          <a:lstStyle/>
          <a:p>
            <a:r>
              <a:rPr lang="en-US" sz="3200" smtClean="0">
                <a:latin typeface="Times New Roman" pitchFamily="18" charset="0"/>
                <a:cs typeface="Times New Roman" pitchFamily="18" charset="0"/>
              </a:rPr>
              <a:t>When Did Plate Tectonics Begin?</a:t>
            </a:r>
          </a:p>
        </p:txBody>
      </p:sp>
      <p:pic>
        <p:nvPicPr>
          <p:cNvPr id="71683" name="Picture 4"/>
          <p:cNvPicPr>
            <a:picLocks noChangeAspect="1"/>
          </p:cNvPicPr>
          <p:nvPr/>
        </p:nvPicPr>
        <p:blipFill>
          <a:blip r:embed="rId4"/>
          <a:srcRect/>
          <a:stretch>
            <a:fillRect/>
          </a:stretch>
        </p:blipFill>
        <p:spPr bwMode="auto">
          <a:xfrm>
            <a:off x="4911725" y="2992438"/>
            <a:ext cx="4232275" cy="3865562"/>
          </a:xfrm>
          <a:prstGeom prst="rect">
            <a:avLst/>
          </a:prstGeom>
          <a:noFill/>
          <a:ln w="9525">
            <a:noFill/>
            <a:miter lim="800000"/>
            <a:headEnd/>
            <a:tailEnd/>
          </a:ln>
        </p:spPr>
      </p:pic>
      <p:sp>
        <p:nvSpPr>
          <p:cNvPr id="6" name="Oval 5"/>
          <p:cNvSpPr/>
          <p:nvPr/>
        </p:nvSpPr>
        <p:spPr>
          <a:xfrm>
            <a:off x="1611313" y="892175"/>
            <a:ext cx="3397250" cy="74295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71685" name="TextBox 6"/>
          <p:cNvSpPr txBox="1">
            <a:spLocks noChangeArrowheads="1"/>
          </p:cNvSpPr>
          <p:nvPr/>
        </p:nvSpPr>
        <p:spPr bwMode="auto">
          <a:xfrm>
            <a:off x="114300" y="6437313"/>
            <a:ext cx="3089275" cy="369887"/>
          </a:xfrm>
          <a:prstGeom prst="rect">
            <a:avLst/>
          </a:prstGeom>
          <a:noFill/>
          <a:ln w="9525">
            <a:noFill/>
            <a:miter lim="800000"/>
            <a:headEnd/>
            <a:tailEnd/>
          </a:ln>
        </p:spPr>
        <p:txBody>
          <a:bodyPr wrap="none">
            <a:spAutoFit/>
          </a:bodyPr>
          <a:lstStyle/>
          <a:p>
            <a:pPr defTabSz="457200"/>
            <a:r>
              <a:rPr lang="en-US">
                <a:latin typeface="Times New Roman" pitchFamily="18" charset="0"/>
                <a:cs typeface="Times New Roman" pitchFamily="18" charset="0"/>
              </a:rPr>
              <a:t>Stern – Chinese Bull. Sci. 2007</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idx="4294967295"/>
          </p:nvPr>
        </p:nvSpPr>
        <p:spPr>
          <a:xfrm>
            <a:off x="0" y="14288"/>
            <a:ext cx="9144000" cy="1143000"/>
          </a:xfrm>
        </p:spPr>
        <p:txBody>
          <a:bodyPr/>
          <a:lstStyle/>
          <a:p>
            <a:r>
              <a:rPr lang="en-US" sz="3200" smtClean="0">
                <a:latin typeface="Times New Roman" pitchFamily="18" charset="0"/>
                <a:cs typeface="Times New Roman" pitchFamily="18" charset="0"/>
              </a:rPr>
              <a:t>Preserving Original Structures in Multiply Deformed Old Rocks – Not Easy!</a:t>
            </a:r>
          </a:p>
        </p:txBody>
      </p:sp>
      <p:pic>
        <p:nvPicPr>
          <p:cNvPr id="73730" name="Picture 3" descr="DSCN1340.JPG"/>
          <p:cNvPicPr>
            <a:picLocks noChangeAspect="1"/>
          </p:cNvPicPr>
          <p:nvPr/>
        </p:nvPicPr>
        <p:blipFill>
          <a:blip r:embed="rId3"/>
          <a:srcRect/>
          <a:stretch>
            <a:fillRect/>
          </a:stretch>
        </p:blipFill>
        <p:spPr bwMode="auto">
          <a:xfrm>
            <a:off x="4616450" y="2611438"/>
            <a:ext cx="4527550" cy="3397250"/>
          </a:xfrm>
          <a:prstGeom prst="rect">
            <a:avLst/>
          </a:prstGeom>
          <a:noFill/>
          <a:ln w="9525">
            <a:noFill/>
            <a:miter lim="800000"/>
            <a:headEnd/>
            <a:tailEnd/>
          </a:ln>
        </p:spPr>
      </p:pic>
      <p:pic>
        <p:nvPicPr>
          <p:cNvPr id="73731" name="Picture 4" descr="DSCN1326.JPG"/>
          <p:cNvPicPr>
            <a:picLocks noChangeAspect="1"/>
          </p:cNvPicPr>
          <p:nvPr/>
        </p:nvPicPr>
        <p:blipFill>
          <a:blip r:embed="rId4"/>
          <a:srcRect/>
          <a:stretch>
            <a:fillRect/>
          </a:stretch>
        </p:blipFill>
        <p:spPr bwMode="auto">
          <a:xfrm>
            <a:off x="0" y="1406525"/>
            <a:ext cx="4616450" cy="3462338"/>
          </a:xfrm>
          <a:prstGeom prst="rect">
            <a:avLst/>
          </a:prstGeom>
          <a:noFill/>
          <a:ln w="9525">
            <a:noFill/>
            <a:miter lim="800000"/>
            <a:headEnd/>
            <a:tailEnd/>
          </a:ln>
        </p:spPr>
      </p:pic>
      <p:sp>
        <p:nvSpPr>
          <p:cNvPr id="73732" name="TextBox 5"/>
          <p:cNvSpPr txBox="1">
            <a:spLocks noChangeArrowheads="1"/>
          </p:cNvSpPr>
          <p:nvPr/>
        </p:nvSpPr>
        <p:spPr bwMode="auto">
          <a:xfrm>
            <a:off x="3416300" y="6146800"/>
            <a:ext cx="2281238" cy="369888"/>
          </a:xfrm>
          <a:prstGeom prst="rect">
            <a:avLst/>
          </a:prstGeom>
          <a:noFill/>
          <a:ln w="9525">
            <a:noFill/>
            <a:miter lim="800000"/>
            <a:headEnd/>
            <a:tailEnd/>
          </a:ln>
        </p:spPr>
        <p:txBody>
          <a:bodyPr wrap="none">
            <a:spAutoFit/>
          </a:bodyPr>
          <a:lstStyle/>
          <a:p>
            <a:pPr defTabSz="457200"/>
            <a:r>
              <a:rPr lang="en-US">
                <a:latin typeface="Times New Roman" pitchFamily="18" charset="0"/>
                <a:cs typeface="Times New Roman" pitchFamily="18" charset="0"/>
              </a:rPr>
              <a:t>Nuvvuagittuq, Quebec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idx="4294967295"/>
          </p:nvPr>
        </p:nvSpPr>
        <p:spPr>
          <a:xfrm>
            <a:off x="0" y="26988"/>
            <a:ext cx="9144000" cy="1143000"/>
          </a:xfrm>
        </p:spPr>
        <p:txBody>
          <a:bodyPr/>
          <a:lstStyle/>
          <a:p>
            <a:r>
              <a:rPr lang="en-US" sz="2400" smtClean="0">
                <a:latin typeface="Times New Roman" pitchFamily="18" charset="0"/>
                <a:cs typeface="Times New Roman" pitchFamily="18" charset="0"/>
              </a:rPr>
              <a:t>Melting in a Convergent Margin Involves Fluids Released from the Subducted Slab  These are characterized by incompatible element enrichment, particularly Pb, but also Nb, Ti depletion.</a:t>
            </a:r>
          </a:p>
        </p:txBody>
      </p:sp>
      <p:pic>
        <p:nvPicPr>
          <p:cNvPr id="75778" name="Picture 5"/>
          <p:cNvPicPr>
            <a:picLocks noChangeAspect="1"/>
          </p:cNvPicPr>
          <p:nvPr/>
        </p:nvPicPr>
        <p:blipFill>
          <a:blip r:embed="rId3"/>
          <a:srcRect/>
          <a:stretch>
            <a:fillRect/>
          </a:stretch>
        </p:blipFill>
        <p:spPr bwMode="auto">
          <a:xfrm>
            <a:off x="1776413" y="530225"/>
            <a:ext cx="5408612" cy="6234113"/>
          </a:xfrm>
          <a:prstGeom prst="rect">
            <a:avLst/>
          </a:prstGeom>
          <a:noFill/>
          <a:ln w="9525">
            <a:noFill/>
            <a:miter lim="800000"/>
            <a:headEnd/>
            <a:tailEnd/>
          </a:ln>
        </p:spPr>
      </p:pic>
      <p:sp>
        <p:nvSpPr>
          <p:cNvPr id="75779" name="TextBox 2"/>
          <p:cNvSpPr txBox="1">
            <a:spLocks noChangeArrowheads="1"/>
          </p:cNvSpPr>
          <p:nvPr/>
        </p:nvSpPr>
        <p:spPr bwMode="auto">
          <a:xfrm>
            <a:off x="374650" y="6394450"/>
            <a:ext cx="1743075" cy="369888"/>
          </a:xfrm>
          <a:prstGeom prst="rect">
            <a:avLst/>
          </a:prstGeom>
          <a:noFill/>
          <a:ln w="9525">
            <a:noFill/>
            <a:miter lim="800000"/>
            <a:headEnd/>
            <a:tailEnd/>
          </a:ln>
        </p:spPr>
        <p:txBody>
          <a:bodyPr wrap="none">
            <a:spAutoFit/>
          </a:bodyPr>
          <a:lstStyle/>
          <a:p>
            <a:pPr defTabSz="457200"/>
            <a:r>
              <a:rPr lang="en-US">
                <a:latin typeface="Times New Roman" pitchFamily="18" charset="0"/>
                <a:cs typeface="Times New Roman" pitchFamily="18" charset="0"/>
              </a:rPr>
              <a:t>Stern, RoG 2002</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p:txBody>
          <a:bodyPr/>
          <a:lstStyle/>
          <a:p>
            <a:r>
              <a:rPr lang="en-US" sz="3200" smtClean="0">
                <a:latin typeface="Times New Roman" pitchFamily="18" charset="0"/>
                <a:cs typeface="Times New Roman" pitchFamily="18" charset="0"/>
              </a:rPr>
              <a:t>The “Granitic” component of Archean crust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TTG – Tonalite, Trondhjemite, Granodiorite</a:t>
            </a:r>
          </a:p>
        </p:txBody>
      </p:sp>
      <p:pic>
        <p:nvPicPr>
          <p:cNvPr id="77826" name="Picture 3"/>
          <p:cNvPicPr>
            <a:picLocks noChangeAspect="1"/>
          </p:cNvPicPr>
          <p:nvPr/>
        </p:nvPicPr>
        <p:blipFill>
          <a:blip r:embed="rId3"/>
          <a:srcRect/>
          <a:stretch>
            <a:fillRect/>
          </a:stretch>
        </p:blipFill>
        <p:spPr bwMode="auto">
          <a:xfrm>
            <a:off x="882650" y="1774825"/>
            <a:ext cx="6967538" cy="4792663"/>
          </a:xfrm>
          <a:prstGeom prst="rect">
            <a:avLst/>
          </a:prstGeom>
          <a:noFill/>
          <a:ln w="9525">
            <a:noFill/>
            <a:miter lim="800000"/>
            <a:headEnd/>
            <a:tailEnd/>
          </a:ln>
        </p:spPr>
      </p:pic>
      <p:sp>
        <p:nvSpPr>
          <p:cNvPr id="77827" name="TextBox 2"/>
          <p:cNvSpPr txBox="1">
            <a:spLocks noChangeArrowheads="1"/>
          </p:cNvSpPr>
          <p:nvPr/>
        </p:nvSpPr>
        <p:spPr bwMode="auto">
          <a:xfrm>
            <a:off x="260350" y="6488113"/>
            <a:ext cx="2532063" cy="369887"/>
          </a:xfrm>
          <a:prstGeom prst="rect">
            <a:avLst/>
          </a:prstGeom>
          <a:noFill/>
          <a:ln w="9525">
            <a:noFill/>
            <a:miter lim="800000"/>
            <a:headEnd/>
            <a:tailEnd/>
          </a:ln>
        </p:spPr>
        <p:txBody>
          <a:bodyPr wrap="none">
            <a:spAutoFit/>
          </a:bodyPr>
          <a:lstStyle/>
          <a:p>
            <a:pPr defTabSz="457200"/>
            <a:r>
              <a:rPr lang="en-US">
                <a:latin typeface="Times New Roman" pitchFamily="18" charset="0"/>
                <a:cs typeface="Times New Roman" pitchFamily="18" charset="0"/>
              </a:rPr>
              <a:t>Martin et al., Lithos 2005</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p:cNvPicPr>
            <a:picLocks noChangeAspect="1"/>
          </p:cNvPicPr>
          <p:nvPr/>
        </p:nvPicPr>
        <p:blipFill>
          <a:blip r:embed="rId3"/>
          <a:srcRect/>
          <a:stretch>
            <a:fillRect/>
          </a:stretch>
        </p:blipFill>
        <p:spPr bwMode="auto">
          <a:xfrm>
            <a:off x="0" y="0"/>
            <a:ext cx="3178175" cy="6858000"/>
          </a:xfrm>
          <a:prstGeom prst="rect">
            <a:avLst/>
          </a:prstGeom>
          <a:noFill/>
          <a:ln w="9525">
            <a:noFill/>
            <a:miter lim="800000"/>
            <a:headEnd/>
            <a:tailEnd/>
          </a:ln>
        </p:spPr>
      </p:pic>
      <p:pic>
        <p:nvPicPr>
          <p:cNvPr id="79875" name="Picture 10"/>
          <p:cNvPicPr>
            <a:picLocks noChangeAspect="1" noChangeArrowheads="1"/>
          </p:cNvPicPr>
          <p:nvPr/>
        </p:nvPicPr>
        <p:blipFill>
          <a:blip r:embed="rId4"/>
          <a:srcRect/>
          <a:stretch>
            <a:fillRect/>
          </a:stretch>
        </p:blipFill>
        <p:spPr bwMode="auto">
          <a:xfrm>
            <a:off x="5411788" y="377825"/>
            <a:ext cx="3581400" cy="4965700"/>
          </a:xfrm>
          <a:prstGeom prst="rect">
            <a:avLst/>
          </a:prstGeom>
          <a:noFill/>
          <a:ln w="9525">
            <a:noFill/>
            <a:miter lim="800000"/>
            <a:headEnd/>
            <a:tailEnd/>
          </a:ln>
        </p:spPr>
      </p:pic>
      <p:pic>
        <p:nvPicPr>
          <p:cNvPr id="79876" name="Picture 12"/>
          <p:cNvPicPr>
            <a:picLocks noChangeAspect="1" noChangeArrowheads="1"/>
          </p:cNvPicPr>
          <p:nvPr/>
        </p:nvPicPr>
        <p:blipFill>
          <a:blip r:embed="rId5"/>
          <a:srcRect/>
          <a:stretch>
            <a:fillRect/>
          </a:stretch>
        </p:blipFill>
        <p:spPr bwMode="auto">
          <a:xfrm>
            <a:off x="5545138" y="5407025"/>
            <a:ext cx="3371850" cy="762000"/>
          </a:xfrm>
          <a:prstGeom prst="rect">
            <a:avLst/>
          </a:prstGeom>
          <a:noFill/>
          <a:ln w="9525">
            <a:noFill/>
            <a:miter lim="800000"/>
            <a:headEnd/>
            <a:tailEnd/>
          </a:ln>
        </p:spPr>
      </p:pic>
      <p:sp>
        <p:nvSpPr>
          <p:cNvPr id="79877" name="TextBox 11"/>
          <p:cNvSpPr txBox="1">
            <a:spLocks noChangeArrowheads="1"/>
          </p:cNvSpPr>
          <p:nvPr/>
        </p:nvSpPr>
        <p:spPr bwMode="auto">
          <a:xfrm>
            <a:off x="679450" y="490538"/>
            <a:ext cx="793750" cy="304800"/>
          </a:xfrm>
          <a:prstGeom prst="rect">
            <a:avLst/>
          </a:prstGeom>
          <a:noFill/>
          <a:ln w="9525">
            <a:noFill/>
            <a:miter lim="800000"/>
            <a:headEnd/>
            <a:tailEnd/>
          </a:ln>
        </p:spPr>
        <p:txBody>
          <a:bodyPr wrap="none">
            <a:spAutoFit/>
          </a:bodyPr>
          <a:lstStyle/>
          <a:p>
            <a:pPr defTabSz="457200"/>
            <a:r>
              <a:rPr lang="en-US" sz="1400" b="1">
                <a:ea typeface="MS PGothic" pitchFamily="34" charset="-128"/>
              </a:rPr>
              <a:t>High-Ti</a:t>
            </a:r>
          </a:p>
        </p:txBody>
      </p:sp>
      <p:sp>
        <p:nvSpPr>
          <p:cNvPr id="79878" name="TextBox 12"/>
          <p:cNvSpPr txBox="1">
            <a:spLocks noChangeArrowheads="1"/>
          </p:cNvSpPr>
          <p:nvPr/>
        </p:nvSpPr>
        <p:spPr bwMode="auto">
          <a:xfrm>
            <a:off x="658813" y="2624138"/>
            <a:ext cx="1550987" cy="304800"/>
          </a:xfrm>
          <a:prstGeom prst="rect">
            <a:avLst/>
          </a:prstGeom>
          <a:noFill/>
          <a:ln w="9525">
            <a:noFill/>
            <a:miter lim="800000"/>
            <a:headEnd/>
            <a:tailEnd/>
          </a:ln>
        </p:spPr>
        <p:txBody>
          <a:bodyPr wrap="none">
            <a:spAutoFit/>
          </a:bodyPr>
          <a:lstStyle/>
          <a:p>
            <a:pPr defTabSz="457200"/>
            <a:r>
              <a:rPr lang="en-US" sz="1400" b="1">
                <a:ea typeface="MS PGothic" pitchFamily="34" charset="-128"/>
              </a:rPr>
              <a:t>Depleted Low-Ti</a:t>
            </a:r>
          </a:p>
        </p:txBody>
      </p:sp>
      <p:sp>
        <p:nvSpPr>
          <p:cNvPr id="79879" name="TextBox 14"/>
          <p:cNvSpPr txBox="1">
            <a:spLocks noChangeArrowheads="1"/>
          </p:cNvSpPr>
          <p:nvPr/>
        </p:nvSpPr>
        <p:spPr bwMode="auto">
          <a:xfrm>
            <a:off x="584200" y="4748213"/>
            <a:ext cx="1562100" cy="304800"/>
          </a:xfrm>
          <a:prstGeom prst="rect">
            <a:avLst/>
          </a:prstGeom>
          <a:noFill/>
          <a:ln w="9525">
            <a:noFill/>
            <a:miter lim="800000"/>
            <a:headEnd/>
            <a:tailEnd/>
          </a:ln>
        </p:spPr>
        <p:txBody>
          <a:bodyPr wrap="none">
            <a:spAutoFit/>
          </a:bodyPr>
          <a:lstStyle/>
          <a:p>
            <a:pPr defTabSz="457200"/>
            <a:r>
              <a:rPr lang="en-US" sz="1400" b="1">
                <a:ea typeface="MS PGothic" pitchFamily="34" charset="-128"/>
              </a:rPr>
              <a:t>Enriched Low-Ti</a:t>
            </a:r>
          </a:p>
        </p:txBody>
      </p:sp>
      <p:sp>
        <p:nvSpPr>
          <p:cNvPr id="79880" name="TextBox 2"/>
          <p:cNvSpPr txBox="1">
            <a:spLocks noChangeArrowheads="1"/>
          </p:cNvSpPr>
          <p:nvPr/>
        </p:nvSpPr>
        <p:spPr bwMode="auto">
          <a:xfrm>
            <a:off x="3348038" y="6173788"/>
            <a:ext cx="6061075" cy="641350"/>
          </a:xfrm>
          <a:prstGeom prst="rect">
            <a:avLst/>
          </a:prstGeom>
          <a:noFill/>
          <a:ln w="9525">
            <a:noFill/>
            <a:miter lim="800000"/>
            <a:headEnd/>
            <a:tailEnd/>
          </a:ln>
        </p:spPr>
        <p:txBody>
          <a:bodyPr>
            <a:spAutoFit/>
          </a:bodyPr>
          <a:lstStyle/>
          <a:p>
            <a:pPr defTabSz="457200"/>
            <a:r>
              <a:rPr lang="en-US">
                <a:latin typeface="Times New Roman" pitchFamily="18" charset="0"/>
                <a:cs typeface="Times New Roman" pitchFamily="18" charset="0"/>
              </a:rPr>
              <a:t>Nuvvuagittuq Mafic Crust</a:t>
            </a:r>
          </a:p>
          <a:p>
            <a:pPr defTabSz="457200"/>
            <a:r>
              <a:rPr lang="en-US">
                <a:latin typeface="Times New Roman" pitchFamily="18" charset="0"/>
                <a:cs typeface="Times New Roman" pitchFamily="18" charset="0"/>
              </a:rPr>
              <a:t>Arc tholeiites and boninites at 4.4 Ga?</a:t>
            </a:r>
          </a:p>
        </p:txBody>
      </p:sp>
      <p:sp>
        <p:nvSpPr>
          <p:cNvPr id="79881" name="TextBox 3"/>
          <p:cNvSpPr txBox="1">
            <a:spLocks noChangeArrowheads="1"/>
          </p:cNvSpPr>
          <p:nvPr/>
        </p:nvSpPr>
        <p:spPr bwMode="auto">
          <a:xfrm>
            <a:off x="7145338" y="6332538"/>
            <a:ext cx="1987550" cy="304800"/>
          </a:xfrm>
          <a:prstGeom prst="rect">
            <a:avLst/>
          </a:prstGeom>
          <a:noFill/>
          <a:ln w="9525">
            <a:noFill/>
            <a:miter lim="800000"/>
            <a:headEnd/>
            <a:tailEnd/>
          </a:ln>
        </p:spPr>
        <p:txBody>
          <a:bodyPr wrap="none">
            <a:spAutoFit/>
          </a:bodyPr>
          <a:lstStyle/>
          <a:p>
            <a:pPr defTabSz="457200"/>
            <a:r>
              <a:rPr lang="en-US" sz="1400">
                <a:latin typeface="Times New Roman" pitchFamily="18" charset="0"/>
                <a:cs typeface="Times New Roman" pitchFamily="18" charset="0"/>
              </a:rPr>
              <a:t>O’Neil et al., J. Pet. 2011</a:t>
            </a:r>
          </a:p>
        </p:txBody>
      </p:sp>
      <p:sp>
        <p:nvSpPr>
          <p:cNvPr id="79883" name="AutoShape 11"/>
          <p:cNvSpPr>
            <a:spLocks noChangeAspect="1" noChangeArrowheads="1" noTextEdit="1"/>
          </p:cNvSpPr>
          <p:nvPr/>
        </p:nvSpPr>
        <p:spPr bwMode="auto">
          <a:xfrm>
            <a:off x="3352800" y="914400"/>
            <a:ext cx="1952625" cy="5197475"/>
          </a:xfrm>
          <a:prstGeom prst="rect">
            <a:avLst/>
          </a:prstGeom>
          <a:noFill/>
          <a:ln w="9525">
            <a:noFill/>
            <a:miter lim="800000"/>
            <a:headEnd/>
            <a:tailEnd/>
          </a:ln>
        </p:spPr>
        <p:txBody>
          <a:bodyPr/>
          <a:lstStyle/>
          <a:p>
            <a:endParaRPr lang="en-US"/>
          </a:p>
        </p:txBody>
      </p:sp>
      <p:grpSp>
        <p:nvGrpSpPr>
          <p:cNvPr id="80085" name="Group 213"/>
          <p:cNvGrpSpPr>
            <a:grpSpLocks/>
          </p:cNvGrpSpPr>
          <p:nvPr/>
        </p:nvGrpSpPr>
        <p:grpSpPr bwMode="auto">
          <a:xfrm>
            <a:off x="3441700" y="920750"/>
            <a:ext cx="1866900" cy="5180013"/>
            <a:chOff x="2168" y="580"/>
            <a:chExt cx="1176" cy="3263"/>
          </a:xfrm>
        </p:grpSpPr>
        <p:sp>
          <p:nvSpPr>
            <p:cNvPr id="79885" name="Rectangle 13"/>
            <p:cNvSpPr>
              <a:spLocks noChangeArrowheads="1"/>
            </p:cNvSpPr>
            <p:nvPr/>
          </p:nvSpPr>
          <p:spPr bwMode="auto">
            <a:xfrm>
              <a:off x="2277" y="580"/>
              <a:ext cx="1030" cy="3103"/>
            </a:xfrm>
            <a:prstGeom prst="rect">
              <a:avLst/>
            </a:prstGeom>
            <a:solidFill>
              <a:srgbClr val="FFFFFF"/>
            </a:solidFill>
            <a:ln w="9525">
              <a:noFill/>
              <a:miter lim="800000"/>
              <a:headEnd/>
              <a:tailEnd/>
            </a:ln>
          </p:spPr>
          <p:txBody>
            <a:bodyPr/>
            <a:lstStyle/>
            <a:p>
              <a:endParaRPr lang="en-US"/>
            </a:p>
          </p:txBody>
        </p:sp>
        <p:sp>
          <p:nvSpPr>
            <p:cNvPr id="79886" name="Rectangle 14"/>
            <p:cNvSpPr>
              <a:spLocks noChangeArrowheads="1"/>
            </p:cNvSpPr>
            <p:nvPr/>
          </p:nvSpPr>
          <p:spPr bwMode="auto">
            <a:xfrm>
              <a:off x="2168" y="3322"/>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F</a:t>
              </a:r>
              <a:endParaRPr lang="en-US"/>
            </a:p>
          </p:txBody>
        </p:sp>
        <p:sp>
          <p:nvSpPr>
            <p:cNvPr id="79887" name="Rectangle 15"/>
            <p:cNvSpPr>
              <a:spLocks noChangeArrowheads="1"/>
            </p:cNvSpPr>
            <p:nvPr/>
          </p:nvSpPr>
          <p:spPr bwMode="auto">
            <a:xfrm>
              <a:off x="2168" y="3285"/>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r</a:t>
              </a:r>
              <a:endParaRPr lang="en-US"/>
            </a:p>
          </p:txBody>
        </p:sp>
        <p:sp>
          <p:nvSpPr>
            <p:cNvPr id="79888" name="Rectangle 16"/>
            <p:cNvSpPr>
              <a:spLocks noChangeArrowheads="1"/>
            </p:cNvSpPr>
            <p:nvPr/>
          </p:nvSpPr>
          <p:spPr bwMode="auto">
            <a:xfrm>
              <a:off x="2168" y="3251"/>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e</a:t>
              </a:r>
              <a:endParaRPr lang="en-US"/>
            </a:p>
          </p:txBody>
        </p:sp>
        <p:sp>
          <p:nvSpPr>
            <p:cNvPr id="79889" name="Rectangle 17"/>
            <p:cNvSpPr>
              <a:spLocks noChangeArrowheads="1"/>
            </p:cNvSpPr>
            <p:nvPr/>
          </p:nvSpPr>
          <p:spPr bwMode="auto">
            <a:xfrm>
              <a:off x="2168" y="3209"/>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q</a:t>
              </a:r>
              <a:endParaRPr lang="en-US"/>
            </a:p>
          </p:txBody>
        </p:sp>
        <p:sp>
          <p:nvSpPr>
            <p:cNvPr id="79890" name="Rectangle 18"/>
            <p:cNvSpPr>
              <a:spLocks noChangeArrowheads="1"/>
            </p:cNvSpPr>
            <p:nvPr/>
          </p:nvSpPr>
          <p:spPr bwMode="auto">
            <a:xfrm>
              <a:off x="2168" y="3165"/>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ue</a:t>
              </a:r>
              <a:endParaRPr lang="en-US"/>
            </a:p>
          </p:txBody>
        </p:sp>
        <p:sp>
          <p:nvSpPr>
            <p:cNvPr id="79891" name="Rectangle 19"/>
            <p:cNvSpPr>
              <a:spLocks noChangeArrowheads="1"/>
            </p:cNvSpPr>
            <p:nvPr/>
          </p:nvSpPr>
          <p:spPr bwMode="auto">
            <a:xfrm>
              <a:off x="2168" y="3079"/>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n</a:t>
              </a:r>
              <a:endParaRPr lang="en-US"/>
            </a:p>
          </p:txBody>
        </p:sp>
        <p:sp>
          <p:nvSpPr>
            <p:cNvPr id="79892" name="Rectangle 20"/>
            <p:cNvSpPr>
              <a:spLocks noChangeArrowheads="1"/>
            </p:cNvSpPr>
            <p:nvPr/>
          </p:nvSpPr>
          <p:spPr bwMode="auto">
            <a:xfrm>
              <a:off x="2168" y="3034"/>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c</a:t>
              </a:r>
              <a:endParaRPr lang="en-US"/>
            </a:p>
          </p:txBody>
        </p:sp>
        <p:sp>
          <p:nvSpPr>
            <p:cNvPr id="79893" name="Rectangle 21"/>
            <p:cNvSpPr>
              <a:spLocks noChangeArrowheads="1"/>
            </p:cNvSpPr>
            <p:nvPr/>
          </p:nvSpPr>
          <p:spPr bwMode="auto">
            <a:xfrm>
              <a:off x="2168" y="2994"/>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y</a:t>
              </a:r>
              <a:endParaRPr lang="en-US"/>
            </a:p>
          </p:txBody>
        </p:sp>
        <p:sp>
          <p:nvSpPr>
            <p:cNvPr id="79894" name="Rectangle 22"/>
            <p:cNvSpPr>
              <a:spLocks noChangeArrowheads="1"/>
            </p:cNvSpPr>
            <p:nvPr/>
          </p:nvSpPr>
          <p:spPr bwMode="auto">
            <a:xfrm>
              <a:off x="2175" y="2298"/>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F</a:t>
              </a:r>
              <a:endParaRPr lang="en-US"/>
            </a:p>
          </p:txBody>
        </p:sp>
        <p:sp>
          <p:nvSpPr>
            <p:cNvPr id="79895" name="Rectangle 23"/>
            <p:cNvSpPr>
              <a:spLocks noChangeArrowheads="1"/>
            </p:cNvSpPr>
            <p:nvPr/>
          </p:nvSpPr>
          <p:spPr bwMode="auto">
            <a:xfrm>
              <a:off x="2175" y="2261"/>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r</a:t>
              </a:r>
              <a:endParaRPr lang="en-US"/>
            </a:p>
          </p:txBody>
        </p:sp>
        <p:sp>
          <p:nvSpPr>
            <p:cNvPr id="79896" name="Rectangle 24"/>
            <p:cNvSpPr>
              <a:spLocks noChangeArrowheads="1"/>
            </p:cNvSpPr>
            <p:nvPr/>
          </p:nvSpPr>
          <p:spPr bwMode="auto">
            <a:xfrm>
              <a:off x="2175" y="2227"/>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e</a:t>
              </a:r>
              <a:endParaRPr lang="en-US"/>
            </a:p>
          </p:txBody>
        </p:sp>
        <p:sp>
          <p:nvSpPr>
            <p:cNvPr id="79897" name="Rectangle 25"/>
            <p:cNvSpPr>
              <a:spLocks noChangeArrowheads="1"/>
            </p:cNvSpPr>
            <p:nvPr/>
          </p:nvSpPr>
          <p:spPr bwMode="auto">
            <a:xfrm>
              <a:off x="2175" y="2185"/>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q</a:t>
              </a:r>
              <a:endParaRPr lang="en-US"/>
            </a:p>
          </p:txBody>
        </p:sp>
        <p:sp>
          <p:nvSpPr>
            <p:cNvPr id="79898" name="Rectangle 26"/>
            <p:cNvSpPr>
              <a:spLocks noChangeArrowheads="1"/>
            </p:cNvSpPr>
            <p:nvPr/>
          </p:nvSpPr>
          <p:spPr bwMode="auto">
            <a:xfrm>
              <a:off x="2175" y="2141"/>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ue</a:t>
              </a:r>
              <a:endParaRPr lang="en-US"/>
            </a:p>
          </p:txBody>
        </p:sp>
        <p:sp>
          <p:nvSpPr>
            <p:cNvPr id="79899" name="Rectangle 27"/>
            <p:cNvSpPr>
              <a:spLocks noChangeArrowheads="1"/>
            </p:cNvSpPr>
            <p:nvPr/>
          </p:nvSpPr>
          <p:spPr bwMode="auto">
            <a:xfrm>
              <a:off x="2175" y="2055"/>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n</a:t>
              </a:r>
              <a:endParaRPr lang="en-US"/>
            </a:p>
          </p:txBody>
        </p:sp>
        <p:sp>
          <p:nvSpPr>
            <p:cNvPr id="79900" name="Rectangle 28"/>
            <p:cNvSpPr>
              <a:spLocks noChangeArrowheads="1"/>
            </p:cNvSpPr>
            <p:nvPr/>
          </p:nvSpPr>
          <p:spPr bwMode="auto">
            <a:xfrm>
              <a:off x="2175" y="2010"/>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c</a:t>
              </a:r>
              <a:endParaRPr lang="en-US"/>
            </a:p>
          </p:txBody>
        </p:sp>
        <p:sp>
          <p:nvSpPr>
            <p:cNvPr id="79901" name="Rectangle 29"/>
            <p:cNvSpPr>
              <a:spLocks noChangeArrowheads="1"/>
            </p:cNvSpPr>
            <p:nvPr/>
          </p:nvSpPr>
          <p:spPr bwMode="auto">
            <a:xfrm>
              <a:off x="2175" y="1970"/>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y</a:t>
              </a:r>
              <a:endParaRPr lang="en-US"/>
            </a:p>
          </p:txBody>
        </p:sp>
        <p:sp>
          <p:nvSpPr>
            <p:cNvPr id="79902" name="Rectangle 30"/>
            <p:cNvSpPr>
              <a:spLocks noChangeArrowheads="1"/>
            </p:cNvSpPr>
            <p:nvPr/>
          </p:nvSpPr>
          <p:spPr bwMode="auto">
            <a:xfrm>
              <a:off x="2189" y="1269"/>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F</a:t>
              </a:r>
              <a:endParaRPr lang="en-US"/>
            </a:p>
          </p:txBody>
        </p:sp>
        <p:sp>
          <p:nvSpPr>
            <p:cNvPr id="79903" name="Rectangle 31"/>
            <p:cNvSpPr>
              <a:spLocks noChangeArrowheads="1"/>
            </p:cNvSpPr>
            <p:nvPr/>
          </p:nvSpPr>
          <p:spPr bwMode="auto">
            <a:xfrm>
              <a:off x="2189" y="1232"/>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r</a:t>
              </a:r>
              <a:endParaRPr lang="en-US"/>
            </a:p>
          </p:txBody>
        </p:sp>
        <p:sp>
          <p:nvSpPr>
            <p:cNvPr id="79904" name="Rectangle 32"/>
            <p:cNvSpPr>
              <a:spLocks noChangeArrowheads="1"/>
            </p:cNvSpPr>
            <p:nvPr/>
          </p:nvSpPr>
          <p:spPr bwMode="auto">
            <a:xfrm>
              <a:off x="2189" y="1198"/>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e</a:t>
              </a:r>
              <a:endParaRPr lang="en-US"/>
            </a:p>
          </p:txBody>
        </p:sp>
        <p:sp>
          <p:nvSpPr>
            <p:cNvPr id="79905" name="Rectangle 33"/>
            <p:cNvSpPr>
              <a:spLocks noChangeArrowheads="1"/>
            </p:cNvSpPr>
            <p:nvPr/>
          </p:nvSpPr>
          <p:spPr bwMode="auto">
            <a:xfrm>
              <a:off x="2189" y="1157"/>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q</a:t>
              </a:r>
              <a:endParaRPr lang="en-US"/>
            </a:p>
          </p:txBody>
        </p:sp>
        <p:sp>
          <p:nvSpPr>
            <p:cNvPr id="79906" name="Rectangle 34"/>
            <p:cNvSpPr>
              <a:spLocks noChangeArrowheads="1"/>
            </p:cNvSpPr>
            <p:nvPr/>
          </p:nvSpPr>
          <p:spPr bwMode="auto">
            <a:xfrm>
              <a:off x="2189" y="1113"/>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ue</a:t>
              </a:r>
              <a:endParaRPr lang="en-US"/>
            </a:p>
          </p:txBody>
        </p:sp>
        <p:sp>
          <p:nvSpPr>
            <p:cNvPr id="79907" name="Rectangle 35"/>
            <p:cNvSpPr>
              <a:spLocks noChangeArrowheads="1"/>
            </p:cNvSpPr>
            <p:nvPr/>
          </p:nvSpPr>
          <p:spPr bwMode="auto">
            <a:xfrm>
              <a:off x="2189" y="1026"/>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n</a:t>
              </a:r>
              <a:endParaRPr lang="en-US"/>
            </a:p>
          </p:txBody>
        </p:sp>
        <p:sp>
          <p:nvSpPr>
            <p:cNvPr id="79908" name="Rectangle 36"/>
            <p:cNvSpPr>
              <a:spLocks noChangeArrowheads="1"/>
            </p:cNvSpPr>
            <p:nvPr/>
          </p:nvSpPr>
          <p:spPr bwMode="auto">
            <a:xfrm>
              <a:off x="2189" y="981"/>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c</a:t>
              </a:r>
              <a:endParaRPr lang="en-US"/>
            </a:p>
          </p:txBody>
        </p:sp>
        <p:sp>
          <p:nvSpPr>
            <p:cNvPr id="79909" name="Rectangle 37"/>
            <p:cNvSpPr>
              <a:spLocks noChangeArrowheads="1"/>
            </p:cNvSpPr>
            <p:nvPr/>
          </p:nvSpPr>
          <p:spPr bwMode="auto">
            <a:xfrm>
              <a:off x="2189" y="941"/>
              <a:ext cx="1" cy="1"/>
            </a:xfrm>
            <a:prstGeom prst="rect">
              <a:avLst/>
            </a:prstGeom>
            <a:noFill/>
            <a:ln w="9525">
              <a:noFill/>
              <a:miter lim="800000"/>
              <a:headEnd/>
              <a:tailEnd/>
            </a:ln>
          </p:spPr>
          <p:txBody>
            <a:bodyPr wrap="none" lIns="0" tIns="0" rIns="0" bIns="0">
              <a:spAutoFit/>
            </a:bodyPr>
            <a:lstStyle/>
            <a:p>
              <a:r>
                <a:rPr lang="en-US" b="1">
                  <a:latin typeface="Verdana" pitchFamily="34" charset="0"/>
                </a:rPr>
                <a:t>y</a:t>
              </a:r>
              <a:endParaRPr lang="en-US"/>
            </a:p>
          </p:txBody>
        </p:sp>
        <p:sp>
          <p:nvSpPr>
            <p:cNvPr id="79910" name="Line 38"/>
            <p:cNvSpPr>
              <a:spLocks noChangeShapeType="1"/>
            </p:cNvSpPr>
            <p:nvPr/>
          </p:nvSpPr>
          <p:spPr bwMode="auto">
            <a:xfrm flipV="1">
              <a:off x="2277" y="1609"/>
              <a:ext cx="0" cy="1031"/>
            </a:xfrm>
            <a:prstGeom prst="line">
              <a:avLst/>
            </a:prstGeom>
            <a:noFill/>
            <a:ln w="7938" cap="sq">
              <a:solidFill>
                <a:srgbClr val="010101"/>
              </a:solidFill>
              <a:miter lim="800000"/>
              <a:headEnd/>
              <a:tailEnd/>
            </a:ln>
          </p:spPr>
          <p:txBody>
            <a:bodyPr/>
            <a:lstStyle/>
            <a:p>
              <a:endParaRPr lang="en-US"/>
            </a:p>
          </p:txBody>
        </p:sp>
        <p:sp>
          <p:nvSpPr>
            <p:cNvPr id="79911" name="Line 39"/>
            <p:cNvSpPr>
              <a:spLocks noChangeShapeType="1"/>
            </p:cNvSpPr>
            <p:nvPr/>
          </p:nvSpPr>
          <p:spPr bwMode="auto">
            <a:xfrm>
              <a:off x="2277" y="1609"/>
              <a:ext cx="1031" cy="0"/>
            </a:xfrm>
            <a:prstGeom prst="line">
              <a:avLst/>
            </a:prstGeom>
            <a:noFill/>
            <a:ln w="7938" cap="sq">
              <a:solidFill>
                <a:srgbClr val="010101"/>
              </a:solidFill>
              <a:miter lim="800000"/>
              <a:headEnd/>
              <a:tailEnd/>
            </a:ln>
          </p:spPr>
          <p:txBody>
            <a:bodyPr/>
            <a:lstStyle/>
            <a:p>
              <a:endParaRPr lang="en-US"/>
            </a:p>
          </p:txBody>
        </p:sp>
        <p:sp>
          <p:nvSpPr>
            <p:cNvPr id="79912" name="Line 40"/>
            <p:cNvSpPr>
              <a:spLocks noChangeShapeType="1"/>
            </p:cNvSpPr>
            <p:nvPr/>
          </p:nvSpPr>
          <p:spPr bwMode="auto">
            <a:xfrm>
              <a:off x="3308" y="1609"/>
              <a:ext cx="0" cy="1031"/>
            </a:xfrm>
            <a:prstGeom prst="line">
              <a:avLst/>
            </a:prstGeom>
            <a:noFill/>
            <a:ln w="7938" cap="sq">
              <a:solidFill>
                <a:srgbClr val="010101"/>
              </a:solidFill>
              <a:miter lim="800000"/>
              <a:headEnd/>
              <a:tailEnd/>
            </a:ln>
          </p:spPr>
          <p:txBody>
            <a:bodyPr/>
            <a:lstStyle/>
            <a:p>
              <a:endParaRPr lang="en-US"/>
            </a:p>
          </p:txBody>
        </p:sp>
        <p:sp>
          <p:nvSpPr>
            <p:cNvPr id="79913" name="Line 41"/>
            <p:cNvSpPr>
              <a:spLocks noChangeShapeType="1"/>
            </p:cNvSpPr>
            <p:nvPr/>
          </p:nvSpPr>
          <p:spPr bwMode="auto">
            <a:xfrm flipH="1">
              <a:off x="2277" y="2640"/>
              <a:ext cx="1031" cy="0"/>
            </a:xfrm>
            <a:prstGeom prst="line">
              <a:avLst/>
            </a:prstGeom>
            <a:noFill/>
            <a:ln w="7938" cap="sq">
              <a:solidFill>
                <a:srgbClr val="010101"/>
              </a:solidFill>
              <a:miter lim="800000"/>
              <a:headEnd/>
              <a:tailEnd/>
            </a:ln>
          </p:spPr>
          <p:txBody>
            <a:bodyPr/>
            <a:lstStyle/>
            <a:p>
              <a:endParaRPr lang="en-US"/>
            </a:p>
          </p:txBody>
        </p:sp>
        <p:sp>
          <p:nvSpPr>
            <p:cNvPr id="79914" name="Rectangle 42"/>
            <p:cNvSpPr>
              <a:spLocks noChangeArrowheads="1"/>
            </p:cNvSpPr>
            <p:nvPr/>
          </p:nvSpPr>
          <p:spPr bwMode="auto">
            <a:xfrm>
              <a:off x="2245"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4</a:t>
              </a:r>
              <a:endParaRPr lang="en-US"/>
            </a:p>
          </p:txBody>
        </p:sp>
        <p:sp>
          <p:nvSpPr>
            <p:cNvPr id="79915" name="Rectangle 43"/>
            <p:cNvSpPr>
              <a:spLocks noChangeArrowheads="1"/>
            </p:cNvSpPr>
            <p:nvPr/>
          </p:nvSpPr>
          <p:spPr bwMode="auto">
            <a:xfrm>
              <a:off x="2278"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2</a:t>
              </a:r>
              <a:endParaRPr lang="en-US"/>
            </a:p>
          </p:txBody>
        </p:sp>
        <p:sp>
          <p:nvSpPr>
            <p:cNvPr id="79916" name="Rectangle 44"/>
            <p:cNvSpPr>
              <a:spLocks noChangeArrowheads="1"/>
            </p:cNvSpPr>
            <p:nvPr/>
          </p:nvSpPr>
          <p:spPr bwMode="auto">
            <a:xfrm>
              <a:off x="2325"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4</a:t>
              </a:r>
              <a:endParaRPr lang="en-US"/>
            </a:p>
          </p:txBody>
        </p:sp>
        <p:sp>
          <p:nvSpPr>
            <p:cNvPr id="79917" name="Rectangle 45"/>
            <p:cNvSpPr>
              <a:spLocks noChangeArrowheads="1"/>
            </p:cNvSpPr>
            <p:nvPr/>
          </p:nvSpPr>
          <p:spPr bwMode="auto">
            <a:xfrm>
              <a:off x="2357"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4</a:t>
              </a:r>
              <a:endParaRPr lang="en-US"/>
            </a:p>
          </p:txBody>
        </p:sp>
        <p:sp>
          <p:nvSpPr>
            <p:cNvPr id="79918" name="Rectangle 46"/>
            <p:cNvSpPr>
              <a:spLocks noChangeArrowheads="1"/>
            </p:cNvSpPr>
            <p:nvPr/>
          </p:nvSpPr>
          <p:spPr bwMode="auto">
            <a:xfrm>
              <a:off x="2404"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4</a:t>
              </a:r>
              <a:endParaRPr lang="en-US"/>
            </a:p>
          </p:txBody>
        </p:sp>
        <p:sp>
          <p:nvSpPr>
            <p:cNvPr id="79919" name="Rectangle 47"/>
            <p:cNvSpPr>
              <a:spLocks noChangeArrowheads="1"/>
            </p:cNvSpPr>
            <p:nvPr/>
          </p:nvSpPr>
          <p:spPr bwMode="auto">
            <a:xfrm>
              <a:off x="2437"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6</a:t>
              </a:r>
              <a:endParaRPr lang="en-US"/>
            </a:p>
          </p:txBody>
        </p:sp>
        <p:sp>
          <p:nvSpPr>
            <p:cNvPr id="79920" name="Rectangle 48"/>
            <p:cNvSpPr>
              <a:spLocks noChangeArrowheads="1"/>
            </p:cNvSpPr>
            <p:nvPr/>
          </p:nvSpPr>
          <p:spPr bwMode="auto">
            <a:xfrm>
              <a:off x="2483"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4</a:t>
              </a:r>
              <a:endParaRPr lang="en-US"/>
            </a:p>
          </p:txBody>
        </p:sp>
        <p:sp>
          <p:nvSpPr>
            <p:cNvPr id="79921" name="Rectangle 49"/>
            <p:cNvSpPr>
              <a:spLocks noChangeArrowheads="1"/>
            </p:cNvSpPr>
            <p:nvPr/>
          </p:nvSpPr>
          <p:spPr bwMode="auto">
            <a:xfrm>
              <a:off x="2516"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8</a:t>
              </a:r>
              <a:endParaRPr lang="en-US"/>
            </a:p>
          </p:txBody>
        </p:sp>
        <p:sp>
          <p:nvSpPr>
            <p:cNvPr id="79922" name="Rectangle 50"/>
            <p:cNvSpPr>
              <a:spLocks noChangeArrowheads="1"/>
            </p:cNvSpPr>
            <p:nvPr/>
          </p:nvSpPr>
          <p:spPr bwMode="auto">
            <a:xfrm>
              <a:off x="2563"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5</a:t>
              </a:r>
              <a:endParaRPr lang="en-US"/>
            </a:p>
          </p:txBody>
        </p:sp>
        <p:sp>
          <p:nvSpPr>
            <p:cNvPr id="79923" name="Rectangle 51"/>
            <p:cNvSpPr>
              <a:spLocks noChangeArrowheads="1"/>
            </p:cNvSpPr>
            <p:nvPr/>
          </p:nvSpPr>
          <p:spPr bwMode="auto">
            <a:xfrm>
              <a:off x="2596"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0</a:t>
              </a:r>
              <a:endParaRPr lang="en-US"/>
            </a:p>
          </p:txBody>
        </p:sp>
        <p:sp>
          <p:nvSpPr>
            <p:cNvPr id="79924" name="Rectangle 52"/>
            <p:cNvSpPr>
              <a:spLocks noChangeArrowheads="1"/>
            </p:cNvSpPr>
            <p:nvPr/>
          </p:nvSpPr>
          <p:spPr bwMode="auto">
            <a:xfrm>
              <a:off x="2642"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5</a:t>
              </a:r>
              <a:endParaRPr lang="en-US"/>
            </a:p>
          </p:txBody>
        </p:sp>
        <p:sp>
          <p:nvSpPr>
            <p:cNvPr id="79925" name="Rectangle 53"/>
            <p:cNvSpPr>
              <a:spLocks noChangeArrowheads="1"/>
            </p:cNvSpPr>
            <p:nvPr/>
          </p:nvSpPr>
          <p:spPr bwMode="auto">
            <a:xfrm>
              <a:off x="2675"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2</a:t>
              </a:r>
              <a:endParaRPr lang="en-US"/>
            </a:p>
          </p:txBody>
        </p:sp>
        <p:sp>
          <p:nvSpPr>
            <p:cNvPr id="79926" name="Rectangle 54"/>
            <p:cNvSpPr>
              <a:spLocks noChangeArrowheads="1"/>
            </p:cNvSpPr>
            <p:nvPr/>
          </p:nvSpPr>
          <p:spPr bwMode="auto">
            <a:xfrm>
              <a:off x="2722"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5</a:t>
              </a:r>
              <a:endParaRPr lang="en-US"/>
            </a:p>
          </p:txBody>
        </p:sp>
        <p:sp>
          <p:nvSpPr>
            <p:cNvPr id="79927" name="Rectangle 55"/>
            <p:cNvSpPr>
              <a:spLocks noChangeArrowheads="1"/>
            </p:cNvSpPr>
            <p:nvPr/>
          </p:nvSpPr>
          <p:spPr bwMode="auto">
            <a:xfrm>
              <a:off x="2754"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4</a:t>
              </a:r>
              <a:endParaRPr lang="en-US"/>
            </a:p>
          </p:txBody>
        </p:sp>
        <p:sp>
          <p:nvSpPr>
            <p:cNvPr id="79928" name="Rectangle 56"/>
            <p:cNvSpPr>
              <a:spLocks noChangeArrowheads="1"/>
            </p:cNvSpPr>
            <p:nvPr/>
          </p:nvSpPr>
          <p:spPr bwMode="auto">
            <a:xfrm>
              <a:off x="2801"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5</a:t>
              </a:r>
              <a:endParaRPr lang="en-US"/>
            </a:p>
          </p:txBody>
        </p:sp>
        <p:sp>
          <p:nvSpPr>
            <p:cNvPr id="79929" name="Rectangle 57"/>
            <p:cNvSpPr>
              <a:spLocks noChangeArrowheads="1"/>
            </p:cNvSpPr>
            <p:nvPr/>
          </p:nvSpPr>
          <p:spPr bwMode="auto">
            <a:xfrm>
              <a:off x="2834"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6</a:t>
              </a:r>
              <a:endParaRPr lang="en-US"/>
            </a:p>
          </p:txBody>
        </p:sp>
        <p:sp>
          <p:nvSpPr>
            <p:cNvPr id="79930" name="Rectangle 58"/>
            <p:cNvSpPr>
              <a:spLocks noChangeArrowheads="1"/>
            </p:cNvSpPr>
            <p:nvPr/>
          </p:nvSpPr>
          <p:spPr bwMode="auto">
            <a:xfrm>
              <a:off x="2880"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5</a:t>
              </a:r>
              <a:endParaRPr lang="en-US"/>
            </a:p>
          </p:txBody>
        </p:sp>
        <p:sp>
          <p:nvSpPr>
            <p:cNvPr id="79931" name="Rectangle 59"/>
            <p:cNvSpPr>
              <a:spLocks noChangeArrowheads="1"/>
            </p:cNvSpPr>
            <p:nvPr/>
          </p:nvSpPr>
          <p:spPr bwMode="auto">
            <a:xfrm>
              <a:off x="2913"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8</a:t>
              </a:r>
              <a:endParaRPr lang="en-US"/>
            </a:p>
          </p:txBody>
        </p:sp>
        <p:sp>
          <p:nvSpPr>
            <p:cNvPr id="79932" name="Rectangle 60"/>
            <p:cNvSpPr>
              <a:spLocks noChangeArrowheads="1"/>
            </p:cNvSpPr>
            <p:nvPr/>
          </p:nvSpPr>
          <p:spPr bwMode="auto">
            <a:xfrm>
              <a:off x="2960"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6</a:t>
              </a:r>
              <a:endParaRPr lang="en-US"/>
            </a:p>
          </p:txBody>
        </p:sp>
        <p:sp>
          <p:nvSpPr>
            <p:cNvPr id="79933" name="Rectangle 61"/>
            <p:cNvSpPr>
              <a:spLocks noChangeArrowheads="1"/>
            </p:cNvSpPr>
            <p:nvPr/>
          </p:nvSpPr>
          <p:spPr bwMode="auto">
            <a:xfrm>
              <a:off x="2992"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0</a:t>
              </a:r>
              <a:endParaRPr lang="en-US"/>
            </a:p>
          </p:txBody>
        </p:sp>
        <p:sp>
          <p:nvSpPr>
            <p:cNvPr id="79934" name="Rectangle 62"/>
            <p:cNvSpPr>
              <a:spLocks noChangeArrowheads="1"/>
            </p:cNvSpPr>
            <p:nvPr/>
          </p:nvSpPr>
          <p:spPr bwMode="auto">
            <a:xfrm>
              <a:off x="3039"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6</a:t>
              </a:r>
              <a:endParaRPr lang="en-US"/>
            </a:p>
          </p:txBody>
        </p:sp>
        <p:sp>
          <p:nvSpPr>
            <p:cNvPr id="79935" name="Rectangle 63"/>
            <p:cNvSpPr>
              <a:spLocks noChangeArrowheads="1"/>
            </p:cNvSpPr>
            <p:nvPr/>
          </p:nvSpPr>
          <p:spPr bwMode="auto">
            <a:xfrm>
              <a:off x="3072"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2</a:t>
              </a:r>
              <a:endParaRPr lang="en-US"/>
            </a:p>
          </p:txBody>
        </p:sp>
        <p:sp>
          <p:nvSpPr>
            <p:cNvPr id="79936" name="Rectangle 64"/>
            <p:cNvSpPr>
              <a:spLocks noChangeArrowheads="1"/>
            </p:cNvSpPr>
            <p:nvPr/>
          </p:nvSpPr>
          <p:spPr bwMode="auto">
            <a:xfrm>
              <a:off x="3118"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6</a:t>
              </a:r>
              <a:endParaRPr lang="en-US"/>
            </a:p>
          </p:txBody>
        </p:sp>
        <p:sp>
          <p:nvSpPr>
            <p:cNvPr id="79937" name="Rectangle 65"/>
            <p:cNvSpPr>
              <a:spLocks noChangeArrowheads="1"/>
            </p:cNvSpPr>
            <p:nvPr/>
          </p:nvSpPr>
          <p:spPr bwMode="auto">
            <a:xfrm>
              <a:off x="3151"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4</a:t>
              </a:r>
              <a:endParaRPr lang="en-US"/>
            </a:p>
          </p:txBody>
        </p:sp>
        <p:sp>
          <p:nvSpPr>
            <p:cNvPr id="79938" name="Rectangle 66"/>
            <p:cNvSpPr>
              <a:spLocks noChangeArrowheads="1"/>
            </p:cNvSpPr>
            <p:nvPr/>
          </p:nvSpPr>
          <p:spPr bwMode="auto">
            <a:xfrm>
              <a:off x="3198"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6</a:t>
              </a:r>
              <a:endParaRPr lang="en-US"/>
            </a:p>
          </p:txBody>
        </p:sp>
        <p:sp>
          <p:nvSpPr>
            <p:cNvPr id="79939" name="Rectangle 67"/>
            <p:cNvSpPr>
              <a:spLocks noChangeArrowheads="1"/>
            </p:cNvSpPr>
            <p:nvPr/>
          </p:nvSpPr>
          <p:spPr bwMode="auto">
            <a:xfrm>
              <a:off x="3230"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6</a:t>
              </a:r>
              <a:endParaRPr lang="en-US"/>
            </a:p>
          </p:txBody>
        </p:sp>
        <p:sp>
          <p:nvSpPr>
            <p:cNvPr id="79940" name="Rectangle 68"/>
            <p:cNvSpPr>
              <a:spLocks noChangeArrowheads="1"/>
            </p:cNvSpPr>
            <p:nvPr/>
          </p:nvSpPr>
          <p:spPr bwMode="auto">
            <a:xfrm>
              <a:off x="3277"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6</a:t>
              </a:r>
              <a:endParaRPr lang="en-US"/>
            </a:p>
          </p:txBody>
        </p:sp>
        <p:sp>
          <p:nvSpPr>
            <p:cNvPr id="79941" name="Rectangle 69"/>
            <p:cNvSpPr>
              <a:spLocks noChangeArrowheads="1"/>
            </p:cNvSpPr>
            <p:nvPr/>
          </p:nvSpPr>
          <p:spPr bwMode="auto">
            <a:xfrm>
              <a:off x="3310" y="3693"/>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8</a:t>
              </a:r>
              <a:endParaRPr lang="en-US"/>
            </a:p>
          </p:txBody>
        </p:sp>
        <p:sp>
          <p:nvSpPr>
            <p:cNvPr id="79942" name="Rectangle 70"/>
            <p:cNvSpPr>
              <a:spLocks noChangeArrowheads="1"/>
            </p:cNvSpPr>
            <p:nvPr/>
          </p:nvSpPr>
          <p:spPr bwMode="auto">
            <a:xfrm>
              <a:off x="2214" y="2597"/>
              <a:ext cx="40" cy="67"/>
            </a:xfrm>
            <a:prstGeom prst="rect">
              <a:avLst/>
            </a:prstGeom>
            <a:noFill/>
            <a:ln w="9525">
              <a:noFill/>
              <a:miter lim="800000"/>
              <a:headEnd/>
              <a:tailEnd/>
            </a:ln>
          </p:spPr>
          <p:txBody>
            <a:bodyPr wrap="none" lIns="0" tIns="0" rIns="0" bIns="0">
              <a:spAutoFit/>
            </a:bodyPr>
            <a:lstStyle/>
            <a:p>
              <a:r>
                <a:rPr lang="en-US" sz="700" b="1">
                  <a:latin typeface="Verdana" pitchFamily="34" charset="0"/>
                </a:rPr>
                <a:t>0</a:t>
              </a:r>
              <a:endParaRPr lang="en-US"/>
            </a:p>
          </p:txBody>
        </p:sp>
        <p:sp>
          <p:nvSpPr>
            <p:cNvPr id="79943" name="Rectangle 71"/>
            <p:cNvSpPr>
              <a:spLocks noChangeArrowheads="1"/>
            </p:cNvSpPr>
            <p:nvPr/>
          </p:nvSpPr>
          <p:spPr bwMode="auto">
            <a:xfrm>
              <a:off x="2214" y="2287"/>
              <a:ext cx="40" cy="67"/>
            </a:xfrm>
            <a:prstGeom prst="rect">
              <a:avLst/>
            </a:prstGeom>
            <a:noFill/>
            <a:ln w="9525">
              <a:noFill/>
              <a:miter lim="800000"/>
              <a:headEnd/>
              <a:tailEnd/>
            </a:ln>
          </p:spPr>
          <p:txBody>
            <a:bodyPr wrap="none" lIns="0" tIns="0" rIns="0" bIns="0">
              <a:spAutoFit/>
            </a:bodyPr>
            <a:lstStyle/>
            <a:p>
              <a:r>
                <a:rPr lang="en-US" sz="700" b="1">
                  <a:latin typeface="Verdana" pitchFamily="34" charset="0"/>
                </a:rPr>
                <a:t>5</a:t>
              </a:r>
              <a:endParaRPr lang="en-US"/>
            </a:p>
          </p:txBody>
        </p:sp>
        <p:sp>
          <p:nvSpPr>
            <p:cNvPr id="79944" name="Rectangle 72"/>
            <p:cNvSpPr>
              <a:spLocks noChangeArrowheads="1"/>
            </p:cNvSpPr>
            <p:nvPr/>
          </p:nvSpPr>
          <p:spPr bwMode="auto">
            <a:xfrm>
              <a:off x="2183" y="1965"/>
              <a:ext cx="40" cy="67"/>
            </a:xfrm>
            <a:prstGeom prst="rect">
              <a:avLst/>
            </a:prstGeom>
            <a:noFill/>
            <a:ln w="9525">
              <a:noFill/>
              <a:miter lim="800000"/>
              <a:headEnd/>
              <a:tailEnd/>
            </a:ln>
          </p:spPr>
          <p:txBody>
            <a:bodyPr wrap="none" lIns="0" tIns="0" rIns="0" bIns="0">
              <a:spAutoFit/>
            </a:bodyPr>
            <a:lstStyle/>
            <a:p>
              <a:r>
                <a:rPr lang="en-US" sz="700" b="1">
                  <a:latin typeface="Verdana" pitchFamily="34" charset="0"/>
                </a:rPr>
                <a:t>1</a:t>
              </a:r>
              <a:endParaRPr lang="en-US"/>
            </a:p>
          </p:txBody>
        </p:sp>
        <p:sp>
          <p:nvSpPr>
            <p:cNvPr id="79945" name="Rectangle 73"/>
            <p:cNvSpPr>
              <a:spLocks noChangeArrowheads="1"/>
            </p:cNvSpPr>
            <p:nvPr/>
          </p:nvSpPr>
          <p:spPr bwMode="auto">
            <a:xfrm>
              <a:off x="2222" y="1965"/>
              <a:ext cx="40" cy="67"/>
            </a:xfrm>
            <a:prstGeom prst="rect">
              <a:avLst/>
            </a:prstGeom>
            <a:noFill/>
            <a:ln w="9525">
              <a:noFill/>
              <a:miter lim="800000"/>
              <a:headEnd/>
              <a:tailEnd/>
            </a:ln>
          </p:spPr>
          <p:txBody>
            <a:bodyPr wrap="none" lIns="0" tIns="0" rIns="0" bIns="0">
              <a:spAutoFit/>
            </a:bodyPr>
            <a:lstStyle/>
            <a:p>
              <a:r>
                <a:rPr lang="en-US" sz="700" b="1">
                  <a:latin typeface="Verdana" pitchFamily="34" charset="0"/>
                </a:rPr>
                <a:t>0</a:t>
              </a:r>
              <a:endParaRPr lang="en-US"/>
            </a:p>
          </p:txBody>
        </p:sp>
        <p:sp>
          <p:nvSpPr>
            <p:cNvPr id="79946" name="Rectangle 74"/>
            <p:cNvSpPr>
              <a:spLocks noChangeArrowheads="1"/>
            </p:cNvSpPr>
            <p:nvPr/>
          </p:nvSpPr>
          <p:spPr bwMode="auto">
            <a:xfrm>
              <a:off x="2183" y="1643"/>
              <a:ext cx="40" cy="67"/>
            </a:xfrm>
            <a:prstGeom prst="rect">
              <a:avLst/>
            </a:prstGeom>
            <a:noFill/>
            <a:ln w="9525">
              <a:noFill/>
              <a:miter lim="800000"/>
              <a:headEnd/>
              <a:tailEnd/>
            </a:ln>
          </p:spPr>
          <p:txBody>
            <a:bodyPr wrap="none" lIns="0" tIns="0" rIns="0" bIns="0">
              <a:spAutoFit/>
            </a:bodyPr>
            <a:lstStyle/>
            <a:p>
              <a:r>
                <a:rPr lang="en-US" sz="700" b="1">
                  <a:latin typeface="Verdana" pitchFamily="34" charset="0"/>
                </a:rPr>
                <a:t>1</a:t>
              </a:r>
              <a:endParaRPr lang="en-US"/>
            </a:p>
          </p:txBody>
        </p:sp>
        <p:sp>
          <p:nvSpPr>
            <p:cNvPr id="79947" name="Rectangle 75"/>
            <p:cNvSpPr>
              <a:spLocks noChangeArrowheads="1"/>
            </p:cNvSpPr>
            <p:nvPr/>
          </p:nvSpPr>
          <p:spPr bwMode="auto">
            <a:xfrm>
              <a:off x="2222" y="1643"/>
              <a:ext cx="40" cy="67"/>
            </a:xfrm>
            <a:prstGeom prst="rect">
              <a:avLst/>
            </a:prstGeom>
            <a:noFill/>
            <a:ln w="9525">
              <a:noFill/>
              <a:miter lim="800000"/>
              <a:headEnd/>
              <a:tailEnd/>
            </a:ln>
          </p:spPr>
          <p:txBody>
            <a:bodyPr wrap="none" lIns="0" tIns="0" rIns="0" bIns="0">
              <a:spAutoFit/>
            </a:bodyPr>
            <a:lstStyle/>
            <a:p>
              <a:r>
                <a:rPr lang="en-US" sz="700" b="1">
                  <a:latin typeface="Verdana" pitchFamily="34" charset="0"/>
                </a:rPr>
                <a:t>5</a:t>
              </a:r>
              <a:endParaRPr lang="en-US"/>
            </a:p>
          </p:txBody>
        </p:sp>
        <p:sp>
          <p:nvSpPr>
            <p:cNvPr id="79948" name="Rectangle 76"/>
            <p:cNvSpPr>
              <a:spLocks noChangeArrowheads="1"/>
            </p:cNvSpPr>
            <p:nvPr/>
          </p:nvSpPr>
          <p:spPr bwMode="auto">
            <a:xfrm>
              <a:off x="2677" y="3760"/>
              <a:ext cx="45" cy="77"/>
            </a:xfrm>
            <a:prstGeom prst="rect">
              <a:avLst/>
            </a:prstGeom>
            <a:noFill/>
            <a:ln w="9525">
              <a:noFill/>
              <a:miter lim="800000"/>
              <a:headEnd/>
              <a:tailEnd/>
            </a:ln>
          </p:spPr>
          <p:txBody>
            <a:bodyPr wrap="none" lIns="0" tIns="0" rIns="0" bIns="0">
              <a:spAutoFit/>
            </a:bodyPr>
            <a:lstStyle/>
            <a:p>
              <a:r>
                <a:rPr lang="en-US" sz="800" b="1">
                  <a:latin typeface="Verdana" pitchFamily="34" charset="0"/>
                </a:rPr>
                <a:t>S</a:t>
              </a:r>
              <a:endParaRPr lang="en-US"/>
            </a:p>
          </p:txBody>
        </p:sp>
        <p:sp>
          <p:nvSpPr>
            <p:cNvPr id="79949" name="Rectangle 77"/>
            <p:cNvSpPr>
              <a:spLocks noChangeArrowheads="1"/>
            </p:cNvSpPr>
            <p:nvPr/>
          </p:nvSpPr>
          <p:spPr bwMode="auto">
            <a:xfrm>
              <a:off x="2722" y="3760"/>
              <a:ext cx="22" cy="77"/>
            </a:xfrm>
            <a:prstGeom prst="rect">
              <a:avLst/>
            </a:prstGeom>
            <a:noFill/>
            <a:ln w="9525">
              <a:noFill/>
              <a:miter lim="800000"/>
              <a:headEnd/>
              <a:tailEnd/>
            </a:ln>
          </p:spPr>
          <p:txBody>
            <a:bodyPr wrap="none" lIns="0" tIns="0" rIns="0" bIns="0">
              <a:spAutoFit/>
            </a:bodyPr>
            <a:lstStyle/>
            <a:p>
              <a:r>
                <a:rPr lang="en-US" sz="800" b="1">
                  <a:latin typeface="Verdana" pitchFamily="34" charset="0"/>
                </a:rPr>
                <a:t>i</a:t>
              </a:r>
              <a:endParaRPr lang="en-US"/>
            </a:p>
          </p:txBody>
        </p:sp>
        <p:sp>
          <p:nvSpPr>
            <p:cNvPr id="79950" name="Rectangle 78"/>
            <p:cNvSpPr>
              <a:spLocks noChangeArrowheads="1"/>
            </p:cNvSpPr>
            <p:nvPr/>
          </p:nvSpPr>
          <p:spPr bwMode="auto">
            <a:xfrm>
              <a:off x="2742" y="3760"/>
              <a:ext cx="54" cy="77"/>
            </a:xfrm>
            <a:prstGeom prst="rect">
              <a:avLst/>
            </a:prstGeom>
            <a:noFill/>
            <a:ln w="9525">
              <a:noFill/>
              <a:miter lim="800000"/>
              <a:headEnd/>
              <a:tailEnd/>
            </a:ln>
          </p:spPr>
          <p:txBody>
            <a:bodyPr wrap="none" lIns="0" tIns="0" rIns="0" bIns="0">
              <a:spAutoFit/>
            </a:bodyPr>
            <a:lstStyle/>
            <a:p>
              <a:r>
                <a:rPr lang="en-US" sz="800" b="1">
                  <a:latin typeface="Verdana" pitchFamily="34" charset="0"/>
                </a:rPr>
                <a:t>O</a:t>
              </a:r>
              <a:endParaRPr lang="en-US"/>
            </a:p>
          </p:txBody>
        </p:sp>
        <p:sp>
          <p:nvSpPr>
            <p:cNvPr id="79951" name="Rectangle 79"/>
            <p:cNvSpPr>
              <a:spLocks noChangeArrowheads="1"/>
            </p:cNvSpPr>
            <p:nvPr/>
          </p:nvSpPr>
          <p:spPr bwMode="auto">
            <a:xfrm>
              <a:off x="2783" y="3785"/>
              <a:ext cx="34" cy="58"/>
            </a:xfrm>
            <a:prstGeom prst="rect">
              <a:avLst/>
            </a:prstGeom>
            <a:noFill/>
            <a:ln w="9525">
              <a:noFill/>
              <a:miter lim="800000"/>
              <a:headEnd/>
              <a:tailEnd/>
            </a:ln>
          </p:spPr>
          <p:txBody>
            <a:bodyPr wrap="none" lIns="0" tIns="0" rIns="0" bIns="0">
              <a:spAutoFit/>
            </a:bodyPr>
            <a:lstStyle/>
            <a:p>
              <a:r>
                <a:rPr lang="en-US" sz="600" b="1">
                  <a:latin typeface="Verdana" pitchFamily="34" charset="0"/>
                </a:rPr>
                <a:t>2</a:t>
              </a:r>
              <a:endParaRPr lang="en-US"/>
            </a:p>
          </p:txBody>
        </p:sp>
        <p:sp>
          <p:nvSpPr>
            <p:cNvPr id="79952" name="Rectangle 80"/>
            <p:cNvSpPr>
              <a:spLocks noChangeArrowheads="1"/>
            </p:cNvSpPr>
            <p:nvPr/>
          </p:nvSpPr>
          <p:spPr bwMode="auto">
            <a:xfrm>
              <a:off x="2277" y="2575"/>
              <a:ext cx="74" cy="59"/>
            </a:xfrm>
            <a:prstGeom prst="rect">
              <a:avLst/>
            </a:prstGeom>
            <a:solidFill>
              <a:srgbClr val="B4B4B5"/>
            </a:solidFill>
            <a:ln w="15875" cap="sq">
              <a:solidFill>
                <a:srgbClr val="010101"/>
              </a:solidFill>
              <a:miter lim="800000"/>
              <a:headEnd/>
              <a:tailEnd/>
            </a:ln>
          </p:spPr>
          <p:txBody>
            <a:bodyPr/>
            <a:lstStyle/>
            <a:p>
              <a:endParaRPr lang="en-US"/>
            </a:p>
          </p:txBody>
        </p:sp>
        <p:sp>
          <p:nvSpPr>
            <p:cNvPr id="79953" name="Rectangle 81"/>
            <p:cNvSpPr>
              <a:spLocks noChangeArrowheads="1"/>
            </p:cNvSpPr>
            <p:nvPr/>
          </p:nvSpPr>
          <p:spPr bwMode="auto">
            <a:xfrm>
              <a:off x="2356" y="2575"/>
              <a:ext cx="74" cy="59"/>
            </a:xfrm>
            <a:prstGeom prst="rect">
              <a:avLst/>
            </a:prstGeom>
            <a:solidFill>
              <a:srgbClr val="B4B4B5"/>
            </a:solidFill>
            <a:ln w="15875" cap="sq">
              <a:solidFill>
                <a:srgbClr val="010101"/>
              </a:solidFill>
              <a:miter lim="800000"/>
              <a:headEnd/>
              <a:tailEnd/>
            </a:ln>
          </p:spPr>
          <p:txBody>
            <a:bodyPr/>
            <a:lstStyle/>
            <a:p>
              <a:endParaRPr lang="en-US"/>
            </a:p>
          </p:txBody>
        </p:sp>
        <p:sp>
          <p:nvSpPr>
            <p:cNvPr id="79954" name="Rectangle 82"/>
            <p:cNvSpPr>
              <a:spLocks noChangeArrowheads="1"/>
            </p:cNvSpPr>
            <p:nvPr/>
          </p:nvSpPr>
          <p:spPr bwMode="auto">
            <a:xfrm>
              <a:off x="2436" y="2446"/>
              <a:ext cx="73" cy="188"/>
            </a:xfrm>
            <a:prstGeom prst="rect">
              <a:avLst/>
            </a:prstGeom>
            <a:solidFill>
              <a:srgbClr val="B4B4B5"/>
            </a:solidFill>
            <a:ln w="15875" cap="sq">
              <a:solidFill>
                <a:srgbClr val="010101"/>
              </a:solidFill>
              <a:miter lim="800000"/>
              <a:headEnd/>
              <a:tailEnd/>
            </a:ln>
          </p:spPr>
          <p:txBody>
            <a:bodyPr/>
            <a:lstStyle/>
            <a:p>
              <a:endParaRPr lang="en-US"/>
            </a:p>
          </p:txBody>
        </p:sp>
        <p:sp>
          <p:nvSpPr>
            <p:cNvPr id="79955" name="Rectangle 83"/>
            <p:cNvSpPr>
              <a:spLocks noChangeArrowheads="1"/>
            </p:cNvSpPr>
            <p:nvPr/>
          </p:nvSpPr>
          <p:spPr bwMode="auto">
            <a:xfrm>
              <a:off x="2515" y="1867"/>
              <a:ext cx="74" cy="767"/>
            </a:xfrm>
            <a:prstGeom prst="rect">
              <a:avLst/>
            </a:prstGeom>
            <a:solidFill>
              <a:srgbClr val="B4B4B5"/>
            </a:solidFill>
            <a:ln w="15875" cap="sq">
              <a:solidFill>
                <a:srgbClr val="010101"/>
              </a:solidFill>
              <a:miter lim="800000"/>
              <a:headEnd/>
              <a:tailEnd/>
            </a:ln>
          </p:spPr>
          <p:txBody>
            <a:bodyPr/>
            <a:lstStyle/>
            <a:p>
              <a:endParaRPr lang="en-US"/>
            </a:p>
          </p:txBody>
        </p:sp>
        <p:sp>
          <p:nvSpPr>
            <p:cNvPr id="79956" name="Rectangle 84"/>
            <p:cNvSpPr>
              <a:spLocks noChangeArrowheads="1"/>
            </p:cNvSpPr>
            <p:nvPr/>
          </p:nvSpPr>
          <p:spPr bwMode="auto">
            <a:xfrm>
              <a:off x="2594" y="2125"/>
              <a:ext cx="74" cy="509"/>
            </a:xfrm>
            <a:prstGeom prst="rect">
              <a:avLst/>
            </a:prstGeom>
            <a:solidFill>
              <a:srgbClr val="B4B4B5"/>
            </a:solidFill>
            <a:ln w="15875" cap="sq">
              <a:solidFill>
                <a:srgbClr val="010101"/>
              </a:solidFill>
              <a:miter lim="800000"/>
              <a:headEnd/>
              <a:tailEnd/>
            </a:ln>
          </p:spPr>
          <p:txBody>
            <a:bodyPr/>
            <a:lstStyle/>
            <a:p>
              <a:endParaRPr lang="en-US"/>
            </a:p>
          </p:txBody>
        </p:sp>
        <p:sp>
          <p:nvSpPr>
            <p:cNvPr id="79957" name="Rectangle 85"/>
            <p:cNvSpPr>
              <a:spLocks noChangeArrowheads="1"/>
            </p:cNvSpPr>
            <p:nvPr/>
          </p:nvSpPr>
          <p:spPr bwMode="auto">
            <a:xfrm>
              <a:off x="2674" y="2446"/>
              <a:ext cx="73" cy="188"/>
            </a:xfrm>
            <a:prstGeom prst="rect">
              <a:avLst/>
            </a:prstGeom>
            <a:solidFill>
              <a:srgbClr val="B4B4B5"/>
            </a:solidFill>
            <a:ln w="15875" cap="sq">
              <a:solidFill>
                <a:srgbClr val="010101"/>
              </a:solidFill>
              <a:miter lim="800000"/>
              <a:headEnd/>
              <a:tailEnd/>
            </a:ln>
          </p:spPr>
          <p:txBody>
            <a:bodyPr/>
            <a:lstStyle/>
            <a:p>
              <a:endParaRPr lang="en-US"/>
            </a:p>
          </p:txBody>
        </p:sp>
        <p:sp>
          <p:nvSpPr>
            <p:cNvPr id="79958" name="Rectangle 86"/>
            <p:cNvSpPr>
              <a:spLocks noChangeArrowheads="1"/>
            </p:cNvSpPr>
            <p:nvPr/>
          </p:nvSpPr>
          <p:spPr bwMode="auto">
            <a:xfrm>
              <a:off x="2753" y="2383"/>
              <a:ext cx="75" cy="251"/>
            </a:xfrm>
            <a:prstGeom prst="rect">
              <a:avLst/>
            </a:prstGeom>
            <a:solidFill>
              <a:srgbClr val="B4B4B5"/>
            </a:solidFill>
            <a:ln w="15875" cap="sq">
              <a:solidFill>
                <a:srgbClr val="010101"/>
              </a:solidFill>
              <a:miter lim="800000"/>
              <a:headEnd/>
              <a:tailEnd/>
            </a:ln>
          </p:spPr>
          <p:txBody>
            <a:bodyPr/>
            <a:lstStyle/>
            <a:p>
              <a:endParaRPr lang="en-US"/>
            </a:p>
          </p:txBody>
        </p:sp>
        <p:sp>
          <p:nvSpPr>
            <p:cNvPr id="79959" name="Rectangle 87"/>
            <p:cNvSpPr>
              <a:spLocks noChangeArrowheads="1"/>
            </p:cNvSpPr>
            <p:nvPr/>
          </p:nvSpPr>
          <p:spPr bwMode="auto">
            <a:xfrm>
              <a:off x="2832" y="2575"/>
              <a:ext cx="75" cy="59"/>
            </a:xfrm>
            <a:prstGeom prst="rect">
              <a:avLst/>
            </a:prstGeom>
            <a:solidFill>
              <a:srgbClr val="B4B4B5"/>
            </a:solidFill>
            <a:ln w="15875" cap="sq">
              <a:solidFill>
                <a:srgbClr val="010101"/>
              </a:solidFill>
              <a:miter lim="800000"/>
              <a:headEnd/>
              <a:tailEnd/>
            </a:ln>
          </p:spPr>
          <p:txBody>
            <a:bodyPr/>
            <a:lstStyle/>
            <a:p>
              <a:endParaRPr lang="en-US"/>
            </a:p>
          </p:txBody>
        </p:sp>
        <p:sp>
          <p:nvSpPr>
            <p:cNvPr id="79960" name="Rectangle 88"/>
            <p:cNvSpPr>
              <a:spLocks noChangeArrowheads="1"/>
            </p:cNvSpPr>
            <p:nvPr/>
          </p:nvSpPr>
          <p:spPr bwMode="auto">
            <a:xfrm>
              <a:off x="2991" y="2511"/>
              <a:ext cx="75" cy="123"/>
            </a:xfrm>
            <a:prstGeom prst="rect">
              <a:avLst/>
            </a:prstGeom>
            <a:solidFill>
              <a:srgbClr val="B4B4B5"/>
            </a:solidFill>
            <a:ln w="15875" cap="sq">
              <a:solidFill>
                <a:srgbClr val="010101"/>
              </a:solidFill>
              <a:miter lim="800000"/>
              <a:headEnd/>
              <a:tailEnd/>
            </a:ln>
          </p:spPr>
          <p:txBody>
            <a:bodyPr/>
            <a:lstStyle/>
            <a:p>
              <a:endParaRPr lang="en-US"/>
            </a:p>
          </p:txBody>
        </p:sp>
        <p:sp>
          <p:nvSpPr>
            <p:cNvPr id="79961" name="Rectangle 89"/>
            <p:cNvSpPr>
              <a:spLocks noChangeArrowheads="1"/>
            </p:cNvSpPr>
            <p:nvPr/>
          </p:nvSpPr>
          <p:spPr bwMode="auto">
            <a:xfrm>
              <a:off x="3149" y="2575"/>
              <a:ext cx="75" cy="59"/>
            </a:xfrm>
            <a:prstGeom prst="rect">
              <a:avLst/>
            </a:prstGeom>
            <a:solidFill>
              <a:srgbClr val="B4B4B5"/>
            </a:solidFill>
            <a:ln w="15875" cap="sq">
              <a:solidFill>
                <a:srgbClr val="010101"/>
              </a:solidFill>
              <a:miter lim="800000"/>
              <a:headEnd/>
              <a:tailEnd/>
            </a:ln>
          </p:spPr>
          <p:txBody>
            <a:bodyPr/>
            <a:lstStyle/>
            <a:p>
              <a:endParaRPr lang="en-US"/>
            </a:p>
          </p:txBody>
        </p:sp>
        <p:sp>
          <p:nvSpPr>
            <p:cNvPr id="79962" name="Rectangle 90"/>
            <p:cNvSpPr>
              <a:spLocks noChangeArrowheads="1"/>
            </p:cNvSpPr>
            <p:nvPr/>
          </p:nvSpPr>
          <p:spPr bwMode="auto">
            <a:xfrm>
              <a:off x="3229" y="2575"/>
              <a:ext cx="75" cy="59"/>
            </a:xfrm>
            <a:prstGeom prst="rect">
              <a:avLst/>
            </a:prstGeom>
            <a:solidFill>
              <a:srgbClr val="B4B4B5"/>
            </a:solidFill>
            <a:ln w="15875" cap="sq">
              <a:solidFill>
                <a:srgbClr val="010101"/>
              </a:solidFill>
              <a:miter lim="800000"/>
              <a:headEnd/>
              <a:tailEnd/>
            </a:ln>
          </p:spPr>
          <p:txBody>
            <a:bodyPr/>
            <a:lstStyle/>
            <a:p>
              <a:endParaRPr lang="en-US"/>
            </a:p>
          </p:txBody>
        </p:sp>
        <p:sp>
          <p:nvSpPr>
            <p:cNvPr id="79963" name="Line 91"/>
            <p:cNvSpPr>
              <a:spLocks noChangeShapeType="1"/>
            </p:cNvSpPr>
            <p:nvPr/>
          </p:nvSpPr>
          <p:spPr bwMode="auto">
            <a:xfrm flipV="1">
              <a:off x="2356" y="2615"/>
              <a:ext cx="0" cy="25"/>
            </a:xfrm>
            <a:prstGeom prst="line">
              <a:avLst/>
            </a:prstGeom>
            <a:noFill/>
            <a:ln w="7938" cap="sq">
              <a:solidFill>
                <a:srgbClr val="010101"/>
              </a:solidFill>
              <a:miter lim="800000"/>
              <a:headEnd/>
              <a:tailEnd/>
            </a:ln>
          </p:spPr>
          <p:txBody>
            <a:bodyPr/>
            <a:lstStyle/>
            <a:p>
              <a:endParaRPr lang="en-US"/>
            </a:p>
          </p:txBody>
        </p:sp>
        <p:sp>
          <p:nvSpPr>
            <p:cNvPr id="79964" name="Line 92"/>
            <p:cNvSpPr>
              <a:spLocks noChangeShapeType="1"/>
            </p:cNvSpPr>
            <p:nvPr/>
          </p:nvSpPr>
          <p:spPr bwMode="auto">
            <a:xfrm flipV="1">
              <a:off x="2436" y="2615"/>
              <a:ext cx="0" cy="25"/>
            </a:xfrm>
            <a:prstGeom prst="line">
              <a:avLst/>
            </a:prstGeom>
            <a:noFill/>
            <a:ln w="7938" cap="sq">
              <a:solidFill>
                <a:srgbClr val="010101"/>
              </a:solidFill>
              <a:miter lim="800000"/>
              <a:headEnd/>
              <a:tailEnd/>
            </a:ln>
          </p:spPr>
          <p:txBody>
            <a:bodyPr/>
            <a:lstStyle/>
            <a:p>
              <a:endParaRPr lang="en-US"/>
            </a:p>
          </p:txBody>
        </p:sp>
        <p:sp>
          <p:nvSpPr>
            <p:cNvPr id="79965" name="Line 93"/>
            <p:cNvSpPr>
              <a:spLocks noChangeShapeType="1"/>
            </p:cNvSpPr>
            <p:nvPr/>
          </p:nvSpPr>
          <p:spPr bwMode="auto">
            <a:xfrm flipV="1">
              <a:off x="2515" y="2615"/>
              <a:ext cx="0" cy="25"/>
            </a:xfrm>
            <a:prstGeom prst="line">
              <a:avLst/>
            </a:prstGeom>
            <a:noFill/>
            <a:ln w="7938" cap="sq">
              <a:solidFill>
                <a:srgbClr val="010101"/>
              </a:solidFill>
              <a:miter lim="800000"/>
              <a:headEnd/>
              <a:tailEnd/>
            </a:ln>
          </p:spPr>
          <p:txBody>
            <a:bodyPr/>
            <a:lstStyle/>
            <a:p>
              <a:endParaRPr lang="en-US"/>
            </a:p>
          </p:txBody>
        </p:sp>
        <p:sp>
          <p:nvSpPr>
            <p:cNvPr id="79966" name="Line 94"/>
            <p:cNvSpPr>
              <a:spLocks noChangeShapeType="1"/>
            </p:cNvSpPr>
            <p:nvPr/>
          </p:nvSpPr>
          <p:spPr bwMode="auto">
            <a:xfrm flipV="1">
              <a:off x="2594" y="2615"/>
              <a:ext cx="0" cy="25"/>
            </a:xfrm>
            <a:prstGeom prst="line">
              <a:avLst/>
            </a:prstGeom>
            <a:noFill/>
            <a:ln w="7938" cap="sq">
              <a:solidFill>
                <a:srgbClr val="010101"/>
              </a:solidFill>
              <a:miter lim="800000"/>
              <a:headEnd/>
              <a:tailEnd/>
            </a:ln>
          </p:spPr>
          <p:txBody>
            <a:bodyPr/>
            <a:lstStyle/>
            <a:p>
              <a:endParaRPr lang="en-US"/>
            </a:p>
          </p:txBody>
        </p:sp>
        <p:sp>
          <p:nvSpPr>
            <p:cNvPr id="79967" name="Line 95"/>
            <p:cNvSpPr>
              <a:spLocks noChangeShapeType="1"/>
            </p:cNvSpPr>
            <p:nvPr/>
          </p:nvSpPr>
          <p:spPr bwMode="auto">
            <a:xfrm flipV="1">
              <a:off x="2674" y="2615"/>
              <a:ext cx="0" cy="25"/>
            </a:xfrm>
            <a:prstGeom prst="line">
              <a:avLst/>
            </a:prstGeom>
            <a:noFill/>
            <a:ln w="7938" cap="sq">
              <a:solidFill>
                <a:srgbClr val="010101"/>
              </a:solidFill>
              <a:miter lim="800000"/>
              <a:headEnd/>
              <a:tailEnd/>
            </a:ln>
          </p:spPr>
          <p:txBody>
            <a:bodyPr/>
            <a:lstStyle/>
            <a:p>
              <a:endParaRPr lang="en-US"/>
            </a:p>
          </p:txBody>
        </p:sp>
        <p:sp>
          <p:nvSpPr>
            <p:cNvPr id="79968" name="Line 96"/>
            <p:cNvSpPr>
              <a:spLocks noChangeShapeType="1"/>
            </p:cNvSpPr>
            <p:nvPr/>
          </p:nvSpPr>
          <p:spPr bwMode="auto">
            <a:xfrm flipV="1">
              <a:off x="2753" y="2615"/>
              <a:ext cx="0" cy="25"/>
            </a:xfrm>
            <a:prstGeom prst="line">
              <a:avLst/>
            </a:prstGeom>
            <a:noFill/>
            <a:ln w="7938" cap="sq">
              <a:solidFill>
                <a:srgbClr val="010101"/>
              </a:solidFill>
              <a:miter lim="800000"/>
              <a:headEnd/>
              <a:tailEnd/>
            </a:ln>
          </p:spPr>
          <p:txBody>
            <a:bodyPr/>
            <a:lstStyle/>
            <a:p>
              <a:endParaRPr lang="en-US"/>
            </a:p>
          </p:txBody>
        </p:sp>
        <p:sp>
          <p:nvSpPr>
            <p:cNvPr id="79969" name="Line 97"/>
            <p:cNvSpPr>
              <a:spLocks noChangeShapeType="1"/>
            </p:cNvSpPr>
            <p:nvPr/>
          </p:nvSpPr>
          <p:spPr bwMode="auto">
            <a:xfrm flipV="1">
              <a:off x="2832" y="2615"/>
              <a:ext cx="0" cy="25"/>
            </a:xfrm>
            <a:prstGeom prst="line">
              <a:avLst/>
            </a:prstGeom>
            <a:noFill/>
            <a:ln w="7938" cap="sq">
              <a:solidFill>
                <a:srgbClr val="010101"/>
              </a:solidFill>
              <a:miter lim="800000"/>
              <a:headEnd/>
              <a:tailEnd/>
            </a:ln>
          </p:spPr>
          <p:txBody>
            <a:bodyPr/>
            <a:lstStyle/>
            <a:p>
              <a:endParaRPr lang="en-US"/>
            </a:p>
          </p:txBody>
        </p:sp>
        <p:sp>
          <p:nvSpPr>
            <p:cNvPr id="79970" name="Line 98"/>
            <p:cNvSpPr>
              <a:spLocks noChangeShapeType="1"/>
            </p:cNvSpPr>
            <p:nvPr/>
          </p:nvSpPr>
          <p:spPr bwMode="auto">
            <a:xfrm flipV="1">
              <a:off x="2911" y="2615"/>
              <a:ext cx="0" cy="25"/>
            </a:xfrm>
            <a:prstGeom prst="line">
              <a:avLst/>
            </a:prstGeom>
            <a:noFill/>
            <a:ln w="7938" cap="sq">
              <a:solidFill>
                <a:srgbClr val="010101"/>
              </a:solidFill>
              <a:miter lim="800000"/>
              <a:headEnd/>
              <a:tailEnd/>
            </a:ln>
          </p:spPr>
          <p:txBody>
            <a:bodyPr/>
            <a:lstStyle/>
            <a:p>
              <a:endParaRPr lang="en-US"/>
            </a:p>
          </p:txBody>
        </p:sp>
        <p:sp>
          <p:nvSpPr>
            <p:cNvPr id="79971" name="Line 99"/>
            <p:cNvSpPr>
              <a:spLocks noChangeShapeType="1"/>
            </p:cNvSpPr>
            <p:nvPr/>
          </p:nvSpPr>
          <p:spPr bwMode="auto">
            <a:xfrm flipV="1">
              <a:off x="2991" y="2615"/>
              <a:ext cx="0" cy="25"/>
            </a:xfrm>
            <a:prstGeom prst="line">
              <a:avLst/>
            </a:prstGeom>
            <a:noFill/>
            <a:ln w="7938" cap="sq">
              <a:solidFill>
                <a:srgbClr val="010101"/>
              </a:solidFill>
              <a:miter lim="800000"/>
              <a:headEnd/>
              <a:tailEnd/>
            </a:ln>
          </p:spPr>
          <p:txBody>
            <a:bodyPr/>
            <a:lstStyle/>
            <a:p>
              <a:endParaRPr lang="en-US"/>
            </a:p>
          </p:txBody>
        </p:sp>
        <p:sp>
          <p:nvSpPr>
            <p:cNvPr id="79972" name="Line 100"/>
            <p:cNvSpPr>
              <a:spLocks noChangeShapeType="1"/>
            </p:cNvSpPr>
            <p:nvPr/>
          </p:nvSpPr>
          <p:spPr bwMode="auto">
            <a:xfrm flipV="1">
              <a:off x="3070" y="2615"/>
              <a:ext cx="0" cy="25"/>
            </a:xfrm>
            <a:prstGeom prst="line">
              <a:avLst/>
            </a:prstGeom>
            <a:noFill/>
            <a:ln w="7938" cap="sq">
              <a:solidFill>
                <a:srgbClr val="010101"/>
              </a:solidFill>
              <a:miter lim="800000"/>
              <a:headEnd/>
              <a:tailEnd/>
            </a:ln>
          </p:spPr>
          <p:txBody>
            <a:bodyPr/>
            <a:lstStyle/>
            <a:p>
              <a:endParaRPr lang="en-US"/>
            </a:p>
          </p:txBody>
        </p:sp>
        <p:sp>
          <p:nvSpPr>
            <p:cNvPr id="79973" name="Line 101"/>
            <p:cNvSpPr>
              <a:spLocks noChangeShapeType="1"/>
            </p:cNvSpPr>
            <p:nvPr/>
          </p:nvSpPr>
          <p:spPr bwMode="auto">
            <a:xfrm flipV="1">
              <a:off x="3149" y="2615"/>
              <a:ext cx="0" cy="25"/>
            </a:xfrm>
            <a:prstGeom prst="line">
              <a:avLst/>
            </a:prstGeom>
            <a:noFill/>
            <a:ln w="7938" cap="sq">
              <a:solidFill>
                <a:srgbClr val="010101"/>
              </a:solidFill>
              <a:miter lim="800000"/>
              <a:headEnd/>
              <a:tailEnd/>
            </a:ln>
          </p:spPr>
          <p:txBody>
            <a:bodyPr/>
            <a:lstStyle/>
            <a:p>
              <a:endParaRPr lang="en-US"/>
            </a:p>
          </p:txBody>
        </p:sp>
        <p:sp>
          <p:nvSpPr>
            <p:cNvPr id="79974" name="Line 102"/>
            <p:cNvSpPr>
              <a:spLocks noChangeShapeType="1"/>
            </p:cNvSpPr>
            <p:nvPr/>
          </p:nvSpPr>
          <p:spPr bwMode="auto">
            <a:xfrm flipV="1">
              <a:off x="3229" y="2615"/>
              <a:ext cx="0" cy="25"/>
            </a:xfrm>
            <a:prstGeom prst="line">
              <a:avLst/>
            </a:prstGeom>
            <a:noFill/>
            <a:ln w="7938" cap="sq">
              <a:solidFill>
                <a:srgbClr val="010101"/>
              </a:solidFill>
              <a:miter lim="800000"/>
              <a:headEnd/>
              <a:tailEnd/>
            </a:ln>
          </p:spPr>
          <p:txBody>
            <a:bodyPr/>
            <a:lstStyle/>
            <a:p>
              <a:endParaRPr lang="en-US"/>
            </a:p>
          </p:txBody>
        </p:sp>
        <p:sp>
          <p:nvSpPr>
            <p:cNvPr id="79975" name="Line 103"/>
            <p:cNvSpPr>
              <a:spLocks noChangeShapeType="1"/>
            </p:cNvSpPr>
            <p:nvPr/>
          </p:nvSpPr>
          <p:spPr bwMode="auto">
            <a:xfrm>
              <a:off x="2356" y="1609"/>
              <a:ext cx="0" cy="26"/>
            </a:xfrm>
            <a:prstGeom prst="line">
              <a:avLst/>
            </a:prstGeom>
            <a:noFill/>
            <a:ln w="7938" cap="sq">
              <a:solidFill>
                <a:srgbClr val="010101"/>
              </a:solidFill>
              <a:miter lim="800000"/>
              <a:headEnd/>
              <a:tailEnd/>
            </a:ln>
          </p:spPr>
          <p:txBody>
            <a:bodyPr/>
            <a:lstStyle/>
            <a:p>
              <a:endParaRPr lang="en-US"/>
            </a:p>
          </p:txBody>
        </p:sp>
        <p:sp>
          <p:nvSpPr>
            <p:cNvPr id="79976" name="Line 104"/>
            <p:cNvSpPr>
              <a:spLocks noChangeShapeType="1"/>
            </p:cNvSpPr>
            <p:nvPr/>
          </p:nvSpPr>
          <p:spPr bwMode="auto">
            <a:xfrm>
              <a:off x="2436" y="1609"/>
              <a:ext cx="0" cy="26"/>
            </a:xfrm>
            <a:prstGeom prst="line">
              <a:avLst/>
            </a:prstGeom>
            <a:noFill/>
            <a:ln w="7938" cap="sq">
              <a:solidFill>
                <a:srgbClr val="010101"/>
              </a:solidFill>
              <a:miter lim="800000"/>
              <a:headEnd/>
              <a:tailEnd/>
            </a:ln>
          </p:spPr>
          <p:txBody>
            <a:bodyPr/>
            <a:lstStyle/>
            <a:p>
              <a:endParaRPr lang="en-US"/>
            </a:p>
          </p:txBody>
        </p:sp>
        <p:sp>
          <p:nvSpPr>
            <p:cNvPr id="79977" name="Line 105"/>
            <p:cNvSpPr>
              <a:spLocks noChangeShapeType="1"/>
            </p:cNvSpPr>
            <p:nvPr/>
          </p:nvSpPr>
          <p:spPr bwMode="auto">
            <a:xfrm>
              <a:off x="2515" y="1609"/>
              <a:ext cx="0" cy="26"/>
            </a:xfrm>
            <a:prstGeom prst="line">
              <a:avLst/>
            </a:prstGeom>
            <a:noFill/>
            <a:ln w="7938" cap="sq">
              <a:solidFill>
                <a:srgbClr val="010101"/>
              </a:solidFill>
              <a:miter lim="800000"/>
              <a:headEnd/>
              <a:tailEnd/>
            </a:ln>
          </p:spPr>
          <p:txBody>
            <a:bodyPr/>
            <a:lstStyle/>
            <a:p>
              <a:endParaRPr lang="en-US"/>
            </a:p>
          </p:txBody>
        </p:sp>
        <p:sp>
          <p:nvSpPr>
            <p:cNvPr id="79978" name="Line 106"/>
            <p:cNvSpPr>
              <a:spLocks noChangeShapeType="1"/>
            </p:cNvSpPr>
            <p:nvPr/>
          </p:nvSpPr>
          <p:spPr bwMode="auto">
            <a:xfrm>
              <a:off x="2594" y="1609"/>
              <a:ext cx="0" cy="26"/>
            </a:xfrm>
            <a:prstGeom prst="line">
              <a:avLst/>
            </a:prstGeom>
            <a:noFill/>
            <a:ln w="7938" cap="sq">
              <a:solidFill>
                <a:srgbClr val="010101"/>
              </a:solidFill>
              <a:miter lim="800000"/>
              <a:headEnd/>
              <a:tailEnd/>
            </a:ln>
          </p:spPr>
          <p:txBody>
            <a:bodyPr/>
            <a:lstStyle/>
            <a:p>
              <a:endParaRPr lang="en-US"/>
            </a:p>
          </p:txBody>
        </p:sp>
        <p:sp>
          <p:nvSpPr>
            <p:cNvPr id="79979" name="Line 107"/>
            <p:cNvSpPr>
              <a:spLocks noChangeShapeType="1"/>
            </p:cNvSpPr>
            <p:nvPr/>
          </p:nvSpPr>
          <p:spPr bwMode="auto">
            <a:xfrm>
              <a:off x="2674" y="1609"/>
              <a:ext cx="0" cy="26"/>
            </a:xfrm>
            <a:prstGeom prst="line">
              <a:avLst/>
            </a:prstGeom>
            <a:noFill/>
            <a:ln w="7938" cap="sq">
              <a:solidFill>
                <a:srgbClr val="010101"/>
              </a:solidFill>
              <a:miter lim="800000"/>
              <a:headEnd/>
              <a:tailEnd/>
            </a:ln>
          </p:spPr>
          <p:txBody>
            <a:bodyPr/>
            <a:lstStyle/>
            <a:p>
              <a:endParaRPr lang="en-US"/>
            </a:p>
          </p:txBody>
        </p:sp>
        <p:sp>
          <p:nvSpPr>
            <p:cNvPr id="79980" name="Line 108"/>
            <p:cNvSpPr>
              <a:spLocks noChangeShapeType="1"/>
            </p:cNvSpPr>
            <p:nvPr/>
          </p:nvSpPr>
          <p:spPr bwMode="auto">
            <a:xfrm>
              <a:off x="2753" y="1609"/>
              <a:ext cx="0" cy="26"/>
            </a:xfrm>
            <a:prstGeom prst="line">
              <a:avLst/>
            </a:prstGeom>
            <a:noFill/>
            <a:ln w="7938" cap="sq">
              <a:solidFill>
                <a:srgbClr val="010101"/>
              </a:solidFill>
              <a:miter lim="800000"/>
              <a:headEnd/>
              <a:tailEnd/>
            </a:ln>
          </p:spPr>
          <p:txBody>
            <a:bodyPr/>
            <a:lstStyle/>
            <a:p>
              <a:endParaRPr lang="en-US"/>
            </a:p>
          </p:txBody>
        </p:sp>
        <p:sp>
          <p:nvSpPr>
            <p:cNvPr id="79981" name="Line 109"/>
            <p:cNvSpPr>
              <a:spLocks noChangeShapeType="1"/>
            </p:cNvSpPr>
            <p:nvPr/>
          </p:nvSpPr>
          <p:spPr bwMode="auto">
            <a:xfrm>
              <a:off x="2832" y="1609"/>
              <a:ext cx="0" cy="26"/>
            </a:xfrm>
            <a:prstGeom prst="line">
              <a:avLst/>
            </a:prstGeom>
            <a:noFill/>
            <a:ln w="7938" cap="sq">
              <a:solidFill>
                <a:srgbClr val="010101"/>
              </a:solidFill>
              <a:miter lim="800000"/>
              <a:headEnd/>
              <a:tailEnd/>
            </a:ln>
          </p:spPr>
          <p:txBody>
            <a:bodyPr/>
            <a:lstStyle/>
            <a:p>
              <a:endParaRPr lang="en-US"/>
            </a:p>
          </p:txBody>
        </p:sp>
        <p:sp>
          <p:nvSpPr>
            <p:cNvPr id="79982" name="Line 110"/>
            <p:cNvSpPr>
              <a:spLocks noChangeShapeType="1"/>
            </p:cNvSpPr>
            <p:nvPr/>
          </p:nvSpPr>
          <p:spPr bwMode="auto">
            <a:xfrm>
              <a:off x="2911" y="1609"/>
              <a:ext cx="0" cy="26"/>
            </a:xfrm>
            <a:prstGeom prst="line">
              <a:avLst/>
            </a:prstGeom>
            <a:noFill/>
            <a:ln w="7938" cap="sq">
              <a:solidFill>
                <a:srgbClr val="010101"/>
              </a:solidFill>
              <a:miter lim="800000"/>
              <a:headEnd/>
              <a:tailEnd/>
            </a:ln>
          </p:spPr>
          <p:txBody>
            <a:bodyPr/>
            <a:lstStyle/>
            <a:p>
              <a:endParaRPr lang="en-US"/>
            </a:p>
          </p:txBody>
        </p:sp>
        <p:sp>
          <p:nvSpPr>
            <p:cNvPr id="79983" name="Line 111"/>
            <p:cNvSpPr>
              <a:spLocks noChangeShapeType="1"/>
            </p:cNvSpPr>
            <p:nvPr/>
          </p:nvSpPr>
          <p:spPr bwMode="auto">
            <a:xfrm>
              <a:off x="2991" y="1609"/>
              <a:ext cx="0" cy="26"/>
            </a:xfrm>
            <a:prstGeom prst="line">
              <a:avLst/>
            </a:prstGeom>
            <a:noFill/>
            <a:ln w="7938" cap="sq">
              <a:solidFill>
                <a:srgbClr val="010101"/>
              </a:solidFill>
              <a:miter lim="800000"/>
              <a:headEnd/>
              <a:tailEnd/>
            </a:ln>
          </p:spPr>
          <p:txBody>
            <a:bodyPr/>
            <a:lstStyle/>
            <a:p>
              <a:endParaRPr lang="en-US"/>
            </a:p>
          </p:txBody>
        </p:sp>
        <p:sp>
          <p:nvSpPr>
            <p:cNvPr id="79984" name="Line 112"/>
            <p:cNvSpPr>
              <a:spLocks noChangeShapeType="1"/>
            </p:cNvSpPr>
            <p:nvPr/>
          </p:nvSpPr>
          <p:spPr bwMode="auto">
            <a:xfrm>
              <a:off x="3070" y="1609"/>
              <a:ext cx="0" cy="26"/>
            </a:xfrm>
            <a:prstGeom prst="line">
              <a:avLst/>
            </a:prstGeom>
            <a:noFill/>
            <a:ln w="7938" cap="sq">
              <a:solidFill>
                <a:srgbClr val="010101"/>
              </a:solidFill>
              <a:miter lim="800000"/>
              <a:headEnd/>
              <a:tailEnd/>
            </a:ln>
          </p:spPr>
          <p:txBody>
            <a:bodyPr/>
            <a:lstStyle/>
            <a:p>
              <a:endParaRPr lang="en-US"/>
            </a:p>
          </p:txBody>
        </p:sp>
        <p:sp>
          <p:nvSpPr>
            <p:cNvPr id="79985" name="Line 113"/>
            <p:cNvSpPr>
              <a:spLocks noChangeShapeType="1"/>
            </p:cNvSpPr>
            <p:nvPr/>
          </p:nvSpPr>
          <p:spPr bwMode="auto">
            <a:xfrm>
              <a:off x="3149" y="1609"/>
              <a:ext cx="0" cy="26"/>
            </a:xfrm>
            <a:prstGeom prst="line">
              <a:avLst/>
            </a:prstGeom>
            <a:noFill/>
            <a:ln w="7938" cap="sq">
              <a:solidFill>
                <a:srgbClr val="010101"/>
              </a:solidFill>
              <a:miter lim="800000"/>
              <a:headEnd/>
              <a:tailEnd/>
            </a:ln>
          </p:spPr>
          <p:txBody>
            <a:bodyPr/>
            <a:lstStyle/>
            <a:p>
              <a:endParaRPr lang="en-US"/>
            </a:p>
          </p:txBody>
        </p:sp>
        <p:sp>
          <p:nvSpPr>
            <p:cNvPr id="79986" name="Line 114"/>
            <p:cNvSpPr>
              <a:spLocks noChangeShapeType="1"/>
            </p:cNvSpPr>
            <p:nvPr/>
          </p:nvSpPr>
          <p:spPr bwMode="auto">
            <a:xfrm>
              <a:off x="3229" y="1609"/>
              <a:ext cx="0" cy="26"/>
            </a:xfrm>
            <a:prstGeom prst="line">
              <a:avLst/>
            </a:prstGeom>
            <a:noFill/>
            <a:ln w="7938" cap="sq">
              <a:solidFill>
                <a:srgbClr val="010101"/>
              </a:solidFill>
              <a:miter lim="800000"/>
              <a:headEnd/>
              <a:tailEnd/>
            </a:ln>
          </p:spPr>
          <p:txBody>
            <a:bodyPr/>
            <a:lstStyle/>
            <a:p>
              <a:endParaRPr lang="en-US"/>
            </a:p>
          </p:txBody>
        </p:sp>
        <p:sp>
          <p:nvSpPr>
            <p:cNvPr id="79987" name="Line 115"/>
            <p:cNvSpPr>
              <a:spLocks noChangeShapeType="1"/>
            </p:cNvSpPr>
            <p:nvPr/>
          </p:nvSpPr>
          <p:spPr bwMode="auto">
            <a:xfrm flipH="1">
              <a:off x="3283" y="2575"/>
              <a:ext cx="25" cy="0"/>
            </a:xfrm>
            <a:prstGeom prst="line">
              <a:avLst/>
            </a:prstGeom>
            <a:noFill/>
            <a:ln w="7938" cap="sq">
              <a:solidFill>
                <a:srgbClr val="010101"/>
              </a:solidFill>
              <a:miter lim="800000"/>
              <a:headEnd/>
              <a:tailEnd/>
            </a:ln>
          </p:spPr>
          <p:txBody>
            <a:bodyPr/>
            <a:lstStyle/>
            <a:p>
              <a:endParaRPr lang="en-US"/>
            </a:p>
          </p:txBody>
        </p:sp>
        <p:sp>
          <p:nvSpPr>
            <p:cNvPr id="79988" name="Line 116"/>
            <p:cNvSpPr>
              <a:spLocks noChangeShapeType="1"/>
            </p:cNvSpPr>
            <p:nvPr/>
          </p:nvSpPr>
          <p:spPr bwMode="auto">
            <a:xfrm flipH="1">
              <a:off x="3283" y="2511"/>
              <a:ext cx="25" cy="0"/>
            </a:xfrm>
            <a:prstGeom prst="line">
              <a:avLst/>
            </a:prstGeom>
            <a:noFill/>
            <a:ln w="7938" cap="sq">
              <a:solidFill>
                <a:srgbClr val="010101"/>
              </a:solidFill>
              <a:miter lim="800000"/>
              <a:headEnd/>
              <a:tailEnd/>
            </a:ln>
          </p:spPr>
          <p:txBody>
            <a:bodyPr/>
            <a:lstStyle/>
            <a:p>
              <a:endParaRPr lang="en-US"/>
            </a:p>
          </p:txBody>
        </p:sp>
        <p:sp>
          <p:nvSpPr>
            <p:cNvPr id="79989" name="Line 117"/>
            <p:cNvSpPr>
              <a:spLocks noChangeShapeType="1"/>
            </p:cNvSpPr>
            <p:nvPr/>
          </p:nvSpPr>
          <p:spPr bwMode="auto">
            <a:xfrm flipH="1">
              <a:off x="3283" y="2446"/>
              <a:ext cx="25" cy="0"/>
            </a:xfrm>
            <a:prstGeom prst="line">
              <a:avLst/>
            </a:prstGeom>
            <a:noFill/>
            <a:ln w="7938" cap="sq">
              <a:solidFill>
                <a:srgbClr val="010101"/>
              </a:solidFill>
              <a:miter lim="800000"/>
              <a:headEnd/>
              <a:tailEnd/>
            </a:ln>
          </p:spPr>
          <p:txBody>
            <a:bodyPr/>
            <a:lstStyle/>
            <a:p>
              <a:endParaRPr lang="en-US"/>
            </a:p>
          </p:txBody>
        </p:sp>
        <p:sp>
          <p:nvSpPr>
            <p:cNvPr id="79990" name="Line 118"/>
            <p:cNvSpPr>
              <a:spLocks noChangeShapeType="1"/>
            </p:cNvSpPr>
            <p:nvPr/>
          </p:nvSpPr>
          <p:spPr bwMode="auto">
            <a:xfrm flipH="1">
              <a:off x="3283" y="2383"/>
              <a:ext cx="25" cy="0"/>
            </a:xfrm>
            <a:prstGeom prst="line">
              <a:avLst/>
            </a:prstGeom>
            <a:noFill/>
            <a:ln w="7938" cap="sq">
              <a:solidFill>
                <a:srgbClr val="010101"/>
              </a:solidFill>
              <a:miter lim="800000"/>
              <a:headEnd/>
              <a:tailEnd/>
            </a:ln>
          </p:spPr>
          <p:txBody>
            <a:bodyPr/>
            <a:lstStyle/>
            <a:p>
              <a:endParaRPr lang="en-US"/>
            </a:p>
          </p:txBody>
        </p:sp>
        <p:sp>
          <p:nvSpPr>
            <p:cNvPr id="79991" name="Line 119"/>
            <p:cNvSpPr>
              <a:spLocks noChangeShapeType="1"/>
            </p:cNvSpPr>
            <p:nvPr/>
          </p:nvSpPr>
          <p:spPr bwMode="auto">
            <a:xfrm flipH="1">
              <a:off x="3257" y="2319"/>
              <a:ext cx="51" cy="0"/>
            </a:xfrm>
            <a:prstGeom prst="line">
              <a:avLst/>
            </a:prstGeom>
            <a:noFill/>
            <a:ln w="7938" cap="sq">
              <a:solidFill>
                <a:srgbClr val="010101"/>
              </a:solidFill>
              <a:miter lim="800000"/>
              <a:headEnd/>
              <a:tailEnd/>
            </a:ln>
          </p:spPr>
          <p:txBody>
            <a:bodyPr/>
            <a:lstStyle/>
            <a:p>
              <a:endParaRPr lang="en-US"/>
            </a:p>
          </p:txBody>
        </p:sp>
        <p:sp>
          <p:nvSpPr>
            <p:cNvPr id="79992" name="Line 120"/>
            <p:cNvSpPr>
              <a:spLocks noChangeShapeType="1"/>
            </p:cNvSpPr>
            <p:nvPr/>
          </p:nvSpPr>
          <p:spPr bwMode="auto">
            <a:xfrm flipH="1">
              <a:off x="3283" y="2254"/>
              <a:ext cx="25" cy="0"/>
            </a:xfrm>
            <a:prstGeom prst="line">
              <a:avLst/>
            </a:prstGeom>
            <a:noFill/>
            <a:ln w="7938" cap="sq">
              <a:solidFill>
                <a:srgbClr val="010101"/>
              </a:solidFill>
              <a:miter lim="800000"/>
              <a:headEnd/>
              <a:tailEnd/>
            </a:ln>
          </p:spPr>
          <p:txBody>
            <a:bodyPr/>
            <a:lstStyle/>
            <a:p>
              <a:endParaRPr lang="en-US"/>
            </a:p>
          </p:txBody>
        </p:sp>
        <p:sp>
          <p:nvSpPr>
            <p:cNvPr id="79993" name="Line 121"/>
            <p:cNvSpPr>
              <a:spLocks noChangeShapeType="1"/>
            </p:cNvSpPr>
            <p:nvPr/>
          </p:nvSpPr>
          <p:spPr bwMode="auto">
            <a:xfrm flipH="1">
              <a:off x="3283" y="2190"/>
              <a:ext cx="25" cy="0"/>
            </a:xfrm>
            <a:prstGeom prst="line">
              <a:avLst/>
            </a:prstGeom>
            <a:noFill/>
            <a:ln w="7938" cap="sq">
              <a:solidFill>
                <a:srgbClr val="010101"/>
              </a:solidFill>
              <a:miter lim="800000"/>
              <a:headEnd/>
              <a:tailEnd/>
            </a:ln>
          </p:spPr>
          <p:txBody>
            <a:bodyPr/>
            <a:lstStyle/>
            <a:p>
              <a:endParaRPr lang="en-US"/>
            </a:p>
          </p:txBody>
        </p:sp>
        <p:sp>
          <p:nvSpPr>
            <p:cNvPr id="79994" name="Line 122"/>
            <p:cNvSpPr>
              <a:spLocks noChangeShapeType="1"/>
            </p:cNvSpPr>
            <p:nvPr/>
          </p:nvSpPr>
          <p:spPr bwMode="auto">
            <a:xfrm flipH="1">
              <a:off x="3283" y="2125"/>
              <a:ext cx="25" cy="0"/>
            </a:xfrm>
            <a:prstGeom prst="line">
              <a:avLst/>
            </a:prstGeom>
            <a:noFill/>
            <a:ln w="7938" cap="sq">
              <a:solidFill>
                <a:srgbClr val="010101"/>
              </a:solidFill>
              <a:miter lim="800000"/>
              <a:headEnd/>
              <a:tailEnd/>
            </a:ln>
          </p:spPr>
          <p:txBody>
            <a:bodyPr/>
            <a:lstStyle/>
            <a:p>
              <a:endParaRPr lang="en-US"/>
            </a:p>
          </p:txBody>
        </p:sp>
        <p:sp>
          <p:nvSpPr>
            <p:cNvPr id="79995" name="Line 123"/>
            <p:cNvSpPr>
              <a:spLocks noChangeShapeType="1"/>
            </p:cNvSpPr>
            <p:nvPr/>
          </p:nvSpPr>
          <p:spPr bwMode="auto">
            <a:xfrm flipH="1">
              <a:off x="3283" y="2061"/>
              <a:ext cx="25" cy="0"/>
            </a:xfrm>
            <a:prstGeom prst="line">
              <a:avLst/>
            </a:prstGeom>
            <a:noFill/>
            <a:ln w="7938" cap="sq">
              <a:solidFill>
                <a:srgbClr val="010101"/>
              </a:solidFill>
              <a:miter lim="800000"/>
              <a:headEnd/>
              <a:tailEnd/>
            </a:ln>
          </p:spPr>
          <p:txBody>
            <a:bodyPr/>
            <a:lstStyle/>
            <a:p>
              <a:endParaRPr lang="en-US"/>
            </a:p>
          </p:txBody>
        </p:sp>
        <p:sp>
          <p:nvSpPr>
            <p:cNvPr id="79996" name="Line 124"/>
            <p:cNvSpPr>
              <a:spLocks noChangeShapeType="1"/>
            </p:cNvSpPr>
            <p:nvPr/>
          </p:nvSpPr>
          <p:spPr bwMode="auto">
            <a:xfrm flipH="1">
              <a:off x="3257" y="1996"/>
              <a:ext cx="51" cy="0"/>
            </a:xfrm>
            <a:prstGeom prst="line">
              <a:avLst/>
            </a:prstGeom>
            <a:noFill/>
            <a:ln w="7938" cap="sq">
              <a:solidFill>
                <a:srgbClr val="010101"/>
              </a:solidFill>
              <a:miter lim="800000"/>
              <a:headEnd/>
              <a:tailEnd/>
            </a:ln>
          </p:spPr>
          <p:txBody>
            <a:bodyPr/>
            <a:lstStyle/>
            <a:p>
              <a:endParaRPr lang="en-US"/>
            </a:p>
          </p:txBody>
        </p:sp>
        <p:sp>
          <p:nvSpPr>
            <p:cNvPr id="79997" name="Line 125"/>
            <p:cNvSpPr>
              <a:spLocks noChangeShapeType="1"/>
            </p:cNvSpPr>
            <p:nvPr/>
          </p:nvSpPr>
          <p:spPr bwMode="auto">
            <a:xfrm flipH="1">
              <a:off x="3283" y="1932"/>
              <a:ext cx="25" cy="0"/>
            </a:xfrm>
            <a:prstGeom prst="line">
              <a:avLst/>
            </a:prstGeom>
            <a:noFill/>
            <a:ln w="7938" cap="sq">
              <a:solidFill>
                <a:srgbClr val="010101"/>
              </a:solidFill>
              <a:miter lim="800000"/>
              <a:headEnd/>
              <a:tailEnd/>
            </a:ln>
          </p:spPr>
          <p:txBody>
            <a:bodyPr/>
            <a:lstStyle/>
            <a:p>
              <a:endParaRPr lang="en-US"/>
            </a:p>
          </p:txBody>
        </p:sp>
        <p:sp>
          <p:nvSpPr>
            <p:cNvPr id="79998" name="Line 126"/>
            <p:cNvSpPr>
              <a:spLocks noChangeShapeType="1"/>
            </p:cNvSpPr>
            <p:nvPr/>
          </p:nvSpPr>
          <p:spPr bwMode="auto">
            <a:xfrm flipH="1">
              <a:off x="3283" y="1867"/>
              <a:ext cx="25" cy="0"/>
            </a:xfrm>
            <a:prstGeom prst="line">
              <a:avLst/>
            </a:prstGeom>
            <a:noFill/>
            <a:ln w="7938" cap="sq">
              <a:solidFill>
                <a:srgbClr val="010101"/>
              </a:solidFill>
              <a:miter lim="800000"/>
              <a:headEnd/>
              <a:tailEnd/>
            </a:ln>
          </p:spPr>
          <p:txBody>
            <a:bodyPr/>
            <a:lstStyle/>
            <a:p>
              <a:endParaRPr lang="en-US"/>
            </a:p>
          </p:txBody>
        </p:sp>
        <p:sp>
          <p:nvSpPr>
            <p:cNvPr id="79999" name="Line 127"/>
            <p:cNvSpPr>
              <a:spLocks noChangeShapeType="1"/>
            </p:cNvSpPr>
            <p:nvPr/>
          </p:nvSpPr>
          <p:spPr bwMode="auto">
            <a:xfrm flipH="1">
              <a:off x="3283" y="1803"/>
              <a:ext cx="25" cy="0"/>
            </a:xfrm>
            <a:prstGeom prst="line">
              <a:avLst/>
            </a:prstGeom>
            <a:noFill/>
            <a:ln w="7938" cap="sq">
              <a:solidFill>
                <a:srgbClr val="010101"/>
              </a:solidFill>
              <a:miter lim="800000"/>
              <a:headEnd/>
              <a:tailEnd/>
            </a:ln>
          </p:spPr>
          <p:txBody>
            <a:bodyPr/>
            <a:lstStyle/>
            <a:p>
              <a:endParaRPr lang="en-US"/>
            </a:p>
          </p:txBody>
        </p:sp>
        <p:sp>
          <p:nvSpPr>
            <p:cNvPr id="80000" name="Line 128"/>
            <p:cNvSpPr>
              <a:spLocks noChangeShapeType="1"/>
            </p:cNvSpPr>
            <p:nvPr/>
          </p:nvSpPr>
          <p:spPr bwMode="auto">
            <a:xfrm flipH="1">
              <a:off x="3283" y="1738"/>
              <a:ext cx="25" cy="0"/>
            </a:xfrm>
            <a:prstGeom prst="line">
              <a:avLst/>
            </a:prstGeom>
            <a:noFill/>
            <a:ln w="7938" cap="sq">
              <a:solidFill>
                <a:srgbClr val="010101"/>
              </a:solidFill>
              <a:miter lim="800000"/>
              <a:headEnd/>
              <a:tailEnd/>
            </a:ln>
          </p:spPr>
          <p:txBody>
            <a:bodyPr/>
            <a:lstStyle/>
            <a:p>
              <a:endParaRPr lang="en-US"/>
            </a:p>
          </p:txBody>
        </p:sp>
        <p:sp>
          <p:nvSpPr>
            <p:cNvPr id="80001" name="Line 129"/>
            <p:cNvSpPr>
              <a:spLocks noChangeShapeType="1"/>
            </p:cNvSpPr>
            <p:nvPr/>
          </p:nvSpPr>
          <p:spPr bwMode="auto">
            <a:xfrm flipH="1">
              <a:off x="3257" y="1674"/>
              <a:ext cx="51" cy="0"/>
            </a:xfrm>
            <a:prstGeom prst="line">
              <a:avLst/>
            </a:prstGeom>
            <a:noFill/>
            <a:ln w="7938" cap="sq">
              <a:solidFill>
                <a:srgbClr val="010101"/>
              </a:solidFill>
              <a:miter lim="800000"/>
              <a:headEnd/>
              <a:tailEnd/>
            </a:ln>
          </p:spPr>
          <p:txBody>
            <a:bodyPr/>
            <a:lstStyle/>
            <a:p>
              <a:endParaRPr lang="en-US"/>
            </a:p>
          </p:txBody>
        </p:sp>
        <p:sp>
          <p:nvSpPr>
            <p:cNvPr id="80002" name="Line 130"/>
            <p:cNvSpPr>
              <a:spLocks noChangeShapeType="1"/>
            </p:cNvSpPr>
            <p:nvPr/>
          </p:nvSpPr>
          <p:spPr bwMode="auto">
            <a:xfrm>
              <a:off x="2277" y="2575"/>
              <a:ext cx="26" cy="0"/>
            </a:xfrm>
            <a:prstGeom prst="line">
              <a:avLst/>
            </a:prstGeom>
            <a:noFill/>
            <a:ln w="7938" cap="sq">
              <a:solidFill>
                <a:srgbClr val="010101"/>
              </a:solidFill>
              <a:miter lim="800000"/>
              <a:headEnd/>
              <a:tailEnd/>
            </a:ln>
          </p:spPr>
          <p:txBody>
            <a:bodyPr/>
            <a:lstStyle/>
            <a:p>
              <a:endParaRPr lang="en-US"/>
            </a:p>
          </p:txBody>
        </p:sp>
        <p:sp>
          <p:nvSpPr>
            <p:cNvPr id="80003" name="Line 131"/>
            <p:cNvSpPr>
              <a:spLocks noChangeShapeType="1"/>
            </p:cNvSpPr>
            <p:nvPr/>
          </p:nvSpPr>
          <p:spPr bwMode="auto">
            <a:xfrm>
              <a:off x="2277" y="2511"/>
              <a:ext cx="26" cy="0"/>
            </a:xfrm>
            <a:prstGeom prst="line">
              <a:avLst/>
            </a:prstGeom>
            <a:noFill/>
            <a:ln w="7938" cap="sq">
              <a:solidFill>
                <a:srgbClr val="010101"/>
              </a:solidFill>
              <a:miter lim="800000"/>
              <a:headEnd/>
              <a:tailEnd/>
            </a:ln>
          </p:spPr>
          <p:txBody>
            <a:bodyPr/>
            <a:lstStyle/>
            <a:p>
              <a:endParaRPr lang="en-US"/>
            </a:p>
          </p:txBody>
        </p:sp>
        <p:sp>
          <p:nvSpPr>
            <p:cNvPr id="80004" name="Line 132"/>
            <p:cNvSpPr>
              <a:spLocks noChangeShapeType="1"/>
            </p:cNvSpPr>
            <p:nvPr/>
          </p:nvSpPr>
          <p:spPr bwMode="auto">
            <a:xfrm>
              <a:off x="2277" y="2446"/>
              <a:ext cx="26" cy="0"/>
            </a:xfrm>
            <a:prstGeom prst="line">
              <a:avLst/>
            </a:prstGeom>
            <a:noFill/>
            <a:ln w="7938" cap="sq">
              <a:solidFill>
                <a:srgbClr val="010101"/>
              </a:solidFill>
              <a:miter lim="800000"/>
              <a:headEnd/>
              <a:tailEnd/>
            </a:ln>
          </p:spPr>
          <p:txBody>
            <a:bodyPr/>
            <a:lstStyle/>
            <a:p>
              <a:endParaRPr lang="en-US"/>
            </a:p>
          </p:txBody>
        </p:sp>
        <p:sp>
          <p:nvSpPr>
            <p:cNvPr id="80005" name="Line 133"/>
            <p:cNvSpPr>
              <a:spLocks noChangeShapeType="1"/>
            </p:cNvSpPr>
            <p:nvPr/>
          </p:nvSpPr>
          <p:spPr bwMode="auto">
            <a:xfrm>
              <a:off x="2277" y="2383"/>
              <a:ext cx="26" cy="0"/>
            </a:xfrm>
            <a:prstGeom prst="line">
              <a:avLst/>
            </a:prstGeom>
            <a:noFill/>
            <a:ln w="7938" cap="sq">
              <a:solidFill>
                <a:srgbClr val="010101"/>
              </a:solidFill>
              <a:miter lim="800000"/>
              <a:headEnd/>
              <a:tailEnd/>
            </a:ln>
          </p:spPr>
          <p:txBody>
            <a:bodyPr/>
            <a:lstStyle/>
            <a:p>
              <a:endParaRPr lang="en-US"/>
            </a:p>
          </p:txBody>
        </p:sp>
        <p:sp>
          <p:nvSpPr>
            <p:cNvPr id="80006" name="Line 134"/>
            <p:cNvSpPr>
              <a:spLocks noChangeShapeType="1"/>
            </p:cNvSpPr>
            <p:nvPr/>
          </p:nvSpPr>
          <p:spPr bwMode="auto">
            <a:xfrm>
              <a:off x="2277" y="2319"/>
              <a:ext cx="51" cy="0"/>
            </a:xfrm>
            <a:prstGeom prst="line">
              <a:avLst/>
            </a:prstGeom>
            <a:noFill/>
            <a:ln w="7938" cap="sq">
              <a:solidFill>
                <a:srgbClr val="010101"/>
              </a:solidFill>
              <a:miter lim="800000"/>
              <a:headEnd/>
              <a:tailEnd/>
            </a:ln>
          </p:spPr>
          <p:txBody>
            <a:bodyPr/>
            <a:lstStyle/>
            <a:p>
              <a:endParaRPr lang="en-US"/>
            </a:p>
          </p:txBody>
        </p:sp>
        <p:sp>
          <p:nvSpPr>
            <p:cNvPr id="80007" name="Line 135"/>
            <p:cNvSpPr>
              <a:spLocks noChangeShapeType="1"/>
            </p:cNvSpPr>
            <p:nvPr/>
          </p:nvSpPr>
          <p:spPr bwMode="auto">
            <a:xfrm>
              <a:off x="2277" y="2254"/>
              <a:ext cx="26" cy="0"/>
            </a:xfrm>
            <a:prstGeom prst="line">
              <a:avLst/>
            </a:prstGeom>
            <a:noFill/>
            <a:ln w="7938" cap="sq">
              <a:solidFill>
                <a:srgbClr val="010101"/>
              </a:solidFill>
              <a:miter lim="800000"/>
              <a:headEnd/>
              <a:tailEnd/>
            </a:ln>
          </p:spPr>
          <p:txBody>
            <a:bodyPr/>
            <a:lstStyle/>
            <a:p>
              <a:endParaRPr lang="en-US"/>
            </a:p>
          </p:txBody>
        </p:sp>
        <p:sp>
          <p:nvSpPr>
            <p:cNvPr id="80008" name="Line 136"/>
            <p:cNvSpPr>
              <a:spLocks noChangeShapeType="1"/>
            </p:cNvSpPr>
            <p:nvPr/>
          </p:nvSpPr>
          <p:spPr bwMode="auto">
            <a:xfrm>
              <a:off x="2277" y="2190"/>
              <a:ext cx="26" cy="0"/>
            </a:xfrm>
            <a:prstGeom prst="line">
              <a:avLst/>
            </a:prstGeom>
            <a:noFill/>
            <a:ln w="7938" cap="sq">
              <a:solidFill>
                <a:srgbClr val="010101"/>
              </a:solidFill>
              <a:miter lim="800000"/>
              <a:headEnd/>
              <a:tailEnd/>
            </a:ln>
          </p:spPr>
          <p:txBody>
            <a:bodyPr/>
            <a:lstStyle/>
            <a:p>
              <a:endParaRPr lang="en-US"/>
            </a:p>
          </p:txBody>
        </p:sp>
        <p:sp>
          <p:nvSpPr>
            <p:cNvPr id="80009" name="Line 137"/>
            <p:cNvSpPr>
              <a:spLocks noChangeShapeType="1"/>
            </p:cNvSpPr>
            <p:nvPr/>
          </p:nvSpPr>
          <p:spPr bwMode="auto">
            <a:xfrm>
              <a:off x="2277" y="2125"/>
              <a:ext cx="26" cy="0"/>
            </a:xfrm>
            <a:prstGeom prst="line">
              <a:avLst/>
            </a:prstGeom>
            <a:noFill/>
            <a:ln w="7938" cap="sq">
              <a:solidFill>
                <a:srgbClr val="010101"/>
              </a:solidFill>
              <a:miter lim="800000"/>
              <a:headEnd/>
              <a:tailEnd/>
            </a:ln>
          </p:spPr>
          <p:txBody>
            <a:bodyPr/>
            <a:lstStyle/>
            <a:p>
              <a:endParaRPr lang="en-US"/>
            </a:p>
          </p:txBody>
        </p:sp>
        <p:sp>
          <p:nvSpPr>
            <p:cNvPr id="80010" name="Line 138"/>
            <p:cNvSpPr>
              <a:spLocks noChangeShapeType="1"/>
            </p:cNvSpPr>
            <p:nvPr/>
          </p:nvSpPr>
          <p:spPr bwMode="auto">
            <a:xfrm>
              <a:off x="2277" y="2061"/>
              <a:ext cx="26" cy="0"/>
            </a:xfrm>
            <a:prstGeom prst="line">
              <a:avLst/>
            </a:prstGeom>
            <a:noFill/>
            <a:ln w="7938" cap="sq">
              <a:solidFill>
                <a:srgbClr val="010101"/>
              </a:solidFill>
              <a:miter lim="800000"/>
              <a:headEnd/>
              <a:tailEnd/>
            </a:ln>
          </p:spPr>
          <p:txBody>
            <a:bodyPr/>
            <a:lstStyle/>
            <a:p>
              <a:endParaRPr lang="en-US"/>
            </a:p>
          </p:txBody>
        </p:sp>
        <p:sp>
          <p:nvSpPr>
            <p:cNvPr id="80011" name="Line 139"/>
            <p:cNvSpPr>
              <a:spLocks noChangeShapeType="1"/>
            </p:cNvSpPr>
            <p:nvPr/>
          </p:nvSpPr>
          <p:spPr bwMode="auto">
            <a:xfrm>
              <a:off x="2277" y="1996"/>
              <a:ext cx="51" cy="0"/>
            </a:xfrm>
            <a:prstGeom prst="line">
              <a:avLst/>
            </a:prstGeom>
            <a:noFill/>
            <a:ln w="7938" cap="sq">
              <a:solidFill>
                <a:srgbClr val="010101"/>
              </a:solidFill>
              <a:miter lim="800000"/>
              <a:headEnd/>
              <a:tailEnd/>
            </a:ln>
          </p:spPr>
          <p:txBody>
            <a:bodyPr/>
            <a:lstStyle/>
            <a:p>
              <a:endParaRPr lang="en-US"/>
            </a:p>
          </p:txBody>
        </p:sp>
        <p:sp>
          <p:nvSpPr>
            <p:cNvPr id="80012" name="Line 140"/>
            <p:cNvSpPr>
              <a:spLocks noChangeShapeType="1"/>
            </p:cNvSpPr>
            <p:nvPr/>
          </p:nvSpPr>
          <p:spPr bwMode="auto">
            <a:xfrm>
              <a:off x="2277" y="1932"/>
              <a:ext cx="26" cy="0"/>
            </a:xfrm>
            <a:prstGeom prst="line">
              <a:avLst/>
            </a:prstGeom>
            <a:noFill/>
            <a:ln w="7938" cap="sq">
              <a:solidFill>
                <a:srgbClr val="010101"/>
              </a:solidFill>
              <a:miter lim="800000"/>
              <a:headEnd/>
              <a:tailEnd/>
            </a:ln>
          </p:spPr>
          <p:txBody>
            <a:bodyPr/>
            <a:lstStyle/>
            <a:p>
              <a:endParaRPr lang="en-US"/>
            </a:p>
          </p:txBody>
        </p:sp>
        <p:sp>
          <p:nvSpPr>
            <p:cNvPr id="80013" name="Line 141"/>
            <p:cNvSpPr>
              <a:spLocks noChangeShapeType="1"/>
            </p:cNvSpPr>
            <p:nvPr/>
          </p:nvSpPr>
          <p:spPr bwMode="auto">
            <a:xfrm>
              <a:off x="2277" y="1867"/>
              <a:ext cx="26" cy="0"/>
            </a:xfrm>
            <a:prstGeom prst="line">
              <a:avLst/>
            </a:prstGeom>
            <a:noFill/>
            <a:ln w="7938" cap="sq">
              <a:solidFill>
                <a:srgbClr val="010101"/>
              </a:solidFill>
              <a:miter lim="800000"/>
              <a:headEnd/>
              <a:tailEnd/>
            </a:ln>
          </p:spPr>
          <p:txBody>
            <a:bodyPr/>
            <a:lstStyle/>
            <a:p>
              <a:endParaRPr lang="en-US"/>
            </a:p>
          </p:txBody>
        </p:sp>
        <p:sp>
          <p:nvSpPr>
            <p:cNvPr id="80014" name="Line 142"/>
            <p:cNvSpPr>
              <a:spLocks noChangeShapeType="1"/>
            </p:cNvSpPr>
            <p:nvPr/>
          </p:nvSpPr>
          <p:spPr bwMode="auto">
            <a:xfrm>
              <a:off x="2277" y="1803"/>
              <a:ext cx="26" cy="0"/>
            </a:xfrm>
            <a:prstGeom prst="line">
              <a:avLst/>
            </a:prstGeom>
            <a:noFill/>
            <a:ln w="7938" cap="sq">
              <a:solidFill>
                <a:srgbClr val="010101"/>
              </a:solidFill>
              <a:miter lim="800000"/>
              <a:headEnd/>
              <a:tailEnd/>
            </a:ln>
          </p:spPr>
          <p:txBody>
            <a:bodyPr/>
            <a:lstStyle/>
            <a:p>
              <a:endParaRPr lang="en-US"/>
            </a:p>
          </p:txBody>
        </p:sp>
        <p:sp>
          <p:nvSpPr>
            <p:cNvPr id="80015" name="Line 143"/>
            <p:cNvSpPr>
              <a:spLocks noChangeShapeType="1"/>
            </p:cNvSpPr>
            <p:nvPr/>
          </p:nvSpPr>
          <p:spPr bwMode="auto">
            <a:xfrm>
              <a:off x="2277" y="1738"/>
              <a:ext cx="26" cy="0"/>
            </a:xfrm>
            <a:prstGeom prst="line">
              <a:avLst/>
            </a:prstGeom>
            <a:noFill/>
            <a:ln w="7938" cap="sq">
              <a:solidFill>
                <a:srgbClr val="010101"/>
              </a:solidFill>
              <a:miter lim="800000"/>
              <a:headEnd/>
              <a:tailEnd/>
            </a:ln>
          </p:spPr>
          <p:txBody>
            <a:bodyPr/>
            <a:lstStyle/>
            <a:p>
              <a:endParaRPr lang="en-US"/>
            </a:p>
          </p:txBody>
        </p:sp>
        <p:sp>
          <p:nvSpPr>
            <p:cNvPr id="80016" name="Line 144"/>
            <p:cNvSpPr>
              <a:spLocks noChangeShapeType="1"/>
            </p:cNvSpPr>
            <p:nvPr/>
          </p:nvSpPr>
          <p:spPr bwMode="auto">
            <a:xfrm>
              <a:off x="2277" y="1674"/>
              <a:ext cx="51" cy="0"/>
            </a:xfrm>
            <a:prstGeom prst="line">
              <a:avLst/>
            </a:prstGeom>
            <a:noFill/>
            <a:ln w="7938" cap="sq">
              <a:solidFill>
                <a:srgbClr val="010101"/>
              </a:solidFill>
              <a:miter lim="800000"/>
              <a:headEnd/>
              <a:tailEnd/>
            </a:ln>
          </p:spPr>
          <p:txBody>
            <a:bodyPr/>
            <a:lstStyle/>
            <a:p>
              <a:endParaRPr lang="en-US"/>
            </a:p>
          </p:txBody>
        </p:sp>
        <p:sp>
          <p:nvSpPr>
            <p:cNvPr id="80017" name="Line 145"/>
            <p:cNvSpPr>
              <a:spLocks noChangeShapeType="1"/>
            </p:cNvSpPr>
            <p:nvPr/>
          </p:nvSpPr>
          <p:spPr bwMode="auto">
            <a:xfrm flipV="1">
              <a:off x="2276" y="2647"/>
              <a:ext cx="0" cy="1031"/>
            </a:xfrm>
            <a:prstGeom prst="line">
              <a:avLst/>
            </a:prstGeom>
            <a:noFill/>
            <a:ln w="7938" cap="sq">
              <a:solidFill>
                <a:srgbClr val="010101"/>
              </a:solidFill>
              <a:miter lim="800000"/>
              <a:headEnd/>
              <a:tailEnd/>
            </a:ln>
          </p:spPr>
          <p:txBody>
            <a:bodyPr/>
            <a:lstStyle/>
            <a:p>
              <a:endParaRPr lang="en-US"/>
            </a:p>
          </p:txBody>
        </p:sp>
        <p:sp>
          <p:nvSpPr>
            <p:cNvPr id="80018" name="Line 146"/>
            <p:cNvSpPr>
              <a:spLocks noChangeShapeType="1"/>
            </p:cNvSpPr>
            <p:nvPr/>
          </p:nvSpPr>
          <p:spPr bwMode="auto">
            <a:xfrm>
              <a:off x="2276" y="2643"/>
              <a:ext cx="1031" cy="0"/>
            </a:xfrm>
            <a:prstGeom prst="line">
              <a:avLst/>
            </a:prstGeom>
            <a:noFill/>
            <a:ln w="7938" cap="sq">
              <a:solidFill>
                <a:srgbClr val="010101"/>
              </a:solidFill>
              <a:miter lim="800000"/>
              <a:headEnd/>
              <a:tailEnd/>
            </a:ln>
          </p:spPr>
          <p:txBody>
            <a:bodyPr/>
            <a:lstStyle/>
            <a:p>
              <a:endParaRPr lang="en-US"/>
            </a:p>
          </p:txBody>
        </p:sp>
        <p:sp>
          <p:nvSpPr>
            <p:cNvPr id="80019" name="Line 147"/>
            <p:cNvSpPr>
              <a:spLocks noChangeShapeType="1"/>
            </p:cNvSpPr>
            <p:nvPr/>
          </p:nvSpPr>
          <p:spPr bwMode="auto">
            <a:xfrm>
              <a:off x="3307" y="2647"/>
              <a:ext cx="0" cy="1031"/>
            </a:xfrm>
            <a:prstGeom prst="line">
              <a:avLst/>
            </a:prstGeom>
            <a:noFill/>
            <a:ln w="7938" cap="sq">
              <a:solidFill>
                <a:srgbClr val="010101"/>
              </a:solidFill>
              <a:miter lim="800000"/>
              <a:headEnd/>
              <a:tailEnd/>
            </a:ln>
          </p:spPr>
          <p:txBody>
            <a:bodyPr/>
            <a:lstStyle/>
            <a:p>
              <a:endParaRPr lang="en-US"/>
            </a:p>
          </p:txBody>
        </p:sp>
        <p:sp>
          <p:nvSpPr>
            <p:cNvPr id="80020" name="Line 148"/>
            <p:cNvSpPr>
              <a:spLocks noChangeShapeType="1"/>
            </p:cNvSpPr>
            <p:nvPr/>
          </p:nvSpPr>
          <p:spPr bwMode="auto">
            <a:xfrm flipH="1">
              <a:off x="2276" y="3678"/>
              <a:ext cx="1031" cy="0"/>
            </a:xfrm>
            <a:prstGeom prst="line">
              <a:avLst/>
            </a:prstGeom>
            <a:noFill/>
            <a:ln w="7938" cap="sq">
              <a:solidFill>
                <a:srgbClr val="010101"/>
              </a:solidFill>
              <a:miter lim="800000"/>
              <a:headEnd/>
              <a:tailEnd/>
            </a:ln>
          </p:spPr>
          <p:txBody>
            <a:bodyPr/>
            <a:lstStyle/>
            <a:p>
              <a:endParaRPr lang="en-US"/>
            </a:p>
          </p:txBody>
        </p:sp>
        <p:sp>
          <p:nvSpPr>
            <p:cNvPr id="80021" name="Rectangle 149"/>
            <p:cNvSpPr>
              <a:spLocks noChangeArrowheads="1"/>
            </p:cNvSpPr>
            <p:nvPr/>
          </p:nvSpPr>
          <p:spPr bwMode="auto">
            <a:xfrm>
              <a:off x="2434" y="3484"/>
              <a:ext cx="74" cy="188"/>
            </a:xfrm>
            <a:prstGeom prst="rect">
              <a:avLst/>
            </a:prstGeom>
            <a:solidFill>
              <a:srgbClr val="000000"/>
            </a:solidFill>
            <a:ln w="9525">
              <a:noFill/>
              <a:miter lim="800000"/>
              <a:headEnd/>
              <a:tailEnd/>
            </a:ln>
          </p:spPr>
          <p:txBody>
            <a:bodyPr/>
            <a:lstStyle/>
            <a:p>
              <a:endParaRPr lang="en-US"/>
            </a:p>
          </p:txBody>
        </p:sp>
        <p:sp>
          <p:nvSpPr>
            <p:cNvPr id="80022" name="Rectangle 150"/>
            <p:cNvSpPr>
              <a:spLocks noChangeArrowheads="1"/>
            </p:cNvSpPr>
            <p:nvPr/>
          </p:nvSpPr>
          <p:spPr bwMode="auto">
            <a:xfrm>
              <a:off x="2513" y="3549"/>
              <a:ext cx="75" cy="123"/>
            </a:xfrm>
            <a:prstGeom prst="rect">
              <a:avLst/>
            </a:prstGeom>
            <a:solidFill>
              <a:srgbClr val="000000"/>
            </a:solidFill>
            <a:ln w="9525">
              <a:noFill/>
              <a:miter lim="800000"/>
              <a:headEnd/>
              <a:tailEnd/>
            </a:ln>
          </p:spPr>
          <p:txBody>
            <a:bodyPr/>
            <a:lstStyle/>
            <a:p>
              <a:endParaRPr lang="en-US"/>
            </a:p>
          </p:txBody>
        </p:sp>
        <p:sp>
          <p:nvSpPr>
            <p:cNvPr id="80023" name="Rectangle 151"/>
            <p:cNvSpPr>
              <a:spLocks noChangeArrowheads="1"/>
            </p:cNvSpPr>
            <p:nvPr/>
          </p:nvSpPr>
          <p:spPr bwMode="auto">
            <a:xfrm>
              <a:off x="2593" y="3484"/>
              <a:ext cx="74" cy="188"/>
            </a:xfrm>
            <a:prstGeom prst="rect">
              <a:avLst/>
            </a:prstGeom>
            <a:solidFill>
              <a:srgbClr val="000000"/>
            </a:solidFill>
            <a:ln w="9525">
              <a:noFill/>
              <a:miter lim="800000"/>
              <a:headEnd/>
              <a:tailEnd/>
            </a:ln>
          </p:spPr>
          <p:txBody>
            <a:bodyPr/>
            <a:lstStyle/>
            <a:p>
              <a:endParaRPr lang="en-US"/>
            </a:p>
          </p:txBody>
        </p:sp>
        <p:sp>
          <p:nvSpPr>
            <p:cNvPr id="80024" name="Rectangle 152"/>
            <p:cNvSpPr>
              <a:spLocks noChangeArrowheads="1"/>
            </p:cNvSpPr>
            <p:nvPr/>
          </p:nvSpPr>
          <p:spPr bwMode="auto">
            <a:xfrm>
              <a:off x="2672" y="3098"/>
              <a:ext cx="74" cy="574"/>
            </a:xfrm>
            <a:prstGeom prst="rect">
              <a:avLst/>
            </a:prstGeom>
            <a:solidFill>
              <a:srgbClr val="000000"/>
            </a:solidFill>
            <a:ln w="9525">
              <a:noFill/>
              <a:miter lim="800000"/>
              <a:headEnd/>
              <a:tailEnd/>
            </a:ln>
          </p:spPr>
          <p:txBody>
            <a:bodyPr/>
            <a:lstStyle/>
            <a:p>
              <a:endParaRPr lang="en-US"/>
            </a:p>
          </p:txBody>
        </p:sp>
        <p:sp>
          <p:nvSpPr>
            <p:cNvPr id="80025" name="Rectangle 153"/>
            <p:cNvSpPr>
              <a:spLocks noChangeArrowheads="1"/>
            </p:cNvSpPr>
            <p:nvPr/>
          </p:nvSpPr>
          <p:spPr bwMode="auto">
            <a:xfrm>
              <a:off x="2751" y="3227"/>
              <a:ext cx="75" cy="445"/>
            </a:xfrm>
            <a:prstGeom prst="rect">
              <a:avLst/>
            </a:prstGeom>
            <a:solidFill>
              <a:srgbClr val="000000"/>
            </a:solidFill>
            <a:ln w="9525">
              <a:noFill/>
              <a:miter lim="800000"/>
              <a:headEnd/>
              <a:tailEnd/>
            </a:ln>
          </p:spPr>
          <p:txBody>
            <a:bodyPr/>
            <a:lstStyle/>
            <a:p>
              <a:endParaRPr lang="en-US"/>
            </a:p>
          </p:txBody>
        </p:sp>
        <p:sp>
          <p:nvSpPr>
            <p:cNvPr id="80026" name="Rectangle 154"/>
            <p:cNvSpPr>
              <a:spLocks noChangeArrowheads="1"/>
            </p:cNvSpPr>
            <p:nvPr/>
          </p:nvSpPr>
          <p:spPr bwMode="auto">
            <a:xfrm>
              <a:off x="2831" y="3292"/>
              <a:ext cx="74" cy="380"/>
            </a:xfrm>
            <a:prstGeom prst="rect">
              <a:avLst/>
            </a:prstGeom>
            <a:solidFill>
              <a:srgbClr val="000000"/>
            </a:solidFill>
            <a:ln w="9525">
              <a:noFill/>
              <a:miter lim="800000"/>
              <a:headEnd/>
              <a:tailEnd/>
            </a:ln>
          </p:spPr>
          <p:txBody>
            <a:bodyPr/>
            <a:lstStyle/>
            <a:p>
              <a:endParaRPr lang="en-US"/>
            </a:p>
          </p:txBody>
        </p:sp>
        <p:sp>
          <p:nvSpPr>
            <p:cNvPr id="80027" name="Rectangle 155"/>
            <p:cNvSpPr>
              <a:spLocks noChangeArrowheads="1"/>
            </p:cNvSpPr>
            <p:nvPr/>
          </p:nvSpPr>
          <p:spPr bwMode="auto">
            <a:xfrm>
              <a:off x="3069" y="3613"/>
              <a:ext cx="74" cy="59"/>
            </a:xfrm>
            <a:prstGeom prst="rect">
              <a:avLst/>
            </a:prstGeom>
            <a:solidFill>
              <a:srgbClr val="000000"/>
            </a:solidFill>
            <a:ln w="9525">
              <a:noFill/>
              <a:miter lim="800000"/>
              <a:headEnd/>
              <a:tailEnd/>
            </a:ln>
          </p:spPr>
          <p:txBody>
            <a:bodyPr/>
            <a:lstStyle/>
            <a:p>
              <a:endParaRPr lang="en-US"/>
            </a:p>
          </p:txBody>
        </p:sp>
        <p:sp>
          <p:nvSpPr>
            <p:cNvPr id="80028" name="Rectangle 156"/>
            <p:cNvSpPr>
              <a:spLocks noChangeArrowheads="1"/>
            </p:cNvSpPr>
            <p:nvPr/>
          </p:nvSpPr>
          <p:spPr bwMode="auto">
            <a:xfrm>
              <a:off x="3228" y="3613"/>
              <a:ext cx="73" cy="59"/>
            </a:xfrm>
            <a:prstGeom prst="rect">
              <a:avLst/>
            </a:prstGeom>
            <a:solidFill>
              <a:srgbClr val="000000"/>
            </a:solidFill>
            <a:ln w="9525">
              <a:noFill/>
              <a:miter lim="800000"/>
              <a:headEnd/>
              <a:tailEnd/>
            </a:ln>
          </p:spPr>
          <p:txBody>
            <a:bodyPr/>
            <a:lstStyle/>
            <a:p>
              <a:endParaRPr lang="en-US"/>
            </a:p>
          </p:txBody>
        </p:sp>
        <p:sp>
          <p:nvSpPr>
            <p:cNvPr id="80029" name="Line 157"/>
            <p:cNvSpPr>
              <a:spLocks noChangeShapeType="1"/>
            </p:cNvSpPr>
            <p:nvPr/>
          </p:nvSpPr>
          <p:spPr bwMode="auto">
            <a:xfrm flipV="1">
              <a:off x="2355" y="3652"/>
              <a:ext cx="0" cy="26"/>
            </a:xfrm>
            <a:prstGeom prst="line">
              <a:avLst/>
            </a:prstGeom>
            <a:noFill/>
            <a:ln w="7938" cap="sq">
              <a:solidFill>
                <a:srgbClr val="010101"/>
              </a:solidFill>
              <a:miter lim="800000"/>
              <a:headEnd/>
              <a:tailEnd/>
            </a:ln>
          </p:spPr>
          <p:txBody>
            <a:bodyPr/>
            <a:lstStyle/>
            <a:p>
              <a:endParaRPr lang="en-US"/>
            </a:p>
          </p:txBody>
        </p:sp>
        <p:sp>
          <p:nvSpPr>
            <p:cNvPr id="80030" name="Line 158"/>
            <p:cNvSpPr>
              <a:spLocks noChangeShapeType="1"/>
            </p:cNvSpPr>
            <p:nvPr/>
          </p:nvSpPr>
          <p:spPr bwMode="auto">
            <a:xfrm flipV="1">
              <a:off x="2434" y="3652"/>
              <a:ext cx="0" cy="26"/>
            </a:xfrm>
            <a:prstGeom prst="line">
              <a:avLst/>
            </a:prstGeom>
            <a:noFill/>
            <a:ln w="7938" cap="sq">
              <a:solidFill>
                <a:srgbClr val="010101"/>
              </a:solidFill>
              <a:miter lim="800000"/>
              <a:headEnd/>
              <a:tailEnd/>
            </a:ln>
          </p:spPr>
          <p:txBody>
            <a:bodyPr/>
            <a:lstStyle/>
            <a:p>
              <a:endParaRPr lang="en-US"/>
            </a:p>
          </p:txBody>
        </p:sp>
        <p:sp>
          <p:nvSpPr>
            <p:cNvPr id="80031" name="Line 159"/>
            <p:cNvSpPr>
              <a:spLocks noChangeShapeType="1"/>
            </p:cNvSpPr>
            <p:nvPr/>
          </p:nvSpPr>
          <p:spPr bwMode="auto">
            <a:xfrm flipV="1">
              <a:off x="2513" y="3652"/>
              <a:ext cx="0" cy="26"/>
            </a:xfrm>
            <a:prstGeom prst="line">
              <a:avLst/>
            </a:prstGeom>
            <a:noFill/>
            <a:ln w="7938" cap="sq">
              <a:solidFill>
                <a:srgbClr val="010101"/>
              </a:solidFill>
              <a:miter lim="800000"/>
              <a:headEnd/>
              <a:tailEnd/>
            </a:ln>
          </p:spPr>
          <p:txBody>
            <a:bodyPr/>
            <a:lstStyle/>
            <a:p>
              <a:endParaRPr lang="en-US"/>
            </a:p>
          </p:txBody>
        </p:sp>
        <p:sp>
          <p:nvSpPr>
            <p:cNvPr id="80032" name="Line 160"/>
            <p:cNvSpPr>
              <a:spLocks noChangeShapeType="1"/>
            </p:cNvSpPr>
            <p:nvPr/>
          </p:nvSpPr>
          <p:spPr bwMode="auto">
            <a:xfrm flipV="1">
              <a:off x="2593" y="3652"/>
              <a:ext cx="0" cy="26"/>
            </a:xfrm>
            <a:prstGeom prst="line">
              <a:avLst/>
            </a:prstGeom>
            <a:noFill/>
            <a:ln w="7938" cap="sq">
              <a:solidFill>
                <a:srgbClr val="010101"/>
              </a:solidFill>
              <a:miter lim="800000"/>
              <a:headEnd/>
              <a:tailEnd/>
            </a:ln>
          </p:spPr>
          <p:txBody>
            <a:bodyPr/>
            <a:lstStyle/>
            <a:p>
              <a:endParaRPr lang="en-US"/>
            </a:p>
          </p:txBody>
        </p:sp>
        <p:sp>
          <p:nvSpPr>
            <p:cNvPr id="80033" name="Line 161"/>
            <p:cNvSpPr>
              <a:spLocks noChangeShapeType="1"/>
            </p:cNvSpPr>
            <p:nvPr/>
          </p:nvSpPr>
          <p:spPr bwMode="auto">
            <a:xfrm flipV="1">
              <a:off x="2672" y="3652"/>
              <a:ext cx="0" cy="26"/>
            </a:xfrm>
            <a:prstGeom prst="line">
              <a:avLst/>
            </a:prstGeom>
            <a:noFill/>
            <a:ln w="7938" cap="sq">
              <a:solidFill>
                <a:srgbClr val="010101"/>
              </a:solidFill>
              <a:miter lim="800000"/>
              <a:headEnd/>
              <a:tailEnd/>
            </a:ln>
          </p:spPr>
          <p:txBody>
            <a:bodyPr/>
            <a:lstStyle/>
            <a:p>
              <a:endParaRPr lang="en-US"/>
            </a:p>
          </p:txBody>
        </p:sp>
        <p:sp>
          <p:nvSpPr>
            <p:cNvPr id="80034" name="Line 162"/>
            <p:cNvSpPr>
              <a:spLocks noChangeShapeType="1"/>
            </p:cNvSpPr>
            <p:nvPr/>
          </p:nvSpPr>
          <p:spPr bwMode="auto">
            <a:xfrm flipV="1">
              <a:off x="2751" y="3652"/>
              <a:ext cx="0" cy="26"/>
            </a:xfrm>
            <a:prstGeom prst="line">
              <a:avLst/>
            </a:prstGeom>
            <a:noFill/>
            <a:ln w="7938" cap="sq">
              <a:solidFill>
                <a:srgbClr val="010101"/>
              </a:solidFill>
              <a:miter lim="800000"/>
              <a:headEnd/>
              <a:tailEnd/>
            </a:ln>
          </p:spPr>
          <p:txBody>
            <a:bodyPr/>
            <a:lstStyle/>
            <a:p>
              <a:endParaRPr lang="en-US"/>
            </a:p>
          </p:txBody>
        </p:sp>
        <p:sp>
          <p:nvSpPr>
            <p:cNvPr id="80035" name="Line 163"/>
            <p:cNvSpPr>
              <a:spLocks noChangeShapeType="1"/>
            </p:cNvSpPr>
            <p:nvPr/>
          </p:nvSpPr>
          <p:spPr bwMode="auto">
            <a:xfrm flipV="1">
              <a:off x="2831" y="3652"/>
              <a:ext cx="0" cy="26"/>
            </a:xfrm>
            <a:prstGeom prst="line">
              <a:avLst/>
            </a:prstGeom>
            <a:noFill/>
            <a:ln w="7938" cap="sq">
              <a:solidFill>
                <a:srgbClr val="010101"/>
              </a:solidFill>
              <a:miter lim="800000"/>
              <a:headEnd/>
              <a:tailEnd/>
            </a:ln>
          </p:spPr>
          <p:txBody>
            <a:bodyPr/>
            <a:lstStyle/>
            <a:p>
              <a:endParaRPr lang="en-US"/>
            </a:p>
          </p:txBody>
        </p:sp>
        <p:sp>
          <p:nvSpPr>
            <p:cNvPr id="80036" name="Line 164"/>
            <p:cNvSpPr>
              <a:spLocks noChangeShapeType="1"/>
            </p:cNvSpPr>
            <p:nvPr/>
          </p:nvSpPr>
          <p:spPr bwMode="auto">
            <a:xfrm flipV="1">
              <a:off x="2910" y="3652"/>
              <a:ext cx="0" cy="26"/>
            </a:xfrm>
            <a:prstGeom prst="line">
              <a:avLst/>
            </a:prstGeom>
            <a:noFill/>
            <a:ln w="7938" cap="sq">
              <a:solidFill>
                <a:srgbClr val="010101"/>
              </a:solidFill>
              <a:miter lim="800000"/>
              <a:headEnd/>
              <a:tailEnd/>
            </a:ln>
          </p:spPr>
          <p:txBody>
            <a:bodyPr/>
            <a:lstStyle/>
            <a:p>
              <a:endParaRPr lang="en-US"/>
            </a:p>
          </p:txBody>
        </p:sp>
        <p:sp>
          <p:nvSpPr>
            <p:cNvPr id="80037" name="Line 165"/>
            <p:cNvSpPr>
              <a:spLocks noChangeShapeType="1"/>
            </p:cNvSpPr>
            <p:nvPr/>
          </p:nvSpPr>
          <p:spPr bwMode="auto">
            <a:xfrm flipV="1">
              <a:off x="2989" y="3652"/>
              <a:ext cx="0" cy="26"/>
            </a:xfrm>
            <a:prstGeom prst="line">
              <a:avLst/>
            </a:prstGeom>
            <a:noFill/>
            <a:ln w="7938" cap="sq">
              <a:solidFill>
                <a:srgbClr val="010101"/>
              </a:solidFill>
              <a:miter lim="800000"/>
              <a:headEnd/>
              <a:tailEnd/>
            </a:ln>
          </p:spPr>
          <p:txBody>
            <a:bodyPr/>
            <a:lstStyle/>
            <a:p>
              <a:endParaRPr lang="en-US"/>
            </a:p>
          </p:txBody>
        </p:sp>
        <p:sp>
          <p:nvSpPr>
            <p:cNvPr id="80038" name="Line 166"/>
            <p:cNvSpPr>
              <a:spLocks noChangeShapeType="1"/>
            </p:cNvSpPr>
            <p:nvPr/>
          </p:nvSpPr>
          <p:spPr bwMode="auto">
            <a:xfrm flipV="1">
              <a:off x="3069" y="3652"/>
              <a:ext cx="0" cy="26"/>
            </a:xfrm>
            <a:prstGeom prst="line">
              <a:avLst/>
            </a:prstGeom>
            <a:noFill/>
            <a:ln w="7938" cap="sq">
              <a:solidFill>
                <a:srgbClr val="010101"/>
              </a:solidFill>
              <a:miter lim="800000"/>
              <a:headEnd/>
              <a:tailEnd/>
            </a:ln>
          </p:spPr>
          <p:txBody>
            <a:bodyPr/>
            <a:lstStyle/>
            <a:p>
              <a:endParaRPr lang="en-US"/>
            </a:p>
          </p:txBody>
        </p:sp>
        <p:sp>
          <p:nvSpPr>
            <p:cNvPr id="80039" name="Line 167"/>
            <p:cNvSpPr>
              <a:spLocks noChangeShapeType="1"/>
            </p:cNvSpPr>
            <p:nvPr/>
          </p:nvSpPr>
          <p:spPr bwMode="auto">
            <a:xfrm flipV="1">
              <a:off x="3148" y="3652"/>
              <a:ext cx="0" cy="26"/>
            </a:xfrm>
            <a:prstGeom prst="line">
              <a:avLst/>
            </a:prstGeom>
            <a:noFill/>
            <a:ln w="7938" cap="sq">
              <a:solidFill>
                <a:srgbClr val="010101"/>
              </a:solidFill>
              <a:miter lim="800000"/>
              <a:headEnd/>
              <a:tailEnd/>
            </a:ln>
          </p:spPr>
          <p:txBody>
            <a:bodyPr/>
            <a:lstStyle/>
            <a:p>
              <a:endParaRPr lang="en-US"/>
            </a:p>
          </p:txBody>
        </p:sp>
        <p:sp>
          <p:nvSpPr>
            <p:cNvPr id="80040" name="Line 168"/>
            <p:cNvSpPr>
              <a:spLocks noChangeShapeType="1"/>
            </p:cNvSpPr>
            <p:nvPr/>
          </p:nvSpPr>
          <p:spPr bwMode="auto">
            <a:xfrm flipV="1">
              <a:off x="3228" y="3652"/>
              <a:ext cx="0" cy="26"/>
            </a:xfrm>
            <a:prstGeom prst="line">
              <a:avLst/>
            </a:prstGeom>
            <a:noFill/>
            <a:ln w="7938" cap="sq">
              <a:solidFill>
                <a:srgbClr val="010101"/>
              </a:solidFill>
              <a:miter lim="800000"/>
              <a:headEnd/>
              <a:tailEnd/>
            </a:ln>
          </p:spPr>
          <p:txBody>
            <a:bodyPr/>
            <a:lstStyle/>
            <a:p>
              <a:endParaRPr lang="en-US"/>
            </a:p>
          </p:txBody>
        </p:sp>
        <p:sp>
          <p:nvSpPr>
            <p:cNvPr id="80041" name="Line 169"/>
            <p:cNvSpPr>
              <a:spLocks noChangeShapeType="1"/>
            </p:cNvSpPr>
            <p:nvPr/>
          </p:nvSpPr>
          <p:spPr bwMode="auto">
            <a:xfrm>
              <a:off x="2355" y="2647"/>
              <a:ext cx="0" cy="26"/>
            </a:xfrm>
            <a:prstGeom prst="line">
              <a:avLst/>
            </a:prstGeom>
            <a:noFill/>
            <a:ln w="7938" cap="sq">
              <a:solidFill>
                <a:srgbClr val="010101"/>
              </a:solidFill>
              <a:miter lim="800000"/>
              <a:headEnd/>
              <a:tailEnd/>
            </a:ln>
          </p:spPr>
          <p:txBody>
            <a:bodyPr/>
            <a:lstStyle/>
            <a:p>
              <a:endParaRPr lang="en-US"/>
            </a:p>
          </p:txBody>
        </p:sp>
        <p:sp>
          <p:nvSpPr>
            <p:cNvPr id="80042" name="Line 170"/>
            <p:cNvSpPr>
              <a:spLocks noChangeShapeType="1"/>
            </p:cNvSpPr>
            <p:nvPr/>
          </p:nvSpPr>
          <p:spPr bwMode="auto">
            <a:xfrm>
              <a:off x="2434" y="2647"/>
              <a:ext cx="0" cy="26"/>
            </a:xfrm>
            <a:prstGeom prst="line">
              <a:avLst/>
            </a:prstGeom>
            <a:noFill/>
            <a:ln w="7938" cap="sq">
              <a:solidFill>
                <a:srgbClr val="010101"/>
              </a:solidFill>
              <a:miter lim="800000"/>
              <a:headEnd/>
              <a:tailEnd/>
            </a:ln>
          </p:spPr>
          <p:txBody>
            <a:bodyPr/>
            <a:lstStyle/>
            <a:p>
              <a:endParaRPr lang="en-US"/>
            </a:p>
          </p:txBody>
        </p:sp>
        <p:sp>
          <p:nvSpPr>
            <p:cNvPr id="80043" name="Line 171"/>
            <p:cNvSpPr>
              <a:spLocks noChangeShapeType="1"/>
            </p:cNvSpPr>
            <p:nvPr/>
          </p:nvSpPr>
          <p:spPr bwMode="auto">
            <a:xfrm>
              <a:off x="2513" y="2647"/>
              <a:ext cx="0" cy="26"/>
            </a:xfrm>
            <a:prstGeom prst="line">
              <a:avLst/>
            </a:prstGeom>
            <a:noFill/>
            <a:ln w="7938" cap="sq">
              <a:solidFill>
                <a:srgbClr val="010101"/>
              </a:solidFill>
              <a:miter lim="800000"/>
              <a:headEnd/>
              <a:tailEnd/>
            </a:ln>
          </p:spPr>
          <p:txBody>
            <a:bodyPr/>
            <a:lstStyle/>
            <a:p>
              <a:endParaRPr lang="en-US"/>
            </a:p>
          </p:txBody>
        </p:sp>
        <p:sp>
          <p:nvSpPr>
            <p:cNvPr id="80044" name="Line 172"/>
            <p:cNvSpPr>
              <a:spLocks noChangeShapeType="1"/>
            </p:cNvSpPr>
            <p:nvPr/>
          </p:nvSpPr>
          <p:spPr bwMode="auto">
            <a:xfrm>
              <a:off x="2593" y="2647"/>
              <a:ext cx="0" cy="26"/>
            </a:xfrm>
            <a:prstGeom prst="line">
              <a:avLst/>
            </a:prstGeom>
            <a:noFill/>
            <a:ln w="7938" cap="sq">
              <a:solidFill>
                <a:srgbClr val="010101"/>
              </a:solidFill>
              <a:miter lim="800000"/>
              <a:headEnd/>
              <a:tailEnd/>
            </a:ln>
          </p:spPr>
          <p:txBody>
            <a:bodyPr/>
            <a:lstStyle/>
            <a:p>
              <a:endParaRPr lang="en-US"/>
            </a:p>
          </p:txBody>
        </p:sp>
        <p:sp>
          <p:nvSpPr>
            <p:cNvPr id="80045" name="Line 173"/>
            <p:cNvSpPr>
              <a:spLocks noChangeShapeType="1"/>
            </p:cNvSpPr>
            <p:nvPr/>
          </p:nvSpPr>
          <p:spPr bwMode="auto">
            <a:xfrm>
              <a:off x="2672" y="2647"/>
              <a:ext cx="0" cy="26"/>
            </a:xfrm>
            <a:prstGeom prst="line">
              <a:avLst/>
            </a:prstGeom>
            <a:noFill/>
            <a:ln w="7938" cap="sq">
              <a:solidFill>
                <a:srgbClr val="010101"/>
              </a:solidFill>
              <a:miter lim="800000"/>
              <a:headEnd/>
              <a:tailEnd/>
            </a:ln>
          </p:spPr>
          <p:txBody>
            <a:bodyPr/>
            <a:lstStyle/>
            <a:p>
              <a:endParaRPr lang="en-US"/>
            </a:p>
          </p:txBody>
        </p:sp>
        <p:sp>
          <p:nvSpPr>
            <p:cNvPr id="80046" name="Line 174"/>
            <p:cNvSpPr>
              <a:spLocks noChangeShapeType="1"/>
            </p:cNvSpPr>
            <p:nvPr/>
          </p:nvSpPr>
          <p:spPr bwMode="auto">
            <a:xfrm>
              <a:off x="2751" y="2647"/>
              <a:ext cx="0" cy="26"/>
            </a:xfrm>
            <a:prstGeom prst="line">
              <a:avLst/>
            </a:prstGeom>
            <a:noFill/>
            <a:ln w="7938" cap="sq">
              <a:solidFill>
                <a:srgbClr val="010101"/>
              </a:solidFill>
              <a:miter lim="800000"/>
              <a:headEnd/>
              <a:tailEnd/>
            </a:ln>
          </p:spPr>
          <p:txBody>
            <a:bodyPr/>
            <a:lstStyle/>
            <a:p>
              <a:endParaRPr lang="en-US"/>
            </a:p>
          </p:txBody>
        </p:sp>
        <p:sp>
          <p:nvSpPr>
            <p:cNvPr id="80047" name="Line 175"/>
            <p:cNvSpPr>
              <a:spLocks noChangeShapeType="1"/>
            </p:cNvSpPr>
            <p:nvPr/>
          </p:nvSpPr>
          <p:spPr bwMode="auto">
            <a:xfrm>
              <a:off x="2831" y="2647"/>
              <a:ext cx="0" cy="26"/>
            </a:xfrm>
            <a:prstGeom prst="line">
              <a:avLst/>
            </a:prstGeom>
            <a:noFill/>
            <a:ln w="7938" cap="sq">
              <a:solidFill>
                <a:srgbClr val="010101"/>
              </a:solidFill>
              <a:miter lim="800000"/>
              <a:headEnd/>
              <a:tailEnd/>
            </a:ln>
          </p:spPr>
          <p:txBody>
            <a:bodyPr/>
            <a:lstStyle/>
            <a:p>
              <a:endParaRPr lang="en-US"/>
            </a:p>
          </p:txBody>
        </p:sp>
        <p:sp>
          <p:nvSpPr>
            <p:cNvPr id="80048" name="Line 176"/>
            <p:cNvSpPr>
              <a:spLocks noChangeShapeType="1"/>
            </p:cNvSpPr>
            <p:nvPr/>
          </p:nvSpPr>
          <p:spPr bwMode="auto">
            <a:xfrm>
              <a:off x="2910" y="2647"/>
              <a:ext cx="0" cy="26"/>
            </a:xfrm>
            <a:prstGeom prst="line">
              <a:avLst/>
            </a:prstGeom>
            <a:noFill/>
            <a:ln w="7938" cap="sq">
              <a:solidFill>
                <a:srgbClr val="010101"/>
              </a:solidFill>
              <a:miter lim="800000"/>
              <a:headEnd/>
              <a:tailEnd/>
            </a:ln>
          </p:spPr>
          <p:txBody>
            <a:bodyPr/>
            <a:lstStyle/>
            <a:p>
              <a:endParaRPr lang="en-US"/>
            </a:p>
          </p:txBody>
        </p:sp>
        <p:sp>
          <p:nvSpPr>
            <p:cNvPr id="80049" name="Line 177"/>
            <p:cNvSpPr>
              <a:spLocks noChangeShapeType="1"/>
            </p:cNvSpPr>
            <p:nvPr/>
          </p:nvSpPr>
          <p:spPr bwMode="auto">
            <a:xfrm>
              <a:off x="2989" y="2647"/>
              <a:ext cx="0" cy="26"/>
            </a:xfrm>
            <a:prstGeom prst="line">
              <a:avLst/>
            </a:prstGeom>
            <a:noFill/>
            <a:ln w="7938" cap="sq">
              <a:solidFill>
                <a:srgbClr val="010101"/>
              </a:solidFill>
              <a:miter lim="800000"/>
              <a:headEnd/>
              <a:tailEnd/>
            </a:ln>
          </p:spPr>
          <p:txBody>
            <a:bodyPr/>
            <a:lstStyle/>
            <a:p>
              <a:endParaRPr lang="en-US"/>
            </a:p>
          </p:txBody>
        </p:sp>
        <p:sp>
          <p:nvSpPr>
            <p:cNvPr id="80050" name="Line 178"/>
            <p:cNvSpPr>
              <a:spLocks noChangeShapeType="1"/>
            </p:cNvSpPr>
            <p:nvPr/>
          </p:nvSpPr>
          <p:spPr bwMode="auto">
            <a:xfrm>
              <a:off x="3069" y="2647"/>
              <a:ext cx="0" cy="26"/>
            </a:xfrm>
            <a:prstGeom prst="line">
              <a:avLst/>
            </a:prstGeom>
            <a:noFill/>
            <a:ln w="7938" cap="sq">
              <a:solidFill>
                <a:srgbClr val="010101"/>
              </a:solidFill>
              <a:miter lim="800000"/>
              <a:headEnd/>
              <a:tailEnd/>
            </a:ln>
          </p:spPr>
          <p:txBody>
            <a:bodyPr/>
            <a:lstStyle/>
            <a:p>
              <a:endParaRPr lang="en-US"/>
            </a:p>
          </p:txBody>
        </p:sp>
        <p:sp>
          <p:nvSpPr>
            <p:cNvPr id="80051" name="Line 179"/>
            <p:cNvSpPr>
              <a:spLocks noChangeShapeType="1"/>
            </p:cNvSpPr>
            <p:nvPr/>
          </p:nvSpPr>
          <p:spPr bwMode="auto">
            <a:xfrm>
              <a:off x="3148" y="2647"/>
              <a:ext cx="0" cy="26"/>
            </a:xfrm>
            <a:prstGeom prst="line">
              <a:avLst/>
            </a:prstGeom>
            <a:noFill/>
            <a:ln w="7938" cap="sq">
              <a:solidFill>
                <a:srgbClr val="010101"/>
              </a:solidFill>
              <a:miter lim="800000"/>
              <a:headEnd/>
              <a:tailEnd/>
            </a:ln>
          </p:spPr>
          <p:txBody>
            <a:bodyPr/>
            <a:lstStyle/>
            <a:p>
              <a:endParaRPr lang="en-US"/>
            </a:p>
          </p:txBody>
        </p:sp>
        <p:sp>
          <p:nvSpPr>
            <p:cNvPr id="80052" name="Line 180"/>
            <p:cNvSpPr>
              <a:spLocks noChangeShapeType="1"/>
            </p:cNvSpPr>
            <p:nvPr/>
          </p:nvSpPr>
          <p:spPr bwMode="auto">
            <a:xfrm>
              <a:off x="3228" y="2647"/>
              <a:ext cx="0" cy="26"/>
            </a:xfrm>
            <a:prstGeom prst="line">
              <a:avLst/>
            </a:prstGeom>
            <a:noFill/>
            <a:ln w="7938" cap="sq">
              <a:solidFill>
                <a:srgbClr val="010101"/>
              </a:solidFill>
              <a:miter lim="800000"/>
              <a:headEnd/>
              <a:tailEnd/>
            </a:ln>
          </p:spPr>
          <p:txBody>
            <a:bodyPr/>
            <a:lstStyle/>
            <a:p>
              <a:endParaRPr lang="en-US"/>
            </a:p>
          </p:txBody>
        </p:sp>
        <p:sp>
          <p:nvSpPr>
            <p:cNvPr id="80053" name="Line 181"/>
            <p:cNvSpPr>
              <a:spLocks noChangeShapeType="1"/>
            </p:cNvSpPr>
            <p:nvPr/>
          </p:nvSpPr>
          <p:spPr bwMode="auto">
            <a:xfrm flipH="1">
              <a:off x="3282" y="3613"/>
              <a:ext cx="25" cy="0"/>
            </a:xfrm>
            <a:prstGeom prst="line">
              <a:avLst/>
            </a:prstGeom>
            <a:noFill/>
            <a:ln w="7938" cap="sq">
              <a:solidFill>
                <a:srgbClr val="010101"/>
              </a:solidFill>
              <a:miter lim="800000"/>
              <a:headEnd/>
              <a:tailEnd/>
            </a:ln>
          </p:spPr>
          <p:txBody>
            <a:bodyPr/>
            <a:lstStyle/>
            <a:p>
              <a:endParaRPr lang="en-US"/>
            </a:p>
          </p:txBody>
        </p:sp>
        <p:sp>
          <p:nvSpPr>
            <p:cNvPr id="80054" name="Line 182"/>
            <p:cNvSpPr>
              <a:spLocks noChangeShapeType="1"/>
            </p:cNvSpPr>
            <p:nvPr/>
          </p:nvSpPr>
          <p:spPr bwMode="auto">
            <a:xfrm flipH="1">
              <a:off x="3282" y="3549"/>
              <a:ext cx="25" cy="0"/>
            </a:xfrm>
            <a:prstGeom prst="line">
              <a:avLst/>
            </a:prstGeom>
            <a:noFill/>
            <a:ln w="7938" cap="sq">
              <a:solidFill>
                <a:srgbClr val="010101"/>
              </a:solidFill>
              <a:miter lim="800000"/>
              <a:headEnd/>
              <a:tailEnd/>
            </a:ln>
          </p:spPr>
          <p:txBody>
            <a:bodyPr/>
            <a:lstStyle/>
            <a:p>
              <a:endParaRPr lang="en-US"/>
            </a:p>
          </p:txBody>
        </p:sp>
        <p:sp>
          <p:nvSpPr>
            <p:cNvPr id="80055" name="Line 183"/>
            <p:cNvSpPr>
              <a:spLocks noChangeShapeType="1"/>
            </p:cNvSpPr>
            <p:nvPr/>
          </p:nvSpPr>
          <p:spPr bwMode="auto">
            <a:xfrm flipH="1">
              <a:off x="3282" y="3484"/>
              <a:ext cx="25" cy="0"/>
            </a:xfrm>
            <a:prstGeom prst="line">
              <a:avLst/>
            </a:prstGeom>
            <a:noFill/>
            <a:ln w="7938" cap="sq">
              <a:solidFill>
                <a:srgbClr val="010101"/>
              </a:solidFill>
              <a:miter lim="800000"/>
              <a:headEnd/>
              <a:tailEnd/>
            </a:ln>
          </p:spPr>
          <p:txBody>
            <a:bodyPr/>
            <a:lstStyle/>
            <a:p>
              <a:endParaRPr lang="en-US"/>
            </a:p>
          </p:txBody>
        </p:sp>
        <p:sp>
          <p:nvSpPr>
            <p:cNvPr id="80056" name="Line 184"/>
            <p:cNvSpPr>
              <a:spLocks noChangeShapeType="1"/>
            </p:cNvSpPr>
            <p:nvPr/>
          </p:nvSpPr>
          <p:spPr bwMode="auto">
            <a:xfrm flipH="1">
              <a:off x="3282" y="3420"/>
              <a:ext cx="25" cy="0"/>
            </a:xfrm>
            <a:prstGeom prst="line">
              <a:avLst/>
            </a:prstGeom>
            <a:noFill/>
            <a:ln w="7938" cap="sq">
              <a:solidFill>
                <a:srgbClr val="010101"/>
              </a:solidFill>
              <a:miter lim="800000"/>
              <a:headEnd/>
              <a:tailEnd/>
            </a:ln>
          </p:spPr>
          <p:txBody>
            <a:bodyPr/>
            <a:lstStyle/>
            <a:p>
              <a:endParaRPr lang="en-US"/>
            </a:p>
          </p:txBody>
        </p:sp>
        <p:sp>
          <p:nvSpPr>
            <p:cNvPr id="80057" name="Line 185"/>
            <p:cNvSpPr>
              <a:spLocks noChangeShapeType="1"/>
            </p:cNvSpPr>
            <p:nvPr/>
          </p:nvSpPr>
          <p:spPr bwMode="auto">
            <a:xfrm flipH="1">
              <a:off x="3255" y="3355"/>
              <a:ext cx="52" cy="0"/>
            </a:xfrm>
            <a:prstGeom prst="line">
              <a:avLst/>
            </a:prstGeom>
            <a:noFill/>
            <a:ln w="7938" cap="sq">
              <a:solidFill>
                <a:srgbClr val="010101"/>
              </a:solidFill>
              <a:miter lim="800000"/>
              <a:headEnd/>
              <a:tailEnd/>
            </a:ln>
          </p:spPr>
          <p:txBody>
            <a:bodyPr/>
            <a:lstStyle/>
            <a:p>
              <a:endParaRPr lang="en-US"/>
            </a:p>
          </p:txBody>
        </p:sp>
        <p:sp>
          <p:nvSpPr>
            <p:cNvPr id="80058" name="Line 186"/>
            <p:cNvSpPr>
              <a:spLocks noChangeShapeType="1"/>
            </p:cNvSpPr>
            <p:nvPr/>
          </p:nvSpPr>
          <p:spPr bwMode="auto">
            <a:xfrm flipH="1">
              <a:off x="3282" y="3292"/>
              <a:ext cx="25" cy="0"/>
            </a:xfrm>
            <a:prstGeom prst="line">
              <a:avLst/>
            </a:prstGeom>
            <a:noFill/>
            <a:ln w="7938" cap="sq">
              <a:solidFill>
                <a:srgbClr val="010101"/>
              </a:solidFill>
              <a:miter lim="800000"/>
              <a:headEnd/>
              <a:tailEnd/>
            </a:ln>
          </p:spPr>
          <p:txBody>
            <a:bodyPr/>
            <a:lstStyle/>
            <a:p>
              <a:endParaRPr lang="en-US"/>
            </a:p>
          </p:txBody>
        </p:sp>
        <p:sp>
          <p:nvSpPr>
            <p:cNvPr id="80059" name="Line 187"/>
            <p:cNvSpPr>
              <a:spLocks noChangeShapeType="1"/>
            </p:cNvSpPr>
            <p:nvPr/>
          </p:nvSpPr>
          <p:spPr bwMode="auto">
            <a:xfrm flipH="1">
              <a:off x="3282" y="3227"/>
              <a:ext cx="25" cy="0"/>
            </a:xfrm>
            <a:prstGeom prst="line">
              <a:avLst/>
            </a:prstGeom>
            <a:noFill/>
            <a:ln w="7938" cap="sq">
              <a:solidFill>
                <a:srgbClr val="010101"/>
              </a:solidFill>
              <a:miter lim="800000"/>
              <a:headEnd/>
              <a:tailEnd/>
            </a:ln>
          </p:spPr>
          <p:txBody>
            <a:bodyPr/>
            <a:lstStyle/>
            <a:p>
              <a:endParaRPr lang="en-US"/>
            </a:p>
          </p:txBody>
        </p:sp>
        <p:sp>
          <p:nvSpPr>
            <p:cNvPr id="80060" name="Line 188"/>
            <p:cNvSpPr>
              <a:spLocks noChangeShapeType="1"/>
            </p:cNvSpPr>
            <p:nvPr/>
          </p:nvSpPr>
          <p:spPr bwMode="auto">
            <a:xfrm flipH="1">
              <a:off x="3282" y="3163"/>
              <a:ext cx="25" cy="0"/>
            </a:xfrm>
            <a:prstGeom prst="line">
              <a:avLst/>
            </a:prstGeom>
            <a:noFill/>
            <a:ln w="7938" cap="sq">
              <a:solidFill>
                <a:srgbClr val="010101"/>
              </a:solidFill>
              <a:miter lim="800000"/>
              <a:headEnd/>
              <a:tailEnd/>
            </a:ln>
          </p:spPr>
          <p:txBody>
            <a:bodyPr/>
            <a:lstStyle/>
            <a:p>
              <a:endParaRPr lang="en-US"/>
            </a:p>
          </p:txBody>
        </p:sp>
        <p:sp>
          <p:nvSpPr>
            <p:cNvPr id="80061" name="Line 189"/>
            <p:cNvSpPr>
              <a:spLocks noChangeShapeType="1"/>
            </p:cNvSpPr>
            <p:nvPr/>
          </p:nvSpPr>
          <p:spPr bwMode="auto">
            <a:xfrm flipH="1">
              <a:off x="3282" y="3098"/>
              <a:ext cx="25" cy="0"/>
            </a:xfrm>
            <a:prstGeom prst="line">
              <a:avLst/>
            </a:prstGeom>
            <a:noFill/>
            <a:ln w="7938" cap="sq">
              <a:solidFill>
                <a:srgbClr val="010101"/>
              </a:solidFill>
              <a:miter lim="800000"/>
              <a:headEnd/>
              <a:tailEnd/>
            </a:ln>
          </p:spPr>
          <p:txBody>
            <a:bodyPr/>
            <a:lstStyle/>
            <a:p>
              <a:endParaRPr lang="en-US"/>
            </a:p>
          </p:txBody>
        </p:sp>
        <p:sp>
          <p:nvSpPr>
            <p:cNvPr id="80062" name="Line 190"/>
            <p:cNvSpPr>
              <a:spLocks noChangeShapeType="1"/>
            </p:cNvSpPr>
            <p:nvPr/>
          </p:nvSpPr>
          <p:spPr bwMode="auto">
            <a:xfrm flipH="1">
              <a:off x="3255" y="3034"/>
              <a:ext cx="52" cy="0"/>
            </a:xfrm>
            <a:prstGeom prst="line">
              <a:avLst/>
            </a:prstGeom>
            <a:noFill/>
            <a:ln w="7938" cap="sq">
              <a:solidFill>
                <a:srgbClr val="010101"/>
              </a:solidFill>
              <a:miter lim="800000"/>
              <a:headEnd/>
              <a:tailEnd/>
            </a:ln>
          </p:spPr>
          <p:txBody>
            <a:bodyPr/>
            <a:lstStyle/>
            <a:p>
              <a:endParaRPr lang="en-US"/>
            </a:p>
          </p:txBody>
        </p:sp>
        <p:sp>
          <p:nvSpPr>
            <p:cNvPr id="80063" name="Line 191"/>
            <p:cNvSpPr>
              <a:spLocks noChangeShapeType="1"/>
            </p:cNvSpPr>
            <p:nvPr/>
          </p:nvSpPr>
          <p:spPr bwMode="auto">
            <a:xfrm flipH="1">
              <a:off x="3282" y="2969"/>
              <a:ext cx="25" cy="0"/>
            </a:xfrm>
            <a:prstGeom prst="line">
              <a:avLst/>
            </a:prstGeom>
            <a:noFill/>
            <a:ln w="7938" cap="sq">
              <a:solidFill>
                <a:srgbClr val="010101"/>
              </a:solidFill>
              <a:miter lim="800000"/>
              <a:headEnd/>
              <a:tailEnd/>
            </a:ln>
          </p:spPr>
          <p:txBody>
            <a:bodyPr/>
            <a:lstStyle/>
            <a:p>
              <a:endParaRPr lang="en-US"/>
            </a:p>
          </p:txBody>
        </p:sp>
        <p:sp>
          <p:nvSpPr>
            <p:cNvPr id="80064" name="Line 192"/>
            <p:cNvSpPr>
              <a:spLocks noChangeShapeType="1"/>
            </p:cNvSpPr>
            <p:nvPr/>
          </p:nvSpPr>
          <p:spPr bwMode="auto">
            <a:xfrm flipH="1">
              <a:off x="3282" y="2905"/>
              <a:ext cx="25" cy="0"/>
            </a:xfrm>
            <a:prstGeom prst="line">
              <a:avLst/>
            </a:prstGeom>
            <a:noFill/>
            <a:ln w="7938" cap="sq">
              <a:solidFill>
                <a:srgbClr val="010101"/>
              </a:solidFill>
              <a:miter lim="800000"/>
              <a:headEnd/>
              <a:tailEnd/>
            </a:ln>
          </p:spPr>
          <p:txBody>
            <a:bodyPr/>
            <a:lstStyle/>
            <a:p>
              <a:endParaRPr lang="en-US"/>
            </a:p>
          </p:txBody>
        </p:sp>
        <p:sp>
          <p:nvSpPr>
            <p:cNvPr id="80065" name="Line 193"/>
            <p:cNvSpPr>
              <a:spLocks noChangeShapeType="1"/>
            </p:cNvSpPr>
            <p:nvPr/>
          </p:nvSpPr>
          <p:spPr bwMode="auto">
            <a:xfrm flipH="1">
              <a:off x="3282" y="2840"/>
              <a:ext cx="25" cy="0"/>
            </a:xfrm>
            <a:prstGeom prst="line">
              <a:avLst/>
            </a:prstGeom>
            <a:noFill/>
            <a:ln w="7938" cap="sq">
              <a:solidFill>
                <a:srgbClr val="010101"/>
              </a:solidFill>
              <a:miter lim="800000"/>
              <a:headEnd/>
              <a:tailEnd/>
            </a:ln>
          </p:spPr>
          <p:txBody>
            <a:bodyPr/>
            <a:lstStyle/>
            <a:p>
              <a:endParaRPr lang="en-US"/>
            </a:p>
          </p:txBody>
        </p:sp>
        <p:sp>
          <p:nvSpPr>
            <p:cNvPr id="80066" name="Line 194"/>
            <p:cNvSpPr>
              <a:spLocks noChangeShapeType="1"/>
            </p:cNvSpPr>
            <p:nvPr/>
          </p:nvSpPr>
          <p:spPr bwMode="auto">
            <a:xfrm flipH="1">
              <a:off x="3282" y="2776"/>
              <a:ext cx="25" cy="0"/>
            </a:xfrm>
            <a:prstGeom prst="line">
              <a:avLst/>
            </a:prstGeom>
            <a:noFill/>
            <a:ln w="7938" cap="sq">
              <a:solidFill>
                <a:srgbClr val="010101"/>
              </a:solidFill>
              <a:miter lim="800000"/>
              <a:headEnd/>
              <a:tailEnd/>
            </a:ln>
          </p:spPr>
          <p:txBody>
            <a:bodyPr/>
            <a:lstStyle/>
            <a:p>
              <a:endParaRPr lang="en-US"/>
            </a:p>
          </p:txBody>
        </p:sp>
        <p:sp>
          <p:nvSpPr>
            <p:cNvPr id="80067" name="Line 195"/>
            <p:cNvSpPr>
              <a:spLocks noChangeShapeType="1"/>
            </p:cNvSpPr>
            <p:nvPr/>
          </p:nvSpPr>
          <p:spPr bwMode="auto">
            <a:xfrm flipH="1">
              <a:off x="3255" y="2711"/>
              <a:ext cx="52" cy="0"/>
            </a:xfrm>
            <a:prstGeom prst="line">
              <a:avLst/>
            </a:prstGeom>
            <a:noFill/>
            <a:ln w="7938" cap="sq">
              <a:solidFill>
                <a:srgbClr val="010101"/>
              </a:solidFill>
              <a:miter lim="800000"/>
              <a:headEnd/>
              <a:tailEnd/>
            </a:ln>
          </p:spPr>
          <p:txBody>
            <a:bodyPr/>
            <a:lstStyle/>
            <a:p>
              <a:endParaRPr lang="en-US"/>
            </a:p>
          </p:txBody>
        </p:sp>
        <p:sp>
          <p:nvSpPr>
            <p:cNvPr id="80068" name="Line 196"/>
            <p:cNvSpPr>
              <a:spLocks noChangeShapeType="1"/>
            </p:cNvSpPr>
            <p:nvPr/>
          </p:nvSpPr>
          <p:spPr bwMode="auto">
            <a:xfrm>
              <a:off x="2276" y="3613"/>
              <a:ext cx="25" cy="0"/>
            </a:xfrm>
            <a:prstGeom prst="line">
              <a:avLst/>
            </a:prstGeom>
            <a:noFill/>
            <a:ln w="7938" cap="sq">
              <a:solidFill>
                <a:srgbClr val="010101"/>
              </a:solidFill>
              <a:miter lim="800000"/>
              <a:headEnd/>
              <a:tailEnd/>
            </a:ln>
          </p:spPr>
          <p:txBody>
            <a:bodyPr/>
            <a:lstStyle/>
            <a:p>
              <a:endParaRPr lang="en-US"/>
            </a:p>
          </p:txBody>
        </p:sp>
        <p:sp>
          <p:nvSpPr>
            <p:cNvPr id="80069" name="Line 197"/>
            <p:cNvSpPr>
              <a:spLocks noChangeShapeType="1"/>
            </p:cNvSpPr>
            <p:nvPr/>
          </p:nvSpPr>
          <p:spPr bwMode="auto">
            <a:xfrm>
              <a:off x="2276" y="3549"/>
              <a:ext cx="25" cy="0"/>
            </a:xfrm>
            <a:prstGeom prst="line">
              <a:avLst/>
            </a:prstGeom>
            <a:noFill/>
            <a:ln w="7938" cap="sq">
              <a:solidFill>
                <a:srgbClr val="010101"/>
              </a:solidFill>
              <a:miter lim="800000"/>
              <a:headEnd/>
              <a:tailEnd/>
            </a:ln>
          </p:spPr>
          <p:txBody>
            <a:bodyPr/>
            <a:lstStyle/>
            <a:p>
              <a:endParaRPr lang="en-US"/>
            </a:p>
          </p:txBody>
        </p:sp>
        <p:sp>
          <p:nvSpPr>
            <p:cNvPr id="80070" name="Line 198"/>
            <p:cNvSpPr>
              <a:spLocks noChangeShapeType="1"/>
            </p:cNvSpPr>
            <p:nvPr/>
          </p:nvSpPr>
          <p:spPr bwMode="auto">
            <a:xfrm>
              <a:off x="2276" y="3484"/>
              <a:ext cx="25" cy="0"/>
            </a:xfrm>
            <a:prstGeom prst="line">
              <a:avLst/>
            </a:prstGeom>
            <a:noFill/>
            <a:ln w="7938" cap="sq">
              <a:solidFill>
                <a:srgbClr val="010101"/>
              </a:solidFill>
              <a:miter lim="800000"/>
              <a:headEnd/>
              <a:tailEnd/>
            </a:ln>
          </p:spPr>
          <p:txBody>
            <a:bodyPr/>
            <a:lstStyle/>
            <a:p>
              <a:endParaRPr lang="en-US"/>
            </a:p>
          </p:txBody>
        </p:sp>
        <p:sp>
          <p:nvSpPr>
            <p:cNvPr id="80071" name="Line 199"/>
            <p:cNvSpPr>
              <a:spLocks noChangeShapeType="1"/>
            </p:cNvSpPr>
            <p:nvPr/>
          </p:nvSpPr>
          <p:spPr bwMode="auto">
            <a:xfrm>
              <a:off x="2276" y="3420"/>
              <a:ext cx="25" cy="0"/>
            </a:xfrm>
            <a:prstGeom prst="line">
              <a:avLst/>
            </a:prstGeom>
            <a:noFill/>
            <a:ln w="7938" cap="sq">
              <a:solidFill>
                <a:srgbClr val="010101"/>
              </a:solidFill>
              <a:miter lim="800000"/>
              <a:headEnd/>
              <a:tailEnd/>
            </a:ln>
          </p:spPr>
          <p:txBody>
            <a:bodyPr/>
            <a:lstStyle/>
            <a:p>
              <a:endParaRPr lang="en-US"/>
            </a:p>
          </p:txBody>
        </p:sp>
        <p:sp>
          <p:nvSpPr>
            <p:cNvPr id="80072" name="Line 200"/>
            <p:cNvSpPr>
              <a:spLocks noChangeShapeType="1"/>
            </p:cNvSpPr>
            <p:nvPr/>
          </p:nvSpPr>
          <p:spPr bwMode="auto">
            <a:xfrm>
              <a:off x="2276" y="3355"/>
              <a:ext cx="51" cy="0"/>
            </a:xfrm>
            <a:prstGeom prst="line">
              <a:avLst/>
            </a:prstGeom>
            <a:noFill/>
            <a:ln w="7938" cap="sq">
              <a:solidFill>
                <a:srgbClr val="010101"/>
              </a:solidFill>
              <a:miter lim="800000"/>
              <a:headEnd/>
              <a:tailEnd/>
            </a:ln>
          </p:spPr>
          <p:txBody>
            <a:bodyPr/>
            <a:lstStyle/>
            <a:p>
              <a:endParaRPr lang="en-US"/>
            </a:p>
          </p:txBody>
        </p:sp>
        <p:sp>
          <p:nvSpPr>
            <p:cNvPr id="80073" name="Line 201"/>
            <p:cNvSpPr>
              <a:spLocks noChangeShapeType="1"/>
            </p:cNvSpPr>
            <p:nvPr/>
          </p:nvSpPr>
          <p:spPr bwMode="auto">
            <a:xfrm>
              <a:off x="2276" y="3292"/>
              <a:ext cx="25" cy="0"/>
            </a:xfrm>
            <a:prstGeom prst="line">
              <a:avLst/>
            </a:prstGeom>
            <a:noFill/>
            <a:ln w="7938" cap="sq">
              <a:solidFill>
                <a:srgbClr val="010101"/>
              </a:solidFill>
              <a:miter lim="800000"/>
              <a:headEnd/>
              <a:tailEnd/>
            </a:ln>
          </p:spPr>
          <p:txBody>
            <a:bodyPr/>
            <a:lstStyle/>
            <a:p>
              <a:endParaRPr lang="en-US"/>
            </a:p>
          </p:txBody>
        </p:sp>
        <p:sp>
          <p:nvSpPr>
            <p:cNvPr id="80074" name="Line 202"/>
            <p:cNvSpPr>
              <a:spLocks noChangeShapeType="1"/>
            </p:cNvSpPr>
            <p:nvPr/>
          </p:nvSpPr>
          <p:spPr bwMode="auto">
            <a:xfrm>
              <a:off x="2276" y="3227"/>
              <a:ext cx="25" cy="0"/>
            </a:xfrm>
            <a:prstGeom prst="line">
              <a:avLst/>
            </a:prstGeom>
            <a:noFill/>
            <a:ln w="7938" cap="sq">
              <a:solidFill>
                <a:srgbClr val="010101"/>
              </a:solidFill>
              <a:miter lim="800000"/>
              <a:headEnd/>
              <a:tailEnd/>
            </a:ln>
          </p:spPr>
          <p:txBody>
            <a:bodyPr/>
            <a:lstStyle/>
            <a:p>
              <a:endParaRPr lang="en-US"/>
            </a:p>
          </p:txBody>
        </p:sp>
        <p:sp>
          <p:nvSpPr>
            <p:cNvPr id="80075" name="Line 203"/>
            <p:cNvSpPr>
              <a:spLocks noChangeShapeType="1"/>
            </p:cNvSpPr>
            <p:nvPr/>
          </p:nvSpPr>
          <p:spPr bwMode="auto">
            <a:xfrm>
              <a:off x="2276" y="3163"/>
              <a:ext cx="25" cy="0"/>
            </a:xfrm>
            <a:prstGeom prst="line">
              <a:avLst/>
            </a:prstGeom>
            <a:noFill/>
            <a:ln w="7938" cap="sq">
              <a:solidFill>
                <a:srgbClr val="010101"/>
              </a:solidFill>
              <a:miter lim="800000"/>
              <a:headEnd/>
              <a:tailEnd/>
            </a:ln>
          </p:spPr>
          <p:txBody>
            <a:bodyPr/>
            <a:lstStyle/>
            <a:p>
              <a:endParaRPr lang="en-US"/>
            </a:p>
          </p:txBody>
        </p:sp>
        <p:sp>
          <p:nvSpPr>
            <p:cNvPr id="80076" name="Line 204"/>
            <p:cNvSpPr>
              <a:spLocks noChangeShapeType="1"/>
            </p:cNvSpPr>
            <p:nvPr/>
          </p:nvSpPr>
          <p:spPr bwMode="auto">
            <a:xfrm>
              <a:off x="2276" y="3098"/>
              <a:ext cx="25" cy="0"/>
            </a:xfrm>
            <a:prstGeom prst="line">
              <a:avLst/>
            </a:prstGeom>
            <a:noFill/>
            <a:ln w="7938" cap="sq">
              <a:solidFill>
                <a:srgbClr val="010101"/>
              </a:solidFill>
              <a:miter lim="800000"/>
              <a:headEnd/>
              <a:tailEnd/>
            </a:ln>
          </p:spPr>
          <p:txBody>
            <a:bodyPr/>
            <a:lstStyle/>
            <a:p>
              <a:endParaRPr lang="en-US"/>
            </a:p>
          </p:txBody>
        </p:sp>
        <p:sp>
          <p:nvSpPr>
            <p:cNvPr id="80077" name="Line 205"/>
            <p:cNvSpPr>
              <a:spLocks noChangeShapeType="1"/>
            </p:cNvSpPr>
            <p:nvPr/>
          </p:nvSpPr>
          <p:spPr bwMode="auto">
            <a:xfrm>
              <a:off x="2276" y="3034"/>
              <a:ext cx="51" cy="0"/>
            </a:xfrm>
            <a:prstGeom prst="line">
              <a:avLst/>
            </a:prstGeom>
            <a:noFill/>
            <a:ln w="7938" cap="sq">
              <a:solidFill>
                <a:srgbClr val="010101"/>
              </a:solidFill>
              <a:miter lim="800000"/>
              <a:headEnd/>
              <a:tailEnd/>
            </a:ln>
          </p:spPr>
          <p:txBody>
            <a:bodyPr/>
            <a:lstStyle/>
            <a:p>
              <a:endParaRPr lang="en-US"/>
            </a:p>
          </p:txBody>
        </p:sp>
        <p:sp>
          <p:nvSpPr>
            <p:cNvPr id="80078" name="Line 206"/>
            <p:cNvSpPr>
              <a:spLocks noChangeShapeType="1"/>
            </p:cNvSpPr>
            <p:nvPr/>
          </p:nvSpPr>
          <p:spPr bwMode="auto">
            <a:xfrm>
              <a:off x="2276" y="2969"/>
              <a:ext cx="25" cy="0"/>
            </a:xfrm>
            <a:prstGeom prst="line">
              <a:avLst/>
            </a:prstGeom>
            <a:noFill/>
            <a:ln w="7938" cap="sq">
              <a:solidFill>
                <a:srgbClr val="010101"/>
              </a:solidFill>
              <a:miter lim="800000"/>
              <a:headEnd/>
              <a:tailEnd/>
            </a:ln>
          </p:spPr>
          <p:txBody>
            <a:bodyPr/>
            <a:lstStyle/>
            <a:p>
              <a:endParaRPr lang="en-US"/>
            </a:p>
          </p:txBody>
        </p:sp>
        <p:sp>
          <p:nvSpPr>
            <p:cNvPr id="80079" name="Line 207"/>
            <p:cNvSpPr>
              <a:spLocks noChangeShapeType="1"/>
            </p:cNvSpPr>
            <p:nvPr/>
          </p:nvSpPr>
          <p:spPr bwMode="auto">
            <a:xfrm>
              <a:off x="2276" y="2905"/>
              <a:ext cx="25" cy="0"/>
            </a:xfrm>
            <a:prstGeom prst="line">
              <a:avLst/>
            </a:prstGeom>
            <a:noFill/>
            <a:ln w="7938" cap="sq">
              <a:solidFill>
                <a:srgbClr val="010101"/>
              </a:solidFill>
              <a:miter lim="800000"/>
              <a:headEnd/>
              <a:tailEnd/>
            </a:ln>
          </p:spPr>
          <p:txBody>
            <a:bodyPr/>
            <a:lstStyle/>
            <a:p>
              <a:endParaRPr lang="en-US"/>
            </a:p>
          </p:txBody>
        </p:sp>
        <p:sp>
          <p:nvSpPr>
            <p:cNvPr id="80080" name="Line 208"/>
            <p:cNvSpPr>
              <a:spLocks noChangeShapeType="1"/>
            </p:cNvSpPr>
            <p:nvPr/>
          </p:nvSpPr>
          <p:spPr bwMode="auto">
            <a:xfrm>
              <a:off x="2276" y="2840"/>
              <a:ext cx="25" cy="0"/>
            </a:xfrm>
            <a:prstGeom prst="line">
              <a:avLst/>
            </a:prstGeom>
            <a:noFill/>
            <a:ln w="7938" cap="sq">
              <a:solidFill>
                <a:srgbClr val="010101"/>
              </a:solidFill>
              <a:miter lim="800000"/>
              <a:headEnd/>
              <a:tailEnd/>
            </a:ln>
          </p:spPr>
          <p:txBody>
            <a:bodyPr/>
            <a:lstStyle/>
            <a:p>
              <a:endParaRPr lang="en-US"/>
            </a:p>
          </p:txBody>
        </p:sp>
        <p:sp>
          <p:nvSpPr>
            <p:cNvPr id="80081" name="Line 209"/>
            <p:cNvSpPr>
              <a:spLocks noChangeShapeType="1"/>
            </p:cNvSpPr>
            <p:nvPr/>
          </p:nvSpPr>
          <p:spPr bwMode="auto">
            <a:xfrm>
              <a:off x="2276" y="2776"/>
              <a:ext cx="25" cy="0"/>
            </a:xfrm>
            <a:prstGeom prst="line">
              <a:avLst/>
            </a:prstGeom>
            <a:noFill/>
            <a:ln w="7938" cap="sq">
              <a:solidFill>
                <a:srgbClr val="010101"/>
              </a:solidFill>
              <a:miter lim="800000"/>
              <a:headEnd/>
              <a:tailEnd/>
            </a:ln>
          </p:spPr>
          <p:txBody>
            <a:bodyPr/>
            <a:lstStyle/>
            <a:p>
              <a:endParaRPr lang="en-US"/>
            </a:p>
          </p:txBody>
        </p:sp>
        <p:sp>
          <p:nvSpPr>
            <p:cNvPr id="80082" name="Line 210"/>
            <p:cNvSpPr>
              <a:spLocks noChangeShapeType="1"/>
            </p:cNvSpPr>
            <p:nvPr/>
          </p:nvSpPr>
          <p:spPr bwMode="auto">
            <a:xfrm>
              <a:off x="2276" y="2711"/>
              <a:ext cx="51" cy="0"/>
            </a:xfrm>
            <a:prstGeom prst="line">
              <a:avLst/>
            </a:prstGeom>
            <a:noFill/>
            <a:ln w="7938" cap="sq">
              <a:solidFill>
                <a:srgbClr val="010101"/>
              </a:solidFill>
              <a:miter lim="800000"/>
              <a:headEnd/>
              <a:tailEnd/>
            </a:ln>
          </p:spPr>
          <p:txBody>
            <a:bodyPr/>
            <a:lstStyle/>
            <a:p>
              <a:endParaRPr lang="en-US"/>
            </a:p>
          </p:txBody>
        </p:sp>
        <p:sp>
          <p:nvSpPr>
            <p:cNvPr id="80083" name="Line 211"/>
            <p:cNvSpPr>
              <a:spLocks noChangeShapeType="1"/>
            </p:cNvSpPr>
            <p:nvPr/>
          </p:nvSpPr>
          <p:spPr bwMode="auto">
            <a:xfrm flipV="1">
              <a:off x="2277" y="580"/>
              <a:ext cx="0" cy="1030"/>
            </a:xfrm>
            <a:prstGeom prst="line">
              <a:avLst/>
            </a:prstGeom>
            <a:noFill/>
            <a:ln w="7938" cap="sq">
              <a:solidFill>
                <a:srgbClr val="010101"/>
              </a:solidFill>
              <a:miter lim="800000"/>
              <a:headEnd/>
              <a:tailEnd/>
            </a:ln>
          </p:spPr>
          <p:txBody>
            <a:bodyPr/>
            <a:lstStyle/>
            <a:p>
              <a:endParaRPr lang="en-US"/>
            </a:p>
          </p:txBody>
        </p:sp>
        <p:sp>
          <p:nvSpPr>
            <p:cNvPr id="80084" name="Line 212"/>
            <p:cNvSpPr>
              <a:spLocks noChangeShapeType="1"/>
            </p:cNvSpPr>
            <p:nvPr/>
          </p:nvSpPr>
          <p:spPr bwMode="auto">
            <a:xfrm>
              <a:off x="3308" y="580"/>
              <a:ext cx="0" cy="1030"/>
            </a:xfrm>
            <a:prstGeom prst="line">
              <a:avLst/>
            </a:prstGeom>
            <a:noFill/>
            <a:ln w="7938" cap="sq">
              <a:solidFill>
                <a:srgbClr val="010101"/>
              </a:solidFill>
              <a:miter lim="800000"/>
              <a:headEnd/>
              <a:tailEnd/>
            </a:ln>
          </p:spPr>
          <p:txBody>
            <a:bodyPr/>
            <a:lstStyle/>
            <a:p>
              <a:endParaRPr lang="en-US"/>
            </a:p>
          </p:txBody>
        </p:sp>
      </p:grpSp>
      <p:sp>
        <p:nvSpPr>
          <p:cNvPr id="80086" name="Line 214"/>
          <p:cNvSpPr>
            <a:spLocks noChangeShapeType="1"/>
          </p:cNvSpPr>
          <p:nvPr/>
        </p:nvSpPr>
        <p:spPr bwMode="auto">
          <a:xfrm flipH="1">
            <a:off x="3614738" y="2549525"/>
            <a:ext cx="1636712" cy="0"/>
          </a:xfrm>
          <a:prstGeom prst="line">
            <a:avLst/>
          </a:prstGeom>
          <a:noFill/>
          <a:ln w="7938" cap="sq">
            <a:solidFill>
              <a:srgbClr val="010101"/>
            </a:solidFill>
            <a:miter lim="800000"/>
            <a:headEnd/>
            <a:tailEnd/>
          </a:ln>
        </p:spPr>
        <p:txBody>
          <a:bodyPr/>
          <a:lstStyle/>
          <a:p>
            <a:endParaRPr lang="en-US"/>
          </a:p>
        </p:txBody>
      </p:sp>
      <p:sp>
        <p:nvSpPr>
          <p:cNvPr id="80087" name="Rectangle 215"/>
          <p:cNvSpPr>
            <a:spLocks noChangeArrowheads="1"/>
          </p:cNvSpPr>
          <p:nvPr/>
        </p:nvSpPr>
        <p:spPr bwMode="auto">
          <a:xfrm>
            <a:off x="3740150" y="2352675"/>
            <a:ext cx="117475" cy="196850"/>
          </a:xfrm>
          <a:prstGeom prst="rect">
            <a:avLst/>
          </a:prstGeom>
          <a:solidFill>
            <a:srgbClr val="FFFFFF"/>
          </a:solidFill>
          <a:ln w="15875" cap="sq">
            <a:solidFill>
              <a:srgbClr val="010101"/>
            </a:solidFill>
            <a:miter lim="800000"/>
            <a:headEnd/>
            <a:tailEnd/>
          </a:ln>
        </p:spPr>
        <p:txBody>
          <a:bodyPr/>
          <a:lstStyle/>
          <a:p>
            <a:endParaRPr lang="en-US"/>
          </a:p>
        </p:txBody>
      </p:sp>
      <p:sp>
        <p:nvSpPr>
          <p:cNvPr id="80088" name="Rectangle 216"/>
          <p:cNvSpPr>
            <a:spLocks noChangeArrowheads="1"/>
          </p:cNvSpPr>
          <p:nvPr/>
        </p:nvSpPr>
        <p:spPr bwMode="auto">
          <a:xfrm>
            <a:off x="3867150" y="2046288"/>
            <a:ext cx="115888" cy="503237"/>
          </a:xfrm>
          <a:prstGeom prst="rect">
            <a:avLst/>
          </a:prstGeom>
          <a:solidFill>
            <a:srgbClr val="FFFFFF"/>
          </a:solidFill>
          <a:ln w="15875" cap="sq">
            <a:solidFill>
              <a:srgbClr val="010101"/>
            </a:solidFill>
            <a:miter lim="800000"/>
            <a:headEnd/>
            <a:tailEnd/>
          </a:ln>
        </p:spPr>
        <p:txBody>
          <a:bodyPr/>
          <a:lstStyle/>
          <a:p>
            <a:endParaRPr lang="en-US"/>
          </a:p>
        </p:txBody>
      </p:sp>
      <p:sp>
        <p:nvSpPr>
          <p:cNvPr id="80089" name="Rectangle 217"/>
          <p:cNvSpPr>
            <a:spLocks noChangeArrowheads="1"/>
          </p:cNvSpPr>
          <p:nvPr/>
        </p:nvSpPr>
        <p:spPr bwMode="auto">
          <a:xfrm>
            <a:off x="3992563" y="2147888"/>
            <a:ext cx="117475" cy="401637"/>
          </a:xfrm>
          <a:prstGeom prst="rect">
            <a:avLst/>
          </a:prstGeom>
          <a:solidFill>
            <a:srgbClr val="FFFFFF"/>
          </a:solidFill>
          <a:ln w="15875" cap="sq">
            <a:solidFill>
              <a:srgbClr val="010101"/>
            </a:solidFill>
            <a:miter lim="800000"/>
            <a:headEnd/>
            <a:tailEnd/>
          </a:ln>
        </p:spPr>
        <p:txBody>
          <a:bodyPr/>
          <a:lstStyle/>
          <a:p>
            <a:endParaRPr lang="en-US"/>
          </a:p>
        </p:txBody>
      </p:sp>
      <p:sp>
        <p:nvSpPr>
          <p:cNvPr id="80090" name="Rectangle 218"/>
          <p:cNvSpPr>
            <a:spLocks noChangeArrowheads="1"/>
          </p:cNvSpPr>
          <p:nvPr/>
        </p:nvSpPr>
        <p:spPr bwMode="auto">
          <a:xfrm>
            <a:off x="4117975" y="2046288"/>
            <a:ext cx="117475" cy="503237"/>
          </a:xfrm>
          <a:prstGeom prst="rect">
            <a:avLst/>
          </a:prstGeom>
          <a:solidFill>
            <a:srgbClr val="FFFFFF"/>
          </a:solidFill>
          <a:ln w="15875" cap="sq">
            <a:solidFill>
              <a:srgbClr val="010101"/>
            </a:solidFill>
            <a:miter lim="800000"/>
            <a:headEnd/>
            <a:tailEnd/>
          </a:ln>
        </p:spPr>
        <p:txBody>
          <a:bodyPr/>
          <a:lstStyle/>
          <a:p>
            <a:endParaRPr lang="en-US"/>
          </a:p>
        </p:txBody>
      </p:sp>
      <p:sp>
        <p:nvSpPr>
          <p:cNvPr id="80091" name="Rectangle 219"/>
          <p:cNvSpPr>
            <a:spLocks noChangeArrowheads="1"/>
          </p:cNvSpPr>
          <p:nvPr/>
        </p:nvSpPr>
        <p:spPr bwMode="auto">
          <a:xfrm>
            <a:off x="4244975" y="1943100"/>
            <a:ext cx="115888" cy="606425"/>
          </a:xfrm>
          <a:prstGeom prst="rect">
            <a:avLst/>
          </a:prstGeom>
          <a:solidFill>
            <a:srgbClr val="FFFFFF"/>
          </a:solidFill>
          <a:ln w="15875" cap="sq">
            <a:solidFill>
              <a:srgbClr val="010101"/>
            </a:solidFill>
            <a:miter lim="800000"/>
            <a:headEnd/>
            <a:tailEnd/>
          </a:ln>
        </p:spPr>
        <p:txBody>
          <a:bodyPr/>
          <a:lstStyle/>
          <a:p>
            <a:endParaRPr lang="en-US"/>
          </a:p>
        </p:txBody>
      </p:sp>
      <p:sp>
        <p:nvSpPr>
          <p:cNvPr id="80092" name="Rectangle 220"/>
          <p:cNvSpPr>
            <a:spLocks noChangeArrowheads="1"/>
          </p:cNvSpPr>
          <p:nvPr/>
        </p:nvSpPr>
        <p:spPr bwMode="auto">
          <a:xfrm>
            <a:off x="4370388" y="2455863"/>
            <a:ext cx="119062" cy="93662"/>
          </a:xfrm>
          <a:prstGeom prst="rect">
            <a:avLst/>
          </a:prstGeom>
          <a:solidFill>
            <a:srgbClr val="FFFFFF"/>
          </a:solidFill>
          <a:ln w="15875" cap="sq">
            <a:solidFill>
              <a:srgbClr val="010101"/>
            </a:solidFill>
            <a:miter lim="800000"/>
            <a:headEnd/>
            <a:tailEnd/>
          </a:ln>
        </p:spPr>
        <p:txBody>
          <a:bodyPr/>
          <a:lstStyle/>
          <a:p>
            <a:endParaRPr lang="en-US"/>
          </a:p>
        </p:txBody>
      </p:sp>
      <p:sp>
        <p:nvSpPr>
          <p:cNvPr id="80093" name="Line 221"/>
          <p:cNvSpPr>
            <a:spLocks noChangeShapeType="1"/>
          </p:cNvSpPr>
          <p:nvPr/>
        </p:nvSpPr>
        <p:spPr bwMode="auto">
          <a:xfrm flipV="1">
            <a:off x="3740150" y="2516188"/>
            <a:ext cx="0" cy="39687"/>
          </a:xfrm>
          <a:prstGeom prst="line">
            <a:avLst/>
          </a:prstGeom>
          <a:noFill/>
          <a:ln w="7938" cap="sq">
            <a:solidFill>
              <a:srgbClr val="010101"/>
            </a:solidFill>
            <a:miter lim="800000"/>
            <a:headEnd/>
            <a:tailEnd/>
          </a:ln>
        </p:spPr>
        <p:txBody>
          <a:bodyPr/>
          <a:lstStyle/>
          <a:p>
            <a:endParaRPr lang="en-US"/>
          </a:p>
        </p:txBody>
      </p:sp>
      <p:sp>
        <p:nvSpPr>
          <p:cNvPr id="80094" name="Line 222"/>
          <p:cNvSpPr>
            <a:spLocks noChangeShapeType="1"/>
          </p:cNvSpPr>
          <p:nvPr/>
        </p:nvSpPr>
        <p:spPr bwMode="auto">
          <a:xfrm flipV="1">
            <a:off x="3867150" y="2516188"/>
            <a:ext cx="0" cy="39687"/>
          </a:xfrm>
          <a:prstGeom prst="line">
            <a:avLst/>
          </a:prstGeom>
          <a:noFill/>
          <a:ln w="7938" cap="sq">
            <a:solidFill>
              <a:srgbClr val="010101"/>
            </a:solidFill>
            <a:miter lim="800000"/>
            <a:headEnd/>
            <a:tailEnd/>
          </a:ln>
        </p:spPr>
        <p:txBody>
          <a:bodyPr/>
          <a:lstStyle/>
          <a:p>
            <a:endParaRPr lang="en-US"/>
          </a:p>
        </p:txBody>
      </p:sp>
      <p:sp>
        <p:nvSpPr>
          <p:cNvPr id="80095" name="Line 223"/>
          <p:cNvSpPr>
            <a:spLocks noChangeShapeType="1"/>
          </p:cNvSpPr>
          <p:nvPr/>
        </p:nvSpPr>
        <p:spPr bwMode="auto">
          <a:xfrm flipV="1">
            <a:off x="3992563" y="2516188"/>
            <a:ext cx="0" cy="39687"/>
          </a:xfrm>
          <a:prstGeom prst="line">
            <a:avLst/>
          </a:prstGeom>
          <a:noFill/>
          <a:ln w="7938" cap="sq">
            <a:solidFill>
              <a:srgbClr val="010101"/>
            </a:solidFill>
            <a:miter lim="800000"/>
            <a:headEnd/>
            <a:tailEnd/>
          </a:ln>
        </p:spPr>
        <p:txBody>
          <a:bodyPr/>
          <a:lstStyle/>
          <a:p>
            <a:endParaRPr lang="en-US"/>
          </a:p>
        </p:txBody>
      </p:sp>
      <p:sp>
        <p:nvSpPr>
          <p:cNvPr id="80096" name="Line 224"/>
          <p:cNvSpPr>
            <a:spLocks noChangeShapeType="1"/>
          </p:cNvSpPr>
          <p:nvPr/>
        </p:nvSpPr>
        <p:spPr bwMode="auto">
          <a:xfrm flipV="1">
            <a:off x="4117975" y="2516188"/>
            <a:ext cx="0" cy="39687"/>
          </a:xfrm>
          <a:prstGeom prst="line">
            <a:avLst/>
          </a:prstGeom>
          <a:noFill/>
          <a:ln w="7938" cap="sq">
            <a:solidFill>
              <a:srgbClr val="010101"/>
            </a:solidFill>
            <a:miter lim="800000"/>
            <a:headEnd/>
            <a:tailEnd/>
          </a:ln>
        </p:spPr>
        <p:txBody>
          <a:bodyPr/>
          <a:lstStyle/>
          <a:p>
            <a:endParaRPr lang="en-US"/>
          </a:p>
        </p:txBody>
      </p:sp>
      <p:sp>
        <p:nvSpPr>
          <p:cNvPr id="80097" name="Line 225"/>
          <p:cNvSpPr>
            <a:spLocks noChangeShapeType="1"/>
          </p:cNvSpPr>
          <p:nvPr/>
        </p:nvSpPr>
        <p:spPr bwMode="auto">
          <a:xfrm flipV="1">
            <a:off x="4244975" y="2516188"/>
            <a:ext cx="0" cy="39687"/>
          </a:xfrm>
          <a:prstGeom prst="line">
            <a:avLst/>
          </a:prstGeom>
          <a:noFill/>
          <a:ln w="7938" cap="sq">
            <a:solidFill>
              <a:srgbClr val="010101"/>
            </a:solidFill>
            <a:miter lim="800000"/>
            <a:headEnd/>
            <a:tailEnd/>
          </a:ln>
        </p:spPr>
        <p:txBody>
          <a:bodyPr/>
          <a:lstStyle/>
          <a:p>
            <a:endParaRPr lang="en-US"/>
          </a:p>
        </p:txBody>
      </p:sp>
      <p:sp>
        <p:nvSpPr>
          <p:cNvPr id="80098" name="Line 226"/>
          <p:cNvSpPr>
            <a:spLocks noChangeShapeType="1"/>
          </p:cNvSpPr>
          <p:nvPr/>
        </p:nvSpPr>
        <p:spPr bwMode="auto">
          <a:xfrm flipV="1">
            <a:off x="4370388" y="2516188"/>
            <a:ext cx="0" cy="39687"/>
          </a:xfrm>
          <a:prstGeom prst="line">
            <a:avLst/>
          </a:prstGeom>
          <a:noFill/>
          <a:ln w="7938" cap="sq">
            <a:solidFill>
              <a:srgbClr val="010101"/>
            </a:solidFill>
            <a:miter lim="800000"/>
            <a:headEnd/>
            <a:tailEnd/>
          </a:ln>
        </p:spPr>
        <p:txBody>
          <a:bodyPr/>
          <a:lstStyle/>
          <a:p>
            <a:endParaRPr lang="en-US"/>
          </a:p>
        </p:txBody>
      </p:sp>
      <p:sp>
        <p:nvSpPr>
          <p:cNvPr id="80099" name="Line 227"/>
          <p:cNvSpPr>
            <a:spLocks noChangeShapeType="1"/>
          </p:cNvSpPr>
          <p:nvPr/>
        </p:nvSpPr>
        <p:spPr bwMode="auto">
          <a:xfrm flipV="1">
            <a:off x="4495800" y="2516188"/>
            <a:ext cx="0" cy="39687"/>
          </a:xfrm>
          <a:prstGeom prst="line">
            <a:avLst/>
          </a:prstGeom>
          <a:noFill/>
          <a:ln w="7938" cap="sq">
            <a:solidFill>
              <a:srgbClr val="010101"/>
            </a:solidFill>
            <a:miter lim="800000"/>
            <a:headEnd/>
            <a:tailEnd/>
          </a:ln>
        </p:spPr>
        <p:txBody>
          <a:bodyPr/>
          <a:lstStyle/>
          <a:p>
            <a:endParaRPr lang="en-US"/>
          </a:p>
        </p:txBody>
      </p:sp>
      <p:sp>
        <p:nvSpPr>
          <p:cNvPr id="80100" name="Line 228"/>
          <p:cNvSpPr>
            <a:spLocks noChangeShapeType="1"/>
          </p:cNvSpPr>
          <p:nvPr/>
        </p:nvSpPr>
        <p:spPr bwMode="auto">
          <a:xfrm flipV="1">
            <a:off x="4622800" y="2516188"/>
            <a:ext cx="0" cy="39687"/>
          </a:xfrm>
          <a:prstGeom prst="line">
            <a:avLst/>
          </a:prstGeom>
          <a:noFill/>
          <a:ln w="7938" cap="sq">
            <a:solidFill>
              <a:srgbClr val="010101"/>
            </a:solidFill>
            <a:miter lim="800000"/>
            <a:headEnd/>
            <a:tailEnd/>
          </a:ln>
        </p:spPr>
        <p:txBody>
          <a:bodyPr/>
          <a:lstStyle/>
          <a:p>
            <a:endParaRPr lang="en-US"/>
          </a:p>
        </p:txBody>
      </p:sp>
      <p:sp>
        <p:nvSpPr>
          <p:cNvPr id="80101" name="Line 229"/>
          <p:cNvSpPr>
            <a:spLocks noChangeShapeType="1"/>
          </p:cNvSpPr>
          <p:nvPr/>
        </p:nvSpPr>
        <p:spPr bwMode="auto">
          <a:xfrm flipV="1">
            <a:off x="4748213" y="2516188"/>
            <a:ext cx="0" cy="39687"/>
          </a:xfrm>
          <a:prstGeom prst="line">
            <a:avLst/>
          </a:prstGeom>
          <a:noFill/>
          <a:ln w="7938" cap="sq">
            <a:solidFill>
              <a:srgbClr val="010101"/>
            </a:solidFill>
            <a:miter lim="800000"/>
            <a:headEnd/>
            <a:tailEnd/>
          </a:ln>
        </p:spPr>
        <p:txBody>
          <a:bodyPr/>
          <a:lstStyle/>
          <a:p>
            <a:endParaRPr lang="en-US"/>
          </a:p>
        </p:txBody>
      </p:sp>
      <p:sp>
        <p:nvSpPr>
          <p:cNvPr id="80102" name="Line 230"/>
          <p:cNvSpPr>
            <a:spLocks noChangeShapeType="1"/>
          </p:cNvSpPr>
          <p:nvPr/>
        </p:nvSpPr>
        <p:spPr bwMode="auto">
          <a:xfrm flipV="1">
            <a:off x="4873625" y="2516188"/>
            <a:ext cx="0" cy="39687"/>
          </a:xfrm>
          <a:prstGeom prst="line">
            <a:avLst/>
          </a:prstGeom>
          <a:noFill/>
          <a:ln w="7938" cap="sq">
            <a:solidFill>
              <a:srgbClr val="010101"/>
            </a:solidFill>
            <a:miter lim="800000"/>
            <a:headEnd/>
            <a:tailEnd/>
          </a:ln>
        </p:spPr>
        <p:txBody>
          <a:bodyPr/>
          <a:lstStyle/>
          <a:p>
            <a:endParaRPr lang="en-US"/>
          </a:p>
        </p:txBody>
      </p:sp>
      <p:sp>
        <p:nvSpPr>
          <p:cNvPr id="80103" name="Line 231"/>
          <p:cNvSpPr>
            <a:spLocks noChangeShapeType="1"/>
          </p:cNvSpPr>
          <p:nvPr/>
        </p:nvSpPr>
        <p:spPr bwMode="auto">
          <a:xfrm flipV="1">
            <a:off x="5000625" y="2516188"/>
            <a:ext cx="0" cy="39687"/>
          </a:xfrm>
          <a:prstGeom prst="line">
            <a:avLst/>
          </a:prstGeom>
          <a:noFill/>
          <a:ln w="7938" cap="sq">
            <a:solidFill>
              <a:srgbClr val="010101"/>
            </a:solidFill>
            <a:miter lim="800000"/>
            <a:headEnd/>
            <a:tailEnd/>
          </a:ln>
        </p:spPr>
        <p:txBody>
          <a:bodyPr/>
          <a:lstStyle/>
          <a:p>
            <a:endParaRPr lang="en-US"/>
          </a:p>
        </p:txBody>
      </p:sp>
      <p:sp>
        <p:nvSpPr>
          <p:cNvPr id="80104" name="Line 232"/>
          <p:cNvSpPr>
            <a:spLocks noChangeShapeType="1"/>
          </p:cNvSpPr>
          <p:nvPr/>
        </p:nvSpPr>
        <p:spPr bwMode="auto">
          <a:xfrm flipV="1">
            <a:off x="5126038" y="2516188"/>
            <a:ext cx="0" cy="39687"/>
          </a:xfrm>
          <a:prstGeom prst="line">
            <a:avLst/>
          </a:prstGeom>
          <a:noFill/>
          <a:ln w="7938" cap="sq">
            <a:solidFill>
              <a:srgbClr val="010101"/>
            </a:solidFill>
            <a:miter lim="800000"/>
            <a:headEnd/>
            <a:tailEnd/>
          </a:ln>
        </p:spPr>
        <p:txBody>
          <a:bodyPr/>
          <a:lstStyle/>
          <a:p>
            <a:endParaRPr lang="en-US"/>
          </a:p>
        </p:txBody>
      </p:sp>
      <p:sp>
        <p:nvSpPr>
          <p:cNvPr id="80105" name="Line 233"/>
          <p:cNvSpPr>
            <a:spLocks noChangeShapeType="1"/>
          </p:cNvSpPr>
          <p:nvPr/>
        </p:nvSpPr>
        <p:spPr bwMode="auto">
          <a:xfrm>
            <a:off x="3740150" y="920750"/>
            <a:ext cx="0" cy="41275"/>
          </a:xfrm>
          <a:prstGeom prst="line">
            <a:avLst/>
          </a:prstGeom>
          <a:noFill/>
          <a:ln w="7938" cap="sq">
            <a:solidFill>
              <a:srgbClr val="010101"/>
            </a:solidFill>
            <a:miter lim="800000"/>
            <a:headEnd/>
            <a:tailEnd/>
          </a:ln>
        </p:spPr>
        <p:txBody>
          <a:bodyPr/>
          <a:lstStyle/>
          <a:p>
            <a:endParaRPr lang="en-US"/>
          </a:p>
        </p:txBody>
      </p:sp>
      <p:sp>
        <p:nvSpPr>
          <p:cNvPr id="80106" name="Line 234"/>
          <p:cNvSpPr>
            <a:spLocks noChangeShapeType="1"/>
          </p:cNvSpPr>
          <p:nvPr/>
        </p:nvSpPr>
        <p:spPr bwMode="auto">
          <a:xfrm>
            <a:off x="3867150" y="920750"/>
            <a:ext cx="0" cy="41275"/>
          </a:xfrm>
          <a:prstGeom prst="line">
            <a:avLst/>
          </a:prstGeom>
          <a:noFill/>
          <a:ln w="7938" cap="sq">
            <a:solidFill>
              <a:srgbClr val="010101"/>
            </a:solidFill>
            <a:miter lim="800000"/>
            <a:headEnd/>
            <a:tailEnd/>
          </a:ln>
        </p:spPr>
        <p:txBody>
          <a:bodyPr/>
          <a:lstStyle/>
          <a:p>
            <a:endParaRPr lang="en-US"/>
          </a:p>
        </p:txBody>
      </p:sp>
      <p:sp>
        <p:nvSpPr>
          <p:cNvPr id="80107" name="Line 235"/>
          <p:cNvSpPr>
            <a:spLocks noChangeShapeType="1"/>
          </p:cNvSpPr>
          <p:nvPr/>
        </p:nvSpPr>
        <p:spPr bwMode="auto">
          <a:xfrm>
            <a:off x="3992563" y="920750"/>
            <a:ext cx="0" cy="41275"/>
          </a:xfrm>
          <a:prstGeom prst="line">
            <a:avLst/>
          </a:prstGeom>
          <a:noFill/>
          <a:ln w="7938" cap="sq">
            <a:solidFill>
              <a:srgbClr val="010101"/>
            </a:solidFill>
            <a:miter lim="800000"/>
            <a:headEnd/>
            <a:tailEnd/>
          </a:ln>
        </p:spPr>
        <p:txBody>
          <a:bodyPr/>
          <a:lstStyle/>
          <a:p>
            <a:endParaRPr lang="en-US"/>
          </a:p>
        </p:txBody>
      </p:sp>
      <p:sp>
        <p:nvSpPr>
          <p:cNvPr id="80108" name="Line 236"/>
          <p:cNvSpPr>
            <a:spLocks noChangeShapeType="1"/>
          </p:cNvSpPr>
          <p:nvPr/>
        </p:nvSpPr>
        <p:spPr bwMode="auto">
          <a:xfrm>
            <a:off x="4117975" y="920750"/>
            <a:ext cx="0" cy="41275"/>
          </a:xfrm>
          <a:prstGeom prst="line">
            <a:avLst/>
          </a:prstGeom>
          <a:noFill/>
          <a:ln w="7938" cap="sq">
            <a:solidFill>
              <a:srgbClr val="010101"/>
            </a:solidFill>
            <a:miter lim="800000"/>
            <a:headEnd/>
            <a:tailEnd/>
          </a:ln>
        </p:spPr>
        <p:txBody>
          <a:bodyPr/>
          <a:lstStyle/>
          <a:p>
            <a:endParaRPr lang="en-US"/>
          </a:p>
        </p:txBody>
      </p:sp>
      <p:sp>
        <p:nvSpPr>
          <p:cNvPr id="80109" name="Line 237"/>
          <p:cNvSpPr>
            <a:spLocks noChangeShapeType="1"/>
          </p:cNvSpPr>
          <p:nvPr/>
        </p:nvSpPr>
        <p:spPr bwMode="auto">
          <a:xfrm>
            <a:off x="4244975" y="920750"/>
            <a:ext cx="0" cy="41275"/>
          </a:xfrm>
          <a:prstGeom prst="line">
            <a:avLst/>
          </a:prstGeom>
          <a:noFill/>
          <a:ln w="7938" cap="sq">
            <a:solidFill>
              <a:srgbClr val="010101"/>
            </a:solidFill>
            <a:miter lim="800000"/>
            <a:headEnd/>
            <a:tailEnd/>
          </a:ln>
        </p:spPr>
        <p:txBody>
          <a:bodyPr/>
          <a:lstStyle/>
          <a:p>
            <a:endParaRPr lang="en-US"/>
          </a:p>
        </p:txBody>
      </p:sp>
      <p:sp>
        <p:nvSpPr>
          <p:cNvPr id="80110" name="Line 238"/>
          <p:cNvSpPr>
            <a:spLocks noChangeShapeType="1"/>
          </p:cNvSpPr>
          <p:nvPr/>
        </p:nvSpPr>
        <p:spPr bwMode="auto">
          <a:xfrm>
            <a:off x="4370388" y="920750"/>
            <a:ext cx="0" cy="41275"/>
          </a:xfrm>
          <a:prstGeom prst="line">
            <a:avLst/>
          </a:prstGeom>
          <a:noFill/>
          <a:ln w="7938" cap="sq">
            <a:solidFill>
              <a:srgbClr val="010101"/>
            </a:solidFill>
            <a:miter lim="800000"/>
            <a:headEnd/>
            <a:tailEnd/>
          </a:ln>
        </p:spPr>
        <p:txBody>
          <a:bodyPr/>
          <a:lstStyle/>
          <a:p>
            <a:endParaRPr lang="en-US"/>
          </a:p>
        </p:txBody>
      </p:sp>
      <p:sp>
        <p:nvSpPr>
          <p:cNvPr id="80111" name="Line 239"/>
          <p:cNvSpPr>
            <a:spLocks noChangeShapeType="1"/>
          </p:cNvSpPr>
          <p:nvPr/>
        </p:nvSpPr>
        <p:spPr bwMode="auto">
          <a:xfrm>
            <a:off x="4495800" y="920750"/>
            <a:ext cx="0" cy="41275"/>
          </a:xfrm>
          <a:prstGeom prst="line">
            <a:avLst/>
          </a:prstGeom>
          <a:noFill/>
          <a:ln w="7938" cap="sq">
            <a:solidFill>
              <a:srgbClr val="010101"/>
            </a:solidFill>
            <a:miter lim="800000"/>
            <a:headEnd/>
            <a:tailEnd/>
          </a:ln>
        </p:spPr>
        <p:txBody>
          <a:bodyPr/>
          <a:lstStyle/>
          <a:p>
            <a:endParaRPr lang="en-US"/>
          </a:p>
        </p:txBody>
      </p:sp>
      <p:sp>
        <p:nvSpPr>
          <p:cNvPr id="80112" name="Line 240"/>
          <p:cNvSpPr>
            <a:spLocks noChangeShapeType="1"/>
          </p:cNvSpPr>
          <p:nvPr/>
        </p:nvSpPr>
        <p:spPr bwMode="auto">
          <a:xfrm>
            <a:off x="4622800" y="920750"/>
            <a:ext cx="0" cy="41275"/>
          </a:xfrm>
          <a:prstGeom prst="line">
            <a:avLst/>
          </a:prstGeom>
          <a:noFill/>
          <a:ln w="7938" cap="sq">
            <a:solidFill>
              <a:srgbClr val="010101"/>
            </a:solidFill>
            <a:miter lim="800000"/>
            <a:headEnd/>
            <a:tailEnd/>
          </a:ln>
        </p:spPr>
        <p:txBody>
          <a:bodyPr/>
          <a:lstStyle/>
          <a:p>
            <a:endParaRPr lang="en-US"/>
          </a:p>
        </p:txBody>
      </p:sp>
      <p:sp>
        <p:nvSpPr>
          <p:cNvPr id="80113" name="Line 241"/>
          <p:cNvSpPr>
            <a:spLocks noChangeShapeType="1"/>
          </p:cNvSpPr>
          <p:nvPr/>
        </p:nvSpPr>
        <p:spPr bwMode="auto">
          <a:xfrm>
            <a:off x="4748213" y="920750"/>
            <a:ext cx="0" cy="41275"/>
          </a:xfrm>
          <a:prstGeom prst="line">
            <a:avLst/>
          </a:prstGeom>
          <a:noFill/>
          <a:ln w="7938" cap="sq">
            <a:solidFill>
              <a:srgbClr val="010101"/>
            </a:solidFill>
            <a:miter lim="800000"/>
            <a:headEnd/>
            <a:tailEnd/>
          </a:ln>
        </p:spPr>
        <p:txBody>
          <a:bodyPr/>
          <a:lstStyle/>
          <a:p>
            <a:endParaRPr lang="en-US"/>
          </a:p>
        </p:txBody>
      </p:sp>
      <p:sp>
        <p:nvSpPr>
          <p:cNvPr id="80114" name="Line 242"/>
          <p:cNvSpPr>
            <a:spLocks noChangeShapeType="1"/>
          </p:cNvSpPr>
          <p:nvPr/>
        </p:nvSpPr>
        <p:spPr bwMode="auto">
          <a:xfrm>
            <a:off x="4873625" y="920750"/>
            <a:ext cx="0" cy="41275"/>
          </a:xfrm>
          <a:prstGeom prst="line">
            <a:avLst/>
          </a:prstGeom>
          <a:noFill/>
          <a:ln w="7938" cap="sq">
            <a:solidFill>
              <a:srgbClr val="010101"/>
            </a:solidFill>
            <a:miter lim="800000"/>
            <a:headEnd/>
            <a:tailEnd/>
          </a:ln>
        </p:spPr>
        <p:txBody>
          <a:bodyPr/>
          <a:lstStyle/>
          <a:p>
            <a:endParaRPr lang="en-US"/>
          </a:p>
        </p:txBody>
      </p:sp>
      <p:sp>
        <p:nvSpPr>
          <p:cNvPr id="80115" name="Line 243"/>
          <p:cNvSpPr>
            <a:spLocks noChangeShapeType="1"/>
          </p:cNvSpPr>
          <p:nvPr/>
        </p:nvSpPr>
        <p:spPr bwMode="auto">
          <a:xfrm>
            <a:off x="5000625" y="920750"/>
            <a:ext cx="0" cy="41275"/>
          </a:xfrm>
          <a:prstGeom prst="line">
            <a:avLst/>
          </a:prstGeom>
          <a:noFill/>
          <a:ln w="7938" cap="sq">
            <a:solidFill>
              <a:srgbClr val="010101"/>
            </a:solidFill>
            <a:miter lim="800000"/>
            <a:headEnd/>
            <a:tailEnd/>
          </a:ln>
        </p:spPr>
        <p:txBody>
          <a:bodyPr/>
          <a:lstStyle/>
          <a:p>
            <a:endParaRPr lang="en-US"/>
          </a:p>
        </p:txBody>
      </p:sp>
      <p:sp>
        <p:nvSpPr>
          <p:cNvPr id="80116" name="Line 244"/>
          <p:cNvSpPr>
            <a:spLocks noChangeShapeType="1"/>
          </p:cNvSpPr>
          <p:nvPr/>
        </p:nvSpPr>
        <p:spPr bwMode="auto">
          <a:xfrm>
            <a:off x="5126038" y="920750"/>
            <a:ext cx="0" cy="41275"/>
          </a:xfrm>
          <a:prstGeom prst="line">
            <a:avLst/>
          </a:prstGeom>
          <a:noFill/>
          <a:ln w="7938" cap="sq">
            <a:solidFill>
              <a:srgbClr val="010101"/>
            </a:solidFill>
            <a:miter lim="800000"/>
            <a:headEnd/>
            <a:tailEnd/>
          </a:ln>
        </p:spPr>
        <p:txBody>
          <a:bodyPr/>
          <a:lstStyle/>
          <a:p>
            <a:endParaRPr lang="en-US"/>
          </a:p>
        </p:txBody>
      </p:sp>
      <p:sp>
        <p:nvSpPr>
          <p:cNvPr id="80117" name="Line 245"/>
          <p:cNvSpPr>
            <a:spLocks noChangeShapeType="1"/>
          </p:cNvSpPr>
          <p:nvPr/>
        </p:nvSpPr>
        <p:spPr bwMode="auto">
          <a:xfrm flipH="1">
            <a:off x="5211763" y="2455863"/>
            <a:ext cx="39687" cy="0"/>
          </a:xfrm>
          <a:prstGeom prst="line">
            <a:avLst/>
          </a:prstGeom>
          <a:noFill/>
          <a:ln w="7938" cap="sq">
            <a:solidFill>
              <a:srgbClr val="010101"/>
            </a:solidFill>
            <a:miter lim="800000"/>
            <a:headEnd/>
            <a:tailEnd/>
          </a:ln>
        </p:spPr>
        <p:txBody>
          <a:bodyPr/>
          <a:lstStyle/>
          <a:p>
            <a:endParaRPr lang="en-US"/>
          </a:p>
        </p:txBody>
      </p:sp>
      <p:sp>
        <p:nvSpPr>
          <p:cNvPr id="80118" name="Line 246"/>
          <p:cNvSpPr>
            <a:spLocks noChangeShapeType="1"/>
          </p:cNvSpPr>
          <p:nvPr/>
        </p:nvSpPr>
        <p:spPr bwMode="auto">
          <a:xfrm flipH="1">
            <a:off x="5211763" y="2352675"/>
            <a:ext cx="39687" cy="0"/>
          </a:xfrm>
          <a:prstGeom prst="line">
            <a:avLst/>
          </a:prstGeom>
          <a:noFill/>
          <a:ln w="7938" cap="sq">
            <a:solidFill>
              <a:srgbClr val="010101"/>
            </a:solidFill>
            <a:miter lim="800000"/>
            <a:headEnd/>
            <a:tailEnd/>
          </a:ln>
        </p:spPr>
        <p:txBody>
          <a:bodyPr/>
          <a:lstStyle/>
          <a:p>
            <a:endParaRPr lang="en-US"/>
          </a:p>
        </p:txBody>
      </p:sp>
      <p:sp>
        <p:nvSpPr>
          <p:cNvPr id="80119" name="Line 247"/>
          <p:cNvSpPr>
            <a:spLocks noChangeShapeType="1"/>
          </p:cNvSpPr>
          <p:nvPr/>
        </p:nvSpPr>
        <p:spPr bwMode="auto">
          <a:xfrm flipH="1">
            <a:off x="5211763" y="2251075"/>
            <a:ext cx="39687" cy="0"/>
          </a:xfrm>
          <a:prstGeom prst="line">
            <a:avLst/>
          </a:prstGeom>
          <a:noFill/>
          <a:ln w="7938" cap="sq">
            <a:solidFill>
              <a:srgbClr val="010101"/>
            </a:solidFill>
            <a:miter lim="800000"/>
            <a:headEnd/>
            <a:tailEnd/>
          </a:ln>
        </p:spPr>
        <p:txBody>
          <a:bodyPr/>
          <a:lstStyle/>
          <a:p>
            <a:endParaRPr lang="en-US"/>
          </a:p>
        </p:txBody>
      </p:sp>
      <p:sp>
        <p:nvSpPr>
          <p:cNvPr id="80120" name="Line 248"/>
          <p:cNvSpPr>
            <a:spLocks noChangeShapeType="1"/>
          </p:cNvSpPr>
          <p:nvPr/>
        </p:nvSpPr>
        <p:spPr bwMode="auto">
          <a:xfrm flipH="1">
            <a:off x="5211763" y="2147888"/>
            <a:ext cx="39687" cy="0"/>
          </a:xfrm>
          <a:prstGeom prst="line">
            <a:avLst/>
          </a:prstGeom>
          <a:noFill/>
          <a:ln w="7938" cap="sq">
            <a:solidFill>
              <a:srgbClr val="010101"/>
            </a:solidFill>
            <a:miter lim="800000"/>
            <a:headEnd/>
            <a:tailEnd/>
          </a:ln>
        </p:spPr>
        <p:txBody>
          <a:bodyPr/>
          <a:lstStyle/>
          <a:p>
            <a:endParaRPr lang="en-US"/>
          </a:p>
        </p:txBody>
      </p:sp>
      <p:sp>
        <p:nvSpPr>
          <p:cNvPr id="80121" name="Line 249"/>
          <p:cNvSpPr>
            <a:spLocks noChangeShapeType="1"/>
          </p:cNvSpPr>
          <p:nvPr/>
        </p:nvSpPr>
        <p:spPr bwMode="auto">
          <a:xfrm flipH="1">
            <a:off x="5170488" y="2046288"/>
            <a:ext cx="80962" cy="0"/>
          </a:xfrm>
          <a:prstGeom prst="line">
            <a:avLst/>
          </a:prstGeom>
          <a:noFill/>
          <a:ln w="7938" cap="sq">
            <a:solidFill>
              <a:srgbClr val="010101"/>
            </a:solidFill>
            <a:miter lim="800000"/>
            <a:headEnd/>
            <a:tailEnd/>
          </a:ln>
        </p:spPr>
        <p:txBody>
          <a:bodyPr/>
          <a:lstStyle/>
          <a:p>
            <a:endParaRPr lang="en-US"/>
          </a:p>
        </p:txBody>
      </p:sp>
      <p:sp>
        <p:nvSpPr>
          <p:cNvPr id="80122" name="Line 250"/>
          <p:cNvSpPr>
            <a:spLocks noChangeShapeType="1"/>
          </p:cNvSpPr>
          <p:nvPr/>
        </p:nvSpPr>
        <p:spPr bwMode="auto">
          <a:xfrm flipH="1">
            <a:off x="5211763" y="1943100"/>
            <a:ext cx="39687" cy="0"/>
          </a:xfrm>
          <a:prstGeom prst="line">
            <a:avLst/>
          </a:prstGeom>
          <a:noFill/>
          <a:ln w="7938" cap="sq">
            <a:solidFill>
              <a:srgbClr val="010101"/>
            </a:solidFill>
            <a:miter lim="800000"/>
            <a:headEnd/>
            <a:tailEnd/>
          </a:ln>
        </p:spPr>
        <p:txBody>
          <a:bodyPr/>
          <a:lstStyle/>
          <a:p>
            <a:endParaRPr lang="en-US"/>
          </a:p>
        </p:txBody>
      </p:sp>
      <p:sp>
        <p:nvSpPr>
          <p:cNvPr id="80123" name="Line 251"/>
          <p:cNvSpPr>
            <a:spLocks noChangeShapeType="1"/>
          </p:cNvSpPr>
          <p:nvPr/>
        </p:nvSpPr>
        <p:spPr bwMode="auto">
          <a:xfrm flipH="1">
            <a:off x="5211763" y="1841500"/>
            <a:ext cx="39687" cy="0"/>
          </a:xfrm>
          <a:prstGeom prst="line">
            <a:avLst/>
          </a:prstGeom>
          <a:noFill/>
          <a:ln w="7938" cap="sq">
            <a:solidFill>
              <a:srgbClr val="010101"/>
            </a:solidFill>
            <a:miter lim="800000"/>
            <a:headEnd/>
            <a:tailEnd/>
          </a:ln>
        </p:spPr>
        <p:txBody>
          <a:bodyPr/>
          <a:lstStyle/>
          <a:p>
            <a:endParaRPr lang="en-US"/>
          </a:p>
        </p:txBody>
      </p:sp>
      <p:sp>
        <p:nvSpPr>
          <p:cNvPr id="80124" name="Line 252"/>
          <p:cNvSpPr>
            <a:spLocks noChangeShapeType="1"/>
          </p:cNvSpPr>
          <p:nvPr/>
        </p:nvSpPr>
        <p:spPr bwMode="auto">
          <a:xfrm flipH="1">
            <a:off x="5211763" y="1738313"/>
            <a:ext cx="39687" cy="0"/>
          </a:xfrm>
          <a:prstGeom prst="line">
            <a:avLst/>
          </a:prstGeom>
          <a:noFill/>
          <a:ln w="7938" cap="sq">
            <a:solidFill>
              <a:srgbClr val="010101"/>
            </a:solidFill>
            <a:miter lim="800000"/>
            <a:headEnd/>
            <a:tailEnd/>
          </a:ln>
        </p:spPr>
        <p:txBody>
          <a:bodyPr/>
          <a:lstStyle/>
          <a:p>
            <a:endParaRPr lang="en-US"/>
          </a:p>
        </p:txBody>
      </p:sp>
      <p:sp>
        <p:nvSpPr>
          <p:cNvPr id="80125" name="Line 253"/>
          <p:cNvSpPr>
            <a:spLocks noChangeShapeType="1"/>
          </p:cNvSpPr>
          <p:nvPr/>
        </p:nvSpPr>
        <p:spPr bwMode="auto">
          <a:xfrm flipH="1">
            <a:off x="5211763" y="1636713"/>
            <a:ext cx="39687" cy="0"/>
          </a:xfrm>
          <a:prstGeom prst="line">
            <a:avLst/>
          </a:prstGeom>
          <a:noFill/>
          <a:ln w="7938" cap="sq">
            <a:solidFill>
              <a:srgbClr val="010101"/>
            </a:solidFill>
            <a:miter lim="800000"/>
            <a:headEnd/>
            <a:tailEnd/>
          </a:ln>
        </p:spPr>
        <p:txBody>
          <a:bodyPr/>
          <a:lstStyle/>
          <a:p>
            <a:endParaRPr lang="en-US"/>
          </a:p>
        </p:txBody>
      </p:sp>
      <p:sp>
        <p:nvSpPr>
          <p:cNvPr id="80126" name="Line 254"/>
          <p:cNvSpPr>
            <a:spLocks noChangeShapeType="1"/>
          </p:cNvSpPr>
          <p:nvPr/>
        </p:nvSpPr>
        <p:spPr bwMode="auto">
          <a:xfrm flipH="1">
            <a:off x="5170488" y="1533525"/>
            <a:ext cx="80962" cy="0"/>
          </a:xfrm>
          <a:prstGeom prst="line">
            <a:avLst/>
          </a:prstGeom>
          <a:noFill/>
          <a:ln w="7938" cap="sq">
            <a:solidFill>
              <a:srgbClr val="010101"/>
            </a:solidFill>
            <a:miter lim="800000"/>
            <a:headEnd/>
            <a:tailEnd/>
          </a:ln>
        </p:spPr>
        <p:txBody>
          <a:bodyPr/>
          <a:lstStyle/>
          <a:p>
            <a:endParaRPr lang="en-US"/>
          </a:p>
        </p:txBody>
      </p:sp>
      <p:sp>
        <p:nvSpPr>
          <p:cNvPr id="80127" name="Line 255"/>
          <p:cNvSpPr>
            <a:spLocks noChangeShapeType="1"/>
          </p:cNvSpPr>
          <p:nvPr/>
        </p:nvSpPr>
        <p:spPr bwMode="auto">
          <a:xfrm flipH="1">
            <a:off x="5211763" y="1431925"/>
            <a:ext cx="39687" cy="0"/>
          </a:xfrm>
          <a:prstGeom prst="line">
            <a:avLst/>
          </a:prstGeom>
          <a:noFill/>
          <a:ln w="7938" cap="sq">
            <a:solidFill>
              <a:srgbClr val="010101"/>
            </a:solidFill>
            <a:miter lim="800000"/>
            <a:headEnd/>
            <a:tailEnd/>
          </a:ln>
        </p:spPr>
        <p:txBody>
          <a:bodyPr/>
          <a:lstStyle/>
          <a:p>
            <a:endParaRPr lang="en-US"/>
          </a:p>
        </p:txBody>
      </p:sp>
      <p:sp>
        <p:nvSpPr>
          <p:cNvPr id="80128" name="Line 256"/>
          <p:cNvSpPr>
            <a:spLocks noChangeShapeType="1"/>
          </p:cNvSpPr>
          <p:nvPr/>
        </p:nvSpPr>
        <p:spPr bwMode="auto">
          <a:xfrm flipH="1">
            <a:off x="5211763" y="1328738"/>
            <a:ext cx="39687" cy="0"/>
          </a:xfrm>
          <a:prstGeom prst="line">
            <a:avLst/>
          </a:prstGeom>
          <a:noFill/>
          <a:ln w="7938" cap="sq">
            <a:solidFill>
              <a:srgbClr val="010101"/>
            </a:solidFill>
            <a:miter lim="800000"/>
            <a:headEnd/>
            <a:tailEnd/>
          </a:ln>
        </p:spPr>
        <p:txBody>
          <a:bodyPr/>
          <a:lstStyle/>
          <a:p>
            <a:endParaRPr lang="en-US"/>
          </a:p>
        </p:txBody>
      </p:sp>
      <p:sp>
        <p:nvSpPr>
          <p:cNvPr id="80129" name="Line 257"/>
          <p:cNvSpPr>
            <a:spLocks noChangeShapeType="1"/>
          </p:cNvSpPr>
          <p:nvPr/>
        </p:nvSpPr>
        <p:spPr bwMode="auto">
          <a:xfrm flipH="1">
            <a:off x="5211763" y="1227138"/>
            <a:ext cx="39687" cy="0"/>
          </a:xfrm>
          <a:prstGeom prst="line">
            <a:avLst/>
          </a:prstGeom>
          <a:noFill/>
          <a:ln w="7938" cap="sq">
            <a:solidFill>
              <a:srgbClr val="010101"/>
            </a:solidFill>
            <a:miter lim="800000"/>
            <a:headEnd/>
            <a:tailEnd/>
          </a:ln>
        </p:spPr>
        <p:txBody>
          <a:bodyPr/>
          <a:lstStyle/>
          <a:p>
            <a:endParaRPr lang="en-US"/>
          </a:p>
        </p:txBody>
      </p:sp>
      <p:sp>
        <p:nvSpPr>
          <p:cNvPr id="80130" name="Line 258"/>
          <p:cNvSpPr>
            <a:spLocks noChangeShapeType="1"/>
          </p:cNvSpPr>
          <p:nvPr/>
        </p:nvSpPr>
        <p:spPr bwMode="auto">
          <a:xfrm flipH="1">
            <a:off x="5211763" y="1123950"/>
            <a:ext cx="39687" cy="0"/>
          </a:xfrm>
          <a:prstGeom prst="line">
            <a:avLst/>
          </a:prstGeom>
          <a:noFill/>
          <a:ln w="7938" cap="sq">
            <a:solidFill>
              <a:srgbClr val="010101"/>
            </a:solidFill>
            <a:miter lim="800000"/>
            <a:headEnd/>
            <a:tailEnd/>
          </a:ln>
        </p:spPr>
        <p:txBody>
          <a:bodyPr/>
          <a:lstStyle/>
          <a:p>
            <a:endParaRPr lang="en-US"/>
          </a:p>
        </p:txBody>
      </p:sp>
      <p:sp>
        <p:nvSpPr>
          <p:cNvPr id="80131" name="Line 259"/>
          <p:cNvSpPr>
            <a:spLocks noChangeShapeType="1"/>
          </p:cNvSpPr>
          <p:nvPr/>
        </p:nvSpPr>
        <p:spPr bwMode="auto">
          <a:xfrm flipH="1">
            <a:off x="5170488" y="1023938"/>
            <a:ext cx="80962" cy="0"/>
          </a:xfrm>
          <a:prstGeom prst="line">
            <a:avLst/>
          </a:prstGeom>
          <a:noFill/>
          <a:ln w="7938" cap="sq">
            <a:solidFill>
              <a:srgbClr val="010101"/>
            </a:solidFill>
            <a:miter lim="800000"/>
            <a:headEnd/>
            <a:tailEnd/>
          </a:ln>
        </p:spPr>
        <p:txBody>
          <a:bodyPr/>
          <a:lstStyle/>
          <a:p>
            <a:endParaRPr lang="en-US"/>
          </a:p>
        </p:txBody>
      </p:sp>
      <p:sp>
        <p:nvSpPr>
          <p:cNvPr id="80132" name="Line 260"/>
          <p:cNvSpPr>
            <a:spLocks noChangeShapeType="1"/>
          </p:cNvSpPr>
          <p:nvPr/>
        </p:nvSpPr>
        <p:spPr bwMode="auto">
          <a:xfrm>
            <a:off x="3614738" y="2455863"/>
            <a:ext cx="41275" cy="0"/>
          </a:xfrm>
          <a:prstGeom prst="line">
            <a:avLst/>
          </a:prstGeom>
          <a:noFill/>
          <a:ln w="7938" cap="sq">
            <a:solidFill>
              <a:srgbClr val="010101"/>
            </a:solidFill>
            <a:miter lim="800000"/>
            <a:headEnd/>
            <a:tailEnd/>
          </a:ln>
        </p:spPr>
        <p:txBody>
          <a:bodyPr/>
          <a:lstStyle/>
          <a:p>
            <a:endParaRPr lang="en-US"/>
          </a:p>
        </p:txBody>
      </p:sp>
      <p:sp>
        <p:nvSpPr>
          <p:cNvPr id="80133" name="Line 261"/>
          <p:cNvSpPr>
            <a:spLocks noChangeShapeType="1"/>
          </p:cNvSpPr>
          <p:nvPr/>
        </p:nvSpPr>
        <p:spPr bwMode="auto">
          <a:xfrm>
            <a:off x="3614738" y="2352675"/>
            <a:ext cx="41275" cy="0"/>
          </a:xfrm>
          <a:prstGeom prst="line">
            <a:avLst/>
          </a:prstGeom>
          <a:noFill/>
          <a:ln w="7938" cap="sq">
            <a:solidFill>
              <a:srgbClr val="010101"/>
            </a:solidFill>
            <a:miter lim="800000"/>
            <a:headEnd/>
            <a:tailEnd/>
          </a:ln>
        </p:spPr>
        <p:txBody>
          <a:bodyPr/>
          <a:lstStyle/>
          <a:p>
            <a:endParaRPr lang="en-US"/>
          </a:p>
        </p:txBody>
      </p:sp>
      <p:sp>
        <p:nvSpPr>
          <p:cNvPr id="80134" name="Line 262"/>
          <p:cNvSpPr>
            <a:spLocks noChangeShapeType="1"/>
          </p:cNvSpPr>
          <p:nvPr/>
        </p:nvSpPr>
        <p:spPr bwMode="auto">
          <a:xfrm>
            <a:off x="3614738" y="2251075"/>
            <a:ext cx="41275" cy="0"/>
          </a:xfrm>
          <a:prstGeom prst="line">
            <a:avLst/>
          </a:prstGeom>
          <a:noFill/>
          <a:ln w="7938" cap="sq">
            <a:solidFill>
              <a:srgbClr val="010101"/>
            </a:solidFill>
            <a:miter lim="800000"/>
            <a:headEnd/>
            <a:tailEnd/>
          </a:ln>
        </p:spPr>
        <p:txBody>
          <a:bodyPr/>
          <a:lstStyle/>
          <a:p>
            <a:endParaRPr lang="en-US"/>
          </a:p>
        </p:txBody>
      </p:sp>
      <p:sp>
        <p:nvSpPr>
          <p:cNvPr id="80135" name="Line 263"/>
          <p:cNvSpPr>
            <a:spLocks noChangeShapeType="1"/>
          </p:cNvSpPr>
          <p:nvPr/>
        </p:nvSpPr>
        <p:spPr bwMode="auto">
          <a:xfrm>
            <a:off x="3614738" y="2147888"/>
            <a:ext cx="41275" cy="0"/>
          </a:xfrm>
          <a:prstGeom prst="line">
            <a:avLst/>
          </a:prstGeom>
          <a:noFill/>
          <a:ln w="7938" cap="sq">
            <a:solidFill>
              <a:srgbClr val="010101"/>
            </a:solidFill>
            <a:miter lim="800000"/>
            <a:headEnd/>
            <a:tailEnd/>
          </a:ln>
        </p:spPr>
        <p:txBody>
          <a:bodyPr/>
          <a:lstStyle/>
          <a:p>
            <a:endParaRPr lang="en-US"/>
          </a:p>
        </p:txBody>
      </p:sp>
      <p:sp>
        <p:nvSpPr>
          <p:cNvPr id="80136" name="Line 264"/>
          <p:cNvSpPr>
            <a:spLocks noChangeShapeType="1"/>
          </p:cNvSpPr>
          <p:nvPr/>
        </p:nvSpPr>
        <p:spPr bwMode="auto">
          <a:xfrm>
            <a:off x="3614738" y="2046288"/>
            <a:ext cx="80962" cy="0"/>
          </a:xfrm>
          <a:prstGeom prst="line">
            <a:avLst/>
          </a:prstGeom>
          <a:noFill/>
          <a:ln w="7938" cap="sq">
            <a:solidFill>
              <a:srgbClr val="010101"/>
            </a:solidFill>
            <a:miter lim="800000"/>
            <a:headEnd/>
            <a:tailEnd/>
          </a:ln>
        </p:spPr>
        <p:txBody>
          <a:bodyPr/>
          <a:lstStyle/>
          <a:p>
            <a:endParaRPr lang="en-US"/>
          </a:p>
        </p:txBody>
      </p:sp>
      <p:sp>
        <p:nvSpPr>
          <p:cNvPr id="80137" name="Line 265"/>
          <p:cNvSpPr>
            <a:spLocks noChangeShapeType="1"/>
          </p:cNvSpPr>
          <p:nvPr/>
        </p:nvSpPr>
        <p:spPr bwMode="auto">
          <a:xfrm>
            <a:off x="3614738" y="1943100"/>
            <a:ext cx="41275" cy="0"/>
          </a:xfrm>
          <a:prstGeom prst="line">
            <a:avLst/>
          </a:prstGeom>
          <a:noFill/>
          <a:ln w="7938" cap="sq">
            <a:solidFill>
              <a:srgbClr val="010101"/>
            </a:solidFill>
            <a:miter lim="800000"/>
            <a:headEnd/>
            <a:tailEnd/>
          </a:ln>
        </p:spPr>
        <p:txBody>
          <a:bodyPr/>
          <a:lstStyle/>
          <a:p>
            <a:endParaRPr lang="en-US"/>
          </a:p>
        </p:txBody>
      </p:sp>
      <p:sp>
        <p:nvSpPr>
          <p:cNvPr id="80138" name="Line 266"/>
          <p:cNvSpPr>
            <a:spLocks noChangeShapeType="1"/>
          </p:cNvSpPr>
          <p:nvPr/>
        </p:nvSpPr>
        <p:spPr bwMode="auto">
          <a:xfrm>
            <a:off x="3614738" y="1841500"/>
            <a:ext cx="41275" cy="0"/>
          </a:xfrm>
          <a:prstGeom prst="line">
            <a:avLst/>
          </a:prstGeom>
          <a:noFill/>
          <a:ln w="7938" cap="sq">
            <a:solidFill>
              <a:srgbClr val="010101"/>
            </a:solidFill>
            <a:miter lim="800000"/>
            <a:headEnd/>
            <a:tailEnd/>
          </a:ln>
        </p:spPr>
        <p:txBody>
          <a:bodyPr/>
          <a:lstStyle/>
          <a:p>
            <a:endParaRPr lang="en-US"/>
          </a:p>
        </p:txBody>
      </p:sp>
      <p:sp>
        <p:nvSpPr>
          <p:cNvPr id="80139" name="Line 267"/>
          <p:cNvSpPr>
            <a:spLocks noChangeShapeType="1"/>
          </p:cNvSpPr>
          <p:nvPr/>
        </p:nvSpPr>
        <p:spPr bwMode="auto">
          <a:xfrm>
            <a:off x="3614738" y="1738313"/>
            <a:ext cx="41275" cy="0"/>
          </a:xfrm>
          <a:prstGeom prst="line">
            <a:avLst/>
          </a:prstGeom>
          <a:noFill/>
          <a:ln w="7938" cap="sq">
            <a:solidFill>
              <a:srgbClr val="010101"/>
            </a:solidFill>
            <a:miter lim="800000"/>
            <a:headEnd/>
            <a:tailEnd/>
          </a:ln>
        </p:spPr>
        <p:txBody>
          <a:bodyPr/>
          <a:lstStyle/>
          <a:p>
            <a:endParaRPr lang="en-US"/>
          </a:p>
        </p:txBody>
      </p:sp>
      <p:sp>
        <p:nvSpPr>
          <p:cNvPr id="80140" name="Line 268"/>
          <p:cNvSpPr>
            <a:spLocks noChangeShapeType="1"/>
          </p:cNvSpPr>
          <p:nvPr/>
        </p:nvSpPr>
        <p:spPr bwMode="auto">
          <a:xfrm>
            <a:off x="3614738" y="1636713"/>
            <a:ext cx="41275" cy="0"/>
          </a:xfrm>
          <a:prstGeom prst="line">
            <a:avLst/>
          </a:prstGeom>
          <a:noFill/>
          <a:ln w="7938" cap="sq">
            <a:solidFill>
              <a:srgbClr val="010101"/>
            </a:solidFill>
            <a:miter lim="800000"/>
            <a:headEnd/>
            <a:tailEnd/>
          </a:ln>
        </p:spPr>
        <p:txBody>
          <a:bodyPr/>
          <a:lstStyle/>
          <a:p>
            <a:endParaRPr lang="en-US"/>
          </a:p>
        </p:txBody>
      </p:sp>
      <p:sp>
        <p:nvSpPr>
          <p:cNvPr id="80141" name="Line 269"/>
          <p:cNvSpPr>
            <a:spLocks noChangeShapeType="1"/>
          </p:cNvSpPr>
          <p:nvPr/>
        </p:nvSpPr>
        <p:spPr bwMode="auto">
          <a:xfrm>
            <a:off x="3614738" y="1533525"/>
            <a:ext cx="80962" cy="0"/>
          </a:xfrm>
          <a:prstGeom prst="line">
            <a:avLst/>
          </a:prstGeom>
          <a:noFill/>
          <a:ln w="7938" cap="sq">
            <a:solidFill>
              <a:srgbClr val="010101"/>
            </a:solidFill>
            <a:miter lim="800000"/>
            <a:headEnd/>
            <a:tailEnd/>
          </a:ln>
        </p:spPr>
        <p:txBody>
          <a:bodyPr/>
          <a:lstStyle/>
          <a:p>
            <a:endParaRPr lang="en-US"/>
          </a:p>
        </p:txBody>
      </p:sp>
      <p:sp>
        <p:nvSpPr>
          <p:cNvPr id="80142" name="Line 270"/>
          <p:cNvSpPr>
            <a:spLocks noChangeShapeType="1"/>
          </p:cNvSpPr>
          <p:nvPr/>
        </p:nvSpPr>
        <p:spPr bwMode="auto">
          <a:xfrm>
            <a:off x="3614738" y="1431925"/>
            <a:ext cx="41275" cy="0"/>
          </a:xfrm>
          <a:prstGeom prst="line">
            <a:avLst/>
          </a:prstGeom>
          <a:noFill/>
          <a:ln w="7938" cap="sq">
            <a:solidFill>
              <a:srgbClr val="010101"/>
            </a:solidFill>
            <a:miter lim="800000"/>
            <a:headEnd/>
            <a:tailEnd/>
          </a:ln>
        </p:spPr>
        <p:txBody>
          <a:bodyPr/>
          <a:lstStyle/>
          <a:p>
            <a:endParaRPr lang="en-US"/>
          </a:p>
        </p:txBody>
      </p:sp>
      <p:sp>
        <p:nvSpPr>
          <p:cNvPr id="80143" name="Line 271"/>
          <p:cNvSpPr>
            <a:spLocks noChangeShapeType="1"/>
          </p:cNvSpPr>
          <p:nvPr/>
        </p:nvSpPr>
        <p:spPr bwMode="auto">
          <a:xfrm>
            <a:off x="3614738" y="1328738"/>
            <a:ext cx="41275" cy="0"/>
          </a:xfrm>
          <a:prstGeom prst="line">
            <a:avLst/>
          </a:prstGeom>
          <a:noFill/>
          <a:ln w="7938" cap="sq">
            <a:solidFill>
              <a:srgbClr val="010101"/>
            </a:solidFill>
            <a:miter lim="800000"/>
            <a:headEnd/>
            <a:tailEnd/>
          </a:ln>
        </p:spPr>
        <p:txBody>
          <a:bodyPr/>
          <a:lstStyle/>
          <a:p>
            <a:endParaRPr lang="en-US"/>
          </a:p>
        </p:txBody>
      </p:sp>
      <p:sp>
        <p:nvSpPr>
          <p:cNvPr id="80144" name="Line 272"/>
          <p:cNvSpPr>
            <a:spLocks noChangeShapeType="1"/>
          </p:cNvSpPr>
          <p:nvPr/>
        </p:nvSpPr>
        <p:spPr bwMode="auto">
          <a:xfrm>
            <a:off x="3614738" y="1227138"/>
            <a:ext cx="41275" cy="0"/>
          </a:xfrm>
          <a:prstGeom prst="line">
            <a:avLst/>
          </a:prstGeom>
          <a:noFill/>
          <a:ln w="7938" cap="sq">
            <a:solidFill>
              <a:srgbClr val="010101"/>
            </a:solidFill>
            <a:miter lim="800000"/>
            <a:headEnd/>
            <a:tailEnd/>
          </a:ln>
        </p:spPr>
        <p:txBody>
          <a:bodyPr/>
          <a:lstStyle/>
          <a:p>
            <a:endParaRPr lang="en-US"/>
          </a:p>
        </p:txBody>
      </p:sp>
      <p:sp>
        <p:nvSpPr>
          <p:cNvPr id="80145" name="Line 273"/>
          <p:cNvSpPr>
            <a:spLocks noChangeShapeType="1"/>
          </p:cNvSpPr>
          <p:nvPr/>
        </p:nvSpPr>
        <p:spPr bwMode="auto">
          <a:xfrm>
            <a:off x="3614738" y="1123950"/>
            <a:ext cx="41275" cy="0"/>
          </a:xfrm>
          <a:prstGeom prst="line">
            <a:avLst/>
          </a:prstGeom>
          <a:noFill/>
          <a:ln w="7938" cap="sq">
            <a:solidFill>
              <a:srgbClr val="010101"/>
            </a:solidFill>
            <a:miter lim="800000"/>
            <a:headEnd/>
            <a:tailEnd/>
          </a:ln>
        </p:spPr>
        <p:txBody>
          <a:bodyPr/>
          <a:lstStyle/>
          <a:p>
            <a:endParaRPr lang="en-US"/>
          </a:p>
        </p:txBody>
      </p:sp>
      <p:sp>
        <p:nvSpPr>
          <p:cNvPr id="80146" name="Line 274"/>
          <p:cNvSpPr>
            <a:spLocks noChangeShapeType="1"/>
          </p:cNvSpPr>
          <p:nvPr/>
        </p:nvSpPr>
        <p:spPr bwMode="auto">
          <a:xfrm>
            <a:off x="3614738" y="1023938"/>
            <a:ext cx="80962" cy="0"/>
          </a:xfrm>
          <a:prstGeom prst="line">
            <a:avLst/>
          </a:prstGeom>
          <a:noFill/>
          <a:ln w="7938" cap="sq">
            <a:solidFill>
              <a:srgbClr val="010101"/>
            </a:solidFill>
            <a:miter lim="800000"/>
            <a:headEnd/>
            <a:tailEnd/>
          </a:ln>
        </p:spPr>
        <p:txBody>
          <a:bodyPr/>
          <a:lstStyle/>
          <a:p>
            <a:endParaRPr lang="en-US"/>
          </a:p>
        </p:txBody>
      </p:sp>
      <p:sp>
        <p:nvSpPr>
          <p:cNvPr id="80147" name="Rectangle 275"/>
          <p:cNvSpPr>
            <a:spLocks noChangeArrowheads="1"/>
          </p:cNvSpPr>
          <p:nvPr/>
        </p:nvSpPr>
        <p:spPr bwMode="auto">
          <a:xfrm>
            <a:off x="3540125" y="5781675"/>
            <a:ext cx="63500" cy="106363"/>
          </a:xfrm>
          <a:prstGeom prst="rect">
            <a:avLst/>
          </a:prstGeom>
          <a:noFill/>
          <a:ln w="9525">
            <a:noFill/>
            <a:miter lim="800000"/>
            <a:headEnd/>
            <a:tailEnd/>
          </a:ln>
        </p:spPr>
        <p:txBody>
          <a:bodyPr wrap="none" lIns="0" tIns="0" rIns="0" bIns="0">
            <a:spAutoFit/>
          </a:bodyPr>
          <a:lstStyle/>
          <a:p>
            <a:r>
              <a:rPr lang="en-US" sz="700" b="1">
                <a:latin typeface="Verdana" pitchFamily="34" charset="0"/>
              </a:rPr>
              <a:t>0</a:t>
            </a:r>
            <a:endParaRPr lang="en-US"/>
          </a:p>
        </p:txBody>
      </p:sp>
      <p:sp>
        <p:nvSpPr>
          <p:cNvPr id="80148" name="Rectangle 276"/>
          <p:cNvSpPr>
            <a:spLocks noChangeArrowheads="1"/>
          </p:cNvSpPr>
          <p:nvPr/>
        </p:nvSpPr>
        <p:spPr bwMode="auto">
          <a:xfrm>
            <a:off x="3540125" y="5270500"/>
            <a:ext cx="63500" cy="106363"/>
          </a:xfrm>
          <a:prstGeom prst="rect">
            <a:avLst/>
          </a:prstGeom>
          <a:noFill/>
          <a:ln w="9525">
            <a:noFill/>
            <a:miter lim="800000"/>
            <a:headEnd/>
            <a:tailEnd/>
          </a:ln>
        </p:spPr>
        <p:txBody>
          <a:bodyPr wrap="none" lIns="0" tIns="0" rIns="0" bIns="0">
            <a:spAutoFit/>
          </a:bodyPr>
          <a:lstStyle/>
          <a:p>
            <a:r>
              <a:rPr lang="en-US" sz="700" b="1">
                <a:latin typeface="Verdana" pitchFamily="34" charset="0"/>
              </a:rPr>
              <a:t>5</a:t>
            </a:r>
            <a:endParaRPr lang="en-US"/>
          </a:p>
        </p:txBody>
      </p:sp>
      <p:sp>
        <p:nvSpPr>
          <p:cNvPr id="80149" name="Rectangle 277"/>
          <p:cNvSpPr>
            <a:spLocks noChangeArrowheads="1"/>
          </p:cNvSpPr>
          <p:nvPr/>
        </p:nvSpPr>
        <p:spPr bwMode="auto">
          <a:xfrm>
            <a:off x="3490913" y="4759325"/>
            <a:ext cx="63500" cy="106363"/>
          </a:xfrm>
          <a:prstGeom prst="rect">
            <a:avLst/>
          </a:prstGeom>
          <a:noFill/>
          <a:ln w="9525">
            <a:noFill/>
            <a:miter lim="800000"/>
            <a:headEnd/>
            <a:tailEnd/>
          </a:ln>
        </p:spPr>
        <p:txBody>
          <a:bodyPr wrap="none" lIns="0" tIns="0" rIns="0" bIns="0">
            <a:spAutoFit/>
          </a:bodyPr>
          <a:lstStyle/>
          <a:p>
            <a:r>
              <a:rPr lang="en-US" sz="700" b="1">
                <a:latin typeface="Verdana" pitchFamily="34" charset="0"/>
              </a:rPr>
              <a:t>1</a:t>
            </a:r>
            <a:endParaRPr lang="en-US"/>
          </a:p>
        </p:txBody>
      </p:sp>
      <p:sp>
        <p:nvSpPr>
          <p:cNvPr id="80150" name="Rectangle 278"/>
          <p:cNvSpPr>
            <a:spLocks noChangeArrowheads="1"/>
          </p:cNvSpPr>
          <p:nvPr/>
        </p:nvSpPr>
        <p:spPr bwMode="auto">
          <a:xfrm>
            <a:off x="3552825" y="4759325"/>
            <a:ext cx="63500" cy="106363"/>
          </a:xfrm>
          <a:prstGeom prst="rect">
            <a:avLst/>
          </a:prstGeom>
          <a:noFill/>
          <a:ln w="9525">
            <a:noFill/>
            <a:miter lim="800000"/>
            <a:headEnd/>
            <a:tailEnd/>
          </a:ln>
        </p:spPr>
        <p:txBody>
          <a:bodyPr wrap="none" lIns="0" tIns="0" rIns="0" bIns="0">
            <a:spAutoFit/>
          </a:bodyPr>
          <a:lstStyle/>
          <a:p>
            <a:r>
              <a:rPr lang="en-US" sz="700" b="1">
                <a:latin typeface="Verdana" pitchFamily="34" charset="0"/>
              </a:rPr>
              <a:t>0</a:t>
            </a:r>
            <a:endParaRPr lang="en-US"/>
          </a:p>
        </p:txBody>
      </p:sp>
      <p:sp>
        <p:nvSpPr>
          <p:cNvPr id="80151" name="Rectangle 279"/>
          <p:cNvSpPr>
            <a:spLocks noChangeArrowheads="1"/>
          </p:cNvSpPr>
          <p:nvPr/>
        </p:nvSpPr>
        <p:spPr bwMode="auto">
          <a:xfrm>
            <a:off x="3490913" y="4248150"/>
            <a:ext cx="63500" cy="106363"/>
          </a:xfrm>
          <a:prstGeom prst="rect">
            <a:avLst/>
          </a:prstGeom>
          <a:noFill/>
          <a:ln w="9525">
            <a:noFill/>
            <a:miter lim="800000"/>
            <a:headEnd/>
            <a:tailEnd/>
          </a:ln>
        </p:spPr>
        <p:txBody>
          <a:bodyPr wrap="none" lIns="0" tIns="0" rIns="0" bIns="0">
            <a:spAutoFit/>
          </a:bodyPr>
          <a:lstStyle/>
          <a:p>
            <a:r>
              <a:rPr lang="en-US" sz="700" b="1">
                <a:latin typeface="Verdana" pitchFamily="34" charset="0"/>
              </a:rPr>
              <a:t>1</a:t>
            </a:r>
            <a:endParaRPr lang="en-US"/>
          </a:p>
        </p:txBody>
      </p:sp>
      <p:sp>
        <p:nvSpPr>
          <p:cNvPr id="80152" name="Rectangle 280"/>
          <p:cNvSpPr>
            <a:spLocks noChangeArrowheads="1"/>
          </p:cNvSpPr>
          <p:nvPr/>
        </p:nvSpPr>
        <p:spPr bwMode="auto">
          <a:xfrm>
            <a:off x="3552825" y="4248150"/>
            <a:ext cx="63500" cy="106363"/>
          </a:xfrm>
          <a:prstGeom prst="rect">
            <a:avLst/>
          </a:prstGeom>
          <a:noFill/>
          <a:ln w="9525">
            <a:noFill/>
            <a:miter lim="800000"/>
            <a:headEnd/>
            <a:tailEnd/>
          </a:ln>
        </p:spPr>
        <p:txBody>
          <a:bodyPr wrap="none" lIns="0" tIns="0" rIns="0" bIns="0">
            <a:spAutoFit/>
          </a:bodyPr>
          <a:lstStyle/>
          <a:p>
            <a:r>
              <a:rPr lang="en-US" sz="700" b="1">
                <a:latin typeface="Verdana" pitchFamily="34" charset="0"/>
              </a:rPr>
              <a:t>5</a:t>
            </a:r>
            <a:endParaRPr lang="en-US"/>
          </a:p>
        </p:txBody>
      </p:sp>
      <p:sp>
        <p:nvSpPr>
          <p:cNvPr id="80153" name="Rectangle 281"/>
          <p:cNvSpPr>
            <a:spLocks noChangeArrowheads="1"/>
          </p:cNvSpPr>
          <p:nvPr/>
        </p:nvSpPr>
        <p:spPr bwMode="auto">
          <a:xfrm>
            <a:off x="3541713" y="2501900"/>
            <a:ext cx="63500" cy="106363"/>
          </a:xfrm>
          <a:prstGeom prst="rect">
            <a:avLst/>
          </a:prstGeom>
          <a:noFill/>
          <a:ln w="9525">
            <a:noFill/>
            <a:miter lim="800000"/>
            <a:headEnd/>
            <a:tailEnd/>
          </a:ln>
        </p:spPr>
        <p:txBody>
          <a:bodyPr wrap="none" lIns="0" tIns="0" rIns="0" bIns="0">
            <a:spAutoFit/>
          </a:bodyPr>
          <a:lstStyle/>
          <a:p>
            <a:r>
              <a:rPr lang="en-US" sz="700" b="1">
                <a:latin typeface="Verdana" pitchFamily="34" charset="0"/>
              </a:rPr>
              <a:t>0</a:t>
            </a:r>
            <a:endParaRPr lang="en-US"/>
          </a:p>
        </p:txBody>
      </p:sp>
      <p:sp>
        <p:nvSpPr>
          <p:cNvPr id="80154" name="Rectangle 282"/>
          <p:cNvSpPr>
            <a:spLocks noChangeArrowheads="1"/>
          </p:cNvSpPr>
          <p:nvPr/>
        </p:nvSpPr>
        <p:spPr bwMode="auto">
          <a:xfrm>
            <a:off x="3541713" y="1990725"/>
            <a:ext cx="63500" cy="106363"/>
          </a:xfrm>
          <a:prstGeom prst="rect">
            <a:avLst/>
          </a:prstGeom>
          <a:noFill/>
          <a:ln w="9525">
            <a:noFill/>
            <a:miter lim="800000"/>
            <a:headEnd/>
            <a:tailEnd/>
          </a:ln>
        </p:spPr>
        <p:txBody>
          <a:bodyPr wrap="none" lIns="0" tIns="0" rIns="0" bIns="0">
            <a:spAutoFit/>
          </a:bodyPr>
          <a:lstStyle/>
          <a:p>
            <a:r>
              <a:rPr lang="en-US" sz="700" b="1">
                <a:latin typeface="Verdana" pitchFamily="34" charset="0"/>
              </a:rPr>
              <a:t>5</a:t>
            </a:r>
            <a:endParaRPr lang="en-US"/>
          </a:p>
        </p:txBody>
      </p:sp>
      <p:sp>
        <p:nvSpPr>
          <p:cNvPr id="80155" name="Rectangle 283"/>
          <p:cNvSpPr>
            <a:spLocks noChangeArrowheads="1"/>
          </p:cNvSpPr>
          <p:nvPr/>
        </p:nvSpPr>
        <p:spPr bwMode="auto">
          <a:xfrm>
            <a:off x="3490913" y="1479550"/>
            <a:ext cx="63500" cy="106363"/>
          </a:xfrm>
          <a:prstGeom prst="rect">
            <a:avLst/>
          </a:prstGeom>
          <a:noFill/>
          <a:ln w="9525">
            <a:noFill/>
            <a:miter lim="800000"/>
            <a:headEnd/>
            <a:tailEnd/>
          </a:ln>
        </p:spPr>
        <p:txBody>
          <a:bodyPr wrap="none" lIns="0" tIns="0" rIns="0" bIns="0">
            <a:spAutoFit/>
          </a:bodyPr>
          <a:lstStyle/>
          <a:p>
            <a:r>
              <a:rPr lang="en-US" sz="700" b="1">
                <a:latin typeface="Verdana" pitchFamily="34" charset="0"/>
              </a:rPr>
              <a:t>1</a:t>
            </a:r>
            <a:endParaRPr lang="en-US"/>
          </a:p>
        </p:txBody>
      </p:sp>
      <p:sp>
        <p:nvSpPr>
          <p:cNvPr id="80156" name="Rectangle 284"/>
          <p:cNvSpPr>
            <a:spLocks noChangeArrowheads="1"/>
          </p:cNvSpPr>
          <p:nvPr/>
        </p:nvSpPr>
        <p:spPr bwMode="auto">
          <a:xfrm>
            <a:off x="3554413" y="1479550"/>
            <a:ext cx="63500" cy="106363"/>
          </a:xfrm>
          <a:prstGeom prst="rect">
            <a:avLst/>
          </a:prstGeom>
          <a:noFill/>
          <a:ln w="9525">
            <a:noFill/>
            <a:miter lim="800000"/>
            <a:headEnd/>
            <a:tailEnd/>
          </a:ln>
        </p:spPr>
        <p:txBody>
          <a:bodyPr wrap="none" lIns="0" tIns="0" rIns="0" bIns="0">
            <a:spAutoFit/>
          </a:bodyPr>
          <a:lstStyle/>
          <a:p>
            <a:r>
              <a:rPr lang="en-US" sz="700" b="1">
                <a:latin typeface="Verdana" pitchFamily="34" charset="0"/>
              </a:rPr>
              <a:t>0</a:t>
            </a:r>
            <a:endParaRPr lang="en-US"/>
          </a:p>
        </p:txBody>
      </p:sp>
      <p:sp>
        <p:nvSpPr>
          <p:cNvPr id="80157" name="Rectangle 285"/>
          <p:cNvSpPr>
            <a:spLocks noChangeArrowheads="1"/>
          </p:cNvSpPr>
          <p:nvPr/>
        </p:nvSpPr>
        <p:spPr bwMode="auto">
          <a:xfrm>
            <a:off x="3490913" y="969963"/>
            <a:ext cx="63500" cy="106362"/>
          </a:xfrm>
          <a:prstGeom prst="rect">
            <a:avLst/>
          </a:prstGeom>
          <a:noFill/>
          <a:ln w="9525">
            <a:noFill/>
            <a:miter lim="800000"/>
            <a:headEnd/>
            <a:tailEnd/>
          </a:ln>
        </p:spPr>
        <p:txBody>
          <a:bodyPr wrap="none" lIns="0" tIns="0" rIns="0" bIns="0">
            <a:spAutoFit/>
          </a:bodyPr>
          <a:lstStyle/>
          <a:p>
            <a:r>
              <a:rPr lang="en-US" sz="700" b="1">
                <a:latin typeface="Verdana" pitchFamily="34" charset="0"/>
              </a:rPr>
              <a:t>1</a:t>
            </a:r>
            <a:endParaRPr lang="en-US"/>
          </a:p>
        </p:txBody>
      </p:sp>
      <p:sp>
        <p:nvSpPr>
          <p:cNvPr id="80158" name="Rectangle 286"/>
          <p:cNvSpPr>
            <a:spLocks noChangeArrowheads="1"/>
          </p:cNvSpPr>
          <p:nvPr/>
        </p:nvSpPr>
        <p:spPr bwMode="auto">
          <a:xfrm>
            <a:off x="3554413" y="969963"/>
            <a:ext cx="63500" cy="106362"/>
          </a:xfrm>
          <a:prstGeom prst="rect">
            <a:avLst/>
          </a:prstGeom>
          <a:noFill/>
          <a:ln w="9525">
            <a:noFill/>
            <a:miter lim="800000"/>
            <a:headEnd/>
            <a:tailEnd/>
          </a:ln>
        </p:spPr>
        <p:txBody>
          <a:bodyPr wrap="none" lIns="0" tIns="0" rIns="0" bIns="0">
            <a:spAutoFit/>
          </a:bodyPr>
          <a:lstStyle/>
          <a:p>
            <a:r>
              <a:rPr lang="en-US" sz="700" b="1">
                <a:latin typeface="Verdana" pitchFamily="34" charset="0"/>
              </a:rPr>
              <a:t>5</a:t>
            </a:r>
            <a:endParaRPr lang="en-US"/>
          </a:p>
        </p:txBody>
      </p:sp>
      <p:sp>
        <p:nvSpPr>
          <p:cNvPr id="80159" name="Rectangle 287"/>
          <p:cNvSpPr>
            <a:spLocks noChangeArrowheads="1"/>
          </p:cNvSpPr>
          <p:nvPr/>
        </p:nvSpPr>
        <p:spPr bwMode="auto">
          <a:xfrm>
            <a:off x="4476750" y="5984875"/>
            <a:ext cx="457200" cy="122238"/>
          </a:xfrm>
          <a:prstGeom prst="rect">
            <a:avLst/>
          </a:prstGeom>
          <a:noFill/>
          <a:ln w="9525">
            <a:noFill/>
            <a:miter lim="800000"/>
            <a:headEnd/>
            <a:tailEnd/>
          </a:ln>
        </p:spPr>
        <p:txBody>
          <a:bodyPr wrap="none" lIns="0" tIns="0" rIns="0" bIns="0">
            <a:spAutoFit/>
          </a:bodyPr>
          <a:lstStyle/>
          <a:p>
            <a:r>
              <a:rPr lang="en-US" sz="800" b="1">
                <a:latin typeface="Verdana" pitchFamily="34" charset="0"/>
              </a:rPr>
              <a:t>(wt. %)</a:t>
            </a:r>
            <a:endParaRPr lang="en-US"/>
          </a:p>
        </p:txBody>
      </p:sp>
      <p:sp>
        <p:nvSpPr>
          <p:cNvPr id="80160" name="Line 288"/>
          <p:cNvSpPr>
            <a:spLocks noChangeShapeType="1"/>
          </p:cNvSpPr>
          <p:nvPr/>
        </p:nvSpPr>
        <p:spPr bwMode="auto">
          <a:xfrm>
            <a:off x="3614738" y="919163"/>
            <a:ext cx="1636712" cy="0"/>
          </a:xfrm>
          <a:prstGeom prst="line">
            <a:avLst/>
          </a:prstGeom>
          <a:noFill/>
          <a:ln w="7938" cap="sq">
            <a:solidFill>
              <a:srgbClr val="010101"/>
            </a:solidFill>
            <a:miter lim="800000"/>
            <a:headEnd/>
            <a:tailEnd/>
          </a:ln>
        </p:spPr>
        <p:txBody>
          <a:bodyPr/>
          <a:lstStyle/>
          <a:p>
            <a:endParaRPr lang="en-US"/>
          </a:p>
        </p:txBody>
      </p:sp>
      <p:sp>
        <p:nvSpPr>
          <p:cNvPr id="80161" name="Line 289"/>
          <p:cNvSpPr>
            <a:spLocks noChangeShapeType="1"/>
          </p:cNvSpPr>
          <p:nvPr/>
        </p:nvSpPr>
        <p:spPr bwMode="auto">
          <a:xfrm>
            <a:off x="4541838" y="927100"/>
            <a:ext cx="0" cy="4902200"/>
          </a:xfrm>
          <a:prstGeom prst="line">
            <a:avLst/>
          </a:prstGeom>
          <a:noFill/>
          <a:ln w="15875">
            <a:solidFill>
              <a:srgbClr val="B6B8BA"/>
            </a:solidFill>
            <a:miter lim="800000"/>
            <a:headEnd/>
            <a:tailEnd/>
          </a:ln>
        </p:spPr>
        <p:txBody>
          <a:bodyPr/>
          <a:lstStyle/>
          <a:p>
            <a:endParaRPr lang="en-US"/>
          </a:p>
        </p:txBody>
      </p:sp>
      <p:sp>
        <p:nvSpPr>
          <p:cNvPr id="80162" name="Line 290"/>
          <p:cNvSpPr>
            <a:spLocks noChangeShapeType="1"/>
          </p:cNvSpPr>
          <p:nvPr/>
        </p:nvSpPr>
        <p:spPr bwMode="auto">
          <a:xfrm>
            <a:off x="4233863" y="933450"/>
            <a:ext cx="0" cy="4902200"/>
          </a:xfrm>
          <a:prstGeom prst="line">
            <a:avLst/>
          </a:prstGeom>
          <a:noFill/>
          <a:ln w="15875">
            <a:solidFill>
              <a:srgbClr val="B6B8BA"/>
            </a:solidFill>
            <a:miter lim="800000"/>
            <a:headEnd/>
            <a:tailEnd/>
          </a:ln>
        </p:spPr>
        <p:txBody>
          <a:bodyPr/>
          <a:lstStyle/>
          <a:p>
            <a:endParaRPr lang="en-US"/>
          </a:p>
        </p:txBody>
      </p:sp>
      <p:sp>
        <p:nvSpPr>
          <p:cNvPr id="80163" name="Rectangle 291"/>
          <p:cNvSpPr>
            <a:spLocks noChangeArrowheads="1"/>
          </p:cNvSpPr>
          <p:nvPr/>
        </p:nvSpPr>
        <p:spPr bwMode="auto">
          <a:xfrm>
            <a:off x="3763963" y="977900"/>
            <a:ext cx="573087" cy="168275"/>
          </a:xfrm>
          <a:prstGeom prst="rect">
            <a:avLst/>
          </a:prstGeom>
          <a:noFill/>
          <a:ln w="9525">
            <a:noFill/>
            <a:miter lim="800000"/>
            <a:headEnd/>
            <a:tailEnd/>
          </a:ln>
        </p:spPr>
        <p:txBody>
          <a:bodyPr wrap="none" lIns="0" tIns="0" rIns="0" bIns="0">
            <a:spAutoFit/>
          </a:bodyPr>
          <a:lstStyle/>
          <a:p>
            <a:r>
              <a:rPr lang="en-US" sz="1100" b="1">
                <a:latin typeface="Verdana" pitchFamily="34" charset="0"/>
              </a:rPr>
              <a:t>High-Ti</a:t>
            </a:r>
            <a:endParaRPr lang="en-US"/>
          </a:p>
        </p:txBody>
      </p:sp>
      <p:sp>
        <p:nvSpPr>
          <p:cNvPr id="80164" name="Rectangle 292"/>
          <p:cNvSpPr>
            <a:spLocks noChangeArrowheads="1"/>
          </p:cNvSpPr>
          <p:nvPr/>
        </p:nvSpPr>
        <p:spPr bwMode="auto">
          <a:xfrm>
            <a:off x="3735388" y="2589213"/>
            <a:ext cx="1260475" cy="168275"/>
          </a:xfrm>
          <a:prstGeom prst="rect">
            <a:avLst/>
          </a:prstGeom>
          <a:noFill/>
          <a:ln w="9525">
            <a:noFill/>
            <a:miter lim="800000"/>
            <a:headEnd/>
            <a:tailEnd/>
          </a:ln>
        </p:spPr>
        <p:txBody>
          <a:bodyPr wrap="none" lIns="0" tIns="0" rIns="0" bIns="0">
            <a:spAutoFit/>
          </a:bodyPr>
          <a:lstStyle/>
          <a:p>
            <a:r>
              <a:rPr lang="en-US" sz="1100" b="1">
                <a:latin typeface="Verdana" pitchFamily="34" charset="0"/>
              </a:rPr>
              <a:t>depleted Low-Ti</a:t>
            </a:r>
            <a:endParaRPr lang="en-US"/>
          </a:p>
        </p:txBody>
      </p:sp>
      <p:sp>
        <p:nvSpPr>
          <p:cNvPr id="80165" name="Rectangle 293"/>
          <p:cNvSpPr>
            <a:spLocks noChangeArrowheads="1"/>
          </p:cNvSpPr>
          <p:nvPr/>
        </p:nvSpPr>
        <p:spPr bwMode="auto">
          <a:xfrm>
            <a:off x="3719513" y="4257675"/>
            <a:ext cx="1260475" cy="168275"/>
          </a:xfrm>
          <a:prstGeom prst="rect">
            <a:avLst/>
          </a:prstGeom>
          <a:noFill/>
          <a:ln w="9525">
            <a:noFill/>
            <a:miter lim="800000"/>
            <a:headEnd/>
            <a:tailEnd/>
          </a:ln>
        </p:spPr>
        <p:txBody>
          <a:bodyPr wrap="none" lIns="0" tIns="0" rIns="0" bIns="0">
            <a:spAutoFit/>
          </a:bodyPr>
          <a:lstStyle/>
          <a:p>
            <a:r>
              <a:rPr lang="en-US" sz="1100" b="1">
                <a:latin typeface="Verdana" pitchFamily="34" charset="0"/>
              </a:rPr>
              <a:t>enriched Low-Ti</a:t>
            </a:r>
            <a:endParaRPr lang="en-US"/>
          </a:p>
        </p:txBody>
      </p:sp>
      <p:sp>
        <p:nvSpPr>
          <p:cNvPr id="80166" name="Rectangle 294"/>
          <p:cNvSpPr>
            <a:spLocks noChangeArrowheads="1"/>
          </p:cNvSpPr>
          <p:nvPr/>
        </p:nvSpPr>
        <p:spPr bwMode="auto">
          <a:xfrm>
            <a:off x="4030663" y="1782763"/>
            <a:ext cx="0" cy="0"/>
          </a:xfrm>
          <a:prstGeom prst="rect">
            <a:avLst/>
          </a:prstGeom>
          <a:noFill/>
          <a:ln w="9525">
            <a:noFill/>
            <a:miter lim="800000"/>
            <a:headEnd/>
            <a:tailEnd/>
          </a:ln>
        </p:spPr>
        <p:txBody>
          <a:bodyPr wrap="none" lIns="0" tIns="0" rIns="0" bIns="0">
            <a:spAutoFit/>
          </a:bodyPr>
          <a:lstStyle/>
          <a:p>
            <a:r>
              <a:rPr lang="en-US" b="1" i="1">
                <a:latin typeface="Verdana" pitchFamily="34" charset="0"/>
              </a:rPr>
              <a:t>Basalt</a:t>
            </a:r>
            <a:endParaRPr lang="en-US"/>
          </a:p>
        </p:txBody>
      </p:sp>
      <p:sp>
        <p:nvSpPr>
          <p:cNvPr id="80167" name="Rectangle 295"/>
          <p:cNvSpPr>
            <a:spLocks noChangeArrowheads="1"/>
          </p:cNvSpPr>
          <p:nvPr/>
        </p:nvSpPr>
        <p:spPr bwMode="auto">
          <a:xfrm>
            <a:off x="4383088" y="1825625"/>
            <a:ext cx="0" cy="0"/>
          </a:xfrm>
          <a:prstGeom prst="rect">
            <a:avLst/>
          </a:prstGeom>
          <a:noFill/>
          <a:ln w="9525">
            <a:noFill/>
            <a:miter lim="800000"/>
            <a:headEnd/>
            <a:tailEnd/>
          </a:ln>
        </p:spPr>
        <p:txBody>
          <a:bodyPr wrap="none" lIns="0" tIns="0" rIns="0" bIns="0">
            <a:spAutoFit/>
          </a:bodyPr>
          <a:lstStyle/>
          <a:p>
            <a:r>
              <a:rPr lang="en-US" b="1" i="1">
                <a:latin typeface="Verdana" pitchFamily="34" charset="0"/>
              </a:rPr>
              <a:t>Basaltic</a:t>
            </a:r>
            <a:endParaRPr lang="en-US"/>
          </a:p>
        </p:txBody>
      </p:sp>
      <p:sp>
        <p:nvSpPr>
          <p:cNvPr id="80168" name="Rectangle 296"/>
          <p:cNvSpPr>
            <a:spLocks noChangeArrowheads="1"/>
          </p:cNvSpPr>
          <p:nvPr/>
        </p:nvSpPr>
        <p:spPr bwMode="auto">
          <a:xfrm>
            <a:off x="4508500" y="1849438"/>
            <a:ext cx="0" cy="0"/>
          </a:xfrm>
          <a:prstGeom prst="rect">
            <a:avLst/>
          </a:prstGeom>
          <a:noFill/>
          <a:ln w="9525">
            <a:noFill/>
            <a:miter lim="800000"/>
            <a:headEnd/>
            <a:tailEnd/>
          </a:ln>
        </p:spPr>
        <p:txBody>
          <a:bodyPr wrap="none" lIns="0" tIns="0" rIns="0" bIns="0">
            <a:spAutoFit/>
          </a:bodyPr>
          <a:lstStyle/>
          <a:p>
            <a:r>
              <a:rPr lang="en-US" b="1" i="1">
                <a:latin typeface="Verdana" pitchFamily="34" charset="0"/>
              </a:rPr>
              <a:t>andesite</a:t>
            </a:r>
            <a:endParaRPr lang="en-US"/>
          </a:p>
        </p:txBody>
      </p:sp>
      <p:sp>
        <p:nvSpPr>
          <p:cNvPr id="80169" name="Rectangle 297"/>
          <p:cNvSpPr>
            <a:spLocks noChangeArrowheads="1"/>
          </p:cNvSpPr>
          <p:nvPr/>
        </p:nvSpPr>
        <p:spPr bwMode="auto">
          <a:xfrm>
            <a:off x="4765675" y="1873250"/>
            <a:ext cx="0" cy="0"/>
          </a:xfrm>
          <a:prstGeom prst="rect">
            <a:avLst/>
          </a:prstGeom>
          <a:noFill/>
          <a:ln w="9525">
            <a:noFill/>
            <a:miter lim="800000"/>
            <a:headEnd/>
            <a:tailEnd/>
          </a:ln>
        </p:spPr>
        <p:txBody>
          <a:bodyPr wrap="none" lIns="0" tIns="0" rIns="0" bIns="0">
            <a:spAutoFit/>
          </a:bodyPr>
          <a:lstStyle/>
          <a:p>
            <a:r>
              <a:rPr lang="en-US" b="1" i="1">
                <a:latin typeface="Verdana" pitchFamily="34" charset="0"/>
              </a:rPr>
              <a:t>Andesite</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a:xfrm>
            <a:off x="0" y="6350"/>
            <a:ext cx="9144000" cy="1143000"/>
          </a:xfrm>
        </p:spPr>
        <p:txBody>
          <a:bodyPr/>
          <a:lstStyle/>
          <a:p>
            <a:r>
              <a:rPr lang="en-US" sz="3200" smtClean="0">
                <a:latin typeface="Times New Roman" pitchFamily="18" charset="0"/>
                <a:cs typeface="Times New Roman" pitchFamily="18" charset="0"/>
              </a:rPr>
              <a:t>Another Consequence of Subduction:</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Injecting Crustal Material into the Mantle</a:t>
            </a:r>
          </a:p>
        </p:txBody>
      </p:sp>
      <p:pic>
        <p:nvPicPr>
          <p:cNvPr id="81922" name="Picture 3"/>
          <p:cNvPicPr>
            <a:picLocks noChangeAspect="1"/>
          </p:cNvPicPr>
          <p:nvPr/>
        </p:nvPicPr>
        <p:blipFill>
          <a:blip r:embed="rId3"/>
          <a:srcRect/>
          <a:stretch>
            <a:fillRect/>
          </a:stretch>
        </p:blipFill>
        <p:spPr bwMode="auto">
          <a:xfrm>
            <a:off x="0" y="1935163"/>
            <a:ext cx="4406900" cy="3111500"/>
          </a:xfrm>
          <a:prstGeom prst="rect">
            <a:avLst/>
          </a:prstGeom>
          <a:noFill/>
          <a:ln w="9525">
            <a:noFill/>
            <a:miter lim="800000"/>
            <a:headEnd/>
            <a:tailEnd/>
          </a:ln>
        </p:spPr>
      </p:pic>
      <p:pic>
        <p:nvPicPr>
          <p:cNvPr id="81923" name="Picture 4"/>
          <p:cNvPicPr>
            <a:picLocks noChangeAspect="1"/>
          </p:cNvPicPr>
          <p:nvPr/>
        </p:nvPicPr>
        <p:blipFill>
          <a:blip r:embed="rId4"/>
          <a:srcRect/>
          <a:stretch>
            <a:fillRect/>
          </a:stretch>
        </p:blipFill>
        <p:spPr bwMode="auto">
          <a:xfrm>
            <a:off x="4918075" y="1292225"/>
            <a:ext cx="4132263" cy="2870200"/>
          </a:xfrm>
          <a:prstGeom prst="rect">
            <a:avLst/>
          </a:prstGeom>
          <a:noFill/>
          <a:ln w="9525">
            <a:noFill/>
            <a:miter lim="800000"/>
            <a:headEnd/>
            <a:tailEnd/>
          </a:ln>
        </p:spPr>
      </p:pic>
      <p:pic>
        <p:nvPicPr>
          <p:cNvPr id="81924" name="Picture 5"/>
          <p:cNvPicPr>
            <a:picLocks noChangeAspect="1"/>
          </p:cNvPicPr>
          <p:nvPr/>
        </p:nvPicPr>
        <p:blipFill>
          <a:blip r:embed="rId5"/>
          <a:srcRect/>
          <a:stretch>
            <a:fillRect/>
          </a:stretch>
        </p:blipFill>
        <p:spPr bwMode="auto">
          <a:xfrm>
            <a:off x="5097463" y="4289425"/>
            <a:ext cx="3789362" cy="2568575"/>
          </a:xfrm>
          <a:prstGeom prst="rect">
            <a:avLst/>
          </a:prstGeom>
          <a:noFill/>
          <a:ln w="9525">
            <a:noFill/>
            <a:miter lim="800000"/>
            <a:headEnd/>
            <a:tailEnd/>
          </a:ln>
        </p:spPr>
      </p:pic>
      <p:sp>
        <p:nvSpPr>
          <p:cNvPr id="81925" name="TextBox 6"/>
          <p:cNvSpPr txBox="1">
            <a:spLocks noChangeArrowheads="1"/>
          </p:cNvSpPr>
          <p:nvPr/>
        </p:nvSpPr>
        <p:spPr bwMode="auto">
          <a:xfrm>
            <a:off x="609600" y="4941888"/>
            <a:ext cx="3600450" cy="368300"/>
          </a:xfrm>
          <a:prstGeom prst="rect">
            <a:avLst/>
          </a:prstGeom>
          <a:noFill/>
          <a:ln w="9525">
            <a:noFill/>
            <a:miter lim="800000"/>
            <a:headEnd/>
            <a:tailEnd/>
          </a:ln>
        </p:spPr>
        <p:txBody>
          <a:bodyPr wrap="none">
            <a:spAutoFit/>
          </a:bodyPr>
          <a:lstStyle/>
          <a:p>
            <a:pPr defTabSz="457200"/>
            <a:r>
              <a:rPr lang="en-US">
                <a:latin typeface="Times New Roman" pitchFamily="18" charset="0"/>
                <a:cs typeface="Times New Roman" pitchFamily="18" charset="0"/>
              </a:rPr>
              <a:t>Shirey and Richardson, Science 2011</a:t>
            </a:r>
          </a:p>
        </p:txBody>
      </p:sp>
      <p:sp>
        <p:nvSpPr>
          <p:cNvPr id="81926" name="TextBox 7"/>
          <p:cNvSpPr txBox="1">
            <a:spLocks noChangeArrowheads="1"/>
          </p:cNvSpPr>
          <p:nvPr/>
        </p:nvSpPr>
        <p:spPr bwMode="auto">
          <a:xfrm>
            <a:off x="703263" y="1565275"/>
            <a:ext cx="3395662" cy="369888"/>
          </a:xfrm>
          <a:prstGeom prst="rect">
            <a:avLst/>
          </a:prstGeom>
          <a:noFill/>
          <a:ln w="9525">
            <a:noFill/>
            <a:miter lim="800000"/>
            <a:headEnd/>
            <a:tailEnd/>
          </a:ln>
        </p:spPr>
        <p:txBody>
          <a:bodyPr wrap="none">
            <a:spAutoFit/>
          </a:bodyPr>
          <a:lstStyle/>
          <a:p>
            <a:pPr defTabSz="457200"/>
            <a:r>
              <a:rPr lang="en-US">
                <a:latin typeface="Times New Roman" pitchFamily="18" charset="0"/>
                <a:cs typeface="Times New Roman" pitchFamily="18" charset="0"/>
              </a:rPr>
              <a:t>Preservation of Eclogitic Diamond</a:t>
            </a:r>
          </a:p>
        </p:txBody>
      </p:sp>
      <p:sp>
        <p:nvSpPr>
          <p:cNvPr id="81927" name="TextBox 8"/>
          <p:cNvSpPr txBox="1">
            <a:spLocks noChangeArrowheads="1"/>
          </p:cNvSpPr>
          <p:nvPr/>
        </p:nvSpPr>
        <p:spPr bwMode="auto">
          <a:xfrm>
            <a:off x="7099300" y="1417638"/>
            <a:ext cx="1787525" cy="1200150"/>
          </a:xfrm>
          <a:prstGeom prst="rect">
            <a:avLst/>
          </a:prstGeom>
          <a:noFill/>
          <a:ln w="9525">
            <a:noFill/>
            <a:miter lim="800000"/>
            <a:headEnd/>
            <a:tailEnd/>
          </a:ln>
        </p:spPr>
        <p:txBody>
          <a:bodyPr>
            <a:spAutoFit/>
          </a:bodyPr>
          <a:lstStyle/>
          <a:p>
            <a:pPr defTabSz="457200"/>
            <a:r>
              <a:rPr lang="en-US">
                <a:latin typeface="Times New Roman" pitchFamily="18" charset="0"/>
                <a:cs typeface="Times New Roman" pitchFamily="18" charset="0"/>
              </a:rPr>
              <a:t>Diamond inclusion sulfide sulfur isotopic composition</a:t>
            </a:r>
          </a:p>
        </p:txBody>
      </p:sp>
      <p:sp>
        <p:nvSpPr>
          <p:cNvPr id="81928" name="TextBox 9"/>
          <p:cNvSpPr txBox="1">
            <a:spLocks noChangeArrowheads="1"/>
          </p:cNvSpPr>
          <p:nvPr/>
        </p:nvSpPr>
        <p:spPr bwMode="auto">
          <a:xfrm>
            <a:off x="7099300" y="4533900"/>
            <a:ext cx="1598613" cy="523875"/>
          </a:xfrm>
          <a:prstGeom prst="rect">
            <a:avLst/>
          </a:prstGeom>
          <a:noFill/>
          <a:ln w="9525">
            <a:noFill/>
            <a:miter lim="800000"/>
            <a:headEnd/>
            <a:tailEnd/>
          </a:ln>
        </p:spPr>
        <p:txBody>
          <a:bodyPr wrap="none">
            <a:spAutoFit/>
          </a:bodyPr>
          <a:lstStyle/>
          <a:p>
            <a:pPr defTabSz="457200"/>
            <a:r>
              <a:rPr lang="en-US" sz="1400">
                <a:latin typeface="Times New Roman" pitchFamily="18" charset="0"/>
                <a:cs typeface="Times New Roman" pitchFamily="18" charset="0"/>
              </a:rPr>
              <a:t>Blue Triangles</a:t>
            </a:r>
          </a:p>
          <a:p>
            <a:pPr defTabSz="457200"/>
            <a:r>
              <a:rPr lang="en-US" sz="1400">
                <a:latin typeface="Times New Roman" pitchFamily="18" charset="0"/>
                <a:cs typeface="Times New Roman" pitchFamily="18" charset="0"/>
              </a:rPr>
              <a:t>Archean Sediments</a:t>
            </a:r>
          </a:p>
        </p:txBody>
      </p:sp>
      <p:sp>
        <p:nvSpPr>
          <p:cNvPr id="81929" name="TextBox 10"/>
          <p:cNvSpPr txBox="1">
            <a:spLocks noChangeArrowheads="1"/>
          </p:cNvSpPr>
          <p:nvPr/>
        </p:nvSpPr>
        <p:spPr bwMode="auto">
          <a:xfrm>
            <a:off x="7343775" y="5824538"/>
            <a:ext cx="1955800" cy="522287"/>
          </a:xfrm>
          <a:prstGeom prst="rect">
            <a:avLst/>
          </a:prstGeom>
          <a:solidFill>
            <a:schemeClr val="bg1"/>
          </a:solidFill>
          <a:ln w="9525">
            <a:noFill/>
            <a:miter lim="800000"/>
            <a:headEnd/>
            <a:tailEnd/>
          </a:ln>
        </p:spPr>
        <p:txBody>
          <a:bodyPr wrap="none">
            <a:spAutoFit/>
          </a:bodyPr>
          <a:lstStyle/>
          <a:p>
            <a:pPr defTabSz="457200"/>
            <a:r>
              <a:rPr lang="en-US" sz="1400">
                <a:latin typeface="Times New Roman" pitchFamily="18" charset="0"/>
                <a:cs typeface="Times New Roman" pitchFamily="18" charset="0"/>
              </a:rPr>
              <a:t>Green Diamonds</a:t>
            </a:r>
          </a:p>
          <a:p>
            <a:pPr defTabSz="457200"/>
            <a:r>
              <a:rPr lang="en-US" sz="1400">
                <a:latin typeface="Times New Roman" pitchFamily="18" charset="0"/>
                <a:cs typeface="Times New Roman" pitchFamily="18" charset="0"/>
              </a:rPr>
              <a:t>Post-Archean Sediments</a:t>
            </a:r>
          </a:p>
        </p:txBody>
      </p:sp>
      <p:sp>
        <p:nvSpPr>
          <p:cNvPr id="81930" name="TextBox 12"/>
          <p:cNvSpPr txBox="1">
            <a:spLocks noChangeArrowheads="1"/>
          </p:cNvSpPr>
          <p:nvPr/>
        </p:nvSpPr>
        <p:spPr bwMode="auto">
          <a:xfrm>
            <a:off x="2344738" y="5965825"/>
            <a:ext cx="2890837" cy="369888"/>
          </a:xfrm>
          <a:prstGeom prst="rect">
            <a:avLst/>
          </a:prstGeom>
          <a:noFill/>
          <a:ln w="9525">
            <a:noFill/>
            <a:miter lim="800000"/>
            <a:headEnd/>
            <a:tailEnd/>
          </a:ln>
        </p:spPr>
        <p:txBody>
          <a:bodyPr wrap="none">
            <a:spAutoFit/>
          </a:bodyPr>
          <a:lstStyle/>
          <a:p>
            <a:pPr defTabSz="457200"/>
            <a:r>
              <a:rPr lang="en-US">
                <a:latin typeface="Times New Roman" pitchFamily="18" charset="0"/>
                <a:cs typeface="Times New Roman" pitchFamily="18" charset="0"/>
              </a:rPr>
              <a:t>Farquhar et al., Science 2002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idx="4294967295"/>
          </p:nvPr>
        </p:nvSpPr>
        <p:spPr>
          <a:xfrm>
            <a:off x="0" y="0"/>
            <a:ext cx="9144000" cy="1447800"/>
          </a:xfrm>
        </p:spPr>
        <p:txBody>
          <a:bodyPr/>
          <a:lstStyle/>
          <a:p>
            <a:r>
              <a:rPr lang="en-US" sz="3200" smtClean="0">
                <a:solidFill>
                  <a:srgbClr val="000000"/>
                </a:solidFill>
                <a:latin typeface="Times New Roman" pitchFamily="18" charset="0"/>
                <a:cs typeface="Times New Roman" pitchFamily="18" charset="0"/>
              </a:rPr>
              <a:t>Eclogites in the Mantle</a:t>
            </a:r>
            <a:br>
              <a:rPr lang="en-US" sz="3200" smtClean="0">
                <a:solidFill>
                  <a:srgbClr val="000000"/>
                </a:solidFill>
                <a:latin typeface="Times New Roman" pitchFamily="18" charset="0"/>
                <a:cs typeface="Times New Roman" pitchFamily="18" charset="0"/>
              </a:rPr>
            </a:br>
            <a:r>
              <a:rPr lang="en-US" sz="3200" smtClean="0">
                <a:solidFill>
                  <a:srgbClr val="000000"/>
                </a:solidFill>
                <a:latin typeface="Times New Roman" pitchFamily="18" charset="0"/>
                <a:cs typeface="Times New Roman" pitchFamily="18" charset="0"/>
              </a:rPr>
              <a:t>The Start of Subduction, or the Start of Preservation?</a:t>
            </a:r>
          </a:p>
        </p:txBody>
      </p:sp>
      <p:pic>
        <p:nvPicPr>
          <p:cNvPr id="83970" name="Picture 4"/>
          <p:cNvPicPr>
            <a:picLocks noGrp="1" noChangeAspect="1" noChangeArrowheads="1"/>
          </p:cNvPicPr>
          <p:nvPr>
            <p:ph idx="4294967295"/>
          </p:nvPr>
        </p:nvPicPr>
        <p:blipFill>
          <a:blip r:embed="rId3"/>
          <a:srcRect/>
          <a:stretch>
            <a:fillRect/>
          </a:stretch>
        </p:blipFill>
        <p:spPr>
          <a:xfrm>
            <a:off x="477838" y="2209800"/>
            <a:ext cx="4452937" cy="3132138"/>
          </a:xfrm>
        </p:spPr>
      </p:pic>
      <p:pic>
        <p:nvPicPr>
          <p:cNvPr id="83971" name="Picture 3"/>
          <p:cNvPicPr>
            <a:picLocks noChangeAspect="1" noChangeArrowheads="1"/>
          </p:cNvPicPr>
          <p:nvPr/>
        </p:nvPicPr>
        <p:blipFill>
          <a:blip r:embed="rId4"/>
          <a:srcRect/>
          <a:stretch>
            <a:fillRect/>
          </a:stretch>
        </p:blipFill>
        <p:spPr bwMode="auto">
          <a:xfrm>
            <a:off x="5280025" y="2209800"/>
            <a:ext cx="3616325" cy="4067175"/>
          </a:xfrm>
          <a:prstGeom prst="rect">
            <a:avLst/>
          </a:prstGeom>
          <a:noFill/>
          <a:ln w="9525">
            <a:noFill/>
            <a:miter lim="800000"/>
            <a:headEnd/>
            <a:tailEnd/>
          </a:ln>
        </p:spPr>
      </p:pic>
      <p:sp>
        <p:nvSpPr>
          <p:cNvPr id="83972" name="TextBox 1"/>
          <p:cNvSpPr txBox="1">
            <a:spLocks noChangeArrowheads="1"/>
          </p:cNvSpPr>
          <p:nvPr/>
        </p:nvSpPr>
        <p:spPr bwMode="auto">
          <a:xfrm>
            <a:off x="477838" y="6415088"/>
            <a:ext cx="2014537" cy="306387"/>
          </a:xfrm>
          <a:prstGeom prst="rect">
            <a:avLst/>
          </a:prstGeom>
          <a:noFill/>
          <a:ln w="9525">
            <a:noFill/>
            <a:miter lim="800000"/>
            <a:headEnd/>
            <a:tailEnd/>
          </a:ln>
        </p:spPr>
        <p:txBody>
          <a:bodyPr wrap="none">
            <a:spAutoFit/>
          </a:bodyPr>
          <a:lstStyle/>
          <a:p>
            <a:pPr defTabSz="457200"/>
            <a:r>
              <a:rPr lang="en-US" sz="1400">
                <a:latin typeface="Times New Roman" pitchFamily="18" charset="0"/>
                <a:cs typeface="Times New Roman" pitchFamily="18" charset="0"/>
              </a:rPr>
              <a:t>Carlson et al., RoG, 2005</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p:cNvPicPr>
          <p:nvPr/>
        </p:nvPicPr>
        <p:blipFill>
          <a:blip r:embed="rId3"/>
          <a:srcRect/>
          <a:stretch>
            <a:fillRect/>
          </a:stretch>
        </p:blipFill>
        <p:spPr bwMode="auto">
          <a:xfrm>
            <a:off x="128588" y="2647950"/>
            <a:ext cx="4543425" cy="3208338"/>
          </a:xfrm>
          <a:prstGeom prst="rect">
            <a:avLst/>
          </a:prstGeom>
          <a:noFill/>
          <a:ln w="9525">
            <a:noFill/>
            <a:miter lim="800000"/>
            <a:headEnd/>
            <a:tailEnd/>
          </a:ln>
        </p:spPr>
      </p:pic>
      <p:pic>
        <p:nvPicPr>
          <p:cNvPr id="86018" name="Picture 3"/>
          <p:cNvPicPr>
            <a:picLocks noChangeAspect="1"/>
          </p:cNvPicPr>
          <p:nvPr/>
        </p:nvPicPr>
        <p:blipFill>
          <a:blip r:embed="rId4"/>
          <a:srcRect/>
          <a:stretch>
            <a:fillRect/>
          </a:stretch>
        </p:blipFill>
        <p:spPr bwMode="auto">
          <a:xfrm>
            <a:off x="5008563" y="771525"/>
            <a:ext cx="4135437" cy="5973763"/>
          </a:xfrm>
          <a:prstGeom prst="rect">
            <a:avLst/>
          </a:prstGeom>
          <a:noFill/>
          <a:ln w="9525">
            <a:noFill/>
            <a:miter lim="800000"/>
            <a:headEnd/>
            <a:tailEnd/>
          </a:ln>
        </p:spPr>
      </p:pic>
      <p:sp>
        <p:nvSpPr>
          <p:cNvPr id="86019" name="TextBox 4"/>
          <p:cNvSpPr txBox="1">
            <a:spLocks noChangeArrowheads="1"/>
          </p:cNvSpPr>
          <p:nvPr/>
        </p:nvSpPr>
        <p:spPr bwMode="auto">
          <a:xfrm>
            <a:off x="782638" y="5856288"/>
            <a:ext cx="3617912" cy="368300"/>
          </a:xfrm>
          <a:prstGeom prst="rect">
            <a:avLst/>
          </a:prstGeom>
          <a:noFill/>
          <a:ln w="9525">
            <a:noFill/>
            <a:miter lim="800000"/>
            <a:headEnd/>
            <a:tailEnd/>
          </a:ln>
        </p:spPr>
        <p:txBody>
          <a:bodyPr wrap="none">
            <a:spAutoFit/>
          </a:bodyPr>
          <a:lstStyle/>
          <a:p>
            <a:pPr defTabSz="457200"/>
            <a:r>
              <a:rPr lang="en-US">
                <a:latin typeface="Calibri" pitchFamily="34" charset="0"/>
              </a:rPr>
              <a:t>0.5   1.0   1.5   2.0   2.5   3.0   3.5   4.0</a:t>
            </a:r>
          </a:p>
        </p:txBody>
      </p:sp>
      <p:sp>
        <p:nvSpPr>
          <p:cNvPr id="86020" name="TextBox 5"/>
          <p:cNvSpPr txBox="1">
            <a:spLocks noChangeArrowheads="1"/>
          </p:cNvSpPr>
          <p:nvPr/>
        </p:nvSpPr>
        <p:spPr bwMode="auto">
          <a:xfrm>
            <a:off x="0" y="36513"/>
            <a:ext cx="4894263" cy="2309812"/>
          </a:xfrm>
          <a:prstGeom prst="rect">
            <a:avLst/>
          </a:prstGeom>
          <a:noFill/>
          <a:ln w="9525">
            <a:noFill/>
            <a:miter lim="800000"/>
            <a:headEnd/>
            <a:tailEnd/>
          </a:ln>
        </p:spPr>
        <p:txBody>
          <a:bodyPr>
            <a:spAutoFit/>
          </a:bodyPr>
          <a:lstStyle/>
          <a:p>
            <a:pPr defTabSz="457200"/>
            <a:r>
              <a:rPr lang="en-US" sz="2400">
                <a:latin typeface="Times New Roman" pitchFamily="18" charset="0"/>
                <a:cs typeface="Times New Roman" pitchFamily="18" charset="0"/>
              </a:rPr>
              <a:t>Re-Os model ages for many peridotite xenoliths from the subcontinental lithospheric mantle provide age peaks near 2.9 Ga.  Mantle lithosphere cool enough and thick enough to retain the evidence of subduction?</a:t>
            </a:r>
          </a:p>
        </p:txBody>
      </p:sp>
      <p:sp>
        <p:nvSpPr>
          <p:cNvPr id="86021" name="TextBox 6"/>
          <p:cNvSpPr txBox="1">
            <a:spLocks noChangeArrowheads="1"/>
          </p:cNvSpPr>
          <p:nvPr/>
        </p:nvSpPr>
        <p:spPr bwMode="auto">
          <a:xfrm>
            <a:off x="911225" y="6472238"/>
            <a:ext cx="3078163" cy="369887"/>
          </a:xfrm>
          <a:prstGeom prst="rect">
            <a:avLst/>
          </a:prstGeom>
          <a:noFill/>
          <a:ln w="9525">
            <a:noFill/>
            <a:miter lim="800000"/>
            <a:headEnd/>
            <a:tailEnd/>
          </a:ln>
        </p:spPr>
        <p:txBody>
          <a:bodyPr wrap="none">
            <a:spAutoFit/>
          </a:bodyPr>
          <a:lstStyle/>
          <a:p>
            <a:pPr defTabSz="457200"/>
            <a:r>
              <a:rPr lang="en-US">
                <a:latin typeface="Times New Roman" pitchFamily="18" charset="0"/>
                <a:cs typeface="Times New Roman" pitchFamily="18" charset="0"/>
              </a:rPr>
              <a:t>Pearson &amp;Wittig, ToG, in press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5" name="Group 7"/>
          <p:cNvGrpSpPr>
            <a:grpSpLocks/>
          </p:cNvGrpSpPr>
          <p:nvPr/>
        </p:nvGrpSpPr>
        <p:grpSpPr bwMode="auto">
          <a:xfrm>
            <a:off x="1881188" y="1655763"/>
            <a:ext cx="5257800" cy="5019675"/>
            <a:chOff x="1881421" y="1329760"/>
            <a:chExt cx="5257800" cy="5019675"/>
          </a:xfrm>
        </p:grpSpPr>
        <p:pic>
          <p:nvPicPr>
            <p:cNvPr id="88067" name="Picture 15" descr="PandaIsochron.tiff                                             00149DA1Macintosh HD                   B75E31B5:"/>
            <p:cNvPicPr>
              <a:picLocks noChangeAspect="1" noChangeArrowheads="1"/>
            </p:cNvPicPr>
            <p:nvPr/>
          </p:nvPicPr>
          <p:blipFill>
            <a:blip r:embed="rId3"/>
            <a:srcRect/>
            <a:stretch>
              <a:fillRect/>
            </a:stretch>
          </p:blipFill>
          <p:spPr bwMode="auto">
            <a:xfrm>
              <a:off x="1881421" y="1329760"/>
              <a:ext cx="5105400" cy="4551363"/>
            </a:xfrm>
            <a:prstGeom prst="rect">
              <a:avLst/>
            </a:prstGeom>
            <a:noFill/>
            <a:ln w="9525">
              <a:noFill/>
              <a:miter lim="800000"/>
              <a:headEnd/>
              <a:tailEnd/>
            </a:ln>
          </p:spPr>
        </p:pic>
        <p:sp>
          <p:nvSpPr>
            <p:cNvPr id="88068" name="TextBox 7"/>
            <p:cNvSpPr txBox="1">
              <a:spLocks noChangeArrowheads="1"/>
            </p:cNvSpPr>
            <p:nvPr/>
          </p:nvSpPr>
          <p:spPr bwMode="auto">
            <a:xfrm>
              <a:off x="3253021" y="2015560"/>
              <a:ext cx="1900238" cy="738188"/>
            </a:xfrm>
            <a:prstGeom prst="rect">
              <a:avLst/>
            </a:prstGeom>
            <a:noFill/>
            <a:ln w="9525">
              <a:noFill/>
              <a:miter lim="800000"/>
              <a:headEnd/>
              <a:tailEnd/>
            </a:ln>
          </p:spPr>
          <p:txBody>
            <a:bodyPr wrap="none">
              <a:spAutoFit/>
            </a:bodyPr>
            <a:lstStyle/>
            <a:p>
              <a:pPr defTabSz="457200"/>
              <a:r>
                <a:rPr lang="en-US" sz="1400">
                  <a:solidFill>
                    <a:srgbClr val="FF0000"/>
                  </a:solidFill>
                  <a:latin typeface="Times" pitchFamily="18" charset="0"/>
                  <a:ea typeface="MS PGothic" pitchFamily="34" charset="-128"/>
                </a:rPr>
                <a:t>Diamond Inclusion Age</a:t>
              </a:r>
            </a:p>
            <a:p>
              <a:pPr defTabSz="457200"/>
              <a:r>
                <a:rPr lang="en-US" sz="1400">
                  <a:solidFill>
                    <a:srgbClr val="FF0000"/>
                  </a:solidFill>
                  <a:latin typeface="Times" pitchFamily="18" charset="0"/>
                  <a:ea typeface="MS PGothic" pitchFamily="34" charset="-128"/>
                </a:rPr>
                <a:t>3.52 ± 0.17 Ga</a:t>
              </a:r>
            </a:p>
            <a:p>
              <a:pPr defTabSz="457200"/>
              <a:r>
                <a:rPr lang="en-US" sz="1400">
                  <a:solidFill>
                    <a:srgbClr val="FF0000"/>
                  </a:solidFill>
                  <a:latin typeface="Symbol" pitchFamily="18" charset="2"/>
                  <a:ea typeface="MS PGothic" pitchFamily="34" charset="-128"/>
                  <a:cs typeface="Symbol" pitchFamily="18" charset="2"/>
                </a:rPr>
                <a:t>g</a:t>
              </a:r>
              <a:r>
                <a:rPr lang="en-US" sz="1400" baseline="-25000">
                  <a:solidFill>
                    <a:srgbClr val="FF0000"/>
                  </a:solidFill>
                  <a:latin typeface="Times" pitchFamily="18" charset="0"/>
                </a:rPr>
                <a:t>Os</a:t>
              </a:r>
              <a:r>
                <a:rPr lang="en-US" sz="1400">
                  <a:solidFill>
                    <a:srgbClr val="FF0000"/>
                  </a:solidFill>
                  <a:latin typeface="Times" pitchFamily="18" charset="0"/>
                </a:rPr>
                <a:t> = +6</a:t>
              </a:r>
            </a:p>
          </p:txBody>
        </p:sp>
        <p:cxnSp>
          <p:nvCxnSpPr>
            <p:cNvPr id="88069" name="Straight Connector 9"/>
            <p:cNvCxnSpPr>
              <a:cxnSpLocks noChangeShapeType="1"/>
            </p:cNvCxnSpPr>
            <p:nvPr/>
          </p:nvCxnSpPr>
          <p:spPr bwMode="auto">
            <a:xfrm rot="10800000" flipV="1">
              <a:off x="3024421" y="1405960"/>
              <a:ext cx="3429000" cy="2209800"/>
            </a:xfrm>
            <a:prstGeom prst="line">
              <a:avLst/>
            </a:prstGeom>
            <a:noFill/>
            <a:ln w="28575">
              <a:solidFill>
                <a:srgbClr val="FF0000"/>
              </a:solidFill>
              <a:round/>
              <a:headEnd/>
              <a:tailEnd/>
            </a:ln>
          </p:spPr>
        </p:cxnSp>
        <p:sp>
          <p:nvSpPr>
            <p:cNvPr id="88070" name="TextBox 24"/>
            <p:cNvSpPr txBox="1">
              <a:spLocks noChangeArrowheads="1"/>
            </p:cNvSpPr>
            <p:nvPr/>
          </p:nvSpPr>
          <p:spPr bwMode="auto">
            <a:xfrm>
              <a:off x="2110021" y="5825560"/>
              <a:ext cx="5029200" cy="523875"/>
            </a:xfrm>
            <a:prstGeom prst="rect">
              <a:avLst/>
            </a:prstGeom>
            <a:noFill/>
            <a:ln w="9525">
              <a:noFill/>
              <a:miter lim="800000"/>
              <a:headEnd/>
              <a:tailEnd/>
            </a:ln>
          </p:spPr>
          <p:txBody>
            <a:bodyPr>
              <a:spAutoFit/>
            </a:bodyPr>
            <a:lstStyle/>
            <a:p>
              <a:pPr defTabSz="457200"/>
              <a:r>
                <a:rPr lang="en-US" sz="1400">
                  <a:latin typeface="Times" pitchFamily="18" charset="0"/>
                  <a:ea typeface="MS PGothic" pitchFamily="34" charset="-128"/>
                </a:rPr>
                <a:t>Panda (Slave Craton, Canada) diamond inclusions and harzburgite xenoliths (Westerlund et al., CMP, 2006)</a:t>
              </a:r>
            </a:p>
          </p:txBody>
        </p:sp>
      </p:grpSp>
      <p:sp>
        <p:nvSpPr>
          <p:cNvPr id="88066" name="TextBox 6"/>
          <p:cNvSpPr txBox="1">
            <a:spLocks noChangeArrowheads="1"/>
          </p:cNvSpPr>
          <p:nvPr/>
        </p:nvSpPr>
        <p:spPr bwMode="auto">
          <a:xfrm>
            <a:off x="0" y="115888"/>
            <a:ext cx="9144000" cy="1384300"/>
          </a:xfrm>
          <a:prstGeom prst="rect">
            <a:avLst/>
          </a:prstGeom>
          <a:noFill/>
          <a:ln w="9525">
            <a:noFill/>
            <a:miter lim="800000"/>
            <a:headEnd/>
            <a:tailEnd/>
          </a:ln>
        </p:spPr>
        <p:txBody>
          <a:bodyPr>
            <a:spAutoFit/>
          </a:bodyPr>
          <a:lstStyle/>
          <a:p>
            <a:pPr algn="ctr" defTabSz="457200"/>
            <a:r>
              <a:rPr lang="en-US" sz="2400">
                <a:latin typeface="Times New Roman" pitchFamily="18" charset="0"/>
                <a:cs typeface="Times New Roman" pitchFamily="18" charset="0"/>
              </a:rPr>
              <a:t>Diamond Inclusions from the Panda (Slave Craton) Kimberlite:</a:t>
            </a:r>
          </a:p>
          <a:p>
            <a:pPr algn="ctr" defTabSz="457200"/>
            <a:endParaRPr lang="en-US" sz="2400">
              <a:latin typeface="Times New Roman" pitchFamily="18" charset="0"/>
              <a:cs typeface="Times New Roman" pitchFamily="18" charset="0"/>
            </a:endParaRPr>
          </a:p>
          <a:p>
            <a:pPr algn="ctr" defTabSz="457200"/>
            <a:r>
              <a:rPr lang="en-US">
                <a:latin typeface="Times New Roman" pitchFamily="18" charset="0"/>
                <a:cs typeface="Times New Roman" pitchFamily="18" charset="0"/>
              </a:rPr>
              <a:t> A 3.5 Ga Re-Os age and a high initial </a:t>
            </a:r>
            <a:r>
              <a:rPr lang="en-US" baseline="30000">
                <a:latin typeface="Times New Roman" pitchFamily="18" charset="0"/>
                <a:cs typeface="Times New Roman" pitchFamily="18" charset="0"/>
              </a:rPr>
              <a:t>187</a:t>
            </a:r>
            <a:r>
              <a:rPr lang="en-US">
                <a:latin typeface="Times New Roman" pitchFamily="18" charset="0"/>
                <a:cs typeface="Times New Roman" pitchFamily="18" charset="0"/>
              </a:rPr>
              <a:t>Os/</a:t>
            </a:r>
            <a:r>
              <a:rPr lang="en-US" baseline="30000">
                <a:latin typeface="Times New Roman" pitchFamily="18" charset="0"/>
                <a:cs typeface="Times New Roman" pitchFamily="18" charset="0"/>
              </a:rPr>
              <a:t>188</a:t>
            </a:r>
            <a:r>
              <a:rPr lang="en-US">
                <a:latin typeface="Times New Roman" pitchFamily="18" charset="0"/>
                <a:cs typeface="Times New Roman" pitchFamily="18" charset="0"/>
              </a:rPr>
              <a:t>Os suggestive of formation from a crustal component with high Re/Os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ChangeArrowheads="1"/>
          </p:cNvSpPr>
          <p:nvPr/>
        </p:nvSpPr>
        <p:spPr bwMode="auto">
          <a:xfrm>
            <a:off x="228600" y="304800"/>
            <a:ext cx="8839200" cy="6254750"/>
          </a:xfrm>
          <a:prstGeom prst="rect">
            <a:avLst/>
          </a:prstGeom>
          <a:noFill/>
          <a:ln w="9525">
            <a:noFill/>
            <a:miter lim="800000"/>
            <a:headEnd/>
            <a:tailEnd/>
          </a:ln>
        </p:spPr>
        <p:txBody>
          <a:bodyPr lIns="92075" tIns="46038" rIns="92075" bIns="46038">
            <a:spAutoFit/>
          </a:bodyPr>
          <a:lstStyle/>
          <a:p>
            <a:pPr eaLnBrk="0" hangingPunct="0">
              <a:spcAft>
                <a:spcPct val="100000"/>
              </a:spcAft>
            </a:pPr>
            <a:r>
              <a:rPr lang="en-US" sz="3600">
                <a:latin typeface="Calibri" pitchFamily="34" charset="0"/>
                <a:cs typeface="Calibri" pitchFamily="34" charset="0"/>
              </a:rPr>
              <a:t>Why such disparate continental growth rates?</a:t>
            </a:r>
          </a:p>
          <a:p>
            <a:pPr eaLnBrk="0" hangingPunct="0">
              <a:spcAft>
                <a:spcPct val="80000"/>
              </a:spcAft>
              <a:buFontTx/>
              <a:buChar char="•"/>
            </a:pPr>
            <a:r>
              <a:rPr lang="en-US">
                <a:latin typeface="Calibri" pitchFamily="34" charset="0"/>
              </a:rPr>
              <a:t> </a:t>
            </a:r>
            <a:r>
              <a:rPr lang="en-US" sz="2000">
                <a:latin typeface="Calibri" pitchFamily="34" charset="0"/>
              </a:rPr>
              <a:t>Differing views </a:t>
            </a:r>
            <a:r>
              <a:rPr lang="en-US" sz="2000">
                <a:latin typeface="Calibri" pitchFamily="34" charset="0"/>
                <a:cs typeface="Calibri" pitchFamily="34" charset="0"/>
              </a:rPr>
              <a:t>whether present continental age distribution is a growth or preservation record?</a:t>
            </a:r>
          </a:p>
          <a:p>
            <a:pPr eaLnBrk="0" hangingPunct="0">
              <a:spcAft>
                <a:spcPct val="80000"/>
              </a:spcAft>
              <a:buFontTx/>
              <a:buChar char="•"/>
            </a:pPr>
            <a:r>
              <a:rPr lang="en-US" sz="2000">
                <a:latin typeface="Calibri" pitchFamily="34" charset="0"/>
                <a:cs typeface="Calibri" pitchFamily="34" charset="0"/>
              </a:rPr>
              <a:t> Differing views of origin and evolution of plate tectonics</a:t>
            </a:r>
          </a:p>
          <a:p>
            <a:pPr eaLnBrk="0" hangingPunct="0">
              <a:spcAft>
                <a:spcPct val="80000"/>
              </a:spcAft>
              <a:buFontTx/>
              <a:buChar char="•"/>
            </a:pPr>
            <a:r>
              <a:rPr lang="en-US" sz="2000">
                <a:latin typeface="Calibri" pitchFamily="34" charset="0"/>
                <a:cs typeface="Calibri" pitchFamily="34" charset="0"/>
              </a:rPr>
              <a:t> Changing estimates of relative rates of arc magmatism and subduction erosion  (0.1-1 km</a:t>
            </a:r>
            <a:r>
              <a:rPr lang="en-US" sz="2000" baseline="30000">
                <a:latin typeface="Calibri" pitchFamily="34" charset="0"/>
                <a:cs typeface="Calibri" pitchFamily="34" charset="0"/>
              </a:rPr>
              <a:t>3</a:t>
            </a:r>
            <a:r>
              <a:rPr lang="en-US" sz="2000">
                <a:latin typeface="Calibri" pitchFamily="34" charset="0"/>
                <a:cs typeface="Calibri" pitchFamily="34" charset="0"/>
              </a:rPr>
              <a:t>/yr in 80s; currently</a:t>
            </a:r>
            <a:r>
              <a:rPr lang="en-US" sz="2000">
                <a:latin typeface="Calibri" pitchFamily="34" charset="0"/>
              </a:rPr>
              <a:t> ~3-5 km</a:t>
            </a:r>
            <a:r>
              <a:rPr lang="en-US" sz="2000" baseline="30000">
                <a:latin typeface="Calibri" pitchFamily="34" charset="0"/>
              </a:rPr>
              <a:t>3</a:t>
            </a:r>
            <a:r>
              <a:rPr lang="en-US" sz="2000">
                <a:latin typeface="Calibri" pitchFamily="34" charset="0"/>
              </a:rPr>
              <a:t>/yr for both)</a:t>
            </a:r>
          </a:p>
          <a:p>
            <a:pPr eaLnBrk="0" hangingPunct="0">
              <a:spcAft>
                <a:spcPct val="80000"/>
              </a:spcAft>
              <a:buFontTx/>
              <a:buChar char="•"/>
            </a:pPr>
            <a:r>
              <a:rPr lang="en-US" sz="2000">
                <a:latin typeface="Calibri" pitchFamily="34" charset="0"/>
              </a:rPr>
              <a:t> Differing views on lessons from other terrestrial planets</a:t>
            </a:r>
          </a:p>
          <a:p>
            <a:pPr eaLnBrk="0" hangingPunct="0">
              <a:spcAft>
                <a:spcPct val="80000"/>
              </a:spcAft>
              <a:buFontTx/>
              <a:buChar char="•"/>
            </a:pPr>
            <a:r>
              <a:rPr lang="en-US" sz="2000">
                <a:latin typeface="Calibri" pitchFamily="34" charset="0"/>
              </a:rPr>
              <a:t> Differing views on importance of freeboard arguments</a:t>
            </a:r>
          </a:p>
          <a:p>
            <a:pPr eaLnBrk="0" hangingPunct="0">
              <a:spcAft>
                <a:spcPct val="80000"/>
              </a:spcAft>
              <a:buFontTx/>
              <a:buChar char="•"/>
            </a:pPr>
            <a:r>
              <a:rPr lang="en-US" sz="2000">
                <a:latin typeface="Calibri" pitchFamily="34" charset="0"/>
              </a:rPr>
              <a:t> Differing emphasis &amp; views of trace elements &amp; isotopes</a:t>
            </a:r>
          </a:p>
          <a:p>
            <a:pPr eaLnBrk="0" hangingPunct="0">
              <a:spcAft>
                <a:spcPct val="80000"/>
              </a:spcAft>
              <a:buFontTx/>
              <a:buChar char="•"/>
            </a:pPr>
            <a:r>
              <a:rPr lang="en-US" sz="2000">
                <a:latin typeface="Calibri" pitchFamily="34" charset="0"/>
              </a:rPr>
              <a:t> Knowledge of the composition of the lower continental crust is poor</a:t>
            </a:r>
          </a:p>
          <a:p>
            <a:pPr eaLnBrk="0" hangingPunct="0">
              <a:spcAft>
                <a:spcPct val="80000"/>
              </a:spcAft>
              <a:buFontTx/>
              <a:buChar char="•"/>
            </a:pPr>
            <a:r>
              <a:rPr lang="en-US" sz="2000">
                <a:latin typeface="Calibri" pitchFamily="34" charset="0"/>
              </a:rPr>
              <a:t> Estimates of the composition of the continental crusts reflects how the estimator think it forms and grows and v.v.</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685800" y="152400"/>
            <a:ext cx="7772400" cy="1143000"/>
          </a:xfrm>
        </p:spPr>
        <p:txBody>
          <a:bodyPr/>
          <a:lstStyle/>
          <a:p>
            <a:pPr eaLnBrk="1" hangingPunct="1"/>
            <a:r>
              <a:rPr lang="en-US" sz="3600" smtClean="0"/>
              <a:t>Discontinuous transitions</a:t>
            </a:r>
          </a:p>
        </p:txBody>
      </p:sp>
      <p:sp>
        <p:nvSpPr>
          <p:cNvPr id="22530" name="Line 3"/>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22531" name="Line 4"/>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22532" name="Text Box 5"/>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22533" name="Text Box 6"/>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22534" name="Text Box 7"/>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22535" name="Freeform 8"/>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22536" name="Text Box 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22537" name="Text Box 10"/>
          <p:cNvSpPr txBox="1">
            <a:spLocks noChangeArrowheads="1"/>
          </p:cNvSpPr>
          <p:nvPr/>
        </p:nvSpPr>
        <p:spPr bwMode="auto">
          <a:xfrm>
            <a:off x="3733800" y="3581400"/>
            <a:ext cx="1812925" cy="822325"/>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plate tectonic</a:t>
            </a:r>
          </a:p>
          <a:p>
            <a:r>
              <a:rPr lang="en-US">
                <a:solidFill>
                  <a:schemeClr val="hlink"/>
                </a:solidFill>
                <a:latin typeface="Calibri" pitchFamily="34" charset="0"/>
              </a:rPr>
              <a:t>convection</a:t>
            </a:r>
          </a:p>
        </p:txBody>
      </p:sp>
      <p:sp>
        <p:nvSpPr>
          <p:cNvPr id="22538" name="Text Box 11"/>
          <p:cNvSpPr txBox="1">
            <a:spLocks noChangeArrowheads="1"/>
          </p:cNvSpPr>
          <p:nvPr/>
        </p:nvSpPr>
        <p:spPr bwMode="auto">
          <a:xfrm>
            <a:off x="4800600" y="1524000"/>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22539" name="Freeform 12"/>
          <p:cNvSpPr>
            <a:spLocks/>
          </p:cNvSpPr>
          <p:nvPr/>
        </p:nvSpPr>
        <p:spPr bwMode="auto">
          <a:xfrm>
            <a:off x="6781800" y="1333500"/>
            <a:ext cx="1295400" cy="1790700"/>
          </a:xfrm>
          <a:custGeom>
            <a:avLst/>
            <a:gdLst>
              <a:gd name="T0" fmla="*/ 0 w 816"/>
              <a:gd name="T1" fmla="*/ 2147483647 h 1128"/>
              <a:gd name="T2" fmla="*/ 2147483647 w 816"/>
              <a:gd name="T3" fmla="*/ 2147483647 h 1128"/>
              <a:gd name="T4" fmla="*/ 2147483647 w 816"/>
              <a:gd name="T5" fmla="*/ 2147483647 h 1128"/>
              <a:gd name="T6" fmla="*/ 2147483647 w 816"/>
              <a:gd name="T7" fmla="*/ 2147483647 h 1128"/>
              <a:gd name="T8" fmla="*/ 0 60000 65536"/>
              <a:gd name="T9" fmla="*/ 0 60000 65536"/>
              <a:gd name="T10" fmla="*/ 0 60000 65536"/>
              <a:gd name="T11" fmla="*/ 0 60000 65536"/>
              <a:gd name="T12" fmla="*/ 0 w 816"/>
              <a:gd name="T13" fmla="*/ 0 h 1128"/>
              <a:gd name="T14" fmla="*/ 816 w 816"/>
              <a:gd name="T15" fmla="*/ 1128 h 1128"/>
            </a:gdLst>
            <a:ahLst/>
            <a:cxnLst>
              <a:cxn ang="T8">
                <a:pos x="T0" y="T1"/>
              </a:cxn>
              <a:cxn ang="T9">
                <a:pos x="T2" y="T3"/>
              </a:cxn>
              <a:cxn ang="T10">
                <a:pos x="T4" y="T5"/>
              </a:cxn>
              <a:cxn ang="T11">
                <a:pos x="T6" y="T7"/>
              </a:cxn>
            </a:cxnLst>
            <a:rect l="T12" t="T13" r="T14" b="T15"/>
            <a:pathLst>
              <a:path w="816" h="1128">
                <a:moveTo>
                  <a:pt x="0" y="1128"/>
                </a:moveTo>
                <a:cubicBezTo>
                  <a:pt x="72" y="732"/>
                  <a:pt x="144" y="336"/>
                  <a:pt x="240" y="168"/>
                </a:cubicBezTo>
                <a:cubicBezTo>
                  <a:pt x="336" y="0"/>
                  <a:pt x="480" y="72"/>
                  <a:pt x="576" y="120"/>
                </a:cubicBezTo>
                <a:cubicBezTo>
                  <a:pt x="672" y="168"/>
                  <a:pt x="744" y="312"/>
                  <a:pt x="816" y="456"/>
                </a:cubicBezTo>
              </a:path>
            </a:pathLst>
          </a:custGeom>
          <a:noFill/>
          <a:ln w="28575">
            <a:solidFill>
              <a:srgbClr val="FF0000"/>
            </a:solidFill>
            <a:round/>
            <a:headEnd/>
            <a:tailEnd/>
          </a:ln>
        </p:spPr>
        <p:txBody>
          <a:bodyPr wrap="none" anchor="ctr"/>
          <a:lstStyle/>
          <a:p>
            <a:endParaRPr lang="en-US"/>
          </a:p>
        </p:txBody>
      </p:sp>
      <p:sp>
        <p:nvSpPr>
          <p:cNvPr id="22540" name="Freeform 13"/>
          <p:cNvSpPr>
            <a:spLocks/>
          </p:cNvSpPr>
          <p:nvPr/>
        </p:nvSpPr>
        <p:spPr bwMode="auto">
          <a:xfrm>
            <a:off x="5562600" y="3670300"/>
            <a:ext cx="2362200" cy="444500"/>
          </a:xfrm>
          <a:custGeom>
            <a:avLst/>
            <a:gdLst>
              <a:gd name="T0" fmla="*/ 0 w 1488"/>
              <a:gd name="T1" fmla="*/ 2147483647 h 280"/>
              <a:gd name="T2" fmla="*/ 2147483647 w 1488"/>
              <a:gd name="T3" fmla="*/ 2147483647 h 280"/>
              <a:gd name="T4" fmla="*/ 2147483647 w 1488"/>
              <a:gd name="T5" fmla="*/ 2147483647 h 280"/>
              <a:gd name="T6" fmla="*/ 0 60000 65536"/>
              <a:gd name="T7" fmla="*/ 0 60000 65536"/>
              <a:gd name="T8" fmla="*/ 0 60000 65536"/>
              <a:gd name="T9" fmla="*/ 0 w 1488"/>
              <a:gd name="T10" fmla="*/ 0 h 280"/>
              <a:gd name="T11" fmla="*/ 1488 w 1488"/>
              <a:gd name="T12" fmla="*/ 280 h 280"/>
            </a:gdLst>
            <a:ahLst/>
            <a:cxnLst>
              <a:cxn ang="T6">
                <a:pos x="T0" y="T1"/>
              </a:cxn>
              <a:cxn ang="T7">
                <a:pos x="T2" y="T3"/>
              </a:cxn>
              <a:cxn ang="T8">
                <a:pos x="T4" y="T5"/>
              </a:cxn>
            </a:cxnLst>
            <a:rect l="T9" t="T10" r="T11" b="T12"/>
            <a:pathLst>
              <a:path w="1488" h="280">
                <a:moveTo>
                  <a:pt x="0" y="280"/>
                </a:moveTo>
                <a:cubicBezTo>
                  <a:pt x="332" y="180"/>
                  <a:pt x="664" y="80"/>
                  <a:pt x="912" y="40"/>
                </a:cubicBezTo>
                <a:cubicBezTo>
                  <a:pt x="1160" y="0"/>
                  <a:pt x="1324" y="20"/>
                  <a:pt x="1488" y="40"/>
                </a:cubicBezTo>
              </a:path>
            </a:pathLst>
          </a:custGeom>
          <a:noFill/>
          <a:ln w="28575">
            <a:solidFill>
              <a:schemeClr val="hlink"/>
            </a:solidFill>
            <a:round/>
            <a:headEnd/>
            <a:tailEnd/>
          </a:ln>
        </p:spPr>
        <p:txBody>
          <a:bodyPr wrap="none" anchor="ctr"/>
          <a:lstStyle/>
          <a:p>
            <a:endParaRPr lang="en-US"/>
          </a:p>
        </p:txBody>
      </p:sp>
      <p:sp>
        <p:nvSpPr>
          <p:cNvPr id="22541" name="Freeform 14"/>
          <p:cNvSpPr>
            <a:spLocks/>
          </p:cNvSpPr>
          <p:nvPr/>
        </p:nvSpPr>
        <p:spPr bwMode="auto">
          <a:xfrm>
            <a:off x="4419600" y="4267200"/>
            <a:ext cx="3505200" cy="685800"/>
          </a:xfrm>
          <a:custGeom>
            <a:avLst/>
            <a:gdLst>
              <a:gd name="T0" fmla="*/ 0 w 2208"/>
              <a:gd name="T1" fmla="*/ 2147483647 h 432"/>
              <a:gd name="T2" fmla="*/ 2147483647 w 2208"/>
              <a:gd name="T3" fmla="*/ 2147483647 h 432"/>
              <a:gd name="T4" fmla="*/ 2147483647 w 2208"/>
              <a:gd name="T5" fmla="*/ 0 h 432"/>
              <a:gd name="T6" fmla="*/ 0 60000 65536"/>
              <a:gd name="T7" fmla="*/ 0 60000 65536"/>
              <a:gd name="T8" fmla="*/ 0 60000 65536"/>
              <a:gd name="T9" fmla="*/ 0 w 2208"/>
              <a:gd name="T10" fmla="*/ 0 h 432"/>
              <a:gd name="T11" fmla="*/ 2208 w 2208"/>
              <a:gd name="T12" fmla="*/ 432 h 432"/>
            </a:gdLst>
            <a:ahLst/>
            <a:cxnLst>
              <a:cxn ang="T6">
                <a:pos x="T0" y="T1"/>
              </a:cxn>
              <a:cxn ang="T7">
                <a:pos x="T2" y="T3"/>
              </a:cxn>
              <a:cxn ang="T8">
                <a:pos x="T4" y="T5"/>
              </a:cxn>
            </a:cxnLst>
            <a:rect l="T9" t="T10" r="T11" b="T12"/>
            <a:pathLst>
              <a:path w="2208" h="432">
                <a:moveTo>
                  <a:pt x="0" y="432"/>
                </a:moveTo>
                <a:cubicBezTo>
                  <a:pt x="224" y="300"/>
                  <a:pt x="448" y="168"/>
                  <a:pt x="816" y="96"/>
                </a:cubicBezTo>
                <a:cubicBezTo>
                  <a:pt x="1184" y="24"/>
                  <a:pt x="1696" y="12"/>
                  <a:pt x="2208" y="0"/>
                </a:cubicBezTo>
              </a:path>
            </a:pathLst>
          </a:custGeom>
          <a:noFill/>
          <a:ln w="28575">
            <a:solidFill>
              <a:schemeClr val="folHlink"/>
            </a:solidFill>
            <a:round/>
            <a:headEnd/>
            <a:tailEnd/>
          </a:ln>
        </p:spPr>
        <p:txBody>
          <a:bodyPr wrap="none" anchor="ctr"/>
          <a:lstStyle/>
          <a:p>
            <a:endParaRPr lang="en-US"/>
          </a:p>
        </p:txBody>
      </p:sp>
      <p:sp>
        <p:nvSpPr>
          <p:cNvPr id="22542" name="Text Box 15"/>
          <p:cNvSpPr txBox="1">
            <a:spLocks noChangeArrowheads="1"/>
          </p:cNvSpPr>
          <p:nvPr/>
        </p:nvSpPr>
        <p:spPr bwMode="auto">
          <a:xfrm>
            <a:off x="2743200" y="4419600"/>
            <a:ext cx="1620838" cy="822325"/>
          </a:xfrm>
          <a:prstGeom prst="rect">
            <a:avLst/>
          </a:prstGeom>
          <a:noFill/>
          <a:ln w="9525">
            <a:noFill/>
            <a:miter lim="800000"/>
            <a:headEnd/>
            <a:tailEnd/>
          </a:ln>
        </p:spPr>
        <p:txBody>
          <a:bodyPr wrap="none">
            <a:spAutoFit/>
          </a:bodyPr>
          <a:lstStyle/>
          <a:p>
            <a:r>
              <a:rPr lang="en-US">
                <a:solidFill>
                  <a:schemeClr val="folHlink"/>
                </a:solidFill>
                <a:latin typeface="Calibri" pitchFamily="34" charset="0"/>
              </a:rPr>
              <a:t>stagnant-lid</a:t>
            </a:r>
          </a:p>
          <a:p>
            <a:r>
              <a:rPr lang="en-US">
                <a:solidFill>
                  <a:schemeClr val="folHlink"/>
                </a:solidFill>
                <a:latin typeface="Calibri" pitchFamily="34" charset="0"/>
              </a:rPr>
              <a:t>convection</a:t>
            </a:r>
          </a:p>
        </p:txBody>
      </p:sp>
      <p:sp>
        <p:nvSpPr>
          <p:cNvPr id="22543" name="Line 16"/>
          <p:cNvSpPr>
            <a:spLocks noChangeShapeType="1"/>
          </p:cNvSpPr>
          <p:nvPr/>
        </p:nvSpPr>
        <p:spPr bwMode="auto">
          <a:xfrm>
            <a:off x="2819400" y="3429000"/>
            <a:ext cx="5638800" cy="0"/>
          </a:xfrm>
          <a:prstGeom prst="line">
            <a:avLst/>
          </a:prstGeom>
          <a:noFill/>
          <a:ln w="38100">
            <a:solidFill>
              <a:srgbClr val="FF8000"/>
            </a:solidFill>
            <a:round/>
            <a:headEnd/>
            <a:tailEnd/>
          </a:ln>
        </p:spPr>
        <p:txBody>
          <a:bodyPr wrap="none" anchor="ctr"/>
          <a:lstStyle/>
          <a:p>
            <a:endParaRPr lang="en-US"/>
          </a:p>
        </p:txBody>
      </p:sp>
      <p:sp>
        <p:nvSpPr>
          <p:cNvPr id="22544" name="Text Box 17"/>
          <p:cNvSpPr txBox="1">
            <a:spLocks noChangeArrowheads="1"/>
          </p:cNvSpPr>
          <p:nvPr/>
        </p:nvSpPr>
        <p:spPr bwMode="auto">
          <a:xfrm>
            <a:off x="2879725" y="2955925"/>
            <a:ext cx="2171700" cy="457200"/>
          </a:xfrm>
          <a:prstGeom prst="rect">
            <a:avLst/>
          </a:prstGeom>
          <a:noFill/>
          <a:ln w="9525">
            <a:noFill/>
            <a:miter lim="800000"/>
            <a:headEnd/>
            <a:tailEnd/>
          </a:ln>
        </p:spPr>
        <p:txBody>
          <a:bodyPr wrap="none">
            <a:spAutoFit/>
          </a:bodyPr>
          <a:lstStyle/>
          <a:p>
            <a:r>
              <a:rPr lang="en-US">
                <a:solidFill>
                  <a:srgbClr val="FF8000"/>
                </a:solidFill>
                <a:latin typeface="Calibri" pitchFamily="34" charset="0"/>
              </a:rPr>
              <a:t>Heat Production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685800" y="152400"/>
            <a:ext cx="7772400" cy="1143000"/>
          </a:xfrm>
        </p:spPr>
        <p:txBody>
          <a:bodyPr/>
          <a:lstStyle/>
          <a:p>
            <a:pPr eaLnBrk="1" hangingPunct="1"/>
            <a:r>
              <a:rPr lang="en-US" sz="3600" smtClean="0"/>
              <a:t>Discontinuous transitions</a:t>
            </a:r>
          </a:p>
        </p:txBody>
      </p:sp>
      <p:sp>
        <p:nvSpPr>
          <p:cNvPr id="24578" name="Line 3"/>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24579" name="Line 4"/>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24580" name="Text Box 5"/>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24581" name="Text Box 6"/>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24582" name="Text Box 7"/>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24583" name="Freeform 8"/>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24584" name="Text Box 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24585" name="Text Box 10"/>
          <p:cNvSpPr txBox="1">
            <a:spLocks noChangeArrowheads="1"/>
          </p:cNvSpPr>
          <p:nvPr/>
        </p:nvSpPr>
        <p:spPr bwMode="auto">
          <a:xfrm>
            <a:off x="3733800" y="3581400"/>
            <a:ext cx="1812925" cy="822325"/>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plate tectonic</a:t>
            </a:r>
          </a:p>
          <a:p>
            <a:r>
              <a:rPr lang="en-US">
                <a:solidFill>
                  <a:schemeClr val="hlink"/>
                </a:solidFill>
                <a:latin typeface="Calibri" pitchFamily="34" charset="0"/>
              </a:rPr>
              <a:t>convection</a:t>
            </a:r>
          </a:p>
        </p:txBody>
      </p:sp>
      <p:sp>
        <p:nvSpPr>
          <p:cNvPr id="24586" name="Text Box 11"/>
          <p:cNvSpPr txBox="1">
            <a:spLocks noChangeArrowheads="1"/>
          </p:cNvSpPr>
          <p:nvPr/>
        </p:nvSpPr>
        <p:spPr bwMode="auto">
          <a:xfrm>
            <a:off x="4800600" y="1524000"/>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24587" name="Freeform 12"/>
          <p:cNvSpPr>
            <a:spLocks/>
          </p:cNvSpPr>
          <p:nvPr/>
        </p:nvSpPr>
        <p:spPr bwMode="auto">
          <a:xfrm>
            <a:off x="6781800" y="1333500"/>
            <a:ext cx="1295400" cy="1790700"/>
          </a:xfrm>
          <a:custGeom>
            <a:avLst/>
            <a:gdLst>
              <a:gd name="T0" fmla="*/ 0 w 816"/>
              <a:gd name="T1" fmla="*/ 2147483647 h 1128"/>
              <a:gd name="T2" fmla="*/ 2147483647 w 816"/>
              <a:gd name="T3" fmla="*/ 2147483647 h 1128"/>
              <a:gd name="T4" fmla="*/ 2147483647 w 816"/>
              <a:gd name="T5" fmla="*/ 2147483647 h 1128"/>
              <a:gd name="T6" fmla="*/ 2147483647 w 816"/>
              <a:gd name="T7" fmla="*/ 2147483647 h 1128"/>
              <a:gd name="T8" fmla="*/ 0 60000 65536"/>
              <a:gd name="T9" fmla="*/ 0 60000 65536"/>
              <a:gd name="T10" fmla="*/ 0 60000 65536"/>
              <a:gd name="T11" fmla="*/ 0 60000 65536"/>
              <a:gd name="T12" fmla="*/ 0 w 816"/>
              <a:gd name="T13" fmla="*/ 0 h 1128"/>
              <a:gd name="T14" fmla="*/ 816 w 816"/>
              <a:gd name="T15" fmla="*/ 1128 h 1128"/>
            </a:gdLst>
            <a:ahLst/>
            <a:cxnLst>
              <a:cxn ang="T8">
                <a:pos x="T0" y="T1"/>
              </a:cxn>
              <a:cxn ang="T9">
                <a:pos x="T2" y="T3"/>
              </a:cxn>
              <a:cxn ang="T10">
                <a:pos x="T4" y="T5"/>
              </a:cxn>
              <a:cxn ang="T11">
                <a:pos x="T6" y="T7"/>
              </a:cxn>
            </a:cxnLst>
            <a:rect l="T12" t="T13" r="T14" b="T15"/>
            <a:pathLst>
              <a:path w="816" h="1128">
                <a:moveTo>
                  <a:pt x="0" y="1128"/>
                </a:moveTo>
                <a:cubicBezTo>
                  <a:pt x="72" y="732"/>
                  <a:pt x="144" y="336"/>
                  <a:pt x="240" y="168"/>
                </a:cubicBezTo>
                <a:cubicBezTo>
                  <a:pt x="336" y="0"/>
                  <a:pt x="480" y="72"/>
                  <a:pt x="576" y="120"/>
                </a:cubicBezTo>
                <a:cubicBezTo>
                  <a:pt x="672" y="168"/>
                  <a:pt x="744" y="312"/>
                  <a:pt x="816" y="456"/>
                </a:cubicBezTo>
              </a:path>
            </a:pathLst>
          </a:custGeom>
          <a:noFill/>
          <a:ln w="28575">
            <a:solidFill>
              <a:srgbClr val="FF0000"/>
            </a:solidFill>
            <a:round/>
            <a:headEnd/>
            <a:tailEnd/>
          </a:ln>
        </p:spPr>
        <p:txBody>
          <a:bodyPr wrap="none" anchor="ctr"/>
          <a:lstStyle/>
          <a:p>
            <a:endParaRPr lang="en-US"/>
          </a:p>
        </p:txBody>
      </p:sp>
      <p:sp>
        <p:nvSpPr>
          <p:cNvPr id="24588" name="Freeform 13"/>
          <p:cNvSpPr>
            <a:spLocks/>
          </p:cNvSpPr>
          <p:nvPr/>
        </p:nvSpPr>
        <p:spPr bwMode="auto">
          <a:xfrm>
            <a:off x="5562600" y="3670300"/>
            <a:ext cx="2362200" cy="444500"/>
          </a:xfrm>
          <a:custGeom>
            <a:avLst/>
            <a:gdLst>
              <a:gd name="T0" fmla="*/ 0 w 1488"/>
              <a:gd name="T1" fmla="*/ 2147483647 h 280"/>
              <a:gd name="T2" fmla="*/ 2147483647 w 1488"/>
              <a:gd name="T3" fmla="*/ 2147483647 h 280"/>
              <a:gd name="T4" fmla="*/ 2147483647 w 1488"/>
              <a:gd name="T5" fmla="*/ 2147483647 h 280"/>
              <a:gd name="T6" fmla="*/ 0 60000 65536"/>
              <a:gd name="T7" fmla="*/ 0 60000 65536"/>
              <a:gd name="T8" fmla="*/ 0 60000 65536"/>
              <a:gd name="T9" fmla="*/ 0 w 1488"/>
              <a:gd name="T10" fmla="*/ 0 h 280"/>
              <a:gd name="T11" fmla="*/ 1488 w 1488"/>
              <a:gd name="T12" fmla="*/ 280 h 280"/>
            </a:gdLst>
            <a:ahLst/>
            <a:cxnLst>
              <a:cxn ang="T6">
                <a:pos x="T0" y="T1"/>
              </a:cxn>
              <a:cxn ang="T7">
                <a:pos x="T2" y="T3"/>
              </a:cxn>
              <a:cxn ang="T8">
                <a:pos x="T4" y="T5"/>
              </a:cxn>
            </a:cxnLst>
            <a:rect l="T9" t="T10" r="T11" b="T12"/>
            <a:pathLst>
              <a:path w="1488" h="280">
                <a:moveTo>
                  <a:pt x="0" y="280"/>
                </a:moveTo>
                <a:cubicBezTo>
                  <a:pt x="332" y="180"/>
                  <a:pt x="664" y="80"/>
                  <a:pt x="912" y="40"/>
                </a:cubicBezTo>
                <a:cubicBezTo>
                  <a:pt x="1160" y="0"/>
                  <a:pt x="1324" y="20"/>
                  <a:pt x="1488" y="40"/>
                </a:cubicBezTo>
              </a:path>
            </a:pathLst>
          </a:custGeom>
          <a:noFill/>
          <a:ln w="28575">
            <a:solidFill>
              <a:schemeClr val="hlink"/>
            </a:solidFill>
            <a:round/>
            <a:headEnd/>
            <a:tailEnd/>
          </a:ln>
        </p:spPr>
        <p:txBody>
          <a:bodyPr wrap="none" anchor="ctr"/>
          <a:lstStyle/>
          <a:p>
            <a:endParaRPr lang="en-US"/>
          </a:p>
        </p:txBody>
      </p:sp>
      <p:sp>
        <p:nvSpPr>
          <p:cNvPr id="24589" name="Freeform 14"/>
          <p:cNvSpPr>
            <a:spLocks/>
          </p:cNvSpPr>
          <p:nvPr/>
        </p:nvSpPr>
        <p:spPr bwMode="auto">
          <a:xfrm>
            <a:off x="4419600" y="4267200"/>
            <a:ext cx="3505200" cy="685800"/>
          </a:xfrm>
          <a:custGeom>
            <a:avLst/>
            <a:gdLst>
              <a:gd name="T0" fmla="*/ 0 w 2208"/>
              <a:gd name="T1" fmla="*/ 2147483647 h 432"/>
              <a:gd name="T2" fmla="*/ 2147483647 w 2208"/>
              <a:gd name="T3" fmla="*/ 2147483647 h 432"/>
              <a:gd name="T4" fmla="*/ 2147483647 w 2208"/>
              <a:gd name="T5" fmla="*/ 0 h 432"/>
              <a:gd name="T6" fmla="*/ 0 60000 65536"/>
              <a:gd name="T7" fmla="*/ 0 60000 65536"/>
              <a:gd name="T8" fmla="*/ 0 60000 65536"/>
              <a:gd name="T9" fmla="*/ 0 w 2208"/>
              <a:gd name="T10" fmla="*/ 0 h 432"/>
              <a:gd name="T11" fmla="*/ 2208 w 2208"/>
              <a:gd name="T12" fmla="*/ 432 h 432"/>
            </a:gdLst>
            <a:ahLst/>
            <a:cxnLst>
              <a:cxn ang="T6">
                <a:pos x="T0" y="T1"/>
              </a:cxn>
              <a:cxn ang="T7">
                <a:pos x="T2" y="T3"/>
              </a:cxn>
              <a:cxn ang="T8">
                <a:pos x="T4" y="T5"/>
              </a:cxn>
            </a:cxnLst>
            <a:rect l="T9" t="T10" r="T11" b="T12"/>
            <a:pathLst>
              <a:path w="2208" h="432">
                <a:moveTo>
                  <a:pt x="0" y="432"/>
                </a:moveTo>
                <a:cubicBezTo>
                  <a:pt x="224" y="300"/>
                  <a:pt x="448" y="168"/>
                  <a:pt x="816" y="96"/>
                </a:cubicBezTo>
                <a:cubicBezTo>
                  <a:pt x="1184" y="24"/>
                  <a:pt x="1696" y="12"/>
                  <a:pt x="2208" y="0"/>
                </a:cubicBezTo>
              </a:path>
            </a:pathLst>
          </a:custGeom>
          <a:noFill/>
          <a:ln w="28575">
            <a:solidFill>
              <a:schemeClr val="folHlink"/>
            </a:solidFill>
            <a:round/>
            <a:headEnd/>
            <a:tailEnd/>
          </a:ln>
        </p:spPr>
        <p:txBody>
          <a:bodyPr wrap="none" anchor="ctr"/>
          <a:lstStyle/>
          <a:p>
            <a:endParaRPr lang="en-US"/>
          </a:p>
        </p:txBody>
      </p:sp>
      <p:sp>
        <p:nvSpPr>
          <p:cNvPr id="24590" name="Text Box 15"/>
          <p:cNvSpPr txBox="1">
            <a:spLocks noChangeArrowheads="1"/>
          </p:cNvSpPr>
          <p:nvPr/>
        </p:nvSpPr>
        <p:spPr bwMode="auto">
          <a:xfrm>
            <a:off x="2743200" y="4419600"/>
            <a:ext cx="1620838" cy="822325"/>
          </a:xfrm>
          <a:prstGeom prst="rect">
            <a:avLst/>
          </a:prstGeom>
          <a:noFill/>
          <a:ln w="9525">
            <a:noFill/>
            <a:miter lim="800000"/>
            <a:headEnd/>
            <a:tailEnd/>
          </a:ln>
        </p:spPr>
        <p:txBody>
          <a:bodyPr wrap="none">
            <a:spAutoFit/>
          </a:bodyPr>
          <a:lstStyle/>
          <a:p>
            <a:r>
              <a:rPr lang="en-US">
                <a:solidFill>
                  <a:schemeClr val="folHlink"/>
                </a:solidFill>
                <a:latin typeface="Calibri" pitchFamily="34" charset="0"/>
              </a:rPr>
              <a:t>stagnant-lid</a:t>
            </a:r>
          </a:p>
          <a:p>
            <a:r>
              <a:rPr lang="en-US">
                <a:solidFill>
                  <a:schemeClr val="folHlink"/>
                </a:solidFill>
                <a:latin typeface="Calibri" pitchFamily="34" charset="0"/>
              </a:rPr>
              <a:t>convection</a:t>
            </a:r>
          </a:p>
        </p:txBody>
      </p:sp>
      <p:sp>
        <p:nvSpPr>
          <p:cNvPr id="24591" name="Line 16"/>
          <p:cNvSpPr>
            <a:spLocks noChangeShapeType="1"/>
          </p:cNvSpPr>
          <p:nvPr/>
        </p:nvSpPr>
        <p:spPr bwMode="auto">
          <a:xfrm>
            <a:off x="2819400" y="3429000"/>
            <a:ext cx="5638800" cy="0"/>
          </a:xfrm>
          <a:prstGeom prst="line">
            <a:avLst/>
          </a:prstGeom>
          <a:noFill/>
          <a:ln w="38100">
            <a:solidFill>
              <a:srgbClr val="FF8000"/>
            </a:solidFill>
            <a:round/>
            <a:headEnd/>
            <a:tailEnd/>
          </a:ln>
        </p:spPr>
        <p:txBody>
          <a:bodyPr wrap="none" anchor="ctr"/>
          <a:lstStyle/>
          <a:p>
            <a:endParaRPr lang="en-US"/>
          </a:p>
        </p:txBody>
      </p:sp>
      <p:sp>
        <p:nvSpPr>
          <p:cNvPr id="24592" name="Text Box 17"/>
          <p:cNvSpPr txBox="1">
            <a:spLocks noChangeArrowheads="1"/>
          </p:cNvSpPr>
          <p:nvPr/>
        </p:nvSpPr>
        <p:spPr bwMode="auto">
          <a:xfrm>
            <a:off x="2879725" y="2955925"/>
            <a:ext cx="2171700" cy="457200"/>
          </a:xfrm>
          <a:prstGeom prst="rect">
            <a:avLst/>
          </a:prstGeom>
          <a:noFill/>
          <a:ln w="9525">
            <a:noFill/>
            <a:miter lim="800000"/>
            <a:headEnd/>
            <a:tailEnd/>
          </a:ln>
        </p:spPr>
        <p:txBody>
          <a:bodyPr wrap="none">
            <a:spAutoFit/>
          </a:bodyPr>
          <a:lstStyle/>
          <a:p>
            <a:r>
              <a:rPr lang="en-US">
                <a:solidFill>
                  <a:srgbClr val="FF8000"/>
                </a:solidFill>
                <a:latin typeface="Calibri" pitchFamily="34" charset="0"/>
              </a:rPr>
              <a:t>Heat Production</a:t>
            </a:r>
          </a:p>
        </p:txBody>
      </p:sp>
      <p:sp>
        <p:nvSpPr>
          <p:cNvPr id="24593" name="AutoShape 18"/>
          <p:cNvSpPr>
            <a:spLocks noChangeArrowheads="1"/>
          </p:cNvSpPr>
          <p:nvPr/>
        </p:nvSpPr>
        <p:spPr bwMode="auto">
          <a:xfrm>
            <a:off x="7010400" y="14478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24594" name="Line 19"/>
          <p:cNvSpPr>
            <a:spLocks noChangeShapeType="1"/>
          </p:cNvSpPr>
          <p:nvPr/>
        </p:nvSpPr>
        <p:spPr bwMode="auto">
          <a:xfrm>
            <a:off x="7162800" y="1600200"/>
            <a:ext cx="0" cy="4267200"/>
          </a:xfrm>
          <a:prstGeom prst="line">
            <a:avLst/>
          </a:prstGeom>
          <a:noFill/>
          <a:ln w="38100">
            <a:solidFill>
              <a:schemeClr val="tx1"/>
            </a:solidFill>
            <a:prstDash val="dash"/>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685800" y="152400"/>
            <a:ext cx="7772400" cy="1143000"/>
          </a:xfrm>
        </p:spPr>
        <p:txBody>
          <a:bodyPr/>
          <a:lstStyle/>
          <a:p>
            <a:pPr eaLnBrk="1" hangingPunct="1"/>
            <a:r>
              <a:rPr lang="en-US" sz="3600" smtClean="0"/>
              <a:t>Discontinuous transitions</a:t>
            </a:r>
          </a:p>
        </p:txBody>
      </p:sp>
      <p:sp>
        <p:nvSpPr>
          <p:cNvPr id="26626" name="Line 3"/>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26627" name="Line 4"/>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26628" name="Text Box 5"/>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26629" name="Text Box 6"/>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26630" name="Text Box 7"/>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26631" name="Freeform 8"/>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26632" name="Text Box 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26633" name="Text Box 10"/>
          <p:cNvSpPr txBox="1">
            <a:spLocks noChangeArrowheads="1"/>
          </p:cNvSpPr>
          <p:nvPr/>
        </p:nvSpPr>
        <p:spPr bwMode="auto">
          <a:xfrm>
            <a:off x="3733800" y="3581400"/>
            <a:ext cx="1812925" cy="822325"/>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plate tectonic</a:t>
            </a:r>
          </a:p>
          <a:p>
            <a:r>
              <a:rPr lang="en-US">
                <a:solidFill>
                  <a:schemeClr val="hlink"/>
                </a:solidFill>
                <a:latin typeface="Calibri" pitchFamily="34" charset="0"/>
              </a:rPr>
              <a:t>convection</a:t>
            </a:r>
          </a:p>
        </p:txBody>
      </p:sp>
      <p:sp>
        <p:nvSpPr>
          <p:cNvPr id="26634" name="Text Box 11"/>
          <p:cNvSpPr txBox="1">
            <a:spLocks noChangeArrowheads="1"/>
          </p:cNvSpPr>
          <p:nvPr/>
        </p:nvSpPr>
        <p:spPr bwMode="auto">
          <a:xfrm>
            <a:off x="4800600" y="1524000"/>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26635" name="Freeform 12"/>
          <p:cNvSpPr>
            <a:spLocks/>
          </p:cNvSpPr>
          <p:nvPr/>
        </p:nvSpPr>
        <p:spPr bwMode="auto">
          <a:xfrm>
            <a:off x="6781800" y="1333500"/>
            <a:ext cx="1295400" cy="1790700"/>
          </a:xfrm>
          <a:custGeom>
            <a:avLst/>
            <a:gdLst>
              <a:gd name="T0" fmla="*/ 0 w 816"/>
              <a:gd name="T1" fmla="*/ 2147483647 h 1128"/>
              <a:gd name="T2" fmla="*/ 2147483647 w 816"/>
              <a:gd name="T3" fmla="*/ 2147483647 h 1128"/>
              <a:gd name="T4" fmla="*/ 2147483647 w 816"/>
              <a:gd name="T5" fmla="*/ 2147483647 h 1128"/>
              <a:gd name="T6" fmla="*/ 2147483647 w 816"/>
              <a:gd name="T7" fmla="*/ 2147483647 h 1128"/>
              <a:gd name="T8" fmla="*/ 0 60000 65536"/>
              <a:gd name="T9" fmla="*/ 0 60000 65536"/>
              <a:gd name="T10" fmla="*/ 0 60000 65536"/>
              <a:gd name="T11" fmla="*/ 0 60000 65536"/>
              <a:gd name="T12" fmla="*/ 0 w 816"/>
              <a:gd name="T13" fmla="*/ 0 h 1128"/>
              <a:gd name="T14" fmla="*/ 816 w 816"/>
              <a:gd name="T15" fmla="*/ 1128 h 1128"/>
            </a:gdLst>
            <a:ahLst/>
            <a:cxnLst>
              <a:cxn ang="T8">
                <a:pos x="T0" y="T1"/>
              </a:cxn>
              <a:cxn ang="T9">
                <a:pos x="T2" y="T3"/>
              </a:cxn>
              <a:cxn ang="T10">
                <a:pos x="T4" y="T5"/>
              </a:cxn>
              <a:cxn ang="T11">
                <a:pos x="T6" y="T7"/>
              </a:cxn>
            </a:cxnLst>
            <a:rect l="T12" t="T13" r="T14" b="T15"/>
            <a:pathLst>
              <a:path w="816" h="1128">
                <a:moveTo>
                  <a:pt x="0" y="1128"/>
                </a:moveTo>
                <a:cubicBezTo>
                  <a:pt x="72" y="732"/>
                  <a:pt x="144" y="336"/>
                  <a:pt x="240" y="168"/>
                </a:cubicBezTo>
                <a:cubicBezTo>
                  <a:pt x="336" y="0"/>
                  <a:pt x="480" y="72"/>
                  <a:pt x="576" y="120"/>
                </a:cubicBezTo>
                <a:cubicBezTo>
                  <a:pt x="672" y="168"/>
                  <a:pt x="744" y="312"/>
                  <a:pt x="816" y="456"/>
                </a:cubicBezTo>
              </a:path>
            </a:pathLst>
          </a:custGeom>
          <a:noFill/>
          <a:ln w="28575">
            <a:solidFill>
              <a:srgbClr val="FF0000"/>
            </a:solidFill>
            <a:round/>
            <a:headEnd/>
            <a:tailEnd/>
          </a:ln>
        </p:spPr>
        <p:txBody>
          <a:bodyPr wrap="none" anchor="ctr"/>
          <a:lstStyle/>
          <a:p>
            <a:endParaRPr lang="en-US"/>
          </a:p>
        </p:txBody>
      </p:sp>
      <p:sp>
        <p:nvSpPr>
          <p:cNvPr id="26636" name="Freeform 13"/>
          <p:cNvSpPr>
            <a:spLocks/>
          </p:cNvSpPr>
          <p:nvPr/>
        </p:nvSpPr>
        <p:spPr bwMode="auto">
          <a:xfrm>
            <a:off x="5562600" y="3670300"/>
            <a:ext cx="2362200" cy="444500"/>
          </a:xfrm>
          <a:custGeom>
            <a:avLst/>
            <a:gdLst>
              <a:gd name="T0" fmla="*/ 0 w 1488"/>
              <a:gd name="T1" fmla="*/ 2147483647 h 280"/>
              <a:gd name="T2" fmla="*/ 2147483647 w 1488"/>
              <a:gd name="T3" fmla="*/ 2147483647 h 280"/>
              <a:gd name="T4" fmla="*/ 2147483647 w 1488"/>
              <a:gd name="T5" fmla="*/ 2147483647 h 280"/>
              <a:gd name="T6" fmla="*/ 0 60000 65536"/>
              <a:gd name="T7" fmla="*/ 0 60000 65536"/>
              <a:gd name="T8" fmla="*/ 0 60000 65536"/>
              <a:gd name="T9" fmla="*/ 0 w 1488"/>
              <a:gd name="T10" fmla="*/ 0 h 280"/>
              <a:gd name="T11" fmla="*/ 1488 w 1488"/>
              <a:gd name="T12" fmla="*/ 280 h 280"/>
            </a:gdLst>
            <a:ahLst/>
            <a:cxnLst>
              <a:cxn ang="T6">
                <a:pos x="T0" y="T1"/>
              </a:cxn>
              <a:cxn ang="T7">
                <a:pos x="T2" y="T3"/>
              </a:cxn>
              <a:cxn ang="T8">
                <a:pos x="T4" y="T5"/>
              </a:cxn>
            </a:cxnLst>
            <a:rect l="T9" t="T10" r="T11" b="T12"/>
            <a:pathLst>
              <a:path w="1488" h="280">
                <a:moveTo>
                  <a:pt x="0" y="280"/>
                </a:moveTo>
                <a:cubicBezTo>
                  <a:pt x="332" y="180"/>
                  <a:pt x="664" y="80"/>
                  <a:pt x="912" y="40"/>
                </a:cubicBezTo>
                <a:cubicBezTo>
                  <a:pt x="1160" y="0"/>
                  <a:pt x="1324" y="20"/>
                  <a:pt x="1488" y="40"/>
                </a:cubicBezTo>
              </a:path>
            </a:pathLst>
          </a:custGeom>
          <a:noFill/>
          <a:ln w="28575">
            <a:solidFill>
              <a:schemeClr val="hlink"/>
            </a:solidFill>
            <a:round/>
            <a:headEnd/>
            <a:tailEnd/>
          </a:ln>
        </p:spPr>
        <p:txBody>
          <a:bodyPr wrap="none" anchor="ctr"/>
          <a:lstStyle/>
          <a:p>
            <a:endParaRPr lang="en-US"/>
          </a:p>
        </p:txBody>
      </p:sp>
      <p:sp>
        <p:nvSpPr>
          <p:cNvPr id="26637" name="Freeform 14"/>
          <p:cNvSpPr>
            <a:spLocks/>
          </p:cNvSpPr>
          <p:nvPr/>
        </p:nvSpPr>
        <p:spPr bwMode="auto">
          <a:xfrm>
            <a:off x="4419600" y="4267200"/>
            <a:ext cx="3505200" cy="685800"/>
          </a:xfrm>
          <a:custGeom>
            <a:avLst/>
            <a:gdLst>
              <a:gd name="T0" fmla="*/ 0 w 2208"/>
              <a:gd name="T1" fmla="*/ 2147483647 h 432"/>
              <a:gd name="T2" fmla="*/ 2147483647 w 2208"/>
              <a:gd name="T3" fmla="*/ 2147483647 h 432"/>
              <a:gd name="T4" fmla="*/ 2147483647 w 2208"/>
              <a:gd name="T5" fmla="*/ 0 h 432"/>
              <a:gd name="T6" fmla="*/ 0 60000 65536"/>
              <a:gd name="T7" fmla="*/ 0 60000 65536"/>
              <a:gd name="T8" fmla="*/ 0 60000 65536"/>
              <a:gd name="T9" fmla="*/ 0 w 2208"/>
              <a:gd name="T10" fmla="*/ 0 h 432"/>
              <a:gd name="T11" fmla="*/ 2208 w 2208"/>
              <a:gd name="T12" fmla="*/ 432 h 432"/>
            </a:gdLst>
            <a:ahLst/>
            <a:cxnLst>
              <a:cxn ang="T6">
                <a:pos x="T0" y="T1"/>
              </a:cxn>
              <a:cxn ang="T7">
                <a:pos x="T2" y="T3"/>
              </a:cxn>
              <a:cxn ang="T8">
                <a:pos x="T4" y="T5"/>
              </a:cxn>
            </a:cxnLst>
            <a:rect l="T9" t="T10" r="T11" b="T12"/>
            <a:pathLst>
              <a:path w="2208" h="432">
                <a:moveTo>
                  <a:pt x="0" y="432"/>
                </a:moveTo>
                <a:cubicBezTo>
                  <a:pt x="224" y="300"/>
                  <a:pt x="448" y="168"/>
                  <a:pt x="816" y="96"/>
                </a:cubicBezTo>
                <a:cubicBezTo>
                  <a:pt x="1184" y="24"/>
                  <a:pt x="1696" y="12"/>
                  <a:pt x="2208" y="0"/>
                </a:cubicBezTo>
              </a:path>
            </a:pathLst>
          </a:custGeom>
          <a:noFill/>
          <a:ln w="28575">
            <a:solidFill>
              <a:schemeClr val="folHlink"/>
            </a:solidFill>
            <a:round/>
            <a:headEnd/>
            <a:tailEnd/>
          </a:ln>
        </p:spPr>
        <p:txBody>
          <a:bodyPr wrap="none" anchor="ctr"/>
          <a:lstStyle/>
          <a:p>
            <a:endParaRPr lang="en-US"/>
          </a:p>
        </p:txBody>
      </p:sp>
      <p:sp>
        <p:nvSpPr>
          <p:cNvPr id="26638" name="Text Box 15"/>
          <p:cNvSpPr txBox="1">
            <a:spLocks noChangeArrowheads="1"/>
          </p:cNvSpPr>
          <p:nvPr/>
        </p:nvSpPr>
        <p:spPr bwMode="auto">
          <a:xfrm>
            <a:off x="2743200" y="4419600"/>
            <a:ext cx="1620838" cy="822325"/>
          </a:xfrm>
          <a:prstGeom prst="rect">
            <a:avLst/>
          </a:prstGeom>
          <a:noFill/>
          <a:ln w="9525">
            <a:noFill/>
            <a:miter lim="800000"/>
            <a:headEnd/>
            <a:tailEnd/>
          </a:ln>
        </p:spPr>
        <p:txBody>
          <a:bodyPr wrap="none">
            <a:spAutoFit/>
          </a:bodyPr>
          <a:lstStyle/>
          <a:p>
            <a:r>
              <a:rPr lang="en-US">
                <a:solidFill>
                  <a:schemeClr val="folHlink"/>
                </a:solidFill>
                <a:latin typeface="Calibri" pitchFamily="34" charset="0"/>
              </a:rPr>
              <a:t>stagnant-lid</a:t>
            </a:r>
          </a:p>
          <a:p>
            <a:r>
              <a:rPr lang="en-US">
                <a:solidFill>
                  <a:schemeClr val="folHlink"/>
                </a:solidFill>
                <a:latin typeface="Calibri" pitchFamily="34" charset="0"/>
              </a:rPr>
              <a:t>convection</a:t>
            </a:r>
          </a:p>
        </p:txBody>
      </p:sp>
      <p:sp>
        <p:nvSpPr>
          <p:cNvPr id="26639" name="Line 16"/>
          <p:cNvSpPr>
            <a:spLocks noChangeShapeType="1"/>
          </p:cNvSpPr>
          <p:nvPr/>
        </p:nvSpPr>
        <p:spPr bwMode="auto">
          <a:xfrm>
            <a:off x="2819400" y="3429000"/>
            <a:ext cx="5638800" cy="0"/>
          </a:xfrm>
          <a:prstGeom prst="line">
            <a:avLst/>
          </a:prstGeom>
          <a:noFill/>
          <a:ln w="38100">
            <a:solidFill>
              <a:srgbClr val="FF8000"/>
            </a:solidFill>
            <a:round/>
            <a:headEnd/>
            <a:tailEnd/>
          </a:ln>
        </p:spPr>
        <p:txBody>
          <a:bodyPr wrap="none" anchor="ctr"/>
          <a:lstStyle/>
          <a:p>
            <a:endParaRPr lang="en-US"/>
          </a:p>
        </p:txBody>
      </p:sp>
      <p:sp>
        <p:nvSpPr>
          <p:cNvPr id="26640" name="Text Box 17"/>
          <p:cNvSpPr txBox="1">
            <a:spLocks noChangeArrowheads="1"/>
          </p:cNvSpPr>
          <p:nvPr/>
        </p:nvSpPr>
        <p:spPr bwMode="auto">
          <a:xfrm>
            <a:off x="2879725" y="2955925"/>
            <a:ext cx="2171700" cy="457200"/>
          </a:xfrm>
          <a:prstGeom prst="rect">
            <a:avLst/>
          </a:prstGeom>
          <a:noFill/>
          <a:ln w="9525">
            <a:noFill/>
            <a:miter lim="800000"/>
            <a:headEnd/>
            <a:tailEnd/>
          </a:ln>
        </p:spPr>
        <p:txBody>
          <a:bodyPr wrap="none">
            <a:spAutoFit/>
          </a:bodyPr>
          <a:lstStyle/>
          <a:p>
            <a:r>
              <a:rPr lang="en-US">
                <a:solidFill>
                  <a:srgbClr val="FF8000"/>
                </a:solidFill>
                <a:latin typeface="Calibri" pitchFamily="34" charset="0"/>
              </a:rPr>
              <a:t>Heat Production</a:t>
            </a:r>
          </a:p>
        </p:txBody>
      </p:sp>
      <p:sp>
        <p:nvSpPr>
          <p:cNvPr id="26641" name="AutoShape 18"/>
          <p:cNvSpPr>
            <a:spLocks noChangeArrowheads="1"/>
          </p:cNvSpPr>
          <p:nvPr/>
        </p:nvSpPr>
        <p:spPr bwMode="auto">
          <a:xfrm>
            <a:off x="6858000" y="19050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26642" name="Line 19"/>
          <p:cNvSpPr>
            <a:spLocks noChangeShapeType="1"/>
          </p:cNvSpPr>
          <p:nvPr/>
        </p:nvSpPr>
        <p:spPr bwMode="auto">
          <a:xfrm>
            <a:off x="7010400" y="2057400"/>
            <a:ext cx="0" cy="3810000"/>
          </a:xfrm>
          <a:prstGeom prst="line">
            <a:avLst/>
          </a:prstGeom>
          <a:noFill/>
          <a:ln w="38100">
            <a:solidFill>
              <a:schemeClr val="tx1"/>
            </a:solidFill>
            <a:prstDash val="dash"/>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152400"/>
            <a:ext cx="7772400" cy="1143000"/>
          </a:xfrm>
        </p:spPr>
        <p:txBody>
          <a:bodyPr/>
          <a:lstStyle/>
          <a:p>
            <a:pPr eaLnBrk="1" hangingPunct="1"/>
            <a:r>
              <a:rPr lang="en-US" sz="3600" smtClean="0"/>
              <a:t>Discontinuous transitions</a:t>
            </a:r>
          </a:p>
        </p:txBody>
      </p:sp>
      <p:sp>
        <p:nvSpPr>
          <p:cNvPr id="28674" name="Line 3"/>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28675" name="Line 4"/>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28676" name="Text Box 5"/>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28677" name="Text Box 6"/>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28678" name="Text Box 7"/>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28679" name="Freeform 8"/>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28680" name="Text Box 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28681" name="Text Box 10"/>
          <p:cNvSpPr txBox="1">
            <a:spLocks noChangeArrowheads="1"/>
          </p:cNvSpPr>
          <p:nvPr/>
        </p:nvSpPr>
        <p:spPr bwMode="auto">
          <a:xfrm>
            <a:off x="3733800" y="3581400"/>
            <a:ext cx="1812925" cy="822325"/>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plate tectonic</a:t>
            </a:r>
          </a:p>
          <a:p>
            <a:r>
              <a:rPr lang="en-US">
                <a:solidFill>
                  <a:schemeClr val="hlink"/>
                </a:solidFill>
                <a:latin typeface="Calibri" pitchFamily="34" charset="0"/>
              </a:rPr>
              <a:t>convection</a:t>
            </a:r>
          </a:p>
        </p:txBody>
      </p:sp>
      <p:sp>
        <p:nvSpPr>
          <p:cNvPr id="28682" name="Text Box 11"/>
          <p:cNvSpPr txBox="1">
            <a:spLocks noChangeArrowheads="1"/>
          </p:cNvSpPr>
          <p:nvPr/>
        </p:nvSpPr>
        <p:spPr bwMode="auto">
          <a:xfrm>
            <a:off x="4800600" y="1524000"/>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28683" name="Freeform 12"/>
          <p:cNvSpPr>
            <a:spLocks/>
          </p:cNvSpPr>
          <p:nvPr/>
        </p:nvSpPr>
        <p:spPr bwMode="auto">
          <a:xfrm>
            <a:off x="6781800" y="1333500"/>
            <a:ext cx="1295400" cy="1790700"/>
          </a:xfrm>
          <a:custGeom>
            <a:avLst/>
            <a:gdLst>
              <a:gd name="T0" fmla="*/ 0 w 816"/>
              <a:gd name="T1" fmla="*/ 2147483647 h 1128"/>
              <a:gd name="T2" fmla="*/ 2147483647 w 816"/>
              <a:gd name="T3" fmla="*/ 2147483647 h 1128"/>
              <a:gd name="T4" fmla="*/ 2147483647 w 816"/>
              <a:gd name="T5" fmla="*/ 2147483647 h 1128"/>
              <a:gd name="T6" fmla="*/ 2147483647 w 816"/>
              <a:gd name="T7" fmla="*/ 2147483647 h 1128"/>
              <a:gd name="T8" fmla="*/ 0 60000 65536"/>
              <a:gd name="T9" fmla="*/ 0 60000 65536"/>
              <a:gd name="T10" fmla="*/ 0 60000 65536"/>
              <a:gd name="T11" fmla="*/ 0 60000 65536"/>
              <a:gd name="T12" fmla="*/ 0 w 816"/>
              <a:gd name="T13" fmla="*/ 0 h 1128"/>
              <a:gd name="T14" fmla="*/ 816 w 816"/>
              <a:gd name="T15" fmla="*/ 1128 h 1128"/>
            </a:gdLst>
            <a:ahLst/>
            <a:cxnLst>
              <a:cxn ang="T8">
                <a:pos x="T0" y="T1"/>
              </a:cxn>
              <a:cxn ang="T9">
                <a:pos x="T2" y="T3"/>
              </a:cxn>
              <a:cxn ang="T10">
                <a:pos x="T4" y="T5"/>
              </a:cxn>
              <a:cxn ang="T11">
                <a:pos x="T6" y="T7"/>
              </a:cxn>
            </a:cxnLst>
            <a:rect l="T12" t="T13" r="T14" b="T15"/>
            <a:pathLst>
              <a:path w="816" h="1128">
                <a:moveTo>
                  <a:pt x="0" y="1128"/>
                </a:moveTo>
                <a:cubicBezTo>
                  <a:pt x="72" y="732"/>
                  <a:pt x="144" y="336"/>
                  <a:pt x="240" y="168"/>
                </a:cubicBezTo>
                <a:cubicBezTo>
                  <a:pt x="336" y="0"/>
                  <a:pt x="480" y="72"/>
                  <a:pt x="576" y="120"/>
                </a:cubicBezTo>
                <a:cubicBezTo>
                  <a:pt x="672" y="168"/>
                  <a:pt x="744" y="312"/>
                  <a:pt x="816" y="456"/>
                </a:cubicBezTo>
              </a:path>
            </a:pathLst>
          </a:custGeom>
          <a:noFill/>
          <a:ln w="28575">
            <a:solidFill>
              <a:srgbClr val="FF0000"/>
            </a:solidFill>
            <a:round/>
            <a:headEnd/>
            <a:tailEnd/>
          </a:ln>
        </p:spPr>
        <p:txBody>
          <a:bodyPr wrap="none" anchor="ctr"/>
          <a:lstStyle/>
          <a:p>
            <a:endParaRPr lang="en-US"/>
          </a:p>
        </p:txBody>
      </p:sp>
      <p:sp>
        <p:nvSpPr>
          <p:cNvPr id="28684" name="Freeform 13"/>
          <p:cNvSpPr>
            <a:spLocks/>
          </p:cNvSpPr>
          <p:nvPr/>
        </p:nvSpPr>
        <p:spPr bwMode="auto">
          <a:xfrm>
            <a:off x="5562600" y="3670300"/>
            <a:ext cx="2362200" cy="444500"/>
          </a:xfrm>
          <a:custGeom>
            <a:avLst/>
            <a:gdLst>
              <a:gd name="T0" fmla="*/ 0 w 1488"/>
              <a:gd name="T1" fmla="*/ 2147483647 h 280"/>
              <a:gd name="T2" fmla="*/ 2147483647 w 1488"/>
              <a:gd name="T3" fmla="*/ 2147483647 h 280"/>
              <a:gd name="T4" fmla="*/ 2147483647 w 1488"/>
              <a:gd name="T5" fmla="*/ 2147483647 h 280"/>
              <a:gd name="T6" fmla="*/ 0 60000 65536"/>
              <a:gd name="T7" fmla="*/ 0 60000 65536"/>
              <a:gd name="T8" fmla="*/ 0 60000 65536"/>
              <a:gd name="T9" fmla="*/ 0 w 1488"/>
              <a:gd name="T10" fmla="*/ 0 h 280"/>
              <a:gd name="T11" fmla="*/ 1488 w 1488"/>
              <a:gd name="T12" fmla="*/ 280 h 280"/>
            </a:gdLst>
            <a:ahLst/>
            <a:cxnLst>
              <a:cxn ang="T6">
                <a:pos x="T0" y="T1"/>
              </a:cxn>
              <a:cxn ang="T7">
                <a:pos x="T2" y="T3"/>
              </a:cxn>
              <a:cxn ang="T8">
                <a:pos x="T4" y="T5"/>
              </a:cxn>
            </a:cxnLst>
            <a:rect l="T9" t="T10" r="T11" b="T12"/>
            <a:pathLst>
              <a:path w="1488" h="280">
                <a:moveTo>
                  <a:pt x="0" y="280"/>
                </a:moveTo>
                <a:cubicBezTo>
                  <a:pt x="332" y="180"/>
                  <a:pt x="664" y="80"/>
                  <a:pt x="912" y="40"/>
                </a:cubicBezTo>
                <a:cubicBezTo>
                  <a:pt x="1160" y="0"/>
                  <a:pt x="1324" y="20"/>
                  <a:pt x="1488" y="40"/>
                </a:cubicBezTo>
              </a:path>
            </a:pathLst>
          </a:custGeom>
          <a:noFill/>
          <a:ln w="28575">
            <a:solidFill>
              <a:schemeClr val="hlink"/>
            </a:solidFill>
            <a:round/>
            <a:headEnd/>
            <a:tailEnd/>
          </a:ln>
        </p:spPr>
        <p:txBody>
          <a:bodyPr wrap="none" anchor="ctr"/>
          <a:lstStyle/>
          <a:p>
            <a:endParaRPr lang="en-US"/>
          </a:p>
        </p:txBody>
      </p:sp>
      <p:sp>
        <p:nvSpPr>
          <p:cNvPr id="28685" name="Freeform 14"/>
          <p:cNvSpPr>
            <a:spLocks/>
          </p:cNvSpPr>
          <p:nvPr/>
        </p:nvSpPr>
        <p:spPr bwMode="auto">
          <a:xfrm>
            <a:off x="4419600" y="4267200"/>
            <a:ext cx="3505200" cy="685800"/>
          </a:xfrm>
          <a:custGeom>
            <a:avLst/>
            <a:gdLst>
              <a:gd name="T0" fmla="*/ 0 w 2208"/>
              <a:gd name="T1" fmla="*/ 2147483647 h 432"/>
              <a:gd name="T2" fmla="*/ 2147483647 w 2208"/>
              <a:gd name="T3" fmla="*/ 2147483647 h 432"/>
              <a:gd name="T4" fmla="*/ 2147483647 w 2208"/>
              <a:gd name="T5" fmla="*/ 0 h 432"/>
              <a:gd name="T6" fmla="*/ 0 60000 65536"/>
              <a:gd name="T7" fmla="*/ 0 60000 65536"/>
              <a:gd name="T8" fmla="*/ 0 60000 65536"/>
              <a:gd name="T9" fmla="*/ 0 w 2208"/>
              <a:gd name="T10" fmla="*/ 0 h 432"/>
              <a:gd name="T11" fmla="*/ 2208 w 2208"/>
              <a:gd name="T12" fmla="*/ 432 h 432"/>
            </a:gdLst>
            <a:ahLst/>
            <a:cxnLst>
              <a:cxn ang="T6">
                <a:pos x="T0" y="T1"/>
              </a:cxn>
              <a:cxn ang="T7">
                <a:pos x="T2" y="T3"/>
              </a:cxn>
              <a:cxn ang="T8">
                <a:pos x="T4" y="T5"/>
              </a:cxn>
            </a:cxnLst>
            <a:rect l="T9" t="T10" r="T11" b="T12"/>
            <a:pathLst>
              <a:path w="2208" h="432">
                <a:moveTo>
                  <a:pt x="0" y="432"/>
                </a:moveTo>
                <a:cubicBezTo>
                  <a:pt x="224" y="300"/>
                  <a:pt x="448" y="168"/>
                  <a:pt x="816" y="96"/>
                </a:cubicBezTo>
                <a:cubicBezTo>
                  <a:pt x="1184" y="24"/>
                  <a:pt x="1696" y="12"/>
                  <a:pt x="2208" y="0"/>
                </a:cubicBezTo>
              </a:path>
            </a:pathLst>
          </a:custGeom>
          <a:noFill/>
          <a:ln w="28575">
            <a:solidFill>
              <a:schemeClr val="folHlink"/>
            </a:solidFill>
            <a:round/>
            <a:headEnd/>
            <a:tailEnd/>
          </a:ln>
        </p:spPr>
        <p:txBody>
          <a:bodyPr wrap="none" anchor="ctr"/>
          <a:lstStyle/>
          <a:p>
            <a:endParaRPr lang="en-US"/>
          </a:p>
        </p:txBody>
      </p:sp>
      <p:sp>
        <p:nvSpPr>
          <p:cNvPr id="28686" name="Text Box 15"/>
          <p:cNvSpPr txBox="1">
            <a:spLocks noChangeArrowheads="1"/>
          </p:cNvSpPr>
          <p:nvPr/>
        </p:nvSpPr>
        <p:spPr bwMode="auto">
          <a:xfrm>
            <a:off x="2743200" y="4419600"/>
            <a:ext cx="1620838" cy="822325"/>
          </a:xfrm>
          <a:prstGeom prst="rect">
            <a:avLst/>
          </a:prstGeom>
          <a:noFill/>
          <a:ln w="9525">
            <a:noFill/>
            <a:miter lim="800000"/>
            <a:headEnd/>
            <a:tailEnd/>
          </a:ln>
        </p:spPr>
        <p:txBody>
          <a:bodyPr wrap="none">
            <a:spAutoFit/>
          </a:bodyPr>
          <a:lstStyle/>
          <a:p>
            <a:r>
              <a:rPr lang="en-US">
                <a:solidFill>
                  <a:schemeClr val="folHlink"/>
                </a:solidFill>
                <a:latin typeface="Calibri" pitchFamily="34" charset="0"/>
              </a:rPr>
              <a:t>stagnant-lid</a:t>
            </a:r>
          </a:p>
          <a:p>
            <a:r>
              <a:rPr lang="en-US">
                <a:solidFill>
                  <a:schemeClr val="folHlink"/>
                </a:solidFill>
                <a:latin typeface="Calibri" pitchFamily="34" charset="0"/>
              </a:rPr>
              <a:t>convection</a:t>
            </a:r>
          </a:p>
        </p:txBody>
      </p:sp>
      <p:sp>
        <p:nvSpPr>
          <p:cNvPr id="28687" name="Line 16"/>
          <p:cNvSpPr>
            <a:spLocks noChangeShapeType="1"/>
          </p:cNvSpPr>
          <p:nvPr/>
        </p:nvSpPr>
        <p:spPr bwMode="auto">
          <a:xfrm>
            <a:off x="2819400" y="3429000"/>
            <a:ext cx="5638800" cy="0"/>
          </a:xfrm>
          <a:prstGeom prst="line">
            <a:avLst/>
          </a:prstGeom>
          <a:noFill/>
          <a:ln w="38100">
            <a:solidFill>
              <a:srgbClr val="FF8000"/>
            </a:solidFill>
            <a:round/>
            <a:headEnd/>
            <a:tailEnd/>
          </a:ln>
        </p:spPr>
        <p:txBody>
          <a:bodyPr wrap="none" anchor="ctr"/>
          <a:lstStyle/>
          <a:p>
            <a:endParaRPr lang="en-US"/>
          </a:p>
        </p:txBody>
      </p:sp>
      <p:sp>
        <p:nvSpPr>
          <p:cNvPr id="28688" name="Text Box 17"/>
          <p:cNvSpPr txBox="1">
            <a:spLocks noChangeArrowheads="1"/>
          </p:cNvSpPr>
          <p:nvPr/>
        </p:nvSpPr>
        <p:spPr bwMode="auto">
          <a:xfrm>
            <a:off x="2879725" y="2955925"/>
            <a:ext cx="2171700" cy="457200"/>
          </a:xfrm>
          <a:prstGeom prst="rect">
            <a:avLst/>
          </a:prstGeom>
          <a:noFill/>
          <a:ln w="9525">
            <a:noFill/>
            <a:miter lim="800000"/>
            <a:headEnd/>
            <a:tailEnd/>
          </a:ln>
        </p:spPr>
        <p:txBody>
          <a:bodyPr wrap="none">
            <a:spAutoFit/>
          </a:bodyPr>
          <a:lstStyle/>
          <a:p>
            <a:r>
              <a:rPr lang="en-US">
                <a:solidFill>
                  <a:srgbClr val="FF8000"/>
                </a:solidFill>
                <a:latin typeface="Calibri" pitchFamily="34" charset="0"/>
              </a:rPr>
              <a:t>Heat Production</a:t>
            </a:r>
          </a:p>
        </p:txBody>
      </p:sp>
      <p:sp>
        <p:nvSpPr>
          <p:cNvPr id="28689" name="AutoShape 18"/>
          <p:cNvSpPr>
            <a:spLocks noChangeArrowheads="1"/>
          </p:cNvSpPr>
          <p:nvPr/>
        </p:nvSpPr>
        <p:spPr bwMode="auto">
          <a:xfrm>
            <a:off x="6705600" y="25146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28690" name="Line 19"/>
          <p:cNvSpPr>
            <a:spLocks noChangeShapeType="1"/>
          </p:cNvSpPr>
          <p:nvPr/>
        </p:nvSpPr>
        <p:spPr bwMode="auto">
          <a:xfrm>
            <a:off x="6858000" y="2667000"/>
            <a:ext cx="0" cy="3200400"/>
          </a:xfrm>
          <a:prstGeom prst="line">
            <a:avLst/>
          </a:prstGeom>
          <a:noFill/>
          <a:ln w="38100">
            <a:solidFill>
              <a:schemeClr val="tx1"/>
            </a:solidFill>
            <a:prstDash val="dash"/>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85800" y="152400"/>
            <a:ext cx="7772400" cy="1143000"/>
          </a:xfrm>
        </p:spPr>
        <p:txBody>
          <a:bodyPr/>
          <a:lstStyle/>
          <a:p>
            <a:pPr eaLnBrk="1" hangingPunct="1"/>
            <a:r>
              <a:rPr lang="en-US" sz="3600" smtClean="0"/>
              <a:t>Discontinuous transitions</a:t>
            </a:r>
          </a:p>
        </p:txBody>
      </p:sp>
      <p:sp>
        <p:nvSpPr>
          <p:cNvPr id="30722" name="Line 3"/>
          <p:cNvSpPr>
            <a:spLocks noChangeShapeType="1"/>
          </p:cNvSpPr>
          <p:nvPr/>
        </p:nvSpPr>
        <p:spPr bwMode="auto">
          <a:xfrm>
            <a:off x="1143000" y="5867400"/>
            <a:ext cx="7010400" cy="0"/>
          </a:xfrm>
          <a:prstGeom prst="line">
            <a:avLst/>
          </a:prstGeom>
          <a:noFill/>
          <a:ln w="38100">
            <a:solidFill>
              <a:schemeClr val="tx1"/>
            </a:solidFill>
            <a:round/>
            <a:headEnd/>
            <a:tailEnd type="triangle" w="med" len="med"/>
          </a:ln>
        </p:spPr>
        <p:txBody>
          <a:bodyPr wrap="none" anchor="ctr"/>
          <a:lstStyle/>
          <a:p>
            <a:endParaRPr lang="en-US"/>
          </a:p>
        </p:txBody>
      </p:sp>
      <p:sp>
        <p:nvSpPr>
          <p:cNvPr id="30723" name="Line 4"/>
          <p:cNvSpPr>
            <a:spLocks noChangeShapeType="1"/>
          </p:cNvSpPr>
          <p:nvPr/>
        </p:nvSpPr>
        <p:spPr bwMode="auto">
          <a:xfrm flipV="1">
            <a:off x="1143000" y="2362200"/>
            <a:ext cx="0" cy="3505200"/>
          </a:xfrm>
          <a:prstGeom prst="line">
            <a:avLst/>
          </a:prstGeom>
          <a:noFill/>
          <a:ln w="38100">
            <a:solidFill>
              <a:schemeClr val="tx1"/>
            </a:solidFill>
            <a:round/>
            <a:headEnd/>
            <a:tailEnd type="triangle" w="med" len="med"/>
          </a:ln>
        </p:spPr>
        <p:txBody>
          <a:bodyPr wrap="none" anchor="ctr"/>
          <a:lstStyle/>
          <a:p>
            <a:endParaRPr lang="en-US"/>
          </a:p>
        </p:txBody>
      </p:sp>
      <p:sp>
        <p:nvSpPr>
          <p:cNvPr id="30724" name="Text Box 5"/>
          <p:cNvSpPr txBox="1">
            <a:spLocks noChangeArrowheads="1"/>
          </p:cNvSpPr>
          <p:nvPr/>
        </p:nvSpPr>
        <p:spPr bwMode="auto">
          <a:xfrm>
            <a:off x="4175125" y="6156325"/>
            <a:ext cx="1738313" cy="457200"/>
          </a:xfrm>
          <a:prstGeom prst="rect">
            <a:avLst/>
          </a:prstGeom>
          <a:noFill/>
          <a:ln w="9525">
            <a:noFill/>
            <a:miter lim="800000"/>
            <a:headEnd/>
            <a:tailEnd/>
          </a:ln>
        </p:spPr>
        <p:txBody>
          <a:bodyPr wrap="none">
            <a:spAutoFit/>
          </a:bodyPr>
          <a:lstStyle/>
          <a:p>
            <a:r>
              <a:rPr lang="en-US">
                <a:latin typeface="Calibri" pitchFamily="34" charset="0"/>
              </a:rPr>
              <a:t>Temperature</a:t>
            </a:r>
          </a:p>
        </p:txBody>
      </p:sp>
      <p:sp>
        <p:nvSpPr>
          <p:cNvPr id="30725" name="Text Box 6"/>
          <p:cNvSpPr txBox="1">
            <a:spLocks noChangeArrowheads="1"/>
          </p:cNvSpPr>
          <p:nvPr/>
        </p:nvSpPr>
        <p:spPr bwMode="auto">
          <a:xfrm rot="-5400000">
            <a:off x="-247650" y="3829050"/>
            <a:ext cx="2324100" cy="457200"/>
          </a:xfrm>
          <a:prstGeom prst="rect">
            <a:avLst/>
          </a:prstGeom>
          <a:noFill/>
          <a:ln w="9525">
            <a:noFill/>
            <a:miter lim="800000"/>
            <a:headEnd/>
            <a:tailEnd/>
          </a:ln>
        </p:spPr>
        <p:txBody>
          <a:bodyPr wrap="none">
            <a:spAutoFit/>
          </a:bodyPr>
          <a:lstStyle/>
          <a:p>
            <a:r>
              <a:rPr lang="en-US">
                <a:latin typeface="Calibri" pitchFamily="34" charset="0"/>
              </a:rPr>
              <a:t>Heat Source/Sink</a:t>
            </a:r>
          </a:p>
        </p:txBody>
      </p:sp>
      <p:sp>
        <p:nvSpPr>
          <p:cNvPr id="30726" name="Text Box 7"/>
          <p:cNvSpPr txBox="1">
            <a:spLocks noChangeArrowheads="1"/>
          </p:cNvSpPr>
          <p:nvPr/>
        </p:nvSpPr>
        <p:spPr bwMode="auto">
          <a:xfrm>
            <a:off x="6400800" y="5867400"/>
            <a:ext cx="606425" cy="457200"/>
          </a:xfrm>
          <a:prstGeom prst="rect">
            <a:avLst/>
          </a:prstGeom>
          <a:noFill/>
          <a:ln w="9525">
            <a:noFill/>
            <a:miter lim="800000"/>
            <a:headEnd/>
            <a:tailEnd/>
          </a:ln>
        </p:spPr>
        <p:txBody>
          <a:bodyPr wrap="none">
            <a:spAutoFit/>
          </a:bodyPr>
          <a:lstStyle/>
          <a:p>
            <a:r>
              <a:rPr lang="en-US">
                <a:latin typeface="Calibri" pitchFamily="34" charset="0"/>
              </a:rPr>
              <a:t>Tm</a:t>
            </a:r>
          </a:p>
        </p:txBody>
      </p:sp>
      <p:sp>
        <p:nvSpPr>
          <p:cNvPr id="30727" name="Freeform 8"/>
          <p:cNvSpPr>
            <a:spLocks/>
          </p:cNvSpPr>
          <p:nvPr/>
        </p:nvSpPr>
        <p:spPr bwMode="auto">
          <a:xfrm>
            <a:off x="1752600" y="4648200"/>
            <a:ext cx="6172200" cy="1066800"/>
          </a:xfrm>
          <a:custGeom>
            <a:avLst/>
            <a:gdLst>
              <a:gd name="T0" fmla="*/ 0 w 3888"/>
              <a:gd name="T1" fmla="*/ 2147483647 h 672"/>
              <a:gd name="T2" fmla="*/ 2147483647 w 3888"/>
              <a:gd name="T3" fmla="*/ 0 h 672"/>
              <a:gd name="T4" fmla="*/ 0 60000 65536"/>
              <a:gd name="T5" fmla="*/ 0 60000 65536"/>
              <a:gd name="T6" fmla="*/ 0 w 3888"/>
              <a:gd name="T7" fmla="*/ 0 h 672"/>
              <a:gd name="T8" fmla="*/ 3888 w 3888"/>
              <a:gd name="T9" fmla="*/ 672 h 672"/>
            </a:gdLst>
            <a:ahLst/>
            <a:cxnLst>
              <a:cxn ang="T4">
                <a:pos x="T0" y="T1"/>
              </a:cxn>
              <a:cxn ang="T5">
                <a:pos x="T2" y="T3"/>
              </a:cxn>
            </a:cxnLst>
            <a:rect l="T6" t="T7" r="T8" b="T9"/>
            <a:pathLst>
              <a:path w="3888" h="672">
                <a:moveTo>
                  <a:pt x="0" y="672"/>
                </a:moveTo>
                <a:cubicBezTo>
                  <a:pt x="0" y="672"/>
                  <a:pt x="1944" y="336"/>
                  <a:pt x="3888" y="0"/>
                </a:cubicBezTo>
              </a:path>
            </a:pathLst>
          </a:custGeom>
          <a:noFill/>
          <a:ln w="25400">
            <a:solidFill>
              <a:schemeClr val="accent2"/>
            </a:solidFill>
            <a:round/>
            <a:headEnd/>
            <a:tailEnd/>
          </a:ln>
        </p:spPr>
        <p:txBody>
          <a:bodyPr wrap="none" anchor="ctr"/>
          <a:lstStyle/>
          <a:p>
            <a:endParaRPr lang="en-US"/>
          </a:p>
        </p:txBody>
      </p:sp>
      <p:sp>
        <p:nvSpPr>
          <p:cNvPr id="30728" name="Text Box 9"/>
          <p:cNvSpPr txBox="1">
            <a:spLocks noChangeArrowheads="1"/>
          </p:cNvSpPr>
          <p:nvPr/>
        </p:nvSpPr>
        <p:spPr bwMode="auto">
          <a:xfrm>
            <a:off x="2193925" y="5470525"/>
            <a:ext cx="1536700" cy="457200"/>
          </a:xfrm>
          <a:prstGeom prst="rect">
            <a:avLst/>
          </a:prstGeom>
          <a:noFill/>
          <a:ln w="9525">
            <a:noFill/>
            <a:miter lim="800000"/>
            <a:headEnd/>
            <a:tailEnd/>
          </a:ln>
        </p:spPr>
        <p:txBody>
          <a:bodyPr wrap="none">
            <a:spAutoFit/>
          </a:bodyPr>
          <a:lstStyle/>
          <a:p>
            <a:r>
              <a:rPr lang="en-US">
                <a:solidFill>
                  <a:schemeClr val="accent2"/>
                </a:solidFill>
                <a:latin typeface="Calibri" pitchFamily="34" charset="0"/>
              </a:rPr>
              <a:t>conduction</a:t>
            </a:r>
          </a:p>
        </p:txBody>
      </p:sp>
      <p:sp>
        <p:nvSpPr>
          <p:cNvPr id="30729" name="Text Box 10"/>
          <p:cNvSpPr txBox="1">
            <a:spLocks noChangeArrowheads="1"/>
          </p:cNvSpPr>
          <p:nvPr/>
        </p:nvSpPr>
        <p:spPr bwMode="auto">
          <a:xfrm>
            <a:off x="3733800" y="3581400"/>
            <a:ext cx="1812925" cy="822325"/>
          </a:xfrm>
          <a:prstGeom prst="rect">
            <a:avLst/>
          </a:prstGeom>
          <a:noFill/>
          <a:ln w="9525">
            <a:noFill/>
            <a:miter lim="800000"/>
            <a:headEnd/>
            <a:tailEnd/>
          </a:ln>
        </p:spPr>
        <p:txBody>
          <a:bodyPr wrap="none">
            <a:spAutoFit/>
          </a:bodyPr>
          <a:lstStyle/>
          <a:p>
            <a:r>
              <a:rPr lang="en-US">
                <a:solidFill>
                  <a:schemeClr val="hlink"/>
                </a:solidFill>
                <a:latin typeface="Calibri" pitchFamily="34" charset="0"/>
              </a:rPr>
              <a:t>plate tectonic</a:t>
            </a:r>
          </a:p>
          <a:p>
            <a:r>
              <a:rPr lang="en-US">
                <a:solidFill>
                  <a:schemeClr val="hlink"/>
                </a:solidFill>
                <a:latin typeface="Calibri" pitchFamily="34" charset="0"/>
              </a:rPr>
              <a:t>convection</a:t>
            </a:r>
          </a:p>
        </p:txBody>
      </p:sp>
      <p:sp>
        <p:nvSpPr>
          <p:cNvPr id="30730" name="Text Box 11"/>
          <p:cNvSpPr txBox="1">
            <a:spLocks noChangeArrowheads="1"/>
          </p:cNvSpPr>
          <p:nvPr/>
        </p:nvSpPr>
        <p:spPr bwMode="auto">
          <a:xfrm>
            <a:off x="4800600" y="1524000"/>
            <a:ext cx="2016125" cy="457200"/>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melt extraction</a:t>
            </a:r>
          </a:p>
        </p:txBody>
      </p:sp>
      <p:sp>
        <p:nvSpPr>
          <p:cNvPr id="30731" name="Freeform 12"/>
          <p:cNvSpPr>
            <a:spLocks/>
          </p:cNvSpPr>
          <p:nvPr/>
        </p:nvSpPr>
        <p:spPr bwMode="auto">
          <a:xfrm>
            <a:off x="6781800" y="1333500"/>
            <a:ext cx="1295400" cy="1790700"/>
          </a:xfrm>
          <a:custGeom>
            <a:avLst/>
            <a:gdLst>
              <a:gd name="T0" fmla="*/ 0 w 816"/>
              <a:gd name="T1" fmla="*/ 2147483647 h 1128"/>
              <a:gd name="T2" fmla="*/ 2147483647 w 816"/>
              <a:gd name="T3" fmla="*/ 2147483647 h 1128"/>
              <a:gd name="T4" fmla="*/ 2147483647 w 816"/>
              <a:gd name="T5" fmla="*/ 2147483647 h 1128"/>
              <a:gd name="T6" fmla="*/ 2147483647 w 816"/>
              <a:gd name="T7" fmla="*/ 2147483647 h 1128"/>
              <a:gd name="T8" fmla="*/ 0 60000 65536"/>
              <a:gd name="T9" fmla="*/ 0 60000 65536"/>
              <a:gd name="T10" fmla="*/ 0 60000 65536"/>
              <a:gd name="T11" fmla="*/ 0 60000 65536"/>
              <a:gd name="T12" fmla="*/ 0 w 816"/>
              <a:gd name="T13" fmla="*/ 0 h 1128"/>
              <a:gd name="T14" fmla="*/ 816 w 816"/>
              <a:gd name="T15" fmla="*/ 1128 h 1128"/>
            </a:gdLst>
            <a:ahLst/>
            <a:cxnLst>
              <a:cxn ang="T8">
                <a:pos x="T0" y="T1"/>
              </a:cxn>
              <a:cxn ang="T9">
                <a:pos x="T2" y="T3"/>
              </a:cxn>
              <a:cxn ang="T10">
                <a:pos x="T4" y="T5"/>
              </a:cxn>
              <a:cxn ang="T11">
                <a:pos x="T6" y="T7"/>
              </a:cxn>
            </a:cxnLst>
            <a:rect l="T12" t="T13" r="T14" b="T15"/>
            <a:pathLst>
              <a:path w="816" h="1128">
                <a:moveTo>
                  <a:pt x="0" y="1128"/>
                </a:moveTo>
                <a:cubicBezTo>
                  <a:pt x="72" y="732"/>
                  <a:pt x="144" y="336"/>
                  <a:pt x="240" y="168"/>
                </a:cubicBezTo>
                <a:cubicBezTo>
                  <a:pt x="336" y="0"/>
                  <a:pt x="480" y="72"/>
                  <a:pt x="576" y="120"/>
                </a:cubicBezTo>
                <a:cubicBezTo>
                  <a:pt x="672" y="168"/>
                  <a:pt x="744" y="312"/>
                  <a:pt x="816" y="456"/>
                </a:cubicBezTo>
              </a:path>
            </a:pathLst>
          </a:custGeom>
          <a:noFill/>
          <a:ln w="28575">
            <a:solidFill>
              <a:srgbClr val="FF0000"/>
            </a:solidFill>
            <a:round/>
            <a:headEnd/>
            <a:tailEnd/>
          </a:ln>
        </p:spPr>
        <p:txBody>
          <a:bodyPr wrap="none" anchor="ctr"/>
          <a:lstStyle/>
          <a:p>
            <a:endParaRPr lang="en-US"/>
          </a:p>
        </p:txBody>
      </p:sp>
      <p:sp>
        <p:nvSpPr>
          <p:cNvPr id="30732" name="Freeform 13"/>
          <p:cNvSpPr>
            <a:spLocks/>
          </p:cNvSpPr>
          <p:nvPr/>
        </p:nvSpPr>
        <p:spPr bwMode="auto">
          <a:xfrm>
            <a:off x="5562600" y="3670300"/>
            <a:ext cx="2362200" cy="444500"/>
          </a:xfrm>
          <a:custGeom>
            <a:avLst/>
            <a:gdLst>
              <a:gd name="T0" fmla="*/ 0 w 1488"/>
              <a:gd name="T1" fmla="*/ 2147483647 h 280"/>
              <a:gd name="T2" fmla="*/ 2147483647 w 1488"/>
              <a:gd name="T3" fmla="*/ 2147483647 h 280"/>
              <a:gd name="T4" fmla="*/ 2147483647 w 1488"/>
              <a:gd name="T5" fmla="*/ 2147483647 h 280"/>
              <a:gd name="T6" fmla="*/ 0 60000 65536"/>
              <a:gd name="T7" fmla="*/ 0 60000 65536"/>
              <a:gd name="T8" fmla="*/ 0 60000 65536"/>
              <a:gd name="T9" fmla="*/ 0 w 1488"/>
              <a:gd name="T10" fmla="*/ 0 h 280"/>
              <a:gd name="T11" fmla="*/ 1488 w 1488"/>
              <a:gd name="T12" fmla="*/ 280 h 280"/>
            </a:gdLst>
            <a:ahLst/>
            <a:cxnLst>
              <a:cxn ang="T6">
                <a:pos x="T0" y="T1"/>
              </a:cxn>
              <a:cxn ang="T7">
                <a:pos x="T2" y="T3"/>
              </a:cxn>
              <a:cxn ang="T8">
                <a:pos x="T4" y="T5"/>
              </a:cxn>
            </a:cxnLst>
            <a:rect l="T9" t="T10" r="T11" b="T12"/>
            <a:pathLst>
              <a:path w="1488" h="280">
                <a:moveTo>
                  <a:pt x="0" y="280"/>
                </a:moveTo>
                <a:cubicBezTo>
                  <a:pt x="332" y="180"/>
                  <a:pt x="664" y="80"/>
                  <a:pt x="912" y="40"/>
                </a:cubicBezTo>
                <a:cubicBezTo>
                  <a:pt x="1160" y="0"/>
                  <a:pt x="1324" y="20"/>
                  <a:pt x="1488" y="40"/>
                </a:cubicBezTo>
              </a:path>
            </a:pathLst>
          </a:custGeom>
          <a:noFill/>
          <a:ln w="28575">
            <a:solidFill>
              <a:schemeClr val="hlink"/>
            </a:solidFill>
            <a:round/>
            <a:headEnd/>
            <a:tailEnd/>
          </a:ln>
        </p:spPr>
        <p:txBody>
          <a:bodyPr wrap="none" anchor="ctr"/>
          <a:lstStyle/>
          <a:p>
            <a:endParaRPr lang="en-US"/>
          </a:p>
        </p:txBody>
      </p:sp>
      <p:sp>
        <p:nvSpPr>
          <p:cNvPr id="30733" name="Freeform 14"/>
          <p:cNvSpPr>
            <a:spLocks/>
          </p:cNvSpPr>
          <p:nvPr/>
        </p:nvSpPr>
        <p:spPr bwMode="auto">
          <a:xfrm>
            <a:off x="4419600" y="4267200"/>
            <a:ext cx="3505200" cy="685800"/>
          </a:xfrm>
          <a:custGeom>
            <a:avLst/>
            <a:gdLst>
              <a:gd name="T0" fmla="*/ 0 w 2208"/>
              <a:gd name="T1" fmla="*/ 2147483647 h 432"/>
              <a:gd name="T2" fmla="*/ 2147483647 w 2208"/>
              <a:gd name="T3" fmla="*/ 2147483647 h 432"/>
              <a:gd name="T4" fmla="*/ 2147483647 w 2208"/>
              <a:gd name="T5" fmla="*/ 0 h 432"/>
              <a:gd name="T6" fmla="*/ 0 60000 65536"/>
              <a:gd name="T7" fmla="*/ 0 60000 65536"/>
              <a:gd name="T8" fmla="*/ 0 60000 65536"/>
              <a:gd name="T9" fmla="*/ 0 w 2208"/>
              <a:gd name="T10" fmla="*/ 0 h 432"/>
              <a:gd name="T11" fmla="*/ 2208 w 2208"/>
              <a:gd name="T12" fmla="*/ 432 h 432"/>
            </a:gdLst>
            <a:ahLst/>
            <a:cxnLst>
              <a:cxn ang="T6">
                <a:pos x="T0" y="T1"/>
              </a:cxn>
              <a:cxn ang="T7">
                <a:pos x="T2" y="T3"/>
              </a:cxn>
              <a:cxn ang="T8">
                <a:pos x="T4" y="T5"/>
              </a:cxn>
            </a:cxnLst>
            <a:rect l="T9" t="T10" r="T11" b="T12"/>
            <a:pathLst>
              <a:path w="2208" h="432">
                <a:moveTo>
                  <a:pt x="0" y="432"/>
                </a:moveTo>
                <a:cubicBezTo>
                  <a:pt x="224" y="300"/>
                  <a:pt x="448" y="168"/>
                  <a:pt x="816" y="96"/>
                </a:cubicBezTo>
                <a:cubicBezTo>
                  <a:pt x="1184" y="24"/>
                  <a:pt x="1696" y="12"/>
                  <a:pt x="2208" y="0"/>
                </a:cubicBezTo>
              </a:path>
            </a:pathLst>
          </a:custGeom>
          <a:noFill/>
          <a:ln w="28575">
            <a:solidFill>
              <a:schemeClr val="folHlink"/>
            </a:solidFill>
            <a:round/>
            <a:headEnd/>
            <a:tailEnd/>
          </a:ln>
        </p:spPr>
        <p:txBody>
          <a:bodyPr wrap="none" anchor="ctr"/>
          <a:lstStyle/>
          <a:p>
            <a:endParaRPr lang="en-US"/>
          </a:p>
        </p:txBody>
      </p:sp>
      <p:sp>
        <p:nvSpPr>
          <p:cNvPr id="30734" name="Text Box 15"/>
          <p:cNvSpPr txBox="1">
            <a:spLocks noChangeArrowheads="1"/>
          </p:cNvSpPr>
          <p:nvPr/>
        </p:nvSpPr>
        <p:spPr bwMode="auto">
          <a:xfrm>
            <a:off x="2743200" y="4419600"/>
            <a:ext cx="1620838" cy="822325"/>
          </a:xfrm>
          <a:prstGeom prst="rect">
            <a:avLst/>
          </a:prstGeom>
          <a:noFill/>
          <a:ln w="9525">
            <a:noFill/>
            <a:miter lim="800000"/>
            <a:headEnd/>
            <a:tailEnd/>
          </a:ln>
        </p:spPr>
        <p:txBody>
          <a:bodyPr wrap="none">
            <a:spAutoFit/>
          </a:bodyPr>
          <a:lstStyle/>
          <a:p>
            <a:r>
              <a:rPr lang="en-US">
                <a:solidFill>
                  <a:schemeClr val="folHlink"/>
                </a:solidFill>
                <a:latin typeface="Calibri" pitchFamily="34" charset="0"/>
              </a:rPr>
              <a:t>stagnant-lid</a:t>
            </a:r>
          </a:p>
          <a:p>
            <a:r>
              <a:rPr lang="en-US">
                <a:solidFill>
                  <a:schemeClr val="folHlink"/>
                </a:solidFill>
                <a:latin typeface="Calibri" pitchFamily="34" charset="0"/>
              </a:rPr>
              <a:t>convection</a:t>
            </a:r>
          </a:p>
        </p:txBody>
      </p:sp>
      <p:sp>
        <p:nvSpPr>
          <p:cNvPr id="30735" name="Line 16"/>
          <p:cNvSpPr>
            <a:spLocks noChangeShapeType="1"/>
          </p:cNvSpPr>
          <p:nvPr/>
        </p:nvSpPr>
        <p:spPr bwMode="auto">
          <a:xfrm>
            <a:off x="2819400" y="3429000"/>
            <a:ext cx="5638800" cy="0"/>
          </a:xfrm>
          <a:prstGeom prst="line">
            <a:avLst/>
          </a:prstGeom>
          <a:noFill/>
          <a:ln w="38100">
            <a:solidFill>
              <a:srgbClr val="FF8000"/>
            </a:solidFill>
            <a:round/>
            <a:headEnd/>
            <a:tailEnd/>
          </a:ln>
        </p:spPr>
        <p:txBody>
          <a:bodyPr wrap="none" anchor="ctr"/>
          <a:lstStyle/>
          <a:p>
            <a:endParaRPr lang="en-US"/>
          </a:p>
        </p:txBody>
      </p:sp>
      <p:sp>
        <p:nvSpPr>
          <p:cNvPr id="30736" name="Text Box 17"/>
          <p:cNvSpPr txBox="1">
            <a:spLocks noChangeArrowheads="1"/>
          </p:cNvSpPr>
          <p:nvPr/>
        </p:nvSpPr>
        <p:spPr bwMode="auto">
          <a:xfrm>
            <a:off x="2879725" y="2955925"/>
            <a:ext cx="2171700" cy="457200"/>
          </a:xfrm>
          <a:prstGeom prst="rect">
            <a:avLst/>
          </a:prstGeom>
          <a:noFill/>
          <a:ln w="9525">
            <a:noFill/>
            <a:miter lim="800000"/>
            <a:headEnd/>
            <a:tailEnd/>
          </a:ln>
        </p:spPr>
        <p:txBody>
          <a:bodyPr wrap="none">
            <a:spAutoFit/>
          </a:bodyPr>
          <a:lstStyle/>
          <a:p>
            <a:r>
              <a:rPr lang="en-US">
                <a:solidFill>
                  <a:srgbClr val="FF8000"/>
                </a:solidFill>
                <a:latin typeface="Calibri" pitchFamily="34" charset="0"/>
              </a:rPr>
              <a:t>Heat Production</a:t>
            </a:r>
          </a:p>
        </p:txBody>
      </p:sp>
      <p:sp>
        <p:nvSpPr>
          <p:cNvPr id="30737" name="AutoShape 18"/>
          <p:cNvSpPr>
            <a:spLocks noChangeArrowheads="1"/>
          </p:cNvSpPr>
          <p:nvPr/>
        </p:nvSpPr>
        <p:spPr bwMode="auto">
          <a:xfrm>
            <a:off x="6629400" y="2971800"/>
            <a:ext cx="304800" cy="3048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0738" name="Line 19"/>
          <p:cNvSpPr>
            <a:spLocks noChangeShapeType="1"/>
          </p:cNvSpPr>
          <p:nvPr/>
        </p:nvSpPr>
        <p:spPr bwMode="auto">
          <a:xfrm>
            <a:off x="6781800" y="3124200"/>
            <a:ext cx="0" cy="2743200"/>
          </a:xfrm>
          <a:prstGeom prst="line">
            <a:avLst/>
          </a:prstGeom>
          <a:noFill/>
          <a:ln w="38100">
            <a:solidFill>
              <a:schemeClr val="tx1"/>
            </a:solidFill>
            <a:prstDash val="dash"/>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5213</TotalTime>
  <Words>3071</Words>
  <Application>Microsoft Office PowerPoint</Application>
  <PresentationFormat>On-screen Show (4:3)</PresentationFormat>
  <Paragraphs>469</Paragraphs>
  <Slides>49</Slides>
  <Notes>24</Notes>
  <HiddenSlides>0</HiddenSlides>
  <MMClips>0</MMClips>
  <ScaleCrop>false</ScaleCrop>
  <HeadingPairs>
    <vt:vector size="8" baseType="variant">
      <vt:variant>
        <vt:lpstr>Fonts Used</vt:lpstr>
      </vt:variant>
      <vt:variant>
        <vt:i4>9</vt:i4>
      </vt:variant>
      <vt:variant>
        <vt:lpstr>Design Template</vt:lpstr>
      </vt:variant>
      <vt:variant>
        <vt:i4>2</vt:i4>
      </vt:variant>
      <vt:variant>
        <vt:lpstr>Embedded OLE Servers</vt:lpstr>
      </vt:variant>
      <vt:variant>
        <vt:i4>2</vt:i4>
      </vt:variant>
      <vt:variant>
        <vt:lpstr>Slide Titles</vt:lpstr>
      </vt:variant>
      <vt:variant>
        <vt:i4>49</vt:i4>
      </vt:variant>
    </vt:vector>
  </HeadingPairs>
  <TitlesOfParts>
    <vt:vector size="62" baseType="lpstr">
      <vt:lpstr>Arial</vt:lpstr>
      <vt:lpstr>Calibri</vt:lpstr>
      <vt:lpstr>Symbol</vt:lpstr>
      <vt:lpstr>Times New Roman</vt:lpstr>
      <vt:lpstr>Wingdings</vt:lpstr>
      <vt:lpstr>Zapf Dingbats</vt:lpstr>
      <vt:lpstr>Times</vt:lpstr>
      <vt:lpstr>MS PGothic</vt:lpstr>
      <vt:lpstr>Verdana</vt:lpstr>
      <vt:lpstr>Office Theme</vt:lpstr>
      <vt:lpstr>Office Theme</vt:lpstr>
      <vt:lpstr>Drawing</vt:lpstr>
      <vt:lpstr>Photo Editor Photo</vt:lpstr>
      <vt:lpstr>Slide 1</vt:lpstr>
      <vt:lpstr>Speculations on the Origin and Evolution of Continental Crust</vt:lpstr>
      <vt:lpstr>Heat Sources &amp; Sinks</vt:lpstr>
      <vt:lpstr>Discontinuous transitions</vt:lpstr>
      <vt:lpstr>Discontinuous transitions</vt:lpstr>
      <vt:lpstr>Discontinuous transitions</vt:lpstr>
      <vt:lpstr>Discontinuous transitions</vt:lpstr>
      <vt:lpstr>Discontinuous transitions</vt:lpstr>
      <vt:lpstr>Discontinuous transitions</vt:lpstr>
      <vt:lpstr>Discontinuous transitions</vt:lpstr>
      <vt:lpstr>Discontinuous transitions</vt:lpstr>
      <vt:lpstr>Discontinuous transitions</vt:lpstr>
      <vt:lpstr>Discontinuous transitions</vt:lpstr>
      <vt:lpstr>Do such discontinuous transitions occur?</vt:lpstr>
      <vt:lpstr>Continental Crust Growth Models</vt:lpstr>
      <vt:lpstr>Fyfe (1978): Early Continents with Greater Continental Mass at ~2.5 Ga</vt:lpstr>
      <vt:lpstr>Armstrong (1981): Steady State Recycling </vt:lpstr>
      <vt:lpstr>Warren (1989): Present Volume by ~4 Ga</vt:lpstr>
      <vt:lpstr>Reymer &amp; Schubert (1984): Early Continents Followed by Slow Growth</vt:lpstr>
      <vt:lpstr>Brown (1979): Minor Hadean Continental Crust Followed by Slow Growth</vt:lpstr>
      <vt:lpstr>Campbell (2003): Minor Hadean Continental Crust with Slow Growth</vt:lpstr>
      <vt:lpstr>O’Nions et al. (1979): Slow Continental Growth Since ~2.5 Ga</vt:lpstr>
      <vt:lpstr>Dewey &amp; Windley (1981): Slow Continental Growth Since ~2.5 Ga</vt:lpstr>
      <vt:lpstr>Allègre (1982): Slow Continental Growth Since ~2.5 Ga</vt:lpstr>
      <vt:lpstr>McLennan &amp; Taylor (1982): Slow Continental Growth Since ~2.5 Ga</vt:lpstr>
      <vt:lpstr>Collerson &amp; Kamber (1999): Slow Continental Growth Since ~2.5 Ga</vt:lpstr>
      <vt:lpstr>Veizer &amp; Jansen (1979): Slow Continental Growth Since ~2.5 Ga</vt:lpstr>
      <vt:lpstr>Hurley &amp; Rand (1969): Linear Growth of Continents Since ~3.8 Ga</vt:lpstr>
      <vt:lpstr>Slide 29</vt:lpstr>
      <vt:lpstr>Slide 30</vt:lpstr>
      <vt:lpstr>Slide 31</vt:lpstr>
      <vt:lpstr>Does Continental Crust Form in Arcs?</vt:lpstr>
      <vt:lpstr>Primary arc magma ≠ continental crust  Explanations:</vt:lpstr>
      <vt:lpstr>Slide 34</vt:lpstr>
      <vt:lpstr>Slide 35</vt:lpstr>
      <vt:lpstr>Slide 36</vt:lpstr>
      <vt:lpstr>Slide 37</vt:lpstr>
      <vt:lpstr>Slide 38</vt:lpstr>
      <vt:lpstr>Slide 39</vt:lpstr>
      <vt:lpstr>When Did Plate Tectonics Begin?</vt:lpstr>
      <vt:lpstr>Preserving Original Structures in Multiply Deformed Old Rocks – Not Easy!</vt:lpstr>
      <vt:lpstr>Melting in a Convergent Margin Involves Fluids Released from the Subducted Slab  These are characterized by incompatible element enrichment, particularly Pb, but also Nb, Ti depletion.</vt:lpstr>
      <vt:lpstr>The “Granitic” component of Archean crust  TTG – Tonalite, Trondhjemite, Granodiorite</vt:lpstr>
      <vt:lpstr>Slide 44</vt:lpstr>
      <vt:lpstr>Another Consequence of Subduction: Injecting Crustal Material into the Mantle</vt:lpstr>
      <vt:lpstr>Eclogites in the Mantle The Start of Subduction, or the Start of Preservation?</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has the Earth’s internal temperature evolved over 4.5 Ga?</dc:title>
  <dc:creator>tmh</dc:creator>
  <cp:lastModifiedBy>Mark Harrison</cp:lastModifiedBy>
  <cp:revision>87</cp:revision>
  <dcterms:created xsi:type="dcterms:W3CDTF">2012-07-05T23:33:29Z</dcterms:created>
  <dcterms:modified xsi:type="dcterms:W3CDTF">2012-07-27T19:41:13Z</dcterms:modified>
</cp:coreProperties>
</file>