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7" r:id="rId2"/>
    <p:sldId id="288" r:id="rId3"/>
    <p:sldId id="257" r:id="rId4"/>
    <p:sldId id="265" r:id="rId5"/>
    <p:sldId id="264" r:id="rId6"/>
    <p:sldId id="311" r:id="rId7"/>
    <p:sldId id="317" r:id="rId8"/>
    <p:sldId id="318" r:id="rId9"/>
    <p:sldId id="319" r:id="rId10"/>
    <p:sldId id="312" r:id="rId11"/>
    <p:sldId id="302" r:id="rId12"/>
    <p:sldId id="303" r:id="rId13"/>
    <p:sldId id="313" r:id="rId14"/>
    <p:sldId id="301" r:id="rId15"/>
    <p:sldId id="276" r:id="rId16"/>
    <p:sldId id="260" r:id="rId17"/>
    <p:sldId id="263" r:id="rId18"/>
    <p:sldId id="262" r:id="rId19"/>
    <p:sldId id="299" r:id="rId20"/>
    <p:sldId id="274" r:id="rId21"/>
    <p:sldId id="275" r:id="rId22"/>
    <p:sldId id="284" r:id="rId23"/>
    <p:sldId id="273" r:id="rId24"/>
    <p:sldId id="267" r:id="rId25"/>
    <p:sldId id="314" r:id="rId26"/>
    <p:sldId id="315" r:id="rId27"/>
    <p:sldId id="316" r:id="rId28"/>
    <p:sldId id="32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6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17D0B-750C-C94F-B70D-C1F9671418A7}" type="datetimeFigureOut">
              <a:rPr lang="en-US" smtClean="0"/>
              <a:pPr/>
              <a:t>7/18/12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908E52-6E4B-7A46-9FDF-6D75BAD9F41C}" type="slidenum">
              <a:rPr lang="en-US" smtClean="0"/>
              <a:pPr/>
              <a:t>‹#›</a:t>
            </a:fld>
            <a:endParaRPr lang="en-US"/>
          </a:p>
        </p:txBody>
      </p:sp>
    </p:spTree>
    <p:extLst>
      <p:ext uri="{BB962C8B-B14F-4D97-AF65-F5344CB8AC3E}">
        <p14:creationId xmlns:p14="http://schemas.microsoft.com/office/powerpoint/2010/main" val="35117460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63D30-30F0-0641-9DE6-0A83EB2AD416}" type="slidenum">
              <a:rPr lang="en-US"/>
              <a:pPr/>
              <a:t>11</a:t>
            </a:fld>
            <a:endParaRPr lang="en-US"/>
          </a:p>
        </p:txBody>
      </p:sp>
      <p:sp>
        <p:nvSpPr>
          <p:cNvPr id="142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p:spPr>
        <p:txBody>
          <a:bodyPr/>
          <a:lstStyle/>
          <a:p>
            <a:r>
              <a:rPr lang="en-US" smtClean="0">
                <a:latin typeface="Gill Sans" charset="0"/>
              </a:rPr>
              <a:t>RT-instability develops when a heavy fluid rest on top of a light fluid, or equivalently, when a heavy fluid is accelerated into a light fluid. The instability builds up from small scale (centimeters) and cascade into larger and larger vortices. The spectrum of turbulent motions fulfill a Kolmogorov spectrum (-5/3 power law of wave number) that appears during rapid breakup of large vortices down to scales determined by viscosity and/or surface tension. Both at or below centimeter scale where chemical diffusion is fast enough that isotopes can equilibrate in reasonably short time (e.g. years).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AD058-00D7-7B41-A269-87F64D0CFF27}" type="slidenum">
              <a:rPr lang="en-US"/>
              <a:pPr/>
              <a:t>14</a:t>
            </a:fld>
            <a:endParaRPr lang="en-US"/>
          </a:p>
        </p:txBody>
      </p:sp>
      <p:sp>
        <p:nvSpPr>
          <p:cNvPr id="140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BAAF5-4A50-5242-8213-702D7A469081}" type="slidenum">
              <a:rPr lang="en-US"/>
              <a:pPr/>
              <a:t>19</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1AE380-03C5-C349-BA51-94F13410D400}" type="datetimeFigureOut">
              <a:rPr lang="en-US" smtClean="0"/>
              <a:pPr/>
              <a:t>7/18/12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E380-03C5-C349-BA51-94F13410D400}" type="datetimeFigureOut">
              <a:rPr lang="en-US" smtClean="0"/>
              <a:pPr/>
              <a:t>7/18/12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E380-03C5-C349-BA51-94F13410D400}" type="datetimeFigureOut">
              <a:rPr lang="en-US" smtClean="0"/>
              <a:pPr/>
              <a:t>7/18/12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E71FC8EC-9CDF-3647-830E-982D093927F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E380-03C5-C349-BA51-94F13410D400}" type="datetimeFigureOut">
              <a:rPr lang="en-US" smtClean="0"/>
              <a:pPr/>
              <a:t>7/18/12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1AE380-03C5-C349-BA51-94F13410D400}" type="datetimeFigureOut">
              <a:rPr lang="en-US" smtClean="0"/>
              <a:pPr/>
              <a:t>7/18/12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1AE380-03C5-C349-BA51-94F13410D400}" type="datetimeFigureOut">
              <a:rPr lang="en-US" smtClean="0"/>
              <a:pPr/>
              <a:t>7/18/12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1AE380-03C5-C349-BA51-94F13410D400}" type="datetimeFigureOut">
              <a:rPr lang="en-US" smtClean="0"/>
              <a:pPr/>
              <a:t>7/18/12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1AE380-03C5-C349-BA51-94F13410D400}" type="datetimeFigureOut">
              <a:rPr lang="en-US" smtClean="0"/>
              <a:pPr/>
              <a:t>7/18/12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AE380-03C5-C349-BA51-94F13410D400}" type="datetimeFigureOut">
              <a:rPr lang="en-US" smtClean="0"/>
              <a:pPr/>
              <a:t>7/18/12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E380-03C5-C349-BA51-94F13410D400}" type="datetimeFigureOut">
              <a:rPr lang="en-US" smtClean="0"/>
              <a:pPr/>
              <a:t>7/18/12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E380-03C5-C349-BA51-94F13410D400}" type="datetimeFigureOut">
              <a:rPr lang="en-US" smtClean="0"/>
              <a:pPr/>
              <a:t>7/18/12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0E135-5EAD-6F4E-803E-8BF6E89D91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AE380-03C5-C349-BA51-94F13410D400}" type="datetimeFigureOut">
              <a:rPr lang="en-US" smtClean="0"/>
              <a:pPr/>
              <a:t>7/18/12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0E135-5EAD-6F4E-803E-8BF6E89D91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file://localhost/Users/davidstevenson/Desktop/miscNov11/icelandWork/figure/movie.gif" TargetMode="External"/><Relationship Id="rId2" Type="http://schemas.openxmlformats.org/officeDocument/2006/relationships/video" Target="file://localhost/Users/davidstevenson/Desktop/miscNov11/icelandWork/figure/movie.gi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313"/>
            <a:ext cx="7772400" cy="2821187"/>
          </a:xfrm>
        </p:spPr>
        <p:txBody>
          <a:bodyPr>
            <a:normAutofit/>
          </a:bodyPr>
          <a:lstStyle/>
          <a:p>
            <a:r>
              <a:rPr lang="en-US" dirty="0" smtClean="0">
                <a:solidFill>
                  <a:srgbClr val="800000"/>
                </a:solidFill>
              </a:rPr>
              <a:t>Earth’s Initial Condition</a:t>
            </a:r>
            <a:endParaRPr lang="en-US" dirty="0">
              <a:solidFill>
                <a:srgbClr val="800000"/>
              </a:solidFill>
            </a:endParaRPr>
          </a:p>
        </p:txBody>
      </p:sp>
      <p:sp>
        <p:nvSpPr>
          <p:cNvPr id="3" name="Subtitle 2"/>
          <p:cNvSpPr>
            <a:spLocks noGrp="1"/>
          </p:cNvSpPr>
          <p:nvPr>
            <p:ph type="subTitle" idx="1"/>
          </p:nvPr>
        </p:nvSpPr>
        <p:spPr>
          <a:xfrm>
            <a:off x="685800" y="3838107"/>
            <a:ext cx="3378200" cy="2676993"/>
          </a:xfrm>
        </p:spPr>
        <p:txBody>
          <a:bodyPr>
            <a:normAutofit/>
          </a:bodyPr>
          <a:lstStyle/>
          <a:p>
            <a:r>
              <a:rPr lang="en-US" dirty="0" smtClean="0"/>
              <a:t>Dave Stevenson</a:t>
            </a:r>
          </a:p>
          <a:p>
            <a:r>
              <a:rPr lang="en-US" dirty="0" smtClean="0"/>
              <a:t>Caltech</a:t>
            </a:r>
          </a:p>
          <a:p>
            <a:r>
              <a:rPr lang="en-US" dirty="0" smtClean="0"/>
              <a:t> </a:t>
            </a:r>
            <a:r>
              <a:rPr lang="en-US" sz="2000" dirty="0" smtClean="0"/>
              <a:t>CIDER, KITP, July 18</a:t>
            </a:r>
            <a:endParaRPr lang="en-US" sz="2000" dirty="0"/>
          </a:p>
        </p:txBody>
      </p:sp>
      <p:pic>
        <p:nvPicPr>
          <p:cNvPr id="4" name="Picture 3" descr="accretion.jpg"/>
          <p:cNvPicPr>
            <a:picLocks noChangeAspect="1"/>
          </p:cNvPicPr>
          <p:nvPr/>
        </p:nvPicPr>
        <p:blipFill>
          <a:blip r:embed="rId2"/>
          <a:stretch>
            <a:fillRect/>
          </a:stretch>
        </p:blipFill>
        <p:spPr>
          <a:xfrm>
            <a:off x="4064000" y="3365500"/>
            <a:ext cx="5080000" cy="349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Why can impacts inject volatiles? (Net gain)</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During an impact, a transient</a:t>
            </a:r>
          </a:p>
          <a:p>
            <a:pPr marL="0" indent="0">
              <a:buNone/>
            </a:pPr>
            <a:r>
              <a:rPr lang="en-US" dirty="0" smtClean="0"/>
              <a:t>cavity forms and the interface </a:t>
            </a:r>
          </a:p>
          <a:p>
            <a:pPr marL="0" indent="0">
              <a:buNone/>
            </a:pPr>
            <a:r>
              <a:rPr lang="en-US" dirty="0" smtClean="0"/>
              <a:t>between projectile and target </a:t>
            </a:r>
          </a:p>
          <a:p>
            <a:pPr marL="0" indent="0">
              <a:buNone/>
            </a:pPr>
            <a:r>
              <a:rPr lang="en-US" dirty="0" smtClean="0"/>
              <a:t>develops rapid shear </a:t>
            </a:r>
          </a:p>
          <a:p>
            <a:pPr marL="0" indent="0">
              <a:buNone/>
            </a:pPr>
            <a:r>
              <a:rPr lang="en-US" dirty="0" smtClean="0"/>
              <a:t>(Kelvin-Helmholtz) instabilities).</a:t>
            </a:r>
          </a:p>
          <a:p>
            <a:r>
              <a:rPr lang="en-US" dirty="0" smtClean="0"/>
              <a:t>Turbulence ensues down to the Kolmogorov inner scale length (typically mm)</a:t>
            </a:r>
          </a:p>
          <a:p>
            <a:r>
              <a:rPr lang="en-US" dirty="0" smtClean="0"/>
              <a:t>Diffusion (e.g. water into molten silicates) can proceed a mm in the timescale of the strong shear flow (tens of seconds to minutes)- big impacts are better than small; may fail below tens of km. Comets on the moon?</a:t>
            </a:r>
            <a:endParaRPr lang="en-US" dirty="0"/>
          </a:p>
        </p:txBody>
      </p:sp>
      <p:pic>
        <p:nvPicPr>
          <p:cNvPr id="4" name="Picture 3"/>
          <p:cNvPicPr>
            <a:picLocks noChangeAspect="1"/>
          </p:cNvPicPr>
          <p:nvPr/>
        </p:nvPicPr>
        <p:blipFill>
          <a:blip r:embed="rId2"/>
          <a:stretch>
            <a:fillRect/>
          </a:stretch>
        </p:blipFill>
        <p:spPr>
          <a:xfrm>
            <a:off x="5134606" y="1039993"/>
            <a:ext cx="3340100" cy="2438400"/>
          </a:xfrm>
          <a:prstGeom prst="rect">
            <a:avLst/>
          </a:prstGeom>
        </p:spPr>
      </p:pic>
    </p:spTree>
    <p:extLst>
      <p:ext uri="{BB962C8B-B14F-4D97-AF65-F5344CB8AC3E}">
        <p14:creationId xmlns:p14="http://schemas.microsoft.com/office/powerpoint/2010/main" val="8995587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t>Core Formation with Giant Impacts</a:t>
            </a:r>
          </a:p>
        </p:txBody>
      </p:sp>
      <p:sp>
        <p:nvSpPr>
          <p:cNvPr id="141315" name="Rectangle 3"/>
          <p:cNvSpPr>
            <a:spLocks noGrp="1" noChangeArrowheads="1"/>
          </p:cNvSpPr>
          <p:nvPr>
            <p:ph type="body" idx="1"/>
          </p:nvPr>
        </p:nvSpPr>
        <p:spPr>
          <a:xfrm>
            <a:off x="685800" y="1981200"/>
            <a:ext cx="3581400" cy="4114800"/>
          </a:xfrm>
        </p:spPr>
        <p:txBody>
          <a:bodyPr>
            <a:normAutofit fontScale="92500" lnSpcReduction="10000"/>
          </a:bodyPr>
          <a:lstStyle/>
          <a:p>
            <a:pPr>
              <a:lnSpc>
                <a:spcPct val="90000"/>
              </a:lnSpc>
            </a:pPr>
            <a:r>
              <a:rPr lang="en-US" sz="2400" dirty="0" smtClean="0"/>
              <a:t>Diffusion time ~R</a:t>
            </a:r>
            <a:r>
              <a:rPr lang="en-US" sz="2400" baseline="30000" dirty="0" smtClean="0"/>
              <a:t>2</a:t>
            </a:r>
            <a:r>
              <a:rPr lang="en-US" sz="2400" dirty="0" smtClean="0"/>
              <a:t>/D ~hours for R</a:t>
            </a:r>
            <a:r>
              <a:rPr lang="en-US" sz="2400" dirty="0"/>
              <a:t>~</a:t>
            </a:r>
            <a:r>
              <a:rPr lang="en-US" sz="2400" dirty="0" smtClean="0"/>
              <a:t> few cm; transport time is ~ (few years) /R</a:t>
            </a:r>
            <a:r>
              <a:rPr lang="en-US" sz="2400" baseline="30000" dirty="0" smtClean="0"/>
              <a:t>1/2</a:t>
            </a:r>
            <a:r>
              <a:rPr lang="en-US" sz="2400" dirty="0" smtClean="0"/>
              <a:t> (R in cm) provided Re&gt;10</a:t>
            </a:r>
            <a:r>
              <a:rPr lang="en-US" sz="2400" baseline="30000" dirty="0" smtClean="0"/>
              <a:t>3</a:t>
            </a:r>
            <a:r>
              <a:rPr lang="en-US" sz="2400" dirty="0" smtClean="0"/>
              <a:t> . For large R, get disequilibrium</a:t>
            </a:r>
          </a:p>
          <a:p>
            <a:pPr>
              <a:lnSpc>
                <a:spcPct val="90000"/>
              </a:lnSpc>
            </a:pPr>
            <a:r>
              <a:rPr lang="en-US" sz="2400" dirty="0" smtClean="0">
                <a:sym typeface="Symbol" charset="2"/>
              </a:rPr>
              <a:t>Blobs “fission” when they fall their own diameter so only the largest blobs are expected to make it without fragmenting all the way to droplets. Droplet size determined by surface tension.</a:t>
            </a:r>
            <a:endParaRPr lang="en-US" sz="2400" dirty="0"/>
          </a:p>
        </p:txBody>
      </p:sp>
      <p:sp>
        <p:nvSpPr>
          <p:cNvPr id="141316" name="Freeform 4"/>
          <p:cNvSpPr>
            <a:spLocks/>
          </p:cNvSpPr>
          <p:nvPr/>
        </p:nvSpPr>
        <p:spPr bwMode="auto">
          <a:xfrm>
            <a:off x="5867400" y="4838700"/>
            <a:ext cx="2819400" cy="342900"/>
          </a:xfrm>
          <a:custGeom>
            <a:avLst/>
            <a:gdLst/>
            <a:ahLst/>
            <a:cxnLst>
              <a:cxn ang="0">
                <a:pos x="0" y="216"/>
              </a:cxn>
              <a:cxn ang="0">
                <a:pos x="384" y="72"/>
              </a:cxn>
              <a:cxn ang="0">
                <a:pos x="1008" y="24"/>
              </a:cxn>
              <a:cxn ang="0">
                <a:pos x="1776" y="216"/>
              </a:cxn>
            </a:cxnLst>
            <a:rect l="0" t="0" r="r" b="b"/>
            <a:pathLst>
              <a:path w="1776" h="216">
                <a:moveTo>
                  <a:pt x="0" y="216"/>
                </a:moveTo>
                <a:cubicBezTo>
                  <a:pt x="108" y="160"/>
                  <a:pt x="216" y="104"/>
                  <a:pt x="384" y="72"/>
                </a:cubicBezTo>
                <a:cubicBezTo>
                  <a:pt x="552" y="40"/>
                  <a:pt x="776" y="0"/>
                  <a:pt x="1008" y="24"/>
                </a:cubicBezTo>
                <a:cubicBezTo>
                  <a:pt x="1240" y="48"/>
                  <a:pt x="1648" y="184"/>
                  <a:pt x="1776" y="216"/>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141317" name="Freeform 5"/>
          <p:cNvSpPr>
            <a:spLocks/>
          </p:cNvSpPr>
          <p:nvPr/>
        </p:nvSpPr>
        <p:spPr bwMode="auto">
          <a:xfrm>
            <a:off x="5943600" y="2514600"/>
            <a:ext cx="2819400" cy="342900"/>
          </a:xfrm>
          <a:custGeom>
            <a:avLst/>
            <a:gdLst/>
            <a:ahLst/>
            <a:cxnLst>
              <a:cxn ang="0">
                <a:pos x="0" y="216"/>
              </a:cxn>
              <a:cxn ang="0">
                <a:pos x="384" y="72"/>
              </a:cxn>
              <a:cxn ang="0">
                <a:pos x="1008" y="24"/>
              </a:cxn>
              <a:cxn ang="0">
                <a:pos x="1776" y="216"/>
              </a:cxn>
            </a:cxnLst>
            <a:rect l="0" t="0" r="r" b="b"/>
            <a:pathLst>
              <a:path w="1776" h="216">
                <a:moveTo>
                  <a:pt x="0" y="216"/>
                </a:moveTo>
                <a:cubicBezTo>
                  <a:pt x="108" y="160"/>
                  <a:pt x="216" y="104"/>
                  <a:pt x="384" y="72"/>
                </a:cubicBezTo>
                <a:cubicBezTo>
                  <a:pt x="552" y="40"/>
                  <a:pt x="776" y="0"/>
                  <a:pt x="1008" y="24"/>
                </a:cubicBezTo>
                <a:cubicBezTo>
                  <a:pt x="1240" y="48"/>
                  <a:pt x="1648" y="184"/>
                  <a:pt x="1776" y="216"/>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141318" name="Freeform 6"/>
          <p:cNvSpPr>
            <a:spLocks/>
          </p:cNvSpPr>
          <p:nvPr/>
        </p:nvSpPr>
        <p:spPr bwMode="auto">
          <a:xfrm>
            <a:off x="7331075" y="3341688"/>
            <a:ext cx="685800" cy="882650"/>
          </a:xfrm>
          <a:custGeom>
            <a:avLst/>
            <a:gdLst/>
            <a:ahLst/>
            <a:cxnLst>
              <a:cxn ang="0">
                <a:pos x="164" y="28"/>
              </a:cxn>
              <a:cxn ang="0">
                <a:pos x="146" y="65"/>
              </a:cxn>
              <a:cxn ang="0">
                <a:pos x="55" y="216"/>
              </a:cxn>
              <a:cxn ang="0">
                <a:pos x="0" y="338"/>
              </a:cxn>
              <a:cxn ang="0">
                <a:pos x="12" y="465"/>
              </a:cxn>
              <a:cxn ang="0">
                <a:pos x="79" y="501"/>
              </a:cxn>
              <a:cxn ang="0">
                <a:pos x="115" y="513"/>
              </a:cxn>
              <a:cxn ang="0">
                <a:pos x="194" y="556"/>
              </a:cxn>
              <a:cxn ang="0">
                <a:pos x="352" y="538"/>
              </a:cxn>
              <a:cxn ang="0">
                <a:pos x="394" y="489"/>
              </a:cxn>
              <a:cxn ang="0">
                <a:pos x="261" y="271"/>
              </a:cxn>
              <a:cxn ang="0">
                <a:pos x="188" y="192"/>
              </a:cxn>
              <a:cxn ang="0">
                <a:pos x="146" y="41"/>
              </a:cxn>
              <a:cxn ang="0">
                <a:pos x="164" y="28"/>
              </a:cxn>
            </a:cxnLst>
            <a:rect l="0" t="0" r="r" b="b"/>
            <a:pathLst>
              <a:path w="432" h="556">
                <a:moveTo>
                  <a:pt x="164" y="28"/>
                </a:moveTo>
                <a:cubicBezTo>
                  <a:pt x="144" y="91"/>
                  <a:pt x="174" y="0"/>
                  <a:pt x="146" y="65"/>
                </a:cubicBezTo>
                <a:cubicBezTo>
                  <a:pt x="120" y="121"/>
                  <a:pt x="110" y="179"/>
                  <a:pt x="55" y="216"/>
                </a:cubicBezTo>
                <a:cubicBezTo>
                  <a:pt x="26" y="257"/>
                  <a:pt x="11" y="289"/>
                  <a:pt x="0" y="338"/>
                </a:cubicBezTo>
                <a:cubicBezTo>
                  <a:pt x="4" y="380"/>
                  <a:pt x="4" y="423"/>
                  <a:pt x="12" y="465"/>
                </a:cubicBezTo>
                <a:cubicBezTo>
                  <a:pt x="12" y="470"/>
                  <a:pt x="65" y="494"/>
                  <a:pt x="79" y="501"/>
                </a:cubicBezTo>
                <a:cubicBezTo>
                  <a:pt x="90" y="506"/>
                  <a:pt x="115" y="513"/>
                  <a:pt x="115" y="513"/>
                </a:cubicBezTo>
                <a:cubicBezTo>
                  <a:pt x="138" y="534"/>
                  <a:pt x="166" y="542"/>
                  <a:pt x="194" y="556"/>
                </a:cubicBezTo>
                <a:cubicBezTo>
                  <a:pt x="261" y="552"/>
                  <a:pt x="296" y="556"/>
                  <a:pt x="352" y="538"/>
                </a:cubicBezTo>
                <a:cubicBezTo>
                  <a:pt x="373" y="522"/>
                  <a:pt x="375" y="507"/>
                  <a:pt x="394" y="489"/>
                </a:cubicBezTo>
                <a:cubicBezTo>
                  <a:pt x="432" y="392"/>
                  <a:pt x="354" y="294"/>
                  <a:pt x="261" y="271"/>
                </a:cubicBezTo>
                <a:cubicBezTo>
                  <a:pt x="234" y="244"/>
                  <a:pt x="213" y="217"/>
                  <a:pt x="188" y="192"/>
                </a:cubicBezTo>
                <a:cubicBezTo>
                  <a:pt x="174" y="152"/>
                  <a:pt x="136" y="83"/>
                  <a:pt x="146" y="41"/>
                </a:cubicBezTo>
                <a:cubicBezTo>
                  <a:pt x="147" y="33"/>
                  <a:pt x="158" y="32"/>
                  <a:pt x="164" y="28"/>
                </a:cubicBezTo>
                <a:close/>
              </a:path>
            </a:pathLst>
          </a:custGeom>
          <a:solidFill>
            <a:srgbClr val="FF0000"/>
          </a:solidFill>
          <a:ln w="9525">
            <a:solidFill>
              <a:srgbClr val="E82314"/>
            </a:solidFill>
            <a:round/>
            <a:headEnd/>
            <a:tailEnd/>
          </a:ln>
          <a:effectLst/>
        </p:spPr>
        <p:txBody>
          <a:bodyPr wrap="none" anchor="ctr">
            <a:prstTxWarp prst="textNoShape">
              <a:avLst/>
            </a:prstTxWarp>
          </a:bodyPr>
          <a:lstStyle/>
          <a:p>
            <a:endParaRPr lang="en-US"/>
          </a:p>
        </p:txBody>
      </p:sp>
      <p:sp>
        <p:nvSpPr>
          <p:cNvPr id="141319" name="Freeform 7"/>
          <p:cNvSpPr>
            <a:spLocks/>
          </p:cNvSpPr>
          <p:nvPr/>
        </p:nvSpPr>
        <p:spPr bwMode="auto">
          <a:xfrm>
            <a:off x="5942013" y="3752850"/>
            <a:ext cx="681037" cy="576263"/>
          </a:xfrm>
          <a:custGeom>
            <a:avLst/>
            <a:gdLst/>
            <a:ahLst/>
            <a:cxnLst>
              <a:cxn ang="0">
                <a:pos x="409" y="0"/>
              </a:cxn>
              <a:cxn ang="0">
                <a:pos x="336" y="103"/>
              </a:cxn>
              <a:cxn ang="0">
                <a:pos x="160" y="194"/>
              </a:cxn>
              <a:cxn ang="0">
                <a:pos x="27" y="236"/>
              </a:cxn>
              <a:cxn ang="0">
                <a:pos x="3" y="273"/>
              </a:cxn>
              <a:cxn ang="0">
                <a:pos x="9" y="315"/>
              </a:cxn>
              <a:cxn ang="0">
                <a:pos x="118" y="363"/>
              </a:cxn>
              <a:cxn ang="0">
                <a:pos x="209" y="357"/>
              </a:cxn>
              <a:cxn ang="0">
                <a:pos x="263" y="303"/>
              </a:cxn>
              <a:cxn ang="0">
                <a:pos x="306" y="236"/>
              </a:cxn>
              <a:cxn ang="0">
                <a:pos x="348" y="176"/>
              </a:cxn>
              <a:cxn ang="0">
                <a:pos x="372" y="121"/>
              </a:cxn>
              <a:cxn ang="0">
                <a:pos x="378" y="48"/>
              </a:cxn>
              <a:cxn ang="0">
                <a:pos x="384" y="18"/>
              </a:cxn>
              <a:cxn ang="0">
                <a:pos x="397" y="30"/>
              </a:cxn>
              <a:cxn ang="0">
                <a:pos x="409" y="0"/>
              </a:cxn>
            </a:cxnLst>
            <a:rect l="0" t="0" r="r" b="b"/>
            <a:pathLst>
              <a:path w="429" h="363">
                <a:moveTo>
                  <a:pt x="409" y="0"/>
                </a:moveTo>
                <a:cubicBezTo>
                  <a:pt x="382" y="42"/>
                  <a:pt x="371" y="73"/>
                  <a:pt x="336" y="103"/>
                </a:cubicBezTo>
                <a:cubicBezTo>
                  <a:pt x="284" y="145"/>
                  <a:pt x="222" y="173"/>
                  <a:pt x="160" y="194"/>
                </a:cubicBezTo>
                <a:cubicBezTo>
                  <a:pt x="115" y="208"/>
                  <a:pt x="68" y="215"/>
                  <a:pt x="27" y="236"/>
                </a:cubicBezTo>
                <a:cubicBezTo>
                  <a:pt x="19" y="248"/>
                  <a:pt x="0" y="258"/>
                  <a:pt x="3" y="273"/>
                </a:cubicBezTo>
                <a:cubicBezTo>
                  <a:pt x="5" y="287"/>
                  <a:pt x="5" y="301"/>
                  <a:pt x="9" y="315"/>
                </a:cubicBezTo>
                <a:cubicBezTo>
                  <a:pt x="22" y="363"/>
                  <a:pt x="78" y="358"/>
                  <a:pt x="118" y="363"/>
                </a:cubicBezTo>
                <a:cubicBezTo>
                  <a:pt x="148" y="361"/>
                  <a:pt x="179" y="361"/>
                  <a:pt x="209" y="357"/>
                </a:cubicBezTo>
                <a:cubicBezTo>
                  <a:pt x="236" y="352"/>
                  <a:pt x="227" y="314"/>
                  <a:pt x="263" y="303"/>
                </a:cubicBezTo>
                <a:cubicBezTo>
                  <a:pt x="273" y="271"/>
                  <a:pt x="271" y="246"/>
                  <a:pt x="306" y="236"/>
                </a:cubicBezTo>
                <a:cubicBezTo>
                  <a:pt x="319" y="215"/>
                  <a:pt x="334" y="196"/>
                  <a:pt x="348" y="176"/>
                </a:cubicBezTo>
                <a:cubicBezTo>
                  <a:pt x="354" y="155"/>
                  <a:pt x="365" y="140"/>
                  <a:pt x="372" y="121"/>
                </a:cubicBezTo>
                <a:cubicBezTo>
                  <a:pt x="374" y="96"/>
                  <a:pt x="375" y="72"/>
                  <a:pt x="378" y="48"/>
                </a:cubicBezTo>
                <a:cubicBezTo>
                  <a:pt x="379" y="37"/>
                  <a:pt x="376" y="25"/>
                  <a:pt x="384" y="18"/>
                </a:cubicBezTo>
                <a:cubicBezTo>
                  <a:pt x="388" y="13"/>
                  <a:pt x="392" y="26"/>
                  <a:pt x="397" y="30"/>
                </a:cubicBezTo>
                <a:cubicBezTo>
                  <a:pt x="423" y="23"/>
                  <a:pt x="429" y="20"/>
                  <a:pt x="409" y="0"/>
                </a:cubicBezTo>
                <a:close/>
              </a:path>
            </a:pathLst>
          </a:custGeom>
          <a:solidFill>
            <a:srgbClr val="FF0000"/>
          </a:solidFill>
          <a:ln w="9525">
            <a:solidFill>
              <a:srgbClr val="FF0000"/>
            </a:solidFill>
            <a:round/>
            <a:headEnd/>
            <a:tailEnd/>
          </a:ln>
          <a:effectLst/>
        </p:spPr>
        <p:txBody>
          <a:bodyPr wrap="none" anchor="ctr">
            <a:prstTxWarp prst="textNoShape">
              <a:avLst/>
            </a:prstTxWarp>
          </a:bodyPr>
          <a:lstStyle/>
          <a:p>
            <a:endParaRPr lang="en-US"/>
          </a:p>
        </p:txBody>
      </p:sp>
      <p:sp>
        <p:nvSpPr>
          <p:cNvPr id="141320" name="Freeform 8"/>
          <p:cNvSpPr>
            <a:spLocks/>
          </p:cNvSpPr>
          <p:nvPr/>
        </p:nvSpPr>
        <p:spPr bwMode="auto">
          <a:xfrm>
            <a:off x="8310563" y="3040063"/>
            <a:ext cx="266700" cy="279400"/>
          </a:xfrm>
          <a:custGeom>
            <a:avLst/>
            <a:gdLst/>
            <a:ahLst/>
            <a:cxnLst>
              <a:cxn ang="0">
                <a:pos x="14" y="0"/>
              </a:cxn>
              <a:cxn ang="0">
                <a:pos x="14" y="140"/>
              </a:cxn>
              <a:cxn ang="0">
                <a:pos x="50" y="164"/>
              </a:cxn>
              <a:cxn ang="0">
                <a:pos x="86" y="176"/>
              </a:cxn>
              <a:cxn ang="0">
                <a:pos x="141" y="170"/>
              </a:cxn>
              <a:cxn ang="0">
                <a:pos x="123" y="122"/>
              </a:cxn>
              <a:cxn ang="0">
                <a:pos x="98" y="91"/>
              </a:cxn>
              <a:cxn ang="0">
                <a:pos x="32" y="31"/>
              </a:cxn>
              <a:cxn ang="0">
                <a:pos x="14" y="0"/>
              </a:cxn>
            </a:cxnLst>
            <a:rect l="0" t="0" r="r" b="b"/>
            <a:pathLst>
              <a:path w="168" h="176">
                <a:moveTo>
                  <a:pt x="14" y="0"/>
                </a:moveTo>
                <a:cubicBezTo>
                  <a:pt x="11" y="32"/>
                  <a:pt x="0" y="108"/>
                  <a:pt x="14" y="140"/>
                </a:cubicBezTo>
                <a:cubicBezTo>
                  <a:pt x="19" y="153"/>
                  <a:pt x="36" y="159"/>
                  <a:pt x="50" y="164"/>
                </a:cubicBezTo>
                <a:cubicBezTo>
                  <a:pt x="62" y="168"/>
                  <a:pt x="86" y="176"/>
                  <a:pt x="86" y="176"/>
                </a:cubicBezTo>
                <a:cubicBezTo>
                  <a:pt x="104" y="174"/>
                  <a:pt x="123" y="176"/>
                  <a:pt x="141" y="170"/>
                </a:cubicBezTo>
                <a:cubicBezTo>
                  <a:pt x="168" y="159"/>
                  <a:pt x="128" y="125"/>
                  <a:pt x="123" y="122"/>
                </a:cubicBezTo>
                <a:cubicBezTo>
                  <a:pt x="111" y="85"/>
                  <a:pt x="126" y="118"/>
                  <a:pt x="98" y="91"/>
                </a:cubicBezTo>
                <a:cubicBezTo>
                  <a:pt x="75" y="68"/>
                  <a:pt x="63" y="41"/>
                  <a:pt x="32" y="31"/>
                </a:cubicBezTo>
                <a:cubicBezTo>
                  <a:pt x="15" y="13"/>
                  <a:pt x="21" y="23"/>
                  <a:pt x="14" y="0"/>
                </a:cubicBezTo>
                <a:close/>
              </a:path>
            </a:pathLst>
          </a:custGeom>
          <a:solidFill>
            <a:srgbClr val="FF0000"/>
          </a:solidFill>
          <a:ln w="9525">
            <a:solidFill>
              <a:srgbClr val="FF0000"/>
            </a:solidFill>
            <a:round/>
            <a:headEnd/>
            <a:tailEnd/>
          </a:ln>
          <a:effectLst/>
        </p:spPr>
        <p:txBody>
          <a:bodyPr wrap="none" anchor="ctr">
            <a:prstTxWarp prst="textNoShape">
              <a:avLst/>
            </a:prstTxWarp>
          </a:bodyPr>
          <a:lstStyle/>
          <a:p>
            <a:endParaRPr lang="en-US"/>
          </a:p>
        </p:txBody>
      </p:sp>
      <p:sp>
        <p:nvSpPr>
          <p:cNvPr id="141321" name="Text Box 9"/>
          <p:cNvSpPr txBox="1">
            <a:spLocks noChangeArrowheads="1"/>
          </p:cNvSpPr>
          <p:nvPr/>
        </p:nvSpPr>
        <p:spPr bwMode="auto">
          <a:xfrm>
            <a:off x="5715000" y="2895600"/>
            <a:ext cx="16764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Molten mantle</a:t>
            </a:r>
          </a:p>
        </p:txBody>
      </p:sp>
      <p:sp>
        <p:nvSpPr>
          <p:cNvPr id="141322" name="Text Box 10"/>
          <p:cNvSpPr txBox="1">
            <a:spLocks noChangeArrowheads="1"/>
          </p:cNvSpPr>
          <p:nvPr/>
        </p:nvSpPr>
        <p:spPr bwMode="auto">
          <a:xfrm>
            <a:off x="6858000" y="5105400"/>
            <a:ext cx="1219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Core</a:t>
            </a:r>
          </a:p>
        </p:txBody>
      </p:sp>
      <p:sp>
        <p:nvSpPr>
          <p:cNvPr id="141323" name="Line 11"/>
          <p:cNvSpPr>
            <a:spLocks noChangeShapeType="1"/>
          </p:cNvSpPr>
          <p:nvPr/>
        </p:nvSpPr>
        <p:spPr bwMode="auto">
          <a:xfrm flipV="1">
            <a:off x="5715000" y="4343400"/>
            <a:ext cx="304800" cy="381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1324" name="Text Box 12"/>
          <p:cNvSpPr txBox="1">
            <a:spLocks noChangeArrowheads="1"/>
          </p:cNvSpPr>
          <p:nvPr/>
        </p:nvSpPr>
        <p:spPr bwMode="auto">
          <a:xfrm>
            <a:off x="4724400" y="4419600"/>
            <a:ext cx="2819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Unequilibrated blob</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Turbulent mixing of fluids</a:t>
            </a:r>
          </a:p>
        </p:txBody>
      </p:sp>
      <p:pic>
        <p:nvPicPr>
          <p:cNvPr id="33797" name="Content Placeholder 5" descr="TurbulensFænomener.pdf"/>
          <p:cNvPicPr>
            <a:picLocks noGrp="1" noChangeAspect="1"/>
          </p:cNvPicPr>
          <p:nvPr>
            <p:ph idx="1"/>
          </p:nvPr>
        </p:nvPicPr>
        <p:blipFill>
          <a:blip r:embed="rId3"/>
          <a:srcRect l="-16646" r="-16646"/>
          <a:stretch>
            <a:fillRect/>
          </a:stretch>
        </p:blipFill>
        <p:spPr/>
      </p:pic>
      <p:sp>
        <p:nvSpPr>
          <p:cNvPr id="7" name="TextBox 6"/>
          <p:cNvSpPr txBox="1"/>
          <p:nvPr/>
        </p:nvSpPr>
        <p:spPr>
          <a:xfrm>
            <a:off x="2770188" y="1905000"/>
            <a:ext cx="3325812" cy="461963"/>
          </a:xfrm>
          <a:prstGeom prst="rect">
            <a:avLst/>
          </a:prstGeom>
          <a:solidFill>
            <a:schemeClr val="tx1"/>
          </a:solidFill>
        </p:spPr>
        <p:txBody>
          <a:bodyPr wrap="none">
            <a:spAutoFit/>
          </a:bodyPr>
          <a:lstStyle/>
          <a:p>
            <a:pPr>
              <a:defRPr/>
            </a:pPr>
            <a:r>
              <a:rPr lang="en-US" sz="2400" dirty="0">
                <a:solidFill>
                  <a:schemeClr val="bg1">
                    <a:lumMod val="50000"/>
                  </a:schemeClr>
                </a:solidFill>
              </a:rPr>
              <a:t>Rayleigh-Taylor Instability</a:t>
            </a:r>
          </a:p>
        </p:txBody>
      </p:sp>
      <p:sp>
        <p:nvSpPr>
          <p:cNvPr id="33799" name="TextBox 7"/>
          <p:cNvSpPr txBox="1">
            <a:spLocks noChangeArrowheads="1"/>
          </p:cNvSpPr>
          <p:nvPr/>
        </p:nvSpPr>
        <p:spPr bwMode="auto">
          <a:xfrm>
            <a:off x="2465388" y="5586413"/>
            <a:ext cx="3608387" cy="461962"/>
          </a:xfrm>
          <a:prstGeom prst="rect">
            <a:avLst/>
          </a:prstGeom>
          <a:noFill/>
          <a:ln w="9525">
            <a:noFill/>
            <a:miter lim="800000"/>
            <a:headEnd/>
            <a:tailEnd/>
          </a:ln>
        </p:spPr>
        <p:txBody>
          <a:bodyPr wrap="none">
            <a:prstTxWarp prst="textNoShape">
              <a:avLst/>
            </a:prstTxWarp>
            <a:spAutoFit/>
          </a:bodyPr>
          <a:lstStyle/>
          <a:p>
            <a:r>
              <a:rPr lang="en-US" sz="2400">
                <a:solidFill>
                  <a:schemeClr val="bg1"/>
                </a:solidFill>
              </a:rPr>
              <a:t>Kelvin-Helmholtz Instability</a:t>
            </a:r>
          </a:p>
        </p:txBody>
      </p:sp>
      <p:sp>
        <p:nvSpPr>
          <p:cNvPr id="9" name="Right Arrow 8"/>
          <p:cNvSpPr/>
          <p:nvPr/>
        </p:nvSpPr>
        <p:spPr>
          <a:xfrm>
            <a:off x="2879725" y="3200400"/>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ight Arrow 9"/>
          <p:cNvSpPr/>
          <p:nvPr/>
        </p:nvSpPr>
        <p:spPr>
          <a:xfrm>
            <a:off x="4403725" y="3200400"/>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Arrow 10"/>
          <p:cNvSpPr/>
          <p:nvPr/>
        </p:nvSpPr>
        <p:spPr>
          <a:xfrm>
            <a:off x="6003925" y="3200400"/>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ight Arrow 11"/>
          <p:cNvSpPr/>
          <p:nvPr/>
        </p:nvSpPr>
        <p:spPr>
          <a:xfrm>
            <a:off x="5257800" y="4267200"/>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ight Arrow 12"/>
          <p:cNvSpPr/>
          <p:nvPr/>
        </p:nvSpPr>
        <p:spPr>
          <a:xfrm rot="9000000">
            <a:off x="5216525" y="4713288"/>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a:off x="5257800" y="5257800"/>
            <a:ext cx="320675" cy="22860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6" name="TextBox 14"/>
          <p:cNvSpPr txBox="1">
            <a:spLocks noChangeArrowheads="1"/>
          </p:cNvSpPr>
          <p:nvPr/>
        </p:nvSpPr>
        <p:spPr bwMode="auto">
          <a:xfrm>
            <a:off x="1435100" y="2249488"/>
            <a:ext cx="546100" cy="1016000"/>
          </a:xfrm>
          <a:prstGeom prst="rect">
            <a:avLst/>
          </a:prstGeom>
          <a:noFill/>
          <a:ln w="9525">
            <a:noFill/>
            <a:miter lim="800000"/>
            <a:headEnd/>
            <a:tailEnd/>
          </a:ln>
        </p:spPr>
        <p:txBody>
          <a:bodyPr wrap="none">
            <a:prstTxWarp prst="textNoShape">
              <a:avLst/>
            </a:prstTxWarp>
            <a:spAutoFit/>
          </a:bodyPr>
          <a:lstStyle/>
          <a:p>
            <a:pPr algn="ctr"/>
            <a:r>
              <a:rPr lang="en-US" sz="1200">
                <a:solidFill>
                  <a:srgbClr val="FFFFFF"/>
                </a:solidFill>
              </a:rPr>
              <a:t>dense</a:t>
            </a:r>
          </a:p>
          <a:p>
            <a:pPr algn="ctr"/>
            <a:endParaRPr lang="en-US" sz="1200">
              <a:solidFill>
                <a:srgbClr val="FFFFFF"/>
              </a:solidFill>
            </a:endParaRPr>
          </a:p>
          <a:p>
            <a:pPr algn="ctr"/>
            <a:endParaRPr lang="en-US" sz="1200">
              <a:solidFill>
                <a:srgbClr val="FFFFFF"/>
              </a:solidFill>
            </a:endParaRPr>
          </a:p>
          <a:p>
            <a:pPr algn="ctr"/>
            <a:endParaRPr lang="en-US" sz="1200">
              <a:solidFill>
                <a:srgbClr val="FFFFFF"/>
              </a:solidFill>
            </a:endParaRPr>
          </a:p>
          <a:p>
            <a:pPr algn="ctr"/>
            <a:r>
              <a:rPr lang="en-US" sz="1200">
                <a:solidFill>
                  <a:srgbClr val="FFFFFF"/>
                </a:solidFill>
              </a:rPr>
              <a:t>light</a:t>
            </a:r>
          </a:p>
        </p:txBody>
      </p:sp>
      <p:sp>
        <p:nvSpPr>
          <p:cNvPr id="33807" name="TextBox 15"/>
          <p:cNvSpPr txBox="1">
            <a:spLocks noChangeArrowheads="1"/>
          </p:cNvSpPr>
          <p:nvPr/>
        </p:nvSpPr>
        <p:spPr bwMode="auto">
          <a:xfrm>
            <a:off x="3200400" y="3657600"/>
            <a:ext cx="546100" cy="1016000"/>
          </a:xfrm>
          <a:prstGeom prst="rect">
            <a:avLst/>
          </a:prstGeom>
          <a:noFill/>
          <a:ln w="9525">
            <a:noFill/>
            <a:miter lim="800000"/>
            <a:headEnd/>
            <a:tailEnd/>
          </a:ln>
        </p:spPr>
        <p:txBody>
          <a:bodyPr wrap="none">
            <a:prstTxWarp prst="textNoShape">
              <a:avLst/>
            </a:prstTxWarp>
            <a:spAutoFit/>
          </a:bodyPr>
          <a:lstStyle/>
          <a:p>
            <a:pPr algn="ctr"/>
            <a:r>
              <a:rPr lang="en-US" sz="1200">
                <a:solidFill>
                  <a:schemeClr val="bg1"/>
                </a:solidFill>
              </a:rPr>
              <a:t>light</a:t>
            </a:r>
          </a:p>
          <a:p>
            <a:pPr algn="ctr"/>
            <a:endParaRPr lang="en-US" sz="1200">
              <a:solidFill>
                <a:schemeClr val="bg1"/>
              </a:solidFill>
            </a:endParaRPr>
          </a:p>
          <a:p>
            <a:pPr algn="ctr"/>
            <a:endParaRPr lang="en-US" sz="1200">
              <a:solidFill>
                <a:schemeClr val="bg1"/>
              </a:solidFill>
            </a:endParaRPr>
          </a:p>
          <a:p>
            <a:pPr algn="ctr"/>
            <a:endParaRPr lang="en-US" sz="1200">
              <a:solidFill>
                <a:schemeClr val="bg1"/>
              </a:solidFill>
            </a:endParaRPr>
          </a:p>
          <a:p>
            <a:pPr algn="ctr"/>
            <a:r>
              <a:rPr lang="en-US" sz="1200">
                <a:solidFill>
                  <a:schemeClr val="bg1"/>
                </a:solidFill>
              </a:rPr>
              <a:t>dense</a:t>
            </a:r>
          </a:p>
        </p:txBody>
      </p:sp>
      <p:sp>
        <p:nvSpPr>
          <p:cNvPr id="18" name="TextBox 17"/>
          <p:cNvSpPr txBox="1"/>
          <p:nvPr/>
        </p:nvSpPr>
        <p:spPr>
          <a:xfrm>
            <a:off x="1371600" y="5257800"/>
            <a:ext cx="1295400" cy="276225"/>
          </a:xfrm>
          <a:prstGeom prst="rect">
            <a:avLst/>
          </a:prstGeom>
          <a:noFill/>
        </p:spPr>
        <p:txBody>
          <a:bodyPr>
            <a:spAutoFit/>
          </a:bodyPr>
          <a:lstStyle/>
          <a:p>
            <a:pPr algn="ctr">
              <a:defRPr/>
            </a:pPr>
            <a:r>
              <a:rPr lang="en-US" sz="1200" dirty="0">
                <a:solidFill>
                  <a:schemeClr val="bg1"/>
                </a:solidFill>
              </a:rPr>
              <a:t>light      </a:t>
            </a:r>
            <a:r>
              <a:rPr lang="en-US" sz="1200" dirty="0">
                <a:solidFill>
                  <a:schemeClr val="bg1">
                    <a:lumMod val="65000"/>
                  </a:schemeClr>
                </a:solidFill>
              </a:rPr>
              <a:t>dense</a:t>
            </a:r>
          </a:p>
        </p:txBody>
      </p:sp>
      <p:sp>
        <p:nvSpPr>
          <p:cNvPr id="19" name="TextBox 18"/>
          <p:cNvSpPr txBox="1"/>
          <p:nvPr/>
        </p:nvSpPr>
        <p:spPr>
          <a:xfrm>
            <a:off x="7620000" y="2362200"/>
            <a:ext cx="1328738" cy="461963"/>
          </a:xfrm>
          <a:prstGeom prst="rect">
            <a:avLst/>
          </a:prstGeom>
          <a:noFill/>
        </p:spPr>
        <p:txBody>
          <a:bodyPr wrap="none">
            <a:spAutoFit/>
          </a:bodyPr>
          <a:lstStyle/>
          <a:p>
            <a:pPr algn="ctr">
              <a:defRPr/>
            </a:pPr>
            <a:r>
              <a:rPr lang="en-US" sz="1200" dirty="0" err="1">
                <a:solidFill>
                  <a:schemeClr val="bg1">
                    <a:lumMod val="50000"/>
                  </a:schemeClr>
                </a:solidFill>
              </a:rPr>
              <a:t>Dalziel</a:t>
            </a:r>
            <a:r>
              <a:rPr lang="en-US" sz="1200" dirty="0">
                <a:solidFill>
                  <a:schemeClr val="bg1">
                    <a:lumMod val="50000"/>
                  </a:schemeClr>
                </a:solidFill>
              </a:rPr>
              <a:t> et al. </a:t>
            </a:r>
          </a:p>
          <a:p>
            <a:pPr algn="ctr">
              <a:defRPr/>
            </a:pPr>
            <a:r>
              <a:rPr lang="en-US" sz="1200" dirty="0">
                <a:solidFill>
                  <a:schemeClr val="bg1">
                    <a:lumMod val="50000"/>
                  </a:schemeClr>
                </a:solidFill>
              </a:rPr>
              <a:t>J</a:t>
            </a:r>
            <a:r>
              <a:rPr lang="en-US" sz="1200" i="1" dirty="0">
                <a:solidFill>
                  <a:schemeClr val="bg1">
                    <a:lumMod val="50000"/>
                  </a:schemeClr>
                </a:solidFill>
              </a:rPr>
              <a:t>. Fluid Mech. 1999</a:t>
            </a:r>
          </a:p>
        </p:txBody>
      </p:sp>
      <p:sp>
        <p:nvSpPr>
          <p:cNvPr id="20" name="TextBox 19"/>
          <p:cNvSpPr txBox="1"/>
          <p:nvPr/>
        </p:nvSpPr>
        <p:spPr>
          <a:xfrm>
            <a:off x="7689850" y="4724400"/>
            <a:ext cx="1428750" cy="461963"/>
          </a:xfrm>
          <a:prstGeom prst="rect">
            <a:avLst/>
          </a:prstGeom>
          <a:noFill/>
        </p:spPr>
        <p:txBody>
          <a:bodyPr wrap="none">
            <a:spAutoFit/>
          </a:bodyPr>
          <a:lstStyle/>
          <a:p>
            <a:pPr algn="ctr">
              <a:defRPr/>
            </a:pPr>
            <a:r>
              <a:rPr lang="en-US" sz="1200" dirty="0">
                <a:solidFill>
                  <a:schemeClr val="bg1">
                    <a:lumMod val="50000"/>
                  </a:schemeClr>
                </a:solidFill>
              </a:rPr>
              <a:t>Smyth et al. </a:t>
            </a:r>
          </a:p>
          <a:p>
            <a:pPr algn="ctr">
              <a:defRPr/>
            </a:pPr>
            <a:r>
              <a:rPr lang="en-US" sz="1200" dirty="0">
                <a:solidFill>
                  <a:schemeClr val="bg1">
                    <a:lumMod val="50000"/>
                  </a:schemeClr>
                </a:solidFill>
              </a:rPr>
              <a:t>J. Phys Ocean. </a:t>
            </a:r>
            <a:r>
              <a:rPr lang="en-US" sz="1200" i="1" dirty="0">
                <a:solidFill>
                  <a:schemeClr val="bg1">
                    <a:lumMod val="50000"/>
                  </a:schemeClr>
                </a:solidFill>
              </a:rPr>
              <a:t>2001</a:t>
            </a:r>
          </a:p>
        </p:txBody>
      </p:sp>
      <p:sp>
        <p:nvSpPr>
          <p:cNvPr id="21" name="TextBox 20"/>
          <p:cNvSpPr txBox="1"/>
          <p:nvPr/>
        </p:nvSpPr>
        <p:spPr>
          <a:xfrm>
            <a:off x="33338" y="4419600"/>
            <a:ext cx="1362075" cy="461963"/>
          </a:xfrm>
          <a:prstGeom prst="rect">
            <a:avLst/>
          </a:prstGeom>
          <a:noFill/>
        </p:spPr>
        <p:txBody>
          <a:bodyPr wrap="none">
            <a:spAutoFit/>
          </a:bodyPr>
          <a:lstStyle/>
          <a:p>
            <a:pPr algn="ctr">
              <a:defRPr/>
            </a:pPr>
            <a:r>
              <a:rPr lang="en-US" sz="1200" dirty="0">
                <a:solidFill>
                  <a:schemeClr val="bg1">
                    <a:lumMod val="50000"/>
                  </a:schemeClr>
                </a:solidFill>
              </a:rPr>
              <a:t>Turner</a:t>
            </a:r>
          </a:p>
          <a:p>
            <a:pPr algn="ctr">
              <a:defRPr/>
            </a:pPr>
            <a:r>
              <a:rPr lang="en-US" sz="1200" dirty="0">
                <a:solidFill>
                  <a:schemeClr val="bg1">
                    <a:lumMod val="50000"/>
                  </a:schemeClr>
                </a:solidFill>
              </a:rPr>
              <a:t>J. Fluid. </a:t>
            </a:r>
            <a:r>
              <a:rPr lang="en-US" sz="1200" dirty="0" err="1">
                <a:solidFill>
                  <a:schemeClr val="bg1">
                    <a:lumMod val="50000"/>
                  </a:schemeClr>
                </a:solidFill>
              </a:rPr>
              <a:t>Mech</a:t>
            </a:r>
            <a:r>
              <a:rPr lang="en-US" sz="1200" dirty="0">
                <a:solidFill>
                  <a:schemeClr val="bg1">
                    <a:lumMod val="50000"/>
                  </a:schemeClr>
                </a:solidFill>
              </a:rPr>
              <a:t> 1986</a:t>
            </a:r>
            <a:endParaRPr lang="en-US" sz="1200" i="1" dirty="0">
              <a:solidFill>
                <a:schemeClr val="bg1">
                  <a:lumMod val="50000"/>
                </a:schemeClr>
              </a:solidFill>
            </a:endParaRPr>
          </a:p>
        </p:txBody>
      </p:sp>
      <p:sp>
        <p:nvSpPr>
          <p:cNvPr id="2" name="TextBox 1"/>
          <p:cNvSpPr txBox="1"/>
          <p:nvPr/>
        </p:nvSpPr>
        <p:spPr>
          <a:xfrm>
            <a:off x="3746500" y="6401380"/>
            <a:ext cx="3873500" cy="369332"/>
          </a:xfrm>
          <a:prstGeom prst="rect">
            <a:avLst/>
          </a:prstGeom>
          <a:noFill/>
        </p:spPr>
        <p:txBody>
          <a:bodyPr wrap="square" rtlCol="0">
            <a:spAutoFit/>
          </a:bodyPr>
          <a:lstStyle/>
          <a:p>
            <a:r>
              <a:rPr lang="en-US" dirty="0" smtClean="0"/>
              <a:t>See also Dahl &amp; Stevenson, 2010, EPSL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3600" dirty="0"/>
              <a:t>Why might imperfect equilibration occur in core addition events arising from giant impacts?</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Iron from the core of the projectile may be distributed heterogeneously onto Earth- some parts of the mantle may not “see” this iron and therefore some of the </a:t>
            </a:r>
            <a:r>
              <a:rPr lang="en-US" dirty="0" err="1" smtClean="0"/>
              <a:t>Hf</a:t>
            </a:r>
            <a:r>
              <a:rPr lang="en-US" dirty="0" smtClean="0"/>
              <a:t>-derived </a:t>
            </a:r>
            <a:r>
              <a:rPr lang="en-US" baseline="30000" dirty="0" smtClean="0"/>
              <a:t>182</a:t>
            </a:r>
            <a:r>
              <a:rPr lang="en-US" dirty="0" smtClean="0"/>
              <a:t>W has no opportunity to go into the core</a:t>
            </a:r>
          </a:p>
          <a:p>
            <a:r>
              <a:rPr lang="en-US" dirty="0" smtClean="0"/>
              <a:t>The SPH does not resolve break-up of the iron but some of it may be in large enough blobs to ”crash” through the molten mantle in a few hours (almost free fall time)</a:t>
            </a:r>
          </a:p>
          <a:p>
            <a:r>
              <a:rPr lang="en-US" dirty="0" smtClean="0"/>
              <a:t>Can it break up into small enough droplets to equilibrate?</a:t>
            </a:r>
            <a:endParaRPr lang="en-US" dirty="0"/>
          </a:p>
        </p:txBody>
      </p:sp>
    </p:spTree>
    <p:extLst>
      <p:ext uri="{BB962C8B-B14F-4D97-AF65-F5344CB8AC3E}">
        <p14:creationId xmlns:p14="http://schemas.microsoft.com/office/powerpoint/2010/main" val="21849255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609600"/>
            <a:ext cx="4267200" cy="1143000"/>
          </a:xfrm>
        </p:spPr>
        <p:txBody>
          <a:bodyPr/>
          <a:lstStyle/>
          <a:p>
            <a:r>
              <a:rPr lang="en-US" sz="3200"/>
              <a:t>Popular Cartoons of Core Formation</a:t>
            </a:r>
            <a:endParaRPr lang="en-US"/>
          </a:p>
        </p:txBody>
      </p:sp>
      <p:pic>
        <p:nvPicPr>
          <p:cNvPr id="139267" name="Picture 3"/>
          <p:cNvPicPr>
            <a:picLocks noGrp="1" noChangeAspect="1" noChangeArrowheads="1"/>
          </p:cNvPicPr>
          <p:nvPr>
            <p:ph type="clipArt" sz="half" idx="2"/>
          </p:nvPr>
        </p:nvPicPr>
        <p:blipFill>
          <a:blip r:embed="rId3"/>
          <a:srcRect/>
          <a:stretch>
            <a:fillRect/>
          </a:stretch>
        </p:blipFill>
        <p:spPr>
          <a:xfrm>
            <a:off x="533400" y="1981200"/>
            <a:ext cx="3810000" cy="3846513"/>
          </a:xfrm>
          <a:ln/>
        </p:spPr>
      </p:pic>
      <p:pic>
        <p:nvPicPr>
          <p:cNvPr id="139268" name="Picture 4"/>
          <p:cNvPicPr>
            <a:picLocks noChangeAspect="1" noChangeArrowheads="1"/>
          </p:cNvPicPr>
          <p:nvPr/>
        </p:nvPicPr>
        <p:blipFill>
          <a:blip r:embed="rId4"/>
          <a:srcRect/>
          <a:stretch>
            <a:fillRect/>
          </a:stretch>
        </p:blipFill>
        <p:spPr bwMode="auto">
          <a:xfrm>
            <a:off x="4440238" y="533400"/>
            <a:ext cx="4703762" cy="6184900"/>
          </a:xfrm>
          <a:prstGeom prst="rect">
            <a:avLst/>
          </a:prstGeom>
          <a:noFill/>
          <a:ln w="9525">
            <a:noFill/>
            <a:miter lim="800000"/>
            <a:headEnd/>
            <a:tailEnd/>
          </a:ln>
          <a:effectLst/>
        </p:spPr>
      </p:pic>
      <p:sp>
        <p:nvSpPr>
          <p:cNvPr id="139269" name="Text Box 5"/>
          <p:cNvSpPr txBox="1">
            <a:spLocks noChangeArrowheads="1"/>
          </p:cNvSpPr>
          <p:nvPr/>
        </p:nvSpPr>
        <p:spPr bwMode="auto">
          <a:xfrm>
            <a:off x="457200" y="4648200"/>
            <a:ext cx="19812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Stevenson, 1989</a:t>
            </a:r>
            <a:endParaRPr lang="en-US"/>
          </a:p>
        </p:txBody>
      </p:sp>
      <p:sp>
        <p:nvSpPr>
          <p:cNvPr id="139270" name="Text Box 6"/>
          <p:cNvSpPr txBox="1">
            <a:spLocks noChangeArrowheads="1"/>
          </p:cNvSpPr>
          <p:nvPr/>
        </p:nvSpPr>
        <p:spPr bwMode="auto">
          <a:xfrm>
            <a:off x="5257800" y="533400"/>
            <a:ext cx="17526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Wood et al, 2006</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92732312"/>
              </p:ext>
            </p:extLst>
          </p:nvPr>
        </p:nvGraphicFramePr>
        <p:xfrm>
          <a:off x="134752" y="185263"/>
          <a:ext cx="8324430" cy="6486294"/>
        </p:xfrm>
        <a:graphic>
          <a:graphicData uri="http://schemas.openxmlformats.org/drawingml/2006/table">
            <a:tbl>
              <a:tblPr firstRow="1" bandRow="1">
                <a:tableStyleId>{5C22544A-7EE6-4342-B048-85BDC9FD1C3A}</a:tableStyleId>
              </a:tblPr>
              <a:tblGrid>
                <a:gridCol w="2774810"/>
                <a:gridCol w="2774810"/>
                <a:gridCol w="2774810"/>
              </a:tblGrid>
              <a:tr h="668129">
                <a:tc>
                  <a:txBody>
                    <a:bodyPr/>
                    <a:lstStyle/>
                    <a:p>
                      <a:endParaRPr lang="en-US" dirty="0"/>
                    </a:p>
                  </a:txBody>
                  <a:tcPr/>
                </a:tc>
                <a:tc>
                  <a:txBody>
                    <a:bodyPr/>
                    <a:lstStyle/>
                    <a:p>
                      <a:r>
                        <a:rPr lang="en-US" dirty="0" smtClean="0"/>
                        <a:t>Giant Impacts</a:t>
                      </a:r>
                      <a:endParaRPr lang="en-US" dirty="0"/>
                    </a:p>
                  </a:txBody>
                  <a:tcPr/>
                </a:tc>
                <a:tc>
                  <a:txBody>
                    <a:bodyPr/>
                    <a:lstStyle/>
                    <a:p>
                      <a:r>
                        <a:rPr lang="en-US" dirty="0" smtClean="0"/>
                        <a:t>Small </a:t>
                      </a:r>
                      <a:r>
                        <a:rPr lang="en-US" dirty="0" err="1" smtClean="0"/>
                        <a:t>Impactors</a:t>
                      </a:r>
                      <a:endParaRPr lang="en-US" dirty="0"/>
                    </a:p>
                  </a:txBody>
                  <a:tcPr/>
                </a:tc>
              </a:tr>
              <a:tr h="1647439">
                <a:tc>
                  <a:txBody>
                    <a:bodyPr/>
                    <a:lstStyle/>
                    <a:p>
                      <a:r>
                        <a:rPr lang="en-US" dirty="0" smtClean="0"/>
                        <a:t>Thermal effect</a:t>
                      </a:r>
                      <a:endParaRPr lang="en-US" dirty="0"/>
                    </a:p>
                  </a:txBody>
                  <a:tcPr/>
                </a:tc>
                <a:tc>
                  <a:txBody>
                    <a:bodyPr/>
                    <a:lstStyle/>
                    <a:p>
                      <a:r>
                        <a:rPr lang="en-US" dirty="0" smtClean="0"/>
                        <a:t>Resets the magma ocean to great depth &amp; pressure</a:t>
                      </a:r>
                      <a:endParaRPr lang="en-US" dirty="0"/>
                    </a:p>
                  </a:txBody>
                  <a:tcPr/>
                </a:tc>
                <a:tc>
                  <a:txBody>
                    <a:bodyPr/>
                    <a:lstStyle/>
                    <a:p>
                      <a:r>
                        <a:rPr lang="en-US" dirty="0" smtClean="0"/>
                        <a:t>Helps maintain magma ocean to </a:t>
                      </a:r>
                      <a:r>
                        <a:rPr lang="en-US" baseline="0" dirty="0" smtClean="0"/>
                        <a:t> ~ </a:t>
                      </a:r>
                      <a:r>
                        <a:rPr lang="en-US" dirty="0" smtClean="0"/>
                        <a:t>transition zone</a:t>
                      </a:r>
                      <a:endParaRPr lang="en-US" dirty="0"/>
                    </a:p>
                  </a:txBody>
                  <a:tcPr/>
                </a:tc>
              </a:tr>
              <a:tr h="1153207">
                <a:tc>
                  <a:txBody>
                    <a:bodyPr/>
                    <a:lstStyle/>
                    <a:p>
                      <a:r>
                        <a:rPr lang="en-US" dirty="0" smtClean="0"/>
                        <a:t>Equilibration</a:t>
                      </a:r>
                      <a:endParaRPr lang="en-US" dirty="0"/>
                    </a:p>
                  </a:txBody>
                  <a:tcPr/>
                </a:tc>
                <a:tc>
                  <a:txBody>
                    <a:bodyPr/>
                    <a:lstStyle/>
                    <a:p>
                      <a:r>
                        <a:rPr lang="en-US" dirty="0" smtClean="0"/>
                        <a:t>Poor for the Fe core of the projectile</a:t>
                      </a:r>
                      <a:endParaRPr lang="en-US" dirty="0"/>
                    </a:p>
                  </a:txBody>
                  <a:tcPr/>
                </a:tc>
                <a:tc>
                  <a:txBody>
                    <a:bodyPr/>
                    <a:lstStyle/>
                    <a:p>
                      <a:r>
                        <a:rPr lang="en-US" dirty="0" smtClean="0"/>
                        <a:t>Good for all components</a:t>
                      </a:r>
                      <a:endParaRPr lang="en-US" dirty="0"/>
                    </a:p>
                  </a:txBody>
                  <a:tcPr/>
                </a:tc>
              </a:tr>
              <a:tr h="891829">
                <a:tc>
                  <a:txBody>
                    <a:bodyPr/>
                    <a:lstStyle/>
                    <a:p>
                      <a:r>
                        <a:rPr lang="en-US" dirty="0" smtClean="0"/>
                        <a:t>T, P for any equilibration</a:t>
                      </a:r>
                      <a:endParaRPr lang="en-US" dirty="0"/>
                    </a:p>
                  </a:txBody>
                  <a:tcPr/>
                </a:tc>
                <a:tc>
                  <a:txBody>
                    <a:bodyPr/>
                    <a:lstStyle/>
                    <a:p>
                      <a:r>
                        <a:rPr lang="en-US" dirty="0" smtClean="0"/>
                        <a:t>Extends up to core-mantle boundary P and very high T</a:t>
                      </a:r>
                      <a:r>
                        <a:rPr lang="en-US" baseline="0" dirty="0" smtClean="0"/>
                        <a:t> (plausibly 6000K)</a:t>
                      </a:r>
                      <a:endParaRPr lang="en-US" dirty="0"/>
                    </a:p>
                  </a:txBody>
                  <a:tcPr/>
                </a:tc>
                <a:tc>
                  <a:txBody>
                    <a:bodyPr/>
                    <a:lstStyle/>
                    <a:p>
                      <a:r>
                        <a:rPr lang="en-US" dirty="0" smtClean="0"/>
                        <a:t>Modest T (2500K) and </a:t>
                      </a:r>
                      <a:r>
                        <a:rPr lang="en-US" dirty="0" err="1" smtClean="0"/>
                        <a:t>P(maybe</a:t>
                      </a:r>
                      <a:r>
                        <a:rPr lang="en-US" dirty="0" smtClean="0"/>
                        <a:t> 30GPa)</a:t>
                      </a:r>
                      <a:endParaRPr lang="en-US" dirty="0"/>
                    </a:p>
                  </a:txBody>
                  <a:tcPr/>
                </a:tc>
              </a:tr>
              <a:tr h="891829">
                <a:tc>
                  <a:txBody>
                    <a:bodyPr/>
                    <a:lstStyle/>
                    <a:p>
                      <a:r>
                        <a:rPr lang="en-US" dirty="0" smtClean="0"/>
                        <a:t>Implications for </a:t>
                      </a:r>
                      <a:r>
                        <a:rPr lang="en-US" dirty="0" err="1" smtClean="0"/>
                        <a:t>Hf</a:t>
                      </a:r>
                      <a:r>
                        <a:rPr lang="en-US" dirty="0" smtClean="0"/>
                        <a:t>/W</a:t>
                      </a:r>
                      <a:endParaRPr lang="en-US" dirty="0"/>
                    </a:p>
                  </a:txBody>
                  <a:tcPr/>
                </a:tc>
                <a:tc>
                  <a:txBody>
                    <a:bodyPr/>
                    <a:lstStyle/>
                    <a:p>
                      <a:r>
                        <a:rPr lang="en-US" dirty="0" smtClean="0"/>
                        <a:t>Could mislead chronology (but some disequilibrium is OK)</a:t>
                      </a:r>
                      <a:endParaRPr lang="en-US" dirty="0"/>
                    </a:p>
                  </a:txBody>
                  <a:tcPr/>
                </a:tc>
                <a:tc>
                  <a:txBody>
                    <a:bodyPr/>
                    <a:lstStyle/>
                    <a:p>
                      <a:r>
                        <a:rPr lang="en-US" dirty="0" smtClean="0"/>
                        <a:t>Can give good guide</a:t>
                      </a:r>
                      <a:r>
                        <a:rPr lang="en-US" baseline="0" dirty="0" smtClean="0"/>
                        <a:t> to chronology</a:t>
                      </a:r>
                      <a:endParaRPr lang="en-US" dirty="0"/>
                    </a:p>
                  </a:txBody>
                  <a:tcPr/>
                </a:tc>
              </a:tr>
              <a:tr h="1159378">
                <a:tc>
                  <a:txBody>
                    <a:bodyPr/>
                    <a:lstStyle/>
                    <a:p>
                      <a:r>
                        <a:rPr lang="en-US" dirty="0" smtClean="0"/>
                        <a:t>Implications for </a:t>
                      </a:r>
                      <a:r>
                        <a:rPr lang="en-US" dirty="0" err="1" smtClean="0"/>
                        <a:t>siderophiles</a:t>
                      </a:r>
                      <a:endParaRPr lang="en-US" dirty="0"/>
                    </a:p>
                  </a:txBody>
                  <a:tcPr/>
                </a:tc>
                <a:tc>
                  <a:txBody>
                    <a:bodyPr/>
                    <a:lstStyle/>
                    <a:p>
                      <a:r>
                        <a:rPr lang="en-US" dirty="0" smtClean="0"/>
                        <a:t>Not known since we don’t know the partition coefficients at extreme T and P</a:t>
                      </a:r>
                      <a:endParaRPr lang="en-US" dirty="0"/>
                    </a:p>
                  </a:txBody>
                  <a:tcPr/>
                </a:tc>
                <a:tc>
                  <a:txBody>
                    <a:bodyPr/>
                    <a:lstStyle/>
                    <a:p>
                      <a:r>
                        <a:rPr lang="en-US" dirty="0" smtClean="0"/>
                        <a:t>Can be estimated; some evidence for agreement with observation</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Kinds of Magma Oceans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Naked</a:t>
            </a:r>
          </a:p>
          <a:p>
            <a:pPr lvl="1"/>
            <a:r>
              <a:rPr lang="en-US" dirty="0" smtClean="0"/>
              <a:t>Earliest stage of lunar magma ocean?</a:t>
            </a:r>
          </a:p>
          <a:p>
            <a:r>
              <a:rPr lang="en-US" dirty="0" smtClean="0"/>
              <a:t>Veiled (or Blanketed)</a:t>
            </a:r>
          </a:p>
          <a:p>
            <a:pPr lvl="1"/>
            <a:r>
              <a:rPr lang="en-US" dirty="0" smtClean="0"/>
              <a:t>Silicate vapor, water,  CO</a:t>
            </a:r>
            <a:r>
              <a:rPr lang="en-US" baseline="-25000" dirty="0" smtClean="0"/>
              <a:t>2</a:t>
            </a:r>
            <a:r>
              <a:rPr lang="en-US" dirty="0" smtClean="0"/>
              <a:t>, H</a:t>
            </a:r>
            <a:r>
              <a:rPr lang="en-US" baseline="-25000" dirty="0" smtClean="0"/>
              <a:t>2</a:t>
            </a:r>
            <a:r>
              <a:rPr lang="en-US" dirty="0" smtClean="0"/>
              <a:t>…</a:t>
            </a:r>
          </a:p>
          <a:p>
            <a:pPr lvl="1"/>
            <a:r>
              <a:rPr lang="en-US" dirty="0" smtClean="0"/>
              <a:t>Earth (throughout much of accretion)</a:t>
            </a:r>
          </a:p>
          <a:p>
            <a:r>
              <a:rPr lang="en-US" dirty="0" smtClean="0"/>
              <a:t>Capped</a:t>
            </a:r>
          </a:p>
          <a:p>
            <a:pPr lvl="1"/>
            <a:r>
              <a:rPr lang="en-US" dirty="0" smtClean="0"/>
              <a:t>Stable or Unstable (foundering) crust</a:t>
            </a:r>
          </a:p>
          <a:p>
            <a:pPr lvl="1"/>
            <a:r>
              <a:rPr lang="en-US" dirty="0" smtClean="0"/>
              <a:t>Late stage lunar magma ocean</a:t>
            </a:r>
          </a:p>
          <a:p>
            <a:pPr lvl="1"/>
            <a:r>
              <a:rPr lang="en-US" dirty="0" smtClean="0"/>
              <a:t>Io? (</a:t>
            </a:r>
            <a:r>
              <a:rPr lang="en-US" dirty="0" err="1" smtClean="0"/>
              <a:t>Khurana</a:t>
            </a:r>
            <a:r>
              <a:rPr lang="en-US" dirty="0" smtClean="0"/>
              <a:t> et al, 2010)</a:t>
            </a:r>
          </a:p>
          <a:p>
            <a:pPr lvl="1"/>
            <a:r>
              <a:rPr lang="en-US" dirty="0" smtClean="0"/>
              <a:t>Conceptually, Europa’s ocean and Earth’s outer core are magma oceans</a:t>
            </a:r>
          </a:p>
          <a:p>
            <a:pPr lvl="1"/>
            <a:r>
              <a:rPr lang="en-US" dirty="0" smtClean="0"/>
              <a:t>Earth in transition zone or above CMB</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Regime (for Earth)?</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Giant impact will melt the entire mantle, allow efficient core formation, but also cool fast, perhaps “healing”. (Could even have a water ocean quickly in  few million years!)</a:t>
            </a:r>
          </a:p>
          <a:p>
            <a:r>
              <a:rPr lang="en-US" dirty="0" smtClean="0"/>
              <a:t>Large (~100-1000km scale) </a:t>
            </a:r>
            <a:r>
              <a:rPr lang="en-US" dirty="0" err="1" smtClean="0"/>
              <a:t>impactors</a:t>
            </a:r>
            <a:r>
              <a:rPr lang="en-US" dirty="0" smtClean="0"/>
              <a:t> create transient magma oceans, or add to existing magma ocean.</a:t>
            </a:r>
          </a:p>
          <a:p>
            <a:r>
              <a:rPr lang="en-US" dirty="0" smtClean="0"/>
              <a:t>Background quasi-continuous flux of small bodies can sustain an “equilibrium” shallow (few to 500 km thick) magma ocean indefinitely, provided the flux exceeds a critical value (of order 1M</a:t>
            </a:r>
            <a:r>
              <a:rPr lang="en-US" baseline="-25000" dirty="0" smtClean="0"/>
              <a:t>Earth</a:t>
            </a:r>
            <a:r>
              <a:rPr lang="en-US" dirty="0" smtClean="0"/>
              <a:t>/100Myr; but set by opacity of overlying atmosphere).</a:t>
            </a:r>
          </a:p>
          <a:p>
            <a:r>
              <a:rPr lang="en-US" dirty="0" smtClean="0"/>
              <a:t>A partially molten state could persist for a long time…potentially up to present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 Timescales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If magma ocean depth </a:t>
            </a:r>
            <a:r>
              <a:rPr lang="en-US" dirty="0" err="1" smtClean="0"/>
              <a:t>d</a:t>
            </a:r>
            <a:r>
              <a:rPr lang="en-US" dirty="0" smtClean="0"/>
              <a:t> and temperature T radiates at T</a:t>
            </a:r>
            <a:r>
              <a:rPr lang="en-US" baseline="-25000" dirty="0" smtClean="0"/>
              <a:t>e </a:t>
            </a:r>
            <a:r>
              <a:rPr lang="en-US" dirty="0" smtClean="0"/>
              <a:t>then time to cool to 0.9T (with no freezing) is 0.1ρC</a:t>
            </a:r>
            <a:r>
              <a:rPr lang="en-US" baseline="-25000" dirty="0" smtClean="0"/>
              <a:t>p</a:t>
            </a:r>
            <a:r>
              <a:rPr lang="en-US" dirty="0" smtClean="0"/>
              <a:t>Td/σT</a:t>
            </a:r>
            <a:r>
              <a:rPr lang="en-US" baseline="-25000" dirty="0" smtClean="0"/>
              <a:t>e</a:t>
            </a:r>
            <a:r>
              <a:rPr lang="en-US" baseline="30000" dirty="0" smtClean="0"/>
              <a:t>4                                                               </a:t>
            </a:r>
            <a:r>
              <a:rPr lang="en-US" dirty="0" smtClean="0"/>
              <a:t>~ (300yr)(T/2000K) (d/1000km)(1000/T</a:t>
            </a:r>
            <a:r>
              <a:rPr lang="en-US" baseline="-25000" dirty="0" smtClean="0"/>
              <a:t>e</a:t>
            </a:r>
            <a:r>
              <a:rPr lang="en-US" dirty="0" smtClean="0"/>
              <a:t>)</a:t>
            </a:r>
            <a:r>
              <a:rPr lang="en-US" baseline="30000" dirty="0" smtClean="0"/>
              <a:t>4</a:t>
            </a:r>
          </a:p>
          <a:p>
            <a:r>
              <a:rPr lang="en-US" dirty="0" smtClean="0"/>
              <a:t>But capped magma oceans can cool on </a:t>
            </a:r>
            <a:r>
              <a:rPr lang="en-US" u="sng" dirty="0" smtClean="0"/>
              <a:t>very long </a:t>
            </a:r>
            <a:r>
              <a:rPr lang="en-US" dirty="0" smtClean="0"/>
              <a:t>(thermal diffusion) timescale (Stefan problem): </a:t>
            </a:r>
          </a:p>
          <a:p>
            <a:pPr>
              <a:buNone/>
            </a:pPr>
            <a:r>
              <a:rPr lang="en-US" dirty="0" smtClean="0"/>
              <a:t>	3 million yr. (</a:t>
            </a:r>
            <a:r>
              <a:rPr lang="en-US" dirty="0" err="1" smtClean="0"/>
              <a:t>d</a:t>
            </a:r>
            <a:r>
              <a:rPr lang="en-US" baseline="-25000" dirty="0" err="1" smtClean="0"/>
              <a:t>cap</a:t>
            </a:r>
            <a:r>
              <a:rPr lang="en-US" dirty="0" smtClean="0"/>
              <a:t> /10km)</a:t>
            </a:r>
            <a:r>
              <a:rPr lang="en-US" baseline="30000" dirty="0" smtClean="0"/>
              <a:t>2</a:t>
            </a:r>
            <a:endParaRPr lang="en-US" dirty="0" smtClean="0"/>
          </a:p>
          <a:p>
            <a:pPr>
              <a:buNone/>
            </a:pPr>
            <a:endParaRPr lang="en-US" baseline="30000" dirty="0" smtClean="0"/>
          </a:p>
          <a:p>
            <a:r>
              <a:rPr lang="en-US" dirty="0" smtClean="0"/>
              <a:t>Capping can also arise from the lower slope of the solidus in the transition zone, so cooling of a mid-mantle magma ocean can take hundreds of millions of years.</a:t>
            </a:r>
          </a:p>
          <a:p>
            <a:r>
              <a:rPr lang="en-US" dirty="0" smtClean="0"/>
              <a:t>Foundering crust models can have T</a:t>
            </a:r>
            <a:r>
              <a:rPr lang="en-US" baseline="-25000" dirty="0" smtClean="0"/>
              <a:t>e</a:t>
            </a:r>
            <a:r>
              <a:rPr lang="en-US" dirty="0" smtClean="0"/>
              <a:t> ~few hundred K so cooling times are intermediate but can be short (e.g., ten or hundred thousand yr).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Differentiation in the Mantle?</a:t>
            </a:r>
          </a:p>
        </p:txBody>
      </p:sp>
      <p:sp>
        <p:nvSpPr>
          <p:cNvPr id="20483" name="Line 3"/>
          <p:cNvSpPr>
            <a:spLocks noChangeShapeType="1"/>
          </p:cNvSpPr>
          <p:nvPr/>
        </p:nvSpPr>
        <p:spPr bwMode="auto">
          <a:xfrm>
            <a:off x="4800600" y="2057400"/>
            <a:ext cx="990600" cy="3733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0484" name="Line 4"/>
          <p:cNvSpPr>
            <a:spLocks noChangeShapeType="1"/>
          </p:cNvSpPr>
          <p:nvPr/>
        </p:nvSpPr>
        <p:spPr bwMode="auto">
          <a:xfrm flipH="1">
            <a:off x="7391400" y="1981200"/>
            <a:ext cx="1143000" cy="3962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0485" name="Freeform 5"/>
          <p:cNvSpPr>
            <a:spLocks/>
          </p:cNvSpPr>
          <p:nvPr/>
        </p:nvSpPr>
        <p:spPr bwMode="auto">
          <a:xfrm>
            <a:off x="5334000" y="3810000"/>
            <a:ext cx="2590800" cy="228600"/>
          </a:xfrm>
          <a:custGeom>
            <a:avLst/>
            <a:gdLst/>
            <a:ahLst/>
            <a:cxnLst>
              <a:cxn ang="0">
                <a:pos x="0" y="104"/>
              </a:cxn>
              <a:cxn ang="0">
                <a:pos x="240" y="56"/>
              </a:cxn>
              <a:cxn ang="0">
                <a:pos x="624" y="8"/>
              </a:cxn>
              <a:cxn ang="0">
                <a:pos x="912" y="8"/>
              </a:cxn>
              <a:cxn ang="0">
                <a:pos x="1296" y="56"/>
              </a:cxn>
              <a:cxn ang="0">
                <a:pos x="1536" y="104"/>
              </a:cxn>
            </a:cxnLst>
            <a:rect l="0" t="0" r="r" b="b"/>
            <a:pathLst>
              <a:path w="1536" h="104">
                <a:moveTo>
                  <a:pt x="0" y="104"/>
                </a:moveTo>
                <a:cubicBezTo>
                  <a:pt x="68" y="88"/>
                  <a:pt x="136" y="72"/>
                  <a:pt x="240" y="56"/>
                </a:cubicBezTo>
                <a:cubicBezTo>
                  <a:pt x="344" y="40"/>
                  <a:pt x="512" y="16"/>
                  <a:pt x="624" y="8"/>
                </a:cubicBezTo>
                <a:cubicBezTo>
                  <a:pt x="736" y="0"/>
                  <a:pt x="800" y="0"/>
                  <a:pt x="912" y="8"/>
                </a:cubicBezTo>
                <a:cubicBezTo>
                  <a:pt x="1024" y="16"/>
                  <a:pt x="1192" y="40"/>
                  <a:pt x="1296" y="56"/>
                </a:cubicBezTo>
                <a:cubicBezTo>
                  <a:pt x="1400" y="72"/>
                  <a:pt x="1496" y="96"/>
                  <a:pt x="1536" y="104"/>
                </a:cubicBezTo>
              </a:path>
            </a:pathLst>
          </a:custGeom>
          <a:noFill/>
          <a:ln w="9525" cap="flat">
            <a:solidFill>
              <a:schemeClr val="tx1"/>
            </a:solidFill>
            <a:prstDash val="dash"/>
            <a:round/>
            <a:headEnd/>
            <a:tailEnd/>
          </a:ln>
          <a:effectLst/>
        </p:spPr>
        <p:txBody>
          <a:bodyPr wrap="none" anchor="ctr">
            <a:prstTxWarp prst="textNoShape">
              <a:avLst/>
            </a:prstTxWarp>
          </a:bodyPr>
          <a:lstStyle/>
          <a:p>
            <a:endParaRPr lang="en-US"/>
          </a:p>
        </p:txBody>
      </p:sp>
      <p:sp>
        <p:nvSpPr>
          <p:cNvPr id="20486" name="AutoShape 6"/>
          <p:cNvSpPr>
            <a:spLocks noChangeArrowheads="1"/>
          </p:cNvSpPr>
          <p:nvPr/>
        </p:nvSpPr>
        <p:spPr bwMode="auto">
          <a:xfrm>
            <a:off x="6781800" y="2286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87" name="AutoShape 7"/>
          <p:cNvSpPr>
            <a:spLocks noChangeArrowheads="1"/>
          </p:cNvSpPr>
          <p:nvPr/>
        </p:nvSpPr>
        <p:spPr bwMode="auto">
          <a:xfrm>
            <a:off x="6934200" y="3124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88" name="AutoShape 8"/>
          <p:cNvSpPr>
            <a:spLocks noChangeArrowheads="1"/>
          </p:cNvSpPr>
          <p:nvPr/>
        </p:nvSpPr>
        <p:spPr bwMode="auto">
          <a:xfrm>
            <a:off x="7086600" y="3276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89" name="AutoShape 9"/>
          <p:cNvSpPr>
            <a:spLocks noChangeArrowheads="1"/>
          </p:cNvSpPr>
          <p:nvPr/>
        </p:nvSpPr>
        <p:spPr bwMode="auto">
          <a:xfrm>
            <a:off x="7239000" y="3429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0" name="AutoShape 10"/>
          <p:cNvSpPr>
            <a:spLocks noChangeArrowheads="1"/>
          </p:cNvSpPr>
          <p:nvPr/>
        </p:nvSpPr>
        <p:spPr bwMode="auto">
          <a:xfrm>
            <a:off x="7391400" y="3581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1" name="AutoShape 11"/>
          <p:cNvSpPr>
            <a:spLocks noChangeArrowheads="1"/>
          </p:cNvSpPr>
          <p:nvPr/>
        </p:nvSpPr>
        <p:spPr bwMode="auto">
          <a:xfrm>
            <a:off x="5562600" y="3048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2" name="AutoShape 12"/>
          <p:cNvSpPr>
            <a:spLocks noChangeArrowheads="1"/>
          </p:cNvSpPr>
          <p:nvPr/>
        </p:nvSpPr>
        <p:spPr bwMode="auto">
          <a:xfrm>
            <a:off x="5410200" y="2286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3" name="AutoShape 13"/>
          <p:cNvSpPr>
            <a:spLocks noChangeArrowheads="1"/>
          </p:cNvSpPr>
          <p:nvPr/>
        </p:nvSpPr>
        <p:spPr bwMode="auto">
          <a:xfrm>
            <a:off x="6096000" y="3124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4" name="AutoShape 14"/>
          <p:cNvSpPr>
            <a:spLocks noChangeArrowheads="1"/>
          </p:cNvSpPr>
          <p:nvPr/>
        </p:nvSpPr>
        <p:spPr bwMode="auto">
          <a:xfrm>
            <a:off x="6248400" y="3276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5" name="AutoShape 15"/>
          <p:cNvSpPr>
            <a:spLocks noChangeArrowheads="1"/>
          </p:cNvSpPr>
          <p:nvPr/>
        </p:nvSpPr>
        <p:spPr bwMode="auto">
          <a:xfrm>
            <a:off x="6400800" y="3429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6" name="AutoShape 16"/>
          <p:cNvSpPr>
            <a:spLocks noChangeArrowheads="1"/>
          </p:cNvSpPr>
          <p:nvPr/>
        </p:nvSpPr>
        <p:spPr bwMode="auto">
          <a:xfrm>
            <a:off x="6553200" y="3581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7" name="AutoShape 17"/>
          <p:cNvSpPr>
            <a:spLocks noChangeArrowheads="1"/>
          </p:cNvSpPr>
          <p:nvPr/>
        </p:nvSpPr>
        <p:spPr bwMode="auto">
          <a:xfrm>
            <a:off x="7315200" y="3733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8" name="AutoShape 18"/>
          <p:cNvSpPr>
            <a:spLocks noChangeArrowheads="1"/>
          </p:cNvSpPr>
          <p:nvPr/>
        </p:nvSpPr>
        <p:spPr bwMode="auto">
          <a:xfrm>
            <a:off x="6629400" y="2667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9" name="AutoShape 19"/>
          <p:cNvSpPr>
            <a:spLocks noChangeArrowheads="1"/>
          </p:cNvSpPr>
          <p:nvPr/>
        </p:nvSpPr>
        <p:spPr bwMode="auto">
          <a:xfrm>
            <a:off x="6553200" y="3200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0" name="AutoShape 20"/>
          <p:cNvSpPr>
            <a:spLocks noChangeArrowheads="1"/>
          </p:cNvSpPr>
          <p:nvPr/>
        </p:nvSpPr>
        <p:spPr bwMode="auto">
          <a:xfrm>
            <a:off x="6705600" y="3352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1" name="AutoShape 21"/>
          <p:cNvSpPr>
            <a:spLocks noChangeArrowheads="1"/>
          </p:cNvSpPr>
          <p:nvPr/>
        </p:nvSpPr>
        <p:spPr bwMode="auto">
          <a:xfrm>
            <a:off x="6858000" y="3505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2" name="AutoShape 22"/>
          <p:cNvSpPr>
            <a:spLocks noChangeArrowheads="1"/>
          </p:cNvSpPr>
          <p:nvPr/>
        </p:nvSpPr>
        <p:spPr bwMode="auto">
          <a:xfrm>
            <a:off x="7010400" y="3657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3" name="AutoShape 23"/>
          <p:cNvSpPr>
            <a:spLocks noChangeArrowheads="1"/>
          </p:cNvSpPr>
          <p:nvPr/>
        </p:nvSpPr>
        <p:spPr bwMode="auto">
          <a:xfrm>
            <a:off x="56388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4" name="AutoShape 24"/>
          <p:cNvSpPr>
            <a:spLocks noChangeArrowheads="1"/>
          </p:cNvSpPr>
          <p:nvPr/>
        </p:nvSpPr>
        <p:spPr bwMode="auto">
          <a:xfrm>
            <a:off x="5715000" y="3200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5" name="AutoShape 25"/>
          <p:cNvSpPr>
            <a:spLocks noChangeArrowheads="1"/>
          </p:cNvSpPr>
          <p:nvPr/>
        </p:nvSpPr>
        <p:spPr bwMode="auto">
          <a:xfrm>
            <a:off x="5867400" y="3352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6" name="AutoShape 26"/>
          <p:cNvSpPr>
            <a:spLocks noChangeArrowheads="1"/>
          </p:cNvSpPr>
          <p:nvPr/>
        </p:nvSpPr>
        <p:spPr bwMode="auto">
          <a:xfrm>
            <a:off x="6019800" y="3505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7" name="AutoShape 27"/>
          <p:cNvSpPr>
            <a:spLocks noChangeArrowheads="1"/>
          </p:cNvSpPr>
          <p:nvPr/>
        </p:nvSpPr>
        <p:spPr bwMode="auto">
          <a:xfrm>
            <a:off x="6172200" y="3657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8" name="AutoShape 28"/>
          <p:cNvSpPr>
            <a:spLocks noChangeArrowheads="1"/>
          </p:cNvSpPr>
          <p:nvPr/>
        </p:nvSpPr>
        <p:spPr bwMode="auto">
          <a:xfrm>
            <a:off x="6400800" y="3657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09" name="AutoShape 29"/>
          <p:cNvSpPr>
            <a:spLocks noChangeArrowheads="1"/>
          </p:cNvSpPr>
          <p:nvPr/>
        </p:nvSpPr>
        <p:spPr bwMode="auto">
          <a:xfrm>
            <a:off x="5791200" y="3581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0" name="AutoShape 30"/>
          <p:cNvSpPr>
            <a:spLocks noChangeArrowheads="1"/>
          </p:cNvSpPr>
          <p:nvPr/>
        </p:nvSpPr>
        <p:spPr bwMode="auto">
          <a:xfrm>
            <a:off x="5943600" y="3733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1" name="AutoShape 31"/>
          <p:cNvSpPr>
            <a:spLocks noChangeArrowheads="1"/>
          </p:cNvSpPr>
          <p:nvPr/>
        </p:nvSpPr>
        <p:spPr bwMode="auto">
          <a:xfrm>
            <a:off x="6172200" y="3505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2" name="AutoShape 32"/>
          <p:cNvSpPr>
            <a:spLocks noChangeArrowheads="1"/>
          </p:cNvSpPr>
          <p:nvPr/>
        </p:nvSpPr>
        <p:spPr bwMode="auto">
          <a:xfrm>
            <a:off x="5562600" y="2438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3" name="AutoShape 33"/>
          <p:cNvSpPr>
            <a:spLocks noChangeArrowheads="1"/>
          </p:cNvSpPr>
          <p:nvPr/>
        </p:nvSpPr>
        <p:spPr bwMode="auto">
          <a:xfrm>
            <a:off x="5715000" y="2590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4" name="AutoShape 34"/>
          <p:cNvSpPr>
            <a:spLocks noChangeArrowheads="1"/>
          </p:cNvSpPr>
          <p:nvPr/>
        </p:nvSpPr>
        <p:spPr bwMode="auto">
          <a:xfrm>
            <a:off x="5867400" y="2743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5" name="AutoShape 35"/>
          <p:cNvSpPr>
            <a:spLocks noChangeArrowheads="1"/>
          </p:cNvSpPr>
          <p:nvPr/>
        </p:nvSpPr>
        <p:spPr bwMode="auto">
          <a:xfrm>
            <a:off x="6019800" y="2895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6" name="AutoShape 36"/>
          <p:cNvSpPr>
            <a:spLocks noChangeArrowheads="1"/>
          </p:cNvSpPr>
          <p:nvPr/>
        </p:nvSpPr>
        <p:spPr bwMode="auto">
          <a:xfrm>
            <a:off x="5410200" y="2667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7" name="AutoShape 37"/>
          <p:cNvSpPr>
            <a:spLocks noChangeArrowheads="1"/>
          </p:cNvSpPr>
          <p:nvPr/>
        </p:nvSpPr>
        <p:spPr bwMode="auto">
          <a:xfrm>
            <a:off x="5257800" y="3200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8" name="AutoShape 38"/>
          <p:cNvSpPr>
            <a:spLocks noChangeArrowheads="1"/>
          </p:cNvSpPr>
          <p:nvPr/>
        </p:nvSpPr>
        <p:spPr bwMode="auto">
          <a:xfrm>
            <a:off x="5334000" y="3429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19" name="AutoShape 39"/>
          <p:cNvSpPr>
            <a:spLocks noChangeArrowheads="1"/>
          </p:cNvSpPr>
          <p:nvPr/>
        </p:nvSpPr>
        <p:spPr bwMode="auto">
          <a:xfrm>
            <a:off x="5410200" y="3657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0" name="AutoShape 40"/>
          <p:cNvSpPr>
            <a:spLocks noChangeArrowheads="1"/>
          </p:cNvSpPr>
          <p:nvPr/>
        </p:nvSpPr>
        <p:spPr bwMode="auto">
          <a:xfrm>
            <a:off x="5257800" y="2819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1" name="AutoShape 41"/>
          <p:cNvSpPr>
            <a:spLocks noChangeArrowheads="1"/>
          </p:cNvSpPr>
          <p:nvPr/>
        </p:nvSpPr>
        <p:spPr bwMode="auto">
          <a:xfrm>
            <a:off x="64008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2" name="AutoShape 42"/>
          <p:cNvSpPr>
            <a:spLocks noChangeArrowheads="1"/>
          </p:cNvSpPr>
          <p:nvPr/>
        </p:nvSpPr>
        <p:spPr bwMode="auto">
          <a:xfrm>
            <a:off x="75438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3" name="AutoShape 43"/>
          <p:cNvSpPr>
            <a:spLocks noChangeArrowheads="1"/>
          </p:cNvSpPr>
          <p:nvPr/>
        </p:nvSpPr>
        <p:spPr bwMode="auto">
          <a:xfrm>
            <a:off x="64008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4" name="AutoShape 44"/>
          <p:cNvSpPr>
            <a:spLocks noChangeArrowheads="1"/>
          </p:cNvSpPr>
          <p:nvPr/>
        </p:nvSpPr>
        <p:spPr bwMode="auto">
          <a:xfrm>
            <a:off x="7010400" y="4495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5" name="AutoShape 45"/>
          <p:cNvSpPr>
            <a:spLocks noChangeArrowheads="1"/>
          </p:cNvSpPr>
          <p:nvPr/>
        </p:nvSpPr>
        <p:spPr bwMode="auto">
          <a:xfrm>
            <a:off x="63246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6" name="AutoShape 46"/>
          <p:cNvSpPr>
            <a:spLocks noChangeArrowheads="1"/>
          </p:cNvSpPr>
          <p:nvPr/>
        </p:nvSpPr>
        <p:spPr bwMode="auto">
          <a:xfrm>
            <a:off x="60198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7" name="AutoShape 47"/>
          <p:cNvSpPr>
            <a:spLocks noChangeArrowheads="1"/>
          </p:cNvSpPr>
          <p:nvPr/>
        </p:nvSpPr>
        <p:spPr bwMode="auto">
          <a:xfrm>
            <a:off x="73152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8" name="AutoShape 48"/>
          <p:cNvSpPr>
            <a:spLocks noChangeArrowheads="1"/>
          </p:cNvSpPr>
          <p:nvPr/>
        </p:nvSpPr>
        <p:spPr bwMode="auto">
          <a:xfrm>
            <a:off x="62484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29" name="AutoShape 49"/>
          <p:cNvSpPr>
            <a:spLocks noChangeArrowheads="1"/>
          </p:cNvSpPr>
          <p:nvPr/>
        </p:nvSpPr>
        <p:spPr bwMode="auto">
          <a:xfrm>
            <a:off x="6781800" y="4495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0" name="AutoShape 50"/>
          <p:cNvSpPr>
            <a:spLocks noChangeArrowheads="1"/>
          </p:cNvSpPr>
          <p:nvPr/>
        </p:nvSpPr>
        <p:spPr bwMode="auto">
          <a:xfrm>
            <a:off x="60960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1" name="AutoShape 51"/>
          <p:cNvSpPr>
            <a:spLocks noChangeArrowheads="1"/>
          </p:cNvSpPr>
          <p:nvPr/>
        </p:nvSpPr>
        <p:spPr bwMode="auto">
          <a:xfrm>
            <a:off x="64770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2" name="AutoShape 52"/>
          <p:cNvSpPr>
            <a:spLocks noChangeArrowheads="1"/>
          </p:cNvSpPr>
          <p:nvPr/>
        </p:nvSpPr>
        <p:spPr bwMode="auto">
          <a:xfrm>
            <a:off x="57912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3" name="AutoShape 53"/>
          <p:cNvSpPr>
            <a:spLocks noChangeArrowheads="1"/>
          </p:cNvSpPr>
          <p:nvPr/>
        </p:nvSpPr>
        <p:spPr bwMode="auto">
          <a:xfrm>
            <a:off x="58674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4" name="AutoShape 54"/>
          <p:cNvSpPr>
            <a:spLocks noChangeArrowheads="1"/>
          </p:cNvSpPr>
          <p:nvPr/>
        </p:nvSpPr>
        <p:spPr bwMode="auto">
          <a:xfrm>
            <a:off x="59436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5" name="AutoShape 55"/>
          <p:cNvSpPr>
            <a:spLocks noChangeArrowheads="1"/>
          </p:cNvSpPr>
          <p:nvPr/>
        </p:nvSpPr>
        <p:spPr bwMode="auto">
          <a:xfrm>
            <a:off x="6553200" y="4495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6" name="AutoShape 56"/>
          <p:cNvSpPr>
            <a:spLocks noChangeArrowheads="1"/>
          </p:cNvSpPr>
          <p:nvPr/>
        </p:nvSpPr>
        <p:spPr bwMode="auto">
          <a:xfrm>
            <a:off x="7162800" y="4495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7" name="AutoShape 57"/>
          <p:cNvSpPr>
            <a:spLocks noChangeArrowheads="1"/>
          </p:cNvSpPr>
          <p:nvPr/>
        </p:nvSpPr>
        <p:spPr bwMode="auto">
          <a:xfrm>
            <a:off x="73914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8" name="AutoShape 58"/>
          <p:cNvSpPr>
            <a:spLocks noChangeArrowheads="1"/>
          </p:cNvSpPr>
          <p:nvPr/>
        </p:nvSpPr>
        <p:spPr bwMode="auto">
          <a:xfrm>
            <a:off x="5943600" y="3886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39" name="AutoShape 59"/>
          <p:cNvSpPr>
            <a:spLocks noChangeArrowheads="1"/>
          </p:cNvSpPr>
          <p:nvPr/>
        </p:nvSpPr>
        <p:spPr bwMode="auto">
          <a:xfrm>
            <a:off x="61722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0" name="AutoShape 60"/>
          <p:cNvSpPr>
            <a:spLocks noChangeArrowheads="1"/>
          </p:cNvSpPr>
          <p:nvPr/>
        </p:nvSpPr>
        <p:spPr bwMode="auto">
          <a:xfrm>
            <a:off x="64770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1" name="AutoShape 61"/>
          <p:cNvSpPr>
            <a:spLocks noChangeArrowheads="1"/>
          </p:cNvSpPr>
          <p:nvPr/>
        </p:nvSpPr>
        <p:spPr bwMode="auto">
          <a:xfrm>
            <a:off x="6324600" y="4267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2" name="AutoShape 62"/>
          <p:cNvSpPr>
            <a:spLocks noChangeArrowheads="1"/>
          </p:cNvSpPr>
          <p:nvPr/>
        </p:nvSpPr>
        <p:spPr bwMode="auto">
          <a:xfrm>
            <a:off x="6553200" y="4267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3" name="AutoShape 63"/>
          <p:cNvSpPr>
            <a:spLocks noChangeArrowheads="1"/>
          </p:cNvSpPr>
          <p:nvPr/>
        </p:nvSpPr>
        <p:spPr bwMode="auto">
          <a:xfrm>
            <a:off x="7239000" y="4267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4" name="AutoShape 64"/>
          <p:cNvSpPr>
            <a:spLocks noChangeArrowheads="1"/>
          </p:cNvSpPr>
          <p:nvPr/>
        </p:nvSpPr>
        <p:spPr bwMode="auto">
          <a:xfrm>
            <a:off x="7543800" y="4114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5" name="AutoShape 65"/>
          <p:cNvSpPr>
            <a:spLocks noChangeArrowheads="1"/>
          </p:cNvSpPr>
          <p:nvPr/>
        </p:nvSpPr>
        <p:spPr bwMode="auto">
          <a:xfrm>
            <a:off x="53340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6" name="AutoShape 66"/>
          <p:cNvSpPr>
            <a:spLocks noChangeArrowheads="1"/>
          </p:cNvSpPr>
          <p:nvPr/>
        </p:nvSpPr>
        <p:spPr bwMode="auto">
          <a:xfrm>
            <a:off x="7467600" y="4267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7" name="AutoShape 67"/>
          <p:cNvSpPr>
            <a:spLocks noChangeArrowheads="1"/>
          </p:cNvSpPr>
          <p:nvPr/>
        </p:nvSpPr>
        <p:spPr bwMode="auto">
          <a:xfrm>
            <a:off x="5715000" y="4267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8" name="AutoShape 68"/>
          <p:cNvSpPr>
            <a:spLocks noChangeArrowheads="1"/>
          </p:cNvSpPr>
          <p:nvPr/>
        </p:nvSpPr>
        <p:spPr bwMode="auto">
          <a:xfrm>
            <a:off x="5715000" y="4419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49" name="AutoShape 69"/>
          <p:cNvSpPr>
            <a:spLocks noChangeArrowheads="1"/>
          </p:cNvSpPr>
          <p:nvPr/>
        </p:nvSpPr>
        <p:spPr bwMode="auto">
          <a:xfrm>
            <a:off x="57150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0" name="AutoShape 70"/>
          <p:cNvSpPr>
            <a:spLocks noChangeArrowheads="1"/>
          </p:cNvSpPr>
          <p:nvPr/>
        </p:nvSpPr>
        <p:spPr bwMode="auto">
          <a:xfrm>
            <a:off x="59436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1" name="AutoShape 71"/>
          <p:cNvSpPr>
            <a:spLocks noChangeArrowheads="1"/>
          </p:cNvSpPr>
          <p:nvPr/>
        </p:nvSpPr>
        <p:spPr bwMode="auto">
          <a:xfrm>
            <a:off x="68580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2" name="AutoShape 72"/>
          <p:cNvSpPr>
            <a:spLocks noChangeArrowheads="1"/>
          </p:cNvSpPr>
          <p:nvPr/>
        </p:nvSpPr>
        <p:spPr bwMode="auto">
          <a:xfrm>
            <a:off x="73914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3" name="AutoShape 73"/>
          <p:cNvSpPr>
            <a:spLocks noChangeArrowheads="1"/>
          </p:cNvSpPr>
          <p:nvPr/>
        </p:nvSpPr>
        <p:spPr bwMode="auto">
          <a:xfrm>
            <a:off x="6781800" y="3810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4" name="AutoShape 74"/>
          <p:cNvSpPr>
            <a:spLocks noChangeArrowheads="1"/>
          </p:cNvSpPr>
          <p:nvPr/>
        </p:nvSpPr>
        <p:spPr bwMode="auto">
          <a:xfrm>
            <a:off x="6553200" y="3810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5" name="AutoShape 75"/>
          <p:cNvSpPr>
            <a:spLocks noChangeArrowheads="1"/>
          </p:cNvSpPr>
          <p:nvPr/>
        </p:nvSpPr>
        <p:spPr bwMode="auto">
          <a:xfrm>
            <a:off x="54864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6" name="AutoShape 76"/>
          <p:cNvSpPr>
            <a:spLocks noChangeArrowheads="1"/>
          </p:cNvSpPr>
          <p:nvPr/>
        </p:nvSpPr>
        <p:spPr bwMode="auto">
          <a:xfrm>
            <a:off x="5486400" y="4495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7" name="AutoShape 77"/>
          <p:cNvSpPr>
            <a:spLocks noChangeArrowheads="1"/>
          </p:cNvSpPr>
          <p:nvPr/>
        </p:nvSpPr>
        <p:spPr bwMode="auto">
          <a:xfrm>
            <a:off x="54864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8" name="AutoShape 78"/>
          <p:cNvSpPr>
            <a:spLocks noChangeArrowheads="1"/>
          </p:cNvSpPr>
          <p:nvPr/>
        </p:nvSpPr>
        <p:spPr bwMode="auto">
          <a:xfrm>
            <a:off x="66294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59" name="AutoShape 79"/>
          <p:cNvSpPr>
            <a:spLocks noChangeArrowheads="1"/>
          </p:cNvSpPr>
          <p:nvPr/>
        </p:nvSpPr>
        <p:spPr bwMode="auto">
          <a:xfrm>
            <a:off x="70104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0" name="AutoShape 80"/>
          <p:cNvSpPr>
            <a:spLocks noChangeArrowheads="1"/>
          </p:cNvSpPr>
          <p:nvPr/>
        </p:nvSpPr>
        <p:spPr bwMode="auto">
          <a:xfrm>
            <a:off x="76200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1" name="AutoShape 81"/>
          <p:cNvSpPr>
            <a:spLocks noChangeArrowheads="1"/>
          </p:cNvSpPr>
          <p:nvPr/>
        </p:nvSpPr>
        <p:spPr bwMode="auto">
          <a:xfrm>
            <a:off x="7239000" y="3886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2" name="AutoShape 82"/>
          <p:cNvSpPr>
            <a:spLocks noChangeArrowheads="1"/>
          </p:cNvSpPr>
          <p:nvPr/>
        </p:nvSpPr>
        <p:spPr bwMode="auto">
          <a:xfrm>
            <a:off x="54864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3" name="AutoShape 83"/>
          <p:cNvSpPr>
            <a:spLocks noChangeArrowheads="1"/>
          </p:cNvSpPr>
          <p:nvPr/>
        </p:nvSpPr>
        <p:spPr bwMode="auto">
          <a:xfrm>
            <a:off x="60198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4" name="AutoShape 84"/>
          <p:cNvSpPr>
            <a:spLocks noChangeArrowheads="1"/>
          </p:cNvSpPr>
          <p:nvPr/>
        </p:nvSpPr>
        <p:spPr bwMode="auto">
          <a:xfrm>
            <a:off x="6248400" y="4114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5" name="AutoShape 85"/>
          <p:cNvSpPr>
            <a:spLocks noChangeArrowheads="1"/>
          </p:cNvSpPr>
          <p:nvPr/>
        </p:nvSpPr>
        <p:spPr bwMode="auto">
          <a:xfrm>
            <a:off x="60960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6" name="AutoShape 86"/>
          <p:cNvSpPr>
            <a:spLocks noChangeArrowheads="1"/>
          </p:cNvSpPr>
          <p:nvPr/>
        </p:nvSpPr>
        <p:spPr bwMode="auto">
          <a:xfrm>
            <a:off x="67056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7" name="AutoShape 87"/>
          <p:cNvSpPr>
            <a:spLocks noChangeArrowheads="1"/>
          </p:cNvSpPr>
          <p:nvPr/>
        </p:nvSpPr>
        <p:spPr bwMode="auto">
          <a:xfrm>
            <a:off x="68580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8" name="AutoShape 88"/>
          <p:cNvSpPr>
            <a:spLocks noChangeArrowheads="1"/>
          </p:cNvSpPr>
          <p:nvPr/>
        </p:nvSpPr>
        <p:spPr bwMode="auto">
          <a:xfrm>
            <a:off x="7086600" y="4343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69" name="AutoShape 89"/>
          <p:cNvSpPr>
            <a:spLocks noChangeArrowheads="1"/>
          </p:cNvSpPr>
          <p:nvPr/>
        </p:nvSpPr>
        <p:spPr bwMode="auto">
          <a:xfrm>
            <a:off x="7010400" y="3886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0" name="AutoShape 90"/>
          <p:cNvSpPr>
            <a:spLocks noChangeArrowheads="1"/>
          </p:cNvSpPr>
          <p:nvPr/>
        </p:nvSpPr>
        <p:spPr bwMode="auto">
          <a:xfrm>
            <a:off x="64008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1" name="AutoShape 91"/>
          <p:cNvSpPr>
            <a:spLocks noChangeArrowheads="1"/>
          </p:cNvSpPr>
          <p:nvPr/>
        </p:nvSpPr>
        <p:spPr bwMode="auto">
          <a:xfrm>
            <a:off x="6553200" y="3962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2" name="AutoShape 92"/>
          <p:cNvSpPr>
            <a:spLocks noChangeArrowheads="1"/>
          </p:cNvSpPr>
          <p:nvPr/>
        </p:nvSpPr>
        <p:spPr bwMode="auto">
          <a:xfrm>
            <a:off x="6629400" y="4114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3" name="AutoShape 93"/>
          <p:cNvSpPr>
            <a:spLocks noChangeArrowheads="1"/>
          </p:cNvSpPr>
          <p:nvPr/>
        </p:nvSpPr>
        <p:spPr bwMode="auto">
          <a:xfrm>
            <a:off x="67818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4" name="AutoShape 94"/>
          <p:cNvSpPr>
            <a:spLocks noChangeArrowheads="1"/>
          </p:cNvSpPr>
          <p:nvPr/>
        </p:nvSpPr>
        <p:spPr bwMode="auto">
          <a:xfrm>
            <a:off x="70104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5" name="AutoShape 95"/>
          <p:cNvSpPr>
            <a:spLocks noChangeArrowheads="1"/>
          </p:cNvSpPr>
          <p:nvPr/>
        </p:nvSpPr>
        <p:spPr bwMode="auto">
          <a:xfrm>
            <a:off x="7315200" y="4114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6" name="AutoShape 96"/>
          <p:cNvSpPr>
            <a:spLocks noChangeArrowheads="1"/>
          </p:cNvSpPr>
          <p:nvPr/>
        </p:nvSpPr>
        <p:spPr bwMode="auto">
          <a:xfrm>
            <a:off x="6096000" y="3810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7" name="AutoShape 97"/>
          <p:cNvSpPr>
            <a:spLocks noChangeArrowheads="1"/>
          </p:cNvSpPr>
          <p:nvPr/>
        </p:nvSpPr>
        <p:spPr bwMode="auto">
          <a:xfrm>
            <a:off x="6324600" y="3810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8" name="AutoShape 98"/>
          <p:cNvSpPr>
            <a:spLocks noChangeArrowheads="1"/>
          </p:cNvSpPr>
          <p:nvPr/>
        </p:nvSpPr>
        <p:spPr bwMode="auto">
          <a:xfrm>
            <a:off x="67818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79" name="AutoShape 99"/>
          <p:cNvSpPr>
            <a:spLocks noChangeArrowheads="1"/>
          </p:cNvSpPr>
          <p:nvPr/>
        </p:nvSpPr>
        <p:spPr bwMode="auto">
          <a:xfrm>
            <a:off x="69342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0" name="AutoShape 100"/>
          <p:cNvSpPr>
            <a:spLocks noChangeArrowheads="1"/>
          </p:cNvSpPr>
          <p:nvPr/>
        </p:nvSpPr>
        <p:spPr bwMode="auto">
          <a:xfrm>
            <a:off x="71628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1" name="AutoShape 101"/>
          <p:cNvSpPr>
            <a:spLocks noChangeArrowheads="1"/>
          </p:cNvSpPr>
          <p:nvPr/>
        </p:nvSpPr>
        <p:spPr bwMode="auto">
          <a:xfrm>
            <a:off x="5410200" y="4191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2" name="AutoShape 102"/>
          <p:cNvSpPr>
            <a:spLocks noChangeArrowheads="1"/>
          </p:cNvSpPr>
          <p:nvPr/>
        </p:nvSpPr>
        <p:spPr bwMode="auto">
          <a:xfrm>
            <a:off x="55626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3" name="AutoShape 103"/>
          <p:cNvSpPr>
            <a:spLocks noChangeArrowheads="1"/>
          </p:cNvSpPr>
          <p:nvPr/>
        </p:nvSpPr>
        <p:spPr bwMode="auto">
          <a:xfrm>
            <a:off x="5715000" y="3886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4" name="AutoShape 104"/>
          <p:cNvSpPr>
            <a:spLocks noChangeArrowheads="1"/>
          </p:cNvSpPr>
          <p:nvPr/>
        </p:nvSpPr>
        <p:spPr bwMode="auto">
          <a:xfrm>
            <a:off x="5791200" y="4038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5" name="AutoShape 105"/>
          <p:cNvSpPr>
            <a:spLocks noChangeArrowheads="1"/>
          </p:cNvSpPr>
          <p:nvPr/>
        </p:nvSpPr>
        <p:spPr bwMode="auto">
          <a:xfrm>
            <a:off x="56388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6" name="AutoShape 106"/>
          <p:cNvSpPr>
            <a:spLocks noChangeArrowheads="1"/>
          </p:cNvSpPr>
          <p:nvPr/>
        </p:nvSpPr>
        <p:spPr bwMode="auto">
          <a:xfrm>
            <a:off x="55626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7" name="AutoShape 107"/>
          <p:cNvSpPr>
            <a:spLocks noChangeArrowheads="1"/>
          </p:cNvSpPr>
          <p:nvPr/>
        </p:nvSpPr>
        <p:spPr bwMode="auto">
          <a:xfrm>
            <a:off x="57150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8" name="AutoShape 108"/>
          <p:cNvSpPr>
            <a:spLocks noChangeArrowheads="1"/>
          </p:cNvSpPr>
          <p:nvPr/>
        </p:nvSpPr>
        <p:spPr bwMode="auto">
          <a:xfrm>
            <a:off x="5791200" y="4800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89" name="AutoShape 109"/>
          <p:cNvSpPr>
            <a:spLocks noChangeArrowheads="1"/>
          </p:cNvSpPr>
          <p:nvPr/>
        </p:nvSpPr>
        <p:spPr bwMode="auto">
          <a:xfrm>
            <a:off x="6019800" y="4800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0" name="AutoShape 110"/>
          <p:cNvSpPr>
            <a:spLocks noChangeArrowheads="1"/>
          </p:cNvSpPr>
          <p:nvPr/>
        </p:nvSpPr>
        <p:spPr bwMode="auto">
          <a:xfrm>
            <a:off x="60198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1" name="AutoShape 111"/>
          <p:cNvSpPr>
            <a:spLocks noChangeArrowheads="1"/>
          </p:cNvSpPr>
          <p:nvPr/>
        </p:nvSpPr>
        <p:spPr bwMode="auto">
          <a:xfrm>
            <a:off x="57912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2" name="AutoShape 112"/>
          <p:cNvSpPr>
            <a:spLocks noChangeArrowheads="1"/>
          </p:cNvSpPr>
          <p:nvPr/>
        </p:nvSpPr>
        <p:spPr bwMode="auto">
          <a:xfrm>
            <a:off x="59436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3" name="AutoShape 113"/>
          <p:cNvSpPr>
            <a:spLocks noChangeArrowheads="1"/>
          </p:cNvSpPr>
          <p:nvPr/>
        </p:nvSpPr>
        <p:spPr bwMode="auto">
          <a:xfrm>
            <a:off x="6400800" y="4800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4" name="AutoShape 114"/>
          <p:cNvSpPr>
            <a:spLocks noChangeArrowheads="1"/>
          </p:cNvSpPr>
          <p:nvPr/>
        </p:nvSpPr>
        <p:spPr bwMode="auto">
          <a:xfrm>
            <a:off x="57150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5" name="AutoShape 115"/>
          <p:cNvSpPr>
            <a:spLocks noChangeArrowheads="1"/>
          </p:cNvSpPr>
          <p:nvPr/>
        </p:nvSpPr>
        <p:spPr bwMode="auto">
          <a:xfrm>
            <a:off x="58674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6" name="AutoShape 116"/>
          <p:cNvSpPr>
            <a:spLocks noChangeArrowheads="1"/>
          </p:cNvSpPr>
          <p:nvPr/>
        </p:nvSpPr>
        <p:spPr bwMode="auto">
          <a:xfrm>
            <a:off x="62484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7" name="AutoShape 117"/>
          <p:cNvSpPr>
            <a:spLocks noChangeArrowheads="1"/>
          </p:cNvSpPr>
          <p:nvPr/>
        </p:nvSpPr>
        <p:spPr bwMode="auto">
          <a:xfrm>
            <a:off x="60960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8" name="AutoShape 118"/>
          <p:cNvSpPr>
            <a:spLocks noChangeArrowheads="1"/>
          </p:cNvSpPr>
          <p:nvPr/>
        </p:nvSpPr>
        <p:spPr bwMode="auto">
          <a:xfrm>
            <a:off x="55626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599" name="AutoShape 119"/>
          <p:cNvSpPr>
            <a:spLocks noChangeArrowheads="1"/>
          </p:cNvSpPr>
          <p:nvPr/>
        </p:nvSpPr>
        <p:spPr bwMode="auto">
          <a:xfrm>
            <a:off x="61722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0" name="AutoShape 120"/>
          <p:cNvSpPr>
            <a:spLocks noChangeArrowheads="1"/>
          </p:cNvSpPr>
          <p:nvPr/>
        </p:nvSpPr>
        <p:spPr bwMode="auto">
          <a:xfrm>
            <a:off x="67818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1" name="AutoShape 121"/>
          <p:cNvSpPr>
            <a:spLocks noChangeArrowheads="1"/>
          </p:cNvSpPr>
          <p:nvPr/>
        </p:nvSpPr>
        <p:spPr bwMode="auto">
          <a:xfrm>
            <a:off x="56388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2" name="AutoShape 122"/>
          <p:cNvSpPr>
            <a:spLocks noChangeArrowheads="1"/>
          </p:cNvSpPr>
          <p:nvPr/>
        </p:nvSpPr>
        <p:spPr bwMode="auto">
          <a:xfrm>
            <a:off x="72390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3" name="AutoShape 123"/>
          <p:cNvSpPr>
            <a:spLocks noChangeArrowheads="1"/>
          </p:cNvSpPr>
          <p:nvPr/>
        </p:nvSpPr>
        <p:spPr bwMode="auto">
          <a:xfrm>
            <a:off x="62484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4" name="AutoShape 124"/>
          <p:cNvSpPr>
            <a:spLocks noChangeArrowheads="1"/>
          </p:cNvSpPr>
          <p:nvPr/>
        </p:nvSpPr>
        <p:spPr bwMode="auto">
          <a:xfrm>
            <a:off x="64008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5" name="AutoShape 125"/>
          <p:cNvSpPr>
            <a:spLocks noChangeArrowheads="1"/>
          </p:cNvSpPr>
          <p:nvPr/>
        </p:nvSpPr>
        <p:spPr bwMode="auto">
          <a:xfrm>
            <a:off x="66294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6" name="AutoShape 126"/>
          <p:cNvSpPr>
            <a:spLocks noChangeArrowheads="1"/>
          </p:cNvSpPr>
          <p:nvPr/>
        </p:nvSpPr>
        <p:spPr bwMode="auto">
          <a:xfrm>
            <a:off x="64770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7" name="AutoShape 127"/>
          <p:cNvSpPr>
            <a:spLocks noChangeArrowheads="1"/>
          </p:cNvSpPr>
          <p:nvPr/>
        </p:nvSpPr>
        <p:spPr bwMode="auto">
          <a:xfrm>
            <a:off x="7391400" y="5105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8" name="AutoShape 128"/>
          <p:cNvSpPr>
            <a:spLocks noChangeArrowheads="1"/>
          </p:cNvSpPr>
          <p:nvPr/>
        </p:nvSpPr>
        <p:spPr bwMode="auto">
          <a:xfrm>
            <a:off x="68580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09" name="AutoShape 129"/>
          <p:cNvSpPr>
            <a:spLocks noChangeArrowheads="1"/>
          </p:cNvSpPr>
          <p:nvPr/>
        </p:nvSpPr>
        <p:spPr bwMode="auto">
          <a:xfrm>
            <a:off x="66294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0" name="AutoShape 130"/>
          <p:cNvSpPr>
            <a:spLocks noChangeArrowheads="1"/>
          </p:cNvSpPr>
          <p:nvPr/>
        </p:nvSpPr>
        <p:spPr bwMode="auto">
          <a:xfrm>
            <a:off x="6629400" y="4800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1" name="AutoShape 131"/>
          <p:cNvSpPr>
            <a:spLocks noChangeArrowheads="1"/>
          </p:cNvSpPr>
          <p:nvPr/>
        </p:nvSpPr>
        <p:spPr bwMode="auto">
          <a:xfrm>
            <a:off x="6858000" y="48006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2" name="AutoShape 132"/>
          <p:cNvSpPr>
            <a:spLocks noChangeArrowheads="1"/>
          </p:cNvSpPr>
          <p:nvPr/>
        </p:nvSpPr>
        <p:spPr bwMode="auto">
          <a:xfrm>
            <a:off x="73152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3" name="AutoShape 133"/>
          <p:cNvSpPr>
            <a:spLocks noChangeArrowheads="1"/>
          </p:cNvSpPr>
          <p:nvPr/>
        </p:nvSpPr>
        <p:spPr bwMode="auto">
          <a:xfrm>
            <a:off x="74676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4" name="AutoShape 134"/>
          <p:cNvSpPr>
            <a:spLocks noChangeArrowheads="1"/>
          </p:cNvSpPr>
          <p:nvPr/>
        </p:nvSpPr>
        <p:spPr bwMode="auto">
          <a:xfrm>
            <a:off x="70866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5" name="AutoShape 135"/>
          <p:cNvSpPr>
            <a:spLocks noChangeArrowheads="1"/>
          </p:cNvSpPr>
          <p:nvPr/>
        </p:nvSpPr>
        <p:spPr bwMode="auto">
          <a:xfrm>
            <a:off x="67818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6" name="AutoShape 136"/>
          <p:cNvSpPr>
            <a:spLocks noChangeArrowheads="1"/>
          </p:cNvSpPr>
          <p:nvPr/>
        </p:nvSpPr>
        <p:spPr bwMode="auto">
          <a:xfrm>
            <a:off x="69342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7" name="AutoShape 137"/>
          <p:cNvSpPr>
            <a:spLocks noChangeArrowheads="1"/>
          </p:cNvSpPr>
          <p:nvPr/>
        </p:nvSpPr>
        <p:spPr bwMode="auto">
          <a:xfrm>
            <a:off x="7086600" y="48768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8" name="AutoShape 138"/>
          <p:cNvSpPr>
            <a:spLocks noChangeArrowheads="1"/>
          </p:cNvSpPr>
          <p:nvPr/>
        </p:nvSpPr>
        <p:spPr bwMode="auto">
          <a:xfrm>
            <a:off x="72390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19" name="AutoShape 139"/>
          <p:cNvSpPr>
            <a:spLocks noChangeArrowheads="1"/>
          </p:cNvSpPr>
          <p:nvPr/>
        </p:nvSpPr>
        <p:spPr bwMode="auto">
          <a:xfrm>
            <a:off x="7391400" y="4953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0" name="AutoShape 140"/>
          <p:cNvSpPr>
            <a:spLocks noChangeArrowheads="1"/>
          </p:cNvSpPr>
          <p:nvPr/>
        </p:nvSpPr>
        <p:spPr bwMode="auto">
          <a:xfrm>
            <a:off x="63246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1" name="AutoShape 141"/>
          <p:cNvSpPr>
            <a:spLocks noChangeArrowheads="1"/>
          </p:cNvSpPr>
          <p:nvPr/>
        </p:nvSpPr>
        <p:spPr bwMode="auto">
          <a:xfrm>
            <a:off x="5867400" y="5029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2" name="AutoShape 142"/>
          <p:cNvSpPr>
            <a:spLocks noChangeArrowheads="1"/>
          </p:cNvSpPr>
          <p:nvPr/>
        </p:nvSpPr>
        <p:spPr bwMode="auto">
          <a:xfrm>
            <a:off x="70104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3" name="AutoShape 143"/>
          <p:cNvSpPr>
            <a:spLocks noChangeArrowheads="1"/>
          </p:cNvSpPr>
          <p:nvPr/>
        </p:nvSpPr>
        <p:spPr bwMode="auto">
          <a:xfrm>
            <a:off x="71628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4" name="AutoShape 144"/>
          <p:cNvSpPr>
            <a:spLocks noChangeArrowheads="1"/>
          </p:cNvSpPr>
          <p:nvPr/>
        </p:nvSpPr>
        <p:spPr bwMode="auto">
          <a:xfrm>
            <a:off x="7391400" y="47244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5" name="AutoShape 145"/>
          <p:cNvSpPr>
            <a:spLocks noChangeArrowheads="1"/>
          </p:cNvSpPr>
          <p:nvPr/>
        </p:nvSpPr>
        <p:spPr bwMode="auto">
          <a:xfrm>
            <a:off x="7162800" y="45720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6" name="AutoShape 146"/>
          <p:cNvSpPr>
            <a:spLocks noChangeArrowheads="1"/>
          </p:cNvSpPr>
          <p:nvPr/>
        </p:nvSpPr>
        <p:spPr bwMode="auto">
          <a:xfrm>
            <a:off x="72390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7" name="AutoShape 147"/>
          <p:cNvSpPr>
            <a:spLocks noChangeArrowheads="1"/>
          </p:cNvSpPr>
          <p:nvPr/>
        </p:nvSpPr>
        <p:spPr bwMode="auto">
          <a:xfrm>
            <a:off x="7543800" y="4648200"/>
            <a:ext cx="223838" cy="152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28" name="Freeform 148"/>
          <p:cNvSpPr>
            <a:spLocks/>
          </p:cNvSpPr>
          <p:nvPr/>
        </p:nvSpPr>
        <p:spPr bwMode="auto">
          <a:xfrm>
            <a:off x="5638800" y="5168900"/>
            <a:ext cx="1981200" cy="88900"/>
          </a:xfrm>
          <a:custGeom>
            <a:avLst/>
            <a:gdLst/>
            <a:ahLst/>
            <a:cxnLst>
              <a:cxn ang="0">
                <a:pos x="0" y="56"/>
              </a:cxn>
              <a:cxn ang="0">
                <a:pos x="288" y="8"/>
              </a:cxn>
              <a:cxn ang="0">
                <a:pos x="528" y="8"/>
              </a:cxn>
              <a:cxn ang="0">
                <a:pos x="768" y="8"/>
              </a:cxn>
              <a:cxn ang="0">
                <a:pos x="960" y="8"/>
              </a:cxn>
              <a:cxn ang="0">
                <a:pos x="1248" y="56"/>
              </a:cxn>
            </a:cxnLst>
            <a:rect l="0" t="0" r="r" b="b"/>
            <a:pathLst>
              <a:path w="1248" h="56">
                <a:moveTo>
                  <a:pt x="0" y="56"/>
                </a:moveTo>
                <a:cubicBezTo>
                  <a:pt x="100" y="36"/>
                  <a:pt x="200" y="16"/>
                  <a:pt x="288" y="8"/>
                </a:cubicBezTo>
                <a:cubicBezTo>
                  <a:pt x="376" y="0"/>
                  <a:pt x="448" y="8"/>
                  <a:pt x="528" y="8"/>
                </a:cubicBezTo>
                <a:cubicBezTo>
                  <a:pt x="608" y="8"/>
                  <a:pt x="696" y="8"/>
                  <a:pt x="768" y="8"/>
                </a:cubicBezTo>
                <a:cubicBezTo>
                  <a:pt x="840" y="8"/>
                  <a:pt x="880" y="0"/>
                  <a:pt x="960" y="8"/>
                </a:cubicBezTo>
                <a:cubicBezTo>
                  <a:pt x="1040" y="16"/>
                  <a:pt x="1200" y="48"/>
                  <a:pt x="1248" y="56"/>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20629" name="Text Box 149"/>
          <p:cNvSpPr txBox="1">
            <a:spLocks noChangeArrowheads="1"/>
          </p:cNvSpPr>
          <p:nvPr/>
        </p:nvSpPr>
        <p:spPr bwMode="auto">
          <a:xfrm>
            <a:off x="6019800" y="5486400"/>
            <a:ext cx="1295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CORE</a:t>
            </a:r>
          </a:p>
        </p:txBody>
      </p:sp>
      <p:sp>
        <p:nvSpPr>
          <p:cNvPr id="20630" name="AutoShape 150"/>
          <p:cNvSpPr>
            <a:spLocks noChangeArrowheads="1"/>
          </p:cNvSpPr>
          <p:nvPr/>
        </p:nvSpPr>
        <p:spPr bwMode="auto">
          <a:xfrm>
            <a:off x="5562600" y="2895600"/>
            <a:ext cx="762000" cy="533400"/>
          </a:xfrm>
          <a:prstGeom prst="curvedUpArrow">
            <a:avLst>
              <a:gd name="adj1" fmla="val 28571"/>
              <a:gd name="adj2" fmla="val 57143"/>
              <a:gd name="adj3" fmla="val 33333"/>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31" name="AutoShape 151"/>
          <p:cNvSpPr>
            <a:spLocks noChangeArrowheads="1"/>
          </p:cNvSpPr>
          <p:nvPr/>
        </p:nvSpPr>
        <p:spPr bwMode="auto">
          <a:xfrm>
            <a:off x="7086600" y="2895600"/>
            <a:ext cx="685800" cy="533400"/>
          </a:xfrm>
          <a:prstGeom prst="curvedDownArrow">
            <a:avLst>
              <a:gd name="adj1" fmla="val 25714"/>
              <a:gd name="adj2" fmla="val 51429"/>
              <a:gd name="adj3" fmla="val 33333"/>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632" name="Line 152"/>
          <p:cNvSpPr>
            <a:spLocks noChangeShapeType="1"/>
          </p:cNvSpPr>
          <p:nvPr/>
        </p:nvSpPr>
        <p:spPr bwMode="auto">
          <a:xfrm>
            <a:off x="3657600" y="2895600"/>
            <a:ext cx="1676400" cy="228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0633" name="Text Box 153"/>
          <p:cNvSpPr txBox="1">
            <a:spLocks noChangeArrowheads="1"/>
          </p:cNvSpPr>
          <p:nvPr/>
        </p:nvSpPr>
        <p:spPr bwMode="auto">
          <a:xfrm>
            <a:off x="838200" y="2362200"/>
            <a:ext cx="3048000" cy="14001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Dense suspension, vigorously convecting. May be well mixed</a:t>
            </a:r>
            <a:r>
              <a:rPr lang="en-US" sz="1400" i="1"/>
              <a:t> Solomatov &amp; Stevenson(1993)</a:t>
            </a:r>
            <a:endParaRPr lang="en-US"/>
          </a:p>
        </p:txBody>
      </p:sp>
      <p:sp>
        <p:nvSpPr>
          <p:cNvPr id="20634" name="Line 154"/>
          <p:cNvSpPr>
            <a:spLocks noChangeShapeType="1"/>
          </p:cNvSpPr>
          <p:nvPr/>
        </p:nvSpPr>
        <p:spPr bwMode="auto">
          <a:xfrm flipV="1">
            <a:off x="4114800" y="4572000"/>
            <a:ext cx="1752600" cy="76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0635" name="Text Box 155"/>
          <p:cNvSpPr txBox="1">
            <a:spLocks noChangeArrowheads="1"/>
          </p:cNvSpPr>
          <p:nvPr/>
        </p:nvSpPr>
        <p:spPr bwMode="auto">
          <a:xfrm>
            <a:off x="1066800" y="4038600"/>
            <a:ext cx="34290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Much higher viscosity, melt percolative regime. Melt/solid differentiation?</a:t>
            </a:r>
          </a:p>
        </p:txBody>
      </p:sp>
      <p:sp>
        <p:nvSpPr>
          <p:cNvPr id="20636" name="Freeform 156"/>
          <p:cNvSpPr>
            <a:spLocks/>
          </p:cNvSpPr>
          <p:nvPr/>
        </p:nvSpPr>
        <p:spPr bwMode="auto">
          <a:xfrm>
            <a:off x="6180138" y="4175125"/>
            <a:ext cx="222250" cy="728663"/>
          </a:xfrm>
          <a:custGeom>
            <a:avLst/>
            <a:gdLst/>
            <a:ahLst/>
            <a:cxnLst>
              <a:cxn ang="0">
                <a:pos x="55" y="0"/>
              </a:cxn>
              <a:cxn ang="0">
                <a:pos x="48" y="19"/>
              </a:cxn>
              <a:cxn ang="0">
                <a:pos x="9" y="32"/>
              </a:cxn>
              <a:cxn ang="0">
                <a:pos x="2" y="52"/>
              </a:cxn>
              <a:cxn ang="0">
                <a:pos x="68" y="124"/>
              </a:cxn>
              <a:cxn ang="0">
                <a:pos x="9" y="157"/>
              </a:cxn>
              <a:cxn ang="0">
                <a:pos x="61" y="203"/>
              </a:cxn>
              <a:cxn ang="0">
                <a:pos x="22" y="223"/>
              </a:cxn>
              <a:cxn ang="0">
                <a:pos x="48" y="249"/>
              </a:cxn>
              <a:cxn ang="0">
                <a:pos x="140" y="328"/>
              </a:cxn>
              <a:cxn ang="0">
                <a:pos x="114" y="341"/>
              </a:cxn>
              <a:cxn ang="0">
                <a:pos x="35" y="347"/>
              </a:cxn>
              <a:cxn ang="0">
                <a:pos x="42" y="367"/>
              </a:cxn>
              <a:cxn ang="0">
                <a:pos x="114" y="387"/>
              </a:cxn>
              <a:cxn ang="0">
                <a:pos x="55" y="419"/>
              </a:cxn>
              <a:cxn ang="0">
                <a:pos x="48" y="459"/>
              </a:cxn>
            </a:cxnLst>
            <a:rect l="0" t="0" r="r" b="b"/>
            <a:pathLst>
              <a:path w="140" h="459">
                <a:moveTo>
                  <a:pt x="55" y="0"/>
                </a:moveTo>
                <a:cubicBezTo>
                  <a:pt x="52" y="6"/>
                  <a:pt x="53" y="15"/>
                  <a:pt x="48" y="19"/>
                </a:cubicBezTo>
                <a:cubicBezTo>
                  <a:pt x="36" y="26"/>
                  <a:pt x="9" y="32"/>
                  <a:pt x="9" y="32"/>
                </a:cubicBezTo>
                <a:cubicBezTo>
                  <a:pt x="6" y="38"/>
                  <a:pt x="0" y="45"/>
                  <a:pt x="2" y="52"/>
                </a:cubicBezTo>
                <a:cubicBezTo>
                  <a:pt x="4" y="67"/>
                  <a:pt x="55" y="105"/>
                  <a:pt x="68" y="124"/>
                </a:cubicBezTo>
                <a:cubicBezTo>
                  <a:pt x="22" y="154"/>
                  <a:pt x="43" y="146"/>
                  <a:pt x="9" y="157"/>
                </a:cubicBezTo>
                <a:cubicBezTo>
                  <a:pt x="29" y="178"/>
                  <a:pt x="45" y="178"/>
                  <a:pt x="61" y="203"/>
                </a:cubicBezTo>
                <a:cubicBezTo>
                  <a:pt x="57" y="204"/>
                  <a:pt x="20" y="216"/>
                  <a:pt x="22" y="223"/>
                </a:cubicBezTo>
                <a:cubicBezTo>
                  <a:pt x="23" y="235"/>
                  <a:pt x="38" y="240"/>
                  <a:pt x="48" y="249"/>
                </a:cubicBezTo>
                <a:cubicBezTo>
                  <a:pt x="78" y="275"/>
                  <a:pt x="111" y="299"/>
                  <a:pt x="140" y="328"/>
                </a:cubicBezTo>
                <a:cubicBezTo>
                  <a:pt x="131" y="332"/>
                  <a:pt x="123" y="339"/>
                  <a:pt x="114" y="341"/>
                </a:cubicBezTo>
                <a:cubicBezTo>
                  <a:pt x="88" y="345"/>
                  <a:pt x="59" y="338"/>
                  <a:pt x="35" y="347"/>
                </a:cubicBezTo>
                <a:cubicBezTo>
                  <a:pt x="28" y="349"/>
                  <a:pt x="37" y="361"/>
                  <a:pt x="42" y="367"/>
                </a:cubicBezTo>
                <a:cubicBezTo>
                  <a:pt x="56" y="381"/>
                  <a:pt x="94" y="380"/>
                  <a:pt x="114" y="387"/>
                </a:cubicBezTo>
                <a:cubicBezTo>
                  <a:pt x="94" y="399"/>
                  <a:pt x="74" y="405"/>
                  <a:pt x="55" y="419"/>
                </a:cubicBezTo>
                <a:cubicBezTo>
                  <a:pt x="45" y="445"/>
                  <a:pt x="48" y="431"/>
                  <a:pt x="48" y="459"/>
                </a:cubicBezTo>
              </a:path>
            </a:pathLst>
          </a:custGeom>
          <a:noFill/>
          <a:ln w="28575" cmpd="sng">
            <a:solidFill>
              <a:srgbClr val="FF0000"/>
            </a:solidFill>
            <a:round/>
            <a:headEnd/>
            <a:tailEnd/>
          </a:ln>
          <a:effectLst/>
        </p:spPr>
        <p:txBody>
          <a:bodyPr wrap="none" anchor="ctr">
            <a:prstTxWarp prst="textNoShape">
              <a:avLst/>
            </a:prstTxWarp>
          </a:bodyPr>
          <a:lstStyle/>
          <a:p>
            <a:endParaRPr lang="en-US"/>
          </a:p>
        </p:txBody>
      </p:sp>
      <p:sp>
        <p:nvSpPr>
          <p:cNvPr id="20637" name="Freeform 157"/>
          <p:cNvSpPr>
            <a:spLocks/>
          </p:cNvSpPr>
          <p:nvPr/>
        </p:nvSpPr>
        <p:spPr bwMode="auto">
          <a:xfrm>
            <a:off x="6715125" y="3987800"/>
            <a:ext cx="260350" cy="884238"/>
          </a:xfrm>
          <a:custGeom>
            <a:avLst/>
            <a:gdLst/>
            <a:ahLst/>
            <a:cxnLst>
              <a:cxn ang="0">
                <a:pos x="65" y="0"/>
              </a:cxn>
              <a:cxn ang="0">
                <a:pos x="98" y="118"/>
              </a:cxn>
              <a:cxn ang="0">
                <a:pos x="105" y="137"/>
              </a:cxn>
              <a:cxn ang="0">
                <a:pos x="85" y="144"/>
              </a:cxn>
              <a:cxn ang="0">
                <a:pos x="39" y="170"/>
              </a:cxn>
              <a:cxn ang="0">
                <a:pos x="39" y="229"/>
              </a:cxn>
              <a:cxn ang="0">
                <a:pos x="78" y="249"/>
              </a:cxn>
              <a:cxn ang="0">
                <a:pos x="91" y="269"/>
              </a:cxn>
              <a:cxn ang="0">
                <a:pos x="164" y="301"/>
              </a:cxn>
              <a:cxn ang="0">
                <a:pos x="6" y="334"/>
              </a:cxn>
              <a:cxn ang="0">
                <a:pos x="13" y="354"/>
              </a:cxn>
              <a:cxn ang="0">
                <a:pos x="46" y="360"/>
              </a:cxn>
              <a:cxn ang="0">
                <a:pos x="111" y="373"/>
              </a:cxn>
              <a:cxn ang="0">
                <a:pos x="144" y="492"/>
              </a:cxn>
              <a:cxn ang="0">
                <a:pos x="19" y="511"/>
              </a:cxn>
              <a:cxn ang="0">
                <a:pos x="13" y="557"/>
              </a:cxn>
            </a:cxnLst>
            <a:rect l="0" t="0" r="r" b="b"/>
            <a:pathLst>
              <a:path w="164" h="557">
                <a:moveTo>
                  <a:pt x="65" y="0"/>
                </a:moveTo>
                <a:cubicBezTo>
                  <a:pt x="3" y="42"/>
                  <a:pt x="57" y="86"/>
                  <a:pt x="98" y="118"/>
                </a:cubicBezTo>
                <a:cubicBezTo>
                  <a:pt x="100" y="124"/>
                  <a:pt x="108" y="130"/>
                  <a:pt x="105" y="137"/>
                </a:cubicBezTo>
                <a:cubicBezTo>
                  <a:pt x="101" y="143"/>
                  <a:pt x="91" y="140"/>
                  <a:pt x="85" y="144"/>
                </a:cubicBezTo>
                <a:cubicBezTo>
                  <a:pt x="69" y="151"/>
                  <a:pt x="54" y="162"/>
                  <a:pt x="39" y="170"/>
                </a:cubicBezTo>
                <a:cubicBezTo>
                  <a:pt x="25" y="207"/>
                  <a:pt x="52" y="192"/>
                  <a:pt x="39" y="229"/>
                </a:cubicBezTo>
                <a:cubicBezTo>
                  <a:pt x="51" y="236"/>
                  <a:pt x="66" y="239"/>
                  <a:pt x="78" y="249"/>
                </a:cubicBezTo>
                <a:cubicBezTo>
                  <a:pt x="84" y="254"/>
                  <a:pt x="85" y="263"/>
                  <a:pt x="91" y="269"/>
                </a:cubicBezTo>
                <a:cubicBezTo>
                  <a:pt x="112" y="290"/>
                  <a:pt x="136" y="292"/>
                  <a:pt x="164" y="301"/>
                </a:cubicBezTo>
                <a:cubicBezTo>
                  <a:pt x="130" y="331"/>
                  <a:pt x="52" y="325"/>
                  <a:pt x="6" y="334"/>
                </a:cubicBezTo>
                <a:cubicBezTo>
                  <a:pt x="8" y="340"/>
                  <a:pt x="7" y="350"/>
                  <a:pt x="13" y="354"/>
                </a:cubicBezTo>
                <a:cubicBezTo>
                  <a:pt x="22" y="360"/>
                  <a:pt x="35" y="357"/>
                  <a:pt x="46" y="360"/>
                </a:cubicBezTo>
                <a:cubicBezTo>
                  <a:pt x="67" y="364"/>
                  <a:pt x="89" y="368"/>
                  <a:pt x="111" y="373"/>
                </a:cubicBezTo>
                <a:cubicBezTo>
                  <a:pt x="126" y="413"/>
                  <a:pt x="129" y="451"/>
                  <a:pt x="144" y="492"/>
                </a:cubicBezTo>
                <a:cubicBezTo>
                  <a:pt x="95" y="506"/>
                  <a:pt x="82" y="506"/>
                  <a:pt x="19" y="511"/>
                </a:cubicBezTo>
                <a:cubicBezTo>
                  <a:pt x="0" y="539"/>
                  <a:pt x="13" y="528"/>
                  <a:pt x="13" y="557"/>
                </a:cubicBezTo>
              </a:path>
            </a:pathLst>
          </a:custGeom>
          <a:noFill/>
          <a:ln w="28575" cmpd="sng">
            <a:solidFill>
              <a:srgbClr val="FF0000"/>
            </a:solidFill>
            <a:round/>
            <a:headEnd/>
            <a:tailEnd/>
          </a:ln>
          <a:effectLst/>
        </p:spPr>
        <p:txBody>
          <a:bodyPr wrap="none" anchor="ctr">
            <a:prstTxWarp prst="textNoShape">
              <a:avLst/>
            </a:prstTxWarp>
          </a:bodyPr>
          <a:lstStyle/>
          <a:p>
            <a:endParaRPr lang="en-US"/>
          </a:p>
        </p:txBody>
      </p:sp>
      <p:sp>
        <p:nvSpPr>
          <p:cNvPr id="20638" name="Freeform 158"/>
          <p:cNvSpPr>
            <a:spLocks/>
          </p:cNvSpPr>
          <p:nvPr/>
        </p:nvSpPr>
        <p:spPr bwMode="auto">
          <a:xfrm>
            <a:off x="7259638" y="4257675"/>
            <a:ext cx="339725" cy="792163"/>
          </a:xfrm>
          <a:custGeom>
            <a:avLst/>
            <a:gdLst/>
            <a:ahLst/>
            <a:cxnLst>
              <a:cxn ang="0">
                <a:pos x="201" y="0"/>
              </a:cxn>
              <a:cxn ang="0">
                <a:pos x="148" y="7"/>
              </a:cxn>
              <a:cxn ang="0">
                <a:pos x="135" y="59"/>
              </a:cxn>
              <a:cxn ang="0">
                <a:pos x="168" y="79"/>
              </a:cxn>
              <a:cxn ang="0">
                <a:pos x="214" y="138"/>
              </a:cxn>
              <a:cxn ang="0">
                <a:pos x="148" y="158"/>
              </a:cxn>
              <a:cxn ang="0">
                <a:pos x="122" y="184"/>
              </a:cxn>
              <a:cxn ang="0">
                <a:pos x="96" y="223"/>
              </a:cxn>
              <a:cxn ang="0">
                <a:pos x="83" y="243"/>
              </a:cxn>
              <a:cxn ang="0">
                <a:pos x="142" y="269"/>
              </a:cxn>
              <a:cxn ang="0">
                <a:pos x="70" y="308"/>
              </a:cxn>
              <a:cxn ang="0">
                <a:pos x="57" y="361"/>
              </a:cxn>
              <a:cxn ang="0">
                <a:pos x="11" y="407"/>
              </a:cxn>
              <a:cxn ang="0">
                <a:pos x="11" y="453"/>
              </a:cxn>
              <a:cxn ang="0">
                <a:pos x="4" y="499"/>
              </a:cxn>
            </a:cxnLst>
            <a:rect l="0" t="0" r="r" b="b"/>
            <a:pathLst>
              <a:path w="214" h="499">
                <a:moveTo>
                  <a:pt x="201" y="0"/>
                </a:moveTo>
                <a:cubicBezTo>
                  <a:pt x="183" y="2"/>
                  <a:pt x="165" y="2"/>
                  <a:pt x="148" y="7"/>
                </a:cubicBezTo>
                <a:cubicBezTo>
                  <a:pt x="123" y="13"/>
                  <a:pt x="119" y="35"/>
                  <a:pt x="135" y="59"/>
                </a:cubicBezTo>
                <a:cubicBezTo>
                  <a:pt x="142" y="69"/>
                  <a:pt x="157" y="71"/>
                  <a:pt x="168" y="79"/>
                </a:cubicBezTo>
                <a:cubicBezTo>
                  <a:pt x="193" y="96"/>
                  <a:pt x="203" y="109"/>
                  <a:pt x="214" y="138"/>
                </a:cubicBezTo>
                <a:cubicBezTo>
                  <a:pt x="191" y="144"/>
                  <a:pt x="169" y="150"/>
                  <a:pt x="148" y="158"/>
                </a:cubicBezTo>
                <a:cubicBezTo>
                  <a:pt x="132" y="207"/>
                  <a:pt x="156" y="149"/>
                  <a:pt x="122" y="184"/>
                </a:cubicBezTo>
                <a:cubicBezTo>
                  <a:pt x="110" y="195"/>
                  <a:pt x="104" y="209"/>
                  <a:pt x="96" y="223"/>
                </a:cubicBezTo>
                <a:cubicBezTo>
                  <a:pt x="91" y="229"/>
                  <a:pt x="83" y="243"/>
                  <a:pt x="83" y="243"/>
                </a:cubicBezTo>
                <a:cubicBezTo>
                  <a:pt x="102" y="255"/>
                  <a:pt x="119" y="261"/>
                  <a:pt x="142" y="269"/>
                </a:cubicBezTo>
                <a:cubicBezTo>
                  <a:pt x="129" y="304"/>
                  <a:pt x="105" y="302"/>
                  <a:pt x="70" y="308"/>
                </a:cubicBezTo>
                <a:cubicBezTo>
                  <a:pt x="51" y="327"/>
                  <a:pt x="47" y="335"/>
                  <a:pt x="57" y="361"/>
                </a:cubicBezTo>
                <a:cubicBezTo>
                  <a:pt x="31" y="400"/>
                  <a:pt x="23" y="365"/>
                  <a:pt x="11" y="407"/>
                </a:cubicBezTo>
                <a:cubicBezTo>
                  <a:pt x="21" y="441"/>
                  <a:pt x="44" y="430"/>
                  <a:pt x="11" y="453"/>
                </a:cubicBezTo>
                <a:cubicBezTo>
                  <a:pt x="0" y="480"/>
                  <a:pt x="4" y="465"/>
                  <a:pt x="4" y="499"/>
                </a:cubicBezTo>
              </a:path>
            </a:pathLst>
          </a:custGeom>
          <a:noFill/>
          <a:ln w="28575" cmpd="sng">
            <a:solidFill>
              <a:srgbClr val="FF0000"/>
            </a:solidFill>
            <a:round/>
            <a:headEnd/>
            <a:tailEnd/>
          </a:ln>
          <a:effectLst/>
        </p:spPr>
        <p:txBody>
          <a:bodyPr wrap="none" anchor="ctr">
            <a:prstTxWarp prst="textNoShape">
              <a:avLst/>
            </a:prstTxWarp>
          </a:bodyPr>
          <a:lstStyle/>
          <a:p>
            <a:endParaRPr lang="en-US"/>
          </a:p>
        </p:txBody>
      </p:sp>
      <p:sp>
        <p:nvSpPr>
          <p:cNvPr id="20639" name="Freeform 159"/>
          <p:cNvSpPr>
            <a:spLocks/>
          </p:cNvSpPr>
          <p:nvPr/>
        </p:nvSpPr>
        <p:spPr bwMode="auto">
          <a:xfrm>
            <a:off x="5589588" y="4143375"/>
            <a:ext cx="390525" cy="957263"/>
          </a:xfrm>
          <a:custGeom>
            <a:avLst/>
            <a:gdLst/>
            <a:ahLst/>
            <a:cxnLst>
              <a:cxn ang="0">
                <a:pos x="0" y="0"/>
              </a:cxn>
              <a:cxn ang="0">
                <a:pos x="112" y="197"/>
              </a:cxn>
              <a:cxn ang="0">
                <a:pos x="46" y="249"/>
              </a:cxn>
              <a:cxn ang="0">
                <a:pos x="59" y="289"/>
              </a:cxn>
              <a:cxn ang="0">
                <a:pos x="158" y="302"/>
              </a:cxn>
              <a:cxn ang="0">
                <a:pos x="236" y="328"/>
              </a:cxn>
              <a:cxn ang="0">
                <a:pos x="243" y="367"/>
              </a:cxn>
              <a:cxn ang="0">
                <a:pos x="132" y="400"/>
              </a:cxn>
              <a:cxn ang="0">
                <a:pos x="125" y="433"/>
              </a:cxn>
              <a:cxn ang="0">
                <a:pos x="118" y="485"/>
              </a:cxn>
              <a:cxn ang="0">
                <a:pos x="210" y="557"/>
              </a:cxn>
              <a:cxn ang="0">
                <a:pos x="184" y="603"/>
              </a:cxn>
            </a:cxnLst>
            <a:rect l="0" t="0" r="r" b="b"/>
            <a:pathLst>
              <a:path w="246" h="603">
                <a:moveTo>
                  <a:pt x="0" y="0"/>
                </a:moveTo>
                <a:cubicBezTo>
                  <a:pt x="10" y="80"/>
                  <a:pt x="55" y="140"/>
                  <a:pt x="112" y="197"/>
                </a:cubicBezTo>
                <a:cubicBezTo>
                  <a:pt x="73" y="208"/>
                  <a:pt x="84" y="237"/>
                  <a:pt x="46" y="249"/>
                </a:cubicBezTo>
                <a:cubicBezTo>
                  <a:pt x="50" y="262"/>
                  <a:pt x="47" y="281"/>
                  <a:pt x="59" y="289"/>
                </a:cubicBezTo>
                <a:cubicBezTo>
                  <a:pt x="86" y="307"/>
                  <a:pt x="124" y="298"/>
                  <a:pt x="158" y="302"/>
                </a:cubicBezTo>
                <a:cubicBezTo>
                  <a:pt x="205" y="293"/>
                  <a:pt x="213" y="283"/>
                  <a:pt x="236" y="328"/>
                </a:cubicBezTo>
                <a:cubicBezTo>
                  <a:pt x="238" y="341"/>
                  <a:pt x="246" y="354"/>
                  <a:pt x="243" y="367"/>
                </a:cubicBezTo>
                <a:cubicBezTo>
                  <a:pt x="238" y="385"/>
                  <a:pt x="145" y="397"/>
                  <a:pt x="132" y="400"/>
                </a:cubicBezTo>
                <a:cubicBezTo>
                  <a:pt x="105" y="409"/>
                  <a:pt x="85" y="419"/>
                  <a:pt x="125" y="433"/>
                </a:cubicBezTo>
                <a:cubicBezTo>
                  <a:pt x="122" y="450"/>
                  <a:pt x="118" y="467"/>
                  <a:pt x="118" y="485"/>
                </a:cubicBezTo>
                <a:cubicBezTo>
                  <a:pt x="118" y="538"/>
                  <a:pt x="166" y="550"/>
                  <a:pt x="210" y="557"/>
                </a:cubicBezTo>
                <a:cubicBezTo>
                  <a:pt x="222" y="591"/>
                  <a:pt x="207" y="579"/>
                  <a:pt x="184" y="603"/>
                </a:cubicBezTo>
              </a:path>
            </a:pathLst>
          </a:custGeom>
          <a:noFill/>
          <a:ln w="28575" cmpd="sng">
            <a:solidFill>
              <a:srgbClr val="FF0000"/>
            </a:solidFill>
            <a:round/>
            <a:headEnd/>
            <a:tailEnd/>
          </a:ln>
          <a:effectLst/>
        </p:spPr>
        <p:txBody>
          <a:bodyPr wrap="none" anchor="ctr">
            <a:prstTxWarp prst="textNoShape">
              <a:avLst/>
            </a:prstTxWarp>
          </a:bodyPr>
          <a:lstStyle/>
          <a:p>
            <a:endParaRPr lang="en-US"/>
          </a:p>
        </p:txBody>
      </p:sp>
      <p:sp>
        <p:nvSpPr>
          <p:cNvPr id="20640" name="Line 160"/>
          <p:cNvSpPr>
            <a:spLocks noChangeShapeType="1"/>
          </p:cNvSpPr>
          <p:nvPr/>
        </p:nvSpPr>
        <p:spPr bwMode="auto">
          <a:xfrm flipV="1">
            <a:off x="4495800" y="5105400"/>
            <a:ext cx="1752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0641" name="Text Box 161"/>
          <p:cNvSpPr txBox="1">
            <a:spLocks noChangeArrowheads="1"/>
          </p:cNvSpPr>
          <p:nvPr/>
        </p:nvSpPr>
        <p:spPr bwMode="auto">
          <a:xfrm>
            <a:off x="1371600" y="5486400"/>
            <a:ext cx="34290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High density material may accumulate at the base. May be relevant to </a:t>
            </a:r>
            <a:r>
              <a:rPr lang="en-US" baseline="30000"/>
              <a:t>142</a:t>
            </a:r>
            <a:r>
              <a:rPr lang="en-US"/>
              <a:t>Nd</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Estimating Processes</a:t>
            </a:r>
            <a:br>
              <a:rPr lang="en-US" dirty="0" smtClean="0"/>
            </a:br>
            <a:r>
              <a:rPr lang="en-US" sz="2800" dirty="0" smtClean="0"/>
              <a:t>Timescales, Energies, Mixing, </a:t>
            </a:r>
            <a:r>
              <a:rPr lang="en-US" sz="2800" dirty="0" err="1" smtClean="0"/>
              <a:t>Unmixing</a:t>
            </a:r>
            <a:r>
              <a:rPr lang="en-US" sz="2800" dirty="0" smtClean="0"/>
              <a:t>, Equilibration</a:t>
            </a:r>
            <a:endParaRPr lang="en-US" dirty="0"/>
          </a:p>
        </p:txBody>
      </p:sp>
      <p:sp>
        <p:nvSpPr>
          <p:cNvPr id="3" name="Content Placeholder 2"/>
          <p:cNvSpPr>
            <a:spLocks noGrp="1"/>
          </p:cNvSpPr>
          <p:nvPr>
            <p:ph idx="1"/>
          </p:nvPr>
        </p:nvSpPr>
        <p:spPr>
          <a:xfrm>
            <a:off x="457199" y="1600200"/>
            <a:ext cx="8381861" cy="5067706"/>
          </a:xfrm>
        </p:spPr>
        <p:txBody>
          <a:bodyPr>
            <a:normAutofit fontScale="25000" lnSpcReduction="20000"/>
          </a:bodyPr>
          <a:lstStyle/>
          <a:p>
            <a:r>
              <a:rPr lang="en-US" sz="8000" dirty="0" smtClean="0"/>
              <a:t>Why is Earth (probably ) completely molten after a giant impact?</a:t>
            </a:r>
          </a:p>
          <a:p>
            <a:pPr lvl="1"/>
            <a:r>
              <a:rPr lang="en-US" sz="8000" u="sng" dirty="0" smtClean="0"/>
              <a:t>But</a:t>
            </a:r>
            <a:r>
              <a:rPr lang="en-US" sz="8000" dirty="0" smtClean="0"/>
              <a:t> this does not imply good mixing</a:t>
            </a:r>
          </a:p>
          <a:p>
            <a:pPr lvl="1"/>
            <a:r>
              <a:rPr lang="en-US" sz="8000" dirty="0" smtClean="0"/>
              <a:t>Problems with impact simulations</a:t>
            </a:r>
            <a:endParaRPr lang="en-US" sz="8000" dirty="0"/>
          </a:p>
          <a:p>
            <a:r>
              <a:rPr lang="en-US" sz="8000" dirty="0" smtClean="0"/>
              <a:t>Why can impacts inject volatiles? (Net gain)</a:t>
            </a:r>
          </a:p>
          <a:p>
            <a:r>
              <a:rPr lang="en-US" sz="8000" dirty="0" smtClean="0"/>
              <a:t>Why might imperfect equilibration occur in core addition events arising from giant impacts?</a:t>
            </a:r>
          </a:p>
          <a:p>
            <a:pPr lvl="1"/>
            <a:r>
              <a:rPr lang="en-US" sz="8000" dirty="0" err="1" smtClean="0"/>
              <a:t>Siderophiles</a:t>
            </a:r>
            <a:r>
              <a:rPr lang="en-US" sz="8000" dirty="0" smtClean="0"/>
              <a:t> in the core &amp; </a:t>
            </a:r>
            <a:r>
              <a:rPr lang="en-US" sz="8000" dirty="0" err="1" smtClean="0"/>
              <a:t>Hf</a:t>
            </a:r>
            <a:r>
              <a:rPr lang="en-US" sz="8000" dirty="0" smtClean="0"/>
              <a:t>/W chronology</a:t>
            </a:r>
          </a:p>
          <a:p>
            <a:r>
              <a:rPr lang="en-US" sz="8000" dirty="0"/>
              <a:t>Do magma oceans lead to a differentiated state</a:t>
            </a:r>
            <a:r>
              <a:rPr lang="en-US" sz="8000" dirty="0" smtClean="0"/>
              <a:t>?</a:t>
            </a:r>
          </a:p>
          <a:p>
            <a:pPr lvl="1"/>
            <a:r>
              <a:rPr lang="en-US" sz="8000" dirty="0" smtClean="0"/>
              <a:t>Is a basal magma ocean likely?</a:t>
            </a:r>
          </a:p>
          <a:p>
            <a:pPr lvl="1"/>
            <a:r>
              <a:rPr lang="en-US" sz="8000" dirty="0" smtClean="0"/>
              <a:t>Timescales</a:t>
            </a:r>
          </a:p>
          <a:p>
            <a:r>
              <a:rPr lang="en-US" sz="8000" dirty="0" smtClean="0"/>
              <a:t>Why might mixing be easier in solids than in liquids!?</a:t>
            </a:r>
          </a:p>
          <a:p>
            <a:pPr lvl="1"/>
            <a:r>
              <a:rPr lang="en-US" sz="8000" dirty="0" smtClean="0"/>
              <a:t>Preservation of a basal layer in a giant impact</a:t>
            </a:r>
          </a:p>
          <a:p>
            <a:r>
              <a:rPr lang="en-US" sz="8000" dirty="0" smtClean="0"/>
              <a:t>Why are some things so poorly understood?</a:t>
            </a:r>
          </a:p>
          <a:p>
            <a:pPr lvl="1"/>
            <a:r>
              <a:rPr lang="en-US" sz="8000" dirty="0" smtClean="0"/>
              <a:t>Looking to the future</a:t>
            </a:r>
          </a:p>
          <a:p>
            <a:endParaRPr lang="en-US" dirty="0" smtClean="0"/>
          </a:p>
          <a:p>
            <a:pPr marL="0" indent="0">
              <a:buNone/>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3715" y="-4646"/>
            <a:ext cx="7534896" cy="66882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642" y="0"/>
            <a:ext cx="6078237" cy="69189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1896" y="282984"/>
            <a:ext cx="4088809" cy="6244082"/>
          </a:xfrm>
          <a:prstGeom prst="rect">
            <a:avLst/>
          </a:prstGeom>
        </p:spPr>
      </p:pic>
      <p:sp>
        <p:nvSpPr>
          <p:cNvPr id="3" name="TextBox 2"/>
          <p:cNvSpPr txBox="1"/>
          <p:nvPr/>
        </p:nvSpPr>
        <p:spPr>
          <a:xfrm>
            <a:off x="530289" y="5512918"/>
            <a:ext cx="1493183" cy="646331"/>
          </a:xfrm>
          <a:prstGeom prst="rect">
            <a:avLst/>
          </a:prstGeom>
          <a:noFill/>
        </p:spPr>
        <p:txBody>
          <a:bodyPr wrap="square" rtlCol="0">
            <a:spAutoFit/>
          </a:bodyPr>
          <a:lstStyle/>
          <a:p>
            <a:r>
              <a:rPr lang="en-US" dirty="0" smtClean="0"/>
              <a:t>Elkins-Tanton,2008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704" y="891784"/>
            <a:ext cx="4194056" cy="5234379"/>
          </a:xfrm>
          <a:prstGeom prst="rect">
            <a:avLst/>
          </a:prstGeom>
        </p:spPr>
      </p:pic>
      <p:sp>
        <p:nvSpPr>
          <p:cNvPr id="5" name="TextBox 4"/>
          <p:cNvSpPr txBox="1"/>
          <p:nvPr/>
        </p:nvSpPr>
        <p:spPr>
          <a:xfrm>
            <a:off x="823344" y="6126163"/>
            <a:ext cx="2163022" cy="369332"/>
          </a:xfrm>
          <a:prstGeom prst="rect">
            <a:avLst/>
          </a:prstGeom>
          <a:noFill/>
        </p:spPr>
        <p:txBody>
          <a:bodyPr wrap="square" rtlCol="0">
            <a:spAutoFit/>
          </a:bodyPr>
          <a:lstStyle/>
          <a:p>
            <a:r>
              <a:rPr lang="en-US" dirty="0" err="1" smtClean="0"/>
              <a:t>Coltice</a:t>
            </a:r>
            <a:r>
              <a:rPr lang="en-US" dirty="0" smtClean="0"/>
              <a:t> et al ,2011</a:t>
            </a:r>
            <a:endParaRPr lang="en-US" dirty="0"/>
          </a:p>
        </p:txBody>
      </p:sp>
      <p:pic>
        <p:nvPicPr>
          <p:cNvPr id="6" name="Picture 5"/>
          <p:cNvPicPr>
            <a:picLocks noChangeAspect="1"/>
          </p:cNvPicPr>
          <p:nvPr/>
        </p:nvPicPr>
        <p:blipFill>
          <a:blip r:embed="rId3"/>
          <a:stretch>
            <a:fillRect/>
          </a:stretch>
        </p:blipFill>
        <p:spPr>
          <a:xfrm>
            <a:off x="234869" y="5434504"/>
            <a:ext cx="5811824" cy="11637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Ways to have a very long-lived magma ocean</a:t>
            </a:r>
            <a:endParaRPr lang="en-US" dirty="0"/>
          </a:p>
        </p:txBody>
      </p:sp>
      <p:sp>
        <p:nvSpPr>
          <p:cNvPr id="3" name="Content Placeholder 2"/>
          <p:cNvSpPr>
            <a:spLocks noGrp="1"/>
          </p:cNvSpPr>
          <p:nvPr>
            <p:ph idx="1"/>
          </p:nvPr>
        </p:nvSpPr>
        <p:spPr/>
        <p:txBody>
          <a:bodyPr/>
          <a:lstStyle/>
          <a:p>
            <a:r>
              <a:rPr lang="en-US" dirty="0" smtClean="0"/>
              <a:t>Flotation Crust</a:t>
            </a:r>
          </a:p>
          <a:p>
            <a:pPr lvl="1"/>
            <a:r>
              <a:rPr lang="en-US" dirty="0" smtClean="0"/>
              <a:t>Lunar case</a:t>
            </a:r>
          </a:p>
          <a:p>
            <a:pPr lvl="1"/>
            <a:r>
              <a:rPr lang="en-US" dirty="0" smtClean="0"/>
              <a:t>Borg et al(2011) may be explained this way.</a:t>
            </a:r>
          </a:p>
          <a:p>
            <a:r>
              <a:rPr lang="en-US" dirty="0" smtClean="0"/>
              <a:t>Cross-over of </a:t>
            </a:r>
            <a:r>
              <a:rPr lang="en-US" dirty="0" err="1" smtClean="0"/>
              <a:t>adiabat</a:t>
            </a:r>
            <a:r>
              <a:rPr lang="en-US" dirty="0" smtClean="0"/>
              <a:t> &amp; solidus/liquid</a:t>
            </a:r>
            <a:endParaRPr lang="en-US" dirty="0"/>
          </a:p>
        </p:txBody>
      </p:sp>
      <p:sp>
        <p:nvSpPr>
          <p:cNvPr id="7" name="Freeform 6"/>
          <p:cNvSpPr/>
          <p:nvPr/>
        </p:nvSpPr>
        <p:spPr>
          <a:xfrm>
            <a:off x="2456076" y="4075372"/>
            <a:ext cx="3293375" cy="1800421"/>
          </a:xfrm>
          <a:custGeom>
            <a:avLst/>
            <a:gdLst>
              <a:gd name="connsiteX0" fmla="*/ 0 w 3293375"/>
              <a:gd name="connsiteY0" fmla="*/ 1800421 h 1800421"/>
              <a:gd name="connsiteX1" fmla="*/ 516335 w 3293375"/>
              <a:gd name="connsiteY1" fmla="*/ 1688767 h 1800421"/>
              <a:gd name="connsiteX2" fmla="*/ 2274662 w 3293375"/>
              <a:gd name="connsiteY2" fmla="*/ 949059 h 1800421"/>
              <a:gd name="connsiteX3" fmla="*/ 3265465 w 3293375"/>
              <a:gd name="connsiteY3" fmla="*/ 41870 h 1800421"/>
              <a:gd name="connsiteX4" fmla="*/ 3265465 w 3293375"/>
              <a:gd name="connsiteY4" fmla="*/ 41870 h 1800421"/>
              <a:gd name="connsiteX5" fmla="*/ 3293375 w 3293375"/>
              <a:gd name="connsiteY5" fmla="*/ 0 h 180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3375" h="1800421">
                <a:moveTo>
                  <a:pt x="0" y="1800421"/>
                </a:moveTo>
                <a:lnTo>
                  <a:pt x="516335" y="1688767"/>
                </a:lnTo>
                <a:cubicBezTo>
                  <a:pt x="895445" y="1546873"/>
                  <a:pt x="1816474" y="1223542"/>
                  <a:pt x="2274662" y="949059"/>
                </a:cubicBezTo>
                <a:cubicBezTo>
                  <a:pt x="2732850" y="674576"/>
                  <a:pt x="3265465" y="41870"/>
                  <a:pt x="3265465" y="41870"/>
                </a:cubicBezTo>
                <a:lnTo>
                  <a:pt x="3265465" y="41870"/>
                </a:lnTo>
                <a:lnTo>
                  <a:pt x="3293375"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2707266" y="4842994"/>
            <a:ext cx="3781799" cy="516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274982" y="4075372"/>
            <a:ext cx="1214083" cy="369332"/>
          </a:xfrm>
          <a:prstGeom prst="rect">
            <a:avLst/>
          </a:prstGeom>
          <a:noFill/>
        </p:spPr>
        <p:txBody>
          <a:bodyPr wrap="square" rtlCol="0">
            <a:spAutoFit/>
          </a:bodyPr>
          <a:lstStyle/>
          <a:p>
            <a:r>
              <a:rPr lang="en-US" dirty="0" err="1" smtClean="0"/>
              <a:t>isentrope</a:t>
            </a:r>
            <a:endParaRPr lang="en-US" dirty="0"/>
          </a:p>
        </p:txBody>
      </p:sp>
      <p:sp>
        <p:nvSpPr>
          <p:cNvPr id="11" name="TextBox 10"/>
          <p:cNvSpPr txBox="1"/>
          <p:nvPr/>
        </p:nvSpPr>
        <p:spPr>
          <a:xfrm>
            <a:off x="5749451" y="4842994"/>
            <a:ext cx="1172219" cy="646331"/>
          </a:xfrm>
          <a:prstGeom prst="rect">
            <a:avLst/>
          </a:prstGeom>
          <a:noFill/>
        </p:spPr>
        <p:txBody>
          <a:bodyPr wrap="square" rtlCol="0">
            <a:spAutoFit/>
          </a:bodyPr>
          <a:lstStyle/>
          <a:p>
            <a:r>
              <a:rPr lang="en-US" dirty="0" smtClean="0">
                <a:solidFill>
                  <a:srgbClr val="FF0000"/>
                </a:solidFill>
              </a:rPr>
              <a:t>Melting curve</a:t>
            </a:r>
            <a:endParaRPr lang="en-US" dirty="0">
              <a:solidFill>
                <a:srgbClr val="FF0000"/>
              </a:solidFill>
            </a:endParaRPr>
          </a:p>
        </p:txBody>
      </p:sp>
      <p:cxnSp>
        <p:nvCxnSpPr>
          <p:cNvPr id="13" name="Straight Connector 12"/>
          <p:cNvCxnSpPr/>
          <p:nvPr/>
        </p:nvCxnSpPr>
        <p:spPr>
          <a:xfrm rot="5400000">
            <a:off x="3663068" y="4975582"/>
            <a:ext cx="1800421" cy="1588"/>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16591" y="5489325"/>
            <a:ext cx="1158263" cy="369332"/>
          </a:xfrm>
          <a:prstGeom prst="rect">
            <a:avLst/>
          </a:prstGeom>
          <a:noFill/>
        </p:spPr>
        <p:txBody>
          <a:bodyPr wrap="square" rtlCol="0">
            <a:spAutoFit/>
          </a:bodyPr>
          <a:lstStyle/>
          <a:p>
            <a:r>
              <a:rPr lang="en-US" dirty="0" smtClean="0"/>
              <a:t>SOLID</a:t>
            </a:r>
            <a:endParaRPr lang="en-US" dirty="0"/>
          </a:p>
        </p:txBody>
      </p:sp>
      <p:sp>
        <p:nvSpPr>
          <p:cNvPr id="15" name="TextBox 14"/>
          <p:cNvSpPr txBox="1"/>
          <p:nvPr/>
        </p:nvSpPr>
        <p:spPr>
          <a:xfrm>
            <a:off x="5274982" y="5489325"/>
            <a:ext cx="1214083" cy="646331"/>
          </a:xfrm>
          <a:prstGeom prst="rect">
            <a:avLst/>
          </a:prstGeom>
          <a:noFill/>
        </p:spPr>
        <p:txBody>
          <a:bodyPr wrap="square" rtlCol="0">
            <a:spAutoFit/>
          </a:bodyPr>
          <a:lstStyle/>
          <a:p>
            <a:r>
              <a:rPr lang="en-US" dirty="0" smtClean="0"/>
              <a:t>MAGMA OCEAN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t>Do magma oceans lead to a differentiated state?</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Not in a vigorous early stage, despite crystallization (assuming it starts out homogeneous)</a:t>
            </a:r>
          </a:p>
          <a:p>
            <a:r>
              <a:rPr lang="en-US" dirty="0" smtClean="0"/>
              <a:t>Yes, when you enter the </a:t>
            </a:r>
            <a:r>
              <a:rPr lang="en-US" dirty="0" err="1" smtClean="0"/>
              <a:t>percolative</a:t>
            </a:r>
            <a:r>
              <a:rPr lang="en-US" dirty="0" smtClean="0"/>
              <a:t> regime (crystal fraction exceeds 20 or 30%)</a:t>
            </a:r>
          </a:p>
          <a:p>
            <a:r>
              <a:rPr lang="en-US" dirty="0" smtClean="0"/>
              <a:t>But if this evolves to an unstable state then large scale Rayleigh –Taylor can remix</a:t>
            </a:r>
          </a:p>
          <a:p>
            <a:r>
              <a:rPr lang="en-US" dirty="0" smtClean="0"/>
              <a:t>We lack sufficient information to be sure this remixing happens</a:t>
            </a:r>
            <a:endParaRPr lang="en-US" dirty="0"/>
          </a:p>
        </p:txBody>
      </p:sp>
    </p:spTree>
    <p:extLst>
      <p:ext uri="{BB962C8B-B14F-4D97-AF65-F5344CB8AC3E}">
        <p14:creationId xmlns:p14="http://schemas.microsoft.com/office/powerpoint/2010/main" val="1235047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46651"/>
          </a:xfrm>
        </p:spPr>
        <p:txBody>
          <a:bodyPr>
            <a:normAutofit fontScale="90000"/>
          </a:bodyPr>
          <a:lstStyle/>
          <a:p>
            <a:r>
              <a:rPr lang="en-US" dirty="0"/>
              <a:t>Why might mixing be easier in solids than in liquids!?</a:t>
            </a:r>
            <a:br>
              <a:rPr lang="en-US" dirty="0"/>
            </a:br>
            <a:endParaRPr lang="en-US" dirty="0"/>
          </a:p>
        </p:txBody>
      </p:sp>
      <p:cxnSp>
        <p:nvCxnSpPr>
          <p:cNvPr id="5" name="Straight Connector 4"/>
          <p:cNvCxnSpPr/>
          <p:nvPr/>
        </p:nvCxnSpPr>
        <p:spPr>
          <a:xfrm flipH="1" flipV="1">
            <a:off x="457200" y="3091636"/>
            <a:ext cx="3051690" cy="5013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987358" y="3143767"/>
            <a:ext cx="3051690" cy="50135"/>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0762" y="2523443"/>
            <a:ext cx="1119503" cy="369332"/>
          </a:xfrm>
          <a:prstGeom prst="rect">
            <a:avLst/>
          </a:prstGeom>
          <a:noFill/>
        </p:spPr>
        <p:txBody>
          <a:bodyPr wrap="square" rtlCol="0">
            <a:spAutoFit/>
          </a:bodyPr>
          <a:lstStyle/>
          <a:p>
            <a:r>
              <a:rPr lang="en-US" dirty="0" smtClean="0"/>
              <a:t>solid</a:t>
            </a:r>
            <a:endParaRPr lang="en-US" dirty="0"/>
          </a:p>
        </p:txBody>
      </p:sp>
      <p:sp>
        <p:nvSpPr>
          <p:cNvPr id="8" name="TextBox 7"/>
          <p:cNvSpPr txBox="1"/>
          <p:nvPr/>
        </p:nvSpPr>
        <p:spPr>
          <a:xfrm>
            <a:off x="300762" y="3476001"/>
            <a:ext cx="1119503" cy="369332"/>
          </a:xfrm>
          <a:prstGeom prst="rect">
            <a:avLst/>
          </a:prstGeom>
          <a:noFill/>
        </p:spPr>
        <p:txBody>
          <a:bodyPr wrap="square" rtlCol="0">
            <a:spAutoFit/>
          </a:bodyPr>
          <a:lstStyle/>
          <a:p>
            <a:r>
              <a:rPr lang="en-US" dirty="0" smtClean="0"/>
              <a:t>solid</a:t>
            </a:r>
            <a:endParaRPr lang="en-US" dirty="0"/>
          </a:p>
        </p:txBody>
      </p:sp>
      <p:sp>
        <p:nvSpPr>
          <p:cNvPr id="9" name="TextBox 8"/>
          <p:cNvSpPr txBox="1"/>
          <p:nvPr/>
        </p:nvSpPr>
        <p:spPr>
          <a:xfrm>
            <a:off x="4745356" y="2523443"/>
            <a:ext cx="1186339" cy="369332"/>
          </a:xfrm>
          <a:prstGeom prst="rect">
            <a:avLst/>
          </a:prstGeom>
          <a:noFill/>
        </p:spPr>
        <p:txBody>
          <a:bodyPr wrap="square" rtlCol="0">
            <a:spAutoFit/>
          </a:bodyPr>
          <a:lstStyle/>
          <a:p>
            <a:r>
              <a:rPr lang="en-US" dirty="0" smtClean="0"/>
              <a:t>liquid</a:t>
            </a:r>
            <a:endParaRPr lang="en-US" dirty="0"/>
          </a:p>
        </p:txBody>
      </p:sp>
      <p:sp>
        <p:nvSpPr>
          <p:cNvPr id="10" name="TextBox 9"/>
          <p:cNvSpPr txBox="1"/>
          <p:nvPr/>
        </p:nvSpPr>
        <p:spPr>
          <a:xfrm>
            <a:off x="4745356" y="3359020"/>
            <a:ext cx="735196" cy="369332"/>
          </a:xfrm>
          <a:prstGeom prst="rect">
            <a:avLst/>
          </a:prstGeom>
          <a:noFill/>
        </p:spPr>
        <p:txBody>
          <a:bodyPr wrap="square" rtlCol="0">
            <a:spAutoFit/>
          </a:bodyPr>
          <a:lstStyle/>
          <a:p>
            <a:r>
              <a:rPr lang="en-US" dirty="0" smtClean="0"/>
              <a:t>liquid</a:t>
            </a:r>
            <a:endParaRPr lang="en-US" dirty="0"/>
          </a:p>
        </p:txBody>
      </p:sp>
      <p:sp>
        <p:nvSpPr>
          <p:cNvPr id="11" name="Curved Up Arrow 10"/>
          <p:cNvSpPr/>
          <p:nvPr/>
        </p:nvSpPr>
        <p:spPr>
          <a:xfrm>
            <a:off x="1420265" y="2289482"/>
            <a:ext cx="935704" cy="60329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a:off x="5681060" y="2289482"/>
            <a:ext cx="1102794" cy="60329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a:off x="1420265" y="3476001"/>
            <a:ext cx="935704" cy="61832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p:cNvSpPr/>
          <p:nvPr/>
        </p:nvSpPr>
        <p:spPr>
          <a:xfrm>
            <a:off x="5814732" y="3476001"/>
            <a:ext cx="969122" cy="61832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158001" y="2289481"/>
            <a:ext cx="1203048" cy="369332"/>
          </a:xfrm>
          <a:prstGeom prst="rect">
            <a:avLst/>
          </a:prstGeom>
          <a:noFill/>
        </p:spPr>
        <p:txBody>
          <a:bodyPr wrap="square" rtlCol="0">
            <a:spAutoFit/>
          </a:bodyPr>
          <a:lstStyle/>
          <a:p>
            <a:r>
              <a:rPr lang="en-US" dirty="0" err="1" smtClean="0"/>
              <a:t>ρ-Δρ</a:t>
            </a:r>
            <a:endParaRPr lang="en-US" dirty="0"/>
          </a:p>
        </p:txBody>
      </p:sp>
      <p:sp>
        <p:nvSpPr>
          <p:cNvPr id="16" name="TextBox 15"/>
          <p:cNvSpPr txBox="1"/>
          <p:nvPr/>
        </p:nvSpPr>
        <p:spPr>
          <a:xfrm>
            <a:off x="3158001" y="3476001"/>
            <a:ext cx="601524" cy="369332"/>
          </a:xfrm>
          <a:prstGeom prst="rect">
            <a:avLst/>
          </a:prstGeom>
          <a:noFill/>
        </p:spPr>
        <p:txBody>
          <a:bodyPr wrap="square" rtlCol="0">
            <a:spAutoFit/>
          </a:bodyPr>
          <a:lstStyle/>
          <a:p>
            <a:r>
              <a:rPr lang="en-US" dirty="0" err="1" smtClean="0"/>
              <a:t>ρ</a:t>
            </a:r>
            <a:endParaRPr lang="en-US" dirty="0"/>
          </a:p>
        </p:txBody>
      </p:sp>
      <p:sp>
        <p:nvSpPr>
          <p:cNvPr id="17" name="TextBox 16"/>
          <p:cNvSpPr txBox="1"/>
          <p:nvPr/>
        </p:nvSpPr>
        <p:spPr>
          <a:xfrm>
            <a:off x="457200" y="4946617"/>
            <a:ext cx="2700801" cy="1477328"/>
          </a:xfrm>
          <a:prstGeom prst="rect">
            <a:avLst/>
          </a:prstGeom>
          <a:noFill/>
        </p:spPr>
        <p:txBody>
          <a:bodyPr wrap="square" rtlCol="0">
            <a:spAutoFit/>
          </a:bodyPr>
          <a:lstStyle/>
          <a:p>
            <a:r>
              <a:rPr lang="en-US" dirty="0" smtClean="0"/>
              <a:t>In a solid, the density changes due to temperature anomalies are significant &amp; viscous stresses can be large</a:t>
            </a:r>
            <a:endParaRPr lang="en-US" dirty="0"/>
          </a:p>
        </p:txBody>
      </p:sp>
      <p:sp>
        <p:nvSpPr>
          <p:cNvPr id="18" name="TextBox 17"/>
          <p:cNvSpPr txBox="1"/>
          <p:nvPr/>
        </p:nvSpPr>
        <p:spPr>
          <a:xfrm>
            <a:off x="4076996" y="4829637"/>
            <a:ext cx="2823822" cy="1754327"/>
          </a:xfrm>
          <a:prstGeom prst="rect">
            <a:avLst/>
          </a:prstGeom>
          <a:noFill/>
        </p:spPr>
        <p:txBody>
          <a:bodyPr wrap="square" rtlCol="0">
            <a:spAutoFit/>
          </a:bodyPr>
          <a:lstStyle/>
          <a:p>
            <a:r>
              <a:rPr lang="en-US" dirty="0"/>
              <a:t>In a </a:t>
            </a:r>
            <a:r>
              <a:rPr lang="en-US" dirty="0" smtClean="0"/>
              <a:t>liquid, </a:t>
            </a:r>
            <a:r>
              <a:rPr lang="en-US" dirty="0"/>
              <a:t>the density changes due </a:t>
            </a:r>
            <a:r>
              <a:rPr lang="en-US" dirty="0" smtClean="0"/>
              <a:t>to </a:t>
            </a:r>
            <a:r>
              <a:rPr lang="en-US" dirty="0"/>
              <a:t>temperature </a:t>
            </a:r>
            <a:r>
              <a:rPr lang="en-US" dirty="0" smtClean="0"/>
              <a:t>anomalies </a:t>
            </a:r>
            <a:r>
              <a:rPr lang="en-US" dirty="0"/>
              <a:t>are </a:t>
            </a:r>
            <a:r>
              <a:rPr lang="en-US" dirty="0" smtClean="0"/>
              <a:t>tiny </a:t>
            </a:r>
            <a:r>
              <a:rPr lang="en-US" dirty="0"/>
              <a:t>&amp; </a:t>
            </a:r>
            <a:r>
              <a:rPr lang="en-US" dirty="0" smtClean="0"/>
              <a:t>viscous </a:t>
            </a:r>
            <a:r>
              <a:rPr lang="en-US" dirty="0"/>
              <a:t>stresses </a:t>
            </a:r>
            <a:r>
              <a:rPr lang="en-US" dirty="0" smtClean="0"/>
              <a:t>very small… can get double diffusive convection</a:t>
            </a:r>
            <a:endParaRPr lang="en-US" dirty="0"/>
          </a:p>
        </p:txBody>
      </p:sp>
    </p:spTree>
    <p:extLst>
      <p:ext uri="{BB962C8B-B14F-4D97-AF65-F5344CB8AC3E}">
        <p14:creationId xmlns:p14="http://schemas.microsoft.com/office/powerpoint/2010/main" val="31623398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t>Why are some things so poorly understood?</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Material properties</a:t>
            </a:r>
          </a:p>
          <a:p>
            <a:pPr lvl="1"/>
            <a:r>
              <a:rPr lang="en-US" dirty="0" smtClean="0"/>
              <a:t>Especially at extreme conditions</a:t>
            </a:r>
          </a:p>
          <a:p>
            <a:r>
              <a:rPr lang="en-US" dirty="0" smtClean="0"/>
              <a:t>Inability of numerical codes to handle multiple scales (impact events, emulsification, very high Reynolds number</a:t>
            </a:r>
            <a:r>
              <a:rPr lang="en-US" dirty="0" smtClean="0"/>
              <a:t>)</a:t>
            </a:r>
          </a:p>
          <a:p>
            <a:pPr lvl="1"/>
            <a:r>
              <a:rPr lang="en-US" dirty="0" smtClean="0"/>
              <a:t>Divide &amp; conquer</a:t>
            </a:r>
            <a:endParaRPr lang="en-US" dirty="0" smtClean="0"/>
          </a:p>
          <a:p>
            <a:r>
              <a:rPr lang="en-US" dirty="0" smtClean="0"/>
              <a:t>Possible futility in attempting to reconstruct the particular (non-</a:t>
            </a:r>
            <a:r>
              <a:rPr lang="en-US" dirty="0" smtClean="0"/>
              <a:t>unique?) </a:t>
            </a:r>
            <a:r>
              <a:rPr lang="en-US" dirty="0" smtClean="0"/>
              <a:t>way in which our solar system reached its observed state</a:t>
            </a:r>
          </a:p>
          <a:p>
            <a:endParaRPr lang="en-US" dirty="0"/>
          </a:p>
        </p:txBody>
      </p:sp>
    </p:spTree>
    <p:extLst>
      <p:ext uri="{BB962C8B-B14F-4D97-AF65-F5344CB8AC3E}">
        <p14:creationId xmlns:p14="http://schemas.microsoft.com/office/powerpoint/2010/main" val="19100145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“Doubt may be uncomfortable but certainty is absurd” -Voltaire</a:t>
            </a:r>
          </a:p>
          <a:p>
            <a:endParaRPr lang="en-US" dirty="0"/>
          </a:p>
        </p:txBody>
      </p:sp>
    </p:spTree>
    <p:extLst>
      <p:ext uri="{BB962C8B-B14F-4D97-AF65-F5344CB8AC3E}">
        <p14:creationId xmlns:p14="http://schemas.microsoft.com/office/powerpoint/2010/main" val="22854295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Moon-forming Giant Impact</a:t>
            </a:r>
            <a:br>
              <a:rPr lang="en-US" dirty="0" smtClean="0"/>
            </a:br>
            <a:r>
              <a:rPr lang="en-US" sz="2800" dirty="0" smtClean="0"/>
              <a:t>(Ongoing work with Miki Nakajima)</a:t>
            </a:r>
            <a:endParaRPr lang="en-US" dirty="0"/>
          </a:p>
        </p:txBody>
      </p:sp>
      <p:pic>
        <p:nvPicPr>
          <p:cNvPr id="4" name="movie.gif">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339169" y="1600200"/>
            <a:ext cx="6465661" cy="4525963"/>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Entropy Distribution in Disk &amp; Planet</a:t>
            </a:r>
            <a:endParaRPr lang="en-US" dirty="0"/>
          </a:p>
        </p:txBody>
      </p:sp>
      <p:pic>
        <p:nvPicPr>
          <p:cNvPr id="4" name="Content Placeholder 3" descr="planet_disk_0.7.sil.eps"/>
          <p:cNvPicPr>
            <a:picLocks noGrp="1" noChangeAspect="1"/>
          </p:cNvPicPr>
          <p:nvPr>
            <p:ph idx="1"/>
          </p:nvPr>
        </p:nvPicPr>
        <p:blipFill>
          <a:blip r:embed="rId2"/>
          <a:srcRect l="-67655" r="-67655"/>
          <a:stretch>
            <a:fillRect/>
          </a:stretch>
        </p:blipFill>
        <p:spPr>
          <a:xfrm rot="5400000">
            <a:off x="98125" y="1250981"/>
            <a:ext cx="8229600" cy="5244114"/>
          </a:xfrm>
        </p:spPr>
      </p:pic>
      <p:cxnSp>
        <p:nvCxnSpPr>
          <p:cNvPr id="5" name="Straight Arrow Connector 4"/>
          <p:cNvCxnSpPr/>
          <p:nvPr/>
        </p:nvCxnSpPr>
        <p:spPr>
          <a:xfrm>
            <a:off x="1754445" y="4662521"/>
            <a:ext cx="5179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4345002"/>
            <a:ext cx="1815223" cy="369332"/>
          </a:xfrm>
          <a:prstGeom prst="rect">
            <a:avLst/>
          </a:prstGeom>
          <a:noFill/>
        </p:spPr>
        <p:txBody>
          <a:bodyPr wrap="square" rtlCol="0">
            <a:spAutoFit/>
          </a:bodyPr>
          <a:lstStyle/>
          <a:p>
            <a:r>
              <a:rPr lang="en-US" dirty="0" smtClean="0"/>
              <a:t>Initial entropy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Entropy distribution in Post-Giant Impact Mantle</a:t>
            </a:r>
            <a:endParaRPr lang="en-US" dirty="0"/>
          </a:p>
        </p:txBody>
      </p:sp>
      <p:pic>
        <p:nvPicPr>
          <p:cNvPr id="5" name="Content Placeholder 4" descr="planet_0.7.sil.eps"/>
          <p:cNvPicPr>
            <a:picLocks noGrp="1" noChangeAspect="1"/>
          </p:cNvPicPr>
          <p:nvPr>
            <p:ph idx="1"/>
          </p:nvPr>
        </p:nvPicPr>
        <p:blipFill>
          <a:blip r:embed="rId2"/>
          <a:srcRect l="-67655" r="-67655"/>
          <a:stretch>
            <a:fillRect/>
          </a:stretch>
        </p:blipFill>
        <p:spPr>
          <a:xfrm rot="5400000">
            <a:off x="91147" y="1234147"/>
            <a:ext cx="8229600" cy="5258069"/>
          </a:xfrm>
        </p:spPr>
      </p:pic>
      <p:cxnSp>
        <p:nvCxnSpPr>
          <p:cNvPr id="4" name="Straight Arrow Connector 3"/>
          <p:cNvCxnSpPr/>
          <p:nvPr/>
        </p:nvCxnSpPr>
        <p:spPr>
          <a:xfrm flipV="1">
            <a:off x="2005080" y="4879771"/>
            <a:ext cx="668360" cy="16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18741" y="4645809"/>
            <a:ext cx="1503810" cy="369332"/>
          </a:xfrm>
          <a:prstGeom prst="rect">
            <a:avLst/>
          </a:prstGeom>
          <a:noFill/>
        </p:spPr>
        <p:txBody>
          <a:bodyPr wrap="square" rtlCol="0">
            <a:spAutoFit/>
          </a:bodyPr>
          <a:lstStyle/>
          <a:p>
            <a:r>
              <a:rPr lang="en-US" dirty="0" smtClean="0"/>
              <a:t>Initial entropy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3600" dirty="0"/>
              <a:t>Why </a:t>
            </a:r>
            <a:r>
              <a:rPr lang="en-US" sz="3600" dirty="0" smtClean="0"/>
              <a:t>is </a:t>
            </a:r>
            <a:r>
              <a:rPr lang="en-US" sz="3600" dirty="0"/>
              <a:t>Earth (probably ) completely molten after a giant impact?</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a:t>The pre-impact state is surely near the solidus</a:t>
            </a:r>
            <a:r>
              <a:rPr lang="en-US" dirty="0" smtClean="0"/>
              <a:t>.</a:t>
            </a:r>
          </a:p>
          <a:p>
            <a:pPr lvl="1"/>
            <a:r>
              <a:rPr lang="en-US" dirty="0" smtClean="0"/>
              <a:t> This </a:t>
            </a:r>
            <a:r>
              <a:rPr lang="en-US" dirty="0"/>
              <a:t>is crucial to the argument… </a:t>
            </a:r>
            <a:r>
              <a:rPr lang="en-US" dirty="0" smtClean="0"/>
              <a:t>initially cold </a:t>
            </a:r>
            <a:r>
              <a:rPr lang="en-US" dirty="0"/>
              <a:t>material will </a:t>
            </a:r>
            <a:r>
              <a:rPr lang="en-US" dirty="0" smtClean="0"/>
              <a:t>not all melt</a:t>
            </a:r>
          </a:p>
          <a:p>
            <a:pPr lvl="1"/>
            <a:r>
              <a:rPr lang="en-US" dirty="0" smtClean="0"/>
              <a:t>Near solidus pre-impact state expected because of enormous heat input from previous impacts; not enough time for that energy to escape </a:t>
            </a:r>
            <a:endParaRPr lang="en-US" dirty="0"/>
          </a:p>
          <a:p>
            <a:r>
              <a:rPr lang="en-US" dirty="0" smtClean="0"/>
              <a:t>Giant impact calculations indicate an entropy increase in the deep mantle ~2 x entropy of fusion (</a:t>
            </a:r>
            <a:r>
              <a:rPr lang="en-US" dirty="0" err="1" smtClean="0"/>
              <a:t>ΔS</a:t>
            </a:r>
            <a:r>
              <a:rPr lang="en-US" baseline="-25000" dirty="0" err="1" smtClean="0"/>
              <a:t>fusion</a:t>
            </a:r>
            <a:r>
              <a:rPr lang="en-US" dirty="0" smtClean="0"/>
              <a:t>~ 500J/</a:t>
            </a:r>
            <a:r>
              <a:rPr lang="en-US" dirty="0" err="1" smtClean="0"/>
              <a:t>kg.K</a:t>
            </a:r>
            <a:r>
              <a:rPr lang="en-US" dirty="0" smtClean="0"/>
              <a:t>)</a:t>
            </a:r>
          </a:p>
          <a:p>
            <a:r>
              <a:rPr lang="en-US" dirty="0" smtClean="0"/>
              <a:t>A small amount may escape melting at mantle base but this will be enveloped in hotter material (like putting an ice cube in coffee and stirring)</a:t>
            </a:r>
          </a:p>
        </p:txBody>
      </p:sp>
    </p:spTree>
    <p:extLst>
      <p:ext uri="{BB962C8B-B14F-4D97-AF65-F5344CB8AC3E}">
        <p14:creationId xmlns:p14="http://schemas.microsoft.com/office/powerpoint/2010/main" val="23167096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Entropy distribution in Post-Giant Impact Mantle</a:t>
            </a:r>
            <a:endParaRPr lang="en-US" dirty="0"/>
          </a:p>
        </p:txBody>
      </p:sp>
      <p:pic>
        <p:nvPicPr>
          <p:cNvPr id="5" name="Content Placeholder 4" descr="planet_0.7.sil.eps"/>
          <p:cNvPicPr>
            <a:picLocks noGrp="1" noChangeAspect="1"/>
          </p:cNvPicPr>
          <p:nvPr>
            <p:ph idx="1"/>
          </p:nvPr>
        </p:nvPicPr>
        <p:blipFill>
          <a:blip r:embed="rId2"/>
          <a:srcRect l="-67655" r="-67655"/>
          <a:stretch>
            <a:fillRect/>
          </a:stretch>
        </p:blipFill>
        <p:spPr>
          <a:xfrm rot="5400000">
            <a:off x="91147" y="1234147"/>
            <a:ext cx="8229600" cy="5258069"/>
          </a:xfrm>
        </p:spPr>
      </p:pic>
      <p:cxnSp>
        <p:nvCxnSpPr>
          <p:cNvPr id="4" name="Straight Arrow Connector 3"/>
          <p:cNvCxnSpPr/>
          <p:nvPr/>
        </p:nvCxnSpPr>
        <p:spPr>
          <a:xfrm flipV="1">
            <a:off x="2005080" y="4879771"/>
            <a:ext cx="668360" cy="16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18741" y="4645809"/>
            <a:ext cx="1503810" cy="369332"/>
          </a:xfrm>
          <a:prstGeom prst="rect">
            <a:avLst/>
          </a:prstGeom>
          <a:noFill/>
        </p:spPr>
        <p:txBody>
          <a:bodyPr wrap="square" rtlCol="0">
            <a:spAutoFit/>
          </a:bodyPr>
          <a:lstStyle/>
          <a:p>
            <a:r>
              <a:rPr lang="en-US" dirty="0" smtClean="0"/>
              <a:t>Initial entropy</a:t>
            </a:r>
            <a:endParaRPr lang="en-US" dirty="0"/>
          </a:p>
        </p:txBody>
      </p:sp>
      <p:sp>
        <p:nvSpPr>
          <p:cNvPr id="7" name="TextBox 6"/>
          <p:cNvSpPr txBox="1"/>
          <p:nvPr/>
        </p:nvSpPr>
        <p:spPr>
          <a:xfrm>
            <a:off x="3776234" y="5564944"/>
            <a:ext cx="4060287" cy="1200329"/>
          </a:xfrm>
          <a:prstGeom prst="rect">
            <a:avLst/>
          </a:prstGeom>
          <a:noFill/>
        </p:spPr>
        <p:txBody>
          <a:bodyPr wrap="square" rtlCol="0">
            <a:spAutoFit/>
          </a:bodyPr>
          <a:lstStyle/>
          <a:p>
            <a:r>
              <a:rPr lang="en-US" dirty="0" smtClean="0"/>
              <a:t>Entropy increasing with radius is stably stratified! According to SPH, the particles are not well mixed (deep mantle largely undisturbed). </a:t>
            </a:r>
            <a:endParaRPr lang="en-US" dirty="0"/>
          </a:p>
        </p:txBody>
      </p:sp>
      <p:cxnSp>
        <p:nvCxnSpPr>
          <p:cNvPr id="8" name="Straight Connector 7"/>
          <p:cNvCxnSpPr/>
          <p:nvPr/>
        </p:nvCxnSpPr>
        <p:spPr>
          <a:xfrm flipH="1">
            <a:off x="3274964" y="3141770"/>
            <a:ext cx="2422805" cy="132021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7631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Stable Density profile but unstable velocity (differential rotation) profile?</a:t>
            </a:r>
            <a:br>
              <a:rPr lang="en-US" sz="3200" dirty="0" smtClean="0"/>
            </a:br>
            <a:r>
              <a:rPr lang="en-US" sz="3200" dirty="0" smtClean="0"/>
              <a:t>(Ri~0.3?, </a:t>
            </a:r>
            <a:r>
              <a:rPr lang="en-US" sz="3200" dirty="0" err="1" smtClean="0"/>
              <a:t>Ri</a:t>
            </a:r>
            <a:r>
              <a:rPr lang="en-US" sz="3200" dirty="0" smtClean="0"/>
              <a:t>&lt;1/4 needed for overturn)</a:t>
            </a:r>
            <a:endParaRPr lang="en-US" sz="3200" dirty="0"/>
          </a:p>
        </p:txBody>
      </p:sp>
      <p:grpSp>
        <p:nvGrpSpPr>
          <p:cNvPr id="4" name="Group 61"/>
          <p:cNvGrpSpPr>
            <a:grpSpLocks/>
          </p:cNvGrpSpPr>
          <p:nvPr/>
        </p:nvGrpSpPr>
        <p:grpSpPr bwMode="auto">
          <a:xfrm>
            <a:off x="696654" y="1606908"/>
            <a:ext cx="7886700" cy="4860925"/>
            <a:chOff x="0" y="0"/>
            <a:chExt cx="5943600" cy="2375535"/>
          </a:xfrm>
        </p:grpSpPr>
        <p:pic>
          <p:nvPicPr>
            <p:cNvPr id="29" name="Picture 29" descr="Macintosh HD:Users:mikinakajima:Desktop:nasa:LPSC_r_s_mod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565"/>
              <a:ext cx="2857500" cy="221043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8" descr="Macintosh HD:Users:mikinakajima:Desktop:nasa:lpsc_fig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2971800" cy="2375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9"/>
            <p:cNvSpPr txBox="1">
              <a:spLocks noChangeArrowheads="1"/>
            </p:cNvSpPr>
            <p:nvPr/>
          </p:nvSpPr>
          <p:spPr bwMode="auto">
            <a:xfrm>
              <a:off x="4914900" y="228600"/>
              <a:ext cx="57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Helvetica" charset="0"/>
                  <a:ea typeface="ÇlÇr ñæí©" charset="0"/>
                </a:rPr>
                <a:t>(b)</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6" name="Text Box 60"/>
            <p:cNvSpPr txBox="1">
              <a:spLocks noChangeArrowheads="1"/>
            </p:cNvSpPr>
            <p:nvPr/>
          </p:nvSpPr>
          <p:spPr bwMode="auto">
            <a:xfrm>
              <a:off x="1828800" y="228600"/>
              <a:ext cx="57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Helvetica" charset="0"/>
                  <a:ea typeface="ÇlÇr ñæí©" charset="0"/>
                </a:rPr>
                <a:t>(a)</a:t>
              </a:r>
              <a:endParaRPr kumimoji="0" lang="en-US" sz="2400" b="0" i="0" u="none" strike="noStrike" cap="none" normalizeH="0" baseline="0">
                <a:ln>
                  <a:noFill/>
                </a:ln>
                <a:solidFill>
                  <a:schemeClr val="tx1"/>
                </a:solidFill>
                <a:effectLst/>
                <a:latin typeface="Arial" charset="0"/>
                <a:ea typeface="ＭＳ Ｐゴシック" charset="0"/>
              </a:endParaRPr>
            </a:p>
          </p:txBody>
        </p:sp>
      </p:grpSp>
    </p:spTree>
    <p:extLst>
      <p:ext uri="{BB962C8B-B14F-4D97-AF65-F5344CB8AC3E}">
        <p14:creationId xmlns:p14="http://schemas.microsoft.com/office/powerpoint/2010/main" val="33012039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53" y="274638"/>
            <a:ext cx="8705389" cy="1143000"/>
          </a:xfrm>
        </p:spPr>
        <p:txBody>
          <a:bodyPr>
            <a:normAutofit/>
          </a:bodyPr>
          <a:lstStyle/>
          <a:p>
            <a:r>
              <a:rPr lang="en-US" sz="2800" dirty="0" smtClean="0"/>
              <a:t>Need to improve thermodynamics</a:t>
            </a:r>
            <a:br>
              <a:rPr lang="en-US" sz="2800" dirty="0" smtClean="0"/>
            </a:br>
            <a:r>
              <a:rPr lang="en-US" sz="1800" dirty="0" smtClean="0"/>
              <a:t>“Something is rotten in the state of Denmark“ (actually ,everywhere)</a:t>
            </a:r>
            <a:endParaRPr lang="en-US" sz="1800" dirty="0"/>
          </a:p>
        </p:txBody>
      </p:sp>
      <p:pic>
        <p:nvPicPr>
          <p:cNvPr id="6" name="Content Placeholder 5"/>
          <p:cNvPicPr>
            <a:picLocks noGrp="1" noChangeAspect="1"/>
          </p:cNvPicPr>
          <p:nvPr>
            <p:ph idx="1"/>
          </p:nvPr>
        </p:nvPicPr>
        <p:blipFill>
          <a:blip r:embed="rId2"/>
          <a:srcRect l="5125" r="5125"/>
          <a:stretch>
            <a:fillRect/>
          </a:stretch>
        </p:blipFill>
        <p:spPr/>
      </p:pic>
    </p:spTree>
    <p:extLst>
      <p:ext uri="{BB962C8B-B14F-4D97-AF65-F5344CB8AC3E}">
        <p14:creationId xmlns:p14="http://schemas.microsoft.com/office/powerpoint/2010/main" val="14192939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694</TotalTime>
  <Words>1474</Words>
  <Application>Microsoft Macintosh PowerPoint</Application>
  <PresentationFormat>On-screen Show (4:3)</PresentationFormat>
  <Paragraphs>162</Paragraphs>
  <Slides>28</Slides>
  <Notes>4</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Earth’s Initial Condition</vt:lpstr>
      <vt:lpstr>Estimating Processes Timescales, Energies, Mixing, Unmixing, Equilibration</vt:lpstr>
      <vt:lpstr>Moon-forming Giant Impact (Ongoing work with Miki Nakajima)</vt:lpstr>
      <vt:lpstr>Entropy Distribution in Disk &amp; Planet</vt:lpstr>
      <vt:lpstr>Entropy distribution in Post-Giant Impact Mantle</vt:lpstr>
      <vt:lpstr>Why is Earth (probably ) completely molten after a giant impact? </vt:lpstr>
      <vt:lpstr>Entropy distribution in Post-Giant Impact Mantle</vt:lpstr>
      <vt:lpstr>Stable Density profile but unstable velocity (differential rotation) profile? (Ri~0.3?, Ri&lt;1/4 needed for overturn)</vt:lpstr>
      <vt:lpstr>Need to improve thermodynamics “Something is rotten in the state of Denmark“ (actually ,everywhere)</vt:lpstr>
      <vt:lpstr> Why can impacts inject volatiles? (Net gain) </vt:lpstr>
      <vt:lpstr>Core Formation with Giant Impacts</vt:lpstr>
      <vt:lpstr>Turbulent mixing of fluids</vt:lpstr>
      <vt:lpstr>Why might imperfect equilibration occur in core addition events arising from giant impacts? </vt:lpstr>
      <vt:lpstr>Popular Cartoons of Core Formation</vt:lpstr>
      <vt:lpstr>PowerPoint Presentation</vt:lpstr>
      <vt:lpstr>Three Kinds of Magma Oceans</vt:lpstr>
      <vt:lpstr>What Regime (for Earth)?</vt:lpstr>
      <vt:lpstr>Characteristic Timescales</vt:lpstr>
      <vt:lpstr>Differentiation in the Mantle?</vt:lpstr>
      <vt:lpstr>PowerPoint Presentation</vt:lpstr>
      <vt:lpstr>PowerPoint Presentation</vt:lpstr>
      <vt:lpstr>PowerPoint Presentation</vt:lpstr>
      <vt:lpstr>PowerPoint Presentation</vt:lpstr>
      <vt:lpstr>Two Ways to have a very long-lived magma ocean</vt:lpstr>
      <vt:lpstr>Do magma oceans lead to a differentiated state? </vt:lpstr>
      <vt:lpstr>Why might mixing be easier in solids than in liquids!? </vt:lpstr>
      <vt:lpstr>Why are some things so poorly understood? </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Magma Oceans (and related things)</dc:title>
  <dc:creator>David Stevenson</dc:creator>
  <cp:lastModifiedBy>David Stevenson</cp:lastModifiedBy>
  <cp:revision>39</cp:revision>
  <dcterms:created xsi:type="dcterms:W3CDTF">2011-12-09T20:30:42Z</dcterms:created>
  <dcterms:modified xsi:type="dcterms:W3CDTF">2012-07-18T15:21:45Z</dcterms:modified>
</cp:coreProperties>
</file>