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8" r:id="rId4"/>
    <p:sldId id="283" r:id="rId5"/>
    <p:sldId id="276" r:id="rId6"/>
    <p:sldId id="279" r:id="rId7"/>
    <p:sldId id="277" r:id="rId8"/>
    <p:sldId id="285" r:id="rId9"/>
    <p:sldId id="278" r:id="rId10"/>
    <p:sldId id="313" r:id="rId11"/>
    <p:sldId id="286" r:id="rId12"/>
    <p:sldId id="284" r:id="rId13"/>
    <p:sldId id="289" r:id="rId14"/>
    <p:sldId id="260" r:id="rId15"/>
    <p:sldId id="288" r:id="rId16"/>
    <p:sldId id="287" r:id="rId17"/>
    <p:sldId id="290" r:id="rId18"/>
    <p:sldId id="291" r:id="rId19"/>
    <p:sldId id="293" r:id="rId20"/>
    <p:sldId id="294" r:id="rId21"/>
    <p:sldId id="295" r:id="rId22"/>
    <p:sldId id="296" r:id="rId23"/>
    <p:sldId id="316" r:id="rId24"/>
    <p:sldId id="297" r:id="rId25"/>
    <p:sldId id="299" r:id="rId26"/>
    <p:sldId id="319" r:id="rId27"/>
    <p:sldId id="320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29DB-A507-2142-9F1D-FAD48371CBF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CBFA-E354-654B-A511-6090DC0F1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7E7D3-676E-0945-8CB7-5296E461CE97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AD88E-60FC-D04D-8969-FBDCA314891A}" type="slidenum">
              <a:rPr lang="en-US"/>
              <a:pPr/>
              <a:t>27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8550" y="676275"/>
            <a:ext cx="4603750" cy="3452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3" tIns="44956" rIns="89913" bIns="449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there peaks at 3.3 </a:t>
            </a:r>
            <a:r>
              <a:rPr lang="en-US" dirty="0" err="1" smtClean="0"/>
              <a:t>Ga</a:t>
            </a:r>
            <a:r>
              <a:rPr lang="en-US" dirty="0" smtClean="0"/>
              <a:t>, 0.6 </a:t>
            </a:r>
            <a:r>
              <a:rPr lang="en-US" dirty="0" err="1" smtClean="0"/>
              <a:t>Ga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998C6-32CF-E14F-85CC-95965A0E28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AAE69-226E-4E4D-9DBC-4271F79011D8}" type="slidenum">
              <a:rPr lang="en-US"/>
              <a:pPr/>
              <a:t>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F5639-3C13-8648-BF2A-21A9EF7D0DE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CC06C-C63A-D747-B570-62327D3F9EE1}" type="slidenum">
              <a:rPr lang="en-US"/>
              <a:pPr/>
              <a:t>20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68CC3-A58B-7047-B5EE-60905C0E695A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5FA66-B63B-5545-9700-0C224FACD213}" type="slidenum">
              <a:rPr lang="en-US"/>
              <a:pPr/>
              <a:t>22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2C07F-2571-0F49-B4B2-CB333B9D8B29}" type="slidenum">
              <a:rPr lang="en-US"/>
              <a:pPr/>
              <a:t>23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486A-4CA8-BE45-95BD-44BDC47B5D02}" type="slidenum">
              <a:rPr lang="en-US"/>
              <a:pPr/>
              <a:t>25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DDA2-596A-F44E-BEBB-D448F28BA0C7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A8E5-86BD-394B-8979-8542F5821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did the continents grow?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Lu-</a:t>
            </a:r>
            <a:r>
              <a:rPr lang="en-US" dirty="0" err="1" smtClean="0"/>
              <a:t>Hf</a:t>
            </a:r>
            <a:r>
              <a:rPr lang="en-US" dirty="0" smtClean="0"/>
              <a:t> model 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4241" b="51834"/>
          <a:stretch>
            <a:fillRect/>
          </a:stretch>
        </p:blipFill>
        <p:spPr>
          <a:xfrm>
            <a:off x="3485854" y="2003147"/>
            <a:ext cx="5200946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474" y="6216134"/>
            <a:ext cx="34063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Hawkesworth</a:t>
            </a:r>
            <a:r>
              <a:rPr lang="en-US" sz="2500" dirty="0" smtClean="0"/>
              <a:t> et al, 2010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3028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200" dirty="0" smtClean="0"/>
              <a:t> Lu-</a:t>
            </a:r>
            <a:r>
              <a:rPr lang="en-US" sz="2200" dirty="0" err="1" smtClean="0"/>
              <a:t>Hf</a:t>
            </a:r>
            <a:r>
              <a:rPr lang="en-US" sz="2200" dirty="0" smtClean="0"/>
              <a:t> age peaks are not the same as the U-</a:t>
            </a:r>
            <a:r>
              <a:rPr lang="en-US" sz="2200" dirty="0" err="1" smtClean="0"/>
              <a:t>Pb</a:t>
            </a:r>
            <a:r>
              <a:rPr lang="en-US" sz="2200" dirty="0" smtClean="0"/>
              <a:t> ages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200" dirty="0" smtClean="0"/>
              <a:t> Peaks are generally older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200" dirty="0" smtClean="0"/>
              <a:t> One interpretation is that this indicates U-</a:t>
            </a:r>
            <a:r>
              <a:rPr lang="en-US" sz="2200" dirty="0" err="1" smtClean="0"/>
              <a:t>Pb</a:t>
            </a:r>
            <a:r>
              <a:rPr lang="en-US" sz="2200" dirty="0" smtClean="0"/>
              <a:t> ages are ‘reset’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200" dirty="0" smtClean="0"/>
              <a:t> Another interpretation is that Lu-</a:t>
            </a:r>
            <a:r>
              <a:rPr lang="en-US" sz="2200" dirty="0" err="1" smtClean="0"/>
              <a:t>Hf</a:t>
            </a:r>
            <a:r>
              <a:rPr lang="en-US" sz="2200" dirty="0" smtClean="0"/>
              <a:t> ages are affected by crustal contamination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67"/>
            <a:ext cx="2929467" cy="3552295"/>
          </a:xfrm>
        </p:spPr>
        <p:txBody>
          <a:bodyPr/>
          <a:lstStyle/>
          <a:p>
            <a:r>
              <a:rPr lang="en-US" dirty="0" smtClean="0"/>
              <a:t>Peaks don’t change position with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791" y="118531"/>
            <a:ext cx="4996144" cy="6570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73095"/>
            <a:ext cx="34063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Hawkesworth</a:t>
            </a:r>
            <a:r>
              <a:rPr lang="en-US" sz="2500" dirty="0" smtClean="0"/>
              <a:t> et al, 2010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Cratonic</a:t>
            </a:r>
            <a:r>
              <a:rPr lang="en-US" dirty="0" smtClean="0"/>
              <a:t> Mantle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Cratonic</a:t>
            </a:r>
            <a:r>
              <a:rPr lang="en-US" dirty="0" smtClean="0"/>
              <a:t> mantle is thick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44139" t="9514" b="57449"/>
          <a:stretch>
            <a:fillRect/>
          </a:stretch>
        </p:blipFill>
        <p:spPr>
          <a:xfrm>
            <a:off x="762000" y="1806264"/>
            <a:ext cx="7399867" cy="3959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9473" y="6400800"/>
            <a:ext cx="402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O’Neil et al, 2010; after James et al, 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9996" y="4148666"/>
            <a:ext cx="147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Kaapvaal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Cratonic</a:t>
            </a:r>
            <a:r>
              <a:rPr lang="en-US" dirty="0" smtClean="0"/>
              <a:t> mantle is heavily depleted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35" y="1535165"/>
            <a:ext cx="6114149" cy="4587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2660" y="6254234"/>
            <a:ext cx="194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Parman et al,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Cratonic</a:t>
            </a:r>
            <a:r>
              <a:rPr lang="en-US" dirty="0" smtClean="0"/>
              <a:t> mantle is 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6" y="1714500"/>
            <a:ext cx="7098118" cy="4159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343134"/>
            <a:ext cx="1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Pearson,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distributions of </a:t>
            </a:r>
            <a:r>
              <a:rPr lang="en-US" dirty="0" err="1" smtClean="0"/>
              <a:t>cratonic</a:t>
            </a:r>
            <a:r>
              <a:rPr lang="en-US" dirty="0" smtClean="0"/>
              <a:t> mantle</a:t>
            </a:r>
            <a:endParaRPr lang="en-US" dirty="0"/>
          </a:p>
        </p:txBody>
      </p:sp>
      <p:pic>
        <p:nvPicPr>
          <p:cNvPr id="3" name="Picture 2" descr="fig1 Os age rev1.png"/>
          <p:cNvPicPr>
            <a:picLocks noChangeAspect="1"/>
          </p:cNvPicPr>
          <p:nvPr/>
        </p:nvPicPr>
        <p:blipFill>
          <a:blip r:embed="rId2"/>
          <a:srcRect l="10492" t="68674"/>
          <a:stretch>
            <a:fillRect/>
          </a:stretch>
        </p:blipFill>
        <p:spPr>
          <a:xfrm>
            <a:off x="1969850" y="1803400"/>
            <a:ext cx="4977050" cy="4622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662" y="6241094"/>
            <a:ext cx="197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et al,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Convecting</a:t>
            </a:r>
            <a:r>
              <a:rPr lang="en-US" dirty="0" smtClean="0"/>
              <a:t> Mantle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Crust extraction left an chemical imprint on the upper mantle (MORB source)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65605" b="-847"/>
          <a:stretch>
            <a:fillRect/>
          </a:stretch>
        </p:blipFill>
        <p:spPr>
          <a:xfrm>
            <a:off x="1681792" y="1745565"/>
            <a:ext cx="5632585" cy="416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870" y="6216134"/>
            <a:ext cx="225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et al, G</a:t>
            </a:r>
            <a:r>
              <a:rPr lang="en-US" baseline="30000" dirty="0" smtClean="0"/>
              <a:t>3</a:t>
            </a:r>
            <a:r>
              <a:rPr lang="en-US" dirty="0" smtClean="0"/>
              <a:t>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219200" y="457200"/>
            <a:ext cx="7669546" cy="6400800"/>
            <a:chOff x="1600200" y="228600"/>
            <a:chExt cx="6858000" cy="5951538"/>
          </a:xfrm>
        </p:grpSpPr>
        <p:pic>
          <p:nvPicPr>
            <p:cNvPr id="388098" name="Picture 2" descr="horom beni font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228600"/>
              <a:ext cx="6858000" cy="5951538"/>
            </a:xfrm>
            <a:prstGeom prst="rect">
              <a:avLst/>
            </a:prstGeom>
            <a:noFill/>
          </p:spPr>
        </p:pic>
        <p:sp>
          <p:nvSpPr>
            <p:cNvPr id="388099" name="Line 3"/>
            <p:cNvSpPr>
              <a:spLocks noChangeShapeType="1"/>
            </p:cNvSpPr>
            <p:nvPr/>
          </p:nvSpPr>
          <p:spPr bwMode="auto">
            <a:xfrm>
              <a:off x="2819400" y="3200400"/>
              <a:ext cx="358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00" name="Text Box 4"/>
            <p:cNvSpPr txBox="1">
              <a:spLocks noChangeArrowheads="1"/>
            </p:cNvSpPr>
            <p:nvPr/>
          </p:nvSpPr>
          <p:spPr bwMode="auto">
            <a:xfrm>
              <a:off x="5302250" y="3200401"/>
              <a:ext cx="1098550" cy="42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1.2 Ga</a:t>
              </a:r>
            </a:p>
          </p:txBody>
        </p:sp>
        <p:sp>
          <p:nvSpPr>
            <p:cNvPr id="388101" name="Line 5"/>
            <p:cNvSpPr>
              <a:spLocks noChangeShapeType="1"/>
            </p:cNvSpPr>
            <p:nvPr/>
          </p:nvSpPr>
          <p:spPr bwMode="auto">
            <a:xfrm>
              <a:off x="2851150" y="4114800"/>
              <a:ext cx="358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1098550" cy="42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1.9 Ga</a:t>
              </a:r>
            </a:p>
          </p:txBody>
        </p:sp>
      </p:grpSp>
      <p:sp>
        <p:nvSpPr>
          <p:cNvPr id="7" name="Title 6"/>
          <p:cNvSpPr txBox="1"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Orogenic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peridotites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of continental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Continental crust</a:t>
            </a:r>
          </a:p>
          <a:p>
            <a:pPr>
              <a:spcAft>
                <a:spcPts val="2400"/>
              </a:spcAft>
            </a:pPr>
            <a:r>
              <a:rPr lang="en-US" dirty="0" err="1" smtClean="0"/>
              <a:t>Cratonic</a:t>
            </a:r>
            <a:r>
              <a:rPr lang="en-US" dirty="0" smtClean="0"/>
              <a:t> mantle</a:t>
            </a:r>
          </a:p>
          <a:p>
            <a:pPr>
              <a:spcAft>
                <a:spcPts val="2400"/>
              </a:spcAft>
            </a:pPr>
            <a:r>
              <a:rPr lang="en-US" dirty="0" err="1" smtClean="0"/>
              <a:t>Convecting</a:t>
            </a:r>
            <a:r>
              <a:rPr lang="en-US" dirty="0" smtClean="0"/>
              <a:t> mantle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Atmosphere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Imag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267" y="1430320"/>
            <a:ext cx="5528733" cy="475034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ablation Os isotope analyses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4997" y="5919056"/>
            <a:ext cx="378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Grain is ~ 1mm diameter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5165725" y="6073775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Meibom</a:t>
            </a:r>
            <a:r>
              <a:rPr lang="en-US" dirty="0"/>
              <a:t> et al., 2002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7238" y="396875"/>
            <a:ext cx="7929562" cy="5622925"/>
            <a:chOff x="288" y="250"/>
            <a:chExt cx="4995" cy="3542"/>
          </a:xfrm>
        </p:grpSpPr>
        <p:pic>
          <p:nvPicPr>
            <p:cNvPr id="505860" name="Picture 4" descr="Oregon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50"/>
              <a:ext cx="4995" cy="3542"/>
            </a:xfrm>
            <a:prstGeom prst="rect">
              <a:avLst/>
            </a:prstGeom>
            <a:noFill/>
          </p:spPr>
        </p:pic>
        <p:sp>
          <p:nvSpPr>
            <p:cNvPr id="505861" name="Rectangle 5"/>
            <p:cNvSpPr>
              <a:spLocks noChangeArrowheads="1"/>
            </p:cNvSpPr>
            <p:nvPr/>
          </p:nvSpPr>
          <p:spPr bwMode="auto">
            <a:xfrm>
              <a:off x="672" y="432"/>
              <a:ext cx="336" cy="2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5862" name="Line 6"/>
          <p:cNvSpPr>
            <a:spLocks noChangeShapeType="1"/>
          </p:cNvSpPr>
          <p:nvPr/>
        </p:nvSpPr>
        <p:spPr bwMode="auto">
          <a:xfrm flipV="1">
            <a:off x="4648200" y="914400"/>
            <a:ext cx="0" cy="3886200"/>
          </a:xfrm>
          <a:prstGeom prst="line">
            <a:avLst/>
          </a:prstGeom>
          <a:noFill/>
          <a:ln w="34925">
            <a:solidFill>
              <a:srgbClr val="F70107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3" name="Line 7"/>
          <p:cNvSpPr>
            <a:spLocks noChangeShapeType="1"/>
          </p:cNvSpPr>
          <p:nvPr/>
        </p:nvSpPr>
        <p:spPr bwMode="auto">
          <a:xfrm flipV="1">
            <a:off x="2819400" y="914400"/>
            <a:ext cx="0" cy="3886200"/>
          </a:xfrm>
          <a:prstGeom prst="line">
            <a:avLst/>
          </a:prstGeom>
          <a:noFill/>
          <a:ln w="34925">
            <a:solidFill>
              <a:srgbClr val="F70107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4" name="Line 8"/>
          <p:cNvSpPr>
            <a:spLocks noChangeShapeType="1"/>
          </p:cNvSpPr>
          <p:nvPr/>
        </p:nvSpPr>
        <p:spPr bwMode="auto">
          <a:xfrm flipV="1">
            <a:off x="3733800" y="914400"/>
            <a:ext cx="0" cy="3886200"/>
          </a:xfrm>
          <a:prstGeom prst="line">
            <a:avLst/>
          </a:prstGeom>
          <a:noFill/>
          <a:ln w="34925">
            <a:solidFill>
              <a:srgbClr val="F70107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5" name="Text Box 9"/>
          <p:cNvSpPr txBox="1">
            <a:spLocks noChangeArrowheads="1"/>
          </p:cNvSpPr>
          <p:nvPr/>
        </p:nvSpPr>
        <p:spPr bwMode="auto">
          <a:xfrm rot="-5400000">
            <a:off x="3931444" y="1097756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70107"/>
                </a:solidFill>
                <a:latin typeface="Arial" charset="0"/>
              </a:rPr>
              <a:t>1.2 Ga</a:t>
            </a: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 rot="-5400000">
            <a:off x="3017044" y="1097756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70107"/>
                </a:solidFill>
                <a:latin typeface="Arial" charset="0"/>
              </a:rPr>
              <a:t>1.9 Ga </a:t>
            </a:r>
          </a:p>
        </p:txBody>
      </p:sp>
      <p:sp>
        <p:nvSpPr>
          <p:cNvPr id="505867" name="Text Box 11"/>
          <p:cNvSpPr txBox="1">
            <a:spLocks noChangeArrowheads="1"/>
          </p:cNvSpPr>
          <p:nvPr/>
        </p:nvSpPr>
        <p:spPr bwMode="auto">
          <a:xfrm rot="-5400000">
            <a:off x="2102644" y="1096169"/>
            <a:ext cx="1068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70107"/>
                </a:solidFill>
                <a:latin typeface="Arial" charset="0"/>
              </a:rPr>
              <a:t>2.7 Ga </a:t>
            </a:r>
          </a:p>
        </p:txBody>
      </p:sp>
      <p:sp>
        <p:nvSpPr>
          <p:cNvPr id="505868" name="Rectangle 12"/>
          <p:cNvSpPr>
            <a:spLocks noChangeArrowheads="1"/>
          </p:cNvSpPr>
          <p:nvPr/>
        </p:nvSpPr>
        <p:spPr bwMode="auto">
          <a:xfrm>
            <a:off x="6019800" y="939800"/>
            <a:ext cx="279400" cy="3860800"/>
          </a:xfrm>
          <a:prstGeom prst="rect">
            <a:avLst/>
          </a:prstGeom>
          <a:solidFill>
            <a:srgbClr val="F70107">
              <a:alpha val="31000"/>
            </a:srgbClr>
          </a:solidFill>
          <a:ln w="9525">
            <a:solidFill>
              <a:schemeClr val="tx1">
                <a:alpha val="46001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9" name="Text Box 13"/>
          <p:cNvSpPr txBox="1">
            <a:spLocks noChangeArrowheads="1"/>
          </p:cNvSpPr>
          <p:nvPr/>
        </p:nvSpPr>
        <p:spPr bwMode="auto">
          <a:xfrm rot="-5400000">
            <a:off x="5074444" y="1019969"/>
            <a:ext cx="213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70107"/>
                </a:solidFill>
                <a:latin typeface="Arial" charset="0"/>
              </a:rPr>
              <a:t>chondrite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fig2 187Os peak evo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4419600" cy="4071938"/>
          </a:xfrm>
          <a:prstGeom prst="rect">
            <a:avLst/>
          </a:prstGeom>
          <a:noFill/>
        </p:spPr>
      </p:pic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6083301" y="5849362"/>
            <a:ext cx="276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charset="0"/>
              </a:rPr>
              <a:t>Pearson, Parman &amp; </a:t>
            </a:r>
            <a:r>
              <a:rPr lang="en-US" sz="1600" dirty="0" err="1">
                <a:latin typeface="Arial" charset="0"/>
              </a:rPr>
              <a:t>Nowell</a:t>
            </a:r>
            <a:r>
              <a:rPr lang="en-US" sz="1600" dirty="0">
                <a:latin typeface="Arial" charset="0"/>
              </a:rPr>
              <a:t>, Nature 2007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800" y="914400"/>
            <a:ext cx="6934200" cy="4267200"/>
            <a:chOff x="1392" y="576"/>
            <a:chExt cx="4368" cy="2688"/>
          </a:xfrm>
        </p:grpSpPr>
        <p:pic>
          <p:nvPicPr>
            <p:cNvPr id="394244" name="Picture 4" descr="ancient hetero carto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576"/>
              <a:ext cx="2640" cy="1749"/>
            </a:xfrm>
            <a:prstGeom prst="rect">
              <a:avLst/>
            </a:prstGeom>
            <a:noFill/>
          </p:spPr>
        </p:pic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 flipV="1">
              <a:off x="1392" y="1008"/>
              <a:ext cx="192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246" name="Line 6"/>
            <p:cNvSpPr>
              <a:spLocks noChangeShapeType="1"/>
            </p:cNvSpPr>
            <p:nvPr/>
          </p:nvSpPr>
          <p:spPr bwMode="auto">
            <a:xfrm flipV="1">
              <a:off x="1536" y="1200"/>
              <a:ext cx="216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67788" y="660401"/>
            <a:ext cx="5519846" cy="6041378"/>
            <a:chOff x="1874838" y="381000"/>
            <a:chExt cx="5135562" cy="6019800"/>
          </a:xfrm>
        </p:grpSpPr>
        <p:pic>
          <p:nvPicPr>
            <p:cNvPr id="293890" name="Picture 2" descr="archean events VD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4838" y="381000"/>
              <a:ext cx="5135562" cy="6019800"/>
            </a:xfrm>
            <a:prstGeom prst="rect">
              <a:avLst/>
            </a:prstGeom>
            <a:noFill/>
          </p:spPr>
        </p:pic>
        <p:sp>
          <p:nvSpPr>
            <p:cNvPr id="293891" name="Text Box 3"/>
            <p:cNvSpPr txBox="1">
              <a:spLocks noChangeArrowheads="1"/>
            </p:cNvSpPr>
            <p:nvPr/>
          </p:nvSpPr>
          <p:spPr bwMode="auto">
            <a:xfrm>
              <a:off x="5105400" y="3200399"/>
              <a:ext cx="1219201" cy="36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plume</a:t>
              </a:r>
              <a:endParaRPr lang="en-US"/>
            </a:p>
          </p:txBody>
        </p:sp>
        <p:sp>
          <p:nvSpPr>
            <p:cNvPr id="293892" name="Text Box 4"/>
            <p:cNvSpPr txBox="1">
              <a:spLocks noChangeArrowheads="1"/>
            </p:cNvSpPr>
            <p:nvPr/>
          </p:nvSpPr>
          <p:spPr bwMode="auto">
            <a:xfrm>
              <a:off x="3276600" y="3314699"/>
              <a:ext cx="1219201" cy="36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conv.</a:t>
              </a:r>
              <a:endParaRPr lang="en-US"/>
            </a:p>
          </p:txBody>
        </p:sp>
        <p:sp>
          <p:nvSpPr>
            <p:cNvPr id="293893" name="Text Box 5"/>
            <p:cNvSpPr txBox="1">
              <a:spLocks noChangeArrowheads="1"/>
            </p:cNvSpPr>
            <p:nvPr/>
          </p:nvSpPr>
          <p:spPr bwMode="auto">
            <a:xfrm>
              <a:off x="3479799" y="4965701"/>
              <a:ext cx="1219201" cy="36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conv.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543800" cy="405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3565525" y="6149975"/>
            <a:ext cx="506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Schidlowski, Precambrian Res 2001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Atmosphere/ocean record of crustal growth pulses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52700" cy="3446462"/>
          </a:xfrm>
        </p:spPr>
        <p:txBody>
          <a:bodyPr>
            <a:noAutofit/>
          </a:bodyPr>
          <a:lstStyle/>
          <a:p>
            <a:r>
              <a:rPr lang="en-US" sz="2900" dirty="0" smtClean="0"/>
              <a:t>Competition between production and preservation</a:t>
            </a:r>
            <a:endParaRPr lang="en-US" sz="2900" dirty="0"/>
          </a:p>
        </p:txBody>
      </p:sp>
      <p:pic>
        <p:nvPicPr>
          <p:cNvPr id="3" name="Picture 2" descr="cc growth preservation production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9259" r="17086" b="14074"/>
              <a:stretch>
                <a:fillRect/>
              </a:stretch>
            </p:blipFill>
          </mc:Choice>
          <mc:Fallback>
            <p:blipFill>
              <a:blip r:embed="rId3"/>
              <a:srcRect t="9259" r="17086" b="14074"/>
              <a:stretch>
                <a:fillRect/>
              </a:stretch>
            </p:blipFill>
          </mc:Fallback>
        </mc:AlternateContent>
        <p:spPr>
          <a:xfrm>
            <a:off x="3225800" y="274637"/>
            <a:ext cx="5414433" cy="647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67056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 New Roman" charset="0"/>
              </a:rPr>
              <a:t>Davies, EPSL (1995)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Punctuated cooling of the Earth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033465" y="1723727"/>
            <a:ext cx="6552674" cy="4448473"/>
            <a:chOff x="2209800" y="1447800"/>
            <a:chExt cx="4015845" cy="2726273"/>
          </a:xfrm>
        </p:grpSpPr>
        <p:pic>
          <p:nvPicPr>
            <p:cNvPr id="488450" name="Picture 2" descr="davies 95 secular cooling"/>
            <p:cNvPicPr>
              <a:picLocks noChangeAspect="1" noChangeArrowheads="1"/>
            </p:cNvPicPr>
            <p:nvPr/>
          </p:nvPicPr>
          <p:blipFill>
            <a:blip r:embed="rId3"/>
            <a:srcRect b="53413"/>
            <a:stretch>
              <a:fillRect/>
            </a:stretch>
          </p:blipFill>
          <p:spPr bwMode="auto">
            <a:xfrm>
              <a:off x="2209800" y="1447800"/>
              <a:ext cx="3998912" cy="2311400"/>
            </a:xfrm>
            <a:prstGeom prst="rect">
              <a:avLst/>
            </a:prstGeom>
            <a:noFill/>
          </p:spPr>
        </p:pic>
        <p:pic>
          <p:nvPicPr>
            <p:cNvPr id="5" name="Picture 2" descr="davies 95 secular cooling"/>
            <p:cNvPicPr>
              <a:picLocks noChangeAspect="1" noChangeArrowheads="1"/>
            </p:cNvPicPr>
            <p:nvPr/>
          </p:nvPicPr>
          <p:blipFill>
            <a:blip r:embed="rId3"/>
            <a:srcRect t="86519"/>
            <a:stretch>
              <a:fillRect/>
            </a:stretch>
          </p:blipFill>
          <p:spPr bwMode="auto">
            <a:xfrm>
              <a:off x="2226733" y="3505203"/>
              <a:ext cx="3998912" cy="6688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292600" cy="4708525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ompetition between production and preservation</a:t>
            </a:r>
          </a:p>
          <a:p>
            <a:endParaRPr lang="en-US" dirty="0" smtClean="0"/>
          </a:p>
          <a:p>
            <a:r>
              <a:rPr lang="en-US" dirty="0" smtClean="0"/>
              <a:t>Weight of evidence suggests episodic growth of continents in 3-4 large events</a:t>
            </a:r>
            <a:endParaRPr lang="en-US" dirty="0"/>
          </a:p>
        </p:txBody>
      </p:sp>
      <p:pic>
        <p:nvPicPr>
          <p:cNvPr id="4" name="Picture 3" descr="cc growth preservation production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9259" r="17086" b="14074"/>
              <a:stretch>
                <a:fillRect/>
              </a:stretch>
            </p:blipFill>
          </mc:Choice>
          <mc:Fallback>
            <p:blipFill>
              <a:blip r:embed="rId3"/>
              <a:srcRect t="9259" r="17086" b="14074"/>
              <a:stretch>
                <a:fillRect/>
              </a:stretch>
            </p:blipFill>
          </mc:Fallback>
        </mc:AlternateContent>
        <p:spPr>
          <a:xfrm>
            <a:off x="4547059" y="951574"/>
            <a:ext cx="4139741" cy="495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Preservation </a:t>
            </a:r>
            <a:r>
              <a:rPr lang="en-US" dirty="0" err="1" smtClean="0"/>
              <a:t>vs</a:t>
            </a:r>
            <a:r>
              <a:rPr lang="en-US" dirty="0" smtClean="0"/>
              <a:t> Production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Uniformitarianism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Catastrophism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Continental Crust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42300" cy="521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243935"/>
            <a:ext cx="6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Valley, 2007    Orange areas are &gt;2.6 </a:t>
            </a:r>
            <a:r>
              <a:rPr lang="en-US" dirty="0" err="1" smtClean="0"/>
              <a:t>Ga</a:t>
            </a:r>
            <a:r>
              <a:rPr lang="en-US" dirty="0" smtClean="0"/>
              <a:t>, named areas are &gt;3.6 </a:t>
            </a:r>
            <a:r>
              <a:rPr lang="en-US" dirty="0" err="1" smtClean="0"/>
              <a:t>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79" y="-76200"/>
            <a:ext cx="9340579" cy="6246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20380" y="6019799"/>
            <a:ext cx="9340579" cy="8590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 Erik E. Scherer, Martin J. Whitehouse, and </a:t>
            </a:r>
            <a:r>
              <a:rPr lang="en-US" sz="1200" i="1" dirty="0" err="1" smtClean="0">
                <a:solidFill>
                  <a:schemeClr val="bg1"/>
                </a:solidFill>
              </a:rPr>
              <a:t>Carsten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Münker</a:t>
            </a: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    Zircon as a Monitor of Crustal Growth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   ELEMENTS 3(1): 19-24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722313"/>
            <a:ext cx="80010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6565900" y="6248400"/>
            <a:ext cx="1968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Condie</a:t>
            </a:r>
            <a:r>
              <a:rPr lang="en-US" dirty="0"/>
              <a:t>, EPSL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9" y="274638"/>
            <a:ext cx="7349067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~50% of crust in 3 large age peaks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63746"/>
          <a:stretch>
            <a:fillRect/>
          </a:stretch>
        </p:blipFill>
        <p:spPr>
          <a:xfrm>
            <a:off x="807972" y="1400705"/>
            <a:ext cx="7842592" cy="478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4272" y="6234668"/>
            <a:ext cx="306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Condie</a:t>
            </a:r>
            <a:r>
              <a:rPr lang="en-US" sz="2400" dirty="0" smtClean="0"/>
              <a:t> and Aster, 2010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1811869"/>
            <a:ext cx="2438400" cy="12361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1792" y="2141606"/>
            <a:ext cx="25639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u="sng" dirty="0" err="1" smtClean="0"/>
              <a:t>ZirconU-Pb</a:t>
            </a:r>
            <a:r>
              <a:rPr lang="en-US" sz="2300" b="1" u="sng" dirty="0" smtClean="0"/>
              <a:t> ages</a:t>
            </a:r>
          </a:p>
          <a:p>
            <a:r>
              <a:rPr lang="en-US" sz="2300" dirty="0" smtClean="0"/>
              <a:t>  8,928 </a:t>
            </a:r>
            <a:r>
              <a:rPr lang="en-US" sz="2300" dirty="0"/>
              <a:t>igneous</a:t>
            </a:r>
            <a:r>
              <a:rPr lang="en-US" sz="2300" dirty="0" smtClean="0"/>
              <a:t> </a:t>
            </a:r>
          </a:p>
          <a:p>
            <a:r>
              <a:rPr lang="en-US" sz="2300" dirty="0" smtClean="0"/>
              <a:t> 28,027 </a:t>
            </a:r>
            <a:r>
              <a:rPr lang="en-US" sz="2300" dirty="0" err="1" smtClean="0"/>
              <a:t>detrital</a:t>
            </a:r>
            <a:endParaRPr lang="en-US" sz="2300" dirty="0"/>
          </a:p>
        </p:txBody>
      </p:sp>
      <p:sp>
        <p:nvSpPr>
          <p:cNvPr id="7" name="Rounded Rectangle 6"/>
          <p:cNvSpPr/>
          <p:nvPr/>
        </p:nvSpPr>
        <p:spPr>
          <a:xfrm>
            <a:off x="1727200" y="1752600"/>
            <a:ext cx="3302000" cy="3890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9468" y="3346567"/>
            <a:ext cx="12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Gondwana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1935" y="3465098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Rodinia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45467" y="2487606"/>
            <a:ext cx="6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Nuna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4845" y="1718734"/>
            <a:ext cx="9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Superia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C growth curv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95400"/>
            <a:ext cx="7239000" cy="5365750"/>
          </a:xfrm>
          <a:prstGeom prst="rect">
            <a:avLst/>
          </a:prstGeom>
          <a:noFill/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23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Armstrong, Moorbath, Reymer&amp;Schuber, Taylor&amp;McLennan, Condie, Hofmann, Wasserburg, Jacobsen, Bowring, Valley, Harrison, Kemp&amp;Wood…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392</Words>
  <Application>Microsoft Macintosh PowerPoint</Application>
  <PresentationFormat>On-screen Show (4:3)</PresentationFormat>
  <Paragraphs>85</Paragraphs>
  <Slides>28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When did the continents grow?</vt:lpstr>
      <vt:lpstr>Records of continental growth</vt:lpstr>
      <vt:lpstr>Two Big Themes</vt:lpstr>
      <vt:lpstr>Continental Crust</vt:lpstr>
      <vt:lpstr>Slide 5</vt:lpstr>
      <vt:lpstr>Slide 6</vt:lpstr>
      <vt:lpstr>Slide 7</vt:lpstr>
      <vt:lpstr>~50% of crust in 3 large age peaks</vt:lpstr>
      <vt:lpstr>Slide 9</vt:lpstr>
      <vt:lpstr>Lu-Hf model ages</vt:lpstr>
      <vt:lpstr>Peaks don’t change position with time</vt:lpstr>
      <vt:lpstr>Cratonic Mantle</vt:lpstr>
      <vt:lpstr>Cratonic mantle is thick</vt:lpstr>
      <vt:lpstr>Cratonic mantle is heavily depleted</vt:lpstr>
      <vt:lpstr>Cratonic mantle is old</vt:lpstr>
      <vt:lpstr>Age distributions of cratonic mantle</vt:lpstr>
      <vt:lpstr>Convecting Mantle</vt:lpstr>
      <vt:lpstr>Crust extraction left an chemical imprint on the upper mantle (MORB source)</vt:lpstr>
      <vt:lpstr>Slide 19</vt:lpstr>
      <vt:lpstr>Laser ablation Os isotope analyses</vt:lpstr>
      <vt:lpstr>Slide 21</vt:lpstr>
      <vt:lpstr>Slide 22</vt:lpstr>
      <vt:lpstr>Slide 23</vt:lpstr>
      <vt:lpstr>Atmosphere</vt:lpstr>
      <vt:lpstr>Atmosphere/ocean record of crustal growth pulses</vt:lpstr>
      <vt:lpstr>Competition between production and preservation</vt:lpstr>
      <vt:lpstr>Punctuated cooling of the Earth</vt:lpstr>
      <vt:lpstr>Conclusions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did the continents grow?</dc:title>
  <dc:creator>Stephen Parman</dc:creator>
  <cp:lastModifiedBy>Stephen Parman</cp:lastModifiedBy>
  <cp:revision>21</cp:revision>
  <dcterms:created xsi:type="dcterms:W3CDTF">2012-07-24T17:51:25Z</dcterms:created>
  <dcterms:modified xsi:type="dcterms:W3CDTF">2012-07-24T17:51:58Z</dcterms:modified>
</cp:coreProperties>
</file>