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74" r:id="rId3"/>
    <p:sldId id="275" r:id="rId4"/>
    <p:sldId id="261" r:id="rId5"/>
    <p:sldId id="256" r:id="rId6"/>
    <p:sldId id="257" r:id="rId7"/>
    <p:sldId id="262" r:id="rId8"/>
    <p:sldId id="277" r:id="rId9"/>
    <p:sldId id="282" r:id="rId10"/>
    <p:sldId id="290" r:id="rId11"/>
    <p:sldId id="289" r:id="rId12"/>
    <p:sldId id="272" r:id="rId13"/>
    <p:sldId id="268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78121" autoAdjust="0"/>
  </p:normalViewPr>
  <p:slideViewPr>
    <p:cSldViewPr>
      <p:cViewPr>
        <p:scale>
          <a:sx n="74" d="100"/>
          <a:sy n="74" d="100"/>
        </p:scale>
        <p:origin x="-12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eter%20Olds\Desktop\Thickness%20Calculations\McGetchin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McGetchin</a:t>
            </a:r>
            <a:r>
              <a:rPr lang="en-US" dirty="0"/>
              <a:t> formula with R(final)=90 </a:t>
            </a:r>
            <a:r>
              <a:rPr lang="en-US" dirty="0" smtClean="0"/>
              <a:t>km correctly</a:t>
            </a:r>
            <a:r>
              <a:rPr lang="en-US" baseline="0" dirty="0"/>
              <a:t> </a:t>
            </a:r>
            <a:r>
              <a:rPr lang="en-US" sz="1800" b="1" i="0" baseline="0" dirty="0" smtClean="0"/>
              <a:t>reproduces </a:t>
            </a:r>
            <a:r>
              <a:rPr lang="en-US" sz="1800" b="1" i="0" baseline="0" dirty="0"/>
              <a:t>plot from Vickery, </a:t>
            </a:r>
            <a:r>
              <a:rPr lang="en-US" sz="1800" b="1" i="0" baseline="0" dirty="0" err="1"/>
              <a:t>Kring</a:t>
            </a:r>
            <a:r>
              <a:rPr lang="en-US" sz="1800" b="1" i="0" baseline="0" dirty="0"/>
              <a:t> and </a:t>
            </a:r>
            <a:r>
              <a:rPr lang="en-US" sz="1800" b="1" i="0" baseline="0" dirty="0" err="1"/>
              <a:t>Melosh</a:t>
            </a:r>
            <a:r>
              <a:rPr lang="en-US" sz="1800" b="1" i="0" baseline="0" dirty="0"/>
              <a:t> </a:t>
            </a:r>
            <a:r>
              <a:rPr lang="en-US" sz="1800" b="1" i="0" baseline="0" dirty="0" smtClean="0"/>
              <a:t>1992 and </a:t>
            </a:r>
            <a:r>
              <a:rPr lang="en-US" sz="1800" b="1" i="0" baseline="0" dirty="0" err="1" smtClean="0"/>
              <a:t>Kring</a:t>
            </a:r>
            <a:r>
              <a:rPr lang="en-US" sz="1800" b="1" i="0" baseline="0" dirty="0" smtClean="0"/>
              <a:t> 1995.</a:t>
            </a:r>
            <a:endParaRPr lang="en-US" sz="1800" b="1" i="0" baseline="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Symbols plotted at </a:t>
            </a:r>
            <a:r>
              <a:rPr lang="en-US" sz="1800" b="1" i="0" baseline="0" dirty="0" smtClean="0"/>
              <a:t>integer multiples </a:t>
            </a:r>
            <a:r>
              <a:rPr lang="en-US" sz="1800" b="1" i="0" baseline="0" dirty="0"/>
              <a:t>of final crater radii.</a:t>
            </a:r>
            <a:endParaRPr lang="en-US" dirty="0"/>
          </a:p>
        </c:rich>
      </c:tx>
      <c:layout>
        <c:manualLayout>
          <c:xMode val="edge"/>
          <c:yMode val="edge"/>
          <c:x val="0.1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531714785651814E-2"/>
          <c:y val="0.12656454581108395"/>
          <c:w val="0.89455525399569336"/>
          <c:h val="0.7437398231454122"/>
        </c:manualLayout>
      </c:layout>
      <c:lineChart>
        <c:grouping val="standard"/>
        <c:varyColors val="0"/>
        <c:ser>
          <c:idx val="0"/>
          <c:order val="0"/>
          <c:tx>
            <c:v>b = 3</c:v>
          </c:tx>
          <c:cat>
            <c:numRef>
              <c:f>Sheet1!$C$3:$C$53</c:f>
              <c:numCache>
                <c:formatCode>General</c:formatCode>
                <c:ptCount val="51"/>
                <c:pt idx="0">
                  <c:v>90</c:v>
                </c:pt>
                <c:pt idx="1">
                  <c:v>180</c:v>
                </c:pt>
                <c:pt idx="2">
                  <c:v>270</c:v>
                </c:pt>
                <c:pt idx="3">
                  <c:v>360</c:v>
                </c:pt>
                <c:pt idx="4">
                  <c:v>450</c:v>
                </c:pt>
                <c:pt idx="5">
                  <c:v>540</c:v>
                </c:pt>
                <c:pt idx="6">
                  <c:v>630</c:v>
                </c:pt>
                <c:pt idx="7">
                  <c:v>720</c:v>
                </c:pt>
                <c:pt idx="8">
                  <c:v>810</c:v>
                </c:pt>
                <c:pt idx="9">
                  <c:v>900</c:v>
                </c:pt>
                <c:pt idx="10">
                  <c:v>990</c:v>
                </c:pt>
                <c:pt idx="11">
                  <c:v>1080</c:v>
                </c:pt>
                <c:pt idx="12">
                  <c:v>1170</c:v>
                </c:pt>
                <c:pt idx="13">
                  <c:v>1260</c:v>
                </c:pt>
                <c:pt idx="14">
                  <c:v>1350</c:v>
                </c:pt>
                <c:pt idx="15">
                  <c:v>1440</c:v>
                </c:pt>
                <c:pt idx="16">
                  <c:v>1530</c:v>
                </c:pt>
                <c:pt idx="17">
                  <c:v>1620</c:v>
                </c:pt>
                <c:pt idx="18">
                  <c:v>1710</c:v>
                </c:pt>
                <c:pt idx="19">
                  <c:v>1800</c:v>
                </c:pt>
                <c:pt idx="20">
                  <c:v>1890</c:v>
                </c:pt>
                <c:pt idx="21">
                  <c:v>1980</c:v>
                </c:pt>
                <c:pt idx="22">
                  <c:v>2070</c:v>
                </c:pt>
                <c:pt idx="23">
                  <c:v>2160</c:v>
                </c:pt>
                <c:pt idx="24">
                  <c:v>2250</c:v>
                </c:pt>
                <c:pt idx="25">
                  <c:v>2340</c:v>
                </c:pt>
                <c:pt idx="26">
                  <c:v>2430</c:v>
                </c:pt>
                <c:pt idx="27">
                  <c:v>2520</c:v>
                </c:pt>
                <c:pt idx="28">
                  <c:v>2610</c:v>
                </c:pt>
                <c:pt idx="29">
                  <c:v>2700</c:v>
                </c:pt>
                <c:pt idx="30">
                  <c:v>2790</c:v>
                </c:pt>
                <c:pt idx="31">
                  <c:v>2880</c:v>
                </c:pt>
                <c:pt idx="32">
                  <c:v>2970</c:v>
                </c:pt>
                <c:pt idx="33">
                  <c:v>3060</c:v>
                </c:pt>
                <c:pt idx="34">
                  <c:v>3150</c:v>
                </c:pt>
                <c:pt idx="35">
                  <c:v>3240</c:v>
                </c:pt>
                <c:pt idx="36">
                  <c:v>3330</c:v>
                </c:pt>
                <c:pt idx="37">
                  <c:v>3420</c:v>
                </c:pt>
                <c:pt idx="38">
                  <c:v>3510</c:v>
                </c:pt>
                <c:pt idx="39">
                  <c:v>3600</c:v>
                </c:pt>
                <c:pt idx="40">
                  <c:v>3690</c:v>
                </c:pt>
                <c:pt idx="41">
                  <c:v>3780</c:v>
                </c:pt>
                <c:pt idx="42">
                  <c:v>3870</c:v>
                </c:pt>
                <c:pt idx="43">
                  <c:v>3960</c:v>
                </c:pt>
                <c:pt idx="44">
                  <c:v>4050</c:v>
                </c:pt>
                <c:pt idx="45">
                  <c:v>4140</c:v>
                </c:pt>
                <c:pt idx="46">
                  <c:v>4230</c:v>
                </c:pt>
                <c:pt idx="47">
                  <c:v>4320</c:v>
                </c:pt>
                <c:pt idx="48">
                  <c:v>4410</c:v>
                </c:pt>
                <c:pt idx="49">
                  <c:v>4500</c:v>
                </c:pt>
                <c:pt idx="50">
                  <c:v>4590</c:v>
                </c:pt>
              </c:numCache>
            </c:numRef>
          </c:cat>
          <c:val>
            <c:numRef>
              <c:f>Sheet1!$D$3:$D$53</c:f>
              <c:numCache>
                <c:formatCode>General</c:formatCode>
                <c:ptCount val="51"/>
                <c:pt idx="0">
                  <c:v>649.03406652390947</c:v>
                </c:pt>
                <c:pt idx="1">
                  <c:v>81.129258315488556</c:v>
                </c:pt>
                <c:pt idx="2">
                  <c:v>24.038298760144794</c:v>
                </c:pt>
                <c:pt idx="3">
                  <c:v>10.141157289436078</c:v>
                </c:pt>
                <c:pt idx="4">
                  <c:v>5.1922725321912759</c:v>
                </c:pt>
                <c:pt idx="5">
                  <c:v>3.0047873450181002</c:v>
                </c:pt>
                <c:pt idx="6">
                  <c:v>1.8922275991950721</c:v>
                </c:pt>
                <c:pt idx="7">
                  <c:v>1.2676446611795098</c:v>
                </c:pt>
                <c:pt idx="8">
                  <c:v>0.89030736148684408</c:v>
                </c:pt>
                <c:pt idx="9">
                  <c:v>0.64903406652391005</c:v>
                </c:pt>
                <c:pt idx="10">
                  <c:v>0.48762890046875268</c:v>
                </c:pt>
                <c:pt idx="11">
                  <c:v>0.37559841812726263</c:v>
                </c:pt>
                <c:pt idx="12">
                  <c:v>0.29541832795808393</c:v>
                </c:pt>
                <c:pt idx="13">
                  <c:v>0.23652844989938401</c:v>
                </c:pt>
                <c:pt idx="14">
                  <c:v>0.19230639008115849</c:v>
                </c:pt>
                <c:pt idx="15">
                  <c:v>0.15845558264743906</c:v>
                </c:pt>
                <c:pt idx="16">
                  <c:v>0.1321054481017524</c:v>
                </c:pt>
                <c:pt idx="17">
                  <c:v>0.11128842018585552</c:v>
                </c:pt>
                <c:pt idx="18">
                  <c:v>9.462517371685529E-2</c:v>
                </c:pt>
                <c:pt idx="19">
                  <c:v>8.1129258315488728E-2</c:v>
                </c:pt>
                <c:pt idx="20">
                  <c:v>7.008250367389153E-2</c:v>
                </c:pt>
                <c:pt idx="21">
                  <c:v>6.0953612558594106E-2</c:v>
                </c:pt>
                <c:pt idx="22">
                  <c:v>5.3343804267601706E-2</c:v>
                </c:pt>
                <c:pt idx="23">
                  <c:v>4.6949802265907746E-2</c:v>
                </c:pt>
                <c:pt idx="24">
                  <c:v>4.1538180257530255E-2</c:v>
                </c:pt>
                <c:pt idx="25">
                  <c:v>3.6927290994760442E-2</c:v>
                </c:pt>
                <c:pt idx="26">
                  <c:v>3.2974346721735021E-2</c:v>
                </c:pt>
                <c:pt idx="27">
                  <c:v>2.9566056237422977E-2</c:v>
                </c:pt>
                <c:pt idx="28">
                  <c:v>2.6611753926930586E-2</c:v>
                </c:pt>
                <c:pt idx="29">
                  <c:v>2.4038298760144815E-2</c:v>
                </c:pt>
                <c:pt idx="30">
                  <c:v>2.1786246400722041E-2</c:v>
                </c:pt>
                <c:pt idx="31">
                  <c:v>1.9806947830929855E-2</c:v>
                </c:pt>
                <c:pt idx="32">
                  <c:v>1.8060329646990853E-2</c:v>
                </c:pt>
                <c:pt idx="33">
                  <c:v>1.6513181012719078E-2</c:v>
                </c:pt>
                <c:pt idx="34">
                  <c:v>1.5137820793560589E-2</c:v>
                </c:pt>
                <c:pt idx="35">
                  <c:v>1.3911052523231941E-2</c:v>
                </c:pt>
                <c:pt idx="36">
                  <c:v>1.281333912155074E-2</c:v>
                </c:pt>
                <c:pt idx="37">
                  <c:v>1.1828146714606904E-2</c:v>
                </c:pt>
                <c:pt idx="38">
                  <c:v>1.0941419554003106E-2</c:v>
                </c:pt>
                <c:pt idx="39">
                  <c:v>1.0141157289436105E-2</c:v>
                </c:pt>
                <c:pt idx="40">
                  <c:v>9.4170726850148628E-3</c:v>
                </c:pt>
                <c:pt idx="41">
                  <c:v>8.7603129592364517E-3</c:v>
                </c:pt>
                <c:pt idx="42">
                  <c:v>8.1632317471909323E-3</c:v>
                </c:pt>
                <c:pt idx="43">
                  <c:v>7.6192015698242606E-3</c:v>
                </c:pt>
                <c:pt idx="44">
                  <c:v>7.1224588918947576E-3</c:v>
                </c:pt>
                <c:pt idx="45">
                  <c:v>6.6679755334502055E-3</c:v>
                </c:pt>
                <c:pt idx="46">
                  <c:v>6.2513514974900574E-3</c:v>
                </c:pt>
                <c:pt idx="47">
                  <c:v>5.8687252832384787E-3</c:v>
                </c:pt>
                <c:pt idx="48">
                  <c:v>5.516698539927329E-3</c:v>
                </c:pt>
                <c:pt idx="49">
                  <c:v>5.1922725321912801E-3</c:v>
                </c:pt>
                <c:pt idx="50">
                  <c:v>4.8927943741389774E-3</c:v>
                </c:pt>
              </c:numCache>
            </c:numRef>
          </c:val>
          <c:smooth val="0"/>
        </c:ser>
        <c:ser>
          <c:idx val="1"/>
          <c:order val="1"/>
          <c:tx>
            <c:v>b = 3.5</c:v>
          </c:tx>
          <c:cat>
            <c:numRef>
              <c:f>Sheet1!$C$3:$C$53</c:f>
              <c:numCache>
                <c:formatCode>General</c:formatCode>
                <c:ptCount val="51"/>
                <c:pt idx="0">
                  <c:v>90</c:v>
                </c:pt>
                <c:pt idx="1">
                  <c:v>180</c:v>
                </c:pt>
                <c:pt idx="2">
                  <c:v>270</c:v>
                </c:pt>
                <c:pt idx="3">
                  <c:v>360</c:v>
                </c:pt>
                <c:pt idx="4">
                  <c:v>450</c:v>
                </c:pt>
                <c:pt idx="5">
                  <c:v>540</c:v>
                </c:pt>
                <c:pt idx="6">
                  <c:v>630</c:v>
                </c:pt>
                <c:pt idx="7">
                  <c:v>720</c:v>
                </c:pt>
                <c:pt idx="8">
                  <c:v>810</c:v>
                </c:pt>
                <c:pt idx="9">
                  <c:v>900</c:v>
                </c:pt>
                <c:pt idx="10">
                  <c:v>990</c:v>
                </c:pt>
                <c:pt idx="11">
                  <c:v>1080</c:v>
                </c:pt>
                <c:pt idx="12">
                  <c:v>1170</c:v>
                </c:pt>
                <c:pt idx="13">
                  <c:v>1260</c:v>
                </c:pt>
                <c:pt idx="14">
                  <c:v>1350</c:v>
                </c:pt>
                <c:pt idx="15">
                  <c:v>1440</c:v>
                </c:pt>
                <c:pt idx="16">
                  <c:v>1530</c:v>
                </c:pt>
                <c:pt idx="17">
                  <c:v>1620</c:v>
                </c:pt>
                <c:pt idx="18">
                  <c:v>1710</c:v>
                </c:pt>
                <c:pt idx="19">
                  <c:v>1800</c:v>
                </c:pt>
                <c:pt idx="20">
                  <c:v>1890</c:v>
                </c:pt>
                <c:pt idx="21">
                  <c:v>1980</c:v>
                </c:pt>
                <c:pt idx="22">
                  <c:v>2070</c:v>
                </c:pt>
                <c:pt idx="23">
                  <c:v>2160</c:v>
                </c:pt>
                <c:pt idx="24">
                  <c:v>2250</c:v>
                </c:pt>
                <c:pt idx="25">
                  <c:v>2340</c:v>
                </c:pt>
                <c:pt idx="26">
                  <c:v>2430</c:v>
                </c:pt>
                <c:pt idx="27">
                  <c:v>2520</c:v>
                </c:pt>
                <c:pt idx="28">
                  <c:v>2610</c:v>
                </c:pt>
                <c:pt idx="29">
                  <c:v>2700</c:v>
                </c:pt>
                <c:pt idx="30">
                  <c:v>2790</c:v>
                </c:pt>
                <c:pt idx="31">
                  <c:v>2880</c:v>
                </c:pt>
                <c:pt idx="32">
                  <c:v>2970</c:v>
                </c:pt>
                <c:pt idx="33">
                  <c:v>3060</c:v>
                </c:pt>
                <c:pt idx="34">
                  <c:v>3150</c:v>
                </c:pt>
                <c:pt idx="35">
                  <c:v>3240</c:v>
                </c:pt>
                <c:pt idx="36">
                  <c:v>3330</c:v>
                </c:pt>
                <c:pt idx="37">
                  <c:v>3420</c:v>
                </c:pt>
                <c:pt idx="38">
                  <c:v>3510</c:v>
                </c:pt>
                <c:pt idx="39">
                  <c:v>3600</c:v>
                </c:pt>
                <c:pt idx="40">
                  <c:v>3690</c:v>
                </c:pt>
                <c:pt idx="41">
                  <c:v>3780</c:v>
                </c:pt>
                <c:pt idx="42">
                  <c:v>3870</c:v>
                </c:pt>
                <c:pt idx="43">
                  <c:v>3960</c:v>
                </c:pt>
                <c:pt idx="44">
                  <c:v>4050</c:v>
                </c:pt>
                <c:pt idx="45">
                  <c:v>4140</c:v>
                </c:pt>
                <c:pt idx="46">
                  <c:v>4230</c:v>
                </c:pt>
                <c:pt idx="47">
                  <c:v>4320</c:v>
                </c:pt>
                <c:pt idx="48">
                  <c:v>4410</c:v>
                </c:pt>
                <c:pt idx="49">
                  <c:v>4500</c:v>
                </c:pt>
                <c:pt idx="50">
                  <c:v>4590</c:v>
                </c:pt>
              </c:numCache>
            </c:numRef>
          </c:cat>
          <c:val>
            <c:numRef>
              <c:f>Sheet1!$E$3:$E$53</c:f>
              <c:numCache>
                <c:formatCode>General</c:formatCode>
                <c:ptCount val="51"/>
                <c:pt idx="0">
                  <c:v>649.03406652390947</c:v>
                </c:pt>
                <c:pt idx="1">
                  <c:v>57.367048707517121</c:v>
                </c:pt>
                <c:pt idx="2">
                  <c:v>13.878518260030242</c:v>
                </c:pt>
                <c:pt idx="3">
                  <c:v>5.0705786447180436</c:v>
                </c:pt>
                <c:pt idx="4">
                  <c:v>2.3220548679369331</c:v>
                </c:pt>
                <c:pt idx="5">
                  <c:v>1.2266992968110875</c:v>
                </c:pt>
                <c:pt idx="6">
                  <c:v>0.71519480734328156</c:v>
                </c:pt>
                <c:pt idx="7">
                  <c:v>0.44818006802747851</c:v>
                </c:pt>
                <c:pt idx="8">
                  <c:v>0.29676912049561466</c:v>
                </c:pt>
                <c:pt idx="9">
                  <c:v>0.2052425929256797</c:v>
                </c:pt>
                <c:pt idx="10">
                  <c:v>0.14702564543531021</c:v>
                </c:pt>
                <c:pt idx="11">
                  <c:v>0.10842592390648649</c:v>
                </c:pt>
                <c:pt idx="12">
                  <c:v>8.1934302243439117E-2</c:v>
                </c:pt>
                <c:pt idx="13">
                  <c:v>6.3214887267730099E-2</c:v>
                </c:pt>
                <c:pt idx="14">
                  <c:v>4.9653296410239606E-2</c:v>
                </c:pt>
                <c:pt idx="15">
                  <c:v>3.9613895661859785E-2</c:v>
                </c:pt>
                <c:pt idx="16">
                  <c:v>3.2040277426063427E-2</c:v>
                </c:pt>
                <c:pt idx="17">
                  <c:v>2.6230932193652166E-2</c:v>
                </c:pt>
                <c:pt idx="18">
                  <c:v>2.170850367088175E-2</c:v>
                </c:pt>
                <c:pt idx="19">
                  <c:v>1.81410536557573E-2</c:v>
                </c:pt>
                <c:pt idx="20">
                  <c:v>1.5293256094172796E-2</c:v>
                </c:pt>
                <c:pt idx="21">
                  <c:v>1.2995353861954575E-2</c:v>
                </c:pt>
                <c:pt idx="22">
                  <c:v>1.1122952090434245E-2</c:v>
                </c:pt>
                <c:pt idx="23">
                  <c:v>9.5835882563366434E-3</c:v>
                </c:pt>
                <c:pt idx="24">
                  <c:v>8.3076360515060635E-3</c:v>
                </c:pt>
                <c:pt idx="25">
                  <c:v>7.2420375910154889E-3</c:v>
                </c:pt>
                <c:pt idx="26">
                  <c:v>6.3459159853819121E-3</c:v>
                </c:pt>
                <c:pt idx="27">
                  <c:v>5.5874594323693846E-3</c:v>
                </c:pt>
                <c:pt idx="28">
                  <c:v>4.9416786449458664E-3</c:v>
                </c:pt>
                <c:pt idx="29">
                  <c:v>4.3887728249932534E-3</c:v>
                </c:pt>
                <c:pt idx="30">
                  <c:v>3.9129253648314162E-3</c:v>
                </c:pt>
                <c:pt idx="31">
                  <c:v>3.5014067814646702E-3</c:v>
                </c:pt>
                <c:pt idx="32">
                  <c:v>3.1438998507353644E-3</c:v>
                </c:pt>
                <c:pt idx="33">
                  <c:v>2.8319871798834582E-3</c:v>
                </c:pt>
                <c:pt idx="34">
                  <c:v>2.5587587301991082E-3</c:v>
                </c:pt>
                <c:pt idx="35">
                  <c:v>2.3185087538719917E-3</c:v>
                </c:pt>
                <c:pt idx="36">
                  <c:v>2.1064999755830596E-3</c:v>
                </c:pt>
                <c:pt idx="37">
                  <c:v>1.9187787693866931E-3</c:v>
                </c:pt>
                <c:pt idx="38">
                  <c:v>1.7520293131893972E-3</c:v>
                </c:pt>
                <c:pt idx="39">
                  <c:v>1.6034577572318753E-3</c:v>
                </c:pt>
                <c:pt idx="40">
                  <c:v>1.4706996671972081E-3</c:v>
                </c:pt>
                <c:pt idx="41">
                  <c:v>1.3517456363265116E-3</c:v>
                </c:pt>
                <c:pt idx="42">
                  <c:v>1.2448811707403487E-3</c:v>
                </c:pt>
                <c:pt idx="43">
                  <c:v>1.1486378549633617E-3</c:v>
                </c:pt>
                <c:pt idx="44">
                  <c:v>1.0617534832816332E-3</c:v>
                </c:pt>
                <c:pt idx="45">
                  <c:v>9.8313935624489389E-4</c:v>
                </c:pt>
                <c:pt idx="46">
                  <c:v>9.1185333303173805E-4</c:v>
                </c:pt>
                <c:pt idx="47">
                  <c:v>8.4707753051942506E-4</c:v>
                </c:pt>
                <c:pt idx="48">
                  <c:v>7.8809979141819032E-4</c:v>
                </c:pt>
                <c:pt idx="49">
                  <c:v>7.3429822345622041E-4</c:v>
                </c:pt>
                <c:pt idx="50">
                  <c:v>6.8512825173511107E-4</c:v>
                </c:pt>
              </c:numCache>
            </c:numRef>
          </c:val>
          <c:smooth val="0"/>
        </c:ser>
        <c:ser>
          <c:idx val="2"/>
          <c:order val="2"/>
          <c:tx>
            <c:v>b = 2.5</c:v>
          </c:tx>
          <c:cat>
            <c:numRef>
              <c:f>Sheet1!$C$3:$C$53</c:f>
              <c:numCache>
                <c:formatCode>General</c:formatCode>
                <c:ptCount val="51"/>
                <c:pt idx="0">
                  <c:v>90</c:v>
                </c:pt>
                <c:pt idx="1">
                  <c:v>180</c:v>
                </c:pt>
                <c:pt idx="2">
                  <c:v>270</c:v>
                </c:pt>
                <c:pt idx="3">
                  <c:v>360</c:v>
                </c:pt>
                <c:pt idx="4">
                  <c:v>450</c:v>
                </c:pt>
                <c:pt idx="5">
                  <c:v>540</c:v>
                </c:pt>
                <c:pt idx="6">
                  <c:v>630</c:v>
                </c:pt>
                <c:pt idx="7">
                  <c:v>720</c:v>
                </c:pt>
                <c:pt idx="8">
                  <c:v>810</c:v>
                </c:pt>
                <c:pt idx="9">
                  <c:v>900</c:v>
                </c:pt>
                <c:pt idx="10">
                  <c:v>990</c:v>
                </c:pt>
                <c:pt idx="11">
                  <c:v>1080</c:v>
                </c:pt>
                <c:pt idx="12">
                  <c:v>1170</c:v>
                </c:pt>
                <c:pt idx="13">
                  <c:v>1260</c:v>
                </c:pt>
                <c:pt idx="14">
                  <c:v>1350</c:v>
                </c:pt>
                <c:pt idx="15">
                  <c:v>1440</c:v>
                </c:pt>
                <c:pt idx="16">
                  <c:v>1530</c:v>
                </c:pt>
                <c:pt idx="17">
                  <c:v>1620</c:v>
                </c:pt>
                <c:pt idx="18">
                  <c:v>1710</c:v>
                </c:pt>
                <c:pt idx="19">
                  <c:v>1800</c:v>
                </c:pt>
                <c:pt idx="20">
                  <c:v>1890</c:v>
                </c:pt>
                <c:pt idx="21">
                  <c:v>1980</c:v>
                </c:pt>
                <c:pt idx="22">
                  <c:v>2070</c:v>
                </c:pt>
                <c:pt idx="23">
                  <c:v>2160</c:v>
                </c:pt>
                <c:pt idx="24">
                  <c:v>2250</c:v>
                </c:pt>
                <c:pt idx="25">
                  <c:v>2340</c:v>
                </c:pt>
                <c:pt idx="26">
                  <c:v>2430</c:v>
                </c:pt>
                <c:pt idx="27">
                  <c:v>2520</c:v>
                </c:pt>
                <c:pt idx="28">
                  <c:v>2610</c:v>
                </c:pt>
                <c:pt idx="29">
                  <c:v>2700</c:v>
                </c:pt>
                <c:pt idx="30">
                  <c:v>2790</c:v>
                </c:pt>
                <c:pt idx="31">
                  <c:v>2880</c:v>
                </c:pt>
                <c:pt idx="32">
                  <c:v>2970</c:v>
                </c:pt>
                <c:pt idx="33">
                  <c:v>3060</c:v>
                </c:pt>
                <c:pt idx="34">
                  <c:v>3150</c:v>
                </c:pt>
                <c:pt idx="35">
                  <c:v>3240</c:v>
                </c:pt>
                <c:pt idx="36">
                  <c:v>3330</c:v>
                </c:pt>
                <c:pt idx="37">
                  <c:v>3420</c:v>
                </c:pt>
                <c:pt idx="38">
                  <c:v>3510</c:v>
                </c:pt>
                <c:pt idx="39">
                  <c:v>3600</c:v>
                </c:pt>
                <c:pt idx="40">
                  <c:v>3690</c:v>
                </c:pt>
                <c:pt idx="41">
                  <c:v>3780</c:v>
                </c:pt>
                <c:pt idx="42">
                  <c:v>3870</c:v>
                </c:pt>
                <c:pt idx="43">
                  <c:v>3960</c:v>
                </c:pt>
                <c:pt idx="44">
                  <c:v>4050</c:v>
                </c:pt>
                <c:pt idx="45">
                  <c:v>4140</c:v>
                </c:pt>
                <c:pt idx="46">
                  <c:v>4230</c:v>
                </c:pt>
                <c:pt idx="47">
                  <c:v>4320</c:v>
                </c:pt>
                <c:pt idx="48">
                  <c:v>4410</c:v>
                </c:pt>
                <c:pt idx="49">
                  <c:v>4500</c:v>
                </c:pt>
                <c:pt idx="50">
                  <c:v>4590</c:v>
                </c:pt>
              </c:numCache>
            </c:numRef>
          </c:cat>
          <c:val>
            <c:numRef>
              <c:f>Sheet1!$F$3:$F$53</c:f>
              <c:numCache>
                <c:formatCode>General</c:formatCode>
                <c:ptCount val="51"/>
                <c:pt idx="0">
                  <c:v>649.03406652390947</c:v>
                </c:pt>
                <c:pt idx="1">
                  <c:v>114.73409741503428</c:v>
                </c:pt>
                <c:pt idx="2">
                  <c:v>41.63555478009075</c:v>
                </c:pt>
                <c:pt idx="3">
                  <c:v>20.282314578872143</c:v>
                </c:pt>
                <c:pt idx="4">
                  <c:v>11.610274339684659</c:v>
                </c:pt>
                <c:pt idx="5">
                  <c:v>7.360195780866535</c:v>
                </c:pt>
                <c:pt idx="6">
                  <c:v>5.0063636514029701</c:v>
                </c:pt>
                <c:pt idx="7">
                  <c:v>3.5854405442198227</c:v>
                </c:pt>
                <c:pt idx="8">
                  <c:v>2.6709220844605306</c:v>
                </c:pt>
                <c:pt idx="9">
                  <c:v>2.0524259292567919</c:v>
                </c:pt>
                <c:pt idx="10">
                  <c:v>1.6172820997884101</c:v>
                </c:pt>
                <c:pt idx="11">
                  <c:v>1.3011110868778355</c:v>
                </c:pt>
                <c:pt idx="12">
                  <c:v>1.0651459291647085</c:v>
                </c:pt>
                <c:pt idx="13">
                  <c:v>0.88500842174822003</c:v>
                </c:pt>
                <c:pt idx="14">
                  <c:v>0.74479944615359495</c:v>
                </c:pt>
                <c:pt idx="15">
                  <c:v>0.6338223305897559</c:v>
                </c:pt>
                <c:pt idx="16">
                  <c:v>0.54468471624307824</c:v>
                </c:pt>
                <c:pt idx="17">
                  <c:v>0.47215677948573787</c:v>
                </c:pt>
                <c:pt idx="18">
                  <c:v>0.41246156974675302</c:v>
                </c:pt>
                <c:pt idx="19">
                  <c:v>0.36282107311514616</c:v>
                </c:pt>
                <c:pt idx="20">
                  <c:v>0.32115837797762936</c:v>
                </c:pt>
                <c:pt idx="21">
                  <c:v>0.28589778496300094</c:v>
                </c:pt>
                <c:pt idx="22">
                  <c:v>0.25582789807998796</c:v>
                </c:pt>
                <c:pt idx="23">
                  <c:v>0.23000611815207922</c:v>
                </c:pt>
                <c:pt idx="24">
                  <c:v>0.20769090128765108</c:v>
                </c:pt>
                <c:pt idx="25">
                  <c:v>0.18829297736640283</c:v>
                </c:pt>
                <c:pt idx="26">
                  <c:v>0.17133973160531171</c:v>
                </c:pt>
                <c:pt idx="27">
                  <c:v>0.15644886410634284</c:v>
                </c:pt>
                <c:pt idx="28">
                  <c:v>0.14330868070343009</c:v>
                </c:pt>
                <c:pt idx="29">
                  <c:v>0.13166318474979771</c:v>
                </c:pt>
                <c:pt idx="30">
                  <c:v>0.12130068630977391</c:v>
                </c:pt>
                <c:pt idx="31">
                  <c:v>0.11204501700686945</c:v>
                </c:pt>
                <c:pt idx="32">
                  <c:v>0.10374869507426678</c:v>
                </c:pt>
                <c:pt idx="33">
                  <c:v>9.6287564116037547E-2</c:v>
                </c:pt>
                <c:pt idx="34">
                  <c:v>8.9556555556968884E-2</c:v>
                </c:pt>
                <c:pt idx="35">
                  <c:v>8.3466315139391775E-2</c:v>
                </c:pt>
                <c:pt idx="36">
                  <c:v>7.7940499096573204E-2</c:v>
                </c:pt>
                <c:pt idx="37">
                  <c:v>7.2913593236694343E-2</c:v>
                </c:pt>
                <c:pt idx="38">
                  <c:v>6.8329143214386406E-2</c:v>
                </c:pt>
                <c:pt idx="39">
                  <c:v>6.41383102892749E-2</c:v>
                </c:pt>
                <c:pt idx="40">
                  <c:v>6.0298686355085521E-2</c:v>
                </c:pt>
                <c:pt idx="41">
                  <c:v>5.6773316725713424E-2</c:v>
                </c:pt>
                <c:pt idx="42">
                  <c:v>5.3529890341834911E-2</c:v>
                </c:pt>
                <c:pt idx="43">
                  <c:v>5.0540065618387787E-2</c:v>
                </c:pt>
                <c:pt idx="44">
                  <c:v>4.7778906747673586E-2</c:v>
                </c:pt>
                <c:pt idx="45">
                  <c:v>4.522441038726497E-2</c:v>
                </c:pt>
                <c:pt idx="46">
                  <c:v>4.2857106652491678E-2</c:v>
                </c:pt>
                <c:pt idx="47">
                  <c:v>4.0659721464932352E-2</c:v>
                </c:pt>
                <c:pt idx="48">
                  <c:v>3.8616889779491285E-2</c:v>
                </c:pt>
                <c:pt idx="49">
                  <c:v>3.6714911172811032E-2</c:v>
                </c:pt>
                <c:pt idx="50">
                  <c:v>3.4941540838490645E-2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03648"/>
        <c:axId val="110786048"/>
      </c:lineChart>
      <c:catAx>
        <c:axId val="11060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 from crater center in km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10786048"/>
        <c:crossesAt val="1.0000000000000024E-4"/>
        <c:auto val="1"/>
        <c:lblAlgn val="ctr"/>
        <c:lblOffset val="1"/>
        <c:tickLblSkip val="1"/>
        <c:noMultiLvlLbl val="0"/>
      </c:catAx>
      <c:valAx>
        <c:axId val="11078604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ejecta thickness  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0364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tr"/>
      <c:layout>
        <c:manualLayout>
          <c:xMode val="edge"/>
          <c:yMode val="edge"/>
          <c:x val="0.75144175638897093"/>
          <c:y val="0.18192612573302391"/>
          <c:w val="0.12670207583911947"/>
          <c:h val="0.15897935302167854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0.1169</cdr:x>
      <cdr:y>0.13098</cdr:y>
    </cdr:from>
    <cdr:to>
      <cdr:x>0.36451</cdr:x>
      <cdr:y>0.16247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78" y="990600"/>
          <a:ext cx="221933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180 km diameter crater rim - expect 650 m thick ejecta here.</a:t>
          </a:r>
        </a:p>
      </cdr:txBody>
    </cdr:sp>
  </cdr:relSizeAnchor>
  <cdr:relSizeAnchor xmlns:cdr="http://schemas.openxmlformats.org/drawingml/2006/chartDrawing">
    <cdr:from>
      <cdr:x>0.0882</cdr:x>
      <cdr:y>0.14761</cdr:y>
    </cdr:from>
    <cdr:to>
      <cdr:x>0.12327</cdr:x>
      <cdr:y>0.15365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H="1">
          <a:off x="790545" y="1116337"/>
          <a:ext cx="314355" cy="45719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0.16578</cdr:x>
      <cdr:y>0.22922</cdr:y>
    </cdr:from>
    <cdr:to>
      <cdr:x>0.73858</cdr:x>
      <cdr:y>0.26071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85890" y="1733551"/>
          <a:ext cx="5134022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Expect thickness to be </a:t>
          </a:r>
          <a:r>
            <a:rPr lang="en-US" sz="1200" b="1" baseline="0" dirty="0"/>
            <a:t> 40 m or less at two crater radii or 180 km from rim.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0.11667</cdr:x>
      <cdr:y>0.24685</cdr:y>
    </cdr:from>
    <cdr:to>
      <cdr:x>0.16047</cdr:x>
      <cdr:y>0.27586</cdr:y>
    </cdr:to>
    <cdr:sp macro="" textlink="">
      <cdr:nvSpPr>
        <cdr:cNvPr id="9" name="Straight Arrow Connector 8"/>
        <cdr:cNvSpPr/>
      </cdr:nvSpPr>
      <cdr:spPr>
        <a:xfrm xmlns:a="http://schemas.openxmlformats.org/drawingml/2006/main" flipH="1">
          <a:off x="1066800" y="1636467"/>
          <a:ext cx="400538" cy="192333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0.19129</cdr:x>
      <cdr:y>0.21788</cdr:y>
    </cdr:from>
    <cdr:to>
      <cdr:x>0.65569</cdr:x>
      <cdr:y>0.2733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14500" y="1647825"/>
          <a:ext cx="416242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0.14984</cdr:x>
      <cdr:y>0.18262</cdr:y>
    </cdr:from>
    <cdr:to>
      <cdr:x>0.74283</cdr:x>
      <cdr:y>0.21788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343020" y="1381125"/>
          <a:ext cx="531498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Expect </a:t>
          </a:r>
          <a:r>
            <a:rPr lang="en-US" sz="1200" b="1" dirty="0" err="1"/>
            <a:t>ejecta</a:t>
          </a:r>
          <a:r>
            <a:rPr lang="en-US" sz="1200" b="1" baseline="0" dirty="0"/>
            <a:t> thickness to be ~100 m or less at one crater radius or 90 km from rim.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</cdr:x>
      <cdr:y>0.19522</cdr:y>
    </cdr:from>
    <cdr:to>
      <cdr:x>0.14878</cdr:x>
      <cdr:y>0.21839</cdr:y>
    </cdr:to>
    <cdr:sp macro="" textlink="">
      <cdr:nvSpPr>
        <cdr:cNvPr id="14" name="Straight Arrow Connector 13"/>
        <cdr:cNvSpPr/>
      </cdr:nvSpPr>
      <cdr:spPr>
        <a:xfrm xmlns:a="http://schemas.openxmlformats.org/drawingml/2006/main" flipH="1">
          <a:off x="914400" y="1294191"/>
          <a:ext cx="446044" cy="153609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0.5813</cdr:x>
      <cdr:y>0.35516</cdr:y>
    </cdr:from>
    <cdr:to>
      <cdr:x>0.73858</cdr:x>
      <cdr:y>0.48276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315407" y="2354498"/>
          <a:ext cx="1438169" cy="84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Raton Basin, Colorado</a:t>
          </a:r>
        </a:p>
        <a:p xmlns:a="http://schemas.openxmlformats.org/drawingml/2006/main">
          <a:pPr algn="ctr"/>
          <a:r>
            <a:rPr lang="en-US" sz="1100" dirty="0"/>
            <a:t>green </a:t>
          </a:r>
          <a:r>
            <a:rPr lang="en-US" sz="1100" dirty="0" smtClean="0"/>
            <a:t>17 </a:t>
          </a:r>
          <a:r>
            <a:rPr lang="en-US" sz="1100" dirty="0"/>
            <a:t>cm</a:t>
          </a:r>
        </a:p>
        <a:p xmlns:a="http://schemas.openxmlformats.org/drawingml/2006/main">
          <a:pPr algn="ctr"/>
          <a:r>
            <a:rPr lang="en-US" sz="1100" dirty="0"/>
            <a:t>blue</a:t>
          </a:r>
          <a:r>
            <a:rPr lang="en-US" sz="1100" baseline="0" dirty="0"/>
            <a:t> 3 cm</a:t>
          </a:r>
        </a:p>
        <a:p xmlns:a="http://schemas.openxmlformats.org/drawingml/2006/main">
          <a:pPr algn="ctr"/>
          <a:r>
            <a:rPr lang="en-US" sz="1100" baseline="0" dirty="0"/>
            <a:t>red </a:t>
          </a:r>
          <a:r>
            <a:rPr lang="en-US" sz="1100" baseline="0" dirty="0" smtClean="0"/>
            <a:t>5 </a:t>
          </a:r>
          <a:r>
            <a:rPr lang="en-US" sz="1100" baseline="0" dirty="0"/>
            <a:t>mm</a:t>
          </a:r>
        </a:p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0.55898</cdr:x>
      <cdr:y>0.44332</cdr:y>
    </cdr:from>
    <cdr:to>
      <cdr:x>0.58767</cdr:x>
      <cdr:y>0.52518</cdr:y>
    </cdr:to>
    <cdr:sp macro="" textlink="">
      <cdr:nvSpPr>
        <cdr:cNvPr id="17" name="Straight Arrow Connector 16"/>
        <cdr:cNvSpPr/>
      </cdr:nvSpPr>
      <cdr:spPr>
        <a:xfrm xmlns:a="http://schemas.openxmlformats.org/drawingml/2006/main" flipH="1">
          <a:off x="5010142" y="3352796"/>
          <a:ext cx="257150" cy="619095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</cdr:x>
      <cdr:y>0.31034</cdr:y>
    </cdr:from>
    <cdr:to>
      <cdr:x>0.35</cdr:x>
      <cdr:y>0.35632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20574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</cdr:x>
      <cdr:y>0.28736</cdr:y>
    </cdr:from>
    <cdr:to>
      <cdr:x>0.66667</cdr:x>
      <cdr:y>0.33333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00" y="1905000"/>
          <a:ext cx="3810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Expect thickness of ~15 m or less at 500 km from </a:t>
          </a:r>
          <a:r>
            <a:rPr lang="en-US" sz="1100" dirty="0" err="1" smtClean="0"/>
            <a:t>Chicxulub</a:t>
          </a:r>
          <a:r>
            <a:rPr lang="en-US" sz="1100" dirty="0" smtClean="0"/>
            <a:t> center.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0.15833</cdr:x>
      <cdr:y>0.29885</cdr:y>
    </cdr:from>
    <cdr:to>
      <cdr:x>0.20213</cdr:x>
      <cdr:y>0.32786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flipH="1">
          <a:off x="1447800" y="1981200"/>
          <a:ext cx="400508" cy="192319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541F-8D17-430A-BDA8-0BD7B359E60A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6D3A-91AA-449E-AB23-ACCFF0A4C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C6D3A-91AA-449E-AB23-ACCFF0A4C8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34E8-5781-49B5-8CB4-527C13DF88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1C42-2F47-4D65-9E8A-5B46D4B2F7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"/>
            <a:ext cx="7924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Empirical </a:t>
            </a:r>
            <a:r>
              <a:rPr lang="en-US" sz="2800" b="1" dirty="0" err="1" smtClean="0"/>
              <a:t>ejecta</a:t>
            </a:r>
            <a:r>
              <a:rPr lang="en-US" sz="2800" b="1" dirty="0" smtClean="0"/>
              <a:t> thickness laws for impact craters:</a:t>
            </a:r>
          </a:p>
          <a:p>
            <a:endParaRPr lang="en-US" dirty="0" smtClean="0"/>
          </a:p>
          <a:p>
            <a:r>
              <a:rPr lang="en-US" dirty="0" err="1" smtClean="0"/>
              <a:t>McGetchin</a:t>
            </a:r>
            <a:r>
              <a:rPr lang="en-US" dirty="0" smtClean="0"/>
              <a:t>, Settle &amp; Head EPSL 20 (1973) </a:t>
            </a:r>
            <a:r>
              <a:rPr lang="en-US" sz="1600" b="1" dirty="0" smtClean="0"/>
              <a:t>RADIAL THICKNESS VARIATION IN IMPACT CRATER EJECTA:</a:t>
            </a:r>
          </a:p>
          <a:p>
            <a:r>
              <a:rPr lang="fr-FR" sz="1600" b="1" dirty="0" smtClean="0"/>
              <a:t>IMPLICATIONS FOR LUNAR BASIN DEPOSITS</a:t>
            </a:r>
          </a:p>
          <a:p>
            <a:endParaRPr lang="fr-FR" sz="1600" b="1" dirty="0" smtClean="0"/>
          </a:p>
          <a:p>
            <a:r>
              <a:rPr lang="pt-BR" sz="2000" b="1" dirty="0" smtClean="0"/>
              <a:t>t = 0.14R</a:t>
            </a:r>
            <a:r>
              <a:rPr lang="pt-BR" sz="2000" b="1" baseline="30000" dirty="0" smtClean="0"/>
              <a:t>0.74</a:t>
            </a:r>
            <a:r>
              <a:rPr lang="pt-BR" sz="2000" b="1" dirty="0" smtClean="0"/>
              <a:t> </a:t>
            </a:r>
            <a:r>
              <a:rPr lang="pt-BR" sz="2000" b="1" i="1" dirty="0" smtClean="0"/>
              <a:t>(r/R)</a:t>
            </a:r>
            <a:r>
              <a:rPr lang="pt-BR" sz="2000" b="1" i="1" baseline="30000" dirty="0" smtClean="0"/>
              <a:t>-3.0</a:t>
            </a:r>
            <a:r>
              <a:rPr lang="pt-BR" sz="2000" b="1" i="1" dirty="0" smtClean="0"/>
              <a:t>          </a:t>
            </a:r>
            <a:r>
              <a:rPr lang="pt-B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used here.  McGetchin takes R to be 			              final crater radius, not “transient crater radius” 		              as erroneously indicated by Melosh.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dirty="0" smtClean="0"/>
              <a:t>Pike EPSL 23 (1974) </a:t>
            </a:r>
            <a:r>
              <a:rPr lang="en-US" sz="1600" b="1" dirty="0" smtClean="0"/>
              <a:t>EJECTA FROM LARGE CRATERS ON THE MOON: COMMENTS ON THE GEOMETRIC MODEL OF </a:t>
            </a:r>
            <a:r>
              <a:rPr lang="en-US" sz="1600" b="1" dirty="0" err="1" smtClean="0"/>
              <a:t>McGETCHIN</a:t>
            </a:r>
            <a:r>
              <a:rPr lang="en-US" sz="1600" b="1" dirty="0" smtClean="0"/>
              <a:t> ET AL.</a:t>
            </a:r>
          </a:p>
          <a:p>
            <a:endParaRPr lang="en-US" sz="1600" b="1" dirty="0" smtClean="0"/>
          </a:p>
          <a:p>
            <a:r>
              <a:rPr lang="pt-BR" sz="2000" b="1" dirty="0" smtClean="0"/>
              <a:t>t = 0.033R </a:t>
            </a:r>
            <a:r>
              <a:rPr lang="pt-BR" sz="2000" b="1" i="1" dirty="0" smtClean="0"/>
              <a:t>(r/R)</a:t>
            </a:r>
            <a:r>
              <a:rPr lang="pt-BR" sz="2000" b="1" i="1" baseline="30000" dirty="0" smtClean="0"/>
              <a:t>-3.0</a:t>
            </a:r>
            <a:r>
              <a:rPr lang="pt-BR" sz="2000" b="1" i="1" dirty="0" smtClean="0"/>
              <a:t>       </a:t>
            </a:r>
            <a:r>
              <a:rPr lang="pt-B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Won’t use this anymore now that crater 				radius confusion has been cleared up.</a:t>
            </a:r>
          </a:p>
          <a:p>
            <a:endParaRPr lang="pt-BR" sz="2000" b="1" i="1" dirty="0" smtClean="0"/>
          </a:p>
          <a:p>
            <a:r>
              <a:rPr lang="en-US" dirty="0" smtClean="0"/>
              <a:t>Based on lunar </a:t>
            </a:r>
            <a:r>
              <a:rPr lang="en-US" dirty="0" err="1" smtClean="0"/>
              <a:t>Imbrium</a:t>
            </a:r>
            <a:r>
              <a:rPr lang="en-US" dirty="0" smtClean="0"/>
              <a:t> Basin, Copernicus, plus terrestrial smaller craters and nuclear explosions.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067300" cy="67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457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KT sections in Chiapas area 500 km SW of </a:t>
            </a:r>
            <a:r>
              <a:rPr lang="en-US" dirty="0" err="1" smtClean="0"/>
              <a:t>Chicxulub</a:t>
            </a:r>
            <a:r>
              <a:rPr lang="en-US" dirty="0" smtClean="0"/>
              <a:t> center.  Expect thickness ~15m or less.  Figure 2. from </a:t>
            </a:r>
            <a:r>
              <a:rPr lang="en-US" dirty="0" err="1" smtClean="0"/>
              <a:t>Grajales</a:t>
            </a:r>
            <a:r>
              <a:rPr lang="en-US" dirty="0" smtClean="0"/>
              <a:t>-Nishimura et. al. 2009.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2024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Thickness  51 m                      75 m                          30 m</a:t>
            </a:r>
          </a:p>
          <a:p>
            <a:endParaRPr lang="en-US" dirty="0" smtClean="0"/>
          </a:p>
          <a:p>
            <a:r>
              <a:rPr lang="en-US" dirty="0" smtClean="0"/>
              <a:t>Distance    ~500 km                ~600 km                    ~600 km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246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thickness of Chiapas KT sections.</a:t>
            </a:r>
          </a:p>
          <a:p>
            <a:r>
              <a:rPr lang="en-US" dirty="0" err="1" smtClean="0"/>
              <a:t>Grajales</a:t>
            </a:r>
            <a:r>
              <a:rPr lang="en-US" dirty="0" smtClean="0"/>
              <a:t>-Nishimura et. al. Figure 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297" t="5634" r="7297" b="6761"/>
          <a:stretch>
            <a:fillRect/>
          </a:stretch>
        </p:blipFill>
        <p:spPr bwMode="auto">
          <a:xfrm>
            <a:off x="204269" y="370696"/>
            <a:ext cx="8788511" cy="648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Point Star 2"/>
          <p:cNvSpPr/>
          <p:nvPr/>
        </p:nvSpPr>
        <p:spPr>
          <a:xfrm>
            <a:off x="1828800" y="45720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638800"/>
            <a:ext cx="72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Thickness of Chiapas sections is better explained by the doublet hypothesis.</a:t>
            </a:r>
          </a:p>
          <a:p>
            <a:r>
              <a:rPr lang="en-US" dirty="0" smtClean="0"/>
              <a:t>Here the thickness is contoured for a </a:t>
            </a:r>
            <a:r>
              <a:rPr lang="en-US" dirty="0" err="1" smtClean="0"/>
              <a:t>McGetchin</a:t>
            </a:r>
            <a:r>
              <a:rPr lang="en-US" dirty="0" smtClean="0"/>
              <a:t> exponent of -3.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 Unicode MS" pitchFamily="34" charset="-128"/>
              </a:rPr>
              <a:t>Possible Yucatan </a:t>
            </a:r>
            <a:r>
              <a:rPr lang="en-US" sz="1600" b="1" dirty="0" err="1" smtClean="0">
                <a:latin typeface="Arial Unicode MS" pitchFamily="34" charset="-128"/>
              </a:rPr>
              <a:t>ejecta</a:t>
            </a:r>
            <a:r>
              <a:rPr lang="en-US" sz="1600" b="1" dirty="0" smtClean="0">
                <a:latin typeface="Arial Unicode MS" pitchFamily="34" charset="-128"/>
              </a:rPr>
              <a:t> thickness complications: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FF0000"/>
              </a:solidFill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latin typeface="Arial Unicode MS" pitchFamily="34" charset="-128"/>
              </a:rPr>
              <a:t>Are PEMEX wells biased towards channel deposits where transport has occurred?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According to PEMEX consultant friend, petroleum reservoirs on the Yucatan peninsula are in upper Cretaceous rocks.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err="1" smtClean="0">
                <a:latin typeface="Arial Unicode MS" pitchFamily="34" charset="-128"/>
              </a:rPr>
              <a:t>Ejecta</a:t>
            </a:r>
            <a:r>
              <a:rPr lang="en-US" sz="1600" dirty="0" smtClean="0">
                <a:latin typeface="Arial Unicode MS" pitchFamily="34" charset="-128"/>
              </a:rPr>
              <a:t> rays?  Asymmetry in </a:t>
            </a:r>
            <a:r>
              <a:rPr lang="en-US" sz="1600" dirty="0" err="1" smtClean="0">
                <a:latin typeface="Arial Unicode MS" pitchFamily="34" charset="-128"/>
              </a:rPr>
              <a:t>ejecta</a:t>
            </a:r>
            <a:r>
              <a:rPr lang="en-US" sz="1600" dirty="0" smtClean="0">
                <a:latin typeface="Arial Unicode MS" pitchFamily="34" charset="-128"/>
              </a:rPr>
              <a:t> blanket thickness due to low angle impact?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latin typeface="Arial Unicode MS" pitchFamily="34" charset="-128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latin typeface="Arial Unicode MS" pitchFamily="34" charset="-128"/>
              </a:rPr>
              <a:t>Reworking due to Yucatan platform being submerged, hence affected by impact tsunamis?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The Yucatan peninsula was submerged in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Maestrichtian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time by several tens of meters of seawater.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latin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latin typeface="Arial Unicode MS" pitchFamily="34" charset="-128"/>
              </a:rPr>
              <a:t>Compositional gradients in the </a:t>
            </a:r>
            <a:r>
              <a:rPr lang="en-US" sz="1600" dirty="0" err="1" smtClean="0">
                <a:latin typeface="Arial Unicode MS" pitchFamily="34" charset="-128"/>
              </a:rPr>
              <a:t>ejecta</a:t>
            </a:r>
            <a:r>
              <a:rPr lang="en-US" sz="1600" dirty="0" smtClean="0">
                <a:latin typeface="Arial Unicode MS" pitchFamily="34" charset="-128"/>
              </a:rPr>
              <a:t>? 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Ultramafic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mantle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ejecta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may weather or dissolve in less than a million years. 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Silicic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crustal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ejecta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will stay around for a long time.  </a:t>
            </a:r>
            <a:r>
              <a:rPr lang="en-US" sz="1400" dirty="0" smtClean="0">
                <a:latin typeface="Arial Unicode MS" pitchFamily="34" charset="-128"/>
              </a:rPr>
              <a:t>What is the volume change associated with olivine weathering to </a:t>
            </a:r>
            <a:r>
              <a:rPr lang="en-US" sz="1400" dirty="0" err="1" smtClean="0">
                <a:latin typeface="Arial Unicode MS" pitchFamily="34" charset="-128"/>
              </a:rPr>
              <a:t>smectite</a:t>
            </a:r>
            <a:r>
              <a:rPr lang="en-US" sz="1400" dirty="0" smtClean="0">
                <a:latin typeface="Arial Unicode MS" pitchFamily="34" charset="-128"/>
              </a:rPr>
              <a:t>?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latin typeface="Arial Unicode MS" pitchFamily="34" charset="-128"/>
              </a:rPr>
              <a:t>Erosion?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Original thickness (now 16 m) of Albion formation in Albion Island, Belize is unknown due to erosion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.  UNAM 6 and 7 holes give minimum KT section thicknesses according to Jaime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Urrutia-Fucugauchi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.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latin typeface="Arial Unicode MS" pitchFamily="34" charset="-128"/>
              </a:rPr>
              <a:t>Does KT breccia have seismic origin rather than impact </a:t>
            </a:r>
            <a:r>
              <a:rPr lang="en-US" sz="1600" dirty="0" err="1" smtClean="0">
                <a:latin typeface="Arial Unicode MS" pitchFamily="34" charset="-128"/>
              </a:rPr>
              <a:t>ejecta</a:t>
            </a:r>
            <a:r>
              <a:rPr lang="en-US" sz="1600" dirty="0" smtClean="0">
                <a:latin typeface="Arial Unicode MS" pitchFamily="34" charset="-128"/>
              </a:rPr>
              <a:t> origin?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strike="sngStrike" dirty="0" smtClean="0">
                <a:latin typeface="Arial Unicode MS" pitchFamily="34" charset="-128"/>
              </a:rPr>
              <a:t>Sensitivity to assumed transient crater radius?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No longer a problem since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McGetchin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clearly meant to use final crater radius in his formula. 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Melosh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needs to make a correction in his book.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 smtClean="0">
              <a:latin typeface="Arial Unicode MS" pitchFamily="34" charset="-128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latin typeface="Arial Unicode MS" pitchFamily="34" charset="-128"/>
              </a:rPr>
              <a:t>Lack of consensus on first term and exponent used in the power law?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Pike’s modification of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McGetchin’s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 formula implies greater thickness at the 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85" t="6906" r="1843" b="4604"/>
          <a:stretch>
            <a:fillRect/>
          </a:stretch>
        </p:blipFill>
        <p:spPr bwMode="auto">
          <a:xfrm>
            <a:off x="228600" y="1676400"/>
            <a:ext cx="869814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Chicxulub</a:t>
            </a:r>
            <a:r>
              <a:rPr lang="en-US" dirty="0" smtClean="0"/>
              <a:t> </a:t>
            </a:r>
            <a:r>
              <a:rPr lang="en-US" dirty="0" err="1" smtClean="0"/>
              <a:t>ejecta</a:t>
            </a:r>
            <a:r>
              <a:rPr lang="en-US" dirty="0" smtClean="0"/>
              <a:t> thickness with distance from crater center from:</a:t>
            </a:r>
          </a:p>
          <a:p>
            <a:r>
              <a:rPr lang="en-US" b="1" dirty="0" smtClean="0"/>
              <a:t>Vickery, </a:t>
            </a:r>
            <a:r>
              <a:rPr lang="en-US" b="1" dirty="0" err="1" smtClean="0"/>
              <a:t>Kring</a:t>
            </a:r>
            <a:r>
              <a:rPr lang="en-US" b="1" dirty="0" smtClean="0"/>
              <a:t>, </a:t>
            </a:r>
            <a:r>
              <a:rPr lang="en-US" b="1" dirty="0" err="1" smtClean="0"/>
              <a:t>Melosh</a:t>
            </a:r>
            <a:r>
              <a:rPr lang="en-US" b="1" dirty="0" smtClean="0"/>
              <a:t> (1992) LPSC XXIII p1473 and also in</a:t>
            </a:r>
          </a:p>
          <a:p>
            <a:r>
              <a:rPr lang="en-US" b="1" dirty="0" err="1" smtClean="0"/>
              <a:t>Kring</a:t>
            </a:r>
            <a:r>
              <a:rPr lang="en-US" b="1" dirty="0" smtClean="0"/>
              <a:t> (1995) JGR, </a:t>
            </a:r>
            <a:r>
              <a:rPr lang="en-US" b="1" dirty="0" err="1" smtClean="0"/>
              <a:t>Vol</a:t>
            </a:r>
            <a:r>
              <a:rPr lang="en-US" b="1" dirty="0" smtClean="0"/>
              <a:t> 100, no. E8, p16979  </a:t>
            </a:r>
            <a:r>
              <a:rPr lang="en-US" dirty="0" smtClean="0"/>
              <a:t>-  neither paper addresses Yucatan Peninsula</a:t>
            </a:r>
          </a:p>
          <a:p>
            <a:endParaRPr lang="en-US" dirty="0" smtClean="0"/>
          </a:p>
          <a:p>
            <a:r>
              <a:rPr lang="en-US" dirty="0" smtClean="0"/>
              <a:t>First paper claims to use </a:t>
            </a:r>
            <a:r>
              <a:rPr lang="en-US" dirty="0" err="1" smtClean="0"/>
              <a:t>McGetchin</a:t>
            </a:r>
            <a:r>
              <a:rPr lang="en-US" dirty="0" smtClean="0"/>
              <a:t> formula with transient crater radius of 60 km while second paper claims to use </a:t>
            </a:r>
            <a:r>
              <a:rPr lang="en-US" dirty="0" err="1" smtClean="0"/>
              <a:t>McGetchin</a:t>
            </a:r>
            <a:r>
              <a:rPr lang="en-US" dirty="0" smtClean="0"/>
              <a:t> formula with final crater radius of 90 km.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38519" b="11852"/>
          <a:stretch>
            <a:fillRect/>
          </a:stretch>
        </p:blipFill>
        <p:spPr bwMode="auto">
          <a:xfrm>
            <a:off x="4038600" y="3251814"/>
            <a:ext cx="4419600" cy="76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11398956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7239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 Questions:</a:t>
            </a:r>
          </a:p>
          <a:p>
            <a:r>
              <a:rPr lang="en-US" sz="2000" b="1" dirty="0" smtClean="0"/>
              <a:t>1) </a:t>
            </a:r>
            <a:r>
              <a:rPr lang="en-US" sz="2000" b="1" dirty="0" err="1" smtClean="0"/>
              <a:t>Assumming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Chicxulub</a:t>
            </a:r>
            <a:r>
              <a:rPr lang="en-US" sz="2000" b="1" dirty="0" smtClean="0"/>
              <a:t> crater is the only large KT boundary impact crater, h</a:t>
            </a:r>
            <a:r>
              <a:rPr lang="en-US" sz="2000" b="1" dirty="0" smtClean="0"/>
              <a:t>ow does </a:t>
            </a:r>
            <a:r>
              <a:rPr lang="en-US" sz="2000" b="1" dirty="0" smtClean="0"/>
              <a:t>breccia thickness on the Yucatan peninsula compare with expected power law decay with </a:t>
            </a:r>
            <a:r>
              <a:rPr lang="en-US" sz="2000" b="1" dirty="0" smtClean="0"/>
              <a:t>distance?</a:t>
            </a:r>
          </a:p>
          <a:p>
            <a:r>
              <a:rPr lang="en-US" sz="2000" b="1" dirty="0" smtClean="0"/>
              <a:t>  </a:t>
            </a:r>
          </a:p>
          <a:p>
            <a:r>
              <a:rPr lang="en-US" b="1" dirty="0" smtClean="0"/>
              <a:t>Apparently </a:t>
            </a:r>
            <a:r>
              <a:rPr lang="en-US" b="1" dirty="0" smtClean="0"/>
              <a:t>not very well:   </a:t>
            </a:r>
            <a:r>
              <a:rPr lang="en-US" b="1" dirty="0" smtClean="0">
                <a:solidFill>
                  <a:srgbClr val="C00000"/>
                </a:solidFill>
              </a:rPr>
              <a:t>Yucatan PEMEX well sections show </a:t>
            </a:r>
            <a:r>
              <a:rPr lang="en-US" b="1" dirty="0" smtClean="0">
                <a:solidFill>
                  <a:srgbClr val="C00000"/>
                </a:solidFill>
              </a:rPr>
              <a:t>KT boundary </a:t>
            </a:r>
            <a:r>
              <a:rPr lang="en-US" b="1" dirty="0" smtClean="0">
                <a:solidFill>
                  <a:srgbClr val="C00000"/>
                </a:solidFill>
              </a:rPr>
              <a:t>breccia thickness apparently </a:t>
            </a:r>
            <a:r>
              <a:rPr lang="en-US" b="1" dirty="0" smtClean="0">
                <a:solidFill>
                  <a:srgbClr val="C00000"/>
                </a:solidFill>
              </a:rPr>
              <a:t>does not decrease </a:t>
            </a:r>
            <a:r>
              <a:rPr lang="en-US" b="1" dirty="0" smtClean="0">
                <a:solidFill>
                  <a:srgbClr val="C00000"/>
                </a:solidFill>
              </a:rPr>
              <a:t>with distance </a:t>
            </a:r>
            <a:r>
              <a:rPr lang="en-US" b="1" dirty="0" smtClean="0">
                <a:solidFill>
                  <a:srgbClr val="C00000"/>
                </a:solidFill>
              </a:rPr>
              <a:t>east </a:t>
            </a:r>
            <a:r>
              <a:rPr lang="en-US" b="1" dirty="0" smtClean="0">
                <a:solidFill>
                  <a:srgbClr val="C00000"/>
                </a:solidFill>
              </a:rPr>
              <a:t>and </a:t>
            </a:r>
            <a:r>
              <a:rPr lang="en-US" b="1" dirty="0" err="1" smtClean="0">
                <a:solidFill>
                  <a:srgbClr val="C00000"/>
                </a:solidFill>
              </a:rPr>
              <a:t>southease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of </a:t>
            </a: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 err="1" smtClean="0">
                <a:solidFill>
                  <a:srgbClr val="C00000"/>
                </a:solidFill>
              </a:rPr>
              <a:t>Chicxulub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rim.  </a:t>
            </a:r>
            <a:r>
              <a:rPr lang="en-US" b="1" dirty="0" smtClean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breccia layers approximately one crater radius from the rim are much thicker (400-500 m) than predicted (100 m or less).</a:t>
            </a:r>
          </a:p>
          <a:p>
            <a:endParaRPr lang="en-US" b="1" dirty="0" smtClean="0"/>
          </a:p>
          <a:p>
            <a:r>
              <a:rPr lang="en-US" sz="2000" b="1" dirty="0" smtClean="0"/>
              <a:t>2) What </a:t>
            </a:r>
            <a:r>
              <a:rPr lang="en-US" sz="2000" b="1" dirty="0" err="1" smtClean="0"/>
              <a:t>ejecta</a:t>
            </a:r>
            <a:r>
              <a:rPr lang="en-US" sz="2000" b="1" dirty="0" smtClean="0"/>
              <a:t> thicknesses are </a:t>
            </a:r>
            <a:r>
              <a:rPr lang="en-US" sz="2000" b="1" dirty="0" smtClean="0"/>
              <a:t>expected for </a:t>
            </a:r>
            <a:r>
              <a:rPr lang="en-US" sz="2000" b="1" dirty="0" smtClean="0"/>
              <a:t>a hypothetical proximal </a:t>
            </a:r>
            <a:r>
              <a:rPr lang="en-US" sz="2000" b="1" dirty="0" smtClean="0"/>
              <a:t>doublet </a:t>
            </a:r>
            <a:r>
              <a:rPr lang="en-US" sz="2000" b="1" dirty="0" smtClean="0"/>
              <a:t>consisting of a</a:t>
            </a:r>
            <a:r>
              <a:rPr lang="en-US" sz="2000" b="1" dirty="0" smtClean="0"/>
              <a:t> </a:t>
            </a:r>
            <a:r>
              <a:rPr lang="en-US" sz="2000" b="1" dirty="0" smtClean="0"/>
              <a:t>200 km </a:t>
            </a:r>
            <a:r>
              <a:rPr lang="en-US" sz="2000" b="1" dirty="0" err="1" smtClean="0"/>
              <a:t>Chicxulub</a:t>
            </a:r>
            <a:r>
              <a:rPr lang="en-US" sz="2000" b="1" dirty="0" smtClean="0"/>
              <a:t> crater and </a:t>
            </a:r>
            <a:r>
              <a:rPr lang="en-US" sz="2000" b="1" dirty="0" smtClean="0"/>
              <a:t>600 km </a:t>
            </a:r>
            <a:r>
              <a:rPr lang="en-US" sz="2000" b="1" dirty="0" smtClean="0"/>
              <a:t>Greater Antilles crater whose </a:t>
            </a:r>
            <a:r>
              <a:rPr lang="en-US" sz="2000" b="1" dirty="0" smtClean="0"/>
              <a:t>centers are separated by </a:t>
            </a:r>
            <a:r>
              <a:rPr lang="en-US" sz="2000" b="1" dirty="0" smtClean="0"/>
              <a:t>~700 </a:t>
            </a:r>
            <a:r>
              <a:rPr lang="en-US" sz="2000" b="1" dirty="0" smtClean="0"/>
              <a:t>km?</a:t>
            </a:r>
          </a:p>
          <a:p>
            <a:endParaRPr lang="en-US" dirty="0" smtClean="0"/>
          </a:p>
          <a:p>
            <a:r>
              <a:rPr lang="en-US" dirty="0" smtClean="0"/>
              <a:t>PEMEX drill hole data and figures taken from Ward, Keller, </a:t>
            </a:r>
            <a:r>
              <a:rPr lang="en-US" dirty="0" err="1" smtClean="0"/>
              <a:t>Stinnesbeck</a:t>
            </a:r>
            <a:r>
              <a:rPr lang="en-US" dirty="0" smtClean="0"/>
              <a:t> and </a:t>
            </a:r>
            <a:r>
              <a:rPr lang="en-US" dirty="0" err="1" smtClean="0"/>
              <a:t>Adatte</a:t>
            </a:r>
            <a:r>
              <a:rPr lang="en-US" dirty="0" smtClean="0"/>
              <a:t>. Geology v. 23 no. 10, 1996 “</a:t>
            </a:r>
            <a:r>
              <a:rPr lang="en-US" b="1" dirty="0" smtClean="0"/>
              <a:t>Yucatán subsurface </a:t>
            </a:r>
            <a:r>
              <a:rPr lang="en-US" b="1" dirty="0" err="1" smtClean="0"/>
              <a:t>stratigraphy</a:t>
            </a:r>
            <a:r>
              <a:rPr lang="en-US" b="1" dirty="0" smtClean="0"/>
              <a:t>: Implications and constraints for the </a:t>
            </a:r>
            <a:r>
              <a:rPr lang="en-US" b="1" dirty="0" err="1" smtClean="0"/>
              <a:t>Chicxulub</a:t>
            </a:r>
            <a:r>
              <a:rPr lang="en-US" b="1" dirty="0" smtClean="0"/>
              <a:t> impact”</a:t>
            </a:r>
          </a:p>
          <a:p>
            <a:endParaRPr lang="en-US" b="1" dirty="0" smtClean="0"/>
          </a:p>
          <a:p>
            <a:r>
              <a:rPr lang="en-US" dirty="0" smtClean="0"/>
              <a:t>UNAM drill hole data and figures taken from </a:t>
            </a:r>
            <a:r>
              <a:rPr lang="en-US" dirty="0" err="1" smtClean="0"/>
              <a:t>Urrutia-Fucugauchi</a:t>
            </a:r>
            <a:r>
              <a:rPr lang="en-US" dirty="0" smtClean="0"/>
              <a:t>, Marin, and Trejo-Garcia. Geophysical Research Letters, v. 23 no. 13, 1996 </a:t>
            </a:r>
            <a:r>
              <a:rPr lang="en-US" b="1" dirty="0" smtClean="0"/>
              <a:t>“UNAM Scientific drilling program of </a:t>
            </a:r>
            <a:r>
              <a:rPr lang="en-US" b="1" dirty="0" err="1" smtClean="0"/>
              <a:t>Chicxulub</a:t>
            </a:r>
            <a:r>
              <a:rPr lang="en-US" b="1" dirty="0" smtClean="0"/>
              <a:t> impact structure</a:t>
            </a:r>
            <a:r>
              <a:rPr lang="en-US" b="1" dirty="0" smtClean="0"/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173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Ward et al. 1996</a:t>
            </a:r>
          </a:p>
          <a:p>
            <a:r>
              <a:rPr lang="en-US" dirty="0" smtClean="0"/>
              <a:t>PEMEX wells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461993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76200"/>
            <a:ext cx="2503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Urrutia-Fucugauchi</a:t>
            </a:r>
            <a:r>
              <a:rPr lang="en-US" dirty="0" smtClean="0"/>
              <a:t> 1996</a:t>
            </a:r>
          </a:p>
          <a:p>
            <a:r>
              <a:rPr lang="en-US" dirty="0" smtClean="0"/>
              <a:t>UNAM wells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0"/>
            <a:ext cx="5486401" cy="66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609600"/>
            <a:ext cx="180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Ward et. al.</a:t>
            </a:r>
          </a:p>
          <a:p>
            <a:r>
              <a:rPr lang="en-US" dirty="0" smtClean="0"/>
              <a:t>1996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846" y="152400"/>
            <a:ext cx="33954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5181600" cy="456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4800600"/>
            <a:ext cx="579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1. (a) Schematic map of the </a:t>
            </a:r>
            <a:r>
              <a:rPr lang="en-US" b="1" dirty="0" err="1" smtClean="0"/>
              <a:t>Chicxulub</a:t>
            </a:r>
            <a:r>
              <a:rPr lang="en-US" b="1" dirty="0" smtClean="0"/>
              <a:t> impact structure, Yucatan peninsula Mexico [</a:t>
            </a:r>
            <a:r>
              <a:rPr lang="en-US" b="1" dirty="0" err="1" smtClean="0"/>
              <a:t>Sharpton</a:t>
            </a:r>
            <a:r>
              <a:rPr lang="en-US" b="1" dirty="0" smtClean="0"/>
              <a:t> e t al., 1993] showing the concentric ring pattern derived from gravity anomaly interpretation and location of exploratory boreholes UNAM and PEMEX boreholes are marked by o and o, respectively. Schematic </a:t>
            </a:r>
            <a:r>
              <a:rPr lang="en-US" b="1" dirty="0" err="1" smtClean="0"/>
              <a:t>lithological</a:t>
            </a:r>
            <a:r>
              <a:rPr lang="en-US" b="1" dirty="0" smtClean="0"/>
              <a:t> columns for (b) UNAM-6 and (c) UNAM-7 boreholes.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609600"/>
            <a:ext cx="7650548" cy="550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Yucatan Basin bathymetry with Muller age </a:t>
            </a:r>
            <a:r>
              <a:rPr lang="en-US" sz="2000" b="1" dirty="0" smtClean="0"/>
              <a:t>data (Google Earth).</a:t>
            </a:r>
            <a:endParaRPr lang="en-US" sz="2000" b="1" dirty="0"/>
          </a:p>
        </p:txBody>
      </p:sp>
      <p:sp>
        <p:nvSpPr>
          <p:cNvPr id="5" name="Donut 4"/>
          <p:cNvSpPr/>
          <p:nvPr/>
        </p:nvSpPr>
        <p:spPr>
          <a:xfrm>
            <a:off x="1752600" y="2667000"/>
            <a:ext cx="304800" cy="304800"/>
          </a:xfrm>
          <a:prstGeom prst="don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24840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separation distance between </a:t>
            </a:r>
            <a:r>
              <a:rPr lang="en-US" dirty="0" err="1" smtClean="0"/>
              <a:t>Chicxulub</a:t>
            </a:r>
            <a:r>
              <a:rPr lang="en-US" dirty="0" smtClean="0"/>
              <a:t> and hypothetical Antilles crater centers to be ~700 km.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51" t="10945" r="5854" b="4691"/>
          <a:stretch>
            <a:fillRect/>
          </a:stretch>
        </p:blipFill>
        <p:spPr bwMode="auto">
          <a:xfrm>
            <a:off x="152400" y="1295400"/>
            <a:ext cx="8991600" cy="48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Antilles crater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26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Chicxulub</a:t>
            </a:r>
            <a:r>
              <a:rPr lang="en-US" dirty="0" smtClean="0"/>
              <a:t> crater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924800" y="4648200"/>
            <a:ext cx="4084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953000" y="4648200"/>
            <a:ext cx="4084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403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rim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1024128" y="5120640"/>
            <a:ext cx="304800" cy="533400"/>
          </a:xfrm>
          <a:prstGeom prst="downArrow">
            <a:avLst/>
          </a:prstGeom>
          <a:solidFill>
            <a:schemeClr val="accent3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05000" y="5105400"/>
            <a:ext cx="304800" cy="533400"/>
          </a:xfrm>
          <a:prstGeom prst="downArrow">
            <a:avLst/>
          </a:prstGeom>
          <a:solidFill>
            <a:schemeClr val="accent3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51816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center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 indicates predicted </a:t>
            </a:r>
            <a:r>
              <a:rPr lang="en-US" dirty="0" err="1" smtClean="0"/>
              <a:t>ejecta</a:t>
            </a:r>
            <a:r>
              <a:rPr lang="en-US" dirty="0" smtClean="0"/>
              <a:t> thickness for impact craters 180 km and 600 km in diameter (90 and 300 km in radius) whose centers are separated by 700 km using power law </a:t>
            </a:r>
            <a:r>
              <a:rPr lang="en-US" dirty="0" err="1" smtClean="0"/>
              <a:t>McGetchin</a:t>
            </a:r>
            <a:r>
              <a:rPr lang="en-US" dirty="0" smtClean="0"/>
              <a:t> et al., 1973. T= 0.14R</a:t>
            </a:r>
            <a:r>
              <a:rPr lang="en-US" baseline="30000" dirty="0" smtClean="0"/>
              <a:t>0.74</a:t>
            </a:r>
            <a:r>
              <a:rPr lang="en-US" dirty="0" smtClean="0"/>
              <a:t>, b=3.0 .</a:t>
            </a:r>
          </a:p>
          <a:p>
            <a:r>
              <a:rPr lang="en-US" dirty="0" smtClean="0"/>
              <a:t>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KT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breccia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layer thicknesses for PEMEX drill holes are also plotted as a function of distance from the center of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Chicxulub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816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rim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276600" y="38100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 flipV="1">
            <a:off x="2438400" y="3809999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05000" y="3429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T1    Y5 Y2   Y1   Y4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 flipV="1">
            <a:off x="2895600" y="3810000"/>
            <a:ext cx="76200" cy="76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90800" y="3962400"/>
            <a:ext cx="76200" cy="152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43000" y="1828800"/>
            <a:ext cx="373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PEMEX drill holes outside of </a:t>
            </a:r>
            <a:r>
              <a:rPr lang="en-US" sz="1400" dirty="0" err="1" smtClean="0"/>
              <a:t>Chicxulub</a:t>
            </a:r>
            <a:r>
              <a:rPr lang="en-US" sz="1400" dirty="0" smtClean="0"/>
              <a:t> crater</a:t>
            </a:r>
          </a:p>
          <a:p>
            <a:r>
              <a:rPr lang="en-US" sz="1400" dirty="0" smtClean="0"/>
              <a:t>(assumes KT </a:t>
            </a:r>
            <a:r>
              <a:rPr lang="en-US" sz="1400" dirty="0" err="1" smtClean="0"/>
              <a:t>breccia</a:t>
            </a:r>
            <a:r>
              <a:rPr lang="en-US" sz="1400" dirty="0" smtClean="0"/>
              <a:t> layer is impact </a:t>
            </a:r>
            <a:r>
              <a:rPr lang="en-US" sz="1400" dirty="0" err="1" smtClean="0"/>
              <a:t>ejecta</a:t>
            </a:r>
            <a:r>
              <a:rPr lang="en-US" sz="1400" dirty="0" smtClean="0"/>
              <a:t> layer.)</a:t>
            </a:r>
          </a:p>
          <a:p>
            <a:r>
              <a:rPr lang="en-US" sz="1100" dirty="0" smtClean="0"/>
              <a:t>Vertical bar length indicates uncertainty in layer thickness.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86000" y="4267200"/>
            <a:ext cx="762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33600" y="4419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UNAM 6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endCxn id="25" idx="2"/>
          </p:cNvCxnSpPr>
          <p:nvPr/>
        </p:nvCxnSpPr>
        <p:spPr>
          <a:xfrm rot="16200000" flipV="1">
            <a:off x="2304256" y="4363244"/>
            <a:ext cx="153194" cy="113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H="1" flipV="1">
            <a:off x="2819392" y="4495800"/>
            <a:ext cx="45719" cy="22860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971800" y="4648200"/>
            <a:ext cx="91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UNAM 7</a:t>
            </a:r>
          </a:p>
          <a:p>
            <a:r>
              <a:rPr lang="en-US" sz="1200" dirty="0" smtClean="0"/>
              <a:t>eroded according to </a:t>
            </a:r>
            <a:r>
              <a:rPr lang="en-US" sz="1200" dirty="0" err="1" smtClean="0"/>
              <a:t>Urrutia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V="1">
            <a:off x="2895600" y="4572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43200" y="4114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133600" y="48006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029200" y="19812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At one crater radius from </a:t>
            </a:r>
            <a:r>
              <a:rPr lang="en-US" sz="1200" b="1" dirty="0" err="1" smtClean="0"/>
              <a:t>Chicxulub’s</a:t>
            </a:r>
            <a:r>
              <a:rPr lang="en-US" sz="1200" b="1" dirty="0" smtClean="0"/>
              <a:t> rim, expect by far the most </a:t>
            </a:r>
            <a:r>
              <a:rPr lang="en-US" sz="1200" b="1" dirty="0" err="1" smtClean="0"/>
              <a:t>ejecta</a:t>
            </a:r>
            <a:r>
              <a:rPr lang="en-US" sz="1200" b="1" dirty="0" smtClean="0"/>
              <a:t> to be contributed by the hypothetical 600 km crater, </a:t>
            </a:r>
            <a:r>
              <a:rPr lang="en-US" sz="1200" b="1" dirty="0" smtClean="0">
                <a:solidFill>
                  <a:srgbClr val="C00000"/>
                </a:solidFill>
              </a:rPr>
              <a:t>not </a:t>
            </a:r>
            <a:r>
              <a:rPr lang="en-US" sz="1200" b="1" dirty="0" err="1" smtClean="0">
                <a:solidFill>
                  <a:srgbClr val="C00000"/>
                </a:solidFill>
              </a:rPr>
              <a:t>Chicxulub</a:t>
            </a:r>
            <a:r>
              <a:rPr lang="en-US" sz="1200" b="1" dirty="0" smtClean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552700" y="3162300"/>
            <a:ext cx="2895600" cy="2057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1028</Words>
  <Application>Microsoft Office PowerPoint</Application>
  <PresentationFormat>On-screen Show (4:3)</PresentationFormat>
  <Paragraphs>105</Paragraphs>
  <Slides>13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74</cp:revision>
  <dcterms:created xsi:type="dcterms:W3CDTF">2006-08-16T00:00:00Z</dcterms:created>
  <dcterms:modified xsi:type="dcterms:W3CDTF">2012-07-29T15:31:07Z</dcterms:modified>
</cp:coreProperties>
</file>